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77" r:id="rId5"/>
    <p:sldId id="283" r:id="rId6"/>
    <p:sldId id="280" r:id="rId7"/>
    <p:sldId id="279" r:id="rId8"/>
    <p:sldId id="281" r:id="rId9"/>
    <p:sldId id="284" r:id="rId10"/>
    <p:sldId id="282" r:id="rId11"/>
    <p:sldId id="276" r:id="rId12"/>
    <p:sldId id="267" r:id="rId13"/>
    <p:sldId id="285" r:id="rId1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7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1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6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8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included as a relevant application for this topic.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6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It Thr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24442" y="967713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0" y="27432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>
            <a:lvl1pPr algn="l">
              <a:defRPr i="0"/>
            </a:lvl1pPr>
          </a:lstStyle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6" y="-381000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7C2D7-3C77-F651-DCB3-AF8240B4F7F0}"/>
              </a:ext>
            </a:extLst>
          </p:cNvPr>
          <p:cNvSpPr txBox="1"/>
          <p:nvPr userDrawn="1"/>
        </p:nvSpPr>
        <p:spPr>
          <a:xfrm>
            <a:off x="3200400" y="6101789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</p:spTree>
    <p:extLst>
      <p:ext uri="{BB962C8B-B14F-4D97-AF65-F5344CB8AC3E}">
        <p14:creationId xmlns:p14="http://schemas.microsoft.com/office/powerpoint/2010/main" val="10458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and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and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787579D-D2E3-DF78-A846-983E0C7837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</a:t>
            </a:r>
            <a:r>
              <a:rPr lang="en-US" dirty="0"/>
              <a:t>9.2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9D73FC9-7C70-6096-C442-9AC9D49B8F20}"/>
              </a:ext>
            </a:extLst>
          </p:cNvPr>
          <p:cNvSpPr txBox="1">
            <a:spLocks/>
          </p:cNvSpPr>
          <p:nvPr/>
        </p:nvSpPr>
        <p:spPr>
          <a:xfrm>
            <a:off x="379562" y="2627694"/>
            <a:ext cx="4040038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Signal Transduction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AF9-7D72-B919-166C-C57DFDFC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Messengers</a:t>
            </a:r>
            <a:r>
              <a:rPr lang="en-IN" sz="1400" baseline="-25000" dirty="0"/>
              <a:t>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668D-719C-5C95-6A44-D438C472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876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Inositol phospholipids</a:t>
            </a:r>
            <a:r>
              <a:rPr lang="en-IN" sz="2400" dirty="0"/>
              <a:t>,</a:t>
            </a:r>
            <a:r>
              <a:rPr lang="en-IN" sz="2400" b="1" dirty="0"/>
              <a:t> </a:t>
            </a:r>
            <a:r>
              <a:rPr lang="en-IN" sz="2400" dirty="0"/>
              <a:t>like phosphatidylinositol (PI), are lipids in the plasma membrane that are converted to second messengers.</a:t>
            </a:r>
          </a:p>
          <a:p>
            <a:r>
              <a:rPr lang="en-IN" sz="2400" dirty="0"/>
              <a:t>The enzyme phospholipase C cleaves PIP</a:t>
            </a:r>
            <a:r>
              <a:rPr lang="en-IN" sz="2400" baseline="-25000" dirty="0"/>
              <a:t>2</a:t>
            </a:r>
            <a:r>
              <a:rPr lang="en-IN" sz="2400" dirty="0"/>
              <a:t> into </a:t>
            </a:r>
            <a:r>
              <a:rPr lang="en-IN" sz="2400" b="1" dirty="0"/>
              <a:t>diacylglycerol (DAG)</a:t>
            </a:r>
            <a:r>
              <a:rPr lang="en-IN" sz="2400" dirty="0"/>
              <a:t> and </a:t>
            </a:r>
            <a:r>
              <a:rPr lang="en-IN" sz="2400" b="1" dirty="0"/>
              <a:t>inositol triphosphate (IP3) </a:t>
            </a:r>
            <a:r>
              <a:rPr lang="en-IN" sz="2400" dirty="0"/>
              <a:t>second messengers.</a:t>
            </a:r>
          </a:p>
          <a:p>
            <a:r>
              <a:rPr lang="en-IN" sz="2400" dirty="0"/>
              <a:t>DAG activates protein kinase C (PKC), while IP</a:t>
            </a:r>
            <a:r>
              <a:rPr lang="en-IN" sz="2400" baseline="-25000" dirty="0"/>
              <a:t>3</a:t>
            </a:r>
            <a:r>
              <a:rPr lang="en-IN" sz="2400" dirty="0"/>
              <a:t> releases calcium from ER stores to propagate the signal.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3F404-F33C-F7DC-8BA6-8693F9F61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57950" y="1345762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9.2 Figure 5</a:t>
            </a:r>
          </a:p>
        </p:txBody>
      </p:sp>
      <p:pic>
        <p:nvPicPr>
          <p:cNvPr id="4" name="Content Placeholder 6" descr="Phospholipase C, P I P 2, D A G, and I P 3 are shown within the cell membrane. P I P 2 is a phospholipid that is cleaved by phospholipase C to form D A G, which remains in the membrane to activate protein kinase C, and I P 3 travels through the cell to open calcium ion channels in the endoplasmic reticulum. The calcium molecules released from the endoplasmic reticulum bind with protein kinase C.">
            <a:extLst>
              <a:ext uri="{FF2B5EF4-FFF2-40B4-BE49-F238E27FC236}">
                <a16:creationId xmlns:a16="http://schemas.microsoft.com/office/drawing/2014/main" id="{A09E6110-1A49-A980-EECB-1A29C53F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44" t="3667" r="19444" b="3000"/>
          <a:stretch/>
        </p:blipFill>
        <p:spPr>
          <a:xfrm>
            <a:off x="5358716" y="1807318"/>
            <a:ext cx="3348181" cy="2840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FE18A-0EB6-F9A9-B352-267810B8C4EF}"/>
              </a:ext>
            </a:extLst>
          </p:cNvPr>
          <p:cNvSpPr txBox="1"/>
          <p:nvPr/>
        </p:nvSpPr>
        <p:spPr>
          <a:xfrm>
            <a:off x="5562599" y="5071350"/>
            <a:ext cx="2971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Eak435s on Wikimedia Commons. "Phospholipase C."</a:t>
            </a:r>
          </a:p>
        </p:txBody>
      </p:sp>
    </p:spTree>
    <p:extLst>
      <p:ext uri="{BB962C8B-B14F-4D97-AF65-F5344CB8AC3E}">
        <p14:creationId xmlns:p14="http://schemas.microsoft.com/office/powerpoint/2010/main" val="26387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85-5CB0-174E-014C-EE0E32FC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836E-1DE3-02CC-70C3-EB5C16CF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Cone snails are venomous ocean snails that can sting humans when handled.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Their venom paralyzes prey by clogging calcium ion channels in nerve endings, preventing muscle contraction.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Cone snail venom can paralyze humans and derivatives are used as medicinal nerve blockers.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D1AFB-885E-8D3C-598F-5BDBD6161A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14800" y="3810000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9.2 Figure 6</a:t>
            </a:r>
          </a:p>
        </p:txBody>
      </p:sp>
      <p:pic>
        <p:nvPicPr>
          <p:cNvPr id="4" name="Content Placeholder 6" descr="A photograph of a cone snail on the ocean floor">
            <a:extLst>
              <a:ext uri="{FF2B5EF4-FFF2-40B4-BE49-F238E27FC236}">
                <a16:creationId xmlns:a16="http://schemas.microsoft.com/office/drawing/2014/main" id="{7E15280F-9833-4BBC-D567-BE496E0929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34" b="6000"/>
          <a:stretch/>
        </p:blipFill>
        <p:spPr>
          <a:xfrm>
            <a:off x="5295900" y="3596640"/>
            <a:ext cx="3250514" cy="2118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02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Ligand binding to the receptor allows for signal transduction through the cell.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The chain of events that conveys the signal through the cell is called a signaling pathway or cascade.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Signaling pathways are often complex due to the interplay among different proteins.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Kinases phosphorylate molecules, adding phosphate groups and changing their shapes and activities.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Second messengers like calcium ions, cAMP, DAG, and IP</a:t>
            </a:r>
            <a:r>
              <a:rPr lang="en-US" i="0" baseline="-25000" dirty="0">
                <a:solidFill>
                  <a:schemeClr val="tx1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 transmit signals within cells.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2850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Evaluate</a:t>
            </a:r>
            <a:r>
              <a:rPr lang="en-US" dirty="0"/>
              <a:t> the role of second messengers in signal transmission.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Explain</a:t>
            </a:r>
            <a:r>
              <a:rPr lang="en-US" dirty="0"/>
              <a:t> how the binding of a ligand initiates signal transduction throughout a cell.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Recognize</a:t>
            </a:r>
            <a:r>
              <a:rPr lang="en-US" dirty="0"/>
              <a:t> the role of phosphorylation in the transmission of intracellular signals.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Signal Transduction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b="1" dirty="0">
                <a:solidFill>
                  <a:schemeClr val="tx1"/>
                </a:solidFill>
              </a:rPr>
              <a:t>Signal transduction: </a:t>
            </a:r>
            <a:r>
              <a:rPr lang="en-US" dirty="0">
                <a:solidFill>
                  <a:schemeClr val="tx1"/>
                </a:solidFill>
              </a:rPr>
              <a:t>propagation of a signal through the cytoplasm due to a ligand binding to a cell-surface receptor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Ligand binding causes a conformational change in a receptor propagating the signal into the cell and activating the intracellular domain or its associated proteins.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In some cases, ligand binding causes two receptors to bind to each other to form a </a:t>
            </a:r>
            <a:r>
              <a:rPr lang="en-US" b="1" dirty="0">
                <a:solidFill>
                  <a:schemeClr val="tx1"/>
                </a:solidFill>
              </a:rPr>
              <a:t>dimer</a:t>
            </a:r>
            <a:r>
              <a:rPr lang="en-US" dirty="0">
                <a:solidFill>
                  <a:schemeClr val="tx1"/>
                </a:solidFill>
              </a:rPr>
              <a:t>, or </a:t>
            </a:r>
            <a:r>
              <a:rPr lang="en-US" b="1" dirty="0">
                <a:solidFill>
                  <a:schemeClr val="tx1"/>
                </a:solidFill>
              </a:rPr>
              <a:t>dimerization</a:t>
            </a:r>
            <a:r>
              <a:rPr lang="en-US" dirty="0">
                <a:solidFill>
                  <a:schemeClr val="tx1"/>
                </a:solidFill>
              </a:rPr>
              <a:t> of the receptor, allowing intracellular domains to activate each other.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1913-2D68-4A52-FC8F-2EB98158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Initiates a Signaling Pathway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EBAE-BDC3-C68E-4D9D-4A1850D9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029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After ligand binding to a cell-surface receptor, the activation of intercellular components sets off a </a:t>
            </a:r>
            <a:r>
              <a:rPr lang="en-US" sz="2400" b="1" dirty="0"/>
              <a:t>signaling pathway</a:t>
            </a:r>
            <a:r>
              <a:rPr lang="en-US" sz="2400" dirty="0"/>
              <a:t>, or</a:t>
            </a:r>
            <a:r>
              <a:rPr lang="en-US" sz="2400" b="1" dirty="0"/>
              <a:t> </a:t>
            </a:r>
            <a:r>
              <a:rPr lang="en-US" sz="2400" dirty="0"/>
              <a:t>cascade.</a:t>
            </a:r>
          </a:p>
          <a:p>
            <a:r>
              <a:rPr lang="en-US" sz="2400" dirty="0"/>
              <a:t>Involves second messengers and activated proteins interacting in a chain reaction.</a:t>
            </a:r>
          </a:p>
          <a:p>
            <a:r>
              <a:rPr lang="en-US" sz="2400" dirty="0"/>
              <a:t>Events in the cascade occur in order and can be classified as either </a:t>
            </a:r>
            <a:r>
              <a:rPr lang="en-US" sz="2400" i="1" dirty="0"/>
              <a:t>upstream</a:t>
            </a:r>
            <a:r>
              <a:rPr lang="en-US" sz="2400" dirty="0"/>
              <a:t> or </a:t>
            </a:r>
            <a:r>
              <a:rPr lang="en-US" sz="2400" i="1" dirty="0"/>
              <a:t>downstream</a:t>
            </a:r>
            <a:r>
              <a:rPr lang="en-US" sz="2400" dirty="0"/>
              <a:t> of any specific point.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143F7-5497-3142-2ED0-5223D9AF9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29400" y="1418764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9.2 Figure 1</a:t>
            </a:r>
          </a:p>
        </p:txBody>
      </p:sp>
      <p:pic>
        <p:nvPicPr>
          <p:cNvPr id="4" name="Content Placeholder 5" descr="A graphic shows a cross section of an ear canal. Sound waves are shown entering it.">
            <a:extLst>
              <a:ext uri="{FF2B5EF4-FFF2-40B4-BE49-F238E27FC236}">
                <a16:creationId xmlns:a16="http://schemas.microsoft.com/office/drawing/2014/main" id="{DEE6D206-B98F-14CE-4DA8-AEAD3AD6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85" t="5333" r="10185"/>
          <a:stretch/>
        </p:blipFill>
        <p:spPr>
          <a:xfrm>
            <a:off x="5486400" y="1828800"/>
            <a:ext cx="34611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5AB9-049E-5AC7-678E-2985EB79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Pathway Complexity and Signal Amplification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FF47-C861-365A-82F2-DC7F558B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5552209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Signaling pathways are complex and branching, with the same ligand often initiating different signals in different cell types.</a:t>
            </a:r>
          </a:p>
          <a:p>
            <a:r>
              <a:rPr lang="en-US" sz="2200" dirty="0"/>
              <a:t>The epidermal growth factor (EGF) signaling pathway activates a kinase cascade leading to cell growth and division.</a:t>
            </a:r>
          </a:p>
          <a:p>
            <a:r>
              <a:rPr lang="en-US" sz="2200" b="1" dirty="0"/>
              <a:t>Signal integration: </a:t>
            </a:r>
            <a:r>
              <a:rPr lang="en-US" sz="2200" dirty="0"/>
              <a:t>signals from two or more cell-surface receptors merge to activate the same response in the cell</a:t>
            </a:r>
          </a:p>
          <a:p>
            <a:r>
              <a:rPr lang="en-US" sz="2200" dirty="0"/>
              <a:t>Enzymatic cascades can amplify an initial signal.</a:t>
            </a:r>
            <a:endParaRPr lang="en-IN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48C5C-4120-132B-389E-3C44F10929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86550" y="965226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9.2 Figure 2</a:t>
            </a:r>
          </a:p>
        </p:txBody>
      </p:sp>
      <p:pic>
        <p:nvPicPr>
          <p:cNvPr id="7" name="Content Placeholder 5" descr="This illustration shows the epidermal growth factor receptor, which is embedded in the plasma membrane. Upon binding of a signaling molecule to the receptor's extracellular domain, the receptor dimerizes, and intracellular residues are phosphorylated. Phosphorylation of the receptor triggers the phosphorylation of a protein called mitogen-activated protein kinase (M E K) by rapidly accelerated fibrosarcoma (RAF). M E K, in turn, phosphorylates extracellular signal-regulated kinase (E R K). E R K stimulates protein translation in the cytoplasm, and transcription in the nucleus. Activation of E R K stimulates cell proliferation, cell migration and adhesion, and angiogenesis, the growth of new blood vessels.  E R K inhibits apoptosis.">
            <a:extLst>
              <a:ext uri="{FF2B5EF4-FFF2-40B4-BE49-F238E27FC236}">
                <a16:creationId xmlns:a16="http://schemas.microsoft.com/office/drawing/2014/main" id="{F8C5A977-36B0-93E9-B043-9B94B90E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85" t="3667" r="35185" b="3000"/>
          <a:stretch/>
        </p:blipFill>
        <p:spPr>
          <a:xfrm>
            <a:off x="6143327" y="1280160"/>
            <a:ext cx="2561951" cy="4483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E3543-B3BD-F050-FC68-FD97F04E8F76}"/>
              </a:ext>
            </a:extLst>
          </p:cNvPr>
          <p:cNvSpPr txBox="1"/>
          <p:nvPr/>
        </p:nvSpPr>
        <p:spPr>
          <a:xfrm>
            <a:off x="5638800" y="5811222"/>
            <a:ext cx="327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CNX OpenStax on Wikimedia Commons. "EFGR." </a:t>
            </a:r>
          </a:p>
        </p:txBody>
      </p:sp>
    </p:spTree>
    <p:extLst>
      <p:ext uri="{BB962C8B-B14F-4D97-AF65-F5344CB8AC3E}">
        <p14:creationId xmlns:p14="http://schemas.microsoft.com/office/powerpoint/2010/main" val="247547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42FC5-A54A-C2C6-046D-FD1920527E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1113" y="1307793"/>
            <a:ext cx="54771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Consider the signaling pathway shown in Figure 2. Normally, the GTP attached to RAS is ultimately broken down to GDP by an enzyme called a GTPase. What would happen to the pathway if the activity of this GTPase were inhibited?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124C-D01F-7A19-0F3E-54B0C48A96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83552" y="1256045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9.2 Figure 2</a:t>
            </a:r>
          </a:p>
        </p:txBody>
      </p:sp>
      <p:pic>
        <p:nvPicPr>
          <p:cNvPr id="5" name="Content Placeholder 5" descr="This illustration shows the epidermal growth factor receptor, which is embedded in the plasma membrane. Upon binding of a signaling molecule to the receptor's extracellular domain, the receptor dimerizes, and intracellular residues are phosphorylated. Phosphorylation of the receptor triggers the phosphorylation of a protein called mitogen-activated protein kinase (M E K) by rapidly accelerated fibrosarcoma (RAF). M E K, in turn, phosphorylates extracellular signal-regulated kinase (E R K). E R K stimulates protein translation in the cytoplasm, and transcription in the nucleus. Activation of E R K stimulates cell proliferation, cell migration and adhesion, and angiogenesis, the growth of new blood vessels.  E R K inhibits apoptosis.">
            <a:extLst>
              <a:ext uri="{FF2B5EF4-FFF2-40B4-BE49-F238E27FC236}">
                <a16:creationId xmlns:a16="http://schemas.microsoft.com/office/drawing/2014/main" id="{BD30BDDA-0615-EAB4-C47C-3A54EA072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85" t="3667" r="35185" b="3000"/>
          <a:stretch/>
        </p:blipFill>
        <p:spPr>
          <a:xfrm>
            <a:off x="6089230" y="1563822"/>
            <a:ext cx="2328728" cy="4075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EC623-3E78-47EA-9B14-2D8242F05576}"/>
              </a:ext>
            </a:extLst>
          </p:cNvPr>
          <p:cNvSpPr txBox="1"/>
          <p:nvPr/>
        </p:nvSpPr>
        <p:spPr>
          <a:xfrm>
            <a:off x="5535802" y="5613138"/>
            <a:ext cx="327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</a:rPr>
              <a:t>CNX OpenStax on Wikimedia Commons. "EFGR." </a:t>
            </a:r>
          </a:p>
        </p:txBody>
      </p:sp>
    </p:spTree>
    <p:extLst>
      <p:ext uri="{BB962C8B-B14F-4D97-AF65-F5344CB8AC3E}">
        <p14:creationId xmlns:p14="http://schemas.microsoft.com/office/powerpoint/2010/main" val="74233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54CA-4275-37C7-9C70-70C9476B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of Intracellular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163A-3417-9080-BDAE-5D4AEED7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876800" cy="4572000"/>
          </a:xfrm>
        </p:spPr>
        <p:txBody>
          <a:bodyPr>
            <a:normAutofit lnSpcReduction="10000"/>
          </a:bodyPr>
          <a:lstStyle/>
          <a:p>
            <a:r>
              <a:rPr lang="en-IN" sz="2600" dirty="0"/>
              <a:t>Enzyme modifications induce signaling pathways.</a:t>
            </a:r>
          </a:p>
          <a:p>
            <a:r>
              <a:rPr lang="en-IN" b="1" dirty="0"/>
              <a:t>Phosphorylation</a:t>
            </a:r>
            <a:r>
              <a:rPr lang="en-IN" sz="2600" dirty="0"/>
              <a:t>, the addition of a phosphate group </a:t>
            </a:r>
            <a:r>
              <a:rPr lang="en-IN" dirty="0"/>
              <a:t>by</a:t>
            </a:r>
            <a:r>
              <a:rPr lang="en-IN" sz="2600" dirty="0"/>
              <a:t> </a:t>
            </a:r>
            <a:r>
              <a:rPr lang="en-IN" sz="2600" b="1" dirty="0"/>
              <a:t>kinases </a:t>
            </a:r>
            <a:r>
              <a:rPr lang="en-IN" sz="2600" dirty="0"/>
              <a:t>(phosphorylating enzymes) is common modification.</a:t>
            </a:r>
          </a:p>
          <a:p>
            <a:pPr lvl="1"/>
            <a:r>
              <a:rPr lang="en-IN" sz="2600" dirty="0"/>
              <a:t>Phosphate group is often donated by ATP or GTP.</a:t>
            </a:r>
          </a:p>
          <a:p>
            <a:r>
              <a:rPr lang="en-IN" sz="2600" dirty="0"/>
              <a:t>Phosphatases reverse phosphorylation by kinases.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180EC-10EE-6615-E8AC-DF1DD80894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39068" y="1382374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9.2 Figure 3</a:t>
            </a:r>
          </a:p>
        </p:txBody>
      </p:sp>
      <p:pic>
        <p:nvPicPr>
          <p:cNvPr id="4" name="Content Placeholder 6" descr="A protein kinase transfers phosphate groups from an A T P to a protein, resulting in A D P and a phosphorylated protein.">
            <a:extLst>
              <a:ext uri="{FF2B5EF4-FFF2-40B4-BE49-F238E27FC236}">
                <a16:creationId xmlns:a16="http://schemas.microsoft.com/office/drawing/2014/main" id="{CEAB98A7-B54E-60C8-FA58-AB8331D4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5" t="5334" r="14815" b="3000"/>
          <a:stretch/>
        </p:blipFill>
        <p:spPr>
          <a:xfrm>
            <a:off x="5429417" y="1975245"/>
            <a:ext cx="3200400" cy="2316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61D3D8-DC75-EEFA-336B-01E6C910AEE8}"/>
              </a:ext>
            </a:extLst>
          </p:cNvPr>
          <p:cNvSpPr txBox="1"/>
          <p:nvPr/>
        </p:nvSpPr>
        <p:spPr>
          <a:xfrm>
            <a:off x="5633772" y="4797852"/>
            <a:ext cx="27916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NIGMS on Wikimedia Commons. "Protein kinase."</a:t>
            </a:r>
          </a:p>
        </p:txBody>
      </p:sp>
    </p:spTree>
    <p:extLst>
      <p:ext uri="{BB962C8B-B14F-4D97-AF65-F5344CB8AC3E}">
        <p14:creationId xmlns:p14="http://schemas.microsoft.com/office/powerpoint/2010/main" val="155242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6145-F351-43F6-16E9-2F2C156C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Messengers</a:t>
            </a:r>
            <a:r>
              <a:rPr lang="en-IN" sz="1400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152D-CF32-EC00-A0D2-0260B039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/>
              <a:t>Second </a:t>
            </a:r>
            <a:r>
              <a:rPr lang="en-IN" dirty="0"/>
              <a:t>messengers are small molecules that propagate a signal after being initiated.</a:t>
            </a:r>
          </a:p>
          <a:p>
            <a:r>
              <a:rPr lang="en-IN" dirty="0"/>
              <a:t>Calcium is in the extracellular space or stored in vesicles and is released into cytoplasm after signalling.</a:t>
            </a:r>
          </a:p>
          <a:p>
            <a:pPr lvl="1"/>
            <a:r>
              <a:rPr lang="en-IN" dirty="0"/>
              <a:t>Triggers responses like insulin release or muscle contraction</a:t>
            </a:r>
          </a:p>
        </p:txBody>
      </p:sp>
    </p:spTree>
    <p:extLst>
      <p:ext uri="{BB962C8B-B14F-4D97-AF65-F5344CB8AC3E}">
        <p14:creationId xmlns:p14="http://schemas.microsoft.com/office/powerpoint/2010/main" val="18788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6145-F351-43F6-16E9-2F2C156C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Messengers</a:t>
            </a:r>
            <a:r>
              <a:rPr lang="en-IN" sz="1400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152D-CF32-EC00-A0D2-0260B039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4495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Cyclic AMP (cAMP) </a:t>
            </a:r>
            <a:r>
              <a:rPr lang="en-IN" sz="2400" dirty="0"/>
              <a:t>is a secondary messenger derived from ATP.</a:t>
            </a:r>
          </a:p>
          <a:p>
            <a:r>
              <a:rPr lang="en-IN" sz="2400" dirty="0"/>
              <a:t>Activates cAMP-dependent protein kinase A (PKA) which phosphorylates and activates target proteins, regulating metabolism.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4D598-589C-BBCB-A26F-27C0275E36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24600" y="1270116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9.2 Figure 4</a:t>
            </a:r>
          </a:p>
        </p:txBody>
      </p:sp>
      <p:pic>
        <p:nvPicPr>
          <p:cNvPr id="4" name="Content Placeholder 6" descr="Shown are the molecular structures of A T P, A M P, A D P, and c A M P, all adenosine phosphates. All have three-ring structures, but the phosphate groups in c A M P form a rounded chain, unlike A T P, A M P, and A D P.">
            <a:extLst>
              <a:ext uri="{FF2B5EF4-FFF2-40B4-BE49-F238E27FC236}">
                <a16:creationId xmlns:a16="http://schemas.microsoft.com/office/drawing/2014/main" id="{ABB51E02-180A-80A7-3D44-1C1504FB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41" t="3666" r="15741"/>
          <a:stretch/>
        </p:blipFill>
        <p:spPr>
          <a:xfrm>
            <a:off x="5047285" y="1577893"/>
            <a:ext cx="3735729" cy="29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706</Words>
  <Application>Microsoft Office PowerPoint</Application>
  <PresentationFormat>On-screen Show (4:3)</PresentationFormat>
  <Paragraphs>66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Aptos</vt:lpstr>
      <vt:lpstr>Arial</vt:lpstr>
      <vt:lpstr>Office Theme</vt:lpstr>
      <vt:lpstr>Lesson 9.2</vt:lpstr>
      <vt:lpstr>Objectives</vt:lpstr>
      <vt:lpstr>Signal Transduction</vt:lpstr>
      <vt:lpstr>Binding Initiates a Signaling Pathway</vt:lpstr>
      <vt:lpstr>Signaling Pathway Complexity and Signal Amplification</vt:lpstr>
      <vt:lpstr>Think It Through</vt:lpstr>
      <vt:lpstr>Methods of Intracellular Signaling</vt:lpstr>
      <vt:lpstr>Second Messengers1</vt:lpstr>
      <vt:lpstr>Second Messengers2</vt:lpstr>
      <vt:lpstr>Second Messengers3</vt:lpstr>
      <vt:lpstr>Science and You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Talissa Nahass</cp:lastModifiedBy>
  <cp:revision>184</cp:revision>
  <dcterms:created xsi:type="dcterms:W3CDTF">2013-04-26T14:43:13Z</dcterms:created>
  <dcterms:modified xsi:type="dcterms:W3CDTF">2024-10-09T13:12:33Z</dcterms:modified>
</cp:coreProperties>
</file>