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64" r:id="rId3"/>
    <p:sldId id="265" r:id="rId4"/>
    <p:sldId id="278" r:id="rId5"/>
    <p:sldId id="290" r:id="rId6"/>
    <p:sldId id="280" r:id="rId7"/>
    <p:sldId id="281" r:id="rId8"/>
    <p:sldId id="283" r:id="rId9"/>
    <p:sldId id="284" r:id="rId10"/>
    <p:sldId id="285" r:id="rId11"/>
    <p:sldId id="286" r:id="rId12"/>
    <p:sldId id="288" r:id="rId13"/>
    <p:sldId id="289" r:id="rId14"/>
    <p:sldId id="277" r:id="rId15"/>
    <p:sldId id="291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7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included as a relevant application for this topic.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8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included as a relevant application for this topic.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6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It Throu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and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and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9.3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Cellular Response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Cell Death</a:t>
            </a:r>
            <a:r>
              <a:rPr lang="en-IN" sz="1600" baseline="-25000" dirty="0"/>
              <a:t>2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43089" y="1274516"/>
            <a:ext cx="44958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The cell uses enzymes and free radicals to destroy the internal contents.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During apoptosis the cytoskeleton breaks up causing the membrane to bulge outwards, called membrane blebbing.</a:t>
            </a:r>
          </a:p>
          <a:p>
            <a:pPr>
              <a:tabLst>
                <a:tab pos="461963" algn="l"/>
              </a:tabLst>
            </a:pPr>
            <a:r>
              <a:rPr lang="en-US" sz="2400" dirty="0">
                <a:solidFill>
                  <a:schemeClr val="tx1"/>
                </a:solidFill>
              </a:rPr>
              <a:t>Eventually, bulges break away from the membrane forming bubble-like structures called apoptotic blebs.</a:t>
            </a:r>
          </a:p>
        </p:txBody>
      </p:sp>
      <p:pic>
        <p:nvPicPr>
          <p:cNvPr id="2" name="Content Placeholder 6" descr="A light micrograph of a dying mouse cell is shown. The cells are blebbing, producing membrane-bound, bubble-like structures to indicate the cells are dying.">
            <a:extLst>
              <a:ext uri="{FF2B5EF4-FFF2-40B4-BE49-F238E27FC236}">
                <a16:creationId xmlns:a16="http://schemas.microsoft.com/office/drawing/2014/main" id="{DE30684A-66FD-B065-4E6C-25B56AD5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4" t="3666" r="24074" b="3482"/>
          <a:stretch/>
        </p:blipFill>
        <p:spPr>
          <a:xfrm>
            <a:off x="5052340" y="1350675"/>
            <a:ext cx="3669629" cy="3650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C7F03F-0C31-A868-4763-5ACBDF73F1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84449" y="5003858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9.3 Figure 3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/>
              <a:t>Mouse cell undergoing apoptosis.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0F3FE-9567-7D6D-33D4-928EF3E52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53342" y="5292845"/>
            <a:ext cx="403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Laboratory of Experimental Pathology, Division of Intramural Research, NIEHS (NIH) on Wikimedia Commons. "Apoptosis."</a:t>
            </a:r>
          </a:p>
        </p:txBody>
      </p:sp>
    </p:spTree>
    <p:extLst>
      <p:ext uri="{BB962C8B-B14F-4D97-AF65-F5344CB8AC3E}">
        <p14:creationId xmlns:p14="http://schemas.microsoft.com/office/powerpoint/2010/main" val="266850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Cell Death</a:t>
            </a:r>
            <a:r>
              <a:rPr lang="en-IN" sz="1600" baseline="-25000" dirty="0"/>
              <a:t>3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180419"/>
            <a:ext cx="5638798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200" dirty="0"/>
              <a:t>T-cells are immune cells that bind to foreign macromolecules, targeting them for destruction.</a:t>
            </a:r>
          </a:p>
          <a:p>
            <a:pPr>
              <a:tabLst>
                <a:tab pos="461963" algn="l"/>
              </a:tabLst>
            </a:pPr>
            <a:r>
              <a:rPr lang="en-US" sz="2200" dirty="0"/>
              <a:t>T-cells "read" cell surface proteins to determine if a cell is "self" or not, if T-cells target "self" cells for destruction, the T-cell itself initiates apoptosis.</a:t>
            </a:r>
          </a:p>
          <a:p>
            <a:pPr>
              <a:tabLst>
                <a:tab pos="461963" algn="l"/>
              </a:tabLst>
            </a:pPr>
            <a:r>
              <a:rPr lang="en-US" sz="2200" dirty="0"/>
              <a:t>This screening prevents autoimmunity by eliminating self-reactive </a:t>
            </a:r>
            <a:r>
              <a:rPr lang="en-US" sz="2200" i="1" dirty="0"/>
              <a:t>T cells</a:t>
            </a:r>
            <a:r>
              <a:rPr lang="en-US" sz="2200" dirty="0"/>
              <a:t>.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200" dirty="0"/>
              <a:t>Apoptosis is also essential for normal embryological development. </a:t>
            </a:r>
          </a:p>
          <a:p>
            <a:pPr>
              <a:tabLst>
                <a:tab pos="461963" algn="l"/>
              </a:tabLst>
            </a:pPr>
            <a:r>
              <a:rPr lang="en-US" sz="2200" dirty="0"/>
              <a:t>In vertebrates, apoptosis separates digits by removing unneeded cells.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Content Placeholder 6" descr="A light micrograph shows an outline of a mouse foot. It is purple with dark colors showing denser tissues and cells.">
            <a:extLst>
              <a:ext uri="{FF2B5EF4-FFF2-40B4-BE49-F238E27FC236}">
                <a16:creationId xmlns:a16="http://schemas.microsoft.com/office/drawing/2014/main" id="{F1928FDD-D929-C647-444D-C85C4E5A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07" t="3667" r="32408" b="2181"/>
          <a:stretch/>
        </p:blipFill>
        <p:spPr>
          <a:xfrm>
            <a:off x="6123917" y="1112050"/>
            <a:ext cx="2715283" cy="4036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C7F03F-0C31-A868-4763-5ACBDF73F1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051404" y="5132253"/>
            <a:ext cx="3176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9.3 Figure 4: </a:t>
            </a:r>
            <a:r>
              <a:rPr lang="en-US" sz="1400" dirty="0"/>
              <a:t>Histological section of a food of a mouse embryo, showing cells that will be eliminated by apoptosis.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0F3FE-9567-7D6D-33D4-928EF3E52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98992" y="5816668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CC-BY-2.5 on Wikimedia Commons. "Embryonic mouse foot."</a:t>
            </a:r>
          </a:p>
        </p:txBody>
      </p:sp>
    </p:spTree>
    <p:extLst>
      <p:ext uri="{BB962C8B-B14F-4D97-AF65-F5344CB8AC3E}">
        <p14:creationId xmlns:p14="http://schemas.microsoft.com/office/powerpoint/2010/main" val="308379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285-5CB0-174E-014C-EE0E32FC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You</a:t>
            </a:r>
            <a:r>
              <a:rPr lang="en-IN" sz="1600" baseline="-25000" dirty="0"/>
              <a:t>2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836E-1DE3-02CC-70C3-EB5C16CF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T-cell screening occurs in the thymus gland during early vertebrate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autoimmune diseases, such as Type 1 diabetes, rheumatoid arthritis, multiple sclerosis, and lupus, T-cells mistakenly attack self-cells despite having undergone screening.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Treatments aim to prevent cell damage while preserving crucial immune functions of T-cells.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T-cells cannot be suppressed overall as they are crucial for normal immune functions, such as fighting bacteria and toxins.</a:t>
            </a:r>
          </a:p>
        </p:txBody>
      </p:sp>
    </p:spTree>
    <p:extLst>
      <p:ext uri="{BB962C8B-B14F-4D97-AF65-F5344CB8AC3E}">
        <p14:creationId xmlns:p14="http://schemas.microsoft.com/office/powerpoint/2010/main" val="304183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Termination of the Signal Cascade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200" dirty="0">
                <a:solidFill>
                  <a:schemeClr val="tx1"/>
                </a:solidFill>
              </a:rPr>
              <a:t>Proper signal termination is crucial, preventing aberrant (atypical) signaling seen in tumor cells.</a:t>
            </a:r>
          </a:p>
          <a:p>
            <a:pPr>
              <a:tabLst>
                <a:tab pos="461963" algn="l"/>
              </a:tabLst>
            </a:pPr>
            <a:r>
              <a:rPr lang="en-US" sz="2200" dirty="0"/>
              <a:t>Ligand degradation or removal stops signaling by removing access to the receptor.</a:t>
            </a:r>
          </a:p>
          <a:p>
            <a:pPr>
              <a:tabLst>
                <a:tab pos="461963" algn="l"/>
              </a:tabLst>
            </a:pPr>
            <a:r>
              <a:rPr lang="en-US" sz="2200" dirty="0"/>
              <a:t>Carrier proteins protect hydrophobic hormones like estrogen and testosterone from degradation and make them soluble in the bloodstream.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61963" algn="l"/>
              </a:tabLst>
            </a:pPr>
            <a:r>
              <a:rPr lang="en-US" sz="2200" dirty="0">
                <a:solidFill>
                  <a:schemeClr val="tx1"/>
                </a:solidFill>
              </a:rPr>
              <a:t>Signaling cascades are reversed by enzymes that undo cellular modifications.</a:t>
            </a:r>
          </a:p>
          <a:p>
            <a:pPr>
              <a:tabLst>
                <a:tab pos="461963" algn="l"/>
              </a:tabLst>
            </a:pPr>
            <a:r>
              <a:rPr lang="en-US" sz="2200" b="1" dirty="0"/>
              <a:t>Phosphatases</a:t>
            </a:r>
            <a:r>
              <a:rPr lang="en-US" sz="2200" dirty="0"/>
              <a:t> remove the phosphate group from proteins, known as </a:t>
            </a:r>
            <a:r>
              <a:rPr lang="en-US" sz="2200" i="1" dirty="0"/>
              <a:t>dephosphorylation</a:t>
            </a:r>
            <a:r>
              <a:rPr lang="en-US" sz="2200" dirty="0"/>
              <a:t>.</a:t>
            </a:r>
          </a:p>
          <a:p>
            <a:pPr lvl="1">
              <a:tabLst>
                <a:tab pos="461963" algn="l"/>
              </a:tabLst>
            </a:pPr>
            <a:r>
              <a:rPr lang="en-US" sz="2200" dirty="0"/>
              <a:t>For example, </a:t>
            </a:r>
            <a:r>
              <a:rPr lang="en-US" sz="2200" b="1" dirty="0"/>
              <a:t>phosphodiesterase</a:t>
            </a:r>
            <a:r>
              <a:rPr lang="en-US" sz="2200" dirty="0"/>
              <a:t> degrades cAMP into AMP through dephosphorylation.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7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01E00-E322-12FF-80CB-9ED7DEAC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C47AB2-3008-1960-41DC-9D45FF77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Initiation of signaling pathways is a response to external stimuli, leading to outcomes like protein synthesis, metabolic changes, cell growth, or cell death.</a:t>
            </a:r>
          </a:p>
          <a:p>
            <a:r>
              <a:rPr lang="en-US" sz="2000" dirty="0"/>
              <a:t>Many pathways influence gene expression by activating enzymes that interact with transcription factors or modify proteins to change their cellular location.</a:t>
            </a:r>
          </a:p>
          <a:p>
            <a:r>
              <a:rPr lang="en-US" sz="2000" dirty="0"/>
              <a:t>Signaling allows cells to respond to energy demands by storing or utilizing glucose and glycogen.</a:t>
            </a:r>
          </a:p>
          <a:p>
            <a:r>
              <a:rPr lang="en-US" sz="2000" dirty="0"/>
              <a:t>External growth factor signals stimulate cell growth, while uncontrolled growth from mutations in signaling pathways leads to cancer.</a:t>
            </a:r>
          </a:p>
          <a:p>
            <a:r>
              <a:rPr lang="en-US" sz="2000" dirty="0"/>
              <a:t>Programmed cell death (apoptosis) recycles cells' components and prevents the release of harmful molecules.</a:t>
            </a:r>
          </a:p>
          <a:p>
            <a:r>
              <a:rPr lang="en-US" sz="2000" dirty="0"/>
              <a:t>Pathway termination mechanisms like degradation and dephosphorylation ensuring appropriate signal timing and intensity.</a:t>
            </a:r>
          </a:p>
        </p:txBody>
      </p:sp>
    </p:spTree>
    <p:extLst>
      <p:ext uri="{BB962C8B-B14F-4D97-AF65-F5344CB8AC3E}">
        <p14:creationId xmlns:p14="http://schemas.microsoft.com/office/powerpoint/2010/main" val="242388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33670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Describe</a:t>
            </a:r>
            <a:r>
              <a:rPr lang="en-US" dirty="0"/>
              <a:t> how signaling pathways direct protein expression, cellular metabolism, and cell growth.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Identify</a:t>
            </a:r>
            <a:r>
              <a:rPr lang="en-US" dirty="0"/>
              <a:t> the functions of protein kinases in signal transduction pathways.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Recognize</a:t>
            </a:r>
            <a:r>
              <a:rPr lang="en-US" dirty="0"/>
              <a:t> the role of apoptosis in the development and maintenance of a healthy organism.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Cellular Response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Inside the cell, ligands bind to their internal receptors, allowing them to directly affect the cell's DNA and protein production.</a:t>
            </a:r>
          </a:p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Plasma membrane receptor pathways elicit varied responses based on cell type and environmental conditions.</a:t>
            </a:r>
          </a:p>
          <a:p>
            <a:pPr>
              <a:tabLst>
                <a:tab pos="461963" algn="l"/>
              </a:tabLst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 Expression</a:t>
            </a:r>
            <a:r>
              <a:rPr lang="en-US" sz="1400" baseline="-25000" dirty="0"/>
              <a:t>1</a:t>
            </a:r>
            <a:endParaRPr lang="en-US" sz="14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62844" y="1097280"/>
            <a:ext cx="82296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000" dirty="0">
                <a:solidFill>
                  <a:schemeClr val="tx1"/>
                </a:solidFill>
              </a:rPr>
              <a:t>Some signal transduction pathways regulate RNA transcription or mRNA translation.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An example is the MAPK/ERK pathway transmits signals from receptors through a chain of proteins to the nuclear DNA and can also regulated protein translation.</a:t>
            </a:r>
          </a:p>
          <a:p>
            <a:pPr lvl="1">
              <a:tabLst>
                <a:tab pos="461963" algn="l"/>
              </a:tabLst>
            </a:pPr>
            <a:r>
              <a:rPr lang="en-US" sz="2000" dirty="0"/>
              <a:t>Epidermal growth factor (EGF) binding can activate this chain.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	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" name="Content Placeholder 2" descr="An illustration of a phosphorylation pathway toward protein synthesis">
            <a:extLst>
              <a:ext uri="{FF2B5EF4-FFF2-40B4-BE49-F238E27FC236}">
                <a16:creationId xmlns:a16="http://schemas.microsoft.com/office/drawing/2014/main" id="{68474C3D-9167-CB60-DEAB-78C0223FE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b="2722"/>
          <a:stretch/>
        </p:blipFill>
        <p:spPr>
          <a:xfrm>
            <a:off x="1828800" y="3124200"/>
            <a:ext cx="5486400" cy="284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16C97-F843-1F00-090C-C31906B550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3089" y="5845889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CNX OpenStax on Wikimedia Commons. "ERK." Modified.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39370-9162-DF7F-BC4F-1B73E2BA552A}"/>
              </a:ext>
            </a:extLst>
          </p:cNvPr>
          <p:cNvSpPr txBox="1"/>
          <p:nvPr/>
        </p:nvSpPr>
        <p:spPr>
          <a:xfrm>
            <a:off x="649111" y="326554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9.3 Figure 1</a:t>
            </a:r>
          </a:p>
        </p:txBody>
      </p:sp>
    </p:spTree>
    <p:extLst>
      <p:ext uri="{BB962C8B-B14F-4D97-AF65-F5344CB8AC3E}">
        <p14:creationId xmlns:p14="http://schemas.microsoft.com/office/powerpoint/2010/main" val="323778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 Expression</a:t>
            </a:r>
            <a:r>
              <a:rPr lang="en-US" sz="1400" baseline="-25000" dirty="0"/>
              <a:t>2</a:t>
            </a:r>
            <a:endParaRPr lang="en-US" sz="14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400" dirty="0">
                <a:solidFill>
                  <a:schemeClr val="tx1"/>
                </a:solidFill>
              </a:rPr>
              <a:t>Some pathways activate responses by deactivating </a:t>
            </a:r>
            <a:r>
              <a:rPr lang="en-US" sz="2400" b="1" dirty="0">
                <a:solidFill>
                  <a:schemeClr val="tx1"/>
                </a:solidFill>
              </a:rPr>
              <a:t>inhibitors </a:t>
            </a:r>
            <a:r>
              <a:rPr lang="en-US" sz="2400" dirty="0">
                <a:solidFill>
                  <a:schemeClr val="tx1"/>
                </a:solidFill>
              </a:rPr>
              <a:t>(molecules that bind to a protein and prevents or reduces its functioning).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I</a:t>
            </a:r>
            <a:r>
              <a:rPr lang="en-US" sz="2400" dirty="0">
                <a:sym typeface="Symbol" panose="05050102010706020507" pitchFamily="18" charset="2"/>
              </a:rPr>
              <a:t></a:t>
            </a:r>
            <a:r>
              <a:rPr lang="el-GR" sz="2400" dirty="0"/>
              <a:t>-</a:t>
            </a:r>
            <a:r>
              <a:rPr lang="en-US" sz="2400" dirty="0"/>
              <a:t>B binds to transcription factor NF-</a:t>
            </a:r>
            <a:r>
              <a:rPr lang="en-US" sz="2400" dirty="0">
                <a:sym typeface="Symbol" panose="05050102010706020507" pitchFamily="18" charset="2"/>
              </a:rPr>
              <a:t> </a:t>
            </a:r>
            <a:r>
              <a:rPr lang="en-US" sz="2400" dirty="0"/>
              <a:t>B inhibiting it from entering the nucleus to influence gene expression.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Phosphorylation of I</a:t>
            </a:r>
            <a:r>
              <a:rPr lang="en-US" sz="2400" dirty="0">
                <a:sym typeface="Symbol" panose="05050102010706020507" pitchFamily="18" charset="2"/>
              </a:rPr>
              <a:t> </a:t>
            </a:r>
            <a:r>
              <a:rPr lang="el-GR" sz="2400" dirty="0"/>
              <a:t>-</a:t>
            </a:r>
            <a:r>
              <a:rPr lang="en-US" sz="2400" dirty="0"/>
              <a:t>B by PKC (protein kinase) releases NF-</a:t>
            </a:r>
            <a:r>
              <a:rPr lang="en-US" sz="2400" dirty="0">
                <a:sym typeface="Symbol" panose="05050102010706020507" pitchFamily="18" charset="2"/>
              </a:rPr>
              <a:t> </a:t>
            </a:r>
            <a:r>
              <a:rPr lang="en-US" sz="2400" dirty="0"/>
              <a:t>B, allowing it to initiate transcription.</a:t>
            </a:r>
            <a:r>
              <a:rPr lang="en-US" sz="2400" i="0" dirty="0">
                <a:solidFill>
                  <a:schemeClr val="tx1"/>
                </a:solidFill>
              </a:rPr>
              <a:t>		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1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Increase in Cellular Metabolism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350" dirty="0">
                <a:solidFill>
                  <a:schemeClr val="tx1"/>
                </a:solidFill>
              </a:rPr>
              <a:t>Signaling pathways can modulate cellular metabolic processes.</a:t>
            </a:r>
          </a:p>
          <a:p>
            <a:pPr>
              <a:tabLst>
                <a:tab pos="461963" algn="l"/>
              </a:tabLst>
            </a:pPr>
            <a:r>
              <a:rPr lang="en-US" sz="2350" dirty="0"/>
              <a:t>In muscle cells, adrenaline triggers increased glucose metabolism to create energy during the "fight-or-flight" reflex.</a:t>
            </a:r>
          </a:p>
          <a:p>
            <a:pPr lvl="1">
              <a:tabLst>
                <a:tab pos="461963" algn="l"/>
              </a:tabLst>
            </a:pPr>
            <a:r>
              <a:rPr lang="en-US" sz="2350" dirty="0"/>
              <a:t>Adrenaline binds to </a:t>
            </a:r>
            <a:r>
              <a:rPr lang="el-GR" sz="2350" dirty="0"/>
              <a:t>β-</a:t>
            </a:r>
            <a:r>
              <a:rPr lang="en-US" sz="2350" dirty="0"/>
              <a:t>adrenergic receptors in muscle cells resulting in raised cyclic AMP (cAMP) levels which activate protein kinase A (PKA).</a:t>
            </a:r>
            <a:endParaRPr lang="en-US" sz="2350" dirty="0">
              <a:solidFill>
                <a:schemeClr val="tx1"/>
              </a:solidFill>
            </a:endParaRPr>
          </a:p>
          <a:p>
            <a:pPr lvl="1">
              <a:tabLst>
                <a:tab pos="461963" algn="l"/>
              </a:tabLst>
            </a:pPr>
            <a:r>
              <a:rPr lang="en-US" sz="2350" dirty="0">
                <a:solidFill>
                  <a:schemeClr val="tx1"/>
                </a:solidFill>
              </a:rPr>
              <a:t>PKA activates glycogen phosphorylase kinase (GPK) which then activates glycogen phosphorylase (GP).</a:t>
            </a:r>
          </a:p>
          <a:p>
            <a:pPr lvl="1">
              <a:tabLst>
                <a:tab pos="461963" algn="l"/>
              </a:tabLst>
            </a:pPr>
            <a:r>
              <a:rPr lang="en-US" sz="2350" dirty="0"/>
              <a:t>Glycogen phosphorylase breaks down glycogen (polymer) into glucose (monomers).</a:t>
            </a:r>
          </a:p>
          <a:p>
            <a:pPr lvl="1">
              <a:tabLst>
                <a:tab pos="461963" algn="l"/>
              </a:tabLst>
            </a:pPr>
            <a:r>
              <a:rPr lang="en-US" sz="2350" dirty="0"/>
              <a:t>Phosphorylation of glycogen synthase (GS) inhibits it from converting glycogen into glucose.</a:t>
            </a:r>
            <a:r>
              <a:rPr lang="en-US" sz="2350" i="0" dirty="0">
                <a:solidFill>
                  <a:schemeClr val="tx1"/>
                </a:solidFill>
              </a:rPr>
              <a:t>		</a:t>
            </a:r>
            <a:endParaRPr lang="en-US" sz="23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Cell Growth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Cell signaling pathways are crucial for regulating cell division and growth.</a:t>
            </a:r>
          </a:p>
          <a:p>
            <a:pPr>
              <a:tabLst>
                <a:tab pos="461963" algn="l"/>
              </a:tabLst>
            </a:pPr>
            <a:r>
              <a:rPr lang="en-US" b="1" dirty="0">
                <a:solidFill>
                  <a:schemeClr val="tx1"/>
                </a:solidFill>
              </a:rPr>
              <a:t>Growth factors </a:t>
            </a:r>
            <a:r>
              <a:rPr lang="en-US" dirty="0">
                <a:solidFill>
                  <a:schemeClr val="tx1"/>
                </a:solidFill>
              </a:rPr>
              <a:t>bind to receptor tyrosine kinases (RTKs) on the cell surface, activating signaling cascades.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Activated RTKs initiate pathways involving a G protein called RAS which activates a MAP kinase, leading to the expression of proteins that promote cell division.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9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285-5CB0-174E-014C-EE0E32FC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You</a:t>
            </a:r>
            <a:r>
              <a:rPr lang="en-IN" sz="1600" baseline="-25000" dirty="0"/>
              <a:t>1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836E-1DE3-02CC-70C3-EB5C16CF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Career: Cancer Biologist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Cancer stems from oncogene (genes that have the potential to cause cancer) mutations disrupting signaling proteins, causing uncontrolled cell division.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30% of cancers have RAS mutations driving uncontrolled growth, tumor formation, and metastasis.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HER2 cell-receptor is overexpressed in 20% of human breast cancers.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drug Herceptin causes the immune system to remove HER2 receptors and boosting patient</a:t>
            </a:r>
            <a:r>
              <a:rPr lang="en-US" dirty="0">
                <a:effectLst/>
                <a:latin typeface="Calibri" panose="020F0502020204030204" pitchFamily="34" charset="0"/>
              </a:rPr>
              <a:t>'</a:t>
            </a:r>
            <a:r>
              <a:rPr lang="en-US" dirty="0"/>
              <a:t>s survival in conjunction with chemotherapy.</a:t>
            </a:r>
          </a:p>
        </p:txBody>
      </p:sp>
    </p:spTree>
    <p:extLst>
      <p:ext uri="{BB962C8B-B14F-4D97-AF65-F5344CB8AC3E}">
        <p14:creationId xmlns:p14="http://schemas.microsoft.com/office/powerpoint/2010/main" val="402925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Cell Death</a:t>
            </a:r>
            <a:r>
              <a:rPr lang="en-IN" sz="1600" baseline="-25000" dirty="0"/>
              <a:t>1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Apoptosis</a:t>
            </a:r>
            <a:r>
              <a:rPr lang="en-US" sz="2000" dirty="0">
                <a:solidFill>
                  <a:schemeClr val="tx1"/>
                </a:solidFill>
              </a:rPr>
              <a:t> is controlled cell death triggered by internal or external cues.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Prevents the release of damaging molecule from inside the cell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Separate from </a:t>
            </a:r>
            <a:r>
              <a:rPr lang="en-US" sz="2000" i="1" dirty="0"/>
              <a:t>necrosis</a:t>
            </a:r>
            <a:r>
              <a:rPr lang="en-US" sz="2000" dirty="0"/>
              <a:t> which is uncontrolled death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tabLst>
                <a:tab pos="461963" algn="l"/>
              </a:tabLst>
            </a:pPr>
            <a:r>
              <a:rPr lang="en-US" sz="2000" dirty="0"/>
              <a:t>Initiated when internal checkpoints find cell abnormalities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Also initiated when the cell disengages from the extracellular matrix and cell signaling signals apoptosis.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7F03F-0C31-A868-4763-5ACBDF73F1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8823" y="3566160"/>
            <a:ext cx="1073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9.3 Figure 2</a:t>
            </a:r>
          </a:p>
        </p:txBody>
      </p:sp>
      <p:pic>
        <p:nvPicPr>
          <p:cNvPr id="2" name="Content Placeholder 5" descr="The first part shows a normal cell with smooth edges. It is labeled &quot;Normal cell.&quot; An arrow is pointing from this part to the second part, labeled &quot;Initiation of Apoptosis.&quot; This part shows the same cell but with slightly rougher edges. An arrow points from this second part to the last part, labeled &quot;Membrane Blebbing.&quot; This part shows the same cell again. Only this time, the edges are extremely rough.">
            <a:extLst>
              <a:ext uri="{FF2B5EF4-FFF2-40B4-BE49-F238E27FC236}">
                <a16:creationId xmlns:a16="http://schemas.microsoft.com/office/drawing/2014/main" id="{E6F9936D-CD88-B973-B735-EC5F6B1F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33" b="24667"/>
          <a:stretch/>
        </p:blipFill>
        <p:spPr>
          <a:xfrm>
            <a:off x="1752600" y="3429837"/>
            <a:ext cx="6248400" cy="2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1036</Words>
  <Application>Microsoft Office PowerPoint</Application>
  <PresentationFormat>On-screen Show (4:3)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Aptos</vt:lpstr>
      <vt:lpstr>Symbol</vt:lpstr>
      <vt:lpstr>Arial</vt:lpstr>
      <vt:lpstr>Office Theme</vt:lpstr>
      <vt:lpstr>Lesson 9.3</vt:lpstr>
      <vt:lpstr>Objectives</vt:lpstr>
      <vt:lpstr>Cellular Response</vt:lpstr>
      <vt:lpstr>Gene Expression1</vt:lpstr>
      <vt:lpstr>Gene Expression2</vt:lpstr>
      <vt:lpstr>Increase in Cellular Metabolism</vt:lpstr>
      <vt:lpstr>Cell Growth</vt:lpstr>
      <vt:lpstr>Science and You1</vt:lpstr>
      <vt:lpstr>Cell Death1</vt:lpstr>
      <vt:lpstr>Cell Death2</vt:lpstr>
      <vt:lpstr>Cell Death3</vt:lpstr>
      <vt:lpstr>Science and You2</vt:lpstr>
      <vt:lpstr>Termination of the Signal Cascade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Talissa Nahass</cp:lastModifiedBy>
  <cp:revision>235</cp:revision>
  <dcterms:created xsi:type="dcterms:W3CDTF">2013-04-26T14:43:13Z</dcterms:created>
  <dcterms:modified xsi:type="dcterms:W3CDTF">2024-10-09T13:13:32Z</dcterms:modified>
</cp:coreProperties>
</file>