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handoutMasterIdLst>
    <p:handoutMasterId r:id="rId17"/>
  </p:handoutMasterIdLst>
  <p:sldIdLst>
    <p:sldId id="272" r:id="rId2"/>
    <p:sldId id="264" r:id="rId3"/>
    <p:sldId id="265" r:id="rId4"/>
    <p:sldId id="284" r:id="rId5"/>
    <p:sldId id="285" r:id="rId6"/>
    <p:sldId id="286" r:id="rId7"/>
    <p:sldId id="287" r:id="rId8"/>
    <p:sldId id="267" r:id="rId9"/>
    <p:sldId id="289" r:id="rId10"/>
    <p:sldId id="288" r:id="rId11"/>
    <p:sldId id="290" r:id="rId12"/>
    <p:sldId id="291" r:id="rId13"/>
    <p:sldId id="283" r:id="rId14"/>
    <p:sldId id="280" r:id="rId15"/>
  </p:sldIdLst>
  <p:sldSz cx="9144000" cy="6858000" type="screen4x3"/>
  <p:notesSz cx="6858000" cy="9144000"/>
  <p:embeddedFontLst>
    <p:embeddedFont>
      <p:font typeface="Century Gothic" panose="020B050202020202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3" autoAdjust="0"/>
    <p:restoredTop sz="86410" autoAdjust="0"/>
  </p:normalViewPr>
  <p:slideViewPr>
    <p:cSldViewPr>
      <p:cViewPr varScale="1">
        <p:scale>
          <a:sx n="95" d="100"/>
          <a:sy n="95" d="100"/>
        </p:scale>
        <p:origin x="225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10/9/2024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10/9/2024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5</a:t>
            </a:fld>
            <a:endParaRPr lang="en-US" dirty="0"/>
          </a:p>
        </p:txBody>
      </p:sp>
    </p:spTree>
    <p:extLst>
      <p:ext uri="{BB962C8B-B14F-4D97-AF65-F5344CB8AC3E}">
        <p14:creationId xmlns:p14="http://schemas.microsoft.com/office/powerpoint/2010/main" val="2895802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Autoinducers are small molecules or proteins produced by bacteria that regulate gene expression.</a:t>
            </a:r>
            <a:endParaRPr lang="en-IN"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8</a:t>
            </a:fld>
            <a:endParaRPr lang="en-US" dirty="0"/>
          </a:p>
        </p:txBody>
      </p:sp>
    </p:spTree>
    <p:extLst>
      <p:ext uri="{BB962C8B-B14F-4D97-AF65-F5344CB8AC3E}">
        <p14:creationId xmlns:p14="http://schemas.microsoft.com/office/powerpoint/2010/main" val="1583547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9</a:t>
            </a:fld>
            <a:endParaRPr lang="en-US" dirty="0"/>
          </a:p>
        </p:txBody>
      </p:sp>
    </p:spTree>
    <p:extLst>
      <p:ext uri="{BB962C8B-B14F-4D97-AF65-F5344CB8AC3E}">
        <p14:creationId xmlns:p14="http://schemas.microsoft.com/office/powerpoint/2010/main" val="3086148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11</a:t>
            </a:fld>
            <a:endParaRPr lang="en-US" dirty="0"/>
          </a:p>
        </p:txBody>
      </p:sp>
    </p:spTree>
    <p:extLst>
      <p:ext uri="{BB962C8B-B14F-4D97-AF65-F5344CB8AC3E}">
        <p14:creationId xmlns:p14="http://schemas.microsoft.com/office/powerpoint/2010/main" val="2349694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829235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9.4</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Signaling in Single-Celled Organisms</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Signaling in Bacteria</a:t>
            </a:r>
            <a:r>
              <a:rPr lang="en-IN" sz="1600" baseline="-25000" dirty="0"/>
              <a:t>3</a:t>
            </a:r>
            <a:endParaRPr lang="en-US" sz="1600" dirty="0">
              <a:solidFill>
                <a:schemeClr val="accent1"/>
              </a:solidFill>
            </a:endParaRPr>
          </a:p>
        </p:txBody>
      </p:sp>
      <p:sp>
        <p:nvSpPr>
          <p:cNvPr id="11267" name="Rectangle 3"/>
          <p:cNvSpPr>
            <a:spLocks noGrp="1"/>
          </p:cNvSpPr>
          <p:nvPr>
            <p:ph idx="1"/>
          </p:nvPr>
        </p:nvSpPr>
        <p:spPr>
          <a:xfrm>
            <a:off x="457200" y="1280160"/>
            <a:ext cx="8229600" cy="4572000"/>
          </a:xfrm>
          <a:prstGeom prst="rect">
            <a:avLst/>
          </a:prstGeom>
        </p:spPr>
        <p:txBody>
          <a:bodyPr>
            <a:noAutofit/>
          </a:bodyPr>
          <a:lstStyle/>
          <a:p>
            <a:pPr marL="0" indent="0">
              <a:buNone/>
              <a:tabLst>
                <a:tab pos="461963" algn="l"/>
              </a:tabLst>
            </a:pPr>
            <a:r>
              <a:rPr lang="en-US" sz="2400" dirty="0">
                <a:solidFill>
                  <a:schemeClr val="tx1"/>
                </a:solidFill>
              </a:rPr>
              <a:t>Research on the details of quorum sensing has led to advances in growing bacteria for industrial purposes.</a:t>
            </a:r>
          </a:p>
          <a:p>
            <a:pPr>
              <a:tabLst>
                <a:tab pos="461963" algn="l"/>
              </a:tabLst>
            </a:pPr>
            <a:r>
              <a:rPr lang="en-US" sz="2400" dirty="0"/>
              <a:t>It may be possible to exploit bacterial signaling pathways to control bacterial growth.</a:t>
            </a:r>
          </a:p>
          <a:p>
            <a:pPr>
              <a:tabLst>
                <a:tab pos="461963" algn="l"/>
              </a:tabLst>
            </a:pPr>
            <a:r>
              <a:rPr lang="en-US" sz="2400" dirty="0"/>
              <a:t>This could replace or supplement ineffective antibiotics.</a:t>
            </a:r>
          </a:p>
        </p:txBody>
      </p:sp>
    </p:spTree>
    <p:extLst>
      <p:ext uri="{BB962C8B-B14F-4D97-AF65-F5344CB8AC3E}">
        <p14:creationId xmlns:p14="http://schemas.microsoft.com/office/powerpoint/2010/main" val="3678116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IN" sz="1600" baseline="-25000" dirty="0"/>
              <a:t>2</a:t>
            </a:r>
            <a:endParaRPr lang="en-US" sz="1600"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4511040"/>
          </a:xfrm>
        </p:spPr>
        <p:txBody>
          <a:bodyPr>
            <a:normAutofit/>
          </a:bodyPr>
          <a:lstStyle/>
          <a:p>
            <a:r>
              <a:rPr lang="en-US" dirty="0"/>
              <a:t>In what way does biofilm formation benefit </a:t>
            </a:r>
            <a:r>
              <a:rPr lang="en-US" i="1" dirty="0"/>
              <a:t>S</a:t>
            </a:r>
            <a:r>
              <a:rPr lang="en-US" dirty="0"/>
              <a:t>. </a:t>
            </a:r>
            <a:r>
              <a:rPr lang="en-US" i="1" dirty="0"/>
              <a:t>aureus</a:t>
            </a:r>
            <a:r>
              <a:rPr lang="en-US" dirty="0"/>
              <a: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6" name="TextBox 5">
            <a:extLst>
              <a:ext uri="{FF2B5EF4-FFF2-40B4-BE49-F238E27FC236}">
                <a16:creationId xmlns:a16="http://schemas.microsoft.com/office/drawing/2014/main" id="{0A95D0C9-5F77-F051-BB8E-DD8C2E3CA2BB}"/>
              </a:ext>
              <a:ext uri="{C183D7F6-B498-43B3-948B-1728B52AA6E4}">
                <adec:decorative xmlns:adec="http://schemas.microsoft.com/office/drawing/2017/decorative" val="0"/>
              </a:ext>
            </a:extLst>
          </p:cNvPr>
          <p:cNvSpPr txBox="1"/>
          <p:nvPr/>
        </p:nvSpPr>
        <p:spPr>
          <a:xfrm>
            <a:off x="1028700" y="4581549"/>
            <a:ext cx="7086600" cy="738664"/>
          </a:xfrm>
          <a:prstGeom prst="rect">
            <a:avLst/>
          </a:prstGeom>
          <a:noFill/>
        </p:spPr>
        <p:txBody>
          <a:bodyPr wrap="square" rtlCol="0">
            <a:spAutoFit/>
          </a:bodyPr>
          <a:lstStyle/>
          <a:p>
            <a:pPr algn="ctr"/>
            <a:r>
              <a:rPr lang="en-US" sz="1400" b="1" dirty="0">
                <a:solidFill>
                  <a:schemeClr val="bg1"/>
                </a:solidFill>
              </a:rPr>
              <a:t>9.4 Figure 5: </a:t>
            </a:r>
            <a:r>
              <a:rPr lang="en-US" sz="1400" dirty="0">
                <a:solidFill>
                  <a:schemeClr val="bg1"/>
                </a:solidFill>
              </a:rPr>
              <a:t>Cell-cell communication enables </a:t>
            </a:r>
            <a:r>
              <a:rPr lang="en-US" sz="1400" i="1" dirty="0">
                <a:solidFill>
                  <a:schemeClr val="bg1"/>
                </a:solidFill>
              </a:rPr>
              <a:t>Staphylococcus aureus </a:t>
            </a:r>
            <a:r>
              <a:rPr lang="en-US" sz="1400" dirty="0">
                <a:solidFill>
                  <a:schemeClr val="bg1"/>
                </a:solidFill>
              </a:rPr>
              <a:t>bacteria, seen here via scanning electron microscopy, to work together to form a biofilm inside a hospital patient's catheter. </a:t>
            </a:r>
            <a:r>
              <a:rPr lang="en-US" sz="1400" i="1" dirty="0">
                <a:solidFill>
                  <a:schemeClr val="bg1"/>
                </a:solidFill>
              </a:rPr>
              <a:t>S. aureus </a:t>
            </a:r>
            <a:r>
              <a:rPr lang="en-US" sz="1400" dirty="0">
                <a:solidFill>
                  <a:schemeClr val="bg1"/>
                </a:solidFill>
              </a:rPr>
              <a:t>is a main cause of hospital-acquired infections.</a:t>
            </a:r>
          </a:p>
        </p:txBody>
      </p:sp>
      <p:pic>
        <p:nvPicPr>
          <p:cNvPr id="4" name="Content Placeholder 4" descr="A micrograph shows hundreds of yellow balls dotting a dark yellow surface.">
            <a:extLst>
              <a:ext uri="{FF2B5EF4-FFF2-40B4-BE49-F238E27FC236}">
                <a16:creationId xmlns:a16="http://schemas.microsoft.com/office/drawing/2014/main" id="{CF01F6B9-C99C-AEF1-E1FC-397274142CF5}"/>
              </a:ext>
            </a:extLst>
          </p:cNvPr>
          <p:cNvPicPr>
            <a:picLocks noChangeAspect="1"/>
          </p:cNvPicPr>
          <p:nvPr/>
        </p:nvPicPr>
        <p:blipFill>
          <a:blip r:embed="rId3"/>
          <a:srcRect l="16347" t="4269" r="16266" b="1999"/>
          <a:stretch/>
        </p:blipFill>
        <p:spPr>
          <a:xfrm>
            <a:off x="2895600" y="1899308"/>
            <a:ext cx="3352800" cy="2590801"/>
          </a:xfrm>
          <a:prstGeom prst="rect">
            <a:avLst/>
          </a:prstGeom>
          <a:solidFill>
            <a:srgbClr val="1F497D"/>
          </a:solidFill>
        </p:spPr>
      </p:pic>
    </p:spTree>
    <p:extLst>
      <p:ext uri="{BB962C8B-B14F-4D97-AF65-F5344CB8AC3E}">
        <p14:creationId xmlns:p14="http://schemas.microsoft.com/office/powerpoint/2010/main" val="438601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Cellular Communication in Yeasts</a:t>
            </a:r>
            <a:endParaRPr lang="en-US" sz="1600" dirty="0">
              <a:solidFill>
                <a:schemeClr val="accent1"/>
              </a:solidFill>
            </a:endParaRPr>
          </a:p>
        </p:txBody>
      </p:sp>
      <p:sp>
        <p:nvSpPr>
          <p:cNvPr id="11267" name="Rectangle 3"/>
          <p:cNvSpPr>
            <a:spLocks noGrp="1"/>
          </p:cNvSpPr>
          <p:nvPr>
            <p:ph idx="1"/>
          </p:nvPr>
        </p:nvSpPr>
        <p:spPr>
          <a:xfrm>
            <a:off x="457200" y="1143000"/>
            <a:ext cx="8229600" cy="4572000"/>
          </a:xfrm>
          <a:prstGeom prst="rect">
            <a:avLst/>
          </a:prstGeom>
        </p:spPr>
        <p:txBody>
          <a:bodyPr>
            <a:noAutofit/>
          </a:bodyPr>
          <a:lstStyle/>
          <a:p>
            <a:pPr>
              <a:tabLst>
                <a:tab pos="461963" algn="l"/>
              </a:tabLst>
            </a:pPr>
            <a:r>
              <a:rPr lang="en-US" sz="2700" dirty="0">
                <a:solidFill>
                  <a:schemeClr val="tx1"/>
                </a:solidFill>
              </a:rPr>
              <a:t>Early single-celled prokaryotes had limited interaction and signaling.</a:t>
            </a:r>
          </a:p>
          <a:p>
            <a:pPr>
              <a:tabLst>
                <a:tab pos="461963" algn="l"/>
              </a:tabLst>
            </a:pPr>
            <a:r>
              <a:rPr lang="en-US" sz="2700" dirty="0">
                <a:solidFill>
                  <a:schemeClr val="tx1"/>
                </a:solidFill>
              </a:rPr>
              <a:t>Cellular communication evolved over 2 billion years for multicellular organisms.</a:t>
            </a:r>
          </a:p>
          <a:p>
            <a:pPr>
              <a:tabLst>
                <a:tab pos="461963" algn="l"/>
              </a:tabLst>
            </a:pPr>
            <a:r>
              <a:rPr lang="en-US" sz="2700" dirty="0">
                <a:solidFill>
                  <a:schemeClr val="tx1"/>
                </a:solidFill>
              </a:rPr>
              <a:t>Yeasts are single-celled eukaryotes with complex signaling systems, like humans.</a:t>
            </a:r>
          </a:p>
          <a:p>
            <a:pPr>
              <a:tabLst>
                <a:tab pos="461963" algn="l"/>
              </a:tabLst>
            </a:pPr>
            <a:r>
              <a:rPr lang="en-US" sz="2700" dirty="0">
                <a:solidFill>
                  <a:schemeClr val="tx1"/>
                </a:solidFill>
              </a:rPr>
              <a:t>Of the 130 kinase types in yeast, 97 belong to the 55 subfamilies of kinases that are found in other eukaryotic organisms.</a:t>
            </a:r>
          </a:p>
          <a:p>
            <a:pPr>
              <a:tabLst>
                <a:tab pos="461963" algn="l"/>
              </a:tabLst>
            </a:pPr>
            <a:r>
              <a:rPr lang="en-US" sz="2700" dirty="0">
                <a:solidFill>
                  <a:schemeClr val="tx1"/>
                </a:solidFill>
              </a:rPr>
              <a:t>Yeasts are ideal for studying signaling cascades due to their simplicity and similarities to humans.</a:t>
            </a:r>
          </a:p>
        </p:txBody>
      </p:sp>
    </p:spTree>
    <p:extLst>
      <p:ext uri="{BB962C8B-B14F-4D97-AF65-F5344CB8AC3E}">
        <p14:creationId xmlns:p14="http://schemas.microsoft.com/office/powerpoint/2010/main" val="3131623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BA5D2-8C66-776B-1849-3670E0B4BE28}"/>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F3B70786-3EAA-88D7-77BF-7894D17730B5}"/>
              </a:ext>
            </a:extLst>
          </p:cNvPr>
          <p:cNvSpPr>
            <a:spLocks noGrp="1"/>
          </p:cNvSpPr>
          <p:nvPr>
            <p:ph idx="1"/>
          </p:nvPr>
        </p:nvSpPr>
        <p:spPr/>
        <p:txBody>
          <a:bodyPr>
            <a:normAutofit fontScale="85000" lnSpcReduction="20000"/>
          </a:bodyPr>
          <a:lstStyle/>
          <a:p>
            <a:r>
              <a:rPr lang="en-US" dirty="0"/>
              <a:t>Yeasts and multicellular organisms have similar signaling mechanisms.</a:t>
            </a:r>
          </a:p>
          <a:p>
            <a:pPr marL="457200" indent="-457200">
              <a:buFont typeface="Arial" panose="020B0604020202020204" pitchFamily="34" charset="0"/>
              <a:buChar char="•"/>
            </a:pPr>
            <a:r>
              <a:rPr lang="en-US" dirty="0"/>
              <a:t>Yeasts use cell-surface receptors and signaling cascades to communicate information on mating with other yeast cells.</a:t>
            </a:r>
          </a:p>
          <a:p>
            <a:pPr marL="457200" indent="-457200">
              <a:buFont typeface="Arial" panose="020B0604020202020204" pitchFamily="34" charset="0"/>
              <a:buChar char="•"/>
            </a:pPr>
            <a:r>
              <a:rPr lang="en-US" dirty="0"/>
              <a:t>Signaling molecule is called mating factor.</a:t>
            </a:r>
          </a:p>
          <a:p>
            <a:r>
              <a:rPr lang="en-US" dirty="0"/>
              <a:t>Bacterial signaling is called quorum sensing.</a:t>
            </a:r>
          </a:p>
          <a:p>
            <a:pPr marL="457200" indent="-457200">
              <a:buFont typeface="Arial" panose="020B0604020202020204" pitchFamily="34" charset="0"/>
              <a:buChar char="•"/>
            </a:pPr>
            <a:r>
              <a:rPr lang="en-US" dirty="0"/>
              <a:t>Bacteria secrete signaling molecules called autoinducers that are either small, hydrophobic molecules or peptide-based signals. </a:t>
            </a:r>
          </a:p>
          <a:p>
            <a:pPr marL="457200" indent="-457200">
              <a:buFont typeface="Arial" panose="020B0604020202020204" pitchFamily="34" charset="0"/>
              <a:buChar char="•"/>
            </a:pPr>
            <a:r>
              <a:rPr lang="en-US" dirty="0"/>
              <a:t>The hydrophobic autoinducers, such as AHL, bind transcription factors and directly affect gene expression. </a:t>
            </a:r>
          </a:p>
          <a:p>
            <a:pPr marL="457200" indent="-457200">
              <a:buFont typeface="Arial" panose="020B0604020202020204" pitchFamily="34" charset="0"/>
              <a:buChar char="•"/>
            </a:pPr>
            <a:r>
              <a:rPr lang="en-US" dirty="0"/>
              <a:t>The peptide-based molecules bind kinases and initiate signaling cascades in the cells.</a:t>
            </a:r>
          </a:p>
          <a:p>
            <a:endParaRPr lang="en-US" dirty="0"/>
          </a:p>
        </p:txBody>
      </p:sp>
    </p:spTree>
    <p:extLst>
      <p:ext uri="{BB962C8B-B14F-4D97-AF65-F5344CB8AC3E}">
        <p14:creationId xmlns:p14="http://schemas.microsoft.com/office/powerpoint/2010/main" val="2393228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3367076"/>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Describe</a:t>
            </a:r>
            <a:r>
              <a:rPr lang="en-US" dirty="0"/>
              <a:t> how single-celled yeasts use cell signaling to communicate with one another.</a:t>
            </a:r>
          </a:p>
          <a:p>
            <a:pPr marL="457200" indent="-457200">
              <a:buFont typeface="Arial" panose="020B0604020202020204" pitchFamily="34" charset="0"/>
              <a:buChar char="•"/>
              <a:tabLst>
                <a:tab pos="457200" algn="l"/>
              </a:tabLst>
            </a:pPr>
            <a:r>
              <a:rPr lang="en-US" b="1" dirty="0"/>
              <a:t>Relate</a:t>
            </a:r>
            <a:r>
              <a:rPr lang="en-US" dirty="0"/>
              <a:t> the role of quorum sensing to the ability of some bacteria to form biofilms.</a:t>
            </a:r>
          </a:p>
          <a:p>
            <a:pPr marL="457200" indent="-457200">
              <a:buFont typeface="Arial" panose="020B0604020202020204" pitchFamily="34" charset="0"/>
              <a:buChar char="•"/>
              <a:tabLst>
                <a:tab pos="457200" algn="l"/>
              </a:tabLst>
            </a:pPr>
            <a:r>
              <a:rPr lang="en-US" b="1" dirty="0"/>
              <a:t>Compare</a:t>
            </a:r>
            <a:r>
              <a:rPr lang="en-US" dirty="0"/>
              <a:t> and contrast the signaling in bacteria and yeast.</a:t>
            </a:r>
          </a:p>
          <a:p>
            <a:pPr lvl="1" indent="-457200">
              <a:buFont typeface="Arial" panose="020B0604020202020204" pitchFamily="34" charset="0"/>
              <a:buChar char="•"/>
              <a:tabLst>
                <a:tab pos="457200" algn="l"/>
              </a:tabLst>
            </a:pPr>
            <a:endParaRPr lang="en-US" i="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Signaling in Single-Celled Organisms</a:t>
            </a:r>
            <a:endParaRPr lang="en-US" sz="3200" dirty="0">
              <a:solidFill>
                <a:schemeClr val="accent1"/>
              </a:solidFill>
            </a:endParaRPr>
          </a:p>
        </p:txBody>
      </p:sp>
      <p:sp>
        <p:nvSpPr>
          <p:cNvPr id="11267" name="Rectangle 3"/>
          <p:cNvSpPr>
            <a:spLocks noGrp="1"/>
          </p:cNvSpPr>
          <p:nvPr>
            <p:ph idx="1"/>
          </p:nvPr>
        </p:nvSpPr>
        <p:spPr>
          <a:xfrm>
            <a:off x="457200" y="1280160"/>
            <a:ext cx="4419600" cy="4572000"/>
          </a:xfrm>
          <a:prstGeom prst="rect">
            <a:avLst/>
          </a:prstGeom>
        </p:spPr>
        <p:txBody>
          <a:bodyPr>
            <a:normAutofit/>
          </a:bodyPr>
          <a:lstStyle/>
          <a:p>
            <a:pPr marL="0" indent="0">
              <a:buNone/>
              <a:tabLst>
                <a:tab pos="461963" algn="l"/>
              </a:tabLst>
            </a:pPr>
            <a:r>
              <a:rPr lang="en-US" sz="2600" dirty="0">
                <a:solidFill>
                  <a:schemeClr val="tx1"/>
                </a:solidFill>
              </a:rPr>
              <a:t>Intracellular signaling allows bacteria to respond to environmental cues, such as nutrient levels.</a:t>
            </a:r>
          </a:p>
          <a:p>
            <a:pPr>
              <a:tabLst>
                <a:tab pos="461963" algn="l"/>
              </a:tabLst>
            </a:pPr>
            <a:r>
              <a:rPr lang="en-US" sz="2600" dirty="0">
                <a:solidFill>
                  <a:schemeClr val="tx1"/>
                </a:solidFill>
              </a:rPr>
              <a:t>Single-celled organisms use signaling molecules for intercellular communication.</a:t>
            </a:r>
            <a:endParaRPr lang="en-US" sz="2600" dirty="0">
              <a:solidFill>
                <a:srgbClr val="0000FF"/>
              </a:solidFill>
            </a:endParaRPr>
          </a:p>
        </p:txBody>
      </p:sp>
      <p:sp>
        <p:nvSpPr>
          <p:cNvPr id="5" name="TextBox 4">
            <a:extLst>
              <a:ext uri="{FF2B5EF4-FFF2-40B4-BE49-F238E27FC236}">
                <a16:creationId xmlns:a16="http://schemas.microsoft.com/office/drawing/2014/main" id="{F89C1C8E-2893-C5B1-4DA2-34206156323E}"/>
              </a:ext>
            </a:extLst>
          </p:cNvPr>
          <p:cNvSpPr txBox="1"/>
          <p:nvPr/>
        </p:nvSpPr>
        <p:spPr>
          <a:xfrm>
            <a:off x="4911436" y="4097834"/>
            <a:ext cx="3699164" cy="523220"/>
          </a:xfrm>
          <a:prstGeom prst="rect">
            <a:avLst/>
          </a:prstGeom>
          <a:noFill/>
        </p:spPr>
        <p:txBody>
          <a:bodyPr wrap="square">
            <a:spAutoFit/>
          </a:bodyPr>
          <a:lstStyle/>
          <a:p>
            <a:pPr algn="ctr"/>
            <a:r>
              <a:rPr lang="en-IN" sz="1400" b="1" dirty="0"/>
              <a:t>9.4 Figure 1: </a:t>
            </a:r>
            <a:r>
              <a:rPr lang="en-IN" sz="1400" dirty="0"/>
              <a:t>An artistic image of budding cells of the yeast </a:t>
            </a:r>
            <a:r>
              <a:rPr lang="en-IN" sz="1400" i="1" dirty="0"/>
              <a:t>Saccharomyces cerevisiae</a:t>
            </a:r>
            <a:r>
              <a:rPr lang="en-IN" sz="1400" dirty="0"/>
              <a:t>.</a:t>
            </a:r>
          </a:p>
        </p:txBody>
      </p:sp>
      <p:pic>
        <p:nvPicPr>
          <p:cNvPr id="2" name="Content Placeholder 4" descr="An illustration shows various blue circles, representing cells, with some having smaller circles coming off of them, representing budding.">
            <a:extLst>
              <a:ext uri="{FF2B5EF4-FFF2-40B4-BE49-F238E27FC236}">
                <a16:creationId xmlns:a16="http://schemas.microsoft.com/office/drawing/2014/main" id="{0408168C-DC97-B8C0-6571-84139F2721A7}"/>
              </a:ext>
            </a:extLst>
          </p:cNvPr>
          <p:cNvPicPr>
            <a:picLocks noChangeAspect="1"/>
          </p:cNvPicPr>
          <p:nvPr/>
        </p:nvPicPr>
        <p:blipFill>
          <a:blip r:embed="rId2"/>
          <a:srcRect l="4630" t="5334" r="3704"/>
          <a:stretch/>
        </p:blipFill>
        <p:spPr>
          <a:xfrm>
            <a:off x="4876800" y="1688552"/>
            <a:ext cx="4039901" cy="231784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Signaling in Yeasts</a:t>
            </a:r>
            <a:endParaRPr lang="en-US" sz="3200" dirty="0">
              <a:solidFill>
                <a:schemeClr val="accent1"/>
              </a:solidFill>
            </a:endParaRPr>
          </a:p>
        </p:txBody>
      </p:sp>
      <p:sp>
        <p:nvSpPr>
          <p:cNvPr id="11267" name="Rectangle 3"/>
          <p:cNvSpPr>
            <a:spLocks noGrp="1"/>
          </p:cNvSpPr>
          <p:nvPr>
            <p:ph idx="1"/>
          </p:nvPr>
        </p:nvSpPr>
        <p:spPr>
          <a:xfrm>
            <a:off x="457200" y="1280160"/>
            <a:ext cx="8229600" cy="4572000"/>
          </a:xfrm>
          <a:prstGeom prst="rect">
            <a:avLst/>
          </a:prstGeom>
        </p:spPr>
        <p:txBody>
          <a:bodyPr>
            <a:noAutofit/>
          </a:bodyPr>
          <a:lstStyle/>
          <a:p>
            <a:pPr marL="0" indent="0">
              <a:buNone/>
              <a:tabLst>
                <a:tab pos="461963" algn="l"/>
              </a:tabLst>
            </a:pPr>
            <a:r>
              <a:rPr lang="en-US" sz="2300" dirty="0">
                <a:solidFill>
                  <a:schemeClr val="tx1"/>
                </a:solidFill>
              </a:rPr>
              <a:t>Yeasts are single-celled eukaryotes with signaling processes similar to multicellular organisms.</a:t>
            </a:r>
          </a:p>
          <a:p>
            <a:pPr>
              <a:tabLst>
                <a:tab pos="461963" algn="l"/>
              </a:tabLst>
            </a:pPr>
            <a:r>
              <a:rPr lang="en-US" sz="2300" dirty="0">
                <a:solidFill>
                  <a:schemeClr val="tx1"/>
                </a:solidFill>
              </a:rPr>
              <a:t>They can reproduce asexually by budding or sexually by combining haploid cells.</a:t>
            </a:r>
          </a:p>
          <a:p>
            <a:pPr>
              <a:tabLst>
                <a:tab pos="461963" algn="l"/>
              </a:tabLst>
            </a:pPr>
            <a:r>
              <a:rPr lang="en-US" sz="2300" dirty="0">
                <a:solidFill>
                  <a:schemeClr val="tx1"/>
                </a:solidFill>
              </a:rPr>
              <a:t>Different mating strains exist, and cells secrete a signaling molecule known as a </a:t>
            </a:r>
            <a:r>
              <a:rPr lang="en-US" sz="2300" b="1" dirty="0">
                <a:solidFill>
                  <a:schemeClr val="tx1"/>
                </a:solidFill>
              </a:rPr>
              <a:t>mating factor</a:t>
            </a:r>
            <a:r>
              <a:rPr lang="en-US" sz="2300" dirty="0">
                <a:solidFill>
                  <a:schemeClr val="tx1"/>
                </a:solidFill>
              </a:rPr>
              <a:t> to initiate mating.</a:t>
            </a:r>
          </a:p>
          <a:p>
            <a:pPr marL="0" indent="0">
              <a:buNone/>
              <a:tabLst>
                <a:tab pos="461963" algn="l"/>
              </a:tabLst>
            </a:pPr>
            <a:r>
              <a:rPr lang="en-US" sz="2300" dirty="0">
                <a:solidFill>
                  <a:schemeClr val="tx1"/>
                </a:solidFill>
              </a:rPr>
              <a:t>Mating factors binds to cell-surface receptors, triggering a signaling cascade.</a:t>
            </a:r>
          </a:p>
          <a:p>
            <a:pPr>
              <a:tabLst>
                <a:tab pos="461963" algn="l"/>
              </a:tabLst>
            </a:pPr>
            <a:r>
              <a:rPr lang="en-US" sz="2300" dirty="0">
                <a:solidFill>
                  <a:schemeClr val="tx1"/>
                </a:solidFill>
              </a:rPr>
              <a:t>This cascade involves protein kinases and GTP-binding proteins.</a:t>
            </a:r>
          </a:p>
        </p:txBody>
      </p:sp>
    </p:spTree>
    <p:extLst>
      <p:ext uri="{BB962C8B-B14F-4D97-AF65-F5344CB8AC3E}">
        <p14:creationId xmlns:p14="http://schemas.microsoft.com/office/powerpoint/2010/main" val="1468583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IN" sz="1600" baseline="-25000" dirty="0"/>
              <a:t>1</a:t>
            </a:r>
            <a:endParaRPr lang="en-US" sz="1600"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082040"/>
          </a:xfrm>
        </p:spPr>
        <p:txBody>
          <a:bodyPr/>
          <a:lstStyle/>
          <a:p>
            <a:r>
              <a:rPr lang="en-US" dirty="0"/>
              <a:t>What is the advantage to a yeast strain that can reproduce both asexually (by budding) and sexually?</a:t>
            </a:r>
          </a:p>
        </p:txBody>
      </p:sp>
    </p:spTree>
    <p:extLst>
      <p:ext uri="{BB962C8B-B14F-4D97-AF65-F5344CB8AC3E}">
        <p14:creationId xmlns:p14="http://schemas.microsoft.com/office/powerpoint/2010/main" val="1286271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Signaling in Bacteria</a:t>
            </a:r>
            <a:r>
              <a:rPr lang="en-IN" sz="1600" baseline="-25000" dirty="0"/>
              <a:t>1</a:t>
            </a:r>
            <a:endParaRPr lang="en-US" sz="1600" dirty="0">
              <a:solidFill>
                <a:schemeClr val="accent1"/>
              </a:solidFill>
            </a:endParaRPr>
          </a:p>
        </p:txBody>
      </p:sp>
      <p:sp>
        <p:nvSpPr>
          <p:cNvPr id="11267" name="Rectangle 3"/>
          <p:cNvSpPr>
            <a:spLocks noGrp="1"/>
          </p:cNvSpPr>
          <p:nvPr>
            <p:ph idx="1"/>
          </p:nvPr>
        </p:nvSpPr>
        <p:spPr>
          <a:xfrm>
            <a:off x="457200" y="1280160"/>
            <a:ext cx="8229600" cy="4572000"/>
          </a:xfrm>
          <a:prstGeom prst="rect">
            <a:avLst/>
          </a:prstGeom>
        </p:spPr>
        <p:txBody>
          <a:bodyPr>
            <a:noAutofit/>
          </a:bodyPr>
          <a:lstStyle/>
          <a:p>
            <a:pPr>
              <a:spcBef>
                <a:spcPts val="400"/>
              </a:spcBef>
              <a:tabLst>
                <a:tab pos="461963" algn="l"/>
              </a:tabLst>
            </a:pPr>
            <a:r>
              <a:rPr lang="en-US" sz="2200" i="1" dirty="0">
                <a:solidFill>
                  <a:schemeClr val="tx1"/>
                </a:solidFill>
              </a:rPr>
              <a:t>Vibrio fischeri</a:t>
            </a:r>
            <a:r>
              <a:rPr lang="en-US" sz="2200" dirty="0">
                <a:solidFill>
                  <a:schemeClr val="tx1"/>
                </a:solidFill>
              </a:rPr>
              <a:t> exhibit quorum sensing within the Hawaiian bobtail squid.</a:t>
            </a:r>
          </a:p>
          <a:p>
            <a:pPr lvl="1">
              <a:spcBef>
                <a:spcPts val="400"/>
              </a:spcBef>
              <a:tabLst>
                <a:tab pos="461963" algn="l"/>
              </a:tabLst>
            </a:pPr>
            <a:r>
              <a:rPr lang="en-US" sz="2200" dirty="0">
                <a:solidFill>
                  <a:schemeClr val="tx1"/>
                </a:solidFill>
              </a:rPr>
              <a:t>Squid acquires the bacteria</a:t>
            </a:r>
            <a:r>
              <a:rPr lang="en-US" sz="2200" dirty="0"/>
              <a:t> which</a:t>
            </a:r>
            <a:r>
              <a:rPr lang="en-US" sz="2200" dirty="0">
                <a:solidFill>
                  <a:schemeClr val="tx1"/>
                </a:solidFill>
              </a:rPr>
              <a:t> produce bioluminescent at certain bacterial population density.</a:t>
            </a:r>
          </a:p>
          <a:p>
            <a:pPr>
              <a:spcBef>
                <a:spcPts val="400"/>
              </a:spcBef>
              <a:tabLst>
                <a:tab pos="461963" algn="l"/>
              </a:tabLst>
            </a:pPr>
            <a:r>
              <a:rPr lang="en-US" sz="2200" b="1" dirty="0">
                <a:solidFill>
                  <a:schemeClr val="tx1"/>
                </a:solidFill>
              </a:rPr>
              <a:t>Quorum sensing</a:t>
            </a:r>
            <a:r>
              <a:rPr lang="en-US" sz="2200" dirty="0">
                <a:solidFill>
                  <a:schemeClr val="tx1"/>
                </a:solidFill>
              </a:rPr>
              <a:t> is cell density-dependent bacterial signaling.</a:t>
            </a:r>
          </a:p>
          <a:p>
            <a:pPr lvl="1">
              <a:spcBef>
                <a:spcPts val="400"/>
              </a:spcBef>
              <a:tabLst>
                <a:tab pos="461963" algn="l"/>
              </a:tabLst>
            </a:pPr>
            <a:r>
              <a:rPr lang="en-US" sz="2200" dirty="0">
                <a:solidFill>
                  <a:schemeClr val="tx1"/>
                </a:solidFill>
              </a:rPr>
              <a:t>Requires a minimum bacteria number for signaling.</a:t>
            </a:r>
          </a:p>
        </p:txBody>
      </p:sp>
      <p:sp>
        <p:nvSpPr>
          <p:cNvPr id="4" name="TextBox 3">
            <a:extLst>
              <a:ext uri="{FF2B5EF4-FFF2-40B4-BE49-F238E27FC236}">
                <a16:creationId xmlns:a16="http://schemas.microsoft.com/office/drawing/2014/main" id="{5B7E2C2A-51BC-9B10-84D0-7B39261EB921}"/>
              </a:ext>
              <a:ext uri="{C183D7F6-B498-43B3-948B-1728B52AA6E4}">
                <adec:decorative xmlns:adec="http://schemas.microsoft.com/office/drawing/2017/decorative" val="0"/>
              </a:ext>
            </a:extLst>
          </p:cNvPr>
          <p:cNvSpPr txBox="1"/>
          <p:nvPr/>
        </p:nvSpPr>
        <p:spPr>
          <a:xfrm>
            <a:off x="3981450" y="3473240"/>
            <a:ext cx="1181100" cy="307777"/>
          </a:xfrm>
          <a:prstGeom prst="rect">
            <a:avLst/>
          </a:prstGeom>
          <a:noFill/>
        </p:spPr>
        <p:txBody>
          <a:bodyPr wrap="square" rtlCol="0">
            <a:spAutoFit/>
          </a:bodyPr>
          <a:lstStyle/>
          <a:p>
            <a:pPr algn="ctr"/>
            <a:r>
              <a:rPr lang="en-US" sz="1400" b="1" dirty="0"/>
              <a:t>9.4 Figure 2</a:t>
            </a:r>
          </a:p>
        </p:txBody>
      </p:sp>
      <p:pic>
        <p:nvPicPr>
          <p:cNvPr id="2" name="Content Placeholder 4" descr="A photograph of a small squid that has iridescent coloring">
            <a:extLst>
              <a:ext uri="{FF2B5EF4-FFF2-40B4-BE49-F238E27FC236}">
                <a16:creationId xmlns:a16="http://schemas.microsoft.com/office/drawing/2014/main" id="{C4663569-0181-CAE7-F875-ABB49D59BA5C}"/>
              </a:ext>
            </a:extLst>
          </p:cNvPr>
          <p:cNvPicPr>
            <a:picLocks noChangeAspect="1"/>
          </p:cNvPicPr>
          <p:nvPr/>
        </p:nvPicPr>
        <p:blipFill>
          <a:blip r:embed="rId2"/>
          <a:srcRect l="10185" t="3666" r="10185"/>
          <a:stretch/>
        </p:blipFill>
        <p:spPr>
          <a:xfrm>
            <a:off x="2928031" y="3764297"/>
            <a:ext cx="3287938" cy="2209800"/>
          </a:xfrm>
          <a:prstGeom prst="rect">
            <a:avLst/>
          </a:prstGeom>
        </p:spPr>
      </p:pic>
    </p:spTree>
    <p:extLst>
      <p:ext uri="{BB962C8B-B14F-4D97-AF65-F5344CB8AC3E}">
        <p14:creationId xmlns:p14="http://schemas.microsoft.com/office/powerpoint/2010/main" val="4016634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Signaling in Bacteria</a:t>
            </a:r>
            <a:r>
              <a:rPr lang="en-IN" sz="1600" baseline="-25000" dirty="0"/>
              <a:t>2</a:t>
            </a:r>
            <a:endParaRPr lang="en-US" sz="1600" dirty="0">
              <a:solidFill>
                <a:schemeClr val="accent1"/>
              </a:solidFill>
            </a:endParaRPr>
          </a:p>
        </p:txBody>
      </p:sp>
      <p:sp>
        <p:nvSpPr>
          <p:cNvPr id="11267" name="Rectangle 3"/>
          <p:cNvSpPr>
            <a:spLocks noGrp="1"/>
          </p:cNvSpPr>
          <p:nvPr>
            <p:ph idx="1"/>
          </p:nvPr>
        </p:nvSpPr>
        <p:spPr>
          <a:xfrm>
            <a:off x="457200" y="1280160"/>
            <a:ext cx="8229600" cy="4572000"/>
          </a:xfrm>
          <a:prstGeom prst="rect">
            <a:avLst/>
          </a:prstGeom>
        </p:spPr>
        <p:txBody>
          <a:bodyPr>
            <a:noAutofit/>
          </a:bodyPr>
          <a:lstStyle/>
          <a:p>
            <a:pPr marL="0" indent="0">
              <a:buNone/>
              <a:tabLst>
                <a:tab pos="461963" algn="l"/>
              </a:tabLst>
            </a:pPr>
            <a:r>
              <a:rPr lang="en-US" sz="2300" dirty="0">
                <a:solidFill>
                  <a:schemeClr val="tx1"/>
                </a:solidFill>
              </a:rPr>
              <a:t>Quorum sensing uses autoinducers as signaling molecules between bacteria.</a:t>
            </a:r>
          </a:p>
          <a:p>
            <a:pPr>
              <a:tabLst>
                <a:tab pos="461963" algn="l"/>
              </a:tabLst>
            </a:pPr>
            <a:r>
              <a:rPr lang="en-US" sz="2300" b="1" dirty="0">
                <a:solidFill>
                  <a:schemeClr val="tx1"/>
                </a:solidFill>
              </a:rPr>
              <a:t>Autoinducers</a:t>
            </a:r>
            <a:r>
              <a:rPr lang="en-US" sz="2300" dirty="0">
                <a:solidFill>
                  <a:schemeClr val="tx1"/>
                </a:solidFill>
              </a:rPr>
              <a:t> can be small hydrophobic molecules like acyl-homoserine lactone (AHL) or larger peptides.</a:t>
            </a:r>
          </a:p>
          <a:p>
            <a:pPr>
              <a:tabLst>
                <a:tab pos="461963" algn="l"/>
              </a:tabLst>
            </a:pPr>
            <a:r>
              <a:rPr lang="en-US" sz="2300" dirty="0">
                <a:solidFill>
                  <a:schemeClr val="tx1"/>
                </a:solidFill>
              </a:rPr>
              <a:t>They bind to transcription factors, altering gene expression in a positive feedback loop (self-amplifying cycle).</a:t>
            </a:r>
          </a:p>
          <a:p>
            <a:pPr marL="0" indent="0">
              <a:buNone/>
              <a:tabLst>
                <a:tab pos="461963" algn="l"/>
              </a:tabLst>
            </a:pPr>
            <a:r>
              <a:rPr lang="en-US" sz="2300" dirty="0">
                <a:solidFill>
                  <a:schemeClr val="tx1"/>
                </a:solidFill>
              </a:rPr>
              <a:t>Bacteria using quorum sensing can form biofilms (bacterial colonies with a sticky extracellular matrix) that coordinate toxin release.</a:t>
            </a:r>
          </a:p>
          <a:p>
            <a:pPr>
              <a:tabLst>
                <a:tab pos="461963" algn="l"/>
              </a:tabLst>
            </a:pPr>
            <a:r>
              <a:rPr lang="en-US" sz="2300" dirty="0">
                <a:solidFill>
                  <a:schemeClr val="tx1"/>
                </a:solidFill>
              </a:rPr>
              <a:t>They can adhere to surfaces like medical implants, causing antibiotic-resistant infections.</a:t>
            </a:r>
          </a:p>
          <a:p>
            <a:pPr lvl="1">
              <a:tabLst>
                <a:tab pos="461963" algn="l"/>
              </a:tabLst>
            </a:pPr>
            <a:r>
              <a:rPr lang="en-US" sz="2300" dirty="0"/>
              <a:t>Extracellular matrix can block antibiotics from reaching cells.</a:t>
            </a:r>
            <a:endParaRPr lang="en-US" sz="2300" dirty="0">
              <a:solidFill>
                <a:schemeClr val="tx1"/>
              </a:solidFill>
            </a:endParaRPr>
          </a:p>
        </p:txBody>
      </p:sp>
    </p:spTree>
    <p:extLst>
      <p:ext uri="{BB962C8B-B14F-4D97-AF65-F5344CB8AC3E}">
        <p14:creationId xmlns:p14="http://schemas.microsoft.com/office/powerpoint/2010/main" val="2773960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IN" dirty="0"/>
              <a:t>9.4 Figure 3</a:t>
            </a:r>
            <a:endParaRPr lang="en-US" sz="3200" dirty="0">
              <a:solidFill>
                <a:schemeClr val="accent1"/>
              </a:solidFill>
            </a:endParaRPr>
          </a:p>
        </p:txBody>
      </p:sp>
      <p:sp>
        <p:nvSpPr>
          <p:cNvPr id="4" name="TextBox 3">
            <a:extLst>
              <a:ext uri="{FF2B5EF4-FFF2-40B4-BE49-F238E27FC236}">
                <a16:creationId xmlns:a16="http://schemas.microsoft.com/office/drawing/2014/main" id="{9D213C58-DC28-C74D-BDC5-D2BDBD7C4C8B}"/>
              </a:ext>
              <a:ext uri="{C183D7F6-B498-43B3-948B-1728B52AA6E4}">
                <adec:decorative xmlns:adec="http://schemas.microsoft.com/office/drawing/2017/decorative" val="0"/>
              </a:ext>
            </a:extLst>
          </p:cNvPr>
          <p:cNvSpPr txBox="1"/>
          <p:nvPr/>
        </p:nvSpPr>
        <p:spPr>
          <a:xfrm>
            <a:off x="2743200" y="5773579"/>
            <a:ext cx="3727450" cy="246221"/>
          </a:xfrm>
          <a:prstGeom prst="rect">
            <a:avLst/>
          </a:prstGeom>
          <a:noFill/>
        </p:spPr>
        <p:txBody>
          <a:bodyPr wrap="square" rtlCol="0">
            <a:spAutoFit/>
          </a:bodyPr>
          <a:lstStyle/>
          <a:p>
            <a:pPr algn="ctr"/>
            <a:r>
              <a:rPr lang="en-US" sz="1000" dirty="0"/>
              <a:t>CNX OpenStax on Wikimedia Commons. "Cell density." Modified.</a:t>
            </a:r>
          </a:p>
        </p:txBody>
      </p:sp>
      <p:pic>
        <p:nvPicPr>
          <p:cNvPr id="6" name="Content Placeholder 4" descr="The left part of this illustration shows a single bacterial cell. The cell produces autoinducers, which diffuse away from the cell and cannot bind the intracellular receptor. The right part of this illustration shows many bacterial cells. More autoinducers are present, which bind receptors that in turn bind D N A and regulate the expression of certain genes. Autoinducer gene expression is turned on, resulting in a positive-feedback loop.">
            <a:extLst>
              <a:ext uri="{FF2B5EF4-FFF2-40B4-BE49-F238E27FC236}">
                <a16:creationId xmlns:a16="http://schemas.microsoft.com/office/drawing/2014/main" id="{378EB766-A688-69F3-38CB-818853596C1B}"/>
              </a:ext>
            </a:extLst>
          </p:cNvPr>
          <p:cNvPicPr>
            <a:picLocks noGrp="1" noChangeAspect="1"/>
          </p:cNvPicPr>
          <p:nvPr>
            <p:ph idx="1"/>
          </p:nvPr>
        </p:nvPicPr>
        <p:blipFill>
          <a:blip r:embed="rId3"/>
          <a:srcRect l="31482" t="3667" r="30555" b="3000"/>
          <a:stretch/>
        </p:blipFill>
        <p:spPr>
          <a:xfrm>
            <a:off x="2933700" y="1191322"/>
            <a:ext cx="3276600" cy="4475356"/>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285-5CB0-174E-014C-EE0E32FC90D6}"/>
              </a:ext>
            </a:extLst>
          </p:cNvPr>
          <p:cNvSpPr>
            <a:spLocks noGrp="1"/>
          </p:cNvSpPr>
          <p:nvPr>
            <p:ph type="title"/>
          </p:nvPr>
        </p:nvSpPr>
        <p:spPr/>
        <p:txBody>
          <a:bodyPr/>
          <a:lstStyle/>
          <a:p>
            <a:r>
              <a:rPr lang="en-US" dirty="0"/>
              <a:t>Science and You</a:t>
            </a:r>
          </a:p>
        </p:txBody>
      </p:sp>
      <p:sp>
        <p:nvSpPr>
          <p:cNvPr id="3" name="Content Placeholder 2">
            <a:extLst>
              <a:ext uri="{FF2B5EF4-FFF2-40B4-BE49-F238E27FC236}">
                <a16:creationId xmlns:a16="http://schemas.microsoft.com/office/drawing/2014/main" id="{0D54836E-1DE3-02CC-70C3-EB5C16CF3F62}"/>
              </a:ext>
            </a:extLst>
          </p:cNvPr>
          <p:cNvSpPr>
            <a:spLocks noGrp="1"/>
          </p:cNvSpPr>
          <p:nvPr>
            <p:ph idx="1"/>
          </p:nvPr>
        </p:nvSpPr>
        <p:spPr>
          <a:xfrm>
            <a:off x="457200" y="1295400"/>
            <a:ext cx="8229600" cy="4648200"/>
          </a:xfrm>
        </p:spPr>
        <p:txBody>
          <a:bodyPr>
            <a:normAutofit/>
          </a:bodyPr>
          <a:lstStyle/>
          <a:p>
            <a:r>
              <a:rPr lang="en-US" dirty="0"/>
              <a:t> </a:t>
            </a:r>
          </a:p>
        </p:txBody>
      </p:sp>
      <p:sp>
        <p:nvSpPr>
          <p:cNvPr id="4" name="TextBox 3">
            <a:extLst>
              <a:ext uri="{FF2B5EF4-FFF2-40B4-BE49-F238E27FC236}">
                <a16:creationId xmlns:a16="http://schemas.microsoft.com/office/drawing/2014/main" id="{E4B73D94-0C06-112C-DACC-C05F8B47668E}"/>
              </a:ext>
            </a:extLst>
          </p:cNvPr>
          <p:cNvSpPr txBox="1"/>
          <p:nvPr/>
        </p:nvSpPr>
        <p:spPr>
          <a:xfrm>
            <a:off x="457200" y="1295400"/>
            <a:ext cx="5181600" cy="4493538"/>
          </a:xfrm>
          <a:prstGeom prst="rect">
            <a:avLst/>
          </a:prstGeom>
          <a:noFill/>
        </p:spPr>
        <p:txBody>
          <a:bodyPr wrap="square" rtlCol="0">
            <a:spAutoFit/>
          </a:bodyPr>
          <a:lstStyle/>
          <a:p>
            <a:pPr marL="457200" indent="-457200">
              <a:buFont typeface="Arial" panose="020B0604020202020204" pitchFamily="34" charset="0"/>
              <a:buChar char="•"/>
            </a:pPr>
            <a:r>
              <a:rPr lang="en-US" sz="2200" dirty="0">
                <a:solidFill>
                  <a:schemeClr val="bg1"/>
                </a:solidFill>
              </a:rPr>
              <a:t>Inside your intestines (especially the large intestine) are trillions of bacteria, yeasts, and other microorganisms, which collectively are called the normal gut flora. </a:t>
            </a:r>
          </a:p>
          <a:p>
            <a:pPr marL="457200" indent="-457200">
              <a:buFont typeface="Arial" panose="020B0604020202020204" pitchFamily="34" charset="0"/>
              <a:buChar char="•"/>
            </a:pPr>
            <a:r>
              <a:rPr lang="en-US" sz="2200" dirty="0">
                <a:solidFill>
                  <a:schemeClr val="bg1"/>
                </a:solidFill>
              </a:rPr>
              <a:t>They form a layer—a biofilm—along the inside of the large intestine. </a:t>
            </a:r>
          </a:p>
          <a:p>
            <a:pPr marL="457200" indent="-457200">
              <a:buFont typeface="Arial" panose="020B0604020202020204" pitchFamily="34" charset="0"/>
              <a:buChar char="•"/>
            </a:pPr>
            <a:r>
              <a:rPr lang="en-US" sz="2200" dirty="0">
                <a:solidFill>
                  <a:schemeClr val="bg1"/>
                </a:solidFill>
              </a:rPr>
              <a:t>These cells use signaling to communicate not only with each other but also with immune system cells, which are located throughout the gut. </a:t>
            </a:r>
          </a:p>
          <a:p>
            <a:pPr marL="457200" indent="-457200">
              <a:buFont typeface="Arial" panose="020B0604020202020204" pitchFamily="34" charset="0"/>
              <a:buChar char="•"/>
            </a:pPr>
            <a:r>
              <a:rPr lang="en-US" sz="2200" dirty="0">
                <a:solidFill>
                  <a:schemeClr val="bg1"/>
                </a:solidFill>
              </a:rPr>
              <a:t>Your gut flora influence your overall health.</a:t>
            </a:r>
          </a:p>
        </p:txBody>
      </p:sp>
      <p:sp>
        <p:nvSpPr>
          <p:cNvPr id="6" name="TextBox 5">
            <a:extLst>
              <a:ext uri="{FF2B5EF4-FFF2-40B4-BE49-F238E27FC236}">
                <a16:creationId xmlns:a16="http://schemas.microsoft.com/office/drawing/2014/main" id="{82C8FD86-DB8B-4FF9-817A-5E2FA29814A2}"/>
              </a:ext>
            </a:extLst>
          </p:cNvPr>
          <p:cNvSpPr txBox="1"/>
          <p:nvPr/>
        </p:nvSpPr>
        <p:spPr>
          <a:xfrm>
            <a:off x="5638800" y="4589771"/>
            <a:ext cx="3028950" cy="954107"/>
          </a:xfrm>
          <a:prstGeom prst="rect">
            <a:avLst/>
          </a:prstGeom>
          <a:noFill/>
        </p:spPr>
        <p:txBody>
          <a:bodyPr wrap="square">
            <a:spAutoFit/>
          </a:bodyPr>
          <a:lstStyle/>
          <a:p>
            <a:pPr algn="ctr"/>
            <a:r>
              <a:rPr lang="en-IN" sz="1400" b="1" dirty="0">
                <a:solidFill>
                  <a:schemeClr val="bg1"/>
                </a:solidFill>
              </a:rPr>
              <a:t>9.4 Figure 4: </a:t>
            </a:r>
            <a:r>
              <a:rPr lang="en-IN" sz="1400" dirty="0">
                <a:solidFill>
                  <a:schemeClr val="bg1"/>
                </a:solidFill>
              </a:rPr>
              <a:t>The intestines are responsible for the breakdown of food, absorbing nutrients, and creating solid waste in the body.</a:t>
            </a:r>
          </a:p>
        </p:txBody>
      </p:sp>
      <p:pic>
        <p:nvPicPr>
          <p:cNvPr id="7" name="Content Placeholder 4" descr="An illustration shows a thicker, but shorter large intestine wrapped around the outside of the thinner, much longer small intestine that is bunched around in the center.">
            <a:extLst>
              <a:ext uri="{FF2B5EF4-FFF2-40B4-BE49-F238E27FC236}">
                <a16:creationId xmlns:a16="http://schemas.microsoft.com/office/drawing/2014/main" id="{F3018245-2057-9395-C12B-98B57BDA1DCC}"/>
              </a:ext>
            </a:extLst>
          </p:cNvPr>
          <p:cNvPicPr>
            <a:picLocks noChangeAspect="1"/>
          </p:cNvPicPr>
          <p:nvPr/>
        </p:nvPicPr>
        <p:blipFill>
          <a:blip r:embed="rId3"/>
          <a:srcRect l="26852" t="5334" r="25926" b="1383"/>
          <a:stretch/>
        </p:blipFill>
        <p:spPr>
          <a:xfrm>
            <a:off x="5619750" y="1389371"/>
            <a:ext cx="2916196" cy="3200400"/>
          </a:xfrm>
          <a:prstGeom prst="rect">
            <a:avLst/>
          </a:prstGeom>
          <a:solidFill>
            <a:schemeClr val="accent1"/>
          </a:solidFill>
        </p:spPr>
      </p:pic>
    </p:spTree>
    <p:extLst>
      <p:ext uri="{BB962C8B-B14F-4D97-AF65-F5344CB8AC3E}">
        <p14:creationId xmlns:p14="http://schemas.microsoft.com/office/powerpoint/2010/main" val="1871946631"/>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1866</TotalTime>
  <Words>786</Words>
  <Application>Microsoft Office PowerPoint</Application>
  <PresentationFormat>On-screen Show (4:3)</PresentationFormat>
  <Paragraphs>78</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Century Gothic</vt:lpstr>
      <vt:lpstr>Aptos</vt:lpstr>
      <vt:lpstr>Arial</vt:lpstr>
      <vt:lpstr>Office Theme</vt:lpstr>
      <vt:lpstr>Lesson 9.4</vt:lpstr>
      <vt:lpstr>Objectives</vt:lpstr>
      <vt:lpstr>Signaling in Single-Celled Organisms</vt:lpstr>
      <vt:lpstr>Signaling in Yeasts</vt:lpstr>
      <vt:lpstr>Think It Through1</vt:lpstr>
      <vt:lpstr>Signaling in Bacteria1</vt:lpstr>
      <vt:lpstr>Signaling in Bacteria2</vt:lpstr>
      <vt:lpstr>9.4 Figure 3</vt:lpstr>
      <vt:lpstr>Science and You</vt:lpstr>
      <vt:lpstr>Signaling in Bacteria3</vt:lpstr>
      <vt:lpstr>Think It Through2</vt:lpstr>
      <vt:lpstr>Cellular Communication in Yeasts</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Talissa Nahass</cp:lastModifiedBy>
  <cp:revision>232</cp:revision>
  <dcterms:created xsi:type="dcterms:W3CDTF">2013-04-26T14:43:13Z</dcterms:created>
  <dcterms:modified xsi:type="dcterms:W3CDTF">2024-10-09T13:13:56Z</dcterms:modified>
</cp:coreProperties>
</file>