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383" r:id="rId4"/>
    <p:sldId id="384" r:id="rId5"/>
    <p:sldId id="385" r:id="rId6"/>
    <p:sldId id="263" r:id="rId7"/>
    <p:sldId id="352" r:id="rId8"/>
    <p:sldId id="266" r:id="rId9"/>
    <p:sldId id="267" r:id="rId10"/>
    <p:sldId id="268" r:id="rId11"/>
    <p:sldId id="269" r:id="rId12"/>
    <p:sldId id="270" r:id="rId13"/>
    <p:sldId id="271" r:id="rId14"/>
    <p:sldId id="360" r:id="rId15"/>
    <p:sldId id="361" r:id="rId16"/>
    <p:sldId id="272" r:id="rId17"/>
    <p:sldId id="273" r:id="rId18"/>
    <p:sldId id="275" r:id="rId19"/>
    <p:sldId id="386" r:id="rId20"/>
    <p:sldId id="277" r:id="rId21"/>
    <p:sldId id="278" r:id="rId22"/>
    <p:sldId id="280" r:id="rId23"/>
    <p:sldId id="281" r:id="rId24"/>
    <p:sldId id="387" r:id="rId25"/>
    <p:sldId id="355" r:id="rId26"/>
    <p:sldId id="285" r:id="rId27"/>
    <p:sldId id="287" r:id="rId28"/>
    <p:sldId id="381" r:id="rId29"/>
    <p:sldId id="288" r:id="rId30"/>
    <p:sldId id="388" r:id="rId31"/>
    <p:sldId id="290" r:id="rId32"/>
    <p:sldId id="291" r:id="rId33"/>
    <p:sldId id="292" r:id="rId34"/>
    <p:sldId id="380" r:id="rId35"/>
    <p:sldId id="294" r:id="rId36"/>
    <p:sldId id="396" r:id="rId37"/>
    <p:sldId id="297" r:id="rId38"/>
    <p:sldId id="298" r:id="rId39"/>
    <p:sldId id="299" r:id="rId40"/>
    <p:sldId id="300" r:id="rId41"/>
    <p:sldId id="389" r:id="rId42"/>
    <p:sldId id="302" r:id="rId43"/>
    <p:sldId id="303" r:id="rId44"/>
    <p:sldId id="366" r:id="rId45"/>
    <p:sldId id="367" r:id="rId46"/>
    <p:sldId id="368" r:id="rId47"/>
    <p:sldId id="306" r:id="rId48"/>
    <p:sldId id="393" r:id="rId49"/>
    <p:sldId id="304" r:id="rId50"/>
    <p:sldId id="305" r:id="rId51"/>
    <p:sldId id="308" r:id="rId52"/>
    <p:sldId id="309" r:id="rId53"/>
    <p:sldId id="310" r:id="rId54"/>
    <p:sldId id="371" r:id="rId55"/>
    <p:sldId id="395" r:id="rId56"/>
    <p:sldId id="374" r:id="rId57"/>
    <p:sldId id="375" r:id="rId58"/>
    <p:sldId id="311" r:id="rId59"/>
    <p:sldId id="312" r:id="rId60"/>
    <p:sldId id="313" r:id="rId61"/>
    <p:sldId id="314" r:id="rId62"/>
    <p:sldId id="315" r:id="rId63"/>
    <p:sldId id="317" r:id="rId64"/>
    <p:sldId id="394" r:id="rId65"/>
    <p:sldId id="318" r:id="rId66"/>
    <p:sldId id="390" r:id="rId67"/>
    <p:sldId id="320" r:id="rId68"/>
    <p:sldId id="321" r:id="rId69"/>
    <p:sldId id="322" r:id="rId70"/>
    <p:sldId id="391" r:id="rId71"/>
    <p:sldId id="325" r:id="rId72"/>
    <p:sldId id="326" r:id="rId73"/>
    <p:sldId id="329" r:id="rId74"/>
    <p:sldId id="331" r:id="rId75"/>
    <p:sldId id="392" r:id="rId76"/>
    <p:sldId id="333" r:id="rId77"/>
    <p:sldId id="335" r:id="rId78"/>
    <p:sldId id="336" r:id="rId79"/>
    <p:sldId id="337" r:id="rId80"/>
    <p:sldId id="338" r:id="rId81"/>
    <p:sldId id="339" r:id="rId82"/>
    <p:sldId id="340" r:id="rId83"/>
    <p:sldId id="342" r:id="rId84"/>
    <p:sldId id="344" r:id="rId85"/>
    <p:sldId id="345" r:id="rId86"/>
    <p:sldId id="346" r:id="rId87"/>
    <p:sldId id="347" r:id="rId88"/>
    <p:sldId id="348" r:id="rId89"/>
  </p:sldIdLst>
  <p:sldSz cx="9144000" cy="6858000" type="screen4x3"/>
  <p:notesSz cx="6858000" cy="9144000"/>
  <p:embeddedFontLst>
    <p:embeddedFont>
      <p:font typeface="Calibri" panose="020F0502020204030204" pitchFamily="34" charset="0"/>
      <p:regular r:id="rId90"/>
      <p:bold r:id="rId91"/>
      <p:italic r:id="rId92"/>
      <p:boldItalic r:id="rId93"/>
    </p:embeddedFont>
    <p:embeddedFont>
      <p:font typeface="Cambria Math" panose="02040503050406030204" pitchFamily="18" charset="0"/>
      <p:regular r:id="rId94"/>
    </p:embeddedFont>
    <p:embeddedFont>
      <p:font typeface="Ti86pc" panose="020B0609020003040203" charset="0"/>
      <p:regular r:id="rId95"/>
      <p:bold r:id="rId9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89A0EA-17C2-1859-4D11-F6635B89012A}" name="Allison Conger" initials="AC" userId="S::aconger@hawkeslearning.com::ade6c5c3-e633-4050-96d1-34f11caf60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0000FF"/>
    <a:srgbClr val="0000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55" autoAdjust="0"/>
    <p:restoredTop sz="94660"/>
  </p:normalViewPr>
  <p:slideViewPr>
    <p:cSldViewPr>
      <p:cViewPr varScale="1">
        <p:scale>
          <a:sx n="104" d="100"/>
          <a:sy n="104" d="100"/>
        </p:scale>
        <p:origin x="49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1.fntdata"/><Relationship Id="rId95" Type="http://schemas.openxmlformats.org/officeDocument/2006/relationships/font" Target="fonts/font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5.fntdata"/><Relationship Id="rId99" Type="http://schemas.openxmlformats.org/officeDocument/2006/relationships/theme" Target="theme/theme1.xml"/><Relationship Id="rId10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4.fntdata"/><Relationship Id="rId98" Type="http://schemas.openxmlformats.org/officeDocument/2006/relationships/viewProps" Target="viewProps.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16.bin"/><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18.bin"/><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oleObject" Target="../embeddings/oleObject23.bin"/><Relationship Id="rId4" Type="http://schemas.openxmlformats.org/officeDocument/2006/relationships/image" Target="../media/image31.wmf"/></Relationships>
</file>

<file path=ppt/slides/_rels/slide2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image" Target="../media/image35.wmf"/><Relationship Id="rId5" Type="http://schemas.openxmlformats.org/officeDocument/2006/relationships/oleObject" Target="../embeddings/oleObject25.bin"/><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png"/><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4.wmf"/><Relationship Id="rId4"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29.bin"/><Relationship Id="rId1" Type="http://schemas.openxmlformats.org/officeDocument/2006/relationships/slideLayout" Target="../slideLayouts/slideLayout2.xml"/><Relationship Id="rId6" Type="http://schemas.openxmlformats.org/officeDocument/2006/relationships/oleObject" Target="../embeddings/oleObject31.bin"/><Relationship Id="rId5" Type="http://schemas.openxmlformats.org/officeDocument/2006/relationships/image" Target="../media/image46.wmf"/><Relationship Id="rId4" Type="http://schemas.openxmlformats.org/officeDocument/2006/relationships/oleObject" Target="../embeddings/oleObject30.bin"/></Relationships>
</file>

<file path=ppt/slides/_rels/slide3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32.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oleObject" Target="../embeddings/oleObject33.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34.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census.gov/"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oleObject" Target="../embeddings/oleObject35.bin"/><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oleObject" Target="../embeddings/oleObject36.bin"/><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7.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9.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37.bin"/><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38.bin"/><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wmf"/></Relationships>
</file>

<file path=ppt/slides/_rels/slide71.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40.bin"/><Relationship Id="rId1" Type="http://schemas.openxmlformats.org/officeDocument/2006/relationships/slideLayout" Target="../slideLayouts/slideLayout2.xml"/><Relationship Id="rId5" Type="http://schemas.openxmlformats.org/officeDocument/2006/relationships/image" Target="../media/image71.wmf"/><Relationship Id="rId4" Type="http://schemas.openxmlformats.org/officeDocument/2006/relationships/oleObject" Target="../embeddings/oleObject41.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oleObject" Target="../embeddings/oleObject42.bin"/><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oleObject" Target="../embeddings/oleObject43.bin"/><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44.bin"/><Relationship Id="rId1" Type="http://schemas.openxmlformats.org/officeDocument/2006/relationships/slideLayout" Target="../slideLayouts/slideLayout2.xml"/><Relationship Id="rId5" Type="http://schemas.openxmlformats.org/officeDocument/2006/relationships/image" Target="../media/image81.wmf"/><Relationship Id="rId4" Type="http://schemas.openxmlformats.org/officeDocument/2006/relationships/oleObject" Target="../embeddings/oleObject45.bin"/></Relationships>
</file>

<file path=ppt/slides/_rels/slide8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83.wmf"/><Relationship Id="rId7" Type="http://schemas.openxmlformats.org/officeDocument/2006/relationships/image" Target="../media/image85.w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5" Type="http://schemas.openxmlformats.org/officeDocument/2006/relationships/image" Target="../media/image84.wmf"/><Relationship Id="rId4" Type="http://schemas.openxmlformats.org/officeDocument/2006/relationships/oleObject" Target="../embeddings/oleObject47.bin"/><Relationship Id="rId9" Type="http://schemas.openxmlformats.org/officeDocument/2006/relationships/image" Target="../media/image86.wmf"/></Relationships>
</file>

<file path=ppt/slides/_rels/slide8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1.1</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Functions and How We Represent Them</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Finding the Domain and Range of a Relation (cont.)</a:t>
            </a:r>
          </a:p>
        </p:txBody>
      </p:sp>
      <p:sp>
        <p:nvSpPr>
          <p:cNvPr id="3" name="Content Placeholder 2"/>
          <p:cNvSpPr>
            <a:spLocks noGrp="1"/>
          </p:cNvSpPr>
          <p:nvPr>
            <p:ph idx="1"/>
          </p:nvPr>
        </p:nvSpPr>
        <p:spPr/>
        <p:txBody>
          <a:bodyPr/>
          <a:lstStyle/>
          <a:p>
            <a:r>
              <a:rPr lang="en-US" dirty="0"/>
              <a:t>Notice that the domain of </a:t>
            </a:r>
            <a:r>
              <a:rPr lang="en-US" i="1" dirty="0"/>
              <a:t>L</a:t>
            </a:r>
            <a:r>
              <a:rPr lang="en-US" dirty="0"/>
              <a:t> is the set of students at the college, while the range is the set of the five given languages. Supposing that Chihiro speaks English and Japanese, but not Spanish, we can express this in symbols by writing </a:t>
            </a:r>
          </a:p>
        </p:txBody>
      </p:sp>
      <p:graphicFrame>
        <p:nvGraphicFramePr>
          <p:cNvPr id="8194" name="Object 2"/>
          <p:cNvGraphicFramePr>
            <a:graphicFrameLocks noChangeAspect="1"/>
          </p:cNvGraphicFramePr>
          <p:nvPr/>
        </p:nvGraphicFramePr>
        <p:xfrm>
          <a:off x="704850" y="3797300"/>
          <a:ext cx="7734300" cy="469900"/>
        </p:xfrm>
        <a:graphic>
          <a:graphicData uri="http://schemas.openxmlformats.org/presentationml/2006/ole">
            <mc:AlternateContent xmlns:mc="http://schemas.openxmlformats.org/markup-compatibility/2006">
              <mc:Choice xmlns:v="urn:schemas-microsoft-com:vml" Requires="v">
                <p:oleObj name="Equation" r:id="rId2" imgW="7734240" imgH="469800" progId="Equation.DSMT4">
                  <p:embed/>
                </p:oleObj>
              </mc:Choice>
              <mc:Fallback>
                <p:oleObj name="Equation" r:id="rId2" imgW="77342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3797300"/>
                        <a:ext cx="7734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Definition: Functions and Function Notation</a:t>
            </a:r>
          </a:p>
        </p:txBody>
      </p:sp>
      <p:sp>
        <p:nvSpPr>
          <p:cNvPr id="5" name="Content Placeholder 2"/>
          <p:cNvSpPr>
            <a:spLocks noGrp="1"/>
          </p:cNvSpPr>
          <p:nvPr>
            <p:ph idx="1"/>
          </p:nvPr>
        </p:nvSpPr>
        <p:spPr>
          <a:xfrm>
            <a:off x="457200" y="1280160"/>
            <a:ext cx="8229600" cy="2677656"/>
          </a:xfrm>
          <a:solidFill>
            <a:srgbClr val="FFFFCC"/>
          </a:solidFill>
          <a:ln w="28575">
            <a:solidFill>
              <a:srgbClr val="000000"/>
            </a:solidFill>
          </a:ln>
        </p:spPr>
        <p:txBody>
          <a:bodyPr>
            <a:spAutoFit/>
          </a:bodyPr>
          <a:lstStyle/>
          <a:p>
            <a:r>
              <a:rPr lang="en-US" dirty="0">
                <a:solidFill>
                  <a:srgbClr val="000000"/>
                </a:solidFill>
              </a:rPr>
              <a:t>A </a:t>
            </a:r>
            <a:r>
              <a:rPr lang="en-US" b="1" dirty="0">
                <a:solidFill>
                  <a:srgbClr val="C00000"/>
                </a:solidFill>
              </a:rPr>
              <a:t>function</a:t>
            </a:r>
            <a:r>
              <a:rPr lang="en-US" dirty="0">
                <a:solidFill>
                  <a:srgbClr val="000000"/>
                </a:solidFill>
              </a:rPr>
              <a:t> </a:t>
            </a:r>
            <a:r>
              <a:rPr lang="en-US" i="1" dirty="0">
                <a:solidFill>
                  <a:srgbClr val="000000"/>
                </a:solidFill>
              </a:rPr>
              <a:t>f</a:t>
            </a:r>
            <a:r>
              <a:rPr lang="en-US" dirty="0">
                <a:solidFill>
                  <a:srgbClr val="000000"/>
                </a:solidFill>
              </a:rPr>
              <a:t> from a set </a:t>
            </a:r>
            <a:r>
              <a:rPr lang="en-US" i="1" dirty="0">
                <a:solidFill>
                  <a:srgbClr val="000000"/>
                </a:solidFill>
              </a:rPr>
              <a:t>A</a:t>
            </a:r>
            <a:r>
              <a:rPr lang="en-US" dirty="0">
                <a:solidFill>
                  <a:srgbClr val="000000"/>
                </a:solidFill>
              </a:rPr>
              <a:t> to a set </a:t>
            </a:r>
            <a:r>
              <a:rPr lang="en-US" i="1" dirty="0">
                <a:solidFill>
                  <a:srgbClr val="000000"/>
                </a:solidFill>
              </a:rPr>
              <a:t>B</a:t>
            </a:r>
            <a:r>
              <a:rPr lang="en-US" dirty="0">
                <a:solidFill>
                  <a:srgbClr val="000000"/>
                </a:solidFill>
              </a:rPr>
              <a:t> is a relation from </a:t>
            </a:r>
            <a:r>
              <a:rPr lang="en-US" i="1" dirty="0">
                <a:solidFill>
                  <a:srgbClr val="000000"/>
                </a:solidFill>
              </a:rPr>
              <a:t>A</a:t>
            </a:r>
            <a:r>
              <a:rPr lang="en-US" dirty="0">
                <a:solidFill>
                  <a:srgbClr val="000000"/>
                </a:solidFill>
              </a:rPr>
              <a:t> to </a:t>
            </a:r>
            <a:r>
              <a:rPr lang="en-US" i="1" dirty="0">
                <a:solidFill>
                  <a:srgbClr val="000000"/>
                </a:solidFill>
              </a:rPr>
              <a:t>B</a:t>
            </a:r>
            <a:r>
              <a:rPr lang="en-US" dirty="0">
                <a:solidFill>
                  <a:srgbClr val="000000"/>
                </a:solidFill>
              </a:rPr>
              <a:t> with the additional property that </a:t>
            </a:r>
            <a:r>
              <a:rPr lang="en-US" u="sng" dirty="0">
                <a:solidFill>
                  <a:srgbClr val="000000"/>
                </a:solidFill>
              </a:rPr>
              <a:t>each</a:t>
            </a:r>
            <a:r>
              <a:rPr lang="en-US" dirty="0">
                <a:solidFill>
                  <a:srgbClr val="000000"/>
                </a:solidFill>
              </a:rPr>
              <a:t> element </a:t>
            </a:r>
            <a:r>
              <a:rPr lang="en-US" i="1" dirty="0">
                <a:solidFill>
                  <a:srgbClr val="000000"/>
                </a:solidFill>
              </a:rPr>
              <a:t>a </a:t>
            </a:r>
            <a:r>
              <a:rPr lang="en-US" dirty="0">
                <a:solidFill>
                  <a:schemeClr val="tx1"/>
                </a:solidFill>
                <a:sym typeface="Symbol"/>
              </a:rPr>
              <a:t> </a:t>
            </a:r>
            <a:r>
              <a:rPr lang="en-US" i="1" dirty="0">
                <a:solidFill>
                  <a:srgbClr val="000000"/>
                </a:solidFill>
              </a:rPr>
              <a:t>A</a:t>
            </a:r>
            <a:r>
              <a:rPr lang="en-US" dirty="0">
                <a:solidFill>
                  <a:srgbClr val="000000"/>
                </a:solidFill>
              </a:rPr>
              <a:t> is related to </a:t>
            </a:r>
            <a:r>
              <a:rPr lang="en-US" u="sng" dirty="0">
                <a:solidFill>
                  <a:srgbClr val="000000"/>
                </a:solidFill>
              </a:rPr>
              <a:t>exactly one</a:t>
            </a:r>
            <a:r>
              <a:rPr lang="en-US" dirty="0">
                <a:solidFill>
                  <a:srgbClr val="000000"/>
                </a:solidFill>
              </a:rPr>
              <a:t> element </a:t>
            </a:r>
            <a:r>
              <a:rPr lang="en-US" i="1" dirty="0">
                <a:solidFill>
                  <a:srgbClr val="000000"/>
                </a:solidFill>
              </a:rPr>
              <a:t>b</a:t>
            </a:r>
            <a:r>
              <a:rPr lang="en-US" dirty="0">
                <a:solidFill>
                  <a:srgbClr val="000000"/>
                </a:solidFill>
              </a:rPr>
              <a:t> </a:t>
            </a:r>
            <a:r>
              <a:rPr lang="en-US" dirty="0">
                <a:solidFill>
                  <a:srgbClr val="000000"/>
                </a:solidFill>
                <a:sym typeface="Symbol"/>
              </a:rPr>
              <a:t></a:t>
            </a:r>
            <a:r>
              <a:rPr lang="en-US" dirty="0">
                <a:solidFill>
                  <a:srgbClr val="000000"/>
                </a:solidFill>
              </a:rPr>
              <a:t> </a:t>
            </a:r>
            <a:r>
              <a:rPr lang="en-US" i="1" dirty="0">
                <a:solidFill>
                  <a:srgbClr val="000000"/>
                </a:solidFill>
              </a:rPr>
              <a:t>B</a:t>
            </a:r>
            <a:r>
              <a:rPr lang="en-US" dirty="0">
                <a:solidFill>
                  <a:srgbClr val="000000"/>
                </a:solidFill>
              </a:rPr>
              <a:t>. Instead of writing                   we typically use </a:t>
            </a:r>
            <a:r>
              <a:rPr lang="en-US" b="1" dirty="0">
                <a:solidFill>
                  <a:srgbClr val="C00000"/>
                </a:solidFill>
              </a:rPr>
              <a:t>function notation</a:t>
            </a:r>
            <a:r>
              <a:rPr lang="en-US" dirty="0">
                <a:solidFill>
                  <a:srgbClr val="000000"/>
                </a:solidFill>
              </a:rPr>
              <a:t> and write </a:t>
            </a:r>
            <a:r>
              <a:rPr lang="en-US" i="1" dirty="0">
                <a:solidFill>
                  <a:srgbClr val="000000"/>
                </a:solidFill>
              </a:rPr>
              <a:t>b</a:t>
            </a:r>
            <a:r>
              <a:rPr lang="en-US" dirty="0">
                <a:solidFill>
                  <a:srgbClr val="000000"/>
                </a:solidFill>
              </a:rPr>
              <a:t> </a:t>
            </a:r>
            <a:r>
              <a:rPr lang="en-US" dirty="0">
                <a:solidFill>
                  <a:srgbClr val="000000"/>
                </a:solidFill>
                <a:latin typeface="Symbol" pitchFamily="18" charset="2"/>
              </a:rPr>
              <a:t>=</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In other words, given </a:t>
            </a:r>
            <a:r>
              <a:rPr lang="en-US" i="1" dirty="0">
                <a:solidFill>
                  <a:srgbClr val="000000"/>
                </a:solidFill>
              </a:rPr>
              <a:t>a</a:t>
            </a:r>
            <a:r>
              <a:rPr lang="en-US" dirty="0">
                <a:solidFill>
                  <a:schemeClr val="tx1"/>
                </a:solidFill>
                <a:sym typeface="Symbol"/>
              </a:rPr>
              <a:t>  </a:t>
            </a:r>
            <a:r>
              <a:rPr lang="en-US" i="1" dirty="0">
                <a:solidFill>
                  <a:srgbClr val="000000"/>
                </a:solidFill>
              </a:rPr>
              <a:t>A</a:t>
            </a:r>
            <a:r>
              <a:rPr lang="en-US" dirty="0">
                <a:solidFill>
                  <a:srgbClr val="000000"/>
                </a:solidFill>
              </a:rPr>
              <a:t>,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is the unique element of </a:t>
            </a:r>
            <a:r>
              <a:rPr lang="en-US" i="1" dirty="0">
                <a:solidFill>
                  <a:srgbClr val="000000"/>
                </a:solidFill>
              </a:rPr>
              <a:t>B</a:t>
            </a:r>
            <a:r>
              <a:rPr lang="en-US" dirty="0">
                <a:solidFill>
                  <a:srgbClr val="000000"/>
                </a:solidFill>
              </a:rPr>
              <a:t> associated with </a:t>
            </a:r>
            <a:r>
              <a:rPr lang="en-US" i="1" dirty="0">
                <a:solidFill>
                  <a:srgbClr val="000000"/>
                </a:solidFill>
              </a:rPr>
              <a:t>a</a:t>
            </a:r>
            <a:r>
              <a:rPr lang="en-US" dirty="0">
                <a:solidFill>
                  <a:srgbClr val="000000"/>
                </a:solidFill>
              </a:rPr>
              <a:t>.</a:t>
            </a:r>
          </a:p>
        </p:txBody>
      </p:sp>
      <p:graphicFrame>
        <p:nvGraphicFramePr>
          <p:cNvPr id="6" name="Object 2"/>
          <p:cNvGraphicFramePr>
            <a:graphicFrameLocks noChangeAspect="1"/>
          </p:cNvGraphicFramePr>
          <p:nvPr>
            <p:extLst>
              <p:ext uri="{D42A27DB-BD31-4B8C-83A1-F6EECF244321}">
                <p14:modId xmlns:p14="http://schemas.microsoft.com/office/powerpoint/2010/main" val="207315472"/>
              </p:ext>
            </p:extLst>
          </p:nvPr>
        </p:nvGraphicFramePr>
        <p:xfrm>
          <a:off x="1981200" y="2618988"/>
          <a:ext cx="1346200" cy="469900"/>
        </p:xfrm>
        <a:graphic>
          <a:graphicData uri="http://schemas.openxmlformats.org/presentationml/2006/ole">
            <mc:AlternateContent xmlns:mc="http://schemas.openxmlformats.org/markup-compatibility/2006">
              <mc:Choice xmlns:v="urn:schemas-microsoft-com:vml" Requires="v">
                <p:oleObj name="Equation" r:id="rId2" imgW="1346040" imgH="469800" progId="Equation.DSMT4">
                  <p:embed/>
                </p:oleObj>
              </mc:Choice>
              <mc:Fallback>
                <p:oleObj name="Equation" r:id="rId2" imgW="13460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618988"/>
                        <a:ext cx="134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normAutofit/>
          </a:bodyPr>
          <a:lstStyle/>
          <a:p>
            <a:r>
              <a:rPr lang="en-US" dirty="0"/>
              <a:t>Definition: Functions and Function Notation (cont.)</a:t>
            </a:r>
          </a:p>
        </p:txBody>
      </p:sp>
      <p:sp>
        <p:nvSpPr>
          <p:cNvPr id="5"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rgbClr val="000000"/>
                </a:solidFill>
              </a:rPr>
              <a:t>The notation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is read “</a:t>
            </a:r>
            <a:r>
              <a:rPr lang="en-US" i="1" dirty="0">
                <a:solidFill>
                  <a:srgbClr val="000000"/>
                </a:solidFill>
              </a:rPr>
              <a:t>f</a:t>
            </a:r>
            <a:r>
              <a:rPr lang="en-US" dirty="0">
                <a:solidFill>
                  <a:srgbClr val="000000"/>
                </a:solidFill>
              </a:rPr>
              <a:t> of </a:t>
            </a:r>
            <a:r>
              <a:rPr lang="en-US" i="1" dirty="0">
                <a:solidFill>
                  <a:srgbClr val="000000"/>
                </a:solidFill>
              </a:rPr>
              <a:t>a</a:t>
            </a:r>
            <a:r>
              <a:rPr lang="en-US" dirty="0">
                <a:solidFill>
                  <a:srgbClr val="000000"/>
                </a:solidFill>
              </a:rPr>
              <a:t>,” and when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are sets of numbers,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is often referred to as the </a:t>
            </a:r>
            <a:r>
              <a:rPr lang="en-US" i="1" dirty="0">
                <a:solidFill>
                  <a:srgbClr val="000000"/>
                </a:solidFill>
              </a:rPr>
              <a:t>value of f at a</a:t>
            </a:r>
            <a:r>
              <a:rPr lang="en-US" dirty="0">
                <a:solidFill>
                  <a:srgbClr val="000000"/>
                </a:solidFill>
              </a:rPr>
              <a:t>. The notation </a:t>
            </a:r>
            <a:r>
              <a:rPr lang="en-US" i="1" dirty="0">
                <a:solidFill>
                  <a:srgbClr val="000000"/>
                </a:solidFill>
              </a:rPr>
              <a:t>f</a:t>
            </a:r>
            <a:r>
              <a:rPr lang="en-US" dirty="0">
                <a:solidFill>
                  <a:srgbClr val="000000"/>
                </a:solidFill>
              </a:rPr>
              <a:t> : </a:t>
            </a:r>
            <a:r>
              <a:rPr lang="en-US" i="1" dirty="0">
                <a:solidFill>
                  <a:srgbClr val="000000"/>
                </a:solidFill>
              </a:rPr>
              <a:t>A</a:t>
            </a:r>
            <a:r>
              <a:rPr lang="en-US" dirty="0">
                <a:solidFill>
                  <a:srgbClr val="000000"/>
                </a:solidFill>
              </a:rPr>
              <a:t> → </a:t>
            </a:r>
            <a:r>
              <a:rPr lang="en-US" i="1" dirty="0">
                <a:solidFill>
                  <a:srgbClr val="000000"/>
                </a:solidFill>
              </a:rPr>
              <a:t>B</a:t>
            </a:r>
            <a:r>
              <a:rPr lang="en-US" dirty="0">
                <a:solidFill>
                  <a:srgbClr val="000000"/>
                </a:solidFill>
              </a:rPr>
              <a:t> is used to indicate that </a:t>
            </a:r>
            <a:r>
              <a:rPr lang="en-US" i="1" dirty="0">
                <a:solidFill>
                  <a:srgbClr val="000000"/>
                </a:solidFill>
              </a:rPr>
              <a:t>f</a:t>
            </a:r>
            <a:r>
              <a:rPr lang="en-US" dirty="0">
                <a:solidFill>
                  <a:srgbClr val="000000"/>
                </a:solidFill>
              </a:rPr>
              <a:t> is a function (not just a relation) from the set </a:t>
            </a:r>
            <a:r>
              <a:rPr lang="en-US" i="1" dirty="0">
                <a:solidFill>
                  <a:srgbClr val="000000"/>
                </a:solidFill>
              </a:rPr>
              <a:t>A</a:t>
            </a:r>
            <a:r>
              <a:rPr lang="en-US" dirty="0">
                <a:solidFill>
                  <a:srgbClr val="000000"/>
                </a:solidFill>
              </a:rPr>
              <a:t> to the set </a:t>
            </a:r>
            <a:r>
              <a:rPr lang="en-US" i="1" dirty="0">
                <a:solidFill>
                  <a:srgbClr val="000000"/>
                </a:solidFill>
              </a:rPr>
              <a:t>B</a:t>
            </a:r>
            <a:r>
              <a:rPr lang="en-US" dirty="0">
                <a:solidFill>
                  <a:srgbClr val="000000"/>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1815882"/>
          </a:xfrm>
          <a:noFill/>
          <a:ln w="28575">
            <a:solidFill>
              <a:srgbClr val="FF0000"/>
            </a:solidFill>
          </a:ln>
        </p:spPr>
        <p:txBody>
          <a:bodyPr>
            <a:spAutoFit/>
          </a:bodyPr>
          <a:lstStyle/>
          <a:p>
            <a:r>
              <a:rPr lang="en-US" dirty="0">
                <a:solidFill>
                  <a:srgbClr val="000000"/>
                </a:solidFill>
              </a:rPr>
              <a:t>Don’t be misled by the parentheses in the function notation to think that </a:t>
            </a:r>
            <a:r>
              <a:rPr lang="en-US" i="1" dirty="0">
                <a:solidFill>
                  <a:srgbClr val="000000"/>
                </a:solidFill>
              </a:rPr>
              <a:t>f</a:t>
            </a:r>
            <a:r>
              <a:rPr lang="en-US" dirty="0">
                <a:solidFill>
                  <a:srgbClr val="000000"/>
                </a:solidFill>
              </a:rPr>
              <a:t>(</a:t>
            </a:r>
            <a:r>
              <a:rPr lang="en-US" i="1" dirty="0">
                <a:solidFill>
                  <a:srgbClr val="000000"/>
                </a:solidFill>
              </a:rPr>
              <a:t>a</a:t>
            </a:r>
            <a:r>
              <a:rPr lang="en-US" dirty="0">
                <a:solidFill>
                  <a:srgbClr val="000000"/>
                </a:solidFill>
              </a:rPr>
              <a:t>) might represent the product of </a:t>
            </a:r>
            <a:r>
              <a:rPr lang="en-US" i="1" dirty="0">
                <a:solidFill>
                  <a:srgbClr val="000000"/>
                </a:solidFill>
              </a:rPr>
              <a:t>f</a:t>
            </a:r>
            <a:r>
              <a:rPr lang="en-US" dirty="0">
                <a:solidFill>
                  <a:srgbClr val="000000"/>
                </a:solidFill>
              </a:rPr>
              <a:t> and </a:t>
            </a:r>
            <a:r>
              <a:rPr lang="en-US" i="1" dirty="0">
                <a:solidFill>
                  <a:srgbClr val="000000"/>
                </a:solidFill>
              </a:rPr>
              <a:t>a</a:t>
            </a:r>
            <a:r>
              <a:rPr lang="en-US" dirty="0">
                <a:solidFill>
                  <a:srgbClr val="000000"/>
                </a:solidFill>
              </a:rPr>
              <a:t>! While parentheses do often indicate multiplication, they are also used in defining functions.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Language of Functions</a:t>
            </a:r>
          </a:p>
        </p:txBody>
      </p:sp>
      <p:sp>
        <p:nvSpPr>
          <p:cNvPr id="3" name="Content Placeholder 2"/>
          <p:cNvSpPr>
            <a:spLocks noGrp="1"/>
          </p:cNvSpPr>
          <p:nvPr>
            <p:ph idx="1"/>
          </p:nvPr>
        </p:nvSpPr>
        <p:spPr/>
        <p:txBody>
          <a:bodyPr/>
          <a:lstStyle/>
          <a:p>
            <a:r>
              <a:rPr lang="en-US" dirty="0"/>
              <a:t>The notation </a:t>
            </a:r>
            <a:r>
              <a:rPr lang="en-US" i="1" dirty="0"/>
              <a:t>f</a:t>
            </a:r>
            <a:r>
              <a:rPr lang="en-US" dirty="0"/>
              <a:t> : </a:t>
            </a:r>
            <a:r>
              <a:rPr lang="en-US" i="1" dirty="0"/>
              <a:t>A</a:t>
            </a:r>
            <a:r>
              <a:rPr lang="en-US" dirty="0"/>
              <a:t> → </a:t>
            </a:r>
            <a:r>
              <a:rPr lang="en-US" i="1" dirty="0"/>
              <a:t>B</a:t>
            </a:r>
            <a:r>
              <a:rPr lang="en-US" dirty="0"/>
              <a:t> automatically indicates that the domain of </a:t>
            </a:r>
            <a:r>
              <a:rPr lang="en-US" i="1" dirty="0"/>
              <a:t>f</a:t>
            </a:r>
            <a:r>
              <a:rPr lang="en-US" dirty="0"/>
              <a:t> is </a:t>
            </a:r>
            <a:r>
              <a:rPr lang="en-US" i="1" dirty="0"/>
              <a:t>A</a:t>
            </a:r>
            <a:r>
              <a:rPr lang="en-US" dirty="0"/>
              <a:t>. In this context, the set </a:t>
            </a:r>
            <a:r>
              <a:rPr lang="en-US" i="1" dirty="0"/>
              <a:t>B</a:t>
            </a:r>
            <a:r>
              <a:rPr lang="en-US" dirty="0"/>
              <a:t> is called the </a:t>
            </a:r>
            <a:r>
              <a:rPr lang="en-US" b="1" dirty="0"/>
              <a:t>codomain</a:t>
            </a:r>
            <a:r>
              <a:rPr lang="en-US" dirty="0"/>
              <a:t> of </a:t>
            </a:r>
            <a:r>
              <a:rPr lang="en-US" i="1" dirty="0"/>
              <a:t>f</a:t>
            </a:r>
            <a:r>
              <a:rPr lang="en-US" dirty="0"/>
              <a:t> . As with relations, the range of </a:t>
            </a:r>
            <a:r>
              <a:rPr lang="en-US" i="1" dirty="0"/>
              <a:t>f</a:t>
            </a:r>
            <a:r>
              <a:rPr lang="en-US" dirty="0"/>
              <a:t> is the set of elements of </a:t>
            </a:r>
            <a:r>
              <a:rPr lang="en-US" i="1" dirty="0"/>
              <a:t>B</a:t>
            </a:r>
            <a:r>
              <a:rPr lang="en-US" dirty="0"/>
              <a:t> that are “used” by </a:t>
            </a:r>
            <a:r>
              <a:rPr lang="en-US" i="1" dirty="0"/>
              <a:t>f</a:t>
            </a:r>
            <a:r>
              <a:rPr lang="en-US" dirty="0"/>
              <a:t>.  Using function notation, we can quickly note that the range of </a:t>
            </a:r>
            <a:r>
              <a:rPr lang="en-US" i="1" dirty="0"/>
              <a:t>f</a:t>
            </a:r>
            <a:r>
              <a:rPr lang="en-US" dirty="0"/>
              <a:t> is thus the set	</a:t>
            </a:r>
          </a:p>
          <a:p>
            <a:endParaRPr lang="en-US" dirty="0"/>
          </a:p>
        </p:txBody>
      </p:sp>
      <p:graphicFrame>
        <p:nvGraphicFramePr>
          <p:cNvPr id="96258" name="Object 2"/>
          <p:cNvGraphicFramePr>
            <a:graphicFrameLocks noChangeAspect="1"/>
          </p:cNvGraphicFramePr>
          <p:nvPr/>
        </p:nvGraphicFramePr>
        <p:xfrm>
          <a:off x="3223550" y="3422250"/>
          <a:ext cx="1930400" cy="584200"/>
        </p:xfrm>
        <a:graphic>
          <a:graphicData uri="http://schemas.openxmlformats.org/presentationml/2006/ole">
            <mc:AlternateContent xmlns:mc="http://schemas.openxmlformats.org/markup-compatibility/2006">
              <mc:Choice xmlns:v="urn:schemas-microsoft-com:vml" Requires="v">
                <p:oleObj name="Equation" r:id="rId2" imgW="1930320" imgH="583920" progId="Equation.DSMT4">
                  <p:embed/>
                </p:oleObj>
              </mc:Choice>
              <mc:Fallback>
                <p:oleObj name="Equation" r:id="rId2" imgW="1930320" imgH="583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3550" y="3422250"/>
                        <a:ext cx="1930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Language of Functions (cont.)</a:t>
            </a:r>
          </a:p>
        </p:txBody>
      </p:sp>
      <p:sp>
        <p:nvSpPr>
          <p:cNvPr id="3" name="Content Placeholder 2"/>
          <p:cNvSpPr>
            <a:spLocks noGrp="1"/>
          </p:cNvSpPr>
          <p:nvPr>
            <p:ph idx="1"/>
          </p:nvPr>
        </p:nvSpPr>
        <p:spPr/>
        <p:txBody>
          <a:bodyPr>
            <a:noAutofit/>
          </a:bodyPr>
          <a:lstStyle/>
          <a:p>
            <a:r>
              <a:rPr lang="en-US" dirty="0"/>
              <a:t>If </a:t>
            </a:r>
            <a:r>
              <a:rPr lang="en-US" i="1" dirty="0"/>
              <a:t>a</a:t>
            </a:r>
            <a:r>
              <a:rPr lang="en-US" dirty="0"/>
              <a:t> is a symbol representing an arbitrary element of the domain of </a:t>
            </a:r>
            <a:r>
              <a:rPr lang="en-US" i="1" dirty="0"/>
              <a:t>f</a:t>
            </a:r>
            <a:r>
              <a:rPr lang="en-US" dirty="0"/>
              <a:t>, then </a:t>
            </a:r>
            <a:r>
              <a:rPr lang="en-US" i="1" dirty="0"/>
              <a:t>a</a:t>
            </a:r>
            <a:r>
              <a:rPr lang="en-US" dirty="0"/>
              <a:t> is called an </a:t>
            </a:r>
            <a:r>
              <a:rPr lang="en-US" b="1" dirty="0"/>
              <a:t>independent variable</a:t>
            </a:r>
            <a:r>
              <a:rPr lang="en-US" dirty="0"/>
              <a:t>.  And, as above, if </a:t>
            </a:r>
            <a:r>
              <a:rPr lang="en-US" i="1" dirty="0"/>
              <a:t>b</a:t>
            </a:r>
            <a:r>
              <a:rPr lang="en-US" dirty="0"/>
              <a:t> is used to represent an arbitrary element of the range of </a:t>
            </a:r>
            <a:r>
              <a:rPr lang="en-US" i="1" dirty="0"/>
              <a:t>f</a:t>
            </a:r>
            <a:r>
              <a:rPr lang="en-US" dirty="0"/>
              <a:t>, then </a:t>
            </a:r>
            <a:r>
              <a:rPr lang="en-US" i="1" dirty="0"/>
              <a:t>b</a:t>
            </a:r>
            <a:r>
              <a:rPr lang="en-US" dirty="0"/>
              <a:t> is called a </a:t>
            </a:r>
            <a:r>
              <a:rPr lang="en-US" b="1" dirty="0"/>
              <a:t>dependent variable</a:t>
            </a: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Determining Whether a Relation Is a Function </a:t>
            </a:r>
          </a:p>
        </p:txBody>
      </p:sp>
      <p:sp>
        <p:nvSpPr>
          <p:cNvPr id="3" name="Content Placeholder 2"/>
          <p:cNvSpPr>
            <a:spLocks noGrp="1"/>
          </p:cNvSpPr>
          <p:nvPr>
            <p:ph idx="1"/>
          </p:nvPr>
        </p:nvSpPr>
        <p:spPr/>
        <p:txBody>
          <a:bodyPr/>
          <a:lstStyle/>
          <a:p>
            <a:r>
              <a:rPr lang="en-US" dirty="0"/>
              <a:t>Indicate which of the relations from Example 1 are functions, and for those functions make the distinction between the codomain and the range.</a:t>
            </a:r>
          </a:p>
          <a:p>
            <a:r>
              <a:rPr lang="en-US" b="1" dirty="0"/>
              <a:t>Solution</a:t>
            </a:r>
          </a:p>
          <a:p>
            <a:pPr marL="463550" indent="-463550"/>
            <a:r>
              <a:rPr lang="en-US" b="1" dirty="0"/>
              <a:t>a.	</a:t>
            </a:r>
            <a:r>
              <a:rPr lang="en-US" dirty="0"/>
              <a:t>The way in which </a:t>
            </a:r>
            <a:r>
              <a:rPr lang="en-US" i="1" dirty="0"/>
              <a:t>y </a:t>
            </a:r>
            <a:r>
              <a:rPr lang="en-US" dirty="0"/>
              <a:t>depends on </a:t>
            </a:r>
            <a:r>
              <a:rPr lang="en-US" i="1" dirty="0"/>
              <a:t>x</a:t>
            </a:r>
            <a:r>
              <a:rPr lang="en-US" dirty="0"/>
              <a:t> in part a. of Example 1 does not demonstrate functional dependence. Consider, for example, the fact that both of the pairs (0, 1) and (0, −1) are in the relation </a:t>
            </a:r>
            <a:r>
              <a:rPr lang="en-US" i="1" dirty="0"/>
              <a:t>C</a:t>
            </a:r>
            <a:r>
              <a:rPr lang="en-US" dirty="0"/>
              <a:t>, and thus 0 is related to both 1 and </a:t>
            </a:r>
            <a:r>
              <a:rPr lang="en-US" dirty="0">
                <a:latin typeface="Symbol" pitchFamily="18" charset="2"/>
              </a:rPr>
              <a:t>-</a:t>
            </a:r>
            <a:r>
              <a:rPr lang="en-US" dirty="0"/>
              <a:t>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Determining Whether a Relation Is a Function (cont.)</a:t>
            </a:r>
          </a:p>
        </p:txBody>
      </p:sp>
      <p:sp>
        <p:nvSpPr>
          <p:cNvPr id="3" name="Content Placeholder 2"/>
          <p:cNvSpPr>
            <a:spLocks noGrp="1"/>
          </p:cNvSpPr>
          <p:nvPr>
            <p:ph idx="1"/>
          </p:nvPr>
        </p:nvSpPr>
        <p:spPr>
          <a:xfrm>
            <a:off x="457200" y="1280160"/>
            <a:ext cx="4648200" cy="4487382"/>
          </a:xfrm>
        </p:spPr>
        <p:txBody>
          <a:bodyPr>
            <a:spAutoFit/>
          </a:bodyPr>
          <a:lstStyle/>
          <a:p>
            <a:r>
              <a:rPr lang="en-US" dirty="0"/>
              <a:t>However, if we express </a:t>
            </a:r>
            <a:r>
              <a:rPr lang="en-US" i="1" dirty="0"/>
              <a:t>y</a:t>
            </a:r>
            <a:r>
              <a:rPr lang="en-US" dirty="0"/>
              <a:t> from the equation by considering only the positive square root as                      ,</a:t>
            </a:r>
          </a:p>
          <a:p>
            <a:r>
              <a:rPr lang="en-US" dirty="0"/>
              <a:t>then the above difficulty is eliminated. Indeed, we obtained a function whose graph is the upper semicircle of radius 1, centered at the origin (see Figure 4).</a:t>
            </a:r>
          </a:p>
        </p:txBody>
      </p:sp>
      <p:graphicFrame>
        <p:nvGraphicFramePr>
          <p:cNvPr id="12290" name="Object 2"/>
          <p:cNvGraphicFramePr>
            <a:graphicFrameLocks noChangeAspect="1"/>
          </p:cNvGraphicFramePr>
          <p:nvPr>
            <p:extLst>
              <p:ext uri="{D42A27DB-BD31-4B8C-83A1-F6EECF244321}">
                <p14:modId xmlns:p14="http://schemas.microsoft.com/office/powerpoint/2010/main" val="2501014957"/>
              </p:ext>
            </p:extLst>
          </p:nvPr>
        </p:nvGraphicFramePr>
        <p:xfrm>
          <a:off x="1088374" y="2514600"/>
          <a:ext cx="1562100" cy="508000"/>
        </p:xfrm>
        <a:graphic>
          <a:graphicData uri="http://schemas.openxmlformats.org/presentationml/2006/ole">
            <mc:AlternateContent xmlns:mc="http://schemas.openxmlformats.org/markup-compatibility/2006">
              <mc:Choice xmlns:v="urn:schemas-microsoft-com:vml" Requires="v">
                <p:oleObj name="Equation" r:id="rId2" imgW="1562040" imgH="507960" progId="Equation.DSMT4">
                  <p:embed/>
                </p:oleObj>
              </mc:Choice>
              <mc:Fallback>
                <p:oleObj name="Equation" r:id="rId2" imgW="1562040" imgH="5079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374" y="2514600"/>
                        <a:ext cx="15621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2"/>
          <p:cNvPicPr>
            <a:picLocks noChangeAspect="1" noChangeArrowheads="1"/>
          </p:cNvPicPr>
          <p:nvPr/>
        </p:nvPicPr>
        <p:blipFill>
          <a:blip r:embed="rId4" cstate="print"/>
          <a:srcRect b="15000"/>
          <a:stretch>
            <a:fillRect/>
          </a:stretch>
        </p:blipFill>
        <p:spPr bwMode="auto">
          <a:xfrm>
            <a:off x="4953000" y="1219200"/>
            <a:ext cx="3991028" cy="3886200"/>
          </a:xfrm>
          <a:prstGeom prst="rect">
            <a:avLst/>
          </a:prstGeom>
          <a:noFill/>
          <a:ln w="9525">
            <a:noFill/>
            <a:miter lim="800000"/>
            <a:headEnd/>
            <a:tailEnd/>
          </a:ln>
          <a:effectLst/>
        </p:spPr>
      </p:pic>
      <p:graphicFrame>
        <p:nvGraphicFramePr>
          <p:cNvPr id="6" name="Object 5"/>
          <p:cNvGraphicFramePr>
            <a:graphicFrameLocks noChangeAspect="1"/>
          </p:cNvGraphicFramePr>
          <p:nvPr>
            <p:extLst>
              <p:ext uri="{D42A27DB-BD31-4B8C-83A1-F6EECF244321}">
                <p14:modId xmlns:p14="http://schemas.microsoft.com/office/powerpoint/2010/main" val="2477233379"/>
              </p:ext>
            </p:extLst>
          </p:nvPr>
        </p:nvGraphicFramePr>
        <p:xfrm>
          <a:off x="5181600" y="5181600"/>
          <a:ext cx="3429000" cy="533400"/>
        </p:xfrm>
        <a:graphic>
          <a:graphicData uri="http://schemas.openxmlformats.org/presentationml/2006/ole">
            <mc:AlternateContent xmlns:mc="http://schemas.openxmlformats.org/markup-compatibility/2006">
              <mc:Choice xmlns:v="urn:schemas-microsoft-com:vml" Requires="v">
                <p:oleObj name="Equation" r:id="rId5" imgW="2895480" imgH="533160" progId="Equation.DSMT4">
                  <p:embed/>
                </p:oleObj>
              </mc:Choice>
              <mc:Fallback>
                <p:oleObj name="Equation" r:id="rId5" imgW="2895480" imgH="5331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181600"/>
                        <a:ext cx="3429000" cy="533400"/>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Determining Whether a Relation Is a Function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Autofit/>
              </a:bodyPr>
              <a:lstStyle/>
              <a:p>
                <a:r>
                  <a:rPr lang="en-US" dirty="0"/>
                  <a:t>Notice that we can still consider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m:rPr>
                            <m:nor/>
                          </m:rPr>
                          <a:rPr lang="en-US" dirty="0" smtClean="0">
                            <a:latin typeface="Cambria Math" panose="02040503050406030204" pitchFamily="18" charset="0"/>
                            <a:ea typeface="Cambria Math" panose="02040503050406030204" pitchFamily="18" charset="0"/>
                          </a:rPr>
                          <m:t>ℝ</m:t>
                        </m:r>
                      </m:e>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≤1</m:t>
                        </m:r>
                      </m:e>
                    </m:d>
                  </m:oMath>
                </a14:m>
                <a:r>
                  <a:rPr lang="en-US" dirty="0"/>
                  <a:t> to be the domain of our function; however, the set of elements “used” by </a:t>
                </a:r>
                <a:r>
                  <a:rPr lang="en-US" i="1" dirty="0"/>
                  <a:t>f</a:t>
                </a:r>
                <a:r>
                  <a:rPr lang="en-US" dirty="0"/>
                  <a:t>, the range of </a:t>
                </a:r>
                <a:r>
                  <a:rPr lang="en-US" i="1" dirty="0"/>
                  <a:t>f</a:t>
                </a:r>
                <a:r>
                  <a:rPr lang="en-US" dirty="0"/>
                  <a:t>, is the following smaller set. </a:t>
                </a:r>
              </a:p>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FF0000"/>
                              </a:solidFill>
                              <a:latin typeface="Cambria Math" panose="02040503050406030204" pitchFamily="18" charset="0"/>
                              <a:ea typeface="Cambria Math" panose="02040503050406030204" pitchFamily="18" charset="0"/>
                            </a:rPr>
                          </m:ctrlPr>
                        </m:dPr>
                        <m:e>
                          <m:r>
                            <a:rPr lang="en-US" b="0" i="1" smtClean="0">
                              <a:solidFill>
                                <a:srgbClr val="FF0000"/>
                              </a:solidFill>
                              <a:latin typeface="Cambria Math" panose="02040503050406030204" pitchFamily="18" charset="0"/>
                              <a:ea typeface="Cambria Math" panose="02040503050406030204" pitchFamily="18" charset="0"/>
                            </a:rPr>
                            <m:t>𝑦</m:t>
                          </m:r>
                          <m:r>
                            <a:rPr lang="en-US" b="0" i="1" smtClean="0">
                              <a:solidFill>
                                <a:srgbClr val="FF0000"/>
                              </a:solidFill>
                              <a:latin typeface="Cambria Math" panose="02040503050406030204" pitchFamily="18" charset="0"/>
                              <a:ea typeface="Cambria Math" panose="02040503050406030204" pitchFamily="18" charset="0"/>
                            </a:rPr>
                            <m:t>∈</m:t>
                          </m:r>
                          <m:r>
                            <m:rPr>
                              <m:nor/>
                            </m:rPr>
                            <a:rPr lang="en-US" dirty="0">
                              <a:solidFill>
                                <a:srgbClr val="FF0000"/>
                              </a:solidFill>
                              <a:latin typeface="Cambria Math" panose="02040503050406030204" pitchFamily="18" charset="0"/>
                              <a:ea typeface="Cambria Math" panose="02040503050406030204" pitchFamily="18" charset="0"/>
                            </a:rPr>
                            <m:t>ℝ</m:t>
                          </m:r>
                        </m:e>
                        <m:e>
                          <m:r>
                            <a:rPr lang="en-US" b="0" i="1" smtClean="0">
                              <a:solidFill>
                                <a:srgbClr val="FF0000"/>
                              </a:solidFill>
                              <a:latin typeface="Cambria Math" panose="02040503050406030204" pitchFamily="18" charset="0"/>
                              <a:ea typeface="Cambria Math" panose="02040503050406030204" pitchFamily="18" charset="0"/>
                            </a:rPr>
                            <m:t>0≤</m:t>
                          </m:r>
                          <m:r>
                            <a:rPr lang="en-US" b="0" i="1" smtClean="0">
                              <a:solidFill>
                                <a:srgbClr val="FF0000"/>
                              </a:solidFill>
                              <a:latin typeface="Cambria Math" panose="02040503050406030204" pitchFamily="18" charset="0"/>
                              <a:ea typeface="Cambria Math" panose="02040503050406030204" pitchFamily="18" charset="0"/>
                            </a:rPr>
                            <m:t>𝑦</m:t>
                          </m:r>
                          <m:r>
                            <a:rPr lang="en-US" b="0" i="1" smtClean="0">
                              <a:solidFill>
                                <a:srgbClr val="FF0000"/>
                              </a:solidFill>
                              <a:latin typeface="Cambria Math" panose="02040503050406030204" pitchFamily="18" charset="0"/>
                              <a:ea typeface="Cambria Math" panose="02040503050406030204" pitchFamily="18" charset="0"/>
                            </a:rPr>
                            <m:t>≤1</m:t>
                          </m:r>
                        </m:e>
                      </m:d>
                    </m:oMath>
                  </m:oMathPara>
                </a14:m>
                <a:endParaRPr lang="en-US" dirty="0">
                  <a:latin typeface="Cambria Math" panose="02040503050406030204" pitchFamily="18" charset="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1" t="-1200"/>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Determining Whether a Relation Is a Function (cont.)</a:t>
            </a:r>
          </a:p>
        </p:txBody>
      </p:sp>
      <p:sp>
        <p:nvSpPr>
          <p:cNvPr id="3" name="Content Placeholder 2"/>
          <p:cNvSpPr>
            <a:spLocks noGrp="1"/>
          </p:cNvSpPr>
          <p:nvPr>
            <p:ph idx="1"/>
          </p:nvPr>
        </p:nvSpPr>
        <p:spPr>
          <a:xfrm>
            <a:off x="457200" y="1280160"/>
            <a:ext cx="4663440" cy="4572000"/>
          </a:xfrm>
        </p:spPr>
        <p:txBody>
          <a:bodyPr>
            <a:noAutofit/>
          </a:bodyPr>
          <a:lstStyle/>
          <a:p>
            <a:r>
              <a:rPr lang="en-US" dirty="0"/>
              <a:t>Finally, let us also note that in the case of		          we obtain a different function whose graph is the lower semicircle (see Figure 5).</a:t>
            </a:r>
          </a:p>
        </p:txBody>
      </p:sp>
      <p:graphicFrame>
        <p:nvGraphicFramePr>
          <p:cNvPr id="14340" name="Object 4"/>
          <p:cNvGraphicFramePr>
            <a:graphicFrameLocks noChangeAspect="1"/>
          </p:cNvGraphicFramePr>
          <p:nvPr/>
        </p:nvGraphicFramePr>
        <p:xfrm>
          <a:off x="2209800" y="1706380"/>
          <a:ext cx="1701800" cy="482600"/>
        </p:xfrm>
        <a:graphic>
          <a:graphicData uri="http://schemas.openxmlformats.org/presentationml/2006/ole">
            <mc:AlternateContent xmlns:mc="http://schemas.openxmlformats.org/markup-compatibility/2006">
              <mc:Choice xmlns:v="urn:schemas-microsoft-com:vml" Requires="v">
                <p:oleObj name="Equation" r:id="rId2" imgW="1701720" imgH="482400" progId="Equation.DSMT4">
                  <p:embed/>
                </p:oleObj>
              </mc:Choice>
              <mc:Fallback>
                <p:oleObj name="Equation" r:id="rId2" imgW="1701720" imgH="4824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06380"/>
                        <a:ext cx="170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2"/>
          <p:cNvPicPr>
            <a:picLocks noChangeAspect="1" noChangeArrowheads="1"/>
          </p:cNvPicPr>
          <p:nvPr/>
        </p:nvPicPr>
        <p:blipFill>
          <a:blip r:embed="rId4" cstate="print"/>
          <a:srcRect b="14815"/>
          <a:stretch>
            <a:fillRect/>
          </a:stretch>
        </p:blipFill>
        <p:spPr bwMode="auto">
          <a:xfrm>
            <a:off x="4953000" y="1295400"/>
            <a:ext cx="3506015" cy="3505200"/>
          </a:xfrm>
          <a:prstGeom prst="rect">
            <a:avLst/>
          </a:prstGeom>
          <a:noFill/>
          <a:ln w="9525">
            <a:noFill/>
            <a:miter lim="800000"/>
            <a:headEnd/>
            <a:tailEnd/>
          </a:ln>
          <a:effectLst/>
        </p:spPr>
      </p:pic>
      <p:graphicFrame>
        <p:nvGraphicFramePr>
          <p:cNvPr id="5" name="Object 4"/>
          <p:cNvGraphicFramePr>
            <a:graphicFrameLocks noChangeAspect="1"/>
          </p:cNvGraphicFramePr>
          <p:nvPr>
            <p:extLst>
              <p:ext uri="{D42A27DB-BD31-4B8C-83A1-F6EECF244321}">
                <p14:modId xmlns:p14="http://schemas.microsoft.com/office/powerpoint/2010/main" val="2871695496"/>
              </p:ext>
            </p:extLst>
          </p:nvPr>
        </p:nvGraphicFramePr>
        <p:xfrm>
          <a:off x="5357291" y="4953000"/>
          <a:ext cx="3060700" cy="533400"/>
        </p:xfrm>
        <a:graphic>
          <a:graphicData uri="http://schemas.openxmlformats.org/presentationml/2006/ole">
            <mc:AlternateContent xmlns:mc="http://schemas.openxmlformats.org/markup-compatibility/2006">
              <mc:Choice xmlns:v="urn:schemas-microsoft-com:vml" Requires="v">
                <p:oleObj name="Equation" r:id="rId5" imgW="3060360" imgH="533160" progId="Equation.DSMT4">
                  <p:embed/>
                </p:oleObj>
              </mc:Choice>
              <mc:Fallback>
                <p:oleObj name="Equation" r:id="rId5" imgW="3060360" imgH="533160" progId="Equation.DSMT4">
                  <p:embed/>
                  <p:pic>
                    <p:nvPicPr>
                      <p:cNvPr id="0" name=""/>
                      <p:cNvPicPr/>
                      <p:nvPr/>
                    </p:nvPicPr>
                    <p:blipFill>
                      <a:blip r:embed="rId6"/>
                      <a:stretch>
                        <a:fillRect/>
                      </a:stretch>
                    </p:blipFill>
                    <p:spPr>
                      <a:xfrm>
                        <a:off x="5357291" y="4953000"/>
                        <a:ext cx="3060700" cy="533400"/>
                      </a:xfrm>
                      <a:prstGeom prst="rect">
                        <a:avLst/>
                      </a:prstGeom>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Relation, Domain, and Range</a:t>
            </a:r>
          </a:p>
        </p:txBody>
      </p:sp>
      <p:sp>
        <p:nvSpPr>
          <p:cNvPr id="3" name="Content Placeholder 2"/>
          <p:cNvSpPr>
            <a:spLocks noGrp="1"/>
          </p:cNvSpPr>
          <p:nvPr>
            <p:ph idx="1"/>
          </p:nvPr>
        </p:nvSpPr>
        <p:spPr>
          <a:xfrm>
            <a:off x="457200" y="1280160"/>
            <a:ext cx="8229600" cy="2246769"/>
          </a:xfrm>
          <a:solidFill>
            <a:srgbClr val="FFFFCC"/>
          </a:solidFill>
          <a:ln w="28575">
            <a:solidFill>
              <a:srgbClr val="000000"/>
            </a:solidFill>
          </a:ln>
        </p:spPr>
        <p:txBody>
          <a:bodyPr>
            <a:spAutoFit/>
          </a:bodyPr>
          <a:lstStyle/>
          <a:p>
            <a:r>
              <a:rPr lang="en-US" dirty="0">
                <a:solidFill>
                  <a:schemeClr val="tx1"/>
                </a:solidFill>
              </a:rPr>
              <a:t>Given two sets </a:t>
            </a:r>
            <a:r>
              <a:rPr lang="en-US" i="1" dirty="0">
                <a:solidFill>
                  <a:schemeClr val="tx1"/>
                </a:solidFill>
              </a:rPr>
              <a:t>A</a:t>
            </a:r>
            <a:r>
              <a:rPr lang="en-US" dirty="0">
                <a:solidFill>
                  <a:schemeClr val="tx1"/>
                </a:solidFill>
              </a:rPr>
              <a:t> and </a:t>
            </a:r>
            <a:r>
              <a:rPr lang="en-US" i="1" dirty="0">
                <a:solidFill>
                  <a:schemeClr val="tx1"/>
                </a:solidFill>
              </a:rPr>
              <a:t>B</a:t>
            </a:r>
            <a:r>
              <a:rPr lang="en-US" dirty="0">
                <a:solidFill>
                  <a:schemeClr val="tx1"/>
                </a:solidFill>
              </a:rPr>
              <a:t>, a </a:t>
            </a:r>
            <a:r>
              <a:rPr lang="en-US" b="1" dirty="0">
                <a:solidFill>
                  <a:srgbClr val="C00000"/>
                </a:solidFill>
              </a:rPr>
              <a:t>relation</a:t>
            </a:r>
            <a:r>
              <a:rPr lang="en-US" dirty="0">
                <a:solidFill>
                  <a:schemeClr val="tx1"/>
                </a:solidFill>
              </a:rPr>
              <a:t> </a:t>
            </a:r>
            <a:r>
              <a:rPr lang="en-US" i="1" dirty="0">
                <a:solidFill>
                  <a:schemeClr val="tx1"/>
                </a:solidFill>
              </a:rPr>
              <a:t>R</a:t>
            </a:r>
            <a:r>
              <a:rPr lang="en-US" dirty="0">
                <a:solidFill>
                  <a:schemeClr val="tx1"/>
                </a:solidFill>
              </a:rPr>
              <a:t> from </a:t>
            </a:r>
            <a:r>
              <a:rPr lang="en-US" i="1" dirty="0">
                <a:solidFill>
                  <a:schemeClr val="tx1"/>
                </a:solidFill>
              </a:rPr>
              <a:t>A</a:t>
            </a:r>
            <a:r>
              <a:rPr lang="en-US" dirty="0">
                <a:solidFill>
                  <a:schemeClr val="tx1"/>
                </a:solidFill>
              </a:rPr>
              <a:t> to </a:t>
            </a:r>
            <a:r>
              <a:rPr lang="en-US" i="1" dirty="0">
                <a:solidFill>
                  <a:schemeClr val="tx1"/>
                </a:solidFill>
              </a:rPr>
              <a:t>B</a:t>
            </a:r>
            <a:r>
              <a:rPr lang="en-US" dirty="0">
                <a:solidFill>
                  <a:schemeClr val="tx1"/>
                </a:solidFill>
              </a:rPr>
              <a:t> is a set of ordered pairs of the form (</a:t>
            </a:r>
            <a:r>
              <a:rPr lang="en-US" i="1" dirty="0" err="1">
                <a:solidFill>
                  <a:schemeClr val="tx1"/>
                </a:solidFill>
              </a:rPr>
              <a:t>a</a:t>
            </a:r>
            <a:r>
              <a:rPr lang="en-US" dirty="0" err="1">
                <a:solidFill>
                  <a:schemeClr val="tx1"/>
                </a:solidFill>
              </a:rPr>
              <a:t>,</a:t>
            </a:r>
            <a:r>
              <a:rPr lang="en-US" i="1" dirty="0" err="1">
                <a:solidFill>
                  <a:schemeClr val="tx1"/>
                </a:solidFill>
              </a:rPr>
              <a:t>b</a:t>
            </a:r>
            <a:r>
              <a:rPr lang="en-US" dirty="0">
                <a:solidFill>
                  <a:schemeClr val="tx1"/>
                </a:solidFill>
              </a:rPr>
              <a:t>), where </a:t>
            </a:r>
            <a:r>
              <a:rPr lang="en-US" i="1" dirty="0">
                <a:solidFill>
                  <a:schemeClr val="tx1"/>
                </a:solidFill>
              </a:rPr>
              <a:t>a</a:t>
            </a:r>
            <a:r>
              <a:rPr lang="en-US" dirty="0">
                <a:solidFill>
                  <a:schemeClr val="tx1"/>
                </a:solidFill>
              </a:rPr>
              <a:t> </a:t>
            </a:r>
            <a:r>
              <a:rPr lang="en-US" dirty="0">
                <a:solidFill>
                  <a:schemeClr val="tx1"/>
                </a:solidFill>
                <a:sym typeface="Symbol"/>
              </a:rPr>
              <a:t></a:t>
            </a:r>
            <a:r>
              <a:rPr lang="en-US" dirty="0">
                <a:solidFill>
                  <a:schemeClr val="tx1"/>
                </a:solidFill>
              </a:rPr>
              <a:t> </a:t>
            </a:r>
            <a:r>
              <a:rPr lang="en-US" i="1" dirty="0">
                <a:solidFill>
                  <a:schemeClr val="tx1"/>
                </a:solidFill>
              </a:rPr>
              <a:t>A</a:t>
            </a:r>
            <a:r>
              <a:rPr lang="en-US" dirty="0">
                <a:solidFill>
                  <a:schemeClr val="tx1"/>
                </a:solidFill>
              </a:rPr>
              <a:t> and </a:t>
            </a:r>
            <a:br>
              <a:rPr lang="en-US" dirty="0">
                <a:solidFill>
                  <a:schemeClr val="tx1"/>
                </a:solidFill>
              </a:rPr>
            </a:br>
            <a:r>
              <a:rPr lang="en-US" i="1" dirty="0">
                <a:solidFill>
                  <a:schemeClr val="tx1"/>
                </a:solidFill>
              </a:rPr>
              <a:t>b</a:t>
            </a:r>
            <a:r>
              <a:rPr lang="en-US" dirty="0">
                <a:solidFill>
                  <a:schemeClr val="tx1"/>
                </a:solidFill>
              </a:rPr>
              <a:t> </a:t>
            </a:r>
            <a:r>
              <a:rPr lang="en-US" dirty="0">
                <a:solidFill>
                  <a:schemeClr val="tx1"/>
                </a:solidFill>
                <a:sym typeface="Symbol"/>
              </a:rPr>
              <a:t> </a:t>
            </a:r>
            <a:r>
              <a:rPr lang="en-US" i="1" dirty="0">
                <a:solidFill>
                  <a:schemeClr val="tx1"/>
                </a:solidFill>
              </a:rPr>
              <a:t>B</a:t>
            </a:r>
            <a:r>
              <a:rPr lang="en-US" dirty="0">
                <a:solidFill>
                  <a:schemeClr val="tx1"/>
                </a:solidFill>
              </a:rPr>
              <a:t>. (An </a:t>
            </a:r>
            <a:r>
              <a:rPr lang="en-US" i="1" dirty="0">
                <a:solidFill>
                  <a:schemeClr val="tx1"/>
                </a:solidFill>
              </a:rPr>
              <a:t>ordered pair</a:t>
            </a:r>
            <a:r>
              <a:rPr lang="en-US" dirty="0">
                <a:solidFill>
                  <a:schemeClr val="tx1"/>
                </a:solidFill>
              </a:rPr>
              <a:t> is just what it sounds like—a pair of elements written in such a way that it is obvious which is the first element and which is the second.)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Determining Whether a Relation Is a Function (cont.)</a:t>
            </a:r>
          </a:p>
        </p:txBody>
      </p:sp>
      <p:sp>
        <p:nvSpPr>
          <p:cNvPr id="3" name="Content Placeholder 2"/>
          <p:cNvSpPr>
            <a:spLocks noGrp="1"/>
          </p:cNvSpPr>
          <p:nvPr>
            <p:ph idx="1"/>
          </p:nvPr>
        </p:nvSpPr>
        <p:spPr/>
        <p:txBody>
          <a:bodyPr/>
          <a:lstStyle/>
          <a:p>
            <a:pPr marL="463550" indent="-463550"/>
            <a:r>
              <a:rPr lang="en-US" b="1" dirty="0"/>
              <a:t>b.	</a:t>
            </a:r>
            <a:r>
              <a:rPr lang="en-US" dirty="0"/>
              <a:t>The relation defined in part b. of the previous example is a function. It is easy to check by inspection that each domain element is related to exactly one value. </a:t>
            </a:r>
          </a:p>
          <a:p>
            <a:pPr marL="463550"/>
            <a:r>
              <a:rPr lang="en-US" dirty="0"/>
              <a:t>The codomain of </a:t>
            </a:r>
            <a:r>
              <a:rPr lang="en-US" i="1" dirty="0"/>
              <a:t>R</a:t>
            </a:r>
            <a:r>
              <a:rPr lang="en-US" dirty="0"/>
              <a:t> is </a:t>
            </a:r>
            <a:r>
              <a:rPr lang="en-US" dirty="0">
                <a:latin typeface="Cambria Math" panose="02040503050406030204" pitchFamily="18" charset="0"/>
                <a:ea typeface="Cambria Math" panose="02040503050406030204" pitchFamily="18" charset="0"/>
              </a:rPr>
              <a:t>ℝ</a:t>
            </a:r>
            <a:r>
              <a:rPr lang="en-US" dirty="0"/>
              <a:t> while the range of </a:t>
            </a:r>
            <a:r>
              <a:rPr lang="en-US" i="1" dirty="0"/>
              <a:t>R</a:t>
            </a:r>
            <a:r>
              <a:rPr lang="en-US" dirty="0"/>
              <a:t> is </a:t>
            </a:r>
            <a:r>
              <a:rPr lang="en-US" dirty="0">
                <a:solidFill>
                  <a:srgbClr val="FF0000"/>
                </a:solidFill>
              </a:rPr>
              <a:t>{−1, 0, 1,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b="12602"/>
          <a:stretch>
            <a:fillRect/>
          </a:stretch>
        </p:blipFill>
        <p:spPr bwMode="auto">
          <a:xfrm>
            <a:off x="5799685" y="1295400"/>
            <a:ext cx="3344315" cy="3276600"/>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dirty="0"/>
              <a:t>Example 2: Determining Whether a Relation Is a Function (cont.)</a:t>
            </a:r>
          </a:p>
        </p:txBody>
      </p:sp>
      <p:sp>
        <p:nvSpPr>
          <p:cNvPr id="3" name="Content Placeholder 2"/>
          <p:cNvSpPr>
            <a:spLocks noGrp="1"/>
          </p:cNvSpPr>
          <p:nvPr>
            <p:ph idx="1"/>
          </p:nvPr>
        </p:nvSpPr>
        <p:spPr>
          <a:xfrm>
            <a:off x="457200" y="1219200"/>
            <a:ext cx="5486400" cy="4862870"/>
          </a:xfrm>
        </p:spPr>
        <p:txBody>
          <a:bodyPr wrap="square">
            <a:spAutoFit/>
          </a:bodyPr>
          <a:lstStyle/>
          <a:p>
            <a:pPr marL="463550" indent="-463550">
              <a:lnSpc>
                <a:spcPts val="3100"/>
              </a:lnSpc>
            </a:pPr>
            <a:r>
              <a:rPr lang="en-US" sz="2700" b="1" dirty="0"/>
              <a:t>c.</a:t>
            </a:r>
            <a:r>
              <a:rPr lang="en-US" sz="2700" dirty="0"/>
              <a:t>	Examining the graph of the relation given in part c. of Example 1, it is easily concluded that this relation is not a function. Indeed, picking an appropriate </a:t>
            </a:r>
            <a:r>
              <a:rPr lang="en-US" sz="2700" i="1" dirty="0"/>
              <a:t>x­-</a:t>
            </a:r>
            <a:r>
              <a:rPr lang="en-US" sz="2700" dirty="0"/>
              <a:t>value </a:t>
            </a:r>
            <a:r>
              <a:rPr lang="en-US" sz="2700" i="1" dirty="0"/>
              <a:t>x </a:t>
            </a:r>
            <a:r>
              <a:rPr lang="en-US" sz="2700" dirty="0"/>
              <a:t>= </a:t>
            </a:r>
            <a:r>
              <a:rPr lang="en-US" sz="2700" i="1" dirty="0"/>
              <a:t>x</a:t>
            </a:r>
            <a:r>
              <a:rPr lang="en-US" sz="2700" baseline="-25000" dirty="0"/>
              <a:t>0</a:t>
            </a:r>
            <a:r>
              <a:rPr lang="en-US" sz="2700" dirty="0"/>
              <a:t> and drawing a vertical line through it, we see that the </a:t>
            </a:r>
            <a:r>
              <a:rPr lang="en-US" sz="2700" i="1" dirty="0"/>
              <a:t>y</a:t>
            </a:r>
            <a:r>
              <a:rPr lang="en-US" sz="2700" dirty="0"/>
              <a:t>‑coordinate of any point falling on the line segment in the interior of the shading is related to </a:t>
            </a:r>
            <a:r>
              <a:rPr lang="en-US" sz="2700" i="1" dirty="0"/>
              <a:t>x</a:t>
            </a:r>
            <a:r>
              <a:rPr lang="en-US" sz="2700" baseline="-25000" dirty="0"/>
              <a:t>0 </a:t>
            </a:r>
            <a:r>
              <a:rPr lang="en-US" sz="2700" dirty="0"/>
              <a:t>(see Figure 6), thus leaving us with a multitude choices for </a:t>
            </a:r>
            <a:r>
              <a:rPr lang="en-US" sz="2700" i="1" dirty="0"/>
              <a:t>y</a:t>
            </a:r>
            <a:r>
              <a:rPr lang="en-US" sz="2700" baseline="-25000" dirty="0"/>
              <a:t>0</a:t>
            </a:r>
            <a:r>
              <a:rPr lang="en-US" sz="2700" dirty="0"/>
              <a:t>.</a:t>
            </a:r>
          </a:p>
        </p:txBody>
      </p:sp>
      <p:sp>
        <p:nvSpPr>
          <p:cNvPr id="5" name="Rectangle 4"/>
          <p:cNvSpPr/>
          <p:nvPr/>
        </p:nvSpPr>
        <p:spPr>
          <a:xfrm>
            <a:off x="6795984" y="4572000"/>
            <a:ext cx="1370055" cy="523220"/>
          </a:xfrm>
          <a:prstGeom prst="rect">
            <a:avLst/>
          </a:prstGeom>
        </p:spPr>
        <p:txBody>
          <a:bodyPr wrap="none">
            <a:spAutoFit/>
          </a:bodyPr>
          <a:lstStyle/>
          <a:p>
            <a:r>
              <a:rPr lang="en-US" sz="2800" b="1" dirty="0"/>
              <a:t>Figure 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2: Determining Whether a Relation Is a Function (cont.)</a:t>
            </a:r>
          </a:p>
        </p:txBody>
      </p:sp>
      <p:sp>
        <p:nvSpPr>
          <p:cNvPr id="3" name="Content Placeholder 2"/>
          <p:cNvSpPr>
            <a:spLocks noGrp="1"/>
          </p:cNvSpPr>
          <p:nvPr>
            <p:ph idx="1"/>
          </p:nvPr>
        </p:nvSpPr>
        <p:spPr/>
        <p:txBody>
          <a:bodyPr/>
          <a:lstStyle/>
          <a:p>
            <a:pPr marL="463550" indent="-463550"/>
            <a:r>
              <a:rPr lang="en-US" b="1" dirty="0"/>
              <a:t>d.	</a:t>
            </a:r>
            <a:r>
              <a:rPr lang="en-US" dirty="0"/>
              <a:t>With regards to relation </a:t>
            </a:r>
            <a:r>
              <a:rPr lang="en-US" i="1" dirty="0"/>
              <a:t>L</a:t>
            </a:r>
            <a:r>
              <a:rPr lang="en-US" dirty="0"/>
              <a:t> given in part d. of Example 1, since there are students on campus (such as Chihiro) who speak more than one language, the relation </a:t>
            </a:r>
            <a:r>
              <a:rPr lang="en-US" i="1" dirty="0"/>
              <a:t>L</a:t>
            </a:r>
            <a:r>
              <a:rPr lang="en-US" dirty="0"/>
              <a:t> is not a function either.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Example 3: Identifying the Dependent and Independent</a:t>
            </a:r>
            <a:br>
              <a:rPr lang="en-US" sz="2800" dirty="0"/>
            </a:br>
            <a:r>
              <a:rPr lang="en-US" sz="2800" dirty="0"/>
              <a:t>Variables of a Function Defined by an Equation </a:t>
            </a:r>
          </a:p>
        </p:txBody>
      </p:sp>
      <p:sp>
        <p:nvSpPr>
          <p:cNvPr id="3" name="Content Placeholder 2"/>
          <p:cNvSpPr>
            <a:spLocks noGrp="1"/>
          </p:cNvSpPr>
          <p:nvPr>
            <p:ph idx="1"/>
          </p:nvPr>
        </p:nvSpPr>
        <p:spPr>
          <a:xfrm>
            <a:off x="457200" y="1280160"/>
            <a:ext cx="8229600" cy="4572000"/>
          </a:xfrm>
        </p:spPr>
        <p:txBody>
          <a:bodyPr/>
          <a:lstStyle/>
          <a:p>
            <a:r>
              <a:rPr lang="en-US" dirty="0"/>
              <a:t>As we have seen in the preceding examples, we can define a relation or even a function by writing an equation in two variables and considering the set of ordered pairs satisfying our equation. Find the function defined by the given equation, and note the dependent and independent variables.</a:t>
            </a:r>
          </a:p>
        </p:txBody>
      </p:sp>
      <p:graphicFrame>
        <p:nvGraphicFramePr>
          <p:cNvPr id="17410" name="Object 2"/>
          <p:cNvGraphicFramePr>
            <a:graphicFrameLocks noChangeAspect="1"/>
          </p:cNvGraphicFramePr>
          <p:nvPr>
            <p:extLst>
              <p:ext uri="{D42A27DB-BD31-4B8C-83A1-F6EECF244321}">
                <p14:modId xmlns:p14="http://schemas.microsoft.com/office/powerpoint/2010/main" val="1014785886"/>
              </p:ext>
            </p:extLst>
          </p:nvPr>
        </p:nvGraphicFramePr>
        <p:xfrm>
          <a:off x="590550" y="4121150"/>
          <a:ext cx="2743200" cy="1409700"/>
        </p:xfrm>
        <a:graphic>
          <a:graphicData uri="http://schemas.openxmlformats.org/presentationml/2006/ole">
            <mc:AlternateContent xmlns:mc="http://schemas.openxmlformats.org/markup-compatibility/2006">
              <mc:Choice xmlns:v="urn:schemas-microsoft-com:vml" Requires="v">
                <p:oleObj name="Equation" r:id="rId2" imgW="2743200" imgH="1409400" progId="Equation.DSMT4">
                  <p:embed/>
                </p:oleObj>
              </mc:Choice>
              <mc:Fallback>
                <p:oleObj name="Equation" r:id="rId2" imgW="2743200" imgH="1409400" progId="Equation.DSMT4">
                  <p:embed/>
                  <p:pic>
                    <p:nvPicPr>
                      <p:cNvPr id="0" name="Picture 2"/>
                      <p:cNvPicPr>
                        <a:picLocks noChangeAspect="1" noChangeArrowheads="1"/>
                      </p:cNvPicPr>
                      <p:nvPr/>
                    </p:nvPicPr>
                    <p:blipFill>
                      <a:blip r:embed="rId3"/>
                      <a:srcRect/>
                      <a:stretch>
                        <a:fillRect/>
                      </a:stretch>
                    </p:blipFill>
                    <p:spPr bwMode="auto">
                      <a:xfrm>
                        <a:off x="590550" y="4121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3: Identifying the Dependent and Independent</a:t>
            </a:r>
            <a:br>
              <a:rPr lang="en-US" sz="2800" dirty="0"/>
            </a:br>
            <a:r>
              <a:rPr lang="en-US" sz="2800" dirty="0"/>
              <a:t>Variables of a Function Defined by an Equation (cont.)</a:t>
            </a:r>
          </a:p>
        </p:txBody>
      </p:sp>
      <p:sp>
        <p:nvSpPr>
          <p:cNvPr id="3" name="Content Placeholder 2"/>
          <p:cNvSpPr>
            <a:spLocks noGrp="1"/>
          </p:cNvSpPr>
          <p:nvPr>
            <p:ph idx="1"/>
          </p:nvPr>
        </p:nvSpPr>
        <p:spPr>
          <a:xfrm>
            <a:off x="457200" y="1280160"/>
            <a:ext cx="8229600" cy="4745915"/>
          </a:xfrm>
        </p:spPr>
        <p:txBody>
          <a:bodyPr>
            <a:noAutofit/>
          </a:bodyPr>
          <a:lstStyle/>
          <a:p>
            <a:r>
              <a:rPr lang="en-US" b="1" dirty="0"/>
              <a:t>Solution</a:t>
            </a:r>
          </a:p>
          <a:p>
            <a:pPr marL="463550" indent="-463550"/>
            <a:r>
              <a:rPr lang="en-US" b="1" dirty="0"/>
              <a:t>a.	</a:t>
            </a:r>
            <a:r>
              <a:rPr lang="en-US" dirty="0"/>
              <a:t>Moving the terms containing </a:t>
            </a:r>
            <a:r>
              <a:rPr lang="en-US" i="1" dirty="0"/>
              <a:t>y</a:t>
            </a:r>
            <a:r>
              <a:rPr lang="en-US" dirty="0"/>
              <a:t> to the left side, we obtain </a:t>
            </a:r>
          </a:p>
          <a:p>
            <a:endParaRPr lang="en-US" dirty="0"/>
          </a:p>
          <a:p>
            <a:endParaRPr lang="en-US" dirty="0"/>
          </a:p>
        </p:txBody>
      </p:sp>
      <p:graphicFrame>
        <p:nvGraphicFramePr>
          <p:cNvPr id="19458" name="Object 2"/>
          <p:cNvGraphicFramePr>
            <a:graphicFrameLocks noChangeAspect="1"/>
          </p:cNvGraphicFramePr>
          <p:nvPr/>
        </p:nvGraphicFramePr>
        <p:xfrm>
          <a:off x="2451100" y="2743200"/>
          <a:ext cx="4241800" cy="838200"/>
        </p:xfrm>
        <a:graphic>
          <a:graphicData uri="http://schemas.openxmlformats.org/presentationml/2006/ole">
            <mc:AlternateContent xmlns:mc="http://schemas.openxmlformats.org/markup-compatibility/2006">
              <mc:Choice xmlns:v="urn:schemas-microsoft-com:vml" Requires="v">
                <p:oleObj name="Equation" r:id="rId2" imgW="4241520" imgH="838080" progId="Equation.DSMT4">
                  <p:embed/>
                </p:oleObj>
              </mc:Choice>
              <mc:Fallback>
                <p:oleObj name="Equation" r:id="rId2" imgW="4241520" imgH="83808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1100" y="2743200"/>
                        <a:ext cx="4241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3: Identifying the Dependent and Independent</a:t>
            </a:r>
            <a:br>
              <a:rPr lang="en-US" sz="2800" dirty="0"/>
            </a:br>
            <a:r>
              <a:rPr lang="en-US" sz="2800" dirty="0"/>
              <a:t>Variables of a Function Defined by an Equation (cont.)</a:t>
            </a:r>
          </a:p>
        </p:txBody>
      </p:sp>
      <p:sp>
        <p:nvSpPr>
          <p:cNvPr id="5" name="Content Placeholder 4"/>
          <p:cNvSpPr>
            <a:spLocks noGrp="1"/>
          </p:cNvSpPr>
          <p:nvPr>
            <p:ph idx="1"/>
          </p:nvPr>
        </p:nvSpPr>
        <p:spPr>
          <a:xfrm>
            <a:off x="457200" y="1280160"/>
            <a:ext cx="4206240" cy="4572000"/>
          </a:xfrm>
        </p:spPr>
        <p:txBody>
          <a:bodyPr/>
          <a:lstStyle/>
          <a:p>
            <a:r>
              <a:rPr lang="en-US" dirty="0"/>
              <a:t>We see that </a:t>
            </a:r>
            <a:r>
              <a:rPr lang="en-US" i="1" dirty="0"/>
              <a:t>y</a:t>
            </a:r>
            <a:r>
              <a:rPr lang="en-US" dirty="0"/>
              <a:t> is completely and unambiguously determined by </a:t>
            </a:r>
            <a:r>
              <a:rPr lang="en-US" i="1" dirty="0"/>
              <a:t>x</a:t>
            </a:r>
            <a:r>
              <a:rPr lang="en-US" dirty="0"/>
              <a:t>, so this is clearly a functional relationship with </a:t>
            </a:r>
            <a:r>
              <a:rPr lang="en-US" i="1" dirty="0"/>
              <a:t>y</a:t>
            </a:r>
            <a:r>
              <a:rPr lang="en-US" dirty="0"/>
              <a:t> being the dependent and </a:t>
            </a:r>
            <a:r>
              <a:rPr lang="en-US" i="1" dirty="0"/>
              <a:t>x</a:t>
            </a:r>
            <a:r>
              <a:rPr lang="en-US" dirty="0"/>
              <a:t> the independent variable. We often put it this way: </a:t>
            </a:r>
            <a:r>
              <a:rPr lang="en-US" i="1" dirty="0"/>
              <a:t>y</a:t>
            </a:r>
            <a:r>
              <a:rPr lang="en-US" dirty="0"/>
              <a:t> is a function of </a:t>
            </a:r>
            <a:r>
              <a:rPr lang="en-US" i="1" dirty="0"/>
              <a:t>x</a:t>
            </a:r>
            <a:r>
              <a:rPr lang="en-US" dirty="0"/>
              <a:t>.</a:t>
            </a:r>
          </a:p>
          <a:p>
            <a:endParaRPr lang="en-US" dirty="0"/>
          </a:p>
        </p:txBody>
      </p:sp>
      <p:pic>
        <p:nvPicPr>
          <p:cNvPr id="4" name="Picture 2"/>
          <p:cNvPicPr>
            <a:picLocks noChangeAspect="1" noChangeArrowheads="1"/>
          </p:cNvPicPr>
          <p:nvPr/>
        </p:nvPicPr>
        <p:blipFill>
          <a:blip r:embed="rId2" cstate="print"/>
          <a:srcRect b="22481"/>
          <a:stretch>
            <a:fillRect/>
          </a:stretch>
        </p:blipFill>
        <p:spPr bwMode="auto">
          <a:xfrm>
            <a:off x="4604967" y="1447800"/>
            <a:ext cx="4310433" cy="3048000"/>
          </a:xfrm>
          <a:prstGeom prst="rect">
            <a:avLst/>
          </a:prstGeom>
          <a:noFill/>
          <a:ln w="9525">
            <a:noFill/>
            <a:miter lim="800000"/>
            <a:headEnd/>
            <a:tailEnd/>
          </a:ln>
          <a:effectLst/>
        </p:spPr>
      </p:pic>
      <p:graphicFrame>
        <p:nvGraphicFramePr>
          <p:cNvPr id="3" name="Object 2"/>
          <p:cNvGraphicFramePr>
            <a:graphicFrameLocks noChangeAspect="1"/>
          </p:cNvGraphicFramePr>
          <p:nvPr>
            <p:extLst>
              <p:ext uri="{D42A27DB-BD31-4B8C-83A1-F6EECF244321}">
                <p14:modId xmlns:p14="http://schemas.microsoft.com/office/powerpoint/2010/main" val="2560391897"/>
              </p:ext>
            </p:extLst>
          </p:nvPr>
        </p:nvGraphicFramePr>
        <p:xfrm>
          <a:off x="5365750" y="4648200"/>
          <a:ext cx="2527300" cy="825500"/>
        </p:xfrm>
        <a:graphic>
          <a:graphicData uri="http://schemas.openxmlformats.org/presentationml/2006/ole">
            <mc:AlternateContent xmlns:mc="http://schemas.openxmlformats.org/markup-compatibility/2006">
              <mc:Choice xmlns:v="urn:schemas-microsoft-com:vml" Requires="v">
                <p:oleObj name="Equation" r:id="rId3" imgW="2527200" imgH="825480" progId="Equation.DSMT4">
                  <p:embed/>
                </p:oleObj>
              </mc:Choice>
              <mc:Fallback>
                <p:oleObj name="Equation" r:id="rId3" imgW="2527200" imgH="825480" progId="Equation.DSMT4">
                  <p:embed/>
                  <p:pic>
                    <p:nvPicPr>
                      <p:cNvPr id="0" name=""/>
                      <p:cNvPicPr/>
                      <p:nvPr/>
                    </p:nvPicPr>
                    <p:blipFill>
                      <a:blip r:embed="rId4"/>
                      <a:stretch>
                        <a:fillRect/>
                      </a:stretch>
                    </p:blipFill>
                    <p:spPr>
                      <a:xfrm>
                        <a:off x="5365750" y="4648200"/>
                        <a:ext cx="2527300" cy="825500"/>
                      </a:xfrm>
                      <a:prstGeom prst="rect">
                        <a:avLst/>
                      </a:prstGeom>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b="14683"/>
          <a:stretch>
            <a:fillRect/>
          </a:stretch>
        </p:blipFill>
        <p:spPr bwMode="auto">
          <a:xfrm>
            <a:off x="5121709" y="2286000"/>
            <a:ext cx="3793691" cy="2834640"/>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sz="2800" dirty="0"/>
              <a:t>Example 3: Identifying the Dependent and Independent</a:t>
            </a:r>
            <a:br>
              <a:rPr lang="en-US" sz="2800" dirty="0"/>
            </a:br>
            <a:r>
              <a:rPr lang="en-US" sz="2800" dirty="0"/>
              <a:t>Variables of a Function Defined by an Equation (cont.)</a:t>
            </a:r>
          </a:p>
        </p:txBody>
      </p:sp>
      <p:sp>
        <p:nvSpPr>
          <p:cNvPr id="3" name="Content Placeholder 2"/>
          <p:cNvSpPr>
            <a:spLocks noGrp="1"/>
          </p:cNvSpPr>
          <p:nvPr>
            <p:ph idx="1"/>
          </p:nvPr>
        </p:nvSpPr>
        <p:spPr>
          <a:xfrm>
            <a:off x="457200" y="1280160"/>
            <a:ext cx="8229600" cy="1686616"/>
          </a:xfrm>
        </p:spPr>
        <p:txBody>
          <a:bodyPr>
            <a:spAutoFit/>
          </a:bodyPr>
          <a:lstStyle/>
          <a:p>
            <a:pPr marL="463550" indent="-463550"/>
            <a:r>
              <a:rPr lang="en-US" b="1" dirty="0"/>
              <a:t>b.</a:t>
            </a:r>
            <a:r>
              <a:rPr lang="en-US" dirty="0"/>
              <a:t>	Trying to express </a:t>
            </a:r>
            <a:r>
              <a:rPr lang="en-US" i="1" dirty="0"/>
              <a:t>y</a:t>
            </a:r>
            <a:r>
              <a:rPr lang="en-US" dirty="0"/>
              <a:t> as in part a. leads to the ambiguity </a:t>
            </a:r>
          </a:p>
          <a:p>
            <a:pPr marL="463550" indent="-463550">
              <a:lnSpc>
                <a:spcPct val="150000"/>
              </a:lnSpc>
            </a:pPr>
            <a:endParaRPr lang="en-US" dirty="0"/>
          </a:p>
        </p:txBody>
      </p:sp>
      <p:graphicFrame>
        <p:nvGraphicFramePr>
          <p:cNvPr id="21506" name="Object 2"/>
          <p:cNvGraphicFramePr>
            <a:graphicFrameLocks noChangeAspect="1"/>
          </p:cNvGraphicFramePr>
          <p:nvPr/>
        </p:nvGraphicFramePr>
        <p:xfrm>
          <a:off x="3695700" y="2057400"/>
          <a:ext cx="1752600" cy="482600"/>
        </p:xfrm>
        <a:graphic>
          <a:graphicData uri="http://schemas.openxmlformats.org/presentationml/2006/ole">
            <mc:AlternateContent xmlns:mc="http://schemas.openxmlformats.org/markup-compatibility/2006">
              <mc:Choice xmlns:v="urn:schemas-microsoft-com:vml" Requires="v">
                <p:oleObj name="Equation" r:id="rId3" imgW="1752480" imgH="482400" progId="Equation.DSMT4">
                  <p:embed/>
                </p:oleObj>
              </mc:Choice>
              <mc:Fallback>
                <p:oleObj name="Equation" r:id="rId3" imgW="17524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2057400"/>
                        <a:ext cx="175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457200" y="2590800"/>
            <a:ext cx="4754880" cy="3108543"/>
          </a:xfrm>
          <a:prstGeom prst="rect">
            <a:avLst/>
          </a:prstGeom>
        </p:spPr>
        <p:txBody>
          <a:bodyPr>
            <a:spAutoFit/>
          </a:bodyPr>
          <a:lstStyle/>
          <a:p>
            <a:pPr marL="463550" indent="-463550"/>
            <a:r>
              <a:rPr lang="en-US" sz="2800" dirty="0">
                <a:solidFill>
                  <a:srgbClr val="366092"/>
                </a:solidFill>
              </a:rPr>
              <a:t>	However, we can express </a:t>
            </a:r>
            <a:r>
              <a:rPr lang="en-US" sz="2800" i="1" dirty="0">
                <a:solidFill>
                  <a:srgbClr val="366092"/>
                </a:solidFill>
              </a:rPr>
              <a:t>x</a:t>
            </a:r>
            <a:r>
              <a:rPr lang="en-US" sz="2800" dirty="0">
                <a:solidFill>
                  <a:srgbClr val="366092"/>
                </a:solidFill>
              </a:rPr>
              <a:t> as a function of </a:t>
            </a:r>
            <a:r>
              <a:rPr lang="en-US" sz="2800" i="1" dirty="0">
                <a:solidFill>
                  <a:srgbClr val="366092"/>
                </a:solidFill>
              </a:rPr>
              <a:t>y</a:t>
            </a:r>
            <a:r>
              <a:rPr lang="en-US" sz="2800" dirty="0">
                <a:solidFill>
                  <a:srgbClr val="366092"/>
                </a:solidFill>
              </a:rPr>
              <a:t> in this case: </a:t>
            </a:r>
            <a:r>
              <a:rPr lang="en-US" sz="2800" i="1" dirty="0">
                <a:solidFill>
                  <a:srgbClr val="366092"/>
                </a:solidFill>
              </a:rPr>
              <a:t>x </a:t>
            </a:r>
            <a:r>
              <a:rPr lang="en-US" sz="2800" dirty="0">
                <a:solidFill>
                  <a:srgbClr val="366092"/>
                </a:solidFill>
              </a:rPr>
              <a:t>= </a:t>
            </a:r>
            <a:r>
              <a:rPr lang="en-US" sz="2800" i="1" dirty="0">
                <a:solidFill>
                  <a:srgbClr val="366092"/>
                </a:solidFill>
              </a:rPr>
              <a:t>y</a:t>
            </a:r>
            <a:r>
              <a:rPr lang="en-US" sz="2800" baseline="30000" dirty="0">
                <a:solidFill>
                  <a:srgbClr val="366092"/>
                </a:solidFill>
              </a:rPr>
              <a:t>2 </a:t>
            </a:r>
            <a:r>
              <a:rPr lang="en-US" sz="2800" dirty="0">
                <a:solidFill>
                  <a:srgbClr val="366092"/>
                </a:solidFill>
                <a:latin typeface="Symbol" pitchFamily="18" charset="2"/>
              </a:rPr>
              <a:t>- </a:t>
            </a:r>
            <a:r>
              <a:rPr lang="en-US" sz="2800" dirty="0">
                <a:solidFill>
                  <a:srgbClr val="366092"/>
                </a:solidFill>
              </a:rPr>
              <a:t>1 defines </a:t>
            </a:r>
            <a:r>
              <a:rPr lang="en-US" sz="2800" i="1" dirty="0">
                <a:solidFill>
                  <a:srgbClr val="366092"/>
                </a:solidFill>
              </a:rPr>
              <a:t>x</a:t>
            </a:r>
            <a:r>
              <a:rPr lang="en-US" sz="2800" dirty="0">
                <a:solidFill>
                  <a:srgbClr val="366092"/>
                </a:solidFill>
              </a:rPr>
              <a:t> as a function of </a:t>
            </a:r>
            <a:r>
              <a:rPr lang="en-US" sz="2800" i="1" dirty="0">
                <a:solidFill>
                  <a:srgbClr val="366092"/>
                </a:solidFill>
              </a:rPr>
              <a:t>y</a:t>
            </a:r>
            <a:r>
              <a:rPr lang="en-US" sz="2800" dirty="0">
                <a:solidFill>
                  <a:srgbClr val="366092"/>
                </a:solidFill>
              </a:rPr>
              <a:t>; that is, </a:t>
            </a:r>
            <a:r>
              <a:rPr lang="en-US" sz="2800" i="1" dirty="0">
                <a:solidFill>
                  <a:srgbClr val="366092"/>
                </a:solidFill>
              </a:rPr>
              <a:t>y</a:t>
            </a:r>
            <a:r>
              <a:rPr lang="en-US" sz="2800" dirty="0">
                <a:solidFill>
                  <a:srgbClr val="366092"/>
                </a:solidFill>
              </a:rPr>
              <a:t> is the independent variable, and </a:t>
            </a:r>
            <a:r>
              <a:rPr lang="en-US" sz="2800" i="1" dirty="0">
                <a:solidFill>
                  <a:srgbClr val="366092"/>
                </a:solidFill>
              </a:rPr>
              <a:t>x</a:t>
            </a:r>
            <a:r>
              <a:rPr lang="en-US" sz="2800" dirty="0">
                <a:solidFill>
                  <a:srgbClr val="366092"/>
                </a:solidFill>
              </a:rPr>
              <a:t> is the dependent variable. </a:t>
            </a:r>
          </a:p>
        </p:txBody>
      </p:sp>
      <p:graphicFrame>
        <p:nvGraphicFramePr>
          <p:cNvPr id="4" name="Object 3"/>
          <p:cNvGraphicFramePr>
            <a:graphicFrameLocks noChangeAspect="1"/>
          </p:cNvGraphicFramePr>
          <p:nvPr>
            <p:extLst>
              <p:ext uri="{D42A27DB-BD31-4B8C-83A1-F6EECF244321}">
                <p14:modId xmlns:p14="http://schemas.microsoft.com/office/powerpoint/2010/main" val="3183863062"/>
              </p:ext>
            </p:extLst>
          </p:nvPr>
        </p:nvGraphicFramePr>
        <p:xfrm>
          <a:off x="5660390" y="5257800"/>
          <a:ext cx="2578100" cy="444500"/>
        </p:xfrm>
        <a:graphic>
          <a:graphicData uri="http://schemas.openxmlformats.org/presentationml/2006/ole">
            <mc:AlternateContent xmlns:mc="http://schemas.openxmlformats.org/markup-compatibility/2006">
              <mc:Choice xmlns:v="urn:schemas-microsoft-com:vml" Requires="v">
                <p:oleObj name="Equation" r:id="rId5" imgW="2577960" imgH="444240" progId="Equation.DSMT4">
                  <p:embed/>
                </p:oleObj>
              </mc:Choice>
              <mc:Fallback>
                <p:oleObj name="Equation" r:id="rId5" imgW="2577960" imgH="444240" progId="Equation.DSMT4">
                  <p:embed/>
                  <p:pic>
                    <p:nvPicPr>
                      <p:cNvPr id="0" name=""/>
                      <p:cNvPicPr/>
                      <p:nvPr/>
                    </p:nvPicPr>
                    <p:blipFill>
                      <a:blip r:embed="rId6"/>
                      <a:stretch>
                        <a:fillRect/>
                      </a:stretch>
                    </p:blipFill>
                    <p:spPr>
                      <a:xfrm>
                        <a:off x="5660390" y="5257800"/>
                        <a:ext cx="2578100" cy="4445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Example 3: Identifying the Dependent and Independent</a:t>
            </a:r>
            <a:br>
              <a:rPr lang="en-US" sz="2800" dirty="0"/>
            </a:br>
            <a:r>
              <a:rPr lang="en-US" sz="2800" dirty="0"/>
              <a:t>Variables of a Function Defined by an Equation (cont.)</a:t>
            </a:r>
          </a:p>
        </p:txBody>
      </p:sp>
      <p:sp>
        <p:nvSpPr>
          <p:cNvPr id="3" name="Content Placeholder 2"/>
          <p:cNvSpPr>
            <a:spLocks noGrp="1"/>
          </p:cNvSpPr>
          <p:nvPr>
            <p:ph idx="1"/>
          </p:nvPr>
        </p:nvSpPr>
        <p:spPr>
          <a:xfrm>
            <a:off x="457200" y="1280160"/>
            <a:ext cx="8229600" cy="4572000"/>
          </a:xfrm>
        </p:spPr>
        <p:txBody>
          <a:bodyPr/>
          <a:lstStyle/>
          <a:p>
            <a:pPr marL="463550" indent="-463550"/>
            <a:r>
              <a:rPr lang="en-US" b="1" dirty="0"/>
              <a:t>c.</a:t>
            </a:r>
            <a:r>
              <a:rPr lang="en-US" dirty="0"/>
              <a:t>	We divide both sides of the equation by </a:t>
            </a:r>
            <a:r>
              <a:rPr lang="en-US" i="1" dirty="0"/>
              <a:t>t</a:t>
            </a:r>
            <a:r>
              <a:rPr lang="en-US" dirty="0"/>
              <a:t> for </a:t>
            </a:r>
            <a:r>
              <a:rPr lang="en-US" i="1" dirty="0"/>
              <a:t>t</a:t>
            </a:r>
            <a:r>
              <a:rPr lang="en-US" dirty="0"/>
              <a:t> ≠ 0 and obtain </a:t>
            </a:r>
          </a:p>
          <a:p>
            <a:pPr marL="463550" indent="-463550"/>
            <a:endParaRPr lang="en-US" dirty="0"/>
          </a:p>
        </p:txBody>
      </p:sp>
      <p:graphicFrame>
        <p:nvGraphicFramePr>
          <p:cNvPr id="23554" name="Object 2"/>
          <p:cNvGraphicFramePr>
            <a:graphicFrameLocks noChangeAspect="1"/>
          </p:cNvGraphicFramePr>
          <p:nvPr>
            <p:extLst>
              <p:ext uri="{D42A27DB-BD31-4B8C-83A1-F6EECF244321}">
                <p14:modId xmlns:p14="http://schemas.microsoft.com/office/powerpoint/2010/main" val="3089203969"/>
              </p:ext>
            </p:extLst>
          </p:nvPr>
        </p:nvGraphicFramePr>
        <p:xfrm>
          <a:off x="3765550" y="2133600"/>
          <a:ext cx="1612900" cy="342900"/>
        </p:xfrm>
        <a:graphic>
          <a:graphicData uri="http://schemas.openxmlformats.org/presentationml/2006/ole">
            <mc:AlternateContent xmlns:mc="http://schemas.openxmlformats.org/markup-compatibility/2006">
              <mc:Choice xmlns:v="urn:schemas-microsoft-com:vml" Requires="v">
                <p:oleObj name="Equation" r:id="rId2" imgW="1612800" imgH="342720" progId="Equation.DSMT4">
                  <p:embed/>
                </p:oleObj>
              </mc:Choice>
              <mc:Fallback>
                <p:oleObj name="Equation" r:id="rId2" imgW="1612800" imgH="342720" progId="Equation.DSMT4">
                  <p:embed/>
                  <p:pic>
                    <p:nvPicPr>
                      <p:cNvPr id="0" name="Picture 2"/>
                      <p:cNvPicPr>
                        <a:picLocks noChangeAspect="1" noChangeArrowheads="1"/>
                      </p:cNvPicPr>
                      <p:nvPr/>
                    </p:nvPicPr>
                    <p:blipFill>
                      <a:blip r:embed="rId3"/>
                      <a:srcRect/>
                      <a:stretch>
                        <a:fillRect/>
                      </a:stretch>
                    </p:blipFill>
                    <p:spPr bwMode="auto">
                      <a:xfrm>
                        <a:off x="3765550" y="2133600"/>
                        <a:ext cx="16129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457200" y="2514600"/>
            <a:ext cx="4663440" cy="3539430"/>
          </a:xfrm>
          <a:prstGeom prst="rect">
            <a:avLst/>
          </a:prstGeom>
        </p:spPr>
        <p:txBody>
          <a:bodyPr>
            <a:spAutoFit/>
          </a:bodyPr>
          <a:lstStyle/>
          <a:p>
            <a:pPr marL="463550" indent="-463550"/>
            <a:r>
              <a:rPr lang="en-US" sz="2800" dirty="0">
                <a:solidFill>
                  <a:srgbClr val="366092"/>
                </a:solidFill>
              </a:rPr>
              <a:t>	with </a:t>
            </a:r>
            <a:r>
              <a:rPr lang="en-US" sz="2800" i="1" dirty="0">
                <a:solidFill>
                  <a:srgbClr val="366092"/>
                </a:solidFill>
              </a:rPr>
              <a:t>d</a:t>
            </a:r>
            <a:r>
              <a:rPr lang="en-US" sz="2800" dirty="0">
                <a:solidFill>
                  <a:srgbClr val="366092"/>
                </a:solidFill>
              </a:rPr>
              <a:t> being the dependent, and </a:t>
            </a:r>
            <a:r>
              <a:rPr lang="en-US" sz="2800" i="1" dirty="0">
                <a:solidFill>
                  <a:srgbClr val="366092"/>
                </a:solidFill>
              </a:rPr>
              <a:t>t</a:t>
            </a:r>
            <a:r>
              <a:rPr lang="en-US" sz="2800" dirty="0">
                <a:solidFill>
                  <a:srgbClr val="366092"/>
                </a:solidFill>
              </a:rPr>
              <a:t> the independent variable. </a:t>
            </a:r>
          </a:p>
          <a:p>
            <a:pPr marL="463550" indent="-463550"/>
            <a:r>
              <a:rPr lang="en-US" sz="2800" dirty="0">
                <a:solidFill>
                  <a:srgbClr val="366092"/>
                </a:solidFill>
              </a:rPr>
              <a:t>	(Note that if you ever studied simple harmonic motion, you undoubtedly worked with functions similar to this one.)</a:t>
            </a:r>
          </a:p>
        </p:txBody>
      </p:sp>
      <p:pic>
        <p:nvPicPr>
          <p:cNvPr id="5" name="Picture 2"/>
          <p:cNvPicPr>
            <a:picLocks noChangeAspect="1" noChangeArrowheads="1"/>
          </p:cNvPicPr>
          <p:nvPr/>
        </p:nvPicPr>
        <p:blipFill>
          <a:blip r:embed="rId4" cstate="print"/>
          <a:srcRect b="14216"/>
          <a:stretch>
            <a:fillRect/>
          </a:stretch>
        </p:blipFill>
        <p:spPr bwMode="auto">
          <a:xfrm>
            <a:off x="4766049" y="2667000"/>
            <a:ext cx="4214793" cy="2667000"/>
          </a:xfrm>
          <a:prstGeom prst="rect">
            <a:avLst/>
          </a:prstGeom>
          <a:noFill/>
          <a:ln w="9525">
            <a:noFill/>
            <a:miter lim="800000"/>
            <a:headEnd/>
            <a:tailEnd/>
          </a:ln>
          <a:effectLst/>
        </p:spPr>
      </p:pic>
      <p:graphicFrame>
        <p:nvGraphicFramePr>
          <p:cNvPr id="4" name="Object 3"/>
          <p:cNvGraphicFramePr>
            <a:graphicFrameLocks noChangeAspect="1"/>
          </p:cNvGraphicFramePr>
          <p:nvPr>
            <p:extLst>
              <p:ext uri="{D42A27DB-BD31-4B8C-83A1-F6EECF244321}">
                <p14:modId xmlns:p14="http://schemas.microsoft.com/office/powerpoint/2010/main" val="3915594899"/>
              </p:ext>
            </p:extLst>
          </p:nvPr>
        </p:nvGraphicFramePr>
        <p:xfrm>
          <a:off x="5562600" y="5346700"/>
          <a:ext cx="2806700" cy="368300"/>
        </p:xfrm>
        <a:graphic>
          <a:graphicData uri="http://schemas.openxmlformats.org/presentationml/2006/ole">
            <mc:AlternateContent xmlns:mc="http://schemas.openxmlformats.org/markup-compatibility/2006">
              <mc:Choice xmlns:v="urn:schemas-microsoft-com:vml" Requires="v">
                <p:oleObj name="Equation" r:id="rId5" imgW="2806560" imgH="368280" progId="Equation.DSMT4">
                  <p:embed/>
                </p:oleObj>
              </mc:Choice>
              <mc:Fallback>
                <p:oleObj name="Equation" r:id="rId5" imgW="2806560" imgH="368280" progId="Equation.DSMT4">
                  <p:embed/>
                  <p:pic>
                    <p:nvPicPr>
                      <p:cNvPr id="0" name=""/>
                      <p:cNvPicPr/>
                      <p:nvPr/>
                    </p:nvPicPr>
                    <p:blipFill>
                      <a:blip r:embed="rId6"/>
                      <a:stretch>
                        <a:fillRect/>
                      </a:stretch>
                    </p:blipFill>
                    <p:spPr>
                      <a:xfrm>
                        <a:off x="5562600" y="5346700"/>
                        <a:ext cx="2806700" cy="3683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Language of Functions</a:t>
            </a:r>
          </a:p>
        </p:txBody>
      </p:sp>
      <p:sp>
        <p:nvSpPr>
          <p:cNvPr id="3" name="Content Placeholder 2"/>
          <p:cNvSpPr>
            <a:spLocks noGrp="1"/>
          </p:cNvSpPr>
          <p:nvPr>
            <p:ph idx="1"/>
          </p:nvPr>
        </p:nvSpPr>
        <p:spPr/>
        <p:txBody>
          <a:bodyPr/>
          <a:lstStyle/>
          <a:p>
            <a:r>
              <a:rPr lang="en-US" dirty="0"/>
              <a:t>In some situations, a function is given to us by means of a formula with no information regarding the domain. In such cases, by convention, the </a:t>
            </a:r>
            <a:r>
              <a:rPr lang="en-US" b="1" dirty="0"/>
              <a:t>implied domain </a:t>
            </a:r>
            <a:r>
              <a:rPr lang="en-US" dirty="0"/>
              <a:t>is the largest collection of points for which the formula returns a real number.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Implied Domain and</a:t>
            </a:r>
            <a:br>
              <a:rPr lang="en-US" dirty="0"/>
            </a:br>
            <a:r>
              <a:rPr lang="en-US" dirty="0"/>
              <a:t>the Range of a Function </a:t>
            </a:r>
          </a:p>
        </p:txBody>
      </p:sp>
      <p:sp>
        <p:nvSpPr>
          <p:cNvPr id="3" name="Content Placeholder 2"/>
          <p:cNvSpPr>
            <a:spLocks noGrp="1"/>
          </p:cNvSpPr>
          <p:nvPr>
            <p:ph idx="1"/>
          </p:nvPr>
        </p:nvSpPr>
        <p:spPr>
          <a:xfrm>
            <a:off x="457200" y="1280160"/>
            <a:ext cx="8229600" cy="4572000"/>
          </a:xfrm>
        </p:spPr>
        <p:txBody>
          <a:bodyPr>
            <a:normAutofit/>
          </a:bodyPr>
          <a:lstStyle/>
          <a:p>
            <a:r>
              <a:rPr lang="en-US" dirty="0"/>
              <a:t>Find the implied domain for each of the following functions, and also determine the range in each case.</a:t>
            </a:r>
          </a:p>
          <a:p>
            <a:endParaRPr lang="en-US" dirty="0"/>
          </a:p>
          <a:p>
            <a:endParaRPr lang="en-US" dirty="0"/>
          </a:p>
        </p:txBody>
      </p:sp>
      <p:graphicFrame>
        <p:nvGraphicFramePr>
          <p:cNvPr id="24578" name="Object 2"/>
          <p:cNvGraphicFramePr>
            <a:graphicFrameLocks noChangeAspect="1"/>
          </p:cNvGraphicFramePr>
          <p:nvPr/>
        </p:nvGraphicFramePr>
        <p:xfrm>
          <a:off x="548640" y="2298700"/>
          <a:ext cx="2565400" cy="1511300"/>
        </p:xfrm>
        <a:graphic>
          <a:graphicData uri="http://schemas.openxmlformats.org/presentationml/2006/ole">
            <mc:AlternateContent xmlns:mc="http://schemas.openxmlformats.org/markup-compatibility/2006">
              <mc:Choice xmlns:v="urn:schemas-microsoft-com:vml" Requires="v">
                <p:oleObj name="Equation" r:id="rId2" imgW="2565360" imgH="1511280" progId="Equation.DSMT4">
                  <p:embed/>
                </p:oleObj>
              </mc:Choice>
              <mc:Fallback>
                <p:oleObj name="Equation" r:id="rId2" imgW="2565360" imgH="15112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298700"/>
                        <a:ext cx="25654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Relation, Domain, and Range (cont.)</a:t>
            </a:r>
          </a:p>
        </p:txBody>
      </p:sp>
      <p:sp>
        <p:nvSpPr>
          <p:cNvPr id="3" name="Content Placeholder 2"/>
          <p:cNvSpPr>
            <a:spLocks noGrp="1"/>
          </p:cNvSpPr>
          <p:nvPr>
            <p:ph idx="1"/>
          </p:nvPr>
        </p:nvSpPr>
        <p:spPr>
          <a:solidFill>
            <a:srgbClr val="FFFFCC"/>
          </a:solidFill>
          <a:ln w="28575">
            <a:solidFill>
              <a:srgbClr val="000000"/>
            </a:solidFill>
          </a:ln>
        </p:spPr>
        <p:txBody>
          <a:bodyPr>
            <a:normAutofit/>
          </a:bodyPr>
          <a:lstStyle/>
          <a:p>
            <a:r>
              <a:rPr lang="en-US" dirty="0">
                <a:solidFill>
                  <a:schemeClr val="tx1"/>
                </a:solidFill>
              </a:rPr>
              <a:t>Given any particular relation </a:t>
            </a:r>
            <a:r>
              <a:rPr lang="en-US" i="1" dirty="0">
                <a:solidFill>
                  <a:schemeClr val="tx1"/>
                </a:solidFill>
              </a:rPr>
              <a:t>R</a:t>
            </a:r>
            <a:r>
              <a:rPr lang="en-US" dirty="0">
                <a:solidFill>
                  <a:schemeClr val="tx1"/>
                </a:solidFill>
              </a:rPr>
              <a:t> from </a:t>
            </a:r>
            <a:r>
              <a:rPr lang="en-US" i="1" dirty="0">
                <a:solidFill>
                  <a:schemeClr val="tx1"/>
                </a:solidFill>
              </a:rPr>
              <a:t>A</a:t>
            </a:r>
            <a:r>
              <a:rPr lang="en-US" dirty="0">
                <a:solidFill>
                  <a:schemeClr val="tx1"/>
                </a:solidFill>
              </a:rPr>
              <a:t> to </a:t>
            </a:r>
            <a:r>
              <a:rPr lang="en-US" i="1" dirty="0">
                <a:solidFill>
                  <a:schemeClr val="tx1"/>
                </a:solidFill>
              </a:rPr>
              <a:t>B</a:t>
            </a:r>
            <a:r>
              <a:rPr lang="en-US" dirty="0">
                <a:solidFill>
                  <a:schemeClr val="tx1"/>
                </a:solidFill>
              </a:rPr>
              <a:t>, the set of all the first elements (the </a:t>
            </a:r>
            <a:r>
              <a:rPr lang="en-US" i="1" dirty="0">
                <a:solidFill>
                  <a:schemeClr val="tx1"/>
                </a:solidFill>
              </a:rPr>
              <a:t>first coordinates</a:t>
            </a:r>
            <a:r>
              <a:rPr lang="en-US" dirty="0">
                <a:solidFill>
                  <a:schemeClr val="tx1"/>
                </a:solidFill>
              </a:rPr>
              <a:t>) of the ordered pairs is called the </a:t>
            </a:r>
            <a:r>
              <a:rPr lang="en-US" b="1" dirty="0">
                <a:solidFill>
                  <a:srgbClr val="C00000"/>
                </a:solidFill>
              </a:rPr>
              <a:t>domain</a:t>
            </a:r>
            <a:r>
              <a:rPr lang="en-US" dirty="0">
                <a:solidFill>
                  <a:schemeClr val="tx1"/>
                </a:solidFill>
              </a:rPr>
              <a:t> of </a:t>
            </a:r>
            <a:r>
              <a:rPr lang="en-US" i="1" dirty="0">
                <a:solidFill>
                  <a:schemeClr val="tx1"/>
                </a:solidFill>
              </a:rPr>
              <a:t>R</a:t>
            </a:r>
            <a:r>
              <a:rPr lang="en-US" dirty="0">
                <a:solidFill>
                  <a:schemeClr val="tx1"/>
                </a:solidFill>
              </a:rPr>
              <a:t>, and the set of all second elements (the </a:t>
            </a:r>
            <a:r>
              <a:rPr lang="en-US" i="1" dirty="0">
                <a:solidFill>
                  <a:schemeClr val="tx1"/>
                </a:solidFill>
              </a:rPr>
              <a:t>second coordinates</a:t>
            </a:r>
            <a:r>
              <a:rPr lang="en-US" dirty="0">
                <a:solidFill>
                  <a:schemeClr val="tx1"/>
                </a:solidFill>
              </a:rPr>
              <a:t>) is called the </a:t>
            </a:r>
            <a:r>
              <a:rPr lang="en-US" b="1" dirty="0">
                <a:solidFill>
                  <a:srgbClr val="C00000"/>
                </a:solidFill>
              </a:rPr>
              <a:t>range</a:t>
            </a:r>
            <a:r>
              <a:rPr lang="en-US" dirty="0">
                <a:solidFill>
                  <a:schemeClr val="tx1"/>
                </a:solidFill>
              </a:rPr>
              <a:t> of </a:t>
            </a:r>
            <a:r>
              <a:rPr lang="en-US" i="1" dirty="0">
                <a:solidFill>
                  <a:schemeClr val="tx1"/>
                </a:solidFill>
              </a:rPr>
              <a:t>R</a:t>
            </a:r>
            <a:r>
              <a:rPr lang="en-US" dirty="0">
                <a:solidFill>
                  <a:schemeClr val="tx1"/>
                </a:solidFill>
              </a:rPr>
              <a:t>. Using set-builder notation, we can write</a:t>
            </a:r>
          </a:p>
        </p:txBody>
      </p:sp>
      <p:graphicFrame>
        <p:nvGraphicFramePr>
          <p:cNvPr id="1026" name="Object 2"/>
          <p:cNvGraphicFramePr>
            <a:graphicFrameLocks noChangeAspect="1"/>
          </p:cNvGraphicFramePr>
          <p:nvPr/>
        </p:nvGraphicFramePr>
        <p:xfrm>
          <a:off x="1479550" y="4038600"/>
          <a:ext cx="6070600" cy="520700"/>
        </p:xfrm>
        <a:graphic>
          <a:graphicData uri="http://schemas.openxmlformats.org/presentationml/2006/ole">
            <mc:AlternateContent xmlns:mc="http://schemas.openxmlformats.org/markup-compatibility/2006">
              <mc:Choice xmlns:v="urn:schemas-microsoft-com:vml" Requires="v">
                <p:oleObj name="Equation" r:id="rId2" imgW="6070320" imgH="520560" progId="Equation.DSMT4">
                  <p:embed/>
                </p:oleObj>
              </mc:Choice>
              <mc:Fallback>
                <p:oleObj name="Equation" r:id="rId2" imgW="6070320" imgH="52056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550" y="4038600"/>
                        <a:ext cx="60706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4302535" y="4648200"/>
            <a:ext cx="734496" cy="523220"/>
          </a:xfrm>
          <a:prstGeom prst="rect">
            <a:avLst/>
          </a:prstGeom>
        </p:spPr>
        <p:txBody>
          <a:bodyPr wrap="none">
            <a:spAutoFit/>
          </a:bodyPr>
          <a:lstStyle/>
          <a:p>
            <a:r>
              <a:rPr lang="en-US" sz="2800" dirty="0"/>
              <a:t>and</a:t>
            </a:r>
          </a:p>
        </p:txBody>
      </p:sp>
      <p:graphicFrame>
        <p:nvGraphicFramePr>
          <p:cNvPr id="1027" name="Object 3"/>
          <p:cNvGraphicFramePr>
            <a:graphicFrameLocks noChangeAspect="1"/>
          </p:cNvGraphicFramePr>
          <p:nvPr/>
        </p:nvGraphicFramePr>
        <p:xfrm>
          <a:off x="1587500" y="5181600"/>
          <a:ext cx="5969000" cy="520700"/>
        </p:xfrm>
        <a:graphic>
          <a:graphicData uri="http://schemas.openxmlformats.org/presentationml/2006/ole">
            <mc:AlternateContent xmlns:mc="http://schemas.openxmlformats.org/markup-compatibility/2006">
              <mc:Choice xmlns:v="urn:schemas-microsoft-com:vml" Requires="v">
                <p:oleObj name="Equation" r:id="rId4" imgW="5968800" imgH="520560" progId="Equation.DSMT4">
                  <p:embed/>
                </p:oleObj>
              </mc:Choice>
              <mc:Fallback>
                <p:oleObj name="Equation" r:id="rId4" imgW="5968800" imgH="52056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00" y="5181600"/>
                        <a:ext cx="59690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Implied Domain and</a:t>
            </a:r>
            <a:br>
              <a:rPr lang="en-US" dirty="0"/>
            </a:br>
            <a:r>
              <a:rPr lang="en-US" dirty="0"/>
              <a:t>the Range of a Function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8229600" cy="4659737"/>
              </a:xfrm>
            </p:spPr>
            <p:txBody>
              <a:bodyPr>
                <a:spAutoFit/>
              </a:bodyPr>
              <a:lstStyle/>
              <a:p>
                <a:r>
                  <a:rPr lang="en-US" b="1" dirty="0"/>
                  <a:t>Solution</a:t>
                </a:r>
              </a:p>
              <a:p>
                <a:pPr marL="463550" indent="-463550"/>
                <a:r>
                  <a:rPr lang="en-US" b="1" dirty="0"/>
                  <a:t>a.	</a:t>
                </a:r>
                <a:r>
                  <a:rPr lang="en-US" dirty="0"/>
                  <a:t>The formula for </a:t>
                </a:r>
                <a:r>
                  <a:rPr lang="en-US" i="1" dirty="0"/>
                  <a:t>f</a:t>
                </a:r>
                <a:r>
                  <a:rPr lang="en-US" dirty="0"/>
                  <a:t>(</a:t>
                </a:r>
                <a:r>
                  <a:rPr lang="en-US" i="1" dirty="0"/>
                  <a:t>x</a:t>
                </a:r>
                <a:r>
                  <a:rPr lang="en-US" dirty="0"/>
                  <a:t>) certainly returns a well‑defined real number for all </a:t>
                </a:r>
                <a:r>
                  <a:rPr lang="en-US" i="1" dirty="0"/>
                  <a:t>x</a:t>
                </a:r>
                <a:r>
                  <a:rPr lang="en-US" dirty="0"/>
                  <a:t> except for </a:t>
                </a:r>
                <a:r>
                  <a:rPr lang="en-US" i="1" dirty="0"/>
                  <a:t>x</a:t>
                </a:r>
                <a:r>
                  <a:rPr lang="en-US" dirty="0"/>
                  <a:t> = </a:t>
                </a:r>
                <a:r>
                  <a:rPr lang="en-US" dirty="0">
                    <a:latin typeface="Symbol" pitchFamily="18" charset="2"/>
                  </a:rPr>
                  <a:t>-</a:t>
                </a:r>
                <a:r>
                  <a:rPr lang="en-US" dirty="0"/>
                  <a:t>2, which makes the denominator 0. Hence the domain of </a:t>
                </a:r>
                <a:r>
                  <a:rPr lang="en-US" i="1" dirty="0"/>
                  <a:t>f</a:t>
                </a:r>
                <a:r>
                  <a:rPr lang="en-US" dirty="0"/>
                  <a:t> is the following set.</a:t>
                </a:r>
              </a:p>
              <a:p>
                <a:pPr marL="463550" indent="-463550"/>
                <a14:m>
                  <m:oMathPara xmlns:m="http://schemas.openxmlformats.org/officeDocument/2006/math">
                    <m:oMathParaPr>
                      <m:jc m:val="centerGroup"/>
                    </m:oMathParaPr>
                    <m:oMath xmlns:m="http://schemas.openxmlformats.org/officeDocument/2006/math">
                      <m:r>
                        <m:rPr>
                          <m:sty m:val="p"/>
                        </m:rPr>
                        <a:rPr lang="en-US" b="0" i="0" smtClean="0">
                          <a:solidFill>
                            <a:srgbClr val="FF0000"/>
                          </a:solidFill>
                          <a:latin typeface="Cambria Math" panose="02040503050406030204" pitchFamily="18" charset="0"/>
                        </a:rPr>
                        <m:t>Domain</m:t>
                      </m:r>
                      <m:r>
                        <a:rPr lang="en-US" b="0" i="0" smtClean="0">
                          <a:solidFill>
                            <a:srgbClr val="FF0000"/>
                          </a:solidFill>
                          <a:latin typeface="Cambria Math" panose="02040503050406030204" pitchFamily="18" charset="0"/>
                        </a:rPr>
                        <m:t> </m:t>
                      </m:r>
                      <m:r>
                        <m:rPr>
                          <m:sty m:val="p"/>
                        </m:rPr>
                        <a:rPr lang="en-US" b="0" i="0" smtClean="0">
                          <a:solidFill>
                            <a:srgbClr val="FF0000"/>
                          </a:solidFill>
                          <a:latin typeface="Cambria Math" panose="02040503050406030204" pitchFamily="18" charset="0"/>
                        </a:rPr>
                        <m:t>of</m:t>
                      </m:r>
                      <m:r>
                        <a:rPr lang="en-US" b="0" i="0"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𝑓</m:t>
                      </m:r>
                      <m:r>
                        <a:rPr lang="en-US" b="0" i="1" smtClean="0">
                          <a:solidFill>
                            <a:srgbClr val="FF0000"/>
                          </a:solidFill>
                          <a:latin typeface="Cambria Math" panose="02040503050406030204" pitchFamily="18" charset="0"/>
                        </a:rPr>
                        <m:t>=</m:t>
                      </m:r>
                      <m:d>
                        <m:dPr>
                          <m:begChr m:val="{"/>
                          <m:endChr m:val="}"/>
                          <m:ctrlPr>
                            <a:rPr lang="en-US" b="0" i="1" smtClean="0">
                              <a:solidFill>
                                <a:srgbClr val="FF0000"/>
                              </a:solidFill>
                              <a:latin typeface="Cambria Math" panose="02040503050406030204" pitchFamily="18" charset="0"/>
                              <a:ea typeface="Cambria Math" panose="02040503050406030204" pitchFamily="18" charset="0"/>
                            </a:rPr>
                          </m:ctrlPr>
                        </m:dPr>
                        <m:e>
                          <m:r>
                            <a:rPr lang="en-US" b="0" i="1" smtClean="0">
                              <a:solidFill>
                                <a:srgbClr val="FF0000"/>
                              </a:solidFill>
                              <a:latin typeface="Cambria Math" panose="02040503050406030204" pitchFamily="18" charset="0"/>
                              <a:ea typeface="Cambria Math" panose="02040503050406030204" pitchFamily="18" charset="0"/>
                            </a:rPr>
                            <m:t>𝑥</m:t>
                          </m:r>
                          <m:r>
                            <a:rPr lang="en-US" b="0" i="1" smtClean="0">
                              <a:solidFill>
                                <a:srgbClr val="FF0000"/>
                              </a:solidFill>
                              <a:latin typeface="Cambria Math" panose="02040503050406030204" pitchFamily="18" charset="0"/>
                              <a:ea typeface="Cambria Math" panose="02040503050406030204" pitchFamily="18" charset="0"/>
                            </a:rPr>
                            <m:t>∈</m:t>
                          </m:r>
                          <m:r>
                            <m:rPr>
                              <m:nor/>
                            </m:rPr>
                            <a:rPr lang="en-US" dirty="0">
                              <a:solidFill>
                                <a:srgbClr val="FF0000"/>
                              </a:solidFill>
                              <a:latin typeface="Cambria Math" panose="02040503050406030204" pitchFamily="18" charset="0"/>
                              <a:ea typeface="Cambria Math" panose="02040503050406030204" pitchFamily="18" charset="0"/>
                            </a:rPr>
                            <m:t>ℝ</m:t>
                          </m:r>
                        </m:e>
                        <m:e>
                          <m:r>
                            <a:rPr lang="en-US" b="0" i="1" smtClean="0">
                              <a:solidFill>
                                <a:srgbClr val="FF0000"/>
                              </a:solidFill>
                              <a:latin typeface="Cambria Math" panose="02040503050406030204" pitchFamily="18" charset="0"/>
                              <a:ea typeface="Cambria Math" panose="02040503050406030204" pitchFamily="18" charset="0"/>
                            </a:rPr>
                            <m:t>𝑥</m:t>
                          </m:r>
                          <m:r>
                            <a:rPr lang="en-US" b="0" i="1" smtClean="0">
                              <a:solidFill>
                                <a:srgbClr val="FF0000"/>
                              </a:solidFill>
                              <a:latin typeface="Cambria Math" panose="02040503050406030204" pitchFamily="18" charset="0"/>
                              <a:ea typeface="Cambria Math" panose="02040503050406030204" pitchFamily="18" charset="0"/>
                            </a:rPr>
                            <m:t>≠−2</m:t>
                          </m:r>
                        </m:e>
                      </m:d>
                    </m:oMath>
                  </m:oMathPara>
                </a14:m>
                <a:endParaRPr lang="en-US" dirty="0">
                  <a:latin typeface="Cambria Math" panose="02040503050406030204" pitchFamily="18" charset="0"/>
                  <a:ea typeface="Cambria Math" panose="02040503050406030204" pitchFamily="18" charset="0"/>
                </a:endParaRPr>
              </a:p>
              <a:p>
                <a:pPr marL="463550" indent="-463550"/>
                <a:r>
                  <a:rPr lang="en-US" dirty="0"/>
                  <a:t>	As for the range, it is easy to see that </a:t>
                </a:r>
                <a:r>
                  <a:rPr lang="en-US" i="1" dirty="0"/>
                  <a:t>f</a:t>
                </a:r>
                <a:r>
                  <a:rPr lang="en-US" dirty="0"/>
                  <a:t> never assumes </a:t>
                </a:r>
                <a:r>
                  <a:rPr lang="en-US" i="1" dirty="0"/>
                  <a:t>y </a:t>
                </a:r>
                <a:r>
                  <a:rPr lang="en-US" dirty="0"/>
                  <a:t>= 1, for this would imply the equality of the numerator and the denominator in the formula, which never happens.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8229600" cy="4659737"/>
              </a:xfrm>
              <a:blipFill>
                <a:blip r:embed="rId2"/>
                <a:stretch>
                  <a:fillRect l="-1481" t="-1178" r="-1185" b="-1047"/>
                </a:stretch>
              </a:blipFill>
            </p:spPr>
            <p:txBody>
              <a:bodyPr/>
              <a:lstStyle/>
              <a:p>
                <a:r>
                  <a:rPr lang="en-IN">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Implied Domain and</a:t>
            </a:r>
            <a:br>
              <a:rPr lang="en-US" dirty="0"/>
            </a:br>
            <a:r>
              <a:rPr lang="en-US" dirty="0"/>
              <a:t>the Range of a Function (cont.)</a:t>
            </a:r>
          </a:p>
        </p:txBody>
      </p:sp>
      <p:sp>
        <p:nvSpPr>
          <p:cNvPr id="3" name="Content Placeholder 2"/>
          <p:cNvSpPr>
            <a:spLocks noGrp="1"/>
          </p:cNvSpPr>
          <p:nvPr>
            <p:ph idx="1"/>
          </p:nvPr>
        </p:nvSpPr>
        <p:spPr>
          <a:xfrm>
            <a:off x="457200" y="1280160"/>
            <a:ext cx="4480560" cy="3977640"/>
          </a:xfrm>
        </p:spPr>
        <p:txBody>
          <a:bodyPr>
            <a:noAutofit/>
          </a:bodyPr>
          <a:lstStyle/>
          <a:p>
            <a:r>
              <a:rPr lang="en-US" dirty="0"/>
              <a:t>In fact, being a rational function with the horizontal asymptote of </a:t>
            </a:r>
            <a:r>
              <a:rPr lang="en-US" i="1" dirty="0"/>
              <a:t>y</a:t>
            </a:r>
            <a:r>
              <a:rPr lang="en-US" dirty="0"/>
              <a:t> = 1, and having “opposing behavior” on the two sides of its vertical asymptote </a:t>
            </a:r>
            <a:r>
              <a:rPr lang="en-US" i="1" dirty="0"/>
              <a:t>x </a:t>
            </a:r>
            <a:r>
              <a:rPr lang="en-US" dirty="0"/>
              <a:t>= </a:t>
            </a:r>
            <a:r>
              <a:rPr lang="en-US" dirty="0">
                <a:latin typeface="Symbol" pitchFamily="18" charset="2"/>
              </a:rPr>
              <a:t>-</a:t>
            </a:r>
            <a:r>
              <a:rPr lang="en-US" dirty="0"/>
              <a:t>2, we see that </a:t>
            </a:r>
            <a:r>
              <a:rPr lang="en-US" i="1" dirty="0"/>
              <a:t>f</a:t>
            </a:r>
            <a:r>
              <a:rPr lang="en-US" dirty="0"/>
              <a:t> assumes every real value except </a:t>
            </a:r>
            <a:r>
              <a:rPr lang="en-US" i="1" dirty="0"/>
              <a:t>y </a:t>
            </a:r>
            <a:r>
              <a:rPr lang="en-US" dirty="0"/>
              <a:t>= 1 (see Figure 10). Thus, the range of </a:t>
            </a:r>
            <a:r>
              <a:rPr lang="en-US" i="1" dirty="0"/>
              <a:t>f</a:t>
            </a:r>
            <a:r>
              <a:rPr lang="en-US" dirty="0"/>
              <a:t> is as follows.</a:t>
            </a:r>
          </a:p>
        </p:txBody>
      </p:sp>
      <p:pic>
        <p:nvPicPr>
          <p:cNvPr id="5" name="Picture 2"/>
          <p:cNvPicPr>
            <a:picLocks noChangeAspect="1" noChangeArrowheads="1"/>
          </p:cNvPicPr>
          <p:nvPr/>
        </p:nvPicPr>
        <p:blipFill>
          <a:blip r:embed="rId2" cstate="print"/>
          <a:srcRect b="22917"/>
          <a:stretch>
            <a:fillRect/>
          </a:stretch>
        </p:blipFill>
        <p:spPr bwMode="auto">
          <a:xfrm>
            <a:off x="4935860" y="1295400"/>
            <a:ext cx="3877940" cy="2819400"/>
          </a:xfrm>
          <a:prstGeom prst="rect">
            <a:avLst/>
          </a:prstGeom>
          <a:noFill/>
          <a:ln w="9525">
            <a:noFill/>
            <a:miter lim="800000"/>
            <a:headEnd/>
            <a:tailEnd/>
          </a:ln>
          <a:effectLst/>
        </p:spPr>
      </p:pic>
      <p:graphicFrame>
        <p:nvGraphicFramePr>
          <p:cNvPr id="215042" name="Object 5"/>
          <p:cNvGraphicFramePr>
            <a:graphicFrameLocks noChangeAspect="1"/>
          </p:cNvGraphicFramePr>
          <p:nvPr/>
        </p:nvGraphicFramePr>
        <p:xfrm>
          <a:off x="5300030" y="4038600"/>
          <a:ext cx="3149600" cy="838200"/>
        </p:xfrm>
        <a:graphic>
          <a:graphicData uri="http://schemas.openxmlformats.org/presentationml/2006/ole">
            <mc:AlternateContent xmlns:mc="http://schemas.openxmlformats.org/markup-compatibility/2006">
              <mc:Choice xmlns:v="urn:schemas-microsoft-com:vml" Requires="v">
                <p:oleObj name="Equation" r:id="rId3" imgW="3149280" imgH="838080" progId="Equation.DSMT4">
                  <p:embed/>
                </p:oleObj>
              </mc:Choice>
              <mc:Fallback>
                <p:oleObj name="Equation" r:id="rId3" imgW="3149280" imgH="8380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030" y="4038600"/>
                        <a:ext cx="3149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0A95E9B-A873-400B-9DB4-A074771551FC}"/>
                  </a:ext>
                </a:extLst>
              </p:cNvPr>
              <p:cNvSpPr txBox="1"/>
              <p:nvPr/>
            </p:nvSpPr>
            <p:spPr>
              <a:xfrm>
                <a:off x="2019300" y="5273040"/>
                <a:ext cx="51054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b="0" i="0" smtClean="0">
                          <a:solidFill>
                            <a:srgbClr val="FF0000"/>
                          </a:solidFill>
                          <a:latin typeface="Cambria Math" panose="02040503050406030204" pitchFamily="18" charset="0"/>
                          <a:ea typeface="Cambria Math" panose="02040503050406030204" pitchFamily="18" charset="0"/>
                        </a:rPr>
                        <m:t>Range</m:t>
                      </m:r>
                      <m:r>
                        <a:rPr lang="en-US" sz="2800">
                          <a:solidFill>
                            <a:srgbClr val="FF0000"/>
                          </a:solidFill>
                          <a:latin typeface="Cambria Math" panose="02040503050406030204" pitchFamily="18" charset="0"/>
                          <a:ea typeface="Cambria Math" panose="02040503050406030204" pitchFamily="18" charset="0"/>
                        </a:rPr>
                        <m:t> </m:t>
                      </m:r>
                      <m:r>
                        <m:rPr>
                          <m:sty m:val="p"/>
                        </m:rPr>
                        <a:rPr lang="en-US" sz="2800">
                          <a:solidFill>
                            <a:srgbClr val="FF0000"/>
                          </a:solidFill>
                          <a:latin typeface="Cambria Math" panose="02040503050406030204" pitchFamily="18" charset="0"/>
                          <a:ea typeface="Cambria Math" panose="02040503050406030204" pitchFamily="18" charset="0"/>
                        </a:rPr>
                        <m:t>of</m:t>
                      </m:r>
                      <m:r>
                        <a:rPr lang="en-US" sz="2800">
                          <a:solidFill>
                            <a:srgbClr val="FF0000"/>
                          </a:solidFill>
                          <a:latin typeface="Cambria Math" panose="02040503050406030204" pitchFamily="18" charset="0"/>
                          <a:ea typeface="Cambria Math" panose="02040503050406030204" pitchFamily="18" charset="0"/>
                        </a:rPr>
                        <m:t> </m:t>
                      </m:r>
                      <m:r>
                        <a:rPr lang="en-US" sz="2800" i="1">
                          <a:solidFill>
                            <a:srgbClr val="FF0000"/>
                          </a:solidFill>
                          <a:latin typeface="Cambria Math" panose="02040503050406030204" pitchFamily="18" charset="0"/>
                          <a:ea typeface="Cambria Math" panose="02040503050406030204" pitchFamily="18" charset="0"/>
                        </a:rPr>
                        <m:t>𝑓</m:t>
                      </m:r>
                      <m:r>
                        <a:rPr lang="en-US" sz="2800" i="1">
                          <a:solidFill>
                            <a:srgbClr val="FF0000"/>
                          </a:solidFill>
                          <a:latin typeface="Cambria Math" panose="02040503050406030204" pitchFamily="18" charset="0"/>
                          <a:ea typeface="Cambria Math" panose="02040503050406030204" pitchFamily="18" charset="0"/>
                        </a:rPr>
                        <m:t>=</m:t>
                      </m:r>
                      <m:d>
                        <m:dPr>
                          <m:begChr m:val="{"/>
                          <m:endChr m:val="}"/>
                          <m:ctrlPr>
                            <a:rPr lang="en-US" sz="2800" i="1">
                              <a:solidFill>
                                <a:srgbClr val="FF0000"/>
                              </a:solidFill>
                              <a:latin typeface="Cambria Math" panose="02040503050406030204" pitchFamily="18" charset="0"/>
                              <a:ea typeface="Cambria Math" panose="02040503050406030204" pitchFamily="18" charset="0"/>
                            </a:rPr>
                          </m:ctrlPr>
                        </m:dPr>
                        <m:e>
                          <m:r>
                            <a:rPr lang="en-US" sz="2800" b="0" i="1" smtClean="0">
                              <a:solidFill>
                                <a:srgbClr val="FF0000"/>
                              </a:solidFill>
                              <a:latin typeface="Cambria Math" panose="02040503050406030204" pitchFamily="18" charset="0"/>
                              <a:ea typeface="Cambria Math" panose="02040503050406030204" pitchFamily="18" charset="0"/>
                            </a:rPr>
                            <m:t>𝑦</m:t>
                          </m:r>
                          <m:r>
                            <a:rPr lang="en-US" sz="2800" i="1">
                              <a:solidFill>
                                <a:srgbClr val="FF0000"/>
                              </a:solidFill>
                              <a:latin typeface="Cambria Math" panose="02040503050406030204" pitchFamily="18" charset="0"/>
                              <a:ea typeface="Cambria Math" panose="02040503050406030204" pitchFamily="18" charset="0"/>
                            </a:rPr>
                            <m:t>∈</m:t>
                          </m:r>
                          <m:r>
                            <m:rPr>
                              <m:nor/>
                            </m:rPr>
                            <a:rPr lang="en-US" sz="2800" dirty="0">
                              <a:solidFill>
                                <a:srgbClr val="FF0000"/>
                              </a:solidFill>
                              <a:latin typeface="Cambria Math" panose="02040503050406030204" pitchFamily="18" charset="0"/>
                              <a:ea typeface="Cambria Math" panose="02040503050406030204" pitchFamily="18" charset="0"/>
                            </a:rPr>
                            <m:t>ℝ</m:t>
                          </m:r>
                        </m:e>
                        <m:e>
                          <m:r>
                            <a:rPr lang="en-US" sz="2800" b="0" i="1" dirty="0" smtClean="0">
                              <a:solidFill>
                                <a:srgbClr val="FF0000"/>
                              </a:solidFill>
                              <a:latin typeface="Cambria Math" panose="02040503050406030204" pitchFamily="18" charset="0"/>
                              <a:ea typeface="Cambria Math" panose="02040503050406030204" pitchFamily="18" charset="0"/>
                            </a:rPr>
                            <m:t>𝑦</m:t>
                          </m:r>
                          <m:r>
                            <a:rPr lang="en-US" sz="2800" i="1">
                              <a:solidFill>
                                <a:srgbClr val="FF0000"/>
                              </a:solidFill>
                              <a:latin typeface="Cambria Math" panose="02040503050406030204" pitchFamily="18" charset="0"/>
                              <a:ea typeface="Cambria Math" panose="02040503050406030204" pitchFamily="18" charset="0"/>
                            </a:rPr>
                            <m:t>≠−</m:t>
                          </m:r>
                          <m:r>
                            <a:rPr lang="en-US" sz="2800" b="0" i="1" smtClean="0">
                              <a:solidFill>
                                <a:srgbClr val="FF0000"/>
                              </a:solidFill>
                              <a:latin typeface="Cambria Math" panose="02040503050406030204" pitchFamily="18" charset="0"/>
                              <a:ea typeface="Cambria Math" panose="02040503050406030204" pitchFamily="18" charset="0"/>
                            </a:rPr>
                            <m:t>1</m:t>
                          </m:r>
                        </m:e>
                      </m:d>
                    </m:oMath>
                  </m:oMathPara>
                </a14:m>
                <a:endParaRPr lang="en-US" sz="2800" dirty="0">
                  <a:latin typeface="Cambria Math" panose="02040503050406030204" pitchFamily="18" charset="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A0A95E9B-A873-400B-9DB4-A074771551FC}"/>
                  </a:ext>
                </a:extLst>
              </p:cNvPr>
              <p:cNvSpPr txBox="1">
                <a:spLocks noRot="1" noChangeAspect="1" noMove="1" noResize="1" noEditPoints="1" noAdjustHandles="1" noChangeArrowheads="1" noChangeShapeType="1" noTextEdit="1"/>
              </p:cNvSpPr>
              <p:nvPr/>
            </p:nvSpPr>
            <p:spPr>
              <a:xfrm>
                <a:off x="2019300" y="5273040"/>
                <a:ext cx="5105400" cy="523220"/>
              </a:xfrm>
              <a:prstGeom prst="rect">
                <a:avLst/>
              </a:prstGeom>
              <a:blipFill>
                <a:blip r:embed="rId6"/>
                <a:stretch>
                  <a:fillRect/>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Implied Domain and</a:t>
            </a:r>
            <a:br>
              <a:rPr lang="en-US" dirty="0"/>
            </a:br>
            <a:r>
              <a:rPr lang="en-US" dirty="0"/>
              <a:t>the Range of a Function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63550" indent="-463550"/>
                <a:r>
                  <a:rPr lang="en-US" b="1" dirty="0"/>
                  <a:t>b.	</a:t>
                </a:r>
                <a:r>
                  <a:rPr lang="en-US" dirty="0"/>
                  <a:t>Since we cannot have negative values under the square root, the only real numbers for which </a:t>
                </a:r>
                <a:r>
                  <a:rPr lang="en-US" i="1" dirty="0"/>
                  <a:t>g</a:t>
                </a:r>
                <a:r>
                  <a:rPr lang="en-US" dirty="0"/>
                  <a:t>(</a:t>
                </a:r>
                <a:r>
                  <a:rPr lang="en-US" i="1" dirty="0"/>
                  <a:t>x</a:t>
                </a:r>
                <a:r>
                  <a:rPr lang="en-US" dirty="0"/>
                  <a:t>) makes sense are those satisfying </a:t>
                </a:r>
                <a:r>
                  <a:rPr lang="en-US" dirty="0">
                    <a:solidFill>
                      <a:srgbClr val="000099"/>
                    </a:solidFill>
                  </a:rPr>
                  <a:t>4 </a:t>
                </a:r>
                <a:r>
                  <a:rPr lang="en-US" dirty="0">
                    <a:solidFill>
                      <a:srgbClr val="000099"/>
                    </a:solidFill>
                    <a:latin typeface="Symbol" pitchFamily="18" charset="2"/>
                  </a:rPr>
                  <a:t>-</a:t>
                </a:r>
                <a:r>
                  <a:rPr lang="en-US" dirty="0">
                    <a:solidFill>
                      <a:srgbClr val="000099"/>
                    </a:solidFill>
                  </a:rPr>
                  <a:t> </a:t>
                </a:r>
                <a:r>
                  <a:rPr lang="en-US" i="1" dirty="0">
                    <a:solidFill>
                      <a:srgbClr val="000099"/>
                    </a:solidFill>
                  </a:rPr>
                  <a:t>x</a:t>
                </a:r>
                <a:r>
                  <a:rPr lang="en-US" baseline="30000" dirty="0">
                    <a:solidFill>
                      <a:srgbClr val="000099"/>
                    </a:solidFill>
                  </a:rPr>
                  <a:t>2</a:t>
                </a:r>
                <a:r>
                  <a:rPr lang="en-US" dirty="0">
                    <a:solidFill>
                      <a:srgbClr val="000099"/>
                    </a:solidFill>
                  </a:rPr>
                  <a:t> ≥ 0</a:t>
                </a:r>
                <a:r>
                  <a:rPr lang="en-US" dirty="0"/>
                  <a:t>.</a:t>
                </a:r>
              </a:p>
              <a:p>
                <a:pPr marL="463550" indent="-463550"/>
                <a:endParaRPr lang="en-US" dirty="0"/>
              </a:p>
              <a:p>
                <a:pPr marL="463550" indent="-463550"/>
                <a14:m>
                  <m:oMathPara xmlns:m="http://schemas.openxmlformats.org/officeDocument/2006/math">
                    <m:oMathParaPr>
                      <m:jc m:val="left"/>
                    </m:oMathParaPr>
                    <m:oMath xmlns:m="http://schemas.openxmlformats.org/officeDocument/2006/math">
                      <m:r>
                        <m:rPr>
                          <m:nor/>
                        </m:rPr>
                        <a:rPr lang="en-US" sz="2600" i="0" smtClean="0">
                          <a:solidFill>
                            <a:srgbClr val="FF0000"/>
                          </a:solidFill>
                          <a:latin typeface="Cambria Math" panose="02040503050406030204" pitchFamily="18" charset="0"/>
                          <a:ea typeface="Cambria Math" panose="02040503050406030204" pitchFamily="18" charset="0"/>
                        </a:rPr>
                        <m:t>D</m:t>
                      </m:r>
                      <m:r>
                        <m:rPr>
                          <m:nor/>
                        </m:rPr>
                        <a:rPr lang="en-US" sz="2600" b="0" i="0" smtClean="0">
                          <a:solidFill>
                            <a:srgbClr val="FF0000"/>
                          </a:solidFill>
                          <a:latin typeface="Cambria Math" panose="02040503050406030204" pitchFamily="18" charset="0"/>
                          <a:ea typeface="Cambria Math" panose="02040503050406030204" pitchFamily="18" charset="0"/>
                        </a:rPr>
                        <m:t>omain</m:t>
                      </m:r>
                      <m:r>
                        <m:rPr>
                          <m:nor/>
                        </m:rPr>
                        <a:rPr lang="en-US" sz="2600" i="0">
                          <a:solidFill>
                            <a:srgbClr val="FF0000"/>
                          </a:solidFill>
                          <a:latin typeface="Cambria Math" panose="02040503050406030204" pitchFamily="18" charset="0"/>
                          <a:ea typeface="Cambria Math" panose="02040503050406030204" pitchFamily="18" charset="0"/>
                        </a:rPr>
                        <m:t> </m:t>
                      </m:r>
                      <m:r>
                        <m:rPr>
                          <m:nor/>
                        </m:rPr>
                        <a:rPr lang="en-US" sz="2600" i="0">
                          <a:solidFill>
                            <a:srgbClr val="FF0000"/>
                          </a:solidFill>
                          <a:latin typeface="Cambria Math" panose="02040503050406030204" pitchFamily="18" charset="0"/>
                          <a:ea typeface="Cambria Math" panose="02040503050406030204" pitchFamily="18" charset="0"/>
                        </a:rPr>
                        <m:t>of</m:t>
                      </m:r>
                      <m:r>
                        <m:rPr>
                          <m:nor/>
                        </m:rPr>
                        <a:rPr lang="en-US" sz="2600" i="0">
                          <a:solidFill>
                            <a:srgbClr val="FF0000"/>
                          </a:solidFill>
                          <a:latin typeface="Cambria Math" panose="02040503050406030204" pitchFamily="18" charset="0"/>
                          <a:ea typeface="Cambria Math" panose="02040503050406030204" pitchFamily="18" charset="0"/>
                        </a:rPr>
                        <m:t> </m:t>
                      </m:r>
                      <m:r>
                        <a:rPr lang="en-US" sz="2600" b="0" i="1" smtClean="0">
                          <a:solidFill>
                            <a:srgbClr val="FF0000"/>
                          </a:solidFill>
                          <a:latin typeface="Cambria Math" panose="02040503050406030204" pitchFamily="18" charset="0"/>
                          <a:ea typeface="Cambria Math" panose="02040503050406030204" pitchFamily="18" charset="0"/>
                        </a:rPr>
                        <m:t>𝑔</m:t>
                      </m:r>
                      <m:r>
                        <a:rPr lang="en-US" sz="2600" i="1">
                          <a:solidFill>
                            <a:srgbClr val="FF0000"/>
                          </a:solidFill>
                          <a:latin typeface="Cambria Math" panose="02040503050406030204" pitchFamily="18" charset="0"/>
                          <a:ea typeface="Cambria Math" panose="02040503050406030204" pitchFamily="18" charset="0"/>
                        </a:rPr>
                        <m:t>=</m:t>
                      </m:r>
                      <m:d>
                        <m:dPr>
                          <m:begChr m:val="{"/>
                          <m:endChr m:val="}"/>
                          <m:ctrlPr>
                            <a:rPr lang="en-US" sz="2600" i="1">
                              <a:solidFill>
                                <a:srgbClr val="FF0000"/>
                              </a:solidFill>
                              <a:latin typeface="Cambria Math" panose="02040503050406030204" pitchFamily="18" charset="0"/>
                              <a:ea typeface="Cambria Math" panose="02040503050406030204" pitchFamily="18" charset="0"/>
                            </a:rPr>
                          </m:ctrlPr>
                        </m:dPr>
                        <m:e>
                          <m:r>
                            <a:rPr lang="en-US" sz="2600" b="0" i="1" smtClean="0">
                              <a:solidFill>
                                <a:srgbClr val="FF0000"/>
                              </a:solidFill>
                              <a:latin typeface="Cambria Math" panose="02040503050406030204" pitchFamily="18" charset="0"/>
                              <a:ea typeface="Cambria Math" panose="02040503050406030204" pitchFamily="18" charset="0"/>
                            </a:rPr>
                            <m:t>𝑥</m:t>
                          </m:r>
                          <m:r>
                            <a:rPr lang="en-US" sz="2600" i="1">
                              <a:solidFill>
                                <a:srgbClr val="FF0000"/>
                              </a:solidFill>
                              <a:latin typeface="Cambria Math" panose="02040503050406030204" pitchFamily="18" charset="0"/>
                              <a:ea typeface="Cambria Math" panose="02040503050406030204" pitchFamily="18" charset="0"/>
                            </a:rPr>
                            <m:t>∈</m:t>
                          </m:r>
                          <m:r>
                            <m:rPr>
                              <m:nor/>
                            </m:rPr>
                            <a:rPr lang="en-US" sz="2600" dirty="0">
                              <a:solidFill>
                                <a:srgbClr val="FF0000"/>
                              </a:solidFill>
                              <a:latin typeface="Cambria Math" panose="02040503050406030204" pitchFamily="18" charset="0"/>
                              <a:ea typeface="Cambria Math" panose="02040503050406030204" pitchFamily="18" charset="0"/>
                            </a:rPr>
                            <m:t>ℝ</m:t>
                          </m:r>
                        </m:e>
                        <m:e>
                          <m:sSup>
                            <m:sSupPr>
                              <m:ctrlPr>
                                <a:rPr lang="en-US" sz="2600" i="1" dirty="0" smtClean="0">
                                  <a:solidFill>
                                    <a:srgbClr val="FF0000"/>
                                  </a:solidFill>
                                  <a:latin typeface="Cambria Math" panose="02040503050406030204" pitchFamily="18" charset="0"/>
                                  <a:ea typeface="Cambria Math" panose="02040503050406030204" pitchFamily="18" charset="0"/>
                                </a:rPr>
                              </m:ctrlPr>
                            </m:sSupPr>
                            <m:e>
                              <m:r>
                                <a:rPr lang="en-US" sz="2600" b="0" i="1" dirty="0" smtClean="0">
                                  <a:solidFill>
                                    <a:srgbClr val="FF0000"/>
                                  </a:solidFill>
                                  <a:latin typeface="Cambria Math" panose="02040503050406030204" pitchFamily="18" charset="0"/>
                                  <a:ea typeface="Cambria Math" panose="02040503050406030204" pitchFamily="18" charset="0"/>
                                </a:rPr>
                                <m:t>𝑥</m:t>
                              </m:r>
                            </m:e>
                            <m:sup>
                              <m:r>
                                <a:rPr lang="en-US" sz="2600" b="0" i="1" dirty="0" smtClean="0">
                                  <a:solidFill>
                                    <a:srgbClr val="FF0000"/>
                                  </a:solidFill>
                                  <a:latin typeface="Cambria Math" panose="02040503050406030204" pitchFamily="18" charset="0"/>
                                  <a:ea typeface="Cambria Math" panose="02040503050406030204" pitchFamily="18" charset="0"/>
                                </a:rPr>
                                <m:t>2</m:t>
                              </m:r>
                            </m:sup>
                          </m:sSup>
                          <m:r>
                            <a:rPr lang="en-US" sz="2600" i="1" dirty="0" smtClean="0">
                              <a:solidFill>
                                <a:srgbClr val="FF0000"/>
                              </a:solidFill>
                              <a:latin typeface="Cambria Math" panose="02040503050406030204" pitchFamily="18" charset="0"/>
                              <a:ea typeface="Cambria Math" panose="02040503050406030204" pitchFamily="18" charset="0"/>
                            </a:rPr>
                            <m:t>≤</m:t>
                          </m:r>
                          <m:r>
                            <a:rPr lang="en-US" sz="2600" b="0" i="1" dirty="0" smtClean="0">
                              <a:solidFill>
                                <a:srgbClr val="FF0000"/>
                              </a:solidFill>
                              <a:latin typeface="Cambria Math" panose="02040503050406030204" pitchFamily="18" charset="0"/>
                              <a:ea typeface="Cambria Math" panose="02040503050406030204" pitchFamily="18" charset="0"/>
                            </a:rPr>
                            <m:t>4</m:t>
                          </m:r>
                        </m:e>
                      </m:d>
                    </m:oMath>
                  </m:oMathPara>
                </a14:m>
                <a:endParaRPr lang="en-US" sz="2600" b="0" i="1" dirty="0">
                  <a:solidFill>
                    <a:srgbClr val="FF0000"/>
                  </a:solidFill>
                  <a:latin typeface="Cambria Math" panose="02040503050406030204" pitchFamily="18" charset="0"/>
                  <a:ea typeface="Cambria Math" panose="02040503050406030204" pitchFamily="18" charset="0"/>
                </a:endParaRPr>
              </a:p>
              <a:p>
                <a:pPr marL="463550" indent="-463550"/>
                <a:r>
                  <a:rPr lang="en-US" sz="2600" b="0" dirty="0">
                    <a:solidFill>
                      <a:srgbClr val="FF0000"/>
                    </a:solidFill>
                    <a:ea typeface="Cambria Math" panose="02040503050406030204" pitchFamily="18" charset="0"/>
                  </a:rPr>
                  <a:t>                               </a:t>
                </a:r>
                <a14:m>
                  <m:oMath xmlns:m="http://schemas.openxmlformats.org/officeDocument/2006/math">
                    <m:r>
                      <a:rPr lang="en-US" sz="2600" b="0" i="1" smtClean="0">
                        <a:solidFill>
                          <a:srgbClr val="FF0000"/>
                        </a:solidFill>
                        <a:latin typeface="Cambria Math" panose="02040503050406030204" pitchFamily="18" charset="0"/>
                        <a:ea typeface="Cambria Math" panose="02040503050406030204" pitchFamily="18" charset="0"/>
                      </a:rPr>
                      <m:t>=</m:t>
                    </m:r>
                    <m:d>
                      <m:dPr>
                        <m:begChr m:val="{"/>
                        <m:endChr m:val="}"/>
                        <m:ctrlPr>
                          <a:rPr lang="en-US" sz="2600" b="0" i="1" smtClean="0">
                            <a:solidFill>
                              <a:srgbClr val="FF0000"/>
                            </a:solidFill>
                            <a:latin typeface="Cambria Math" panose="02040503050406030204" pitchFamily="18" charset="0"/>
                            <a:ea typeface="Cambria Math" panose="02040503050406030204" pitchFamily="18" charset="0"/>
                          </a:rPr>
                        </m:ctrlPr>
                      </m:dPr>
                      <m:e>
                        <m:r>
                          <a:rPr lang="en-US" sz="2600" i="1">
                            <a:solidFill>
                              <a:srgbClr val="FF0000"/>
                            </a:solidFill>
                            <a:latin typeface="Cambria Math" panose="02040503050406030204" pitchFamily="18" charset="0"/>
                            <a:ea typeface="Cambria Math" panose="02040503050406030204" pitchFamily="18" charset="0"/>
                          </a:rPr>
                          <m:t>𝑥</m:t>
                        </m:r>
                        <m:r>
                          <a:rPr lang="en-US" sz="2600" i="1">
                            <a:solidFill>
                              <a:srgbClr val="FF0000"/>
                            </a:solidFill>
                            <a:latin typeface="Cambria Math" panose="02040503050406030204" pitchFamily="18" charset="0"/>
                            <a:ea typeface="Cambria Math" panose="02040503050406030204" pitchFamily="18" charset="0"/>
                          </a:rPr>
                          <m:t>∈</m:t>
                        </m:r>
                        <m:r>
                          <m:rPr>
                            <m:nor/>
                          </m:rPr>
                          <a:rPr lang="en-US" sz="2600" dirty="0">
                            <a:solidFill>
                              <a:srgbClr val="FF0000"/>
                            </a:solidFill>
                            <a:latin typeface="Cambria Math" panose="02040503050406030204" pitchFamily="18" charset="0"/>
                            <a:ea typeface="Cambria Math" panose="02040503050406030204" pitchFamily="18" charset="0"/>
                          </a:rPr>
                          <m:t>ℝ</m:t>
                        </m:r>
                      </m:e>
                      <m:e>
                        <m:r>
                          <a:rPr lang="en-US" sz="2600" b="0" i="1" smtClean="0">
                            <a:solidFill>
                              <a:srgbClr val="FF0000"/>
                            </a:solidFill>
                            <a:latin typeface="Cambria Math" panose="02040503050406030204" pitchFamily="18" charset="0"/>
                            <a:ea typeface="Cambria Math" panose="02040503050406030204" pitchFamily="18" charset="0"/>
                          </a:rPr>
                          <m:t>−2≤</m:t>
                        </m:r>
                        <m:r>
                          <a:rPr lang="en-US" sz="2600" b="0" i="1" smtClean="0">
                            <a:solidFill>
                              <a:srgbClr val="FF0000"/>
                            </a:solidFill>
                            <a:latin typeface="Cambria Math" panose="02040503050406030204" pitchFamily="18" charset="0"/>
                            <a:ea typeface="Cambria Math" panose="02040503050406030204" pitchFamily="18" charset="0"/>
                          </a:rPr>
                          <m:t>𝑥</m:t>
                        </m:r>
                        <m:r>
                          <a:rPr lang="en-US" sz="2600" b="0" i="1" smtClean="0">
                            <a:solidFill>
                              <a:srgbClr val="FF0000"/>
                            </a:solidFill>
                            <a:latin typeface="Cambria Math" panose="02040503050406030204" pitchFamily="18" charset="0"/>
                            <a:ea typeface="Cambria Math" panose="02040503050406030204" pitchFamily="18" charset="0"/>
                          </a:rPr>
                          <m:t>≤2</m:t>
                        </m:r>
                      </m:e>
                    </m:d>
                  </m:oMath>
                </a14:m>
                <a:endParaRPr lang="en-US" sz="2600" dirty="0">
                  <a:latin typeface="Cambria Math" panose="02040503050406030204" pitchFamily="18" charset="0"/>
                  <a:ea typeface="Cambria Math" panose="02040503050406030204" pitchFamily="18" charset="0"/>
                </a:endParaRPr>
              </a:p>
              <a:p>
                <a:pPr marL="463550" indent="-463550"/>
                <a:endParaRPr lang="en-US" dirty="0"/>
              </a:p>
              <a:p>
                <a:pPr marL="463550" indent="-463550"/>
                <a:r>
                  <a:rPr lang="en-US" dirty="0"/>
                  <a:t>	</a:t>
                </a:r>
              </a:p>
              <a:p>
                <a:pPr marL="463550" indent="-463550"/>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200"/>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Implied Domain and</a:t>
            </a:r>
            <a:br>
              <a:rPr lang="en-US" dirty="0"/>
            </a:br>
            <a:r>
              <a:rPr lang="en-US" dirty="0"/>
              <a:t>the Range of a Function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80160"/>
                <a:ext cx="4724400" cy="4572000"/>
              </a:xfrm>
            </p:spPr>
            <p:txBody>
              <a:bodyPr/>
              <a:lstStyle/>
              <a:p>
                <a:r>
                  <a:rPr lang="en-US" dirty="0"/>
                  <a:t>Notice that the graph of </a:t>
                </a:r>
                <a:r>
                  <a:rPr lang="en-US" i="1" dirty="0"/>
                  <a:t>g</a:t>
                </a:r>
                <a:r>
                  <a:rPr lang="en-US" dirty="0"/>
                  <a:t> is a semicircle just like in Example 2a, but this time the radius is 2 (see Figure 11). This latter observation implies the following set for the range of </a:t>
                </a:r>
                <a14:m>
                  <m:oMath xmlns:m="http://schemas.openxmlformats.org/officeDocument/2006/math">
                    <m:r>
                      <a:rPr lang="en-US">
                        <a:latin typeface="Cambria Math" panose="02040503050406030204" pitchFamily="18" charset="0"/>
                      </a:rPr>
                      <m:t>𝑔</m:t>
                    </m:r>
                  </m:oMath>
                </a14:m>
                <a:r>
                  <a:rPr lang="en-US" dirty="0"/>
                  <a:t>.</a:t>
                </a:r>
              </a:p>
              <a:p>
                <a:endParaRPr lang="en-US" dirty="0"/>
              </a:p>
              <a:p>
                <a:pPr/>
                <a14:m>
                  <m:oMathPara xmlns:m="http://schemas.openxmlformats.org/officeDocument/2006/math">
                    <m:oMathParaPr>
                      <m:jc m:val="centerGroup"/>
                    </m:oMathParaPr>
                    <m:oMath xmlns:m="http://schemas.openxmlformats.org/officeDocument/2006/math">
                      <m:r>
                        <m:rPr>
                          <m:sty m:val="p"/>
                        </m:rPr>
                        <a:rPr lang="en-US" sz="2600">
                          <a:solidFill>
                            <a:srgbClr val="FF0000"/>
                          </a:solidFill>
                          <a:latin typeface="Cambria Math" panose="02040503050406030204" pitchFamily="18" charset="0"/>
                          <a:ea typeface="Cambria Math" panose="02040503050406030204" pitchFamily="18" charset="0"/>
                        </a:rPr>
                        <m:t>Range</m:t>
                      </m:r>
                      <m:r>
                        <a:rPr lang="en-US" sz="2600">
                          <a:solidFill>
                            <a:srgbClr val="FF0000"/>
                          </a:solidFill>
                          <a:latin typeface="Cambria Math" panose="02040503050406030204" pitchFamily="18" charset="0"/>
                          <a:ea typeface="Cambria Math" panose="02040503050406030204" pitchFamily="18" charset="0"/>
                        </a:rPr>
                        <m:t> </m:t>
                      </m:r>
                      <m:r>
                        <m:rPr>
                          <m:sty m:val="p"/>
                        </m:rPr>
                        <a:rPr lang="en-US" sz="2600">
                          <a:solidFill>
                            <a:srgbClr val="FF0000"/>
                          </a:solidFill>
                          <a:latin typeface="Cambria Math" panose="02040503050406030204" pitchFamily="18" charset="0"/>
                          <a:ea typeface="Cambria Math" panose="02040503050406030204" pitchFamily="18" charset="0"/>
                        </a:rPr>
                        <m:t>of</m:t>
                      </m:r>
                      <m:r>
                        <a:rPr lang="en-US" sz="2600">
                          <a:solidFill>
                            <a:srgbClr val="FF0000"/>
                          </a:solidFill>
                          <a:latin typeface="Cambria Math" panose="02040503050406030204" pitchFamily="18" charset="0"/>
                          <a:ea typeface="Cambria Math" panose="02040503050406030204" pitchFamily="18" charset="0"/>
                        </a:rPr>
                        <m:t> </m:t>
                      </m:r>
                      <m:r>
                        <a:rPr lang="en-US" sz="2600" b="0" i="1" smtClean="0">
                          <a:solidFill>
                            <a:srgbClr val="FF0000"/>
                          </a:solidFill>
                          <a:latin typeface="Cambria Math" panose="02040503050406030204" pitchFamily="18" charset="0"/>
                          <a:ea typeface="Cambria Math" panose="02040503050406030204" pitchFamily="18" charset="0"/>
                        </a:rPr>
                        <m:t>𝑔</m:t>
                      </m:r>
                      <m:r>
                        <a:rPr lang="en-US" sz="2600" i="1">
                          <a:solidFill>
                            <a:srgbClr val="FF0000"/>
                          </a:solidFill>
                          <a:latin typeface="Cambria Math" panose="02040503050406030204" pitchFamily="18" charset="0"/>
                          <a:ea typeface="Cambria Math" panose="02040503050406030204" pitchFamily="18" charset="0"/>
                        </a:rPr>
                        <m:t>=</m:t>
                      </m:r>
                      <m:d>
                        <m:dPr>
                          <m:begChr m:val="{"/>
                          <m:endChr m:val="}"/>
                          <m:ctrlPr>
                            <a:rPr lang="en-US" sz="2600" i="1">
                              <a:solidFill>
                                <a:srgbClr val="FF0000"/>
                              </a:solidFill>
                              <a:latin typeface="Cambria Math" panose="02040503050406030204" pitchFamily="18" charset="0"/>
                              <a:ea typeface="Cambria Math" panose="02040503050406030204" pitchFamily="18" charset="0"/>
                            </a:rPr>
                          </m:ctrlPr>
                        </m:dPr>
                        <m:e>
                          <m:r>
                            <a:rPr lang="en-US" sz="2600" i="1">
                              <a:solidFill>
                                <a:srgbClr val="FF0000"/>
                              </a:solidFill>
                              <a:latin typeface="Cambria Math" panose="02040503050406030204" pitchFamily="18" charset="0"/>
                              <a:ea typeface="Cambria Math" panose="02040503050406030204" pitchFamily="18" charset="0"/>
                            </a:rPr>
                            <m:t>𝑦</m:t>
                          </m:r>
                          <m:r>
                            <a:rPr lang="en-US" sz="2600" i="1">
                              <a:solidFill>
                                <a:srgbClr val="FF0000"/>
                              </a:solidFill>
                              <a:latin typeface="Cambria Math" panose="02040503050406030204" pitchFamily="18" charset="0"/>
                              <a:ea typeface="Cambria Math" panose="02040503050406030204" pitchFamily="18" charset="0"/>
                            </a:rPr>
                            <m:t>∈</m:t>
                          </m:r>
                          <m:r>
                            <m:rPr>
                              <m:nor/>
                            </m:rPr>
                            <a:rPr lang="en-US" sz="2600" dirty="0">
                              <a:solidFill>
                                <a:srgbClr val="FF0000"/>
                              </a:solidFill>
                              <a:latin typeface="Cambria Math" panose="02040503050406030204" pitchFamily="18" charset="0"/>
                              <a:ea typeface="Cambria Math" panose="02040503050406030204" pitchFamily="18" charset="0"/>
                            </a:rPr>
                            <m:t>ℝ</m:t>
                          </m:r>
                        </m:e>
                        <m:e>
                          <m:r>
                            <a:rPr lang="en-US" sz="2600" b="0" i="1" dirty="0" smtClean="0">
                              <a:solidFill>
                                <a:srgbClr val="FF0000"/>
                              </a:solidFill>
                              <a:latin typeface="Cambria Math" panose="02040503050406030204" pitchFamily="18" charset="0"/>
                              <a:ea typeface="Cambria Math" panose="02040503050406030204" pitchFamily="18" charset="0"/>
                            </a:rPr>
                            <m:t>0≤</m:t>
                          </m:r>
                          <m:r>
                            <a:rPr lang="en-US" sz="2600" i="1" dirty="0">
                              <a:solidFill>
                                <a:srgbClr val="FF0000"/>
                              </a:solidFill>
                              <a:latin typeface="Cambria Math" panose="02040503050406030204" pitchFamily="18" charset="0"/>
                              <a:ea typeface="Cambria Math" panose="02040503050406030204" pitchFamily="18" charset="0"/>
                            </a:rPr>
                            <m:t>𝑦</m:t>
                          </m:r>
                          <m:r>
                            <a:rPr lang="en-US" sz="2600" i="1" dirty="0" smtClean="0">
                              <a:solidFill>
                                <a:srgbClr val="FF0000"/>
                              </a:solidFill>
                              <a:latin typeface="Cambria Math" panose="02040503050406030204" pitchFamily="18" charset="0"/>
                              <a:ea typeface="Cambria Math" panose="02040503050406030204" pitchFamily="18" charset="0"/>
                            </a:rPr>
                            <m:t>≤</m:t>
                          </m:r>
                          <m:r>
                            <a:rPr lang="en-US" sz="2600" b="0" i="1" dirty="0" smtClean="0">
                              <a:solidFill>
                                <a:srgbClr val="FF0000"/>
                              </a:solidFill>
                              <a:latin typeface="Cambria Math" panose="02040503050406030204" pitchFamily="18" charset="0"/>
                              <a:ea typeface="Cambria Math" panose="02040503050406030204" pitchFamily="18" charset="0"/>
                            </a:rPr>
                            <m:t>2</m:t>
                          </m:r>
                        </m:e>
                      </m:d>
                    </m:oMath>
                  </m:oMathPara>
                </a14:m>
                <a:endParaRPr lang="en-US" sz="2600" dirty="0">
                  <a:latin typeface="Cambria Math" panose="02040503050406030204" pitchFamily="18" charset="0"/>
                  <a:ea typeface="Cambria Math" panose="02040503050406030204" pitchFamily="18" charset="0"/>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80160"/>
                <a:ext cx="4724400" cy="4572000"/>
              </a:xfrm>
              <a:blipFill>
                <a:blip r:embed="rId2"/>
                <a:stretch>
                  <a:fillRect l="-2581" t="-1200" r="-2452"/>
                </a:stretch>
              </a:blipFill>
            </p:spPr>
            <p:txBody>
              <a:bodyPr/>
              <a:lstStyle/>
              <a:p>
                <a:r>
                  <a:rPr lang="en-US">
                    <a:noFill/>
                  </a:rPr>
                  <a:t> </a:t>
                </a:r>
              </a:p>
            </p:txBody>
          </p:sp>
        </mc:Fallback>
      </mc:AlternateContent>
      <p:pic>
        <p:nvPicPr>
          <p:cNvPr id="28674" name="Picture 2"/>
          <p:cNvPicPr>
            <a:picLocks noChangeAspect="1" noChangeArrowheads="1"/>
          </p:cNvPicPr>
          <p:nvPr/>
        </p:nvPicPr>
        <p:blipFill>
          <a:blip r:embed="rId3" cstate="print"/>
          <a:srcRect b="14815"/>
          <a:stretch>
            <a:fillRect/>
          </a:stretch>
        </p:blipFill>
        <p:spPr bwMode="auto">
          <a:xfrm>
            <a:off x="5143500" y="1371600"/>
            <a:ext cx="3651262" cy="3505200"/>
          </a:xfrm>
          <a:prstGeom prst="rect">
            <a:avLst/>
          </a:prstGeom>
          <a:noFill/>
          <a:ln w="9525">
            <a:noFill/>
            <a:miter lim="800000"/>
            <a:headEnd/>
            <a:tailEnd/>
          </a:ln>
          <a:effectLst/>
        </p:spPr>
      </p:pic>
      <p:graphicFrame>
        <p:nvGraphicFramePr>
          <p:cNvPr id="4" name="Object 3"/>
          <p:cNvGraphicFramePr>
            <a:graphicFrameLocks noChangeAspect="1"/>
          </p:cNvGraphicFramePr>
          <p:nvPr>
            <p:extLst>
              <p:ext uri="{D42A27DB-BD31-4B8C-83A1-F6EECF244321}">
                <p14:modId xmlns:p14="http://schemas.microsoft.com/office/powerpoint/2010/main" val="4003307179"/>
              </p:ext>
            </p:extLst>
          </p:nvPr>
        </p:nvGraphicFramePr>
        <p:xfrm>
          <a:off x="5334000" y="4830618"/>
          <a:ext cx="3556000" cy="584200"/>
        </p:xfrm>
        <a:graphic>
          <a:graphicData uri="http://schemas.openxmlformats.org/presentationml/2006/ole">
            <mc:AlternateContent xmlns:mc="http://schemas.openxmlformats.org/markup-compatibility/2006">
              <mc:Choice xmlns:v="urn:schemas-microsoft-com:vml" Requires="v">
                <p:oleObj name="Equation" r:id="rId4" imgW="3555720" imgH="583920" progId="Equation.DSMT4">
                  <p:embed/>
                </p:oleObj>
              </mc:Choice>
              <mc:Fallback>
                <p:oleObj name="Equation" r:id="rId4" imgW="3555720" imgH="583920" progId="Equation.DSMT4">
                  <p:embed/>
                  <p:pic>
                    <p:nvPicPr>
                      <p:cNvPr id="0" name=""/>
                      <p:cNvPicPr/>
                      <p:nvPr/>
                    </p:nvPicPr>
                    <p:blipFill>
                      <a:blip r:embed="rId5"/>
                      <a:stretch>
                        <a:fillRect/>
                      </a:stretch>
                    </p:blipFill>
                    <p:spPr>
                      <a:xfrm>
                        <a:off x="5334000" y="4830618"/>
                        <a:ext cx="3556000" cy="584200"/>
                      </a:xfrm>
                      <a:prstGeom prst="rect">
                        <a:avLst/>
                      </a:prstGeom>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a:t>
            </a:r>
          </a:p>
        </p:txBody>
      </p:sp>
      <p:sp>
        <p:nvSpPr>
          <p:cNvPr id="3" name="Content Placeholder 2"/>
          <p:cNvSpPr>
            <a:spLocks noGrp="1"/>
          </p:cNvSpPr>
          <p:nvPr>
            <p:ph idx="1"/>
          </p:nvPr>
        </p:nvSpPr>
        <p:spPr/>
        <p:txBody>
          <a:bodyPr/>
          <a:lstStyle/>
          <a:p>
            <a:r>
              <a:rPr lang="en-US" dirty="0"/>
              <a:t>The four most common ways to describe </a:t>
            </a:r>
            <a:br>
              <a:rPr lang="en-US" dirty="0"/>
            </a:br>
            <a:r>
              <a:rPr lang="en-US" dirty="0"/>
              <a:t>functional relationships are mathematical formulas, tables of data, graphs, and verbal descriptions.</a:t>
            </a:r>
          </a:p>
          <a:p>
            <a:r>
              <a:rPr lang="en-US" dirty="0"/>
              <a:t>In a formula such as </a:t>
            </a:r>
            <a:r>
              <a:rPr lang="en-US" i="1" dirty="0"/>
              <a:t>A</a:t>
            </a:r>
            <a:r>
              <a:rPr lang="en-US" dirty="0"/>
              <a:t>(</a:t>
            </a:r>
            <a:r>
              <a:rPr lang="en-US" i="1" dirty="0"/>
              <a:t>r</a:t>
            </a:r>
            <a:r>
              <a:rPr lang="en-US" dirty="0"/>
              <a:t>) = </a:t>
            </a:r>
            <a:r>
              <a:rPr lang="el-GR" i="1" dirty="0">
                <a:latin typeface="Cambria Math" panose="02040503050406030204" pitchFamily="18" charset="0"/>
                <a:ea typeface="Cambria Math" panose="02040503050406030204" pitchFamily="18" charset="0"/>
              </a:rPr>
              <a:t>π</a:t>
            </a:r>
            <a:r>
              <a:rPr lang="en-US" i="1" dirty="0"/>
              <a:t> r</a:t>
            </a:r>
            <a:r>
              <a:rPr lang="en-US" i="1" dirty="0">
                <a:latin typeface="Cambria Math" panose="02040503050406030204" pitchFamily="18" charset="0"/>
                <a:ea typeface="Cambria Math" panose="02040503050406030204" pitchFamily="18" charset="0"/>
              </a:rPr>
              <a:t> </a:t>
            </a:r>
            <a:r>
              <a:rPr lang="en-US" baseline="30000" dirty="0"/>
              <a:t>2</a:t>
            </a:r>
            <a:r>
              <a:rPr lang="en-US" dirty="0"/>
              <a:t>, the variable </a:t>
            </a:r>
            <a:r>
              <a:rPr lang="en-US" i="1" dirty="0"/>
              <a:t>r</a:t>
            </a:r>
            <a:r>
              <a:rPr lang="en-US" dirty="0"/>
              <a:t> is sometimes referred to as the </a:t>
            </a:r>
            <a:r>
              <a:rPr lang="en-US" b="1" dirty="0"/>
              <a:t>argument</a:t>
            </a:r>
            <a:r>
              <a:rPr lang="en-US" dirty="0"/>
              <a:t> of the </a:t>
            </a:r>
            <a:br>
              <a:rPr lang="en-US" dirty="0"/>
            </a:br>
            <a:r>
              <a:rPr lang="en-US" dirty="0"/>
              <a:t>function, and it is instructive to realize that the exact symbol used for the argument is irrelevant. That is, </a:t>
            </a:r>
            <a:br>
              <a:rPr lang="en-US" dirty="0"/>
            </a:br>
            <a:r>
              <a:rPr lang="en-US" i="1" dirty="0"/>
              <a:t>A</a:t>
            </a:r>
            <a:r>
              <a:rPr lang="en-US" dirty="0"/>
              <a:t>(</a:t>
            </a:r>
            <a:r>
              <a:rPr lang="en-US" i="1" dirty="0"/>
              <a:t>s</a:t>
            </a:r>
            <a:r>
              <a:rPr lang="en-US" dirty="0"/>
              <a:t>) = </a:t>
            </a:r>
            <a:r>
              <a:rPr lang="el-GR" i="1" dirty="0">
                <a:latin typeface="Cambria Math" panose="02040503050406030204" pitchFamily="18" charset="0"/>
                <a:ea typeface="Cambria Math" panose="02040503050406030204" pitchFamily="18" charset="0"/>
              </a:rPr>
              <a:t>π</a:t>
            </a:r>
            <a:r>
              <a:rPr lang="en-US" i="1" dirty="0"/>
              <a:t>s</a:t>
            </a:r>
            <a:r>
              <a:rPr lang="en-US" i="1" dirty="0">
                <a:latin typeface="Cambria Math" panose="02040503050406030204" pitchFamily="18" charset="0"/>
                <a:ea typeface="Cambria Math" panose="02040503050406030204" pitchFamily="18" charset="0"/>
              </a:rPr>
              <a:t> </a:t>
            </a:r>
            <a:r>
              <a:rPr lang="en-US" baseline="30000" dirty="0"/>
              <a:t>2</a:t>
            </a:r>
            <a:r>
              <a:rPr lang="en-US" dirty="0"/>
              <a:t>, </a:t>
            </a:r>
            <a:r>
              <a:rPr lang="en-US" i="1" dirty="0"/>
              <a:t>A</a:t>
            </a:r>
            <a:r>
              <a:rPr lang="en-US" dirty="0"/>
              <a:t>(</a:t>
            </a:r>
            <a:r>
              <a:rPr lang="en-US" i="1" dirty="0"/>
              <a:t>radius</a:t>
            </a:r>
            <a:r>
              <a:rPr lang="en-US" dirty="0"/>
              <a:t>) =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latin typeface="Symbol" pitchFamily="18" charset="2"/>
              </a:rPr>
              <a:t>(</a:t>
            </a:r>
            <a:r>
              <a:rPr lang="en-US" i="1" dirty="0"/>
              <a:t>radius</a:t>
            </a:r>
            <a:r>
              <a:rPr lang="en-US" dirty="0">
                <a:latin typeface="Symbol" pitchFamily="18" charset="2"/>
              </a:rPr>
              <a:t>)</a:t>
            </a:r>
            <a:r>
              <a:rPr lang="en-US" baseline="30000" dirty="0"/>
              <a:t>2</a:t>
            </a:r>
            <a:r>
              <a:rPr lang="en-US" dirty="0"/>
              <a:t>, and </a:t>
            </a:r>
            <a:r>
              <a:rPr lang="en-US" i="1" dirty="0"/>
              <a:t>A</a:t>
            </a:r>
            <a:r>
              <a:rPr lang="en-US" dirty="0"/>
              <a:t>(</a:t>
            </a:r>
            <a:r>
              <a:rPr lang="en-US" dirty="0">
                <a:latin typeface="Calibri" panose="020F0502020204030204" pitchFamily="34" charset="0"/>
                <a:cs typeface="Calibri" panose="020F0502020204030204" pitchFamily="34" charset="0"/>
              </a:rPr>
              <a:t>□) = </a:t>
            </a:r>
            <a:r>
              <a:rPr lang="el-GR" i="1" dirty="0">
                <a:latin typeface="Cambria Math" panose="02040503050406030204" pitchFamily="18" charset="0"/>
                <a:ea typeface="Cambria Math" panose="02040503050406030204" pitchFamily="18" charset="0"/>
              </a:rPr>
              <a:t>π </a:t>
            </a:r>
            <a:r>
              <a:rPr lang="en-US" dirty="0">
                <a:latin typeface="Calibri" panose="020F0502020204030204" pitchFamily="34" charset="0"/>
                <a:cs typeface="Calibri" panose="020F0502020204030204" pitchFamily="34" charset="0"/>
              </a:rPr>
              <a:t>□</a:t>
            </a:r>
            <a:r>
              <a:rPr lang="en-US" baseline="30000" dirty="0"/>
              <a:t> 2 </a:t>
            </a:r>
            <a:r>
              <a:rPr lang="en-US" dirty="0"/>
              <a:t>all describe exactly the same function </a:t>
            </a:r>
            <a:r>
              <a:rPr lang="en-US" i="1" dirty="0"/>
              <a:t>A</a:t>
            </a:r>
            <a:r>
              <a:rPr lang="en-US" dirty="0"/>
              <a:t>.</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Writing Formulas as Functions </a:t>
            </a:r>
          </a:p>
        </p:txBody>
      </p:sp>
      <p:sp>
        <p:nvSpPr>
          <p:cNvPr id="3" name="Content Placeholder 2"/>
          <p:cNvSpPr>
            <a:spLocks noGrp="1"/>
          </p:cNvSpPr>
          <p:nvPr>
            <p:ph idx="1"/>
          </p:nvPr>
        </p:nvSpPr>
        <p:spPr/>
        <p:txBody>
          <a:bodyPr/>
          <a:lstStyle/>
          <a:p>
            <a:r>
              <a:rPr lang="en-US" dirty="0"/>
              <a:t>Find the following formulas and rewrite them so as to explicitly express the functional relationship between the variables. Identify the argument in each case.</a:t>
            </a:r>
          </a:p>
          <a:p>
            <a:pPr marL="463550" indent="-463550"/>
            <a:r>
              <a:rPr lang="en-US" b="1" dirty="0"/>
              <a:t>a.	</a:t>
            </a:r>
            <a:r>
              <a:rPr lang="en-US" dirty="0"/>
              <a:t>The area of an equilateral triangle</a:t>
            </a:r>
          </a:p>
          <a:p>
            <a:pPr marL="463550" indent="-463550"/>
            <a:r>
              <a:rPr lang="en-US" b="1" dirty="0"/>
              <a:t>b.	</a:t>
            </a:r>
            <a:r>
              <a:rPr lang="en-US" dirty="0"/>
              <a:t>The stopping distance required by a car traveling at speed </a:t>
            </a:r>
            <a:r>
              <a:rPr lang="en-US" i="1" dirty="0"/>
              <a:t>v</a:t>
            </a:r>
            <a:r>
              <a:rPr lang="en-US" dirty="0"/>
              <a:t> from the moment the brakes are applied</a:t>
            </a:r>
          </a:p>
          <a:p>
            <a:pPr marL="463550" indent="-463550"/>
            <a:r>
              <a:rPr lang="en-US" b="1" dirty="0"/>
              <a:t>c.	</a:t>
            </a:r>
            <a:r>
              <a:rPr lang="en-US" dirty="0"/>
              <a:t>The volume of a circular cylinder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925304" y="3385504"/>
            <a:ext cx="7685312" cy="2534798"/>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br>
              <a:rPr lang="en-US" dirty="0"/>
            </a:br>
            <a:r>
              <a:rPr lang="en-US" dirty="0"/>
              <a:t>This formula can be rewritten as                          a </a:t>
            </a:r>
          </a:p>
          <a:p>
            <a:pPr>
              <a:spcBef>
                <a:spcPts val="2400"/>
              </a:spcBef>
            </a:pPr>
            <a:r>
              <a:rPr lang="en-US" dirty="0"/>
              <a:t>functional relationship with </a:t>
            </a:r>
            <a:r>
              <a:rPr lang="en-US" i="1" dirty="0"/>
              <a:t>s</a:t>
            </a:r>
            <a:r>
              <a:rPr lang="en-US" dirty="0"/>
              <a:t> being the argument explicitly showing how the area of an equilateral triangle depends on its side length. </a:t>
            </a:r>
          </a:p>
        </p:txBody>
      </p:sp>
      <p:sp>
        <p:nvSpPr>
          <p:cNvPr id="2" name="Title 1"/>
          <p:cNvSpPr>
            <a:spLocks noGrp="1"/>
          </p:cNvSpPr>
          <p:nvPr>
            <p:ph type="title"/>
          </p:nvPr>
        </p:nvSpPr>
        <p:spPr/>
        <p:txBody>
          <a:bodyPr/>
          <a:lstStyle/>
          <a:p>
            <a:r>
              <a:rPr lang="en-US" dirty="0"/>
              <a:t>Example 5: Writing Formulas as Functions (cont.)</a:t>
            </a:r>
          </a:p>
        </p:txBody>
      </p:sp>
      <p:sp>
        <p:nvSpPr>
          <p:cNvPr id="3" name="Content Placeholder 2"/>
          <p:cNvSpPr>
            <a:spLocks noGrp="1"/>
          </p:cNvSpPr>
          <p:nvPr>
            <p:ph idx="1"/>
          </p:nvPr>
        </p:nvSpPr>
        <p:spPr/>
        <p:txBody>
          <a:bodyPr>
            <a:normAutofit/>
          </a:bodyPr>
          <a:lstStyle/>
          <a:p>
            <a:r>
              <a:rPr lang="en-US" b="1" dirty="0"/>
              <a:t>Solution</a:t>
            </a:r>
          </a:p>
          <a:p>
            <a:pPr marL="463550" indent="-463550"/>
            <a:r>
              <a:rPr lang="en-US" b="1" dirty="0"/>
              <a:t>a.	</a:t>
            </a:r>
            <a:r>
              <a:rPr lang="en-US" dirty="0"/>
              <a:t>The area of an equilateral triangle of side length </a:t>
            </a:r>
            <a:r>
              <a:rPr lang="en-US" i="1" dirty="0"/>
              <a:t>s</a:t>
            </a:r>
            <a:r>
              <a:rPr lang="en-US" dirty="0"/>
              <a:t> is </a:t>
            </a:r>
          </a:p>
          <a:p>
            <a:pPr marL="463550" indent="-463550">
              <a:spcBef>
                <a:spcPts val="2400"/>
              </a:spcBef>
            </a:pPr>
            <a:r>
              <a:rPr lang="en-US" dirty="0"/>
              <a:t>	                           (using the fact that the height </a:t>
            </a:r>
            <a:r>
              <a:rPr lang="en-US" i="1" dirty="0"/>
              <a:t>h</a:t>
            </a:r>
            <a:r>
              <a:rPr lang="en-US" dirty="0"/>
              <a:t> of an</a:t>
            </a:r>
          </a:p>
          <a:p>
            <a:pPr marL="463550" indent="-463550">
              <a:spcBef>
                <a:spcPts val="2400"/>
              </a:spcBef>
            </a:pPr>
            <a:r>
              <a:rPr lang="en-US" dirty="0"/>
              <a:t>	equilateral triangle is                    </a:t>
            </a:r>
            <a:br>
              <a:rPr lang="en-US" dirty="0"/>
            </a:br>
            <a:br>
              <a:rPr lang="en-US" dirty="0"/>
            </a:br>
            <a:r>
              <a:rPr lang="en-US" dirty="0"/>
              <a:t>	</a:t>
            </a:r>
          </a:p>
        </p:txBody>
      </p:sp>
      <p:graphicFrame>
        <p:nvGraphicFramePr>
          <p:cNvPr id="30722" name="Object 2"/>
          <p:cNvGraphicFramePr>
            <a:graphicFrameLocks noChangeAspect="1"/>
          </p:cNvGraphicFramePr>
          <p:nvPr/>
        </p:nvGraphicFramePr>
        <p:xfrm>
          <a:off x="1071563" y="2230438"/>
          <a:ext cx="2019300" cy="1092200"/>
        </p:xfrm>
        <a:graphic>
          <a:graphicData uri="http://schemas.openxmlformats.org/presentationml/2006/ole">
            <mc:AlternateContent xmlns:mc="http://schemas.openxmlformats.org/markup-compatibility/2006">
              <mc:Choice xmlns:v="urn:schemas-microsoft-com:vml" Requires="v">
                <p:oleObj name="Equation" r:id="rId2" imgW="2019240" imgH="1091880" progId="Equation.DSMT4">
                  <p:embed/>
                </p:oleObj>
              </mc:Choice>
              <mc:Fallback>
                <p:oleObj name="Equation" r:id="rId2" imgW="2019240" imgH="1091880" progId="Equation.DSMT4">
                  <p:embed/>
                  <p:pic>
                    <p:nvPicPr>
                      <p:cNvPr id="30722" name="Object 2"/>
                      <p:cNvPicPr>
                        <a:picLocks noChangeAspect="1" noChangeArrowheads="1"/>
                      </p:cNvPicPr>
                      <p:nvPr/>
                    </p:nvPicPr>
                    <p:blipFill>
                      <a:blip r:embed="rId3"/>
                      <a:srcRect/>
                      <a:stretch>
                        <a:fillRect/>
                      </a:stretch>
                    </p:blipFill>
                    <p:spPr bwMode="auto">
                      <a:xfrm>
                        <a:off x="1071563" y="2230438"/>
                        <a:ext cx="20193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extLst>
              <p:ext uri="{D42A27DB-BD31-4B8C-83A1-F6EECF244321}">
                <p14:modId xmlns:p14="http://schemas.microsoft.com/office/powerpoint/2010/main" val="2208078277"/>
              </p:ext>
            </p:extLst>
          </p:nvPr>
        </p:nvGraphicFramePr>
        <p:xfrm>
          <a:off x="4285334" y="2971800"/>
          <a:ext cx="1397000" cy="914400"/>
        </p:xfrm>
        <a:graphic>
          <a:graphicData uri="http://schemas.openxmlformats.org/presentationml/2006/ole">
            <mc:AlternateContent xmlns:mc="http://schemas.openxmlformats.org/markup-compatibility/2006">
              <mc:Choice xmlns:v="urn:schemas-microsoft-com:vml" Requires="v">
                <p:oleObj name="Equation" r:id="rId4" imgW="1396800" imgH="914400" progId="Equation.DSMT4">
                  <p:embed/>
                </p:oleObj>
              </mc:Choice>
              <mc:Fallback>
                <p:oleObj name="Equation" r:id="rId4" imgW="1396800" imgH="914400" progId="Equation.DSMT4">
                  <p:embed/>
                  <p:pic>
                    <p:nvPicPr>
                      <p:cNvPr id="3072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5334" y="2971800"/>
                        <a:ext cx="1397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4" name="Object 4"/>
          <p:cNvGraphicFramePr>
            <a:graphicFrameLocks noChangeAspect="1"/>
          </p:cNvGraphicFramePr>
          <p:nvPr/>
        </p:nvGraphicFramePr>
        <p:xfrm>
          <a:off x="5758518" y="3592370"/>
          <a:ext cx="1905000" cy="914400"/>
        </p:xfrm>
        <a:graphic>
          <a:graphicData uri="http://schemas.openxmlformats.org/presentationml/2006/ole">
            <mc:AlternateContent xmlns:mc="http://schemas.openxmlformats.org/markup-compatibility/2006">
              <mc:Choice xmlns:v="urn:schemas-microsoft-com:vml" Requires="v">
                <p:oleObj name="Equation" r:id="rId6" imgW="1904760" imgH="914400" progId="Equation.DSMT4">
                  <p:embed/>
                </p:oleObj>
              </mc:Choice>
              <mc:Fallback>
                <p:oleObj name="Equation" r:id="rId6" imgW="1904760" imgH="914400" progId="Equation.DSMT4">
                  <p:embed/>
                  <p:pic>
                    <p:nvPicPr>
                      <p:cNvPr id="3072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8518" y="3592370"/>
                        <a:ext cx="190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Writing Formulas as Functions (cont.)</a:t>
            </a:r>
          </a:p>
        </p:txBody>
      </p:sp>
      <p:sp>
        <p:nvSpPr>
          <p:cNvPr id="3" name="Content Placeholder 2"/>
          <p:cNvSpPr>
            <a:spLocks noGrp="1"/>
          </p:cNvSpPr>
          <p:nvPr>
            <p:ph idx="1"/>
          </p:nvPr>
        </p:nvSpPr>
        <p:spPr/>
        <p:txBody>
          <a:bodyPr/>
          <a:lstStyle/>
          <a:p>
            <a:pPr marL="463550" indent="-463550"/>
            <a:r>
              <a:rPr lang="en-US" b="1" dirty="0"/>
              <a:t>b.	</a:t>
            </a:r>
            <a:r>
              <a:rPr lang="en-US" dirty="0"/>
              <a:t>The stopping distance </a:t>
            </a:r>
            <a:r>
              <a:rPr lang="en-US" i="1" dirty="0"/>
              <a:t>d</a:t>
            </a:r>
            <a:r>
              <a:rPr lang="en-US" dirty="0"/>
              <a:t> required by a car traveling at speed </a:t>
            </a:r>
            <a:r>
              <a:rPr lang="en-US" i="1" dirty="0"/>
              <a:t>v</a:t>
            </a:r>
            <a:r>
              <a:rPr lang="en-US" dirty="0"/>
              <a:t> when the brakes are applied is estimated by the formula                          where </a:t>
            </a:r>
            <a:r>
              <a:rPr lang="el-GR" i="1" dirty="0">
                <a:latin typeface="Cambria Math" panose="02040503050406030204" pitchFamily="18" charset="0"/>
                <a:ea typeface="Cambria Math" panose="02040503050406030204" pitchFamily="18" charset="0"/>
              </a:rPr>
              <a:t>μ</a:t>
            </a:r>
            <a:r>
              <a:rPr lang="en-US" dirty="0"/>
              <a:t> is the coefficient of friction between the tires and the pavement, and </a:t>
            </a:r>
            <a:r>
              <a:rPr lang="en-US" i="1" dirty="0"/>
              <a:t>g</a:t>
            </a:r>
            <a:r>
              <a:rPr lang="en-US" dirty="0"/>
              <a:t> is the gravity constant. Since </a:t>
            </a:r>
            <a:r>
              <a:rPr lang="el-GR" i="1" dirty="0">
                <a:latin typeface="Cambria Math" panose="02040503050406030204" pitchFamily="18" charset="0"/>
                <a:ea typeface="Cambria Math" panose="02040503050406030204" pitchFamily="18" charset="0"/>
              </a:rPr>
              <a:t>μ</a:t>
            </a:r>
            <a:r>
              <a:rPr lang="en-US" dirty="0"/>
              <a:t> can also be considered a constant (at least in the short term, when conditions are nearly unchanging) we see that stopping distance depends on initial speed only. </a:t>
            </a:r>
          </a:p>
        </p:txBody>
      </p:sp>
      <p:graphicFrame>
        <p:nvGraphicFramePr>
          <p:cNvPr id="31746" name="Object 2"/>
          <p:cNvGraphicFramePr>
            <a:graphicFrameLocks noChangeAspect="1"/>
          </p:cNvGraphicFramePr>
          <p:nvPr>
            <p:extLst>
              <p:ext uri="{D42A27DB-BD31-4B8C-83A1-F6EECF244321}">
                <p14:modId xmlns:p14="http://schemas.microsoft.com/office/powerpoint/2010/main" val="7529235"/>
              </p:ext>
            </p:extLst>
          </p:nvPr>
        </p:nvGraphicFramePr>
        <p:xfrm>
          <a:off x="3181350" y="2162175"/>
          <a:ext cx="1955800" cy="495300"/>
        </p:xfrm>
        <a:graphic>
          <a:graphicData uri="http://schemas.openxmlformats.org/presentationml/2006/ole">
            <mc:AlternateContent xmlns:mc="http://schemas.openxmlformats.org/markup-compatibility/2006">
              <mc:Choice xmlns:v="urn:schemas-microsoft-com:vml" Requires="v">
                <p:oleObj name="Equation" r:id="rId2" imgW="1955520" imgH="495000" progId="Equation.DSMT4">
                  <p:embed/>
                </p:oleObj>
              </mc:Choice>
              <mc:Fallback>
                <p:oleObj name="Equation" r:id="rId2" imgW="1955520" imgH="495000" progId="Equation.DSMT4">
                  <p:embed/>
                  <p:pic>
                    <p:nvPicPr>
                      <p:cNvPr id="0" name="Picture 2"/>
                      <p:cNvPicPr>
                        <a:picLocks noChangeAspect="1" noChangeArrowheads="1"/>
                      </p:cNvPicPr>
                      <p:nvPr/>
                    </p:nvPicPr>
                    <p:blipFill>
                      <a:blip r:embed="rId3"/>
                      <a:srcRect/>
                      <a:stretch>
                        <a:fillRect/>
                      </a:stretch>
                    </p:blipFill>
                    <p:spPr bwMode="auto">
                      <a:xfrm>
                        <a:off x="3181350" y="2162175"/>
                        <a:ext cx="1955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Writing Formulas as Functions (cont.)</a:t>
            </a:r>
          </a:p>
        </p:txBody>
      </p:sp>
      <p:sp>
        <p:nvSpPr>
          <p:cNvPr id="3" name="Content Placeholder 2"/>
          <p:cNvSpPr>
            <a:spLocks noGrp="1"/>
          </p:cNvSpPr>
          <p:nvPr>
            <p:ph idx="1"/>
          </p:nvPr>
        </p:nvSpPr>
        <p:spPr/>
        <p:txBody>
          <a:bodyPr/>
          <a:lstStyle/>
          <a:p>
            <a:r>
              <a:rPr lang="en-US" dirty="0"/>
              <a:t>This can be expressed by the function </a:t>
            </a:r>
          </a:p>
          <a:p>
            <a:endParaRPr lang="en-US" dirty="0"/>
          </a:p>
          <a:p>
            <a:endParaRPr lang="en-US" dirty="0"/>
          </a:p>
          <a:p>
            <a:r>
              <a:rPr lang="en-US" dirty="0"/>
              <a:t>with </a:t>
            </a:r>
            <a:r>
              <a:rPr lang="en-US" i="1" dirty="0"/>
              <a:t>v</a:t>
            </a:r>
            <a:r>
              <a:rPr lang="en-US" dirty="0"/>
              <a:t> being the argument of function </a:t>
            </a:r>
            <a:r>
              <a:rPr lang="en-US" i="1" dirty="0"/>
              <a:t>d</a:t>
            </a:r>
            <a:r>
              <a:rPr lang="en-US" dirty="0"/>
              <a:t>. (Note the quadratic dependence of </a:t>
            </a:r>
            <a:r>
              <a:rPr lang="en-US" i="1" dirty="0"/>
              <a:t>d</a:t>
            </a:r>
            <a:r>
              <a:rPr lang="en-US" dirty="0"/>
              <a:t> on </a:t>
            </a:r>
            <a:r>
              <a:rPr lang="en-US" i="1" dirty="0"/>
              <a:t>v</a:t>
            </a:r>
            <a:r>
              <a:rPr lang="en-US" dirty="0"/>
              <a:t>! It certainly pays to observe all speed limit signs and warnings.)</a:t>
            </a:r>
          </a:p>
        </p:txBody>
      </p:sp>
      <p:graphicFrame>
        <p:nvGraphicFramePr>
          <p:cNvPr id="4" name="Object 3"/>
          <p:cNvGraphicFramePr>
            <a:graphicFrameLocks noChangeAspect="1"/>
          </p:cNvGraphicFramePr>
          <p:nvPr>
            <p:extLst>
              <p:ext uri="{D42A27DB-BD31-4B8C-83A1-F6EECF244321}">
                <p14:modId xmlns:p14="http://schemas.microsoft.com/office/powerpoint/2010/main" val="1648385370"/>
              </p:ext>
            </p:extLst>
          </p:nvPr>
        </p:nvGraphicFramePr>
        <p:xfrm>
          <a:off x="3910013" y="1828800"/>
          <a:ext cx="1752600" cy="952500"/>
        </p:xfrm>
        <a:graphic>
          <a:graphicData uri="http://schemas.openxmlformats.org/presentationml/2006/ole">
            <mc:AlternateContent xmlns:mc="http://schemas.openxmlformats.org/markup-compatibility/2006">
              <mc:Choice xmlns:v="urn:schemas-microsoft-com:vml" Requires="v">
                <p:oleObj name="Equation" r:id="rId2" imgW="1752480" imgH="952200" progId="Equation.DSMT4">
                  <p:embed/>
                </p:oleObj>
              </mc:Choice>
              <mc:Fallback>
                <p:oleObj name="Equation" r:id="rId2" imgW="1752480" imgH="952200" progId="Equation.DSMT4">
                  <p:embed/>
                  <p:pic>
                    <p:nvPicPr>
                      <p:cNvPr id="0" name="Object 3"/>
                      <p:cNvPicPr>
                        <a:picLocks noChangeAspect="1" noChangeArrowheads="1"/>
                      </p:cNvPicPr>
                      <p:nvPr/>
                    </p:nvPicPr>
                    <p:blipFill>
                      <a:blip r:embed="rId3"/>
                      <a:srcRect/>
                      <a:stretch>
                        <a:fillRect/>
                      </a:stretch>
                    </p:blipFill>
                    <p:spPr bwMode="auto">
                      <a:xfrm>
                        <a:off x="3910013" y="1828800"/>
                        <a:ext cx="1752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Writing Formulas as Functions (cont.)</a:t>
            </a:r>
          </a:p>
        </p:txBody>
      </p:sp>
      <p:sp>
        <p:nvSpPr>
          <p:cNvPr id="3" name="Content Placeholder 2"/>
          <p:cNvSpPr>
            <a:spLocks noGrp="1"/>
          </p:cNvSpPr>
          <p:nvPr>
            <p:ph idx="1"/>
          </p:nvPr>
        </p:nvSpPr>
        <p:spPr/>
        <p:txBody>
          <a:bodyPr/>
          <a:lstStyle/>
          <a:p>
            <a:pPr marL="463550" indent="-463550"/>
            <a:r>
              <a:rPr lang="en-US" b="1" dirty="0"/>
              <a:t>c.	</a:t>
            </a:r>
            <a:r>
              <a:rPr lang="en-US" dirty="0"/>
              <a:t>The volume of a circular cylinder is calculated by </a:t>
            </a:r>
            <a:r>
              <a:rPr lang="en-US" i="1" dirty="0"/>
              <a:t>V</a:t>
            </a:r>
            <a:r>
              <a:rPr lang="en-US" dirty="0"/>
              <a:t> =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i="1" dirty="0"/>
              <a:t>r</a:t>
            </a:r>
            <a:r>
              <a:rPr lang="en-US" baseline="30000" dirty="0"/>
              <a:t>2</a:t>
            </a:r>
            <a:r>
              <a:rPr lang="en-US" i="1" dirty="0"/>
              <a:t>h</a:t>
            </a:r>
            <a:r>
              <a:rPr lang="en-US" dirty="0"/>
              <a:t>, where </a:t>
            </a:r>
            <a:r>
              <a:rPr lang="en-US" i="1" dirty="0"/>
              <a:t>r</a:t>
            </a:r>
            <a:r>
              <a:rPr lang="en-US" dirty="0"/>
              <a:t> is the radius of the base, and </a:t>
            </a:r>
            <a:r>
              <a:rPr lang="en-US" i="1" dirty="0"/>
              <a:t>h</a:t>
            </a:r>
            <a:r>
              <a:rPr lang="en-US" dirty="0"/>
              <a:t> stands for the height of the cylinder. Note that the volume here is a function of two independent quantities. We can express this functional relationship as follows.</a:t>
            </a:r>
          </a:p>
          <a:p>
            <a:pPr marL="463550" indent="-463550"/>
            <a:endParaRPr lang="en-US" dirty="0"/>
          </a:p>
          <a:p>
            <a:pPr marL="463550" indent="-463550"/>
            <a:r>
              <a:rPr lang="en-US" dirty="0"/>
              <a:t>	Both </a:t>
            </a:r>
            <a:r>
              <a:rPr lang="en-US" i="1" dirty="0"/>
              <a:t>r</a:t>
            </a:r>
            <a:r>
              <a:rPr lang="en-US" dirty="0"/>
              <a:t> and </a:t>
            </a:r>
            <a:r>
              <a:rPr lang="en-US" i="1" dirty="0"/>
              <a:t>h</a:t>
            </a:r>
            <a:r>
              <a:rPr lang="en-US" dirty="0"/>
              <a:t> are considered arguments here, and thus </a:t>
            </a:r>
            <a:r>
              <a:rPr lang="en-US" i="1" dirty="0"/>
              <a:t>V</a:t>
            </a:r>
            <a:r>
              <a:rPr lang="en-US" dirty="0"/>
              <a:t>(</a:t>
            </a:r>
            <a:r>
              <a:rPr lang="en-US" i="1" dirty="0"/>
              <a:t>r</a:t>
            </a:r>
            <a:r>
              <a:rPr lang="en-US" dirty="0"/>
              <a:t>, </a:t>
            </a:r>
            <a:r>
              <a:rPr lang="en-US" i="1" dirty="0"/>
              <a:t>h</a:t>
            </a:r>
            <a:r>
              <a:rPr lang="en-US" dirty="0"/>
              <a:t>) is our first example of a </a:t>
            </a:r>
            <a:r>
              <a:rPr lang="en-US" i="1" dirty="0"/>
              <a:t>function of two variables</a:t>
            </a:r>
            <a:r>
              <a:rPr lang="en-US" dirty="0"/>
              <a:t>.</a:t>
            </a:r>
          </a:p>
        </p:txBody>
      </p:sp>
      <p:graphicFrame>
        <p:nvGraphicFramePr>
          <p:cNvPr id="32770" name="Object 2"/>
          <p:cNvGraphicFramePr>
            <a:graphicFrameLocks noChangeAspect="1"/>
          </p:cNvGraphicFramePr>
          <p:nvPr>
            <p:extLst>
              <p:ext uri="{D42A27DB-BD31-4B8C-83A1-F6EECF244321}">
                <p14:modId xmlns:p14="http://schemas.microsoft.com/office/powerpoint/2010/main" val="505463068"/>
              </p:ext>
            </p:extLst>
          </p:nvPr>
        </p:nvGraphicFramePr>
        <p:xfrm>
          <a:off x="3581400" y="3956050"/>
          <a:ext cx="1981200" cy="495300"/>
        </p:xfrm>
        <a:graphic>
          <a:graphicData uri="http://schemas.openxmlformats.org/presentationml/2006/ole">
            <mc:AlternateContent xmlns:mc="http://schemas.openxmlformats.org/markup-compatibility/2006">
              <mc:Choice xmlns:v="urn:schemas-microsoft-com:vml" Requires="v">
                <p:oleObj name="Equation" r:id="rId2" imgW="1981080" imgH="495000" progId="Equation.DSMT4">
                  <p:embed/>
                </p:oleObj>
              </mc:Choice>
              <mc:Fallback>
                <p:oleObj name="Equation" r:id="rId2" imgW="1981080" imgH="495000" progId="Equation.DSMT4">
                  <p:embed/>
                  <p:pic>
                    <p:nvPicPr>
                      <p:cNvPr id="0" name="Picture 2"/>
                      <p:cNvPicPr>
                        <a:picLocks noChangeAspect="1" noChangeArrowheads="1"/>
                      </p:cNvPicPr>
                      <p:nvPr/>
                    </p:nvPicPr>
                    <p:blipFill>
                      <a:blip r:embed="rId3"/>
                      <a:srcRect/>
                      <a:stretch>
                        <a:fillRect/>
                      </a:stretch>
                    </p:blipFill>
                    <p:spPr bwMode="auto">
                      <a:xfrm>
                        <a:off x="3581400" y="3956050"/>
                        <a:ext cx="1981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b="16333"/>
          <a:stretch>
            <a:fillRect/>
          </a:stretch>
        </p:blipFill>
        <p:spPr bwMode="auto">
          <a:xfrm>
            <a:off x="4869591" y="1417320"/>
            <a:ext cx="3893409" cy="3840480"/>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dirty="0"/>
              <a:t>Example 1: Finding the Domain and Range of a Relation</a:t>
            </a:r>
          </a:p>
        </p:txBody>
      </p:sp>
      <p:sp>
        <p:nvSpPr>
          <p:cNvPr id="8" name="Content Placeholder 7"/>
          <p:cNvSpPr>
            <a:spLocks noGrp="1"/>
          </p:cNvSpPr>
          <p:nvPr>
            <p:ph idx="1"/>
          </p:nvPr>
        </p:nvSpPr>
        <p:spPr>
          <a:xfrm>
            <a:off x="457200" y="1280160"/>
            <a:ext cx="4572000" cy="4832092"/>
          </a:xfrm>
        </p:spPr>
        <p:txBody>
          <a:bodyPr>
            <a:spAutoFit/>
          </a:bodyPr>
          <a:lstStyle/>
          <a:p>
            <a:pPr marL="463550" indent="-463550"/>
            <a:r>
              <a:rPr lang="en-US" b="1" dirty="0"/>
              <a:t>a.</a:t>
            </a:r>
            <a:r>
              <a:rPr lang="en-US" dirty="0"/>
              <a:t>	For real numbers </a:t>
            </a:r>
            <a:r>
              <a:rPr lang="en-US" i="1" dirty="0"/>
              <a:t>x</a:t>
            </a:r>
            <a:r>
              <a:rPr lang="en-US" dirty="0"/>
              <a:t> and </a:t>
            </a:r>
            <a:r>
              <a:rPr lang="en-US" i="1" dirty="0"/>
              <a:t>y</a:t>
            </a:r>
            <a:r>
              <a:rPr lang="en-US" dirty="0"/>
              <a:t>, suppose they are in relation </a:t>
            </a:r>
            <a:r>
              <a:rPr lang="en-US" i="1" dirty="0"/>
              <a:t>C</a:t>
            </a:r>
            <a:r>
              <a:rPr lang="en-US" dirty="0"/>
              <a:t> (i.e., (</a:t>
            </a:r>
            <a:r>
              <a:rPr lang="en-US" i="1" dirty="0" err="1"/>
              <a:t>x</a:t>
            </a:r>
            <a:r>
              <a:rPr lang="en-US" dirty="0" err="1"/>
              <a:t>,</a:t>
            </a:r>
            <a:r>
              <a:rPr lang="en-US" i="1" dirty="0" err="1"/>
              <a:t>y</a:t>
            </a:r>
            <a:r>
              <a:rPr lang="en-US" dirty="0"/>
              <a:t>)</a:t>
            </a:r>
            <a:r>
              <a:rPr lang="en-US" dirty="0">
                <a:sym typeface="Symbol"/>
              </a:rPr>
              <a:t></a:t>
            </a:r>
            <a:r>
              <a:rPr lang="en-US" i="1" dirty="0">
                <a:sym typeface="Symbol"/>
              </a:rPr>
              <a:t>C</a:t>
            </a:r>
            <a:r>
              <a:rPr lang="en-US" dirty="0">
                <a:sym typeface="Symbol"/>
              </a:rPr>
              <a:t>) </a:t>
            </a:r>
            <a:r>
              <a:rPr lang="en-US" dirty="0"/>
              <a:t>if they satisfy the equation </a:t>
            </a:r>
            <a:r>
              <a:rPr lang="en-US" i="1" dirty="0"/>
              <a:t>x</a:t>
            </a:r>
            <a:r>
              <a:rPr lang="en-US" baseline="30000" dirty="0"/>
              <a:t>2</a:t>
            </a:r>
            <a:r>
              <a:rPr lang="en-US" dirty="0"/>
              <a:t> + </a:t>
            </a:r>
            <a:r>
              <a:rPr lang="en-US" i="1" dirty="0"/>
              <a:t>y</a:t>
            </a:r>
            <a:r>
              <a:rPr lang="en-US" baseline="30000" dirty="0"/>
              <a:t>2</a:t>
            </a:r>
            <a:r>
              <a:rPr lang="en-US" dirty="0"/>
              <a:t> = 1. For example, (1, 0)</a:t>
            </a:r>
            <a:r>
              <a:rPr lang="en-US" dirty="0">
                <a:sym typeface="Symbol"/>
              </a:rPr>
              <a:t></a:t>
            </a:r>
            <a:r>
              <a:rPr lang="en-US" i="1" dirty="0">
                <a:sym typeface="Symbol"/>
              </a:rPr>
              <a:t>C</a:t>
            </a:r>
            <a:r>
              <a:rPr lang="en-US" dirty="0">
                <a:sym typeface="Symbol"/>
              </a:rPr>
              <a:t>,			     </a:t>
            </a:r>
            <a:r>
              <a:rPr lang="en-US" dirty="0"/>
              <a:t>but (1, 1)</a:t>
            </a:r>
            <a:r>
              <a:rPr lang="en-US" dirty="0">
                <a:sym typeface="Symbol"/>
              </a:rPr>
              <a:t></a:t>
            </a:r>
            <a:r>
              <a:rPr lang="en-US" i="1" dirty="0">
                <a:sym typeface="Symbol"/>
              </a:rPr>
              <a:t>C. </a:t>
            </a:r>
            <a:r>
              <a:rPr lang="en-US" dirty="0"/>
              <a:t>Figure 1 shows the graph of the equation defining </a:t>
            </a:r>
            <a:r>
              <a:rPr lang="en-US" i="1" dirty="0"/>
              <a:t>C</a:t>
            </a:r>
            <a:r>
              <a:rPr lang="en-US" dirty="0"/>
              <a:t>. (Can you see why we called the relation </a:t>
            </a:r>
            <a:r>
              <a:rPr lang="en-US" i="1" dirty="0"/>
              <a:t>C</a:t>
            </a:r>
            <a:r>
              <a:rPr lang="en-US" dirty="0"/>
              <a:t>?) </a:t>
            </a:r>
          </a:p>
        </p:txBody>
      </p:sp>
      <p:graphicFrame>
        <p:nvGraphicFramePr>
          <p:cNvPr id="2052" name="Object 4"/>
          <p:cNvGraphicFramePr>
            <a:graphicFrameLocks noChangeAspect="1"/>
          </p:cNvGraphicFramePr>
          <p:nvPr/>
        </p:nvGraphicFramePr>
        <p:xfrm>
          <a:off x="2345960" y="3414010"/>
          <a:ext cx="2468880" cy="614087"/>
        </p:xfrm>
        <a:graphic>
          <a:graphicData uri="http://schemas.openxmlformats.org/presentationml/2006/ole">
            <mc:AlternateContent xmlns:mc="http://schemas.openxmlformats.org/markup-compatibility/2006">
              <mc:Choice xmlns:v="urn:schemas-microsoft-com:vml" Requires="v">
                <p:oleObj name="Equation" r:id="rId3" imgW="2501640" imgH="622080" progId="Equation.DSMT4">
                  <p:embed/>
                </p:oleObj>
              </mc:Choice>
              <mc:Fallback>
                <p:oleObj name="Equation" r:id="rId3" imgW="2501640" imgH="62208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960" y="3414010"/>
                        <a:ext cx="2468880" cy="61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2"/>
          <p:cNvSpPr/>
          <p:nvPr/>
        </p:nvSpPr>
        <p:spPr>
          <a:xfrm>
            <a:off x="6131268" y="5181600"/>
            <a:ext cx="1370055" cy="523220"/>
          </a:xfrm>
          <a:prstGeom prst="rect">
            <a:avLst/>
          </a:prstGeom>
        </p:spPr>
        <p:txBody>
          <a:bodyPr wrap="none">
            <a:spAutoFit/>
          </a:bodyPr>
          <a:lstStyle/>
          <a:p>
            <a:r>
              <a:rPr lang="en-US" sz="2800" b="1" dirty="0"/>
              <a:t>Figure 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Evaluating and Graphing a Function  </a:t>
            </a:r>
          </a:p>
        </p:txBody>
      </p:sp>
      <p:sp>
        <p:nvSpPr>
          <p:cNvPr id="3" name="Content Placeholder 2"/>
          <p:cNvSpPr>
            <a:spLocks noGrp="1"/>
          </p:cNvSpPr>
          <p:nvPr>
            <p:ph idx="1"/>
          </p:nvPr>
        </p:nvSpPr>
        <p:spPr>
          <a:xfrm>
            <a:off x="457200" y="1280160"/>
            <a:ext cx="8229600" cy="2677656"/>
          </a:xfrm>
          <a:ln w="28575">
            <a:solidFill>
              <a:srgbClr val="FF0000"/>
            </a:solidFill>
          </a:ln>
        </p:spPr>
        <p:txBody>
          <a:bodyPr>
            <a:spAutoFit/>
          </a:bodyPr>
          <a:lstStyle/>
          <a:p>
            <a:r>
              <a:rPr lang="en-US" dirty="0">
                <a:solidFill>
                  <a:srgbClr val="000000"/>
                </a:solidFill>
              </a:rPr>
              <a:t>Functions and function notation are immensely important not just as mathematical concepts but also in the way we use technology as a mathematical aid. Graphing calculators and computer algebra systems (CAS) all have methods for defining functions and then making use of them.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Evaluating and Graphing a Function (cont.)</a:t>
            </a:r>
          </a:p>
        </p:txBody>
      </p:sp>
      <p:sp>
        <p:nvSpPr>
          <p:cNvPr id="3" name="Content Placeholder 2"/>
          <p:cNvSpPr>
            <a:spLocks noGrp="1"/>
          </p:cNvSpPr>
          <p:nvPr>
            <p:ph idx="1"/>
          </p:nvPr>
        </p:nvSpPr>
        <p:spPr>
          <a:ln w="28575">
            <a:solidFill>
              <a:srgbClr val="FF0000"/>
            </a:solidFill>
          </a:ln>
        </p:spPr>
        <p:txBody>
          <a:bodyPr/>
          <a:lstStyle/>
          <a:p>
            <a:r>
              <a:rPr lang="en-US" dirty="0">
                <a:solidFill>
                  <a:srgbClr val="000000"/>
                </a:solidFill>
              </a:rPr>
              <a:t>Figure 12 shows how the function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x</a:t>
            </a:r>
            <a:r>
              <a:rPr lang="en-US" baseline="30000" dirty="0">
                <a:solidFill>
                  <a:srgbClr val="000000"/>
                </a:solidFill>
              </a:rPr>
              <a:t>3</a:t>
            </a:r>
            <a:r>
              <a:rPr lang="en-US" dirty="0">
                <a:solidFill>
                  <a:srgbClr val="000000"/>
                </a:solidFill>
              </a:rPr>
              <a:t> + 5</a:t>
            </a:r>
            <a:r>
              <a:rPr lang="en-US" i="1" dirty="0">
                <a:solidFill>
                  <a:srgbClr val="000000"/>
                </a:solidFill>
              </a:rPr>
              <a:t>x</a:t>
            </a:r>
            <a:r>
              <a:rPr lang="en-US" baseline="30000" dirty="0">
                <a:solidFill>
                  <a:srgbClr val="000000"/>
                </a:solidFill>
              </a:rPr>
              <a:t>2</a:t>
            </a:r>
            <a:r>
              <a:rPr lang="en-US" dirty="0">
                <a:solidFill>
                  <a:srgbClr val="000000"/>
                </a:solidFill>
              </a:rPr>
              <a:t> − 7</a:t>
            </a:r>
            <a:r>
              <a:rPr lang="en-US" i="1" dirty="0">
                <a:solidFill>
                  <a:srgbClr val="000000"/>
                </a:solidFill>
              </a:rPr>
              <a:t>x</a:t>
            </a:r>
            <a:r>
              <a:rPr lang="en-US" dirty="0">
                <a:solidFill>
                  <a:srgbClr val="000000"/>
                </a:solidFill>
              </a:rPr>
              <a:t> is defined using a graphing calculator and how the function is then evaluated at several points and graphed for </a:t>
            </a:r>
            <a:r>
              <a:rPr lang="en-US" i="1" dirty="0">
                <a:solidFill>
                  <a:srgbClr val="000000"/>
                </a:solidFill>
              </a:rPr>
              <a:t>x</a:t>
            </a:r>
            <a:r>
              <a:rPr lang="en-US" dirty="0">
                <a:solidFill>
                  <a:srgbClr val="000000"/>
                </a:solidFill>
                <a:sym typeface="Symbol"/>
              </a:rPr>
              <a:t>[</a:t>
            </a:r>
            <a:r>
              <a:rPr lang="en-US" dirty="0">
                <a:solidFill>
                  <a:srgbClr val="000000"/>
                </a:solidFill>
              </a:rPr>
              <a:t>−10, 5].</a:t>
            </a:r>
          </a:p>
        </p:txBody>
      </p:sp>
      <p:sp>
        <p:nvSpPr>
          <p:cNvPr id="7" name="Rectangle 6"/>
          <p:cNvSpPr/>
          <p:nvPr/>
        </p:nvSpPr>
        <p:spPr>
          <a:xfrm>
            <a:off x="3754725" y="5344180"/>
            <a:ext cx="1634550" cy="523220"/>
          </a:xfrm>
          <a:prstGeom prst="rect">
            <a:avLst/>
          </a:prstGeom>
        </p:spPr>
        <p:txBody>
          <a:bodyPr wrap="none">
            <a:spAutoFit/>
          </a:bodyPr>
          <a:lstStyle/>
          <a:p>
            <a:r>
              <a:rPr lang="en-US" sz="2800" b="1" dirty="0"/>
              <a:t>Figure 12 </a:t>
            </a:r>
          </a:p>
        </p:txBody>
      </p:sp>
      <p:pic>
        <p:nvPicPr>
          <p:cNvPr id="11" name="Picture 10">
            <a:extLst>
              <a:ext uri="{FF2B5EF4-FFF2-40B4-BE49-F238E27FC236}">
                <a16:creationId xmlns:a16="http://schemas.microsoft.com/office/drawing/2014/main" id="{DB558A94-2B12-EDF3-A6BC-B47F0ECCD0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658" y="3362006"/>
            <a:ext cx="2362200" cy="1775318"/>
          </a:xfrm>
          <a:prstGeom prst="rect">
            <a:avLst/>
          </a:prstGeom>
        </p:spPr>
      </p:pic>
      <p:pic>
        <p:nvPicPr>
          <p:cNvPr id="13" name="Picture 12">
            <a:extLst>
              <a:ext uri="{FF2B5EF4-FFF2-40B4-BE49-F238E27FC236}">
                <a16:creationId xmlns:a16="http://schemas.microsoft.com/office/drawing/2014/main" id="{4AC1B66C-CCDE-9486-B310-5FFE06C013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2875" y="3356628"/>
            <a:ext cx="2433362" cy="1828800"/>
          </a:xfrm>
          <a:prstGeom prst="rect">
            <a:avLst/>
          </a:prstGeom>
        </p:spPr>
      </p:pic>
      <p:pic>
        <p:nvPicPr>
          <p:cNvPr id="15" name="Picture 14">
            <a:extLst>
              <a:ext uri="{FF2B5EF4-FFF2-40B4-BE49-F238E27FC236}">
                <a16:creationId xmlns:a16="http://schemas.microsoft.com/office/drawing/2014/main" id="{117E2134-F048-8478-29C9-26E7BAE6A3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2231" y="3355490"/>
            <a:ext cx="2433362" cy="1828800"/>
          </a:xfrm>
          <a:prstGeom prst="rect">
            <a:avLst/>
          </a:prstGeom>
        </p:spPr>
      </p:pic>
      <p:pic>
        <p:nvPicPr>
          <p:cNvPr id="17" name="Picture 16">
            <a:extLst>
              <a:ext uri="{FF2B5EF4-FFF2-40B4-BE49-F238E27FC236}">
                <a16:creationId xmlns:a16="http://schemas.microsoft.com/office/drawing/2014/main" id="{99D09C10-2B99-CBAF-6A47-0CD2BED7369D}"/>
              </a:ext>
            </a:extLst>
          </p:cNvPr>
          <p:cNvPicPr>
            <a:picLocks noChangeAspect="1"/>
          </p:cNvPicPr>
          <p:nvPr/>
        </p:nvPicPr>
        <p:blipFill>
          <a:blip r:embed="rId5"/>
          <a:stretch>
            <a:fillRect/>
          </a:stretch>
        </p:blipFill>
        <p:spPr>
          <a:xfrm>
            <a:off x="6174358" y="5227121"/>
            <a:ext cx="2029108" cy="44773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Evaluating and Graphing a Function (cont.)</a:t>
            </a:r>
          </a:p>
        </p:txBody>
      </p:sp>
      <p:sp>
        <p:nvSpPr>
          <p:cNvPr id="3" name="Content Placeholder 2"/>
          <p:cNvSpPr>
            <a:spLocks noGrp="1"/>
          </p:cNvSpPr>
          <p:nvPr>
            <p:ph idx="1"/>
          </p:nvPr>
        </p:nvSpPr>
        <p:spPr>
          <a:xfrm>
            <a:off x="457200" y="1280160"/>
            <a:ext cx="8229600" cy="1384995"/>
          </a:xfrm>
          <a:ln w="28575">
            <a:solidFill>
              <a:srgbClr val="FF0000"/>
            </a:solidFill>
          </a:ln>
        </p:spPr>
        <p:txBody>
          <a:bodyPr>
            <a:spAutoFit/>
          </a:bodyPr>
          <a:lstStyle/>
          <a:p>
            <a:r>
              <a:rPr lang="en-US" dirty="0">
                <a:solidFill>
                  <a:srgbClr val="000000"/>
                </a:solidFill>
              </a:rPr>
              <a:t>Figure 13 on the next slide shows how the same function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x</a:t>
            </a:r>
            <a:r>
              <a:rPr lang="en-US" baseline="30000" dirty="0">
                <a:solidFill>
                  <a:srgbClr val="000000"/>
                </a:solidFill>
              </a:rPr>
              <a:t>3 </a:t>
            </a:r>
            <a:r>
              <a:rPr lang="en-US" dirty="0">
                <a:solidFill>
                  <a:srgbClr val="000000"/>
                </a:solidFill>
              </a:rPr>
              <a:t>+ 5</a:t>
            </a:r>
            <a:r>
              <a:rPr lang="en-US" i="1" dirty="0">
                <a:solidFill>
                  <a:srgbClr val="000000"/>
                </a:solidFill>
              </a:rPr>
              <a:t>x</a:t>
            </a:r>
            <a:r>
              <a:rPr lang="en-US" baseline="30000" dirty="0">
                <a:solidFill>
                  <a:srgbClr val="000000"/>
                </a:solidFill>
              </a:rPr>
              <a:t>2 </a:t>
            </a:r>
            <a:r>
              <a:rPr lang="en-US" dirty="0">
                <a:solidFill>
                  <a:srgbClr val="000000"/>
                </a:solidFill>
              </a:rPr>
              <a:t>− 7</a:t>
            </a:r>
            <a:r>
              <a:rPr lang="en-US" i="1" dirty="0">
                <a:solidFill>
                  <a:srgbClr val="000000"/>
                </a:solidFill>
              </a:rPr>
              <a:t>x</a:t>
            </a:r>
            <a:r>
              <a:rPr lang="en-US" dirty="0">
                <a:solidFill>
                  <a:srgbClr val="000000"/>
                </a:solidFill>
              </a:rPr>
              <a:t> is defined in </a:t>
            </a:r>
            <a:r>
              <a:rPr lang="en-US" i="1" dirty="0">
                <a:solidFill>
                  <a:srgbClr val="000000"/>
                </a:solidFill>
              </a:rPr>
              <a:t>Mathematica</a:t>
            </a:r>
            <a:r>
              <a:rPr lang="en-US" dirty="0">
                <a:solidFill>
                  <a:srgbClr val="000000"/>
                </a:solidFill>
              </a:rPr>
              <a:t>, evaluated, and then graphed over the specified region.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Note: Evaluating and Graphing a Function (cont.)</a:t>
            </a:r>
          </a:p>
        </p:txBody>
      </p:sp>
      <p:sp>
        <p:nvSpPr>
          <p:cNvPr id="3" name="Content Placeholder 2"/>
          <p:cNvSpPr>
            <a:spLocks noGrp="1"/>
          </p:cNvSpPr>
          <p:nvPr>
            <p:ph idx="1"/>
          </p:nvPr>
        </p:nvSpPr>
        <p:spPr>
          <a:xfrm>
            <a:off x="457200" y="1280160"/>
            <a:ext cx="8229600" cy="3625608"/>
          </a:xfrm>
          <a:ln w="28575">
            <a:solidFill>
              <a:srgbClr val="FF0000"/>
            </a:solidFill>
          </a:ln>
        </p:spPr>
        <p:txBody>
          <a:bodyPr>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34818" name="Picture 2"/>
          <p:cNvPicPr>
            <a:picLocks noChangeAspect="1" noChangeArrowheads="1"/>
          </p:cNvPicPr>
          <p:nvPr/>
        </p:nvPicPr>
        <p:blipFill>
          <a:blip r:embed="rId2" cstate="print"/>
          <a:srcRect b="6025"/>
          <a:stretch>
            <a:fillRect/>
          </a:stretch>
        </p:blipFill>
        <p:spPr bwMode="auto">
          <a:xfrm>
            <a:off x="2841239" y="1418988"/>
            <a:ext cx="3246369" cy="3347951"/>
          </a:xfrm>
          <a:prstGeom prst="rect">
            <a:avLst/>
          </a:prstGeom>
          <a:noFill/>
          <a:ln w="9525">
            <a:noFill/>
            <a:miter lim="800000"/>
            <a:headEnd/>
            <a:tailEnd/>
          </a:ln>
          <a:effectLst/>
        </p:spPr>
      </p:pic>
      <p:sp>
        <p:nvSpPr>
          <p:cNvPr id="5" name="Rectangle 4"/>
          <p:cNvSpPr/>
          <p:nvPr/>
        </p:nvSpPr>
        <p:spPr>
          <a:xfrm>
            <a:off x="3688026" y="5130820"/>
            <a:ext cx="1552797" cy="523220"/>
          </a:xfrm>
          <a:prstGeom prst="rect">
            <a:avLst/>
          </a:prstGeom>
        </p:spPr>
        <p:txBody>
          <a:bodyPr wrap="none">
            <a:spAutoFit/>
          </a:bodyPr>
          <a:lstStyle/>
          <a:p>
            <a:r>
              <a:rPr lang="en-US" sz="2800" b="1" dirty="0"/>
              <a:t>Figure 13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a:t>
            </a:r>
          </a:p>
        </p:txBody>
      </p:sp>
      <p:graphicFrame>
        <p:nvGraphicFramePr>
          <p:cNvPr id="4" name="Content Placeholder 4"/>
          <p:cNvGraphicFramePr>
            <a:graphicFrameLocks/>
          </p:cNvGraphicFramePr>
          <p:nvPr>
            <p:extLst>
              <p:ext uri="{D42A27DB-BD31-4B8C-83A1-F6EECF244321}">
                <p14:modId xmlns:p14="http://schemas.microsoft.com/office/powerpoint/2010/main" val="3545802085"/>
              </p:ext>
            </p:extLst>
          </p:nvPr>
        </p:nvGraphicFramePr>
        <p:xfrm>
          <a:off x="5512398" y="1097280"/>
          <a:ext cx="3200400" cy="4149021"/>
        </p:xfrm>
        <a:graphic>
          <a:graphicData uri="http://schemas.openxmlformats.org/drawingml/2006/table">
            <a:tbl>
              <a:tblPr firstRow="1" bandRow="1">
                <a:tableStyleId>{5C22544A-7EE6-4342-B048-85BDC9FD1C3A}</a:tableStyleId>
              </a:tblPr>
              <a:tblGrid>
                <a:gridCol w="1037968">
                  <a:extLst>
                    <a:ext uri="{9D8B030D-6E8A-4147-A177-3AD203B41FA5}">
                      <a16:colId xmlns:a16="http://schemas.microsoft.com/office/drawing/2014/main" val="20000"/>
                    </a:ext>
                  </a:extLst>
                </a:gridCol>
                <a:gridCol w="2162432">
                  <a:extLst>
                    <a:ext uri="{9D8B030D-6E8A-4147-A177-3AD203B41FA5}">
                      <a16:colId xmlns:a16="http://schemas.microsoft.com/office/drawing/2014/main" val="20001"/>
                    </a:ext>
                  </a:extLst>
                </a:gridCol>
              </a:tblGrid>
              <a:tr h="65532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chemeClr val="lt1"/>
                          </a:solidFill>
                          <a:latin typeface="+mn-lt"/>
                          <a:ea typeface="+mn-ea"/>
                          <a:cs typeface="+mn-cs"/>
                        </a:rPr>
                        <a:t>US Population As Measured by the Census Bureau</a:t>
                      </a:r>
                    </a:p>
                  </a:txBody>
                  <a:tcPr/>
                </a:tc>
                <a:tc hMerge="1">
                  <a:txBody>
                    <a:bodyPr/>
                    <a:lstStyle/>
                    <a:p>
                      <a:endParaRPr lang="en-US" dirty="0"/>
                    </a:p>
                  </a:txBody>
                  <a:tcPr/>
                </a:tc>
                <a:extLst>
                  <a:ext uri="{0D108BD9-81ED-4DB2-BD59-A6C34878D82A}">
                    <a16:rowId xmlns:a16="http://schemas.microsoft.com/office/drawing/2014/main" val="10000"/>
                  </a:ext>
                </a:extLst>
              </a:tr>
              <a:tr h="388189">
                <a:tc>
                  <a:txBody>
                    <a:bodyPr/>
                    <a:lstStyle/>
                    <a:p>
                      <a:pPr algn="ctr"/>
                      <a:r>
                        <a:rPr lang="en-US" sz="1800" dirty="0"/>
                        <a:t>Year</a:t>
                      </a:r>
                    </a:p>
                  </a:txBody>
                  <a:tcPr/>
                </a:tc>
                <a:tc>
                  <a:txBody>
                    <a:bodyPr/>
                    <a:lstStyle/>
                    <a:p>
                      <a:pPr algn="ctr"/>
                      <a:r>
                        <a:rPr lang="en-US" sz="1800" dirty="0"/>
                        <a:t>Population </a:t>
                      </a:r>
                    </a:p>
                  </a:txBody>
                  <a:tcPr/>
                </a:tc>
                <a:extLst>
                  <a:ext uri="{0D108BD9-81ED-4DB2-BD59-A6C34878D82A}">
                    <a16:rowId xmlns:a16="http://schemas.microsoft.com/office/drawing/2014/main" val="10001"/>
                  </a:ext>
                </a:extLst>
              </a:tr>
              <a:tr h="388189">
                <a:tc>
                  <a:txBody>
                    <a:bodyPr/>
                    <a:lstStyle/>
                    <a:p>
                      <a:pPr algn="ctr"/>
                      <a:r>
                        <a:rPr lang="en-US" sz="1800" dirty="0"/>
                        <a:t>1950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151,325,798</a:t>
                      </a:r>
                    </a:p>
                  </a:txBody>
                  <a:tcPr/>
                </a:tc>
                <a:extLst>
                  <a:ext uri="{0D108BD9-81ED-4DB2-BD59-A6C34878D82A}">
                    <a16:rowId xmlns:a16="http://schemas.microsoft.com/office/drawing/2014/main" val="10002"/>
                  </a:ext>
                </a:extLst>
              </a:tr>
              <a:tr h="388189">
                <a:tc>
                  <a:txBody>
                    <a:bodyPr/>
                    <a:lstStyle/>
                    <a:p>
                      <a:pPr algn="ctr"/>
                      <a:r>
                        <a:rPr lang="en-US" sz="1800" dirty="0"/>
                        <a:t>1960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179,323,175</a:t>
                      </a:r>
                    </a:p>
                  </a:txBody>
                  <a:tcPr/>
                </a:tc>
                <a:extLst>
                  <a:ext uri="{0D108BD9-81ED-4DB2-BD59-A6C34878D82A}">
                    <a16:rowId xmlns:a16="http://schemas.microsoft.com/office/drawing/2014/main" val="10003"/>
                  </a:ext>
                </a:extLst>
              </a:tr>
              <a:tr h="388189">
                <a:tc>
                  <a:txBody>
                    <a:bodyPr/>
                    <a:lstStyle/>
                    <a:p>
                      <a:pPr algn="ctr"/>
                      <a:r>
                        <a:rPr lang="en-US" sz="1800" dirty="0"/>
                        <a:t>1970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203,211,926</a:t>
                      </a:r>
                    </a:p>
                  </a:txBody>
                  <a:tcPr/>
                </a:tc>
                <a:extLst>
                  <a:ext uri="{0D108BD9-81ED-4DB2-BD59-A6C34878D82A}">
                    <a16:rowId xmlns:a16="http://schemas.microsoft.com/office/drawing/2014/main" val="10004"/>
                  </a:ext>
                </a:extLst>
              </a:tr>
              <a:tr h="388189">
                <a:tc>
                  <a:txBody>
                    <a:bodyPr/>
                    <a:lstStyle/>
                    <a:p>
                      <a:pPr algn="ctr"/>
                      <a:r>
                        <a:rPr lang="en-US" sz="1800" dirty="0"/>
                        <a:t>1980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226,545,805</a:t>
                      </a:r>
                    </a:p>
                  </a:txBody>
                  <a:tcPr/>
                </a:tc>
                <a:extLst>
                  <a:ext uri="{0D108BD9-81ED-4DB2-BD59-A6C34878D82A}">
                    <a16:rowId xmlns:a16="http://schemas.microsoft.com/office/drawing/2014/main" val="10005"/>
                  </a:ext>
                </a:extLst>
              </a:tr>
              <a:tr h="388189">
                <a:tc>
                  <a:txBody>
                    <a:bodyPr/>
                    <a:lstStyle/>
                    <a:p>
                      <a:pPr algn="ctr"/>
                      <a:r>
                        <a:rPr lang="en-US" sz="1800" dirty="0"/>
                        <a:t>1990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248,709,873</a:t>
                      </a:r>
                    </a:p>
                  </a:txBody>
                  <a:tcPr/>
                </a:tc>
                <a:extLst>
                  <a:ext uri="{0D108BD9-81ED-4DB2-BD59-A6C34878D82A}">
                    <a16:rowId xmlns:a16="http://schemas.microsoft.com/office/drawing/2014/main" val="10006"/>
                  </a:ext>
                </a:extLst>
              </a:tr>
              <a:tr h="388189">
                <a:tc>
                  <a:txBody>
                    <a:bodyPr/>
                    <a:lstStyle/>
                    <a:p>
                      <a:pPr algn="ctr"/>
                      <a:r>
                        <a:rPr lang="en-US" sz="1800" dirty="0"/>
                        <a:t>2000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281,421,906</a:t>
                      </a:r>
                    </a:p>
                  </a:txBody>
                  <a:tcPr/>
                </a:tc>
                <a:extLst>
                  <a:ext uri="{0D108BD9-81ED-4DB2-BD59-A6C34878D82A}">
                    <a16:rowId xmlns:a16="http://schemas.microsoft.com/office/drawing/2014/main" val="10007"/>
                  </a:ext>
                </a:extLst>
              </a:tr>
              <a:tr h="388189">
                <a:tc>
                  <a:txBody>
                    <a:bodyPr/>
                    <a:lstStyle/>
                    <a:p>
                      <a:pPr algn="ctr"/>
                      <a:r>
                        <a:rPr lang="en-US" sz="1800" dirty="0"/>
                        <a:t>2010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308,745,538</a:t>
                      </a:r>
                    </a:p>
                  </a:txBody>
                  <a:tcPr/>
                </a:tc>
                <a:extLst>
                  <a:ext uri="{0D108BD9-81ED-4DB2-BD59-A6C34878D82A}">
                    <a16:rowId xmlns:a16="http://schemas.microsoft.com/office/drawing/2014/main" val="10008"/>
                  </a:ext>
                </a:extLst>
              </a:tr>
              <a:tr h="388189">
                <a:tc>
                  <a:txBody>
                    <a:bodyPr/>
                    <a:lstStyle/>
                    <a:p>
                      <a:pPr algn="ctr"/>
                      <a:r>
                        <a:rPr lang="en-US" sz="1800" dirty="0"/>
                        <a:t>2020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dk1"/>
                          </a:solidFill>
                          <a:latin typeface="+mn-lt"/>
                          <a:ea typeface="+mn-ea"/>
                          <a:cs typeface="+mn-cs"/>
                        </a:rPr>
                        <a:t>331,449,281</a:t>
                      </a:r>
                    </a:p>
                  </a:txBody>
                  <a:tcPr/>
                </a:tc>
                <a:extLst>
                  <a:ext uri="{0D108BD9-81ED-4DB2-BD59-A6C34878D82A}">
                    <a16:rowId xmlns:a16="http://schemas.microsoft.com/office/drawing/2014/main" val="1132853382"/>
                  </a:ext>
                </a:extLst>
              </a:tr>
            </a:tbl>
          </a:graphicData>
        </a:graphic>
      </p:graphicFrame>
      <p:sp>
        <p:nvSpPr>
          <p:cNvPr id="5" name="Content Placeholder 4"/>
          <p:cNvSpPr>
            <a:spLocks noGrp="1"/>
          </p:cNvSpPr>
          <p:nvPr>
            <p:ph idx="1"/>
          </p:nvPr>
        </p:nvSpPr>
        <p:spPr>
          <a:xfrm>
            <a:off x="457200" y="1280160"/>
            <a:ext cx="5105400" cy="4572000"/>
          </a:xfrm>
        </p:spPr>
        <p:txBody>
          <a:bodyPr>
            <a:noAutofit/>
          </a:bodyPr>
          <a:lstStyle/>
          <a:p>
            <a:r>
              <a:rPr lang="en-US" dirty="0"/>
              <a:t>Tables of data almost always implicitly describe a function. Table 1 only defines eight values for the function </a:t>
            </a:r>
            <a:r>
              <a:rPr lang="en-US" i="1" dirty="0"/>
              <a:t>P</a:t>
            </a:r>
            <a:r>
              <a:rPr lang="en-US" dirty="0"/>
              <a:t>(</a:t>
            </a:r>
            <a:r>
              <a:rPr lang="en-US" i="1" dirty="0"/>
              <a:t>t</a:t>
            </a:r>
            <a:r>
              <a:rPr lang="en-US" dirty="0"/>
              <a:t>), and it is very often the case that we need to be able to extend the knowledge presented in a table to other values of the independent variable.</a:t>
            </a:r>
          </a:p>
          <a:p>
            <a:r>
              <a:rPr lang="en-US" b="1" dirty="0"/>
              <a:t>	</a:t>
            </a:r>
            <a:endParaRPr lang="en-US" dirty="0"/>
          </a:p>
        </p:txBody>
      </p:sp>
      <p:sp>
        <p:nvSpPr>
          <p:cNvPr id="3" name="Rectangle 2">
            <a:extLst>
              <a:ext uri="{FF2B5EF4-FFF2-40B4-BE49-F238E27FC236}">
                <a16:creationId xmlns:a16="http://schemas.microsoft.com/office/drawing/2014/main" id="{2898F0E2-70AB-99FC-FEAF-A11D663B9C0C}"/>
              </a:ext>
            </a:extLst>
          </p:cNvPr>
          <p:cNvSpPr/>
          <p:nvPr/>
        </p:nvSpPr>
        <p:spPr>
          <a:xfrm>
            <a:off x="5449804" y="5093901"/>
            <a:ext cx="2776209" cy="967957"/>
          </a:xfrm>
          <a:prstGeom prst="rect">
            <a:avLst/>
          </a:prstGeom>
        </p:spPr>
        <p:txBody>
          <a:bodyPr wrap="none">
            <a:spAutoFit/>
          </a:bodyPr>
          <a:lstStyle/>
          <a:p>
            <a:pPr defTabSz="864000">
              <a:lnSpc>
                <a:spcPct val="150000"/>
              </a:lnSpc>
            </a:pPr>
            <a:r>
              <a:rPr lang="en-US" sz="2000" b="1" dirty="0">
                <a:solidFill>
                  <a:srgbClr val="366092"/>
                </a:solidFill>
              </a:rPr>
              <a:t>Source: </a:t>
            </a:r>
            <a:r>
              <a:rPr lang="en-US" sz="2000" dirty="0">
                <a:hlinkClick r:id="rId2"/>
              </a:rPr>
              <a:t>www.census.gov</a:t>
            </a:r>
            <a:endParaRPr lang="en-US" sz="2000" dirty="0"/>
          </a:p>
          <a:p>
            <a:pPr defTabSz="864000">
              <a:lnSpc>
                <a:spcPct val="150000"/>
              </a:lnSpc>
            </a:pPr>
            <a:r>
              <a:rPr lang="en-US" sz="2000" b="1" dirty="0">
                <a:solidFill>
                  <a:srgbClr val="366092"/>
                </a:solidFill>
              </a:rPr>
              <a:t> 	 	Table 1</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 (cont.)</a:t>
            </a:r>
          </a:p>
        </p:txBody>
      </p:sp>
      <p:sp>
        <p:nvSpPr>
          <p:cNvPr id="6" name="Content Placeholder 5"/>
          <p:cNvSpPr>
            <a:spLocks noGrp="1"/>
          </p:cNvSpPr>
          <p:nvPr>
            <p:ph idx="1"/>
          </p:nvPr>
        </p:nvSpPr>
        <p:spPr/>
        <p:txBody>
          <a:bodyPr>
            <a:noAutofit/>
          </a:bodyPr>
          <a:lstStyle/>
          <a:p>
            <a:r>
              <a:rPr lang="en-US" dirty="0"/>
              <a:t>For example, we might want estimates of the US population for every year between 1950 and 2020, or we might desire a projected population for the year 2050. The acts of estimating values of a function based on given data are called </a:t>
            </a:r>
            <a:r>
              <a:rPr lang="en-US" b="1" dirty="0"/>
              <a:t>interpolation</a:t>
            </a:r>
            <a:r>
              <a:rPr lang="en-US" dirty="0"/>
              <a:t> and </a:t>
            </a:r>
            <a:r>
              <a:rPr lang="en-US" b="1" dirty="0"/>
              <a:t>extrapolation</a:t>
            </a:r>
            <a:r>
              <a:rPr lang="en-US" dirty="0"/>
              <a:t>, and are perhaps best introduced with a picture.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 (cont.)</a:t>
            </a:r>
          </a:p>
        </p:txBody>
      </p:sp>
      <p:sp>
        <p:nvSpPr>
          <p:cNvPr id="3" name="Content Placeholder 2"/>
          <p:cNvSpPr>
            <a:spLocks noGrp="1"/>
          </p:cNvSpPr>
          <p:nvPr>
            <p:ph idx="1"/>
          </p:nvPr>
        </p:nvSpPr>
        <p:spPr>
          <a:xfrm>
            <a:off x="457200" y="1280160"/>
            <a:ext cx="3657600" cy="4572000"/>
          </a:xfrm>
        </p:spPr>
        <p:txBody>
          <a:bodyPr/>
          <a:lstStyle/>
          <a:p>
            <a:r>
              <a:rPr lang="en-US" dirty="0"/>
              <a:t>Figure 14 contains a plot of the eight data points from Table 1, along with a line that seems to approximate the general behavior of the points well.</a:t>
            </a:r>
          </a:p>
        </p:txBody>
      </p:sp>
      <p:sp>
        <p:nvSpPr>
          <p:cNvPr id="5" name="Rectangle 4"/>
          <p:cNvSpPr/>
          <p:nvPr/>
        </p:nvSpPr>
        <p:spPr>
          <a:xfrm>
            <a:off x="4343400" y="4419599"/>
            <a:ext cx="4572000" cy="954107"/>
          </a:xfrm>
          <a:prstGeom prst="rect">
            <a:avLst/>
          </a:prstGeom>
        </p:spPr>
        <p:txBody>
          <a:bodyPr>
            <a:spAutoFit/>
          </a:bodyPr>
          <a:lstStyle/>
          <a:p>
            <a:pPr algn="ctr"/>
            <a:r>
              <a:rPr lang="en-US" sz="2800" b="1" dirty="0"/>
              <a:t>Figure 14 </a:t>
            </a:r>
            <a:r>
              <a:rPr lang="en-US" sz="2800" dirty="0"/>
              <a:t>Graph of US Population Data, 1950–2020</a:t>
            </a:r>
          </a:p>
        </p:txBody>
      </p:sp>
      <p:pic>
        <p:nvPicPr>
          <p:cNvPr id="7" name="Picture 6">
            <a:extLst>
              <a:ext uri="{FF2B5EF4-FFF2-40B4-BE49-F238E27FC236}">
                <a16:creationId xmlns:a16="http://schemas.microsoft.com/office/drawing/2014/main" id="{6413D9BA-585C-CF80-6B36-CA932537B25F}"/>
              </a:ext>
            </a:extLst>
          </p:cNvPr>
          <p:cNvPicPr>
            <a:picLocks noChangeAspect="1"/>
          </p:cNvPicPr>
          <p:nvPr/>
        </p:nvPicPr>
        <p:blipFill>
          <a:blip r:embed="rId2"/>
          <a:stretch>
            <a:fillRect/>
          </a:stretch>
        </p:blipFill>
        <p:spPr>
          <a:xfrm>
            <a:off x="4082473" y="1130333"/>
            <a:ext cx="4942184" cy="325621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 (cont.)</a:t>
            </a:r>
          </a:p>
        </p:txBody>
      </p:sp>
      <p:sp>
        <p:nvSpPr>
          <p:cNvPr id="3" name="Content Placeholder 2"/>
          <p:cNvSpPr>
            <a:spLocks noGrp="1"/>
          </p:cNvSpPr>
          <p:nvPr>
            <p:ph idx="1"/>
          </p:nvPr>
        </p:nvSpPr>
        <p:spPr/>
        <p:txBody>
          <a:bodyPr>
            <a:noAutofit/>
          </a:bodyPr>
          <a:lstStyle/>
          <a:p>
            <a:r>
              <a:rPr lang="en-US" sz="2600" dirty="0"/>
              <a:t>To </a:t>
            </a:r>
            <a:r>
              <a:rPr lang="en-US" sz="2600" b="1" dirty="0"/>
              <a:t>interpolate</a:t>
            </a:r>
            <a:r>
              <a:rPr lang="en-US" sz="2600" dirty="0"/>
              <a:t> a value from a table or graph means to arrive at an estimate for the value of the implied function </a:t>
            </a:r>
            <a:r>
              <a:rPr lang="en-US" sz="2600" i="1" dirty="0"/>
              <a:t>between</a:t>
            </a:r>
            <a:r>
              <a:rPr lang="en-US" sz="2600" dirty="0"/>
              <a:t> two known data points, while to </a:t>
            </a:r>
            <a:r>
              <a:rPr lang="en-US" sz="2600" b="1" dirty="0"/>
              <a:t>extrapolate</a:t>
            </a:r>
            <a:r>
              <a:rPr lang="en-US" sz="2600" dirty="0"/>
              <a:t> means to guess at a value </a:t>
            </a:r>
            <a:r>
              <a:rPr lang="en-US" sz="2600" i="1" dirty="0"/>
              <a:t>beyond</a:t>
            </a:r>
            <a:r>
              <a:rPr lang="en-US" sz="2600" dirty="0"/>
              <a:t> the given points. In our example, we might interpolate a value for </a:t>
            </a:r>
            <a:r>
              <a:rPr lang="en-US" sz="2400" i="1" dirty="0"/>
              <a:t>P</a:t>
            </a:r>
            <a:r>
              <a:rPr lang="en-US" sz="2600" dirty="0"/>
              <a:t>(1985) to be close to 240 million (2.4 × 10</a:t>
            </a:r>
            <a:r>
              <a:rPr lang="en-US" sz="2600" baseline="30000" dirty="0"/>
              <a:t>8</a:t>
            </a:r>
            <a:r>
              <a:rPr lang="en-US" sz="2600" dirty="0"/>
              <a:t> in scientific notation) and extrapolate a value for </a:t>
            </a:r>
            <a:r>
              <a:rPr lang="en-US" sz="2400" i="1" dirty="0"/>
              <a:t>P</a:t>
            </a:r>
            <a:r>
              <a:rPr lang="en-US" sz="2600" dirty="0"/>
              <a:t>(2050) to be approximately 410 million. However, this census data example is also a good illustration of the limitations of tables and graphs. Figure 15 contains the plot of an expanded version of the US Census table, along with a curve that approximates the behavior.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 (cont.)</a:t>
            </a:r>
          </a:p>
        </p:txBody>
      </p:sp>
      <p:sp>
        <p:nvSpPr>
          <p:cNvPr id="5" name="Rectangle 4"/>
          <p:cNvSpPr/>
          <p:nvPr/>
        </p:nvSpPr>
        <p:spPr>
          <a:xfrm>
            <a:off x="762000" y="5233987"/>
            <a:ext cx="7543800" cy="523220"/>
          </a:xfrm>
          <a:prstGeom prst="rect">
            <a:avLst/>
          </a:prstGeom>
        </p:spPr>
        <p:txBody>
          <a:bodyPr wrap="square">
            <a:spAutoFit/>
          </a:bodyPr>
          <a:lstStyle/>
          <a:p>
            <a:r>
              <a:rPr lang="en-US" sz="2800" b="1" dirty="0"/>
              <a:t>Figure 15 </a:t>
            </a:r>
            <a:r>
              <a:rPr lang="en-US" sz="2800" dirty="0"/>
              <a:t>Graph of US Population Data, 1790-2020</a:t>
            </a:r>
          </a:p>
        </p:txBody>
      </p:sp>
      <p:pic>
        <p:nvPicPr>
          <p:cNvPr id="7" name="Picture 6">
            <a:extLst>
              <a:ext uri="{FF2B5EF4-FFF2-40B4-BE49-F238E27FC236}">
                <a16:creationId xmlns:a16="http://schemas.microsoft.com/office/drawing/2014/main" id="{DD1EA03F-57D6-2A31-54A2-08107E2B82CC}"/>
              </a:ext>
            </a:extLst>
          </p:cNvPr>
          <p:cNvPicPr>
            <a:picLocks noChangeAspect="1"/>
          </p:cNvPicPr>
          <p:nvPr/>
        </p:nvPicPr>
        <p:blipFill>
          <a:blip r:embed="rId2"/>
          <a:stretch>
            <a:fillRect/>
          </a:stretch>
        </p:blipFill>
        <p:spPr>
          <a:xfrm>
            <a:off x="914400" y="1097280"/>
            <a:ext cx="6924880" cy="4204987"/>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Technology Note: Curve Fitting</a:t>
            </a:r>
          </a:p>
        </p:txBody>
      </p:sp>
      <p:sp>
        <p:nvSpPr>
          <p:cNvPr id="5" name="Content Placeholder 2"/>
          <p:cNvSpPr>
            <a:spLocks noGrp="1"/>
          </p:cNvSpPr>
          <p:nvPr>
            <p:ph idx="1"/>
          </p:nvPr>
        </p:nvSpPr>
        <p:spPr>
          <a:xfrm>
            <a:off x="457200" y="1280160"/>
            <a:ext cx="8229600" cy="3970318"/>
          </a:xfrm>
          <a:ln w="28575">
            <a:solidFill>
              <a:srgbClr val="FF0000"/>
            </a:solidFill>
          </a:ln>
        </p:spPr>
        <p:txBody>
          <a:bodyPr>
            <a:spAutoFit/>
          </a:bodyPr>
          <a:lstStyle/>
          <a:p>
            <a:r>
              <a:rPr lang="en-US" dirty="0">
                <a:solidFill>
                  <a:srgbClr val="000000"/>
                </a:solidFill>
              </a:rPr>
              <a:t>You may be wondering how the blue line and blue curve in Figures 14 and 15 were drawn and whether they can be improved upon. There is no definitive answer to the second question, as </a:t>
            </a:r>
            <a:r>
              <a:rPr lang="en-US" i="1" dirty="0">
                <a:solidFill>
                  <a:srgbClr val="000000"/>
                </a:solidFill>
              </a:rPr>
              <a:t>curve fitting</a:t>
            </a:r>
            <a:r>
              <a:rPr lang="en-US" dirty="0">
                <a:solidFill>
                  <a:srgbClr val="000000"/>
                </a:solidFill>
              </a:rPr>
              <a:t> (the act of constructing a curve that closely approximates given data) depends upon making some assumptions about the mathematical nature of the data, and it is often the case that different but equally defensible assumptions can be made.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normAutofit/>
          </a:bodyPr>
          <a:lstStyle/>
          <a:p>
            <a:r>
              <a:rPr lang="en-US" dirty="0"/>
              <a:t>Example 1: Finding the Domain and Range of a Relation (cont.)</a:t>
            </a:r>
          </a:p>
        </p:txBody>
      </p:sp>
      <mc:AlternateContent xmlns:mc="http://schemas.openxmlformats.org/markup-compatibility/2006" xmlns:a14="http://schemas.microsoft.com/office/drawing/2010/main">
        <mc:Choice Requires="a14">
          <p:sp>
            <p:nvSpPr>
              <p:cNvPr id="5" name="Content Placeholder 7"/>
              <p:cNvSpPr>
                <a:spLocks noGrp="1"/>
              </p:cNvSpPr>
              <p:nvPr>
                <p:ph idx="1"/>
              </p:nvPr>
            </p:nvSpPr>
            <p:spPr>
              <a:xfrm>
                <a:off x="457200" y="1280160"/>
                <a:ext cx="8229600" cy="4572000"/>
              </a:xfrm>
            </p:spPr>
            <p:txBody>
              <a:bodyPr/>
              <a:lstStyle/>
              <a:p>
                <a:r>
                  <a:rPr lang="en-US" dirty="0"/>
                  <a:t>Note that in this example, the domain of </a:t>
                </a:r>
                <a:r>
                  <a:rPr lang="en-US" i="1" dirty="0"/>
                  <a:t>C</a:t>
                </a:r>
                <a:r>
                  <a:rPr lang="en-US" dirty="0"/>
                  <a:t> (the set of </a:t>
                </a:r>
                <a:r>
                  <a:rPr lang="en-US" i="1" dirty="0" err="1"/>
                  <a:t>x­</a:t>
                </a:r>
                <a:r>
                  <a:rPr lang="en-US" dirty="0" err="1"/>
                  <a:t>coordinates</a:t>
                </a:r>
                <a:r>
                  <a:rPr lang="en-US" dirty="0"/>
                  <a:t>) is the set</a:t>
                </a:r>
              </a:p>
              <a:p>
                <a:pPr>
                  <a:lnSpc>
                    <a:spcPct val="150000"/>
                  </a:lnSpc>
                </a:pPr>
                <a14:m>
                  <m:oMathPara xmlns:m="http://schemas.openxmlformats.org/officeDocument/2006/math">
                    <m:oMathParaPr>
                      <m:jc m:val="centerGroup"/>
                    </m:oMathParaPr>
                    <m:oMath xmlns:m="http://schemas.openxmlformats.org/officeDocument/2006/math">
                      <m:r>
                        <m:rPr>
                          <m:sty m:val="p"/>
                        </m:rPr>
                        <a:rPr lang="en-US">
                          <a:solidFill>
                            <a:srgbClr val="FF0000"/>
                          </a:solidFill>
                          <a:latin typeface="Cambria Math" panose="02040503050406030204" pitchFamily="18" charset="0"/>
                        </a:rPr>
                        <m:t>Domain</m:t>
                      </m:r>
                      <m:r>
                        <a:rPr lang="en-US">
                          <a:solidFill>
                            <a:srgbClr val="FF0000"/>
                          </a:solidFill>
                          <a:latin typeface="Cambria Math" panose="02040503050406030204" pitchFamily="18" charset="0"/>
                        </a:rPr>
                        <m:t> </m:t>
                      </m:r>
                      <m:r>
                        <m:rPr>
                          <m:sty m:val="p"/>
                        </m:rPr>
                        <a:rPr lang="en-US">
                          <a:solidFill>
                            <a:srgbClr val="FF0000"/>
                          </a:solidFill>
                          <a:latin typeface="Cambria Math" panose="02040503050406030204" pitchFamily="18" charset="0"/>
                        </a:rPr>
                        <m:t>of</m:t>
                      </m:r>
                      <m:r>
                        <a:rPr lang="en-US">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m:t>
                      </m:r>
                      <m:d>
                        <m:dPr>
                          <m:begChr m:val="{"/>
                          <m:endChr m:val="}"/>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𝑥</m:t>
                          </m:r>
                          <m:r>
                            <a:rPr lang="en-US" i="1">
                              <a:solidFill>
                                <a:srgbClr val="FF0000"/>
                              </a:solidFill>
                              <a:latin typeface="Cambria Math" panose="02040503050406030204" pitchFamily="18" charset="0"/>
                              <a:ea typeface="Cambria Math" panose="02040503050406030204" pitchFamily="18" charset="0"/>
                            </a:rPr>
                            <m:t>∈</m:t>
                          </m:r>
                          <m:r>
                            <a:rPr lang="en-US" i="1" smtClean="0">
                              <a:solidFill>
                                <a:srgbClr val="FF0000"/>
                              </a:solidFill>
                              <a:latin typeface="Cambria Math" panose="02040503050406030204" pitchFamily="18" charset="0"/>
                              <a:ea typeface="Cambria Math" panose="02040503050406030204" pitchFamily="18" charset="0"/>
                            </a:rPr>
                            <m:t>ℝ</m:t>
                          </m:r>
                        </m:e>
                        <m:e>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𝑥</m:t>
                          </m:r>
                          <m:r>
                            <a:rPr lang="en-US" i="1">
                              <a:solidFill>
                                <a:srgbClr val="FF0000"/>
                              </a:solidFill>
                              <a:latin typeface="Cambria Math" panose="02040503050406030204" pitchFamily="18" charset="0"/>
                              <a:ea typeface="Cambria Math" panose="02040503050406030204" pitchFamily="18" charset="0"/>
                            </a:rPr>
                            <m:t>≤1</m:t>
                          </m:r>
                        </m:e>
                      </m:d>
                      <m:r>
                        <a:rPr lang="en-US">
                          <a:solidFill>
                            <a:srgbClr val="FF0000"/>
                          </a:solidFill>
                          <a:latin typeface="Cambria Math" panose="02040503050406030204" pitchFamily="18" charset="0"/>
                          <a:ea typeface="Cambria Math" panose="02040503050406030204" pitchFamily="18" charset="0"/>
                        </a:rPr>
                        <m:t>,</m:t>
                      </m:r>
                    </m:oMath>
                  </m:oMathPara>
                </a14:m>
                <a:endParaRPr lang="en-US" dirty="0"/>
              </a:p>
              <a:p>
                <a:r>
                  <a:rPr lang="en-US" dirty="0"/>
                  <a:t>and similarly, </a:t>
                </a:r>
              </a:p>
              <a:p>
                <a:pPr>
                  <a:lnSpc>
                    <a:spcPct val="150000"/>
                  </a:lnSpc>
                </a:pPr>
                <a14:m>
                  <m:oMathPara xmlns:m="http://schemas.openxmlformats.org/officeDocument/2006/math">
                    <m:oMathParaPr>
                      <m:jc m:val="centerGroup"/>
                    </m:oMathParaPr>
                    <m:oMath xmlns:m="http://schemas.openxmlformats.org/officeDocument/2006/math">
                      <m:r>
                        <m:rPr>
                          <m:sty m:val="p"/>
                        </m:rPr>
                        <a:rPr lang="en-US" b="0" i="0" smtClean="0">
                          <a:solidFill>
                            <a:srgbClr val="FF0000"/>
                          </a:solidFill>
                          <a:latin typeface="Cambria Math" panose="02040503050406030204" pitchFamily="18" charset="0"/>
                        </a:rPr>
                        <m:t>Range</m:t>
                      </m:r>
                      <m:r>
                        <a:rPr lang="en-US">
                          <a:solidFill>
                            <a:srgbClr val="FF0000"/>
                          </a:solidFill>
                          <a:latin typeface="Cambria Math" panose="02040503050406030204" pitchFamily="18" charset="0"/>
                        </a:rPr>
                        <m:t> </m:t>
                      </m:r>
                      <m:r>
                        <m:rPr>
                          <m:sty m:val="p"/>
                        </m:rPr>
                        <a:rPr lang="en-US">
                          <a:solidFill>
                            <a:srgbClr val="FF0000"/>
                          </a:solidFill>
                          <a:latin typeface="Cambria Math" panose="02040503050406030204" pitchFamily="18" charset="0"/>
                        </a:rPr>
                        <m:t>of</m:t>
                      </m:r>
                      <m:r>
                        <a:rPr lang="en-US">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m:t>
                      </m:r>
                      <m:d>
                        <m:dPr>
                          <m:begChr m:val="{"/>
                          <m:endChr m:val="}"/>
                          <m:ctrlPr>
                            <a:rPr lang="en-US"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𝑦</m:t>
                          </m:r>
                          <m:r>
                            <a:rPr lang="en-US" i="1">
                              <a:solidFill>
                                <a:srgbClr val="FF0000"/>
                              </a:solidFill>
                              <a:latin typeface="Cambria Math" panose="02040503050406030204" pitchFamily="18" charset="0"/>
                              <a:ea typeface="Cambria Math" panose="02040503050406030204" pitchFamily="18" charset="0"/>
                            </a:rPr>
                            <m:t>∈</m:t>
                          </m:r>
                          <m:r>
                            <a:rPr lang="en-US" i="1">
                              <a:solidFill>
                                <a:srgbClr val="FF0000"/>
                              </a:solidFill>
                              <a:latin typeface="Cambria Math" panose="02040503050406030204" pitchFamily="18" charset="0"/>
                              <a:ea typeface="Cambria Math" panose="02040503050406030204" pitchFamily="18" charset="0"/>
                            </a:rPr>
                            <m:t>ℝ</m:t>
                          </m:r>
                        </m:e>
                        <m:e>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ea typeface="Cambria Math" panose="02040503050406030204" pitchFamily="18" charset="0"/>
                            </a:rPr>
                            <m:t>≤</m:t>
                          </m:r>
                          <m:r>
                            <a:rPr lang="en-US" b="0" i="1" smtClean="0">
                              <a:solidFill>
                                <a:srgbClr val="FF0000"/>
                              </a:solidFill>
                              <a:latin typeface="Cambria Math" panose="02040503050406030204" pitchFamily="18" charset="0"/>
                              <a:ea typeface="Cambria Math" panose="02040503050406030204" pitchFamily="18" charset="0"/>
                            </a:rPr>
                            <m:t>𝑦</m:t>
                          </m:r>
                          <m:r>
                            <a:rPr lang="en-US" i="1">
                              <a:solidFill>
                                <a:srgbClr val="FF0000"/>
                              </a:solidFill>
                              <a:latin typeface="Cambria Math" panose="02040503050406030204" pitchFamily="18" charset="0"/>
                              <a:ea typeface="Cambria Math" panose="02040503050406030204" pitchFamily="18" charset="0"/>
                            </a:rPr>
                            <m:t>≤1</m:t>
                          </m:r>
                        </m:e>
                      </m:d>
                      <m:r>
                        <a:rPr lang="en-US" b="0" i="0" smtClean="0">
                          <a:solidFill>
                            <a:srgbClr val="FF0000"/>
                          </a:solidFill>
                          <a:latin typeface="Cambria Math" panose="02040503050406030204" pitchFamily="18" charset="0"/>
                          <a:ea typeface="Cambria Math" panose="02040503050406030204" pitchFamily="18" charset="0"/>
                        </a:rPr>
                        <m:t>.</m:t>
                      </m:r>
                    </m:oMath>
                  </m:oMathPara>
                </a14:m>
                <a:endParaRPr lang="en-US" dirty="0"/>
              </a:p>
              <a:p>
                <a:endParaRPr lang="en-US" dirty="0"/>
              </a:p>
            </p:txBody>
          </p:sp>
        </mc:Choice>
        <mc:Fallback xmlns="">
          <p:sp>
            <p:nvSpPr>
              <p:cNvPr id="5" name="Content Placeholder 7"/>
              <p:cNvSpPr>
                <a:spLocks noGrp="1" noRot="1" noChangeAspect="1" noMove="1" noResize="1" noEditPoints="1" noAdjustHandles="1" noChangeArrowheads="1" noChangeShapeType="1" noTextEdit="1"/>
              </p:cNvSpPr>
              <p:nvPr>
                <p:ph idx="1"/>
              </p:nvPr>
            </p:nvSpPr>
            <p:spPr>
              <a:xfrm>
                <a:off x="457200" y="1280160"/>
                <a:ext cx="8229600" cy="4572000"/>
              </a:xfrm>
              <a:blipFill>
                <a:blip r:embed="rId2"/>
                <a:stretch>
                  <a:fillRect l="-1481" t="-1200" r="-1111"/>
                </a:stretch>
              </a:blipFill>
            </p:spPr>
            <p:txBody>
              <a:bodyPr/>
              <a:lstStyle/>
              <a:p>
                <a:r>
                  <a:rPr lang="en-IN">
                    <a:noFill/>
                  </a:rPr>
                  <a:t> </a:t>
                </a:r>
              </a:p>
            </p:txBody>
          </p:sp>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Technology Note: Curve Fitting (cont.)</a:t>
            </a:r>
          </a:p>
        </p:txBody>
      </p:sp>
      <p:sp>
        <p:nvSpPr>
          <p:cNvPr id="5" name="Content Placeholder 2"/>
          <p:cNvSpPr>
            <a:spLocks noGrp="1"/>
          </p:cNvSpPr>
          <p:nvPr>
            <p:ph idx="1"/>
          </p:nvPr>
        </p:nvSpPr>
        <p:spPr>
          <a:xfrm>
            <a:off x="457200" y="1280160"/>
            <a:ext cx="8229600" cy="2677656"/>
          </a:xfrm>
          <a:ln w="28575">
            <a:solidFill>
              <a:srgbClr val="FF0000"/>
            </a:solidFill>
          </a:ln>
        </p:spPr>
        <p:txBody>
          <a:bodyPr>
            <a:spAutoFit/>
          </a:bodyPr>
          <a:lstStyle/>
          <a:p>
            <a:r>
              <a:rPr lang="en-US" dirty="0">
                <a:solidFill>
                  <a:srgbClr val="000000"/>
                </a:solidFill>
              </a:rPr>
              <a:t>In this case, it was assumed that the eight data points in Figure 14 lay approximately along a straight line (that is, that </a:t>
            </a:r>
            <a:r>
              <a:rPr lang="en-US" i="1" dirty="0">
                <a:solidFill>
                  <a:srgbClr val="000000"/>
                </a:solidFill>
              </a:rPr>
              <a:t>P</a:t>
            </a:r>
            <a:r>
              <a:rPr lang="en-US" dirty="0">
                <a:solidFill>
                  <a:srgbClr val="000000"/>
                </a:solidFill>
              </a:rPr>
              <a:t>(</a:t>
            </a:r>
            <a:r>
              <a:rPr lang="en-US" i="1" dirty="0">
                <a:solidFill>
                  <a:srgbClr val="000000"/>
                </a:solidFill>
              </a:rPr>
              <a:t>t</a:t>
            </a:r>
            <a:r>
              <a:rPr lang="en-US" dirty="0">
                <a:solidFill>
                  <a:srgbClr val="000000"/>
                </a:solidFill>
              </a:rPr>
              <a:t>) = </a:t>
            </a:r>
            <a:r>
              <a:rPr lang="en-US" i="1" dirty="0">
                <a:solidFill>
                  <a:srgbClr val="000000"/>
                </a:solidFill>
              </a:rPr>
              <a:t>a</a:t>
            </a:r>
            <a:r>
              <a:rPr lang="en-US" dirty="0">
                <a:solidFill>
                  <a:srgbClr val="000000"/>
                </a:solidFill>
              </a:rPr>
              <a:t> + </a:t>
            </a:r>
            <a:r>
              <a:rPr lang="en-US" i="1" dirty="0">
                <a:solidFill>
                  <a:srgbClr val="000000"/>
                </a:solidFill>
              </a:rPr>
              <a:t>bt</a:t>
            </a:r>
            <a:r>
              <a:rPr lang="en-US" dirty="0">
                <a:solidFill>
                  <a:srgbClr val="000000"/>
                </a:solidFill>
              </a:rPr>
              <a:t> for some choice of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and that the expanded data set in Figure 15 could be approximated by an exponential curve (specifically, that </a:t>
            </a:r>
            <a:r>
              <a:rPr lang="en-US" i="1" dirty="0">
                <a:solidFill>
                  <a:srgbClr val="000000"/>
                </a:solidFill>
              </a:rPr>
              <a:t>P</a:t>
            </a:r>
            <a:r>
              <a:rPr lang="en-US" dirty="0">
                <a:solidFill>
                  <a:srgbClr val="000000"/>
                </a:solidFill>
              </a:rPr>
              <a:t>(</a:t>
            </a:r>
            <a:r>
              <a:rPr lang="en-US" i="1" dirty="0">
                <a:solidFill>
                  <a:srgbClr val="000000"/>
                </a:solidFill>
              </a:rPr>
              <a:t>t</a:t>
            </a:r>
            <a:r>
              <a:rPr lang="en-US" dirty="0">
                <a:solidFill>
                  <a:srgbClr val="000000"/>
                </a:solidFill>
              </a:rPr>
              <a:t>) = </a:t>
            </a:r>
            <a:r>
              <a:rPr lang="en-US" i="1" dirty="0">
                <a:solidFill>
                  <a:srgbClr val="000000"/>
                </a:solidFill>
              </a:rPr>
              <a:t>a</a:t>
            </a:r>
            <a:r>
              <a:rPr lang="en-US" dirty="0">
                <a:solidFill>
                  <a:srgbClr val="000000"/>
                </a:solidFill>
              </a:rPr>
              <a:t> + </a:t>
            </a:r>
            <a:r>
              <a:rPr lang="en-US" i="1" dirty="0">
                <a:solidFill>
                  <a:srgbClr val="000000"/>
                </a:solidFill>
              </a:rPr>
              <a:t>b</a:t>
            </a:r>
            <a:r>
              <a:rPr lang="en-US" i="1" baseline="30000" dirty="0">
                <a:solidFill>
                  <a:srgbClr val="000000"/>
                </a:solidFill>
              </a:rPr>
              <a:t>t</a:t>
            </a:r>
            <a:r>
              <a:rPr lang="en-US" dirty="0">
                <a:solidFill>
                  <a:srgbClr val="000000"/>
                </a:solidFill>
              </a:rPr>
              <a:t> for some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Technology Note: Curve Fitting (cont.)</a:t>
            </a:r>
          </a:p>
        </p:txBody>
      </p:sp>
      <p:sp>
        <p:nvSpPr>
          <p:cNvPr id="5" name="Content Placeholder 2"/>
          <p:cNvSpPr>
            <a:spLocks noGrp="1"/>
          </p:cNvSpPr>
          <p:nvPr>
            <p:ph idx="1"/>
          </p:nvPr>
        </p:nvSpPr>
        <p:spPr>
          <a:xfrm>
            <a:off x="457200" y="1280160"/>
            <a:ext cx="8229600" cy="3539430"/>
          </a:xfrm>
          <a:ln w="28575">
            <a:solidFill>
              <a:srgbClr val="FF0000"/>
            </a:solidFill>
          </a:ln>
        </p:spPr>
        <p:txBody>
          <a:bodyPr>
            <a:spAutoFit/>
          </a:bodyPr>
          <a:lstStyle/>
          <a:p>
            <a:r>
              <a:rPr lang="en-US" dirty="0">
                <a:solidFill>
                  <a:srgbClr val="000000"/>
                </a:solidFill>
              </a:rPr>
              <a:t>The answer to the first question above (the </a:t>
            </a:r>
            <a:r>
              <a:rPr lang="en-US" i="1" dirty="0">
                <a:solidFill>
                  <a:srgbClr val="000000"/>
                </a:solidFill>
              </a:rPr>
              <a:t>how</a:t>
            </a:r>
            <a:r>
              <a:rPr lang="en-US" dirty="0">
                <a:solidFill>
                  <a:srgbClr val="000000"/>
                </a:solidFill>
              </a:rPr>
              <a:t> question) is that the parameters </a:t>
            </a:r>
            <a:r>
              <a:rPr lang="en-US" i="1" dirty="0">
                <a:solidFill>
                  <a:srgbClr val="000000"/>
                </a:solidFill>
              </a:rPr>
              <a:t>a</a:t>
            </a:r>
            <a:r>
              <a:rPr lang="en-US" dirty="0">
                <a:solidFill>
                  <a:srgbClr val="000000"/>
                </a:solidFill>
              </a:rPr>
              <a:t> and </a:t>
            </a:r>
            <a:r>
              <a:rPr lang="en-US" i="1" dirty="0">
                <a:solidFill>
                  <a:srgbClr val="000000"/>
                </a:solidFill>
              </a:rPr>
              <a:t>b</a:t>
            </a:r>
            <a:r>
              <a:rPr lang="en-US" dirty="0">
                <a:solidFill>
                  <a:srgbClr val="000000"/>
                </a:solidFill>
              </a:rPr>
              <a:t> were chosen in each case so that the sum of the squares of the differences between the given data and the fitted curve was as small as possible. This method, called the </a:t>
            </a:r>
            <a:r>
              <a:rPr lang="en-US" i="1" dirty="0">
                <a:solidFill>
                  <a:srgbClr val="000000"/>
                </a:solidFill>
              </a:rPr>
              <a:t>least‑squares</a:t>
            </a:r>
            <a:r>
              <a:rPr lang="en-US" dirty="0">
                <a:solidFill>
                  <a:srgbClr val="000000"/>
                </a:solidFill>
              </a:rPr>
              <a:t> method of curve fitting, will be fully explored later in this text, but for the moment  we will focus on the results rather than the method.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Technology Note: Curve Fitting (cont.)</a:t>
            </a:r>
          </a:p>
        </p:txBody>
      </p:sp>
      <p:sp>
        <p:nvSpPr>
          <p:cNvPr id="5" name="Content Placeholder 2"/>
          <p:cNvSpPr>
            <a:spLocks noGrp="1"/>
          </p:cNvSpPr>
          <p:nvPr>
            <p:ph idx="1"/>
          </p:nvPr>
        </p:nvSpPr>
        <p:spPr>
          <a:xfrm>
            <a:off x="457200" y="1280160"/>
            <a:ext cx="8229600" cy="3496342"/>
          </a:xfrm>
          <a:ln w="28575">
            <a:solidFill>
              <a:srgbClr val="FF0000"/>
            </a:solidFill>
          </a:ln>
        </p:spPr>
        <p:txBody>
          <a:bodyPr>
            <a:spAutoFit/>
          </a:bodyPr>
          <a:lstStyle/>
          <a:p>
            <a:r>
              <a:rPr lang="en-US" dirty="0">
                <a:solidFill>
                  <a:srgbClr val="000000"/>
                </a:solidFill>
              </a:rPr>
              <a:t>Many software packages (such as </a:t>
            </a:r>
            <a:r>
              <a:rPr lang="en-US" i="1" dirty="0">
                <a:solidFill>
                  <a:srgbClr val="000000"/>
                </a:solidFill>
              </a:rPr>
              <a:t>Mathematica</a:t>
            </a:r>
            <a:r>
              <a:rPr lang="en-US" dirty="0">
                <a:solidFill>
                  <a:srgbClr val="000000"/>
                </a:solidFill>
              </a:rPr>
              <a:t>, Maple, and spreadsheet programs such as Microsoft Excel) and graphing calculators are capable of calculating a least‑squares fit. Using the command </a:t>
            </a:r>
            <a:r>
              <a:rPr lang="en-US" dirty="0">
                <a:solidFill>
                  <a:srgbClr val="000000"/>
                </a:solidFill>
                <a:latin typeface="Ti86pc" pitchFamily="49" charset="0"/>
              </a:rPr>
              <a:t>Fit</a:t>
            </a:r>
            <a:r>
              <a:rPr lang="en-US" dirty="0">
                <a:solidFill>
                  <a:srgbClr val="000000"/>
                </a:solidFill>
              </a:rPr>
              <a:t> from </a:t>
            </a:r>
            <a:r>
              <a:rPr lang="en-US" i="1" dirty="0">
                <a:solidFill>
                  <a:srgbClr val="000000"/>
                </a:solidFill>
              </a:rPr>
              <a:t>Mathematica</a:t>
            </a:r>
            <a:r>
              <a:rPr lang="en-US" dirty="0">
                <a:solidFill>
                  <a:srgbClr val="000000"/>
                </a:solidFill>
              </a:rPr>
              <a:t>, we arrive at the linear function</a:t>
            </a:r>
          </a:p>
          <a:p>
            <a:pPr>
              <a:lnSpc>
                <a:spcPct val="150000"/>
              </a:lnSpc>
            </a:pPr>
            <a:endParaRPr lang="en-US" dirty="0">
              <a:solidFill>
                <a:srgbClr val="000000"/>
              </a:solidFill>
            </a:endParaRPr>
          </a:p>
          <a:p>
            <a:pPr algn="ctr"/>
            <a:r>
              <a:rPr lang="en-US" dirty="0">
                <a:solidFill>
                  <a:srgbClr val="000000"/>
                </a:solidFill>
              </a:rPr>
              <a:t>(whose graph is the blue line in Figure 14)</a:t>
            </a:r>
          </a:p>
        </p:txBody>
      </p:sp>
      <p:graphicFrame>
        <p:nvGraphicFramePr>
          <p:cNvPr id="37890" name="Object 2"/>
          <p:cNvGraphicFramePr>
            <a:graphicFrameLocks noChangeAspect="1"/>
          </p:cNvGraphicFramePr>
          <p:nvPr>
            <p:extLst>
              <p:ext uri="{D42A27DB-BD31-4B8C-83A1-F6EECF244321}">
                <p14:modId xmlns:p14="http://schemas.microsoft.com/office/powerpoint/2010/main" val="1080150591"/>
              </p:ext>
            </p:extLst>
          </p:nvPr>
        </p:nvGraphicFramePr>
        <p:xfrm>
          <a:off x="1873250" y="3651250"/>
          <a:ext cx="5397500" cy="495300"/>
        </p:xfrm>
        <a:graphic>
          <a:graphicData uri="http://schemas.openxmlformats.org/presentationml/2006/ole">
            <mc:AlternateContent xmlns:mc="http://schemas.openxmlformats.org/markup-compatibility/2006">
              <mc:Choice xmlns:v="urn:schemas-microsoft-com:vml" Requires="v">
                <p:oleObj name="Equation" r:id="rId2" imgW="5397480" imgH="495000" progId="Equation.DSMT4">
                  <p:embed/>
                </p:oleObj>
              </mc:Choice>
              <mc:Fallback>
                <p:oleObj name="Equation" r:id="rId2" imgW="5397480" imgH="495000" progId="Equation.DSMT4">
                  <p:embed/>
                  <p:pic>
                    <p:nvPicPr>
                      <p:cNvPr id="0" name="Picture 2"/>
                      <p:cNvPicPr>
                        <a:picLocks noChangeAspect="1" noChangeArrowheads="1"/>
                      </p:cNvPicPr>
                      <p:nvPr/>
                    </p:nvPicPr>
                    <p:blipFill>
                      <a:blip r:embed="rId3"/>
                      <a:srcRect/>
                      <a:stretch>
                        <a:fillRect/>
                      </a:stretch>
                    </p:blipFill>
                    <p:spPr bwMode="auto">
                      <a:xfrm>
                        <a:off x="1873250" y="3651250"/>
                        <a:ext cx="53975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82880"/>
            <a:ext cx="8229600" cy="914400"/>
          </a:xfrm>
        </p:spPr>
        <p:txBody>
          <a:bodyPr/>
          <a:lstStyle/>
          <a:p>
            <a:r>
              <a:rPr lang="en-US" dirty="0"/>
              <a:t>Technology Note: Curve Fitting (cont.)</a:t>
            </a:r>
          </a:p>
        </p:txBody>
      </p:sp>
      <p:sp>
        <p:nvSpPr>
          <p:cNvPr id="5" name="Content Placeholder 2"/>
          <p:cNvSpPr>
            <a:spLocks noGrp="1"/>
          </p:cNvSpPr>
          <p:nvPr>
            <p:ph idx="1"/>
          </p:nvPr>
        </p:nvSpPr>
        <p:spPr>
          <a:xfrm>
            <a:off x="457200" y="1280160"/>
            <a:ext cx="8229600" cy="1772793"/>
          </a:xfrm>
          <a:ln w="28575">
            <a:solidFill>
              <a:srgbClr val="FF0000"/>
            </a:solidFill>
          </a:ln>
        </p:spPr>
        <p:txBody>
          <a:bodyPr>
            <a:spAutoFit/>
          </a:bodyPr>
          <a:lstStyle/>
          <a:p>
            <a:r>
              <a:rPr lang="en-US" dirty="0">
                <a:solidFill>
                  <a:srgbClr val="000000"/>
                </a:solidFill>
              </a:rPr>
              <a:t>and the exponential function</a:t>
            </a:r>
          </a:p>
          <a:p>
            <a:pPr>
              <a:lnSpc>
                <a:spcPct val="150000"/>
              </a:lnSpc>
            </a:pPr>
            <a:endParaRPr lang="en-US" dirty="0">
              <a:solidFill>
                <a:srgbClr val="000000"/>
              </a:solidFill>
            </a:endParaRPr>
          </a:p>
          <a:p>
            <a:pPr algn="ctr"/>
            <a:r>
              <a:rPr lang="en-US" dirty="0">
                <a:solidFill>
                  <a:srgbClr val="000000"/>
                </a:solidFill>
              </a:rPr>
              <a:t>(whose graph is the blue curve in Figure 15).</a:t>
            </a:r>
          </a:p>
        </p:txBody>
      </p:sp>
      <p:graphicFrame>
        <p:nvGraphicFramePr>
          <p:cNvPr id="38915" name="Object 3"/>
          <p:cNvGraphicFramePr>
            <a:graphicFrameLocks noChangeAspect="1"/>
          </p:cNvGraphicFramePr>
          <p:nvPr>
            <p:extLst>
              <p:ext uri="{D42A27DB-BD31-4B8C-83A1-F6EECF244321}">
                <p14:modId xmlns:p14="http://schemas.microsoft.com/office/powerpoint/2010/main" val="1827276495"/>
              </p:ext>
            </p:extLst>
          </p:nvPr>
        </p:nvGraphicFramePr>
        <p:xfrm>
          <a:off x="2260600" y="1898650"/>
          <a:ext cx="4622800" cy="495300"/>
        </p:xfrm>
        <a:graphic>
          <a:graphicData uri="http://schemas.openxmlformats.org/presentationml/2006/ole">
            <mc:AlternateContent xmlns:mc="http://schemas.openxmlformats.org/markup-compatibility/2006">
              <mc:Choice xmlns:v="urn:schemas-microsoft-com:vml" Requires="v">
                <p:oleObj name="Equation" r:id="rId2" imgW="4622760" imgH="495000" progId="Equation.DSMT4">
                  <p:embed/>
                </p:oleObj>
              </mc:Choice>
              <mc:Fallback>
                <p:oleObj name="Equation" r:id="rId2" imgW="4622760" imgH="495000" progId="Equation.DSMT4">
                  <p:embed/>
                  <p:pic>
                    <p:nvPicPr>
                      <p:cNvPr id="0" name="Picture 3"/>
                      <p:cNvPicPr>
                        <a:picLocks noChangeAspect="1" noChangeArrowheads="1"/>
                      </p:cNvPicPr>
                      <p:nvPr/>
                    </p:nvPicPr>
                    <p:blipFill>
                      <a:blip r:embed="rId3"/>
                      <a:srcRect/>
                      <a:stretch>
                        <a:fillRect/>
                      </a:stretch>
                    </p:blipFill>
                    <p:spPr bwMode="auto">
                      <a:xfrm>
                        <a:off x="2260600" y="1898650"/>
                        <a:ext cx="4622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a:t>
            </a:r>
          </a:p>
        </p:txBody>
      </p:sp>
      <p:sp>
        <p:nvSpPr>
          <p:cNvPr id="3" name="Content Placeholder 2"/>
          <p:cNvSpPr>
            <a:spLocks noGrp="1"/>
          </p:cNvSpPr>
          <p:nvPr>
            <p:ph idx="1"/>
          </p:nvPr>
        </p:nvSpPr>
        <p:spPr/>
        <p:txBody>
          <a:bodyPr>
            <a:noAutofit/>
          </a:bodyPr>
          <a:lstStyle/>
          <a:p>
            <a:r>
              <a:rPr lang="en-US" dirty="0"/>
              <a:t>Recall that, mathematically, the </a:t>
            </a:r>
            <a:r>
              <a:rPr lang="en-US" b="1" dirty="0"/>
              <a:t>graph</a:t>
            </a:r>
            <a:r>
              <a:rPr lang="en-US" dirty="0"/>
              <a:t> of a function </a:t>
            </a:r>
            <a:r>
              <a:rPr lang="en-US" i="1" dirty="0"/>
              <a:t>f</a:t>
            </a:r>
            <a:r>
              <a:rPr lang="en-US" dirty="0"/>
              <a:t> that maps real numbers to real numbers is the collection of all points of the form (</a:t>
            </a:r>
            <a:r>
              <a:rPr lang="en-US" i="1" dirty="0"/>
              <a:t>x</a:t>
            </a:r>
            <a:r>
              <a:rPr lang="en-US" dirty="0"/>
              <a:t>, </a:t>
            </a:r>
            <a:r>
              <a:rPr lang="en-US" i="1" dirty="0"/>
              <a:t>f</a:t>
            </a:r>
            <a:r>
              <a:rPr lang="en-US" dirty="0"/>
              <a:t>(</a:t>
            </a:r>
            <a:r>
              <a:rPr lang="en-US" i="1" dirty="0"/>
              <a:t>x</a:t>
            </a:r>
            <a:r>
              <a:rPr lang="en-US" dirty="0"/>
              <a:t>)), where </a:t>
            </a:r>
            <a:r>
              <a:rPr lang="en-US" i="1" dirty="0"/>
              <a:t>x</a:t>
            </a:r>
            <a:r>
              <a:rPr lang="en-US" dirty="0"/>
              <a:t> takes on all the values in the domain of </a:t>
            </a:r>
            <a:r>
              <a:rPr lang="en-US" i="1" dirty="0"/>
              <a:t>f</a:t>
            </a:r>
            <a:r>
              <a:rPr lang="en-US" dirty="0"/>
              <a:t>. In some cases, such as the seismogram of Figure 16, information is presented to us first in the form of a picture, and we then find it useful to infer a functional</a:t>
            </a:r>
          </a:p>
          <a:p>
            <a:r>
              <a:rPr lang="en-US" dirty="0"/>
              <a:t>relationship from the picture.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 (cont.)</a:t>
            </a:r>
          </a:p>
        </p:txBody>
      </p:sp>
      <p:sp>
        <p:nvSpPr>
          <p:cNvPr id="3" name="Content Placeholder 2"/>
          <p:cNvSpPr>
            <a:spLocks noGrp="1"/>
          </p:cNvSpPr>
          <p:nvPr>
            <p:ph idx="1"/>
          </p:nvPr>
        </p:nvSpPr>
        <p:spPr>
          <a:xfrm>
            <a:off x="457200" y="1280160"/>
            <a:ext cx="4800600" cy="4572000"/>
          </a:xfrm>
        </p:spPr>
        <p:txBody>
          <a:bodyPr>
            <a:noAutofit/>
          </a:bodyPr>
          <a:lstStyle/>
          <a:p>
            <a:r>
              <a:rPr lang="en-US" dirty="0"/>
              <a:t>In other cases, a function is presented in the form of a table or formula, and we find it useful to construct the graph of the given data and possibly even (as in the US population example) to “fill in” the parts of the implied function that might</a:t>
            </a:r>
          </a:p>
          <a:p>
            <a:r>
              <a:rPr lang="en-US" dirty="0"/>
              <a:t>be missing.</a:t>
            </a:r>
          </a:p>
        </p:txBody>
      </p:sp>
      <p:pic>
        <p:nvPicPr>
          <p:cNvPr id="5" name="Picture 4">
            <a:extLst>
              <a:ext uri="{FF2B5EF4-FFF2-40B4-BE49-F238E27FC236}">
                <a16:creationId xmlns:a16="http://schemas.microsoft.com/office/drawing/2014/main" id="{8BA7CDD5-CBA7-BCE9-B3D7-3BFE2486A03E}"/>
              </a:ext>
            </a:extLst>
          </p:cNvPr>
          <p:cNvPicPr>
            <a:picLocks noChangeAspect="1"/>
          </p:cNvPicPr>
          <p:nvPr/>
        </p:nvPicPr>
        <p:blipFill>
          <a:blip r:embed="rId2"/>
          <a:stretch>
            <a:fillRect/>
          </a:stretch>
        </p:blipFill>
        <p:spPr>
          <a:xfrm>
            <a:off x="5334000" y="1600200"/>
            <a:ext cx="3352801" cy="3594285"/>
          </a:xfrm>
          <a:prstGeom prst="rect">
            <a:avLst/>
          </a:prstGeom>
        </p:spPr>
      </p:pic>
    </p:spTree>
    <p:extLst>
      <p:ext uri="{BB962C8B-B14F-4D97-AF65-F5344CB8AC3E}">
        <p14:creationId xmlns:p14="http://schemas.microsoft.com/office/powerpoint/2010/main" val="2410576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 (cont.)</a:t>
            </a:r>
          </a:p>
        </p:txBody>
      </p:sp>
      <p:sp>
        <p:nvSpPr>
          <p:cNvPr id="3" name="Content Placeholder 2"/>
          <p:cNvSpPr>
            <a:spLocks noGrp="1"/>
          </p:cNvSpPr>
          <p:nvPr>
            <p:ph idx="1"/>
          </p:nvPr>
        </p:nvSpPr>
        <p:spPr/>
        <p:txBody>
          <a:bodyPr/>
          <a:lstStyle/>
          <a:p>
            <a:r>
              <a:rPr lang="en-US" dirty="0"/>
              <a:t>Consider the act of filing correspondence in a filing cabinet according to the last name of the sender. This act represents a function, which for convenience we might name </a:t>
            </a:r>
            <a:r>
              <a:rPr lang="en-US" i="1" dirty="0"/>
              <a:t>F</a:t>
            </a:r>
            <a:r>
              <a:rPr lang="en-US" dirty="0"/>
              <a:t> for </a:t>
            </a:r>
            <a:r>
              <a:rPr lang="en-US" i="1" dirty="0"/>
              <a:t>File</a:t>
            </a:r>
            <a:r>
              <a:rPr lang="en-US" dirty="0"/>
              <a:t>. Thus, for example, a letter from James Childress would be filed in the </a:t>
            </a:r>
            <a:r>
              <a:rPr lang="en-US" i="1" dirty="0"/>
              <a:t>F</a:t>
            </a:r>
            <a:r>
              <a:rPr lang="en-US" dirty="0"/>
              <a:t>(Childress) = </a:t>
            </a:r>
            <a:r>
              <a:rPr lang="en-US" i="1" dirty="0"/>
              <a:t>C</a:t>
            </a:r>
            <a:r>
              <a:rPr lang="en-US" dirty="0"/>
              <a:t> folder, and one from Deanna Jones would be filed in the </a:t>
            </a:r>
            <a:r>
              <a:rPr lang="en-US" i="1" dirty="0"/>
              <a:t>F</a:t>
            </a:r>
            <a:r>
              <a:rPr lang="en-US" dirty="0"/>
              <a:t>(Jones) = </a:t>
            </a:r>
            <a:r>
              <a:rPr lang="en-US" i="1" dirty="0"/>
              <a:t>J</a:t>
            </a:r>
            <a:r>
              <a:rPr lang="en-US" dirty="0"/>
              <a:t> folder.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Ways of Describing Functions (cont.)</a:t>
            </a:r>
          </a:p>
        </p:txBody>
      </p:sp>
      <p:sp>
        <p:nvSpPr>
          <p:cNvPr id="3" name="Content Placeholder 2"/>
          <p:cNvSpPr>
            <a:spLocks noGrp="1"/>
          </p:cNvSpPr>
          <p:nvPr>
            <p:ph idx="1"/>
          </p:nvPr>
        </p:nvSpPr>
        <p:spPr>
          <a:xfrm>
            <a:off x="457200" y="1280160"/>
            <a:ext cx="4297680" cy="4572000"/>
          </a:xfrm>
        </p:spPr>
        <p:txBody>
          <a:bodyPr/>
          <a:lstStyle/>
          <a:p>
            <a:r>
              <a:rPr lang="en-US" dirty="0"/>
              <a:t>Figure 17 is an </a:t>
            </a:r>
            <a:r>
              <a:rPr lang="en-US" b="1" dirty="0"/>
              <a:t>arrow diagram</a:t>
            </a:r>
            <a:r>
              <a:rPr lang="en-US" dirty="0"/>
              <a:t> illustrating how </a:t>
            </a:r>
            <a:r>
              <a:rPr lang="en-US" i="1" dirty="0"/>
              <a:t>F</a:t>
            </a:r>
            <a:r>
              <a:rPr lang="en-US" dirty="0"/>
              <a:t> relates the domain set </a:t>
            </a:r>
            <a:r>
              <a:rPr lang="en-US" i="1" dirty="0"/>
              <a:t>A</a:t>
            </a:r>
            <a:r>
              <a:rPr lang="en-US" dirty="0"/>
              <a:t> of correspondents to the codomain set </a:t>
            </a:r>
            <a:r>
              <a:rPr lang="en-US" i="1" dirty="0"/>
              <a:t>B</a:t>
            </a:r>
            <a:r>
              <a:rPr lang="en-US" dirty="0"/>
              <a:t> of file folders. </a:t>
            </a:r>
          </a:p>
          <a:p>
            <a:r>
              <a:rPr lang="en-US" dirty="0"/>
              <a:t>Note that this act </a:t>
            </a:r>
            <a:r>
              <a:rPr lang="en-US" i="1" dirty="0"/>
              <a:t>F</a:t>
            </a:r>
            <a:r>
              <a:rPr lang="en-US" dirty="0"/>
              <a:t> does indeed satisfy all the requirements to be a function.</a:t>
            </a:r>
          </a:p>
        </p:txBody>
      </p:sp>
      <p:pic>
        <p:nvPicPr>
          <p:cNvPr id="102404" name="Picture 4"/>
          <p:cNvPicPr>
            <a:picLocks noChangeAspect="1" noChangeArrowheads="1"/>
          </p:cNvPicPr>
          <p:nvPr/>
        </p:nvPicPr>
        <p:blipFill rotWithShape="1">
          <a:blip r:embed="rId2" cstate="print"/>
          <a:srcRect r="1584" b="16151"/>
          <a:stretch/>
        </p:blipFill>
        <p:spPr bwMode="auto">
          <a:xfrm>
            <a:off x="4703015" y="1274175"/>
            <a:ext cx="3983785" cy="3450225"/>
          </a:xfrm>
          <a:prstGeom prst="rect">
            <a:avLst/>
          </a:prstGeom>
          <a:noFill/>
          <a:ln w="9525">
            <a:noFill/>
            <a:miter lim="800000"/>
            <a:headEnd/>
            <a:tailEnd/>
          </a:ln>
        </p:spPr>
      </p:pic>
      <p:sp>
        <p:nvSpPr>
          <p:cNvPr id="5" name="Rectangle 4"/>
          <p:cNvSpPr/>
          <p:nvPr/>
        </p:nvSpPr>
        <p:spPr>
          <a:xfrm>
            <a:off x="4898186" y="4648200"/>
            <a:ext cx="3657600" cy="1384995"/>
          </a:xfrm>
          <a:prstGeom prst="rect">
            <a:avLst/>
          </a:prstGeom>
        </p:spPr>
        <p:txBody>
          <a:bodyPr>
            <a:spAutoFit/>
          </a:bodyPr>
          <a:lstStyle/>
          <a:p>
            <a:pPr algn="ctr"/>
            <a:r>
              <a:rPr lang="en-US" sz="2800" b="1" dirty="0"/>
              <a:t>Figure 17</a:t>
            </a:r>
          </a:p>
          <a:p>
            <a:pPr algn="ctr"/>
            <a:r>
              <a:rPr lang="en-US" sz="2800" dirty="0"/>
              <a:t>Arrow Diagram of Filing Function </a:t>
            </a:r>
            <a:r>
              <a:rPr lang="en-US" sz="2800" i="1" dirty="0"/>
              <a:t>F</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Describing Functions Verbally </a:t>
            </a:r>
          </a:p>
        </p:txBody>
      </p:sp>
      <p:sp>
        <p:nvSpPr>
          <p:cNvPr id="3" name="Content Placeholder 2"/>
          <p:cNvSpPr>
            <a:spLocks noGrp="1"/>
          </p:cNvSpPr>
          <p:nvPr>
            <p:ph idx="1"/>
          </p:nvPr>
        </p:nvSpPr>
        <p:spPr/>
        <p:txBody>
          <a:bodyPr/>
          <a:lstStyle/>
          <a:p>
            <a:r>
              <a:rPr lang="en-US" dirty="0"/>
              <a:t>We will give examples of functions that are easily described verbally, the likes of which you meet on a daily basis, perhaps without even thinking of them as functions.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Describing Functions Verbally (cont.)</a:t>
            </a:r>
          </a:p>
        </p:txBody>
      </p:sp>
      <p:sp>
        <p:nvSpPr>
          <p:cNvPr id="3" name="Content Placeholder 2"/>
          <p:cNvSpPr>
            <a:spLocks noGrp="1"/>
          </p:cNvSpPr>
          <p:nvPr>
            <p:ph idx="1"/>
          </p:nvPr>
        </p:nvSpPr>
        <p:spPr/>
        <p:txBody>
          <a:bodyPr/>
          <a:lstStyle/>
          <a:p>
            <a:pPr marL="463550" indent="-463550"/>
            <a:r>
              <a:rPr lang="en-US" b="1" dirty="0"/>
              <a:t>a.</a:t>
            </a:r>
            <a:r>
              <a:rPr lang="en-US" dirty="0"/>
              <a:t>	In California, license plates of passenger vehicles follow the pattern of a number followed by three letters and then by three digits, such as, “4ZNR915.” Since every registered car has a unique license plate with no duplications allowed, we can think of this as a functional relation between the set of registered California passenger cars as the domain and the set of strings following the above pattern as the codomain.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Finding the Domain and Range of a Relation (cont.)</a:t>
            </a:r>
          </a:p>
        </p:txBody>
      </p:sp>
      <p:sp>
        <p:nvSpPr>
          <p:cNvPr id="3" name="Content Placeholder 2"/>
          <p:cNvSpPr>
            <a:spLocks noGrp="1"/>
          </p:cNvSpPr>
          <p:nvPr>
            <p:ph idx="1"/>
          </p:nvPr>
        </p:nvSpPr>
        <p:spPr/>
        <p:txBody>
          <a:bodyPr/>
          <a:lstStyle/>
          <a:p>
            <a:pPr marL="463550" indent="-463550"/>
            <a:r>
              <a:rPr lang="en-US" b="1" dirty="0"/>
              <a:t>b.</a:t>
            </a:r>
            <a:r>
              <a:rPr lang="en-US" dirty="0"/>
              <a:t>	The </a:t>
            </a:r>
            <a:r>
              <a:rPr lang="en-US" dirty="0">
                <a:solidFill>
                  <a:schemeClr val="tx2"/>
                </a:solidFill>
              </a:rPr>
              <a:t>following</a:t>
            </a:r>
            <a:r>
              <a:rPr lang="en-US" dirty="0"/>
              <a:t> set of ordered pairs is a relation from </a:t>
            </a:r>
            <a:r>
              <a:rPr lang="en-US" dirty="0">
                <a:latin typeface="Cambria Math" panose="02040503050406030204" pitchFamily="18" charset="0"/>
                <a:ea typeface="Cambria Math" panose="02040503050406030204" pitchFamily="18" charset="0"/>
              </a:rPr>
              <a:t>ℝ</a:t>
            </a:r>
            <a:r>
              <a:rPr lang="en-US" dirty="0">
                <a:ea typeface="Cambria Math" panose="02040503050406030204" pitchFamily="18" charset="0"/>
              </a:rPr>
              <a:t> </a:t>
            </a:r>
            <a:r>
              <a:rPr lang="en-US" dirty="0"/>
              <a:t>to </a:t>
            </a:r>
            <a:r>
              <a:rPr lang="en-US" dirty="0">
                <a:latin typeface="Cambria Math" panose="02040503050406030204" pitchFamily="18" charset="0"/>
                <a:ea typeface="Cambria Math" panose="02040503050406030204" pitchFamily="18" charset="0"/>
              </a:rPr>
              <a:t>ℝ</a:t>
            </a:r>
            <a:r>
              <a:rPr lang="en-US" dirty="0">
                <a:latin typeface="Cambria Math"/>
                <a:ea typeface="Cambria Math"/>
              </a:rPr>
              <a:t>. </a:t>
            </a:r>
            <a:endParaRPr lang="en-US" dirty="0"/>
          </a:p>
          <a:p>
            <a:pPr marL="463550" indent="-463550">
              <a:lnSpc>
                <a:spcPct val="150000"/>
              </a:lnSpc>
            </a:pPr>
            <a:endParaRPr lang="en-US" dirty="0"/>
          </a:p>
          <a:p>
            <a:pPr marL="463550" indent="-463550"/>
            <a:r>
              <a:rPr lang="en-US" dirty="0"/>
              <a:t>	Examining the first and second coordinates of the ordered pairs, respectively, we see that</a:t>
            </a:r>
          </a:p>
          <a:p>
            <a:pPr marL="463550" indent="-463550"/>
            <a:endParaRPr lang="en-US" dirty="0"/>
          </a:p>
          <a:p>
            <a:pPr marL="463550" indent="-463550">
              <a:lnSpc>
                <a:spcPct val="200000"/>
              </a:lnSpc>
            </a:pPr>
            <a:r>
              <a:rPr lang="en-US" dirty="0"/>
              <a:t>	while </a:t>
            </a:r>
          </a:p>
        </p:txBody>
      </p:sp>
      <p:graphicFrame>
        <p:nvGraphicFramePr>
          <p:cNvPr id="4099" name="Object 3"/>
          <p:cNvGraphicFramePr>
            <a:graphicFrameLocks noChangeAspect="1"/>
          </p:cNvGraphicFramePr>
          <p:nvPr>
            <p:extLst>
              <p:ext uri="{D42A27DB-BD31-4B8C-83A1-F6EECF244321}">
                <p14:modId xmlns:p14="http://schemas.microsoft.com/office/powerpoint/2010/main" val="2681060287"/>
              </p:ext>
            </p:extLst>
          </p:nvPr>
        </p:nvGraphicFramePr>
        <p:xfrm>
          <a:off x="2400300" y="2286000"/>
          <a:ext cx="4343400" cy="520700"/>
        </p:xfrm>
        <a:graphic>
          <a:graphicData uri="http://schemas.openxmlformats.org/presentationml/2006/ole">
            <mc:AlternateContent xmlns:mc="http://schemas.openxmlformats.org/markup-compatibility/2006">
              <mc:Choice xmlns:v="urn:schemas-microsoft-com:vml" Requires="v">
                <p:oleObj name="Equation" r:id="rId2" imgW="4343400" imgH="520560" progId="Equation.DSMT4">
                  <p:embed/>
                </p:oleObj>
              </mc:Choice>
              <mc:Fallback>
                <p:oleObj name="Equation" r:id="rId2" imgW="4343400" imgH="52056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2286000"/>
                        <a:ext cx="43434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2730500" y="4076700"/>
          <a:ext cx="3683000" cy="495300"/>
        </p:xfrm>
        <a:graphic>
          <a:graphicData uri="http://schemas.openxmlformats.org/presentationml/2006/ole">
            <mc:AlternateContent xmlns:mc="http://schemas.openxmlformats.org/markup-compatibility/2006">
              <mc:Choice xmlns:v="urn:schemas-microsoft-com:vml" Requires="v">
                <p:oleObj name="Equation" r:id="rId4" imgW="3682800" imgH="495000" progId="Equation.DSMT4">
                  <p:embed/>
                </p:oleObj>
              </mc:Choice>
              <mc:Fallback>
                <p:oleObj name="Equation" r:id="rId4" imgW="3682800" imgH="495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0" y="4076700"/>
                        <a:ext cx="3683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2749550" y="5219700"/>
          <a:ext cx="3644900" cy="495300"/>
        </p:xfrm>
        <a:graphic>
          <a:graphicData uri="http://schemas.openxmlformats.org/presentationml/2006/ole">
            <mc:AlternateContent xmlns:mc="http://schemas.openxmlformats.org/markup-compatibility/2006">
              <mc:Choice xmlns:v="urn:schemas-microsoft-com:vml" Requires="v">
                <p:oleObj name="Equation" r:id="rId6" imgW="3644640" imgH="495000" progId="Equation.DSMT4">
                  <p:embed/>
                </p:oleObj>
              </mc:Choice>
              <mc:Fallback>
                <p:oleObj name="Equation" r:id="rId6" imgW="3644640" imgH="495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9550" y="5219700"/>
                        <a:ext cx="3644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71777948"/>
              </p:ext>
            </p:extLst>
          </p:nvPr>
        </p:nvGraphicFramePr>
        <p:xfrm>
          <a:off x="4622800" y="2781300"/>
          <a:ext cx="914400" cy="198438"/>
        </p:xfrm>
        <a:graphic>
          <a:graphicData uri="http://schemas.openxmlformats.org/presentationml/2006/ole">
            <mc:AlternateContent xmlns:mc="http://schemas.openxmlformats.org/markup-compatibility/2006">
              <mc:Choice xmlns:v="urn:schemas-microsoft-com:vml" Requires="v">
                <p:oleObj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4622800" y="2781300"/>
                        <a:ext cx="914400" cy="1984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55319299"/>
              </p:ext>
            </p:extLst>
          </p:nvPr>
        </p:nvGraphicFramePr>
        <p:xfrm>
          <a:off x="4622800" y="2781300"/>
          <a:ext cx="914400" cy="198438"/>
        </p:xfrm>
        <a:graphic>
          <a:graphicData uri="http://schemas.openxmlformats.org/presentationml/2006/ole">
            <mc:AlternateContent xmlns:mc="http://schemas.openxmlformats.org/markup-compatibility/2006">
              <mc:Choice xmlns:v="urn:schemas-microsoft-com:vml" Requires="v">
                <p:oleObj name="Equation" r:id="rId10" imgW="914400" imgH="198720" progId="Equation.DSMT4">
                  <p:embed/>
                </p:oleObj>
              </mc:Choice>
              <mc:Fallback>
                <p:oleObj name="Equation" r:id="rId10" imgW="914400" imgH="198720" progId="Equation.DSMT4">
                  <p:embed/>
                  <p:pic>
                    <p:nvPicPr>
                      <p:cNvPr id="0" name=""/>
                      <p:cNvPicPr/>
                      <p:nvPr/>
                    </p:nvPicPr>
                    <p:blipFill>
                      <a:blip r:embed="rId9"/>
                      <a:stretch>
                        <a:fillRect/>
                      </a:stretch>
                    </p:blipFill>
                    <p:spPr>
                      <a:xfrm>
                        <a:off x="4622800" y="2781300"/>
                        <a:ext cx="914400" cy="198438"/>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Describing Functions Verbally (cont.)</a:t>
            </a:r>
          </a:p>
        </p:txBody>
      </p:sp>
      <p:sp>
        <p:nvSpPr>
          <p:cNvPr id="3" name="Content Placeholder 2"/>
          <p:cNvSpPr>
            <a:spLocks noGrp="1"/>
          </p:cNvSpPr>
          <p:nvPr>
            <p:ph idx="1"/>
          </p:nvPr>
        </p:nvSpPr>
        <p:spPr/>
        <p:txBody>
          <a:bodyPr>
            <a:normAutofit/>
          </a:bodyPr>
          <a:lstStyle/>
          <a:p>
            <a:pPr marL="463550" indent="-463550"/>
            <a:r>
              <a:rPr lang="en-US" b="1" dirty="0"/>
              <a:t>b.</a:t>
            </a:r>
            <a:r>
              <a:rPr lang="en-US" dirty="0"/>
              <a:t>	When a class of calculus students walks into a classroom and sits down, the students (perhaps unknowingly) define a function with its domain being the students themselves and the codomain being the chairs in the room. Since (at least in the ideal case) each student is able to sit and do so on no more than one chair at a time, we see that this is indeed a functional relationship between the two sets.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Describing Functions Verbally (cont.)</a:t>
            </a:r>
          </a:p>
        </p:txBody>
      </p:sp>
      <p:sp>
        <p:nvSpPr>
          <p:cNvPr id="3" name="Content Placeholder 2"/>
          <p:cNvSpPr>
            <a:spLocks noGrp="1"/>
          </p:cNvSpPr>
          <p:nvPr>
            <p:ph idx="1"/>
          </p:nvPr>
        </p:nvSpPr>
        <p:spPr/>
        <p:txBody>
          <a:bodyPr>
            <a:normAutofit/>
          </a:bodyPr>
          <a:lstStyle/>
          <a:p>
            <a:r>
              <a:rPr lang="en-US" dirty="0"/>
              <a:t>Note that coming back to class two days later and sitting down in a slightly different order amounts to no more than redefining the function. Also, since every chair may not always be used, there is a clear distinction here between codomain and range.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Describing Functions Verbally (cont.)</a:t>
            </a:r>
          </a:p>
        </p:txBody>
      </p:sp>
      <p:sp>
        <p:nvSpPr>
          <p:cNvPr id="3" name="Content Placeholder 2"/>
          <p:cNvSpPr>
            <a:spLocks noGrp="1"/>
          </p:cNvSpPr>
          <p:nvPr>
            <p:ph idx="1"/>
          </p:nvPr>
        </p:nvSpPr>
        <p:spPr>
          <a:xfrm>
            <a:off x="457200" y="1280160"/>
            <a:ext cx="4191000" cy="4572000"/>
          </a:xfrm>
        </p:spPr>
        <p:txBody>
          <a:bodyPr>
            <a:normAutofit/>
          </a:bodyPr>
          <a:lstStyle/>
          <a:p>
            <a:pPr marL="463550" indent="-463550"/>
            <a:r>
              <a:rPr lang="en-US" b="1" dirty="0"/>
              <a:t>c.	</a:t>
            </a:r>
            <a:r>
              <a:rPr lang="en-US" dirty="0"/>
              <a:t>The temperature on a given day in Shreveport, Louisiana, is a function of time, with its values being numbers from the Fahrenheit temperature scale. This is a function we can graph on a particular day, as shown in Figure 18.</a:t>
            </a:r>
          </a:p>
        </p:txBody>
      </p:sp>
      <p:pic>
        <p:nvPicPr>
          <p:cNvPr id="4" name="Picture 2"/>
          <p:cNvPicPr>
            <a:picLocks noChangeAspect="1" noChangeArrowheads="1"/>
          </p:cNvPicPr>
          <p:nvPr/>
        </p:nvPicPr>
        <p:blipFill>
          <a:blip r:embed="rId2" cstate="print"/>
          <a:srcRect b="14583"/>
          <a:stretch>
            <a:fillRect/>
          </a:stretch>
        </p:blipFill>
        <p:spPr bwMode="auto">
          <a:xfrm>
            <a:off x="4560425" y="1295400"/>
            <a:ext cx="4485375" cy="3124200"/>
          </a:xfrm>
          <a:prstGeom prst="rect">
            <a:avLst/>
          </a:prstGeom>
          <a:noFill/>
          <a:ln w="9525">
            <a:noFill/>
            <a:miter lim="800000"/>
            <a:headEnd/>
            <a:tailEnd/>
          </a:ln>
          <a:effectLst/>
        </p:spPr>
      </p:pic>
      <p:sp>
        <p:nvSpPr>
          <p:cNvPr id="5" name="Rectangle 4"/>
          <p:cNvSpPr/>
          <p:nvPr/>
        </p:nvSpPr>
        <p:spPr>
          <a:xfrm>
            <a:off x="6026714" y="4495800"/>
            <a:ext cx="1552797" cy="523220"/>
          </a:xfrm>
          <a:prstGeom prst="rect">
            <a:avLst/>
          </a:prstGeom>
        </p:spPr>
        <p:txBody>
          <a:bodyPr wrap="none">
            <a:spAutoFit/>
          </a:bodyPr>
          <a:lstStyle/>
          <a:p>
            <a:r>
              <a:rPr lang="en-US" sz="2800" b="1" dirty="0"/>
              <a:t>Figure 18</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Graphs</a:t>
            </a:r>
          </a:p>
        </p:txBody>
      </p:sp>
      <p:sp>
        <p:nvSpPr>
          <p:cNvPr id="4" name="TextBox 3"/>
          <p:cNvSpPr txBox="1"/>
          <p:nvPr/>
        </p:nvSpPr>
        <p:spPr>
          <a:xfrm>
            <a:off x="533400" y="1295400"/>
            <a:ext cx="8458200" cy="1384995"/>
          </a:xfrm>
          <a:prstGeom prst="rect">
            <a:avLst/>
          </a:prstGeom>
          <a:noFill/>
        </p:spPr>
        <p:txBody>
          <a:bodyPr wrap="square" rtlCol="0">
            <a:spAutoFit/>
          </a:bodyPr>
          <a:lstStyle/>
          <a:p>
            <a:r>
              <a:rPr lang="en-US" sz="2800" dirty="0">
                <a:solidFill>
                  <a:srgbClr val="366092"/>
                </a:solidFill>
              </a:rPr>
              <a:t>Given a graph of a relation, how do we determine whether it represents a functional relationship? For graphs in ℝ</a:t>
            </a:r>
            <a:r>
              <a:rPr lang="en-US" sz="2800" baseline="30000" dirty="0">
                <a:solidFill>
                  <a:srgbClr val="366092"/>
                </a:solidFill>
              </a:rPr>
              <a:t>2</a:t>
            </a:r>
            <a:r>
              <a:rPr lang="en-US" sz="2800" dirty="0">
                <a:solidFill>
                  <a:srgbClr val="366092"/>
                </a:solidFill>
              </a:rPr>
              <a:t>, there is a simple test to apply.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Vertical Line Test</a:t>
            </a:r>
          </a:p>
        </p:txBody>
      </p:sp>
      <p:sp>
        <p:nvSpPr>
          <p:cNvPr id="3" name="Content Placeholder 2"/>
          <p:cNvSpPr>
            <a:spLocks noGrp="1"/>
          </p:cNvSpPr>
          <p:nvPr>
            <p:ph idx="1"/>
          </p:nvPr>
        </p:nvSpPr>
        <p:spPr>
          <a:xfrm>
            <a:off x="457200" y="1371600"/>
            <a:ext cx="8229600" cy="2246769"/>
          </a:xfrm>
          <a:solidFill>
            <a:srgbClr val="FFFFCC"/>
          </a:solidFill>
          <a:ln w="28575">
            <a:solidFill>
              <a:srgbClr val="000000"/>
            </a:solidFill>
          </a:ln>
        </p:spPr>
        <p:txBody>
          <a:bodyPr>
            <a:spAutoFit/>
          </a:bodyPr>
          <a:lstStyle/>
          <a:p>
            <a:r>
              <a:rPr lang="en-US" dirty="0">
                <a:solidFill>
                  <a:srgbClr val="000000"/>
                </a:solidFill>
              </a:rPr>
              <a:t>Given a graph of a relation in the Cartesian plane, the graph represents a function if no vertical line passes through the graph more than once. If even </a:t>
            </a:r>
            <a:r>
              <a:rPr lang="en-US" i="1" dirty="0">
                <a:solidFill>
                  <a:srgbClr val="000000"/>
                </a:solidFill>
              </a:rPr>
              <a:t>one </a:t>
            </a:r>
            <a:r>
              <a:rPr lang="en-US" dirty="0">
                <a:solidFill>
                  <a:srgbClr val="000000"/>
                </a:solidFill>
              </a:rPr>
              <a:t>vertical line intersects the graph in two or more points, the relation fails to be a function.</a:t>
            </a:r>
          </a:p>
        </p:txBody>
      </p:sp>
    </p:spTree>
    <p:extLst>
      <p:ext uri="{BB962C8B-B14F-4D97-AF65-F5344CB8AC3E}">
        <p14:creationId xmlns:p14="http://schemas.microsoft.com/office/powerpoint/2010/main" val="36063549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Applying the Vertical Line Test </a:t>
            </a:r>
          </a:p>
        </p:txBody>
      </p:sp>
      <p:sp>
        <p:nvSpPr>
          <p:cNvPr id="3" name="Content Placeholder 2"/>
          <p:cNvSpPr>
            <a:spLocks noGrp="1"/>
          </p:cNvSpPr>
          <p:nvPr>
            <p:ph idx="1"/>
          </p:nvPr>
        </p:nvSpPr>
        <p:spPr>
          <a:xfrm>
            <a:off x="457200" y="1280160"/>
            <a:ext cx="8229600" cy="4572000"/>
          </a:xfrm>
        </p:spPr>
        <p:txBody>
          <a:bodyPr/>
          <a:lstStyle/>
          <a:p>
            <a:r>
              <a:rPr lang="en-US" dirty="0"/>
              <a:t>Below, we provide examples of the use of the vertical line test.</a:t>
            </a:r>
          </a:p>
        </p:txBody>
      </p:sp>
      <p:pic>
        <p:nvPicPr>
          <p:cNvPr id="5" name="Picture 2"/>
          <p:cNvPicPr>
            <a:picLocks noChangeAspect="1" noChangeArrowheads="1"/>
          </p:cNvPicPr>
          <p:nvPr/>
        </p:nvPicPr>
        <p:blipFill>
          <a:blip r:embed="rId2" cstate="print"/>
          <a:srcRect b="10000"/>
          <a:stretch>
            <a:fillRect/>
          </a:stretch>
        </p:blipFill>
        <p:spPr bwMode="auto">
          <a:xfrm>
            <a:off x="5255067" y="1981200"/>
            <a:ext cx="3507933" cy="3566160"/>
          </a:xfrm>
          <a:prstGeom prst="rect">
            <a:avLst/>
          </a:prstGeom>
          <a:noFill/>
          <a:ln w="9525">
            <a:noFill/>
            <a:miter lim="800000"/>
            <a:headEnd/>
            <a:tailEnd/>
          </a:ln>
          <a:effectLst/>
        </p:spPr>
      </p:pic>
      <p:sp>
        <p:nvSpPr>
          <p:cNvPr id="6" name="Rectangle 5"/>
          <p:cNvSpPr/>
          <p:nvPr/>
        </p:nvSpPr>
        <p:spPr>
          <a:xfrm>
            <a:off x="6232635" y="5557540"/>
            <a:ext cx="1552797" cy="523220"/>
          </a:xfrm>
          <a:prstGeom prst="rect">
            <a:avLst/>
          </a:prstGeom>
        </p:spPr>
        <p:txBody>
          <a:bodyPr wrap="none">
            <a:spAutoFit/>
          </a:bodyPr>
          <a:lstStyle/>
          <a:p>
            <a:r>
              <a:rPr lang="en-US" sz="2800" b="1" dirty="0"/>
              <a:t>Figure 19</a:t>
            </a:r>
          </a:p>
        </p:txBody>
      </p:sp>
      <p:sp>
        <p:nvSpPr>
          <p:cNvPr id="7" name="Rectangle 6"/>
          <p:cNvSpPr/>
          <p:nvPr/>
        </p:nvSpPr>
        <p:spPr>
          <a:xfrm>
            <a:off x="457200" y="2362200"/>
            <a:ext cx="4572000" cy="3108543"/>
          </a:xfrm>
          <a:prstGeom prst="rect">
            <a:avLst/>
          </a:prstGeom>
        </p:spPr>
        <p:txBody>
          <a:bodyPr>
            <a:spAutoFit/>
          </a:bodyPr>
          <a:lstStyle/>
          <a:p>
            <a:pPr marL="463550" indent="-463550"/>
            <a:r>
              <a:rPr lang="en-US" sz="2800" b="1" dirty="0">
                <a:solidFill>
                  <a:srgbClr val="366092"/>
                </a:solidFill>
              </a:rPr>
              <a:t>a.	</a:t>
            </a:r>
            <a:r>
              <a:rPr lang="en-US" sz="2800" dirty="0">
                <a:solidFill>
                  <a:srgbClr val="366092"/>
                </a:solidFill>
              </a:rPr>
              <a:t>The unit circle centered at the origin does not define </a:t>
            </a:r>
            <a:r>
              <a:rPr lang="en-US" sz="2800" i="1" dirty="0">
                <a:solidFill>
                  <a:srgbClr val="366092"/>
                </a:solidFill>
              </a:rPr>
              <a:t>y</a:t>
            </a:r>
            <a:r>
              <a:rPr lang="en-US" sz="2800" dirty="0">
                <a:solidFill>
                  <a:srgbClr val="366092"/>
                </a:solidFill>
              </a:rPr>
              <a:t> as a function of </a:t>
            </a:r>
            <a:r>
              <a:rPr lang="en-US" sz="2800" i="1" dirty="0">
                <a:solidFill>
                  <a:srgbClr val="366092"/>
                </a:solidFill>
              </a:rPr>
              <a:t>x</a:t>
            </a:r>
            <a:r>
              <a:rPr lang="en-US" sz="2800" dirty="0">
                <a:solidFill>
                  <a:srgbClr val="366092"/>
                </a:solidFill>
              </a:rPr>
              <a:t>, since there are plenty of vertical lines intersecting the graph more than once (see Figure 19).</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Applying the Vertical Line Test (cont.)</a:t>
            </a:r>
          </a:p>
        </p:txBody>
      </p:sp>
      <p:sp>
        <p:nvSpPr>
          <p:cNvPr id="3" name="Content Placeholder 2"/>
          <p:cNvSpPr>
            <a:spLocks noGrp="1"/>
          </p:cNvSpPr>
          <p:nvPr>
            <p:ph idx="1"/>
          </p:nvPr>
        </p:nvSpPr>
        <p:spPr/>
        <p:txBody>
          <a:bodyPr/>
          <a:lstStyle/>
          <a:p>
            <a:r>
              <a:rPr lang="en-US" dirty="0"/>
              <a:t>In fact, as we have seen in Example 2a, the equation of the unit circle </a:t>
            </a:r>
            <a:r>
              <a:rPr lang="en-US" i="1" dirty="0">
                <a:solidFill>
                  <a:srgbClr val="0000FF"/>
                </a:solidFill>
              </a:rPr>
              <a:t>x</a:t>
            </a:r>
            <a:r>
              <a:rPr lang="en-US" baseline="30000" dirty="0">
                <a:solidFill>
                  <a:srgbClr val="0000FF"/>
                </a:solidFill>
              </a:rPr>
              <a:t>2</a:t>
            </a:r>
            <a:r>
              <a:rPr lang="en-US" dirty="0">
                <a:solidFill>
                  <a:srgbClr val="0000FF"/>
                </a:solidFill>
              </a:rPr>
              <a:t> + </a:t>
            </a:r>
            <a:r>
              <a:rPr lang="en-US" i="1" dirty="0">
                <a:solidFill>
                  <a:srgbClr val="0000FF"/>
                </a:solidFill>
              </a:rPr>
              <a:t>y</a:t>
            </a:r>
            <a:r>
              <a:rPr lang="en-US" baseline="30000" dirty="0">
                <a:solidFill>
                  <a:srgbClr val="0000FF"/>
                </a:solidFill>
              </a:rPr>
              <a:t>2</a:t>
            </a:r>
            <a:r>
              <a:rPr lang="en-US" dirty="0">
                <a:solidFill>
                  <a:srgbClr val="0000FF"/>
                </a:solidFill>
              </a:rPr>
              <a:t> = 1 </a:t>
            </a:r>
            <a:r>
              <a:rPr lang="en-US" dirty="0"/>
              <a:t>defines both functions                                     	             each having a semicircle for its graph, and thus both satisfying the vertical line test.</a:t>
            </a:r>
          </a:p>
        </p:txBody>
      </p:sp>
      <p:graphicFrame>
        <p:nvGraphicFramePr>
          <p:cNvPr id="40962" name="Object 2"/>
          <p:cNvGraphicFramePr>
            <a:graphicFrameLocks noChangeAspect="1"/>
          </p:cNvGraphicFramePr>
          <p:nvPr/>
        </p:nvGraphicFramePr>
        <p:xfrm>
          <a:off x="548640" y="2088630"/>
          <a:ext cx="1905000" cy="533400"/>
        </p:xfrm>
        <a:graphic>
          <a:graphicData uri="http://schemas.openxmlformats.org/presentationml/2006/ole">
            <mc:AlternateContent xmlns:mc="http://schemas.openxmlformats.org/markup-compatibility/2006">
              <mc:Choice xmlns:v="urn:schemas-microsoft-com:vml" Requires="v">
                <p:oleObj name="Equation" r:id="rId2" imgW="1904760" imgH="533160" progId="Equation.DSMT4">
                  <p:embed/>
                </p:oleObj>
              </mc:Choice>
              <mc:Fallback>
                <p:oleObj name="Equation" r:id="rId2" imgW="1904760" imgH="53316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088630"/>
                        <a:ext cx="1905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Applying the Vertical Line Test (cont.)</a:t>
            </a:r>
          </a:p>
        </p:txBody>
      </p:sp>
      <p:sp>
        <p:nvSpPr>
          <p:cNvPr id="3" name="Content Placeholder 2"/>
          <p:cNvSpPr>
            <a:spLocks noGrp="1"/>
          </p:cNvSpPr>
          <p:nvPr>
            <p:ph idx="1"/>
          </p:nvPr>
        </p:nvSpPr>
        <p:spPr>
          <a:xfrm>
            <a:off x="457200" y="1280160"/>
            <a:ext cx="4114800" cy="4572000"/>
          </a:xfrm>
        </p:spPr>
        <p:txBody>
          <a:bodyPr/>
          <a:lstStyle/>
          <a:p>
            <a:pPr marL="463550" indent="-463550"/>
            <a:r>
              <a:rPr lang="en-US" b="1" dirty="0"/>
              <a:t>b.	</a:t>
            </a:r>
            <a:r>
              <a:rPr lang="en-US" dirty="0"/>
              <a:t>An easy application of the vertical line test on the graph of </a:t>
            </a:r>
            <a:r>
              <a:rPr lang="en-US" i="1" dirty="0">
                <a:solidFill>
                  <a:srgbClr val="0000FF"/>
                </a:solidFill>
              </a:rPr>
              <a:t>y</a:t>
            </a:r>
            <a:r>
              <a:rPr lang="en-US" baseline="30000" dirty="0">
                <a:solidFill>
                  <a:srgbClr val="0000FF"/>
                </a:solidFill>
              </a:rPr>
              <a:t>2</a:t>
            </a:r>
            <a:r>
              <a:rPr lang="en-US" dirty="0">
                <a:solidFill>
                  <a:srgbClr val="0000FF"/>
                </a:solidFill>
              </a:rPr>
              <a:t> = </a:t>
            </a:r>
            <a:r>
              <a:rPr lang="en-US" i="1" dirty="0">
                <a:solidFill>
                  <a:srgbClr val="0000FF"/>
                </a:solidFill>
              </a:rPr>
              <a:t>x</a:t>
            </a:r>
            <a:r>
              <a:rPr lang="en-US" dirty="0">
                <a:solidFill>
                  <a:srgbClr val="0000FF"/>
                </a:solidFill>
              </a:rPr>
              <a:t> + 1 </a:t>
            </a:r>
            <a:r>
              <a:rPr lang="en-US" dirty="0"/>
              <a:t>shows that </a:t>
            </a:r>
            <a:r>
              <a:rPr lang="en-US" i="1" dirty="0"/>
              <a:t>y</a:t>
            </a:r>
            <a:r>
              <a:rPr lang="en-US" dirty="0"/>
              <a:t> is not a function of </a:t>
            </a:r>
            <a:r>
              <a:rPr lang="en-US" i="1" dirty="0"/>
              <a:t>x </a:t>
            </a:r>
            <a:r>
              <a:rPr lang="en-US" dirty="0"/>
              <a:t>(see Figure 20). </a:t>
            </a:r>
          </a:p>
        </p:txBody>
      </p:sp>
      <p:pic>
        <p:nvPicPr>
          <p:cNvPr id="4" name="Picture 3"/>
          <p:cNvPicPr>
            <a:picLocks noChangeAspect="1" noChangeArrowheads="1"/>
          </p:cNvPicPr>
          <p:nvPr/>
        </p:nvPicPr>
        <p:blipFill>
          <a:blip r:embed="rId2" cstate="print"/>
          <a:srcRect b="8333"/>
          <a:stretch>
            <a:fillRect/>
          </a:stretch>
        </p:blipFill>
        <p:spPr bwMode="auto">
          <a:xfrm>
            <a:off x="4648200" y="1371600"/>
            <a:ext cx="4251458" cy="3352800"/>
          </a:xfrm>
          <a:prstGeom prst="rect">
            <a:avLst/>
          </a:prstGeom>
          <a:noFill/>
          <a:ln w="9525">
            <a:noFill/>
            <a:miter lim="800000"/>
            <a:headEnd/>
            <a:tailEnd/>
          </a:ln>
          <a:effectLst/>
        </p:spPr>
      </p:pic>
      <p:sp>
        <p:nvSpPr>
          <p:cNvPr id="5" name="Rectangle 4"/>
          <p:cNvSpPr/>
          <p:nvPr/>
        </p:nvSpPr>
        <p:spPr>
          <a:xfrm>
            <a:off x="5997531" y="4724400"/>
            <a:ext cx="1552797" cy="523220"/>
          </a:xfrm>
          <a:prstGeom prst="rect">
            <a:avLst/>
          </a:prstGeom>
        </p:spPr>
        <p:txBody>
          <a:bodyPr wrap="none">
            <a:spAutoFit/>
          </a:bodyPr>
          <a:lstStyle/>
          <a:p>
            <a:r>
              <a:rPr lang="en-US" sz="2800" b="1" dirty="0"/>
              <a:t>Figure 20</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Applying the Vertical Line Test (cont.)</a:t>
            </a:r>
          </a:p>
        </p:txBody>
      </p:sp>
      <p:sp>
        <p:nvSpPr>
          <p:cNvPr id="3" name="Content Placeholder 2"/>
          <p:cNvSpPr>
            <a:spLocks noGrp="1"/>
          </p:cNvSpPr>
          <p:nvPr>
            <p:ph idx="1"/>
          </p:nvPr>
        </p:nvSpPr>
        <p:spPr/>
        <p:txBody>
          <a:bodyPr/>
          <a:lstStyle/>
          <a:p>
            <a:r>
              <a:rPr lang="en-US" dirty="0"/>
              <a:t>We note, however, that again both functions</a:t>
            </a:r>
          </a:p>
          <a:p>
            <a:pPr>
              <a:spcBef>
                <a:spcPts val="0"/>
              </a:spcBef>
            </a:pPr>
            <a:r>
              <a:rPr lang="en-US" dirty="0"/>
              <a:t>are defined by the original equation. Furthermore, as we noted in Example 3b, our equation does actually define </a:t>
            </a:r>
            <a:r>
              <a:rPr lang="en-US" i="1" dirty="0"/>
              <a:t>x</a:t>
            </a:r>
            <a:r>
              <a:rPr lang="en-US" dirty="0"/>
              <a:t> as a function of </a:t>
            </a:r>
            <a:r>
              <a:rPr lang="en-US" i="1" dirty="0"/>
              <a:t>y</a:t>
            </a:r>
            <a:r>
              <a:rPr lang="en-US" dirty="0"/>
              <a:t>. (Note that because of the change in roles between the variables, from the perspective of the dependent variable </a:t>
            </a:r>
            <a:r>
              <a:rPr lang="en-US" i="1" dirty="0"/>
              <a:t>x</a:t>
            </a:r>
            <a:r>
              <a:rPr lang="en-US" dirty="0"/>
              <a:t>, “vertical lines” are the ones that appear horizontal in the traditional </a:t>
            </a:r>
            <a:r>
              <a:rPr lang="en-US" i="1" dirty="0"/>
              <a:t>xy</a:t>
            </a:r>
            <a:r>
              <a:rPr lang="en-US" dirty="0"/>
              <a:t>‑coordinate system. With this interpretation, the “vertical line test” still applies to </a:t>
            </a:r>
            <a:r>
              <a:rPr lang="en-US" i="1" dirty="0"/>
              <a:t>x</a:t>
            </a:r>
            <a:r>
              <a:rPr lang="en-US" dirty="0"/>
              <a:t> as a function of </a:t>
            </a:r>
            <a:r>
              <a:rPr lang="en-US" i="1" dirty="0"/>
              <a:t>y</a:t>
            </a:r>
            <a:r>
              <a:rPr lang="en-US" dirty="0"/>
              <a:t>!) </a:t>
            </a:r>
          </a:p>
        </p:txBody>
      </p:sp>
      <p:graphicFrame>
        <p:nvGraphicFramePr>
          <p:cNvPr id="44034" name="Object 2"/>
          <p:cNvGraphicFramePr>
            <a:graphicFrameLocks noChangeAspect="1"/>
          </p:cNvGraphicFramePr>
          <p:nvPr/>
        </p:nvGraphicFramePr>
        <p:xfrm>
          <a:off x="7018338" y="1289050"/>
          <a:ext cx="1676400" cy="482600"/>
        </p:xfrm>
        <a:graphic>
          <a:graphicData uri="http://schemas.openxmlformats.org/presentationml/2006/ole">
            <mc:AlternateContent xmlns:mc="http://schemas.openxmlformats.org/markup-compatibility/2006">
              <mc:Choice xmlns:v="urn:schemas-microsoft-com:vml" Requires="v">
                <p:oleObj name="Equation" r:id="rId2" imgW="1676160" imgH="482400" progId="Equation.DSMT4">
                  <p:embed/>
                </p:oleObj>
              </mc:Choice>
              <mc:Fallback>
                <p:oleObj name="Equation" r:id="rId2" imgW="167616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338" y="1289050"/>
                        <a:ext cx="1676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Applying the Vertical Line Test (cont.)</a:t>
            </a:r>
          </a:p>
        </p:txBody>
      </p:sp>
      <p:sp>
        <p:nvSpPr>
          <p:cNvPr id="3" name="Content Placeholder 2"/>
          <p:cNvSpPr>
            <a:spLocks noGrp="1"/>
          </p:cNvSpPr>
          <p:nvPr>
            <p:ph idx="1"/>
          </p:nvPr>
        </p:nvSpPr>
        <p:spPr>
          <a:xfrm>
            <a:off x="457200" y="1280160"/>
            <a:ext cx="4419600" cy="4572000"/>
          </a:xfrm>
        </p:spPr>
        <p:txBody>
          <a:bodyPr/>
          <a:lstStyle/>
          <a:p>
            <a:pPr marL="463550" indent="-463550"/>
            <a:r>
              <a:rPr lang="en-US" b="1" dirty="0"/>
              <a:t>c.	</a:t>
            </a:r>
            <a:r>
              <a:rPr lang="en-US" dirty="0"/>
              <a:t>The graph in Figure 21 is not a function either. Note that while a lot of vertical lines intersect the graph only once, it is enough to find one that doesn’t. </a:t>
            </a:r>
          </a:p>
        </p:txBody>
      </p:sp>
      <p:pic>
        <p:nvPicPr>
          <p:cNvPr id="4" name="Picture 2"/>
          <p:cNvPicPr>
            <a:picLocks noChangeAspect="1" noChangeArrowheads="1"/>
          </p:cNvPicPr>
          <p:nvPr/>
        </p:nvPicPr>
        <p:blipFill>
          <a:blip r:embed="rId2" cstate="print"/>
          <a:srcRect b="12963"/>
          <a:stretch>
            <a:fillRect/>
          </a:stretch>
        </p:blipFill>
        <p:spPr bwMode="auto">
          <a:xfrm>
            <a:off x="4953000" y="1371600"/>
            <a:ext cx="3824078" cy="3581400"/>
          </a:xfrm>
          <a:prstGeom prst="rect">
            <a:avLst/>
          </a:prstGeom>
          <a:noFill/>
          <a:ln w="9525">
            <a:noFill/>
            <a:miter lim="800000"/>
            <a:headEnd/>
            <a:tailEnd/>
          </a:ln>
          <a:effectLst/>
        </p:spPr>
      </p:pic>
      <p:sp>
        <p:nvSpPr>
          <p:cNvPr id="5" name="Rectangle 4"/>
          <p:cNvSpPr/>
          <p:nvPr/>
        </p:nvSpPr>
        <p:spPr>
          <a:xfrm>
            <a:off x="6088641" y="4953000"/>
            <a:ext cx="1552797" cy="523220"/>
          </a:xfrm>
          <a:prstGeom prst="rect">
            <a:avLst/>
          </a:prstGeom>
        </p:spPr>
        <p:txBody>
          <a:bodyPr wrap="none">
            <a:spAutoFit/>
          </a:bodyPr>
          <a:lstStyle/>
          <a:p>
            <a:r>
              <a:rPr lang="en-US" sz="2800" b="1" dirty="0"/>
              <a:t>Figure 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Finding the Domain and Range of a Relation (cont.)</a:t>
            </a:r>
          </a:p>
        </p:txBody>
      </p:sp>
      <p:sp>
        <p:nvSpPr>
          <p:cNvPr id="3" name="Content Placeholder 2"/>
          <p:cNvSpPr>
            <a:spLocks noGrp="1"/>
          </p:cNvSpPr>
          <p:nvPr>
            <p:ph idx="1"/>
          </p:nvPr>
        </p:nvSpPr>
        <p:spPr>
          <a:xfrm>
            <a:off x="457200" y="1143000"/>
            <a:ext cx="4754880" cy="4832092"/>
          </a:xfrm>
        </p:spPr>
        <p:txBody>
          <a:bodyPr>
            <a:spAutoFit/>
          </a:bodyPr>
          <a:lstStyle/>
          <a:p>
            <a:r>
              <a:rPr lang="en-US" dirty="0"/>
              <a:t>Notice that just as we did in part a., we can represent this relation in the Cartesian coordinate system (see Figure 2). Also note that relations do not necessarily have any immediate mathematical meaning such as the one in part a. For example, part c.  shows a relation “defined by a picture.” </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0741"/>
          <a:stretch>
            <a:fillRect/>
          </a:stretch>
        </p:blipFill>
        <p:spPr bwMode="auto">
          <a:xfrm>
            <a:off x="5204197" y="1280160"/>
            <a:ext cx="3787403" cy="3672840"/>
          </a:xfrm>
          <a:prstGeom prst="rect">
            <a:avLst/>
          </a:prstGeom>
          <a:noFill/>
          <a:ln w="9525">
            <a:noFill/>
            <a:miter lim="800000"/>
            <a:headEnd/>
            <a:tailEnd/>
          </a:ln>
          <a:effectLst/>
        </p:spPr>
      </p:pic>
      <p:sp>
        <p:nvSpPr>
          <p:cNvPr id="7" name="Rectangle 6"/>
          <p:cNvSpPr/>
          <p:nvPr/>
        </p:nvSpPr>
        <p:spPr>
          <a:xfrm>
            <a:off x="6412871" y="495300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0160"/>
            <a:ext cx="8229600" cy="4572000"/>
          </a:xfrm>
        </p:spPr>
        <p:txBody>
          <a:bodyPr>
            <a:noAutofit/>
          </a:bodyPr>
          <a:lstStyle/>
          <a:p>
            <a:pPr marL="463550" indent="-463550"/>
            <a:r>
              <a:rPr lang="en-US" b="1" dirty="0"/>
              <a:t>d.	</a:t>
            </a:r>
            <a:r>
              <a:rPr lang="en-US" dirty="0"/>
              <a:t>Finally, we mention that the graphs of all functions</a:t>
            </a:r>
          </a:p>
        </p:txBody>
      </p:sp>
      <p:pic>
        <p:nvPicPr>
          <p:cNvPr id="5" name="Picture 2"/>
          <p:cNvPicPr>
            <a:picLocks noChangeAspect="1" noChangeArrowheads="1"/>
          </p:cNvPicPr>
          <p:nvPr/>
        </p:nvPicPr>
        <p:blipFill>
          <a:blip r:embed="rId2" cstate="print"/>
          <a:srcRect b="10103"/>
          <a:stretch>
            <a:fillRect/>
          </a:stretch>
        </p:blipFill>
        <p:spPr bwMode="auto">
          <a:xfrm>
            <a:off x="5573851" y="1828800"/>
            <a:ext cx="3417749" cy="3383280"/>
          </a:xfrm>
          <a:prstGeom prst="rect">
            <a:avLst/>
          </a:prstGeom>
          <a:noFill/>
          <a:ln w="9525">
            <a:noFill/>
            <a:miter lim="800000"/>
            <a:headEnd/>
            <a:tailEnd/>
          </a:ln>
          <a:effectLst/>
        </p:spPr>
      </p:pic>
      <p:sp>
        <p:nvSpPr>
          <p:cNvPr id="7" name="Rectangle 6"/>
          <p:cNvSpPr/>
          <p:nvPr/>
        </p:nvSpPr>
        <p:spPr>
          <a:xfrm>
            <a:off x="457200" y="1676400"/>
            <a:ext cx="5212080" cy="3970318"/>
          </a:xfrm>
          <a:prstGeom prst="rect">
            <a:avLst/>
          </a:prstGeom>
        </p:spPr>
        <p:txBody>
          <a:bodyPr>
            <a:spAutoFit/>
          </a:bodyPr>
          <a:lstStyle/>
          <a:p>
            <a:pPr marL="463550" indent="1588"/>
            <a:r>
              <a:rPr lang="en-US" sz="2800" dirty="0">
                <a:solidFill>
                  <a:srgbClr val="366092"/>
                </a:solidFill>
              </a:rPr>
              <a:t>you worked with in your precalculus course (such as polynomials, rational and trigonometric functions, etc.) do pass the vertical line test. As an example, the function 	                                              </a:t>
            </a:r>
          </a:p>
          <a:p>
            <a:pPr marL="463550" indent="1588"/>
            <a:endParaRPr lang="en-US" sz="2800" dirty="0">
              <a:solidFill>
                <a:srgbClr val="366092"/>
              </a:solidFill>
            </a:endParaRPr>
          </a:p>
          <a:p>
            <a:pPr marL="463550" indent="1588"/>
            <a:r>
              <a:rPr lang="en-US" sz="2800" dirty="0">
                <a:solidFill>
                  <a:srgbClr val="366092"/>
                </a:solidFill>
              </a:rPr>
              <a:t>shown in Figure 22, intersects every vertical line exactly once.</a:t>
            </a:r>
          </a:p>
        </p:txBody>
      </p:sp>
      <p:sp>
        <p:nvSpPr>
          <p:cNvPr id="2" name="Title 1"/>
          <p:cNvSpPr>
            <a:spLocks noGrp="1"/>
          </p:cNvSpPr>
          <p:nvPr>
            <p:ph type="title"/>
          </p:nvPr>
        </p:nvSpPr>
        <p:spPr/>
        <p:txBody>
          <a:bodyPr/>
          <a:lstStyle/>
          <a:p>
            <a:r>
              <a:rPr lang="en-US" dirty="0"/>
              <a:t>Example 7: Applying the Vertical Line Test (cont.)</a:t>
            </a:r>
          </a:p>
        </p:txBody>
      </p:sp>
      <p:graphicFrame>
        <p:nvGraphicFramePr>
          <p:cNvPr id="46082" name="Object 2"/>
          <p:cNvGraphicFramePr>
            <a:graphicFrameLocks noChangeAspect="1"/>
          </p:cNvGraphicFramePr>
          <p:nvPr>
            <p:extLst>
              <p:ext uri="{D42A27DB-BD31-4B8C-83A1-F6EECF244321}">
                <p14:modId xmlns:p14="http://schemas.microsoft.com/office/powerpoint/2010/main" val="2165450440"/>
              </p:ext>
            </p:extLst>
          </p:nvPr>
        </p:nvGraphicFramePr>
        <p:xfrm>
          <a:off x="1023078" y="4267200"/>
          <a:ext cx="3365500" cy="482600"/>
        </p:xfrm>
        <a:graphic>
          <a:graphicData uri="http://schemas.openxmlformats.org/presentationml/2006/ole">
            <mc:AlternateContent xmlns:mc="http://schemas.openxmlformats.org/markup-compatibility/2006">
              <mc:Choice xmlns:v="urn:schemas-microsoft-com:vml" Requires="v">
                <p:oleObj name="Equation" r:id="rId3" imgW="3365280" imgH="482400" progId="Equation.DSMT4">
                  <p:embed/>
                </p:oleObj>
              </mc:Choice>
              <mc:Fallback>
                <p:oleObj name="Equation" r:id="rId3" imgW="3365280" imgH="4824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078" y="4267200"/>
                        <a:ext cx="3365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6506327" y="5257800"/>
            <a:ext cx="1552797" cy="523220"/>
          </a:xfrm>
          <a:prstGeom prst="rect">
            <a:avLst/>
          </a:prstGeom>
        </p:spPr>
        <p:txBody>
          <a:bodyPr wrap="none">
            <a:spAutoFit/>
          </a:bodyPr>
          <a:lstStyle/>
          <a:p>
            <a:r>
              <a:rPr lang="en-US" sz="2800" b="1" dirty="0"/>
              <a:t>Figure 22</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Increasing/Decreasing</a:t>
            </a:r>
          </a:p>
        </p:txBody>
      </p:sp>
      <p:sp>
        <p:nvSpPr>
          <p:cNvPr id="3" name="Content Placeholder 2"/>
          <p:cNvSpPr>
            <a:spLocks noGrp="1"/>
          </p:cNvSpPr>
          <p:nvPr>
            <p:ph idx="1"/>
          </p:nvPr>
        </p:nvSpPr>
        <p:spPr>
          <a:xfrm>
            <a:off x="457200" y="1280160"/>
            <a:ext cx="8229600" cy="3749040"/>
          </a:xfrm>
          <a:solidFill>
            <a:srgbClr val="FFFFCC"/>
          </a:solidFill>
          <a:ln w="28575">
            <a:solidFill>
              <a:srgbClr val="000000"/>
            </a:solidFill>
          </a:ln>
        </p:spPr>
        <p:txBody>
          <a:bodyPr/>
          <a:lstStyle/>
          <a:p>
            <a:r>
              <a:rPr lang="en-US" dirty="0">
                <a:solidFill>
                  <a:srgbClr val="000000"/>
                </a:solidFill>
              </a:rPr>
              <a:t>A real‑valued function </a:t>
            </a:r>
            <a:r>
              <a:rPr lang="en-US" i="1" dirty="0">
                <a:solidFill>
                  <a:srgbClr val="000000"/>
                </a:solidFill>
              </a:rPr>
              <a:t>f</a:t>
            </a:r>
            <a:r>
              <a:rPr lang="en-US" dirty="0">
                <a:solidFill>
                  <a:srgbClr val="000000"/>
                </a:solidFill>
              </a:rPr>
              <a:t> is said to be </a:t>
            </a:r>
            <a:r>
              <a:rPr lang="en-US" b="1" dirty="0">
                <a:solidFill>
                  <a:srgbClr val="C00000"/>
                </a:solidFill>
              </a:rPr>
              <a:t>increasing</a:t>
            </a:r>
            <a:r>
              <a:rPr lang="en-US" dirty="0">
                <a:solidFill>
                  <a:srgbClr val="000000"/>
                </a:solidFill>
              </a:rPr>
              <a:t> on an interval </a:t>
            </a:r>
            <a:r>
              <a:rPr lang="en-US" i="1" dirty="0">
                <a:solidFill>
                  <a:srgbClr val="000000"/>
                </a:solidFill>
              </a:rPr>
              <a:t>I</a:t>
            </a:r>
            <a:r>
              <a:rPr lang="en-US" dirty="0">
                <a:solidFill>
                  <a:srgbClr val="000000"/>
                </a:solidFill>
              </a:rPr>
              <a:t> if whenever </a:t>
            </a:r>
            <a:r>
              <a:rPr lang="en-US" i="1" dirty="0">
                <a:solidFill>
                  <a:srgbClr val="000000"/>
                </a:solidFill>
              </a:rPr>
              <a:t>x</a:t>
            </a:r>
            <a:r>
              <a:rPr lang="en-US" baseline="-25000" dirty="0">
                <a:solidFill>
                  <a:srgbClr val="000000"/>
                </a:solidFill>
              </a:rPr>
              <a:t>1</a:t>
            </a:r>
            <a:r>
              <a:rPr lang="en-US" dirty="0">
                <a:solidFill>
                  <a:srgbClr val="000000"/>
                </a:solidFill>
              </a:rPr>
              <a:t> and </a:t>
            </a:r>
            <a:r>
              <a:rPr lang="en-US" i="1" dirty="0">
                <a:solidFill>
                  <a:srgbClr val="000000"/>
                </a:solidFill>
              </a:rPr>
              <a:t>x</a:t>
            </a:r>
            <a:r>
              <a:rPr lang="en-US" baseline="-25000" dirty="0">
                <a:solidFill>
                  <a:srgbClr val="000000"/>
                </a:solidFill>
              </a:rPr>
              <a:t>2</a:t>
            </a:r>
            <a:r>
              <a:rPr lang="en-US" dirty="0">
                <a:solidFill>
                  <a:srgbClr val="000000"/>
                </a:solidFill>
              </a:rPr>
              <a:t> are in </a:t>
            </a:r>
            <a:r>
              <a:rPr lang="en-US" i="1" dirty="0">
                <a:solidFill>
                  <a:srgbClr val="000000"/>
                </a:solidFill>
              </a:rPr>
              <a:t>I</a:t>
            </a:r>
            <a:r>
              <a:rPr lang="en-US" dirty="0">
                <a:solidFill>
                  <a:srgbClr val="000000"/>
                </a:solidFill>
              </a:rPr>
              <a:t>, </a:t>
            </a:r>
          </a:p>
          <a:p>
            <a:endParaRPr lang="en-US" dirty="0">
              <a:solidFill>
                <a:srgbClr val="000000"/>
              </a:solidFill>
            </a:endParaRPr>
          </a:p>
          <a:p>
            <a:r>
              <a:rPr lang="en-US" dirty="0">
                <a:solidFill>
                  <a:srgbClr val="000000"/>
                </a:solidFill>
              </a:rPr>
              <a:t>Similarly, </a:t>
            </a:r>
            <a:r>
              <a:rPr lang="en-US" i="1" dirty="0">
                <a:solidFill>
                  <a:srgbClr val="000000"/>
                </a:solidFill>
              </a:rPr>
              <a:t>f</a:t>
            </a:r>
            <a:r>
              <a:rPr lang="en-US" dirty="0">
                <a:solidFill>
                  <a:srgbClr val="000000"/>
                </a:solidFill>
              </a:rPr>
              <a:t> is said to be </a:t>
            </a:r>
            <a:r>
              <a:rPr lang="en-US" b="1" dirty="0">
                <a:solidFill>
                  <a:srgbClr val="C00000"/>
                </a:solidFill>
              </a:rPr>
              <a:t>decreasing</a:t>
            </a:r>
            <a:r>
              <a:rPr lang="en-US" dirty="0">
                <a:solidFill>
                  <a:srgbClr val="000000"/>
                </a:solidFill>
              </a:rPr>
              <a:t> on </a:t>
            </a:r>
            <a:r>
              <a:rPr lang="en-US" i="1" dirty="0">
                <a:solidFill>
                  <a:srgbClr val="000000"/>
                </a:solidFill>
              </a:rPr>
              <a:t>I</a:t>
            </a:r>
            <a:r>
              <a:rPr lang="en-US" dirty="0">
                <a:solidFill>
                  <a:srgbClr val="000000"/>
                </a:solidFill>
              </a:rPr>
              <a:t> if whenever </a:t>
            </a:r>
            <a:r>
              <a:rPr lang="en-US" i="1" dirty="0">
                <a:solidFill>
                  <a:srgbClr val="000000"/>
                </a:solidFill>
              </a:rPr>
              <a:t>x</a:t>
            </a:r>
            <a:r>
              <a:rPr lang="en-US" baseline="-25000" dirty="0">
                <a:solidFill>
                  <a:srgbClr val="000000"/>
                </a:solidFill>
              </a:rPr>
              <a:t>1</a:t>
            </a:r>
            <a:r>
              <a:rPr lang="en-US" dirty="0">
                <a:solidFill>
                  <a:srgbClr val="000000"/>
                </a:solidFill>
              </a:rPr>
              <a:t> and </a:t>
            </a:r>
            <a:r>
              <a:rPr lang="en-US" i="1" dirty="0">
                <a:solidFill>
                  <a:srgbClr val="000000"/>
                </a:solidFill>
              </a:rPr>
              <a:t>x</a:t>
            </a:r>
            <a:r>
              <a:rPr lang="en-US" baseline="-25000" dirty="0">
                <a:solidFill>
                  <a:srgbClr val="000000"/>
                </a:solidFill>
              </a:rPr>
              <a:t>2</a:t>
            </a:r>
            <a:r>
              <a:rPr lang="en-US" dirty="0">
                <a:solidFill>
                  <a:srgbClr val="000000"/>
                </a:solidFill>
              </a:rPr>
              <a:t> are in </a:t>
            </a:r>
            <a:r>
              <a:rPr lang="en-US" i="1" dirty="0">
                <a:solidFill>
                  <a:srgbClr val="000000"/>
                </a:solidFill>
              </a:rPr>
              <a:t>I</a:t>
            </a:r>
            <a:r>
              <a:rPr lang="en-US" dirty="0">
                <a:solidFill>
                  <a:srgbClr val="000000"/>
                </a:solidFill>
              </a:rPr>
              <a:t>,</a:t>
            </a:r>
          </a:p>
          <a:p>
            <a:endParaRPr lang="en-US" dirty="0">
              <a:solidFill>
                <a:srgbClr val="000000"/>
              </a:solidFill>
            </a:endParaRPr>
          </a:p>
        </p:txBody>
      </p:sp>
      <p:graphicFrame>
        <p:nvGraphicFramePr>
          <p:cNvPr id="48130" name="Object 2"/>
          <p:cNvGraphicFramePr>
            <a:graphicFrameLocks noChangeAspect="1"/>
          </p:cNvGraphicFramePr>
          <p:nvPr>
            <p:extLst>
              <p:ext uri="{D42A27DB-BD31-4B8C-83A1-F6EECF244321}">
                <p14:modId xmlns:p14="http://schemas.microsoft.com/office/powerpoint/2010/main" val="4021518256"/>
              </p:ext>
            </p:extLst>
          </p:nvPr>
        </p:nvGraphicFramePr>
        <p:xfrm>
          <a:off x="2641600" y="2286000"/>
          <a:ext cx="3860800" cy="495300"/>
        </p:xfrm>
        <a:graphic>
          <a:graphicData uri="http://schemas.openxmlformats.org/presentationml/2006/ole">
            <mc:AlternateContent xmlns:mc="http://schemas.openxmlformats.org/markup-compatibility/2006">
              <mc:Choice xmlns:v="urn:schemas-microsoft-com:vml" Requires="v">
                <p:oleObj name="Equation" r:id="rId2" imgW="3860640" imgH="495000" progId="Equation.DSMT4">
                  <p:embed/>
                </p:oleObj>
              </mc:Choice>
              <mc:Fallback>
                <p:oleObj name="Equation" r:id="rId2" imgW="386064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2286000"/>
                        <a:ext cx="3860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1" name="Object 3"/>
          <p:cNvGraphicFramePr>
            <a:graphicFrameLocks noChangeAspect="1"/>
          </p:cNvGraphicFramePr>
          <p:nvPr>
            <p:extLst>
              <p:ext uri="{D42A27DB-BD31-4B8C-83A1-F6EECF244321}">
                <p14:modId xmlns:p14="http://schemas.microsoft.com/office/powerpoint/2010/main" val="2296636804"/>
              </p:ext>
            </p:extLst>
          </p:nvPr>
        </p:nvGraphicFramePr>
        <p:xfrm>
          <a:off x="2669391" y="3829051"/>
          <a:ext cx="3860800" cy="495300"/>
        </p:xfrm>
        <a:graphic>
          <a:graphicData uri="http://schemas.openxmlformats.org/presentationml/2006/ole">
            <mc:AlternateContent xmlns:mc="http://schemas.openxmlformats.org/markup-compatibility/2006">
              <mc:Choice xmlns:v="urn:schemas-microsoft-com:vml" Requires="v">
                <p:oleObj name="Equation" r:id="rId4" imgW="3860640" imgH="495000" progId="Equation.DSMT4">
                  <p:embed/>
                </p:oleObj>
              </mc:Choice>
              <mc:Fallback>
                <p:oleObj name="Equation" r:id="rId4" imgW="386064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9391" y="3829051"/>
                        <a:ext cx="3860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Increasing/Decreasing (cont.)</a:t>
            </a:r>
          </a:p>
        </p:txBody>
      </p:sp>
      <p:sp>
        <p:nvSpPr>
          <p:cNvPr id="3" name="Content Placeholder 2"/>
          <p:cNvSpPr>
            <a:spLocks noGrp="1"/>
          </p:cNvSpPr>
          <p:nvPr>
            <p:ph idx="1"/>
          </p:nvPr>
        </p:nvSpPr>
        <p:spPr>
          <a:xfrm>
            <a:off x="457200" y="1280160"/>
            <a:ext cx="8229600" cy="1815882"/>
          </a:xfrm>
          <a:solidFill>
            <a:srgbClr val="FFFFCC"/>
          </a:solidFill>
          <a:ln w="28575">
            <a:solidFill>
              <a:srgbClr val="000000"/>
            </a:solidFill>
          </a:ln>
        </p:spPr>
        <p:txBody>
          <a:bodyPr>
            <a:spAutoFit/>
          </a:bodyPr>
          <a:lstStyle/>
          <a:p>
            <a:r>
              <a:rPr lang="en-US" dirty="0">
                <a:solidFill>
                  <a:srgbClr val="000000"/>
                </a:solidFill>
              </a:rPr>
              <a:t>In either case, </a:t>
            </a:r>
            <a:r>
              <a:rPr lang="en-US" i="1" dirty="0">
                <a:solidFill>
                  <a:srgbClr val="000000"/>
                </a:solidFill>
              </a:rPr>
              <a:t>f</a:t>
            </a:r>
            <a:r>
              <a:rPr lang="en-US" dirty="0">
                <a:solidFill>
                  <a:srgbClr val="000000"/>
                </a:solidFill>
              </a:rPr>
              <a:t> is said to be </a:t>
            </a:r>
            <a:r>
              <a:rPr lang="en-US" b="1" dirty="0">
                <a:solidFill>
                  <a:srgbClr val="C00000"/>
                </a:solidFill>
              </a:rPr>
              <a:t>monotone</a:t>
            </a:r>
            <a:r>
              <a:rPr lang="en-US" dirty="0">
                <a:solidFill>
                  <a:srgbClr val="000000"/>
                </a:solidFill>
              </a:rPr>
              <a:t> on </a:t>
            </a:r>
            <a:r>
              <a:rPr lang="en-US" i="1" dirty="0">
                <a:solidFill>
                  <a:srgbClr val="000000"/>
                </a:solidFill>
              </a:rPr>
              <a:t>I</a:t>
            </a:r>
            <a:r>
              <a:rPr lang="en-US" dirty="0">
                <a:solidFill>
                  <a:srgbClr val="000000"/>
                </a:solidFill>
              </a:rPr>
              <a:t>, and if the inequality that compares the function values is strict, the function is said to be </a:t>
            </a:r>
            <a:r>
              <a:rPr lang="en-US" b="1" dirty="0">
                <a:solidFill>
                  <a:srgbClr val="C00000"/>
                </a:solidFill>
              </a:rPr>
              <a:t>strictly increasing</a:t>
            </a:r>
            <a:r>
              <a:rPr lang="en-US" dirty="0">
                <a:solidFill>
                  <a:srgbClr val="000000"/>
                </a:solidFill>
              </a:rPr>
              <a:t> or </a:t>
            </a:r>
            <a:r>
              <a:rPr lang="en-US" b="1" dirty="0">
                <a:solidFill>
                  <a:srgbClr val="C00000"/>
                </a:solidFill>
              </a:rPr>
              <a:t>decreasing</a:t>
            </a:r>
            <a:r>
              <a:rPr lang="en-US" dirty="0">
                <a:solidFill>
                  <a:srgbClr val="000000"/>
                </a:solidFill>
              </a:rPr>
              <a:t> on </a:t>
            </a:r>
            <a:r>
              <a:rPr lang="en-US" i="1" dirty="0">
                <a:solidFill>
                  <a:srgbClr val="000000"/>
                </a:solidFill>
              </a:rPr>
              <a:t>I</a:t>
            </a:r>
            <a:r>
              <a:rPr lang="en-US" dirty="0">
                <a:solidFill>
                  <a:srgbClr val="000000"/>
                </a:solidFill>
              </a:rPr>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Identifying Intervals of Monotonicity</a:t>
            </a:r>
          </a:p>
        </p:txBody>
      </p:sp>
      <p:sp>
        <p:nvSpPr>
          <p:cNvPr id="3" name="Content Placeholder 2"/>
          <p:cNvSpPr>
            <a:spLocks noGrp="1"/>
          </p:cNvSpPr>
          <p:nvPr>
            <p:ph idx="1"/>
          </p:nvPr>
        </p:nvSpPr>
        <p:spPr>
          <a:xfrm>
            <a:off x="457200" y="1280160"/>
            <a:ext cx="8229600" cy="4572000"/>
          </a:xfrm>
        </p:spPr>
        <p:txBody>
          <a:bodyPr/>
          <a:lstStyle/>
          <a:p>
            <a:r>
              <a:rPr lang="en-US" dirty="0"/>
              <a:t>Determine the open intervals of </a:t>
            </a:r>
            <a:r>
              <a:rPr lang="en-US" i="1" dirty="0"/>
              <a:t>monotonicity</a:t>
            </a:r>
            <a:r>
              <a:rPr lang="en-US" dirty="0"/>
              <a:t> (intervals where the function is increasing or decreasing) for the following functions.</a:t>
            </a:r>
          </a:p>
        </p:txBody>
      </p:sp>
      <p:graphicFrame>
        <p:nvGraphicFramePr>
          <p:cNvPr id="50178" name="Object 2"/>
          <p:cNvGraphicFramePr>
            <a:graphicFrameLocks noChangeAspect="1"/>
          </p:cNvGraphicFramePr>
          <p:nvPr/>
        </p:nvGraphicFramePr>
        <p:xfrm>
          <a:off x="571500" y="2895600"/>
          <a:ext cx="2476500" cy="1663700"/>
        </p:xfrm>
        <a:graphic>
          <a:graphicData uri="http://schemas.openxmlformats.org/presentationml/2006/ole">
            <mc:AlternateContent xmlns:mc="http://schemas.openxmlformats.org/markup-compatibility/2006">
              <mc:Choice xmlns:v="urn:schemas-microsoft-com:vml" Requires="v">
                <p:oleObj name="Equation" r:id="rId2" imgW="2476440" imgH="1663560" progId="Equation.DSMT4">
                  <p:embed/>
                </p:oleObj>
              </mc:Choice>
              <mc:Fallback>
                <p:oleObj name="Equation" r:id="rId2" imgW="2476440" imgH="1663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895600"/>
                        <a:ext cx="24765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Identifying Intervals of Monotonicity (cont.)</a:t>
            </a:r>
          </a:p>
        </p:txBody>
      </p:sp>
      <p:sp>
        <p:nvSpPr>
          <p:cNvPr id="3" name="Content Placeholder 2"/>
          <p:cNvSpPr>
            <a:spLocks noGrp="1"/>
          </p:cNvSpPr>
          <p:nvPr>
            <p:ph idx="1"/>
          </p:nvPr>
        </p:nvSpPr>
        <p:spPr>
          <a:xfrm>
            <a:off x="457200" y="1147825"/>
            <a:ext cx="4389120" cy="2763834"/>
          </a:xfrm>
        </p:spPr>
        <p:txBody>
          <a:bodyPr>
            <a:spAutoFit/>
          </a:bodyPr>
          <a:lstStyle/>
          <a:p>
            <a:r>
              <a:rPr lang="en-US" b="1" dirty="0"/>
              <a:t>Solution</a:t>
            </a:r>
          </a:p>
          <a:p>
            <a:pPr marL="463550" indent="-463550"/>
            <a:r>
              <a:rPr lang="en-US" b="1" dirty="0"/>
              <a:t>a.	</a:t>
            </a:r>
            <a:r>
              <a:rPr lang="en-US" dirty="0"/>
              <a:t>The graph of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solidFill>
                  <a:srgbClr val="0000FF"/>
                </a:solidFill>
              </a:rPr>
              <a:t> </a:t>
            </a:r>
            <a:r>
              <a:rPr lang="en-US" dirty="0"/>
              <a:t>is a prototypical parabola, opening upward, centered at the origin (see Figure 23).</a:t>
            </a:r>
          </a:p>
        </p:txBody>
      </p:sp>
      <p:pic>
        <p:nvPicPr>
          <p:cNvPr id="4" name="Picture 2"/>
          <p:cNvPicPr>
            <a:picLocks noChangeAspect="1" noChangeArrowheads="1"/>
          </p:cNvPicPr>
          <p:nvPr/>
        </p:nvPicPr>
        <p:blipFill>
          <a:blip r:embed="rId2" cstate="print"/>
          <a:srcRect b="11905"/>
          <a:stretch>
            <a:fillRect/>
          </a:stretch>
        </p:blipFill>
        <p:spPr bwMode="auto">
          <a:xfrm>
            <a:off x="4953000" y="1752600"/>
            <a:ext cx="3853028" cy="2819400"/>
          </a:xfrm>
          <a:prstGeom prst="rect">
            <a:avLst/>
          </a:prstGeom>
          <a:noFill/>
          <a:ln w="9525">
            <a:noFill/>
            <a:miter lim="800000"/>
            <a:headEnd/>
            <a:tailEnd/>
          </a:ln>
          <a:effectLst/>
        </p:spPr>
      </p:pic>
      <p:sp>
        <p:nvSpPr>
          <p:cNvPr id="5" name="Rectangle 4"/>
          <p:cNvSpPr/>
          <p:nvPr/>
        </p:nvSpPr>
        <p:spPr>
          <a:xfrm>
            <a:off x="5480349" y="4800600"/>
            <a:ext cx="2798330" cy="523220"/>
          </a:xfrm>
          <a:prstGeom prst="rect">
            <a:avLst/>
          </a:prstGeom>
        </p:spPr>
        <p:txBody>
          <a:bodyPr wrap="none">
            <a:spAutoFit/>
          </a:bodyPr>
          <a:lstStyle/>
          <a:p>
            <a:r>
              <a:rPr lang="en-US" sz="2800" b="1" dirty="0"/>
              <a:t>Figure 23 </a:t>
            </a:r>
            <a:r>
              <a:rPr lang="en-US" sz="2800" i="1" dirty="0"/>
              <a:t>f</a:t>
            </a:r>
            <a:r>
              <a:rPr lang="en-US" sz="2800" dirty="0"/>
              <a:t>(</a:t>
            </a:r>
            <a:r>
              <a:rPr lang="en-US" sz="2800" i="1" dirty="0"/>
              <a:t>x</a:t>
            </a:r>
            <a:r>
              <a:rPr lang="en-US" sz="2800" dirty="0"/>
              <a:t>) = </a:t>
            </a:r>
            <a:r>
              <a:rPr lang="en-US" sz="2800" i="1" dirty="0"/>
              <a:t>x</a:t>
            </a:r>
            <a:r>
              <a:rPr lang="en-US" sz="2800" baseline="30000" dirty="0"/>
              <a:t>2</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Identifying Intervals of Monotonicity (cont.)</a:t>
            </a:r>
          </a:p>
        </p:txBody>
      </p:sp>
      <p:sp>
        <p:nvSpPr>
          <p:cNvPr id="3" name="Content Placeholder 2"/>
          <p:cNvSpPr>
            <a:spLocks noGrp="1"/>
          </p:cNvSpPr>
          <p:nvPr>
            <p:ph idx="1"/>
          </p:nvPr>
        </p:nvSpPr>
        <p:spPr/>
        <p:txBody>
          <a:bodyPr>
            <a:spAutoFit/>
          </a:bodyPr>
          <a:lstStyle/>
          <a:p>
            <a:r>
              <a:rPr lang="en-US" dirty="0"/>
              <a:t>It is clear that </a:t>
            </a:r>
            <a:r>
              <a:rPr lang="en-US" i="1" dirty="0"/>
              <a:t>f</a:t>
            </a:r>
            <a:r>
              <a:rPr lang="en-US" dirty="0"/>
              <a:t> is decreasing on the interval (−</a:t>
            </a:r>
            <a:r>
              <a:rPr lang="en-US" dirty="0">
                <a:sym typeface="Symbol"/>
              </a:rPr>
              <a:t></a:t>
            </a:r>
            <a:r>
              <a:rPr lang="en-US" dirty="0"/>
              <a:t>, 0) while it is increasing on (0, </a:t>
            </a:r>
            <a:r>
              <a:rPr lang="en-US" dirty="0">
                <a:sym typeface="Symbol"/>
              </a:rPr>
              <a:t></a:t>
            </a:r>
            <a:r>
              <a:rPr lang="en-US" dirty="0"/>
              <a:t>). Visually, this means that the graph is “falling” as we scan it from left to right along the negative </a:t>
            </a:r>
            <a:r>
              <a:rPr lang="en-US" i="1" dirty="0"/>
              <a:t>x</a:t>
            </a:r>
            <a:r>
              <a:rPr lang="en-US" dirty="0"/>
              <a:t>‑axis, while it is “rising” for positive </a:t>
            </a:r>
            <a:r>
              <a:rPr lang="en-US" i="1" dirty="0"/>
              <a:t>x</a:t>
            </a:r>
            <a:r>
              <a:rPr lang="en-US" dirty="0"/>
              <a:t>‑values.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Identifying Intervals of Monotonicity (cont.)</a:t>
            </a:r>
          </a:p>
        </p:txBody>
      </p:sp>
      <p:sp>
        <p:nvSpPr>
          <p:cNvPr id="3" name="Content Placeholder 2"/>
          <p:cNvSpPr>
            <a:spLocks noGrp="1"/>
          </p:cNvSpPr>
          <p:nvPr>
            <p:ph idx="1"/>
          </p:nvPr>
        </p:nvSpPr>
        <p:spPr>
          <a:xfrm>
            <a:off x="457200" y="1280160"/>
            <a:ext cx="4480560" cy="4572000"/>
          </a:xfrm>
        </p:spPr>
        <p:txBody>
          <a:bodyPr/>
          <a:lstStyle/>
          <a:p>
            <a:pPr marL="463550" indent="-463550"/>
            <a:r>
              <a:rPr lang="en-US" b="1" dirty="0"/>
              <a:t>b.</a:t>
            </a:r>
            <a:r>
              <a:rPr lang="en-US" dirty="0"/>
              <a:t>	Examining the graph of </a:t>
            </a:r>
            <a:r>
              <a:rPr lang="en-US" i="1" dirty="0">
                <a:solidFill>
                  <a:srgbClr val="0000FF"/>
                </a:solidFill>
              </a:rPr>
              <a:t>g</a:t>
            </a:r>
            <a:r>
              <a:rPr lang="en-US" dirty="0">
                <a:solidFill>
                  <a:srgbClr val="0000FF"/>
                </a:solidFill>
              </a:rPr>
              <a:t>(</a:t>
            </a:r>
            <a:r>
              <a:rPr lang="en-US" i="1" dirty="0">
                <a:solidFill>
                  <a:srgbClr val="0000FF"/>
                </a:solidFill>
              </a:rPr>
              <a:t>x</a:t>
            </a:r>
            <a:r>
              <a:rPr lang="en-US" dirty="0">
                <a:solidFill>
                  <a:srgbClr val="0000FF"/>
                </a:solidFill>
              </a:rPr>
              <a:t>) = </a:t>
            </a:r>
            <a:r>
              <a:rPr lang="en-US" i="1" dirty="0">
                <a:solidFill>
                  <a:srgbClr val="0000FF"/>
                </a:solidFill>
              </a:rPr>
              <a:t>x</a:t>
            </a:r>
            <a:r>
              <a:rPr lang="en-US" baseline="30000" dirty="0">
                <a:solidFill>
                  <a:srgbClr val="0000FF"/>
                </a:solidFill>
              </a:rPr>
              <a:t>3</a:t>
            </a:r>
            <a:r>
              <a:rPr lang="en-US" dirty="0">
                <a:solidFill>
                  <a:srgbClr val="0000FF"/>
                </a:solidFill>
              </a:rPr>
              <a:t> − 3</a:t>
            </a:r>
            <a:r>
              <a:rPr lang="en-US" i="1" dirty="0">
                <a:solidFill>
                  <a:srgbClr val="0000FF"/>
                </a:solidFill>
              </a:rPr>
              <a:t>x</a:t>
            </a:r>
            <a:r>
              <a:rPr lang="en-US" dirty="0">
                <a:solidFill>
                  <a:srgbClr val="0000FF"/>
                </a:solidFill>
              </a:rPr>
              <a:t> </a:t>
            </a:r>
            <a:r>
              <a:rPr lang="en-US" dirty="0"/>
              <a:t>in Figure 24, we see </a:t>
            </a:r>
            <a:r>
              <a:rPr lang="en-US" i="1" dirty="0"/>
              <a:t>g</a:t>
            </a:r>
            <a:r>
              <a:rPr lang="en-US" dirty="0"/>
              <a:t> is increasing on (−</a:t>
            </a:r>
            <a:r>
              <a:rPr lang="en-US" dirty="0">
                <a:sym typeface="Symbol"/>
              </a:rPr>
              <a:t></a:t>
            </a:r>
            <a:r>
              <a:rPr lang="en-US" dirty="0"/>
              <a:t>, −1) and (1, </a:t>
            </a:r>
            <a:r>
              <a:rPr lang="en-US" dirty="0">
                <a:sym typeface="Symbol"/>
              </a:rPr>
              <a:t></a:t>
            </a:r>
            <a:r>
              <a:rPr lang="en-US" dirty="0"/>
              <a:t>) while it is decreasing “in between” these half lines, that is, on the interval (−1, 1).</a:t>
            </a:r>
          </a:p>
        </p:txBody>
      </p:sp>
      <p:pic>
        <p:nvPicPr>
          <p:cNvPr id="4" name="Picture 2"/>
          <p:cNvPicPr>
            <a:picLocks noChangeAspect="1" noChangeArrowheads="1"/>
          </p:cNvPicPr>
          <p:nvPr/>
        </p:nvPicPr>
        <p:blipFill>
          <a:blip r:embed="rId2" cstate="print"/>
          <a:srcRect b="19192"/>
          <a:stretch>
            <a:fillRect/>
          </a:stretch>
        </p:blipFill>
        <p:spPr bwMode="auto">
          <a:xfrm>
            <a:off x="4993163" y="1371600"/>
            <a:ext cx="3786696" cy="2438400"/>
          </a:xfrm>
          <a:prstGeom prst="rect">
            <a:avLst/>
          </a:prstGeom>
          <a:noFill/>
          <a:ln w="9525">
            <a:noFill/>
            <a:miter lim="800000"/>
            <a:headEnd/>
            <a:tailEnd/>
          </a:ln>
          <a:effectLst/>
        </p:spPr>
      </p:pic>
      <p:sp>
        <p:nvSpPr>
          <p:cNvPr id="5" name="Rectangle 4"/>
          <p:cNvSpPr/>
          <p:nvPr/>
        </p:nvSpPr>
        <p:spPr>
          <a:xfrm>
            <a:off x="4937760" y="4038600"/>
            <a:ext cx="3842098" cy="523220"/>
          </a:xfrm>
          <a:prstGeom prst="rect">
            <a:avLst/>
          </a:prstGeom>
        </p:spPr>
        <p:txBody>
          <a:bodyPr wrap="square">
            <a:spAutoFit/>
          </a:bodyPr>
          <a:lstStyle/>
          <a:p>
            <a:r>
              <a:rPr lang="en-US" sz="2800" b="1" dirty="0"/>
              <a:t>Figure 24 </a:t>
            </a:r>
            <a:r>
              <a:rPr lang="en-US" sz="2800" i="1" dirty="0"/>
              <a:t>g</a:t>
            </a:r>
            <a:r>
              <a:rPr lang="en-US" sz="2800" dirty="0"/>
              <a:t>(</a:t>
            </a:r>
            <a:r>
              <a:rPr lang="en-US" sz="2800" i="1" dirty="0"/>
              <a:t>x</a:t>
            </a:r>
            <a:r>
              <a:rPr lang="en-US" sz="2800" dirty="0"/>
              <a:t>) = </a:t>
            </a:r>
            <a:r>
              <a:rPr lang="en-US" sz="2800" i="1" dirty="0"/>
              <a:t>x</a:t>
            </a:r>
            <a:r>
              <a:rPr lang="en-US" sz="2800" baseline="30000" dirty="0"/>
              <a:t>3</a:t>
            </a:r>
            <a:r>
              <a:rPr lang="en-US" sz="2800" dirty="0"/>
              <a:t> – 3</a:t>
            </a:r>
            <a:r>
              <a:rPr lang="en-US" sz="2800" i="1" dirty="0"/>
              <a:t>x</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8: Identifying Intervals of Monotonicity (cont.)</a:t>
            </a:r>
          </a:p>
        </p:txBody>
      </p:sp>
      <p:sp>
        <p:nvSpPr>
          <p:cNvPr id="3" name="Content Placeholder 2"/>
          <p:cNvSpPr>
            <a:spLocks noGrp="1"/>
          </p:cNvSpPr>
          <p:nvPr>
            <p:ph idx="1"/>
          </p:nvPr>
        </p:nvSpPr>
        <p:spPr/>
        <p:txBody>
          <a:bodyPr/>
          <a:lstStyle/>
          <a:p>
            <a:pPr marL="514350" indent="-514350">
              <a:buAutoNum type="alphaLcPeriod" startAt="3"/>
            </a:pPr>
            <a:r>
              <a:rPr lang="en-US" dirty="0"/>
              <a:t>From the graph of </a:t>
            </a:r>
            <a:r>
              <a:rPr lang="en-US" i="1" dirty="0">
                <a:solidFill>
                  <a:srgbClr val="0000FF"/>
                </a:solidFill>
              </a:rPr>
              <a:t>h</a:t>
            </a:r>
            <a:r>
              <a:rPr lang="en-US" dirty="0">
                <a:solidFill>
                  <a:srgbClr val="0000FF"/>
                </a:solidFill>
              </a:rPr>
              <a:t>(</a:t>
            </a:r>
            <a:r>
              <a:rPr lang="en-US" i="1" dirty="0">
                <a:solidFill>
                  <a:srgbClr val="0000FF"/>
                </a:solidFill>
              </a:rPr>
              <a:t>x</a:t>
            </a:r>
            <a:r>
              <a:rPr lang="en-US" dirty="0">
                <a:solidFill>
                  <a:srgbClr val="0000FF"/>
                </a:solidFill>
              </a:rPr>
              <a:t>) = cos </a:t>
            </a:r>
            <a:r>
              <a:rPr lang="en-US" i="1" dirty="0">
                <a:solidFill>
                  <a:srgbClr val="0000FF"/>
                </a:solidFill>
              </a:rPr>
              <a:t>x</a:t>
            </a:r>
            <a:r>
              <a:rPr lang="en-US" dirty="0">
                <a:solidFill>
                  <a:srgbClr val="0000FF"/>
                </a:solidFill>
              </a:rPr>
              <a:t>, </a:t>
            </a:r>
            <a:r>
              <a:rPr lang="en-US" dirty="0"/>
              <a:t>we conclude that </a:t>
            </a:r>
            <a:r>
              <a:rPr lang="en-US" i="1" dirty="0"/>
              <a:t>h</a:t>
            </a:r>
            <a:r>
              <a:rPr lang="en-US" dirty="0"/>
              <a:t> is decreasing on the interval (0,</a:t>
            </a:r>
            <a:r>
              <a:rPr lang="el-GR" i="1" dirty="0">
                <a:latin typeface="Cambria Math" panose="02040503050406030204" pitchFamily="18" charset="0"/>
                <a:ea typeface="Cambria Math" panose="02040503050406030204" pitchFamily="18" charset="0"/>
              </a:rPr>
              <a:t>π</a:t>
            </a:r>
            <a:r>
              <a:rPr lang="en-US" dirty="0"/>
              <a:t>)and increasing on </a:t>
            </a:r>
            <a:br>
              <a:rPr lang="en-US" dirty="0"/>
            </a:br>
            <a:r>
              <a:rPr lang="en-US" dirty="0"/>
              <a:t>(</a:t>
            </a:r>
            <a:r>
              <a:rPr lang="el-GR" i="1" dirty="0">
                <a:latin typeface="Cambria Math" panose="02040503050406030204" pitchFamily="18" charset="0"/>
                <a:ea typeface="Cambria Math" panose="02040503050406030204" pitchFamily="18" charset="0"/>
              </a:rPr>
              <a:t>π</a:t>
            </a:r>
            <a:r>
              <a:rPr lang="en-US" dirty="0"/>
              <a:t>, 2</a:t>
            </a:r>
            <a:r>
              <a:rPr lang="el-GR" i="1" dirty="0">
                <a:latin typeface="Cambria Math" panose="02040503050406030204" pitchFamily="18" charset="0"/>
                <a:ea typeface="Cambria Math" panose="02040503050406030204" pitchFamily="18" charset="0"/>
              </a:rPr>
              <a:t>π</a:t>
            </a:r>
            <a:r>
              <a:rPr lang="en-US" dirty="0"/>
              <a:t>)  (see Figure 25). More than that, because of 2</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a:t>
            </a:r>
            <a:r>
              <a:rPr lang="en-US" dirty="0"/>
              <a:t>periodicity, cos </a:t>
            </a:r>
            <a:r>
              <a:rPr lang="en-US" i="1" dirty="0"/>
              <a:t>x</a:t>
            </a:r>
            <a:r>
              <a:rPr lang="en-US" dirty="0"/>
              <a:t> is decreasing on all intervals of the form </a:t>
            </a:r>
            <a:br>
              <a:rPr lang="en-US" dirty="0"/>
            </a:br>
            <a:r>
              <a:rPr lang="en-US" dirty="0"/>
              <a:t>(2</a:t>
            </a:r>
            <a:r>
              <a:rPr lang="en-US" i="1" dirty="0"/>
              <a:t>k</a:t>
            </a:r>
            <a:r>
              <a:rPr lang="el-GR" i="1" dirty="0">
                <a:latin typeface="Cambria Math" panose="02040503050406030204" pitchFamily="18" charset="0"/>
                <a:ea typeface="Cambria Math" panose="02040503050406030204" pitchFamily="18" charset="0"/>
              </a:rPr>
              <a:t>π</a:t>
            </a:r>
            <a:r>
              <a:rPr lang="en-US" dirty="0"/>
              <a:t>, (2</a:t>
            </a:r>
            <a:r>
              <a:rPr lang="en-US" i="1" dirty="0"/>
              <a:t>k</a:t>
            </a:r>
            <a:r>
              <a:rPr lang="en-US" dirty="0"/>
              <a:t>+1)</a:t>
            </a:r>
            <a:r>
              <a:rPr lang="el-GR" i="1" dirty="0">
                <a:latin typeface="Cambria Math" panose="02040503050406030204" pitchFamily="18" charset="0"/>
                <a:ea typeface="Cambria Math" panose="02040503050406030204" pitchFamily="18" charset="0"/>
              </a:rPr>
              <a:t>π</a:t>
            </a:r>
            <a:r>
              <a:rPr lang="en-US" dirty="0"/>
              <a:t>) for an </a:t>
            </a:r>
            <a:br>
              <a:rPr lang="en-US" dirty="0"/>
            </a:br>
            <a:r>
              <a:rPr lang="en-US" dirty="0"/>
              <a:t>arbitrary integer </a:t>
            </a:r>
            <a:r>
              <a:rPr lang="en-US" i="1" dirty="0"/>
              <a:t>k</a:t>
            </a:r>
            <a:r>
              <a:rPr lang="en-US" dirty="0"/>
              <a:t>, while </a:t>
            </a:r>
            <a:br>
              <a:rPr lang="en-US" dirty="0"/>
            </a:br>
            <a:r>
              <a:rPr lang="en-US" dirty="0"/>
              <a:t>it is increasing on all </a:t>
            </a:r>
            <a:br>
              <a:rPr lang="en-US" dirty="0"/>
            </a:br>
            <a:r>
              <a:rPr lang="en-US" dirty="0"/>
              <a:t>intervals ((2</a:t>
            </a:r>
            <a:r>
              <a:rPr lang="en-US" i="1" dirty="0"/>
              <a:t>k</a:t>
            </a:r>
            <a:r>
              <a:rPr lang="en-US" dirty="0"/>
              <a:t>−1)</a:t>
            </a:r>
            <a:r>
              <a:rPr lang="el-GR" i="1" dirty="0">
                <a:latin typeface="Cambria Math" panose="02040503050406030204" pitchFamily="18" charset="0"/>
                <a:ea typeface="Cambria Math" panose="02040503050406030204" pitchFamily="18" charset="0"/>
              </a:rPr>
              <a:t>π</a:t>
            </a:r>
            <a:r>
              <a:rPr lang="en-US" dirty="0"/>
              <a:t>, 2</a:t>
            </a:r>
            <a:r>
              <a:rPr lang="en-US" i="1" dirty="0"/>
              <a:t>k</a:t>
            </a:r>
            <a:r>
              <a:rPr lang="el-GR" i="1" dirty="0">
                <a:latin typeface="Cambria Math" panose="02040503050406030204" pitchFamily="18" charset="0"/>
                <a:ea typeface="Cambria Math" panose="02040503050406030204" pitchFamily="18" charset="0"/>
              </a:rPr>
              <a:t>π</a:t>
            </a:r>
            <a:r>
              <a:rPr lang="en-US" dirty="0"/>
              <a:t>).</a:t>
            </a:r>
          </a:p>
        </p:txBody>
      </p:sp>
      <p:pic>
        <p:nvPicPr>
          <p:cNvPr id="5" name="Picture 2"/>
          <p:cNvPicPr>
            <a:picLocks noChangeAspect="1" noChangeArrowheads="1"/>
          </p:cNvPicPr>
          <p:nvPr/>
        </p:nvPicPr>
        <p:blipFill>
          <a:blip r:embed="rId2" cstate="print"/>
          <a:srcRect b="19540"/>
          <a:stretch>
            <a:fillRect/>
          </a:stretch>
        </p:blipFill>
        <p:spPr bwMode="auto">
          <a:xfrm>
            <a:off x="4920513" y="3048000"/>
            <a:ext cx="4071087" cy="2133600"/>
          </a:xfrm>
          <a:prstGeom prst="rect">
            <a:avLst/>
          </a:prstGeom>
          <a:noFill/>
          <a:ln>
            <a:noFill/>
          </a:ln>
        </p:spPr>
      </p:pic>
      <p:sp>
        <p:nvSpPr>
          <p:cNvPr id="6" name="Rectangle 5"/>
          <p:cNvSpPr/>
          <p:nvPr/>
        </p:nvSpPr>
        <p:spPr>
          <a:xfrm>
            <a:off x="5327534" y="5410200"/>
            <a:ext cx="3257045" cy="523220"/>
          </a:xfrm>
          <a:prstGeom prst="rect">
            <a:avLst/>
          </a:prstGeom>
        </p:spPr>
        <p:txBody>
          <a:bodyPr wrap="none">
            <a:spAutoFit/>
          </a:bodyPr>
          <a:lstStyle/>
          <a:p>
            <a:r>
              <a:rPr lang="en-US" sz="2800" b="1" dirty="0"/>
              <a:t>Figure 25 </a:t>
            </a:r>
            <a:r>
              <a:rPr lang="en-US" sz="2800" i="1" dirty="0"/>
              <a:t>h</a:t>
            </a:r>
            <a:r>
              <a:rPr lang="en-US" sz="2800" dirty="0"/>
              <a:t>(</a:t>
            </a:r>
            <a:r>
              <a:rPr lang="en-US" sz="2800" i="1" dirty="0"/>
              <a:t>x</a:t>
            </a:r>
            <a:r>
              <a:rPr lang="en-US" sz="2800" dirty="0"/>
              <a:t>) = cos </a:t>
            </a:r>
            <a:r>
              <a:rPr lang="en-US" sz="2800" i="1" dirty="0"/>
              <a:t>x</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Even and Odd Functions</a:t>
            </a:r>
          </a:p>
        </p:txBody>
      </p:sp>
      <p:sp>
        <p:nvSpPr>
          <p:cNvPr id="3" name="Content Placeholder 2"/>
          <p:cNvSpPr>
            <a:spLocks noGrp="1"/>
          </p:cNvSpPr>
          <p:nvPr>
            <p:ph idx="1"/>
          </p:nvPr>
        </p:nvSpPr>
        <p:spPr>
          <a:xfrm>
            <a:off x="479854" y="1905000"/>
            <a:ext cx="8229600" cy="3625608"/>
          </a:xfrm>
          <a:solidFill>
            <a:srgbClr val="FFFFCC"/>
          </a:solidFill>
          <a:ln w="28575">
            <a:solidFill>
              <a:srgbClr val="000000"/>
            </a:solidFill>
          </a:ln>
        </p:spPr>
        <p:txBody>
          <a:bodyPr>
            <a:spAutoFit/>
          </a:bodyPr>
          <a:lstStyle/>
          <a:p>
            <a:r>
              <a:rPr lang="en-US" dirty="0">
                <a:solidFill>
                  <a:srgbClr val="000000"/>
                </a:solidFill>
              </a:rPr>
              <a:t>If a real‑valued function </a:t>
            </a:r>
            <a:r>
              <a:rPr lang="en-US" i="1" dirty="0">
                <a:solidFill>
                  <a:srgbClr val="000000"/>
                </a:solidFill>
              </a:rPr>
              <a:t>f</a:t>
            </a:r>
            <a:r>
              <a:rPr lang="en-US" dirty="0">
                <a:solidFill>
                  <a:srgbClr val="000000"/>
                </a:solidFill>
              </a:rPr>
              <a:t> has the property that 	     </a:t>
            </a:r>
            <a:r>
              <a:rPr lang="en-US" i="1" dirty="0">
                <a:solidFill>
                  <a:srgbClr val="0000FF"/>
                </a:solidFill>
              </a:rPr>
              <a:t>f</a:t>
            </a:r>
            <a:r>
              <a:rPr lang="en-US" dirty="0">
                <a:solidFill>
                  <a:srgbClr val="0000FF"/>
                </a:solidFill>
              </a:rPr>
              <a:t>(− </a:t>
            </a:r>
            <a:r>
              <a:rPr lang="en-US" i="1" dirty="0">
                <a:solidFill>
                  <a:srgbClr val="0000FF"/>
                </a:solidFill>
              </a:rPr>
              <a:t>x</a:t>
            </a:r>
            <a:r>
              <a:rPr lang="en-US" dirty="0">
                <a:solidFill>
                  <a:srgbClr val="0000FF"/>
                </a:solidFill>
              </a:rPr>
              <a:t>) =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a:t>
            </a:r>
            <a:r>
              <a:rPr lang="en-US" dirty="0">
                <a:solidFill>
                  <a:srgbClr val="000000"/>
                </a:solidFill>
              </a:rPr>
              <a:t> for all </a:t>
            </a:r>
            <a:r>
              <a:rPr lang="en-US" i="1" dirty="0">
                <a:solidFill>
                  <a:srgbClr val="000000"/>
                </a:solidFill>
              </a:rPr>
              <a:t>x</a:t>
            </a:r>
            <a:r>
              <a:rPr lang="en-US" dirty="0">
                <a:solidFill>
                  <a:srgbClr val="000000"/>
                </a:solidFill>
              </a:rPr>
              <a:t> in its domain, </a:t>
            </a:r>
            <a:r>
              <a:rPr lang="en-US" i="1" dirty="0">
                <a:solidFill>
                  <a:srgbClr val="000000"/>
                </a:solidFill>
              </a:rPr>
              <a:t>f</a:t>
            </a:r>
            <a:r>
              <a:rPr lang="en-US" dirty="0">
                <a:solidFill>
                  <a:srgbClr val="000000"/>
                </a:solidFill>
              </a:rPr>
              <a:t> is said to be an </a:t>
            </a:r>
            <a:r>
              <a:rPr lang="en-US" b="1" dirty="0">
                <a:solidFill>
                  <a:srgbClr val="C00000"/>
                </a:solidFill>
              </a:rPr>
              <a:t>even function</a:t>
            </a:r>
            <a:r>
              <a:rPr lang="en-US" dirty="0">
                <a:solidFill>
                  <a:srgbClr val="000000"/>
                </a:solidFill>
              </a:rPr>
              <a:t>. Its graph will display symmetry with respect to the </a:t>
            </a:r>
            <a:r>
              <a:rPr lang="en-US" i="1" dirty="0">
                <a:solidFill>
                  <a:srgbClr val="000000"/>
                </a:solidFill>
              </a:rPr>
              <a:t>y</a:t>
            </a:r>
            <a:r>
              <a:rPr lang="en-US" dirty="0">
                <a:solidFill>
                  <a:srgbClr val="000000"/>
                </a:solidFill>
              </a:rPr>
              <a:t>‑axis, as shown in Figure 26.</a:t>
            </a:r>
          </a:p>
          <a:p>
            <a:r>
              <a:rPr lang="en-US" dirty="0">
                <a:solidFill>
                  <a:srgbClr val="000000"/>
                </a:solidFill>
              </a:rPr>
              <a:t>If a real‑valued function </a:t>
            </a:r>
            <a:r>
              <a:rPr lang="en-US" i="1" dirty="0">
                <a:solidFill>
                  <a:srgbClr val="000000"/>
                </a:solidFill>
              </a:rPr>
              <a:t>f</a:t>
            </a:r>
            <a:r>
              <a:rPr lang="en-US" dirty="0">
                <a:solidFill>
                  <a:srgbClr val="000000"/>
                </a:solidFill>
              </a:rPr>
              <a:t> has the property that </a:t>
            </a:r>
          </a:p>
          <a:p>
            <a:pPr>
              <a:spcBef>
                <a:spcPts val="0"/>
              </a:spcBef>
            </a:pPr>
            <a:r>
              <a:rPr lang="en-US" i="1" dirty="0">
                <a:solidFill>
                  <a:srgbClr val="0000FF"/>
                </a:solidFill>
              </a:rPr>
              <a:t>f</a:t>
            </a:r>
            <a:r>
              <a:rPr lang="en-US" dirty="0">
                <a:solidFill>
                  <a:srgbClr val="0000FF"/>
                </a:solidFill>
              </a:rPr>
              <a:t>(</a:t>
            </a:r>
            <a:r>
              <a:rPr lang="en-US" dirty="0">
                <a:solidFill>
                  <a:srgbClr val="0000FF"/>
                </a:solidFill>
                <a:latin typeface="Symbol" pitchFamily="18" charset="2"/>
              </a:rPr>
              <a:t>-</a:t>
            </a:r>
            <a:r>
              <a:rPr lang="en-US" i="1" dirty="0">
                <a:solidFill>
                  <a:srgbClr val="0000FF"/>
                </a:solidFill>
              </a:rPr>
              <a:t>x</a:t>
            </a:r>
            <a:r>
              <a:rPr lang="en-US" dirty="0">
                <a:solidFill>
                  <a:srgbClr val="0000FF"/>
                </a:solidFill>
              </a:rPr>
              <a:t>) = </a:t>
            </a:r>
            <a:r>
              <a:rPr lang="en-US" dirty="0">
                <a:solidFill>
                  <a:srgbClr val="0000FF"/>
                </a:solidFill>
                <a:latin typeface="Symbol" pitchFamily="18" charset="2"/>
              </a:rPr>
              <a:t>-</a:t>
            </a:r>
            <a:r>
              <a:rPr lang="en-US" dirty="0">
                <a:solidFill>
                  <a:srgbClr val="0000FF"/>
                </a:solidFill>
              </a:rPr>
              <a:t>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a:t>
            </a:r>
            <a:r>
              <a:rPr lang="en-US" dirty="0">
                <a:solidFill>
                  <a:srgbClr val="000000"/>
                </a:solidFill>
              </a:rPr>
              <a:t> for all </a:t>
            </a:r>
            <a:r>
              <a:rPr lang="en-US" i="1" dirty="0">
                <a:solidFill>
                  <a:srgbClr val="000000"/>
                </a:solidFill>
              </a:rPr>
              <a:t>x</a:t>
            </a:r>
            <a:r>
              <a:rPr lang="en-US" dirty="0">
                <a:solidFill>
                  <a:srgbClr val="000000"/>
                </a:solidFill>
              </a:rPr>
              <a:t> in its domain, </a:t>
            </a:r>
            <a:r>
              <a:rPr lang="en-US" i="1" dirty="0">
                <a:solidFill>
                  <a:srgbClr val="000000"/>
                </a:solidFill>
              </a:rPr>
              <a:t>f</a:t>
            </a:r>
            <a:r>
              <a:rPr lang="en-US" dirty="0">
                <a:solidFill>
                  <a:srgbClr val="000000"/>
                </a:solidFill>
              </a:rPr>
              <a:t> is said to be an </a:t>
            </a:r>
            <a:r>
              <a:rPr lang="en-US" b="1" dirty="0">
                <a:solidFill>
                  <a:srgbClr val="C00000"/>
                </a:solidFill>
              </a:rPr>
              <a:t>odd function</a:t>
            </a:r>
            <a:r>
              <a:rPr lang="en-US" dirty="0">
                <a:solidFill>
                  <a:srgbClr val="000000"/>
                </a:solidFill>
              </a:rPr>
              <a:t>. Its graph will display symmetry with respect to the origin, as shown in Figure 27. </a:t>
            </a:r>
          </a:p>
        </p:txBody>
      </p:sp>
      <p:sp>
        <p:nvSpPr>
          <p:cNvPr id="4" name="TextBox 3"/>
          <p:cNvSpPr txBox="1"/>
          <p:nvPr/>
        </p:nvSpPr>
        <p:spPr>
          <a:xfrm>
            <a:off x="457200" y="1097280"/>
            <a:ext cx="7848600" cy="830997"/>
          </a:xfrm>
          <a:prstGeom prst="rect">
            <a:avLst/>
          </a:prstGeom>
          <a:noFill/>
        </p:spPr>
        <p:txBody>
          <a:bodyPr wrap="square" rtlCol="0">
            <a:spAutoFit/>
          </a:bodyPr>
          <a:lstStyle/>
          <a:p>
            <a:r>
              <a:rPr lang="en-US" sz="2400" dirty="0">
                <a:solidFill>
                  <a:srgbClr val="366092"/>
                </a:solidFill>
              </a:rPr>
              <a:t>The two most elementary kinds of symmetry are termed </a:t>
            </a:r>
            <a:r>
              <a:rPr lang="en-US" sz="2400" i="1" dirty="0">
                <a:solidFill>
                  <a:srgbClr val="366092"/>
                </a:solidFill>
              </a:rPr>
              <a:t>even</a:t>
            </a:r>
            <a:r>
              <a:rPr lang="en-US" sz="2400" dirty="0">
                <a:solidFill>
                  <a:srgbClr val="366092"/>
                </a:solidFill>
              </a:rPr>
              <a:t> and </a:t>
            </a:r>
            <a:r>
              <a:rPr lang="en-US" sz="2400" i="1" dirty="0">
                <a:solidFill>
                  <a:srgbClr val="366092"/>
                </a:solidFill>
              </a:rPr>
              <a:t>odd</a:t>
            </a:r>
            <a:r>
              <a:rPr lang="en-US" sz="2400" dirty="0">
                <a:solidFill>
                  <a:srgbClr val="366092"/>
                </a:solidFill>
              </a:rPr>
              <a: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Even and Odd Functions (cont.)</a:t>
            </a:r>
          </a:p>
        </p:txBody>
      </p:sp>
      <p:sp>
        <p:nvSpPr>
          <p:cNvPr id="3" name="Content Placeholder 2"/>
          <p:cNvSpPr>
            <a:spLocks noGrp="1"/>
          </p:cNvSpPr>
          <p:nvPr>
            <p:ph idx="1"/>
          </p:nvPr>
        </p:nvSpPr>
        <p:spPr>
          <a:xfrm>
            <a:off x="457200" y="1280160"/>
            <a:ext cx="8229600" cy="4142673"/>
          </a:xfrm>
          <a:solidFill>
            <a:srgbClr val="FFFFCC"/>
          </a:solidFill>
          <a:ln w="28575">
            <a:solidFill>
              <a:srgbClr val="000000"/>
            </a:solidFill>
          </a:ln>
        </p:spPr>
        <p:txBody>
          <a:bodyPr>
            <a:spAutoFit/>
          </a:bodyPr>
          <a:lstStyle/>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pic>
        <p:nvPicPr>
          <p:cNvPr id="78850" name="Picture 2"/>
          <p:cNvPicPr>
            <a:picLocks noChangeAspect="1" noChangeArrowheads="1"/>
          </p:cNvPicPr>
          <p:nvPr/>
        </p:nvPicPr>
        <p:blipFill>
          <a:blip r:embed="rId2" cstate="print">
            <a:clrChange>
              <a:clrFrom>
                <a:srgbClr val="FFFFFF"/>
              </a:clrFrom>
              <a:clrTo>
                <a:srgbClr val="FFFFFF">
                  <a:alpha val="0"/>
                </a:srgbClr>
              </a:clrTo>
            </a:clrChange>
          </a:blip>
          <a:srcRect b="15487"/>
          <a:stretch>
            <a:fillRect/>
          </a:stretch>
        </p:blipFill>
        <p:spPr bwMode="auto">
          <a:xfrm>
            <a:off x="640080" y="1688134"/>
            <a:ext cx="7863840" cy="3326724"/>
          </a:xfrm>
          <a:prstGeom prst="rect">
            <a:avLst/>
          </a:prstGeom>
          <a:noFill/>
          <a:ln w="9525">
            <a:noFill/>
            <a:miter lim="800000"/>
            <a:headEnd/>
            <a:tailEnd/>
          </a:ln>
          <a:effectLst/>
        </p:spPr>
      </p:pic>
      <p:sp>
        <p:nvSpPr>
          <p:cNvPr id="5" name="Rectangle 4"/>
          <p:cNvSpPr/>
          <p:nvPr/>
        </p:nvSpPr>
        <p:spPr>
          <a:xfrm>
            <a:off x="510988" y="4848186"/>
            <a:ext cx="4206240" cy="523220"/>
          </a:xfrm>
          <a:prstGeom prst="rect">
            <a:avLst/>
          </a:prstGeom>
        </p:spPr>
        <p:txBody>
          <a:bodyPr wrap="square">
            <a:spAutoFit/>
          </a:bodyPr>
          <a:lstStyle/>
          <a:p>
            <a:r>
              <a:rPr lang="en-US" sz="2800" b="1" dirty="0"/>
              <a:t>Figure 26 </a:t>
            </a:r>
            <a:r>
              <a:rPr lang="en-US" sz="2800" dirty="0"/>
              <a:t>An Even Function</a:t>
            </a:r>
          </a:p>
        </p:txBody>
      </p:sp>
      <p:sp>
        <p:nvSpPr>
          <p:cNvPr id="6" name="Rectangle 5"/>
          <p:cNvSpPr/>
          <p:nvPr/>
        </p:nvSpPr>
        <p:spPr>
          <a:xfrm>
            <a:off x="4625788" y="4848186"/>
            <a:ext cx="4114800" cy="523220"/>
          </a:xfrm>
          <a:prstGeom prst="rect">
            <a:avLst/>
          </a:prstGeom>
        </p:spPr>
        <p:txBody>
          <a:bodyPr wrap="none">
            <a:spAutoFit/>
          </a:bodyPr>
          <a:lstStyle/>
          <a:p>
            <a:r>
              <a:rPr lang="en-US" sz="2800" b="1" dirty="0"/>
              <a:t>Figure 27 </a:t>
            </a:r>
            <a:r>
              <a:rPr lang="en-US" sz="2800" dirty="0"/>
              <a:t>An Odd Function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57200" y="4711005"/>
            <a:ext cx="8229600" cy="523220"/>
          </a:xfrm>
          <a:prstGeom prst="rect">
            <a:avLst/>
          </a:prstGeom>
        </p:spPr>
        <p:txBody>
          <a:bodyPr>
            <a:spAutoFit/>
          </a:bodyPr>
          <a:lstStyle/>
          <a:p>
            <a:pPr marL="463550" marR="0" lvl="0" indent="-46355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	</a:t>
            </a:r>
          </a:p>
        </p:txBody>
      </p:sp>
      <p:pic>
        <p:nvPicPr>
          <p:cNvPr id="6" name="Picture 2"/>
          <p:cNvPicPr>
            <a:picLocks noChangeAspect="1" noChangeArrowheads="1"/>
          </p:cNvPicPr>
          <p:nvPr/>
        </p:nvPicPr>
        <p:blipFill>
          <a:blip r:embed="rId2" cstate="print"/>
          <a:srcRect b="10714"/>
          <a:stretch>
            <a:fillRect/>
          </a:stretch>
        </p:blipFill>
        <p:spPr bwMode="auto">
          <a:xfrm>
            <a:off x="5486401" y="1143000"/>
            <a:ext cx="3380203" cy="3291840"/>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US" dirty="0"/>
              <a:t>Example 1: Finding the Domain and Range of a Relation (cont.)</a:t>
            </a:r>
          </a:p>
        </p:txBody>
      </p:sp>
      <p:sp>
        <p:nvSpPr>
          <p:cNvPr id="3" name="Content Placeholder 2"/>
          <p:cNvSpPr>
            <a:spLocks noGrp="1"/>
          </p:cNvSpPr>
          <p:nvPr>
            <p:ph idx="1"/>
          </p:nvPr>
        </p:nvSpPr>
        <p:spPr>
          <a:xfrm>
            <a:off x="457200" y="1280160"/>
            <a:ext cx="5181600" cy="3108543"/>
          </a:xfrm>
        </p:spPr>
        <p:txBody>
          <a:bodyPr>
            <a:spAutoFit/>
          </a:bodyPr>
          <a:lstStyle/>
          <a:p>
            <a:pPr marL="463550" indent="-463550"/>
            <a:r>
              <a:rPr lang="en-US" b="1" dirty="0"/>
              <a:t>c.	</a:t>
            </a:r>
            <a:r>
              <a:rPr lang="en-US" dirty="0"/>
              <a:t>Figure 3 can be used to define relation </a:t>
            </a:r>
            <a:r>
              <a:rPr lang="en-US" i="1" dirty="0"/>
              <a:t>P</a:t>
            </a:r>
            <a:r>
              <a:rPr lang="en-US" dirty="0"/>
              <a:t>. Note that two real numbers </a:t>
            </a:r>
            <a:r>
              <a:rPr lang="en-US" i="1" dirty="0"/>
              <a:t>x</a:t>
            </a:r>
            <a:r>
              <a:rPr lang="en-US" dirty="0"/>
              <a:t> and </a:t>
            </a:r>
            <a:r>
              <a:rPr lang="en-US" i="1" dirty="0"/>
              <a:t>y</a:t>
            </a:r>
            <a:r>
              <a:rPr lang="en-US" dirty="0"/>
              <a:t> are in relation </a:t>
            </a:r>
            <a:r>
              <a:rPr lang="en-US" i="1" dirty="0"/>
              <a:t>P</a:t>
            </a:r>
            <a:r>
              <a:rPr lang="en-US" dirty="0"/>
              <a:t> if the point (</a:t>
            </a:r>
            <a:r>
              <a:rPr lang="en-US" i="1" dirty="0" err="1"/>
              <a:t>x</a:t>
            </a:r>
            <a:r>
              <a:rPr lang="en-US" dirty="0" err="1"/>
              <a:t>,</a:t>
            </a:r>
            <a:r>
              <a:rPr lang="en-US" i="1" dirty="0" err="1"/>
              <a:t>y</a:t>
            </a:r>
            <a:r>
              <a:rPr lang="en-US" dirty="0"/>
              <a:t>) falls in the shaded area or its boundary. For example, as shown by the illustration,                   but </a:t>
            </a:r>
          </a:p>
        </p:txBody>
      </p:sp>
      <p:graphicFrame>
        <p:nvGraphicFramePr>
          <p:cNvPr id="6146" name="Object 2"/>
          <p:cNvGraphicFramePr>
            <a:graphicFrameLocks noChangeAspect="1"/>
          </p:cNvGraphicFramePr>
          <p:nvPr/>
        </p:nvGraphicFramePr>
        <p:xfrm>
          <a:off x="2713916" y="3873500"/>
          <a:ext cx="1346200" cy="469900"/>
        </p:xfrm>
        <a:graphic>
          <a:graphicData uri="http://schemas.openxmlformats.org/presentationml/2006/ole">
            <mc:AlternateContent xmlns:mc="http://schemas.openxmlformats.org/markup-compatibility/2006">
              <mc:Choice xmlns:v="urn:schemas-microsoft-com:vml" Requires="v">
                <p:oleObj name="Equation" r:id="rId3" imgW="1346040" imgH="469800" progId="Equation.DSMT4">
                  <p:embed/>
                </p:oleObj>
              </mc:Choice>
              <mc:Fallback>
                <p:oleObj name="Equation" r:id="rId3" imgW="13460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3916" y="3873500"/>
                        <a:ext cx="134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1066800" y="4288716"/>
          <a:ext cx="1320800" cy="469900"/>
        </p:xfrm>
        <a:graphic>
          <a:graphicData uri="http://schemas.openxmlformats.org/presentationml/2006/ole">
            <mc:AlternateContent xmlns:mc="http://schemas.openxmlformats.org/markup-compatibility/2006">
              <mc:Choice xmlns:v="urn:schemas-microsoft-com:vml" Requires="v">
                <p:oleObj name="Equation" r:id="rId5" imgW="1320480" imgH="469800" progId="Equation.DSMT4">
                  <p:embed/>
                </p:oleObj>
              </mc:Choice>
              <mc:Fallback>
                <p:oleObj name="Equation" r:id="rId5" imgW="132048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288716"/>
                        <a:ext cx="1320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6491475" y="4267200"/>
            <a:ext cx="1370055" cy="523220"/>
          </a:xfrm>
          <a:prstGeom prst="rect">
            <a:avLst/>
          </a:prstGeom>
        </p:spPr>
        <p:txBody>
          <a:bodyPr wrap="none">
            <a:spAutoFit/>
          </a:bodyPr>
          <a:lstStyle/>
          <a:p>
            <a:r>
              <a:rPr lang="en-US" sz="2800" b="1" dirty="0"/>
              <a:t>Figure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Symmetry of Equations</a:t>
            </a:r>
          </a:p>
        </p:txBody>
      </p:sp>
      <p:sp>
        <p:nvSpPr>
          <p:cNvPr id="3" name="Content Placeholder 2"/>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r>
              <a:rPr lang="en-US" dirty="0">
                <a:solidFill>
                  <a:srgbClr val="000000"/>
                </a:solidFill>
              </a:rPr>
              <a:t>An equation in </a:t>
            </a:r>
            <a:r>
              <a:rPr lang="en-US" i="1" dirty="0">
                <a:solidFill>
                  <a:srgbClr val="000000"/>
                </a:solidFill>
              </a:rPr>
              <a:t>x</a:t>
            </a:r>
            <a:r>
              <a:rPr lang="en-US" dirty="0">
                <a:solidFill>
                  <a:srgbClr val="000000"/>
                </a:solidFill>
              </a:rPr>
              <a:t> and </a:t>
            </a:r>
            <a:r>
              <a:rPr lang="en-US" i="1" dirty="0">
                <a:solidFill>
                  <a:srgbClr val="000000"/>
                </a:solidFill>
              </a:rPr>
              <a:t>y</a:t>
            </a:r>
            <a:r>
              <a:rPr lang="en-US" dirty="0">
                <a:solidFill>
                  <a:srgbClr val="000000"/>
                </a:solidFill>
              </a:rPr>
              <a:t> is </a:t>
            </a:r>
            <a:r>
              <a:rPr lang="en-US" b="1" dirty="0">
                <a:solidFill>
                  <a:srgbClr val="C00000"/>
                </a:solidFill>
              </a:rPr>
              <a:t>symmetric with respect to</a:t>
            </a:r>
          </a:p>
          <a:p>
            <a:pPr marL="463550" indent="-463550"/>
            <a:r>
              <a:rPr lang="en-US" b="1" dirty="0">
                <a:solidFill>
                  <a:srgbClr val="000000"/>
                </a:solidFill>
              </a:rPr>
              <a:t>1.	</a:t>
            </a:r>
            <a:r>
              <a:rPr lang="en-US" dirty="0">
                <a:solidFill>
                  <a:srgbClr val="000000"/>
                </a:solidFill>
              </a:rPr>
              <a:t>the </a:t>
            </a:r>
            <a:r>
              <a:rPr lang="en-US" b="1" i="1" dirty="0">
                <a:solidFill>
                  <a:srgbClr val="C00000"/>
                </a:solidFill>
              </a:rPr>
              <a:t>y</a:t>
            </a:r>
            <a:r>
              <a:rPr lang="en-US" b="1" dirty="0">
                <a:solidFill>
                  <a:srgbClr val="C00000"/>
                </a:solidFill>
              </a:rPr>
              <a:t>‑axis</a:t>
            </a:r>
            <a:r>
              <a:rPr lang="en-US" dirty="0">
                <a:solidFill>
                  <a:srgbClr val="000000"/>
                </a:solidFill>
              </a:rPr>
              <a:t> if replacing </a:t>
            </a:r>
            <a:r>
              <a:rPr lang="en-US" i="1" dirty="0">
                <a:solidFill>
                  <a:srgbClr val="000000"/>
                </a:solidFill>
              </a:rPr>
              <a:t>x</a:t>
            </a:r>
            <a:r>
              <a:rPr lang="en-US" dirty="0">
                <a:solidFill>
                  <a:srgbClr val="000000"/>
                </a:solidFill>
              </a:rPr>
              <a:t> with </a:t>
            </a:r>
            <a:r>
              <a:rPr lang="en-US" dirty="0">
                <a:solidFill>
                  <a:srgbClr val="000000"/>
                </a:solidFill>
                <a:latin typeface="Symbol" pitchFamily="18" charset="2"/>
              </a:rPr>
              <a:t>-</a:t>
            </a:r>
            <a:r>
              <a:rPr lang="en-US" i="1" dirty="0">
                <a:solidFill>
                  <a:srgbClr val="000000"/>
                </a:solidFill>
              </a:rPr>
              <a:t>x</a:t>
            </a:r>
            <a:r>
              <a:rPr lang="en-US" dirty="0">
                <a:solidFill>
                  <a:srgbClr val="000000"/>
                </a:solidFill>
              </a:rPr>
              <a:t> results in an equivalent equation;</a:t>
            </a:r>
          </a:p>
          <a:p>
            <a:pPr marL="463550" indent="-463550"/>
            <a:r>
              <a:rPr lang="en-US" b="1" dirty="0">
                <a:solidFill>
                  <a:srgbClr val="000000"/>
                </a:solidFill>
              </a:rPr>
              <a:t>2.	</a:t>
            </a:r>
            <a:r>
              <a:rPr lang="en-US" dirty="0">
                <a:solidFill>
                  <a:srgbClr val="000000"/>
                </a:solidFill>
              </a:rPr>
              <a:t>the </a:t>
            </a:r>
            <a:r>
              <a:rPr lang="en-US" b="1" i="1" dirty="0">
                <a:solidFill>
                  <a:srgbClr val="C00000"/>
                </a:solidFill>
              </a:rPr>
              <a:t>x</a:t>
            </a:r>
            <a:r>
              <a:rPr lang="en-US" b="1" dirty="0">
                <a:solidFill>
                  <a:srgbClr val="C00000"/>
                </a:solidFill>
              </a:rPr>
              <a:t>‑axis</a:t>
            </a:r>
            <a:r>
              <a:rPr lang="en-US" dirty="0">
                <a:solidFill>
                  <a:srgbClr val="000000"/>
                </a:solidFill>
              </a:rPr>
              <a:t> if replacing </a:t>
            </a:r>
            <a:r>
              <a:rPr lang="en-US" i="1" dirty="0">
                <a:solidFill>
                  <a:srgbClr val="000000"/>
                </a:solidFill>
              </a:rPr>
              <a:t>y</a:t>
            </a:r>
            <a:r>
              <a:rPr lang="en-US" dirty="0">
                <a:solidFill>
                  <a:srgbClr val="000000"/>
                </a:solidFill>
              </a:rPr>
              <a:t> with </a:t>
            </a:r>
            <a:r>
              <a:rPr lang="en-US" dirty="0">
                <a:solidFill>
                  <a:srgbClr val="000000"/>
                </a:solidFill>
                <a:latin typeface="Symbol" pitchFamily="18" charset="2"/>
              </a:rPr>
              <a:t>-</a:t>
            </a:r>
            <a:r>
              <a:rPr lang="en-US" i="1" dirty="0">
                <a:solidFill>
                  <a:srgbClr val="000000"/>
                </a:solidFill>
              </a:rPr>
              <a:t>y</a:t>
            </a:r>
            <a:r>
              <a:rPr lang="en-US" dirty="0">
                <a:solidFill>
                  <a:srgbClr val="000000"/>
                </a:solidFill>
              </a:rPr>
              <a:t> results in an equivalent equation;</a:t>
            </a:r>
          </a:p>
          <a:p>
            <a:pPr marL="463550" indent="-463550"/>
            <a:r>
              <a:rPr lang="en-US" b="1" dirty="0">
                <a:solidFill>
                  <a:srgbClr val="000000"/>
                </a:solidFill>
              </a:rPr>
              <a:t>3.	</a:t>
            </a:r>
            <a:r>
              <a:rPr lang="en-US" dirty="0">
                <a:solidFill>
                  <a:srgbClr val="000000"/>
                </a:solidFill>
              </a:rPr>
              <a:t>the </a:t>
            </a:r>
            <a:r>
              <a:rPr lang="en-US" b="1" dirty="0">
                <a:solidFill>
                  <a:srgbClr val="C00000"/>
                </a:solidFill>
              </a:rPr>
              <a:t>origin</a:t>
            </a:r>
            <a:r>
              <a:rPr lang="en-US" dirty="0">
                <a:solidFill>
                  <a:srgbClr val="000000"/>
                </a:solidFill>
              </a:rPr>
              <a:t> if replacing </a:t>
            </a:r>
            <a:r>
              <a:rPr lang="en-US" i="1" dirty="0">
                <a:solidFill>
                  <a:srgbClr val="000000"/>
                </a:solidFill>
              </a:rPr>
              <a:t>x</a:t>
            </a:r>
            <a:r>
              <a:rPr lang="en-US" dirty="0">
                <a:solidFill>
                  <a:srgbClr val="000000"/>
                </a:solidFill>
              </a:rPr>
              <a:t> with </a:t>
            </a:r>
            <a:r>
              <a:rPr lang="en-US" dirty="0">
                <a:solidFill>
                  <a:srgbClr val="000000"/>
                </a:solidFill>
                <a:latin typeface="Symbol" pitchFamily="18" charset="2"/>
              </a:rPr>
              <a:t>-</a:t>
            </a:r>
            <a:r>
              <a:rPr lang="en-US" i="1" dirty="0">
                <a:solidFill>
                  <a:srgbClr val="000000"/>
                </a:solidFill>
              </a:rPr>
              <a:t>x</a:t>
            </a:r>
            <a:r>
              <a:rPr lang="en-US" dirty="0">
                <a:solidFill>
                  <a:srgbClr val="000000"/>
                </a:solidFill>
              </a:rPr>
              <a:t> and </a:t>
            </a:r>
            <a:r>
              <a:rPr lang="en-US" i="1" dirty="0">
                <a:solidFill>
                  <a:srgbClr val="000000"/>
                </a:solidFill>
              </a:rPr>
              <a:t>y</a:t>
            </a:r>
            <a:r>
              <a:rPr lang="en-US" dirty="0">
                <a:solidFill>
                  <a:srgbClr val="000000"/>
                </a:solidFill>
              </a:rPr>
              <a:t> with </a:t>
            </a:r>
            <a:r>
              <a:rPr lang="en-US" dirty="0">
                <a:solidFill>
                  <a:srgbClr val="000000"/>
                </a:solidFill>
                <a:latin typeface="Symbol" pitchFamily="18" charset="2"/>
              </a:rPr>
              <a:t>-</a:t>
            </a:r>
            <a:r>
              <a:rPr lang="en-US" i="1" dirty="0">
                <a:solidFill>
                  <a:srgbClr val="000000"/>
                </a:solidFill>
              </a:rPr>
              <a:t>y</a:t>
            </a:r>
            <a:r>
              <a:rPr lang="en-US" dirty="0">
                <a:solidFill>
                  <a:srgbClr val="000000"/>
                </a:solidFill>
              </a:rPr>
              <a:t> results in an equivalent equation.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Identifying Types of Symmetry in Graphs of Relations </a:t>
            </a:r>
          </a:p>
        </p:txBody>
      </p:sp>
      <p:sp>
        <p:nvSpPr>
          <p:cNvPr id="3" name="Content Placeholder 2"/>
          <p:cNvSpPr>
            <a:spLocks noGrp="1"/>
          </p:cNvSpPr>
          <p:nvPr>
            <p:ph idx="1"/>
          </p:nvPr>
        </p:nvSpPr>
        <p:spPr>
          <a:xfrm>
            <a:off x="457200" y="1280160"/>
            <a:ext cx="8229600" cy="4572000"/>
          </a:xfrm>
        </p:spPr>
        <p:txBody>
          <a:bodyPr/>
          <a:lstStyle/>
          <a:p>
            <a:r>
              <a:rPr lang="en-US" dirty="0"/>
              <a:t>Discuss the symmetry of the following functions and equations.</a:t>
            </a:r>
          </a:p>
        </p:txBody>
      </p:sp>
      <p:graphicFrame>
        <p:nvGraphicFramePr>
          <p:cNvPr id="79874" name="Object 2"/>
          <p:cNvGraphicFramePr>
            <a:graphicFrameLocks noChangeAspect="1"/>
          </p:cNvGraphicFramePr>
          <p:nvPr/>
        </p:nvGraphicFramePr>
        <p:xfrm>
          <a:off x="584200" y="2362200"/>
          <a:ext cx="3149600" cy="3200400"/>
        </p:xfrm>
        <a:graphic>
          <a:graphicData uri="http://schemas.openxmlformats.org/presentationml/2006/ole">
            <mc:AlternateContent xmlns:mc="http://schemas.openxmlformats.org/markup-compatibility/2006">
              <mc:Choice xmlns:v="urn:schemas-microsoft-com:vml" Requires="v">
                <p:oleObj name="Equation" r:id="rId2" imgW="3149280" imgH="3200400" progId="Equation.DSMT4">
                  <p:embed/>
                </p:oleObj>
              </mc:Choice>
              <mc:Fallback>
                <p:oleObj name="Equation" r:id="rId2" imgW="3149280" imgH="3200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2362200"/>
                        <a:ext cx="314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b="10952"/>
          <a:stretch>
            <a:fillRect/>
          </a:stretch>
        </p:blipFill>
        <p:spPr bwMode="auto">
          <a:xfrm>
            <a:off x="4953000" y="2712720"/>
            <a:ext cx="3801648" cy="284988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9: Identifying Types of Symmetry in Graphs of Relations (cont.)</a:t>
            </a:r>
          </a:p>
        </p:txBody>
      </p:sp>
      <p:sp>
        <p:nvSpPr>
          <p:cNvPr id="3" name="Content Placeholder 2"/>
          <p:cNvSpPr>
            <a:spLocks noGrp="1"/>
          </p:cNvSpPr>
          <p:nvPr>
            <p:ph idx="1"/>
          </p:nvPr>
        </p:nvSpPr>
        <p:spPr>
          <a:xfrm>
            <a:off x="457200" y="1437620"/>
            <a:ext cx="8229600" cy="4572000"/>
          </a:xfrm>
        </p:spPr>
        <p:txBody>
          <a:bodyPr>
            <a:noAutofit/>
          </a:bodyPr>
          <a:lstStyle/>
          <a:p>
            <a:pPr marL="463550" indent="-463550"/>
            <a:r>
              <a:rPr lang="en-US" b="1" dirty="0"/>
              <a:t>a.	</a:t>
            </a:r>
            <a:r>
              <a:rPr lang="en-US" dirty="0"/>
              <a:t>Since </a:t>
            </a:r>
            <a:r>
              <a:rPr lang="en-US" dirty="0">
                <a:solidFill>
                  <a:srgbClr val="0000FF"/>
                </a:solidFill>
              </a:rPr>
              <a:t>(−</a:t>
            </a:r>
            <a:r>
              <a:rPr lang="en-US" i="1" dirty="0">
                <a:solidFill>
                  <a:srgbClr val="0000FF"/>
                </a:solidFill>
              </a:rPr>
              <a:t>x</a:t>
            </a:r>
            <a:r>
              <a:rPr lang="en-US" dirty="0">
                <a:solidFill>
                  <a:srgbClr val="0000FF"/>
                </a:solidFill>
              </a:rPr>
              <a:t>)</a:t>
            </a:r>
            <a:r>
              <a:rPr lang="en-US" baseline="30000" dirty="0">
                <a:solidFill>
                  <a:srgbClr val="0000FF"/>
                </a:solidFill>
              </a:rPr>
              <a:t>2</a:t>
            </a:r>
            <a:r>
              <a:rPr lang="en-US" dirty="0">
                <a:solidFill>
                  <a:srgbClr val="0000FF"/>
                </a:solidFill>
              </a:rPr>
              <a:t> = </a:t>
            </a:r>
            <a:r>
              <a:rPr lang="en-US" i="1" dirty="0">
                <a:solidFill>
                  <a:srgbClr val="0000FF"/>
                </a:solidFill>
              </a:rPr>
              <a:t>x</a:t>
            </a:r>
            <a:r>
              <a:rPr lang="en-US" baseline="30000" dirty="0">
                <a:solidFill>
                  <a:srgbClr val="0000FF"/>
                </a:solidFill>
              </a:rPr>
              <a:t>2</a:t>
            </a:r>
            <a:r>
              <a:rPr lang="en-US" dirty="0"/>
              <a:t>, we see that replacing </a:t>
            </a:r>
            <a:r>
              <a:rPr lang="en-US" i="1" dirty="0"/>
              <a:t>x</a:t>
            </a:r>
            <a:r>
              <a:rPr lang="en-US" dirty="0"/>
              <a:t> by </a:t>
            </a:r>
            <a:r>
              <a:rPr lang="en-US" dirty="0">
                <a:latin typeface="Symbol" pitchFamily="18" charset="2"/>
              </a:rPr>
              <a:t>-</a:t>
            </a:r>
            <a:r>
              <a:rPr lang="en-US" i="1" dirty="0"/>
              <a:t>x</a:t>
            </a:r>
            <a:r>
              <a:rPr lang="en-US" dirty="0"/>
              <a:t> yields an equivalent equation, so the graph must be symmetric with respect to the </a:t>
            </a:r>
            <a:r>
              <a:rPr lang="en-US" i="1" dirty="0"/>
              <a:t>y</a:t>
            </a:r>
            <a:r>
              <a:rPr lang="en-US" dirty="0"/>
              <a:t>‑axis. Note that we</a:t>
            </a:r>
          </a:p>
        </p:txBody>
      </p:sp>
      <p:sp>
        <p:nvSpPr>
          <p:cNvPr id="8" name="Rectangle 7"/>
          <p:cNvSpPr/>
          <p:nvPr/>
        </p:nvSpPr>
        <p:spPr>
          <a:xfrm>
            <a:off x="6075828" y="5524500"/>
            <a:ext cx="1552797" cy="523220"/>
          </a:xfrm>
          <a:prstGeom prst="rect">
            <a:avLst/>
          </a:prstGeom>
        </p:spPr>
        <p:txBody>
          <a:bodyPr wrap="none">
            <a:spAutoFit/>
          </a:bodyPr>
          <a:lstStyle/>
          <a:p>
            <a:r>
              <a:rPr lang="en-US" sz="2800" b="1" dirty="0"/>
              <a:t>Figure 28</a:t>
            </a:r>
          </a:p>
        </p:txBody>
      </p:sp>
      <p:sp>
        <p:nvSpPr>
          <p:cNvPr id="10" name="Rectangle 9"/>
          <p:cNvSpPr/>
          <p:nvPr/>
        </p:nvSpPr>
        <p:spPr>
          <a:xfrm>
            <a:off x="457200" y="2632770"/>
            <a:ext cx="4572000" cy="3539430"/>
          </a:xfrm>
          <a:prstGeom prst="rect">
            <a:avLst/>
          </a:prstGeom>
        </p:spPr>
        <p:txBody>
          <a:bodyPr>
            <a:spAutoFit/>
          </a:bodyPr>
          <a:lstStyle/>
          <a:p>
            <a:pPr marL="463550" indent="1588"/>
            <a:r>
              <a:rPr lang="en-US" sz="2700" dirty="0">
                <a:solidFill>
                  <a:srgbClr val="366092"/>
                </a:solidFill>
              </a:rPr>
              <a:t>can rewrite this equation as </a:t>
            </a:r>
            <a:r>
              <a:rPr lang="en-US" sz="2700" i="1" dirty="0">
                <a:solidFill>
                  <a:srgbClr val="366092"/>
                </a:solidFill>
              </a:rPr>
              <a:t>y</a:t>
            </a:r>
            <a:r>
              <a:rPr lang="en-US" sz="2700" dirty="0">
                <a:solidFill>
                  <a:srgbClr val="366092"/>
                </a:solidFill>
              </a:rPr>
              <a:t> = </a:t>
            </a:r>
            <a:r>
              <a:rPr lang="en-US" sz="2700" i="1" dirty="0">
                <a:solidFill>
                  <a:srgbClr val="366092"/>
                </a:solidFill>
              </a:rPr>
              <a:t>x</a:t>
            </a:r>
            <a:r>
              <a:rPr lang="en-US" sz="2700" baseline="30000" dirty="0">
                <a:solidFill>
                  <a:srgbClr val="366092"/>
                </a:solidFill>
              </a:rPr>
              <a:t>2</a:t>
            </a:r>
            <a:r>
              <a:rPr lang="en-US" sz="2700" dirty="0">
                <a:solidFill>
                  <a:srgbClr val="366092"/>
                </a:solidFill>
              </a:rPr>
              <a:t>, and so its graph is the graph of the function  </a:t>
            </a:r>
            <a:r>
              <a:rPr lang="en-US" sz="2700" i="1" dirty="0">
                <a:solidFill>
                  <a:srgbClr val="366092"/>
                </a:solidFill>
              </a:rPr>
              <a:t>f</a:t>
            </a:r>
            <a:r>
              <a:rPr lang="en-US" sz="2700" dirty="0">
                <a:solidFill>
                  <a:srgbClr val="366092"/>
                </a:solidFill>
              </a:rPr>
              <a:t>(</a:t>
            </a:r>
            <a:r>
              <a:rPr lang="en-US" sz="2700" i="1" dirty="0">
                <a:solidFill>
                  <a:srgbClr val="366092"/>
                </a:solidFill>
              </a:rPr>
              <a:t>x</a:t>
            </a:r>
            <a:r>
              <a:rPr lang="en-US" sz="2700" dirty="0">
                <a:solidFill>
                  <a:srgbClr val="366092"/>
                </a:solidFill>
              </a:rPr>
              <a:t>) = </a:t>
            </a:r>
            <a:r>
              <a:rPr lang="en-US" sz="2700" i="1" dirty="0">
                <a:solidFill>
                  <a:srgbClr val="366092"/>
                </a:solidFill>
              </a:rPr>
              <a:t>x</a:t>
            </a:r>
            <a:r>
              <a:rPr lang="en-US" sz="2700" baseline="30000" dirty="0">
                <a:solidFill>
                  <a:srgbClr val="366092"/>
                </a:solidFill>
              </a:rPr>
              <a:t>2</a:t>
            </a:r>
            <a:r>
              <a:rPr lang="en-US" sz="2700" dirty="0">
                <a:solidFill>
                  <a:srgbClr val="366092"/>
                </a:solidFill>
              </a:rPr>
              <a:t>. This graph, the prototypical parabola, indeed displays symmetry with respect to the </a:t>
            </a:r>
            <a:r>
              <a:rPr lang="en-US" sz="2700" i="1" dirty="0">
                <a:solidFill>
                  <a:srgbClr val="366092"/>
                </a:solidFill>
              </a:rPr>
              <a:t>y</a:t>
            </a:r>
            <a:r>
              <a:rPr lang="en-US" sz="2700" dirty="0">
                <a:solidFill>
                  <a:srgbClr val="366092"/>
                </a:solidFill>
              </a:rPr>
              <a:t>‑axis (See Figure 28)</a:t>
            </a:r>
            <a:r>
              <a:rPr lang="en-US" sz="2800" dirty="0">
                <a:solidFill>
                  <a:srgbClr val="366092"/>
                </a:solidFill>
              </a:rPr>
              <a:t>. </a:t>
            </a:r>
          </a:p>
        </p:txBody>
      </p:sp>
      <p:sp>
        <p:nvSpPr>
          <p:cNvPr id="4" name="TextBox 3">
            <a:extLst>
              <a:ext uri="{FF2B5EF4-FFF2-40B4-BE49-F238E27FC236}">
                <a16:creationId xmlns:a16="http://schemas.microsoft.com/office/drawing/2014/main" id="{97280007-5EBD-8C10-EEA9-5061D4BC5A8E}"/>
              </a:ext>
            </a:extLst>
          </p:cNvPr>
          <p:cNvSpPr txBox="1"/>
          <p:nvPr/>
        </p:nvSpPr>
        <p:spPr>
          <a:xfrm>
            <a:off x="457200" y="947084"/>
            <a:ext cx="2286000" cy="800219"/>
          </a:xfrm>
          <a:prstGeom prst="rect">
            <a:avLst/>
          </a:prstGeom>
          <a:noFill/>
        </p:spPr>
        <p:txBody>
          <a:bodyPr wrap="square" rtlCol="0">
            <a:spAutoFit/>
          </a:bodyPr>
          <a:lstStyle/>
          <a:p>
            <a:r>
              <a:rPr lang="en-US" sz="2800" b="1" dirty="0">
                <a:solidFill>
                  <a:srgbClr val="366092"/>
                </a:solidFill>
              </a:rPr>
              <a:t>Solution</a:t>
            </a:r>
            <a:endParaRPr lang="en-US" b="1" dirty="0">
              <a:solidFill>
                <a:srgbClr val="366092"/>
              </a:solidFill>
            </a:endParaRP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Identifying Types of Symmetry in Graphs of Relations (cont.)</a:t>
            </a:r>
          </a:p>
        </p:txBody>
      </p:sp>
      <p:sp>
        <p:nvSpPr>
          <p:cNvPr id="3" name="Content Placeholder 2"/>
          <p:cNvSpPr>
            <a:spLocks noGrp="1"/>
          </p:cNvSpPr>
          <p:nvPr>
            <p:ph idx="1"/>
          </p:nvPr>
        </p:nvSpPr>
        <p:spPr>
          <a:xfrm>
            <a:off x="457200" y="1280160"/>
            <a:ext cx="4953000" cy="4572000"/>
          </a:xfrm>
        </p:spPr>
        <p:txBody>
          <a:bodyPr>
            <a:noAutofit/>
          </a:bodyPr>
          <a:lstStyle/>
          <a:p>
            <a:pPr marL="463550" indent="-463550"/>
            <a:r>
              <a:rPr lang="en-US" b="1" dirty="0"/>
              <a:t>b.	</a:t>
            </a:r>
            <a:r>
              <a:rPr lang="en-US" dirty="0"/>
              <a:t>If we replace </a:t>
            </a:r>
            <a:r>
              <a:rPr lang="en-US" i="1" dirty="0"/>
              <a:t>y</a:t>
            </a:r>
            <a:r>
              <a:rPr lang="en-US" dirty="0"/>
              <a:t> with </a:t>
            </a:r>
            <a:r>
              <a:rPr lang="en-US" dirty="0">
                <a:latin typeface="Symbol" pitchFamily="18" charset="2"/>
              </a:rPr>
              <a:t>-</a:t>
            </a:r>
            <a:r>
              <a:rPr lang="en-US" i="1" dirty="0"/>
              <a:t>y</a:t>
            </a:r>
            <a:r>
              <a:rPr lang="en-US" dirty="0"/>
              <a:t>, we obtain an equivalent equation, since </a:t>
            </a:r>
            <a:r>
              <a:rPr lang="en-US" dirty="0">
                <a:solidFill>
                  <a:srgbClr val="0000FF"/>
                </a:solidFill>
              </a:rPr>
              <a:t>(−</a:t>
            </a:r>
            <a:r>
              <a:rPr lang="en-US" i="1" dirty="0">
                <a:solidFill>
                  <a:srgbClr val="0000FF"/>
                </a:solidFill>
              </a:rPr>
              <a:t>y</a:t>
            </a:r>
            <a:r>
              <a:rPr lang="en-US" dirty="0">
                <a:solidFill>
                  <a:srgbClr val="0000FF"/>
                </a:solidFill>
              </a:rPr>
              <a:t>)</a:t>
            </a:r>
            <a:r>
              <a:rPr lang="en-US" baseline="30000" dirty="0">
                <a:solidFill>
                  <a:srgbClr val="0000FF"/>
                </a:solidFill>
              </a:rPr>
              <a:t>2</a:t>
            </a:r>
            <a:r>
              <a:rPr lang="en-US" dirty="0">
                <a:solidFill>
                  <a:srgbClr val="0000FF"/>
                </a:solidFill>
              </a:rPr>
              <a:t> = </a:t>
            </a:r>
            <a:r>
              <a:rPr lang="en-US" i="1" dirty="0">
                <a:solidFill>
                  <a:srgbClr val="0000FF"/>
                </a:solidFill>
              </a:rPr>
              <a:t>y</a:t>
            </a:r>
            <a:r>
              <a:rPr lang="en-US" baseline="30000" dirty="0">
                <a:solidFill>
                  <a:srgbClr val="0000FF"/>
                </a:solidFill>
              </a:rPr>
              <a:t>2</a:t>
            </a:r>
            <a:r>
              <a:rPr lang="en-US" dirty="0"/>
              <a:t>. The same is not true of </a:t>
            </a:r>
            <a:r>
              <a:rPr lang="en-US" i="1" dirty="0"/>
              <a:t>x</a:t>
            </a:r>
            <a:r>
              <a:rPr lang="en-US" dirty="0"/>
              <a:t>, since replacing it by </a:t>
            </a:r>
            <a:r>
              <a:rPr lang="en-US" dirty="0">
                <a:latin typeface="Symbol" pitchFamily="18" charset="2"/>
              </a:rPr>
              <a:t>-</a:t>
            </a:r>
            <a:r>
              <a:rPr lang="en-US" i="1" dirty="0"/>
              <a:t>x</a:t>
            </a:r>
            <a:r>
              <a:rPr lang="en-US" dirty="0"/>
              <a:t> turns the right‑hand side of the equation into </a:t>
            </a:r>
            <a:r>
              <a:rPr lang="en-US" dirty="0">
                <a:solidFill>
                  <a:srgbClr val="0000FF"/>
                </a:solidFill>
                <a:latin typeface="Symbol" pitchFamily="18" charset="2"/>
              </a:rPr>
              <a:t>-</a:t>
            </a:r>
            <a:r>
              <a:rPr lang="en-US" i="1" dirty="0">
                <a:solidFill>
                  <a:srgbClr val="0000FF"/>
                </a:solidFill>
              </a:rPr>
              <a:t>x</a:t>
            </a:r>
            <a:r>
              <a:rPr lang="en-US" dirty="0">
                <a:solidFill>
                  <a:srgbClr val="0000FF"/>
                </a:solidFill>
              </a:rPr>
              <a:t> + 2</a:t>
            </a:r>
            <a:r>
              <a:rPr lang="en-US" dirty="0"/>
              <a:t>. Hence we conclude that the graph of this equation is symmetric with respect to the </a:t>
            </a:r>
            <a:r>
              <a:rPr lang="en-US" i="1" dirty="0"/>
              <a:t>x</a:t>
            </a:r>
            <a:r>
              <a:rPr lang="en-US" dirty="0"/>
              <a:t>‑axis, but not the </a:t>
            </a:r>
            <a:r>
              <a:rPr lang="en-US" i="1" dirty="0"/>
              <a:t>y</a:t>
            </a:r>
            <a:r>
              <a:rPr lang="en-US" dirty="0"/>
              <a:t>‑axis (see Figure 29).</a:t>
            </a:r>
          </a:p>
        </p:txBody>
      </p:sp>
      <p:pic>
        <p:nvPicPr>
          <p:cNvPr id="4" name="Picture 2"/>
          <p:cNvPicPr>
            <a:picLocks noChangeAspect="1" noChangeArrowheads="1"/>
          </p:cNvPicPr>
          <p:nvPr/>
        </p:nvPicPr>
        <p:blipFill>
          <a:blip r:embed="rId2" cstate="print"/>
          <a:srcRect b="9009"/>
          <a:stretch>
            <a:fillRect/>
          </a:stretch>
        </p:blipFill>
        <p:spPr bwMode="auto">
          <a:xfrm>
            <a:off x="5284391" y="1569720"/>
            <a:ext cx="3554809" cy="3078480"/>
          </a:xfrm>
          <a:prstGeom prst="rect">
            <a:avLst/>
          </a:prstGeom>
          <a:noFill/>
          <a:ln w="9525">
            <a:noFill/>
            <a:miter lim="800000"/>
            <a:headEnd/>
            <a:tailEnd/>
          </a:ln>
          <a:effectLst/>
        </p:spPr>
      </p:pic>
      <p:sp>
        <p:nvSpPr>
          <p:cNvPr id="5" name="Rectangle 4"/>
          <p:cNvSpPr/>
          <p:nvPr/>
        </p:nvSpPr>
        <p:spPr>
          <a:xfrm>
            <a:off x="6285397" y="4724400"/>
            <a:ext cx="1552797" cy="523220"/>
          </a:xfrm>
          <a:prstGeom prst="rect">
            <a:avLst/>
          </a:prstGeom>
        </p:spPr>
        <p:txBody>
          <a:bodyPr wrap="none">
            <a:spAutoFit/>
          </a:bodyPr>
          <a:lstStyle/>
          <a:p>
            <a:r>
              <a:rPr lang="en-US" sz="2800" b="1" dirty="0"/>
              <a:t>Figure 29</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Identifying Types of Symmetry in Graphs of Relations (cont.)</a:t>
            </a:r>
          </a:p>
        </p:txBody>
      </p:sp>
      <p:sp>
        <p:nvSpPr>
          <p:cNvPr id="3" name="Content Placeholder 2"/>
          <p:cNvSpPr>
            <a:spLocks noGrp="1"/>
          </p:cNvSpPr>
          <p:nvPr>
            <p:ph idx="1"/>
          </p:nvPr>
        </p:nvSpPr>
        <p:spPr/>
        <p:txBody>
          <a:bodyPr>
            <a:noAutofit/>
          </a:bodyPr>
          <a:lstStyle/>
          <a:p>
            <a:pPr marL="463550" indent="-463550"/>
            <a:r>
              <a:rPr lang="en-US" b="1" dirty="0"/>
              <a:t>c.	</a:t>
            </a:r>
            <a:r>
              <a:rPr lang="en-US" dirty="0"/>
              <a:t>If we simultaneously replace </a:t>
            </a:r>
            <a:r>
              <a:rPr lang="en-US" i="1" dirty="0"/>
              <a:t>x</a:t>
            </a:r>
            <a:r>
              <a:rPr lang="en-US" dirty="0"/>
              <a:t> with </a:t>
            </a:r>
            <a:r>
              <a:rPr lang="en-US" dirty="0">
                <a:latin typeface="Symbol" pitchFamily="18" charset="2"/>
              </a:rPr>
              <a:t>-</a:t>
            </a:r>
            <a:r>
              <a:rPr lang="en-US" i="1" dirty="0"/>
              <a:t>x</a:t>
            </a:r>
            <a:r>
              <a:rPr lang="en-US" dirty="0"/>
              <a:t> and </a:t>
            </a:r>
            <a:r>
              <a:rPr lang="en-US" i="1" dirty="0"/>
              <a:t>y</a:t>
            </a:r>
            <a:r>
              <a:rPr lang="en-US" dirty="0"/>
              <a:t> with </a:t>
            </a:r>
            <a:r>
              <a:rPr lang="en-US" dirty="0">
                <a:latin typeface="Symbol" pitchFamily="18" charset="2"/>
              </a:rPr>
              <a:t>-</a:t>
            </a:r>
            <a:r>
              <a:rPr lang="en-US" i="1" dirty="0"/>
              <a:t>y</a:t>
            </a:r>
            <a:r>
              <a:rPr lang="en-US" dirty="0"/>
              <a:t> in this equation, we obtain </a:t>
            </a:r>
          </a:p>
          <a:p>
            <a:pPr marL="463550" indent="-463550"/>
            <a:endParaRPr lang="en-US" dirty="0"/>
          </a:p>
          <a:p>
            <a:pPr marL="463550" indent="-463550"/>
            <a:endParaRPr lang="en-US" dirty="0"/>
          </a:p>
          <a:p>
            <a:pPr marL="463550" indent="-463550"/>
            <a:endParaRPr lang="en-US" dirty="0"/>
          </a:p>
          <a:p>
            <a:pPr marL="463550" indent="-463550"/>
            <a:r>
              <a:rPr lang="en-US" dirty="0"/>
              <a:t>	and this latter equation is seen to be equivalent to the original, so we conclude that its graph is symmetric with respect to the origin. </a:t>
            </a:r>
          </a:p>
        </p:txBody>
      </p:sp>
      <p:graphicFrame>
        <p:nvGraphicFramePr>
          <p:cNvPr id="82946" name="Object 2"/>
          <p:cNvGraphicFramePr>
            <a:graphicFrameLocks noChangeAspect="1"/>
          </p:cNvGraphicFramePr>
          <p:nvPr/>
        </p:nvGraphicFramePr>
        <p:xfrm>
          <a:off x="3704608" y="3187700"/>
          <a:ext cx="2032000" cy="469900"/>
        </p:xfrm>
        <a:graphic>
          <a:graphicData uri="http://schemas.openxmlformats.org/presentationml/2006/ole">
            <mc:AlternateContent xmlns:mc="http://schemas.openxmlformats.org/markup-compatibility/2006">
              <mc:Choice xmlns:v="urn:schemas-microsoft-com:vml" Requires="v">
                <p:oleObj name="Equation" r:id="rId2" imgW="2031840" imgH="469800" progId="Equation.DSMT4">
                  <p:embed/>
                </p:oleObj>
              </mc:Choice>
              <mc:Fallback>
                <p:oleObj name="Equation" r:id="rId2" imgW="203184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608" y="3187700"/>
                        <a:ext cx="2032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947" name="Object 3"/>
          <p:cNvGraphicFramePr>
            <a:graphicFrameLocks noChangeAspect="1"/>
          </p:cNvGraphicFramePr>
          <p:nvPr/>
        </p:nvGraphicFramePr>
        <p:xfrm>
          <a:off x="3244850" y="2438400"/>
          <a:ext cx="2654300" cy="533400"/>
        </p:xfrm>
        <a:graphic>
          <a:graphicData uri="http://schemas.openxmlformats.org/presentationml/2006/ole">
            <mc:AlternateContent xmlns:mc="http://schemas.openxmlformats.org/markup-compatibility/2006">
              <mc:Choice xmlns:v="urn:schemas-microsoft-com:vml" Requires="v">
                <p:oleObj name="Equation" r:id="rId4" imgW="2654280" imgH="533160" progId="Equation.DSMT4">
                  <p:embed/>
                </p:oleObj>
              </mc:Choice>
              <mc:Fallback>
                <p:oleObj name="Equation" r:id="rId4" imgW="2654280" imgH="533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4850" y="2438400"/>
                        <a:ext cx="26543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9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Identifying Types of Symmetry in Graphs of Relations (cont.)</a:t>
            </a:r>
          </a:p>
        </p:txBody>
      </p:sp>
      <p:sp>
        <p:nvSpPr>
          <p:cNvPr id="3" name="Content Placeholder 2"/>
          <p:cNvSpPr>
            <a:spLocks noGrp="1"/>
          </p:cNvSpPr>
          <p:nvPr>
            <p:ph idx="1"/>
          </p:nvPr>
        </p:nvSpPr>
        <p:spPr>
          <a:xfrm>
            <a:off x="457200" y="1280160"/>
            <a:ext cx="4480560" cy="4572000"/>
          </a:xfrm>
        </p:spPr>
        <p:txBody>
          <a:bodyPr/>
          <a:lstStyle/>
          <a:p>
            <a:r>
              <a:rPr lang="en-US" dirty="0"/>
              <a:t>Finally, note that this graph is the same as that of the function </a:t>
            </a:r>
            <a:r>
              <a:rPr lang="en-US" i="1" dirty="0"/>
              <a:t>g</a:t>
            </a:r>
            <a:r>
              <a:rPr lang="en-US" dirty="0"/>
              <a:t>(</a:t>
            </a:r>
            <a:r>
              <a:rPr lang="en-US" i="1" dirty="0"/>
              <a:t>x</a:t>
            </a:r>
            <a:r>
              <a:rPr lang="en-US" dirty="0"/>
              <a:t>) = </a:t>
            </a:r>
            <a:r>
              <a:rPr lang="en-US" i="1" dirty="0"/>
              <a:t>x</a:t>
            </a:r>
            <a:r>
              <a:rPr lang="en-US" baseline="30000" dirty="0"/>
              <a:t>3</a:t>
            </a:r>
            <a:r>
              <a:rPr lang="en-US" dirty="0"/>
              <a:t> − 2</a:t>
            </a:r>
            <a:r>
              <a:rPr lang="en-US" i="1" dirty="0"/>
              <a:t>x</a:t>
            </a:r>
            <a:r>
              <a:rPr lang="en-US" dirty="0"/>
              <a:t> (see Figure 30).</a:t>
            </a:r>
          </a:p>
        </p:txBody>
      </p:sp>
      <p:pic>
        <p:nvPicPr>
          <p:cNvPr id="83970" name="Picture 2"/>
          <p:cNvPicPr>
            <a:picLocks noChangeAspect="1" noChangeArrowheads="1"/>
          </p:cNvPicPr>
          <p:nvPr/>
        </p:nvPicPr>
        <p:blipFill>
          <a:blip r:embed="rId2" cstate="print"/>
          <a:srcRect b="10417"/>
          <a:stretch>
            <a:fillRect/>
          </a:stretch>
        </p:blipFill>
        <p:spPr bwMode="auto">
          <a:xfrm>
            <a:off x="5029200" y="1295400"/>
            <a:ext cx="3649717" cy="3276600"/>
          </a:xfrm>
          <a:prstGeom prst="rect">
            <a:avLst/>
          </a:prstGeom>
          <a:noFill/>
          <a:ln w="9525">
            <a:noFill/>
            <a:miter lim="800000"/>
            <a:headEnd/>
            <a:tailEnd/>
          </a:ln>
          <a:effectLst/>
        </p:spPr>
      </p:pic>
      <p:sp>
        <p:nvSpPr>
          <p:cNvPr id="5" name="Rectangle 4"/>
          <p:cNvSpPr/>
          <p:nvPr/>
        </p:nvSpPr>
        <p:spPr>
          <a:xfrm>
            <a:off x="6077660" y="4648200"/>
            <a:ext cx="1552797" cy="523220"/>
          </a:xfrm>
          <a:prstGeom prst="rect">
            <a:avLst/>
          </a:prstGeom>
        </p:spPr>
        <p:txBody>
          <a:bodyPr wrap="none">
            <a:spAutoFit/>
          </a:bodyPr>
          <a:lstStyle/>
          <a:p>
            <a:r>
              <a:rPr lang="en-US" sz="2800" b="1" dirty="0"/>
              <a:t>Figure 30</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Identifying Types of Symmetry in Graphs of Relations (cont.)</a:t>
            </a:r>
          </a:p>
        </p:txBody>
      </p:sp>
      <p:sp>
        <p:nvSpPr>
          <p:cNvPr id="3" name="Content Placeholder 2"/>
          <p:cNvSpPr>
            <a:spLocks noGrp="1"/>
          </p:cNvSpPr>
          <p:nvPr>
            <p:ph idx="1"/>
          </p:nvPr>
        </p:nvSpPr>
        <p:spPr/>
        <p:txBody>
          <a:bodyPr>
            <a:noAutofit/>
          </a:bodyPr>
          <a:lstStyle/>
          <a:p>
            <a:pPr marL="463550" indent="-463550"/>
            <a:r>
              <a:rPr lang="en-US" b="1" dirty="0"/>
              <a:t>d.	</a:t>
            </a:r>
            <a:r>
              <a:rPr lang="en-US" dirty="0"/>
              <a:t>This example is more easily done algebraically instead of graphically. By substituting </a:t>
            </a:r>
            <a:r>
              <a:rPr lang="en-US" dirty="0">
                <a:latin typeface="Symbol" pitchFamily="18" charset="2"/>
              </a:rPr>
              <a:t>-</a:t>
            </a:r>
            <a:r>
              <a:rPr lang="en-US" i="1" dirty="0"/>
              <a:t>x</a:t>
            </a:r>
            <a:r>
              <a:rPr lang="en-US" dirty="0"/>
              <a:t> for </a:t>
            </a:r>
            <a:r>
              <a:rPr lang="en-US" i="1" dirty="0"/>
              <a:t>x</a:t>
            </a:r>
            <a:r>
              <a:rPr lang="en-US" dirty="0"/>
              <a:t> we obtain </a:t>
            </a:r>
          </a:p>
          <a:p>
            <a:pPr marL="463550" indent="-463550"/>
            <a:endParaRPr lang="en-US" dirty="0"/>
          </a:p>
          <a:p>
            <a:pPr marL="463550" indent="-463550"/>
            <a:endParaRPr lang="en-US" dirty="0"/>
          </a:p>
          <a:p>
            <a:pPr marL="463550" indent="-463550"/>
            <a:endParaRPr lang="en-US" dirty="0"/>
          </a:p>
          <a:p>
            <a:pPr marL="463550" indent="-463550"/>
            <a:endParaRPr lang="en-US" dirty="0"/>
          </a:p>
        </p:txBody>
      </p:sp>
      <p:graphicFrame>
        <p:nvGraphicFramePr>
          <p:cNvPr id="84996" name="Object 4"/>
          <p:cNvGraphicFramePr>
            <a:graphicFrameLocks noChangeAspect="1"/>
          </p:cNvGraphicFramePr>
          <p:nvPr/>
        </p:nvGraphicFramePr>
        <p:xfrm>
          <a:off x="2806700" y="2438400"/>
          <a:ext cx="3822700" cy="1104900"/>
        </p:xfrm>
        <a:graphic>
          <a:graphicData uri="http://schemas.openxmlformats.org/presentationml/2006/ole">
            <mc:AlternateContent xmlns:mc="http://schemas.openxmlformats.org/markup-compatibility/2006">
              <mc:Choice xmlns:v="urn:schemas-microsoft-com:vml" Requires="v">
                <p:oleObj name="Equation" r:id="rId2" imgW="3822480" imgH="1104840" progId="Equation.DSMT4">
                  <p:embed/>
                </p:oleObj>
              </mc:Choice>
              <mc:Fallback>
                <p:oleObj name="Equation" r:id="rId2" imgW="3822480" imgH="11048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2438400"/>
                        <a:ext cx="38227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7" name="Object 5"/>
          <p:cNvGraphicFramePr>
            <a:graphicFrameLocks noChangeAspect="1"/>
          </p:cNvGraphicFramePr>
          <p:nvPr/>
        </p:nvGraphicFramePr>
        <p:xfrm>
          <a:off x="3722350" y="3581400"/>
          <a:ext cx="1981200" cy="876300"/>
        </p:xfrm>
        <a:graphic>
          <a:graphicData uri="http://schemas.openxmlformats.org/presentationml/2006/ole">
            <mc:AlternateContent xmlns:mc="http://schemas.openxmlformats.org/markup-compatibility/2006">
              <mc:Choice xmlns:v="urn:schemas-microsoft-com:vml" Requires="v">
                <p:oleObj name="Equation" r:id="rId4" imgW="1981080" imgH="876240" progId="Equation.DSMT4">
                  <p:embed/>
                </p:oleObj>
              </mc:Choice>
              <mc:Fallback>
                <p:oleObj name="Equation" r:id="rId4" imgW="1981080" imgH="8762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2350" y="3581400"/>
                        <a:ext cx="19812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8" name="Object 6"/>
          <p:cNvGraphicFramePr>
            <a:graphicFrameLocks noChangeAspect="1"/>
          </p:cNvGraphicFramePr>
          <p:nvPr/>
        </p:nvGraphicFramePr>
        <p:xfrm>
          <a:off x="3722350" y="4419600"/>
          <a:ext cx="2209800" cy="876300"/>
        </p:xfrm>
        <a:graphic>
          <a:graphicData uri="http://schemas.openxmlformats.org/presentationml/2006/ole">
            <mc:AlternateContent xmlns:mc="http://schemas.openxmlformats.org/markup-compatibility/2006">
              <mc:Choice xmlns:v="urn:schemas-microsoft-com:vml" Requires="v">
                <p:oleObj name="Equation" r:id="rId6" imgW="2209680" imgH="876240" progId="Equation.DSMT4">
                  <p:embed/>
                </p:oleObj>
              </mc:Choice>
              <mc:Fallback>
                <p:oleObj name="Equation" r:id="rId6" imgW="2209680" imgH="87624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2350" y="4419600"/>
                        <a:ext cx="2209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9" name="Object 7"/>
          <p:cNvGraphicFramePr>
            <a:graphicFrameLocks noChangeAspect="1"/>
          </p:cNvGraphicFramePr>
          <p:nvPr>
            <p:extLst>
              <p:ext uri="{D42A27DB-BD31-4B8C-83A1-F6EECF244321}">
                <p14:modId xmlns:p14="http://schemas.microsoft.com/office/powerpoint/2010/main" val="3285844961"/>
              </p:ext>
            </p:extLst>
          </p:nvPr>
        </p:nvGraphicFramePr>
        <p:xfrm>
          <a:off x="3716338" y="5480050"/>
          <a:ext cx="1282700" cy="482600"/>
        </p:xfrm>
        <a:graphic>
          <a:graphicData uri="http://schemas.openxmlformats.org/presentationml/2006/ole">
            <mc:AlternateContent xmlns:mc="http://schemas.openxmlformats.org/markup-compatibility/2006">
              <mc:Choice xmlns:v="urn:schemas-microsoft-com:vml" Requires="v">
                <p:oleObj name="Equation" r:id="rId8" imgW="1282680" imgH="482400" progId="Equation.DSMT4">
                  <p:embed/>
                </p:oleObj>
              </mc:Choice>
              <mc:Fallback>
                <p:oleObj name="Equation" r:id="rId8" imgW="1282680" imgH="482400" progId="Equation.DSMT4">
                  <p:embed/>
                  <p:pic>
                    <p:nvPicPr>
                      <p:cNvPr id="0" name="Picture 7"/>
                      <p:cNvPicPr>
                        <a:picLocks noChangeAspect="1" noChangeArrowheads="1"/>
                      </p:cNvPicPr>
                      <p:nvPr/>
                    </p:nvPicPr>
                    <p:blipFill>
                      <a:blip r:embed="rId9"/>
                      <a:srcRect/>
                      <a:stretch>
                        <a:fillRect/>
                      </a:stretch>
                    </p:blipFill>
                    <p:spPr bwMode="auto">
                      <a:xfrm>
                        <a:off x="3716338" y="5480050"/>
                        <a:ext cx="128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Identifying Types of Symmetry in Graphs of Relations (cont.)</a:t>
            </a:r>
          </a:p>
        </p:txBody>
      </p:sp>
      <p:sp>
        <p:nvSpPr>
          <p:cNvPr id="3" name="Content Placeholder 2"/>
          <p:cNvSpPr>
            <a:spLocks noGrp="1"/>
          </p:cNvSpPr>
          <p:nvPr>
            <p:ph idx="1"/>
          </p:nvPr>
        </p:nvSpPr>
        <p:spPr>
          <a:xfrm>
            <a:off x="457200" y="1280160"/>
            <a:ext cx="4389120" cy="4572000"/>
          </a:xfrm>
        </p:spPr>
        <p:txBody>
          <a:bodyPr/>
          <a:lstStyle/>
          <a:p>
            <a:r>
              <a:rPr lang="en-US" dirty="0"/>
              <a:t>and conclude that </a:t>
            </a:r>
            <a:r>
              <a:rPr lang="en-US" i="1" dirty="0"/>
              <a:t>h</a:t>
            </a:r>
            <a:r>
              <a:rPr lang="en-US" dirty="0"/>
              <a:t> is an odd function; thus its graph is symmetric with respect to the origin (see Figure 31). </a:t>
            </a:r>
          </a:p>
          <a:p>
            <a:endParaRPr lang="en-US" dirty="0"/>
          </a:p>
        </p:txBody>
      </p:sp>
      <p:pic>
        <p:nvPicPr>
          <p:cNvPr id="86018" name="Picture 2"/>
          <p:cNvPicPr>
            <a:picLocks noChangeAspect="1" noChangeArrowheads="1"/>
          </p:cNvPicPr>
          <p:nvPr/>
        </p:nvPicPr>
        <p:blipFill>
          <a:blip r:embed="rId2" cstate="print"/>
          <a:srcRect b="10417"/>
          <a:stretch>
            <a:fillRect/>
          </a:stretch>
        </p:blipFill>
        <p:spPr bwMode="auto">
          <a:xfrm>
            <a:off x="4979939" y="1447800"/>
            <a:ext cx="3630661" cy="3276600"/>
          </a:xfrm>
          <a:prstGeom prst="rect">
            <a:avLst/>
          </a:prstGeom>
          <a:noFill/>
          <a:ln w="9525">
            <a:noFill/>
            <a:miter lim="800000"/>
            <a:headEnd/>
            <a:tailEnd/>
          </a:ln>
          <a:effectLst/>
        </p:spPr>
      </p:pic>
      <p:sp>
        <p:nvSpPr>
          <p:cNvPr id="5" name="Rectangle 4"/>
          <p:cNvSpPr/>
          <p:nvPr/>
        </p:nvSpPr>
        <p:spPr>
          <a:xfrm>
            <a:off x="6077660" y="4648200"/>
            <a:ext cx="1552797" cy="523220"/>
          </a:xfrm>
          <a:prstGeom prst="rect">
            <a:avLst/>
          </a:prstGeom>
        </p:spPr>
        <p:txBody>
          <a:bodyPr wrap="none">
            <a:spAutoFit/>
          </a:bodyPr>
          <a:lstStyle/>
          <a:p>
            <a:r>
              <a:rPr lang="en-US" sz="2800" b="1" dirty="0"/>
              <a:t>Figure 31</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9: Identifying Types of Symmetry in Graphs of Relations (cont.)</a:t>
            </a:r>
          </a:p>
        </p:txBody>
      </p:sp>
      <p:sp>
        <p:nvSpPr>
          <p:cNvPr id="3" name="Content Placeholder 2"/>
          <p:cNvSpPr>
            <a:spLocks noGrp="1"/>
          </p:cNvSpPr>
          <p:nvPr>
            <p:ph idx="1"/>
          </p:nvPr>
        </p:nvSpPr>
        <p:spPr>
          <a:xfrm>
            <a:off x="457200" y="1280160"/>
            <a:ext cx="8229600" cy="4572000"/>
          </a:xfrm>
        </p:spPr>
        <p:txBody>
          <a:bodyPr>
            <a:noAutofit/>
          </a:bodyPr>
          <a:lstStyle/>
          <a:p>
            <a:pPr marL="463550" indent="-463550"/>
            <a:r>
              <a:rPr lang="en-US" b="1" dirty="0"/>
              <a:t>e.	</a:t>
            </a:r>
            <a:r>
              <a:rPr lang="en-US" dirty="0"/>
              <a:t>The trigonometric function </a:t>
            </a:r>
            <a:r>
              <a:rPr lang="en-US" i="1" dirty="0">
                <a:solidFill>
                  <a:srgbClr val="0000FF"/>
                </a:solidFill>
              </a:rPr>
              <a:t>k</a:t>
            </a:r>
            <a:r>
              <a:rPr lang="en-US" dirty="0">
                <a:solidFill>
                  <a:srgbClr val="0000FF"/>
                </a:solidFill>
              </a:rPr>
              <a:t>(</a:t>
            </a:r>
            <a:r>
              <a:rPr lang="en-US" i="1" dirty="0">
                <a:solidFill>
                  <a:srgbClr val="0000FF"/>
                </a:solidFill>
              </a:rPr>
              <a:t>x</a:t>
            </a:r>
            <a:r>
              <a:rPr lang="en-US" dirty="0">
                <a:solidFill>
                  <a:srgbClr val="0000FF"/>
                </a:solidFill>
              </a:rPr>
              <a:t>) = sin </a:t>
            </a:r>
            <a:r>
              <a:rPr lang="en-US" i="1" dirty="0">
                <a:solidFill>
                  <a:srgbClr val="0000FF"/>
                </a:solidFill>
              </a:rPr>
              <a:t>x</a:t>
            </a:r>
            <a:r>
              <a:rPr lang="en-US" dirty="0"/>
              <a:t> is odd, since sin(−</a:t>
            </a:r>
            <a:r>
              <a:rPr lang="en-US" i="1" dirty="0"/>
              <a:t>x</a:t>
            </a:r>
            <a:r>
              <a:rPr lang="en-US" dirty="0"/>
              <a:t>) = −sin </a:t>
            </a:r>
            <a:r>
              <a:rPr lang="en-US" i="1" dirty="0"/>
              <a:t>x</a:t>
            </a:r>
            <a:r>
              <a:rPr lang="en-US" dirty="0"/>
              <a:t>, and so its graph displays symmetry with respect to the origin (see Figure 32).</a:t>
            </a:r>
          </a:p>
        </p:txBody>
      </p:sp>
      <p:pic>
        <p:nvPicPr>
          <p:cNvPr id="4" name="Picture 2"/>
          <p:cNvPicPr>
            <a:picLocks noChangeAspect="1" noChangeArrowheads="1"/>
          </p:cNvPicPr>
          <p:nvPr/>
        </p:nvPicPr>
        <p:blipFill>
          <a:blip r:embed="rId2" cstate="print"/>
          <a:srcRect b="16026"/>
          <a:stretch>
            <a:fillRect/>
          </a:stretch>
        </p:blipFill>
        <p:spPr bwMode="auto">
          <a:xfrm>
            <a:off x="4953000" y="3108960"/>
            <a:ext cx="4039385" cy="2377440"/>
          </a:xfrm>
          <a:prstGeom prst="rect">
            <a:avLst/>
          </a:prstGeom>
          <a:noFill/>
          <a:ln w="9525">
            <a:noFill/>
            <a:miter lim="800000"/>
            <a:headEnd/>
            <a:tailEnd/>
          </a:ln>
          <a:effectLst/>
        </p:spPr>
      </p:pic>
      <p:sp>
        <p:nvSpPr>
          <p:cNvPr id="5" name="Rectangle 4"/>
          <p:cNvSpPr/>
          <p:nvPr/>
        </p:nvSpPr>
        <p:spPr>
          <a:xfrm>
            <a:off x="6019800" y="5572780"/>
            <a:ext cx="1729291" cy="523220"/>
          </a:xfrm>
          <a:prstGeom prst="rect">
            <a:avLst/>
          </a:prstGeom>
        </p:spPr>
        <p:txBody>
          <a:bodyPr wrap="square">
            <a:spAutoFit/>
          </a:bodyPr>
          <a:lstStyle/>
          <a:p>
            <a:r>
              <a:rPr lang="en-US" sz="2800" b="1" dirty="0"/>
              <a:t>Figure 32</a:t>
            </a:r>
          </a:p>
        </p:txBody>
      </p:sp>
      <p:sp>
        <p:nvSpPr>
          <p:cNvPr id="7" name="Rectangle 6"/>
          <p:cNvSpPr/>
          <p:nvPr/>
        </p:nvSpPr>
        <p:spPr>
          <a:xfrm>
            <a:off x="486032" y="2743408"/>
            <a:ext cx="4663440" cy="3108543"/>
          </a:xfrm>
          <a:prstGeom prst="rect">
            <a:avLst/>
          </a:prstGeom>
        </p:spPr>
        <p:txBody>
          <a:bodyPr>
            <a:spAutoFit/>
          </a:bodyPr>
          <a:lstStyle/>
          <a:p>
            <a:pPr marL="463550" indent="1588"/>
            <a:r>
              <a:rPr lang="en-US" sz="2800" dirty="0">
                <a:solidFill>
                  <a:srgbClr val="366092"/>
                </a:solidFill>
              </a:rPr>
              <a:t>Finally, we also note</a:t>
            </a:r>
          </a:p>
          <a:p>
            <a:pPr marL="463550" indent="1588"/>
            <a:r>
              <a:rPr lang="en-US" sz="2800" dirty="0">
                <a:solidFill>
                  <a:srgbClr val="366092"/>
                </a:solidFill>
              </a:rPr>
              <a:t>that </a:t>
            </a:r>
            <a:r>
              <a:rPr lang="en-US" sz="2800" i="1" dirty="0">
                <a:solidFill>
                  <a:srgbClr val="366092"/>
                </a:solidFill>
              </a:rPr>
              <a:t>g</a:t>
            </a:r>
            <a:r>
              <a:rPr lang="en-US" sz="2800" dirty="0">
                <a:solidFill>
                  <a:srgbClr val="366092"/>
                </a:solidFill>
              </a:rPr>
              <a:t>(</a:t>
            </a:r>
            <a:r>
              <a:rPr lang="en-US" sz="2800" i="1" dirty="0">
                <a:solidFill>
                  <a:srgbClr val="366092"/>
                </a:solidFill>
              </a:rPr>
              <a:t>x</a:t>
            </a:r>
            <a:r>
              <a:rPr lang="en-US" sz="2800" dirty="0">
                <a:solidFill>
                  <a:srgbClr val="366092"/>
                </a:solidFill>
              </a:rPr>
              <a:t>) = cos </a:t>
            </a:r>
            <a:r>
              <a:rPr lang="en-US" sz="2800" i="1" dirty="0">
                <a:solidFill>
                  <a:srgbClr val="366092"/>
                </a:solidFill>
              </a:rPr>
              <a:t>x</a:t>
            </a:r>
            <a:r>
              <a:rPr lang="en-US" sz="2800" dirty="0">
                <a:solidFill>
                  <a:srgbClr val="366092"/>
                </a:solidFill>
              </a:rPr>
              <a:t> is even, for we know cos(−</a:t>
            </a:r>
            <a:r>
              <a:rPr lang="en-US" sz="2800" i="1" dirty="0">
                <a:solidFill>
                  <a:srgbClr val="366092"/>
                </a:solidFill>
              </a:rPr>
              <a:t>x</a:t>
            </a:r>
            <a:r>
              <a:rPr lang="en-US" sz="2800" dirty="0">
                <a:solidFill>
                  <a:srgbClr val="366092"/>
                </a:solidFill>
              </a:rPr>
              <a:t>) = cos </a:t>
            </a:r>
            <a:r>
              <a:rPr lang="en-US" sz="2800" i="1" dirty="0">
                <a:solidFill>
                  <a:srgbClr val="366092"/>
                </a:solidFill>
              </a:rPr>
              <a:t>x</a:t>
            </a:r>
            <a:r>
              <a:rPr lang="en-US" sz="2800" dirty="0">
                <a:solidFill>
                  <a:srgbClr val="366092"/>
                </a:solidFill>
              </a:rPr>
              <a:t> to be true for all </a:t>
            </a:r>
            <a:r>
              <a:rPr lang="en-US" sz="2800" i="1" dirty="0">
                <a:solidFill>
                  <a:srgbClr val="366092"/>
                </a:solidFill>
              </a:rPr>
              <a:t>x</a:t>
            </a:r>
            <a:r>
              <a:rPr lang="en-US" sz="2800" dirty="0">
                <a:solidFill>
                  <a:srgbClr val="366092"/>
                </a:solidFill>
              </a:rPr>
              <a:t>. These facts are also clearly seen by visually examining these basic trigonometric graphs.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Finding the Domain and Range of a Relation (cont.)</a:t>
            </a:r>
          </a:p>
        </p:txBody>
      </p:sp>
      <p:sp>
        <p:nvSpPr>
          <p:cNvPr id="3" name="Content Placeholder 2"/>
          <p:cNvSpPr>
            <a:spLocks noGrp="1"/>
          </p:cNvSpPr>
          <p:nvPr>
            <p:ph idx="1"/>
          </p:nvPr>
        </p:nvSpPr>
        <p:spPr/>
        <p:txBody>
          <a:bodyPr/>
          <a:lstStyle/>
          <a:p>
            <a:pPr marL="463550" indent="-463550"/>
            <a:r>
              <a:rPr lang="en-US" b="1" dirty="0"/>
              <a:t>d.</a:t>
            </a:r>
            <a:r>
              <a:rPr lang="en-US" dirty="0"/>
              <a:t>	Suppose that the student population on a particular college campus speaks a total of five languages: English, Chinese, German, Japanese, and Spanish. If we represent the above set of languages by {</a:t>
            </a:r>
            <a:r>
              <a:rPr lang="en-US" i="1" dirty="0"/>
              <a:t>E</a:t>
            </a:r>
            <a:r>
              <a:rPr lang="en-US" dirty="0"/>
              <a:t>, </a:t>
            </a:r>
            <a:r>
              <a:rPr lang="en-US" i="1" dirty="0"/>
              <a:t>C</a:t>
            </a:r>
            <a:r>
              <a:rPr lang="en-US" dirty="0"/>
              <a:t>, </a:t>
            </a:r>
            <a:r>
              <a:rPr lang="en-US" i="1" dirty="0"/>
              <a:t>G</a:t>
            </a:r>
            <a:r>
              <a:rPr lang="en-US" dirty="0"/>
              <a:t>, </a:t>
            </a:r>
            <a:r>
              <a:rPr lang="en-US" i="1" dirty="0"/>
              <a:t>J</a:t>
            </a:r>
            <a:r>
              <a:rPr lang="en-US" dirty="0"/>
              <a:t>, </a:t>
            </a:r>
            <a:r>
              <a:rPr lang="en-US" i="1" dirty="0"/>
              <a:t>S</a:t>
            </a:r>
            <a:r>
              <a:rPr lang="en-US" dirty="0"/>
              <a:t>}, the following relation </a:t>
            </a:r>
            <a:r>
              <a:rPr lang="en-US" i="1" dirty="0"/>
              <a:t>L</a:t>
            </a:r>
            <a:r>
              <a:rPr lang="en-US" dirty="0"/>
              <a:t> from the set of students to the set of languages arises quite naturally.</a:t>
            </a:r>
          </a:p>
        </p:txBody>
      </p:sp>
      <p:graphicFrame>
        <p:nvGraphicFramePr>
          <p:cNvPr id="7170" name="Object 2"/>
          <p:cNvGraphicFramePr>
            <a:graphicFrameLocks noChangeAspect="1"/>
          </p:cNvGraphicFramePr>
          <p:nvPr/>
        </p:nvGraphicFramePr>
        <p:xfrm>
          <a:off x="1746250" y="4559300"/>
          <a:ext cx="5651500" cy="469900"/>
        </p:xfrm>
        <a:graphic>
          <a:graphicData uri="http://schemas.openxmlformats.org/presentationml/2006/ole">
            <mc:AlternateContent xmlns:mc="http://schemas.openxmlformats.org/markup-compatibility/2006">
              <mc:Choice xmlns:v="urn:schemas-microsoft-com:vml" Requires="v">
                <p:oleObj name="Equation" r:id="rId2" imgW="5651280" imgH="469800" progId="Equation.DSMT4">
                  <p:embed/>
                </p:oleObj>
              </mc:Choice>
              <mc:Fallback>
                <p:oleObj name="Equation" r:id="rId2" imgW="56512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0" y="4559300"/>
                        <a:ext cx="565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2129</TotalTime>
  <Words>5878</Words>
  <Application>Microsoft Office PowerPoint</Application>
  <PresentationFormat>On-screen Show (4:3)</PresentationFormat>
  <Paragraphs>305</Paragraphs>
  <Slides>88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5" baseType="lpstr">
      <vt:lpstr>Symbol</vt:lpstr>
      <vt:lpstr>Ti86pc</vt:lpstr>
      <vt:lpstr>Arial</vt:lpstr>
      <vt:lpstr>Calibri</vt:lpstr>
      <vt:lpstr>Cambria Math</vt:lpstr>
      <vt:lpstr>Office Theme</vt:lpstr>
      <vt:lpstr>Equation</vt:lpstr>
      <vt:lpstr>Section 1.1</vt:lpstr>
      <vt:lpstr>Definition: Relation, Domain, and Range</vt:lpstr>
      <vt:lpstr>Definition: Relation, Domain, and Range (cont.)</vt:lpstr>
      <vt:lpstr>Example 1: Finding the Domain and Range of a Relation</vt:lpstr>
      <vt:lpstr>Example 1: Finding the Domain and Range of a Relation (cont.)</vt:lpstr>
      <vt:lpstr>Example 1: Finding the Domain and Range of a Relation (cont.)</vt:lpstr>
      <vt:lpstr>Example 1: Finding the Domain and Range of a Relation (cont.)</vt:lpstr>
      <vt:lpstr>Example 1: Finding the Domain and Range of a Relation (cont.)</vt:lpstr>
      <vt:lpstr>Example 1: Finding the Domain and Range of a Relation (cont.)</vt:lpstr>
      <vt:lpstr>Example 1: Finding the Domain and Range of a Relation (cont.)</vt:lpstr>
      <vt:lpstr>Definition: Functions and Function Notation</vt:lpstr>
      <vt:lpstr>Definition: Functions and Function Notation (cont.)</vt:lpstr>
      <vt:lpstr>Caution</vt:lpstr>
      <vt:lpstr>The Language of Functions</vt:lpstr>
      <vt:lpstr>The Language of Functions (cont.)</vt:lpstr>
      <vt:lpstr>Example 2: Determining Whether a Relation Is a Function </vt:lpstr>
      <vt:lpstr>Example 2: Determining Whether a Relation Is a Function (cont.)</vt:lpstr>
      <vt:lpstr>Example 2: Determining Whether a Relation Is a Function (cont.)</vt:lpstr>
      <vt:lpstr>Example 2: Determining Whether a Relation Is a Function (cont.)</vt:lpstr>
      <vt:lpstr>Example 2: Determining Whether a Relation Is a Function (cont.)</vt:lpstr>
      <vt:lpstr>Example 2: Determining Whether a Relation Is a Function (cont.)</vt:lpstr>
      <vt:lpstr>Example 2: Determining Whether a Relation Is a Function (cont.)</vt:lpstr>
      <vt:lpstr>Example 3: Identifying the Dependent and Independent Variables of a Function Defined by an Equation </vt:lpstr>
      <vt:lpstr>Example 3: Identifying the Dependent and Independent Variables of a Function Defined by an Equation (cont.)</vt:lpstr>
      <vt:lpstr>Example 3: Identifying the Dependent and Independent Variables of a Function Defined by an Equation (cont.)</vt:lpstr>
      <vt:lpstr>Example 3: Identifying the Dependent and Independent Variables of a Function Defined by an Equation (cont.)</vt:lpstr>
      <vt:lpstr>Example 3: Identifying the Dependent and Independent Variables of a Function Defined by an Equation (cont.)</vt:lpstr>
      <vt:lpstr>The Language of Functions</vt:lpstr>
      <vt:lpstr>Example 4: Finding the Implied Domain and the Range of a Function </vt:lpstr>
      <vt:lpstr>Example 4: Finding the Implied Domain and the Range of a Function (cont.)</vt:lpstr>
      <vt:lpstr>Example 4: Finding the Implied Domain and the Range of a Function (cont.)</vt:lpstr>
      <vt:lpstr>Example 4: Finding the Implied Domain and the Range of a Function (cont.)</vt:lpstr>
      <vt:lpstr>Example 4: Finding the Implied Domain and the Range of a Function (cont.)</vt:lpstr>
      <vt:lpstr>Ways of Describing Functions</vt:lpstr>
      <vt:lpstr>Example 5: Writing Formulas as Functions </vt:lpstr>
      <vt:lpstr>Example 5: Writing Formulas as Functions (cont.)</vt:lpstr>
      <vt:lpstr>Example 5: Writing Formulas as Functions (cont.)</vt:lpstr>
      <vt:lpstr>Example 5: Writing Formulas as Functions (cont.)</vt:lpstr>
      <vt:lpstr>Example 5: Writing Formulas as Functions (cont.)</vt:lpstr>
      <vt:lpstr>Technology Note: Evaluating and Graphing a Function  </vt:lpstr>
      <vt:lpstr>Technology Note: Evaluating and Graphing a Function (cont.)</vt:lpstr>
      <vt:lpstr>Technology Note: Evaluating and Graphing a Function (cont.)</vt:lpstr>
      <vt:lpstr>Technology Note: Evaluating and Graphing a Function (cont.)</vt:lpstr>
      <vt:lpstr>Ways of Describing Functions</vt:lpstr>
      <vt:lpstr>Ways of Describing Functions (cont.)</vt:lpstr>
      <vt:lpstr>Ways of Describing Functions (cont.)</vt:lpstr>
      <vt:lpstr>Ways of Describing Functions (cont.)</vt:lpstr>
      <vt:lpstr>Ways of Describing Functions (cont.)</vt:lpstr>
      <vt:lpstr>Technology Note: Curve Fitting</vt:lpstr>
      <vt:lpstr>Technology Note: Curve Fitting (cont.)</vt:lpstr>
      <vt:lpstr>Technology Note: Curve Fitting (cont.)</vt:lpstr>
      <vt:lpstr>Technology Note: Curve Fitting (cont.)</vt:lpstr>
      <vt:lpstr>Technology Note: Curve Fitting (cont.)</vt:lpstr>
      <vt:lpstr>Ways of Describing Functions</vt:lpstr>
      <vt:lpstr>Ways of Describing Functions (cont.)</vt:lpstr>
      <vt:lpstr>Ways of Describing Functions (cont.)</vt:lpstr>
      <vt:lpstr>Ways of Describing Functions (cont.)</vt:lpstr>
      <vt:lpstr>Example 6: Describing Functions Verbally </vt:lpstr>
      <vt:lpstr>Example 6: Describing Functions Verbally (cont.)</vt:lpstr>
      <vt:lpstr>Example 6: Describing Functions Verbally (cont.)</vt:lpstr>
      <vt:lpstr>Example 6: Describing Functions Verbally (cont.)</vt:lpstr>
      <vt:lpstr>Example 6: Describing Functions Verbally (cont.)</vt:lpstr>
      <vt:lpstr>The Power of Graphs</vt:lpstr>
      <vt:lpstr>Theorem: The Vertical Line Test</vt:lpstr>
      <vt:lpstr>Example 7: Applying the Vertical Line Test </vt:lpstr>
      <vt:lpstr>Example 7: Applying the Vertical Line Test (cont.)</vt:lpstr>
      <vt:lpstr>Example 7: Applying the Vertical Line Test (cont.)</vt:lpstr>
      <vt:lpstr>Example 7: Applying the Vertical Line Test (cont.)</vt:lpstr>
      <vt:lpstr>Example 7: Applying the Vertical Line Test (cont.)</vt:lpstr>
      <vt:lpstr>Example 7: Applying the Vertical Line Test (cont.)</vt:lpstr>
      <vt:lpstr>Definition: Increasing/Decreasing</vt:lpstr>
      <vt:lpstr>Definition: Increasing/Decreasing (cont.)</vt:lpstr>
      <vt:lpstr>Example 8: Identifying Intervals of Monotonicity</vt:lpstr>
      <vt:lpstr>Example 8: Identifying Intervals of Monotonicity (cont.)</vt:lpstr>
      <vt:lpstr>Example 8: Identifying Intervals of Monotonicity (cont.)</vt:lpstr>
      <vt:lpstr>Example 8: Identifying Intervals of Monotonicity (cont.)</vt:lpstr>
      <vt:lpstr>Example 8: Identifying Intervals of Monotonicity (cont.)</vt:lpstr>
      <vt:lpstr>Definition: Even and Odd Functions</vt:lpstr>
      <vt:lpstr>Definition: Even and Odd Functions (cont.)</vt:lpstr>
      <vt:lpstr>Definition: Symmetry of Equations</vt:lpstr>
      <vt:lpstr>Example 9: Identifying Types of Symmetry in Graphs of Relations </vt:lpstr>
      <vt:lpstr>Example 9: Identifying Types of Symmetry in Graphs of Relations (cont.)</vt:lpstr>
      <vt:lpstr>Example 9: Identifying Types of Symmetry in Graphs of Relations (cont.)</vt:lpstr>
      <vt:lpstr>Example 9: Identifying Types of Symmetry in Graphs of Relations (cont.)</vt:lpstr>
      <vt:lpstr>Example 9: Identifying Types of Symmetry in Graphs of Relations (cont.)</vt:lpstr>
      <vt:lpstr>Example 9: Identifying Types of Symmetry in Graphs of Relations (cont.)</vt:lpstr>
      <vt:lpstr>Example 9: Identifying Types of Symmetry in Graphs of Relations (cont.)</vt:lpstr>
      <vt:lpstr>Example 9: Identifying Types of Symmetry in Graphs of Relations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229</cp:revision>
  <dcterms:created xsi:type="dcterms:W3CDTF">2013-04-26T14:43:13Z</dcterms:created>
  <dcterms:modified xsi:type="dcterms:W3CDTF">2023-03-17T19:41:58Z</dcterms:modified>
</cp:coreProperties>
</file>