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330" r:id="rId7"/>
    <p:sldId id="263" r:id="rId8"/>
    <p:sldId id="307" r:id="rId9"/>
    <p:sldId id="265" r:id="rId10"/>
    <p:sldId id="266" r:id="rId11"/>
    <p:sldId id="331" r:id="rId12"/>
    <p:sldId id="267" r:id="rId13"/>
    <p:sldId id="308" r:id="rId14"/>
    <p:sldId id="269" r:id="rId15"/>
    <p:sldId id="270" r:id="rId16"/>
    <p:sldId id="332" r:id="rId17"/>
    <p:sldId id="329" r:id="rId18"/>
    <p:sldId id="272" r:id="rId19"/>
    <p:sldId id="273" r:id="rId20"/>
    <p:sldId id="274" r:id="rId21"/>
    <p:sldId id="333" r:id="rId22"/>
    <p:sldId id="275" r:id="rId23"/>
    <p:sldId id="334" r:id="rId24"/>
    <p:sldId id="335" r:id="rId25"/>
    <p:sldId id="309" r:id="rId26"/>
    <p:sldId id="276" r:id="rId27"/>
    <p:sldId id="277" r:id="rId28"/>
    <p:sldId id="278" r:id="rId29"/>
    <p:sldId id="279" r:id="rId30"/>
    <p:sldId id="280" r:id="rId31"/>
    <p:sldId id="281" r:id="rId32"/>
    <p:sldId id="282" r:id="rId33"/>
    <p:sldId id="284" r:id="rId34"/>
    <p:sldId id="285" r:id="rId35"/>
    <p:sldId id="286" r:id="rId36"/>
    <p:sldId id="310" r:id="rId37"/>
    <p:sldId id="288" r:id="rId38"/>
    <p:sldId id="317" r:id="rId39"/>
    <p:sldId id="289" r:id="rId40"/>
    <p:sldId id="290" r:id="rId41"/>
    <p:sldId id="291" r:id="rId42"/>
    <p:sldId id="293" r:id="rId43"/>
    <p:sldId id="294" r:id="rId44"/>
    <p:sldId id="296" r:id="rId45"/>
    <p:sldId id="297" r:id="rId46"/>
    <p:sldId id="323" r:id="rId47"/>
    <p:sldId id="324" r:id="rId48"/>
    <p:sldId id="325" r:id="rId49"/>
    <p:sldId id="326" r:id="rId50"/>
    <p:sldId id="327" r:id="rId51"/>
    <p:sldId id="328" r:id="rId52"/>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Euclid Symbol" panose="05050102010706020507" pitchFamily="18" charset="2"/>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99FF"/>
    <a:srgbClr val="366092"/>
    <a:srgbClr val="0000FF"/>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5"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8"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w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38.w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8.wmf"/><Relationship Id="rId18" Type="http://schemas.openxmlformats.org/officeDocument/2006/relationships/oleObject" Target="../embeddings/oleObject34.bin"/><Relationship Id="rId3" Type="http://schemas.openxmlformats.org/officeDocument/2006/relationships/image" Target="../media/image43.wmf"/><Relationship Id="rId21" Type="http://schemas.openxmlformats.org/officeDocument/2006/relationships/image" Target="../media/image52.wmf"/><Relationship Id="rId7" Type="http://schemas.openxmlformats.org/officeDocument/2006/relationships/image" Target="../media/image45.wmf"/><Relationship Id="rId12" Type="http://schemas.openxmlformats.org/officeDocument/2006/relationships/oleObject" Target="../embeddings/oleObject31.bin"/><Relationship Id="rId17" Type="http://schemas.openxmlformats.org/officeDocument/2006/relationships/image" Target="../media/image50.wmf"/><Relationship Id="rId25" Type="http://schemas.openxmlformats.org/officeDocument/2006/relationships/image" Target="../media/image54.w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47.wmf"/><Relationship Id="rId24" Type="http://schemas.openxmlformats.org/officeDocument/2006/relationships/oleObject" Target="../embeddings/oleObject37.bin"/><Relationship Id="rId5" Type="http://schemas.openxmlformats.org/officeDocument/2006/relationships/image" Target="../media/image44.wmf"/><Relationship Id="rId15" Type="http://schemas.openxmlformats.org/officeDocument/2006/relationships/image" Target="../media/image49.wmf"/><Relationship Id="rId23" Type="http://schemas.openxmlformats.org/officeDocument/2006/relationships/image" Target="../media/image53.wmf"/><Relationship Id="rId10" Type="http://schemas.openxmlformats.org/officeDocument/2006/relationships/oleObject" Target="../embeddings/oleObject30.bin"/><Relationship Id="rId19" Type="http://schemas.openxmlformats.org/officeDocument/2006/relationships/image" Target="../media/image51.wmf"/><Relationship Id="rId4" Type="http://schemas.openxmlformats.org/officeDocument/2006/relationships/oleObject" Target="../embeddings/oleObject27.bin"/><Relationship Id="rId9" Type="http://schemas.openxmlformats.org/officeDocument/2006/relationships/image" Target="../media/image46.wmf"/><Relationship Id="rId14" Type="http://schemas.openxmlformats.org/officeDocument/2006/relationships/oleObject" Target="../embeddings/oleObject32.bin"/><Relationship Id="rId22" Type="http://schemas.openxmlformats.org/officeDocument/2006/relationships/oleObject" Target="../embeddings/oleObject3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0.wmf"/><Relationship Id="rId18" Type="http://schemas.openxmlformats.org/officeDocument/2006/relationships/oleObject" Target="../embeddings/oleObject46.bin"/><Relationship Id="rId3" Type="http://schemas.openxmlformats.org/officeDocument/2006/relationships/image" Target="../media/image55.wmf"/><Relationship Id="rId21" Type="http://schemas.openxmlformats.org/officeDocument/2006/relationships/image" Target="../media/image64.wmf"/><Relationship Id="rId7" Type="http://schemas.openxmlformats.org/officeDocument/2006/relationships/image" Target="../media/image57.wmf"/><Relationship Id="rId12" Type="http://schemas.openxmlformats.org/officeDocument/2006/relationships/oleObject" Target="../embeddings/oleObject43.bin"/><Relationship Id="rId17" Type="http://schemas.openxmlformats.org/officeDocument/2006/relationships/image" Target="../media/image62.wmf"/><Relationship Id="rId2" Type="http://schemas.openxmlformats.org/officeDocument/2006/relationships/oleObject" Target="../embeddings/oleObject38.bin"/><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wmf"/><Relationship Id="rId10" Type="http://schemas.openxmlformats.org/officeDocument/2006/relationships/oleObject" Target="../embeddings/oleObject42.bin"/><Relationship Id="rId19" Type="http://schemas.openxmlformats.org/officeDocument/2006/relationships/image" Target="../media/image63.wmf"/><Relationship Id="rId4" Type="http://schemas.openxmlformats.org/officeDocument/2006/relationships/oleObject" Target="../embeddings/oleObject39.bin"/><Relationship Id="rId9" Type="http://schemas.openxmlformats.org/officeDocument/2006/relationships/image" Target="../media/image58.wmf"/><Relationship Id="rId1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48.bin"/><Relationship Id="rId1" Type="http://schemas.openxmlformats.org/officeDocument/2006/relationships/slideLayout" Target="../slideLayouts/slideLayout2.xml"/><Relationship Id="rId5" Type="http://schemas.openxmlformats.org/officeDocument/2006/relationships/image" Target="../media/image66.wmf"/><Relationship Id="rId4" Type="http://schemas.openxmlformats.org/officeDocument/2006/relationships/oleObject" Target="../embeddings/oleObject49.bin"/></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68.wmf"/><Relationship Id="rId4" Type="http://schemas.openxmlformats.org/officeDocument/2006/relationships/oleObject" Target="../embeddings/oleObject51.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73.wmf"/></Relationships>
</file>

<file path=ppt/slides/_rels/slide37.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oleObject" Target="../embeddings/oleObject58.bin"/></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83.wmf"/><Relationship Id="rId18" Type="http://schemas.openxmlformats.org/officeDocument/2006/relationships/oleObject" Target="../embeddings/oleObject67.bin"/><Relationship Id="rId3" Type="http://schemas.openxmlformats.org/officeDocument/2006/relationships/image" Target="../media/image78.wmf"/><Relationship Id="rId21" Type="http://schemas.openxmlformats.org/officeDocument/2006/relationships/image" Target="../media/image87.wmf"/><Relationship Id="rId7" Type="http://schemas.openxmlformats.org/officeDocument/2006/relationships/image" Target="../media/image80.wmf"/><Relationship Id="rId12" Type="http://schemas.openxmlformats.org/officeDocument/2006/relationships/oleObject" Target="../embeddings/oleObject64.bin"/><Relationship Id="rId17" Type="http://schemas.openxmlformats.org/officeDocument/2006/relationships/image" Target="../media/image85.wmf"/><Relationship Id="rId25" Type="http://schemas.openxmlformats.org/officeDocument/2006/relationships/image" Target="../media/image89.wmf"/><Relationship Id="rId2" Type="http://schemas.openxmlformats.org/officeDocument/2006/relationships/oleObject" Target="../embeddings/oleObject59.bin"/><Relationship Id="rId16" Type="http://schemas.openxmlformats.org/officeDocument/2006/relationships/oleObject" Target="../embeddings/oleObject66.bin"/><Relationship Id="rId20"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82.wmf"/><Relationship Id="rId24" Type="http://schemas.openxmlformats.org/officeDocument/2006/relationships/oleObject" Target="../embeddings/oleObject70.bin"/><Relationship Id="rId5" Type="http://schemas.openxmlformats.org/officeDocument/2006/relationships/image" Target="../media/image79.wmf"/><Relationship Id="rId15" Type="http://schemas.openxmlformats.org/officeDocument/2006/relationships/image" Target="../media/image84.wmf"/><Relationship Id="rId23" Type="http://schemas.openxmlformats.org/officeDocument/2006/relationships/image" Target="../media/image88.wmf"/><Relationship Id="rId10" Type="http://schemas.openxmlformats.org/officeDocument/2006/relationships/oleObject" Target="../embeddings/oleObject63.bin"/><Relationship Id="rId19" Type="http://schemas.openxmlformats.org/officeDocument/2006/relationships/image" Target="../media/image86.wmf"/><Relationship Id="rId4" Type="http://schemas.openxmlformats.org/officeDocument/2006/relationships/oleObject" Target="../embeddings/oleObject60.bin"/><Relationship Id="rId9" Type="http://schemas.openxmlformats.org/officeDocument/2006/relationships/image" Target="../media/image81.wmf"/><Relationship Id="rId14" Type="http://schemas.openxmlformats.org/officeDocument/2006/relationships/oleObject" Target="../embeddings/oleObject65.bin"/><Relationship Id="rId22" Type="http://schemas.openxmlformats.org/officeDocument/2006/relationships/oleObject" Target="../embeddings/oleObject69.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2.wmf"/><Relationship Id="rId12" Type="http://schemas.openxmlformats.org/officeDocument/2006/relationships/oleObject" Target="../embeddings/oleObject76.bin"/><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3.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98.wmf"/><Relationship Id="rId12" Type="http://schemas.openxmlformats.org/officeDocument/2006/relationships/oleObject" Target="../embeddings/oleObject82.bin"/><Relationship Id="rId17" Type="http://schemas.openxmlformats.org/officeDocument/2006/relationships/image" Target="../media/image103.wmf"/><Relationship Id="rId2" Type="http://schemas.openxmlformats.org/officeDocument/2006/relationships/oleObject" Target="../embeddings/oleObject77.bin"/><Relationship Id="rId16"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79.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99.wmf"/><Relationship Id="rId1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6.w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107.wmf"/><Relationship Id="rId14" Type="http://schemas.openxmlformats.org/officeDocument/2006/relationships/oleObject" Target="../embeddings/oleObject91.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3.wmf"/><Relationship Id="rId12" Type="http://schemas.openxmlformats.org/officeDocument/2006/relationships/oleObject" Target="../embeddings/oleObject97.bin"/><Relationship Id="rId2" Type="http://schemas.openxmlformats.org/officeDocument/2006/relationships/oleObject" Target="../embeddings/oleObject92.bin"/><Relationship Id="rId1" Type="http://schemas.openxmlformats.org/officeDocument/2006/relationships/slideLayout" Target="../slideLayouts/slideLayout2.xml"/><Relationship Id="rId6" Type="http://schemas.openxmlformats.org/officeDocument/2006/relationships/oleObject" Target="../embeddings/oleObject94.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14.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19.wmf"/><Relationship Id="rId12" Type="http://schemas.openxmlformats.org/officeDocument/2006/relationships/oleObject" Target="../embeddings/oleObject103.bin"/><Relationship Id="rId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100.bin"/><Relationship Id="rId11" Type="http://schemas.openxmlformats.org/officeDocument/2006/relationships/image" Target="../media/image121.wmf"/><Relationship Id="rId5" Type="http://schemas.openxmlformats.org/officeDocument/2006/relationships/image" Target="../media/image118.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2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5.wmf"/><Relationship Id="rId12" Type="http://schemas.openxmlformats.org/officeDocument/2006/relationships/oleObject" Target="../embeddings/oleObject109.bin"/><Relationship Id="rId2"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106.bin"/><Relationship Id="rId11" Type="http://schemas.openxmlformats.org/officeDocument/2006/relationships/image" Target="../media/image127.wmf"/><Relationship Id="rId5" Type="http://schemas.openxmlformats.org/officeDocument/2006/relationships/image" Target="../media/image124.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2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9.wmf"/><Relationship Id="rId7" Type="http://schemas.openxmlformats.org/officeDocument/2006/relationships/image" Target="../media/image131.wmf"/><Relationship Id="rId2"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12.bin"/><Relationship Id="rId5" Type="http://schemas.openxmlformats.org/officeDocument/2006/relationships/image" Target="../media/image130.wmf"/><Relationship Id="rId4" Type="http://schemas.openxmlformats.org/officeDocument/2006/relationships/oleObject" Target="../embeddings/oleObject11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33.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Transforming and Combining Functions</a:t>
            </a: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transition advTm="251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Shifting Graphs of Functions Vertically</a:t>
            </a:r>
          </a:p>
        </p:txBody>
      </p:sp>
      <p:sp>
        <p:nvSpPr>
          <p:cNvPr id="3" name="Content Placeholder 2"/>
          <p:cNvSpPr>
            <a:spLocks noGrp="1"/>
          </p:cNvSpPr>
          <p:nvPr>
            <p:ph idx="1"/>
          </p:nvPr>
        </p:nvSpPr>
        <p:spPr/>
        <p:txBody>
          <a:bodyPr>
            <a:normAutofit/>
          </a:bodyPr>
          <a:lstStyle/>
          <a:p>
            <a:r>
              <a:rPr lang="en-US" dirty="0"/>
              <a:t>Sketch the graphs of the following functions.</a:t>
            </a:r>
          </a:p>
          <a:p>
            <a:pPr>
              <a:tabLst>
                <a:tab pos="457200" algn="l"/>
                <a:tab pos="3657600" algn="l"/>
                <a:tab pos="4114800" algn="l"/>
              </a:tabLst>
            </a:pPr>
            <a:endParaRPr lang="en-US" sz="1800" b="1" dirty="0"/>
          </a:p>
          <a:p>
            <a:pPr>
              <a:tabLst>
                <a:tab pos="457200" algn="l"/>
                <a:tab pos="3657600" algn="l"/>
                <a:tab pos="4114800" algn="l"/>
              </a:tabLst>
            </a:pPr>
            <a:r>
              <a:rPr lang="en-US" b="1" dirty="0"/>
              <a:t>	</a:t>
            </a:r>
            <a:r>
              <a:rPr lang="en-US" dirty="0"/>
              <a:t>	</a:t>
            </a:r>
            <a:r>
              <a:rPr lang="en-US" b="1" dirty="0"/>
              <a:t>	</a:t>
            </a:r>
            <a:r>
              <a:rPr lang="en-US" i="1" dirty="0"/>
              <a:t>	</a:t>
            </a:r>
          </a:p>
        </p:txBody>
      </p:sp>
      <p:graphicFrame>
        <p:nvGraphicFramePr>
          <p:cNvPr id="5122" name="Object 2"/>
          <p:cNvGraphicFramePr>
            <a:graphicFrameLocks noChangeAspect="1"/>
          </p:cNvGraphicFramePr>
          <p:nvPr/>
        </p:nvGraphicFramePr>
        <p:xfrm>
          <a:off x="548640" y="1892300"/>
          <a:ext cx="2425700" cy="1460500"/>
        </p:xfrm>
        <a:graphic>
          <a:graphicData uri="http://schemas.openxmlformats.org/presentationml/2006/ole">
            <mc:AlternateContent xmlns:mc="http://schemas.openxmlformats.org/markup-compatibility/2006">
              <mc:Choice xmlns:v="urn:schemas-microsoft-com:vml" Requires="v">
                <p:oleObj name="Equation" r:id="rId2" imgW="2425680" imgH="1460160" progId="Equation.DSMT4">
                  <p:embed/>
                </p:oleObj>
              </mc:Choice>
              <mc:Fallback>
                <p:oleObj name="Equation" r:id="rId2" imgW="2425680" imgH="1460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92300"/>
                        <a:ext cx="24257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Shifting Graphs of Functions Vertically (cont.)</a:t>
            </a:r>
          </a:p>
        </p:txBody>
      </p:sp>
      <p:sp>
        <p:nvSpPr>
          <p:cNvPr id="3" name="Content Placeholder 2"/>
          <p:cNvSpPr>
            <a:spLocks noGrp="1"/>
          </p:cNvSpPr>
          <p:nvPr>
            <p:ph idx="1"/>
          </p:nvPr>
        </p:nvSpPr>
        <p:spPr>
          <a:xfrm>
            <a:off x="457200" y="1280160"/>
            <a:ext cx="4846320" cy="4662815"/>
          </a:xfrm>
        </p:spPr>
        <p:txBody>
          <a:bodyPr>
            <a:spAutoFit/>
          </a:bodyPr>
          <a:lstStyle/>
          <a:p>
            <a:r>
              <a:rPr lang="en-US" sz="2700" b="1" dirty="0"/>
              <a:t>Solution</a:t>
            </a:r>
          </a:p>
          <a:p>
            <a:pPr marL="514350" indent="-514350">
              <a:spcBef>
                <a:spcPts val="0"/>
              </a:spcBef>
              <a:buAutoNum type="alphaLcPeriod"/>
            </a:pPr>
            <a:r>
              <a:rPr lang="en-US" sz="2700" dirty="0"/>
              <a:t>The graph of </a:t>
            </a:r>
            <a:r>
              <a:rPr lang="en-US" sz="2700" i="1" dirty="0">
                <a:solidFill>
                  <a:srgbClr val="0000FF"/>
                </a:solidFill>
              </a:rPr>
              <a:t>f</a:t>
            </a:r>
            <a:r>
              <a:rPr lang="en-US" sz="2700" dirty="0">
                <a:solidFill>
                  <a:srgbClr val="0000FF"/>
                </a:solidFill>
              </a:rPr>
              <a:t>(</a:t>
            </a:r>
            <a:r>
              <a:rPr lang="en-US" sz="2700" i="1" dirty="0">
                <a:solidFill>
                  <a:srgbClr val="0000FF"/>
                </a:solidFill>
              </a:rPr>
              <a:t>x</a:t>
            </a:r>
            <a:r>
              <a:rPr lang="en-US" sz="2700" dirty="0">
                <a:solidFill>
                  <a:srgbClr val="0000FF"/>
                </a:solidFill>
              </a:rPr>
              <a:t>) = (1/</a:t>
            </a:r>
            <a:r>
              <a:rPr lang="en-US" sz="2700" i="1" dirty="0">
                <a:solidFill>
                  <a:srgbClr val="0000FF"/>
                </a:solidFill>
              </a:rPr>
              <a:t>x</a:t>
            </a:r>
            <a:r>
              <a:rPr lang="en-US" sz="2700" dirty="0">
                <a:solidFill>
                  <a:srgbClr val="0000FF"/>
                </a:solidFill>
              </a:rPr>
              <a:t>) + 3</a:t>
            </a:r>
            <a:r>
              <a:rPr lang="en-US" sz="2700" dirty="0"/>
              <a:t> is the graph of </a:t>
            </a:r>
            <a:r>
              <a:rPr lang="en-US" sz="2700" i="1" dirty="0"/>
              <a:t>y</a:t>
            </a:r>
            <a:r>
              <a:rPr lang="en-US" sz="2700" dirty="0"/>
              <a:t> = 1/</a:t>
            </a:r>
            <a:r>
              <a:rPr lang="en-US" sz="2700" i="1" dirty="0"/>
              <a:t>x </a:t>
            </a:r>
            <a:r>
              <a:rPr lang="en-US" sz="2700" dirty="0"/>
              <a:t>shifted up by 3 units (see Figure 5). Note that this doesn’t  affect the domain: the domain of </a:t>
            </a:r>
            <a:r>
              <a:rPr lang="en-US" sz="2700" i="1" dirty="0"/>
              <a:t>f</a:t>
            </a:r>
            <a:r>
              <a:rPr lang="en-US" sz="2700" dirty="0"/>
              <a:t> is (</a:t>
            </a:r>
            <a:r>
              <a:rPr lang="en-US" sz="2700" dirty="0">
                <a:latin typeface="Symbol" pitchFamily="18" charset="2"/>
              </a:rPr>
              <a:t>-</a:t>
            </a:r>
            <a:r>
              <a:rPr lang="en-US" sz="2700" dirty="0">
                <a:latin typeface="Euclid Symbol" pitchFamily="18" charset="2"/>
                <a:sym typeface="Symbol"/>
              </a:rPr>
              <a:t></a:t>
            </a:r>
            <a:r>
              <a:rPr lang="en-US" sz="2700" dirty="0"/>
              <a:t>, 0) </a:t>
            </a:r>
            <a:r>
              <a:rPr lang="en-US" sz="2700" dirty="0">
                <a:sym typeface="Symbol"/>
              </a:rPr>
              <a:t> (0, ), </a:t>
            </a:r>
            <a:r>
              <a:rPr lang="en-US" sz="2700" dirty="0"/>
              <a:t>the same as the domain of </a:t>
            </a:r>
            <a:r>
              <a:rPr lang="en-US" sz="2700" i="1" dirty="0"/>
              <a:t>y</a:t>
            </a:r>
            <a:r>
              <a:rPr lang="en-US" sz="2700" dirty="0"/>
              <a:t> = 1/</a:t>
            </a:r>
            <a:r>
              <a:rPr lang="en-US" sz="2700" i="1" dirty="0"/>
              <a:t>x. </a:t>
            </a:r>
            <a:r>
              <a:rPr lang="en-US" sz="2700" dirty="0"/>
              <a:t>However, the range is affected. The range of </a:t>
            </a:r>
            <a:r>
              <a:rPr lang="en-US" sz="2700" i="1" dirty="0"/>
              <a:t>f</a:t>
            </a:r>
            <a:r>
              <a:rPr lang="en-US" sz="2700" dirty="0"/>
              <a:t> is </a:t>
            </a:r>
            <a:br>
              <a:rPr lang="en-US" sz="2700" dirty="0"/>
            </a:br>
            <a:r>
              <a:rPr lang="en-US" sz="2700" dirty="0"/>
              <a:t>(</a:t>
            </a:r>
            <a:r>
              <a:rPr lang="en-US" sz="2700" dirty="0">
                <a:latin typeface="Symbol" pitchFamily="18" charset="2"/>
              </a:rPr>
              <a:t>-</a:t>
            </a:r>
            <a:r>
              <a:rPr lang="en-US" sz="2700" dirty="0">
                <a:sym typeface="Symbol"/>
              </a:rPr>
              <a:t></a:t>
            </a:r>
            <a:r>
              <a:rPr lang="en-US" sz="2700" dirty="0"/>
              <a:t>, 3)</a:t>
            </a:r>
            <a:r>
              <a:rPr lang="en-US" sz="2700" dirty="0">
                <a:sym typeface="Symbol"/>
              </a:rPr>
              <a:t>(3, ).</a:t>
            </a:r>
            <a:endParaRPr lang="en-US" sz="2700" dirty="0"/>
          </a:p>
        </p:txBody>
      </p:sp>
      <p:pic>
        <p:nvPicPr>
          <p:cNvPr id="11"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9259"/>
          <a:stretch>
            <a:fillRect/>
          </a:stretch>
        </p:blipFill>
        <p:spPr bwMode="auto">
          <a:xfrm>
            <a:off x="5266282" y="1752600"/>
            <a:ext cx="3649118" cy="3733800"/>
          </a:xfrm>
          <a:prstGeom prst="rect">
            <a:avLst/>
          </a:prstGeom>
          <a:noFill/>
          <a:ln w="9525">
            <a:noFill/>
            <a:miter lim="800000"/>
            <a:headEnd/>
            <a:tailEnd/>
          </a:ln>
        </p:spPr>
      </p:pic>
      <p:sp>
        <p:nvSpPr>
          <p:cNvPr id="12" name="Rectangle 11"/>
          <p:cNvSpPr/>
          <p:nvPr/>
        </p:nvSpPr>
        <p:spPr>
          <a:xfrm>
            <a:off x="6326145" y="534418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4530"/>
          <a:stretch>
            <a:fillRect/>
          </a:stretch>
        </p:blipFill>
        <p:spPr bwMode="auto">
          <a:xfrm>
            <a:off x="4920655" y="1447800"/>
            <a:ext cx="3918545" cy="304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Shifting Graphs of Functions Vertically (cont.)</a:t>
            </a:r>
          </a:p>
        </p:txBody>
      </p:sp>
      <p:sp>
        <p:nvSpPr>
          <p:cNvPr id="3" name="Content Placeholder 2"/>
          <p:cNvSpPr>
            <a:spLocks noGrp="1"/>
          </p:cNvSpPr>
          <p:nvPr>
            <p:ph idx="1"/>
          </p:nvPr>
        </p:nvSpPr>
        <p:spPr>
          <a:xfrm>
            <a:off x="457200" y="1280160"/>
            <a:ext cx="4480560" cy="4572000"/>
          </a:xfrm>
        </p:spPr>
        <p:txBody>
          <a:bodyPr/>
          <a:lstStyle/>
          <a:p>
            <a:pPr marL="463550" indent="-463550"/>
            <a:r>
              <a:rPr lang="en-US" b="1" dirty="0"/>
              <a:t>b.</a:t>
            </a:r>
            <a:r>
              <a:rPr lang="en-US" dirty="0"/>
              <a:t>	The basic function being shifted is         To graph </a:t>
            </a:r>
          </a:p>
          <a:p>
            <a:pPr marL="463550" indent="-463550"/>
            <a:r>
              <a:rPr lang="en-US" dirty="0"/>
              <a:t>	                          we shift the </a:t>
            </a:r>
          </a:p>
          <a:p>
            <a:pPr marL="463550" indent="-463550"/>
            <a:r>
              <a:rPr lang="en-US" dirty="0"/>
              <a:t>	graph of               down by 2 units (see Figure 6). </a:t>
            </a:r>
          </a:p>
        </p:txBody>
      </p:sp>
      <p:graphicFrame>
        <p:nvGraphicFramePr>
          <p:cNvPr id="6146" name="Object 2"/>
          <p:cNvGraphicFramePr>
            <a:graphicFrameLocks noChangeAspect="1"/>
          </p:cNvGraphicFramePr>
          <p:nvPr/>
        </p:nvGraphicFramePr>
        <p:xfrm>
          <a:off x="2363450" y="1720330"/>
          <a:ext cx="558800" cy="444500"/>
        </p:xfrm>
        <a:graphic>
          <a:graphicData uri="http://schemas.openxmlformats.org/presentationml/2006/ole">
            <mc:AlternateContent xmlns:mc="http://schemas.openxmlformats.org/markup-compatibility/2006">
              <mc:Choice xmlns:v="urn:schemas-microsoft-com:vml" Requires="v">
                <p:oleObj name="Equation" r:id="rId3" imgW="558720" imgH="444240" progId="Equation.DSMT4">
                  <p:embed/>
                </p:oleObj>
              </mc:Choice>
              <mc:Fallback>
                <p:oleObj name="Equation" r:id="rId3" imgW="5587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450" y="1720330"/>
                        <a:ext cx="55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037304" y="2209800"/>
          <a:ext cx="2032000" cy="520700"/>
        </p:xfrm>
        <a:graphic>
          <a:graphicData uri="http://schemas.openxmlformats.org/presentationml/2006/ole">
            <mc:AlternateContent xmlns:mc="http://schemas.openxmlformats.org/markup-compatibility/2006">
              <mc:Choice xmlns:v="urn:schemas-microsoft-com:vml" Requires="v">
                <p:oleObj name="Equation" r:id="rId5" imgW="2031840" imgH="520560" progId="Equation.DSMT4">
                  <p:embed/>
                </p:oleObj>
              </mc:Choice>
              <mc:Fallback>
                <p:oleObj name="Equation" r:id="rId5" imgW="203184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304" y="2209800"/>
                        <a:ext cx="2032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2300990" y="2732790"/>
          <a:ext cx="1003300" cy="482600"/>
        </p:xfrm>
        <a:graphic>
          <a:graphicData uri="http://schemas.openxmlformats.org/presentationml/2006/ole">
            <mc:AlternateContent xmlns:mc="http://schemas.openxmlformats.org/markup-compatibility/2006">
              <mc:Choice xmlns:v="urn:schemas-microsoft-com:vml" Requires="v">
                <p:oleObj name="Equation" r:id="rId7" imgW="1002960" imgH="482400" progId="Equation.DSMT4">
                  <p:embed/>
                </p:oleObj>
              </mc:Choice>
              <mc:Fallback>
                <p:oleObj name="Equation" r:id="rId7" imgW="100296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0990" y="2732790"/>
                        <a:ext cx="100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096000" y="434340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Reflecting with Respect to the Axes</a:t>
            </a:r>
          </a:p>
        </p:txBody>
      </p:sp>
      <p:sp>
        <p:nvSpPr>
          <p:cNvPr id="3" name="Content Placeholder 2"/>
          <p:cNvSpPr>
            <a:spLocks noGrp="1"/>
          </p:cNvSpPr>
          <p:nvPr>
            <p:ph idx="1"/>
          </p:nvPr>
        </p:nvSpPr>
        <p:spPr>
          <a:xfrm>
            <a:off x="457200" y="1280160"/>
            <a:ext cx="8229600" cy="3280898"/>
          </a:xfrm>
          <a:solidFill>
            <a:srgbClr val="FFFFCC"/>
          </a:solidFill>
          <a:ln w="28575">
            <a:solidFill>
              <a:srgbClr val="000000"/>
            </a:solidFill>
          </a:ln>
        </p:spPr>
        <p:txBody>
          <a:bodyPr>
            <a:spAutoFit/>
          </a:bodyPr>
          <a:lstStyle/>
          <a:p>
            <a:pPr lvl="0"/>
            <a:r>
              <a:rPr lang="en-US" dirty="0">
                <a:solidFill>
                  <a:srgbClr val="000000"/>
                </a:solidFill>
              </a:rPr>
              <a:t>Let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be a function whose graph is known.</a:t>
            </a:r>
          </a:p>
          <a:p>
            <a:pPr marL="463550" indent="-463550"/>
            <a:r>
              <a:rPr lang="en-US" b="1" dirty="0">
                <a:solidFill>
                  <a:srgbClr val="000000"/>
                </a:solidFill>
              </a:rPr>
              <a:t>1.</a:t>
            </a:r>
            <a:r>
              <a:rPr lang="en-US" dirty="0">
                <a:solidFill>
                  <a:srgbClr val="000000"/>
                </a:solidFill>
              </a:rPr>
              <a:t>	The graph of the function 		         is the reflection of the graph of </a:t>
            </a:r>
            <a:r>
              <a:rPr lang="en-US" i="1" dirty="0">
                <a:solidFill>
                  <a:srgbClr val="000000"/>
                </a:solidFill>
              </a:rPr>
              <a:t>f</a:t>
            </a:r>
            <a:r>
              <a:rPr lang="en-US" dirty="0">
                <a:solidFill>
                  <a:srgbClr val="000000"/>
                </a:solidFill>
              </a:rPr>
              <a:t> with respect to the </a:t>
            </a:r>
            <a:r>
              <a:rPr lang="en-US" i="1" dirty="0">
                <a:solidFill>
                  <a:srgbClr val="000000"/>
                </a:solidFill>
              </a:rPr>
              <a:t>x</a:t>
            </a:r>
            <a:r>
              <a:rPr lang="en-US" dirty="0">
                <a:solidFill>
                  <a:srgbClr val="000000"/>
                </a:solidFill>
              </a:rPr>
              <a:t>‑axis. </a:t>
            </a:r>
          </a:p>
          <a:p>
            <a:pPr marL="463550" indent="-463550"/>
            <a:r>
              <a:rPr lang="en-US" b="1" dirty="0">
                <a:solidFill>
                  <a:srgbClr val="000000"/>
                </a:solidFill>
              </a:rPr>
              <a:t>2.</a:t>
            </a:r>
            <a:r>
              <a:rPr lang="en-US" dirty="0">
                <a:solidFill>
                  <a:srgbClr val="000000"/>
                </a:solidFill>
              </a:rPr>
              <a:t>	The graph of the function 		        is the reflection of the graph of </a:t>
            </a:r>
            <a:r>
              <a:rPr lang="en-US" i="1" dirty="0">
                <a:solidFill>
                  <a:srgbClr val="000000"/>
                </a:solidFill>
              </a:rPr>
              <a:t>f</a:t>
            </a:r>
            <a:r>
              <a:rPr lang="en-US" dirty="0">
                <a:solidFill>
                  <a:srgbClr val="000000"/>
                </a:solidFill>
              </a:rPr>
              <a:t> with respect to the </a:t>
            </a:r>
            <a:r>
              <a:rPr lang="en-US" i="1" dirty="0">
                <a:solidFill>
                  <a:srgbClr val="000000"/>
                </a:solidFill>
              </a:rPr>
              <a:t>y</a:t>
            </a:r>
            <a:r>
              <a:rPr lang="en-US" dirty="0">
                <a:solidFill>
                  <a:srgbClr val="000000"/>
                </a:solidFill>
              </a:rPr>
              <a:t>‑axis.</a:t>
            </a:r>
          </a:p>
        </p:txBody>
      </p:sp>
      <p:graphicFrame>
        <p:nvGraphicFramePr>
          <p:cNvPr id="56322" name="Object 2"/>
          <p:cNvGraphicFramePr>
            <a:graphicFrameLocks noChangeAspect="1"/>
          </p:cNvGraphicFramePr>
          <p:nvPr>
            <p:extLst>
              <p:ext uri="{D42A27DB-BD31-4B8C-83A1-F6EECF244321}">
                <p14:modId xmlns:p14="http://schemas.microsoft.com/office/powerpoint/2010/main" val="1815060610"/>
              </p:ext>
            </p:extLst>
          </p:nvPr>
        </p:nvGraphicFramePr>
        <p:xfrm>
          <a:off x="4738048" y="1816504"/>
          <a:ext cx="1879600" cy="469900"/>
        </p:xfrm>
        <a:graphic>
          <a:graphicData uri="http://schemas.openxmlformats.org/presentationml/2006/ole">
            <mc:AlternateContent xmlns:mc="http://schemas.openxmlformats.org/markup-compatibility/2006">
              <mc:Choice xmlns:v="urn:schemas-microsoft-com:vml" Requires="v">
                <p:oleObj name="Equation" r:id="rId2" imgW="1879560" imgH="469800" progId="Equation.DSMT4">
                  <p:embed/>
                </p:oleObj>
              </mc:Choice>
              <mc:Fallback>
                <p:oleObj name="Equation" r:id="rId2" imgW="1879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048" y="1816504"/>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1516532076"/>
              </p:ext>
            </p:extLst>
          </p:nvPr>
        </p:nvGraphicFramePr>
        <p:xfrm>
          <a:off x="4738048" y="3194050"/>
          <a:ext cx="1879600" cy="469900"/>
        </p:xfrm>
        <a:graphic>
          <a:graphicData uri="http://schemas.openxmlformats.org/presentationml/2006/ole">
            <mc:AlternateContent xmlns:mc="http://schemas.openxmlformats.org/markup-compatibility/2006">
              <mc:Choice xmlns:v="urn:schemas-microsoft-com:vml" Requires="v">
                <p:oleObj name="Equation" r:id="rId4" imgW="1879560" imgH="469800" progId="Equation.DSMT4">
                  <p:embed/>
                </p:oleObj>
              </mc:Choice>
              <mc:Fallback>
                <p:oleObj name="Equation" r:id="rId4" imgW="18795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8048" y="319405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Reflecting with Respect to the Axes (cont.)</a:t>
            </a:r>
          </a:p>
        </p:txBody>
      </p:sp>
      <p:sp>
        <p:nvSpPr>
          <p:cNvPr id="3" name="Content Placeholder 2"/>
          <p:cNvSpPr>
            <a:spLocks noGrp="1"/>
          </p:cNvSpPr>
          <p:nvPr>
            <p:ph idx="1"/>
          </p:nvPr>
        </p:nvSpPr>
        <p:spPr/>
        <p:txBody>
          <a:bodyPr/>
          <a:lstStyle/>
          <a:p>
            <a:endParaRPr lang="en-US" dirty="0"/>
          </a:p>
          <a:p>
            <a:endParaRPr lang="en-US" dirty="0"/>
          </a:p>
        </p:txBody>
      </p:sp>
      <p:sp>
        <p:nvSpPr>
          <p:cNvPr id="5" name="Content Placeholder 2"/>
          <p:cNvSpPr txBox="1">
            <a:spLocks/>
          </p:cNvSpPr>
          <p:nvPr/>
        </p:nvSpPr>
        <p:spPr>
          <a:xfrm>
            <a:off x="457200" y="1295400"/>
            <a:ext cx="8229600" cy="4572000"/>
          </a:xfrm>
          <a:prstGeom prst="rect">
            <a:avLst/>
          </a:prstGeom>
          <a:solidFill>
            <a:srgbClr val="FFFFCC"/>
          </a:solidFill>
          <a:ln w="28575">
            <a:solidFill>
              <a:srgbClr val="000000"/>
            </a:solidFill>
          </a:ln>
        </p:spPr>
        <p:txBody>
          <a:bodyPr wrap="square">
            <a:noAutofit/>
          </a:bodyPr>
          <a:lstStyle/>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p:txBody>
      </p:sp>
      <p:sp>
        <p:nvSpPr>
          <p:cNvPr id="6" name="Rectangle 5"/>
          <p:cNvSpPr/>
          <p:nvPr/>
        </p:nvSpPr>
        <p:spPr>
          <a:xfrm>
            <a:off x="1297610" y="5255559"/>
            <a:ext cx="6548780" cy="523220"/>
          </a:xfrm>
          <a:prstGeom prst="rect">
            <a:avLst/>
          </a:prstGeom>
        </p:spPr>
        <p:txBody>
          <a:bodyPr wrap="none">
            <a:spAutoFit/>
          </a:bodyPr>
          <a:lstStyle/>
          <a:p>
            <a:r>
              <a:rPr lang="en-US" sz="2800" b="1" dirty="0"/>
              <a:t>Figure 7 </a:t>
            </a:r>
            <a:r>
              <a:rPr lang="en-US" sz="2800" dirty="0"/>
              <a:t>Reflecting with Respect to the Axes</a:t>
            </a:r>
          </a:p>
        </p:txBody>
      </p:sp>
      <p:pic>
        <p:nvPicPr>
          <p:cNvPr id="7" name="Picture 6">
            <a:extLst>
              <a:ext uri="{FF2B5EF4-FFF2-40B4-BE49-F238E27FC236}">
                <a16:creationId xmlns:a16="http://schemas.microsoft.com/office/drawing/2014/main" id="{C598F7D7-1521-2526-CCEE-C86F8D0C3CBD}"/>
              </a:ext>
            </a:extLst>
          </p:cNvPr>
          <p:cNvPicPr>
            <a:picLocks noChangeAspect="1"/>
          </p:cNvPicPr>
          <p:nvPr/>
        </p:nvPicPr>
        <p:blipFill>
          <a:blip r:embed="rId2"/>
          <a:stretch>
            <a:fillRect/>
          </a:stretch>
        </p:blipFill>
        <p:spPr>
          <a:xfrm>
            <a:off x="1219200" y="1421726"/>
            <a:ext cx="6413270" cy="39122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Reflecting Graphs of Functions</a:t>
            </a:r>
            <a:br>
              <a:rPr lang="en-US" dirty="0"/>
            </a:br>
            <a:r>
              <a:rPr lang="en-US" dirty="0"/>
              <a:t>with Respect to the Axes</a:t>
            </a:r>
          </a:p>
        </p:txBody>
      </p:sp>
      <p:sp>
        <p:nvSpPr>
          <p:cNvPr id="3" name="Content Placeholder 2"/>
          <p:cNvSpPr>
            <a:spLocks noGrp="1"/>
          </p:cNvSpPr>
          <p:nvPr>
            <p:ph idx="1"/>
          </p:nvPr>
        </p:nvSpPr>
        <p:spPr/>
        <p:txBody>
          <a:bodyPr>
            <a:normAutofit/>
          </a:bodyPr>
          <a:lstStyle/>
          <a:p>
            <a:r>
              <a:rPr lang="en-US" dirty="0"/>
              <a:t>Sketch the graphs of the following functions.</a:t>
            </a:r>
          </a:p>
          <a:p>
            <a:pPr>
              <a:tabLst>
                <a:tab pos="457200" algn="l"/>
                <a:tab pos="3657600" algn="l"/>
                <a:tab pos="4114800" algn="l"/>
              </a:tabLst>
            </a:pPr>
            <a:r>
              <a:rPr lang="en-US" b="1" dirty="0"/>
              <a:t>	</a:t>
            </a:r>
            <a:r>
              <a:rPr lang="en-US" dirty="0"/>
              <a:t>	</a:t>
            </a:r>
            <a:r>
              <a:rPr lang="en-US" b="1" dirty="0"/>
              <a:t>		</a:t>
            </a:r>
            <a:r>
              <a:rPr lang="en-US" i="1" dirty="0"/>
              <a:t>	</a:t>
            </a:r>
          </a:p>
          <a:p>
            <a:endParaRPr lang="en-US" b="1" dirty="0"/>
          </a:p>
        </p:txBody>
      </p:sp>
      <p:graphicFrame>
        <p:nvGraphicFramePr>
          <p:cNvPr id="9218" name="Object 2"/>
          <p:cNvGraphicFramePr>
            <a:graphicFrameLocks noChangeAspect="1"/>
          </p:cNvGraphicFramePr>
          <p:nvPr/>
        </p:nvGraphicFramePr>
        <p:xfrm>
          <a:off x="548640" y="1765300"/>
          <a:ext cx="2171700" cy="1130300"/>
        </p:xfrm>
        <a:graphic>
          <a:graphicData uri="http://schemas.openxmlformats.org/presentationml/2006/ole">
            <mc:AlternateContent xmlns:mc="http://schemas.openxmlformats.org/markup-compatibility/2006">
              <mc:Choice xmlns:v="urn:schemas-microsoft-com:vml" Requires="v">
                <p:oleObj name="Equation" r:id="rId2" imgW="2171520" imgH="1130040" progId="Equation.DSMT4">
                  <p:embed/>
                </p:oleObj>
              </mc:Choice>
              <mc:Fallback>
                <p:oleObj name="Equation" r:id="rId2" imgW="2171520" imgH="1130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65300"/>
                        <a:ext cx="21717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Reflecting Graphs of Functions</a:t>
            </a:r>
            <a:br>
              <a:rPr lang="en-US" dirty="0"/>
            </a:br>
            <a:r>
              <a:rPr lang="en-US" dirty="0"/>
              <a:t>with Respect to the Axes (cont.)</a:t>
            </a:r>
          </a:p>
        </p:txBody>
      </p:sp>
      <p:sp>
        <p:nvSpPr>
          <p:cNvPr id="3" name="Content Placeholder 2"/>
          <p:cNvSpPr>
            <a:spLocks noGrp="1"/>
          </p:cNvSpPr>
          <p:nvPr>
            <p:ph idx="1"/>
          </p:nvPr>
        </p:nvSpPr>
        <p:spPr>
          <a:xfrm>
            <a:off x="457200" y="1280160"/>
            <a:ext cx="5120640" cy="4832092"/>
          </a:xfrm>
        </p:spPr>
        <p:txBody>
          <a:bodyPr>
            <a:spAutoFit/>
          </a:bodyPr>
          <a:lstStyle/>
          <a:p>
            <a:r>
              <a:rPr lang="en-US" b="1" dirty="0"/>
              <a:t>Solution</a:t>
            </a:r>
          </a:p>
          <a:p>
            <a:pPr marL="341313" indent="-341313">
              <a:spcBef>
                <a:spcPts val="0"/>
              </a:spcBef>
            </a:pPr>
            <a:r>
              <a:rPr lang="en-US" b="1" dirty="0"/>
              <a:t>a.</a:t>
            </a:r>
            <a:r>
              <a:rPr lang="en-US" dirty="0"/>
              <a:t>	To graph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dirty="0">
                <a:solidFill>
                  <a:srgbClr val="0000FF"/>
                </a:solidFill>
                <a:latin typeface="Symbol" pitchFamily="18" charset="2"/>
              </a:rPr>
              <a:t>-</a:t>
            </a:r>
            <a:r>
              <a:rPr lang="en-US" i="1" dirty="0">
                <a:solidFill>
                  <a:srgbClr val="0000FF"/>
                </a:solidFill>
              </a:rPr>
              <a:t>x</a:t>
            </a:r>
            <a:r>
              <a:rPr lang="en-US" baseline="30000" dirty="0">
                <a:solidFill>
                  <a:srgbClr val="0000FF"/>
                </a:solidFill>
              </a:rPr>
              <a:t>2</a:t>
            </a:r>
            <a:r>
              <a:rPr lang="en-US" dirty="0"/>
              <a:t>, begin with the graph of the basic  parabola </a:t>
            </a:r>
            <a:r>
              <a:rPr lang="en-US" i="1" dirty="0"/>
              <a:t>y</a:t>
            </a:r>
            <a:r>
              <a:rPr lang="en-US" dirty="0"/>
              <a:t> = </a:t>
            </a:r>
            <a:r>
              <a:rPr lang="en-US" i="1" dirty="0"/>
              <a:t>x</a:t>
            </a:r>
            <a:r>
              <a:rPr lang="en-US" baseline="30000" dirty="0"/>
              <a:t>2</a:t>
            </a:r>
            <a:r>
              <a:rPr lang="en-US" dirty="0"/>
              <a:t>. The entire function is multiplied by </a:t>
            </a:r>
            <a:r>
              <a:rPr lang="en-US" dirty="0">
                <a:latin typeface="Symbol" pitchFamily="18" charset="2"/>
              </a:rPr>
              <a:t>-</a:t>
            </a:r>
            <a:r>
              <a:rPr lang="en-US" dirty="0"/>
              <a:t>1, so reflect the graph over the </a:t>
            </a:r>
            <a:r>
              <a:rPr lang="en-US" i="1" dirty="0"/>
              <a:t>x</a:t>
            </a:r>
            <a:r>
              <a:rPr lang="en-US" dirty="0"/>
              <a:t>‑axis, resulting in the original shape turned upside down (see Figure 8). Note that the domain is still the entire real line, but the range of </a:t>
            </a:r>
            <a:r>
              <a:rPr lang="en-US" i="1" dirty="0"/>
              <a:t>f </a:t>
            </a:r>
            <a:r>
              <a:rPr lang="en-US" dirty="0"/>
              <a:t>is the interval (</a:t>
            </a:r>
            <a:r>
              <a:rPr lang="en-US" dirty="0">
                <a:latin typeface="Symbol" pitchFamily="18" charset="2"/>
              </a:rPr>
              <a:t>-</a:t>
            </a:r>
            <a:r>
              <a:rPr lang="en-US" dirty="0">
                <a:sym typeface="Symbol"/>
              </a:rPr>
              <a:t></a:t>
            </a:r>
            <a:r>
              <a:rPr lang="en-US" dirty="0"/>
              <a:t>,0].</a:t>
            </a:r>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8163"/>
          <a:stretch>
            <a:fillRect/>
          </a:stretch>
        </p:blipFill>
        <p:spPr bwMode="auto">
          <a:xfrm>
            <a:off x="5485075" y="1371600"/>
            <a:ext cx="3506525" cy="4114800"/>
          </a:xfrm>
          <a:prstGeom prst="rect">
            <a:avLst/>
          </a:prstGeom>
          <a:noFill/>
          <a:ln w="9525">
            <a:noFill/>
            <a:miter lim="800000"/>
            <a:headEnd/>
            <a:tailEnd/>
          </a:ln>
        </p:spPr>
      </p:pic>
      <p:sp>
        <p:nvSpPr>
          <p:cNvPr id="10" name="Rectangle 9"/>
          <p:cNvSpPr/>
          <p:nvPr/>
        </p:nvSpPr>
        <p:spPr>
          <a:xfrm>
            <a:off x="6478545" y="542038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b="17376"/>
          <a:stretch>
            <a:fillRect/>
          </a:stretch>
        </p:blipFill>
        <p:spPr bwMode="auto">
          <a:xfrm>
            <a:off x="5115639" y="1325880"/>
            <a:ext cx="3723561" cy="35509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Reflecting Graphs of Functions</a:t>
            </a:r>
            <a:br>
              <a:rPr lang="en-US" dirty="0"/>
            </a:br>
            <a:r>
              <a:rPr lang="en-US" dirty="0"/>
              <a:t>with Respect to the Axes (cont.)</a:t>
            </a:r>
          </a:p>
        </p:txBody>
      </p:sp>
      <p:sp>
        <p:nvSpPr>
          <p:cNvPr id="3" name="Content Placeholder 2"/>
          <p:cNvSpPr>
            <a:spLocks noGrp="1"/>
          </p:cNvSpPr>
          <p:nvPr>
            <p:ph idx="1"/>
          </p:nvPr>
        </p:nvSpPr>
        <p:spPr>
          <a:xfrm>
            <a:off x="457200" y="1280160"/>
            <a:ext cx="4495800" cy="4572000"/>
          </a:xfrm>
        </p:spPr>
        <p:txBody>
          <a:bodyPr>
            <a:normAutofit/>
          </a:bodyPr>
          <a:lstStyle/>
          <a:p>
            <a:pPr marL="463550" indent="-463550"/>
            <a:r>
              <a:rPr lang="en-US" b="1" dirty="0"/>
              <a:t>b.</a:t>
            </a:r>
            <a:r>
              <a:rPr lang="en-US" dirty="0"/>
              <a:t>	To graph 		 	we reflect the graph 	</a:t>
            </a:r>
          </a:p>
          <a:p>
            <a:pPr marL="463550" indent="-463550">
              <a:spcBef>
                <a:spcPts val="0"/>
              </a:spcBef>
            </a:pPr>
            <a:r>
              <a:rPr lang="en-US" dirty="0"/>
              <a:t>	with respect to the </a:t>
            </a:r>
            <a:r>
              <a:rPr lang="en-US" i="1" dirty="0"/>
              <a:t>y</a:t>
            </a:r>
            <a:r>
              <a:rPr lang="en-US" dirty="0"/>
              <a:t>‑axis because </a:t>
            </a:r>
            <a:r>
              <a:rPr lang="en-US" i="1" dirty="0"/>
              <a:t>x</a:t>
            </a:r>
            <a:r>
              <a:rPr lang="en-US" dirty="0"/>
              <a:t> has been replaced by </a:t>
            </a:r>
            <a:r>
              <a:rPr lang="en-US" dirty="0">
                <a:latin typeface="Symbol" pitchFamily="18" charset="2"/>
              </a:rPr>
              <a:t>-</a:t>
            </a:r>
            <a:r>
              <a:rPr lang="en-US" i="1" dirty="0"/>
              <a:t>x </a:t>
            </a:r>
            <a:r>
              <a:rPr lang="en-US" dirty="0"/>
              <a:t>(see Figure 9). Note that this changes the domain, but not the range. The domain of </a:t>
            </a:r>
            <a:r>
              <a:rPr lang="en-US" i="1" dirty="0"/>
              <a:t>g</a:t>
            </a:r>
            <a:r>
              <a:rPr lang="en-US" dirty="0"/>
              <a:t> is the interval (</a:t>
            </a:r>
            <a:r>
              <a:rPr lang="en-US" dirty="0">
                <a:latin typeface="Symbol" pitchFamily="18" charset="2"/>
              </a:rPr>
              <a:t>-</a:t>
            </a:r>
            <a:r>
              <a:rPr lang="en-US" dirty="0">
                <a:latin typeface="Symbol" pitchFamily="18" charset="2"/>
                <a:sym typeface="Symbol"/>
              </a:rPr>
              <a:t></a:t>
            </a:r>
            <a:r>
              <a:rPr lang="en-US" dirty="0"/>
              <a:t>,0] and the range is [0,</a:t>
            </a:r>
            <a:r>
              <a:rPr lang="en-US" dirty="0">
                <a:sym typeface="Symbol"/>
              </a:rPr>
              <a:t></a:t>
            </a:r>
            <a:r>
              <a:rPr lang="en-US" dirty="0"/>
              <a:t>). 	</a:t>
            </a:r>
          </a:p>
        </p:txBody>
      </p:sp>
      <p:graphicFrame>
        <p:nvGraphicFramePr>
          <p:cNvPr id="10244" name="Object 4"/>
          <p:cNvGraphicFramePr>
            <a:graphicFrameLocks noChangeAspect="1"/>
          </p:cNvGraphicFramePr>
          <p:nvPr/>
        </p:nvGraphicFramePr>
        <p:xfrm>
          <a:off x="2286000" y="1265904"/>
          <a:ext cx="1765300" cy="520700"/>
        </p:xfrm>
        <a:graphic>
          <a:graphicData uri="http://schemas.openxmlformats.org/presentationml/2006/ole">
            <mc:AlternateContent xmlns:mc="http://schemas.openxmlformats.org/markup-compatibility/2006">
              <mc:Choice xmlns:v="urn:schemas-microsoft-com:vml" Requires="v">
                <p:oleObj name="Equation" r:id="rId3" imgW="1765080" imgH="520560" progId="Equation.DSMT4">
                  <p:embed/>
                </p:oleObj>
              </mc:Choice>
              <mc:Fallback>
                <p:oleObj name="Equation" r:id="rId3" imgW="1765080" imgH="5205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65904"/>
                        <a:ext cx="1765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3505200" y="1721370"/>
          <a:ext cx="1003300" cy="482600"/>
        </p:xfrm>
        <a:graphic>
          <a:graphicData uri="http://schemas.openxmlformats.org/presentationml/2006/ole">
            <mc:AlternateContent xmlns:mc="http://schemas.openxmlformats.org/markup-compatibility/2006">
              <mc:Choice xmlns:v="urn:schemas-microsoft-com:vml" Requires="v">
                <p:oleObj name="Equation" r:id="rId5" imgW="1002960" imgH="482400" progId="Equation.DSMT4">
                  <p:embed/>
                </p:oleObj>
              </mc:Choice>
              <mc:Fallback>
                <p:oleObj name="Equation" r:id="rId5" imgW="1002960" imgH="4824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721370"/>
                        <a:ext cx="100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48400" y="480060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Vertical Stretching and Compressing</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pPr lvl="0"/>
            <a:r>
              <a:rPr lang="en-US" dirty="0">
                <a:solidFill>
                  <a:srgbClr val="000000"/>
                </a:solidFill>
              </a:rPr>
              <a:t>Let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be a function whose graph is known, and let </a:t>
            </a:r>
            <a:r>
              <a:rPr lang="en-US" i="1" dirty="0">
                <a:solidFill>
                  <a:srgbClr val="000000"/>
                </a:solidFill>
              </a:rPr>
              <a:t>a</a:t>
            </a:r>
            <a:r>
              <a:rPr lang="en-US" dirty="0">
                <a:solidFill>
                  <a:srgbClr val="000000"/>
                </a:solidFill>
              </a:rPr>
              <a:t> be a positive real number.</a:t>
            </a:r>
          </a:p>
          <a:p>
            <a:pPr marL="463550" indent="-463550"/>
            <a:r>
              <a:rPr lang="en-US" b="1" dirty="0">
                <a:solidFill>
                  <a:srgbClr val="000000"/>
                </a:solidFill>
              </a:rPr>
              <a:t>1.</a:t>
            </a:r>
            <a:r>
              <a:rPr lang="en-US" dirty="0">
                <a:solidFill>
                  <a:srgbClr val="000000"/>
                </a:solidFill>
              </a:rPr>
              <a:t>	The graph of the function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af </a:t>
            </a:r>
            <a:r>
              <a:rPr lang="en-US" dirty="0">
                <a:solidFill>
                  <a:srgbClr val="000000"/>
                </a:solidFill>
              </a:rPr>
              <a:t>(</a:t>
            </a:r>
            <a:r>
              <a:rPr lang="en-US" i="1" dirty="0">
                <a:solidFill>
                  <a:srgbClr val="000000"/>
                </a:solidFill>
              </a:rPr>
              <a:t>x</a:t>
            </a:r>
            <a:r>
              <a:rPr lang="en-US" dirty="0">
                <a:solidFill>
                  <a:srgbClr val="000000"/>
                </a:solidFill>
              </a:rPr>
              <a:t>) is </a:t>
            </a:r>
            <a:r>
              <a:rPr lang="en-US" i="1" dirty="0">
                <a:solidFill>
                  <a:srgbClr val="000000"/>
                </a:solidFill>
              </a:rPr>
              <a:t>stretched</a:t>
            </a:r>
            <a:r>
              <a:rPr lang="en-US" dirty="0">
                <a:solidFill>
                  <a:srgbClr val="000000"/>
                </a:solidFill>
              </a:rPr>
              <a:t> vertically compared to the graph of </a:t>
            </a:r>
            <a:r>
              <a:rPr lang="en-US" i="1" dirty="0">
                <a:solidFill>
                  <a:srgbClr val="000000"/>
                </a:solidFill>
              </a:rPr>
              <a:t>f</a:t>
            </a:r>
            <a:r>
              <a:rPr lang="en-US" dirty="0">
                <a:solidFill>
                  <a:srgbClr val="000000"/>
                </a:solidFill>
              </a:rPr>
              <a:t> if </a:t>
            </a:r>
            <a:r>
              <a:rPr lang="en-US" i="1" dirty="0">
                <a:solidFill>
                  <a:srgbClr val="000000"/>
                </a:solidFill>
              </a:rPr>
              <a:t>a</a:t>
            </a:r>
            <a:r>
              <a:rPr lang="en-US" dirty="0">
                <a:solidFill>
                  <a:srgbClr val="000000"/>
                </a:solidFill>
              </a:rPr>
              <a:t> &gt; 1.</a:t>
            </a:r>
          </a:p>
          <a:p>
            <a:pPr marL="463550" indent="-463550"/>
            <a:r>
              <a:rPr lang="en-US" b="1" dirty="0">
                <a:solidFill>
                  <a:srgbClr val="000000"/>
                </a:solidFill>
              </a:rPr>
              <a:t>2.</a:t>
            </a:r>
            <a:r>
              <a:rPr lang="en-US" dirty="0">
                <a:solidFill>
                  <a:srgbClr val="000000"/>
                </a:solidFill>
              </a:rPr>
              <a:t>	The graph of the function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af </a:t>
            </a:r>
            <a:r>
              <a:rPr lang="en-US" dirty="0">
                <a:solidFill>
                  <a:srgbClr val="000000"/>
                </a:solidFill>
              </a:rPr>
              <a:t>(</a:t>
            </a:r>
            <a:r>
              <a:rPr lang="en-US" i="1" dirty="0">
                <a:solidFill>
                  <a:srgbClr val="000000"/>
                </a:solidFill>
              </a:rPr>
              <a:t>x</a:t>
            </a:r>
            <a:r>
              <a:rPr lang="en-US" dirty="0">
                <a:solidFill>
                  <a:srgbClr val="000000"/>
                </a:solidFill>
              </a:rPr>
              <a:t>) is </a:t>
            </a:r>
            <a:r>
              <a:rPr lang="en-US" i="1" dirty="0">
                <a:solidFill>
                  <a:srgbClr val="000000"/>
                </a:solidFill>
              </a:rPr>
              <a:t>compressed</a:t>
            </a:r>
            <a:r>
              <a:rPr lang="en-US" dirty="0">
                <a:solidFill>
                  <a:srgbClr val="000000"/>
                </a:solidFill>
              </a:rPr>
              <a:t> vertically compared to the graph of </a:t>
            </a:r>
            <a:r>
              <a:rPr lang="en-US" i="1" dirty="0">
                <a:solidFill>
                  <a:srgbClr val="000000"/>
                </a:solidFill>
              </a:rPr>
              <a:t>f</a:t>
            </a:r>
            <a:r>
              <a:rPr lang="en-US" dirty="0">
                <a:solidFill>
                  <a:srgbClr val="000000"/>
                </a:solidFill>
              </a:rPr>
              <a:t> if 0 &lt; </a:t>
            </a:r>
            <a:r>
              <a:rPr lang="en-US" i="1" dirty="0">
                <a:solidFill>
                  <a:srgbClr val="000000"/>
                </a:solidFill>
              </a:rPr>
              <a:t>a</a:t>
            </a:r>
            <a:r>
              <a:rPr lang="en-US" dirty="0">
                <a:solidFill>
                  <a:srgbClr val="000000"/>
                </a:solidFill>
              </a:rPr>
              <a:t> &lt;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5399"/>
            <a:ext cx="8229600" cy="4072910"/>
          </a:xfrm>
          <a:prstGeom prst="rect">
            <a:avLst/>
          </a:prstGeom>
          <a:solidFill>
            <a:srgbClr val="FFFFCC"/>
          </a:solidFill>
          <a:ln w="28575">
            <a:solidFill>
              <a:srgbClr val="000000"/>
            </a:solidFill>
          </a:ln>
        </p:spPr>
        <p:txBody>
          <a:bodyPr>
            <a:spAutoFit/>
          </a:bodyPr>
          <a:lstStyle/>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a:t>Theorem: Vertical Stretching and Compressing (cont.)</a:t>
            </a:r>
          </a:p>
        </p:txBody>
      </p:sp>
      <p:sp>
        <p:nvSpPr>
          <p:cNvPr id="6" name="Rectangle 5"/>
          <p:cNvSpPr/>
          <p:nvPr/>
        </p:nvSpPr>
        <p:spPr>
          <a:xfrm>
            <a:off x="1048174" y="4847573"/>
            <a:ext cx="6876626" cy="523220"/>
          </a:xfrm>
          <a:prstGeom prst="rect">
            <a:avLst/>
          </a:prstGeom>
        </p:spPr>
        <p:txBody>
          <a:bodyPr wrap="none">
            <a:spAutoFit/>
          </a:bodyPr>
          <a:lstStyle/>
          <a:p>
            <a:r>
              <a:rPr lang="en-US" sz="2800" b="1" dirty="0"/>
              <a:t>Figure 10 </a:t>
            </a:r>
            <a:r>
              <a:rPr lang="en-US" sz="2800" dirty="0"/>
              <a:t>Vertical Stretching and Compressing</a:t>
            </a:r>
          </a:p>
        </p:txBody>
      </p:sp>
      <p:pic>
        <p:nvPicPr>
          <p:cNvPr id="4" name="Picture 3">
            <a:extLst>
              <a:ext uri="{FF2B5EF4-FFF2-40B4-BE49-F238E27FC236}">
                <a16:creationId xmlns:a16="http://schemas.microsoft.com/office/drawing/2014/main" id="{B6E5810D-312D-FA19-E6A9-1B2C20BCB09F}"/>
              </a:ext>
            </a:extLst>
          </p:cNvPr>
          <p:cNvPicPr>
            <a:picLocks noChangeAspect="1"/>
          </p:cNvPicPr>
          <p:nvPr/>
        </p:nvPicPr>
        <p:blipFill>
          <a:blip r:embed="rId2"/>
          <a:stretch>
            <a:fillRect/>
          </a:stretch>
        </p:blipFill>
        <p:spPr>
          <a:xfrm>
            <a:off x="1172509" y="1371600"/>
            <a:ext cx="6627956" cy="35546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Horizontal Shifting</a:t>
            </a:r>
          </a:p>
        </p:txBody>
      </p:sp>
      <p:sp>
        <p:nvSpPr>
          <p:cNvPr id="3" name="Content Placeholder 2"/>
          <p:cNvSpPr>
            <a:spLocks noGrp="1"/>
          </p:cNvSpPr>
          <p:nvPr>
            <p:ph idx="1"/>
          </p:nvPr>
        </p:nvSpPr>
        <p:spPr/>
        <p:txBody>
          <a:bodyPr/>
          <a:lstStyle/>
          <a:p>
            <a:endParaRPr lang="en-US" dirty="0"/>
          </a:p>
          <a:p>
            <a:endParaRPr lang="en-US" dirty="0"/>
          </a:p>
        </p:txBody>
      </p:sp>
      <p:sp>
        <p:nvSpPr>
          <p:cNvPr id="5" name="Content Placeholder 2"/>
          <p:cNvSpPr txBox="1">
            <a:spLocks/>
          </p:cNvSpPr>
          <p:nvPr/>
        </p:nvSpPr>
        <p:spPr>
          <a:xfrm>
            <a:off x="457200" y="1295400"/>
            <a:ext cx="8229600" cy="2677656"/>
          </a:xfrm>
          <a:prstGeom prst="rect">
            <a:avLst/>
          </a:prstGeom>
          <a:solidFill>
            <a:srgbClr val="FFFFCC"/>
          </a:solidFill>
          <a:ln w="28575">
            <a:solidFill>
              <a:srgbClr val="000000"/>
            </a:solidFill>
          </a:ln>
        </p:spPr>
        <p:txBody>
          <a:bodyPr>
            <a:spAutoFit/>
          </a:bodyPr>
          <a:lstStyle/>
          <a:p>
            <a:pPr lvl="0">
              <a:spcBef>
                <a:spcPct val="20000"/>
              </a:spcBef>
            </a:pPr>
            <a:r>
              <a:rPr lang="en-US" sz="2800" dirty="0"/>
              <a:t>Let </a:t>
            </a:r>
            <a:r>
              <a:rPr lang="en-US" sz="2800" i="1" dirty="0"/>
              <a:t>f</a:t>
            </a:r>
            <a:r>
              <a:rPr lang="en-US" sz="2800" dirty="0"/>
              <a:t>(</a:t>
            </a:r>
            <a:r>
              <a:rPr lang="en-US" sz="2800" i="1" dirty="0"/>
              <a:t>x</a:t>
            </a:r>
            <a:r>
              <a:rPr lang="en-US" sz="2800" dirty="0"/>
              <a:t>) be a function whose graph is known, and let </a:t>
            </a:r>
            <a:r>
              <a:rPr lang="en-US" sz="2800" i="1" dirty="0"/>
              <a:t>h</a:t>
            </a:r>
            <a:r>
              <a:rPr lang="en-US" sz="2800" dirty="0"/>
              <a:t> be a fixed real number. If we replace </a:t>
            </a:r>
            <a:r>
              <a:rPr lang="en-US" sz="2800" i="1" dirty="0"/>
              <a:t>x</a:t>
            </a:r>
            <a:r>
              <a:rPr lang="en-US" sz="2800" dirty="0"/>
              <a:t> in the definition of </a:t>
            </a:r>
            <a:r>
              <a:rPr lang="en-US" sz="2800" i="1" dirty="0"/>
              <a:t>f</a:t>
            </a:r>
            <a:r>
              <a:rPr lang="en-US" sz="2800" dirty="0"/>
              <a:t> by </a:t>
            </a:r>
            <a:r>
              <a:rPr lang="en-US" sz="2800" i="1" dirty="0"/>
              <a:t>x</a:t>
            </a:r>
            <a:r>
              <a:rPr lang="en-US" sz="2800" dirty="0"/>
              <a:t> </a:t>
            </a:r>
            <a:r>
              <a:rPr lang="en-US" sz="2800" dirty="0">
                <a:latin typeface="Symbol" pitchFamily="18" charset="2"/>
              </a:rPr>
              <a:t>-</a:t>
            </a:r>
            <a:r>
              <a:rPr lang="en-US" sz="2800" dirty="0"/>
              <a:t> </a:t>
            </a:r>
            <a:r>
              <a:rPr lang="en-US" sz="2800" i="1" dirty="0"/>
              <a:t>h</a:t>
            </a:r>
            <a:r>
              <a:rPr lang="en-US" sz="2800" dirty="0"/>
              <a:t>, we obtain a new function </a:t>
            </a:r>
            <a:r>
              <a:rPr lang="en-US" sz="2800" i="1" dirty="0">
                <a:solidFill>
                  <a:srgbClr val="0000FF"/>
                </a:solidFill>
              </a:rPr>
              <a:t>g</a:t>
            </a:r>
            <a:r>
              <a:rPr lang="en-US" sz="2800" dirty="0">
                <a:solidFill>
                  <a:srgbClr val="0000FF"/>
                </a:solidFill>
              </a:rPr>
              <a:t>(</a:t>
            </a:r>
            <a:r>
              <a:rPr lang="en-US" sz="2800" i="1" dirty="0">
                <a:solidFill>
                  <a:srgbClr val="0000FF"/>
                </a:solidFill>
              </a:rPr>
              <a:t>x</a:t>
            </a:r>
            <a:r>
              <a:rPr lang="en-US" sz="2800" dirty="0">
                <a:solidFill>
                  <a:srgbClr val="0000FF"/>
                </a:solidFill>
              </a:rPr>
              <a:t>) = </a:t>
            </a:r>
            <a:r>
              <a:rPr lang="en-US" sz="2800" i="1" dirty="0">
                <a:solidFill>
                  <a:srgbClr val="0000FF"/>
                </a:solidFill>
              </a:rPr>
              <a:t>f</a:t>
            </a:r>
            <a:r>
              <a:rPr lang="en-US" sz="2800" dirty="0">
                <a:solidFill>
                  <a:srgbClr val="0000FF"/>
                </a:solidFill>
              </a:rPr>
              <a:t>(</a:t>
            </a:r>
            <a:r>
              <a:rPr lang="en-US" sz="2800" i="1" dirty="0">
                <a:solidFill>
                  <a:srgbClr val="0000FF"/>
                </a:solidFill>
              </a:rPr>
              <a:t>x</a:t>
            </a:r>
            <a:r>
              <a:rPr lang="en-US" sz="2800" dirty="0">
                <a:solidFill>
                  <a:srgbClr val="0000FF"/>
                </a:solidFill>
              </a:rPr>
              <a:t> − </a:t>
            </a:r>
            <a:r>
              <a:rPr lang="en-US" sz="2800" i="1" dirty="0">
                <a:solidFill>
                  <a:srgbClr val="0000FF"/>
                </a:solidFill>
              </a:rPr>
              <a:t>h</a:t>
            </a:r>
            <a:r>
              <a:rPr lang="en-US" sz="2800" dirty="0">
                <a:solidFill>
                  <a:srgbClr val="0000FF"/>
                </a:solidFill>
              </a:rPr>
              <a:t>)</a:t>
            </a:r>
            <a:r>
              <a:rPr lang="en-US" sz="2800" dirty="0"/>
              <a:t>. The graph of </a:t>
            </a:r>
            <a:r>
              <a:rPr lang="en-US" sz="2800" i="1" dirty="0"/>
              <a:t>g</a:t>
            </a:r>
            <a:r>
              <a:rPr lang="en-US" sz="2800" dirty="0"/>
              <a:t> is the same shape as the graph of </a:t>
            </a:r>
            <a:r>
              <a:rPr lang="en-US" sz="2800" i="1" dirty="0"/>
              <a:t>f</a:t>
            </a:r>
            <a:r>
              <a:rPr lang="en-US" sz="2800" dirty="0"/>
              <a:t>, but shifted to the right by </a:t>
            </a:r>
            <a:r>
              <a:rPr lang="en-US" sz="2800" i="1" dirty="0"/>
              <a:t>h</a:t>
            </a:r>
            <a:r>
              <a:rPr lang="en-US" sz="2800" dirty="0"/>
              <a:t> units if </a:t>
            </a:r>
            <a:r>
              <a:rPr lang="en-US" sz="2800" i="1" dirty="0"/>
              <a:t>h</a:t>
            </a:r>
            <a:r>
              <a:rPr lang="en-US" sz="2800" dirty="0"/>
              <a:t> &gt; 0 and shifted to the left by      units if </a:t>
            </a:r>
            <a:r>
              <a:rPr lang="en-US" sz="2800" i="1" dirty="0"/>
              <a:t>h</a:t>
            </a:r>
            <a:r>
              <a:rPr lang="en-US" sz="2800" dirty="0"/>
              <a:t> &lt; 0.</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7" name="Object 6">
            <a:extLst>
              <a:ext uri="{FF2B5EF4-FFF2-40B4-BE49-F238E27FC236}">
                <a16:creationId xmlns:a16="http://schemas.microsoft.com/office/drawing/2014/main" id="{99162899-A3AE-F1D4-942B-2D1AF42B42E9}"/>
              </a:ext>
            </a:extLst>
          </p:cNvPr>
          <p:cNvGraphicFramePr>
            <a:graphicFrameLocks noChangeAspect="1"/>
          </p:cNvGraphicFramePr>
          <p:nvPr>
            <p:extLst>
              <p:ext uri="{D42A27DB-BD31-4B8C-83A1-F6EECF244321}">
                <p14:modId xmlns:p14="http://schemas.microsoft.com/office/powerpoint/2010/main" val="15135868"/>
              </p:ext>
            </p:extLst>
          </p:nvPr>
        </p:nvGraphicFramePr>
        <p:xfrm>
          <a:off x="1524000" y="3490456"/>
          <a:ext cx="317500" cy="482600"/>
        </p:xfrm>
        <a:graphic>
          <a:graphicData uri="http://schemas.openxmlformats.org/presentationml/2006/ole">
            <mc:AlternateContent xmlns:mc="http://schemas.openxmlformats.org/markup-compatibility/2006">
              <mc:Choice xmlns:v="urn:schemas-microsoft-com:vml" Requires="v">
                <p:oleObj name="Equation" r:id="rId2" imgW="317160" imgH="482400" progId="Equation.DSMT4">
                  <p:embed/>
                </p:oleObj>
              </mc:Choice>
              <mc:Fallback>
                <p:oleObj name="Equation" r:id="rId2" imgW="317160" imgH="482400" progId="Equation.DSMT4">
                  <p:embed/>
                  <p:pic>
                    <p:nvPicPr>
                      <p:cNvPr id="0" name=""/>
                      <p:cNvPicPr/>
                      <p:nvPr/>
                    </p:nvPicPr>
                    <p:blipFill>
                      <a:blip r:embed="rId3"/>
                      <a:stretch>
                        <a:fillRect/>
                      </a:stretch>
                    </p:blipFill>
                    <p:spPr>
                      <a:xfrm>
                        <a:off x="1524000" y="3490456"/>
                        <a:ext cx="317500" cy="482600"/>
                      </a:xfrm>
                      <a:prstGeom prst="rect">
                        <a:avLst/>
                      </a:prstGeom>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Stretching and Compressing Graphs</a:t>
            </a:r>
            <a:br>
              <a:rPr lang="en-US" dirty="0"/>
            </a:br>
            <a:r>
              <a:rPr lang="en-US" dirty="0"/>
              <a:t>of Functions Vertically</a:t>
            </a:r>
          </a:p>
        </p:txBody>
      </p:sp>
      <p:sp>
        <p:nvSpPr>
          <p:cNvPr id="3" name="Content Placeholder 2"/>
          <p:cNvSpPr>
            <a:spLocks noGrp="1"/>
          </p:cNvSpPr>
          <p:nvPr>
            <p:ph idx="1"/>
          </p:nvPr>
        </p:nvSpPr>
        <p:spPr/>
        <p:txBody>
          <a:bodyPr/>
          <a:lstStyle/>
          <a:p>
            <a:r>
              <a:rPr lang="en-US" dirty="0"/>
              <a:t>Sketch the graphs of the following functions.</a:t>
            </a:r>
          </a:p>
          <a:p>
            <a:pPr>
              <a:lnSpc>
                <a:spcPct val="150000"/>
              </a:lnSpc>
              <a:tabLst>
                <a:tab pos="457200" algn="l"/>
                <a:tab pos="3657600" algn="l"/>
                <a:tab pos="4114800" algn="l"/>
              </a:tabLst>
            </a:pPr>
            <a:r>
              <a:rPr lang="en-US" b="1" dirty="0"/>
              <a:t>	</a:t>
            </a:r>
            <a:r>
              <a:rPr lang="en-US" dirty="0"/>
              <a:t>	</a:t>
            </a:r>
            <a:r>
              <a:rPr lang="en-US" b="1" dirty="0"/>
              <a:t>	</a:t>
            </a:r>
            <a:r>
              <a:rPr lang="en-US" i="1" dirty="0"/>
              <a:t>	</a:t>
            </a:r>
          </a:p>
        </p:txBody>
      </p:sp>
      <p:graphicFrame>
        <p:nvGraphicFramePr>
          <p:cNvPr id="12290" name="Object 2"/>
          <p:cNvGraphicFramePr>
            <a:graphicFrameLocks noChangeAspect="1"/>
          </p:cNvGraphicFramePr>
          <p:nvPr>
            <p:extLst>
              <p:ext uri="{D42A27DB-BD31-4B8C-83A1-F6EECF244321}">
                <p14:modId xmlns:p14="http://schemas.microsoft.com/office/powerpoint/2010/main" val="2051164512"/>
              </p:ext>
            </p:extLst>
          </p:nvPr>
        </p:nvGraphicFramePr>
        <p:xfrm>
          <a:off x="550863" y="1866900"/>
          <a:ext cx="2019300" cy="1485900"/>
        </p:xfrm>
        <a:graphic>
          <a:graphicData uri="http://schemas.openxmlformats.org/presentationml/2006/ole">
            <mc:AlternateContent xmlns:mc="http://schemas.openxmlformats.org/markup-compatibility/2006">
              <mc:Choice xmlns:v="urn:schemas-microsoft-com:vml" Requires="v">
                <p:oleObj name="Equation" r:id="rId2" imgW="2019240" imgH="1485720" progId="Equation.DSMT4">
                  <p:embed/>
                </p:oleObj>
              </mc:Choice>
              <mc:Fallback>
                <p:oleObj name="Equation" r:id="rId2" imgW="2019240" imgH="1485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866900"/>
                        <a:ext cx="20193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1261"/>
          <a:stretch>
            <a:fillRect/>
          </a:stretch>
        </p:blipFill>
        <p:spPr bwMode="auto">
          <a:xfrm>
            <a:off x="4954665" y="1722120"/>
            <a:ext cx="3732135" cy="30022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4: Stretching and Compressing Graphs</a:t>
            </a:r>
            <a:br>
              <a:rPr lang="en-US" dirty="0"/>
            </a:br>
            <a:r>
              <a:rPr lang="en-US" dirty="0"/>
              <a:t>of Functions Vertically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12520"/>
                <a:ext cx="4663440" cy="5048626"/>
              </a:xfrm>
            </p:spPr>
            <p:txBody>
              <a:bodyPr>
                <a:spAutoFit/>
              </a:bodyPr>
              <a:lstStyle/>
              <a:p>
                <a:r>
                  <a:rPr lang="en-US" b="1" dirty="0"/>
                  <a:t>Solution</a:t>
                </a:r>
              </a:p>
              <a:p>
                <a:pPr marL="463550" indent="-463550">
                  <a:spcBef>
                    <a:spcPts val="0"/>
                  </a:spcBef>
                </a:pPr>
                <a:r>
                  <a:rPr lang="en-US" b="1" dirty="0"/>
                  <a:t>a.	</a:t>
                </a:r>
                <a:r>
                  <a:rPr lang="en-US" dirty="0"/>
                  <a:t>Begin with the graph of  The shape of </a:t>
                </a:r>
                <a:r>
                  <a:rPr lang="en-US" i="1" dirty="0"/>
                  <a:t>f</a:t>
                </a:r>
                <a:r>
                  <a:rPr lang="en-US" dirty="0"/>
                  <a:t>(</a:t>
                </a:r>
                <a:r>
                  <a:rPr lang="en-US" i="1" dirty="0"/>
                  <a:t>x</a:t>
                </a:r>
                <a:r>
                  <a:rPr lang="en-US" dirty="0"/>
                  <a:t>) is similar to the shape of  	     but compressed considerably because the second coordinates have been multiplied by the factor of </a:t>
                </a:r>
                <a14:m>
                  <m:oMath xmlns:m="http://schemas.openxmlformats.org/officeDocument/2006/math">
                    <m:f>
                      <m:fPr>
                        <m:ctrlPr>
                          <a:rPr lang="en-US" sz="260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10</m:t>
                        </m:r>
                      </m:den>
                    </m:f>
                  </m:oMath>
                </a14:m>
                <a:r>
                  <a:rPr lang="en-US" dirty="0"/>
                  <a:t>, and are consequently smaller (see Figure 11).</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12520"/>
                <a:ext cx="4663440" cy="5048626"/>
              </a:xfrm>
              <a:blipFill>
                <a:blip r:embed="rId3"/>
                <a:stretch>
                  <a:fillRect l="-2614" t="-1208" b="-845"/>
                </a:stretch>
              </a:blipFill>
            </p:spPr>
            <p:txBody>
              <a:bodyPr/>
              <a:lstStyle/>
              <a:p>
                <a:r>
                  <a:rPr lang="en-US">
                    <a:noFill/>
                  </a:rPr>
                  <a:t> </a:t>
                </a:r>
              </a:p>
            </p:txBody>
          </p:sp>
        </mc:Fallback>
      </mc:AlternateContent>
      <p:graphicFrame>
        <p:nvGraphicFramePr>
          <p:cNvPr id="12292" name="Object 4"/>
          <p:cNvGraphicFramePr>
            <a:graphicFrameLocks noChangeAspect="1"/>
          </p:cNvGraphicFramePr>
          <p:nvPr>
            <p:extLst>
              <p:ext uri="{D42A27DB-BD31-4B8C-83A1-F6EECF244321}">
                <p14:modId xmlns:p14="http://schemas.microsoft.com/office/powerpoint/2010/main" val="4194812663"/>
              </p:ext>
            </p:extLst>
          </p:nvPr>
        </p:nvGraphicFramePr>
        <p:xfrm>
          <a:off x="4395865" y="1518996"/>
          <a:ext cx="558800" cy="444500"/>
        </p:xfrm>
        <a:graphic>
          <a:graphicData uri="http://schemas.openxmlformats.org/presentationml/2006/ole">
            <mc:AlternateContent xmlns:mc="http://schemas.openxmlformats.org/markup-compatibility/2006">
              <mc:Choice xmlns:v="urn:schemas-microsoft-com:vml" Requires="v">
                <p:oleObj name="Equation" r:id="rId4" imgW="558720" imgH="444240" progId="Equation.DSMT4">
                  <p:embed/>
                </p:oleObj>
              </mc:Choice>
              <mc:Fallback>
                <p:oleObj name="Equation" r:id="rId4" imgW="55872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865" y="1518996"/>
                        <a:ext cx="55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64356211"/>
              </p:ext>
            </p:extLst>
          </p:nvPr>
        </p:nvGraphicFramePr>
        <p:xfrm>
          <a:off x="3303665" y="2369972"/>
          <a:ext cx="1092200" cy="482600"/>
        </p:xfrm>
        <a:graphic>
          <a:graphicData uri="http://schemas.openxmlformats.org/presentationml/2006/ole">
            <mc:AlternateContent xmlns:mc="http://schemas.openxmlformats.org/markup-compatibility/2006">
              <mc:Choice xmlns:v="urn:schemas-microsoft-com:vml" Requires="v">
                <p:oleObj name="Equation" r:id="rId6" imgW="1091880" imgH="482400" progId="Equation.DSMT4">
                  <p:embed/>
                </p:oleObj>
              </mc:Choice>
              <mc:Fallback>
                <p:oleObj name="Equation" r:id="rId6" imgW="1091880" imgH="482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3665" y="2369972"/>
                        <a:ext cx="109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943600" y="4789265"/>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Stretching and Compressing Graphs</a:t>
            </a:r>
            <a:br>
              <a:rPr lang="en-US" dirty="0"/>
            </a:br>
            <a:r>
              <a:rPr lang="en-US" dirty="0"/>
              <a:t>of Functions Vertically (cont.)</a:t>
            </a:r>
          </a:p>
        </p:txBody>
      </p:sp>
      <p:sp>
        <p:nvSpPr>
          <p:cNvPr id="3" name="Content Placeholder 2"/>
          <p:cNvSpPr>
            <a:spLocks noGrp="1"/>
          </p:cNvSpPr>
          <p:nvPr>
            <p:ph idx="1"/>
          </p:nvPr>
        </p:nvSpPr>
        <p:spPr>
          <a:xfrm>
            <a:off x="457200" y="1280160"/>
            <a:ext cx="4389120" cy="4832092"/>
          </a:xfrm>
        </p:spPr>
        <p:txBody>
          <a:bodyPr>
            <a:spAutoFit/>
          </a:bodyPr>
          <a:lstStyle/>
          <a:p>
            <a:pPr marL="463550" indent="-463550"/>
            <a:r>
              <a:rPr lang="en-US" b="1" dirty="0"/>
              <a:t>b.</a:t>
            </a:r>
            <a:r>
              <a:rPr lang="en-US" dirty="0"/>
              <a:t>	Begin with the graph of the absolute value function. In contrast to part a., the graph of </a:t>
            </a:r>
            <a:r>
              <a:rPr lang="en-US" i="1" dirty="0">
                <a:solidFill>
                  <a:srgbClr val="0000FF"/>
                </a:solidFill>
              </a:rPr>
              <a:t>g</a:t>
            </a:r>
            <a:r>
              <a:rPr lang="en-US" dirty="0">
                <a:solidFill>
                  <a:srgbClr val="0000FF"/>
                </a:solidFill>
              </a:rPr>
              <a:t>(</a:t>
            </a:r>
            <a:r>
              <a:rPr lang="en-US" i="1" dirty="0">
                <a:solidFill>
                  <a:srgbClr val="0000FF"/>
                </a:solidFill>
              </a:rPr>
              <a:t>x</a:t>
            </a:r>
            <a:r>
              <a:rPr lang="en-US" dirty="0">
                <a:solidFill>
                  <a:srgbClr val="0000FF"/>
                </a:solidFill>
              </a:rPr>
              <a:t>) = 5|</a:t>
            </a:r>
            <a:r>
              <a:rPr lang="en-US" i="1" dirty="0">
                <a:solidFill>
                  <a:srgbClr val="0000FF"/>
                </a:solidFill>
              </a:rPr>
              <a:t>x</a:t>
            </a:r>
            <a:r>
              <a:rPr lang="en-US" dirty="0">
                <a:solidFill>
                  <a:srgbClr val="0000FF"/>
                </a:solidFill>
              </a:rPr>
              <a:t>|</a:t>
            </a:r>
            <a:r>
              <a:rPr lang="en-US" dirty="0"/>
              <a:t> is stretched compared to </a:t>
            </a:r>
            <a:r>
              <a:rPr lang="en-US" i="1" dirty="0"/>
              <a:t>y</a:t>
            </a:r>
            <a:r>
              <a:rPr lang="en-US" dirty="0"/>
              <a:t> = |</a:t>
            </a:r>
            <a:r>
              <a:rPr lang="en-US" i="1" dirty="0"/>
              <a:t>x</a:t>
            </a:r>
            <a:r>
              <a:rPr lang="en-US" dirty="0"/>
              <a:t>| (see Figure 12). Every second coordinate has been multiplied by a factor of 5, and is consequently larger.</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12500"/>
          <a:stretch>
            <a:fillRect/>
          </a:stretch>
        </p:blipFill>
        <p:spPr bwMode="auto">
          <a:xfrm>
            <a:off x="4850420" y="1371600"/>
            <a:ext cx="3836380" cy="3200400"/>
          </a:xfrm>
          <a:prstGeom prst="rect">
            <a:avLst/>
          </a:prstGeom>
          <a:noFill/>
          <a:ln w="9525">
            <a:noFill/>
            <a:miter lim="800000"/>
            <a:headEnd/>
            <a:tailEnd/>
          </a:ln>
        </p:spPr>
      </p:pic>
      <p:sp>
        <p:nvSpPr>
          <p:cNvPr id="7" name="Rectangle 6"/>
          <p:cNvSpPr/>
          <p:nvPr/>
        </p:nvSpPr>
        <p:spPr>
          <a:xfrm>
            <a:off x="5943600" y="4582180"/>
            <a:ext cx="1552797" cy="523220"/>
          </a:xfrm>
          <a:prstGeom prst="rect">
            <a:avLst/>
          </a:prstGeom>
        </p:spPr>
        <p:txBody>
          <a:bodyPr wrap="none">
            <a:spAutoFit/>
          </a:bodyPr>
          <a:lstStyle/>
          <a:p>
            <a:r>
              <a:rPr lang="en-US" sz="2800" b="1" dirty="0"/>
              <a:t>Figure 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Horizontal Stretching and Compressing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229600" cy="4071371"/>
              </a:xfrm>
              <a:solidFill>
                <a:srgbClr val="FFFFCC"/>
              </a:solidFill>
              <a:ln w="28575">
                <a:solidFill>
                  <a:srgbClr val="000000"/>
                </a:solidFill>
              </a:ln>
            </p:spPr>
            <p:txBody>
              <a:bodyPr>
                <a:spAutoFit/>
              </a:bodyPr>
              <a:lstStyle/>
              <a:p>
                <a:pPr lvl="0"/>
                <a:r>
                  <a:rPr lang="en-US" dirty="0">
                    <a:solidFill>
                      <a:srgbClr val="000000"/>
                    </a:solidFill>
                  </a:rPr>
                  <a:t>Let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be a function and let </a:t>
                </a:r>
                <a:r>
                  <a:rPr lang="en-US" i="1" dirty="0">
                    <a:solidFill>
                      <a:srgbClr val="000000"/>
                    </a:solidFill>
                  </a:rPr>
                  <a:t>a</a:t>
                </a:r>
                <a:r>
                  <a:rPr lang="en-US" dirty="0">
                    <a:solidFill>
                      <a:srgbClr val="000000"/>
                    </a:solidFill>
                  </a:rPr>
                  <a:t> be a positive real number.</a:t>
                </a:r>
              </a:p>
              <a:p>
                <a:pPr marL="463550" indent="-463550"/>
                <a:r>
                  <a:rPr lang="en-US" b="1" dirty="0">
                    <a:solidFill>
                      <a:srgbClr val="000000"/>
                    </a:solidFill>
                  </a:rPr>
                  <a:t>1.</a:t>
                </a:r>
                <a:r>
                  <a:rPr lang="en-US" dirty="0">
                    <a:solidFill>
                      <a:srgbClr val="000000"/>
                    </a:solidFill>
                  </a:rPr>
                  <a:t>	The graph of the function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f </a:t>
                </a:r>
                <a:r>
                  <a:rPr lang="en-US" dirty="0">
                    <a:solidFill>
                      <a:srgbClr val="000000"/>
                    </a:solidFill>
                  </a:rPr>
                  <a:t>(</a:t>
                </a:r>
                <a:r>
                  <a:rPr lang="en-US" i="1" dirty="0">
                    <a:solidFill>
                      <a:srgbClr val="000000"/>
                    </a:solidFill>
                  </a:rPr>
                  <a:t>ax</a:t>
                </a:r>
                <a:r>
                  <a:rPr lang="en-US" dirty="0">
                    <a:solidFill>
                      <a:srgbClr val="000000"/>
                    </a:solidFill>
                  </a:rPr>
                  <a:t>) is </a:t>
                </a:r>
                <a:r>
                  <a:rPr lang="en-US" i="1" dirty="0">
                    <a:solidFill>
                      <a:srgbClr val="000000"/>
                    </a:solidFill>
                  </a:rPr>
                  <a:t>stretched</a:t>
                </a:r>
                <a:r>
                  <a:rPr lang="en-US" dirty="0">
                    <a:solidFill>
                      <a:srgbClr val="000000"/>
                    </a:solidFill>
                  </a:rPr>
                  <a:t> horizontally compared to the graph of </a:t>
                </a:r>
                <a:r>
                  <a:rPr lang="en-US" i="1" dirty="0">
                    <a:solidFill>
                      <a:srgbClr val="000000"/>
                    </a:solidFill>
                  </a:rPr>
                  <a:t>f </a:t>
                </a:r>
                <a:r>
                  <a:rPr lang="en-US" dirty="0">
                    <a:solidFill>
                      <a:srgbClr val="000000"/>
                    </a:solidFill>
                  </a:rPr>
                  <a:t>by a factor </a:t>
                </a:r>
                <a:r>
                  <a:rPr lang="en-US" i="1" dirty="0">
                    <a:solidFill>
                      <a:srgbClr val="000000"/>
                    </a:solidFill>
                  </a:rPr>
                  <a:t>of </a:t>
                </a:r>
                <a14:m>
                  <m:oMath xmlns:m="http://schemas.openxmlformats.org/officeDocument/2006/math">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1</m:t>
                        </m:r>
                      </m:num>
                      <m:den>
                        <m:r>
                          <a:rPr lang="en-US" b="0" i="1" dirty="0" smtClean="0">
                            <a:solidFill>
                              <a:srgbClr val="000000"/>
                            </a:solidFill>
                            <a:latin typeface="Cambria Math" panose="02040503050406030204" pitchFamily="18" charset="0"/>
                          </a:rPr>
                          <m:t>𝑎</m:t>
                        </m:r>
                      </m:den>
                    </m:f>
                  </m:oMath>
                </a14:m>
                <a:r>
                  <a:rPr lang="en-US" dirty="0">
                    <a:solidFill>
                      <a:srgbClr val="000000"/>
                    </a:solidFill>
                  </a:rPr>
                  <a:t> if 0 &lt; </a:t>
                </a:r>
                <a:r>
                  <a:rPr lang="en-US" i="1" dirty="0">
                    <a:solidFill>
                      <a:srgbClr val="000000"/>
                    </a:solidFill>
                  </a:rPr>
                  <a:t>a &lt; </a:t>
                </a:r>
                <a:r>
                  <a:rPr lang="en-US" dirty="0">
                    <a:solidFill>
                      <a:srgbClr val="000000"/>
                    </a:solidFill>
                  </a:rPr>
                  <a:t>1.</a:t>
                </a:r>
              </a:p>
              <a:p>
                <a:pPr marL="463550" indent="-463550"/>
                <a:r>
                  <a:rPr lang="en-US" b="1" dirty="0">
                    <a:solidFill>
                      <a:srgbClr val="000000"/>
                    </a:solidFill>
                  </a:rPr>
                  <a:t>2.</a:t>
                </a:r>
                <a:r>
                  <a:rPr lang="en-US" dirty="0">
                    <a:solidFill>
                      <a:srgbClr val="000000"/>
                    </a:solidFill>
                  </a:rPr>
                  <a:t>	The graph of the function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f </a:t>
                </a:r>
                <a:r>
                  <a:rPr lang="en-US" dirty="0">
                    <a:solidFill>
                      <a:srgbClr val="000000"/>
                    </a:solidFill>
                  </a:rPr>
                  <a:t>(</a:t>
                </a:r>
                <a:r>
                  <a:rPr lang="en-US" i="1" dirty="0">
                    <a:solidFill>
                      <a:srgbClr val="000000"/>
                    </a:solidFill>
                  </a:rPr>
                  <a:t>ax</a:t>
                </a:r>
                <a:r>
                  <a:rPr lang="en-US" dirty="0">
                    <a:solidFill>
                      <a:srgbClr val="000000"/>
                    </a:solidFill>
                  </a:rPr>
                  <a:t>) is </a:t>
                </a:r>
                <a:r>
                  <a:rPr lang="en-US" i="1" dirty="0">
                    <a:solidFill>
                      <a:srgbClr val="000000"/>
                    </a:solidFill>
                  </a:rPr>
                  <a:t>compressed</a:t>
                </a:r>
                <a:r>
                  <a:rPr lang="en-US" dirty="0">
                    <a:solidFill>
                      <a:srgbClr val="000000"/>
                    </a:solidFill>
                  </a:rPr>
                  <a:t> horizontally compared to the graph of </a:t>
                </a:r>
                <a:r>
                  <a:rPr lang="en-US" i="1" dirty="0">
                    <a:solidFill>
                      <a:srgbClr val="000000"/>
                    </a:solidFill>
                  </a:rPr>
                  <a:t>f </a:t>
                </a:r>
                <a:r>
                  <a:rPr lang="en-US" dirty="0">
                    <a:solidFill>
                      <a:srgbClr val="000000"/>
                    </a:solidFill>
                  </a:rPr>
                  <a:t>by a factor </a:t>
                </a:r>
                <a:r>
                  <a:rPr lang="en-US" i="1" dirty="0">
                    <a:solidFill>
                      <a:srgbClr val="000000"/>
                    </a:solidFill>
                  </a:rPr>
                  <a:t>of </a:t>
                </a:r>
                <a14:m>
                  <m:oMath xmlns:m="http://schemas.openxmlformats.org/officeDocument/2006/math">
                    <m:f>
                      <m:fPr>
                        <m:ctrlPr>
                          <a:rPr lang="en-US" i="1" dirty="0" smtClean="0">
                            <a:solidFill>
                              <a:srgbClr val="000000"/>
                            </a:solidFill>
                            <a:latin typeface="Cambria Math" panose="02040503050406030204" pitchFamily="18" charset="0"/>
                          </a:rPr>
                        </m:ctrlPr>
                      </m:fPr>
                      <m:num>
                        <m:r>
                          <a:rPr lang="en-US" b="0" i="1" dirty="0" smtClean="0">
                            <a:solidFill>
                              <a:srgbClr val="000000"/>
                            </a:solidFill>
                            <a:latin typeface="Cambria Math" panose="02040503050406030204" pitchFamily="18" charset="0"/>
                          </a:rPr>
                          <m:t>1</m:t>
                        </m:r>
                      </m:num>
                      <m:den>
                        <m:r>
                          <a:rPr lang="en-US" b="0" i="1" dirty="0" smtClean="0">
                            <a:solidFill>
                              <a:srgbClr val="000000"/>
                            </a:solidFill>
                            <a:latin typeface="Cambria Math" panose="02040503050406030204" pitchFamily="18" charset="0"/>
                          </a:rPr>
                          <m:t>𝑎</m:t>
                        </m:r>
                      </m:den>
                    </m:f>
                  </m:oMath>
                </a14:m>
                <a:r>
                  <a:rPr lang="en-US" dirty="0">
                    <a:solidFill>
                      <a:srgbClr val="000000"/>
                    </a:solidFill>
                  </a:rPr>
                  <a:t> if </a:t>
                </a:r>
                <a:r>
                  <a:rPr lang="en-US" i="1" dirty="0">
                    <a:solidFill>
                      <a:srgbClr val="000000"/>
                    </a:solidFill>
                  </a:rPr>
                  <a:t>a</a:t>
                </a:r>
                <a:r>
                  <a:rPr lang="en-US" dirty="0">
                    <a:solidFill>
                      <a:srgbClr val="000000"/>
                    </a:solidFill>
                  </a:rPr>
                  <a:t> &gt; 1.</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071371"/>
              </a:xfrm>
              <a:blipFill>
                <a:blip r:embed="rId2"/>
                <a:stretch>
                  <a:fillRect l="-1328" t="-1040" r="-148" b="-743"/>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386039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5399"/>
            <a:ext cx="8229600" cy="4072910"/>
          </a:xfrm>
          <a:prstGeom prst="rect">
            <a:avLst/>
          </a:prstGeom>
          <a:solidFill>
            <a:srgbClr val="FFFFCC"/>
          </a:solidFill>
          <a:ln w="28575">
            <a:solidFill>
              <a:srgbClr val="000000"/>
            </a:solidFill>
          </a:ln>
        </p:spPr>
        <p:txBody>
          <a:bodyPr>
            <a:spAutoFit/>
          </a:bodyPr>
          <a:lstStyle/>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p:txBody>
      </p:sp>
      <p:pic>
        <p:nvPicPr>
          <p:cNvPr id="4" name="Picture 3">
            <a:extLst>
              <a:ext uri="{FF2B5EF4-FFF2-40B4-BE49-F238E27FC236}">
                <a16:creationId xmlns:a16="http://schemas.microsoft.com/office/drawing/2014/main" id="{92021B0F-00F8-6D8F-5104-6721DE890DE1}"/>
              </a:ext>
            </a:extLst>
          </p:cNvPr>
          <p:cNvPicPr>
            <a:picLocks noChangeAspect="1"/>
          </p:cNvPicPr>
          <p:nvPr/>
        </p:nvPicPr>
        <p:blipFill>
          <a:blip r:embed="rId2"/>
          <a:stretch>
            <a:fillRect/>
          </a:stretch>
        </p:blipFill>
        <p:spPr>
          <a:xfrm>
            <a:off x="1412517" y="1445672"/>
            <a:ext cx="6283683" cy="3421704"/>
          </a:xfrm>
          <a:prstGeom prst="rect">
            <a:avLst/>
          </a:prstGeom>
        </p:spPr>
      </p:pic>
      <p:sp>
        <p:nvSpPr>
          <p:cNvPr id="2" name="Title 1"/>
          <p:cNvSpPr>
            <a:spLocks noGrp="1"/>
          </p:cNvSpPr>
          <p:nvPr>
            <p:ph type="title"/>
          </p:nvPr>
        </p:nvSpPr>
        <p:spPr/>
        <p:txBody>
          <a:bodyPr/>
          <a:lstStyle/>
          <a:p>
            <a:r>
              <a:rPr lang="en-US" dirty="0"/>
              <a:t>Theorem: Horizontal Stretching and Compressing (cont.)</a:t>
            </a:r>
          </a:p>
        </p:txBody>
      </p:sp>
      <p:sp>
        <p:nvSpPr>
          <p:cNvPr id="6" name="Rectangle 5"/>
          <p:cNvSpPr/>
          <p:nvPr/>
        </p:nvSpPr>
        <p:spPr>
          <a:xfrm>
            <a:off x="1219200" y="4828056"/>
            <a:ext cx="7281032" cy="523220"/>
          </a:xfrm>
          <a:prstGeom prst="rect">
            <a:avLst/>
          </a:prstGeom>
        </p:spPr>
        <p:txBody>
          <a:bodyPr wrap="none">
            <a:spAutoFit/>
          </a:bodyPr>
          <a:lstStyle/>
          <a:p>
            <a:r>
              <a:rPr lang="en-US" sz="2800" b="1" dirty="0"/>
              <a:t>Figure 13 </a:t>
            </a:r>
            <a:r>
              <a:rPr lang="en-US" sz="2800" dirty="0"/>
              <a:t>Horizontal Stretching and Compressing</a:t>
            </a:r>
          </a:p>
        </p:txBody>
      </p:sp>
    </p:spTree>
    <p:extLst>
      <p:ext uri="{BB962C8B-B14F-4D97-AF65-F5344CB8AC3E}">
        <p14:creationId xmlns:p14="http://schemas.microsoft.com/office/powerpoint/2010/main" val="139823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Order of Transformations</a:t>
            </a:r>
          </a:p>
        </p:txBody>
      </p:sp>
      <p:sp>
        <p:nvSpPr>
          <p:cNvPr id="3" name="Content Placeholder 2"/>
          <p:cNvSpPr>
            <a:spLocks noGrp="1"/>
          </p:cNvSpPr>
          <p:nvPr>
            <p:ph idx="1"/>
          </p:nvPr>
        </p:nvSpPr>
        <p:spPr>
          <a:xfrm>
            <a:off x="457200" y="1280160"/>
            <a:ext cx="8229600" cy="4315027"/>
          </a:xfrm>
          <a:solidFill>
            <a:srgbClr val="FFFFCC"/>
          </a:solidFill>
          <a:ln w="28575">
            <a:solidFill>
              <a:srgbClr val="000000"/>
            </a:solidFill>
          </a:ln>
        </p:spPr>
        <p:txBody>
          <a:bodyPr>
            <a:spAutoFit/>
          </a:bodyPr>
          <a:lstStyle/>
          <a:p>
            <a:r>
              <a:rPr lang="en-US" dirty="0">
                <a:solidFill>
                  <a:srgbClr val="000000"/>
                </a:solidFill>
              </a:rPr>
              <a:t>If a function </a:t>
            </a:r>
            <a:r>
              <a:rPr lang="en-US" i="1" dirty="0">
                <a:solidFill>
                  <a:srgbClr val="000000"/>
                </a:solidFill>
              </a:rPr>
              <a:t>g </a:t>
            </a:r>
            <a:r>
              <a:rPr lang="en-US" dirty="0">
                <a:solidFill>
                  <a:srgbClr val="000000"/>
                </a:solidFill>
              </a:rPr>
              <a:t>has been obtained from a simpler function </a:t>
            </a:r>
            <a:r>
              <a:rPr lang="en-US" i="1" dirty="0">
                <a:solidFill>
                  <a:srgbClr val="000000"/>
                </a:solidFill>
              </a:rPr>
              <a:t>f</a:t>
            </a:r>
            <a:r>
              <a:rPr lang="en-US" dirty="0">
                <a:solidFill>
                  <a:srgbClr val="000000"/>
                </a:solidFill>
              </a:rPr>
              <a:t> through a number of transformations, </a:t>
            </a:r>
            <a:r>
              <a:rPr lang="en-US" i="1" dirty="0">
                <a:solidFill>
                  <a:srgbClr val="000000"/>
                </a:solidFill>
              </a:rPr>
              <a:t>g</a:t>
            </a:r>
            <a:r>
              <a:rPr lang="en-US" dirty="0">
                <a:solidFill>
                  <a:srgbClr val="000000"/>
                </a:solidFill>
              </a:rPr>
              <a:t> can be analyzed by looking for the transformations in this order.</a:t>
            </a:r>
          </a:p>
          <a:p>
            <a:r>
              <a:rPr lang="en-US" b="1" dirty="0">
                <a:solidFill>
                  <a:srgbClr val="000000"/>
                </a:solidFill>
              </a:rPr>
              <a:t>Step 1:</a:t>
            </a:r>
            <a:r>
              <a:rPr lang="en-US" dirty="0">
                <a:solidFill>
                  <a:srgbClr val="000000"/>
                </a:solidFill>
              </a:rPr>
              <a:t>  Horizontal shifting</a:t>
            </a:r>
          </a:p>
          <a:p>
            <a:r>
              <a:rPr lang="en-US" b="1" dirty="0">
                <a:solidFill>
                  <a:srgbClr val="000000"/>
                </a:solidFill>
              </a:rPr>
              <a:t>Step 2:</a:t>
            </a:r>
            <a:r>
              <a:rPr lang="en-US" dirty="0">
                <a:solidFill>
                  <a:srgbClr val="000000"/>
                </a:solidFill>
              </a:rPr>
              <a:t>  Horizontal and vertical stretching and compressing</a:t>
            </a:r>
          </a:p>
          <a:p>
            <a:r>
              <a:rPr lang="en-US" b="1" dirty="0">
                <a:solidFill>
                  <a:srgbClr val="000000"/>
                </a:solidFill>
              </a:rPr>
              <a:t>Step 3:</a:t>
            </a:r>
            <a:r>
              <a:rPr lang="en-US" dirty="0">
                <a:solidFill>
                  <a:srgbClr val="000000"/>
                </a:solidFill>
              </a:rPr>
              <a:t>  Reflecting with respect to the axes</a:t>
            </a:r>
          </a:p>
          <a:p>
            <a:r>
              <a:rPr lang="en-US" b="1" dirty="0">
                <a:solidFill>
                  <a:srgbClr val="000000"/>
                </a:solidFill>
              </a:rPr>
              <a:t>Step 4:</a:t>
            </a:r>
            <a:r>
              <a:rPr lang="en-US" dirty="0">
                <a:solidFill>
                  <a:srgbClr val="000000"/>
                </a:solidFill>
              </a:rPr>
              <a:t>  Vertical shifting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Graphing a Function Using a Sequence</a:t>
            </a:r>
            <a:br>
              <a:rPr lang="en-US" dirty="0"/>
            </a:br>
            <a:r>
              <a:rPr lang="en-US" dirty="0"/>
              <a:t>of Function Transformations </a:t>
            </a:r>
          </a:p>
        </p:txBody>
      </p:sp>
      <p:sp>
        <p:nvSpPr>
          <p:cNvPr id="3" name="Content Placeholder 2"/>
          <p:cNvSpPr>
            <a:spLocks noGrp="1"/>
          </p:cNvSpPr>
          <p:nvPr>
            <p:ph idx="1"/>
          </p:nvPr>
        </p:nvSpPr>
        <p:spPr/>
        <p:txBody>
          <a:bodyPr/>
          <a:lstStyle/>
          <a:p>
            <a:r>
              <a:rPr lang="en-US" dirty="0"/>
              <a:t>Sketch the graph of the function </a:t>
            </a:r>
          </a:p>
          <a:p>
            <a:r>
              <a:rPr lang="en-US" b="1" dirty="0"/>
              <a:t>Solution</a:t>
            </a:r>
          </a:p>
          <a:p>
            <a:r>
              <a:rPr lang="en-US" dirty="0"/>
              <a:t>The basic function that </a:t>
            </a:r>
            <a:r>
              <a:rPr lang="en-US" i="1" dirty="0"/>
              <a:t>f</a:t>
            </a:r>
            <a:r>
              <a:rPr lang="en-US" dirty="0"/>
              <a:t> is similar to is           Now we follow the order of transformations.</a:t>
            </a:r>
          </a:p>
          <a:p>
            <a:pPr marL="1146175" indent="-1146175"/>
            <a:r>
              <a:rPr lang="en-US" b="1" dirty="0"/>
              <a:t>Step 1:	</a:t>
            </a:r>
            <a:r>
              <a:rPr lang="en-US" dirty="0"/>
              <a:t>If we replace </a:t>
            </a:r>
            <a:r>
              <a:rPr lang="en-US" i="1" dirty="0"/>
              <a:t>x</a:t>
            </a:r>
            <a:r>
              <a:rPr lang="en-US" dirty="0"/>
              <a:t> by </a:t>
            </a:r>
            <a:r>
              <a:rPr lang="en-US" i="1" dirty="0"/>
              <a:t>x</a:t>
            </a:r>
            <a:r>
              <a:rPr lang="en-US" dirty="0"/>
              <a:t> + 2 (shifting the graph 2 units to the left), we obtain the function 		       which is closer to what we want.</a:t>
            </a:r>
            <a:endParaRPr lang="en-US" b="1" dirty="0"/>
          </a:p>
        </p:txBody>
      </p:sp>
      <p:graphicFrame>
        <p:nvGraphicFramePr>
          <p:cNvPr id="14340" name="Object 4"/>
          <p:cNvGraphicFramePr>
            <a:graphicFrameLocks noChangeAspect="1"/>
          </p:cNvGraphicFramePr>
          <p:nvPr>
            <p:extLst>
              <p:ext uri="{D42A27DB-BD31-4B8C-83A1-F6EECF244321}">
                <p14:modId xmlns:p14="http://schemas.microsoft.com/office/powerpoint/2010/main" val="3773802576"/>
              </p:ext>
            </p:extLst>
          </p:nvPr>
        </p:nvGraphicFramePr>
        <p:xfrm>
          <a:off x="1643063" y="4149725"/>
          <a:ext cx="1270000" cy="431800"/>
        </p:xfrm>
        <a:graphic>
          <a:graphicData uri="http://schemas.openxmlformats.org/presentationml/2006/ole">
            <mc:AlternateContent xmlns:mc="http://schemas.openxmlformats.org/markup-compatibility/2006">
              <mc:Choice xmlns:v="urn:schemas-microsoft-com:vml" Requires="v">
                <p:oleObj name="Equation" r:id="rId2" imgW="1269720" imgH="431640" progId="Equation.DSMT4">
                  <p:embed/>
                </p:oleObj>
              </mc:Choice>
              <mc:Fallback>
                <p:oleObj name="Equation" r:id="rId2" imgW="1269720" imgH="431640" progId="Equation.DSMT4">
                  <p:embed/>
                  <p:pic>
                    <p:nvPicPr>
                      <p:cNvPr id="0" name="Picture 4"/>
                      <p:cNvPicPr>
                        <a:picLocks noChangeAspect="1" noChangeArrowheads="1"/>
                      </p:cNvPicPr>
                      <p:nvPr/>
                    </p:nvPicPr>
                    <p:blipFill>
                      <a:blip r:embed="rId3"/>
                      <a:srcRect/>
                      <a:stretch>
                        <a:fillRect/>
                      </a:stretch>
                    </p:blipFill>
                    <p:spPr bwMode="auto">
                      <a:xfrm>
                        <a:off x="1643063" y="4149725"/>
                        <a:ext cx="1270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5253990" y="1326198"/>
          <a:ext cx="2324100" cy="469900"/>
        </p:xfrm>
        <a:graphic>
          <a:graphicData uri="http://schemas.openxmlformats.org/presentationml/2006/ole">
            <mc:AlternateContent xmlns:mc="http://schemas.openxmlformats.org/markup-compatibility/2006">
              <mc:Choice xmlns:v="urn:schemas-microsoft-com:vml" Requires="v">
                <p:oleObj name="Equation" r:id="rId4" imgW="2323800" imgH="469800" progId="Equation.DSMT4">
                  <p:embed/>
                </p:oleObj>
              </mc:Choice>
              <mc:Fallback>
                <p:oleObj name="Equation" r:id="rId4" imgW="232380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990" y="1326198"/>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6154738" y="2376488"/>
          <a:ext cx="609600" cy="431800"/>
        </p:xfrm>
        <a:graphic>
          <a:graphicData uri="http://schemas.openxmlformats.org/presentationml/2006/ole">
            <mc:AlternateContent xmlns:mc="http://schemas.openxmlformats.org/markup-compatibility/2006">
              <mc:Choice xmlns:v="urn:schemas-microsoft-com:vml" Requires="v">
                <p:oleObj name="Equation" r:id="rId6" imgW="609480" imgH="431640" progId="Equation.DSMT4">
                  <p:embed/>
                </p:oleObj>
              </mc:Choice>
              <mc:Fallback>
                <p:oleObj name="Equation" r:id="rId6" imgW="609480" imgH="4316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4738" y="2376488"/>
                        <a:ext cx="60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Graphing a Function Using a Sequence</a:t>
            </a:r>
            <a:br>
              <a:rPr lang="en-US" dirty="0"/>
            </a:br>
            <a:r>
              <a:rPr lang="en-US" dirty="0"/>
              <a:t>of Function Transformations (cont.)</a:t>
            </a:r>
          </a:p>
        </p:txBody>
      </p:sp>
      <p:sp>
        <p:nvSpPr>
          <p:cNvPr id="3" name="Content Placeholder 2"/>
          <p:cNvSpPr>
            <a:spLocks noGrp="1"/>
          </p:cNvSpPr>
          <p:nvPr>
            <p:ph idx="1"/>
          </p:nvPr>
        </p:nvSpPr>
        <p:spPr/>
        <p:txBody>
          <a:bodyPr/>
          <a:lstStyle/>
          <a:p>
            <a:pPr marL="1146175" indent="-1146175"/>
            <a:r>
              <a:rPr lang="en-US" b="1" dirty="0"/>
              <a:t>Step 2:</a:t>
            </a:r>
            <a:r>
              <a:rPr lang="en-US" dirty="0"/>
              <a:t>	There does not appear to be any stretching or compressing transformation.</a:t>
            </a:r>
          </a:p>
          <a:p>
            <a:pPr marL="1146175" indent="-1146175"/>
            <a:r>
              <a:rPr lang="en-US" b="1" dirty="0"/>
              <a:t>Step 3:</a:t>
            </a:r>
            <a:r>
              <a:rPr lang="en-US" dirty="0"/>
              <a:t>	If we now replace </a:t>
            </a:r>
            <a:r>
              <a:rPr lang="en-US" i="1" dirty="0"/>
              <a:t>x</a:t>
            </a:r>
            <a:r>
              <a:rPr lang="en-US" dirty="0"/>
              <a:t> by </a:t>
            </a:r>
            <a:r>
              <a:rPr lang="en-US" dirty="0">
                <a:latin typeface="Symbol" pitchFamily="18" charset="2"/>
              </a:rPr>
              <a:t>-</a:t>
            </a:r>
            <a:r>
              <a:rPr lang="en-US" i="1" dirty="0"/>
              <a:t>x</a:t>
            </a:r>
            <a:r>
              <a:rPr lang="en-US" dirty="0"/>
              <a:t>, we have  </a:t>
            </a:r>
          </a:p>
          <a:p>
            <a:pPr marL="1146175" indent="-1146175">
              <a:spcBef>
                <a:spcPts val="0"/>
              </a:spcBef>
            </a:pPr>
            <a:r>
              <a:rPr lang="en-US" dirty="0"/>
              <a:t>	which is the same as </a:t>
            </a:r>
            <a:r>
              <a:rPr lang="en-US" i="1" dirty="0"/>
              <a:t>f</a:t>
            </a:r>
            <a:r>
              <a:rPr lang="en-US" dirty="0"/>
              <a:t>. This reflects the graph </a:t>
            </a:r>
          </a:p>
          <a:p>
            <a:pPr marL="1146175" indent="-1146175">
              <a:spcBef>
                <a:spcPts val="0"/>
              </a:spcBef>
            </a:pPr>
            <a:r>
              <a:rPr lang="en-US" dirty="0"/>
              <a:t>	of 		   with respect to the </a:t>
            </a:r>
            <a:r>
              <a:rPr lang="en-US" i="1" dirty="0"/>
              <a:t>y</a:t>
            </a:r>
            <a:r>
              <a:rPr lang="en-US" dirty="0"/>
              <a:t>‑axis. </a:t>
            </a:r>
          </a:p>
          <a:p>
            <a:pPr marL="1146175" indent="-1146175"/>
            <a:r>
              <a:rPr lang="en-US" b="1" dirty="0"/>
              <a:t>Step 4:</a:t>
            </a:r>
            <a:r>
              <a:rPr lang="en-US" dirty="0"/>
              <a:t>	Since we already found </a:t>
            </a:r>
            <a:r>
              <a:rPr lang="en-US" i="1" dirty="0"/>
              <a:t>f</a:t>
            </a:r>
            <a:r>
              <a:rPr lang="en-US" dirty="0"/>
              <a:t>, we know there is no vertical shift.</a:t>
            </a:r>
          </a:p>
        </p:txBody>
      </p:sp>
      <p:graphicFrame>
        <p:nvGraphicFramePr>
          <p:cNvPr id="15362" name="Object 2"/>
          <p:cNvGraphicFramePr>
            <a:graphicFrameLocks noChangeAspect="1"/>
          </p:cNvGraphicFramePr>
          <p:nvPr/>
        </p:nvGraphicFramePr>
        <p:xfrm>
          <a:off x="6795448" y="2271252"/>
          <a:ext cx="1689100" cy="469900"/>
        </p:xfrm>
        <a:graphic>
          <a:graphicData uri="http://schemas.openxmlformats.org/presentationml/2006/ole">
            <mc:AlternateContent xmlns:mc="http://schemas.openxmlformats.org/markup-compatibility/2006">
              <mc:Choice xmlns:v="urn:schemas-microsoft-com:vml" Requires="v">
                <p:oleObj name="Equation" r:id="rId2" imgW="1688760" imgH="469800" progId="Equation.DSMT4">
                  <p:embed/>
                </p:oleObj>
              </mc:Choice>
              <mc:Fallback>
                <p:oleObj name="Equation" r:id="rId2" imgW="16887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448" y="2271252"/>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2092656" y="3137848"/>
          <a:ext cx="1346200" cy="469900"/>
        </p:xfrm>
        <a:graphic>
          <a:graphicData uri="http://schemas.openxmlformats.org/presentationml/2006/ole">
            <mc:AlternateContent xmlns:mc="http://schemas.openxmlformats.org/markup-compatibility/2006">
              <mc:Choice xmlns:v="urn:schemas-microsoft-com:vml" Requires="v">
                <p:oleObj name="Equation" r:id="rId4" imgW="1346040" imgH="469800" progId="Equation.DSMT4">
                  <p:embed/>
                </p:oleObj>
              </mc:Choice>
              <mc:Fallback>
                <p:oleObj name="Equation" r:id="rId4" imgW="1346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656" y="3137848"/>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Graphing a Function Using a Sequence</a:t>
            </a:r>
            <a:br>
              <a:rPr lang="en-US" dirty="0"/>
            </a:br>
            <a:r>
              <a:rPr lang="en-US" dirty="0"/>
              <a:t>of Function Transformations (cont.)</a:t>
            </a:r>
          </a:p>
        </p:txBody>
      </p:sp>
      <p:sp>
        <p:nvSpPr>
          <p:cNvPr id="3" name="Content Placeholder 2"/>
          <p:cNvSpPr>
            <a:spLocks noGrp="1"/>
          </p:cNvSpPr>
          <p:nvPr>
            <p:ph idx="1"/>
          </p:nvPr>
        </p:nvSpPr>
        <p:spPr/>
        <p:txBody>
          <a:bodyPr/>
          <a:lstStyle/>
          <a:p>
            <a:r>
              <a:rPr lang="en-US" dirty="0"/>
              <a:t>The entire sequence of transformations is shown in Figure 15, ending with the graph of </a:t>
            </a:r>
            <a:r>
              <a:rPr lang="en-US" i="1" dirty="0"/>
              <a:t>f .</a:t>
            </a:r>
            <a:endParaRPr lang="en-US" dirty="0"/>
          </a:p>
        </p:txBody>
      </p:sp>
      <p:pic>
        <p:nvPicPr>
          <p:cNvPr id="54273" name="Picture 1"/>
          <p:cNvPicPr>
            <a:picLocks noChangeAspect="1" noChangeArrowheads="1"/>
          </p:cNvPicPr>
          <p:nvPr/>
        </p:nvPicPr>
        <p:blipFill>
          <a:blip r:embed="rId2" cstate="print">
            <a:clrChange>
              <a:clrFrom>
                <a:srgbClr val="FFFFFF"/>
              </a:clrFrom>
              <a:clrTo>
                <a:srgbClr val="FFFFFF">
                  <a:alpha val="0"/>
                </a:srgbClr>
              </a:clrTo>
            </a:clrChange>
            <a:lum bright="-30000"/>
          </a:blip>
          <a:srcRect b="10088"/>
          <a:stretch>
            <a:fillRect/>
          </a:stretch>
        </p:blipFill>
        <p:spPr bwMode="auto">
          <a:xfrm>
            <a:off x="719416" y="2209800"/>
            <a:ext cx="7705169" cy="3124200"/>
          </a:xfrm>
          <a:prstGeom prst="rect">
            <a:avLst/>
          </a:prstGeom>
          <a:noFill/>
          <a:ln w="9525">
            <a:noFill/>
            <a:miter lim="800000"/>
            <a:headEnd/>
            <a:tailEnd/>
          </a:ln>
          <a:effectLst/>
        </p:spPr>
      </p:pic>
      <p:sp>
        <p:nvSpPr>
          <p:cNvPr id="5" name="Rectangle 4"/>
          <p:cNvSpPr/>
          <p:nvPr/>
        </p:nvSpPr>
        <p:spPr>
          <a:xfrm>
            <a:off x="3795602" y="5420380"/>
            <a:ext cx="1552797" cy="523220"/>
          </a:xfrm>
          <a:prstGeom prst="rect">
            <a:avLst/>
          </a:prstGeom>
        </p:spPr>
        <p:txBody>
          <a:bodyPr wrap="none">
            <a:spAutoFit/>
          </a:bodyPr>
          <a:lstStyle/>
          <a:p>
            <a:r>
              <a:rPr lang="en-US" sz="2800" b="1" dirty="0"/>
              <a:t>Figure 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Graphing a Function Using a Sequence</a:t>
            </a:r>
            <a:br>
              <a:rPr lang="en-US" dirty="0"/>
            </a:br>
            <a:r>
              <a:rPr lang="en-US" dirty="0"/>
              <a:t>of Function Transformations (cont.)</a:t>
            </a:r>
          </a:p>
        </p:txBody>
      </p:sp>
      <p:sp>
        <p:nvSpPr>
          <p:cNvPr id="3" name="Content Placeholder 2"/>
          <p:cNvSpPr>
            <a:spLocks noGrp="1"/>
          </p:cNvSpPr>
          <p:nvPr>
            <p:ph idx="1"/>
          </p:nvPr>
        </p:nvSpPr>
        <p:spPr/>
        <p:txBody>
          <a:bodyPr/>
          <a:lstStyle/>
          <a:p>
            <a:r>
              <a:rPr lang="en-US" b="1" dirty="0"/>
              <a:t>Note:</a:t>
            </a:r>
            <a:r>
              <a:rPr lang="en-US" dirty="0"/>
              <a:t> An alternate approach to graphing 		</a:t>
            </a:r>
          </a:p>
          <a:p>
            <a:r>
              <a:rPr lang="en-US" dirty="0"/>
              <a:t>is to rewrite the function in the form 			 </a:t>
            </a:r>
          </a:p>
          <a:p>
            <a:r>
              <a:rPr lang="en-US" dirty="0"/>
              <a:t>In this form, the graph of </a:t>
            </a:r>
            <a:r>
              <a:rPr lang="en-US" i="1" dirty="0"/>
              <a:t>f</a:t>
            </a:r>
            <a:r>
              <a:rPr lang="en-US" dirty="0"/>
              <a:t> is the graph of 	  shifted 2 units to the right, and then reflected with respect to the </a:t>
            </a:r>
            <a:r>
              <a:rPr lang="en-US" i="1" dirty="0"/>
              <a:t>x</a:t>
            </a:r>
            <a:r>
              <a:rPr lang="en-US" dirty="0"/>
              <a:t>‑axis. The result is the same, as you should verify.</a:t>
            </a:r>
          </a:p>
        </p:txBody>
      </p:sp>
      <p:graphicFrame>
        <p:nvGraphicFramePr>
          <p:cNvPr id="17410" name="Object 2"/>
          <p:cNvGraphicFramePr>
            <a:graphicFrameLocks noChangeAspect="1"/>
          </p:cNvGraphicFramePr>
          <p:nvPr/>
        </p:nvGraphicFramePr>
        <p:xfrm>
          <a:off x="6477000" y="1342104"/>
          <a:ext cx="2222500" cy="469900"/>
        </p:xfrm>
        <a:graphic>
          <a:graphicData uri="http://schemas.openxmlformats.org/presentationml/2006/ole">
            <mc:AlternateContent xmlns:mc="http://schemas.openxmlformats.org/markup-compatibility/2006">
              <mc:Choice xmlns:v="urn:schemas-microsoft-com:vml" Requires="v">
                <p:oleObj name="Equation" r:id="rId2" imgW="2222280" imgH="469800" progId="Equation.DSMT4">
                  <p:embed/>
                </p:oleObj>
              </mc:Choice>
              <mc:Fallback>
                <p:oleObj name="Equation" r:id="rId2" imgW="2222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42104"/>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5848556" y="1818560"/>
          <a:ext cx="2565400" cy="469900"/>
        </p:xfrm>
        <a:graphic>
          <a:graphicData uri="http://schemas.openxmlformats.org/presentationml/2006/ole">
            <mc:AlternateContent xmlns:mc="http://schemas.openxmlformats.org/markup-compatibility/2006">
              <mc:Choice xmlns:v="urn:schemas-microsoft-com:vml" Requires="v">
                <p:oleObj name="Equation" r:id="rId4" imgW="2565360" imgH="469800" progId="Equation.DSMT4">
                  <p:embed/>
                </p:oleObj>
              </mc:Choice>
              <mc:Fallback>
                <p:oleObj name="Equation" r:id="rId4" imgW="2565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556" y="1818560"/>
                        <a:ext cx="256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1899685255"/>
              </p:ext>
            </p:extLst>
          </p:nvPr>
        </p:nvGraphicFramePr>
        <p:xfrm>
          <a:off x="6575032" y="2366190"/>
          <a:ext cx="508000" cy="431800"/>
        </p:xfrm>
        <a:graphic>
          <a:graphicData uri="http://schemas.openxmlformats.org/presentationml/2006/ole">
            <mc:AlternateContent xmlns:mc="http://schemas.openxmlformats.org/markup-compatibility/2006">
              <mc:Choice xmlns:v="urn:schemas-microsoft-com:vml" Requires="v">
                <p:oleObj name="Equation" r:id="rId6" imgW="507960" imgH="431640" progId="Equation.DSMT4">
                  <p:embed/>
                </p:oleObj>
              </mc:Choice>
              <mc:Fallback>
                <p:oleObj name="Equation" r:id="rId6" imgW="50796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032" y="2366190"/>
                        <a:ext cx="50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Horizontal Shifting (cont.)</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95400"/>
            <a:ext cx="8229600" cy="4072910"/>
          </a:xfrm>
          <a:prstGeom prst="rect">
            <a:avLst/>
          </a:prstGeom>
          <a:solidFill>
            <a:srgbClr val="FFFFCC"/>
          </a:solidFill>
          <a:ln w="28575">
            <a:solidFill>
              <a:srgbClr val="000000"/>
            </a:solidFill>
          </a:ln>
        </p:spPr>
        <p:txBody>
          <a:bodyPr wrap="square">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p:txBody>
      </p:sp>
      <p:sp>
        <p:nvSpPr>
          <p:cNvPr id="6" name="Rectangle 5"/>
          <p:cNvSpPr/>
          <p:nvPr/>
        </p:nvSpPr>
        <p:spPr>
          <a:xfrm>
            <a:off x="2465204" y="4845090"/>
            <a:ext cx="4213589" cy="523220"/>
          </a:xfrm>
          <a:prstGeom prst="rect">
            <a:avLst/>
          </a:prstGeom>
        </p:spPr>
        <p:txBody>
          <a:bodyPr wrap="none">
            <a:spAutoFit/>
          </a:bodyPr>
          <a:lstStyle/>
          <a:p>
            <a:r>
              <a:rPr lang="en-US" sz="2800" b="1" dirty="0"/>
              <a:t>Figure 1 </a:t>
            </a:r>
            <a:r>
              <a:rPr lang="en-US" sz="2800" dirty="0"/>
              <a:t>Horizontal Shifting</a:t>
            </a:r>
          </a:p>
        </p:txBody>
      </p:sp>
      <p:pic>
        <p:nvPicPr>
          <p:cNvPr id="11" name="Picture 10">
            <a:extLst>
              <a:ext uri="{FF2B5EF4-FFF2-40B4-BE49-F238E27FC236}">
                <a16:creationId xmlns:a16="http://schemas.microsoft.com/office/drawing/2014/main" id="{87DA6D8C-5E0F-DCD7-B625-88CE441BBB1A}"/>
              </a:ext>
            </a:extLst>
          </p:cNvPr>
          <p:cNvPicPr>
            <a:picLocks noChangeAspect="1"/>
          </p:cNvPicPr>
          <p:nvPr/>
        </p:nvPicPr>
        <p:blipFill>
          <a:blip r:embed="rId2"/>
          <a:stretch>
            <a:fillRect/>
          </a:stretch>
        </p:blipFill>
        <p:spPr>
          <a:xfrm>
            <a:off x="1497395" y="1392872"/>
            <a:ext cx="6389574" cy="3491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Adding, Subtracting, Multiplying, and Dividing Functions</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95400"/>
            <a:ext cx="8229600" cy="4191000"/>
          </a:xfrm>
          <a:prstGeom prst="rect">
            <a:avLst/>
          </a:prstGeom>
          <a:solidFill>
            <a:srgbClr val="FFFFCC"/>
          </a:solidFill>
          <a:ln w="28575">
            <a:solidFill>
              <a:srgbClr val="000000"/>
            </a:solidFill>
          </a:ln>
        </p:spPr>
        <p:txBody>
          <a:bodyPr wrap="square">
            <a:noAutofit/>
          </a:bodyPr>
          <a:lstStyle/>
          <a:p>
            <a:pPr lvl="0">
              <a:spcBef>
                <a:spcPct val="20000"/>
              </a:spcBef>
            </a:pPr>
            <a:r>
              <a:rPr lang="en-US" sz="2800" dirty="0"/>
              <a:t>Let </a:t>
            </a:r>
            <a:r>
              <a:rPr lang="en-US" sz="2800" i="1" dirty="0"/>
              <a:t>f</a:t>
            </a:r>
            <a:r>
              <a:rPr lang="en-US" sz="2800" dirty="0"/>
              <a:t> and </a:t>
            </a:r>
            <a:r>
              <a:rPr lang="en-US" sz="2800" i="1" dirty="0"/>
              <a:t>g</a:t>
            </a:r>
            <a:r>
              <a:rPr lang="en-US" sz="2800" dirty="0"/>
              <a:t> be two functions. The </a:t>
            </a:r>
            <a:r>
              <a:rPr lang="en-US" sz="2800" b="1" dirty="0">
                <a:solidFill>
                  <a:srgbClr val="C00000"/>
                </a:solidFill>
              </a:rPr>
              <a:t>sum</a:t>
            </a:r>
            <a:r>
              <a:rPr lang="en-US" sz="2800" dirty="0"/>
              <a:t> </a:t>
            </a:r>
            <a:r>
              <a:rPr lang="en-US" sz="2800" i="1" dirty="0"/>
              <a:t>f</a:t>
            </a:r>
            <a:r>
              <a:rPr lang="en-US" sz="2800" dirty="0"/>
              <a:t> + </a:t>
            </a:r>
            <a:r>
              <a:rPr lang="en-US" sz="2800" i="1" dirty="0"/>
              <a:t>g</a:t>
            </a:r>
            <a:r>
              <a:rPr lang="en-US" sz="2800" dirty="0"/>
              <a:t>, </a:t>
            </a:r>
            <a:r>
              <a:rPr lang="en-US" sz="2800" b="1" dirty="0">
                <a:solidFill>
                  <a:srgbClr val="C00000"/>
                </a:solidFill>
              </a:rPr>
              <a:t>difference </a:t>
            </a:r>
            <a:r>
              <a:rPr lang="en-US" sz="2800" i="1" dirty="0"/>
              <a:t>f </a:t>
            </a:r>
            <a:r>
              <a:rPr lang="en-US" sz="2800" dirty="0">
                <a:latin typeface="Symbol" pitchFamily="18" charset="2"/>
              </a:rPr>
              <a:t>-</a:t>
            </a:r>
            <a:r>
              <a:rPr lang="en-US" sz="2800" dirty="0"/>
              <a:t> </a:t>
            </a:r>
            <a:r>
              <a:rPr lang="en-US" sz="2800" i="1" dirty="0"/>
              <a:t>g</a:t>
            </a:r>
            <a:r>
              <a:rPr lang="en-US" sz="2800" dirty="0"/>
              <a:t>, </a:t>
            </a:r>
            <a:r>
              <a:rPr lang="en-US" sz="2800" b="1" dirty="0">
                <a:solidFill>
                  <a:srgbClr val="C00000"/>
                </a:solidFill>
              </a:rPr>
              <a:t>product</a:t>
            </a:r>
            <a:r>
              <a:rPr lang="en-US" sz="2800" dirty="0"/>
              <a:t> </a:t>
            </a:r>
            <a:r>
              <a:rPr lang="en-US" sz="2800" i="1" dirty="0"/>
              <a:t>fg</a:t>
            </a:r>
            <a:r>
              <a:rPr lang="en-US" sz="2800" dirty="0"/>
              <a:t>, and </a:t>
            </a:r>
            <a:r>
              <a:rPr lang="en-US" sz="2800" b="1" dirty="0">
                <a:solidFill>
                  <a:srgbClr val="C00000"/>
                </a:solidFill>
              </a:rPr>
              <a:t>quotient</a:t>
            </a:r>
            <a:r>
              <a:rPr lang="en-US" sz="2800" dirty="0"/>
              <a:t> </a:t>
            </a:r>
            <a:r>
              <a:rPr lang="en-US" sz="2800" i="1" dirty="0"/>
              <a:t>f</a:t>
            </a:r>
            <a:r>
              <a:rPr lang="en-US" sz="2800" dirty="0"/>
              <a:t>/</a:t>
            </a:r>
            <a:r>
              <a:rPr lang="en-US" sz="2800" i="1" dirty="0"/>
              <a:t>g</a:t>
            </a:r>
            <a:r>
              <a:rPr lang="en-US" sz="2800" dirty="0"/>
              <a:t> are four new functions defined as follows.</a:t>
            </a:r>
          </a:p>
          <a:p>
            <a:pPr>
              <a:tabLst>
                <a:tab pos="457200" algn="l"/>
              </a:tabLst>
            </a:pPr>
            <a:endParaRPr lang="en-US" sz="2800" b="1" dirty="0"/>
          </a:p>
        </p:txBody>
      </p:sp>
      <p:graphicFrame>
        <p:nvGraphicFramePr>
          <p:cNvPr id="18439" name="Object 7"/>
          <p:cNvGraphicFramePr>
            <a:graphicFrameLocks noChangeAspect="1"/>
          </p:cNvGraphicFramePr>
          <p:nvPr>
            <p:extLst>
              <p:ext uri="{D42A27DB-BD31-4B8C-83A1-F6EECF244321}">
                <p14:modId xmlns:p14="http://schemas.microsoft.com/office/powerpoint/2010/main" val="3826409923"/>
              </p:ext>
            </p:extLst>
          </p:nvPr>
        </p:nvGraphicFramePr>
        <p:xfrm>
          <a:off x="609600" y="2895600"/>
          <a:ext cx="3873500" cy="1638300"/>
        </p:xfrm>
        <a:graphic>
          <a:graphicData uri="http://schemas.openxmlformats.org/presentationml/2006/ole">
            <mc:AlternateContent xmlns:mc="http://schemas.openxmlformats.org/markup-compatibility/2006">
              <mc:Choice xmlns:v="urn:schemas-microsoft-com:vml" Requires="v">
                <p:oleObj name="Equation" r:id="rId2" imgW="3873240" imgH="1638000" progId="Equation.DSMT4">
                  <p:embed/>
                </p:oleObj>
              </mc:Choice>
              <mc:Fallback>
                <p:oleObj name="Equation" r:id="rId2" imgW="3873240" imgH="16380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8735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Adding, Subtracting, Multiplying, and Dividing Functions (cont.)</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95400"/>
            <a:ext cx="8229600" cy="3539430"/>
          </a:xfrm>
          <a:prstGeom prst="rect">
            <a:avLst/>
          </a:prstGeom>
          <a:solidFill>
            <a:srgbClr val="FFFFCC"/>
          </a:solidFill>
          <a:ln w="28575">
            <a:solidFill>
              <a:srgbClr val="000000"/>
            </a:solidFill>
          </a:ln>
        </p:spPr>
        <p:txBody>
          <a:bodyPr>
            <a:spAutoFit/>
          </a:bodyPr>
          <a:lstStyle/>
          <a:p>
            <a:pPr>
              <a:lnSpc>
                <a:spcPct val="150000"/>
              </a:lnSpc>
              <a:tabLst>
                <a:tab pos="457200" algn="l"/>
              </a:tabLst>
            </a:pPr>
            <a:endParaRPr kumimoji="0" lang="en-US" sz="2800" b="1" u="none" strike="noStrike" kern="1200" cap="none" spc="0" normalizeH="0" baseline="0" noProof="0" dirty="0">
              <a:ln>
                <a:noFill/>
              </a:ln>
              <a:solidFill>
                <a:srgbClr val="000000"/>
              </a:solidFill>
              <a:effectLst/>
              <a:uLnTx/>
              <a:uFillTx/>
              <a:latin typeface="+mn-lt"/>
              <a:ea typeface="+mn-ea"/>
              <a:cs typeface="+mn-cs"/>
            </a:endParaRPr>
          </a:p>
          <a:p>
            <a:pPr>
              <a:lnSpc>
                <a:spcPct val="150000"/>
              </a:lnSpc>
              <a:tabLst>
                <a:tab pos="457200" algn="l"/>
              </a:tabLst>
            </a:pPr>
            <a:endParaRPr lang="en-US" sz="2800" dirty="0"/>
          </a:p>
          <a:p>
            <a:pPr>
              <a:tabLst>
                <a:tab pos="457200" algn="l"/>
              </a:tabLst>
            </a:pPr>
            <a:r>
              <a:rPr lang="en-US" sz="2800" dirty="0"/>
              <a:t>The domain of each of these new functions consists of the common elements of the individual domains of </a:t>
            </a:r>
            <a:r>
              <a:rPr lang="en-US" sz="2800" i="1" dirty="0"/>
              <a:t>f</a:t>
            </a:r>
            <a:r>
              <a:rPr lang="en-US" sz="2800" dirty="0"/>
              <a:t> and </a:t>
            </a:r>
            <a:r>
              <a:rPr lang="en-US" sz="2800" i="1" dirty="0"/>
              <a:t>g</a:t>
            </a:r>
            <a:r>
              <a:rPr lang="en-US" sz="2800" dirty="0"/>
              <a:t>, with the added condition that for the quotient function we have to omit those elements for which </a:t>
            </a:r>
          </a:p>
          <a:p>
            <a:pPr>
              <a:tabLst>
                <a:tab pos="457200" algn="l"/>
              </a:tabLst>
            </a:pPr>
            <a:endParaRPr kumimoji="0" lang="en-US" sz="280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19458" name="Object 2"/>
          <p:cNvGraphicFramePr>
            <a:graphicFrameLocks noChangeAspect="1"/>
          </p:cNvGraphicFramePr>
          <p:nvPr>
            <p:extLst>
              <p:ext uri="{D42A27DB-BD31-4B8C-83A1-F6EECF244321}">
                <p14:modId xmlns:p14="http://schemas.microsoft.com/office/powerpoint/2010/main" val="13176877"/>
              </p:ext>
            </p:extLst>
          </p:nvPr>
        </p:nvGraphicFramePr>
        <p:xfrm>
          <a:off x="524435" y="1676400"/>
          <a:ext cx="6108700" cy="1016000"/>
        </p:xfrm>
        <a:graphic>
          <a:graphicData uri="http://schemas.openxmlformats.org/presentationml/2006/ole">
            <mc:AlternateContent xmlns:mc="http://schemas.openxmlformats.org/markup-compatibility/2006">
              <mc:Choice xmlns:v="urn:schemas-microsoft-com:vml" Requires="v">
                <p:oleObj name="Equation" r:id="rId2" imgW="6108480" imgH="1015920" progId="Equation.DSMT4">
                  <p:embed/>
                </p:oleObj>
              </mc:Choice>
              <mc:Fallback>
                <p:oleObj name="Equation" r:id="rId2" imgW="6108480" imgH="1015920" progId="Equation.DSMT4">
                  <p:embed/>
                  <p:pic>
                    <p:nvPicPr>
                      <p:cNvPr id="0" name="Picture 2"/>
                      <p:cNvPicPr>
                        <a:picLocks noChangeAspect="1" noChangeArrowheads="1"/>
                      </p:cNvPicPr>
                      <p:nvPr/>
                    </p:nvPicPr>
                    <p:blipFill>
                      <a:blip r:embed="rId3"/>
                      <a:srcRect/>
                      <a:stretch>
                        <a:fillRect/>
                      </a:stretch>
                    </p:blipFill>
                    <p:spPr bwMode="auto">
                      <a:xfrm>
                        <a:off x="524435" y="1676400"/>
                        <a:ext cx="610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47291189"/>
              </p:ext>
            </p:extLst>
          </p:nvPr>
        </p:nvGraphicFramePr>
        <p:xfrm>
          <a:off x="609600" y="4267200"/>
          <a:ext cx="1270000" cy="469900"/>
        </p:xfrm>
        <a:graphic>
          <a:graphicData uri="http://schemas.openxmlformats.org/presentationml/2006/ole">
            <mc:AlternateContent xmlns:mc="http://schemas.openxmlformats.org/markup-compatibility/2006">
              <mc:Choice xmlns:v="urn:schemas-microsoft-com:vml" Requires="v">
                <p:oleObj name="Equation" r:id="rId4" imgW="1269720" imgH="469800" progId="Equation.DSMT4">
                  <p:embed/>
                </p:oleObj>
              </mc:Choice>
              <mc:Fallback>
                <p:oleObj name="Equation" r:id="rId4" imgW="12697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267200"/>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Subtracting and Dividing Functions</a:t>
            </a:r>
          </a:p>
        </p:txBody>
      </p:sp>
      <p:sp>
        <p:nvSpPr>
          <p:cNvPr id="3" name="Content Placeholder 2"/>
          <p:cNvSpPr>
            <a:spLocks noGrp="1"/>
          </p:cNvSpPr>
          <p:nvPr>
            <p:ph idx="1"/>
          </p:nvPr>
        </p:nvSpPr>
        <p:spPr/>
        <p:txBody>
          <a:bodyPr/>
          <a:lstStyle/>
          <a:p>
            <a:r>
              <a:rPr lang="en-US" dirty="0"/>
              <a:t>Given that 		    and 		find 		</a:t>
            </a:r>
          </a:p>
          <a:p>
            <a:r>
              <a:rPr lang="en-US" dirty="0"/>
              <a:t>and </a:t>
            </a:r>
          </a:p>
          <a:p>
            <a:r>
              <a:rPr lang="en-US" b="1" dirty="0"/>
              <a:t>Solution</a:t>
            </a:r>
          </a:p>
          <a:p>
            <a:r>
              <a:rPr lang="en-US" dirty="0"/>
              <a:t>By the definition of the difference and quotient of functions, we obtain the following values.</a:t>
            </a:r>
          </a:p>
        </p:txBody>
      </p:sp>
      <p:graphicFrame>
        <p:nvGraphicFramePr>
          <p:cNvPr id="20482" name="Object 2"/>
          <p:cNvGraphicFramePr>
            <a:graphicFrameLocks noChangeAspect="1"/>
          </p:cNvGraphicFramePr>
          <p:nvPr/>
        </p:nvGraphicFramePr>
        <p:xfrm>
          <a:off x="2104104" y="1339644"/>
          <a:ext cx="1384300" cy="469900"/>
        </p:xfrm>
        <a:graphic>
          <a:graphicData uri="http://schemas.openxmlformats.org/presentationml/2006/ole">
            <mc:AlternateContent xmlns:mc="http://schemas.openxmlformats.org/markup-compatibility/2006">
              <mc:Choice xmlns:v="urn:schemas-microsoft-com:vml" Requires="v">
                <p:oleObj name="Equation" r:id="rId2" imgW="1384200" imgH="469800" progId="Equation.DSMT4">
                  <p:embed/>
                </p:oleObj>
              </mc:Choice>
              <mc:Fallback>
                <p:oleObj name="Equation" r:id="rId2" imgW="13842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104" y="1339644"/>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4235244" y="1312608"/>
          <a:ext cx="1663700" cy="469900"/>
        </p:xfrm>
        <a:graphic>
          <a:graphicData uri="http://schemas.openxmlformats.org/presentationml/2006/ole">
            <mc:AlternateContent xmlns:mc="http://schemas.openxmlformats.org/markup-compatibility/2006">
              <mc:Choice xmlns:v="urn:schemas-microsoft-com:vml" Requires="v">
                <p:oleObj name="Equation" r:id="rId4" imgW="1663560" imgH="469800" progId="Equation.DSMT4">
                  <p:embed/>
                </p:oleObj>
              </mc:Choice>
              <mc:Fallback>
                <p:oleObj name="Equation" r:id="rId4" imgW="16635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244" y="1312608"/>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6629400" y="1312608"/>
          <a:ext cx="1625600" cy="469900"/>
        </p:xfrm>
        <a:graphic>
          <a:graphicData uri="http://schemas.openxmlformats.org/presentationml/2006/ole">
            <mc:AlternateContent xmlns:mc="http://schemas.openxmlformats.org/markup-compatibility/2006">
              <mc:Choice xmlns:v="urn:schemas-microsoft-com:vml" Requires="v">
                <p:oleObj name="Equation" r:id="rId6" imgW="1625400" imgH="469800" progId="Equation.DSMT4">
                  <p:embed/>
                </p:oleObj>
              </mc:Choice>
              <mc:Fallback>
                <p:oleObj name="Equation" r:id="rId6" imgW="16254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312608"/>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1143000" y="1814052"/>
          <a:ext cx="1562100" cy="495300"/>
        </p:xfrm>
        <a:graphic>
          <a:graphicData uri="http://schemas.openxmlformats.org/presentationml/2006/ole">
            <mc:AlternateContent xmlns:mc="http://schemas.openxmlformats.org/markup-compatibility/2006">
              <mc:Choice xmlns:v="urn:schemas-microsoft-com:vml" Requires="v">
                <p:oleObj name="Equation" r:id="rId8" imgW="1562040" imgH="495000" progId="Equation.DSMT4">
                  <p:embed/>
                </p:oleObj>
              </mc:Choice>
              <mc:Fallback>
                <p:oleObj name="Equation" r:id="rId8" imgW="156204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814052"/>
                        <a:ext cx="1562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1209040" y="4025900"/>
          <a:ext cx="1625600" cy="469900"/>
        </p:xfrm>
        <a:graphic>
          <a:graphicData uri="http://schemas.openxmlformats.org/presentationml/2006/ole">
            <mc:AlternateContent xmlns:mc="http://schemas.openxmlformats.org/markup-compatibility/2006">
              <mc:Choice xmlns:v="urn:schemas-microsoft-com:vml" Requires="v">
                <p:oleObj name="Equation" r:id="rId10" imgW="1625400" imgH="469800" progId="Equation.DSMT4">
                  <p:embed/>
                </p:oleObj>
              </mc:Choice>
              <mc:Fallback>
                <p:oleObj name="Equation" r:id="rId10" imgW="162540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9040" y="4025900"/>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2854960" y="4025900"/>
          <a:ext cx="2311400" cy="469900"/>
        </p:xfrm>
        <a:graphic>
          <a:graphicData uri="http://schemas.openxmlformats.org/presentationml/2006/ole">
            <mc:AlternateContent xmlns:mc="http://schemas.openxmlformats.org/markup-compatibility/2006">
              <mc:Choice xmlns:v="urn:schemas-microsoft-com:vml" Requires="v">
                <p:oleObj name="Equation" r:id="rId12" imgW="2311200" imgH="469800" progId="Equation.DSMT4">
                  <p:embed/>
                </p:oleObj>
              </mc:Choice>
              <mc:Fallback>
                <p:oleObj name="Equation" r:id="rId12" imgW="231120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4960" y="4025900"/>
                        <a:ext cx="231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5247640" y="4023610"/>
          <a:ext cx="1409700" cy="469900"/>
        </p:xfrm>
        <a:graphic>
          <a:graphicData uri="http://schemas.openxmlformats.org/presentationml/2006/ole">
            <mc:AlternateContent xmlns:mc="http://schemas.openxmlformats.org/markup-compatibility/2006">
              <mc:Choice xmlns:v="urn:schemas-microsoft-com:vml" Requires="v">
                <p:oleObj name="Equation" r:id="rId14" imgW="1409400" imgH="469800" progId="Equation.DSMT4">
                  <p:embed/>
                </p:oleObj>
              </mc:Choice>
              <mc:Fallback>
                <p:oleObj name="Equation" r:id="rId14" imgW="1409400" imgH="469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7640" y="4023610"/>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6680200" y="4099810"/>
          <a:ext cx="482600" cy="292100"/>
        </p:xfrm>
        <a:graphic>
          <a:graphicData uri="http://schemas.openxmlformats.org/presentationml/2006/ole">
            <mc:AlternateContent xmlns:mc="http://schemas.openxmlformats.org/markup-compatibility/2006">
              <mc:Choice xmlns:v="urn:schemas-microsoft-com:vml" Requires="v">
                <p:oleObj name="Equation" r:id="rId16" imgW="482400" imgH="291960" progId="Equation.DSMT4">
                  <p:embed/>
                </p:oleObj>
              </mc:Choice>
              <mc:Fallback>
                <p:oleObj name="Equation" r:id="rId16" imgW="482400" imgH="2919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0200" y="409981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extLst>
              <p:ext uri="{D42A27DB-BD31-4B8C-83A1-F6EECF244321}">
                <p14:modId xmlns:p14="http://schemas.microsoft.com/office/powerpoint/2010/main" val="2058748313"/>
              </p:ext>
            </p:extLst>
          </p:nvPr>
        </p:nvGraphicFramePr>
        <p:xfrm>
          <a:off x="1220788" y="4641850"/>
          <a:ext cx="1320800" cy="990600"/>
        </p:xfrm>
        <a:graphic>
          <a:graphicData uri="http://schemas.openxmlformats.org/presentationml/2006/ole">
            <mc:AlternateContent xmlns:mc="http://schemas.openxmlformats.org/markup-compatibility/2006">
              <mc:Choice xmlns:v="urn:schemas-microsoft-com:vml" Requires="v">
                <p:oleObj name="Equation" r:id="rId18" imgW="1320480" imgH="990360" progId="Equation.DSMT4">
                  <p:embed/>
                </p:oleObj>
              </mc:Choice>
              <mc:Fallback>
                <p:oleObj name="Equation" r:id="rId18" imgW="1320480" imgH="990360" progId="Equation.DSMT4">
                  <p:embed/>
                  <p:pic>
                    <p:nvPicPr>
                      <p:cNvPr id="0" name="Picture 11"/>
                      <p:cNvPicPr>
                        <a:picLocks noChangeAspect="1" noChangeArrowheads="1"/>
                      </p:cNvPicPr>
                      <p:nvPr/>
                    </p:nvPicPr>
                    <p:blipFill>
                      <a:blip r:embed="rId19"/>
                      <a:srcRect/>
                      <a:stretch>
                        <a:fillRect/>
                      </a:stretch>
                    </p:blipFill>
                    <p:spPr bwMode="auto">
                      <a:xfrm>
                        <a:off x="1220788" y="4641850"/>
                        <a:ext cx="132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2" name="Object 12"/>
          <p:cNvGraphicFramePr>
            <a:graphicFrameLocks noChangeAspect="1"/>
          </p:cNvGraphicFramePr>
          <p:nvPr/>
        </p:nvGraphicFramePr>
        <p:xfrm>
          <a:off x="2559753" y="4648200"/>
          <a:ext cx="1219200" cy="990600"/>
        </p:xfrm>
        <a:graphic>
          <a:graphicData uri="http://schemas.openxmlformats.org/presentationml/2006/ole">
            <mc:AlternateContent xmlns:mc="http://schemas.openxmlformats.org/markup-compatibility/2006">
              <mc:Choice xmlns:v="urn:schemas-microsoft-com:vml" Requires="v">
                <p:oleObj name="Equation" r:id="rId20" imgW="1218960" imgH="990360" progId="Equation.DSMT4">
                  <p:embed/>
                </p:oleObj>
              </mc:Choice>
              <mc:Fallback>
                <p:oleObj name="Equation" r:id="rId20" imgW="1218960" imgH="99036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9753" y="46482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3" name="Object 13"/>
          <p:cNvGraphicFramePr>
            <a:graphicFrameLocks noChangeAspect="1"/>
          </p:cNvGraphicFramePr>
          <p:nvPr/>
        </p:nvGraphicFramePr>
        <p:xfrm>
          <a:off x="3855153" y="4692650"/>
          <a:ext cx="736600" cy="838200"/>
        </p:xfrm>
        <a:graphic>
          <a:graphicData uri="http://schemas.openxmlformats.org/presentationml/2006/ole">
            <mc:AlternateContent xmlns:mc="http://schemas.openxmlformats.org/markup-compatibility/2006">
              <mc:Choice xmlns:v="urn:schemas-microsoft-com:vml" Requires="v">
                <p:oleObj name="Equation" r:id="rId22" imgW="736560" imgH="838080" progId="Equation.DSMT4">
                  <p:embed/>
                </p:oleObj>
              </mc:Choice>
              <mc:Fallback>
                <p:oleObj name="Equation" r:id="rId22" imgW="736560" imgH="838080" progId="Equation.DSMT4">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55153" y="4692650"/>
                        <a:ext cx="73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4" name="Object 14"/>
          <p:cNvGraphicFramePr>
            <a:graphicFrameLocks noChangeAspect="1"/>
          </p:cNvGraphicFramePr>
          <p:nvPr/>
        </p:nvGraphicFramePr>
        <p:xfrm>
          <a:off x="4617153" y="4692650"/>
          <a:ext cx="774700" cy="838200"/>
        </p:xfrm>
        <a:graphic>
          <a:graphicData uri="http://schemas.openxmlformats.org/presentationml/2006/ole">
            <mc:AlternateContent xmlns:mc="http://schemas.openxmlformats.org/markup-compatibility/2006">
              <mc:Choice xmlns:v="urn:schemas-microsoft-com:vml" Requires="v">
                <p:oleObj name="Equation" r:id="rId24" imgW="774360" imgH="838080" progId="Equation.DSMT4">
                  <p:embed/>
                </p:oleObj>
              </mc:Choice>
              <mc:Fallback>
                <p:oleObj name="Equation" r:id="rId24" imgW="774360" imgH="838080" progId="Equation.DSMT4">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17153" y="4692650"/>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Adding and Multiplying Functions</a:t>
            </a:r>
          </a:p>
        </p:txBody>
      </p:sp>
      <p:sp>
        <p:nvSpPr>
          <p:cNvPr id="3" name="Content Placeholder 2"/>
          <p:cNvSpPr>
            <a:spLocks noGrp="1"/>
          </p:cNvSpPr>
          <p:nvPr>
            <p:ph idx="1"/>
          </p:nvPr>
        </p:nvSpPr>
        <p:spPr/>
        <p:txBody>
          <a:bodyPr/>
          <a:lstStyle/>
          <a:p>
            <a:r>
              <a:rPr lang="en-US" dirty="0"/>
              <a:t>Given the two functions 			 and 		</a:t>
            </a:r>
          </a:p>
          <a:p>
            <a:r>
              <a:rPr lang="en-US" dirty="0"/>
              <a:t>find 		    and </a:t>
            </a:r>
          </a:p>
          <a:p>
            <a:r>
              <a:rPr lang="en-US" b="1" dirty="0"/>
              <a:t>Solution</a:t>
            </a:r>
          </a:p>
          <a:p>
            <a:r>
              <a:rPr lang="en-US" dirty="0"/>
              <a:t>By the definition of the sum and product of functions, we obtain the following formulas.</a:t>
            </a:r>
            <a:endParaRPr lang="en-US" b="1" dirty="0"/>
          </a:p>
        </p:txBody>
      </p:sp>
      <p:graphicFrame>
        <p:nvGraphicFramePr>
          <p:cNvPr id="22530" name="Object 2"/>
          <p:cNvGraphicFramePr>
            <a:graphicFrameLocks noChangeAspect="1"/>
          </p:cNvGraphicFramePr>
          <p:nvPr/>
        </p:nvGraphicFramePr>
        <p:xfrm>
          <a:off x="4053348" y="1324896"/>
          <a:ext cx="2006600" cy="482600"/>
        </p:xfrm>
        <a:graphic>
          <a:graphicData uri="http://schemas.openxmlformats.org/presentationml/2006/ole">
            <mc:AlternateContent xmlns:mc="http://schemas.openxmlformats.org/markup-compatibility/2006">
              <mc:Choice xmlns:v="urn:schemas-microsoft-com:vml" Requires="v">
                <p:oleObj name="Equation" r:id="rId2" imgW="2006280" imgH="482400" progId="Equation.DSMT4">
                  <p:embed/>
                </p:oleObj>
              </mc:Choice>
              <mc:Fallback>
                <p:oleObj name="Equation" r:id="rId2" imgW="20062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348" y="1324896"/>
                        <a:ext cx="200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6735096" y="1265904"/>
          <a:ext cx="1549400" cy="520700"/>
        </p:xfrm>
        <a:graphic>
          <a:graphicData uri="http://schemas.openxmlformats.org/presentationml/2006/ole">
            <mc:AlternateContent xmlns:mc="http://schemas.openxmlformats.org/markup-compatibility/2006">
              <mc:Choice xmlns:v="urn:schemas-microsoft-com:vml" Requires="v">
                <p:oleObj name="Equation" r:id="rId4" imgW="1549080" imgH="520560" progId="Equation.DSMT4">
                  <p:embed/>
                </p:oleObj>
              </mc:Choice>
              <mc:Fallback>
                <p:oleObj name="Equation" r:id="rId4" imgW="154908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096" y="1265904"/>
                        <a:ext cx="1549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172496" y="1828800"/>
          <a:ext cx="1435100" cy="469900"/>
        </p:xfrm>
        <a:graphic>
          <a:graphicData uri="http://schemas.openxmlformats.org/presentationml/2006/ole">
            <mc:AlternateContent xmlns:mc="http://schemas.openxmlformats.org/markup-compatibility/2006">
              <mc:Choice xmlns:v="urn:schemas-microsoft-com:vml" Requires="v">
                <p:oleObj name="Equation" r:id="rId6" imgW="1434960" imgH="469800" progId="Equation.DSMT4">
                  <p:embed/>
                </p:oleObj>
              </mc:Choice>
              <mc:Fallback>
                <p:oleObj name="Equation" r:id="rId6" imgW="14349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2496" y="182880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3276600" y="1814052"/>
          <a:ext cx="1168400" cy="469900"/>
        </p:xfrm>
        <a:graphic>
          <a:graphicData uri="http://schemas.openxmlformats.org/presentationml/2006/ole">
            <mc:AlternateContent xmlns:mc="http://schemas.openxmlformats.org/markup-compatibility/2006">
              <mc:Choice xmlns:v="urn:schemas-microsoft-com:vml" Requires="v">
                <p:oleObj name="Equation" r:id="rId8" imgW="1168200" imgH="469800" progId="Equation.DSMT4">
                  <p:embed/>
                </p:oleObj>
              </mc:Choice>
              <mc:Fallback>
                <p:oleObj name="Equation" r:id="rId8" imgW="11682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1814052"/>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1600200" y="4114800"/>
          <a:ext cx="1435100" cy="469900"/>
        </p:xfrm>
        <a:graphic>
          <a:graphicData uri="http://schemas.openxmlformats.org/presentationml/2006/ole">
            <mc:AlternateContent xmlns:mc="http://schemas.openxmlformats.org/markup-compatibility/2006">
              <mc:Choice xmlns:v="urn:schemas-microsoft-com:vml" Requires="v">
                <p:oleObj name="Equation" r:id="rId10" imgW="1434960" imgH="469800" progId="Equation.DSMT4">
                  <p:embed/>
                </p:oleObj>
              </mc:Choice>
              <mc:Fallback>
                <p:oleObj name="Equation" r:id="rId10" imgW="143496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11480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3063240" y="4130040"/>
          <a:ext cx="1917700" cy="469900"/>
        </p:xfrm>
        <a:graphic>
          <a:graphicData uri="http://schemas.openxmlformats.org/presentationml/2006/ole">
            <mc:AlternateContent xmlns:mc="http://schemas.openxmlformats.org/markup-compatibility/2006">
              <mc:Choice xmlns:v="urn:schemas-microsoft-com:vml" Requires="v">
                <p:oleObj name="Equation" r:id="rId12" imgW="1917360" imgH="469800" progId="Equation.DSMT4">
                  <p:embed/>
                </p:oleObj>
              </mc:Choice>
              <mc:Fallback>
                <p:oleObj name="Equation" r:id="rId12" imgW="191736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3240" y="4130040"/>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nvGraphicFramePr>
        <p:xfrm>
          <a:off x="5074170" y="4071080"/>
          <a:ext cx="2057400" cy="444500"/>
        </p:xfrm>
        <a:graphic>
          <a:graphicData uri="http://schemas.openxmlformats.org/presentationml/2006/ole">
            <mc:AlternateContent xmlns:mc="http://schemas.openxmlformats.org/markup-compatibility/2006">
              <mc:Choice xmlns:v="urn:schemas-microsoft-com:vml" Requires="v">
                <p:oleObj name="Equation" r:id="rId14" imgW="2057400" imgH="444240" progId="Equation.DSMT4">
                  <p:embed/>
                </p:oleObj>
              </mc:Choice>
              <mc:Fallback>
                <p:oleObj name="Equation" r:id="rId14" imgW="2057400" imgH="4442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4170" y="4071080"/>
                        <a:ext cx="2057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0"/>
          <p:cNvGraphicFramePr>
            <a:graphicFrameLocks noChangeAspect="1"/>
          </p:cNvGraphicFramePr>
          <p:nvPr/>
        </p:nvGraphicFramePr>
        <p:xfrm>
          <a:off x="1600200" y="4940300"/>
          <a:ext cx="1066800" cy="469900"/>
        </p:xfrm>
        <a:graphic>
          <a:graphicData uri="http://schemas.openxmlformats.org/presentationml/2006/ole">
            <mc:AlternateContent xmlns:mc="http://schemas.openxmlformats.org/markup-compatibility/2006">
              <mc:Choice xmlns:v="urn:schemas-microsoft-com:vml" Requires="v">
                <p:oleObj name="Equation" r:id="rId16" imgW="1066680" imgH="469800" progId="Equation.DSMT4">
                  <p:embed/>
                </p:oleObj>
              </mc:Choice>
              <mc:Fallback>
                <p:oleObj name="Equation" r:id="rId16" imgW="1066680" imgH="469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4940300"/>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2697163" y="4864100"/>
          <a:ext cx="2247900" cy="622300"/>
        </p:xfrm>
        <a:graphic>
          <a:graphicData uri="http://schemas.openxmlformats.org/presentationml/2006/ole">
            <mc:AlternateContent xmlns:mc="http://schemas.openxmlformats.org/markup-compatibility/2006">
              <mc:Choice xmlns:v="urn:schemas-microsoft-com:vml" Requires="v">
                <p:oleObj name="Equation" r:id="rId18" imgW="2247840" imgH="622080" progId="Equation.DSMT4">
                  <p:embed/>
                </p:oleObj>
              </mc:Choice>
              <mc:Fallback>
                <p:oleObj name="Equation" r:id="rId18" imgW="2247840" imgH="6220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97163" y="4864100"/>
                        <a:ext cx="2247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5029200" y="4940300"/>
          <a:ext cx="1778000" cy="381000"/>
        </p:xfrm>
        <a:graphic>
          <a:graphicData uri="http://schemas.openxmlformats.org/presentationml/2006/ole">
            <mc:AlternateContent xmlns:mc="http://schemas.openxmlformats.org/markup-compatibility/2006">
              <mc:Choice xmlns:v="urn:schemas-microsoft-com:vml" Requires="v">
                <p:oleObj name="Equation" r:id="rId20" imgW="1777680" imgH="380880" progId="Equation.DSMT4">
                  <p:embed/>
                </p:oleObj>
              </mc:Choice>
              <mc:Fallback>
                <p:oleObj name="Equation" r:id="rId20" imgW="1777680" imgH="38088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9200" y="4940300"/>
                        <a:ext cx="177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Adding and Multiplying Functions (cont.)</a:t>
            </a:r>
          </a:p>
        </p:txBody>
      </p:sp>
      <p:sp>
        <p:nvSpPr>
          <p:cNvPr id="3" name="Content Placeholder 2"/>
          <p:cNvSpPr>
            <a:spLocks noGrp="1"/>
          </p:cNvSpPr>
          <p:nvPr>
            <p:ph idx="1"/>
          </p:nvPr>
        </p:nvSpPr>
        <p:spPr/>
        <p:txBody>
          <a:bodyPr/>
          <a:lstStyle/>
          <a:p>
            <a:r>
              <a:rPr lang="en-US" dirty="0"/>
              <a:t>Note that the domain of </a:t>
            </a:r>
            <a:r>
              <a:rPr lang="en-US" i="1" dirty="0"/>
              <a:t>f</a:t>
            </a:r>
            <a:r>
              <a:rPr lang="en-US" dirty="0"/>
              <a:t> is the entire real line, while the domain of </a:t>
            </a:r>
            <a:r>
              <a:rPr lang="en-US" i="1" dirty="0"/>
              <a:t>g</a:t>
            </a:r>
            <a:r>
              <a:rPr lang="en-US" dirty="0"/>
              <a:t> is </a:t>
            </a:r>
          </a:p>
          <a:p>
            <a:r>
              <a:rPr lang="en-US" dirty="0"/>
              <a:t>Since the domain of two functions combined arithmetically is the intersection of the individual domains, </a:t>
            </a:r>
            <a:r>
              <a:rPr lang="en-US" i="1" dirty="0"/>
              <a:t>f</a:t>
            </a:r>
            <a:r>
              <a:rPr lang="en-US" dirty="0"/>
              <a:t> + </a:t>
            </a:r>
            <a:r>
              <a:rPr lang="en-US" i="1" dirty="0"/>
              <a:t>g</a:t>
            </a:r>
            <a:r>
              <a:rPr lang="en-US" dirty="0"/>
              <a:t> and </a:t>
            </a:r>
            <a:r>
              <a:rPr lang="en-US" i="1" dirty="0"/>
              <a:t>fg</a:t>
            </a:r>
            <a:r>
              <a:rPr lang="en-US" dirty="0"/>
              <a:t> both have the domain </a:t>
            </a:r>
          </a:p>
        </p:txBody>
      </p:sp>
      <p:graphicFrame>
        <p:nvGraphicFramePr>
          <p:cNvPr id="23555" name="Object 3"/>
          <p:cNvGraphicFramePr>
            <a:graphicFrameLocks noChangeAspect="1"/>
          </p:cNvGraphicFramePr>
          <p:nvPr/>
        </p:nvGraphicFramePr>
        <p:xfrm>
          <a:off x="3185652" y="1785080"/>
          <a:ext cx="914400" cy="469900"/>
        </p:xfrm>
        <a:graphic>
          <a:graphicData uri="http://schemas.openxmlformats.org/presentationml/2006/ole">
            <mc:AlternateContent xmlns:mc="http://schemas.openxmlformats.org/markup-compatibility/2006">
              <mc:Choice xmlns:v="urn:schemas-microsoft-com:vml" Requires="v">
                <p:oleObj name="Equation" r:id="rId2" imgW="914400" imgH="469800" progId="Equation.DSMT4">
                  <p:embed/>
                </p:oleObj>
              </mc:Choice>
              <mc:Fallback>
                <p:oleObj name="Equation" r:id="rId2" imgW="9144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652" y="1785080"/>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6902970" y="3140440"/>
          <a:ext cx="914400" cy="469900"/>
        </p:xfrm>
        <a:graphic>
          <a:graphicData uri="http://schemas.openxmlformats.org/presentationml/2006/ole">
            <mc:AlternateContent xmlns:mc="http://schemas.openxmlformats.org/markup-compatibility/2006">
              <mc:Choice xmlns:v="urn:schemas-microsoft-com:vml" Requires="v">
                <p:oleObj name="Equation" r:id="rId4" imgW="914400" imgH="469800" progId="Equation.DSMT4">
                  <p:embed/>
                </p:oleObj>
              </mc:Choice>
              <mc:Fallback>
                <p:oleObj name="Equation" r:id="rId4" imgW="91440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970" y="3140440"/>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the Domain of a Quotient Function</a:t>
            </a:r>
          </a:p>
        </p:txBody>
      </p:sp>
      <p:sp>
        <p:nvSpPr>
          <p:cNvPr id="3" name="Content Placeholder 2"/>
          <p:cNvSpPr>
            <a:spLocks noGrp="1"/>
          </p:cNvSpPr>
          <p:nvPr>
            <p:ph idx="1"/>
          </p:nvPr>
        </p:nvSpPr>
        <p:spPr>
          <a:xfrm>
            <a:off x="457200" y="1280160"/>
            <a:ext cx="5022672" cy="4572000"/>
          </a:xfrm>
        </p:spPr>
        <p:txBody>
          <a:bodyPr>
            <a:normAutofit/>
          </a:bodyPr>
          <a:lstStyle/>
          <a:p>
            <a:r>
              <a:rPr lang="en-US" dirty="0"/>
              <a:t>Based on the graphs of </a:t>
            </a:r>
            <a:r>
              <a:rPr lang="en-US" i="1" dirty="0"/>
              <a:t>f</a:t>
            </a:r>
            <a:r>
              <a:rPr lang="en-US" dirty="0"/>
              <a:t> and </a:t>
            </a:r>
            <a:r>
              <a:rPr lang="en-US" i="1" dirty="0"/>
              <a:t>g</a:t>
            </a:r>
            <a:r>
              <a:rPr lang="en-US" dirty="0"/>
              <a:t> in Figure 15, determine the domain of  </a:t>
            </a:r>
            <a:r>
              <a:rPr lang="en-US" i="1" dirty="0"/>
              <a:t>f</a:t>
            </a:r>
            <a:r>
              <a:rPr lang="en-US" dirty="0"/>
              <a:t>/</a:t>
            </a:r>
            <a:r>
              <a:rPr lang="en-US" i="1" dirty="0"/>
              <a:t>g</a:t>
            </a:r>
            <a:r>
              <a:rPr lang="en-US" dirty="0"/>
              <a:t> and evaluate (</a:t>
            </a:r>
            <a:r>
              <a:rPr lang="en-US" i="1" dirty="0"/>
              <a:t>f</a:t>
            </a:r>
            <a:r>
              <a:rPr lang="en-US" dirty="0"/>
              <a:t>/</a:t>
            </a:r>
            <a:r>
              <a:rPr lang="en-US" i="1" dirty="0"/>
              <a:t>g</a:t>
            </a:r>
            <a:r>
              <a:rPr lang="en-US" dirty="0"/>
              <a:t>)(1).</a:t>
            </a:r>
          </a:p>
          <a:p>
            <a:r>
              <a:rPr lang="en-US" b="1" dirty="0"/>
              <a:t>Solution</a:t>
            </a:r>
          </a:p>
          <a:p>
            <a:r>
              <a:rPr lang="en-US" dirty="0"/>
              <a:t>From Figure 16, we can see that the domain of both </a:t>
            </a:r>
            <a:r>
              <a:rPr lang="en-US" i="1" dirty="0"/>
              <a:t>f</a:t>
            </a:r>
            <a:r>
              <a:rPr lang="en-US" dirty="0"/>
              <a:t> and </a:t>
            </a:r>
            <a:r>
              <a:rPr lang="en-US" i="1" dirty="0"/>
              <a:t>g</a:t>
            </a:r>
            <a:r>
              <a:rPr lang="en-US" dirty="0"/>
              <a:t> individually is the set of all real numbers, 	          To find the domain of          we need to check where 	</a:t>
            </a:r>
          </a:p>
        </p:txBody>
      </p:sp>
      <p:graphicFrame>
        <p:nvGraphicFramePr>
          <p:cNvPr id="4" name="Object 5">
            <a:extLst>
              <a:ext uri="{FF2B5EF4-FFF2-40B4-BE49-F238E27FC236}">
                <a16:creationId xmlns:a16="http://schemas.microsoft.com/office/drawing/2014/main" id="{AE9B374A-7975-DE04-F3A0-96EED0C2CF6E}"/>
              </a:ext>
            </a:extLst>
          </p:cNvPr>
          <p:cNvGraphicFramePr>
            <a:graphicFrameLocks noChangeAspect="1"/>
          </p:cNvGraphicFramePr>
          <p:nvPr>
            <p:extLst>
              <p:ext uri="{D42A27DB-BD31-4B8C-83A1-F6EECF244321}">
                <p14:modId xmlns:p14="http://schemas.microsoft.com/office/powerpoint/2010/main" val="2593666747"/>
              </p:ext>
            </p:extLst>
          </p:nvPr>
        </p:nvGraphicFramePr>
        <p:xfrm>
          <a:off x="1961663" y="4517400"/>
          <a:ext cx="1206500" cy="469900"/>
        </p:xfrm>
        <a:graphic>
          <a:graphicData uri="http://schemas.openxmlformats.org/presentationml/2006/ole">
            <mc:AlternateContent xmlns:mc="http://schemas.openxmlformats.org/markup-compatibility/2006">
              <mc:Choice xmlns:v="urn:schemas-microsoft-com:vml" Requires="v">
                <p:oleObj name="Equation" r:id="rId2" imgW="1206360" imgH="469800" progId="Equation.DSMT4">
                  <p:embed/>
                </p:oleObj>
              </mc:Choice>
              <mc:Fallback>
                <p:oleObj name="Equation" r:id="rId2" imgW="1206360" imgH="469800" progId="Equation.DSMT4">
                  <p:embed/>
                  <p:pic>
                    <p:nvPicPr>
                      <p:cNvPr id="2458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663" y="4517400"/>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6">
            <a:extLst>
              <a:ext uri="{FF2B5EF4-FFF2-40B4-BE49-F238E27FC236}">
                <a16:creationId xmlns:a16="http://schemas.microsoft.com/office/drawing/2014/main" id="{6AA511BC-8C62-BA73-7319-39AE04DA451D}"/>
              </a:ext>
            </a:extLst>
          </p:cNvPr>
          <p:cNvGraphicFramePr>
            <a:graphicFrameLocks noChangeAspect="1"/>
          </p:cNvGraphicFramePr>
          <p:nvPr>
            <p:extLst>
              <p:ext uri="{D42A27DB-BD31-4B8C-83A1-F6EECF244321}">
                <p14:modId xmlns:p14="http://schemas.microsoft.com/office/powerpoint/2010/main" val="1381818783"/>
              </p:ext>
            </p:extLst>
          </p:nvPr>
        </p:nvGraphicFramePr>
        <p:xfrm>
          <a:off x="2133600" y="4889500"/>
          <a:ext cx="673100" cy="431800"/>
        </p:xfrm>
        <a:graphic>
          <a:graphicData uri="http://schemas.openxmlformats.org/presentationml/2006/ole">
            <mc:AlternateContent xmlns:mc="http://schemas.openxmlformats.org/markup-compatibility/2006">
              <mc:Choice xmlns:v="urn:schemas-microsoft-com:vml" Requires="v">
                <p:oleObj name="Equation" r:id="rId4" imgW="672840" imgH="431640" progId="Equation.DSMT4">
                  <p:embed/>
                </p:oleObj>
              </mc:Choice>
              <mc:Fallback>
                <p:oleObj name="Equation" r:id="rId4" imgW="672840" imgH="431640" progId="Equation.DSMT4">
                  <p:embed/>
                  <p:pic>
                    <p:nvPicPr>
                      <p:cNvPr id="245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889500"/>
                        <a:ext cx="673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a:extLst>
              <a:ext uri="{FF2B5EF4-FFF2-40B4-BE49-F238E27FC236}">
                <a16:creationId xmlns:a16="http://schemas.microsoft.com/office/drawing/2014/main" id="{92D433F4-C2A5-1147-872B-7394180A7EFD}"/>
              </a:ext>
            </a:extLst>
          </p:cNvPr>
          <p:cNvGraphicFramePr>
            <a:graphicFrameLocks noChangeAspect="1"/>
          </p:cNvGraphicFramePr>
          <p:nvPr>
            <p:extLst>
              <p:ext uri="{D42A27DB-BD31-4B8C-83A1-F6EECF244321}">
                <p14:modId xmlns:p14="http://schemas.microsoft.com/office/powerpoint/2010/main" val="1171756931"/>
              </p:ext>
            </p:extLst>
          </p:nvPr>
        </p:nvGraphicFramePr>
        <p:xfrm>
          <a:off x="1556131" y="5321300"/>
          <a:ext cx="1270000" cy="469900"/>
        </p:xfrm>
        <a:graphic>
          <a:graphicData uri="http://schemas.openxmlformats.org/presentationml/2006/ole">
            <mc:AlternateContent xmlns:mc="http://schemas.openxmlformats.org/markup-compatibility/2006">
              <mc:Choice xmlns:v="urn:schemas-microsoft-com:vml" Requires="v">
                <p:oleObj name="Equation" r:id="rId6" imgW="1269720" imgH="469800" progId="Equation.DSMT4">
                  <p:embed/>
                </p:oleObj>
              </mc:Choice>
              <mc:Fallback>
                <p:oleObj name="Equation" r:id="rId6" imgW="1269720" imgH="469800" progId="Equation.DSMT4">
                  <p:embed/>
                  <p:pic>
                    <p:nvPicPr>
                      <p:cNvPr id="245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6131" y="5321300"/>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A7F2FC71-D07E-E9D8-3D5D-72B5E3E9FD3C}"/>
              </a:ext>
            </a:extLst>
          </p:cNvPr>
          <p:cNvGrpSpPr/>
          <p:nvPr/>
        </p:nvGrpSpPr>
        <p:grpSpPr>
          <a:xfrm>
            <a:off x="5479872" y="1371600"/>
            <a:ext cx="3206928" cy="3733800"/>
            <a:chOff x="2968536" y="2286000"/>
            <a:chExt cx="3206928" cy="3733800"/>
          </a:xfrm>
        </p:grpSpPr>
        <p:pic>
          <p:nvPicPr>
            <p:cNvPr id="10" name="Picture 5">
              <a:extLst>
                <a:ext uri="{FF2B5EF4-FFF2-40B4-BE49-F238E27FC236}">
                  <a16:creationId xmlns:a16="http://schemas.microsoft.com/office/drawing/2014/main" id="{D90D298C-B13B-B571-11CB-77ECC56F2486}"/>
                </a:ext>
              </a:extLst>
            </p:cNvPr>
            <p:cNvPicPr>
              <a:picLocks noChangeAspect="1" noChangeArrowheads="1"/>
            </p:cNvPicPr>
            <p:nvPr/>
          </p:nvPicPr>
          <p:blipFill>
            <a:blip r:embed="rId8" cstate="print">
              <a:clrChange>
                <a:clrFrom>
                  <a:srgbClr val="FFFFFF"/>
                </a:clrFrom>
                <a:clrTo>
                  <a:srgbClr val="FFFFFF">
                    <a:alpha val="0"/>
                  </a:srgbClr>
                </a:clrTo>
              </a:clrChange>
              <a:lum bright="-20000"/>
            </a:blip>
            <a:srcRect b="9058"/>
            <a:stretch>
              <a:fillRect/>
            </a:stretch>
          </p:blipFill>
          <p:spPr bwMode="auto">
            <a:xfrm>
              <a:off x="2968536" y="2286000"/>
              <a:ext cx="3206928" cy="3200400"/>
            </a:xfrm>
            <a:prstGeom prst="rect">
              <a:avLst/>
            </a:prstGeom>
            <a:noFill/>
            <a:ln w="9525">
              <a:noFill/>
              <a:miter lim="800000"/>
              <a:headEnd/>
              <a:tailEnd/>
            </a:ln>
          </p:spPr>
        </p:pic>
        <p:sp>
          <p:nvSpPr>
            <p:cNvPr id="12" name="Rectangle 11">
              <a:extLst>
                <a:ext uri="{FF2B5EF4-FFF2-40B4-BE49-F238E27FC236}">
                  <a16:creationId xmlns:a16="http://schemas.microsoft.com/office/drawing/2014/main" id="{C29F79EA-CBB0-A3D2-9247-D238591844A2}"/>
                </a:ext>
              </a:extLst>
            </p:cNvPr>
            <p:cNvSpPr/>
            <p:nvPr/>
          </p:nvSpPr>
          <p:spPr>
            <a:xfrm>
              <a:off x="3795602" y="5496580"/>
              <a:ext cx="1552797" cy="523220"/>
            </a:xfrm>
            <a:prstGeom prst="rect">
              <a:avLst/>
            </a:prstGeom>
          </p:spPr>
          <p:txBody>
            <a:bodyPr wrap="none">
              <a:spAutoFit/>
            </a:bodyPr>
            <a:lstStyle/>
            <a:p>
              <a:r>
                <a:rPr lang="en-US" sz="2800" b="1" dirty="0"/>
                <a:t>Figure 16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the Domain of a Quotient Function (cont.)</a:t>
            </a:r>
          </a:p>
        </p:txBody>
      </p:sp>
      <p:sp>
        <p:nvSpPr>
          <p:cNvPr id="3" name="Content Placeholder 2"/>
          <p:cNvSpPr>
            <a:spLocks noGrp="1"/>
          </p:cNvSpPr>
          <p:nvPr>
            <p:ph idx="1"/>
          </p:nvPr>
        </p:nvSpPr>
        <p:spPr/>
        <p:txBody>
          <a:bodyPr/>
          <a:lstStyle/>
          <a:p>
            <a:r>
              <a:rPr lang="en-US" dirty="0"/>
              <a:t>Based on the graph, this occurs when </a:t>
            </a:r>
            <a:r>
              <a:rPr lang="en-US" i="1" dirty="0"/>
              <a:t>x</a:t>
            </a:r>
            <a:r>
              <a:rPr lang="en-US" dirty="0"/>
              <a:t> = </a:t>
            </a:r>
            <a:r>
              <a:rPr lang="en-US" dirty="0">
                <a:latin typeface="Symbol" pitchFamily="18" charset="2"/>
              </a:rPr>
              <a:t>-</a:t>
            </a:r>
            <a:r>
              <a:rPr lang="en-US" dirty="0"/>
              <a:t>2 and </a:t>
            </a:r>
            <a:r>
              <a:rPr lang="en-US" i="1" dirty="0"/>
              <a:t>x</a:t>
            </a:r>
            <a:r>
              <a:rPr lang="en-US" dirty="0"/>
              <a:t> = 2, so the domain of 	      is as follows.</a:t>
            </a:r>
          </a:p>
          <a:p>
            <a:endParaRPr lang="en-US" b="1" dirty="0"/>
          </a:p>
          <a:p>
            <a:r>
              <a:rPr lang="en-US" dirty="0"/>
              <a:t>Also based upon the graphs, it appears that 		</a:t>
            </a:r>
          </a:p>
          <a:p>
            <a:r>
              <a:rPr lang="en-US" dirty="0"/>
              <a:t>and 		 so</a:t>
            </a:r>
          </a:p>
          <a:p>
            <a:endParaRPr lang="en-US" b="1" dirty="0"/>
          </a:p>
        </p:txBody>
      </p:sp>
      <p:graphicFrame>
        <p:nvGraphicFramePr>
          <p:cNvPr id="24582" name="Object 6"/>
          <p:cNvGraphicFramePr>
            <a:graphicFrameLocks noChangeAspect="1"/>
          </p:cNvGraphicFramePr>
          <p:nvPr>
            <p:extLst>
              <p:ext uri="{D42A27DB-BD31-4B8C-83A1-F6EECF244321}">
                <p14:modId xmlns:p14="http://schemas.microsoft.com/office/powerpoint/2010/main" val="1893772396"/>
              </p:ext>
            </p:extLst>
          </p:nvPr>
        </p:nvGraphicFramePr>
        <p:xfrm>
          <a:off x="3036963" y="1757864"/>
          <a:ext cx="673100" cy="431800"/>
        </p:xfrm>
        <a:graphic>
          <a:graphicData uri="http://schemas.openxmlformats.org/presentationml/2006/ole">
            <mc:AlternateContent xmlns:mc="http://schemas.openxmlformats.org/markup-compatibility/2006">
              <mc:Choice xmlns:v="urn:schemas-microsoft-com:vml" Requires="v">
                <p:oleObj name="Equation" r:id="rId2" imgW="672840" imgH="431640" progId="Equation.DSMT4">
                  <p:embed/>
                </p:oleObj>
              </mc:Choice>
              <mc:Fallback>
                <p:oleObj name="Equation" r:id="rId2" imgW="672840" imgH="43164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963" y="1757864"/>
                        <a:ext cx="673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extLst>
              <p:ext uri="{D42A27DB-BD31-4B8C-83A1-F6EECF244321}">
                <p14:modId xmlns:p14="http://schemas.microsoft.com/office/powerpoint/2010/main" val="1410599457"/>
              </p:ext>
            </p:extLst>
          </p:nvPr>
        </p:nvGraphicFramePr>
        <p:xfrm>
          <a:off x="2217044" y="2353604"/>
          <a:ext cx="3670300" cy="469900"/>
        </p:xfrm>
        <a:graphic>
          <a:graphicData uri="http://schemas.openxmlformats.org/presentationml/2006/ole">
            <mc:AlternateContent xmlns:mc="http://schemas.openxmlformats.org/markup-compatibility/2006">
              <mc:Choice xmlns:v="urn:schemas-microsoft-com:vml" Requires="v">
                <p:oleObj name="Equation" r:id="rId4" imgW="3670200" imgH="469800" progId="Equation.DSMT4">
                  <p:embed/>
                </p:oleObj>
              </mc:Choice>
              <mc:Fallback>
                <p:oleObj name="Equation" r:id="rId4" imgW="3670200" imgH="4698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044" y="2353604"/>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extLst>
              <p:ext uri="{D42A27DB-BD31-4B8C-83A1-F6EECF244321}">
                <p14:modId xmlns:p14="http://schemas.microsoft.com/office/powerpoint/2010/main" val="2991420858"/>
              </p:ext>
            </p:extLst>
          </p:nvPr>
        </p:nvGraphicFramePr>
        <p:xfrm>
          <a:off x="6858000" y="2723586"/>
          <a:ext cx="1143000" cy="469900"/>
        </p:xfrm>
        <a:graphic>
          <a:graphicData uri="http://schemas.openxmlformats.org/presentationml/2006/ole">
            <mc:AlternateContent xmlns:mc="http://schemas.openxmlformats.org/markup-compatibility/2006">
              <mc:Choice xmlns:v="urn:schemas-microsoft-com:vml" Requires="v">
                <p:oleObj name="Equation" r:id="rId6" imgW="1143000" imgH="469800" progId="Equation.DSMT4">
                  <p:embed/>
                </p:oleObj>
              </mc:Choice>
              <mc:Fallback>
                <p:oleObj name="Equation" r:id="rId6" imgW="1143000" imgH="4698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723586"/>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extLst>
              <p:ext uri="{D42A27DB-BD31-4B8C-83A1-F6EECF244321}">
                <p14:modId xmlns:p14="http://schemas.microsoft.com/office/powerpoint/2010/main" val="2857842456"/>
              </p:ext>
            </p:extLst>
          </p:nvPr>
        </p:nvGraphicFramePr>
        <p:xfrm>
          <a:off x="1181979" y="3285957"/>
          <a:ext cx="1231900" cy="469900"/>
        </p:xfrm>
        <a:graphic>
          <a:graphicData uri="http://schemas.openxmlformats.org/presentationml/2006/ole">
            <mc:AlternateContent xmlns:mc="http://schemas.openxmlformats.org/markup-compatibility/2006">
              <mc:Choice xmlns:v="urn:schemas-microsoft-com:vml" Requires="v">
                <p:oleObj name="Equation" r:id="rId8" imgW="1231560" imgH="469800" progId="Equation.DSMT4">
                  <p:embed/>
                </p:oleObj>
              </mc:Choice>
              <mc:Fallback>
                <p:oleObj name="Equation" r:id="rId8" imgW="1231560" imgH="4698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979" y="3285957"/>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5" name="Object 11"/>
          <p:cNvGraphicFramePr>
            <a:graphicFrameLocks noChangeAspect="1"/>
          </p:cNvGraphicFramePr>
          <p:nvPr>
            <p:extLst>
              <p:ext uri="{D42A27DB-BD31-4B8C-83A1-F6EECF244321}">
                <p14:modId xmlns:p14="http://schemas.microsoft.com/office/powerpoint/2010/main" val="2811376086"/>
              </p:ext>
            </p:extLst>
          </p:nvPr>
        </p:nvGraphicFramePr>
        <p:xfrm>
          <a:off x="2946400" y="3124200"/>
          <a:ext cx="1930400" cy="838200"/>
        </p:xfrm>
        <a:graphic>
          <a:graphicData uri="http://schemas.openxmlformats.org/presentationml/2006/ole">
            <mc:AlternateContent xmlns:mc="http://schemas.openxmlformats.org/markup-compatibility/2006">
              <mc:Choice xmlns:v="urn:schemas-microsoft-com:vml" Requires="v">
                <p:oleObj name="Equation" r:id="rId10" imgW="1930320" imgH="838080" progId="Equation.DSMT4">
                  <p:embed/>
                </p:oleObj>
              </mc:Choice>
              <mc:Fallback>
                <p:oleObj name="Equation" r:id="rId10" imgW="1930320" imgH="838080" progId="Equation.DSMT4">
                  <p:embed/>
                  <p:pic>
                    <p:nvPicPr>
                      <p:cNvPr id="0" name="Picture 11"/>
                      <p:cNvPicPr>
                        <a:picLocks noChangeAspect="1" noChangeArrowheads="1"/>
                      </p:cNvPicPr>
                      <p:nvPr/>
                    </p:nvPicPr>
                    <p:blipFill>
                      <a:blip r:embed="rId11"/>
                      <a:srcRect/>
                      <a:stretch>
                        <a:fillRect/>
                      </a:stretch>
                    </p:blipFill>
                    <p:spPr bwMode="auto">
                      <a:xfrm>
                        <a:off x="2946400" y="3124200"/>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Composing Functions</a:t>
            </a:r>
          </a:p>
        </p:txBody>
      </p:sp>
      <p:sp>
        <p:nvSpPr>
          <p:cNvPr id="3"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r>
              <a:rPr lang="en-US" dirty="0">
                <a:solidFill>
                  <a:srgbClr val="000000"/>
                </a:solidFill>
              </a:rPr>
              <a:t>Let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be two functions. The </a:t>
            </a:r>
            <a:r>
              <a:rPr lang="en-US" b="1" dirty="0">
                <a:solidFill>
                  <a:srgbClr val="C00000"/>
                </a:solidFill>
              </a:rPr>
              <a:t>composition</a:t>
            </a:r>
            <a:r>
              <a:rPr lang="en-US" dirty="0">
                <a:solidFill>
                  <a:srgbClr val="000000"/>
                </a:solidFill>
              </a:rPr>
              <a:t> of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denoted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a:t>
            </a:r>
            <a:r>
              <a:rPr lang="en-US" dirty="0">
                <a:solidFill>
                  <a:srgbClr val="000000"/>
                </a:solidFill>
              </a:rPr>
              <a:t>, is the function defined by 					    (The function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 </a:t>
            </a:r>
            <a:r>
              <a:rPr lang="en-US" dirty="0">
                <a:solidFill>
                  <a:srgbClr val="000000"/>
                </a:solidFill>
              </a:rPr>
              <a:t>is read “ </a:t>
            </a:r>
            <a:r>
              <a:rPr lang="en-US" i="1" dirty="0">
                <a:solidFill>
                  <a:srgbClr val="000000"/>
                </a:solidFill>
              </a:rPr>
              <a:t>f</a:t>
            </a:r>
            <a:r>
              <a:rPr lang="en-US" dirty="0">
                <a:solidFill>
                  <a:srgbClr val="000000"/>
                </a:solidFill>
              </a:rPr>
              <a:t> composed with </a:t>
            </a:r>
            <a:r>
              <a:rPr lang="en-US" i="1" dirty="0">
                <a:solidFill>
                  <a:srgbClr val="000000"/>
                </a:solidFill>
              </a:rPr>
              <a:t>g</a:t>
            </a:r>
            <a:r>
              <a:rPr lang="en-US" dirty="0">
                <a:solidFill>
                  <a:srgbClr val="000000"/>
                </a:solidFill>
              </a:rPr>
              <a:t>” or “</a:t>
            </a:r>
            <a:r>
              <a:rPr lang="en-US" i="1" dirty="0">
                <a:solidFill>
                  <a:srgbClr val="000000"/>
                </a:solidFill>
              </a:rPr>
              <a:t>f</a:t>
            </a:r>
            <a:r>
              <a:rPr lang="en-US" dirty="0">
                <a:solidFill>
                  <a:srgbClr val="000000"/>
                </a:solidFill>
              </a:rPr>
              <a:t> of </a:t>
            </a:r>
            <a:r>
              <a:rPr lang="en-US" i="1" dirty="0">
                <a:solidFill>
                  <a:srgbClr val="000000"/>
                </a:solidFill>
              </a:rPr>
              <a:t>g</a:t>
            </a:r>
            <a:r>
              <a:rPr lang="en-US" dirty="0">
                <a:solidFill>
                  <a:srgbClr val="000000"/>
                </a:solidFill>
              </a:rPr>
              <a:t>,” and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 </a:t>
            </a:r>
            <a:r>
              <a:rPr lang="en-US" dirty="0">
                <a:solidFill>
                  <a:srgbClr val="000000"/>
                </a:solidFill>
              </a:rPr>
              <a:t>is also referred to as a </a:t>
            </a:r>
            <a:r>
              <a:rPr lang="en-US" b="1" dirty="0">
                <a:solidFill>
                  <a:srgbClr val="C00000"/>
                </a:solidFill>
              </a:rPr>
              <a:t>composite function</a:t>
            </a:r>
            <a:r>
              <a:rPr lang="en-US" dirty="0">
                <a:solidFill>
                  <a:srgbClr val="000000"/>
                </a:solidFill>
              </a:rPr>
              <a:t>.)</a:t>
            </a:r>
          </a:p>
          <a:p>
            <a:r>
              <a:rPr lang="en-US" dirty="0">
                <a:solidFill>
                  <a:srgbClr val="000000"/>
                </a:solidFill>
              </a:rPr>
              <a:t>The domain of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 </a:t>
            </a:r>
            <a:r>
              <a:rPr lang="en-US" dirty="0">
                <a:solidFill>
                  <a:srgbClr val="000000"/>
                </a:solidFill>
              </a:rPr>
              <a:t>consists of all </a:t>
            </a:r>
            <a:r>
              <a:rPr lang="en-US" i="1" dirty="0">
                <a:solidFill>
                  <a:srgbClr val="000000"/>
                </a:solidFill>
              </a:rPr>
              <a:t>x</a:t>
            </a:r>
            <a:r>
              <a:rPr lang="en-US" dirty="0">
                <a:solidFill>
                  <a:srgbClr val="000000"/>
                </a:solidFill>
              </a:rPr>
              <a:t> in the domain of </a:t>
            </a:r>
            <a:r>
              <a:rPr lang="en-US" i="1" dirty="0">
                <a:solidFill>
                  <a:srgbClr val="000000"/>
                </a:solidFill>
              </a:rPr>
              <a:t>g</a:t>
            </a:r>
            <a:r>
              <a:rPr lang="en-US" dirty="0">
                <a:solidFill>
                  <a:srgbClr val="000000"/>
                </a:solidFill>
              </a:rPr>
              <a:t> for which 	    is in the domain of </a:t>
            </a:r>
            <a:r>
              <a:rPr lang="en-US" i="1" dirty="0">
                <a:solidFill>
                  <a:srgbClr val="000000"/>
                </a:solidFill>
              </a:rPr>
              <a:t>f</a:t>
            </a:r>
            <a:r>
              <a:rPr lang="en-US" dirty="0">
                <a:solidFill>
                  <a:srgbClr val="000000"/>
                </a:solidFill>
              </a:rPr>
              <a:t>.</a:t>
            </a:r>
          </a:p>
        </p:txBody>
      </p:sp>
      <p:graphicFrame>
        <p:nvGraphicFramePr>
          <p:cNvPr id="26633" name="Object 9"/>
          <p:cNvGraphicFramePr>
            <a:graphicFrameLocks noChangeAspect="1"/>
          </p:cNvGraphicFramePr>
          <p:nvPr>
            <p:extLst>
              <p:ext uri="{D42A27DB-BD31-4B8C-83A1-F6EECF244321}">
                <p14:modId xmlns:p14="http://schemas.microsoft.com/office/powerpoint/2010/main" val="1728344869"/>
              </p:ext>
            </p:extLst>
          </p:nvPr>
        </p:nvGraphicFramePr>
        <p:xfrm>
          <a:off x="1929130" y="3962400"/>
          <a:ext cx="673100" cy="469900"/>
        </p:xfrm>
        <a:graphic>
          <a:graphicData uri="http://schemas.openxmlformats.org/presentationml/2006/ole">
            <mc:AlternateContent xmlns:mc="http://schemas.openxmlformats.org/markup-compatibility/2006">
              <mc:Choice xmlns:v="urn:schemas-microsoft-com:vml" Requires="v">
                <p:oleObj name="Equation" r:id="rId2" imgW="672840" imgH="469800" progId="Equation.DSMT4">
                  <p:embed/>
                </p:oleObj>
              </mc:Choice>
              <mc:Fallback>
                <p:oleObj name="Equation" r:id="rId2" imgW="672840" imgH="4698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130" y="3962400"/>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407147" y="2133600"/>
            <a:ext cx="3009900" cy="558800"/>
            <a:chOff x="503238" y="2659063"/>
            <a:chExt cx="3009900" cy="558800"/>
          </a:xfrm>
        </p:grpSpPr>
        <p:graphicFrame>
          <p:nvGraphicFramePr>
            <p:cNvPr id="26628" name="Object 4"/>
            <p:cNvGraphicFramePr>
              <a:graphicFrameLocks noChangeAspect="1"/>
            </p:cNvGraphicFramePr>
            <p:nvPr>
              <p:extLst>
                <p:ext uri="{D42A27DB-BD31-4B8C-83A1-F6EECF244321}">
                  <p14:modId xmlns:p14="http://schemas.microsoft.com/office/powerpoint/2010/main" val="1235411154"/>
                </p:ext>
              </p:extLst>
            </p:nvPr>
          </p:nvGraphicFramePr>
          <p:xfrm>
            <a:off x="503238" y="2659063"/>
            <a:ext cx="3009900" cy="558800"/>
          </p:xfrm>
          <a:graphic>
            <a:graphicData uri="http://schemas.openxmlformats.org/presentationml/2006/ole">
              <mc:AlternateContent xmlns:mc="http://schemas.openxmlformats.org/markup-compatibility/2006">
                <mc:Choice xmlns:v="urn:schemas-microsoft-com:vml" Requires="v">
                  <p:oleObj name="Equation" r:id="rId4" imgW="3009600" imgH="558720" progId="Equation.DSMT4">
                    <p:embed/>
                  </p:oleObj>
                </mc:Choice>
                <mc:Fallback>
                  <p:oleObj name="Equation" r:id="rId4" imgW="3009600" imgH="558720" progId="Equation.DSMT4">
                    <p:embed/>
                    <p:pic>
                      <p:nvPicPr>
                        <p:cNvPr id="0" name="Picture 4"/>
                        <p:cNvPicPr>
                          <a:picLocks noChangeAspect="1" noChangeArrowheads="1"/>
                        </p:cNvPicPr>
                        <p:nvPr/>
                      </p:nvPicPr>
                      <p:blipFill>
                        <a:blip r:embed="rId5"/>
                        <a:srcRect/>
                        <a:stretch>
                          <a:fillRect/>
                        </a:stretch>
                      </p:blipFill>
                      <p:spPr bwMode="auto">
                        <a:xfrm>
                          <a:off x="503238" y="2659063"/>
                          <a:ext cx="300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778778" y="2669476"/>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Composing and Decomposing Functions</a:t>
            </a:r>
          </a:p>
        </p:txBody>
      </p:sp>
      <p:sp>
        <p:nvSpPr>
          <p:cNvPr id="3" name="Content Placeholder 2"/>
          <p:cNvSpPr>
            <a:spLocks noGrp="1"/>
          </p:cNvSpPr>
          <p:nvPr>
            <p:ph idx="1"/>
          </p:nvPr>
        </p:nvSpPr>
        <p:spPr/>
        <p:txBody>
          <a:bodyPr/>
          <a:lstStyle/>
          <a:p>
            <a:r>
              <a:rPr lang="en-US" dirty="0"/>
              <a:t>The diagram in Figure 17 is a sort of schematic of the composition of two functions. The circles represent sets, with the leftmost circle being the domain of the function </a:t>
            </a:r>
            <a:r>
              <a:rPr lang="en-US" i="1" dirty="0"/>
              <a:t>g</a:t>
            </a:r>
            <a:r>
              <a:rPr lang="en-US" dirty="0"/>
              <a:t>. The arrows indicate the element that </a:t>
            </a:r>
            <a:r>
              <a:rPr lang="en-US" i="1" dirty="0"/>
              <a:t>x</a:t>
            </a:r>
            <a:r>
              <a:rPr lang="en-US" dirty="0"/>
              <a:t> is associated with by the various functions.</a:t>
            </a:r>
          </a:p>
        </p:txBody>
      </p:sp>
      <p:pic>
        <p:nvPicPr>
          <p:cNvPr id="4" name="Picture 2"/>
          <p:cNvPicPr>
            <a:picLocks noChangeAspect="1" noChangeArrowheads="1"/>
          </p:cNvPicPr>
          <p:nvPr/>
        </p:nvPicPr>
        <p:blipFill>
          <a:blip r:embed="rId2" cstate="print"/>
          <a:srcRect b="19753"/>
          <a:stretch>
            <a:fillRect/>
          </a:stretch>
        </p:blipFill>
        <p:spPr bwMode="auto">
          <a:xfrm>
            <a:off x="1118005" y="3505200"/>
            <a:ext cx="6907991" cy="1981200"/>
          </a:xfrm>
          <a:prstGeom prst="rect">
            <a:avLst/>
          </a:prstGeom>
          <a:noFill/>
          <a:ln w="9525">
            <a:noFill/>
            <a:miter lim="800000"/>
            <a:headEnd/>
            <a:tailEnd/>
          </a:ln>
        </p:spPr>
      </p:pic>
      <p:sp>
        <p:nvSpPr>
          <p:cNvPr id="5" name="Rectangle 4"/>
          <p:cNvSpPr/>
          <p:nvPr/>
        </p:nvSpPr>
        <p:spPr>
          <a:xfrm>
            <a:off x="2113603" y="5496580"/>
            <a:ext cx="4916795" cy="523220"/>
          </a:xfrm>
          <a:prstGeom prst="rect">
            <a:avLst/>
          </a:prstGeom>
        </p:spPr>
        <p:txBody>
          <a:bodyPr wrap="none">
            <a:spAutoFit/>
          </a:bodyPr>
          <a:lstStyle/>
          <a:p>
            <a:r>
              <a:rPr lang="en-US" sz="2800" b="1" dirty="0"/>
              <a:t>Figure 17</a:t>
            </a:r>
            <a:r>
              <a:rPr lang="en-US" sz="2800" dirty="0"/>
              <a:t> Composition of </a:t>
            </a:r>
            <a:r>
              <a:rPr lang="en-US" sz="2800" i="1" dirty="0"/>
              <a:t>f</a:t>
            </a:r>
            <a:r>
              <a:rPr lang="en-US" sz="2800" dirty="0"/>
              <a:t> and </a:t>
            </a:r>
            <a:r>
              <a:rPr lang="en-US" sz="2800" i="1" dirty="0"/>
              <a:t>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95400"/>
            <a:ext cx="8229600" cy="2246769"/>
          </a:xfrm>
          <a:prstGeom prst="rect">
            <a:avLst/>
          </a:prstGeom>
          <a:noFill/>
          <a:ln w="28575">
            <a:solidFill>
              <a:srgbClr val="FF0000"/>
            </a:solidFill>
          </a:ln>
        </p:spPr>
        <p:txBody>
          <a:bodyPr>
            <a:spAutoFit/>
          </a:bodyPr>
          <a:lstStyle/>
          <a:p>
            <a:pPr lvl="0">
              <a:spcBef>
                <a:spcPct val="20000"/>
              </a:spcBef>
            </a:pPr>
            <a:r>
              <a:rPr lang="en-US" sz="2800" dirty="0"/>
              <a:t>Note that the order of </a:t>
            </a:r>
            <a:r>
              <a:rPr lang="en-US" sz="2800" i="1" dirty="0"/>
              <a:t>f</a:t>
            </a:r>
            <a:r>
              <a:rPr lang="en-US" sz="2800" dirty="0"/>
              <a:t> and </a:t>
            </a:r>
            <a:r>
              <a:rPr lang="en-US" sz="2800" i="1" dirty="0"/>
              <a:t>g</a:t>
            </a:r>
            <a:r>
              <a:rPr lang="en-US" sz="2800" dirty="0"/>
              <a:t> is important. In general, we can expect the function </a:t>
            </a:r>
            <a:r>
              <a:rPr lang="en-US" sz="2800" i="1" dirty="0">
                <a:solidFill>
                  <a:srgbClr val="000000"/>
                </a:solidFill>
              </a:rPr>
              <a:t>f </a:t>
            </a:r>
            <a:r>
              <a:rPr lang="en-US" sz="2800" dirty="0">
                <a:solidFill>
                  <a:srgbClr val="000000"/>
                </a:solidFill>
                <a:latin typeface="Cambria Math" panose="02040503050406030204" pitchFamily="18" charset="0"/>
                <a:ea typeface="Cambria Math" panose="02040503050406030204" pitchFamily="18" charset="0"/>
              </a:rPr>
              <a:t>∘</a:t>
            </a:r>
            <a:r>
              <a:rPr lang="en-US" sz="2800" i="1" dirty="0">
                <a:solidFill>
                  <a:srgbClr val="000000"/>
                </a:solidFill>
              </a:rPr>
              <a:t> g </a:t>
            </a:r>
            <a:r>
              <a:rPr lang="en-US" sz="2800" dirty="0"/>
              <a:t>to be different from the function </a:t>
            </a:r>
            <a:r>
              <a:rPr lang="en-US" sz="2800" i="1" dirty="0">
                <a:solidFill>
                  <a:srgbClr val="000000"/>
                </a:solidFill>
              </a:rPr>
              <a:t>g </a:t>
            </a:r>
            <a:r>
              <a:rPr lang="en-US" sz="2800" dirty="0">
                <a:solidFill>
                  <a:srgbClr val="000000"/>
                </a:solidFill>
                <a:latin typeface="Cambria Math" panose="02040503050406030204" pitchFamily="18" charset="0"/>
                <a:ea typeface="Cambria Math" panose="02040503050406030204" pitchFamily="18" charset="0"/>
              </a:rPr>
              <a:t>∘</a:t>
            </a:r>
            <a:r>
              <a:rPr lang="en-US" sz="2800" i="1" dirty="0">
                <a:solidFill>
                  <a:srgbClr val="000000"/>
                </a:solidFill>
              </a:rPr>
              <a:t> f</a:t>
            </a:r>
            <a:r>
              <a:rPr lang="en-US" sz="2800" dirty="0">
                <a:solidFill>
                  <a:srgbClr val="000000"/>
                </a:solidFill>
              </a:rPr>
              <a:t>.</a:t>
            </a:r>
            <a:r>
              <a:rPr lang="en-US" sz="2800" i="1" dirty="0">
                <a:solidFill>
                  <a:srgbClr val="000000"/>
                </a:solidFill>
              </a:rPr>
              <a:t> </a:t>
            </a:r>
            <a:r>
              <a:rPr lang="en-US" sz="2800" dirty="0"/>
              <a:t>That is, the composition of two functions, unlike the sum and product of two functions, is not commutative.</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95400"/>
            <a:ext cx="8229600" cy="4142673"/>
          </a:xfrm>
          <a:prstGeom prst="rect">
            <a:avLst/>
          </a:prstGeom>
          <a:noFill/>
          <a:ln w="28575">
            <a:solidFill>
              <a:srgbClr val="FF0000"/>
            </a:solidFill>
          </a:ln>
        </p:spPr>
        <p:txBody>
          <a:bodyPr>
            <a:spAutoFit/>
          </a:bodyPr>
          <a:lstStyle/>
          <a:p>
            <a:pPr lvl="0">
              <a:spcBef>
                <a:spcPct val="20000"/>
              </a:spcBef>
            </a:pPr>
            <a:r>
              <a:rPr lang="en-US" sz="2800" dirty="0"/>
              <a:t>A word of caution is in order here. It is easy to forget that the minus sign in the expression </a:t>
            </a:r>
            <a:r>
              <a:rPr lang="en-US" sz="2800" i="1" dirty="0"/>
              <a:t>x</a:t>
            </a:r>
            <a:r>
              <a:rPr lang="en-US" sz="2800" dirty="0"/>
              <a:t> </a:t>
            </a:r>
            <a:r>
              <a:rPr lang="en-US" sz="2800" dirty="0">
                <a:latin typeface="Symbol" pitchFamily="18" charset="2"/>
              </a:rPr>
              <a:t>-</a:t>
            </a:r>
            <a:r>
              <a:rPr lang="en-US" sz="2800" dirty="0"/>
              <a:t> </a:t>
            </a:r>
            <a:r>
              <a:rPr lang="en-US" sz="2800" i="1" dirty="0"/>
              <a:t>h</a:t>
            </a:r>
            <a:r>
              <a:rPr lang="en-US" sz="2800" dirty="0"/>
              <a:t> is critical. It may help to remember a few specific examples:</a:t>
            </a:r>
          </a:p>
          <a:p>
            <a:pPr lvl="0">
              <a:spcBef>
                <a:spcPct val="20000"/>
              </a:spcBef>
            </a:pPr>
            <a:r>
              <a:rPr lang="en-US" sz="2800" dirty="0"/>
              <a:t>Replacing </a:t>
            </a:r>
            <a:r>
              <a:rPr lang="en-US" sz="2800" i="1" dirty="0"/>
              <a:t>x</a:t>
            </a:r>
            <a:r>
              <a:rPr lang="en-US" sz="2800" dirty="0"/>
              <a:t> with </a:t>
            </a:r>
            <a:r>
              <a:rPr lang="en-US" sz="2800" i="1" dirty="0"/>
              <a:t>x</a:t>
            </a:r>
            <a:r>
              <a:rPr lang="en-US" sz="2800" dirty="0"/>
              <a:t> </a:t>
            </a:r>
            <a:r>
              <a:rPr lang="en-US" sz="2800" dirty="0">
                <a:latin typeface="Symbol" pitchFamily="18" charset="2"/>
              </a:rPr>
              <a:t>-</a:t>
            </a:r>
            <a:r>
              <a:rPr lang="en-US" sz="2800" dirty="0"/>
              <a:t> 5 shifts the graph 5 units to the </a:t>
            </a:r>
            <a:r>
              <a:rPr lang="en-US" sz="2800" i="1" dirty="0"/>
              <a:t>right</a:t>
            </a:r>
            <a:r>
              <a:rPr lang="en-US" sz="2800" dirty="0"/>
              <a:t>, since 5 is positive. Replacing </a:t>
            </a:r>
            <a:r>
              <a:rPr lang="en-US" sz="2800" i="1" dirty="0"/>
              <a:t>x </a:t>
            </a:r>
            <a:r>
              <a:rPr lang="en-US" sz="2800" dirty="0"/>
              <a:t>with </a:t>
            </a:r>
            <a:r>
              <a:rPr lang="en-US" sz="2800" i="1" dirty="0"/>
              <a:t>x</a:t>
            </a:r>
            <a:r>
              <a:rPr lang="en-US" sz="2800" dirty="0"/>
              <a:t> + 5 shifts the graph 5 units to the </a:t>
            </a:r>
            <a:r>
              <a:rPr lang="en-US" sz="2800" i="1" dirty="0"/>
              <a:t>left</a:t>
            </a:r>
            <a:r>
              <a:rPr lang="en-US" sz="2800" dirty="0"/>
              <a:t>, since we have actually</a:t>
            </a:r>
          </a:p>
          <a:p>
            <a:pPr lvl="0">
              <a:spcBef>
                <a:spcPct val="20000"/>
              </a:spcBef>
            </a:pPr>
            <a:r>
              <a:rPr lang="en-US" sz="2800" dirty="0"/>
              <a:t>replaced </a:t>
            </a:r>
            <a:r>
              <a:rPr lang="en-US" sz="2800" i="1" dirty="0"/>
              <a:t>x</a:t>
            </a:r>
            <a:r>
              <a:rPr lang="en-US" sz="2800" dirty="0"/>
              <a:t> with </a:t>
            </a:r>
            <a:r>
              <a:rPr lang="en-US" sz="2800" i="1" dirty="0"/>
              <a:t>x</a:t>
            </a:r>
            <a:r>
              <a:rPr lang="en-US" sz="2800" dirty="0"/>
              <a:t> </a:t>
            </a:r>
            <a:r>
              <a:rPr lang="en-US" sz="2800" dirty="0">
                <a:latin typeface="Symbol" pitchFamily="18" charset="2"/>
              </a:rPr>
              <a:t>-</a:t>
            </a:r>
            <a:r>
              <a:rPr lang="en-US" sz="2800" dirty="0"/>
              <a:t> (</a:t>
            </a:r>
            <a:r>
              <a:rPr lang="en-US" sz="2800" dirty="0">
                <a:latin typeface="Symbol" pitchFamily="18" charset="2"/>
              </a:rPr>
              <a:t>-</a:t>
            </a:r>
            <a:r>
              <a:rPr lang="en-US" sz="2800" dirty="0"/>
              <a:t> 5) . With practice, knowing the effect that replacing </a:t>
            </a:r>
            <a:r>
              <a:rPr lang="en-US" sz="2800" i="1" dirty="0"/>
              <a:t>x</a:t>
            </a:r>
            <a:r>
              <a:rPr lang="en-US" sz="2800" dirty="0"/>
              <a:t> with </a:t>
            </a:r>
            <a:r>
              <a:rPr lang="en-US" sz="2800" i="1" dirty="0"/>
              <a:t>x</a:t>
            </a:r>
            <a:r>
              <a:rPr lang="en-US" sz="2800" dirty="0"/>
              <a:t> </a:t>
            </a:r>
            <a:r>
              <a:rPr lang="en-US" sz="2800" dirty="0">
                <a:latin typeface="Symbol" pitchFamily="18" charset="2"/>
              </a:rPr>
              <a:t>-</a:t>
            </a:r>
            <a:r>
              <a:rPr lang="en-US" sz="2800" dirty="0"/>
              <a:t> </a:t>
            </a:r>
            <a:r>
              <a:rPr lang="en-US" sz="2800" i="1" dirty="0"/>
              <a:t>h</a:t>
            </a:r>
            <a:r>
              <a:rPr lang="en-US" sz="2800" dirty="0"/>
              <a:t> has on the graph of a function will become natural.</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Composing Functions</a:t>
            </a:r>
          </a:p>
        </p:txBody>
      </p:sp>
      <p:sp>
        <p:nvSpPr>
          <p:cNvPr id="3" name="Content Placeholder 2"/>
          <p:cNvSpPr>
            <a:spLocks noGrp="1"/>
          </p:cNvSpPr>
          <p:nvPr>
            <p:ph idx="1"/>
          </p:nvPr>
        </p:nvSpPr>
        <p:spPr/>
        <p:txBody>
          <a:bodyPr/>
          <a:lstStyle/>
          <a:p>
            <a:r>
              <a:rPr lang="en-US" dirty="0"/>
              <a:t>Given 		      and 		  find the following.</a:t>
            </a:r>
          </a:p>
          <a:p>
            <a:pPr>
              <a:tabLst>
                <a:tab pos="457200" algn="l"/>
                <a:tab pos="3657600" algn="l"/>
                <a:tab pos="4114800" algn="l"/>
              </a:tabLst>
            </a:pPr>
            <a:r>
              <a:rPr lang="en-US" b="1" dirty="0"/>
              <a:t>	</a:t>
            </a:r>
            <a:r>
              <a:rPr lang="en-US" dirty="0"/>
              <a:t>	</a:t>
            </a:r>
            <a:r>
              <a:rPr lang="en-US" b="1" dirty="0"/>
              <a:t>		</a:t>
            </a:r>
            <a:r>
              <a:rPr lang="en-US" i="1" dirty="0"/>
              <a:t>	</a:t>
            </a:r>
          </a:p>
          <a:p>
            <a:r>
              <a:rPr lang="en-US" b="1" dirty="0"/>
              <a:t>Solution</a:t>
            </a:r>
          </a:p>
          <a:p>
            <a:pPr marL="463550" indent="-463550"/>
            <a:r>
              <a:rPr lang="en-US" b="1" dirty="0"/>
              <a:t>a.</a:t>
            </a:r>
            <a:r>
              <a:rPr lang="en-US" dirty="0"/>
              <a:t>	Since 			       the first step is to calculate  </a:t>
            </a:r>
          </a:p>
          <a:p>
            <a:pPr>
              <a:tabLst>
                <a:tab pos="457200" algn="l"/>
              </a:tabLst>
            </a:pPr>
            <a:endParaRPr lang="en-US" dirty="0"/>
          </a:p>
          <a:p>
            <a:pPr marL="463550" indent="-463550"/>
            <a:r>
              <a:rPr lang="en-US" dirty="0"/>
              <a:t>	Then, apply </a:t>
            </a:r>
            <a:r>
              <a:rPr lang="en-US" i="1" dirty="0"/>
              <a:t>f</a:t>
            </a:r>
            <a:r>
              <a:rPr lang="en-US" dirty="0"/>
              <a:t> to the result:</a:t>
            </a:r>
          </a:p>
        </p:txBody>
      </p:sp>
      <p:graphicFrame>
        <p:nvGraphicFramePr>
          <p:cNvPr id="28674" name="Object 2"/>
          <p:cNvGraphicFramePr>
            <a:graphicFrameLocks noChangeAspect="1"/>
          </p:cNvGraphicFramePr>
          <p:nvPr/>
        </p:nvGraphicFramePr>
        <p:xfrm>
          <a:off x="1447800" y="1312608"/>
          <a:ext cx="1320800" cy="482600"/>
        </p:xfrm>
        <a:graphic>
          <a:graphicData uri="http://schemas.openxmlformats.org/presentationml/2006/ole">
            <mc:AlternateContent xmlns:mc="http://schemas.openxmlformats.org/markup-compatibility/2006">
              <mc:Choice xmlns:v="urn:schemas-microsoft-com:vml" Requires="v">
                <p:oleObj name="Equation" r:id="rId2" imgW="1320480" imgH="482400" progId="Equation.DSMT4">
                  <p:embed/>
                </p:oleObj>
              </mc:Choice>
              <mc:Fallback>
                <p:oleObj name="Equation" r:id="rId2" imgW="13204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12608"/>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443748" y="1312608"/>
          <a:ext cx="1765300" cy="469900"/>
        </p:xfrm>
        <a:graphic>
          <a:graphicData uri="http://schemas.openxmlformats.org/presentationml/2006/ole">
            <mc:AlternateContent xmlns:mc="http://schemas.openxmlformats.org/markup-compatibility/2006">
              <mc:Choice xmlns:v="urn:schemas-microsoft-com:vml" Requires="v">
                <p:oleObj name="Equation" r:id="rId4" imgW="1765080" imgH="469800" progId="Equation.DSMT4">
                  <p:embed/>
                </p:oleObj>
              </mc:Choice>
              <mc:Fallback>
                <p:oleObj name="Equation" r:id="rId4" imgW="17650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748" y="1312608"/>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2376948" y="3276600"/>
          <a:ext cx="762000" cy="469900"/>
        </p:xfrm>
        <a:graphic>
          <a:graphicData uri="http://schemas.openxmlformats.org/presentationml/2006/ole">
            <mc:AlternateContent xmlns:mc="http://schemas.openxmlformats.org/markup-compatibility/2006">
              <mc:Choice xmlns:v="urn:schemas-microsoft-com:vml" Requires="v">
                <p:oleObj name="Equation" r:id="rId6" imgW="761760" imgH="469800" progId="Equation.DSMT4">
                  <p:embed/>
                </p:oleObj>
              </mc:Choice>
              <mc:Fallback>
                <p:oleObj name="Equation" r:id="rId6" imgW="761760" imgH="469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948" y="3276600"/>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3498850" y="3741760"/>
          <a:ext cx="2146300" cy="469900"/>
        </p:xfrm>
        <a:graphic>
          <a:graphicData uri="http://schemas.openxmlformats.org/presentationml/2006/ole">
            <mc:AlternateContent xmlns:mc="http://schemas.openxmlformats.org/markup-compatibility/2006">
              <mc:Choice xmlns:v="urn:schemas-microsoft-com:vml" Requires="v">
                <p:oleObj name="Equation" r:id="rId8" imgW="2145960" imgH="469800" progId="Equation.DSMT4">
                  <p:embed/>
                </p:oleObj>
              </mc:Choice>
              <mc:Fallback>
                <p:oleObj name="Equation" r:id="rId8" imgW="2145960" imgH="4698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8850" y="3741760"/>
                        <a:ext cx="214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1"/>
          <p:cNvGraphicFramePr>
            <a:graphicFrameLocks noChangeAspect="1"/>
          </p:cNvGraphicFramePr>
          <p:nvPr/>
        </p:nvGraphicFramePr>
        <p:xfrm>
          <a:off x="2413000" y="4835856"/>
          <a:ext cx="1409700" cy="546100"/>
        </p:xfrm>
        <a:graphic>
          <a:graphicData uri="http://schemas.openxmlformats.org/presentationml/2006/ole">
            <mc:AlternateContent xmlns:mc="http://schemas.openxmlformats.org/markup-compatibility/2006">
              <mc:Choice xmlns:v="urn:schemas-microsoft-com:vml" Requires="v">
                <p:oleObj name="Equation" r:id="rId10" imgW="1409400" imgH="545760" progId="Equation.DSMT4">
                  <p:embed/>
                </p:oleObj>
              </mc:Choice>
              <mc:Fallback>
                <p:oleObj name="Equation" r:id="rId10" imgW="1409400" imgH="54576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3000" y="4835856"/>
                        <a:ext cx="1409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2"/>
          <p:cNvGraphicFramePr>
            <a:graphicFrameLocks noChangeAspect="1"/>
          </p:cNvGraphicFramePr>
          <p:nvPr/>
        </p:nvGraphicFramePr>
        <p:xfrm>
          <a:off x="3860800" y="4866336"/>
          <a:ext cx="939800" cy="469900"/>
        </p:xfrm>
        <a:graphic>
          <a:graphicData uri="http://schemas.openxmlformats.org/presentationml/2006/ole">
            <mc:AlternateContent xmlns:mc="http://schemas.openxmlformats.org/markup-compatibility/2006">
              <mc:Choice xmlns:v="urn:schemas-microsoft-com:vml" Requires="v">
                <p:oleObj name="Equation" r:id="rId12" imgW="939600" imgH="469800" progId="Equation.DSMT4">
                  <p:embed/>
                </p:oleObj>
              </mc:Choice>
              <mc:Fallback>
                <p:oleObj name="Equation" r:id="rId12" imgW="939600" imgH="4698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0800" y="4866336"/>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13"/>
          <p:cNvGraphicFramePr>
            <a:graphicFrameLocks noChangeAspect="1"/>
          </p:cNvGraphicFramePr>
          <p:nvPr/>
        </p:nvGraphicFramePr>
        <p:xfrm>
          <a:off x="4836160" y="4851096"/>
          <a:ext cx="584200" cy="381000"/>
        </p:xfrm>
        <a:graphic>
          <a:graphicData uri="http://schemas.openxmlformats.org/presentationml/2006/ole">
            <mc:AlternateContent xmlns:mc="http://schemas.openxmlformats.org/markup-compatibility/2006">
              <mc:Choice xmlns:v="urn:schemas-microsoft-com:vml" Requires="v">
                <p:oleObj name="Equation" r:id="rId14" imgW="583920" imgH="380880" progId="Equation.DSMT4">
                  <p:embed/>
                </p:oleObj>
              </mc:Choice>
              <mc:Fallback>
                <p:oleObj name="Equation" r:id="rId14" imgW="583920" imgH="38088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6160" y="4851096"/>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14"/>
          <p:cNvGraphicFramePr>
            <a:graphicFrameLocks noChangeAspect="1"/>
          </p:cNvGraphicFramePr>
          <p:nvPr/>
        </p:nvGraphicFramePr>
        <p:xfrm>
          <a:off x="5461000" y="4942536"/>
          <a:ext cx="558800" cy="292100"/>
        </p:xfrm>
        <a:graphic>
          <a:graphicData uri="http://schemas.openxmlformats.org/presentationml/2006/ole">
            <mc:AlternateContent xmlns:mc="http://schemas.openxmlformats.org/markup-compatibility/2006">
              <mc:Choice xmlns:v="urn:schemas-microsoft-com:vml" Requires="v">
                <p:oleObj name="Equation" r:id="rId16" imgW="558720" imgH="291960" progId="Equation.DSMT4">
                  <p:embed/>
                </p:oleObj>
              </mc:Choice>
              <mc:Fallback>
                <p:oleObj name="Equation" r:id="rId16" imgW="558720" imgH="291960" progId="Equation.DSMT4">
                  <p:embed/>
                  <p:pic>
                    <p:nvPicPr>
                      <p:cNvPr id="0"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61000" y="4942536"/>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584200" y="1794545"/>
            <a:ext cx="1892300" cy="523220"/>
            <a:chOff x="584200" y="1794545"/>
            <a:chExt cx="1892300" cy="523220"/>
          </a:xfrm>
        </p:grpSpPr>
        <p:graphicFrame>
          <p:nvGraphicFramePr>
            <p:cNvPr id="28676" name="Object 4"/>
            <p:cNvGraphicFramePr>
              <a:graphicFrameLocks noChangeAspect="1"/>
            </p:cNvGraphicFramePr>
            <p:nvPr>
              <p:extLst>
                <p:ext uri="{D42A27DB-BD31-4B8C-83A1-F6EECF244321}">
                  <p14:modId xmlns:p14="http://schemas.microsoft.com/office/powerpoint/2010/main" val="1114722442"/>
                </p:ext>
              </p:extLst>
            </p:nvPr>
          </p:nvGraphicFramePr>
          <p:xfrm>
            <a:off x="584200" y="1822450"/>
            <a:ext cx="1892300" cy="482600"/>
          </p:xfrm>
          <a:graphic>
            <a:graphicData uri="http://schemas.openxmlformats.org/presentationml/2006/ole">
              <mc:AlternateContent xmlns:mc="http://schemas.openxmlformats.org/markup-compatibility/2006">
                <mc:Choice xmlns:v="urn:schemas-microsoft-com:vml" Requires="v">
                  <p:oleObj name="Equation" r:id="rId18" imgW="1892160" imgH="482400" progId="Equation.DSMT4">
                    <p:embed/>
                  </p:oleObj>
                </mc:Choice>
                <mc:Fallback>
                  <p:oleObj name="Equation" r:id="rId18" imgW="1892160" imgH="482400" progId="Equation.DSMT4">
                    <p:embed/>
                    <p:pic>
                      <p:nvPicPr>
                        <p:cNvPr id="0" name="Picture 4"/>
                        <p:cNvPicPr>
                          <a:picLocks noChangeAspect="1" noChangeArrowheads="1"/>
                        </p:cNvPicPr>
                        <p:nvPr/>
                      </p:nvPicPr>
                      <p:blipFill>
                        <a:blip r:embed="rId19"/>
                        <a:srcRect/>
                        <a:stretch>
                          <a:fillRect/>
                        </a:stretch>
                      </p:blipFill>
                      <p:spPr bwMode="auto">
                        <a:xfrm>
                          <a:off x="584200" y="1822450"/>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349814" y="1794545"/>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6" name="Group 5"/>
          <p:cNvGrpSpPr/>
          <p:nvPr/>
        </p:nvGrpSpPr>
        <p:grpSpPr>
          <a:xfrm>
            <a:off x="4343400" y="1792623"/>
            <a:ext cx="1892300" cy="523220"/>
            <a:chOff x="4343400" y="1792623"/>
            <a:chExt cx="1892300" cy="523220"/>
          </a:xfrm>
        </p:grpSpPr>
        <p:graphicFrame>
          <p:nvGraphicFramePr>
            <p:cNvPr id="28677" name="Object 5"/>
            <p:cNvGraphicFramePr>
              <a:graphicFrameLocks noChangeAspect="1"/>
            </p:cNvGraphicFramePr>
            <p:nvPr>
              <p:extLst>
                <p:ext uri="{D42A27DB-BD31-4B8C-83A1-F6EECF244321}">
                  <p14:modId xmlns:p14="http://schemas.microsoft.com/office/powerpoint/2010/main" val="1563192854"/>
                </p:ext>
              </p:extLst>
            </p:nvPr>
          </p:nvGraphicFramePr>
          <p:xfrm>
            <a:off x="4343400" y="1822450"/>
            <a:ext cx="1892300" cy="482600"/>
          </p:xfrm>
          <a:graphic>
            <a:graphicData uri="http://schemas.openxmlformats.org/presentationml/2006/ole">
              <mc:AlternateContent xmlns:mc="http://schemas.openxmlformats.org/markup-compatibility/2006">
                <mc:Choice xmlns:v="urn:schemas-microsoft-com:vml" Requires="v">
                  <p:oleObj name="Equation" r:id="rId20" imgW="1892160" imgH="482400" progId="Equation.DSMT4">
                    <p:embed/>
                  </p:oleObj>
                </mc:Choice>
                <mc:Fallback>
                  <p:oleObj name="Equation" r:id="rId20" imgW="1892160" imgH="482400" progId="Equation.DSMT4">
                    <p:embed/>
                    <p:pic>
                      <p:nvPicPr>
                        <p:cNvPr id="0" name="Picture 5"/>
                        <p:cNvPicPr>
                          <a:picLocks noChangeAspect="1" noChangeArrowheads="1"/>
                        </p:cNvPicPr>
                        <p:nvPr/>
                      </p:nvPicPr>
                      <p:blipFill>
                        <a:blip r:embed="rId21"/>
                        <a:srcRect/>
                        <a:stretch>
                          <a:fillRect/>
                        </a:stretch>
                      </p:blipFill>
                      <p:spPr bwMode="auto">
                        <a:xfrm>
                          <a:off x="4343400" y="1822450"/>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a:xfrm>
              <a:off x="5113579" y="179262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7" name="Group 6"/>
          <p:cNvGrpSpPr/>
          <p:nvPr/>
        </p:nvGrpSpPr>
        <p:grpSpPr>
          <a:xfrm>
            <a:off x="1771650" y="2828925"/>
            <a:ext cx="3009900" cy="558800"/>
            <a:chOff x="1771650" y="2828925"/>
            <a:chExt cx="3009900" cy="558800"/>
          </a:xfrm>
        </p:grpSpPr>
        <p:graphicFrame>
          <p:nvGraphicFramePr>
            <p:cNvPr id="28678" name="Object 6"/>
            <p:cNvGraphicFramePr>
              <a:graphicFrameLocks noChangeAspect="1"/>
            </p:cNvGraphicFramePr>
            <p:nvPr>
              <p:extLst>
                <p:ext uri="{D42A27DB-BD31-4B8C-83A1-F6EECF244321}">
                  <p14:modId xmlns:p14="http://schemas.microsoft.com/office/powerpoint/2010/main" val="1414651539"/>
                </p:ext>
              </p:extLst>
            </p:nvPr>
          </p:nvGraphicFramePr>
          <p:xfrm>
            <a:off x="1771650" y="2828925"/>
            <a:ext cx="3009900" cy="558800"/>
          </p:xfrm>
          <a:graphic>
            <a:graphicData uri="http://schemas.openxmlformats.org/presentationml/2006/ole">
              <mc:AlternateContent xmlns:mc="http://schemas.openxmlformats.org/markup-compatibility/2006">
                <mc:Choice xmlns:v="urn:schemas-microsoft-com:vml" Requires="v">
                  <p:oleObj name="Equation" r:id="rId22" imgW="3009600" imgH="558720" progId="Equation.DSMT4">
                    <p:embed/>
                  </p:oleObj>
                </mc:Choice>
                <mc:Fallback>
                  <p:oleObj name="Equation" r:id="rId22" imgW="3009600" imgH="558720" progId="Equation.DSMT4">
                    <p:embed/>
                    <p:pic>
                      <p:nvPicPr>
                        <p:cNvPr id="0" name="Picture 6"/>
                        <p:cNvPicPr>
                          <a:picLocks noChangeAspect="1" noChangeArrowheads="1"/>
                        </p:cNvPicPr>
                        <p:nvPr/>
                      </p:nvPicPr>
                      <p:blipFill>
                        <a:blip r:embed="rId23"/>
                        <a:srcRect/>
                        <a:stretch>
                          <a:fillRect/>
                        </a:stretch>
                      </p:blipFill>
                      <p:spPr bwMode="auto">
                        <a:xfrm>
                          <a:off x="1771650" y="2828925"/>
                          <a:ext cx="300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p:nvPr/>
          </p:nvSpPr>
          <p:spPr>
            <a:xfrm>
              <a:off x="2049011" y="2852468"/>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8" name="Group 7"/>
          <p:cNvGrpSpPr/>
          <p:nvPr/>
        </p:nvGrpSpPr>
        <p:grpSpPr>
          <a:xfrm>
            <a:off x="1025525" y="4825767"/>
            <a:ext cx="1397000" cy="523220"/>
            <a:chOff x="1025525" y="4825767"/>
            <a:chExt cx="1397000" cy="523220"/>
          </a:xfrm>
        </p:grpSpPr>
        <p:graphicFrame>
          <p:nvGraphicFramePr>
            <p:cNvPr id="28682" name="Object 10"/>
            <p:cNvGraphicFramePr>
              <a:graphicFrameLocks noChangeAspect="1"/>
            </p:cNvGraphicFramePr>
            <p:nvPr>
              <p:extLst>
                <p:ext uri="{D42A27DB-BD31-4B8C-83A1-F6EECF244321}">
                  <p14:modId xmlns:p14="http://schemas.microsoft.com/office/powerpoint/2010/main" val="3477614154"/>
                </p:ext>
              </p:extLst>
            </p:nvPr>
          </p:nvGraphicFramePr>
          <p:xfrm>
            <a:off x="1025525" y="4859338"/>
            <a:ext cx="1397000" cy="482600"/>
          </p:xfrm>
          <a:graphic>
            <a:graphicData uri="http://schemas.openxmlformats.org/presentationml/2006/ole">
              <mc:AlternateContent xmlns:mc="http://schemas.openxmlformats.org/markup-compatibility/2006">
                <mc:Choice xmlns:v="urn:schemas-microsoft-com:vml" Requires="v">
                  <p:oleObj name="Equation" r:id="rId24" imgW="1396800" imgH="482400" progId="Equation.DSMT4">
                    <p:embed/>
                  </p:oleObj>
                </mc:Choice>
                <mc:Fallback>
                  <p:oleObj name="Equation" r:id="rId24" imgW="1396800" imgH="482400" progId="Equation.DSMT4">
                    <p:embed/>
                    <p:pic>
                      <p:nvPicPr>
                        <p:cNvPr id="0" name="Picture 10"/>
                        <p:cNvPicPr>
                          <a:picLocks noChangeAspect="1" noChangeArrowheads="1"/>
                        </p:cNvPicPr>
                        <p:nvPr/>
                      </p:nvPicPr>
                      <p:blipFill>
                        <a:blip r:embed="rId25"/>
                        <a:srcRect/>
                        <a:stretch>
                          <a:fillRect/>
                        </a:stretch>
                      </p:blipFill>
                      <p:spPr bwMode="auto">
                        <a:xfrm>
                          <a:off x="1025525" y="4859338"/>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1"/>
            <p:cNvSpPr/>
            <p:nvPr/>
          </p:nvSpPr>
          <p:spPr>
            <a:xfrm>
              <a:off x="1297383" y="4825767"/>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Composing Functions (cont.)</a:t>
            </a:r>
          </a:p>
        </p:txBody>
      </p:sp>
      <p:sp>
        <p:nvSpPr>
          <p:cNvPr id="3" name="Content Placeholder 2"/>
          <p:cNvSpPr>
            <a:spLocks noGrp="1"/>
          </p:cNvSpPr>
          <p:nvPr>
            <p:ph idx="1"/>
          </p:nvPr>
        </p:nvSpPr>
        <p:spPr/>
        <p:txBody>
          <a:bodyPr/>
          <a:lstStyle/>
          <a:p>
            <a:pPr marL="463550" indent="-463550"/>
            <a:r>
              <a:rPr lang="en-US" b="1" dirty="0"/>
              <a:t>b.</a:t>
            </a:r>
            <a:r>
              <a:rPr lang="en-US" dirty="0"/>
              <a:t>	To find the formula for </a:t>
            </a:r>
            <a:r>
              <a:rPr lang="en-US" i="1" dirty="0"/>
              <a:t>f </a:t>
            </a:r>
            <a:r>
              <a:rPr lang="en-US" dirty="0">
                <a:latin typeface="Cambria Math" panose="02040503050406030204" pitchFamily="18" charset="0"/>
                <a:ea typeface="Cambria Math" panose="02040503050406030204" pitchFamily="18" charset="0"/>
              </a:rPr>
              <a:t>∘</a:t>
            </a:r>
            <a:r>
              <a:rPr lang="en-US" dirty="0">
                <a:sym typeface="MT Extra"/>
              </a:rPr>
              <a:t> </a:t>
            </a:r>
            <a:r>
              <a:rPr lang="en-US" i="1" dirty="0"/>
              <a:t>g, </a:t>
            </a:r>
            <a:r>
              <a:rPr lang="en-US" dirty="0"/>
              <a:t>	we simply apply the definition of composition and then simplify. </a:t>
            </a:r>
          </a:p>
          <a:p>
            <a:pPr marL="463550" indent="-463550">
              <a:lnSpc>
                <a:spcPct val="150000"/>
              </a:lnSpc>
            </a:pPr>
            <a:endParaRPr lang="en-US" dirty="0"/>
          </a:p>
          <a:p>
            <a:pPr marL="463550" indent="-463550"/>
            <a:r>
              <a:rPr lang="en-US" dirty="0"/>
              <a:t>	Note that once we have found a formula for </a:t>
            </a:r>
            <a:r>
              <a:rPr lang="en-US" i="1" dirty="0"/>
              <a:t>f </a:t>
            </a:r>
            <a:r>
              <a:rPr lang="en-US" dirty="0">
                <a:latin typeface="Cambria Math" panose="02040503050406030204" pitchFamily="18" charset="0"/>
                <a:ea typeface="Cambria Math" panose="02040503050406030204" pitchFamily="18" charset="0"/>
              </a:rPr>
              <a:t>∘</a:t>
            </a:r>
            <a:r>
              <a:rPr lang="en-US" dirty="0">
                <a:sym typeface="MT Extra"/>
              </a:rPr>
              <a:t> </a:t>
            </a:r>
            <a:r>
              <a:rPr lang="en-US" i="1" dirty="0"/>
              <a:t>g, </a:t>
            </a:r>
            <a:r>
              <a:rPr lang="en-US" dirty="0"/>
              <a:t>we have an alternative way of answering the first question: </a:t>
            </a:r>
          </a:p>
          <a:p>
            <a:pPr marL="463550" indent="-463550"/>
            <a:endParaRPr lang="en-US" dirty="0"/>
          </a:p>
        </p:txBody>
      </p:sp>
      <p:graphicFrame>
        <p:nvGraphicFramePr>
          <p:cNvPr id="29701" name="Object 5"/>
          <p:cNvGraphicFramePr>
            <a:graphicFrameLocks noChangeAspect="1"/>
          </p:cNvGraphicFramePr>
          <p:nvPr/>
        </p:nvGraphicFramePr>
        <p:xfrm>
          <a:off x="2387600" y="2362200"/>
          <a:ext cx="1422400" cy="546100"/>
        </p:xfrm>
        <a:graphic>
          <a:graphicData uri="http://schemas.openxmlformats.org/presentationml/2006/ole">
            <mc:AlternateContent xmlns:mc="http://schemas.openxmlformats.org/markup-compatibility/2006">
              <mc:Choice xmlns:v="urn:schemas-microsoft-com:vml" Requires="v">
                <p:oleObj name="Equation" r:id="rId2" imgW="1422360" imgH="545760" progId="Equation.DSMT4">
                  <p:embed/>
                </p:oleObj>
              </mc:Choice>
              <mc:Fallback>
                <p:oleObj name="Equation" r:id="rId2" imgW="1422360" imgH="5457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2362200"/>
                        <a:ext cx="1422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3887450" y="2393430"/>
          <a:ext cx="1447800" cy="469900"/>
        </p:xfrm>
        <a:graphic>
          <a:graphicData uri="http://schemas.openxmlformats.org/presentationml/2006/ole">
            <mc:AlternateContent xmlns:mc="http://schemas.openxmlformats.org/markup-compatibility/2006">
              <mc:Choice xmlns:v="urn:schemas-microsoft-com:vml" Requires="v">
                <p:oleObj name="Equation" r:id="rId4" imgW="1447560" imgH="469800" progId="Equation.DSMT4">
                  <p:embed/>
                </p:oleObj>
              </mc:Choice>
              <mc:Fallback>
                <p:oleObj name="Equation" r:id="rId4" imgW="144756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450" y="2393430"/>
                        <a:ext cx="144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5410200" y="2330970"/>
          <a:ext cx="1320800" cy="533400"/>
        </p:xfrm>
        <a:graphic>
          <a:graphicData uri="http://schemas.openxmlformats.org/presentationml/2006/ole">
            <mc:AlternateContent xmlns:mc="http://schemas.openxmlformats.org/markup-compatibility/2006">
              <mc:Choice xmlns:v="urn:schemas-microsoft-com:vml" Requires="v">
                <p:oleObj name="Equation" r:id="rId6" imgW="1320480" imgH="533160" progId="Equation.DSMT4">
                  <p:embed/>
                </p:oleObj>
              </mc:Choice>
              <mc:Fallback>
                <p:oleObj name="Equation" r:id="rId6" imgW="1320480" imgH="53316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330970"/>
                        <a:ext cx="132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8"/>
          <p:cNvGraphicFramePr>
            <a:graphicFrameLocks noChangeAspect="1"/>
          </p:cNvGraphicFramePr>
          <p:nvPr/>
        </p:nvGraphicFramePr>
        <p:xfrm>
          <a:off x="6781800" y="2393430"/>
          <a:ext cx="1803400" cy="381000"/>
        </p:xfrm>
        <a:graphic>
          <a:graphicData uri="http://schemas.openxmlformats.org/presentationml/2006/ole">
            <mc:AlternateContent xmlns:mc="http://schemas.openxmlformats.org/markup-compatibility/2006">
              <mc:Choice xmlns:v="urn:schemas-microsoft-com:vml" Requires="v">
                <p:oleObj name="Equation" r:id="rId8" imgW="1803240" imgH="380880" progId="Equation.DSMT4">
                  <p:embed/>
                </p:oleObj>
              </mc:Choice>
              <mc:Fallback>
                <p:oleObj name="Equation" r:id="rId8" imgW="1803240" imgH="3808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393430"/>
                        <a:ext cx="180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984250" y="2347213"/>
            <a:ext cx="1409700" cy="523220"/>
            <a:chOff x="984250" y="2347213"/>
            <a:chExt cx="1409700" cy="523220"/>
          </a:xfrm>
        </p:grpSpPr>
        <p:graphicFrame>
          <p:nvGraphicFramePr>
            <p:cNvPr id="29700" name="Object 4"/>
            <p:cNvGraphicFramePr>
              <a:graphicFrameLocks noChangeAspect="1"/>
            </p:cNvGraphicFramePr>
            <p:nvPr>
              <p:extLst>
                <p:ext uri="{D42A27DB-BD31-4B8C-83A1-F6EECF244321}">
                  <p14:modId xmlns:p14="http://schemas.microsoft.com/office/powerpoint/2010/main" val="2444952169"/>
                </p:ext>
              </p:extLst>
            </p:nvPr>
          </p:nvGraphicFramePr>
          <p:xfrm>
            <a:off x="984250" y="2371725"/>
            <a:ext cx="1409700" cy="482600"/>
          </p:xfrm>
          <a:graphic>
            <a:graphicData uri="http://schemas.openxmlformats.org/presentationml/2006/ole">
              <mc:AlternateContent xmlns:mc="http://schemas.openxmlformats.org/markup-compatibility/2006">
                <mc:Choice xmlns:v="urn:schemas-microsoft-com:vml" Requires="v">
                  <p:oleObj name="Equation" r:id="rId10" imgW="1409400" imgH="482400" progId="Equation.DSMT4">
                    <p:embed/>
                  </p:oleObj>
                </mc:Choice>
                <mc:Fallback>
                  <p:oleObj name="Equation" r:id="rId10" imgW="1409400" imgH="482400" progId="Equation.DSMT4">
                    <p:embed/>
                    <p:pic>
                      <p:nvPicPr>
                        <p:cNvPr id="0" name="Picture 4"/>
                        <p:cNvPicPr>
                          <a:picLocks noChangeAspect="1" noChangeArrowheads="1"/>
                        </p:cNvPicPr>
                        <p:nvPr/>
                      </p:nvPicPr>
                      <p:blipFill>
                        <a:blip r:embed="rId11"/>
                        <a:srcRect/>
                        <a:stretch>
                          <a:fillRect/>
                        </a:stretch>
                      </p:blipFill>
                      <p:spPr bwMode="auto">
                        <a:xfrm>
                          <a:off x="984250" y="2371725"/>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261844" y="234721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5" name="Group 4"/>
          <p:cNvGrpSpPr/>
          <p:nvPr/>
        </p:nvGrpSpPr>
        <p:grpSpPr>
          <a:xfrm>
            <a:off x="2448828" y="3781425"/>
            <a:ext cx="4597400" cy="570364"/>
            <a:chOff x="2448828" y="3781425"/>
            <a:chExt cx="4597400" cy="570364"/>
          </a:xfrm>
        </p:grpSpPr>
        <p:graphicFrame>
          <p:nvGraphicFramePr>
            <p:cNvPr id="29706" name="Object 10"/>
            <p:cNvGraphicFramePr>
              <a:graphicFrameLocks noChangeAspect="1"/>
            </p:cNvGraphicFramePr>
            <p:nvPr>
              <p:extLst>
                <p:ext uri="{D42A27DB-BD31-4B8C-83A1-F6EECF244321}">
                  <p14:modId xmlns:p14="http://schemas.microsoft.com/office/powerpoint/2010/main" val="3186025297"/>
                </p:ext>
              </p:extLst>
            </p:nvPr>
          </p:nvGraphicFramePr>
          <p:xfrm>
            <a:off x="2448828" y="3781425"/>
            <a:ext cx="4597400" cy="558800"/>
          </p:xfrm>
          <a:graphic>
            <a:graphicData uri="http://schemas.openxmlformats.org/presentationml/2006/ole">
              <mc:AlternateContent xmlns:mc="http://schemas.openxmlformats.org/markup-compatibility/2006">
                <mc:Choice xmlns:v="urn:schemas-microsoft-com:vml" Requires="v">
                  <p:oleObj name="Equation" r:id="rId12" imgW="4597200" imgH="558720" progId="Equation.DSMT4">
                    <p:embed/>
                  </p:oleObj>
                </mc:Choice>
                <mc:Fallback>
                  <p:oleObj name="Equation" r:id="rId12" imgW="4597200" imgH="558720" progId="Equation.DSMT4">
                    <p:embed/>
                    <p:pic>
                      <p:nvPicPr>
                        <p:cNvPr id="0" name="Picture 10"/>
                        <p:cNvPicPr>
                          <a:picLocks noChangeAspect="1" noChangeArrowheads="1"/>
                        </p:cNvPicPr>
                        <p:nvPr/>
                      </p:nvPicPr>
                      <p:blipFill>
                        <a:blip r:embed="rId13"/>
                        <a:srcRect/>
                        <a:stretch>
                          <a:fillRect/>
                        </a:stretch>
                      </p:blipFill>
                      <p:spPr bwMode="auto">
                        <a:xfrm>
                          <a:off x="2448828" y="3781425"/>
                          <a:ext cx="4597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721414" y="3828569"/>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Formulas and Domains</a:t>
            </a:r>
            <a:br>
              <a:rPr lang="en-US" dirty="0"/>
            </a:br>
            <a:r>
              <a:rPr lang="en-US" dirty="0"/>
              <a:t>for Composite Functions</a:t>
            </a:r>
          </a:p>
        </p:txBody>
      </p:sp>
      <p:sp>
        <p:nvSpPr>
          <p:cNvPr id="3" name="Content Placeholder 2"/>
          <p:cNvSpPr>
            <a:spLocks noGrp="1"/>
          </p:cNvSpPr>
          <p:nvPr>
            <p:ph idx="1"/>
          </p:nvPr>
        </p:nvSpPr>
        <p:spPr/>
        <p:txBody>
          <a:bodyPr/>
          <a:lstStyle/>
          <a:p>
            <a:r>
              <a:rPr lang="en-US" dirty="0"/>
              <a:t>Let 		        and 		   Find formulas and state the domains for the following functions.</a:t>
            </a:r>
          </a:p>
          <a:p>
            <a:endParaRPr lang="en-US" dirty="0"/>
          </a:p>
          <a:p>
            <a:r>
              <a:rPr lang="en-US" b="1" dirty="0"/>
              <a:t>Solution</a:t>
            </a:r>
          </a:p>
          <a:p>
            <a:pPr>
              <a:lnSpc>
                <a:spcPct val="150000"/>
              </a:lnSpc>
            </a:pPr>
            <a:endParaRPr lang="en-US" dirty="0"/>
          </a:p>
          <a:p>
            <a:r>
              <a:rPr lang="en-US" dirty="0"/>
              <a:t>The answer may seem to indicate that the domain of </a:t>
            </a:r>
            <a:r>
              <a:rPr lang="en-US" i="1" dirty="0"/>
              <a:t>f </a:t>
            </a:r>
            <a:r>
              <a:rPr lang="en-US" dirty="0">
                <a:latin typeface="Cambria Math" panose="02040503050406030204" pitchFamily="18" charset="0"/>
                <a:ea typeface="Cambria Math" panose="02040503050406030204" pitchFamily="18" charset="0"/>
              </a:rPr>
              <a:t>∘</a:t>
            </a:r>
            <a:r>
              <a:rPr lang="en-US" dirty="0">
                <a:sym typeface="MT Extra"/>
              </a:rPr>
              <a:t> </a:t>
            </a:r>
            <a:r>
              <a:rPr lang="en-US" i="1" dirty="0"/>
              <a:t>g</a:t>
            </a:r>
            <a:r>
              <a:rPr lang="en-US" dirty="0"/>
              <a:t> is all real numbers, but this is incorrect. The domain of </a:t>
            </a:r>
            <a:r>
              <a:rPr lang="en-US" i="1" dirty="0"/>
              <a:t>f</a:t>
            </a:r>
            <a:r>
              <a:rPr lang="en-US" dirty="0"/>
              <a:t> </a:t>
            </a:r>
            <a:r>
              <a:rPr lang="en-US" dirty="0">
                <a:latin typeface="Cambria Math" panose="02040503050406030204" pitchFamily="18" charset="0"/>
                <a:ea typeface="Cambria Math" panose="02040503050406030204" pitchFamily="18" charset="0"/>
              </a:rPr>
              <a:t>∘</a:t>
            </a:r>
            <a:r>
              <a:rPr lang="en-US" dirty="0"/>
              <a:t> </a:t>
            </a:r>
            <a:r>
              <a:rPr lang="en-US" i="1" dirty="0"/>
              <a:t>g </a:t>
            </a:r>
            <a:r>
              <a:rPr lang="en-US" dirty="0"/>
              <a:t>is actually the interval </a:t>
            </a:r>
            <a:r>
              <a:rPr lang="en-US" dirty="0">
                <a:solidFill>
                  <a:srgbClr val="FF0000"/>
                </a:solidFill>
              </a:rPr>
              <a:t>[0,</a:t>
            </a:r>
            <a:r>
              <a:rPr lang="en-US" dirty="0">
                <a:solidFill>
                  <a:srgbClr val="FF0000"/>
                </a:solidFill>
                <a:sym typeface="Symbol"/>
              </a:rPr>
              <a:t></a:t>
            </a:r>
            <a:r>
              <a:rPr lang="en-US" dirty="0">
                <a:solidFill>
                  <a:srgbClr val="FF0000"/>
                </a:solidFill>
              </a:rPr>
              <a:t>)</a:t>
            </a:r>
            <a:r>
              <a:rPr lang="en-US" dirty="0"/>
              <a:t>, because only nonnegative numbers can be plugged into </a:t>
            </a:r>
            <a:r>
              <a:rPr lang="en-US" i="1" dirty="0"/>
              <a:t>g</a:t>
            </a:r>
            <a:r>
              <a:rPr lang="en-US" dirty="0"/>
              <a:t>.</a:t>
            </a:r>
            <a:endParaRPr lang="en-US" b="1" dirty="0"/>
          </a:p>
        </p:txBody>
      </p:sp>
      <p:graphicFrame>
        <p:nvGraphicFramePr>
          <p:cNvPr id="31746" name="Object 2"/>
          <p:cNvGraphicFramePr>
            <a:graphicFrameLocks noChangeAspect="1"/>
          </p:cNvGraphicFramePr>
          <p:nvPr/>
        </p:nvGraphicFramePr>
        <p:xfrm>
          <a:off x="1066800" y="1310148"/>
          <a:ext cx="1854200" cy="482600"/>
        </p:xfrm>
        <a:graphic>
          <a:graphicData uri="http://schemas.openxmlformats.org/presentationml/2006/ole">
            <mc:AlternateContent xmlns:mc="http://schemas.openxmlformats.org/markup-compatibility/2006">
              <mc:Choice xmlns:v="urn:schemas-microsoft-com:vml" Requires="v">
                <p:oleObj name="Equation" r:id="rId2" imgW="1854000" imgH="482400" progId="Equation.DSMT4">
                  <p:embed/>
                </p:oleObj>
              </mc:Choice>
              <mc:Fallback>
                <p:oleObj name="Equation" r:id="rId2" imgW="18540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10148"/>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3672348" y="1251156"/>
          <a:ext cx="1536700" cy="520700"/>
        </p:xfrm>
        <a:graphic>
          <a:graphicData uri="http://schemas.openxmlformats.org/presentationml/2006/ole">
            <mc:AlternateContent xmlns:mc="http://schemas.openxmlformats.org/markup-compatibility/2006">
              <mc:Choice xmlns:v="urn:schemas-microsoft-com:vml" Requires="v">
                <p:oleObj name="Equation" r:id="rId4" imgW="1536480" imgH="520560" progId="Equation.DSMT4">
                  <p:embed/>
                </p:oleObj>
              </mc:Choice>
              <mc:Fallback>
                <p:oleObj name="Equation" r:id="rId4" imgW="153648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348" y="1251156"/>
                        <a:ext cx="1536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8"/>
          <p:cNvGraphicFramePr>
            <a:graphicFrameLocks noChangeAspect="1"/>
          </p:cNvGraphicFramePr>
          <p:nvPr/>
        </p:nvGraphicFramePr>
        <p:xfrm>
          <a:off x="2481580" y="3332956"/>
          <a:ext cx="1422400" cy="546100"/>
        </p:xfrm>
        <a:graphic>
          <a:graphicData uri="http://schemas.openxmlformats.org/presentationml/2006/ole">
            <mc:AlternateContent xmlns:mc="http://schemas.openxmlformats.org/markup-compatibility/2006">
              <mc:Choice xmlns:v="urn:schemas-microsoft-com:vml" Requires="v">
                <p:oleObj name="Equation" r:id="rId6" imgW="1422360" imgH="545760" progId="Equation.DSMT4">
                  <p:embed/>
                </p:oleObj>
              </mc:Choice>
              <mc:Fallback>
                <p:oleObj name="Equation" r:id="rId6" imgW="1422360" imgH="54576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580" y="3332956"/>
                        <a:ext cx="1422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9"/>
          <p:cNvGraphicFramePr>
            <a:graphicFrameLocks noChangeAspect="1"/>
          </p:cNvGraphicFramePr>
          <p:nvPr/>
        </p:nvGraphicFramePr>
        <p:xfrm>
          <a:off x="4008120" y="3294856"/>
          <a:ext cx="1231900" cy="622300"/>
        </p:xfrm>
        <a:graphic>
          <a:graphicData uri="http://schemas.openxmlformats.org/presentationml/2006/ole">
            <mc:AlternateContent xmlns:mc="http://schemas.openxmlformats.org/markup-compatibility/2006">
              <mc:Choice xmlns:v="urn:schemas-microsoft-com:vml" Requires="v">
                <p:oleObj name="Equation" r:id="rId8" imgW="1231560" imgH="622080" progId="Equation.DSMT4">
                  <p:embed/>
                </p:oleObj>
              </mc:Choice>
              <mc:Fallback>
                <p:oleObj name="Equation" r:id="rId8" imgW="1231560" imgH="6220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8120" y="3294856"/>
                        <a:ext cx="1231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10"/>
          <p:cNvGraphicFramePr>
            <a:graphicFrameLocks noChangeAspect="1"/>
          </p:cNvGraphicFramePr>
          <p:nvPr/>
        </p:nvGraphicFramePr>
        <p:xfrm>
          <a:off x="5344160" y="3256756"/>
          <a:ext cx="1638300" cy="698500"/>
        </p:xfrm>
        <a:graphic>
          <a:graphicData uri="http://schemas.openxmlformats.org/presentationml/2006/ole">
            <mc:AlternateContent xmlns:mc="http://schemas.openxmlformats.org/markup-compatibility/2006">
              <mc:Choice xmlns:v="urn:schemas-microsoft-com:vml" Requires="v">
                <p:oleObj name="Equation" r:id="rId10" imgW="1638000" imgH="698400" progId="Equation.DSMT4">
                  <p:embed/>
                </p:oleObj>
              </mc:Choice>
              <mc:Fallback>
                <p:oleObj name="Equation" r:id="rId10" imgW="1638000" imgH="69840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4160" y="3256756"/>
                        <a:ext cx="1638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1"/>
          <p:cNvGraphicFramePr>
            <a:graphicFrameLocks noChangeAspect="1"/>
          </p:cNvGraphicFramePr>
          <p:nvPr/>
        </p:nvGraphicFramePr>
        <p:xfrm>
          <a:off x="7086600" y="3466306"/>
          <a:ext cx="990600" cy="279400"/>
        </p:xfrm>
        <a:graphic>
          <a:graphicData uri="http://schemas.openxmlformats.org/presentationml/2006/ole">
            <mc:AlternateContent xmlns:mc="http://schemas.openxmlformats.org/markup-compatibility/2006">
              <mc:Choice xmlns:v="urn:schemas-microsoft-com:vml" Requires="v">
                <p:oleObj name="Equation" r:id="rId12" imgW="990360" imgH="279360" progId="Equation.DSMT4">
                  <p:embed/>
                </p:oleObj>
              </mc:Choice>
              <mc:Fallback>
                <p:oleObj name="Equation" r:id="rId12" imgW="990360" imgH="27936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3466306"/>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49275" y="2208089"/>
            <a:ext cx="4775200" cy="524931"/>
            <a:chOff x="549275" y="2208089"/>
            <a:chExt cx="4775200" cy="524931"/>
          </a:xfrm>
        </p:grpSpPr>
        <p:graphicFrame>
          <p:nvGraphicFramePr>
            <p:cNvPr id="31748" name="Object 4"/>
            <p:cNvGraphicFramePr>
              <a:graphicFrameLocks noChangeAspect="1"/>
            </p:cNvGraphicFramePr>
            <p:nvPr>
              <p:extLst>
                <p:ext uri="{D42A27DB-BD31-4B8C-83A1-F6EECF244321}">
                  <p14:modId xmlns:p14="http://schemas.microsoft.com/office/powerpoint/2010/main" val="1941982897"/>
                </p:ext>
              </p:extLst>
            </p:nvPr>
          </p:nvGraphicFramePr>
          <p:xfrm>
            <a:off x="549275" y="2274888"/>
            <a:ext cx="4775200" cy="406400"/>
          </p:xfrm>
          <a:graphic>
            <a:graphicData uri="http://schemas.openxmlformats.org/presentationml/2006/ole">
              <mc:AlternateContent xmlns:mc="http://schemas.openxmlformats.org/markup-compatibility/2006">
                <mc:Choice xmlns:v="urn:schemas-microsoft-com:vml" Requires="v">
                  <p:oleObj name="Equation" r:id="rId14" imgW="4775040" imgH="406080" progId="Equation.DSMT4">
                    <p:embed/>
                  </p:oleObj>
                </mc:Choice>
                <mc:Fallback>
                  <p:oleObj name="Equation" r:id="rId14" imgW="4775040" imgH="406080" progId="Equation.DSMT4">
                    <p:embed/>
                    <p:pic>
                      <p:nvPicPr>
                        <p:cNvPr id="0" name="Picture 4"/>
                        <p:cNvPicPr>
                          <a:picLocks noChangeAspect="1" noChangeArrowheads="1"/>
                        </p:cNvPicPr>
                        <p:nvPr/>
                      </p:nvPicPr>
                      <p:blipFill>
                        <a:blip r:embed="rId15"/>
                        <a:srcRect/>
                        <a:stretch>
                          <a:fillRect/>
                        </a:stretch>
                      </p:blipFill>
                      <p:spPr bwMode="auto">
                        <a:xfrm>
                          <a:off x="549275" y="2274888"/>
                          <a:ext cx="4775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1119676" y="2208089"/>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sp>
          <p:nvSpPr>
            <p:cNvPr id="13" name="Rectangle 12"/>
            <p:cNvSpPr/>
            <p:nvPr/>
          </p:nvSpPr>
          <p:spPr>
            <a:xfrm>
              <a:off x="4824467" y="2209800"/>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5" name="Group 4"/>
          <p:cNvGrpSpPr/>
          <p:nvPr/>
        </p:nvGrpSpPr>
        <p:grpSpPr>
          <a:xfrm>
            <a:off x="517525" y="3335323"/>
            <a:ext cx="1892300" cy="523220"/>
            <a:chOff x="517525" y="3335323"/>
            <a:chExt cx="1892300" cy="523220"/>
          </a:xfrm>
        </p:grpSpPr>
        <p:graphicFrame>
          <p:nvGraphicFramePr>
            <p:cNvPr id="31750" name="Object 7"/>
            <p:cNvGraphicFramePr>
              <a:graphicFrameLocks noChangeAspect="1"/>
            </p:cNvGraphicFramePr>
            <p:nvPr>
              <p:extLst>
                <p:ext uri="{D42A27DB-BD31-4B8C-83A1-F6EECF244321}">
                  <p14:modId xmlns:p14="http://schemas.microsoft.com/office/powerpoint/2010/main" val="3492443044"/>
                </p:ext>
              </p:extLst>
            </p:nvPr>
          </p:nvGraphicFramePr>
          <p:xfrm>
            <a:off x="517525" y="3363913"/>
            <a:ext cx="1892300" cy="482600"/>
          </p:xfrm>
          <a:graphic>
            <a:graphicData uri="http://schemas.openxmlformats.org/presentationml/2006/ole">
              <mc:AlternateContent xmlns:mc="http://schemas.openxmlformats.org/markup-compatibility/2006">
                <mc:Choice xmlns:v="urn:schemas-microsoft-com:vml" Requires="v">
                  <p:oleObj name="Equation" r:id="rId16" imgW="1892160" imgH="482400" progId="Equation.DSMT4">
                    <p:embed/>
                  </p:oleObj>
                </mc:Choice>
                <mc:Fallback>
                  <p:oleObj name="Equation" r:id="rId16" imgW="1892160" imgH="482400" progId="Equation.DSMT4">
                    <p:embed/>
                    <p:pic>
                      <p:nvPicPr>
                        <p:cNvPr id="0" name="Object 7"/>
                        <p:cNvPicPr>
                          <a:picLocks noChangeAspect="1" noChangeArrowheads="1"/>
                        </p:cNvPicPr>
                        <p:nvPr/>
                      </p:nvPicPr>
                      <p:blipFill>
                        <a:blip r:embed="rId17"/>
                        <a:srcRect/>
                        <a:stretch>
                          <a:fillRect/>
                        </a:stretch>
                      </p:blipFill>
                      <p:spPr bwMode="auto">
                        <a:xfrm>
                          <a:off x="517525" y="3363913"/>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1264880" y="333532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Formulas and Domains</a:t>
            </a:r>
            <a:br>
              <a:rPr lang="en-US" dirty="0"/>
            </a:br>
            <a:r>
              <a:rPr lang="en-US" dirty="0"/>
              <a:t>for Composite Functions (cont.)</a:t>
            </a:r>
          </a:p>
        </p:txBody>
      </p:sp>
      <p:sp>
        <p:nvSpPr>
          <p:cNvPr id="3" name="Content Placeholder 2"/>
          <p:cNvSpPr>
            <a:spLocks noGrp="1"/>
          </p:cNvSpPr>
          <p:nvPr>
            <p:ph idx="1"/>
          </p:nvPr>
        </p:nvSpPr>
        <p:spPr/>
        <p:txBody>
          <a:bodyPr/>
          <a:lstStyle/>
          <a:p>
            <a:pPr>
              <a:lnSpc>
                <a:spcPct val="150000"/>
              </a:lnSpc>
            </a:pPr>
            <a:endParaRPr lang="en-US" b="1" dirty="0"/>
          </a:p>
          <a:p>
            <a:pPr marL="465138"/>
            <a:r>
              <a:rPr lang="en-US" dirty="0"/>
              <a:t>The domain of </a:t>
            </a:r>
            <a:r>
              <a:rPr lang="en-US" i="1" dirty="0"/>
              <a:t>g </a:t>
            </a:r>
            <a:r>
              <a:rPr lang="en-US" dirty="0">
                <a:latin typeface="Cambria Math" panose="02040503050406030204" pitchFamily="18" charset="0"/>
                <a:ea typeface="Cambria Math" panose="02040503050406030204" pitchFamily="18" charset="0"/>
              </a:rPr>
              <a:t>∘</a:t>
            </a:r>
            <a:r>
              <a:rPr lang="en-US" dirty="0">
                <a:sym typeface="MT Extra"/>
              </a:rPr>
              <a:t> </a:t>
            </a:r>
            <a:r>
              <a:rPr lang="en-US" i="1" dirty="0"/>
              <a:t>f </a:t>
            </a:r>
            <a:r>
              <a:rPr lang="en-US" dirty="0"/>
              <a:t>consists of all </a:t>
            </a:r>
            <a:r>
              <a:rPr lang="en-US" i="1" dirty="0"/>
              <a:t>x</a:t>
            </a:r>
            <a:r>
              <a:rPr lang="en-US" dirty="0"/>
              <a:t> for which 	      or              In interval form, the domain is </a:t>
            </a:r>
          </a:p>
          <a:p>
            <a:endParaRPr lang="en-US" b="1" dirty="0"/>
          </a:p>
        </p:txBody>
      </p:sp>
      <p:graphicFrame>
        <p:nvGraphicFramePr>
          <p:cNvPr id="32775" name="Object 7"/>
          <p:cNvGraphicFramePr>
            <a:graphicFrameLocks noChangeAspect="1"/>
          </p:cNvGraphicFramePr>
          <p:nvPr/>
        </p:nvGraphicFramePr>
        <p:xfrm>
          <a:off x="2435860" y="1271250"/>
          <a:ext cx="1422400" cy="546100"/>
        </p:xfrm>
        <a:graphic>
          <a:graphicData uri="http://schemas.openxmlformats.org/presentationml/2006/ole">
            <mc:AlternateContent xmlns:mc="http://schemas.openxmlformats.org/markup-compatibility/2006">
              <mc:Choice xmlns:v="urn:schemas-microsoft-com:vml" Requires="v">
                <p:oleObj name="Equation" r:id="rId2" imgW="1422360" imgH="545760" progId="Equation.DSMT4">
                  <p:embed/>
                </p:oleObj>
              </mc:Choice>
              <mc:Fallback>
                <p:oleObj name="Equation" r:id="rId2" imgW="1422360" imgH="54576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860" y="1271250"/>
                        <a:ext cx="1422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8"/>
          <p:cNvGraphicFramePr>
            <a:graphicFrameLocks noChangeAspect="1"/>
          </p:cNvGraphicFramePr>
          <p:nvPr/>
        </p:nvGraphicFramePr>
        <p:xfrm>
          <a:off x="3916680" y="1258550"/>
          <a:ext cx="1587500" cy="571500"/>
        </p:xfrm>
        <a:graphic>
          <a:graphicData uri="http://schemas.openxmlformats.org/presentationml/2006/ole">
            <mc:AlternateContent xmlns:mc="http://schemas.openxmlformats.org/markup-compatibility/2006">
              <mc:Choice xmlns:v="urn:schemas-microsoft-com:vml" Requires="v">
                <p:oleObj name="Equation" r:id="rId4" imgW="1587240" imgH="571320" progId="Equation.DSMT4">
                  <p:embed/>
                </p:oleObj>
              </mc:Choice>
              <mc:Fallback>
                <p:oleObj name="Equation" r:id="rId4" imgW="1587240" imgH="57132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680" y="1258550"/>
                        <a:ext cx="1587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7" name="Object 9"/>
          <p:cNvGraphicFramePr>
            <a:graphicFrameLocks noChangeAspect="1"/>
          </p:cNvGraphicFramePr>
          <p:nvPr/>
        </p:nvGraphicFramePr>
        <p:xfrm>
          <a:off x="5562600" y="1191720"/>
          <a:ext cx="1397000" cy="495300"/>
        </p:xfrm>
        <a:graphic>
          <a:graphicData uri="http://schemas.openxmlformats.org/presentationml/2006/ole">
            <mc:AlternateContent xmlns:mc="http://schemas.openxmlformats.org/markup-compatibility/2006">
              <mc:Choice xmlns:v="urn:schemas-microsoft-com:vml" Requires="v">
                <p:oleObj name="Equation" r:id="rId6" imgW="1396800" imgH="495000" progId="Equation.DSMT4">
                  <p:embed/>
                </p:oleObj>
              </mc:Choice>
              <mc:Fallback>
                <p:oleObj name="Equation" r:id="rId6" imgW="1396800" imgH="4950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191720"/>
                        <a:ext cx="139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9" name="Object 11"/>
          <p:cNvGraphicFramePr>
            <a:graphicFrameLocks noChangeAspect="1"/>
          </p:cNvGraphicFramePr>
          <p:nvPr/>
        </p:nvGraphicFramePr>
        <p:xfrm>
          <a:off x="990600" y="2971800"/>
          <a:ext cx="2476500" cy="469900"/>
        </p:xfrm>
        <a:graphic>
          <a:graphicData uri="http://schemas.openxmlformats.org/presentationml/2006/ole">
            <mc:AlternateContent xmlns:mc="http://schemas.openxmlformats.org/markup-compatibility/2006">
              <mc:Choice xmlns:v="urn:schemas-microsoft-com:vml" Requires="v">
                <p:oleObj name="Equation" r:id="rId8" imgW="2476440" imgH="469800" progId="Equation.DSMT4">
                  <p:embed/>
                </p:oleObj>
              </mc:Choice>
              <mc:Fallback>
                <p:oleObj name="Equation" r:id="rId8" imgW="2476440" imgH="4698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971800"/>
                        <a:ext cx="247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0" name="Object 12"/>
          <p:cNvGraphicFramePr>
            <a:graphicFrameLocks noChangeAspect="1"/>
          </p:cNvGraphicFramePr>
          <p:nvPr/>
        </p:nvGraphicFramePr>
        <p:xfrm>
          <a:off x="7498830" y="2011180"/>
          <a:ext cx="1447800" cy="419100"/>
        </p:xfrm>
        <a:graphic>
          <a:graphicData uri="http://schemas.openxmlformats.org/presentationml/2006/ole">
            <mc:AlternateContent xmlns:mc="http://schemas.openxmlformats.org/markup-compatibility/2006">
              <mc:Choice xmlns:v="urn:schemas-microsoft-com:vml" Requires="v">
                <p:oleObj name="Equation" r:id="rId10" imgW="1447560" imgH="419040" progId="Equation.DSMT4">
                  <p:embed/>
                </p:oleObj>
              </mc:Choice>
              <mc:Fallback>
                <p:oleObj name="Equation" r:id="rId10" imgW="1447560" imgH="41904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8830" y="2011180"/>
                        <a:ext cx="1447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1" name="Object 13"/>
          <p:cNvGraphicFramePr>
            <a:graphicFrameLocks noChangeAspect="1"/>
          </p:cNvGraphicFramePr>
          <p:nvPr/>
        </p:nvGraphicFramePr>
        <p:xfrm>
          <a:off x="1422400" y="2468380"/>
          <a:ext cx="939800" cy="368300"/>
        </p:xfrm>
        <a:graphic>
          <a:graphicData uri="http://schemas.openxmlformats.org/presentationml/2006/ole">
            <mc:AlternateContent xmlns:mc="http://schemas.openxmlformats.org/markup-compatibility/2006">
              <mc:Choice xmlns:v="urn:schemas-microsoft-com:vml" Requires="v">
                <p:oleObj name="Equation" r:id="rId12" imgW="939600" imgH="368280" progId="Equation.DSMT4">
                  <p:embed/>
                </p:oleObj>
              </mc:Choice>
              <mc:Fallback>
                <p:oleObj name="Equation" r:id="rId12" imgW="939600" imgH="36828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2400" y="2468380"/>
                        <a:ext cx="939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17525" y="1287011"/>
            <a:ext cx="1892300" cy="523220"/>
            <a:chOff x="517525" y="1287011"/>
            <a:chExt cx="1892300" cy="523220"/>
          </a:xfrm>
        </p:grpSpPr>
        <p:graphicFrame>
          <p:nvGraphicFramePr>
            <p:cNvPr id="32774" name="Object 6"/>
            <p:cNvGraphicFramePr>
              <a:graphicFrameLocks noChangeAspect="1"/>
            </p:cNvGraphicFramePr>
            <p:nvPr>
              <p:extLst>
                <p:ext uri="{D42A27DB-BD31-4B8C-83A1-F6EECF244321}">
                  <p14:modId xmlns:p14="http://schemas.microsoft.com/office/powerpoint/2010/main" val="3488067241"/>
                </p:ext>
              </p:extLst>
            </p:nvPr>
          </p:nvGraphicFramePr>
          <p:xfrm>
            <a:off x="517525" y="1303338"/>
            <a:ext cx="1892300" cy="482600"/>
          </p:xfrm>
          <a:graphic>
            <a:graphicData uri="http://schemas.openxmlformats.org/presentationml/2006/ole">
              <mc:AlternateContent xmlns:mc="http://schemas.openxmlformats.org/markup-compatibility/2006">
                <mc:Choice xmlns:v="urn:schemas-microsoft-com:vml" Requires="v">
                  <p:oleObj name="Equation" r:id="rId14" imgW="1892160" imgH="482400" progId="Equation.DSMT4">
                    <p:embed/>
                  </p:oleObj>
                </mc:Choice>
                <mc:Fallback>
                  <p:oleObj name="Equation" r:id="rId14" imgW="1892160" imgH="482400" progId="Equation.DSMT4">
                    <p:embed/>
                    <p:pic>
                      <p:nvPicPr>
                        <p:cNvPr id="0" name="Picture 6"/>
                        <p:cNvPicPr>
                          <a:picLocks noChangeAspect="1" noChangeArrowheads="1"/>
                        </p:cNvPicPr>
                        <p:nvPr/>
                      </p:nvPicPr>
                      <p:blipFill>
                        <a:blip r:embed="rId15"/>
                        <a:srcRect/>
                        <a:stretch>
                          <a:fillRect/>
                        </a:stretch>
                      </p:blipFill>
                      <p:spPr bwMode="auto">
                        <a:xfrm>
                          <a:off x="517525" y="1303338"/>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274848" y="1287011"/>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Decomposing a Composite Function</a:t>
            </a:r>
          </a:p>
        </p:txBody>
      </p:sp>
      <p:sp>
        <p:nvSpPr>
          <p:cNvPr id="3" name="Content Placeholder 2"/>
          <p:cNvSpPr>
            <a:spLocks noGrp="1"/>
          </p:cNvSpPr>
          <p:nvPr>
            <p:ph idx="1"/>
          </p:nvPr>
        </p:nvSpPr>
        <p:spPr/>
        <p:txBody>
          <a:bodyPr/>
          <a:lstStyle/>
          <a:p>
            <a:r>
              <a:rPr lang="en-US" dirty="0"/>
              <a:t>Decompose the function 			        into a composition of </a:t>
            </a:r>
            <a:r>
              <a:rPr lang="en-US" b="1" dirty="0"/>
              <a:t>a. </a:t>
            </a:r>
            <a:r>
              <a:rPr lang="en-US" dirty="0"/>
              <a:t>two functions and</a:t>
            </a:r>
            <a:r>
              <a:rPr lang="en-US" b="1" dirty="0"/>
              <a:t> b. </a:t>
            </a:r>
            <a:r>
              <a:rPr lang="en-US" dirty="0"/>
              <a:t>three functions.</a:t>
            </a:r>
          </a:p>
          <a:p>
            <a:r>
              <a:rPr lang="en-US" b="1" dirty="0"/>
              <a:t>Solution</a:t>
            </a:r>
          </a:p>
          <a:p>
            <a:pPr>
              <a:lnSpc>
                <a:spcPct val="200000"/>
              </a:lnSpc>
            </a:pPr>
            <a:endParaRPr lang="en-US" b="1" dirty="0"/>
          </a:p>
        </p:txBody>
      </p:sp>
      <p:graphicFrame>
        <p:nvGraphicFramePr>
          <p:cNvPr id="34818" name="Object 2"/>
          <p:cNvGraphicFramePr>
            <a:graphicFrameLocks noChangeAspect="1"/>
          </p:cNvGraphicFramePr>
          <p:nvPr/>
        </p:nvGraphicFramePr>
        <p:xfrm>
          <a:off x="4144296" y="1280652"/>
          <a:ext cx="2413000" cy="571500"/>
        </p:xfrm>
        <a:graphic>
          <a:graphicData uri="http://schemas.openxmlformats.org/presentationml/2006/ole">
            <mc:AlternateContent xmlns:mc="http://schemas.openxmlformats.org/markup-compatibility/2006">
              <mc:Choice xmlns:v="urn:schemas-microsoft-com:vml" Requires="v">
                <p:oleObj name="Equation" r:id="rId2" imgW="2412720" imgH="571320" progId="Equation.DSMT4">
                  <p:embed/>
                </p:oleObj>
              </mc:Choice>
              <mc:Fallback>
                <p:oleObj name="Equation" r:id="rId2" imgW="241272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96" y="1280652"/>
                        <a:ext cx="241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548640" y="3048635"/>
          <a:ext cx="2298700" cy="1079500"/>
        </p:xfrm>
        <a:graphic>
          <a:graphicData uri="http://schemas.openxmlformats.org/presentationml/2006/ole">
            <mc:AlternateContent xmlns:mc="http://schemas.openxmlformats.org/markup-compatibility/2006">
              <mc:Choice xmlns:v="urn:schemas-microsoft-com:vml" Requires="v">
                <p:oleObj name="Equation" r:id="rId4" imgW="2298600" imgH="1079280" progId="Equation.DSMT4">
                  <p:embed/>
                </p:oleObj>
              </mc:Choice>
              <mc:Fallback>
                <p:oleObj name="Equation" r:id="rId4" imgW="2298600" imgH="1079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048635"/>
                        <a:ext cx="2298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4465320" y="2971800"/>
          <a:ext cx="1117600" cy="546100"/>
        </p:xfrm>
        <a:graphic>
          <a:graphicData uri="http://schemas.openxmlformats.org/presentationml/2006/ole">
            <mc:AlternateContent xmlns:mc="http://schemas.openxmlformats.org/markup-compatibility/2006">
              <mc:Choice xmlns:v="urn:schemas-microsoft-com:vml" Requires="v">
                <p:oleObj name="Equation" r:id="rId6" imgW="1117440" imgH="545760" progId="Equation.DSMT4">
                  <p:embed/>
                </p:oleObj>
              </mc:Choice>
              <mc:Fallback>
                <p:oleObj name="Equation" r:id="rId6" imgW="1117440" imgH="5457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320" y="2971800"/>
                        <a:ext cx="1117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5608320" y="2956560"/>
          <a:ext cx="1562100" cy="571500"/>
        </p:xfrm>
        <a:graphic>
          <a:graphicData uri="http://schemas.openxmlformats.org/presentationml/2006/ole">
            <mc:AlternateContent xmlns:mc="http://schemas.openxmlformats.org/markup-compatibility/2006">
              <mc:Choice xmlns:v="urn:schemas-microsoft-com:vml" Requires="v">
                <p:oleObj name="Equation" r:id="rId8" imgW="1562040" imgH="571320" progId="Equation.DSMT4">
                  <p:embed/>
                </p:oleObj>
              </mc:Choice>
              <mc:Fallback>
                <p:oleObj name="Equation" r:id="rId8" imgW="1562040" imgH="5713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8320" y="2956560"/>
                        <a:ext cx="1562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5608320" y="3642360"/>
          <a:ext cx="1701800" cy="571500"/>
        </p:xfrm>
        <a:graphic>
          <a:graphicData uri="http://schemas.openxmlformats.org/presentationml/2006/ole">
            <mc:AlternateContent xmlns:mc="http://schemas.openxmlformats.org/markup-compatibility/2006">
              <mc:Choice xmlns:v="urn:schemas-microsoft-com:vml" Requires="v">
                <p:oleObj name="Equation" r:id="rId10" imgW="1701720" imgH="571320" progId="Equation.DSMT4">
                  <p:embed/>
                </p:oleObj>
              </mc:Choice>
              <mc:Fallback>
                <p:oleObj name="Equation" r:id="rId10" imgW="1701720" imgH="5713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8320" y="3642360"/>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5608320" y="4297680"/>
          <a:ext cx="965200" cy="469900"/>
        </p:xfrm>
        <a:graphic>
          <a:graphicData uri="http://schemas.openxmlformats.org/presentationml/2006/ole">
            <mc:AlternateContent xmlns:mc="http://schemas.openxmlformats.org/markup-compatibility/2006">
              <mc:Choice xmlns:v="urn:schemas-microsoft-com:vml" Requires="v">
                <p:oleObj name="Equation" r:id="rId12" imgW="965160" imgH="469800" progId="Equation.DSMT4">
                  <p:embed/>
                </p:oleObj>
              </mc:Choice>
              <mc:Fallback>
                <p:oleObj name="Equation" r:id="rId12" imgW="96516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8320" y="429768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Decomposing a Composite Function (cont.)</a:t>
            </a:r>
          </a:p>
        </p:txBody>
      </p:sp>
      <p:sp>
        <p:nvSpPr>
          <p:cNvPr id="3" name="Content Placeholder 2"/>
          <p:cNvSpPr>
            <a:spLocks noGrp="1"/>
          </p:cNvSpPr>
          <p:nvPr>
            <p:ph idx="1"/>
          </p:nvPr>
        </p:nvSpPr>
        <p:spPr/>
        <p:txBody>
          <a:bodyPr/>
          <a:lstStyle/>
          <a:p>
            <a:endParaRPr lang="en-US" b="1" dirty="0"/>
          </a:p>
          <a:p>
            <a:endParaRPr lang="en-US" dirty="0"/>
          </a:p>
        </p:txBody>
      </p:sp>
      <p:graphicFrame>
        <p:nvGraphicFramePr>
          <p:cNvPr id="35842" name="Object 2"/>
          <p:cNvGraphicFramePr>
            <a:graphicFrameLocks noChangeAspect="1"/>
          </p:cNvGraphicFramePr>
          <p:nvPr/>
        </p:nvGraphicFramePr>
        <p:xfrm>
          <a:off x="533400" y="1327150"/>
          <a:ext cx="2273300" cy="1651000"/>
        </p:xfrm>
        <a:graphic>
          <a:graphicData uri="http://schemas.openxmlformats.org/presentationml/2006/ole">
            <mc:AlternateContent xmlns:mc="http://schemas.openxmlformats.org/markup-compatibility/2006">
              <mc:Choice xmlns:v="urn:schemas-microsoft-com:vml" Requires="v">
                <p:oleObj name="Equation" r:id="rId2" imgW="2273040" imgH="1650960" progId="Equation.DSMT4">
                  <p:embed/>
                </p:oleObj>
              </mc:Choice>
              <mc:Fallback>
                <p:oleObj name="Equation" r:id="rId2" imgW="2273040" imgH="1650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7150"/>
                        <a:ext cx="2273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4450080" y="1219200"/>
          <a:ext cx="1574800" cy="596900"/>
        </p:xfrm>
        <a:graphic>
          <a:graphicData uri="http://schemas.openxmlformats.org/presentationml/2006/ole">
            <mc:AlternateContent xmlns:mc="http://schemas.openxmlformats.org/markup-compatibility/2006">
              <mc:Choice xmlns:v="urn:schemas-microsoft-com:vml" Requires="v">
                <p:oleObj name="Equation" r:id="rId4" imgW="1574640" imgH="596880" progId="Equation.DSMT4">
                  <p:embed/>
                </p:oleObj>
              </mc:Choice>
              <mc:Fallback>
                <p:oleObj name="Equation" r:id="rId4" imgW="1574640" imgH="596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0080" y="1219200"/>
                        <a:ext cx="1574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6035040" y="1203960"/>
          <a:ext cx="1536700" cy="622300"/>
        </p:xfrm>
        <a:graphic>
          <a:graphicData uri="http://schemas.openxmlformats.org/presentationml/2006/ole">
            <mc:AlternateContent xmlns:mc="http://schemas.openxmlformats.org/markup-compatibility/2006">
              <mc:Choice xmlns:v="urn:schemas-microsoft-com:vml" Requires="v">
                <p:oleObj name="Equation" r:id="rId6" imgW="1536480" imgH="622080" progId="Equation.DSMT4">
                  <p:embed/>
                </p:oleObj>
              </mc:Choice>
              <mc:Fallback>
                <p:oleObj name="Equation" r:id="rId6" imgW="1536480" imgH="622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040" y="1203960"/>
                        <a:ext cx="1536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6065520" y="1935480"/>
          <a:ext cx="1676400" cy="622300"/>
        </p:xfrm>
        <a:graphic>
          <a:graphicData uri="http://schemas.openxmlformats.org/presentationml/2006/ole">
            <mc:AlternateContent xmlns:mc="http://schemas.openxmlformats.org/markup-compatibility/2006">
              <mc:Choice xmlns:v="urn:schemas-microsoft-com:vml" Requires="v">
                <p:oleObj name="Equation" r:id="rId8" imgW="1676160" imgH="622080" progId="Equation.DSMT4">
                  <p:embed/>
                </p:oleObj>
              </mc:Choice>
              <mc:Fallback>
                <p:oleObj name="Equation" r:id="rId8" imgW="1676160" imgH="622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5520" y="1935480"/>
                        <a:ext cx="1676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6050280" y="2667000"/>
          <a:ext cx="1701800" cy="571500"/>
        </p:xfrm>
        <a:graphic>
          <a:graphicData uri="http://schemas.openxmlformats.org/presentationml/2006/ole">
            <mc:AlternateContent xmlns:mc="http://schemas.openxmlformats.org/markup-compatibility/2006">
              <mc:Choice xmlns:v="urn:schemas-microsoft-com:vml" Requires="v">
                <p:oleObj name="Equation" r:id="rId10" imgW="1701720" imgH="571320" progId="Equation.DSMT4">
                  <p:embed/>
                </p:oleObj>
              </mc:Choice>
              <mc:Fallback>
                <p:oleObj name="Equation" r:id="rId10" imgW="1701720" imgH="5713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0280" y="2667000"/>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6050280" y="3352800"/>
          <a:ext cx="965200" cy="469900"/>
        </p:xfrm>
        <a:graphic>
          <a:graphicData uri="http://schemas.openxmlformats.org/presentationml/2006/ole">
            <mc:AlternateContent xmlns:mc="http://schemas.openxmlformats.org/markup-compatibility/2006">
              <mc:Choice xmlns:v="urn:schemas-microsoft-com:vml" Requires="v">
                <p:oleObj name="Equation" r:id="rId12" imgW="965160" imgH="469800" progId="Equation.DSMT4">
                  <p:embed/>
                </p:oleObj>
              </mc:Choice>
              <mc:Fallback>
                <p:oleObj name="Equation" r:id="rId12" imgW="96516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0280" y="335280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Recursive Graphics</a:t>
            </a:r>
          </a:p>
        </p:txBody>
      </p:sp>
      <p:sp>
        <p:nvSpPr>
          <p:cNvPr id="3" name="Content Placeholder 2"/>
          <p:cNvSpPr>
            <a:spLocks noGrp="1"/>
          </p:cNvSpPr>
          <p:nvPr>
            <p:ph idx="1"/>
          </p:nvPr>
        </p:nvSpPr>
        <p:spPr/>
        <p:txBody>
          <a:bodyPr/>
          <a:lstStyle/>
          <a:p>
            <a:r>
              <a:rPr lang="en-US" i="1" dirty="0"/>
              <a:t>Recursion</a:t>
            </a:r>
            <a:r>
              <a:rPr lang="en-US" dirty="0"/>
              <a:t>, in general, refers to using the output of a function as its input and repeating the process a certain number of times. In other words, recursion refers to the composition of a function with itself, possibly many times. Recursion has many varied uses, one of which is a branch of mathematical art.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Recursive Graphics (cont.)</a:t>
            </a:r>
          </a:p>
        </p:txBody>
      </p:sp>
      <p:sp>
        <p:nvSpPr>
          <p:cNvPr id="3" name="Content Placeholder 2"/>
          <p:cNvSpPr>
            <a:spLocks noGrp="1"/>
          </p:cNvSpPr>
          <p:nvPr>
            <p:ph idx="1"/>
          </p:nvPr>
        </p:nvSpPr>
        <p:spPr/>
        <p:txBody>
          <a:bodyPr/>
          <a:lstStyle/>
          <a:p>
            <a:r>
              <a:rPr lang="en-US" dirty="0"/>
              <a:t>Some special nomenclature and notation have evolved to describe recursion. If </a:t>
            </a:r>
            <a:r>
              <a:rPr lang="en-US" i="1" dirty="0"/>
              <a:t>f</a:t>
            </a:r>
            <a:r>
              <a:rPr lang="en-US" dirty="0"/>
              <a:t> is a function, </a:t>
            </a:r>
            <a:r>
              <a:rPr lang="en-US" i="1" dirty="0"/>
              <a:t>f </a:t>
            </a:r>
            <a:r>
              <a:rPr lang="en-US" baseline="30000" dirty="0"/>
              <a:t>2</a:t>
            </a:r>
            <a:r>
              <a:rPr lang="en-US" dirty="0"/>
              <a:t>(</a:t>
            </a:r>
            <a:r>
              <a:rPr lang="en-US" i="1" dirty="0"/>
              <a:t>x</a:t>
            </a:r>
            <a:r>
              <a:rPr lang="en-US" dirty="0"/>
              <a:t>) is used in this context to stand for                  or                   (not 	        Similarly, </a:t>
            </a:r>
            <a:r>
              <a:rPr lang="en-US" i="1" dirty="0"/>
              <a:t>f </a:t>
            </a:r>
            <a:r>
              <a:rPr lang="en-US" baseline="30000" dirty="0"/>
              <a:t>3</a:t>
            </a:r>
            <a:r>
              <a:rPr lang="en-US" dirty="0"/>
              <a:t>(</a:t>
            </a:r>
            <a:r>
              <a:rPr lang="en-US" i="1" dirty="0"/>
              <a:t>x</a:t>
            </a:r>
            <a:r>
              <a:rPr lang="en-US" dirty="0"/>
              <a:t>) stands for                        or	            and so on. The functions                  are called </a:t>
            </a:r>
            <a:r>
              <a:rPr lang="en-US" b="1" dirty="0"/>
              <a:t>iterates</a:t>
            </a:r>
            <a:r>
              <a:rPr lang="en-US" dirty="0"/>
              <a:t> of </a:t>
            </a:r>
            <a:r>
              <a:rPr lang="en-US" i="1" dirty="0"/>
              <a:t>f</a:t>
            </a:r>
            <a:r>
              <a:rPr lang="en-US" dirty="0"/>
              <a:t>, with </a:t>
            </a:r>
            <a:r>
              <a:rPr lang="en-US" i="1" dirty="0"/>
              <a:t>f</a:t>
            </a:r>
            <a:r>
              <a:rPr lang="en-US" i="1" baseline="30000" dirty="0"/>
              <a:t> n</a:t>
            </a:r>
            <a:r>
              <a:rPr lang="en-US" dirty="0"/>
              <a:t> being the </a:t>
            </a:r>
            <a:r>
              <a:rPr lang="en-US" b="1" i="1" dirty="0"/>
              <a:t>n</a:t>
            </a:r>
            <a:r>
              <a:rPr lang="en-US" b="1" baseline="30000" dirty="0"/>
              <a:t>th</a:t>
            </a:r>
            <a:r>
              <a:rPr lang="en-US" b="1" dirty="0"/>
              <a:t> iterate</a:t>
            </a:r>
            <a:r>
              <a:rPr lang="en-US" dirty="0"/>
              <a:t> of </a:t>
            </a:r>
            <a:r>
              <a:rPr lang="en-US" i="1" dirty="0"/>
              <a:t>f</a:t>
            </a:r>
            <a:r>
              <a:rPr lang="en-US" dirty="0"/>
              <a:t>. </a:t>
            </a:r>
          </a:p>
        </p:txBody>
      </p:sp>
      <p:graphicFrame>
        <p:nvGraphicFramePr>
          <p:cNvPr id="87042" name="Object 2"/>
          <p:cNvGraphicFramePr>
            <a:graphicFrameLocks noChangeAspect="1"/>
          </p:cNvGraphicFramePr>
          <p:nvPr/>
        </p:nvGraphicFramePr>
        <p:xfrm>
          <a:off x="4051300" y="2118610"/>
          <a:ext cx="1282700" cy="546100"/>
        </p:xfrm>
        <a:graphic>
          <a:graphicData uri="http://schemas.openxmlformats.org/presentationml/2006/ole">
            <mc:AlternateContent xmlns:mc="http://schemas.openxmlformats.org/markup-compatibility/2006">
              <mc:Choice xmlns:v="urn:schemas-microsoft-com:vml" Requires="v">
                <p:oleObj name="Equation" r:id="rId2" imgW="1282680" imgH="545760" progId="Equation.DSMT4">
                  <p:embed/>
                </p:oleObj>
              </mc:Choice>
              <mc:Fallback>
                <p:oleObj name="Equation" r:id="rId2" imgW="128268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2118610"/>
                        <a:ext cx="1282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4"/>
          <p:cNvGraphicFramePr>
            <a:graphicFrameLocks noChangeAspect="1"/>
          </p:cNvGraphicFramePr>
          <p:nvPr/>
        </p:nvGraphicFramePr>
        <p:xfrm>
          <a:off x="548640" y="2514600"/>
          <a:ext cx="1447800" cy="596900"/>
        </p:xfrm>
        <a:graphic>
          <a:graphicData uri="http://schemas.openxmlformats.org/presentationml/2006/ole">
            <mc:AlternateContent xmlns:mc="http://schemas.openxmlformats.org/markup-compatibility/2006">
              <mc:Choice xmlns:v="urn:schemas-microsoft-com:vml" Requires="v">
                <p:oleObj name="Equation" r:id="rId4" imgW="1447560" imgH="596880" progId="Equation.DSMT4">
                  <p:embed/>
                </p:oleObj>
              </mc:Choice>
              <mc:Fallback>
                <p:oleObj name="Equation" r:id="rId4" imgW="1447560" imgH="596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514600"/>
                        <a:ext cx="1447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5"/>
          <p:cNvGraphicFramePr>
            <a:graphicFrameLocks noChangeAspect="1"/>
          </p:cNvGraphicFramePr>
          <p:nvPr/>
        </p:nvGraphicFramePr>
        <p:xfrm>
          <a:off x="5732490" y="2545830"/>
          <a:ext cx="1752600" cy="596900"/>
        </p:xfrm>
        <a:graphic>
          <a:graphicData uri="http://schemas.openxmlformats.org/presentationml/2006/ole">
            <mc:AlternateContent xmlns:mc="http://schemas.openxmlformats.org/markup-compatibility/2006">
              <mc:Choice xmlns:v="urn:schemas-microsoft-com:vml" Requires="v">
                <p:oleObj name="Equation" r:id="rId6" imgW="1752480" imgH="596880" progId="Equation.DSMT4">
                  <p:embed/>
                </p:oleObj>
              </mc:Choice>
              <mc:Fallback>
                <p:oleObj name="Equation" r:id="rId6" imgW="1752480" imgH="596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2490" y="2545830"/>
                        <a:ext cx="1752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7" name="Object 7"/>
          <p:cNvGraphicFramePr>
            <a:graphicFrameLocks noChangeAspect="1"/>
          </p:cNvGraphicFramePr>
          <p:nvPr/>
        </p:nvGraphicFramePr>
        <p:xfrm>
          <a:off x="6031460" y="2986790"/>
          <a:ext cx="1346200" cy="444500"/>
        </p:xfrm>
        <a:graphic>
          <a:graphicData uri="http://schemas.openxmlformats.org/presentationml/2006/ole">
            <mc:AlternateContent xmlns:mc="http://schemas.openxmlformats.org/markup-compatibility/2006">
              <mc:Choice xmlns:v="urn:schemas-microsoft-com:vml" Requires="v">
                <p:oleObj name="Equation" r:id="rId8" imgW="1346040" imgH="444240" progId="Equation.DSMT4">
                  <p:embed/>
                </p:oleObj>
              </mc:Choice>
              <mc:Fallback>
                <p:oleObj name="Equation" r:id="rId8" imgW="1346040" imgH="4442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1460" y="2986790"/>
                        <a:ext cx="134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805939" y="2090956"/>
            <a:ext cx="1435100" cy="527283"/>
            <a:chOff x="5805939" y="2090956"/>
            <a:chExt cx="1435100" cy="527283"/>
          </a:xfrm>
        </p:grpSpPr>
        <p:graphicFrame>
          <p:nvGraphicFramePr>
            <p:cNvPr id="87043" name="Object 3"/>
            <p:cNvGraphicFramePr>
              <a:graphicFrameLocks noChangeAspect="1"/>
            </p:cNvGraphicFramePr>
            <p:nvPr>
              <p:extLst>
                <p:ext uri="{D42A27DB-BD31-4B8C-83A1-F6EECF244321}">
                  <p14:modId xmlns:p14="http://schemas.microsoft.com/office/powerpoint/2010/main" val="798231962"/>
                </p:ext>
              </p:extLst>
            </p:nvPr>
          </p:nvGraphicFramePr>
          <p:xfrm>
            <a:off x="5805939" y="2135639"/>
            <a:ext cx="1435100" cy="482600"/>
          </p:xfrm>
          <a:graphic>
            <a:graphicData uri="http://schemas.openxmlformats.org/presentationml/2006/ole">
              <mc:AlternateContent xmlns:mc="http://schemas.openxmlformats.org/markup-compatibility/2006">
                <mc:Choice xmlns:v="urn:schemas-microsoft-com:vml" Requires="v">
                  <p:oleObj name="Equation" r:id="rId10" imgW="1434960" imgH="482400" progId="Equation.DSMT4">
                    <p:embed/>
                  </p:oleObj>
                </mc:Choice>
                <mc:Fallback>
                  <p:oleObj name="Equation" r:id="rId10" imgW="1434960" imgH="482400" progId="Equation.DSMT4">
                    <p:embed/>
                    <p:pic>
                      <p:nvPicPr>
                        <p:cNvPr id="0" name="Picture 3"/>
                        <p:cNvPicPr>
                          <a:picLocks noChangeAspect="1" noChangeArrowheads="1"/>
                        </p:cNvPicPr>
                        <p:nvPr/>
                      </p:nvPicPr>
                      <p:blipFill>
                        <a:blip r:embed="rId11"/>
                        <a:srcRect/>
                        <a:stretch>
                          <a:fillRect/>
                        </a:stretch>
                      </p:blipFill>
                      <p:spPr bwMode="auto">
                        <a:xfrm>
                          <a:off x="5805939" y="2135639"/>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100080" y="2090956"/>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grpSp>
      <p:grpSp>
        <p:nvGrpSpPr>
          <p:cNvPr id="5" name="Group 4"/>
          <p:cNvGrpSpPr/>
          <p:nvPr/>
        </p:nvGrpSpPr>
        <p:grpSpPr>
          <a:xfrm>
            <a:off x="517525" y="2963411"/>
            <a:ext cx="1866900" cy="525204"/>
            <a:chOff x="517525" y="2963411"/>
            <a:chExt cx="1866900" cy="525204"/>
          </a:xfrm>
        </p:grpSpPr>
        <p:graphicFrame>
          <p:nvGraphicFramePr>
            <p:cNvPr id="87046" name="Object 6"/>
            <p:cNvGraphicFramePr>
              <a:graphicFrameLocks noChangeAspect="1"/>
            </p:cNvGraphicFramePr>
            <p:nvPr>
              <p:extLst>
                <p:ext uri="{D42A27DB-BD31-4B8C-83A1-F6EECF244321}">
                  <p14:modId xmlns:p14="http://schemas.microsoft.com/office/powerpoint/2010/main" val="758564536"/>
                </p:ext>
              </p:extLst>
            </p:nvPr>
          </p:nvGraphicFramePr>
          <p:xfrm>
            <a:off x="517525" y="2997200"/>
            <a:ext cx="1866900" cy="482600"/>
          </p:xfrm>
          <a:graphic>
            <a:graphicData uri="http://schemas.openxmlformats.org/presentationml/2006/ole">
              <mc:AlternateContent xmlns:mc="http://schemas.openxmlformats.org/markup-compatibility/2006">
                <mc:Choice xmlns:v="urn:schemas-microsoft-com:vml" Requires="v">
                  <p:oleObj name="Equation" r:id="rId12" imgW="1866600" imgH="482400" progId="Equation.DSMT4">
                    <p:embed/>
                  </p:oleObj>
                </mc:Choice>
                <mc:Fallback>
                  <p:oleObj name="Equation" r:id="rId12" imgW="1866600" imgH="482400" progId="Equation.DSMT4">
                    <p:embed/>
                    <p:pic>
                      <p:nvPicPr>
                        <p:cNvPr id="0" name="Picture 6"/>
                        <p:cNvPicPr>
                          <a:picLocks noChangeAspect="1" noChangeArrowheads="1"/>
                        </p:cNvPicPr>
                        <p:nvPr/>
                      </p:nvPicPr>
                      <p:blipFill>
                        <a:blip r:embed="rId13"/>
                        <a:srcRect/>
                        <a:stretch>
                          <a:fillRect/>
                        </a:stretch>
                      </p:blipFill>
                      <p:spPr bwMode="auto">
                        <a:xfrm>
                          <a:off x="517525" y="2997200"/>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1248447" y="2965395"/>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sp>
          <p:nvSpPr>
            <p:cNvPr id="13" name="Rectangle 12"/>
            <p:cNvSpPr/>
            <p:nvPr/>
          </p:nvSpPr>
          <p:spPr>
            <a:xfrm>
              <a:off x="795556" y="2963411"/>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Recursive Graphics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Some of the most famous recursively generated mathematical art is based on functions whose inputs and outputs are complex numbers. Recall that every complex number can be expressed in the form </a:t>
            </a:r>
            <a:r>
              <a:rPr lang="en-US" i="1" dirty="0"/>
              <a:t>a</a:t>
            </a:r>
            <a:r>
              <a:rPr lang="en-US" dirty="0"/>
              <a:t> + </a:t>
            </a:r>
            <a:r>
              <a:rPr lang="en-US" i="1" dirty="0"/>
              <a:t>bi,</a:t>
            </a:r>
            <a:r>
              <a:rPr lang="en-US" dirty="0"/>
              <a:t> where </a:t>
            </a:r>
            <a:r>
              <a:rPr lang="en-US" i="1" dirty="0"/>
              <a:t>a</a:t>
            </a:r>
            <a:r>
              <a:rPr lang="en-US" dirty="0"/>
              <a:t> and </a:t>
            </a:r>
            <a:r>
              <a:rPr lang="en-US" i="1" dirty="0"/>
              <a:t>b</a:t>
            </a:r>
            <a:r>
              <a:rPr lang="en-US" dirty="0"/>
              <a:t> are real numbers and </a:t>
            </a:r>
            <a:r>
              <a:rPr lang="en-US" i="1" dirty="0"/>
              <a:t>i</a:t>
            </a:r>
            <a:r>
              <a:rPr lang="en-US" dirty="0"/>
              <a:t> is the imaginary unit. </a:t>
            </a:r>
          </a:p>
          <a:p>
            <a:r>
              <a:rPr lang="en-US" dirty="0"/>
              <a:t>A one‑dimensional coordinate system, such as the real number line, is insufficient to graph complex numbers, but complex numbers are easily graphed in a two‑dimensional coordinate system.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Recursive Graphics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To graph the number </a:t>
            </a:r>
            <a:r>
              <a:rPr lang="en-US" i="1" dirty="0"/>
              <a:t>a</a:t>
            </a:r>
            <a:r>
              <a:rPr lang="en-US" dirty="0"/>
              <a:t> + </a:t>
            </a:r>
            <a:r>
              <a:rPr lang="en-US" i="1" dirty="0"/>
              <a:t>bi</a:t>
            </a:r>
            <a:r>
              <a:rPr lang="en-US" dirty="0"/>
              <a:t>, we treat it as the ordered pair (</a:t>
            </a:r>
            <a:r>
              <a:rPr lang="en-US" i="1" dirty="0" err="1"/>
              <a:t>a</a:t>
            </a:r>
            <a:r>
              <a:rPr lang="en-US" dirty="0" err="1"/>
              <a:t>,</a:t>
            </a:r>
            <a:r>
              <a:rPr lang="en-US" i="1" dirty="0" err="1"/>
              <a:t>b</a:t>
            </a:r>
            <a:r>
              <a:rPr lang="en-US" dirty="0"/>
              <a:t>) and plot the point (</a:t>
            </a:r>
            <a:r>
              <a:rPr lang="en-US" i="1" dirty="0" err="1"/>
              <a:t>a</a:t>
            </a:r>
            <a:r>
              <a:rPr lang="en-US" dirty="0" err="1"/>
              <a:t>,</a:t>
            </a:r>
            <a:r>
              <a:rPr lang="en-US" i="1" dirty="0" err="1"/>
              <a:t>b</a:t>
            </a:r>
            <a:r>
              <a:rPr lang="en-US" dirty="0"/>
              <a:t>) in the Cartesian plane, where the horizontal axis represents pure real numbers and the vertical axis represents pure imaginary numbers.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Shifting Graphs of Functions Horizontally </a:t>
            </a:r>
          </a:p>
        </p:txBody>
      </p:sp>
      <p:sp>
        <p:nvSpPr>
          <p:cNvPr id="3" name="Content Placeholder 2"/>
          <p:cNvSpPr>
            <a:spLocks noGrp="1"/>
          </p:cNvSpPr>
          <p:nvPr>
            <p:ph idx="1"/>
          </p:nvPr>
        </p:nvSpPr>
        <p:spPr>
          <a:xfrm>
            <a:off x="457200" y="1280160"/>
            <a:ext cx="8229600" cy="1040285"/>
          </a:xfrm>
        </p:spPr>
        <p:txBody>
          <a:bodyPr>
            <a:spAutoFit/>
          </a:bodyPr>
          <a:lstStyle/>
          <a:p>
            <a:r>
              <a:rPr lang="en-US" dirty="0"/>
              <a:t>Sketch the graphs of the following functions. </a:t>
            </a:r>
          </a:p>
          <a:p>
            <a:pPr>
              <a:tabLst>
                <a:tab pos="457200" algn="l"/>
                <a:tab pos="3657600" algn="l"/>
                <a:tab pos="4114800" algn="l"/>
              </a:tabLst>
            </a:pPr>
            <a:r>
              <a:rPr lang="en-US" dirty="0"/>
              <a:t>	</a:t>
            </a:r>
            <a:r>
              <a:rPr lang="en-US" i="1" dirty="0"/>
              <a:t> 		</a:t>
            </a:r>
          </a:p>
        </p:txBody>
      </p:sp>
      <p:graphicFrame>
        <p:nvGraphicFramePr>
          <p:cNvPr id="2053" name="Object 5"/>
          <p:cNvGraphicFramePr>
            <a:graphicFrameLocks noChangeAspect="1"/>
          </p:cNvGraphicFramePr>
          <p:nvPr>
            <p:extLst>
              <p:ext uri="{D42A27DB-BD31-4B8C-83A1-F6EECF244321}">
                <p14:modId xmlns:p14="http://schemas.microsoft.com/office/powerpoint/2010/main" val="1101051233"/>
              </p:ext>
            </p:extLst>
          </p:nvPr>
        </p:nvGraphicFramePr>
        <p:xfrm>
          <a:off x="548640" y="1841500"/>
          <a:ext cx="2527300" cy="1130300"/>
        </p:xfrm>
        <a:graphic>
          <a:graphicData uri="http://schemas.openxmlformats.org/presentationml/2006/ole">
            <mc:AlternateContent xmlns:mc="http://schemas.openxmlformats.org/markup-compatibility/2006">
              <mc:Choice xmlns:v="urn:schemas-microsoft-com:vml" Requires="v">
                <p:oleObj name="Equation" r:id="rId2" imgW="2527200" imgH="1130040" progId="Equation.DSMT4">
                  <p:embed/>
                </p:oleObj>
              </mc:Choice>
              <mc:Fallback>
                <p:oleObj name="Equation" r:id="rId2" imgW="2527200" imgH="11300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41500"/>
                        <a:ext cx="2527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Recursive Graphics (cont.)</a:t>
            </a:r>
          </a:p>
        </p:txBody>
      </p:sp>
      <p:sp>
        <p:nvSpPr>
          <p:cNvPr id="3" name="Content Placeholder 2"/>
          <p:cNvSpPr>
            <a:spLocks noGrp="1"/>
          </p:cNvSpPr>
          <p:nvPr>
            <p:ph idx="1"/>
          </p:nvPr>
        </p:nvSpPr>
        <p:spPr>
          <a:xfrm>
            <a:off x="457200" y="1280160"/>
            <a:ext cx="8229600" cy="5004447"/>
          </a:xfrm>
        </p:spPr>
        <p:txBody>
          <a:bodyPr>
            <a:spAutoFit/>
          </a:bodyPr>
          <a:lstStyle/>
          <a:p>
            <a:r>
              <a:rPr lang="en-US" dirty="0"/>
              <a:t>Benoit Mandelbrot used the function		             where both </a:t>
            </a:r>
            <a:r>
              <a:rPr lang="en-US" i="1" dirty="0"/>
              <a:t>z</a:t>
            </a:r>
            <a:r>
              <a:rPr lang="en-US" dirty="0"/>
              <a:t> and </a:t>
            </a:r>
            <a:r>
              <a:rPr lang="en-US" i="1" dirty="0"/>
              <a:t>c</a:t>
            </a:r>
            <a:r>
              <a:rPr lang="en-US" dirty="0"/>
              <a:t> are variables representing complex numbers, to generate the image known as the Mandelbrot set in 1979. The basic idea is to evaluate the sequence of iterates		                   </a:t>
            </a:r>
          </a:p>
          <a:p>
            <a:pPr>
              <a:lnSpc>
                <a:spcPts val="2800"/>
              </a:lnSpc>
              <a:spcBef>
                <a:spcPts val="0"/>
              </a:spcBef>
            </a:pPr>
            <a:endParaRPr lang="en-US" dirty="0"/>
          </a:p>
          <a:p>
            <a:r>
              <a:rPr lang="en-US" dirty="0"/>
              <a:t>for various complex numbers </a:t>
            </a:r>
            <a:r>
              <a:rPr lang="en-US" i="1" dirty="0"/>
              <a:t>c</a:t>
            </a:r>
            <a:r>
              <a:rPr lang="en-US" dirty="0"/>
              <a:t> and determine if the sequence of complex numbers stays close to the origin or not. Those complex numbers that result in so‑called “bounded” sequences are colored white. We have used similar ideas to generate our own recursive art.</a:t>
            </a:r>
          </a:p>
        </p:txBody>
      </p:sp>
      <p:graphicFrame>
        <p:nvGraphicFramePr>
          <p:cNvPr id="99330" name="Object 2"/>
          <p:cNvGraphicFramePr>
            <a:graphicFrameLocks noChangeAspect="1"/>
          </p:cNvGraphicFramePr>
          <p:nvPr/>
        </p:nvGraphicFramePr>
        <p:xfrm>
          <a:off x="5981700" y="1295400"/>
          <a:ext cx="1866900" cy="482600"/>
        </p:xfrm>
        <a:graphic>
          <a:graphicData uri="http://schemas.openxmlformats.org/presentationml/2006/ole">
            <mc:AlternateContent xmlns:mc="http://schemas.openxmlformats.org/markup-compatibility/2006">
              <mc:Choice xmlns:v="urn:schemas-microsoft-com:vml" Requires="v">
                <p:oleObj name="Equation" r:id="rId2" imgW="1866600" imgH="482400" progId="Equation.DSMT4">
                  <p:embed/>
                </p:oleObj>
              </mc:Choice>
              <mc:Fallback>
                <p:oleObj name="Equation" r:id="rId2" imgW="18666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295400"/>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4076700" y="3019071"/>
          <a:ext cx="2400300" cy="482600"/>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3019071"/>
                        <a:ext cx="2400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3201879678"/>
              </p:ext>
            </p:extLst>
          </p:nvPr>
        </p:nvGraphicFramePr>
        <p:xfrm>
          <a:off x="523875" y="3363913"/>
          <a:ext cx="7835900" cy="647700"/>
        </p:xfrm>
        <a:graphic>
          <a:graphicData uri="http://schemas.openxmlformats.org/presentationml/2006/ole">
            <mc:AlternateContent xmlns:mc="http://schemas.openxmlformats.org/markup-compatibility/2006">
              <mc:Choice xmlns:v="urn:schemas-microsoft-com:vml" Requires="v">
                <p:oleObj name="Equation" r:id="rId6" imgW="7835760" imgH="647640" progId="Equation.DSMT4">
                  <p:embed/>
                </p:oleObj>
              </mc:Choice>
              <mc:Fallback>
                <p:oleObj name="Equation" r:id="rId6" imgW="7835760" imgH="647640" progId="Equation.DSMT4">
                  <p:embed/>
                  <p:pic>
                    <p:nvPicPr>
                      <p:cNvPr id="0" name="Picture 4"/>
                      <p:cNvPicPr>
                        <a:picLocks noChangeAspect="1" noChangeArrowheads="1"/>
                      </p:cNvPicPr>
                      <p:nvPr/>
                    </p:nvPicPr>
                    <p:blipFill>
                      <a:blip r:embed="rId7"/>
                      <a:srcRect/>
                      <a:stretch>
                        <a:fillRect/>
                      </a:stretch>
                    </p:blipFill>
                    <p:spPr bwMode="auto">
                      <a:xfrm>
                        <a:off x="523875" y="3363913"/>
                        <a:ext cx="7835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Interlude: Recursive Graphics (cont.)</a:t>
            </a:r>
          </a:p>
        </p:txBody>
      </p:sp>
      <p:sp>
        <p:nvSpPr>
          <p:cNvPr id="3" name="Content Placeholder 2"/>
          <p:cNvSpPr>
            <a:spLocks noGrp="1"/>
          </p:cNvSpPr>
          <p:nvPr>
            <p:ph idx="1"/>
          </p:nvPr>
        </p:nvSpPr>
        <p:spPr>
          <a:xfrm>
            <a:off x="457200" y="1280160"/>
            <a:ext cx="3931920" cy="4659737"/>
          </a:xfrm>
        </p:spPr>
        <p:txBody>
          <a:bodyPr>
            <a:spAutoFit/>
          </a:bodyPr>
          <a:lstStyle/>
          <a:p>
            <a:r>
              <a:rPr lang="en-US" dirty="0"/>
              <a:t>The image “</a:t>
            </a:r>
            <a:r>
              <a:rPr lang="en-US" i="1" dirty="0"/>
              <a:t>i</a:t>
            </a:r>
            <a:r>
              <a:rPr lang="en-US" dirty="0"/>
              <a:t> of the storm” reproduced in Figure 18 is based on the function </a:t>
            </a:r>
          </a:p>
          <a:p>
            <a:endParaRPr lang="en-US" dirty="0"/>
          </a:p>
          <a:p>
            <a:endParaRPr lang="en-US" dirty="0"/>
          </a:p>
          <a:p>
            <a:r>
              <a:rPr lang="en-US" dirty="0"/>
              <a:t>where again </a:t>
            </a:r>
            <a:r>
              <a:rPr lang="en-US" i="1" dirty="0"/>
              <a:t>z</a:t>
            </a:r>
            <a:r>
              <a:rPr lang="en-US" dirty="0"/>
              <a:t> is a variable that will be replaced with complex numbers. </a:t>
            </a:r>
          </a:p>
        </p:txBody>
      </p:sp>
      <p:pic>
        <p:nvPicPr>
          <p:cNvPr id="100354" name="Picture 2"/>
          <p:cNvPicPr>
            <a:picLocks noChangeAspect="1" noChangeArrowheads="1"/>
          </p:cNvPicPr>
          <p:nvPr/>
        </p:nvPicPr>
        <p:blipFill>
          <a:blip r:embed="rId2" cstate="print"/>
          <a:srcRect b="8681"/>
          <a:stretch>
            <a:fillRect/>
          </a:stretch>
        </p:blipFill>
        <p:spPr bwMode="auto">
          <a:xfrm>
            <a:off x="4651380" y="1402080"/>
            <a:ext cx="4035420" cy="4008120"/>
          </a:xfrm>
          <a:prstGeom prst="rect">
            <a:avLst/>
          </a:prstGeom>
          <a:noFill/>
          <a:ln w="9525">
            <a:noFill/>
            <a:miter lim="800000"/>
            <a:headEnd/>
            <a:tailEnd/>
          </a:ln>
        </p:spPr>
      </p:pic>
      <p:graphicFrame>
        <p:nvGraphicFramePr>
          <p:cNvPr id="100355" name="Object 3"/>
          <p:cNvGraphicFramePr>
            <a:graphicFrameLocks noChangeAspect="1"/>
          </p:cNvGraphicFramePr>
          <p:nvPr/>
        </p:nvGraphicFramePr>
        <p:xfrm>
          <a:off x="548640" y="3060700"/>
          <a:ext cx="3657600" cy="901700"/>
        </p:xfrm>
        <a:graphic>
          <a:graphicData uri="http://schemas.openxmlformats.org/presentationml/2006/ole">
            <mc:AlternateContent xmlns:mc="http://schemas.openxmlformats.org/markup-compatibility/2006">
              <mc:Choice xmlns:v="urn:schemas-microsoft-com:vml" Requires="v">
                <p:oleObj name="Equation" r:id="rId3" imgW="3657600" imgH="901440" progId="Equation.DSMT4">
                  <p:embed/>
                </p:oleObj>
              </mc:Choice>
              <mc:Fallback>
                <p:oleObj name="Equation" r:id="rId3" imgW="3657600" imgH="9014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060700"/>
                        <a:ext cx="3657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953000" y="5334000"/>
            <a:ext cx="3657600" cy="523220"/>
          </a:xfrm>
          <a:prstGeom prst="rect">
            <a:avLst/>
          </a:prstGeom>
        </p:spPr>
        <p:txBody>
          <a:bodyPr wrap="square">
            <a:spAutoFit/>
          </a:bodyPr>
          <a:lstStyle/>
          <a:p>
            <a:r>
              <a:rPr lang="en-US" sz="2800" b="1" dirty="0"/>
              <a:t>Figure 18 </a:t>
            </a:r>
            <a:r>
              <a:rPr lang="en-US" sz="2800" i="1" dirty="0"/>
              <a:t>i</a:t>
            </a:r>
            <a:r>
              <a:rPr lang="en-US" sz="2800" dirty="0"/>
              <a:t> of the Storm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Shifting Graphs of Functions Horizontally (cont.)</a:t>
            </a:r>
          </a:p>
        </p:txBody>
      </p:sp>
      <p:sp>
        <p:nvSpPr>
          <p:cNvPr id="3" name="Content Placeholder 2"/>
          <p:cNvSpPr>
            <a:spLocks noGrp="1"/>
          </p:cNvSpPr>
          <p:nvPr>
            <p:ph idx="1"/>
          </p:nvPr>
        </p:nvSpPr>
        <p:spPr>
          <a:xfrm>
            <a:off x="457200" y="1280160"/>
            <a:ext cx="5212080" cy="4832092"/>
          </a:xfrm>
        </p:spPr>
        <p:txBody>
          <a:bodyPr>
            <a:spAutoFit/>
          </a:bodyPr>
          <a:lstStyle/>
          <a:p>
            <a:pPr>
              <a:spcBef>
                <a:spcPts val="600"/>
              </a:spcBef>
              <a:tabLst>
                <a:tab pos="457200" algn="l"/>
                <a:tab pos="3657600" algn="l"/>
                <a:tab pos="4114800" algn="l"/>
              </a:tabLst>
            </a:pPr>
            <a:r>
              <a:rPr lang="en-US" b="1" dirty="0"/>
              <a:t>Solution</a:t>
            </a:r>
          </a:p>
          <a:p>
            <a:pPr marL="463550" indent="-463550">
              <a:spcBef>
                <a:spcPts val="0"/>
              </a:spcBef>
              <a:tabLst>
                <a:tab pos="3657600" algn="l"/>
                <a:tab pos="4114800" algn="l"/>
              </a:tabLst>
            </a:pPr>
            <a:r>
              <a:rPr lang="en-US" b="1" dirty="0"/>
              <a:t>a.</a:t>
            </a:r>
            <a:r>
              <a:rPr lang="en-US" dirty="0"/>
              <a:t>	The shape of </a:t>
            </a:r>
            <a:r>
              <a:rPr lang="en-US" dirty="0">
                <a:solidFill>
                  <a:srgbClr val="0000FF"/>
                </a:solidFill>
              </a:rPr>
              <a:t>(</a:t>
            </a:r>
            <a:r>
              <a:rPr lang="en-US" i="1" dirty="0">
                <a:solidFill>
                  <a:srgbClr val="0000FF"/>
                </a:solidFill>
              </a:rPr>
              <a:t>x</a:t>
            </a:r>
            <a:r>
              <a:rPr lang="en-US" dirty="0">
                <a:solidFill>
                  <a:srgbClr val="0000FF"/>
                </a:solidFill>
              </a:rPr>
              <a:t> + 2)</a:t>
            </a:r>
            <a:r>
              <a:rPr lang="en-US" baseline="30000" dirty="0">
                <a:solidFill>
                  <a:srgbClr val="0000FF"/>
                </a:solidFill>
              </a:rPr>
              <a:t>3</a:t>
            </a:r>
            <a:r>
              <a:rPr lang="en-US" dirty="0"/>
              <a:t> is the same as the shape of </a:t>
            </a:r>
            <a:r>
              <a:rPr lang="en-US" i="1" dirty="0"/>
              <a:t>x</a:t>
            </a:r>
            <a:r>
              <a:rPr lang="en-US" baseline="30000" dirty="0"/>
              <a:t>3</a:t>
            </a:r>
            <a:r>
              <a:rPr lang="en-US" dirty="0"/>
              <a:t>,  since one expression is obtained from the other by replacing  </a:t>
            </a:r>
            <a:r>
              <a:rPr lang="en-US" i="1" dirty="0"/>
              <a:t>x</a:t>
            </a:r>
            <a:r>
              <a:rPr lang="en-US" dirty="0"/>
              <a:t> by </a:t>
            </a:r>
            <a:r>
              <a:rPr lang="en-US" i="1" dirty="0"/>
              <a:t>x</a:t>
            </a:r>
            <a:r>
              <a:rPr lang="en-US" dirty="0"/>
              <a:t> + 2. We simply draw the basic cubic shape (the shape of </a:t>
            </a:r>
            <a:r>
              <a:rPr lang="en-US" i="1" dirty="0"/>
              <a:t>y</a:t>
            </a:r>
            <a:r>
              <a:rPr lang="en-US" dirty="0"/>
              <a:t> = </a:t>
            </a:r>
            <a:r>
              <a:rPr lang="en-US" i="1" dirty="0"/>
              <a:t>x</a:t>
            </a:r>
            <a:r>
              <a:rPr lang="en-US" baseline="30000" dirty="0"/>
              <a:t>3</a:t>
            </a:r>
            <a:r>
              <a:rPr lang="en-US" dirty="0"/>
              <a:t>), then shift it to the left by 2 units (see Figure 2). Note, for example, that (</a:t>
            </a:r>
            <a:r>
              <a:rPr lang="en-US" sz="2800" dirty="0">
                <a:latin typeface="Symbol" pitchFamily="18" charset="2"/>
              </a:rPr>
              <a:t>-</a:t>
            </a:r>
            <a:r>
              <a:rPr lang="en-US" dirty="0"/>
              <a:t>2,0) is one point on the graph of </a:t>
            </a:r>
            <a:r>
              <a:rPr lang="en-US" i="1" dirty="0"/>
              <a:t>f</a:t>
            </a:r>
            <a:r>
              <a:rPr lang="en-US" dirty="0"/>
              <a:t>.</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11667"/>
          <a:stretch>
            <a:fillRect/>
          </a:stretch>
        </p:blipFill>
        <p:spPr bwMode="auto">
          <a:xfrm>
            <a:off x="5503143" y="1676400"/>
            <a:ext cx="3383280" cy="3276600"/>
          </a:xfrm>
          <a:prstGeom prst="rect">
            <a:avLst/>
          </a:prstGeom>
          <a:noFill/>
          <a:ln w="9525">
            <a:noFill/>
            <a:miter lim="800000"/>
            <a:headEnd/>
            <a:tailEnd/>
          </a:ln>
        </p:spPr>
      </p:pic>
      <p:sp>
        <p:nvSpPr>
          <p:cNvPr id="7" name="Rectangle 6"/>
          <p:cNvSpPr/>
          <p:nvPr/>
        </p:nvSpPr>
        <p:spPr>
          <a:xfrm>
            <a:off x="6506980" y="48768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Shifting Graphs of Functions Horizontally (cont.)</a:t>
            </a:r>
          </a:p>
        </p:txBody>
      </p:sp>
      <p:sp>
        <p:nvSpPr>
          <p:cNvPr id="3" name="Content Placeholder 2"/>
          <p:cNvSpPr>
            <a:spLocks noGrp="1"/>
          </p:cNvSpPr>
          <p:nvPr>
            <p:ph idx="1"/>
          </p:nvPr>
        </p:nvSpPr>
        <p:spPr>
          <a:xfrm>
            <a:off x="457200" y="1280160"/>
            <a:ext cx="4297680" cy="4572000"/>
          </a:xfrm>
        </p:spPr>
        <p:txBody>
          <a:bodyPr>
            <a:normAutofit/>
          </a:bodyPr>
          <a:lstStyle/>
          <a:p>
            <a:pPr marL="463550" indent="-463550"/>
            <a:r>
              <a:rPr lang="en-US" b="1" dirty="0"/>
              <a:t>b.</a:t>
            </a:r>
            <a:r>
              <a:rPr lang="en-US" dirty="0"/>
              <a:t>	The basic function being shifted is |</a:t>
            </a:r>
            <a:r>
              <a:rPr lang="en-US" i="1" dirty="0"/>
              <a:t>x</a:t>
            </a:r>
            <a:r>
              <a:rPr lang="en-US" dirty="0"/>
              <a:t>|. The graph of </a:t>
            </a:r>
            <a:r>
              <a:rPr lang="en-US" i="1" dirty="0">
                <a:solidFill>
                  <a:srgbClr val="0000FF"/>
                </a:solidFill>
              </a:rPr>
              <a:t>g</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dirty="0"/>
              <a:t> has the same shape as the graph of the absolute value function, but shifted to the right by 4 units (see Figure 3). Note, for example, that (4,0) lies on the graph of </a:t>
            </a:r>
            <a:r>
              <a:rPr lang="en-US" i="1" dirty="0"/>
              <a:t>g</a:t>
            </a:r>
            <a:r>
              <a:rPr lang="en-US" dirty="0"/>
              <a:t>. </a:t>
            </a:r>
          </a:p>
        </p:txBody>
      </p:sp>
      <p:grpSp>
        <p:nvGrpSpPr>
          <p:cNvPr id="8" name="Group 7"/>
          <p:cNvGrpSpPr/>
          <p:nvPr/>
        </p:nvGrpSpPr>
        <p:grpSpPr>
          <a:xfrm>
            <a:off x="4898960" y="1371600"/>
            <a:ext cx="3864040" cy="3810000"/>
            <a:chOff x="4898960" y="1371600"/>
            <a:chExt cx="3864040" cy="3810000"/>
          </a:xfrm>
        </p:grpSpPr>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11954"/>
            <a:stretch>
              <a:fillRect/>
            </a:stretch>
          </p:blipFill>
          <p:spPr bwMode="auto">
            <a:xfrm>
              <a:off x="4898960" y="1371600"/>
              <a:ext cx="3864040" cy="3300873"/>
            </a:xfrm>
            <a:prstGeom prst="rect">
              <a:avLst/>
            </a:prstGeom>
            <a:noFill/>
            <a:ln w="9525">
              <a:noFill/>
              <a:miter lim="800000"/>
              <a:headEnd/>
              <a:tailEnd/>
            </a:ln>
          </p:spPr>
        </p:pic>
        <p:sp>
          <p:nvSpPr>
            <p:cNvPr id="7" name="Rectangle 6"/>
            <p:cNvSpPr/>
            <p:nvPr/>
          </p:nvSpPr>
          <p:spPr>
            <a:xfrm>
              <a:off x="5868945" y="465838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Vertical Shifting</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pPr lvl="0"/>
            <a:r>
              <a:rPr lang="en-US" dirty="0">
                <a:solidFill>
                  <a:srgbClr val="000000"/>
                </a:solidFill>
              </a:rPr>
              <a:t>Let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be a function whose graph is known, and let </a:t>
            </a:r>
            <a:r>
              <a:rPr lang="en-US" i="1" dirty="0">
                <a:solidFill>
                  <a:srgbClr val="000000"/>
                </a:solidFill>
              </a:rPr>
              <a:t>k</a:t>
            </a:r>
            <a:r>
              <a:rPr lang="en-US" dirty="0">
                <a:solidFill>
                  <a:srgbClr val="000000"/>
                </a:solidFill>
              </a:rPr>
              <a:t> be a fixed real number. The graph of the function </a:t>
            </a:r>
            <a:r>
              <a:rPr lang="en-US" i="1" dirty="0">
                <a:solidFill>
                  <a:srgbClr val="0000FF"/>
                </a:solidFill>
              </a:rPr>
              <a:t>g</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k</a:t>
            </a:r>
            <a:r>
              <a:rPr lang="en-US" dirty="0">
                <a:solidFill>
                  <a:srgbClr val="000000"/>
                </a:solidFill>
              </a:rPr>
              <a:t> is the same shape as the graph of </a:t>
            </a:r>
            <a:r>
              <a:rPr lang="en-US" i="1" dirty="0">
                <a:solidFill>
                  <a:srgbClr val="000000"/>
                </a:solidFill>
              </a:rPr>
              <a:t>f</a:t>
            </a:r>
            <a:r>
              <a:rPr lang="en-US" dirty="0">
                <a:solidFill>
                  <a:srgbClr val="000000"/>
                </a:solidFill>
              </a:rPr>
              <a:t>, but shifted upward by </a:t>
            </a:r>
            <a:r>
              <a:rPr lang="en-US" i="1" dirty="0">
                <a:solidFill>
                  <a:srgbClr val="000000"/>
                </a:solidFill>
              </a:rPr>
              <a:t>k</a:t>
            </a:r>
            <a:r>
              <a:rPr lang="en-US" dirty="0">
                <a:solidFill>
                  <a:srgbClr val="000000"/>
                </a:solidFill>
              </a:rPr>
              <a:t> units if </a:t>
            </a:r>
            <a:r>
              <a:rPr lang="en-US" i="1" dirty="0">
                <a:solidFill>
                  <a:srgbClr val="000000"/>
                </a:solidFill>
              </a:rPr>
              <a:t>k</a:t>
            </a:r>
            <a:r>
              <a:rPr lang="en-US" dirty="0">
                <a:solidFill>
                  <a:srgbClr val="000000"/>
                </a:solidFill>
              </a:rPr>
              <a:t> &gt; 0 and shifted downward by |</a:t>
            </a:r>
            <a:r>
              <a:rPr lang="en-US" i="1" dirty="0">
                <a:solidFill>
                  <a:srgbClr val="000000"/>
                </a:solidFill>
              </a:rPr>
              <a:t>k</a:t>
            </a:r>
            <a:r>
              <a:rPr lang="en-US" dirty="0">
                <a:solidFill>
                  <a:srgbClr val="000000"/>
                </a:solidFill>
              </a:rPr>
              <a:t>| units if </a:t>
            </a:r>
            <a:r>
              <a:rPr lang="en-US" i="1" dirty="0">
                <a:solidFill>
                  <a:srgbClr val="000000"/>
                </a:solidFill>
              </a:rPr>
              <a:t>k </a:t>
            </a:r>
            <a:r>
              <a:rPr lang="en-US" dirty="0">
                <a:solidFill>
                  <a:srgbClr val="000000"/>
                </a:solidFill>
              </a:rPr>
              <a:t>&lt; 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199" y="1397643"/>
            <a:ext cx="8229600" cy="4072910"/>
          </a:xfrm>
          <a:prstGeom prst="rect">
            <a:avLst/>
          </a:prstGeom>
          <a:solidFill>
            <a:srgbClr val="FFFFCC"/>
          </a:solidFill>
          <a:ln w="28575">
            <a:solidFill>
              <a:srgbClr val="000000"/>
            </a:solidFill>
          </a:ln>
        </p:spPr>
        <p:txBody>
          <a:bodyPr wrap="square">
            <a:spAutoFit/>
          </a:bodyPr>
          <a:lstStyle/>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lvl="0" algn="ctr">
              <a:spcBef>
                <a:spcPts val="100"/>
              </a:spcBef>
              <a:defRPr/>
            </a:pPr>
            <a:endParaRPr lang="en-US" sz="2800" b="1" dirty="0">
              <a:solidFill>
                <a:srgbClr val="000000"/>
              </a:solidFill>
            </a:endParaRPr>
          </a:p>
          <a:p>
            <a:pPr lvl="0" algn="ctr">
              <a:spcBef>
                <a:spcPts val="100"/>
              </a:spcBef>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p:txBody>
      </p:sp>
      <p:pic>
        <p:nvPicPr>
          <p:cNvPr id="9" name="Picture 8">
            <a:extLst>
              <a:ext uri="{FF2B5EF4-FFF2-40B4-BE49-F238E27FC236}">
                <a16:creationId xmlns:a16="http://schemas.microsoft.com/office/drawing/2014/main" id="{D10762B1-15B1-7323-6683-94541F3B735F}"/>
              </a:ext>
            </a:extLst>
          </p:cNvPr>
          <p:cNvPicPr>
            <a:picLocks noChangeAspect="1"/>
          </p:cNvPicPr>
          <p:nvPr/>
        </p:nvPicPr>
        <p:blipFill>
          <a:blip r:embed="rId2"/>
          <a:stretch>
            <a:fillRect/>
          </a:stretch>
        </p:blipFill>
        <p:spPr>
          <a:xfrm>
            <a:off x="1376082" y="1591640"/>
            <a:ext cx="6391833" cy="3375225"/>
          </a:xfrm>
          <a:prstGeom prst="rect">
            <a:avLst/>
          </a:prstGeom>
        </p:spPr>
      </p:pic>
      <p:sp>
        <p:nvSpPr>
          <p:cNvPr id="2" name="Title 1"/>
          <p:cNvSpPr>
            <a:spLocks noGrp="1"/>
          </p:cNvSpPr>
          <p:nvPr>
            <p:ph type="title"/>
          </p:nvPr>
        </p:nvSpPr>
        <p:spPr/>
        <p:txBody>
          <a:bodyPr/>
          <a:lstStyle/>
          <a:p>
            <a:r>
              <a:rPr lang="en-US" dirty="0"/>
              <a:t>Theorem: Vertical Shifting (cont.)</a:t>
            </a:r>
          </a:p>
        </p:txBody>
      </p:sp>
      <p:sp>
        <p:nvSpPr>
          <p:cNvPr id="3" name="Content Placeholder 2"/>
          <p:cNvSpPr>
            <a:spLocks noGrp="1"/>
          </p:cNvSpPr>
          <p:nvPr>
            <p:ph idx="1"/>
          </p:nvPr>
        </p:nvSpPr>
        <p:spPr/>
        <p:txBody>
          <a:bodyPr/>
          <a:lstStyle/>
          <a:p>
            <a:endParaRPr lang="en-US" dirty="0"/>
          </a:p>
          <a:p>
            <a:endParaRPr lang="en-US" dirty="0"/>
          </a:p>
        </p:txBody>
      </p:sp>
      <p:sp>
        <p:nvSpPr>
          <p:cNvPr id="6" name="Rectangle 5"/>
          <p:cNvSpPr/>
          <p:nvPr/>
        </p:nvSpPr>
        <p:spPr>
          <a:xfrm>
            <a:off x="2715529" y="4950839"/>
            <a:ext cx="3712940" cy="523220"/>
          </a:xfrm>
          <a:prstGeom prst="rect">
            <a:avLst/>
          </a:prstGeom>
        </p:spPr>
        <p:txBody>
          <a:bodyPr wrap="none">
            <a:spAutoFit/>
          </a:bodyPr>
          <a:lstStyle/>
          <a:p>
            <a:r>
              <a:rPr lang="en-US" sz="2800" b="1" dirty="0"/>
              <a:t>Figure 4 </a:t>
            </a:r>
            <a:r>
              <a:rPr lang="en-US" sz="2800" dirty="0"/>
              <a:t>Vertical Shifting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TotalTime>
  <Words>2988</Words>
  <Application>Microsoft Office PowerPoint</Application>
  <PresentationFormat>On-screen Show (4:3)</PresentationFormat>
  <Paragraphs>227</Paragraphs>
  <Slides>51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9" baseType="lpstr">
      <vt:lpstr>Symbol</vt:lpstr>
      <vt:lpstr>Arial</vt:lpstr>
      <vt:lpstr>Calibri</vt:lpstr>
      <vt:lpstr>Cambria Math</vt:lpstr>
      <vt:lpstr>Euclid Symbol</vt:lpstr>
      <vt:lpstr>Office Theme</vt:lpstr>
      <vt:lpstr>Equation</vt:lpstr>
      <vt:lpstr>MathType 6.0 Equation</vt:lpstr>
      <vt:lpstr>Section 1.3</vt:lpstr>
      <vt:lpstr>Theorem: Horizontal Shifting</vt:lpstr>
      <vt:lpstr>Theorem: Horizontal Shifting (cont.)</vt:lpstr>
      <vt:lpstr>Caution</vt:lpstr>
      <vt:lpstr>Example 1: Shifting Graphs of Functions Horizontally </vt:lpstr>
      <vt:lpstr>Example 1: Shifting Graphs of Functions Horizontally (cont.)</vt:lpstr>
      <vt:lpstr>Example 1: Shifting Graphs of Functions Horizontally (cont.)</vt:lpstr>
      <vt:lpstr>Theorem: Vertical Shifting</vt:lpstr>
      <vt:lpstr>Theorem: Vertical Shifting (cont.)</vt:lpstr>
      <vt:lpstr>Example 2: Shifting Graphs of Functions Vertically</vt:lpstr>
      <vt:lpstr>Example 2: Shifting Graphs of Functions Vertically (cont.)</vt:lpstr>
      <vt:lpstr>Example 2: Shifting Graphs of Functions Vertically (cont.)</vt:lpstr>
      <vt:lpstr>Theorem: Reflecting with Respect to the Axes</vt:lpstr>
      <vt:lpstr>Theorem: Reflecting with Respect to the Axes (cont.)</vt:lpstr>
      <vt:lpstr>Example 3: Reflecting Graphs of Functions with Respect to the Axes</vt:lpstr>
      <vt:lpstr>Example 3: Reflecting Graphs of Functions with Respect to the Axes (cont.)</vt:lpstr>
      <vt:lpstr>Example 3: Reflecting Graphs of Functions with Respect to the Axes (cont.)</vt:lpstr>
      <vt:lpstr>Theorem: Vertical Stretching and Compressing</vt:lpstr>
      <vt:lpstr>Theorem: Vertical Stretching and Compressing (cont.)</vt:lpstr>
      <vt:lpstr>Example 4: Stretching and Compressing Graphs of Functions Vertically</vt:lpstr>
      <vt:lpstr>Example 4: Stretching and Compressing Graphs of Functions Vertically (cont.)</vt:lpstr>
      <vt:lpstr>Example 4: Stretching and Compressing Graphs of Functions Vertically (cont.)</vt:lpstr>
      <vt:lpstr>Theorem: Horizontal Stretching and Compressing</vt:lpstr>
      <vt:lpstr>Theorem: Horizontal Stretching and Compressing (cont.)</vt:lpstr>
      <vt:lpstr>Procedure: Order of Transformations</vt:lpstr>
      <vt:lpstr>Example 5: Graphing a Function Using a Sequence of Function Transformations </vt:lpstr>
      <vt:lpstr>Example 5: Graphing a Function Using a Sequence of Function Transformations (cont.)</vt:lpstr>
      <vt:lpstr>Example 5: Graphing a Function Using a Sequence of Function Transformations (cont.)</vt:lpstr>
      <vt:lpstr>Example 5: Graphing a Function Using a Sequence of Function Transformations (cont.)</vt:lpstr>
      <vt:lpstr>Definition: Adding, Subtracting, Multiplying, and Dividing Functions</vt:lpstr>
      <vt:lpstr>Definition: Adding, Subtracting, Multiplying, and Dividing Functions (cont.)</vt:lpstr>
      <vt:lpstr>Example 6: Subtracting and Dividing Functions</vt:lpstr>
      <vt:lpstr>Example 7: Adding and Multiplying Functions</vt:lpstr>
      <vt:lpstr>Example 7: Adding and Multiplying Functions (cont.)</vt:lpstr>
      <vt:lpstr>Example 8: Finding the Domain of a Quotient Function</vt:lpstr>
      <vt:lpstr>Example 8: Finding the Domain of a Quotient Function (cont.)</vt:lpstr>
      <vt:lpstr>Definition: Composing Functions</vt:lpstr>
      <vt:lpstr>Composing and Decomposing Functions</vt:lpstr>
      <vt:lpstr>Caution</vt:lpstr>
      <vt:lpstr>Example 9: Composing Functions</vt:lpstr>
      <vt:lpstr>Example 9: Composing Functions (cont.)</vt:lpstr>
      <vt:lpstr>Example 10: Finding Formulas and Domains for Composite Functions</vt:lpstr>
      <vt:lpstr>Example 10: Finding Formulas and Domains for Composite Functions (cont.)</vt:lpstr>
      <vt:lpstr>Example 11: Decomposing a Composite Function</vt:lpstr>
      <vt:lpstr>Example 11: Decomposing a Composite Function (cont.)</vt:lpstr>
      <vt:lpstr>Interlude: Recursive Graphics</vt:lpstr>
      <vt:lpstr>Interlude: Recursive Graphics (cont.)</vt:lpstr>
      <vt:lpstr>Interlude: Recursive Graphics (cont.)</vt:lpstr>
      <vt:lpstr>Interlude: Recursive Graphics (cont.)</vt:lpstr>
      <vt:lpstr>Interlude: Recursive Graphics (cont.)</vt:lpstr>
      <vt:lpstr>Interlude: Recursive Graphics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192</cp:revision>
  <dcterms:created xsi:type="dcterms:W3CDTF">2013-04-26T14:43:13Z</dcterms:created>
  <dcterms:modified xsi:type="dcterms:W3CDTF">2023-03-22T15:59:14Z</dcterms:modified>
</cp:coreProperties>
</file>