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8" r:id="rId57"/>
    <p:sldId id="319" r:id="rId58"/>
  </p:sldIdLst>
  <p:sldSz cx="9144000" cy="6858000" type="screen4x3"/>
  <p:notesSz cx="6858000" cy="9144000"/>
  <p:embeddedFontLst>
    <p:embeddedFont>
      <p:font typeface="Calibri" panose="020F0502020204030204" pitchFamily="34" charset="0"/>
      <p:regular r:id="rId60"/>
      <p:bold r:id="rId61"/>
      <p:italic r:id="rId62"/>
      <p:boldItalic r:id="rId63"/>
    </p:embeddedFont>
    <p:embeddedFont>
      <p:font typeface="Cambria Math" panose="02040503050406030204" pitchFamily="18" charset="0"/>
      <p:regular r:id="rId64"/>
    </p:embeddedFont>
    <p:embeddedFont>
      <p:font typeface="HelveticaNeueLT Std Lt Cn" panose="020B0406020202030204" pitchFamily="34" charset="0"/>
      <p:regular r:id="rId65"/>
      <p:italic r:id="rId66"/>
    </p:embeddedFont>
    <p:embeddedFont>
      <p:font typeface="MT Extra" panose="05050102010205020202" pitchFamily="18" charset="2"/>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366092"/>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8" autoAdjust="0"/>
    <p:restoredTop sz="94660"/>
  </p:normalViewPr>
  <p:slideViewPr>
    <p:cSldViewPr>
      <p:cViewPr varScale="1">
        <p:scale>
          <a:sx n="104" d="100"/>
          <a:sy n="104" d="100"/>
        </p:scale>
        <p:origin x="13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5/1/2023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174854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8.wmf"/></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31.wmf"/><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6.bin"/><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41.wmf"/><Relationship Id="rId4" Type="http://schemas.openxmlformats.org/officeDocument/2006/relationships/oleObject" Target="../embeddings/oleObject34.bin"/></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37.bin"/></Relationships>
</file>

<file path=ppt/slides/_rels/slide3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39.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41.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2.wmf"/><Relationship Id="rId12" Type="http://schemas.openxmlformats.org/officeDocument/2006/relationships/oleObject" Target="../embeddings/oleObject47.bin"/><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53.wmf"/><Relationship Id="rId14" Type="http://schemas.openxmlformats.org/officeDocument/2006/relationships/oleObject" Target="../embeddings/oleObject4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49.bin"/><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oleObject" Target="../embeddings/oleObject55.bin"/><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52.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62.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oleObject" Target="../embeddings/oleObject58.bin"/><Relationship Id="rId5" Type="http://schemas.openxmlformats.org/officeDocument/2006/relationships/image" Target="../media/image66.wmf"/><Relationship Id="rId4" Type="http://schemas.openxmlformats.org/officeDocument/2006/relationships/oleObject" Target="../embeddings/oleObject57.bin"/><Relationship Id="rId9" Type="http://schemas.openxmlformats.org/officeDocument/2006/relationships/image" Target="../media/image68.wmf"/></Relationships>
</file>

<file path=ppt/slides/_rels/slide43.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0.bin"/><Relationship Id="rId1" Type="http://schemas.openxmlformats.org/officeDocument/2006/relationships/slideLayout" Target="../slideLayouts/slideLayout2.xml"/><Relationship Id="rId5" Type="http://schemas.openxmlformats.org/officeDocument/2006/relationships/image" Target="../media/image70.wmf"/><Relationship Id="rId4" Type="http://schemas.openxmlformats.org/officeDocument/2006/relationships/oleObject" Target="../embeddings/oleObject61.bin"/></Relationships>
</file>

<file path=ppt/slides/_rels/slide44.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62.bin"/><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oleObject" Target="../embeddings/oleObject63.bin"/></Relationships>
</file>

<file path=ppt/slides/_rels/slide45.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74.wmf"/><Relationship Id="rId4" Type="http://schemas.openxmlformats.org/officeDocument/2006/relationships/oleObject" Target="../embeddings/oleObject65.bin"/></Relationships>
</file>

<file path=ppt/slides/_rels/slide46.xml.rels><?xml version="1.0" encoding="UTF-8" standalone="yes"?>
<Relationships xmlns="http://schemas.openxmlformats.org/package/2006/relationships"><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5" Type="http://schemas.openxmlformats.org/officeDocument/2006/relationships/image" Target="../media/image77.wmf"/><Relationship Id="rId4" Type="http://schemas.openxmlformats.org/officeDocument/2006/relationships/oleObject" Target="../embeddings/oleObject68.bin"/></Relationships>
</file>

<file path=ppt/slides/_rels/slide47.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70.bin"/><Relationship Id="rId1" Type="http://schemas.openxmlformats.org/officeDocument/2006/relationships/slideLayout" Target="../slideLayouts/slideLayout2.xml"/><Relationship Id="rId5" Type="http://schemas.openxmlformats.org/officeDocument/2006/relationships/image" Target="../media/image80.wmf"/><Relationship Id="rId4" Type="http://schemas.openxmlformats.org/officeDocument/2006/relationships/oleObject" Target="../embeddings/oleObject71.bin"/></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5" Type="http://schemas.openxmlformats.org/officeDocument/2006/relationships/image" Target="../media/image83.wmf"/><Relationship Id="rId4" Type="http://schemas.openxmlformats.org/officeDocument/2006/relationships/oleObject" Target="../embeddings/oleObject73.bin"/><Relationship Id="rId9" Type="http://schemas.openxmlformats.org/officeDocument/2006/relationships/image" Target="../media/image85.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76.bin"/><Relationship Id="rId1" Type="http://schemas.openxmlformats.org/officeDocument/2006/relationships/slideLayout" Target="../slideLayouts/slideLayout2.xml"/><Relationship Id="rId6" Type="http://schemas.openxmlformats.org/officeDocument/2006/relationships/oleObject" Target="../embeddings/oleObject78.bin"/><Relationship Id="rId11" Type="http://schemas.openxmlformats.org/officeDocument/2006/relationships/image" Target="../media/image90.wmf"/><Relationship Id="rId5" Type="http://schemas.openxmlformats.org/officeDocument/2006/relationships/image" Target="../media/image87.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89.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92.wmf"/><Relationship Id="rId4" Type="http://schemas.openxmlformats.org/officeDocument/2006/relationships/oleObject" Target="../embeddings/oleObject82.bin"/></Relationships>
</file>

<file path=ppt/slides/_rels/slide57.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84.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Sequences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Defining Sequences with Explicit</a:t>
            </a:r>
            <a:br>
              <a:rPr lang="en-US" dirty="0"/>
            </a:br>
            <a:r>
              <a:rPr lang="en-US" dirty="0"/>
              <a:t>and Recursive Formulas (cont.)</a:t>
            </a:r>
          </a:p>
        </p:txBody>
      </p:sp>
      <p:sp>
        <p:nvSpPr>
          <p:cNvPr id="3" name="Content Placeholder 2"/>
          <p:cNvSpPr>
            <a:spLocks noGrp="1"/>
          </p:cNvSpPr>
          <p:nvPr>
            <p:ph idx="1"/>
          </p:nvPr>
        </p:nvSpPr>
        <p:spPr/>
        <p:txBody>
          <a:bodyPr>
            <a:normAutofit/>
          </a:bodyPr>
          <a:lstStyle/>
          <a:p>
            <a:pPr marL="465138" indent="-465138"/>
            <a:r>
              <a:rPr lang="en-US" sz="2700" b="1" dirty="0"/>
              <a:t>b.	</a:t>
            </a:r>
            <a:r>
              <a:rPr lang="en-US" sz="2700" dirty="0"/>
              <a:t>The </a:t>
            </a:r>
            <a:r>
              <a:rPr lang="en-US" sz="2700" b="1" dirty="0"/>
              <a:t>Fibonacci sequence	       </a:t>
            </a:r>
            <a:r>
              <a:rPr lang="en-US" sz="2700" dirty="0"/>
              <a:t>is a sequence introduced to Europeans by Leonardo of Pisa (nicknamed Fibonacci) in his book </a:t>
            </a:r>
            <a:r>
              <a:rPr lang="en-US" sz="2700" i="1" dirty="0"/>
              <a:t>Liber Abaci</a:t>
            </a:r>
            <a:r>
              <a:rPr lang="en-US" sz="2700" dirty="0"/>
              <a:t> (published in 1202). It is defined by </a:t>
            </a:r>
            <a:r>
              <a:rPr lang="en-US" sz="2700" i="1" dirty="0"/>
              <a:t>F</a:t>
            </a:r>
            <a:r>
              <a:rPr lang="en-US" sz="2700" baseline="-25000" dirty="0"/>
              <a:t>0</a:t>
            </a:r>
            <a:r>
              <a:rPr lang="en-US" sz="2700" dirty="0"/>
              <a:t> </a:t>
            </a:r>
            <a:r>
              <a:rPr lang="en-US" sz="2700" dirty="0">
                <a:latin typeface="Symbol" pitchFamily="18" charset="2"/>
              </a:rPr>
              <a:t>=</a:t>
            </a:r>
            <a:r>
              <a:rPr lang="en-US" sz="2700" dirty="0"/>
              <a:t> 0, </a:t>
            </a:r>
            <a:r>
              <a:rPr lang="en-US" sz="2700" i="1" dirty="0"/>
              <a:t>F</a:t>
            </a:r>
            <a:r>
              <a:rPr lang="en-US" sz="2700" baseline="-25000" dirty="0"/>
              <a:t>1</a:t>
            </a:r>
            <a:r>
              <a:rPr lang="en-US" sz="2700" dirty="0"/>
              <a:t> </a:t>
            </a:r>
            <a:r>
              <a:rPr lang="en-US" sz="2700" dirty="0">
                <a:latin typeface="Symbol" pitchFamily="18" charset="2"/>
              </a:rPr>
              <a:t>=</a:t>
            </a:r>
            <a:r>
              <a:rPr lang="en-US" sz="2700" dirty="0"/>
              <a:t> 1, and </a:t>
            </a:r>
            <a:r>
              <a:rPr lang="en-US" sz="2700" i="1" dirty="0"/>
              <a:t>F</a:t>
            </a:r>
            <a:r>
              <a:rPr lang="en-US" sz="2700" i="1" baseline="-25000" dirty="0"/>
              <a:t>n</a:t>
            </a:r>
            <a:r>
              <a:rPr lang="en-US" sz="2700" dirty="0"/>
              <a:t> </a:t>
            </a:r>
            <a:r>
              <a:rPr lang="en-US" sz="2700" dirty="0">
                <a:latin typeface="Symbol" pitchFamily="18" charset="2"/>
              </a:rPr>
              <a:t>=</a:t>
            </a:r>
            <a:r>
              <a:rPr lang="en-US" sz="2700" dirty="0"/>
              <a:t> </a:t>
            </a:r>
            <a:r>
              <a:rPr lang="en-US" sz="2700" i="1" dirty="0"/>
              <a:t>F</a:t>
            </a:r>
            <a:r>
              <a:rPr lang="en-US" sz="2700" i="1" baseline="-25000" dirty="0"/>
              <a:t>n </a:t>
            </a:r>
            <a:r>
              <a:rPr lang="en-US" sz="2700" baseline="-25000" dirty="0">
                <a:latin typeface="Symbol" pitchFamily="18" charset="2"/>
              </a:rPr>
              <a:t>- </a:t>
            </a:r>
            <a:r>
              <a:rPr lang="en-US" sz="2700" baseline="-25000" dirty="0"/>
              <a:t>2</a:t>
            </a:r>
            <a:r>
              <a:rPr lang="en-US" sz="2700" dirty="0"/>
              <a:t> </a:t>
            </a:r>
            <a:r>
              <a:rPr lang="en-US" sz="2700" dirty="0">
                <a:latin typeface="Symbol" pitchFamily="18" charset="2"/>
              </a:rPr>
              <a:t>+</a:t>
            </a:r>
            <a:r>
              <a:rPr lang="en-US" sz="2700" dirty="0"/>
              <a:t> </a:t>
            </a:r>
            <a:r>
              <a:rPr lang="en-US" sz="2700" i="1" dirty="0"/>
              <a:t>F</a:t>
            </a:r>
            <a:r>
              <a:rPr lang="en-US" sz="2700" i="1" baseline="-25000" dirty="0"/>
              <a:t>n </a:t>
            </a:r>
            <a:r>
              <a:rPr lang="en-US" sz="2700" baseline="-25000" dirty="0">
                <a:latin typeface="Symbol" pitchFamily="18" charset="2"/>
              </a:rPr>
              <a:t>- </a:t>
            </a:r>
            <a:r>
              <a:rPr lang="en-US" sz="2700" baseline="-25000" dirty="0"/>
              <a:t>1</a:t>
            </a:r>
            <a:r>
              <a:rPr lang="en-US" sz="2700" dirty="0"/>
              <a:t> for </a:t>
            </a:r>
            <a:r>
              <a:rPr lang="en-US" sz="2700" i="1" dirty="0"/>
              <a:t>n</a:t>
            </a:r>
            <a:r>
              <a:rPr lang="en-US" sz="2700" dirty="0"/>
              <a:t> </a:t>
            </a:r>
            <a:r>
              <a:rPr lang="en-US" sz="2700" dirty="0">
                <a:sym typeface="Symbol"/>
              </a:rPr>
              <a:t></a:t>
            </a:r>
            <a:r>
              <a:rPr lang="en-US" sz="2700" dirty="0"/>
              <a:t> 2, so </a:t>
            </a:r>
            <a:r>
              <a:rPr lang="en-US" sz="2700" i="1" dirty="0"/>
              <a:t>F</a:t>
            </a:r>
            <a:r>
              <a:rPr lang="en-US" sz="2700" baseline="-25000" dirty="0"/>
              <a:t>2</a:t>
            </a:r>
            <a:r>
              <a:rPr lang="en-US" sz="2700" dirty="0"/>
              <a:t> </a:t>
            </a:r>
            <a:r>
              <a:rPr lang="en-US" sz="2700" dirty="0">
                <a:latin typeface="Symbol" pitchFamily="18" charset="2"/>
              </a:rPr>
              <a:t>= </a:t>
            </a:r>
            <a:r>
              <a:rPr lang="en-US" sz="2700" i="1" dirty="0"/>
              <a:t>F</a:t>
            </a:r>
            <a:r>
              <a:rPr lang="en-US" sz="2700" baseline="-25000" dirty="0"/>
              <a:t>0</a:t>
            </a:r>
            <a:r>
              <a:rPr lang="en-US" sz="2700" dirty="0"/>
              <a:t> </a:t>
            </a:r>
            <a:r>
              <a:rPr lang="en-US" sz="2700" dirty="0">
                <a:latin typeface="Symbol" pitchFamily="18" charset="2"/>
              </a:rPr>
              <a:t>+</a:t>
            </a:r>
            <a:r>
              <a:rPr lang="en-US" sz="2700" dirty="0"/>
              <a:t> </a:t>
            </a:r>
            <a:r>
              <a:rPr lang="en-US" sz="2700" i="1" dirty="0"/>
              <a:t>F</a:t>
            </a:r>
            <a:r>
              <a:rPr lang="en-US" sz="2700" baseline="-25000" dirty="0"/>
              <a:t>1</a:t>
            </a:r>
            <a:r>
              <a:rPr lang="en-US" sz="2700" dirty="0"/>
              <a:t> </a:t>
            </a:r>
            <a:r>
              <a:rPr lang="en-US" sz="2700" dirty="0">
                <a:latin typeface="Symbol" pitchFamily="18" charset="2"/>
              </a:rPr>
              <a:t>=</a:t>
            </a:r>
            <a:r>
              <a:rPr lang="en-US" sz="2700" dirty="0"/>
              <a:t> 1,             </a:t>
            </a:r>
            <a:r>
              <a:rPr lang="en-US" sz="2700" i="1" dirty="0"/>
              <a:t>F</a:t>
            </a:r>
            <a:r>
              <a:rPr lang="en-US" sz="2700" baseline="-25000" dirty="0"/>
              <a:t>3</a:t>
            </a:r>
            <a:r>
              <a:rPr lang="en-US" sz="2700" dirty="0"/>
              <a:t> </a:t>
            </a:r>
            <a:r>
              <a:rPr lang="en-US" sz="2700" dirty="0">
                <a:latin typeface="Symbol" pitchFamily="18" charset="2"/>
              </a:rPr>
              <a:t>=</a:t>
            </a:r>
            <a:r>
              <a:rPr lang="en-US" sz="2700" dirty="0"/>
              <a:t> </a:t>
            </a:r>
            <a:r>
              <a:rPr lang="en-US" sz="2700" i="1" dirty="0"/>
              <a:t>F</a:t>
            </a:r>
            <a:r>
              <a:rPr lang="en-US" sz="2700" baseline="-25000" dirty="0"/>
              <a:t>1</a:t>
            </a:r>
            <a:r>
              <a:rPr lang="en-US" sz="2700" dirty="0"/>
              <a:t> </a:t>
            </a:r>
            <a:r>
              <a:rPr lang="en-US" sz="2700" dirty="0">
                <a:latin typeface="Symbol" pitchFamily="18" charset="2"/>
              </a:rPr>
              <a:t>+</a:t>
            </a:r>
            <a:r>
              <a:rPr lang="en-US" sz="2700" dirty="0"/>
              <a:t> </a:t>
            </a:r>
            <a:r>
              <a:rPr lang="en-US" sz="2700" i="1" dirty="0"/>
              <a:t>F</a:t>
            </a:r>
            <a:r>
              <a:rPr lang="en-US" sz="2700" baseline="-25000" dirty="0"/>
              <a:t>2</a:t>
            </a:r>
            <a:r>
              <a:rPr lang="en-US" sz="2700" dirty="0"/>
              <a:t> </a:t>
            </a:r>
            <a:r>
              <a:rPr lang="en-US" sz="2700" dirty="0">
                <a:latin typeface="Symbol" pitchFamily="18" charset="2"/>
              </a:rPr>
              <a:t>=</a:t>
            </a:r>
            <a:r>
              <a:rPr lang="en-US" sz="2700" dirty="0"/>
              <a:t> 2, </a:t>
            </a:r>
            <a:r>
              <a:rPr lang="en-US" sz="2700" i="1" dirty="0"/>
              <a:t>F</a:t>
            </a:r>
            <a:r>
              <a:rPr lang="en-US" sz="2700" baseline="-25000" dirty="0"/>
              <a:t>4</a:t>
            </a:r>
            <a:r>
              <a:rPr lang="en-US" sz="2700" dirty="0"/>
              <a:t> </a:t>
            </a:r>
            <a:r>
              <a:rPr lang="en-US" sz="2700" dirty="0">
                <a:latin typeface="Symbol" pitchFamily="18" charset="2"/>
              </a:rPr>
              <a:t>=</a:t>
            </a:r>
            <a:r>
              <a:rPr lang="en-US" sz="2700" dirty="0"/>
              <a:t> </a:t>
            </a:r>
            <a:r>
              <a:rPr lang="en-US" sz="2700" i="1" dirty="0"/>
              <a:t>F</a:t>
            </a:r>
            <a:r>
              <a:rPr lang="en-US" sz="2700" baseline="-25000" dirty="0"/>
              <a:t>2</a:t>
            </a:r>
            <a:r>
              <a:rPr lang="en-US" sz="2700" dirty="0"/>
              <a:t> </a:t>
            </a:r>
            <a:r>
              <a:rPr lang="en-US" sz="2700" dirty="0">
                <a:latin typeface="Symbol" pitchFamily="18" charset="2"/>
              </a:rPr>
              <a:t>+</a:t>
            </a:r>
            <a:r>
              <a:rPr lang="en-US" sz="2700" dirty="0"/>
              <a:t> </a:t>
            </a:r>
            <a:r>
              <a:rPr lang="en-US" sz="2700" i="1" dirty="0"/>
              <a:t>F</a:t>
            </a:r>
            <a:r>
              <a:rPr lang="en-US" sz="2700" baseline="-25000" dirty="0"/>
              <a:t>3</a:t>
            </a:r>
            <a:r>
              <a:rPr lang="en-US" sz="2700" dirty="0"/>
              <a:t> </a:t>
            </a:r>
            <a:r>
              <a:rPr lang="en-US" sz="2700" dirty="0">
                <a:latin typeface="Symbol" pitchFamily="18" charset="2"/>
              </a:rPr>
              <a:t>=</a:t>
            </a:r>
            <a:r>
              <a:rPr lang="en-US" sz="2700" dirty="0"/>
              <a:t> 3, and so on. By this definition, any term in the sequence (for </a:t>
            </a:r>
            <a:r>
              <a:rPr lang="en-US" sz="2700" i="1" dirty="0"/>
              <a:t>n</a:t>
            </a:r>
            <a:r>
              <a:rPr lang="en-US" sz="2700" dirty="0"/>
              <a:t> </a:t>
            </a:r>
            <a:r>
              <a:rPr lang="en-US" sz="2700" dirty="0">
                <a:sym typeface="Symbol"/>
              </a:rPr>
              <a:t></a:t>
            </a:r>
            <a:r>
              <a:rPr lang="en-US" sz="2700" dirty="0"/>
              <a:t> 2) can only be determined once the previous two terms are known, so it is recursive. </a:t>
            </a:r>
          </a:p>
        </p:txBody>
      </p:sp>
      <p:graphicFrame>
        <p:nvGraphicFramePr>
          <p:cNvPr id="479234" name="Object 2"/>
          <p:cNvGraphicFramePr>
            <a:graphicFrameLocks noChangeAspect="1"/>
          </p:cNvGraphicFramePr>
          <p:nvPr/>
        </p:nvGraphicFramePr>
        <p:xfrm>
          <a:off x="4597400" y="1250430"/>
          <a:ext cx="965200" cy="584200"/>
        </p:xfrm>
        <a:graphic>
          <a:graphicData uri="http://schemas.openxmlformats.org/presentationml/2006/ole">
            <mc:AlternateContent xmlns:mc="http://schemas.openxmlformats.org/markup-compatibility/2006">
              <mc:Choice xmlns:v="urn:schemas-microsoft-com:vml" Requires="v">
                <p:oleObj name="Equation" r:id="rId2" imgW="965160" imgH="583920" progId="Equation.DSMT4">
                  <p:embed/>
                </p:oleObj>
              </mc:Choice>
              <mc:Fallback>
                <p:oleObj name="Equation" r:id="rId2" imgW="965160" imgH="583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1250430"/>
                        <a:ext cx="965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Defining Sequences with Explicit</a:t>
            </a:r>
            <a:br>
              <a:rPr lang="en-US" dirty="0"/>
            </a:br>
            <a:r>
              <a:rPr lang="en-US" dirty="0"/>
              <a:t>and Recursive Formulas (cont.)</a:t>
            </a:r>
          </a:p>
        </p:txBody>
      </p:sp>
      <p:sp>
        <p:nvSpPr>
          <p:cNvPr id="3" name="Content Placeholder 2"/>
          <p:cNvSpPr>
            <a:spLocks noGrp="1"/>
          </p:cNvSpPr>
          <p:nvPr>
            <p:ph idx="1"/>
          </p:nvPr>
        </p:nvSpPr>
        <p:spPr/>
        <p:txBody>
          <a:bodyPr/>
          <a:lstStyle/>
          <a:p>
            <a:r>
              <a:rPr lang="en-US" dirty="0"/>
              <a:t>This is another example, however, of a recursive formula that has an equivalent explicit formula.</a:t>
            </a:r>
          </a:p>
          <a:p>
            <a:pPr>
              <a:lnSpc>
                <a:spcPct val="150000"/>
              </a:lnSpc>
            </a:pPr>
            <a:endParaRPr lang="en-US" dirty="0"/>
          </a:p>
          <a:p>
            <a:endParaRPr lang="en-US" dirty="0"/>
          </a:p>
          <a:p>
            <a:r>
              <a:rPr lang="en-US" dirty="0"/>
              <a:t>We leave it to the reader to show that this explicit formula matches the recursive formula for as many terms as you would like to verify.</a:t>
            </a:r>
          </a:p>
        </p:txBody>
      </p:sp>
      <p:graphicFrame>
        <p:nvGraphicFramePr>
          <p:cNvPr id="480258" name="Object 2"/>
          <p:cNvGraphicFramePr>
            <a:graphicFrameLocks noChangeAspect="1"/>
          </p:cNvGraphicFramePr>
          <p:nvPr>
            <p:extLst>
              <p:ext uri="{D42A27DB-BD31-4B8C-83A1-F6EECF244321}">
                <p14:modId xmlns:p14="http://schemas.microsoft.com/office/powerpoint/2010/main" val="3387296000"/>
              </p:ext>
            </p:extLst>
          </p:nvPr>
        </p:nvGraphicFramePr>
        <p:xfrm>
          <a:off x="755650" y="2355850"/>
          <a:ext cx="7632700" cy="977900"/>
        </p:xfrm>
        <a:graphic>
          <a:graphicData uri="http://schemas.openxmlformats.org/presentationml/2006/ole">
            <mc:AlternateContent xmlns:mc="http://schemas.openxmlformats.org/markup-compatibility/2006">
              <mc:Choice xmlns:v="urn:schemas-microsoft-com:vml" Requires="v">
                <p:oleObj name="Equation" r:id="rId2" imgW="7632360" imgH="977760" progId="Equation.DSMT4">
                  <p:embed/>
                </p:oleObj>
              </mc:Choice>
              <mc:Fallback>
                <p:oleObj name="Equation" r:id="rId2" imgW="7632360" imgH="977760" progId="Equation.DSMT4">
                  <p:embed/>
                  <p:pic>
                    <p:nvPicPr>
                      <p:cNvPr id="0" name="Picture 2"/>
                      <p:cNvPicPr>
                        <a:picLocks noChangeAspect="1" noChangeArrowheads="1"/>
                      </p:cNvPicPr>
                      <p:nvPr/>
                    </p:nvPicPr>
                    <p:blipFill>
                      <a:blip r:embed="rId3"/>
                      <a:srcRect/>
                      <a:stretch>
                        <a:fillRect/>
                      </a:stretch>
                    </p:blipFill>
                    <p:spPr bwMode="auto">
                      <a:xfrm>
                        <a:off x="755650" y="2355850"/>
                        <a:ext cx="76327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 (cont.)</a:t>
            </a:r>
          </a:p>
        </p:txBody>
      </p:sp>
      <p:sp>
        <p:nvSpPr>
          <p:cNvPr id="3" name="Content Placeholder 2"/>
          <p:cNvSpPr>
            <a:spLocks noGrp="1"/>
          </p:cNvSpPr>
          <p:nvPr>
            <p:ph idx="1"/>
          </p:nvPr>
        </p:nvSpPr>
        <p:spPr/>
        <p:txBody>
          <a:bodyPr/>
          <a:lstStyle/>
          <a:p>
            <a:r>
              <a:rPr lang="en-US" dirty="0"/>
              <a:t>Our primary concern at the moment is whether a given sequence </a:t>
            </a:r>
            <a:r>
              <a:rPr lang="en-US" i="1" dirty="0"/>
              <a:t>converges</a:t>
            </a:r>
            <a:r>
              <a:rPr lang="en-US" dirty="0"/>
              <a:t> or </a:t>
            </a:r>
            <a:r>
              <a:rPr lang="en-US" i="1" dirty="0"/>
              <a:t>diverges</a:t>
            </a:r>
            <a:r>
              <a:rPr lang="en-US" dirty="0"/>
              <a:t>; in other words, whether the terms of the sequence approach a finite limit. The sequences in parts a., b., and d. of Example 1 do not appear to be approaching any particular limiting value, and we will soon see that they qualify as divergent sequences. But the terms in part c. approach the value 1 as </a:t>
            </a:r>
            <a:r>
              <a:rPr lang="en-US" i="1" dirty="0"/>
              <a:t>n</a:t>
            </a:r>
            <a:r>
              <a:rPr lang="en-US" dirty="0"/>
              <a:t> increases. Figure 1 depicts the four sequences of Example 1 as graphs of functions from </a:t>
            </a:r>
            <a:r>
              <a:rPr lang="en-US" dirty="0">
                <a:latin typeface="Cambria Math" panose="02040503050406030204" pitchFamily="18" charset="0"/>
                <a:ea typeface="Cambria Math" panose="02040503050406030204" pitchFamily="18" charset="0"/>
              </a:rPr>
              <a:t>ℕ</a:t>
            </a:r>
            <a:r>
              <a:rPr lang="en-US" dirty="0">
                <a:latin typeface="MT Extra" pitchFamily="18" charset="2"/>
              </a:rPr>
              <a:t> </a:t>
            </a:r>
            <a:r>
              <a:rPr lang="en-US" dirty="0"/>
              <a:t> to </a:t>
            </a:r>
            <a:r>
              <a:rPr lang="en-US" dirty="0">
                <a:latin typeface="Cambria Math" panose="02040503050406030204" pitchFamily="18" charset="0"/>
                <a:ea typeface="Cambria Math" panose="02040503050406030204" pitchFamily="18" charset="0"/>
              </a:rPr>
              <a:t>ℝ</a:t>
            </a:r>
            <a:r>
              <a:rPr lang="en-US" dirty="0"/>
              <a:t>.</a:t>
            </a:r>
          </a:p>
        </p:txBody>
      </p:sp>
      <p:graphicFrame>
        <p:nvGraphicFramePr>
          <p:cNvPr id="4" name="Object 3"/>
          <p:cNvGraphicFramePr>
            <a:graphicFrameLocks noChangeAspect="1"/>
          </p:cNvGraphicFramePr>
          <p:nvPr>
            <p:extLst>
              <p:ext uri="{D42A27DB-BD31-4B8C-83A1-F6EECF244321}">
                <p14:modId xmlns:p14="http://schemas.microsoft.com/office/powerpoint/2010/main" val="3507221694"/>
              </p:ext>
            </p:extLst>
          </p:nvPr>
        </p:nvGraphicFramePr>
        <p:xfrm>
          <a:off x="960438" y="5202238"/>
          <a:ext cx="190500" cy="330200"/>
        </p:xfrm>
        <a:graphic>
          <a:graphicData uri="http://schemas.openxmlformats.org/presentationml/2006/ole">
            <mc:AlternateContent xmlns:mc="http://schemas.openxmlformats.org/markup-compatibility/2006">
              <mc:Choice xmlns:v="urn:schemas-microsoft-com:vml" Requires="v">
                <p:oleObj name="Equation" r:id="rId2" imgW="190440" imgH="330120" progId="Equation.DSMT4">
                  <p:embed/>
                </p:oleObj>
              </mc:Choice>
              <mc:Fallback>
                <p:oleObj name="Equation" r:id="rId2" imgW="190440" imgH="330120" progId="Equation.DSMT4">
                  <p:embed/>
                  <p:pic>
                    <p:nvPicPr>
                      <p:cNvPr id="0" name=""/>
                      <p:cNvPicPr/>
                      <p:nvPr/>
                    </p:nvPicPr>
                    <p:blipFill>
                      <a:blip r:embed="rId3"/>
                      <a:stretch>
                        <a:fillRect/>
                      </a:stretch>
                    </p:blipFill>
                    <p:spPr>
                      <a:xfrm>
                        <a:off x="960438" y="5202238"/>
                        <a:ext cx="190500" cy="330200"/>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 (cont.)</a:t>
            </a:r>
          </a:p>
        </p:txBody>
      </p:sp>
      <p:pic>
        <p:nvPicPr>
          <p:cNvPr id="5" name="Picture 4">
            <a:extLst>
              <a:ext uri="{FF2B5EF4-FFF2-40B4-BE49-F238E27FC236}">
                <a16:creationId xmlns:a16="http://schemas.microsoft.com/office/drawing/2014/main" id="{9E0C2431-942C-C948-ECA0-A2DC8083E8CB}"/>
              </a:ext>
            </a:extLst>
          </p:cNvPr>
          <p:cNvPicPr>
            <a:picLocks noChangeAspect="1"/>
          </p:cNvPicPr>
          <p:nvPr/>
        </p:nvPicPr>
        <p:blipFill>
          <a:blip r:embed="rId2"/>
          <a:stretch>
            <a:fillRect/>
          </a:stretch>
        </p:blipFill>
        <p:spPr>
          <a:xfrm>
            <a:off x="838200" y="1524000"/>
            <a:ext cx="3305086" cy="2946309"/>
          </a:xfrm>
          <a:prstGeom prst="rect">
            <a:avLst/>
          </a:prstGeom>
        </p:spPr>
      </p:pic>
      <p:pic>
        <p:nvPicPr>
          <p:cNvPr id="7" name="Picture 6">
            <a:extLst>
              <a:ext uri="{FF2B5EF4-FFF2-40B4-BE49-F238E27FC236}">
                <a16:creationId xmlns:a16="http://schemas.microsoft.com/office/drawing/2014/main" id="{03BFCB45-E453-B7D4-300F-1AFF7B339360}"/>
              </a:ext>
            </a:extLst>
          </p:cNvPr>
          <p:cNvPicPr>
            <a:picLocks noChangeAspect="1"/>
          </p:cNvPicPr>
          <p:nvPr/>
        </p:nvPicPr>
        <p:blipFill>
          <a:blip r:embed="rId3"/>
          <a:stretch>
            <a:fillRect/>
          </a:stretch>
        </p:blipFill>
        <p:spPr>
          <a:xfrm>
            <a:off x="4724400" y="1524000"/>
            <a:ext cx="3124200" cy="2946309"/>
          </a:xfrm>
          <a:prstGeom prst="rect">
            <a:avLst/>
          </a:prstGeom>
        </p:spPr>
      </p:pic>
      <p:sp>
        <p:nvSpPr>
          <p:cNvPr id="8" name="Rectangle 7">
            <a:extLst>
              <a:ext uri="{FF2B5EF4-FFF2-40B4-BE49-F238E27FC236}">
                <a16:creationId xmlns:a16="http://schemas.microsoft.com/office/drawing/2014/main" id="{7AE580BF-8B2C-4A5F-ACFC-1E7D23103A09}"/>
              </a:ext>
            </a:extLst>
          </p:cNvPr>
          <p:cNvSpPr/>
          <p:nvPr/>
        </p:nvSpPr>
        <p:spPr>
          <a:xfrm>
            <a:off x="2010772" y="4897029"/>
            <a:ext cx="5837828" cy="523220"/>
          </a:xfrm>
          <a:prstGeom prst="rect">
            <a:avLst/>
          </a:prstGeom>
        </p:spPr>
        <p:txBody>
          <a:bodyPr wrap="square">
            <a:spAutoFit/>
          </a:bodyPr>
          <a:lstStyle/>
          <a:p>
            <a:r>
              <a:rPr lang="en-US" sz="2800" b="1" dirty="0"/>
              <a:t>Figure 1   </a:t>
            </a:r>
            <a:r>
              <a:rPr lang="en-US" sz="2000" b="0" i="0" u="none" strike="noStrike" baseline="0" dirty="0">
                <a:solidFill>
                  <a:srgbClr val="000000"/>
                </a:solidFill>
                <a:latin typeface="HelveticaNeueLT Std Lt Cn"/>
              </a:rPr>
              <a:t>Graphs of Sequences from Example 1 </a:t>
            </a:r>
            <a:endParaRPr 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024351B-80BB-78D6-2D37-A0A5F156370B}"/>
              </a:ext>
            </a:extLst>
          </p:cNvPr>
          <p:cNvSpPr>
            <a:spLocks noGrp="1"/>
          </p:cNvSpPr>
          <p:nvPr>
            <p:ph idx="1"/>
          </p:nvPr>
        </p:nvSpPr>
        <p:spPr>
          <a:xfrm>
            <a:off x="457200" y="2438400"/>
            <a:ext cx="8229600" cy="3566160"/>
          </a:xfrm>
        </p:spPr>
        <p:txBody>
          <a:bodyPr>
            <a:normAutofit lnSpcReduction="10000"/>
          </a:bodyPr>
          <a:lstStyle/>
          <a:p>
            <a:r>
              <a:rPr lang="en-US" dirty="0"/>
              <a:t> </a:t>
            </a:r>
          </a:p>
          <a:p>
            <a:endParaRPr lang="en-US" dirty="0"/>
          </a:p>
          <a:p>
            <a:endParaRPr lang="en-US" dirty="0"/>
          </a:p>
          <a:p>
            <a:endParaRPr lang="en-US" dirty="0"/>
          </a:p>
          <a:p>
            <a:r>
              <a:rPr lang="en-US" dirty="0"/>
              <a:t>Our formal definition of the limit of a sequence, and consequently whether a sequence converges or diverges, is adapted from our definition of limit in Section 2.3.</a:t>
            </a:r>
          </a:p>
          <a:p>
            <a:endParaRPr lang="en-US" dirty="0"/>
          </a:p>
          <a:p>
            <a:endParaRPr lang="en-US" dirty="0"/>
          </a:p>
        </p:txBody>
      </p:sp>
      <p:sp>
        <p:nvSpPr>
          <p:cNvPr id="2" name="Title 1"/>
          <p:cNvSpPr>
            <a:spLocks noGrp="1"/>
          </p:cNvSpPr>
          <p:nvPr>
            <p:ph type="title"/>
          </p:nvPr>
        </p:nvSpPr>
        <p:spPr/>
        <p:txBody>
          <a:bodyPr/>
          <a:lstStyle/>
          <a:p>
            <a:r>
              <a:rPr lang="en-US" dirty="0"/>
              <a:t>Convergence and Divergence of Sequences (cont.)</a:t>
            </a:r>
          </a:p>
        </p:txBody>
      </p:sp>
      <p:pic>
        <p:nvPicPr>
          <p:cNvPr id="7" name="Picture 6">
            <a:extLst>
              <a:ext uri="{FF2B5EF4-FFF2-40B4-BE49-F238E27FC236}">
                <a16:creationId xmlns:a16="http://schemas.microsoft.com/office/drawing/2014/main" id="{33D8A77B-FFD1-9A49-67B8-3A8DE606F08B}"/>
              </a:ext>
            </a:extLst>
          </p:cNvPr>
          <p:cNvPicPr>
            <a:picLocks noChangeAspect="1"/>
          </p:cNvPicPr>
          <p:nvPr/>
        </p:nvPicPr>
        <p:blipFill>
          <a:blip r:embed="rId2"/>
          <a:stretch>
            <a:fillRect/>
          </a:stretch>
        </p:blipFill>
        <p:spPr>
          <a:xfrm>
            <a:off x="1219200" y="1082382"/>
            <a:ext cx="6553204" cy="2712035"/>
          </a:xfrm>
          <a:prstGeom prst="rect">
            <a:avLst/>
          </a:prstGeom>
        </p:spPr>
      </p:pic>
      <p:sp>
        <p:nvSpPr>
          <p:cNvPr id="3" name="Rectangle 2">
            <a:extLst>
              <a:ext uri="{FF2B5EF4-FFF2-40B4-BE49-F238E27FC236}">
                <a16:creationId xmlns:a16="http://schemas.microsoft.com/office/drawing/2014/main" id="{4096DC30-463A-12B7-F95F-A49E4D582331}"/>
              </a:ext>
            </a:extLst>
          </p:cNvPr>
          <p:cNvSpPr/>
          <p:nvPr/>
        </p:nvSpPr>
        <p:spPr>
          <a:xfrm>
            <a:off x="1897631" y="3785181"/>
            <a:ext cx="5837828" cy="523220"/>
          </a:xfrm>
          <a:prstGeom prst="rect">
            <a:avLst/>
          </a:prstGeom>
        </p:spPr>
        <p:txBody>
          <a:bodyPr wrap="square">
            <a:spAutoFit/>
          </a:bodyPr>
          <a:lstStyle/>
          <a:p>
            <a:r>
              <a:rPr lang="en-US" sz="2800" b="1" dirty="0"/>
              <a:t>Figure 1   </a:t>
            </a:r>
            <a:r>
              <a:rPr lang="en-US" sz="2000" b="0" i="0" u="none" strike="noStrike" baseline="0" dirty="0">
                <a:solidFill>
                  <a:srgbClr val="000000"/>
                </a:solidFill>
                <a:latin typeface="HelveticaNeueLT Std Lt Cn"/>
              </a:rPr>
              <a:t>Graphs of Sequences from Example 1 </a:t>
            </a:r>
            <a:endParaRPr lang="en-US"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Limit of a Sequence, Convergence, and Divergence</a:t>
            </a:r>
          </a:p>
        </p:txBody>
      </p:sp>
      <p:sp>
        <p:nvSpPr>
          <p:cNvPr id="3" name="Content Placeholder 2"/>
          <p:cNvSpPr>
            <a:spLocks noGrp="1"/>
          </p:cNvSpPr>
          <p:nvPr>
            <p:ph idx="1"/>
          </p:nvPr>
        </p:nvSpPr>
        <p:spPr>
          <a:xfrm>
            <a:off x="457200" y="1280160"/>
            <a:ext cx="8229600" cy="3065455"/>
          </a:xfrm>
          <a:solidFill>
            <a:srgbClr val="FFFFCC"/>
          </a:solidFill>
          <a:ln w="28575">
            <a:solidFill>
              <a:schemeClr val="tx1"/>
            </a:solidFill>
          </a:ln>
        </p:spPr>
        <p:txBody>
          <a:bodyPr>
            <a:spAutoFit/>
          </a:bodyPr>
          <a:lstStyle/>
          <a:p>
            <a:r>
              <a:rPr lang="en-US" dirty="0">
                <a:solidFill>
                  <a:schemeClr val="tx1"/>
                </a:solidFill>
              </a:rPr>
              <a:t>A given sequence {</a:t>
            </a:r>
            <a:r>
              <a:rPr lang="en-US" i="1" dirty="0">
                <a:solidFill>
                  <a:schemeClr val="tx1"/>
                </a:solidFill>
              </a:rPr>
              <a:t>a</a:t>
            </a:r>
            <a:r>
              <a:rPr lang="en-US" i="1" baseline="-25000" dirty="0">
                <a:solidFill>
                  <a:schemeClr val="tx1"/>
                </a:solidFill>
              </a:rPr>
              <a:t>n</a:t>
            </a:r>
            <a:r>
              <a:rPr lang="en-US" dirty="0">
                <a:solidFill>
                  <a:schemeClr val="tx1"/>
                </a:solidFill>
              </a:rPr>
              <a:t>} has the </a:t>
            </a:r>
            <a:r>
              <a:rPr lang="en-US" b="1" dirty="0">
                <a:solidFill>
                  <a:srgbClr val="C00000"/>
                </a:solidFill>
              </a:rPr>
              <a:t>limit</a:t>
            </a:r>
            <a:r>
              <a:rPr lang="en-US" dirty="0">
                <a:solidFill>
                  <a:schemeClr val="tx1"/>
                </a:solidFill>
              </a:rPr>
              <a:t> </a:t>
            </a:r>
            <a:r>
              <a:rPr lang="en-US" i="1" dirty="0">
                <a:solidFill>
                  <a:schemeClr val="tx1"/>
                </a:solidFill>
              </a:rPr>
              <a:t>L</a:t>
            </a:r>
            <a:r>
              <a:rPr lang="en-US" dirty="0">
                <a:solidFill>
                  <a:schemeClr val="tx1"/>
                </a:solidFill>
              </a:rPr>
              <a:t> if for every number </a:t>
            </a:r>
            <a:r>
              <a:rPr lang="el-GR" i="1" dirty="0">
                <a:solidFill>
                  <a:schemeClr val="tx1"/>
                </a:solidFill>
                <a:latin typeface="Cambria Math" panose="02040503050406030204" pitchFamily="18" charset="0"/>
                <a:ea typeface="Cambria Math" panose="02040503050406030204" pitchFamily="18" charset="0"/>
              </a:rPr>
              <a:t>ε</a:t>
            </a:r>
            <a:r>
              <a:rPr lang="en-US" dirty="0">
                <a:solidFill>
                  <a:schemeClr val="tx1"/>
                </a:solidFill>
              </a:rPr>
              <a:t> </a:t>
            </a:r>
            <a:r>
              <a:rPr lang="en-US" dirty="0">
                <a:solidFill>
                  <a:schemeClr val="tx1"/>
                </a:solidFill>
                <a:latin typeface="Symbol" pitchFamily="18" charset="2"/>
              </a:rPr>
              <a:t>&gt;</a:t>
            </a:r>
            <a:r>
              <a:rPr lang="en-US" dirty="0">
                <a:solidFill>
                  <a:schemeClr val="tx1"/>
                </a:solidFill>
              </a:rPr>
              <a:t> 0 there is a natural number </a:t>
            </a:r>
            <a:r>
              <a:rPr lang="en-US" i="1" dirty="0">
                <a:solidFill>
                  <a:schemeClr val="tx1"/>
                </a:solidFill>
              </a:rPr>
              <a:t>N</a:t>
            </a:r>
            <a:r>
              <a:rPr lang="en-US" dirty="0">
                <a:solidFill>
                  <a:schemeClr val="tx1"/>
                </a:solidFill>
              </a:rPr>
              <a:t> such that 	       for all </a:t>
            </a:r>
            <a:r>
              <a:rPr lang="en-US" i="1" dirty="0">
                <a:solidFill>
                  <a:schemeClr val="tx1"/>
                </a:solidFill>
              </a:rPr>
              <a:t>n</a:t>
            </a:r>
            <a:r>
              <a:rPr lang="en-US" dirty="0">
                <a:solidFill>
                  <a:schemeClr val="tx1"/>
                </a:solidFill>
              </a:rPr>
              <a:t> </a:t>
            </a:r>
            <a:r>
              <a:rPr lang="en-US" dirty="0">
                <a:solidFill>
                  <a:schemeClr val="tx1"/>
                </a:solidFill>
                <a:latin typeface="Symbol" pitchFamily="18" charset="2"/>
              </a:rPr>
              <a:t>&gt;</a:t>
            </a:r>
            <a:r>
              <a:rPr lang="en-US" dirty="0">
                <a:solidFill>
                  <a:schemeClr val="tx1"/>
                </a:solidFill>
              </a:rPr>
              <a:t> </a:t>
            </a:r>
            <a:r>
              <a:rPr lang="en-US" i="1" dirty="0">
                <a:solidFill>
                  <a:schemeClr val="tx1"/>
                </a:solidFill>
              </a:rPr>
              <a:t>N</a:t>
            </a:r>
            <a:r>
              <a:rPr lang="en-US" dirty="0">
                <a:solidFill>
                  <a:schemeClr val="tx1"/>
                </a:solidFill>
              </a:rPr>
              <a:t>. We write </a:t>
            </a:r>
          </a:p>
          <a:p>
            <a:pPr>
              <a:lnSpc>
                <a:spcPct val="150000"/>
              </a:lnSpc>
            </a:pPr>
            <a:endParaRPr lang="en-US" dirty="0">
              <a:solidFill>
                <a:schemeClr val="tx1"/>
              </a:solidFill>
            </a:endParaRPr>
          </a:p>
          <a:p>
            <a:r>
              <a:rPr lang="en-US" dirty="0">
                <a:solidFill>
                  <a:schemeClr val="tx1"/>
                </a:solidFill>
              </a:rPr>
              <a:t>and say that {</a:t>
            </a:r>
            <a:r>
              <a:rPr lang="en-US" i="1" dirty="0">
                <a:solidFill>
                  <a:schemeClr val="tx1"/>
                </a:solidFill>
              </a:rPr>
              <a:t>a</a:t>
            </a:r>
            <a:r>
              <a:rPr lang="en-US" i="1" baseline="-25000" dirty="0">
                <a:solidFill>
                  <a:schemeClr val="tx1"/>
                </a:solidFill>
              </a:rPr>
              <a:t>n</a:t>
            </a:r>
            <a:r>
              <a:rPr lang="en-US" dirty="0">
                <a:solidFill>
                  <a:schemeClr val="tx1"/>
                </a:solidFill>
              </a:rPr>
              <a:t>} </a:t>
            </a:r>
            <a:r>
              <a:rPr lang="en-US" b="1" dirty="0">
                <a:solidFill>
                  <a:srgbClr val="C00000"/>
                </a:solidFill>
              </a:rPr>
              <a:t>converges</a:t>
            </a:r>
            <a:r>
              <a:rPr lang="en-US" dirty="0">
                <a:solidFill>
                  <a:schemeClr val="tx1"/>
                </a:solidFill>
              </a:rPr>
              <a:t> to </a:t>
            </a:r>
            <a:r>
              <a:rPr lang="en-US" i="1" dirty="0">
                <a:solidFill>
                  <a:schemeClr val="tx1"/>
                </a:solidFill>
              </a:rPr>
              <a:t>L</a:t>
            </a:r>
            <a:r>
              <a:rPr lang="en-US" dirty="0">
                <a:solidFill>
                  <a:schemeClr val="tx1"/>
                </a:solidFill>
              </a:rPr>
              <a:t> (or is </a:t>
            </a:r>
            <a:r>
              <a:rPr lang="en-US" b="1" dirty="0">
                <a:solidFill>
                  <a:srgbClr val="C00000"/>
                </a:solidFill>
              </a:rPr>
              <a:t>convergent</a:t>
            </a:r>
            <a:r>
              <a:rPr lang="en-US" dirty="0">
                <a:solidFill>
                  <a:schemeClr val="tx1"/>
                </a:solidFill>
              </a:rPr>
              <a:t>). If no such limit exists, {</a:t>
            </a:r>
            <a:r>
              <a:rPr lang="en-US" i="1" dirty="0">
                <a:solidFill>
                  <a:schemeClr val="tx1"/>
                </a:solidFill>
              </a:rPr>
              <a:t>a</a:t>
            </a:r>
            <a:r>
              <a:rPr lang="en-US" i="1" baseline="-25000" dirty="0">
                <a:solidFill>
                  <a:schemeClr val="tx1"/>
                </a:solidFill>
              </a:rPr>
              <a:t>n</a:t>
            </a:r>
            <a:r>
              <a:rPr lang="en-US" dirty="0">
                <a:solidFill>
                  <a:schemeClr val="tx1"/>
                </a:solidFill>
              </a:rPr>
              <a:t>} </a:t>
            </a:r>
            <a:r>
              <a:rPr lang="en-US" b="1" dirty="0">
                <a:solidFill>
                  <a:srgbClr val="C00000"/>
                </a:solidFill>
              </a:rPr>
              <a:t>diverges</a:t>
            </a:r>
            <a:r>
              <a:rPr lang="en-US" dirty="0">
                <a:solidFill>
                  <a:schemeClr val="tx1"/>
                </a:solidFill>
              </a:rPr>
              <a:t> (or is </a:t>
            </a:r>
            <a:r>
              <a:rPr lang="en-US" b="1" dirty="0">
                <a:solidFill>
                  <a:srgbClr val="C00000"/>
                </a:solidFill>
              </a:rPr>
              <a:t>divergent</a:t>
            </a:r>
            <a:r>
              <a:rPr lang="en-US" dirty="0">
                <a:solidFill>
                  <a:schemeClr val="tx1"/>
                </a:solidFill>
              </a:rPr>
              <a:t>).</a:t>
            </a:r>
          </a:p>
        </p:txBody>
      </p:sp>
      <p:graphicFrame>
        <p:nvGraphicFramePr>
          <p:cNvPr id="483330" name="Object 2"/>
          <p:cNvGraphicFramePr>
            <a:graphicFrameLocks noChangeAspect="1"/>
          </p:cNvGraphicFramePr>
          <p:nvPr>
            <p:extLst>
              <p:ext uri="{D42A27DB-BD31-4B8C-83A1-F6EECF244321}">
                <p14:modId xmlns:p14="http://schemas.microsoft.com/office/powerpoint/2010/main" val="3182793765"/>
              </p:ext>
            </p:extLst>
          </p:nvPr>
        </p:nvGraphicFramePr>
        <p:xfrm>
          <a:off x="521410" y="2188546"/>
          <a:ext cx="1409700" cy="482600"/>
        </p:xfrm>
        <a:graphic>
          <a:graphicData uri="http://schemas.openxmlformats.org/presentationml/2006/ole">
            <mc:AlternateContent xmlns:mc="http://schemas.openxmlformats.org/markup-compatibility/2006">
              <mc:Choice xmlns:v="urn:schemas-microsoft-com:vml" Requires="v">
                <p:oleObj name="Equation" r:id="rId2" imgW="1409400" imgH="482400" progId="Equation.DSMT4">
                  <p:embed/>
                </p:oleObj>
              </mc:Choice>
              <mc:Fallback>
                <p:oleObj name="Equation" r:id="rId2" imgW="1409400" imgH="482400" progId="Equation.DSMT4">
                  <p:embed/>
                  <p:pic>
                    <p:nvPicPr>
                      <p:cNvPr id="0" name="Picture 2"/>
                      <p:cNvPicPr>
                        <a:picLocks noChangeAspect="1" noChangeArrowheads="1"/>
                      </p:cNvPicPr>
                      <p:nvPr/>
                    </p:nvPicPr>
                    <p:blipFill>
                      <a:blip r:embed="rId3"/>
                      <a:srcRect/>
                      <a:stretch>
                        <a:fillRect/>
                      </a:stretch>
                    </p:blipFill>
                    <p:spPr bwMode="auto">
                      <a:xfrm>
                        <a:off x="521410" y="2188546"/>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3331" name="Object 3"/>
          <p:cNvGraphicFramePr>
            <a:graphicFrameLocks noChangeAspect="1"/>
          </p:cNvGraphicFramePr>
          <p:nvPr>
            <p:extLst>
              <p:ext uri="{D42A27DB-BD31-4B8C-83A1-F6EECF244321}">
                <p14:modId xmlns:p14="http://schemas.microsoft.com/office/powerpoint/2010/main" val="2362483824"/>
              </p:ext>
            </p:extLst>
          </p:nvPr>
        </p:nvGraphicFramePr>
        <p:xfrm>
          <a:off x="2035885" y="2801321"/>
          <a:ext cx="5029200" cy="546100"/>
        </p:xfrm>
        <a:graphic>
          <a:graphicData uri="http://schemas.openxmlformats.org/presentationml/2006/ole">
            <mc:AlternateContent xmlns:mc="http://schemas.openxmlformats.org/markup-compatibility/2006">
              <mc:Choice xmlns:v="urn:schemas-microsoft-com:vml" Requires="v">
                <p:oleObj name="Equation" r:id="rId4" imgW="5029200" imgH="545760" progId="Equation.DSMT4">
                  <p:embed/>
                </p:oleObj>
              </mc:Choice>
              <mc:Fallback>
                <p:oleObj name="Equation" r:id="rId4" imgW="5029200" imgH="545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5885" y="2801321"/>
                        <a:ext cx="5029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 (cont.)</a:t>
            </a:r>
          </a:p>
        </p:txBody>
      </p:sp>
      <p:sp>
        <p:nvSpPr>
          <p:cNvPr id="3" name="Content Placeholder 2"/>
          <p:cNvSpPr>
            <a:spLocks noGrp="1"/>
          </p:cNvSpPr>
          <p:nvPr>
            <p:ph idx="1"/>
          </p:nvPr>
        </p:nvSpPr>
        <p:spPr>
          <a:xfrm>
            <a:off x="457200" y="1280160"/>
            <a:ext cx="4023360" cy="4572000"/>
          </a:xfrm>
        </p:spPr>
        <p:txBody>
          <a:bodyPr/>
          <a:lstStyle/>
          <a:p>
            <a:pPr>
              <a:tabLst>
                <a:tab pos="347663" algn="l"/>
                <a:tab pos="860425" algn="l"/>
              </a:tabLst>
            </a:pPr>
            <a:r>
              <a:rPr lang="en-US" dirty="0"/>
              <a:t>Graphically, we can show the relationship between the terms of a sequence {</a:t>
            </a:r>
            <a:r>
              <a:rPr lang="en-US" i="1" dirty="0"/>
              <a:t>a</a:t>
            </a:r>
            <a:r>
              <a:rPr lang="en-US" i="1" baseline="-25000" dirty="0"/>
              <a:t>n</a:t>
            </a:r>
            <a:r>
              <a:rPr lang="en-US" dirty="0"/>
              <a:t>}, its limit </a:t>
            </a:r>
            <a:r>
              <a:rPr lang="en-US" i="1" dirty="0"/>
              <a:t>L</a:t>
            </a:r>
            <a:r>
              <a:rPr lang="en-US" dirty="0"/>
              <a:t>, and a representative </a:t>
            </a:r>
            <a:r>
              <a:rPr lang="el-GR" i="1" dirty="0">
                <a:latin typeface="Cambria Math" panose="02040503050406030204" pitchFamily="18" charset="0"/>
                <a:ea typeface="Cambria Math" panose="02040503050406030204" pitchFamily="18" charset="0"/>
              </a:rPr>
              <a:t>ε</a:t>
            </a:r>
            <a:r>
              <a:rPr lang="en-US" dirty="0"/>
              <a:t> in two different ways. In Figure 2, the sequence is graphed as the sequences in Figure 1 were, as functions from </a:t>
            </a:r>
            <a:r>
              <a:rPr lang="en-US" dirty="0">
                <a:latin typeface="Cambria Math" panose="02040503050406030204" pitchFamily="18" charset="0"/>
                <a:ea typeface="Cambria Math" panose="02040503050406030204" pitchFamily="18" charset="0"/>
              </a:rPr>
              <a:t>ℕ</a:t>
            </a:r>
            <a:r>
              <a:rPr lang="en-US" dirty="0">
                <a:latin typeface="MT Extra" pitchFamily="18" charset="2"/>
              </a:rPr>
              <a:t> </a:t>
            </a:r>
            <a:r>
              <a:rPr lang="en-US" dirty="0"/>
              <a:t>to </a:t>
            </a:r>
            <a:r>
              <a:rPr lang="en-US" dirty="0">
                <a:latin typeface="Cambria Math" panose="02040503050406030204" pitchFamily="18" charset="0"/>
                <a:ea typeface="Cambria Math" panose="02040503050406030204" pitchFamily="18" charset="0"/>
              </a:rPr>
              <a:t>ℝ</a:t>
            </a:r>
            <a:r>
              <a:rPr lang="en-US" dirty="0"/>
              <a:t>.</a:t>
            </a:r>
          </a:p>
        </p:txBody>
      </p:sp>
      <p:pic>
        <p:nvPicPr>
          <p:cNvPr id="484354" name="Picture 2"/>
          <p:cNvPicPr>
            <a:picLocks noChangeAspect="1" noChangeArrowheads="1"/>
          </p:cNvPicPr>
          <p:nvPr/>
        </p:nvPicPr>
        <p:blipFill>
          <a:blip r:embed="rId2" cstate="print"/>
          <a:srcRect/>
          <a:stretch>
            <a:fillRect/>
          </a:stretch>
        </p:blipFill>
        <p:spPr bwMode="auto">
          <a:xfrm>
            <a:off x="4537934" y="1447800"/>
            <a:ext cx="4276369" cy="3076575"/>
          </a:xfrm>
          <a:prstGeom prst="rect">
            <a:avLst/>
          </a:prstGeom>
          <a:noFill/>
          <a:ln w="9525">
            <a:noFill/>
            <a:miter lim="800000"/>
            <a:headEnd/>
            <a:tailEnd/>
          </a:ln>
        </p:spPr>
      </p:pic>
      <p:sp>
        <p:nvSpPr>
          <p:cNvPr id="7" name="Rectangle 6"/>
          <p:cNvSpPr/>
          <p:nvPr/>
        </p:nvSpPr>
        <p:spPr>
          <a:xfrm>
            <a:off x="5929931" y="472440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 (cont.)</a:t>
            </a:r>
          </a:p>
        </p:txBody>
      </p:sp>
      <p:sp>
        <p:nvSpPr>
          <p:cNvPr id="3" name="Content Placeholder 2"/>
          <p:cNvSpPr>
            <a:spLocks noGrp="1"/>
          </p:cNvSpPr>
          <p:nvPr>
            <p:ph idx="1"/>
          </p:nvPr>
        </p:nvSpPr>
        <p:spPr/>
        <p:txBody>
          <a:bodyPr/>
          <a:lstStyle/>
          <a:p>
            <a:r>
              <a:rPr lang="en-US" dirty="0"/>
              <a:t>In this format, the line </a:t>
            </a:r>
            <a:r>
              <a:rPr lang="en-US" i="1" dirty="0"/>
              <a:t>y</a:t>
            </a:r>
            <a:r>
              <a:rPr lang="en-US" dirty="0"/>
              <a:t> </a:t>
            </a:r>
            <a:r>
              <a:rPr lang="en-US" dirty="0">
                <a:latin typeface="Symbol" pitchFamily="18" charset="2"/>
              </a:rPr>
              <a:t>=</a:t>
            </a:r>
            <a:r>
              <a:rPr lang="en-US" dirty="0"/>
              <a:t> </a:t>
            </a:r>
            <a:r>
              <a:rPr lang="en-US" i="1" dirty="0"/>
              <a:t>L</a:t>
            </a:r>
            <a:r>
              <a:rPr lang="en-US" dirty="0"/>
              <a:t> plays the same role as it </a:t>
            </a:r>
          </a:p>
          <a:p>
            <a:r>
              <a:rPr lang="en-US" dirty="0"/>
              <a:t>does when we write		   and the positive </a:t>
            </a:r>
          </a:p>
          <a:p>
            <a:r>
              <a:rPr lang="en-US" dirty="0"/>
              <a:t>number </a:t>
            </a:r>
            <a:r>
              <a:rPr lang="el-GR" i="1" dirty="0">
                <a:latin typeface="Cambria Math" panose="02040503050406030204" pitchFamily="18" charset="0"/>
                <a:ea typeface="Cambria Math" panose="02040503050406030204" pitchFamily="18" charset="0"/>
              </a:rPr>
              <a:t>ε</a:t>
            </a:r>
            <a:r>
              <a:rPr lang="en-US" dirty="0"/>
              <a:t> gives rise to an </a:t>
            </a:r>
            <a:r>
              <a:rPr lang="el-GR" i="1" dirty="0">
                <a:latin typeface="Cambria Math" panose="02040503050406030204" pitchFamily="18" charset="0"/>
                <a:ea typeface="Cambria Math" panose="02040503050406030204" pitchFamily="18" charset="0"/>
              </a:rPr>
              <a:t>ε</a:t>
            </a:r>
            <a:r>
              <a:rPr lang="en-US" i="1" dirty="0">
                <a:latin typeface="Cambria Math" panose="02040503050406030204" pitchFamily="18" charset="0"/>
                <a:ea typeface="Cambria Math" panose="02040503050406030204" pitchFamily="18" charset="0"/>
              </a:rPr>
              <a:t> </a:t>
            </a:r>
            <a:r>
              <a:rPr lang="en-US" dirty="0"/>
              <a:t>-band below and above </a:t>
            </a:r>
            <a:r>
              <a:rPr lang="en-US" i="1" dirty="0"/>
              <a:t>y </a:t>
            </a:r>
            <a:r>
              <a:rPr lang="en-US" dirty="0">
                <a:latin typeface="Symbol" pitchFamily="18" charset="2"/>
              </a:rPr>
              <a:t>= </a:t>
            </a:r>
            <a:r>
              <a:rPr lang="en-US" i="1" dirty="0"/>
              <a:t>L</a:t>
            </a:r>
            <a:r>
              <a:rPr lang="en-US" dirty="0"/>
              <a:t>. For all </a:t>
            </a:r>
            <a:r>
              <a:rPr lang="en-US" i="1" dirty="0"/>
              <a:t>n</a:t>
            </a:r>
            <a:r>
              <a:rPr lang="en-US" dirty="0"/>
              <a:t> </a:t>
            </a:r>
            <a:r>
              <a:rPr lang="en-US" dirty="0">
                <a:latin typeface="Symbol" pitchFamily="18" charset="2"/>
              </a:rPr>
              <a:t>&gt;</a:t>
            </a:r>
            <a:r>
              <a:rPr lang="en-US" dirty="0"/>
              <a:t> </a:t>
            </a:r>
            <a:r>
              <a:rPr lang="en-US" i="1" dirty="0"/>
              <a:t>N</a:t>
            </a:r>
            <a:r>
              <a:rPr lang="en-US" dirty="0"/>
              <a:t>, </a:t>
            </a:r>
            <a:r>
              <a:rPr lang="en-US" i="1" dirty="0"/>
              <a:t>a</a:t>
            </a:r>
            <a:r>
              <a:rPr lang="en-US" i="1" baseline="-25000" dirty="0"/>
              <a:t>n</a:t>
            </a:r>
            <a:r>
              <a:rPr lang="en-US" dirty="0"/>
              <a:t> lies within the </a:t>
            </a:r>
            <a:r>
              <a:rPr lang="el-GR" i="1" dirty="0">
                <a:latin typeface="Cambria Math" panose="02040503050406030204" pitchFamily="18" charset="0"/>
                <a:ea typeface="Cambria Math" panose="02040503050406030204" pitchFamily="18" charset="0"/>
              </a:rPr>
              <a:t>ε</a:t>
            </a:r>
            <a:r>
              <a:rPr lang="en-US" i="1" dirty="0">
                <a:latin typeface="Cambria Math" panose="02040503050406030204" pitchFamily="18" charset="0"/>
                <a:ea typeface="Cambria Math" panose="02040503050406030204" pitchFamily="18" charset="0"/>
              </a:rPr>
              <a:t> </a:t>
            </a:r>
            <a:r>
              <a:rPr lang="en-US" dirty="0"/>
              <a:t>-band; that is, </a:t>
            </a:r>
            <a:br>
              <a:rPr lang="en-US" dirty="0"/>
            </a:br>
            <a:r>
              <a:rPr lang="en-US" i="1" dirty="0"/>
              <a:t>a</a:t>
            </a:r>
            <a:r>
              <a:rPr lang="en-US" i="1" baseline="-25000" dirty="0"/>
              <a:t>n</a:t>
            </a:r>
            <a:r>
              <a:rPr lang="en-US" dirty="0"/>
              <a:t> is within </a:t>
            </a:r>
            <a:r>
              <a:rPr lang="el-GR" i="1" dirty="0">
                <a:latin typeface="Cambria Math" panose="02040503050406030204" pitchFamily="18" charset="0"/>
                <a:ea typeface="Cambria Math" panose="02040503050406030204" pitchFamily="18" charset="0"/>
              </a:rPr>
              <a:t>ε</a:t>
            </a:r>
            <a:r>
              <a:rPr lang="en-US" dirty="0"/>
              <a:t>  of </a:t>
            </a:r>
            <a:r>
              <a:rPr lang="en-US" i="1" dirty="0"/>
              <a:t>L</a:t>
            </a:r>
            <a:r>
              <a:rPr lang="en-US" dirty="0"/>
              <a:t>.</a:t>
            </a:r>
          </a:p>
        </p:txBody>
      </p:sp>
      <p:graphicFrame>
        <p:nvGraphicFramePr>
          <p:cNvPr id="485378" name="Object 2"/>
          <p:cNvGraphicFramePr>
            <a:graphicFrameLocks noChangeAspect="1"/>
          </p:cNvGraphicFramePr>
          <p:nvPr/>
        </p:nvGraphicFramePr>
        <p:xfrm>
          <a:off x="3505200" y="1812560"/>
          <a:ext cx="1765300" cy="571500"/>
        </p:xfrm>
        <a:graphic>
          <a:graphicData uri="http://schemas.openxmlformats.org/presentationml/2006/ole">
            <mc:AlternateContent xmlns:mc="http://schemas.openxmlformats.org/markup-compatibility/2006">
              <mc:Choice xmlns:v="urn:schemas-microsoft-com:vml" Requires="v">
                <p:oleObj name="Equation" r:id="rId2" imgW="1765080" imgH="571320" progId="Equation.DSMT4">
                  <p:embed/>
                </p:oleObj>
              </mc:Choice>
              <mc:Fallback>
                <p:oleObj name="Equation" r:id="rId2" imgW="176508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812560"/>
                        <a:ext cx="1765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 (cont.)</a:t>
            </a:r>
          </a:p>
        </p:txBody>
      </p:sp>
      <p:sp>
        <p:nvSpPr>
          <p:cNvPr id="3" name="Content Placeholder 2"/>
          <p:cNvSpPr>
            <a:spLocks noGrp="1"/>
          </p:cNvSpPr>
          <p:nvPr>
            <p:ph idx="1"/>
          </p:nvPr>
        </p:nvSpPr>
        <p:spPr/>
        <p:txBody>
          <a:bodyPr/>
          <a:lstStyle/>
          <a:p>
            <a:r>
              <a:rPr lang="en-US" dirty="0"/>
              <a:t>In Figure 3, the same sequence is depicted as a collection of values on a horizontal real number line centered around the value </a:t>
            </a:r>
            <a:r>
              <a:rPr lang="en-US" i="1" dirty="0"/>
              <a:t>L</a:t>
            </a:r>
            <a:r>
              <a:rPr lang="en-US" dirty="0"/>
              <a:t>. Some of the terms of the sequence may lie to the right of </a:t>
            </a:r>
            <a:r>
              <a:rPr lang="en-US" i="1" dirty="0"/>
              <a:t>L</a:t>
            </a:r>
            <a:r>
              <a:rPr lang="en-US" dirty="0"/>
              <a:t>, some to the left, but for all </a:t>
            </a:r>
            <a:r>
              <a:rPr lang="en-US" i="1" dirty="0"/>
              <a:t>n</a:t>
            </a:r>
            <a:r>
              <a:rPr lang="en-US" dirty="0"/>
              <a:t> </a:t>
            </a:r>
            <a:r>
              <a:rPr lang="en-US" dirty="0">
                <a:latin typeface="Symbol" pitchFamily="18" charset="2"/>
              </a:rPr>
              <a:t>&gt;</a:t>
            </a:r>
            <a:r>
              <a:rPr lang="en-US" dirty="0"/>
              <a:t> </a:t>
            </a:r>
            <a:r>
              <a:rPr lang="en-US" i="1" dirty="0"/>
              <a:t>N</a:t>
            </a:r>
            <a:r>
              <a:rPr lang="en-US" dirty="0"/>
              <a:t> it will be the case that </a:t>
            </a:r>
            <a:r>
              <a:rPr lang="en-US" i="1" dirty="0"/>
              <a:t>a</a:t>
            </a:r>
            <a:r>
              <a:rPr lang="en-US" i="1" baseline="-25000" dirty="0"/>
              <a:t>n</a:t>
            </a:r>
            <a:r>
              <a:rPr lang="en-US" dirty="0"/>
              <a:t> lies within the open interval (</a:t>
            </a:r>
            <a:r>
              <a:rPr lang="en-US" i="1" dirty="0"/>
              <a:t>L</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ε</a:t>
            </a:r>
            <a:r>
              <a:rPr lang="en-US" dirty="0"/>
              <a:t>, </a:t>
            </a:r>
            <a:r>
              <a:rPr lang="en-US" i="1" dirty="0"/>
              <a:t>L</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ε</a:t>
            </a:r>
            <a:r>
              <a:rPr lang="en-US" dirty="0"/>
              <a:t>). </a:t>
            </a:r>
          </a:p>
        </p:txBody>
      </p:sp>
      <p:sp>
        <p:nvSpPr>
          <p:cNvPr id="7" name="Rectangle 6"/>
          <p:cNvSpPr/>
          <p:nvPr/>
        </p:nvSpPr>
        <p:spPr>
          <a:xfrm>
            <a:off x="3846096" y="5105400"/>
            <a:ext cx="1451808" cy="523220"/>
          </a:xfrm>
          <a:prstGeom prst="rect">
            <a:avLst/>
          </a:prstGeom>
        </p:spPr>
        <p:txBody>
          <a:bodyPr wrap="none">
            <a:spAutoFit/>
          </a:bodyPr>
          <a:lstStyle/>
          <a:p>
            <a:pPr algn="ctr"/>
            <a:r>
              <a:rPr lang="en-US" sz="2800" b="1" dirty="0"/>
              <a:t>Figure 3 </a:t>
            </a:r>
          </a:p>
        </p:txBody>
      </p:sp>
      <p:pic>
        <p:nvPicPr>
          <p:cNvPr id="5" name="Picture 4">
            <a:extLst>
              <a:ext uri="{FF2B5EF4-FFF2-40B4-BE49-F238E27FC236}">
                <a16:creationId xmlns:a16="http://schemas.microsoft.com/office/drawing/2014/main" id="{A0F95095-F18F-9644-A67F-6D5B83A30D38}"/>
              </a:ext>
            </a:extLst>
          </p:cNvPr>
          <p:cNvPicPr>
            <a:picLocks noChangeAspect="1"/>
          </p:cNvPicPr>
          <p:nvPr/>
        </p:nvPicPr>
        <p:blipFill>
          <a:blip r:embed="rId2"/>
          <a:stretch>
            <a:fillRect/>
          </a:stretch>
        </p:blipFill>
        <p:spPr>
          <a:xfrm>
            <a:off x="2133600" y="4129301"/>
            <a:ext cx="4787532" cy="976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Method to Generate</a:t>
            </a:r>
            <a:br>
              <a:rPr lang="en-US" dirty="0"/>
            </a:br>
            <a:r>
              <a:rPr lang="en-US" dirty="0"/>
              <a:t>a Recursively Defined Sequence </a:t>
            </a:r>
          </a:p>
        </p:txBody>
      </p:sp>
      <p:sp>
        <p:nvSpPr>
          <p:cNvPr id="3" name="Content Placeholder 2"/>
          <p:cNvSpPr>
            <a:spLocks noGrp="1"/>
          </p:cNvSpPr>
          <p:nvPr>
            <p:ph idx="1"/>
          </p:nvPr>
        </p:nvSpPr>
        <p:spPr/>
        <p:txBody>
          <a:bodyPr/>
          <a:lstStyle/>
          <a:p>
            <a:r>
              <a:rPr lang="en-US" dirty="0"/>
              <a:t>Newton’s method (Section 4.5) generates endless examples of recursively defined sequences and provides a setting in which graphs like that in Figure 3 are the most natural. For instance, given the function </a:t>
            </a:r>
            <a:r>
              <a:rPr lang="en-US" i="1" dirty="0"/>
              <a:t>f</a:t>
            </a:r>
            <a:r>
              <a:rPr lang="en-US" dirty="0"/>
              <a:t>(</a:t>
            </a:r>
            <a:r>
              <a:rPr lang="en-US" i="1" dirty="0"/>
              <a:t>x</a:t>
            </a:r>
            <a:r>
              <a:rPr lang="en-US" dirty="0"/>
              <a:t>) </a:t>
            </a:r>
            <a:r>
              <a:rPr lang="en-US" dirty="0">
                <a:latin typeface="Symbol" pitchFamily="18" charset="2"/>
              </a:rPr>
              <a:t>=</a:t>
            </a:r>
            <a:r>
              <a:rPr lang="en-US" dirty="0"/>
              <a:t> </a:t>
            </a:r>
            <a:r>
              <a:rPr lang="en-US" i="1" dirty="0"/>
              <a:t>e</a:t>
            </a:r>
            <a:r>
              <a:rPr lang="en-US" i="1" baseline="30000" dirty="0"/>
              <a:t>x</a:t>
            </a:r>
            <a:r>
              <a:rPr lang="en-US" dirty="0"/>
              <a:t> </a:t>
            </a:r>
            <a:r>
              <a:rPr lang="en-US" dirty="0">
                <a:latin typeface="Symbol" pitchFamily="18" charset="2"/>
              </a:rPr>
              <a:t>+</a:t>
            </a:r>
            <a:r>
              <a:rPr lang="en-US" dirty="0"/>
              <a:t> sin </a:t>
            </a:r>
            <a:r>
              <a:rPr lang="en-US" i="1" dirty="0"/>
              <a:t>x</a:t>
            </a:r>
            <a:r>
              <a:rPr lang="en-US" dirty="0"/>
              <a:t>, Newton’s method leads to the recursive formula </a:t>
            </a:r>
          </a:p>
        </p:txBody>
      </p:sp>
      <p:graphicFrame>
        <p:nvGraphicFramePr>
          <p:cNvPr id="487426" name="Object 2"/>
          <p:cNvGraphicFramePr>
            <a:graphicFrameLocks noChangeAspect="1"/>
          </p:cNvGraphicFramePr>
          <p:nvPr/>
        </p:nvGraphicFramePr>
        <p:xfrm>
          <a:off x="1987550" y="3860800"/>
          <a:ext cx="5168900" cy="1016000"/>
        </p:xfrm>
        <a:graphic>
          <a:graphicData uri="http://schemas.openxmlformats.org/presentationml/2006/ole">
            <mc:AlternateContent xmlns:mc="http://schemas.openxmlformats.org/markup-compatibility/2006">
              <mc:Choice xmlns:v="urn:schemas-microsoft-com:vml" Requires="v">
                <p:oleObj name="Equation" r:id="rId2" imgW="5168880" imgH="1015920" progId="Equation.DSMT4">
                  <p:embed/>
                </p:oleObj>
              </mc:Choice>
              <mc:Fallback>
                <p:oleObj name="Equation" r:id="rId2" imgW="5168880" imgH="1015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3860800"/>
                        <a:ext cx="5168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Infinite Sequences</a:t>
            </a:r>
          </a:p>
        </p:txBody>
      </p:sp>
      <p:sp>
        <p:nvSpPr>
          <p:cNvPr id="3" name="Content Placeholder 2"/>
          <p:cNvSpPr>
            <a:spLocks noGrp="1"/>
          </p:cNvSpPr>
          <p:nvPr>
            <p:ph idx="1"/>
          </p:nvPr>
        </p:nvSpPr>
        <p:spPr>
          <a:xfrm>
            <a:off x="457200" y="1280160"/>
            <a:ext cx="8229600" cy="2246769"/>
          </a:xfrm>
          <a:solidFill>
            <a:srgbClr val="FFFFCC"/>
          </a:solidFill>
          <a:ln w="28575">
            <a:solidFill>
              <a:schemeClr val="tx1"/>
            </a:solidFill>
          </a:ln>
        </p:spPr>
        <p:txBody>
          <a:bodyPr>
            <a:spAutoFit/>
          </a:bodyPr>
          <a:lstStyle/>
          <a:p>
            <a:r>
              <a:rPr lang="en-US" dirty="0">
                <a:solidFill>
                  <a:schemeClr val="tx1"/>
                </a:solidFill>
              </a:rPr>
              <a:t>An </a:t>
            </a:r>
            <a:r>
              <a:rPr lang="en-US" b="1" dirty="0">
                <a:solidFill>
                  <a:srgbClr val="C00000"/>
                </a:solidFill>
              </a:rPr>
              <a:t>infinite sequence</a:t>
            </a:r>
            <a:r>
              <a:rPr lang="en-US" dirty="0">
                <a:solidFill>
                  <a:schemeClr val="tx1"/>
                </a:solidFill>
              </a:rPr>
              <a:t> is a function whose domain is the set of natural numbers. Typically, notation such as </a:t>
            </a:r>
            <a:r>
              <a:rPr lang="en-US" i="1" dirty="0">
                <a:solidFill>
                  <a:schemeClr val="tx1"/>
                </a:solidFill>
              </a:rPr>
              <a:t>a</a:t>
            </a:r>
            <a:r>
              <a:rPr lang="en-US" baseline="-25000" dirty="0">
                <a:solidFill>
                  <a:schemeClr val="tx1"/>
                </a:solidFill>
              </a:rPr>
              <a:t>1</a:t>
            </a:r>
            <a:r>
              <a:rPr lang="en-US" dirty="0">
                <a:solidFill>
                  <a:schemeClr val="tx1"/>
                </a:solidFill>
              </a:rPr>
              <a:t> is used for the element associated with the number 1, </a:t>
            </a:r>
            <a:r>
              <a:rPr lang="en-US" i="1" dirty="0">
                <a:solidFill>
                  <a:schemeClr val="tx1"/>
                </a:solidFill>
              </a:rPr>
              <a:t>a</a:t>
            </a:r>
            <a:r>
              <a:rPr lang="en-US" baseline="-25000" dirty="0">
                <a:solidFill>
                  <a:schemeClr val="tx1"/>
                </a:solidFill>
              </a:rPr>
              <a:t>2</a:t>
            </a:r>
            <a:r>
              <a:rPr lang="en-US" dirty="0">
                <a:solidFill>
                  <a:schemeClr val="tx1"/>
                </a:solidFill>
              </a:rPr>
              <a:t> for the element associated with the number 2, and so on, as opposed to function notation like </a:t>
            </a:r>
            <a:r>
              <a:rPr lang="en-US" i="1" dirty="0">
                <a:solidFill>
                  <a:schemeClr val="tx1"/>
                </a:solidFill>
              </a:rPr>
              <a:t>f</a:t>
            </a:r>
            <a:r>
              <a:rPr lang="en-US" dirty="0">
                <a:solidFill>
                  <a:schemeClr val="tx1"/>
                </a:solidFill>
              </a:rPr>
              <a:t>(1) and </a:t>
            </a:r>
            <a:r>
              <a:rPr lang="en-US" i="1" dirty="0">
                <a:solidFill>
                  <a:schemeClr val="tx1"/>
                </a:solidFill>
              </a:rPr>
              <a:t>f</a:t>
            </a:r>
            <a:r>
              <a:rPr lang="en-US" dirty="0">
                <a:solidFill>
                  <a:schemeClr val="tx1"/>
                </a:solidFil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Method to Generate</a:t>
            </a:r>
            <a:br>
              <a:rPr lang="en-US" dirty="0"/>
            </a:br>
            <a:r>
              <a:rPr lang="en-US" dirty="0"/>
              <a:t>a Recursively Defined Sequence (cont.)</a:t>
            </a:r>
          </a:p>
        </p:txBody>
      </p:sp>
      <p:sp>
        <p:nvSpPr>
          <p:cNvPr id="3" name="Content Placeholder 2"/>
          <p:cNvSpPr>
            <a:spLocks noGrp="1"/>
          </p:cNvSpPr>
          <p:nvPr>
            <p:ph idx="1"/>
          </p:nvPr>
        </p:nvSpPr>
        <p:spPr/>
        <p:txBody>
          <a:bodyPr/>
          <a:lstStyle/>
          <a:p>
            <a:r>
              <a:rPr lang="en-US" dirty="0"/>
              <a:t>If we begin with </a:t>
            </a:r>
            <a:r>
              <a:rPr lang="en-US" i="1" dirty="0"/>
              <a:t>x</a:t>
            </a:r>
            <a:r>
              <a:rPr lang="en-US" baseline="-25000" dirty="0"/>
              <a:t>1</a:t>
            </a:r>
            <a:r>
              <a:rPr lang="en-US" dirty="0"/>
              <a:t> </a:t>
            </a:r>
            <a:r>
              <a:rPr lang="en-US" dirty="0">
                <a:latin typeface="Symbol" pitchFamily="18" charset="2"/>
              </a:rPr>
              <a:t>=</a:t>
            </a:r>
            <a:r>
              <a:rPr lang="en-US" dirty="0"/>
              <a:t> </a:t>
            </a:r>
            <a:r>
              <a:rPr lang="en-US" dirty="0">
                <a:latin typeface="Symbol" pitchFamily="18" charset="2"/>
              </a:rPr>
              <a:t>-</a:t>
            </a:r>
            <a:r>
              <a:rPr lang="en-US" dirty="0"/>
              <a:t>1.25, the terms generated (to six decimal places) by this recursive formula are </a:t>
            </a:r>
          </a:p>
          <a:p>
            <a:endParaRPr lang="en-US" dirty="0"/>
          </a:p>
          <a:p>
            <a:endParaRPr lang="en-US" dirty="0"/>
          </a:p>
          <a:p>
            <a:endParaRPr lang="en-US" dirty="0"/>
          </a:p>
          <a:p>
            <a:r>
              <a:rPr lang="en-US" dirty="0"/>
              <a:t>and they cluster around the limit of the sequence, which is a root of </a:t>
            </a:r>
            <a:r>
              <a:rPr lang="en-US" i="1" dirty="0"/>
              <a:t>f</a:t>
            </a:r>
            <a:r>
              <a:rPr lang="en-US" dirty="0"/>
              <a:t>(</a:t>
            </a:r>
            <a:r>
              <a:rPr lang="en-US" i="1" dirty="0"/>
              <a:t>x</a:t>
            </a:r>
            <a:r>
              <a:rPr lang="en-US" dirty="0"/>
              <a:t>) </a:t>
            </a:r>
            <a:r>
              <a:rPr lang="en-US" dirty="0">
                <a:latin typeface="Symbol" pitchFamily="18" charset="2"/>
              </a:rPr>
              <a:t>=</a:t>
            </a:r>
            <a:r>
              <a:rPr lang="en-US" dirty="0"/>
              <a:t> </a:t>
            </a:r>
            <a:r>
              <a:rPr lang="en-US" i="1" dirty="0"/>
              <a:t>e</a:t>
            </a:r>
            <a:r>
              <a:rPr lang="en-US" i="1" baseline="30000" dirty="0"/>
              <a:t>x</a:t>
            </a:r>
            <a:r>
              <a:rPr lang="en-US" dirty="0"/>
              <a:t> </a:t>
            </a:r>
            <a:r>
              <a:rPr lang="en-US" dirty="0">
                <a:latin typeface="Symbol" pitchFamily="18" charset="2"/>
              </a:rPr>
              <a:t>+</a:t>
            </a:r>
            <a:r>
              <a:rPr lang="en-US" dirty="0"/>
              <a:t> sin </a:t>
            </a:r>
            <a:r>
              <a:rPr lang="en-US" i="1" dirty="0"/>
              <a:t>x</a:t>
            </a:r>
            <a:r>
              <a:rPr lang="en-US" dirty="0"/>
              <a:t>. </a:t>
            </a:r>
          </a:p>
        </p:txBody>
      </p:sp>
      <p:graphicFrame>
        <p:nvGraphicFramePr>
          <p:cNvPr id="488450" name="Object 2"/>
          <p:cNvGraphicFramePr>
            <a:graphicFrameLocks noChangeAspect="1"/>
          </p:cNvGraphicFramePr>
          <p:nvPr/>
        </p:nvGraphicFramePr>
        <p:xfrm>
          <a:off x="1339850" y="2552700"/>
          <a:ext cx="6464300" cy="1028700"/>
        </p:xfrm>
        <a:graphic>
          <a:graphicData uri="http://schemas.openxmlformats.org/presentationml/2006/ole">
            <mc:AlternateContent xmlns:mc="http://schemas.openxmlformats.org/markup-compatibility/2006">
              <mc:Choice xmlns:v="urn:schemas-microsoft-com:vml" Requires="v">
                <p:oleObj name="Equation" r:id="rId2" imgW="6464160" imgH="1028520" progId="Equation.DSMT4">
                  <p:embed/>
                </p:oleObj>
              </mc:Choice>
              <mc:Fallback>
                <p:oleObj name="Equation" r:id="rId2" imgW="6464160" imgH="1028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2552700"/>
                        <a:ext cx="6464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Newton’s Method to Generate</a:t>
            </a:r>
            <a:br>
              <a:rPr lang="en-US" dirty="0"/>
            </a:br>
            <a:r>
              <a:rPr lang="en-US" dirty="0"/>
              <a:t>a Recursively Defined Sequence (cont.)</a:t>
            </a:r>
          </a:p>
        </p:txBody>
      </p:sp>
      <p:sp>
        <p:nvSpPr>
          <p:cNvPr id="3" name="Content Placeholder 2"/>
          <p:cNvSpPr>
            <a:spLocks noGrp="1"/>
          </p:cNvSpPr>
          <p:nvPr>
            <p:ph idx="1"/>
          </p:nvPr>
        </p:nvSpPr>
        <p:spPr/>
        <p:txBody>
          <a:bodyPr/>
          <a:lstStyle/>
          <a:p>
            <a:r>
              <a:rPr lang="en-US" dirty="0"/>
              <a:t>In Figure 4, the first three terms and the limit </a:t>
            </a:r>
            <a:r>
              <a:rPr lang="en-US" i="1" dirty="0"/>
              <a:t>L</a:t>
            </a:r>
            <a:r>
              <a:rPr lang="en-US" dirty="0"/>
              <a:t> are depicted, along with an </a:t>
            </a:r>
            <a:r>
              <a:rPr lang="el-GR" i="1" dirty="0">
                <a:latin typeface="Cambria Math" panose="02040503050406030204" pitchFamily="18" charset="0"/>
                <a:ea typeface="Cambria Math" panose="02040503050406030204" pitchFamily="18" charset="0"/>
              </a:rPr>
              <a:t>ε</a:t>
            </a:r>
            <a:r>
              <a:rPr lang="en-US" i="1" dirty="0">
                <a:latin typeface="Cambria Math" panose="02040503050406030204" pitchFamily="18" charset="0"/>
                <a:ea typeface="Cambria Math" panose="02040503050406030204" pitchFamily="18" charset="0"/>
              </a:rPr>
              <a:t> </a:t>
            </a:r>
            <a:r>
              <a:rPr lang="en-US" dirty="0"/>
              <a:t>-interval corresponding to </a:t>
            </a:r>
            <a:br>
              <a:rPr lang="en-US" dirty="0"/>
            </a:br>
            <a:r>
              <a:rPr lang="el-GR" i="1" dirty="0">
                <a:latin typeface="Cambria Math" panose="02040503050406030204" pitchFamily="18" charset="0"/>
                <a:ea typeface="Cambria Math" panose="02040503050406030204" pitchFamily="18" charset="0"/>
              </a:rPr>
              <a:t>ε</a:t>
            </a:r>
            <a:r>
              <a:rPr lang="en-US" i="1" dirty="0">
                <a:latin typeface="Cambria Math" panose="02040503050406030204" pitchFamily="18" charset="0"/>
                <a:ea typeface="Cambria Math" panose="02040503050406030204" pitchFamily="18" charset="0"/>
              </a:rPr>
              <a:t> </a:t>
            </a:r>
            <a:r>
              <a:rPr lang="en-US" dirty="0">
                <a:latin typeface="Symbol" pitchFamily="18" charset="2"/>
              </a:rPr>
              <a:t>=</a:t>
            </a:r>
            <a:r>
              <a:rPr lang="en-US" dirty="0"/>
              <a:t> 0.1. All the remaining terms of the sequence fall within the </a:t>
            </a:r>
            <a:r>
              <a:rPr lang="el-GR" i="1" dirty="0">
                <a:latin typeface="Cambria Math" panose="02040503050406030204" pitchFamily="18" charset="0"/>
                <a:ea typeface="Cambria Math" panose="02040503050406030204" pitchFamily="18" charset="0"/>
              </a:rPr>
              <a:t>ε</a:t>
            </a:r>
            <a:r>
              <a:rPr lang="en-US" i="1" dirty="0">
                <a:latin typeface="Cambria Math" panose="02040503050406030204" pitchFamily="18" charset="0"/>
                <a:ea typeface="Cambria Math" panose="02040503050406030204" pitchFamily="18" charset="0"/>
              </a:rPr>
              <a:t> </a:t>
            </a:r>
            <a:r>
              <a:rPr lang="en-US" dirty="0"/>
              <a:t>-interval. </a:t>
            </a:r>
          </a:p>
        </p:txBody>
      </p:sp>
      <p:pic>
        <p:nvPicPr>
          <p:cNvPr id="48947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1828800" y="3114700"/>
            <a:ext cx="5486400" cy="1346717"/>
          </a:xfrm>
          <a:prstGeom prst="rect">
            <a:avLst/>
          </a:prstGeom>
          <a:noFill/>
          <a:ln w="9525">
            <a:noFill/>
            <a:miter lim="800000"/>
            <a:headEnd/>
            <a:tailEnd/>
          </a:ln>
        </p:spPr>
      </p:pic>
      <p:sp>
        <p:nvSpPr>
          <p:cNvPr id="7" name="Rectangle 6"/>
          <p:cNvSpPr/>
          <p:nvPr/>
        </p:nvSpPr>
        <p:spPr>
          <a:xfrm>
            <a:off x="1607631" y="4572000"/>
            <a:ext cx="5928739" cy="523220"/>
          </a:xfrm>
          <a:prstGeom prst="rect">
            <a:avLst/>
          </a:prstGeom>
        </p:spPr>
        <p:txBody>
          <a:bodyPr wrap="none">
            <a:spAutoFit/>
          </a:bodyPr>
          <a:lstStyle/>
          <a:p>
            <a:r>
              <a:rPr lang="en-US" sz="2800" b="1" dirty="0"/>
              <a:t>Figure 4 </a:t>
            </a:r>
            <a:r>
              <a:rPr lang="en-US" sz="2800" dirty="0"/>
              <a:t>A Newton’s Method Sequence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4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Examining a Recursively Generated</a:t>
            </a:r>
            <a:br>
              <a:rPr lang="en-US" dirty="0"/>
            </a:br>
            <a:r>
              <a:rPr lang="en-US" dirty="0"/>
              <a:t>Sequence of Complex Numbers </a:t>
            </a:r>
          </a:p>
        </p:txBody>
      </p:sp>
      <p:sp>
        <p:nvSpPr>
          <p:cNvPr id="3" name="Content Placeholder 2"/>
          <p:cNvSpPr>
            <a:spLocks noGrp="1"/>
          </p:cNvSpPr>
          <p:nvPr>
            <p:ph idx="1"/>
          </p:nvPr>
        </p:nvSpPr>
        <p:spPr>
          <a:xfrm>
            <a:off x="457200" y="1280160"/>
            <a:ext cx="8229600" cy="3884140"/>
          </a:xfrm>
        </p:spPr>
        <p:txBody>
          <a:bodyPr>
            <a:spAutoFit/>
          </a:bodyPr>
          <a:lstStyle/>
          <a:p>
            <a:r>
              <a:rPr lang="en-US" dirty="0"/>
              <a:t>The recursively generated sequence of complex numbers described in Section 1.3 is one of the few examples in this text of a sequence whose terms are not real numbers. Using our current notation, the </a:t>
            </a:r>
          </a:p>
          <a:p>
            <a:r>
              <a:rPr lang="en-US" dirty="0"/>
              <a:t>sequence	         is based on the complex-valued </a:t>
            </a:r>
          </a:p>
          <a:p>
            <a:r>
              <a:rPr lang="en-US" dirty="0"/>
              <a:t>function </a:t>
            </a:r>
            <a:r>
              <a:rPr lang="en-US" i="1" dirty="0"/>
              <a:t>f</a:t>
            </a:r>
            <a:r>
              <a:rPr lang="en-US" dirty="0"/>
              <a:t>(</a:t>
            </a:r>
            <a:r>
              <a:rPr lang="en-US" i="1" dirty="0"/>
              <a:t>z</a:t>
            </a:r>
            <a:r>
              <a:rPr lang="en-US" dirty="0"/>
              <a:t>) </a:t>
            </a:r>
            <a:r>
              <a:rPr lang="en-US" dirty="0">
                <a:latin typeface="Symbol" pitchFamily="18" charset="2"/>
              </a:rPr>
              <a:t>=</a:t>
            </a:r>
            <a:r>
              <a:rPr lang="en-US" dirty="0"/>
              <a:t> </a:t>
            </a:r>
            <a:r>
              <a:rPr lang="en-US" i="1" dirty="0"/>
              <a:t>z</a:t>
            </a:r>
            <a:r>
              <a:rPr lang="en-US" baseline="30000" dirty="0"/>
              <a:t>2</a:t>
            </a:r>
            <a:r>
              <a:rPr lang="en-US" dirty="0"/>
              <a:t> </a:t>
            </a:r>
            <a:r>
              <a:rPr lang="en-US" dirty="0">
                <a:latin typeface="Symbol" pitchFamily="18" charset="2"/>
              </a:rPr>
              <a:t>+</a:t>
            </a:r>
            <a:r>
              <a:rPr lang="en-US" dirty="0"/>
              <a:t> </a:t>
            </a:r>
            <a:r>
              <a:rPr lang="en-US" i="1" dirty="0"/>
              <a:t>c</a:t>
            </a:r>
            <a:r>
              <a:rPr lang="en-US" dirty="0"/>
              <a:t> and the recursive formula </a:t>
            </a:r>
          </a:p>
          <a:p>
            <a:endParaRPr lang="en-US" dirty="0"/>
          </a:p>
          <a:p>
            <a:endParaRPr lang="en-US" dirty="0"/>
          </a:p>
        </p:txBody>
      </p:sp>
      <p:graphicFrame>
        <p:nvGraphicFramePr>
          <p:cNvPr id="490498" name="Object 2"/>
          <p:cNvGraphicFramePr>
            <a:graphicFrameLocks noChangeAspect="1"/>
          </p:cNvGraphicFramePr>
          <p:nvPr>
            <p:extLst>
              <p:ext uri="{D42A27DB-BD31-4B8C-83A1-F6EECF244321}">
                <p14:modId xmlns:p14="http://schemas.microsoft.com/office/powerpoint/2010/main" val="3900927239"/>
              </p:ext>
            </p:extLst>
          </p:nvPr>
        </p:nvGraphicFramePr>
        <p:xfrm>
          <a:off x="1981200" y="2967200"/>
          <a:ext cx="977900" cy="571500"/>
        </p:xfrm>
        <a:graphic>
          <a:graphicData uri="http://schemas.openxmlformats.org/presentationml/2006/ole">
            <mc:AlternateContent xmlns:mc="http://schemas.openxmlformats.org/markup-compatibility/2006">
              <mc:Choice xmlns:v="urn:schemas-microsoft-com:vml" Requires="v">
                <p:oleObj name="Equation" r:id="rId2" imgW="977760" imgH="571320" progId="Equation.DSMT4">
                  <p:embed/>
                </p:oleObj>
              </mc:Choice>
              <mc:Fallback>
                <p:oleObj name="Equation" r:id="rId2" imgW="97776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967200"/>
                        <a:ext cx="977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0500" name="Object 4"/>
          <p:cNvGraphicFramePr>
            <a:graphicFrameLocks noChangeAspect="1"/>
          </p:cNvGraphicFramePr>
          <p:nvPr>
            <p:extLst>
              <p:ext uri="{D42A27DB-BD31-4B8C-83A1-F6EECF244321}">
                <p14:modId xmlns:p14="http://schemas.microsoft.com/office/powerpoint/2010/main" val="3423770180"/>
              </p:ext>
            </p:extLst>
          </p:nvPr>
        </p:nvGraphicFramePr>
        <p:xfrm>
          <a:off x="920750" y="4260850"/>
          <a:ext cx="7302500" cy="1625600"/>
        </p:xfrm>
        <a:graphic>
          <a:graphicData uri="http://schemas.openxmlformats.org/presentationml/2006/ole">
            <mc:AlternateContent xmlns:mc="http://schemas.openxmlformats.org/markup-compatibility/2006">
              <mc:Choice xmlns:v="urn:schemas-microsoft-com:vml" Requires="v">
                <p:oleObj name="Equation" r:id="rId4" imgW="7302240" imgH="1625400" progId="Equation.DSMT4">
                  <p:embed/>
                </p:oleObj>
              </mc:Choice>
              <mc:Fallback>
                <p:oleObj name="Equation" r:id="rId4" imgW="7302240" imgH="1625400" progId="Equation.DSMT4">
                  <p:embed/>
                  <p:pic>
                    <p:nvPicPr>
                      <p:cNvPr id="0" name="Picture 4"/>
                      <p:cNvPicPr>
                        <a:picLocks noChangeAspect="1" noChangeArrowheads="1"/>
                      </p:cNvPicPr>
                      <p:nvPr/>
                    </p:nvPicPr>
                    <p:blipFill>
                      <a:blip r:embed="rId5"/>
                      <a:srcRect/>
                      <a:stretch>
                        <a:fillRect/>
                      </a:stretch>
                    </p:blipFill>
                    <p:spPr bwMode="auto">
                      <a:xfrm>
                        <a:off x="920750" y="4260850"/>
                        <a:ext cx="73025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Examining a Recursively Generated</a:t>
            </a:r>
            <a:br>
              <a:rPr lang="en-US" dirty="0"/>
            </a:br>
            <a:r>
              <a:rPr lang="en-US" dirty="0"/>
              <a:t>Sequence of Complex Numbers (cont.)</a:t>
            </a:r>
          </a:p>
        </p:txBody>
      </p:sp>
      <p:sp>
        <p:nvSpPr>
          <p:cNvPr id="3" name="Content Placeholder 2"/>
          <p:cNvSpPr>
            <a:spLocks noGrp="1"/>
          </p:cNvSpPr>
          <p:nvPr>
            <p:ph idx="1"/>
          </p:nvPr>
        </p:nvSpPr>
        <p:spPr/>
        <p:txBody>
          <a:bodyPr/>
          <a:lstStyle/>
          <a:p>
            <a:r>
              <a:rPr lang="en-US" dirty="0"/>
              <a:t>where </a:t>
            </a:r>
            <a:r>
              <a:rPr lang="en-US" i="1" dirty="0"/>
              <a:t>c</a:t>
            </a:r>
            <a:r>
              <a:rPr lang="en-US" dirty="0"/>
              <a:t> is a fixed complex number serving as the “seed” of the sequence. In this context, the limit of a sequence, if it exists, is a complex number in the plane that the terms of the sequence approach as </a:t>
            </a:r>
            <a:r>
              <a:rPr lang="en-US" i="1" dirty="0"/>
              <a:t>n</a:t>
            </a:r>
            <a:r>
              <a:rPr lang="en-US" dirty="0"/>
              <a:t> </a:t>
            </a:r>
            <a:r>
              <a:rPr lang="en-US" dirty="0">
                <a:sym typeface="Symbol"/>
              </a:rPr>
              <a:t></a:t>
            </a:r>
            <a:r>
              <a:rPr lang="en-US" dirty="0"/>
              <a:t> </a:t>
            </a:r>
            <a:r>
              <a:rPr lang="en-US" dirty="0">
                <a:latin typeface="Symbol" pitchFamily="18" charset="2"/>
                <a:sym typeface="Symbol"/>
              </a:rPr>
              <a:t></a:t>
            </a:r>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Limits of Sequences </a:t>
            </a:r>
          </a:p>
        </p:txBody>
      </p:sp>
      <p:sp>
        <p:nvSpPr>
          <p:cNvPr id="3" name="Content Placeholder 2"/>
          <p:cNvSpPr>
            <a:spLocks noGrp="1"/>
          </p:cNvSpPr>
          <p:nvPr>
            <p:ph idx="1"/>
          </p:nvPr>
        </p:nvSpPr>
        <p:spPr/>
        <p:txBody>
          <a:bodyPr/>
          <a:lstStyle/>
          <a:p>
            <a:r>
              <a:rPr lang="en-US" dirty="0"/>
              <a:t>To show that a given sequence either converges to a limit or to show that it diverges, we use the same reasoning and techniques that we developed in Section 2.3. This is not surprising since sequences </a:t>
            </a:r>
            <a:r>
              <a:rPr lang="en-US" i="1" dirty="0"/>
              <a:t>are</a:t>
            </a:r>
            <a:r>
              <a:rPr lang="en-US" dirty="0"/>
              <a:t> functions—they differ from the functions previously studied only in that their domains are restricted to the natural numbers.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Sequence Converges to a Limit or Diverges </a:t>
            </a:r>
          </a:p>
        </p:txBody>
      </p:sp>
      <p:sp>
        <p:nvSpPr>
          <p:cNvPr id="3" name="Content Placeholder 2"/>
          <p:cNvSpPr>
            <a:spLocks noGrp="1"/>
          </p:cNvSpPr>
          <p:nvPr>
            <p:ph idx="1"/>
          </p:nvPr>
        </p:nvSpPr>
        <p:spPr/>
        <p:txBody>
          <a:bodyPr/>
          <a:lstStyle/>
          <a:p>
            <a:r>
              <a:rPr lang="en-US" dirty="0"/>
              <a:t>For each of the following sequences, prove its convergence to a limit or prove it diverges.</a:t>
            </a:r>
          </a:p>
        </p:txBody>
      </p:sp>
      <p:graphicFrame>
        <p:nvGraphicFramePr>
          <p:cNvPr id="491522" name="Object 2"/>
          <p:cNvGraphicFramePr>
            <a:graphicFrameLocks noChangeAspect="1"/>
          </p:cNvGraphicFramePr>
          <p:nvPr/>
        </p:nvGraphicFramePr>
        <p:xfrm>
          <a:off x="548640" y="2286000"/>
          <a:ext cx="6489700" cy="1765300"/>
        </p:xfrm>
        <a:graphic>
          <a:graphicData uri="http://schemas.openxmlformats.org/presentationml/2006/ole">
            <mc:AlternateContent xmlns:mc="http://schemas.openxmlformats.org/markup-compatibility/2006">
              <mc:Choice xmlns:v="urn:schemas-microsoft-com:vml" Requires="v">
                <p:oleObj name="Equation" r:id="rId2" imgW="6489360" imgH="1765080" progId="Equation.DSMT4">
                  <p:embed/>
                </p:oleObj>
              </mc:Choice>
              <mc:Fallback>
                <p:oleObj name="Equation" r:id="rId2" imgW="6489360" imgH="1765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86000"/>
                        <a:ext cx="64897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Sequence Converges to a Limit or Diverges (cont.)</a:t>
            </a:r>
          </a:p>
        </p:txBody>
      </p:sp>
      <p:sp>
        <p:nvSpPr>
          <p:cNvPr id="3" name="Content Placeholder 2"/>
          <p:cNvSpPr>
            <a:spLocks noGrp="1"/>
          </p:cNvSpPr>
          <p:nvPr>
            <p:ph idx="1"/>
          </p:nvPr>
        </p:nvSpPr>
        <p:spPr/>
        <p:txBody>
          <a:bodyPr/>
          <a:lstStyle/>
          <a:p>
            <a:r>
              <a:rPr lang="en-US" b="1" dirty="0"/>
              <a:t>Solution</a:t>
            </a:r>
          </a:p>
          <a:p>
            <a:pPr marL="465138" indent="-465138"/>
            <a:r>
              <a:rPr lang="en-US" b="1" dirty="0"/>
              <a:t>a.	</a:t>
            </a:r>
            <a:r>
              <a:rPr lang="en-US" dirty="0"/>
              <a:t>Suppose a limit </a:t>
            </a:r>
            <a:r>
              <a:rPr lang="en-US" i="1" dirty="0"/>
              <a:t>L</a:t>
            </a:r>
            <a:r>
              <a:rPr lang="en-US" dirty="0"/>
              <a:t> exists for the sequence. Then for any fixed </a:t>
            </a:r>
            <a:r>
              <a:rPr lang="el-GR" i="1" dirty="0">
                <a:latin typeface="Cambria Math" panose="02040503050406030204" pitchFamily="18" charset="0"/>
                <a:ea typeface="Cambria Math" panose="02040503050406030204" pitchFamily="18" charset="0"/>
              </a:rPr>
              <a:t>ε</a:t>
            </a:r>
            <a:r>
              <a:rPr lang="en-US" dirty="0"/>
              <a:t> &gt; 0 there must exist a corresponding </a:t>
            </a:r>
            <a:r>
              <a:rPr lang="en-US" i="1" dirty="0"/>
              <a:t>N</a:t>
            </a:r>
            <a:r>
              <a:rPr lang="en-US" dirty="0"/>
              <a:t> </a:t>
            </a:r>
          </a:p>
          <a:p>
            <a:pPr marL="465138" indent="-465138"/>
            <a:r>
              <a:rPr lang="en-US" dirty="0"/>
              <a:t>	such that 			         In particular, this </a:t>
            </a:r>
          </a:p>
          <a:p>
            <a:pPr marL="465138" indent="-465138"/>
            <a:r>
              <a:rPr lang="en-US" dirty="0"/>
              <a:t>	must be the case for	         So for all </a:t>
            </a:r>
            <a:r>
              <a:rPr lang="en-US" i="1" dirty="0"/>
              <a:t>n</a:t>
            </a:r>
            <a:r>
              <a:rPr lang="en-US" dirty="0"/>
              <a:t> past some </a:t>
            </a:r>
          </a:p>
          <a:p>
            <a:pPr marL="465138" indent="-465138"/>
            <a:r>
              <a:rPr lang="en-US" dirty="0"/>
              <a:t>	natural number </a:t>
            </a:r>
            <a:r>
              <a:rPr lang="en-US" i="1" dirty="0"/>
              <a:t>N</a:t>
            </a:r>
            <a:r>
              <a:rPr lang="en-US" dirty="0"/>
              <a:t>,			Since </a:t>
            </a:r>
          </a:p>
          <a:p>
            <a:pPr marL="465138" indent="-465138"/>
            <a:r>
              <a:rPr lang="en-US" dirty="0"/>
              <a:t>	for all odd </a:t>
            </a:r>
            <a:r>
              <a:rPr lang="en-US" i="1" dirty="0"/>
              <a:t>n</a:t>
            </a:r>
            <a:r>
              <a:rPr lang="en-US" dirty="0"/>
              <a:t>, this means </a:t>
            </a:r>
          </a:p>
        </p:txBody>
      </p:sp>
      <p:graphicFrame>
        <p:nvGraphicFramePr>
          <p:cNvPr id="492546" name="Object 2"/>
          <p:cNvGraphicFramePr>
            <a:graphicFrameLocks noChangeAspect="1"/>
          </p:cNvGraphicFramePr>
          <p:nvPr>
            <p:extLst>
              <p:ext uri="{D42A27DB-BD31-4B8C-83A1-F6EECF244321}">
                <p14:modId xmlns:p14="http://schemas.microsoft.com/office/powerpoint/2010/main" val="1735162732"/>
              </p:ext>
            </p:extLst>
          </p:nvPr>
        </p:nvGraphicFramePr>
        <p:xfrm>
          <a:off x="2425700" y="2644775"/>
          <a:ext cx="3378200" cy="685800"/>
        </p:xfrm>
        <a:graphic>
          <a:graphicData uri="http://schemas.openxmlformats.org/presentationml/2006/ole">
            <mc:AlternateContent xmlns:mc="http://schemas.openxmlformats.org/markup-compatibility/2006">
              <mc:Choice xmlns:v="urn:schemas-microsoft-com:vml" Requires="v">
                <p:oleObj name="Equation" r:id="rId2" imgW="3377880" imgH="685800" progId="Equation.DSMT4">
                  <p:embed/>
                </p:oleObj>
              </mc:Choice>
              <mc:Fallback>
                <p:oleObj name="Equation" r:id="rId2" imgW="3377880" imgH="685800" progId="Equation.DSMT4">
                  <p:embed/>
                  <p:pic>
                    <p:nvPicPr>
                      <p:cNvPr id="0" name="Picture 2"/>
                      <p:cNvPicPr>
                        <a:picLocks noChangeAspect="1" noChangeArrowheads="1"/>
                      </p:cNvPicPr>
                      <p:nvPr/>
                    </p:nvPicPr>
                    <p:blipFill>
                      <a:blip r:embed="rId3"/>
                      <a:srcRect/>
                      <a:stretch>
                        <a:fillRect/>
                      </a:stretch>
                    </p:blipFill>
                    <p:spPr bwMode="auto">
                      <a:xfrm>
                        <a:off x="2425700" y="2644775"/>
                        <a:ext cx="337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47" name="Object 3"/>
          <p:cNvGraphicFramePr>
            <a:graphicFrameLocks noChangeAspect="1"/>
          </p:cNvGraphicFramePr>
          <p:nvPr>
            <p:extLst>
              <p:ext uri="{D42A27DB-BD31-4B8C-83A1-F6EECF244321}">
                <p14:modId xmlns:p14="http://schemas.microsoft.com/office/powerpoint/2010/main" val="314680450"/>
              </p:ext>
            </p:extLst>
          </p:nvPr>
        </p:nvGraphicFramePr>
        <p:xfrm>
          <a:off x="4029075" y="3295650"/>
          <a:ext cx="800100" cy="431800"/>
        </p:xfrm>
        <a:graphic>
          <a:graphicData uri="http://schemas.openxmlformats.org/presentationml/2006/ole">
            <mc:AlternateContent xmlns:mc="http://schemas.openxmlformats.org/markup-compatibility/2006">
              <mc:Choice xmlns:v="urn:schemas-microsoft-com:vml" Requires="v">
                <p:oleObj name="Equation" r:id="rId4" imgW="799920" imgH="431640" progId="Equation.DSMT4">
                  <p:embed/>
                </p:oleObj>
              </mc:Choice>
              <mc:Fallback>
                <p:oleObj name="Equation" r:id="rId4" imgW="799920" imgH="431640" progId="Equation.DSMT4">
                  <p:embed/>
                  <p:pic>
                    <p:nvPicPr>
                      <p:cNvPr id="0" name="Picture 3"/>
                      <p:cNvPicPr>
                        <a:picLocks noChangeAspect="1" noChangeArrowheads="1"/>
                      </p:cNvPicPr>
                      <p:nvPr/>
                    </p:nvPicPr>
                    <p:blipFill>
                      <a:blip r:embed="rId5"/>
                      <a:srcRect/>
                      <a:stretch>
                        <a:fillRect/>
                      </a:stretch>
                    </p:blipFill>
                    <p:spPr bwMode="auto">
                      <a:xfrm>
                        <a:off x="4029075" y="3295650"/>
                        <a:ext cx="80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48" name="Object 4"/>
          <p:cNvGraphicFramePr>
            <a:graphicFrameLocks noChangeAspect="1"/>
          </p:cNvGraphicFramePr>
          <p:nvPr/>
        </p:nvGraphicFramePr>
        <p:xfrm>
          <a:off x="3783350" y="3688830"/>
          <a:ext cx="2159000" cy="673100"/>
        </p:xfrm>
        <a:graphic>
          <a:graphicData uri="http://schemas.openxmlformats.org/presentationml/2006/ole">
            <mc:AlternateContent xmlns:mc="http://schemas.openxmlformats.org/markup-compatibility/2006">
              <mc:Choice xmlns:v="urn:schemas-microsoft-com:vml" Requires="v">
                <p:oleObj name="Equation" r:id="rId6" imgW="2158920" imgH="672840" progId="Equation.DSMT4">
                  <p:embed/>
                </p:oleObj>
              </mc:Choice>
              <mc:Fallback>
                <p:oleObj name="Equation" r:id="rId6" imgW="2158920" imgH="6728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3350" y="3688830"/>
                        <a:ext cx="21590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49" name="Object 5"/>
          <p:cNvGraphicFramePr>
            <a:graphicFrameLocks noChangeAspect="1"/>
          </p:cNvGraphicFramePr>
          <p:nvPr/>
        </p:nvGraphicFramePr>
        <p:xfrm>
          <a:off x="6917960" y="3733800"/>
          <a:ext cx="1498600" cy="533400"/>
        </p:xfrm>
        <a:graphic>
          <a:graphicData uri="http://schemas.openxmlformats.org/presentationml/2006/ole">
            <mc:AlternateContent xmlns:mc="http://schemas.openxmlformats.org/markup-compatibility/2006">
              <mc:Choice xmlns:v="urn:schemas-microsoft-com:vml" Requires="v">
                <p:oleObj name="Equation" r:id="rId8" imgW="1498320" imgH="533160" progId="Equation.DSMT4">
                  <p:embed/>
                </p:oleObj>
              </mc:Choice>
              <mc:Fallback>
                <p:oleObj name="Equation" r:id="rId8" imgW="1498320" imgH="5331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7960" y="3733800"/>
                        <a:ext cx="149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50" name="Object 6"/>
          <p:cNvGraphicFramePr>
            <a:graphicFrameLocks noChangeAspect="1"/>
          </p:cNvGraphicFramePr>
          <p:nvPr/>
        </p:nvGraphicFramePr>
        <p:xfrm>
          <a:off x="4572000" y="4284480"/>
          <a:ext cx="1333500" cy="469900"/>
        </p:xfrm>
        <a:graphic>
          <a:graphicData uri="http://schemas.openxmlformats.org/presentationml/2006/ole">
            <mc:AlternateContent xmlns:mc="http://schemas.openxmlformats.org/markup-compatibility/2006">
              <mc:Choice xmlns:v="urn:schemas-microsoft-com:vml" Requires="v">
                <p:oleObj name="Equation" r:id="rId10" imgW="1333440" imgH="469800" progId="Equation.DSMT4">
                  <p:embed/>
                </p:oleObj>
              </mc:Choice>
              <mc:Fallback>
                <p:oleObj name="Equation" r:id="rId10" imgW="133344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284480"/>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Sequence Converges to a Limit or Diverges (cont.)</a:t>
            </a:r>
          </a:p>
        </p:txBody>
      </p:sp>
      <p:sp>
        <p:nvSpPr>
          <p:cNvPr id="3" name="Content Placeholder 2"/>
          <p:cNvSpPr>
            <a:spLocks noGrp="1"/>
          </p:cNvSpPr>
          <p:nvPr>
            <p:ph idx="1"/>
          </p:nvPr>
        </p:nvSpPr>
        <p:spPr/>
        <p:txBody>
          <a:bodyPr/>
          <a:lstStyle/>
          <a:p>
            <a:r>
              <a:rPr lang="en-US" dirty="0"/>
              <a:t>Similarly, since		     for all even </a:t>
            </a:r>
            <a:r>
              <a:rPr lang="en-US" i="1" dirty="0"/>
              <a:t>n</a:t>
            </a:r>
            <a:r>
              <a:rPr lang="en-US" dirty="0"/>
              <a:t>, it is also the </a:t>
            </a:r>
          </a:p>
          <a:p>
            <a:r>
              <a:rPr lang="en-US" dirty="0"/>
              <a:t>case that		    But these two inequalities can be rewritten as</a:t>
            </a:r>
          </a:p>
          <a:p>
            <a:endParaRPr lang="en-US" dirty="0"/>
          </a:p>
          <a:p>
            <a:endParaRPr lang="en-US" dirty="0"/>
          </a:p>
          <a:p>
            <a:r>
              <a:rPr lang="en-US" dirty="0"/>
              <a:t>Since no number </a:t>
            </a:r>
            <a:r>
              <a:rPr lang="en-US" i="1" dirty="0"/>
              <a:t>L</a:t>
            </a:r>
            <a:r>
              <a:rPr lang="en-US" dirty="0"/>
              <a:t> can satisfy both of these conditions, no such limit exists and the sequence diverges.</a:t>
            </a:r>
          </a:p>
        </p:txBody>
      </p:sp>
      <p:graphicFrame>
        <p:nvGraphicFramePr>
          <p:cNvPr id="493570" name="Object 2"/>
          <p:cNvGraphicFramePr>
            <a:graphicFrameLocks noChangeAspect="1"/>
          </p:cNvGraphicFramePr>
          <p:nvPr/>
        </p:nvGraphicFramePr>
        <p:xfrm>
          <a:off x="2819400" y="1235440"/>
          <a:ext cx="1727200" cy="533400"/>
        </p:xfrm>
        <a:graphic>
          <a:graphicData uri="http://schemas.openxmlformats.org/presentationml/2006/ole">
            <mc:AlternateContent xmlns:mc="http://schemas.openxmlformats.org/markup-compatibility/2006">
              <mc:Choice xmlns:v="urn:schemas-microsoft-com:vml" Requires="v">
                <p:oleObj name="Equation" r:id="rId2" imgW="1726920" imgH="533160" progId="Equation.DSMT4">
                  <p:embed/>
                </p:oleObj>
              </mc:Choice>
              <mc:Fallback>
                <p:oleObj name="Equation" r:id="rId2" imgW="172692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35440"/>
                        <a:ext cx="172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1" name="Object 3"/>
          <p:cNvGraphicFramePr>
            <a:graphicFrameLocks noChangeAspect="1"/>
          </p:cNvGraphicFramePr>
          <p:nvPr/>
        </p:nvGraphicFramePr>
        <p:xfrm>
          <a:off x="1981200" y="1816100"/>
          <a:ext cx="1562100" cy="469900"/>
        </p:xfrm>
        <a:graphic>
          <a:graphicData uri="http://schemas.openxmlformats.org/presentationml/2006/ole">
            <mc:AlternateContent xmlns:mc="http://schemas.openxmlformats.org/markup-compatibility/2006">
              <mc:Choice xmlns:v="urn:schemas-microsoft-com:vml" Requires="v">
                <p:oleObj name="Equation" r:id="rId4" imgW="1562040" imgH="469800" progId="Equation.DSMT4">
                  <p:embed/>
                </p:oleObj>
              </mc:Choice>
              <mc:Fallback>
                <p:oleObj name="Equation" r:id="rId4" imgW="15620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816100"/>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2" name="Object 4"/>
          <p:cNvGraphicFramePr>
            <a:graphicFrameLocks noChangeAspect="1"/>
          </p:cNvGraphicFramePr>
          <p:nvPr/>
        </p:nvGraphicFramePr>
        <p:xfrm>
          <a:off x="2470150" y="2819400"/>
          <a:ext cx="4203700" cy="838200"/>
        </p:xfrm>
        <a:graphic>
          <a:graphicData uri="http://schemas.openxmlformats.org/presentationml/2006/ole">
            <mc:AlternateContent xmlns:mc="http://schemas.openxmlformats.org/markup-compatibility/2006">
              <mc:Choice xmlns:v="urn:schemas-microsoft-com:vml" Requires="v">
                <p:oleObj name="Equation" r:id="rId6" imgW="4203360" imgH="838080" progId="Equation.DSMT4">
                  <p:embed/>
                </p:oleObj>
              </mc:Choice>
              <mc:Fallback>
                <p:oleObj name="Equation" r:id="rId6" imgW="420336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0150" y="2819400"/>
                        <a:ext cx="420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Sequence Converges to a Limit or Diverges (cont.)</a:t>
            </a:r>
          </a:p>
        </p:txBody>
      </p:sp>
      <p:sp>
        <p:nvSpPr>
          <p:cNvPr id="3" name="Content Placeholder 2"/>
          <p:cNvSpPr>
            <a:spLocks noGrp="1"/>
          </p:cNvSpPr>
          <p:nvPr>
            <p:ph idx="1"/>
          </p:nvPr>
        </p:nvSpPr>
        <p:spPr/>
        <p:txBody>
          <a:bodyPr/>
          <a:lstStyle/>
          <a:p>
            <a:pPr marL="465138" indent="-465138"/>
            <a:r>
              <a:rPr lang="en-US" b="1" dirty="0"/>
              <a:t>b.	</a:t>
            </a:r>
            <a:r>
              <a:rPr lang="en-US" dirty="0"/>
              <a:t>We have already guessed that </a:t>
            </a:r>
            <a:r>
              <a:rPr lang="en-US" i="1" dirty="0"/>
              <a:t>L</a:t>
            </a:r>
            <a:r>
              <a:rPr lang="en-US" dirty="0"/>
              <a:t> </a:t>
            </a:r>
            <a:r>
              <a:rPr lang="en-US" dirty="0">
                <a:latin typeface="Symbol" pitchFamily="18" charset="2"/>
              </a:rPr>
              <a:t>=</a:t>
            </a:r>
            <a:r>
              <a:rPr lang="en-US" dirty="0"/>
              <a:t> 1 for this sequence, so we merely need to prove it according to the limit definition. Accordingly, let </a:t>
            </a:r>
            <a:r>
              <a:rPr lang="el-GR" i="1" dirty="0">
                <a:latin typeface="Cambria Math" panose="02040503050406030204" pitchFamily="18" charset="0"/>
                <a:ea typeface="Cambria Math" panose="02040503050406030204" pitchFamily="18" charset="0"/>
              </a:rPr>
              <a:t>ε</a:t>
            </a:r>
            <a:r>
              <a:rPr lang="en-US" dirty="0"/>
              <a:t> &gt; 0 be a fixed number. Let </a:t>
            </a:r>
            <a:r>
              <a:rPr lang="en-US" i="1" dirty="0"/>
              <a:t>N</a:t>
            </a:r>
            <a:r>
              <a:rPr lang="en-US" dirty="0"/>
              <a:t> be fixed as any natural number greater than 1/</a:t>
            </a:r>
            <a:r>
              <a:rPr lang="el-GR" i="1" dirty="0">
                <a:latin typeface="Cambria Math" panose="02040503050406030204" pitchFamily="18" charset="0"/>
                <a:ea typeface="Cambria Math" panose="02040503050406030204" pitchFamily="18" charset="0"/>
              </a:rPr>
              <a:t>ε</a:t>
            </a:r>
            <a:r>
              <a:rPr lang="en-US" dirty="0"/>
              <a:t>. This means that 1/</a:t>
            </a:r>
            <a:r>
              <a:rPr lang="en-US" i="1" dirty="0"/>
              <a:t>N</a:t>
            </a:r>
            <a:r>
              <a:rPr lang="en-US" dirty="0"/>
              <a:t> &lt; </a:t>
            </a:r>
            <a:r>
              <a:rPr lang="el-GR" i="1" dirty="0">
                <a:latin typeface="Cambria Math" panose="02040503050406030204" pitchFamily="18" charset="0"/>
                <a:ea typeface="Cambria Math" panose="02040503050406030204" pitchFamily="18" charset="0"/>
              </a:rPr>
              <a:t>ε</a:t>
            </a:r>
            <a:r>
              <a:rPr lang="en-US" dirty="0"/>
              <a:t>, and so for all </a:t>
            </a:r>
            <a:r>
              <a:rPr lang="en-US" i="1" dirty="0"/>
              <a:t>n</a:t>
            </a:r>
            <a:r>
              <a:rPr lang="en-US" dirty="0"/>
              <a:t> &gt; </a:t>
            </a:r>
            <a:r>
              <a:rPr lang="en-US" i="1" dirty="0"/>
              <a:t>N</a:t>
            </a:r>
            <a:r>
              <a:rPr lang="en-US" dirty="0"/>
              <a:t>, </a:t>
            </a:r>
          </a:p>
          <a:p>
            <a:pPr>
              <a:lnSpc>
                <a:spcPct val="150000"/>
              </a:lnSpc>
              <a:spcBef>
                <a:spcPts val="1800"/>
              </a:spcBef>
            </a:pPr>
            <a:endParaRPr lang="en-US" dirty="0"/>
          </a:p>
          <a:p>
            <a:pPr>
              <a:tabLst>
                <a:tab pos="465138" algn="l"/>
              </a:tabLst>
            </a:pPr>
            <a:r>
              <a:rPr lang="en-US" dirty="0"/>
              <a:t>	This proves the sequence converges and that </a:t>
            </a:r>
          </a:p>
        </p:txBody>
      </p:sp>
      <p:graphicFrame>
        <p:nvGraphicFramePr>
          <p:cNvPr id="494594" name="Object 2"/>
          <p:cNvGraphicFramePr>
            <a:graphicFrameLocks noChangeAspect="1"/>
          </p:cNvGraphicFramePr>
          <p:nvPr>
            <p:extLst>
              <p:ext uri="{D42A27DB-BD31-4B8C-83A1-F6EECF244321}">
                <p14:modId xmlns:p14="http://schemas.microsoft.com/office/powerpoint/2010/main" val="1386364745"/>
              </p:ext>
            </p:extLst>
          </p:nvPr>
        </p:nvGraphicFramePr>
        <p:xfrm>
          <a:off x="2540000" y="3803650"/>
          <a:ext cx="4064000" cy="939800"/>
        </p:xfrm>
        <a:graphic>
          <a:graphicData uri="http://schemas.openxmlformats.org/presentationml/2006/ole">
            <mc:AlternateContent xmlns:mc="http://schemas.openxmlformats.org/markup-compatibility/2006">
              <mc:Choice xmlns:v="urn:schemas-microsoft-com:vml" Requires="v">
                <p:oleObj name="Equation" r:id="rId2" imgW="4063680" imgH="939600" progId="Equation.DSMT4">
                  <p:embed/>
                </p:oleObj>
              </mc:Choice>
              <mc:Fallback>
                <p:oleObj name="Equation" r:id="rId2" imgW="4063680" imgH="939600" progId="Equation.DSMT4">
                  <p:embed/>
                  <p:pic>
                    <p:nvPicPr>
                      <p:cNvPr id="0" name="Picture 2"/>
                      <p:cNvPicPr>
                        <a:picLocks noChangeAspect="1" noChangeArrowheads="1"/>
                      </p:cNvPicPr>
                      <p:nvPr/>
                    </p:nvPicPr>
                    <p:blipFill>
                      <a:blip r:embed="rId3"/>
                      <a:srcRect/>
                      <a:stretch>
                        <a:fillRect/>
                      </a:stretch>
                    </p:blipFill>
                    <p:spPr bwMode="auto">
                      <a:xfrm>
                        <a:off x="2540000" y="3803650"/>
                        <a:ext cx="4064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4595" name="Object 3"/>
          <p:cNvGraphicFramePr>
            <a:graphicFrameLocks noChangeAspect="1"/>
          </p:cNvGraphicFramePr>
          <p:nvPr/>
        </p:nvGraphicFramePr>
        <p:xfrm>
          <a:off x="1053060" y="5105400"/>
          <a:ext cx="1816100" cy="838200"/>
        </p:xfrm>
        <a:graphic>
          <a:graphicData uri="http://schemas.openxmlformats.org/presentationml/2006/ole">
            <mc:AlternateContent xmlns:mc="http://schemas.openxmlformats.org/markup-compatibility/2006">
              <mc:Choice xmlns:v="urn:schemas-microsoft-com:vml" Requires="v">
                <p:oleObj name="Equation" r:id="rId4" imgW="1815840" imgH="838080" progId="Equation.DSMT4">
                  <p:embed/>
                </p:oleObj>
              </mc:Choice>
              <mc:Fallback>
                <p:oleObj name="Equation" r:id="rId4" imgW="181584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060" y="5105400"/>
                        <a:ext cx="181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4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Sequence Converges to a Limit or Diverges (cont.)</a:t>
            </a:r>
          </a:p>
        </p:txBody>
      </p:sp>
      <p:sp>
        <p:nvSpPr>
          <p:cNvPr id="3" name="Content Placeholder 2"/>
          <p:cNvSpPr>
            <a:spLocks noGrp="1"/>
          </p:cNvSpPr>
          <p:nvPr>
            <p:ph idx="1"/>
          </p:nvPr>
        </p:nvSpPr>
        <p:spPr>
          <a:xfrm>
            <a:off x="457200" y="1280160"/>
            <a:ext cx="8229600" cy="4228850"/>
          </a:xfrm>
        </p:spPr>
        <p:txBody>
          <a:bodyPr>
            <a:spAutoFit/>
          </a:bodyPr>
          <a:lstStyle/>
          <a:p>
            <a:pPr marL="465138" indent="-465138"/>
            <a:r>
              <a:rPr lang="en-US" b="1" dirty="0"/>
              <a:t>c.	</a:t>
            </a:r>
            <a:r>
              <a:rPr lang="en-US" dirty="0"/>
              <a:t>The sequence		also diverges because as </a:t>
            </a:r>
            <a:r>
              <a:rPr lang="en-US" i="1" dirty="0"/>
              <a:t>n</a:t>
            </a:r>
            <a:r>
              <a:rPr lang="en-US" dirty="0"/>
              <a:t> </a:t>
            </a:r>
          </a:p>
          <a:p>
            <a:pPr marL="465138" indent="-465138"/>
            <a:r>
              <a:rPr lang="en-US" dirty="0"/>
              <a:t>	increases, </a:t>
            </a:r>
            <a:r>
              <a:rPr lang="en-US" i="1" dirty="0"/>
              <a:t>n</a:t>
            </a:r>
            <a:r>
              <a:rPr lang="en-US" baseline="30000" dirty="0"/>
              <a:t>2</a:t>
            </a:r>
            <a:r>
              <a:rPr lang="en-US" dirty="0"/>
              <a:t> increases without bound and eventually surpasses any fixed real number no matter how large. As we have seen in the past, we often describe </a:t>
            </a:r>
            <a:r>
              <a:rPr lang="en-US" i="1" dirty="0"/>
              <a:t>how</a:t>
            </a:r>
            <a:r>
              <a:rPr lang="en-US" dirty="0"/>
              <a:t> this sequence diverges by </a:t>
            </a:r>
          </a:p>
          <a:p>
            <a:pPr marL="465138" indent="-465138"/>
            <a:r>
              <a:rPr lang="en-US" dirty="0"/>
              <a:t>	writing 		      but this notation should never be </a:t>
            </a:r>
          </a:p>
          <a:p>
            <a:pPr marL="465138" indent="-465138"/>
            <a:r>
              <a:rPr lang="en-US" dirty="0"/>
              <a:t>	taken to mean the sequence converges. This is simply an indication that its terms grow without bound.</a:t>
            </a:r>
          </a:p>
        </p:txBody>
      </p:sp>
      <p:graphicFrame>
        <p:nvGraphicFramePr>
          <p:cNvPr id="495618" name="Object 2"/>
          <p:cNvGraphicFramePr>
            <a:graphicFrameLocks noChangeAspect="1"/>
          </p:cNvGraphicFramePr>
          <p:nvPr/>
        </p:nvGraphicFramePr>
        <p:xfrm>
          <a:off x="3124200" y="1219200"/>
          <a:ext cx="1003300" cy="647700"/>
        </p:xfrm>
        <a:graphic>
          <a:graphicData uri="http://schemas.openxmlformats.org/presentationml/2006/ole">
            <mc:AlternateContent xmlns:mc="http://schemas.openxmlformats.org/markup-compatibility/2006">
              <mc:Choice xmlns:v="urn:schemas-microsoft-com:vml" Requires="v">
                <p:oleObj name="Equation" r:id="rId2" imgW="1002960" imgH="647640" progId="Equation.DSMT4">
                  <p:embed/>
                </p:oleObj>
              </mc:Choice>
              <mc:Fallback>
                <p:oleObj name="Equation" r:id="rId2" imgW="1002960" imgH="647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19200"/>
                        <a:ext cx="1003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5619" name="Object 3"/>
          <p:cNvGraphicFramePr>
            <a:graphicFrameLocks noChangeAspect="1"/>
          </p:cNvGraphicFramePr>
          <p:nvPr/>
        </p:nvGraphicFramePr>
        <p:xfrm>
          <a:off x="2133600" y="3611380"/>
          <a:ext cx="1536700" cy="584200"/>
        </p:xfrm>
        <a:graphic>
          <a:graphicData uri="http://schemas.openxmlformats.org/presentationml/2006/ole">
            <mc:AlternateContent xmlns:mc="http://schemas.openxmlformats.org/markup-compatibility/2006">
              <mc:Choice xmlns:v="urn:schemas-microsoft-com:vml" Requires="v">
                <p:oleObj name="Equation" r:id="rId4" imgW="1536480" imgH="583920" progId="Equation.DSMT4">
                  <p:embed/>
                </p:oleObj>
              </mc:Choice>
              <mc:Fallback>
                <p:oleObj name="Equation" r:id="rId4" imgW="1536480" imgH="5839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611380"/>
                        <a:ext cx="1536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Sequence Notation </a:t>
            </a:r>
          </a:p>
        </p:txBody>
      </p:sp>
      <p:sp>
        <p:nvSpPr>
          <p:cNvPr id="3" name="Content Placeholder 2"/>
          <p:cNvSpPr>
            <a:spLocks noGrp="1"/>
          </p:cNvSpPr>
          <p:nvPr>
            <p:ph idx="1"/>
          </p:nvPr>
        </p:nvSpPr>
        <p:spPr/>
        <p:txBody>
          <a:bodyPr/>
          <a:lstStyle/>
          <a:p>
            <a:pPr marL="465138" indent="-465138"/>
            <a:r>
              <a:rPr lang="en-US" b="1" dirty="0"/>
              <a:t>a.	</a:t>
            </a:r>
            <a:r>
              <a:rPr lang="en-US" dirty="0"/>
              <a:t>For the sequence {1, 4, 9, 16, …}, the first term is 1, the second term is 4, and in general we would likely guess that the </a:t>
            </a:r>
            <a:r>
              <a:rPr lang="en-US" i="1" dirty="0"/>
              <a:t>n</a:t>
            </a:r>
            <a:r>
              <a:rPr lang="en-US" baseline="30000" dirty="0"/>
              <a:t>th</a:t>
            </a:r>
            <a:r>
              <a:rPr lang="en-US" dirty="0"/>
              <a:t> term is </a:t>
            </a:r>
            <a:r>
              <a:rPr lang="en-US" i="1" dirty="0"/>
              <a:t>n</a:t>
            </a:r>
            <a:r>
              <a:rPr lang="en-US" baseline="30000" dirty="0"/>
              <a:t>2</a:t>
            </a:r>
            <a:r>
              <a:rPr lang="en-US" dirty="0"/>
              <a:t>. Using sequence notation, we write </a:t>
            </a:r>
            <a:r>
              <a:rPr lang="en-US" i="1" dirty="0"/>
              <a:t>a</a:t>
            </a:r>
            <a:r>
              <a:rPr lang="en-US" i="1" baseline="-25000" dirty="0"/>
              <a:t>n</a:t>
            </a:r>
            <a:r>
              <a:rPr lang="en-US" dirty="0"/>
              <a:t> </a:t>
            </a:r>
            <a:r>
              <a:rPr lang="en-US" dirty="0">
                <a:latin typeface="Symbol" pitchFamily="18" charset="2"/>
              </a:rPr>
              <a:t>=</a:t>
            </a:r>
            <a:r>
              <a:rPr lang="en-US" dirty="0"/>
              <a:t> </a:t>
            </a:r>
            <a:r>
              <a:rPr lang="en-US" i="1" dirty="0"/>
              <a:t>n</a:t>
            </a:r>
            <a:r>
              <a:rPr lang="en-US" baseline="30000" dirty="0"/>
              <a:t>2</a:t>
            </a:r>
            <a:r>
              <a:rPr 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Sequence Converges to a Limit or Diverges (cont.)</a:t>
            </a:r>
          </a:p>
        </p:txBody>
      </p:sp>
      <p:sp>
        <p:nvSpPr>
          <p:cNvPr id="3" name="Content Placeholder 2"/>
          <p:cNvSpPr>
            <a:spLocks noGrp="1"/>
          </p:cNvSpPr>
          <p:nvPr>
            <p:ph idx="1"/>
          </p:nvPr>
        </p:nvSpPr>
        <p:spPr/>
        <p:txBody>
          <a:bodyPr/>
          <a:lstStyle/>
          <a:p>
            <a:pPr marL="465138" indent="-465138"/>
            <a:r>
              <a:rPr lang="en-US" b="1" dirty="0"/>
              <a:t>d.	</a:t>
            </a:r>
            <a:r>
              <a:rPr lang="en-US" dirty="0"/>
              <a:t>For any given positive integer </a:t>
            </a:r>
            <a:r>
              <a:rPr lang="en-US" i="1" dirty="0"/>
              <a:t>n</a:t>
            </a:r>
            <a:r>
              <a:rPr lang="en-US" dirty="0"/>
              <a:t>, the number </a:t>
            </a:r>
            <a:r>
              <a:rPr lang="en-US" i="1" dirty="0"/>
              <a:t>n</a:t>
            </a:r>
            <a:r>
              <a:rPr lang="en-US" dirty="0"/>
              <a:t>! (which is read “</a:t>
            </a:r>
            <a:r>
              <a:rPr lang="en-US" i="1" dirty="0"/>
              <a:t>n</a:t>
            </a:r>
            <a:r>
              <a:rPr lang="en-US" dirty="0"/>
              <a:t> factorial”) is defined as </a:t>
            </a:r>
          </a:p>
          <a:p>
            <a:pPr>
              <a:lnSpc>
                <a:spcPct val="150000"/>
              </a:lnSpc>
            </a:pPr>
            <a:endParaRPr lang="en-US" dirty="0"/>
          </a:p>
          <a:p>
            <a:pPr marL="465138"/>
            <a:r>
              <a:rPr lang="en-US" dirty="0"/>
              <a:t>(Because it is convenient in some contexts, we also define 0! </a:t>
            </a:r>
            <a:r>
              <a:rPr lang="en-US" dirty="0">
                <a:latin typeface="Symbol" pitchFamily="18" charset="2"/>
              </a:rPr>
              <a:t>=</a:t>
            </a:r>
            <a:r>
              <a:rPr lang="en-US" dirty="0"/>
              <a:t> 1, but this fact is not needed here.) </a:t>
            </a:r>
          </a:p>
          <a:p>
            <a:pPr marL="465138"/>
            <a:r>
              <a:rPr lang="en-US" dirty="0"/>
              <a:t>Given this, the sequence	        also clearly grows </a:t>
            </a:r>
          </a:p>
          <a:p>
            <a:pPr marL="465138"/>
            <a:r>
              <a:rPr lang="en-US" dirty="0"/>
              <a:t>without bound and thus is another example of a divergent sequence.</a:t>
            </a:r>
          </a:p>
        </p:txBody>
      </p:sp>
      <p:graphicFrame>
        <p:nvGraphicFramePr>
          <p:cNvPr id="496642" name="Object 2"/>
          <p:cNvGraphicFramePr>
            <a:graphicFrameLocks noChangeAspect="1"/>
          </p:cNvGraphicFramePr>
          <p:nvPr>
            <p:extLst>
              <p:ext uri="{D42A27DB-BD31-4B8C-83A1-F6EECF244321}">
                <p14:modId xmlns:p14="http://schemas.microsoft.com/office/powerpoint/2010/main" val="3596666947"/>
              </p:ext>
            </p:extLst>
          </p:nvPr>
        </p:nvGraphicFramePr>
        <p:xfrm>
          <a:off x="3028950" y="2343150"/>
          <a:ext cx="3086100" cy="482600"/>
        </p:xfrm>
        <a:graphic>
          <a:graphicData uri="http://schemas.openxmlformats.org/presentationml/2006/ole">
            <mc:AlternateContent xmlns:mc="http://schemas.openxmlformats.org/markup-compatibility/2006">
              <mc:Choice xmlns:v="urn:schemas-microsoft-com:vml" Requires="v">
                <p:oleObj name="Equation" r:id="rId2" imgW="3085920" imgH="482400" progId="Equation.DSMT4">
                  <p:embed/>
                </p:oleObj>
              </mc:Choice>
              <mc:Fallback>
                <p:oleObj name="Equation" r:id="rId2" imgW="3085920" imgH="482400" progId="Equation.DSMT4">
                  <p:embed/>
                  <p:pic>
                    <p:nvPicPr>
                      <p:cNvPr id="0" name="Picture 2"/>
                      <p:cNvPicPr>
                        <a:picLocks noChangeAspect="1" noChangeArrowheads="1"/>
                      </p:cNvPicPr>
                      <p:nvPr/>
                    </p:nvPicPr>
                    <p:blipFill>
                      <a:blip r:embed="rId3"/>
                      <a:srcRect/>
                      <a:stretch>
                        <a:fillRect/>
                      </a:stretch>
                    </p:blipFill>
                    <p:spPr bwMode="auto">
                      <a:xfrm>
                        <a:off x="3028950" y="2343150"/>
                        <a:ext cx="3086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6643" name="Object 3"/>
          <p:cNvGraphicFramePr>
            <a:graphicFrameLocks noChangeAspect="1"/>
          </p:cNvGraphicFramePr>
          <p:nvPr/>
        </p:nvGraphicFramePr>
        <p:xfrm>
          <a:off x="4689840" y="3860800"/>
          <a:ext cx="965200" cy="558800"/>
        </p:xfrm>
        <a:graphic>
          <a:graphicData uri="http://schemas.openxmlformats.org/presentationml/2006/ole">
            <mc:AlternateContent xmlns:mc="http://schemas.openxmlformats.org/markup-compatibility/2006">
              <mc:Choice xmlns:v="urn:schemas-microsoft-com:vml" Requires="v">
                <p:oleObj name="Equation" r:id="rId4" imgW="965160" imgH="558720" progId="Equation.DSMT4">
                  <p:embed/>
                </p:oleObj>
              </mc:Choice>
              <mc:Fallback>
                <p:oleObj name="Equation" r:id="rId4" imgW="965160" imgH="5587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840" y="3860800"/>
                        <a:ext cx="965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6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Limits of Sequences (cont.) </a:t>
            </a:r>
          </a:p>
        </p:txBody>
      </p:sp>
      <p:sp>
        <p:nvSpPr>
          <p:cNvPr id="3" name="Content Placeholder 2"/>
          <p:cNvSpPr>
            <a:spLocks noGrp="1"/>
          </p:cNvSpPr>
          <p:nvPr>
            <p:ph idx="1"/>
          </p:nvPr>
        </p:nvSpPr>
        <p:spPr/>
        <p:txBody>
          <a:bodyPr/>
          <a:lstStyle/>
          <a:p>
            <a:r>
              <a:rPr lang="en-US" dirty="0"/>
              <a:t>Because sequences are functions, we are able to take advantage of all the theorems we have previously developed regarding limits of functions. The next theorem establishes the connection between our earlier work and limits of sequences, and the subsequent theorems are restatements of facts you first learned in Section 2.4.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Limits of Sequences and Limits of Functions</a:t>
            </a:r>
          </a:p>
        </p:txBody>
      </p:sp>
      <p:sp>
        <p:nvSpPr>
          <p:cNvPr id="3" name="Content Placeholder 2"/>
          <p:cNvSpPr>
            <a:spLocks noGrp="1"/>
          </p:cNvSpPr>
          <p:nvPr>
            <p:ph idx="1"/>
          </p:nvPr>
        </p:nvSpPr>
        <p:spPr>
          <a:xfrm>
            <a:off x="457200" y="1280160"/>
            <a:ext cx="8229600" cy="1988237"/>
          </a:xfrm>
          <a:solidFill>
            <a:srgbClr val="FFFFCC"/>
          </a:solidFill>
          <a:ln w="28575">
            <a:solidFill>
              <a:schemeClr val="tx1"/>
            </a:solidFill>
          </a:ln>
        </p:spPr>
        <p:txBody>
          <a:bodyPr>
            <a:spAutoFit/>
          </a:bodyPr>
          <a:lstStyle/>
          <a:p>
            <a:r>
              <a:rPr lang="en-US" dirty="0">
                <a:solidFill>
                  <a:schemeClr val="tx1"/>
                </a:solidFill>
              </a:rPr>
              <a:t>Suppose </a:t>
            </a:r>
            <a:r>
              <a:rPr lang="en-US" i="1" dirty="0">
                <a:solidFill>
                  <a:schemeClr val="tx1"/>
                </a:solidFill>
              </a:rPr>
              <a:t>f</a:t>
            </a:r>
            <a:r>
              <a:rPr lang="en-US" dirty="0">
                <a:solidFill>
                  <a:schemeClr val="tx1"/>
                </a:solidFill>
              </a:rPr>
              <a:t> is a function defined for all </a:t>
            </a:r>
            <a:r>
              <a:rPr lang="en-US" i="1" dirty="0">
                <a:solidFill>
                  <a:schemeClr val="tx1"/>
                </a:solidFill>
              </a:rPr>
              <a:t>x</a:t>
            </a:r>
            <a:r>
              <a:rPr lang="en-US" dirty="0">
                <a:solidFill>
                  <a:schemeClr val="tx1"/>
                </a:solidFill>
              </a:rPr>
              <a:t> </a:t>
            </a:r>
            <a:r>
              <a:rPr lang="en-US" dirty="0">
                <a:solidFill>
                  <a:schemeClr val="tx1"/>
                </a:solidFill>
                <a:latin typeface="Symbol" pitchFamily="18" charset="2"/>
                <a:sym typeface="Symbol"/>
              </a:rPr>
              <a:t></a:t>
            </a:r>
            <a:r>
              <a:rPr lang="en-US" dirty="0">
                <a:solidFill>
                  <a:schemeClr val="tx1"/>
                </a:solidFill>
              </a:rPr>
              <a:t> </a:t>
            </a:r>
            <a:r>
              <a:rPr lang="en-US" i="1" dirty="0">
                <a:solidFill>
                  <a:schemeClr val="tx1"/>
                </a:solidFill>
              </a:rPr>
              <a:t>x</a:t>
            </a:r>
            <a:r>
              <a:rPr lang="en-US" baseline="-25000" dirty="0">
                <a:solidFill>
                  <a:schemeClr val="tx1"/>
                </a:solidFill>
              </a:rPr>
              <a:t>0</a:t>
            </a:r>
            <a:r>
              <a:rPr lang="en-US" dirty="0">
                <a:solidFill>
                  <a:schemeClr val="tx1"/>
                </a:solidFill>
              </a:rPr>
              <a:t> and suppose </a:t>
            </a:r>
            <a:r>
              <a:rPr lang="en-US" i="1" dirty="0">
                <a:solidFill>
                  <a:schemeClr val="tx1"/>
                </a:solidFill>
              </a:rPr>
              <a:t>a</a:t>
            </a:r>
            <a:r>
              <a:rPr lang="en-US" i="1" baseline="-25000" dirty="0">
                <a:solidFill>
                  <a:schemeClr val="tx1"/>
                </a:solidFill>
              </a:rPr>
              <a:t>n</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n</a:t>
            </a:r>
            <a:r>
              <a:rPr lang="en-US" dirty="0">
                <a:solidFill>
                  <a:schemeClr val="tx1"/>
                </a:solidFill>
              </a:rPr>
              <a:t>) for all natural numbers </a:t>
            </a:r>
            <a:r>
              <a:rPr lang="en-US" i="1" dirty="0">
                <a:solidFill>
                  <a:schemeClr val="tx1"/>
                </a:solidFill>
              </a:rPr>
              <a:t>n</a:t>
            </a:r>
            <a:r>
              <a:rPr lang="en-US" dirty="0">
                <a:solidFill>
                  <a:schemeClr val="tx1"/>
                </a:solidFill>
              </a:rPr>
              <a:t> </a:t>
            </a:r>
            <a:r>
              <a:rPr lang="en-US" dirty="0">
                <a:solidFill>
                  <a:schemeClr val="tx1"/>
                </a:solidFill>
                <a:latin typeface="Symbol" pitchFamily="18" charset="2"/>
                <a:sym typeface="Symbol"/>
              </a:rPr>
              <a:t></a:t>
            </a:r>
            <a:r>
              <a:rPr lang="en-US" dirty="0">
                <a:solidFill>
                  <a:schemeClr val="tx1"/>
                </a:solidFill>
              </a:rPr>
              <a:t> </a:t>
            </a:r>
            <a:r>
              <a:rPr lang="en-US" i="1" dirty="0">
                <a:solidFill>
                  <a:schemeClr val="tx1"/>
                </a:solidFill>
              </a:rPr>
              <a:t>x</a:t>
            </a:r>
            <a:r>
              <a:rPr lang="en-US" baseline="-25000" dirty="0">
                <a:solidFill>
                  <a:schemeClr val="tx1"/>
                </a:solidFill>
              </a:rPr>
              <a:t>0</a:t>
            </a:r>
            <a:r>
              <a:rPr lang="en-US" dirty="0">
                <a:solidFill>
                  <a:schemeClr val="tx1"/>
                </a:solidFill>
              </a:rPr>
              <a:t>. Then</a:t>
            </a:r>
          </a:p>
          <a:p>
            <a:endParaRPr lang="en-US" dirty="0">
              <a:solidFill>
                <a:schemeClr val="tx1"/>
              </a:solidFill>
            </a:endParaRPr>
          </a:p>
          <a:p>
            <a:endParaRPr lang="en-US" dirty="0">
              <a:solidFill>
                <a:schemeClr val="tx1"/>
              </a:solidFill>
            </a:endParaRPr>
          </a:p>
        </p:txBody>
      </p:sp>
      <p:graphicFrame>
        <p:nvGraphicFramePr>
          <p:cNvPr id="497666" name="Object 2"/>
          <p:cNvGraphicFramePr>
            <a:graphicFrameLocks noChangeAspect="1"/>
          </p:cNvGraphicFramePr>
          <p:nvPr>
            <p:extLst>
              <p:ext uri="{D42A27DB-BD31-4B8C-83A1-F6EECF244321}">
                <p14:modId xmlns:p14="http://schemas.microsoft.com/office/powerpoint/2010/main" val="1267363747"/>
              </p:ext>
            </p:extLst>
          </p:nvPr>
        </p:nvGraphicFramePr>
        <p:xfrm>
          <a:off x="2590800" y="2514600"/>
          <a:ext cx="3962400" cy="571500"/>
        </p:xfrm>
        <a:graphic>
          <a:graphicData uri="http://schemas.openxmlformats.org/presentationml/2006/ole">
            <mc:AlternateContent xmlns:mc="http://schemas.openxmlformats.org/markup-compatibility/2006">
              <mc:Choice xmlns:v="urn:schemas-microsoft-com:vml" Requires="v">
                <p:oleObj name="Equation" r:id="rId2" imgW="3962160" imgH="571320" progId="Equation.DSMT4">
                  <p:embed/>
                </p:oleObj>
              </mc:Choice>
              <mc:Fallback>
                <p:oleObj name="Equation" r:id="rId2" imgW="396216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514600"/>
                        <a:ext cx="3962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4056495"/>
          </a:xfrm>
          <a:solidFill>
            <a:srgbClr val="FFFFCC"/>
          </a:solidFill>
          <a:ln w="28575">
            <a:solidFill>
              <a:schemeClr val="tx1"/>
            </a:solidFill>
          </a:ln>
        </p:spPr>
        <p:txBody>
          <a:bodyPr>
            <a:spAutoFit/>
          </a:bodyPr>
          <a:lstStyle/>
          <a:p>
            <a:r>
              <a:rPr lang="en-US" dirty="0">
                <a:solidFill>
                  <a:schemeClr val="tx1"/>
                </a:solidFill>
              </a:rPr>
              <a:t>The only purpose of the </a:t>
            </a:r>
            <a:r>
              <a:rPr lang="en-US" i="1" dirty="0">
                <a:solidFill>
                  <a:schemeClr val="tx1"/>
                </a:solidFill>
              </a:rPr>
              <a:t>x</a:t>
            </a:r>
            <a:r>
              <a:rPr lang="en-US" baseline="-25000" dirty="0">
                <a:solidFill>
                  <a:schemeClr val="tx1"/>
                </a:solidFill>
              </a:rPr>
              <a:t>0</a:t>
            </a:r>
            <a:r>
              <a:rPr lang="en-US" dirty="0">
                <a:solidFill>
                  <a:schemeClr val="tx1"/>
                </a:solidFill>
              </a:rPr>
              <a:t> in the statement of the theorem is to emphasize that we don’t care about the behavior of the function </a:t>
            </a:r>
            <a:r>
              <a:rPr lang="en-US" i="1" dirty="0">
                <a:solidFill>
                  <a:schemeClr val="tx1"/>
                </a:solidFill>
              </a:rPr>
              <a:t>f</a:t>
            </a:r>
            <a:r>
              <a:rPr lang="en-US" dirty="0">
                <a:solidFill>
                  <a:schemeClr val="tx1"/>
                </a:solidFill>
              </a:rPr>
              <a:t> or the sequence {</a:t>
            </a:r>
            <a:r>
              <a:rPr lang="en-US" i="1" dirty="0">
                <a:solidFill>
                  <a:schemeClr val="tx1"/>
                </a:solidFill>
              </a:rPr>
              <a:t>a</a:t>
            </a:r>
            <a:r>
              <a:rPr lang="en-US" i="1" baseline="-25000" dirty="0">
                <a:solidFill>
                  <a:schemeClr val="tx1"/>
                </a:solidFill>
              </a:rPr>
              <a:t>n</a:t>
            </a:r>
            <a:r>
              <a:rPr lang="en-US" dirty="0">
                <a:solidFill>
                  <a:schemeClr val="tx1"/>
                </a:solidFill>
              </a:rPr>
              <a:t>} initially if we are looking at the limit as </a:t>
            </a:r>
            <a:r>
              <a:rPr lang="en-US" i="1" dirty="0">
                <a:solidFill>
                  <a:schemeClr val="tx1"/>
                </a:solidFill>
              </a:rPr>
              <a:t>x</a:t>
            </a:r>
            <a:r>
              <a:rPr lang="en-US" dirty="0">
                <a:solidFill>
                  <a:schemeClr val="tx1"/>
                </a:solidFill>
              </a:rPr>
              <a:t> or n approaches </a:t>
            </a:r>
            <a:r>
              <a:rPr lang="en-US" dirty="0">
                <a:solidFill>
                  <a:schemeClr val="tx1"/>
                </a:solidFill>
                <a:sym typeface="Symbol"/>
              </a:rPr>
              <a:t></a:t>
            </a:r>
            <a:r>
              <a:rPr lang="en-US" dirty="0">
                <a:solidFill>
                  <a:schemeClr val="tx1"/>
                </a:solidFill>
              </a:rPr>
              <a:t>. With that in mind, let </a:t>
            </a:r>
            <a:r>
              <a:rPr lang="el-GR" i="1" dirty="0">
                <a:solidFill>
                  <a:schemeClr val="tx1"/>
                </a:solidFill>
                <a:latin typeface="Cambria Math" panose="02040503050406030204" pitchFamily="18" charset="0"/>
                <a:ea typeface="Cambria Math" panose="02040503050406030204" pitchFamily="18" charset="0"/>
              </a:rPr>
              <a:t>ε</a:t>
            </a:r>
            <a:r>
              <a:rPr lang="en-US" dirty="0">
                <a:solidFill>
                  <a:schemeClr val="tx1"/>
                </a:solidFill>
              </a:rPr>
              <a:t> &gt; 0 be fixed. Then there is a real number </a:t>
            </a:r>
            <a:r>
              <a:rPr lang="en-US" i="1" dirty="0">
                <a:solidFill>
                  <a:schemeClr val="tx1"/>
                </a:solidFill>
              </a:rPr>
              <a:t>M</a:t>
            </a:r>
            <a:r>
              <a:rPr lang="en-US" dirty="0">
                <a:solidFill>
                  <a:schemeClr val="tx1"/>
                </a:solidFill>
              </a:rPr>
              <a:t> such that		     for all </a:t>
            </a:r>
            <a:r>
              <a:rPr lang="en-US" i="1" dirty="0">
                <a:solidFill>
                  <a:schemeClr val="tx1"/>
                </a:solidFill>
              </a:rPr>
              <a:t>x</a:t>
            </a:r>
            <a:r>
              <a:rPr lang="en-US" dirty="0">
                <a:solidFill>
                  <a:schemeClr val="tx1"/>
                </a:solidFill>
              </a:rPr>
              <a:t> &gt; </a:t>
            </a:r>
            <a:r>
              <a:rPr lang="en-US" i="1" dirty="0">
                <a:solidFill>
                  <a:schemeClr val="tx1"/>
                </a:solidFill>
              </a:rPr>
              <a:t>M</a:t>
            </a:r>
            <a:r>
              <a:rPr lang="en-US" dirty="0">
                <a:solidFill>
                  <a:schemeClr val="tx1"/>
                </a:solidFill>
              </a:rPr>
              <a:t>. So if </a:t>
            </a:r>
            <a:r>
              <a:rPr lang="en-US" i="1" dirty="0">
                <a:solidFill>
                  <a:schemeClr val="tx1"/>
                </a:solidFill>
              </a:rPr>
              <a:t>N</a:t>
            </a:r>
            <a:r>
              <a:rPr lang="en-US" dirty="0">
                <a:solidFill>
                  <a:schemeClr val="tx1"/>
                </a:solidFill>
              </a:rPr>
              <a:t> is a natural number greater than </a:t>
            </a:r>
            <a:r>
              <a:rPr lang="en-US" i="1" dirty="0">
                <a:solidFill>
                  <a:schemeClr val="tx1"/>
                </a:solidFill>
              </a:rPr>
              <a:t>M</a:t>
            </a:r>
            <a:r>
              <a:rPr lang="en-US" dirty="0">
                <a:solidFill>
                  <a:schemeClr val="tx1"/>
                </a:solidFill>
              </a:rPr>
              <a:t>,</a:t>
            </a:r>
          </a:p>
          <a:p>
            <a:pPr>
              <a:spcBef>
                <a:spcPts val="0"/>
              </a:spcBef>
            </a:pPr>
            <a:endParaRPr lang="en-US" dirty="0">
              <a:solidFill>
                <a:schemeClr val="tx1"/>
              </a:solidFill>
            </a:endParaRPr>
          </a:p>
          <a:p>
            <a:r>
              <a:rPr lang="en-US" dirty="0">
                <a:solidFill>
                  <a:schemeClr val="tx1"/>
                </a:solidFill>
              </a:rPr>
              <a:t>and hence</a:t>
            </a:r>
          </a:p>
        </p:txBody>
      </p:sp>
      <p:graphicFrame>
        <p:nvGraphicFramePr>
          <p:cNvPr id="498690" name="Object 2"/>
          <p:cNvGraphicFramePr>
            <a:graphicFrameLocks noChangeAspect="1"/>
          </p:cNvGraphicFramePr>
          <p:nvPr>
            <p:extLst>
              <p:ext uri="{D42A27DB-BD31-4B8C-83A1-F6EECF244321}">
                <p14:modId xmlns:p14="http://schemas.microsoft.com/office/powerpoint/2010/main" val="1234691879"/>
              </p:ext>
            </p:extLst>
          </p:nvPr>
        </p:nvGraphicFramePr>
        <p:xfrm>
          <a:off x="3627083" y="3352202"/>
          <a:ext cx="1790700" cy="558800"/>
        </p:xfrm>
        <a:graphic>
          <a:graphicData uri="http://schemas.openxmlformats.org/presentationml/2006/ole">
            <mc:AlternateContent xmlns:mc="http://schemas.openxmlformats.org/markup-compatibility/2006">
              <mc:Choice xmlns:v="urn:schemas-microsoft-com:vml" Requires="v">
                <p:oleObj name="Equation" r:id="rId2" imgW="1790640" imgH="558720" progId="Equation.DSMT4">
                  <p:embed/>
                </p:oleObj>
              </mc:Choice>
              <mc:Fallback>
                <p:oleObj name="Equation" r:id="rId2" imgW="1790640" imgH="558720" progId="Equation.DSMT4">
                  <p:embed/>
                  <p:pic>
                    <p:nvPicPr>
                      <p:cNvPr id="0" name="Picture 2"/>
                      <p:cNvPicPr>
                        <a:picLocks noChangeAspect="1" noChangeArrowheads="1"/>
                      </p:cNvPicPr>
                      <p:nvPr/>
                    </p:nvPicPr>
                    <p:blipFill>
                      <a:blip r:embed="rId3"/>
                      <a:srcRect/>
                      <a:stretch>
                        <a:fillRect/>
                      </a:stretch>
                    </p:blipFill>
                    <p:spPr bwMode="auto">
                      <a:xfrm>
                        <a:off x="3627083" y="3352202"/>
                        <a:ext cx="1790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8691" name="Object 3"/>
          <p:cNvGraphicFramePr>
            <a:graphicFrameLocks noChangeAspect="1"/>
          </p:cNvGraphicFramePr>
          <p:nvPr>
            <p:extLst>
              <p:ext uri="{D42A27DB-BD31-4B8C-83A1-F6EECF244321}">
                <p14:modId xmlns:p14="http://schemas.microsoft.com/office/powerpoint/2010/main" val="4010564094"/>
              </p:ext>
            </p:extLst>
          </p:nvPr>
        </p:nvGraphicFramePr>
        <p:xfrm>
          <a:off x="2265008" y="4236440"/>
          <a:ext cx="4635500" cy="558800"/>
        </p:xfrm>
        <a:graphic>
          <a:graphicData uri="http://schemas.openxmlformats.org/presentationml/2006/ole">
            <mc:AlternateContent xmlns:mc="http://schemas.openxmlformats.org/markup-compatibility/2006">
              <mc:Choice xmlns:v="urn:schemas-microsoft-com:vml" Requires="v">
                <p:oleObj name="Equation" r:id="rId4" imgW="4635360" imgH="558720" progId="Equation.DSMT4">
                  <p:embed/>
                </p:oleObj>
              </mc:Choice>
              <mc:Fallback>
                <p:oleObj name="Equation" r:id="rId4" imgW="4635360" imgH="558720" progId="Equation.DSMT4">
                  <p:embed/>
                  <p:pic>
                    <p:nvPicPr>
                      <p:cNvPr id="0" name="Picture 3"/>
                      <p:cNvPicPr>
                        <a:picLocks noChangeAspect="1" noChangeArrowheads="1"/>
                      </p:cNvPicPr>
                      <p:nvPr/>
                    </p:nvPicPr>
                    <p:blipFill>
                      <a:blip r:embed="rId5"/>
                      <a:srcRect/>
                      <a:stretch>
                        <a:fillRect/>
                      </a:stretch>
                    </p:blipFill>
                    <p:spPr bwMode="auto">
                      <a:xfrm>
                        <a:off x="2265008" y="4236440"/>
                        <a:ext cx="4635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8692" name="Object 4"/>
          <p:cNvGraphicFramePr>
            <a:graphicFrameLocks noChangeAspect="1"/>
          </p:cNvGraphicFramePr>
          <p:nvPr>
            <p:extLst>
              <p:ext uri="{D42A27DB-BD31-4B8C-83A1-F6EECF244321}">
                <p14:modId xmlns:p14="http://schemas.microsoft.com/office/powerpoint/2010/main" val="3563320236"/>
              </p:ext>
            </p:extLst>
          </p:nvPr>
        </p:nvGraphicFramePr>
        <p:xfrm>
          <a:off x="2114378" y="4808122"/>
          <a:ext cx="1397000" cy="546100"/>
        </p:xfrm>
        <a:graphic>
          <a:graphicData uri="http://schemas.openxmlformats.org/presentationml/2006/ole">
            <mc:AlternateContent xmlns:mc="http://schemas.openxmlformats.org/markup-compatibility/2006">
              <mc:Choice xmlns:v="urn:schemas-microsoft-com:vml" Requires="v">
                <p:oleObj name="Equation" r:id="rId6" imgW="1396800" imgH="545760" progId="Equation.DSMT4">
                  <p:embed/>
                </p:oleObj>
              </mc:Choice>
              <mc:Fallback>
                <p:oleObj name="Equation" r:id="rId6" imgW="1396800" imgH="5457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4378" y="4808122"/>
                        <a:ext cx="1397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056495"/>
          </a:xfrm>
          <a:solidFill>
            <a:srgbClr val="FFFFCC"/>
          </a:solidFill>
          <a:ln w="28575">
            <a:solidFill>
              <a:schemeClr val="tx1"/>
            </a:solidFill>
          </a:ln>
        </p:spPr>
        <p:txBody>
          <a:bodyPr>
            <a:spAutoFit/>
          </a:bodyPr>
          <a:lstStyle/>
          <a:p>
            <a:r>
              <a:rPr lang="en-US" dirty="0">
                <a:solidFill>
                  <a:schemeClr val="tx1"/>
                </a:solidFill>
              </a:rPr>
              <a:t>Figure 5 illustrates how the behavior of {</a:t>
            </a:r>
            <a:r>
              <a:rPr lang="en-US" i="1" dirty="0">
                <a:solidFill>
                  <a:schemeClr val="tx1"/>
                </a:solidFill>
              </a:rPr>
              <a:t>a</a:t>
            </a:r>
            <a:r>
              <a:rPr lang="en-US" i="1" baseline="-25000" dirty="0">
                <a:solidFill>
                  <a:schemeClr val="tx1"/>
                </a:solidFill>
              </a:rPr>
              <a:t>n</a:t>
            </a:r>
            <a:r>
              <a:rPr lang="en-US" dirty="0">
                <a:solidFill>
                  <a:schemeClr val="tx1"/>
                </a:solidFill>
              </a:rPr>
              <a:t>} reflects the behavior of </a:t>
            </a:r>
            <a:r>
              <a:rPr lang="en-US" i="1" dirty="0">
                <a:solidFill>
                  <a:schemeClr val="tx1"/>
                </a:solidFill>
              </a:rPr>
              <a:t>f</a:t>
            </a:r>
            <a:r>
              <a:rPr lang="en-US" dirty="0">
                <a:solidFill>
                  <a:schemeClr val="tx1"/>
                </a:solidFill>
              </a:rPr>
              <a: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49971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1822120"/>
            <a:ext cx="3657600" cy="2514261"/>
          </a:xfrm>
          <a:prstGeom prst="rect">
            <a:avLst/>
          </a:prstGeom>
          <a:noFill/>
          <a:ln w="9525">
            <a:noFill/>
            <a:miter lim="800000"/>
            <a:headEnd/>
            <a:tailEnd/>
          </a:ln>
        </p:spPr>
      </p:pic>
      <p:sp>
        <p:nvSpPr>
          <p:cNvPr id="8" name="Rectangle 7"/>
          <p:cNvSpPr/>
          <p:nvPr/>
        </p:nvSpPr>
        <p:spPr>
          <a:xfrm>
            <a:off x="4114800" y="4574908"/>
            <a:ext cx="1370055" cy="523220"/>
          </a:xfrm>
          <a:prstGeom prst="rect">
            <a:avLst/>
          </a:prstGeom>
        </p:spPr>
        <p:txBody>
          <a:bodyPr wrap="none">
            <a:spAutoFit/>
          </a:bodyPr>
          <a:lstStyle/>
          <a:p>
            <a:pPr algn="ctr"/>
            <a:r>
              <a:rPr lang="en-US" sz="2800" b="1" dirty="0"/>
              <a:t>Figure 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Sequence Limit Laws</a:t>
            </a:r>
          </a:p>
        </p:txBody>
      </p:sp>
      <p:sp>
        <p:nvSpPr>
          <p:cNvPr id="3" name="Content Placeholder 2"/>
          <p:cNvSpPr>
            <a:spLocks noGrp="1"/>
          </p:cNvSpPr>
          <p:nvPr>
            <p:ph idx="1"/>
          </p:nvPr>
        </p:nvSpPr>
        <p:spPr>
          <a:xfrm>
            <a:off x="457200" y="1280161"/>
            <a:ext cx="8229600" cy="4282439"/>
          </a:xfrm>
          <a:solidFill>
            <a:srgbClr val="FFFFCC"/>
          </a:solidFill>
          <a:ln w="28575">
            <a:solidFill>
              <a:schemeClr val="tx1"/>
            </a:solidFill>
          </a:ln>
        </p:spPr>
        <p:txBody>
          <a:bodyPr wrap="square">
            <a:noAutofit/>
          </a:bodyPr>
          <a:lstStyle/>
          <a:p>
            <a:r>
              <a:rPr lang="en-US" dirty="0">
                <a:solidFill>
                  <a:schemeClr val="tx1"/>
                </a:solidFill>
              </a:rPr>
              <a:t>Let {</a:t>
            </a:r>
            <a:r>
              <a:rPr lang="en-US" i="1" dirty="0">
                <a:solidFill>
                  <a:schemeClr val="tx1"/>
                </a:solidFill>
              </a:rPr>
              <a:t>a</a:t>
            </a:r>
            <a:r>
              <a:rPr lang="en-US" i="1" baseline="-25000" dirty="0">
                <a:solidFill>
                  <a:schemeClr val="tx1"/>
                </a:solidFill>
              </a:rPr>
              <a:t>n</a:t>
            </a:r>
            <a:r>
              <a:rPr lang="en-US" dirty="0">
                <a:solidFill>
                  <a:schemeClr val="tx1"/>
                </a:solidFill>
              </a:rPr>
              <a:t>} and {</a:t>
            </a:r>
            <a:r>
              <a:rPr lang="en-US" i="1" dirty="0">
                <a:solidFill>
                  <a:schemeClr val="tx1"/>
                </a:solidFill>
              </a:rPr>
              <a:t>b</a:t>
            </a:r>
            <a:r>
              <a:rPr lang="en-US" i="1" baseline="-25000" dirty="0">
                <a:solidFill>
                  <a:schemeClr val="tx1"/>
                </a:solidFill>
              </a:rPr>
              <a:t>n</a:t>
            </a:r>
            <a:r>
              <a:rPr lang="en-US" dirty="0">
                <a:solidFill>
                  <a:schemeClr val="tx1"/>
                </a:solidFill>
              </a:rPr>
              <a:t>} be two sequences such that both </a:t>
            </a:r>
          </a:p>
          <a:p>
            <a:r>
              <a:rPr lang="en-US" dirty="0">
                <a:solidFill>
                  <a:schemeClr val="tx1"/>
                </a:solidFill>
              </a:rPr>
              <a:t>		        exist, and let </a:t>
            </a:r>
            <a:r>
              <a:rPr lang="en-US" i="1" dirty="0">
                <a:solidFill>
                  <a:schemeClr val="tx1"/>
                </a:solidFill>
              </a:rPr>
              <a:t>k</a:t>
            </a:r>
            <a:r>
              <a:rPr lang="en-US" dirty="0">
                <a:solidFill>
                  <a:schemeClr val="tx1"/>
                </a:solidFill>
              </a:rPr>
              <a:t> be a fixed real number. </a:t>
            </a:r>
          </a:p>
          <a:p>
            <a:pPr>
              <a:spcBef>
                <a:spcPts val="1200"/>
              </a:spcBef>
            </a:pPr>
            <a:r>
              <a:rPr lang="en-US" dirty="0">
                <a:solidFill>
                  <a:schemeClr val="tx1"/>
                </a:solidFill>
              </a:rPr>
              <a:t>Then the following laws hold.</a:t>
            </a:r>
          </a:p>
          <a:p>
            <a:pPr>
              <a:spcBef>
                <a:spcPts val="1200"/>
              </a:spcBef>
            </a:pPr>
            <a:endParaRPr lang="en-US" dirty="0">
              <a:solidFill>
                <a:schemeClr val="tx1"/>
              </a:solidFill>
            </a:endParaRPr>
          </a:p>
          <a:p>
            <a:pPr>
              <a:spcBef>
                <a:spcPts val="1200"/>
              </a:spcBef>
            </a:pPr>
            <a:endParaRPr lang="en-US" dirty="0">
              <a:solidFill>
                <a:schemeClr val="tx1"/>
              </a:solidFill>
            </a:endParaRPr>
          </a:p>
          <a:p>
            <a:pPr>
              <a:spcBef>
                <a:spcPts val="1200"/>
              </a:spcBef>
            </a:pPr>
            <a:endParaRPr lang="en-US" dirty="0">
              <a:solidFill>
                <a:schemeClr val="tx1"/>
              </a:solidFill>
            </a:endParaRPr>
          </a:p>
          <a:p>
            <a:pPr>
              <a:spcBef>
                <a:spcPts val="1200"/>
              </a:spcBef>
            </a:pPr>
            <a:endParaRPr lang="en-US" dirty="0">
              <a:solidFill>
                <a:schemeClr val="tx1"/>
              </a:solidFill>
            </a:endParaRPr>
          </a:p>
        </p:txBody>
      </p:sp>
      <p:graphicFrame>
        <p:nvGraphicFramePr>
          <p:cNvPr id="500738" name="Object 2"/>
          <p:cNvGraphicFramePr>
            <a:graphicFrameLocks noChangeAspect="1"/>
          </p:cNvGraphicFramePr>
          <p:nvPr>
            <p:extLst>
              <p:ext uri="{D42A27DB-BD31-4B8C-83A1-F6EECF244321}">
                <p14:modId xmlns:p14="http://schemas.microsoft.com/office/powerpoint/2010/main" val="2082093341"/>
              </p:ext>
            </p:extLst>
          </p:nvPr>
        </p:nvGraphicFramePr>
        <p:xfrm>
          <a:off x="516367" y="1876164"/>
          <a:ext cx="2400300" cy="546100"/>
        </p:xfrm>
        <a:graphic>
          <a:graphicData uri="http://schemas.openxmlformats.org/presentationml/2006/ole">
            <mc:AlternateContent xmlns:mc="http://schemas.openxmlformats.org/markup-compatibility/2006">
              <mc:Choice xmlns:v="urn:schemas-microsoft-com:vml" Requires="v">
                <p:oleObj name="Equation" r:id="rId2" imgW="2400120" imgH="545760" progId="Equation.DSMT4">
                  <p:embed/>
                </p:oleObj>
              </mc:Choice>
              <mc:Fallback>
                <p:oleObj name="Equation" r:id="rId2" imgW="240012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67" y="1876164"/>
                        <a:ext cx="24003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0739" name="Object 3"/>
          <p:cNvGraphicFramePr>
            <a:graphicFrameLocks noChangeAspect="1"/>
          </p:cNvGraphicFramePr>
          <p:nvPr>
            <p:extLst>
              <p:ext uri="{D42A27DB-BD31-4B8C-83A1-F6EECF244321}">
                <p14:modId xmlns:p14="http://schemas.microsoft.com/office/powerpoint/2010/main" val="3625607433"/>
              </p:ext>
            </p:extLst>
          </p:nvPr>
        </p:nvGraphicFramePr>
        <p:xfrm>
          <a:off x="697977" y="3057264"/>
          <a:ext cx="7683500" cy="1879600"/>
        </p:xfrm>
        <a:graphic>
          <a:graphicData uri="http://schemas.openxmlformats.org/presentationml/2006/ole">
            <mc:AlternateContent xmlns:mc="http://schemas.openxmlformats.org/markup-compatibility/2006">
              <mc:Choice xmlns:v="urn:schemas-microsoft-com:vml" Requires="v">
                <p:oleObj name="Equation" r:id="rId4" imgW="7683480" imgH="1879560" progId="Equation.DSMT4">
                  <p:embed/>
                </p:oleObj>
              </mc:Choice>
              <mc:Fallback>
                <p:oleObj name="Equation" r:id="rId4" imgW="7683480" imgH="1879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77" y="3057264"/>
                        <a:ext cx="76835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Sequence Limit Laws (cont.)</a:t>
            </a:r>
          </a:p>
        </p:txBody>
      </p:sp>
      <p:sp>
        <p:nvSpPr>
          <p:cNvPr id="3" name="Content Placeholder 2"/>
          <p:cNvSpPr>
            <a:spLocks noGrp="1"/>
          </p:cNvSpPr>
          <p:nvPr>
            <p:ph idx="1"/>
          </p:nvPr>
        </p:nvSpPr>
        <p:spPr>
          <a:xfrm>
            <a:off x="457200" y="1280160"/>
            <a:ext cx="8229600" cy="2277547"/>
          </a:xfrm>
          <a:solidFill>
            <a:srgbClr val="FFFFCC"/>
          </a:solidFill>
          <a:ln w="28575">
            <a:solidFill>
              <a:schemeClr val="tx1"/>
            </a:solidFill>
          </a:ln>
        </p:spPr>
        <p:txBody>
          <a:bodyPr>
            <a:spAutoFit/>
          </a:bodyPr>
          <a:lstStyle/>
          <a:p>
            <a:pPr algn="ctr"/>
            <a:endParaRPr lang="en-US" b="1" dirty="0">
              <a:solidFill>
                <a:schemeClr val="tx1"/>
              </a:solidFill>
            </a:endParaRPr>
          </a:p>
          <a:p>
            <a:pPr>
              <a:spcBef>
                <a:spcPts val="1200"/>
              </a:spcBef>
            </a:pPr>
            <a:endParaRPr lang="en-US" dirty="0">
              <a:solidFill>
                <a:schemeClr val="tx1"/>
              </a:solidFill>
            </a:endParaRPr>
          </a:p>
          <a:p>
            <a:pPr>
              <a:spcBef>
                <a:spcPts val="1200"/>
              </a:spcBef>
            </a:pPr>
            <a:endParaRPr lang="en-US" dirty="0">
              <a:solidFill>
                <a:schemeClr val="tx1"/>
              </a:solidFill>
            </a:endParaRPr>
          </a:p>
          <a:p>
            <a:pPr>
              <a:spcBef>
                <a:spcPts val="1200"/>
              </a:spcBef>
            </a:pPr>
            <a:endParaRPr lang="en-US" dirty="0">
              <a:solidFill>
                <a:schemeClr val="tx1"/>
              </a:solidFill>
            </a:endParaRPr>
          </a:p>
        </p:txBody>
      </p:sp>
      <p:graphicFrame>
        <p:nvGraphicFramePr>
          <p:cNvPr id="500739" name="Object 3"/>
          <p:cNvGraphicFramePr>
            <a:graphicFrameLocks noChangeAspect="1"/>
          </p:cNvGraphicFramePr>
          <p:nvPr>
            <p:extLst>
              <p:ext uri="{D42A27DB-BD31-4B8C-83A1-F6EECF244321}">
                <p14:modId xmlns:p14="http://schemas.microsoft.com/office/powerpoint/2010/main" val="145420907"/>
              </p:ext>
            </p:extLst>
          </p:nvPr>
        </p:nvGraphicFramePr>
        <p:xfrm>
          <a:off x="842085" y="1545878"/>
          <a:ext cx="7416800" cy="1841500"/>
        </p:xfrm>
        <a:graphic>
          <a:graphicData uri="http://schemas.openxmlformats.org/presentationml/2006/ole">
            <mc:AlternateContent xmlns:mc="http://schemas.openxmlformats.org/markup-compatibility/2006">
              <mc:Choice xmlns:v="urn:schemas-microsoft-com:vml" Requires="v">
                <p:oleObj name="Equation" r:id="rId2" imgW="7416720" imgH="1841400" progId="Equation.DSMT4">
                  <p:embed/>
                </p:oleObj>
              </mc:Choice>
              <mc:Fallback>
                <p:oleObj name="Equation" r:id="rId2" imgW="7416720" imgH="18414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85" y="1545878"/>
                        <a:ext cx="74168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Squeeze Theorem for Sequences</a:t>
            </a:r>
          </a:p>
        </p:txBody>
      </p:sp>
      <p:sp>
        <p:nvSpPr>
          <p:cNvPr id="3" name="Content Placeholder 2"/>
          <p:cNvSpPr>
            <a:spLocks noGrp="1"/>
          </p:cNvSpPr>
          <p:nvPr>
            <p:ph idx="1"/>
          </p:nvPr>
        </p:nvSpPr>
        <p:spPr>
          <a:xfrm>
            <a:off x="457200" y="1280160"/>
            <a:ext cx="8229600" cy="1609671"/>
          </a:xfrm>
          <a:solidFill>
            <a:srgbClr val="FFFFCC"/>
          </a:solidFill>
          <a:ln w="28575">
            <a:solidFill>
              <a:schemeClr val="tx1"/>
            </a:solidFill>
          </a:ln>
        </p:spPr>
        <p:txBody>
          <a:bodyPr bIns="182880">
            <a:spAutoFit/>
          </a:bodyPr>
          <a:lstStyle/>
          <a:p>
            <a:r>
              <a:rPr lang="en-US" dirty="0">
                <a:solidFill>
                  <a:schemeClr val="tx1"/>
                </a:solidFill>
              </a:rPr>
              <a:t>Let {</a:t>
            </a:r>
            <a:r>
              <a:rPr lang="en-US" i="1" dirty="0">
                <a:solidFill>
                  <a:schemeClr val="tx1"/>
                </a:solidFill>
              </a:rPr>
              <a:t>a</a:t>
            </a:r>
            <a:r>
              <a:rPr lang="en-US" i="1" baseline="-25000" dirty="0">
                <a:solidFill>
                  <a:schemeClr val="tx1"/>
                </a:solidFill>
              </a:rPr>
              <a:t>n</a:t>
            </a:r>
            <a:r>
              <a:rPr lang="en-US" dirty="0">
                <a:solidFill>
                  <a:schemeClr val="tx1"/>
                </a:solidFill>
              </a:rPr>
              <a:t>}, {</a:t>
            </a:r>
            <a:r>
              <a:rPr lang="en-US" i="1" dirty="0">
                <a:solidFill>
                  <a:schemeClr val="tx1"/>
                </a:solidFill>
              </a:rPr>
              <a:t>b</a:t>
            </a:r>
            <a:r>
              <a:rPr lang="en-US" i="1" baseline="-25000" dirty="0">
                <a:solidFill>
                  <a:schemeClr val="tx1"/>
                </a:solidFill>
              </a:rPr>
              <a:t>n</a:t>
            </a:r>
            <a:r>
              <a:rPr lang="en-US" dirty="0">
                <a:solidFill>
                  <a:schemeClr val="tx1"/>
                </a:solidFill>
              </a:rPr>
              <a:t>}, and {</a:t>
            </a:r>
            <a:r>
              <a:rPr lang="en-US" i="1" dirty="0">
                <a:solidFill>
                  <a:schemeClr val="tx1"/>
                </a:solidFill>
              </a:rPr>
              <a:t>c</a:t>
            </a:r>
            <a:r>
              <a:rPr lang="en-US" i="1" baseline="-25000" dirty="0">
                <a:solidFill>
                  <a:schemeClr val="tx1"/>
                </a:solidFill>
              </a:rPr>
              <a:t>n</a:t>
            </a:r>
            <a:r>
              <a:rPr lang="en-US" dirty="0">
                <a:solidFill>
                  <a:schemeClr val="tx1"/>
                </a:solidFill>
              </a:rPr>
              <a:t>} be sequences such that </a:t>
            </a:r>
            <a:r>
              <a:rPr lang="en-US" i="1" dirty="0">
                <a:solidFill>
                  <a:schemeClr val="tx1"/>
                </a:solidFill>
              </a:rPr>
              <a:t>a</a:t>
            </a:r>
            <a:r>
              <a:rPr lang="en-US" i="1" baseline="-25000" dirty="0">
                <a:solidFill>
                  <a:schemeClr val="tx1"/>
                </a:solidFill>
              </a:rPr>
              <a:t>n</a:t>
            </a:r>
            <a:r>
              <a:rPr lang="en-US" i="1"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b</a:t>
            </a:r>
            <a:r>
              <a:rPr lang="en-US" i="1" baseline="-25000" dirty="0">
                <a:solidFill>
                  <a:schemeClr val="tx1"/>
                </a:solidFill>
              </a:rPr>
              <a:t>n</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c</a:t>
            </a:r>
            <a:r>
              <a:rPr lang="en-US" i="1" baseline="-25000" dirty="0">
                <a:solidFill>
                  <a:schemeClr val="tx1"/>
                </a:solidFill>
              </a:rPr>
              <a:t>n</a:t>
            </a:r>
            <a:r>
              <a:rPr lang="en-US" dirty="0">
                <a:solidFill>
                  <a:schemeClr val="tx1"/>
                </a:solidFill>
              </a:rPr>
              <a:t> for all </a:t>
            </a:r>
            <a:r>
              <a:rPr lang="en-US" i="1" dirty="0">
                <a:solidFill>
                  <a:schemeClr val="tx1"/>
                </a:solidFill>
              </a:rPr>
              <a:t>n</a:t>
            </a:r>
            <a:r>
              <a:rPr lang="en-US" dirty="0">
                <a:solidFill>
                  <a:schemeClr val="tx1"/>
                </a:solidFill>
              </a:rPr>
              <a:t> greater than some natural number </a:t>
            </a:r>
          </a:p>
          <a:p>
            <a:r>
              <a:rPr lang="en-US" i="1" dirty="0">
                <a:solidFill>
                  <a:schemeClr val="tx1"/>
                </a:solidFill>
              </a:rPr>
              <a:t>N</a:t>
            </a:r>
            <a:r>
              <a:rPr lang="en-US" dirty="0">
                <a:solidFill>
                  <a:schemeClr val="tx1"/>
                </a:solidFill>
              </a:rPr>
              <a:t>. Then if						 as well.</a:t>
            </a:r>
          </a:p>
        </p:txBody>
      </p:sp>
      <p:graphicFrame>
        <p:nvGraphicFramePr>
          <p:cNvPr id="502786" name="Object 2"/>
          <p:cNvGraphicFramePr>
            <a:graphicFrameLocks noChangeAspect="1"/>
          </p:cNvGraphicFramePr>
          <p:nvPr>
            <p:extLst>
              <p:ext uri="{D42A27DB-BD31-4B8C-83A1-F6EECF244321}">
                <p14:modId xmlns:p14="http://schemas.microsoft.com/office/powerpoint/2010/main" val="945024277"/>
              </p:ext>
            </p:extLst>
          </p:nvPr>
        </p:nvGraphicFramePr>
        <p:xfrm>
          <a:off x="2056851" y="2286101"/>
          <a:ext cx="4902200" cy="546100"/>
        </p:xfrm>
        <a:graphic>
          <a:graphicData uri="http://schemas.openxmlformats.org/presentationml/2006/ole">
            <mc:AlternateContent xmlns:mc="http://schemas.openxmlformats.org/markup-compatibility/2006">
              <mc:Choice xmlns:v="urn:schemas-microsoft-com:vml" Requires="v">
                <p:oleObj name="Equation" r:id="rId2" imgW="4902120" imgH="545760" progId="Equation.DSMT4">
                  <p:embed/>
                </p:oleObj>
              </mc:Choice>
              <mc:Fallback>
                <p:oleObj name="Equation" r:id="rId2" imgW="490212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851" y="2286101"/>
                        <a:ext cx="4902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Continuous Function Theorem for Sequences</a:t>
            </a:r>
          </a:p>
        </p:txBody>
      </p:sp>
      <p:sp>
        <p:nvSpPr>
          <p:cNvPr id="3" name="Content Placeholder 2"/>
          <p:cNvSpPr>
            <a:spLocks noGrp="1"/>
          </p:cNvSpPr>
          <p:nvPr>
            <p:ph idx="1"/>
          </p:nvPr>
        </p:nvSpPr>
        <p:spPr>
          <a:xfrm>
            <a:off x="457200" y="1280160"/>
            <a:ext cx="8229600" cy="1705980"/>
          </a:xfrm>
          <a:solidFill>
            <a:srgbClr val="FFFFCC"/>
          </a:solidFill>
          <a:ln w="28575">
            <a:solidFill>
              <a:schemeClr val="tx1"/>
            </a:solidFill>
          </a:ln>
        </p:spPr>
        <p:txBody>
          <a:bodyPr>
            <a:spAutoFit/>
          </a:bodyPr>
          <a:lstStyle/>
          <a:p>
            <a:r>
              <a:rPr lang="en-US" dirty="0">
                <a:solidFill>
                  <a:schemeClr val="tx1"/>
                </a:solidFill>
              </a:rPr>
              <a:t>Let {</a:t>
            </a:r>
            <a:r>
              <a:rPr lang="en-US" i="1" dirty="0">
                <a:solidFill>
                  <a:schemeClr val="tx1"/>
                </a:solidFill>
              </a:rPr>
              <a:t>a</a:t>
            </a:r>
            <a:r>
              <a:rPr lang="en-US" i="1" baseline="-25000" dirty="0">
                <a:solidFill>
                  <a:schemeClr val="tx1"/>
                </a:solidFill>
              </a:rPr>
              <a:t>n</a:t>
            </a:r>
            <a:r>
              <a:rPr lang="en-US" dirty="0">
                <a:solidFill>
                  <a:schemeClr val="tx1"/>
                </a:solidFill>
              </a:rPr>
              <a:t>} be a sequence with		If </a:t>
            </a:r>
            <a:r>
              <a:rPr lang="en-US" i="1" dirty="0">
                <a:solidFill>
                  <a:schemeClr val="tx1"/>
                </a:solidFill>
              </a:rPr>
              <a:t>f</a:t>
            </a:r>
            <a:r>
              <a:rPr lang="en-US" dirty="0">
                <a:solidFill>
                  <a:schemeClr val="tx1"/>
                </a:solidFill>
              </a:rPr>
              <a:t> is a function </a:t>
            </a:r>
          </a:p>
          <a:p>
            <a:r>
              <a:rPr lang="en-US" dirty="0">
                <a:solidFill>
                  <a:schemeClr val="tx1"/>
                </a:solidFill>
              </a:rPr>
              <a:t>that is continuous at </a:t>
            </a:r>
            <a:r>
              <a:rPr lang="en-US" i="1" dirty="0">
                <a:solidFill>
                  <a:schemeClr val="tx1"/>
                </a:solidFill>
              </a:rPr>
              <a:t>L</a:t>
            </a:r>
            <a:r>
              <a:rPr lang="en-US" dirty="0">
                <a:solidFill>
                  <a:schemeClr val="tx1"/>
                </a:solidFill>
              </a:rPr>
              <a:t> and defined for all </a:t>
            </a:r>
            <a:r>
              <a:rPr lang="en-US" i="1" dirty="0">
                <a:solidFill>
                  <a:schemeClr val="tx1"/>
                </a:solidFill>
              </a:rPr>
              <a:t>a</a:t>
            </a:r>
            <a:r>
              <a:rPr lang="en-US" i="1" baseline="-25000" dirty="0">
                <a:solidFill>
                  <a:schemeClr val="tx1"/>
                </a:solidFill>
              </a:rPr>
              <a:t>n</a:t>
            </a:r>
            <a:r>
              <a:rPr lang="en-US" dirty="0">
                <a:solidFill>
                  <a:schemeClr val="tx1"/>
                </a:solidFill>
              </a:rPr>
              <a:t>, then</a:t>
            </a:r>
          </a:p>
          <a:p>
            <a:pPr>
              <a:lnSpc>
                <a:spcPct val="150000"/>
              </a:lnSpc>
            </a:pPr>
            <a:endParaRPr lang="en-US" dirty="0">
              <a:solidFill>
                <a:schemeClr val="tx1"/>
              </a:solidFill>
            </a:endParaRPr>
          </a:p>
        </p:txBody>
      </p:sp>
      <p:graphicFrame>
        <p:nvGraphicFramePr>
          <p:cNvPr id="503810" name="Object 2"/>
          <p:cNvGraphicFramePr>
            <a:graphicFrameLocks noChangeAspect="1"/>
          </p:cNvGraphicFramePr>
          <p:nvPr>
            <p:extLst>
              <p:ext uri="{D42A27DB-BD31-4B8C-83A1-F6EECF244321}">
                <p14:modId xmlns:p14="http://schemas.microsoft.com/office/powerpoint/2010/main" val="3764342472"/>
              </p:ext>
            </p:extLst>
          </p:nvPr>
        </p:nvGraphicFramePr>
        <p:xfrm>
          <a:off x="4572000" y="1300779"/>
          <a:ext cx="1397000" cy="546100"/>
        </p:xfrm>
        <a:graphic>
          <a:graphicData uri="http://schemas.openxmlformats.org/presentationml/2006/ole">
            <mc:AlternateContent xmlns:mc="http://schemas.openxmlformats.org/markup-compatibility/2006">
              <mc:Choice xmlns:v="urn:schemas-microsoft-com:vml" Requires="v">
                <p:oleObj name="Equation" r:id="rId2" imgW="1396800" imgH="545760" progId="Equation.DSMT4">
                  <p:embed/>
                </p:oleObj>
              </mc:Choice>
              <mc:Fallback>
                <p:oleObj name="Equation" r:id="rId2" imgW="139680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00779"/>
                        <a:ext cx="1397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1" name="Object 3"/>
          <p:cNvGraphicFramePr>
            <a:graphicFrameLocks noChangeAspect="1"/>
          </p:cNvGraphicFramePr>
          <p:nvPr>
            <p:extLst>
              <p:ext uri="{D42A27DB-BD31-4B8C-83A1-F6EECF244321}">
                <p14:modId xmlns:p14="http://schemas.microsoft.com/office/powerpoint/2010/main" val="2921022195"/>
              </p:ext>
            </p:extLst>
          </p:nvPr>
        </p:nvGraphicFramePr>
        <p:xfrm>
          <a:off x="574040" y="2352589"/>
          <a:ext cx="2362200" cy="584200"/>
        </p:xfrm>
        <a:graphic>
          <a:graphicData uri="http://schemas.openxmlformats.org/presentationml/2006/ole">
            <mc:AlternateContent xmlns:mc="http://schemas.openxmlformats.org/markup-compatibility/2006">
              <mc:Choice xmlns:v="urn:schemas-microsoft-com:vml" Requires="v">
                <p:oleObj name="Equation" r:id="rId4" imgW="2361960" imgH="583920" progId="Equation.DSMT4">
                  <p:embed/>
                </p:oleObj>
              </mc:Choice>
              <mc:Fallback>
                <p:oleObj name="Equation" r:id="rId4" imgW="2361960" imgH="5839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040" y="2352589"/>
                        <a:ext cx="2362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Limit of a Sequence </a:t>
            </a:r>
          </a:p>
        </p:txBody>
      </p:sp>
      <p:sp>
        <p:nvSpPr>
          <p:cNvPr id="3" name="Content Placeholder 2"/>
          <p:cNvSpPr>
            <a:spLocks noGrp="1"/>
          </p:cNvSpPr>
          <p:nvPr>
            <p:ph idx="1"/>
          </p:nvPr>
        </p:nvSpPr>
        <p:spPr/>
        <p:txBody>
          <a:bodyPr/>
          <a:lstStyle/>
          <a:p>
            <a:r>
              <a:rPr lang="en-US" dirty="0"/>
              <a:t>Find the limit of each of the following sequences, if the limit exists.</a:t>
            </a:r>
          </a:p>
          <a:p>
            <a:endParaRPr lang="en-US" dirty="0"/>
          </a:p>
          <a:p>
            <a:endParaRPr lang="en-US" dirty="0"/>
          </a:p>
          <a:p>
            <a:r>
              <a:rPr lang="en-US" b="1" dirty="0"/>
              <a:t>Solution</a:t>
            </a:r>
          </a:p>
          <a:p>
            <a:pPr marL="465138" indent="-465138"/>
            <a:r>
              <a:rPr lang="en-US" b="1" dirty="0"/>
              <a:t>a.	</a:t>
            </a:r>
            <a:r>
              <a:rPr lang="en-US" dirty="0"/>
              <a:t>Note that			  and the function </a:t>
            </a:r>
            <a:r>
              <a:rPr lang="en-US" i="1" dirty="0"/>
              <a:t>f</a:t>
            </a:r>
            <a:r>
              <a:rPr lang="en-US" dirty="0"/>
              <a:t>(</a:t>
            </a:r>
            <a:r>
              <a:rPr lang="en-US" i="1" dirty="0"/>
              <a:t>x</a:t>
            </a:r>
            <a:r>
              <a:rPr lang="en-US" dirty="0"/>
              <a:t>) </a:t>
            </a:r>
            <a:r>
              <a:rPr lang="en-US" dirty="0">
                <a:latin typeface="Symbol" pitchFamily="18" charset="2"/>
              </a:rPr>
              <a:t>=</a:t>
            </a:r>
            <a:r>
              <a:rPr lang="en-US" dirty="0"/>
              <a:t> 5</a:t>
            </a:r>
            <a:r>
              <a:rPr lang="en-US" i="1" baseline="30000" dirty="0"/>
              <a:t>x</a:t>
            </a:r>
            <a:r>
              <a:rPr lang="en-US" dirty="0"/>
              <a:t> is continuous at 0. So by the continuous function theorem,</a:t>
            </a:r>
          </a:p>
          <a:p>
            <a:endParaRPr lang="en-US" dirty="0"/>
          </a:p>
          <a:p>
            <a:endParaRPr lang="en-US" dirty="0"/>
          </a:p>
        </p:txBody>
      </p:sp>
      <p:graphicFrame>
        <p:nvGraphicFramePr>
          <p:cNvPr id="504834" name="Object 2"/>
          <p:cNvGraphicFramePr>
            <a:graphicFrameLocks noChangeAspect="1"/>
          </p:cNvGraphicFramePr>
          <p:nvPr/>
        </p:nvGraphicFramePr>
        <p:xfrm>
          <a:off x="548640" y="2171700"/>
          <a:ext cx="7581900" cy="1104900"/>
        </p:xfrm>
        <a:graphic>
          <a:graphicData uri="http://schemas.openxmlformats.org/presentationml/2006/ole">
            <mc:AlternateContent xmlns:mc="http://schemas.openxmlformats.org/markup-compatibility/2006">
              <mc:Choice xmlns:v="urn:schemas-microsoft-com:vml" Requires="v">
                <p:oleObj name="Equation" r:id="rId2" imgW="7581600" imgH="1104840" progId="Equation.DSMT4">
                  <p:embed/>
                </p:oleObj>
              </mc:Choice>
              <mc:Fallback>
                <p:oleObj name="Equation" r:id="rId2" imgW="7581600" imgH="1104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171700"/>
                        <a:ext cx="75819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35" name="Object 3"/>
          <p:cNvGraphicFramePr>
            <a:graphicFrameLocks noChangeAspect="1"/>
          </p:cNvGraphicFramePr>
          <p:nvPr/>
        </p:nvGraphicFramePr>
        <p:xfrm>
          <a:off x="2552700" y="3810000"/>
          <a:ext cx="2628900" cy="431800"/>
        </p:xfrm>
        <a:graphic>
          <a:graphicData uri="http://schemas.openxmlformats.org/presentationml/2006/ole">
            <mc:AlternateContent xmlns:mc="http://schemas.openxmlformats.org/markup-compatibility/2006">
              <mc:Choice xmlns:v="urn:schemas-microsoft-com:vml" Requires="v">
                <p:oleObj name="Equation" r:id="rId4" imgW="2628720" imgH="431640" progId="Equation.DSMT4">
                  <p:embed/>
                </p:oleObj>
              </mc:Choice>
              <mc:Fallback>
                <p:oleObj name="Equation" r:id="rId4" imgW="262872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700" y="3810000"/>
                        <a:ext cx="2628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37" name="Object 5"/>
          <p:cNvGraphicFramePr>
            <a:graphicFrameLocks noChangeAspect="1"/>
          </p:cNvGraphicFramePr>
          <p:nvPr/>
        </p:nvGraphicFramePr>
        <p:xfrm>
          <a:off x="2133600" y="5224280"/>
          <a:ext cx="990600" cy="596900"/>
        </p:xfrm>
        <a:graphic>
          <a:graphicData uri="http://schemas.openxmlformats.org/presentationml/2006/ole">
            <mc:AlternateContent xmlns:mc="http://schemas.openxmlformats.org/markup-compatibility/2006">
              <mc:Choice xmlns:v="urn:schemas-microsoft-com:vml" Requires="v">
                <p:oleObj name="Equation" r:id="rId6" imgW="990360" imgH="596880" progId="Equation.DSMT4">
                  <p:embed/>
                </p:oleObj>
              </mc:Choice>
              <mc:Fallback>
                <p:oleObj name="Equation" r:id="rId6" imgW="990360" imgH="596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5224280"/>
                        <a:ext cx="990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38" name="Object 6"/>
          <p:cNvGraphicFramePr>
            <a:graphicFrameLocks noChangeAspect="1"/>
          </p:cNvGraphicFramePr>
          <p:nvPr>
            <p:extLst>
              <p:ext uri="{D42A27DB-BD31-4B8C-83A1-F6EECF244321}">
                <p14:modId xmlns:p14="http://schemas.microsoft.com/office/powerpoint/2010/main" val="658609271"/>
              </p:ext>
            </p:extLst>
          </p:nvPr>
        </p:nvGraphicFramePr>
        <p:xfrm>
          <a:off x="3198813" y="5011738"/>
          <a:ext cx="1625600" cy="939800"/>
        </p:xfrm>
        <a:graphic>
          <a:graphicData uri="http://schemas.openxmlformats.org/presentationml/2006/ole">
            <mc:AlternateContent xmlns:mc="http://schemas.openxmlformats.org/markup-compatibility/2006">
              <mc:Choice xmlns:v="urn:schemas-microsoft-com:vml" Requires="v">
                <p:oleObj name="Equation" r:id="rId8" imgW="1625400" imgH="939600" progId="Equation.DSMT4">
                  <p:embed/>
                </p:oleObj>
              </mc:Choice>
              <mc:Fallback>
                <p:oleObj name="Equation" r:id="rId8" imgW="1625400" imgH="939600" progId="Equation.DSMT4">
                  <p:embed/>
                  <p:pic>
                    <p:nvPicPr>
                      <p:cNvPr id="0" name="Picture 6"/>
                      <p:cNvPicPr>
                        <a:picLocks noChangeAspect="1" noChangeArrowheads="1"/>
                      </p:cNvPicPr>
                      <p:nvPr/>
                    </p:nvPicPr>
                    <p:blipFill>
                      <a:blip r:embed="rId9"/>
                      <a:srcRect/>
                      <a:stretch>
                        <a:fillRect/>
                      </a:stretch>
                    </p:blipFill>
                    <p:spPr bwMode="auto">
                      <a:xfrm>
                        <a:off x="3198813" y="5011738"/>
                        <a:ext cx="1625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39" name="Object 7"/>
          <p:cNvGraphicFramePr>
            <a:graphicFrameLocks noChangeAspect="1"/>
          </p:cNvGraphicFramePr>
          <p:nvPr/>
        </p:nvGraphicFramePr>
        <p:xfrm>
          <a:off x="4840990" y="5245100"/>
          <a:ext cx="965200" cy="469900"/>
        </p:xfrm>
        <a:graphic>
          <a:graphicData uri="http://schemas.openxmlformats.org/presentationml/2006/ole">
            <mc:AlternateContent xmlns:mc="http://schemas.openxmlformats.org/markup-compatibility/2006">
              <mc:Choice xmlns:v="urn:schemas-microsoft-com:vml" Requires="v">
                <p:oleObj name="Equation" r:id="rId10" imgW="965160" imgH="469800" progId="Equation.DSMT4">
                  <p:embed/>
                </p:oleObj>
              </mc:Choice>
              <mc:Fallback>
                <p:oleObj name="Equation" r:id="rId10" imgW="96516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0990" y="5245100"/>
                        <a:ext cx="96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40" name="Object 8"/>
          <p:cNvGraphicFramePr>
            <a:graphicFrameLocks noChangeAspect="1"/>
          </p:cNvGraphicFramePr>
          <p:nvPr/>
        </p:nvGraphicFramePr>
        <p:xfrm>
          <a:off x="5833880" y="5227820"/>
          <a:ext cx="596900" cy="381000"/>
        </p:xfrm>
        <a:graphic>
          <a:graphicData uri="http://schemas.openxmlformats.org/presentationml/2006/ole">
            <mc:AlternateContent xmlns:mc="http://schemas.openxmlformats.org/markup-compatibility/2006">
              <mc:Choice xmlns:v="urn:schemas-microsoft-com:vml" Requires="v">
                <p:oleObj name="Equation" r:id="rId12" imgW="596880" imgH="380880" progId="Equation.DSMT4">
                  <p:embed/>
                </p:oleObj>
              </mc:Choice>
              <mc:Fallback>
                <p:oleObj name="Equation" r:id="rId12" imgW="596880" imgH="3808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33880" y="5227820"/>
                        <a:ext cx="59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41" name="Object 9"/>
          <p:cNvGraphicFramePr>
            <a:graphicFrameLocks noChangeAspect="1"/>
          </p:cNvGraphicFramePr>
          <p:nvPr/>
        </p:nvGraphicFramePr>
        <p:xfrm>
          <a:off x="6480540" y="5328170"/>
          <a:ext cx="546100" cy="279400"/>
        </p:xfrm>
        <a:graphic>
          <a:graphicData uri="http://schemas.openxmlformats.org/presentationml/2006/ole">
            <mc:AlternateContent xmlns:mc="http://schemas.openxmlformats.org/markup-compatibility/2006">
              <mc:Choice xmlns:v="urn:schemas-microsoft-com:vml" Requires="v">
                <p:oleObj name="Equation" r:id="rId14" imgW="545760" imgH="279360" progId="Equation.DSMT4">
                  <p:embed/>
                </p:oleObj>
              </mc:Choice>
              <mc:Fallback>
                <p:oleObj name="Equation" r:id="rId14" imgW="545760" imgH="27936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80540" y="5328170"/>
                        <a:ext cx="546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48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48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48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48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48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4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Sequence Notation (cont.)</a:t>
            </a:r>
          </a:p>
        </p:txBody>
      </p:sp>
      <p:sp>
        <p:nvSpPr>
          <p:cNvPr id="3" name="Content Placeholder 2"/>
          <p:cNvSpPr>
            <a:spLocks noGrp="1"/>
          </p:cNvSpPr>
          <p:nvPr>
            <p:ph idx="1"/>
          </p:nvPr>
        </p:nvSpPr>
        <p:spPr>
          <a:xfrm>
            <a:off x="457200" y="1280160"/>
            <a:ext cx="8229600" cy="4093428"/>
          </a:xfrm>
        </p:spPr>
        <p:txBody>
          <a:bodyPr>
            <a:spAutoFit/>
          </a:bodyPr>
          <a:lstStyle/>
          <a:p>
            <a:pPr marL="465138" indent="-465138"/>
            <a:r>
              <a:rPr lang="en-US" sz="2600" b="1" dirty="0"/>
              <a:t>b.	</a:t>
            </a:r>
            <a:r>
              <a:rPr lang="en-US" sz="2600" dirty="0"/>
              <a:t>In the sequence {1, </a:t>
            </a:r>
            <a:r>
              <a:rPr lang="en-US" sz="2600" dirty="0">
                <a:latin typeface="Symbol" pitchFamily="18" charset="2"/>
              </a:rPr>
              <a:t>-</a:t>
            </a:r>
            <a:r>
              <a:rPr lang="en-US" sz="2600" dirty="0"/>
              <a:t>1, 1, </a:t>
            </a:r>
            <a:r>
              <a:rPr lang="en-US" sz="2600" dirty="0">
                <a:latin typeface="Symbol" pitchFamily="18" charset="2"/>
              </a:rPr>
              <a:t>-</a:t>
            </a:r>
            <a:r>
              <a:rPr lang="en-US" sz="2600" dirty="0"/>
              <a:t>1, …}, the pattern so far indicates that the odd-numbered terms are 1 and the even-numbered terms are </a:t>
            </a:r>
            <a:r>
              <a:rPr lang="en-US" sz="2600" dirty="0">
                <a:latin typeface="Symbol" pitchFamily="18" charset="2"/>
              </a:rPr>
              <a:t>-</a:t>
            </a:r>
            <a:r>
              <a:rPr lang="en-US" sz="2600" dirty="0"/>
              <a:t>1. One way of expressing this is with the formula </a:t>
            </a:r>
            <a:r>
              <a:rPr lang="en-US" sz="2600" i="1" dirty="0"/>
              <a:t>b</a:t>
            </a:r>
            <a:r>
              <a:rPr lang="en-US" sz="2600" i="1" baseline="-25000" dirty="0"/>
              <a:t>n</a:t>
            </a:r>
            <a:r>
              <a:rPr lang="en-US" sz="2600" dirty="0"/>
              <a:t> </a:t>
            </a:r>
            <a:r>
              <a:rPr lang="en-US" sz="2600" dirty="0">
                <a:latin typeface="Symbol" pitchFamily="18" charset="2"/>
              </a:rPr>
              <a:t>=</a:t>
            </a:r>
            <a:r>
              <a:rPr lang="en-US" sz="2600" dirty="0"/>
              <a:t> (</a:t>
            </a:r>
            <a:r>
              <a:rPr lang="en-US" sz="2600" dirty="0">
                <a:latin typeface="Symbol" pitchFamily="18" charset="2"/>
              </a:rPr>
              <a:t>-</a:t>
            </a:r>
            <a:r>
              <a:rPr lang="en-US" sz="2600" dirty="0"/>
              <a:t>1)</a:t>
            </a:r>
            <a:r>
              <a:rPr lang="en-US" sz="2600" i="1" baseline="30000" dirty="0"/>
              <a:t>n </a:t>
            </a:r>
            <a:r>
              <a:rPr lang="en-US" sz="2600" baseline="30000" dirty="0"/>
              <a:t>+ 1</a:t>
            </a:r>
            <a:r>
              <a:rPr lang="en-US" sz="2600" dirty="0"/>
              <a:t>. Note that this example illustrates another distinction between sets and sequences: In a set, repeated elements are redundant, and the above list would simply reduce to  {</a:t>
            </a:r>
            <a:r>
              <a:rPr lang="en-US" sz="2600" dirty="0">
                <a:latin typeface="Symbol" pitchFamily="18" charset="2"/>
              </a:rPr>
              <a:t>-</a:t>
            </a:r>
            <a:r>
              <a:rPr lang="en-US" sz="2600" dirty="0"/>
              <a:t>1, 1}. But as a sequence, each element in the list is distinct because it occupies a unique position (first, second, and so on) in the sequence.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Limit of a Sequence (cont.)</a:t>
            </a:r>
          </a:p>
        </p:txBody>
      </p:sp>
      <p:sp>
        <p:nvSpPr>
          <p:cNvPr id="3" name="Content Placeholder 2"/>
          <p:cNvSpPr>
            <a:spLocks noGrp="1"/>
          </p:cNvSpPr>
          <p:nvPr>
            <p:ph idx="1"/>
          </p:nvPr>
        </p:nvSpPr>
        <p:spPr/>
        <p:txBody>
          <a:bodyPr/>
          <a:lstStyle/>
          <a:p>
            <a:r>
              <a:rPr lang="en-US" dirty="0"/>
              <a:t>Figure 6 visually confirms the limit we found.</a:t>
            </a:r>
          </a:p>
        </p:txBody>
      </p:sp>
      <p:graphicFrame>
        <p:nvGraphicFramePr>
          <p:cNvPr id="505860" name="Object 4"/>
          <p:cNvGraphicFramePr>
            <a:graphicFrameLocks noChangeAspect="1"/>
          </p:cNvGraphicFramePr>
          <p:nvPr>
            <p:extLst>
              <p:ext uri="{D42A27DB-BD31-4B8C-83A1-F6EECF244321}">
                <p14:modId xmlns:p14="http://schemas.microsoft.com/office/powerpoint/2010/main" val="2035600539"/>
              </p:ext>
            </p:extLst>
          </p:nvPr>
        </p:nvGraphicFramePr>
        <p:xfrm>
          <a:off x="1955800" y="4413250"/>
          <a:ext cx="5232400" cy="673100"/>
        </p:xfrm>
        <a:graphic>
          <a:graphicData uri="http://schemas.openxmlformats.org/presentationml/2006/ole">
            <mc:AlternateContent xmlns:mc="http://schemas.openxmlformats.org/markup-compatibility/2006">
              <mc:Choice xmlns:v="urn:schemas-microsoft-com:vml" Requires="v">
                <p:oleObj name="Equation" r:id="rId2" imgW="5232240" imgH="672840" progId="Equation.DSMT4">
                  <p:embed/>
                </p:oleObj>
              </mc:Choice>
              <mc:Fallback>
                <p:oleObj name="Equation" r:id="rId2" imgW="5232240" imgH="672840" progId="Equation.DSMT4">
                  <p:embed/>
                  <p:pic>
                    <p:nvPicPr>
                      <p:cNvPr id="0" name="Picture 4"/>
                      <p:cNvPicPr>
                        <a:picLocks noChangeAspect="1" noChangeArrowheads="1"/>
                      </p:cNvPicPr>
                      <p:nvPr/>
                    </p:nvPicPr>
                    <p:blipFill>
                      <a:blip r:embed="rId3"/>
                      <a:srcRect/>
                      <a:stretch>
                        <a:fillRect/>
                      </a:stretch>
                    </p:blipFill>
                    <p:spPr bwMode="auto">
                      <a:xfrm>
                        <a:off x="1955800" y="4413250"/>
                        <a:ext cx="52324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08B91BBF-5107-02D3-CB1C-40FA3667BA51}"/>
              </a:ext>
            </a:extLst>
          </p:cNvPr>
          <p:cNvPicPr>
            <a:picLocks noChangeAspect="1"/>
          </p:cNvPicPr>
          <p:nvPr/>
        </p:nvPicPr>
        <p:blipFill>
          <a:blip r:embed="rId4"/>
          <a:stretch>
            <a:fillRect/>
          </a:stretch>
        </p:blipFill>
        <p:spPr>
          <a:xfrm>
            <a:off x="2635491" y="1752600"/>
            <a:ext cx="3327353" cy="2484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5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Limit of a Sequence (cont.)</a:t>
            </a:r>
          </a:p>
        </p:txBody>
      </p:sp>
      <p:sp>
        <p:nvSpPr>
          <p:cNvPr id="3" name="Content Placeholder 2"/>
          <p:cNvSpPr>
            <a:spLocks noGrp="1"/>
          </p:cNvSpPr>
          <p:nvPr>
            <p:ph idx="1"/>
          </p:nvPr>
        </p:nvSpPr>
        <p:spPr/>
        <p:txBody>
          <a:bodyPr/>
          <a:lstStyle/>
          <a:p>
            <a:pPr marL="465138" indent="-465138"/>
            <a:r>
              <a:rPr lang="en-US" b="1" dirty="0"/>
              <a:t>b.	</a:t>
            </a:r>
            <a:r>
              <a:rPr lang="en-US" dirty="0"/>
              <a:t>The sequence limit laws allow us to easily evaluate a limit of this form, just as the original limit laws allow us to evaluate similar limits.</a:t>
            </a:r>
          </a:p>
        </p:txBody>
      </p:sp>
      <p:graphicFrame>
        <p:nvGraphicFramePr>
          <p:cNvPr id="506883" name="Object 3"/>
          <p:cNvGraphicFramePr>
            <a:graphicFrameLocks noChangeAspect="1"/>
          </p:cNvGraphicFramePr>
          <p:nvPr/>
        </p:nvGraphicFramePr>
        <p:xfrm>
          <a:off x="1097280" y="2895600"/>
          <a:ext cx="2552700" cy="876300"/>
        </p:xfrm>
        <a:graphic>
          <a:graphicData uri="http://schemas.openxmlformats.org/presentationml/2006/ole">
            <mc:AlternateContent xmlns:mc="http://schemas.openxmlformats.org/markup-compatibility/2006">
              <mc:Choice xmlns:v="urn:schemas-microsoft-com:vml" Requires="v">
                <p:oleObj name="Equation" r:id="rId2" imgW="2552400" imgH="876240" progId="Equation.DSMT4">
                  <p:embed/>
                </p:oleObj>
              </mc:Choice>
              <mc:Fallback>
                <p:oleObj name="Equation" r:id="rId2" imgW="2552400" imgH="876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895600"/>
                        <a:ext cx="2552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6884" name="Object 4"/>
          <p:cNvGraphicFramePr>
            <a:graphicFrameLocks noChangeAspect="1"/>
          </p:cNvGraphicFramePr>
          <p:nvPr/>
        </p:nvGraphicFramePr>
        <p:xfrm>
          <a:off x="3736090" y="2512310"/>
          <a:ext cx="2273300" cy="1663700"/>
        </p:xfrm>
        <a:graphic>
          <a:graphicData uri="http://schemas.openxmlformats.org/presentationml/2006/ole">
            <mc:AlternateContent xmlns:mc="http://schemas.openxmlformats.org/markup-compatibility/2006">
              <mc:Choice xmlns:v="urn:schemas-microsoft-com:vml" Requires="v">
                <p:oleObj name="Equation" r:id="rId4" imgW="2273040" imgH="1663560" progId="Equation.DSMT4">
                  <p:embed/>
                </p:oleObj>
              </mc:Choice>
              <mc:Fallback>
                <p:oleObj name="Equation" r:id="rId4" imgW="2273040" imgH="16635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6090" y="2512310"/>
                        <a:ext cx="22733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6885" name="Object 5"/>
          <p:cNvGraphicFramePr>
            <a:graphicFrameLocks noChangeAspect="1"/>
          </p:cNvGraphicFramePr>
          <p:nvPr/>
        </p:nvGraphicFramePr>
        <p:xfrm>
          <a:off x="6324600" y="3067050"/>
          <a:ext cx="2286000" cy="660400"/>
        </p:xfrm>
        <a:graphic>
          <a:graphicData uri="http://schemas.openxmlformats.org/presentationml/2006/ole">
            <mc:AlternateContent xmlns:mc="http://schemas.openxmlformats.org/markup-compatibility/2006">
              <mc:Choice xmlns:v="urn:schemas-microsoft-com:vml" Requires="v">
                <p:oleObj name="Equation" r:id="rId6" imgW="2286000" imgH="660240" progId="Equation.DSMT4">
                  <p:embed/>
                </p:oleObj>
              </mc:Choice>
              <mc:Fallback>
                <p:oleObj name="Equation" r:id="rId6" imgW="2286000" imgH="660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067050"/>
                        <a:ext cx="2286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6886" name="Object 6"/>
          <p:cNvGraphicFramePr>
            <a:graphicFrameLocks noChangeAspect="1"/>
          </p:cNvGraphicFramePr>
          <p:nvPr/>
        </p:nvGraphicFramePr>
        <p:xfrm>
          <a:off x="2133600" y="4191000"/>
          <a:ext cx="3289300" cy="1663700"/>
        </p:xfrm>
        <a:graphic>
          <a:graphicData uri="http://schemas.openxmlformats.org/presentationml/2006/ole">
            <mc:AlternateContent xmlns:mc="http://schemas.openxmlformats.org/markup-compatibility/2006">
              <mc:Choice xmlns:v="urn:schemas-microsoft-com:vml" Requires="v">
                <p:oleObj name="Equation" r:id="rId8" imgW="3288960" imgH="1663560" progId="Equation.DSMT4">
                  <p:embed/>
                </p:oleObj>
              </mc:Choice>
              <mc:Fallback>
                <p:oleObj name="Equation" r:id="rId8" imgW="3288960" imgH="16635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191000"/>
                        <a:ext cx="32893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6887" name="Object 7"/>
          <p:cNvGraphicFramePr>
            <a:graphicFrameLocks noChangeAspect="1"/>
          </p:cNvGraphicFramePr>
          <p:nvPr/>
        </p:nvGraphicFramePr>
        <p:xfrm>
          <a:off x="5484110" y="4604270"/>
          <a:ext cx="1524000" cy="838200"/>
        </p:xfrm>
        <a:graphic>
          <a:graphicData uri="http://schemas.openxmlformats.org/presentationml/2006/ole">
            <mc:AlternateContent xmlns:mc="http://schemas.openxmlformats.org/markup-compatibility/2006">
              <mc:Choice xmlns:v="urn:schemas-microsoft-com:vml" Requires="v">
                <p:oleObj name="Equation" r:id="rId10" imgW="1523880" imgH="838080" progId="Equation.DSMT4">
                  <p:embed/>
                </p:oleObj>
              </mc:Choice>
              <mc:Fallback>
                <p:oleObj name="Equation" r:id="rId10" imgW="152388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4110" y="460427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6888" name="Object 8"/>
          <p:cNvGraphicFramePr>
            <a:graphicFrameLocks noChangeAspect="1"/>
          </p:cNvGraphicFramePr>
          <p:nvPr/>
        </p:nvGraphicFramePr>
        <p:xfrm>
          <a:off x="7162800" y="4601980"/>
          <a:ext cx="533400" cy="838200"/>
        </p:xfrm>
        <a:graphic>
          <a:graphicData uri="http://schemas.openxmlformats.org/presentationml/2006/ole">
            <mc:AlternateContent xmlns:mc="http://schemas.openxmlformats.org/markup-compatibility/2006">
              <mc:Choice xmlns:v="urn:schemas-microsoft-com:vml" Requires="v">
                <p:oleObj name="Equation" r:id="rId12" imgW="533160" imgH="838080" progId="Equation.DSMT4">
                  <p:embed/>
                </p:oleObj>
              </mc:Choice>
              <mc:Fallback>
                <p:oleObj name="Equation" r:id="rId12" imgW="533160" imgH="838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2800" y="4601980"/>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6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8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68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68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68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6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Limit of a Sequence (cont.)</a:t>
            </a:r>
          </a:p>
        </p:txBody>
      </p:sp>
      <p:sp>
        <p:nvSpPr>
          <p:cNvPr id="3" name="Content Placeholder 2"/>
          <p:cNvSpPr>
            <a:spLocks noGrp="1"/>
          </p:cNvSpPr>
          <p:nvPr>
            <p:ph idx="1"/>
          </p:nvPr>
        </p:nvSpPr>
        <p:spPr/>
        <p:txBody>
          <a:bodyPr/>
          <a:lstStyle/>
          <a:p>
            <a:pPr marL="465138" indent="-465138"/>
            <a:r>
              <a:rPr lang="en-US" b="1" dirty="0"/>
              <a:t>c.	</a:t>
            </a:r>
            <a:r>
              <a:rPr lang="en-US" dirty="0"/>
              <a:t>The sequence		   is the restriction of the </a:t>
            </a:r>
          </a:p>
          <a:p>
            <a:pPr marL="465138" indent="-465138"/>
            <a:r>
              <a:rPr lang="en-US" dirty="0"/>
              <a:t>	function		        to the domain of natural numbers, and analyzing the function </a:t>
            </a:r>
            <a:r>
              <a:rPr lang="en-US" i="1" dirty="0"/>
              <a:t>f</a:t>
            </a:r>
            <a:r>
              <a:rPr lang="en-US" dirty="0"/>
              <a:t> is the key to understanding the sequence. The limit of </a:t>
            </a:r>
            <a:r>
              <a:rPr lang="en-US" i="1" dirty="0"/>
              <a:t>f</a:t>
            </a:r>
            <a:r>
              <a:rPr lang="en-US" dirty="0"/>
              <a:t> can be found using </a:t>
            </a:r>
            <a:r>
              <a:rPr lang="en-US" dirty="0" err="1"/>
              <a:t>L’Hôpital’s</a:t>
            </a:r>
            <a:r>
              <a:rPr lang="en-US" dirty="0"/>
              <a:t> Rule:</a:t>
            </a:r>
          </a:p>
          <a:p>
            <a:pPr marL="465138" indent="-465138"/>
            <a:endParaRPr lang="en-US" dirty="0"/>
          </a:p>
          <a:p>
            <a:pPr marL="465138" indent="-465138"/>
            <a:endParaRPr lang="en-US" dirty="0"/>
          </a:p>
          <a:p>
            <a:pPr marL="465138" indent="-465138"/>
            <a:r>
              <a:rPr lang="en-US" dirty="0"/>
              <a:t>	and </a:t>
            </a:r>
          </a:p>
        </p:txBody>
      </p:sp>
      <p:graphicFrame>
        <p:nvGraphicFramePr>
          <p:cNvPr id="507906" name="Object 2"/>
          <p:cNvGraphicFramePr>
            <a:graphicFrameLocks noChangeAspect="1"/>
          </p:cNvGraphicFramePr>
          <p:nvPr/>
        </p:nvGraphicFramePr>
        <p:xfrm>
          <a:off x="3124200" y="1202960"/>
          <a:ext cx="1181100" cy="660400"/>
        </p:xfrm>
        <a:graphic>
          <a:graphicData uri="http://schemas.openxmlformats.org/presentationml/2006/ole">
            <mc:AlternateContent xmlns:mc="http://schemas.openxmlformats.org/markup-compatibility/2006">
              <mc:Choice xmlns:v="urn:schemas-microsoft-com:vml" Requires="v">
                <p:oleObj name="Equation" r:id="rId2" imgW="1180800" imgH="660240" progId="Equation.DSMT4">
                  <p:embed/>
                </p:oleObj>
              </mc:Choice>
              <mc:Fallback>
                <p:oleObj name="Equation" r:id="rId2" imgW="1180800" imgH="660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02960"/>
                        <a:ext cx="11811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7907" name="Object 3"/>
          <p:cNvGraphicFramePr>
            <a:graphicFrameLocks noChangeAspect="1"/>
          </p:cNvGraphicFramePr>
          <p:nvPr/>
        </p:nvGraphicFramePr>
        <p:xfrm>
          <a:off x="2302240" y="1820680"/>
          <a:ext cx="1498600" cy="495300"/>
        </p:xfrm>
        <a:graphic>
          <a:graphicData uri="http://schemas.openxmlformats.org/presentationml/2006/ole">
            <mc:AlternateContent xmlns:mc="http://schemas.openxmlformats.org/markup-compatibility/2006">
              <mc:Choice xmlns:v="urn:schemas-microsoft-com:vml" Requires="v">
                <p:oleObj name="Equation" r:id="rId4" imgW="1498320" imgH="495000" progId="Equation.DSMT4">
                  <p:embed/>
                </p:oleObj>
              </mc:Choice>
              <mc:Fallback>
                <p:oleObj name="Equation" r:id="rId4" imgW="149832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240" y="1820680"/>
                        <a:ext cx="149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7908" name="Object 4"/>
          <p:cNvGraphicFramePr>
            <a:graphicFrameLocks noChangeAspect="1"/>
          </p:cNvGraphicFramePr>
          <p:nvPr/>
        </p:nvGraphicFramePr>
        <p:xfrm>
          <a:off x="2520950" y="3695700"/>
          <a:ext cx="4102100" cy="571500"/>
        </p:xfrm>
        <a:graphic>
          <a:graphicData uri="http://schemas.openxmlformats.org/presentationml/2006/ole">
            <mc:AlternateContent xmlns:mc="http://schemas.openxmlformats.org/markup-compatibility/2006">
              <mc:Choice xmlns:v="urn:schemas-microsoft-com:vml" Requires="v">
                <p:oleObj name="Equation" r:id="rId6" imgW="4101840" imgH="571320" progId="Equation.DSMT4">
                  <p:embed/>
                </p:oleObj>
              </mc:Choice>
              <mc:Fallback>
                <p:oleObj name="Equation" r:id="rId6" imgW="410184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950" y="3695700"/>
                        <a:ext cx="4102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7909" name="Object 5"/>
          <p:cNvGraphicFramePr>
            <a:graphicFrameLocks noChangeAspect="1"/>
          </p:cNvGraphicFramePr>
          <p:nvPr>
            <p:extLst>
              <p:ext uri="{D42A27DB-BD31-4B8C-83A1-F6EECF244321}">
                <p14:modId xmlns:p14="http://schemas.microsoft.com/office/powerpoint/2010/main" val="1067325349"/>
              </p:ext>
            </p:extLst>
          </p:nvPr>
        </p:nvGraphicFramePr>
        <p:xfrm>
          <a:off x="2254250" y="4641850"/>
          <a:ext cx="4635500" cy="1219200"/>
        </p:xfrm>
        <a:graphic>
          <a:graphicData uri="http://schemas.openxmlformats.org/presentationml/2006/ole">
            <mc:AlternateContent xmlns:mc="http://schemas.openxmlformats.org/markup-compatibility/2006">
              <mc:Choice xmlns:v="urn:schemas-microsoft-com:vml" Requires="v">
                <p:oleObj name="Equation" r:id="rId8" imgW="4635360" imgH="1218960" progId="Equation.DSMT4">
                  <p:embed/>
                </p:oleObj>
              </mc:Choice>
              <mc:Fallback>
                <p:oleObj name="Equation" r:id="rId8" imgW="4635360" imgH="1218960" progId="Equation.DSMT4">
                  <p:embed/>
                  <p:pic>
                    <p:nvPicPr>
                      <p:cNvPr id="0" name="Picture 5"/>
                      <p:cNvPicPr>
                        <a:picLocks noChangeAspect="1" noChangeArrowheads="1"/>
                      </p:cNvPicPr>
                      <p:nvPr/>
                    </p:nvPicPr>
                    <p:blipFill>
                      <a:blip r:embed="rId9"/>
                      <a:srcRect/>
                      <a:stretch>
                        <a:fillRect/>
                      </a:stretch>
                    </p:blipFill>
                    <p:spPr bwMode="auto">
                      <a:xfrm>
                        <a:off x="2254250" y="4641850"/>
                        <a:ext cx="46355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9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7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Limit of a Sequence (cont.)</a:t>
            </a:r>
          </a:p>
        </p:txBody>
      </p:sp>
      <p:sp>
        <p:nvSpPr>
          <p:cNvPr id="3" name="Content Placeholder 2"/>
          <p:cNvSpPr>
            <a:spLocks noGrp="1"/>
          </p:cNvSpPr>
          <p:nvPr>
            <p:ph idx="1"/>
          </p:nvPr>
        </p:nvSpPr>
        <p:spPr/>
        <p:txBody>
          <a:bodyPr/>
          <a:lstStyle/>
          <a:p>
            <a:r>
              <a:rPr lang="en-US" dirty="0"/>
              <a:t>So,</a:t>
            </a:r>
          </a:p>
          <a:p>
            <a:pPr>
              <a:lnSpc>
                <a:spcPct val="150000"/>
              </a:lnSpc>
            </a:pPr>
            <a:endParaRPr lang="en-US" dirty="0"/>
          </a:p>
          <a:p>
            <a:r>
              <a:rPr lang="en-US" dirty="0"/>
              <a:t>This means		      as well. </a:t>
            </a:r>
          </a:p>
        </p:txBody>
      </p:sp>
      <p:graphicFrame>
        <p:nvGraphicFramePr>
          <p:cNvPr id="508930" name="Object 2"/>
          <p:cNvGraphicFramePr>
            <a:graphicFrameLocks noChangeAspect="1"/>
          </p:cNvGraphicFramePr>
          <p:nvPr/>
        </p:nvGraphicFramePr>
        <p:xfrm>
          <a:off x="2597150" y="1752600"/>
          <a:ext cx="3949700" cy="622300"/>
        </p:xfrm>
        <a:graphic>
          <a:graphicData uri="http://schemas.openxmlformats.org/presentationml/2006/ole">
            <mc:AlternateContent xmlns:mc="http://schemas.openxmlformats.org/markup-compatibility/2006">
              <mc:Choice xmlns:v="urn:schemas-microsoft-com:vml" Requires="v">
                <p:oleObj name="Equation" r:id="rId2" imgW="3949560" imgH="622080" progId="Equation.DSMT4">
                  <p:embed/>
                </p:oleObj>
              </mc:Choice>
              <mc:Fallback>
                <p:oleObj name="Equation" r:id="rId2" imgW="394956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50" y="1752600"/>
                        <a:ext cx="3949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8931" name="Object 3"/>
          <p:cNvGraphicFramePr>
            <a:graphicFrameLocks noChangeAspect="1"/>
          </p:cNvGraphicFramePr>
          <p:nvPr/>
        </p:nvGraphicFramePr>
        <p:xfrm>
          <a:off x="2209800" y="2542290"/>
          <a:ext cx="1524000" cy="596900"/>
        </p:xfrm>
        <a:graphic>
          <a:graphicData uri="http://schemas.openxmlformats.org/presentationml/2006/ole">
            <mc:AlternateContent xmlns:mc="http://schemas.openxmlformats.org/markup-compatibility/2006">
              <mc:Choice xmlns:v="urn:schemas-microsoft-com:vml" Requires="v">
                <p:oleObj name="Equation" r:id="rId4" imgW="1523880" imgH="596880" progId="Equation.DSMT4">
                  <p:embed/>
                </p:oleObj>
              </mc:Choice>
              <mc:Fallback>
                <p:oleObj name="Equation" r:id="rId4" imgW="1523880" imgH="596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542290"/>
                        <a:ext cx="1524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Monotonic Sequences</a:t>
            </a:r>
          </a:p>
        </p:txBody>
      </p:sp>
      <p:sp>
        <p:nvSpPr>
          <p:cNvPr id="3" name="Content Placeholder 2"/>
          <p:cNvSpPr>
            <a:spLocks noGrp="1"/>
          </p:cNvSpPr>
          <p:nvPr>
            <p:ph idx="1"/>
          </p:nvPr>
        </p:nvSpPr>
        <p:spPr>
          <a:xfrm>
            <a:off x="457200" y="1280160"/>
            <a:ext cx="8229600" cy="3108543"/>
          </a:xfrm>
          <a:solidFill>
            <a:srgbClr val="FFFFCC"/>
          </a:solidFill>
          <a:ln w="28575">
            <a:solidFill>
              <a:schemeClr val="tx1"/>
            </a:solidFill>
          </a:ln>
        </p:spPr>
        <p:txBody>
          <a:bodyPr>
            <a:spAutoFit/>
          </a:bodyPr>
          <a:lstStyle/>
          <a:p>
            <a:r>
              <a:rPr lang="en-US" dirty="0">
                <a:solidFill>
                  <a:schemeClr val="tx1"/>
                </a:solidFill>
              </a:rPr>
              <a:t>A sequence {</a:t>
            </a:r>
            <a:r>
              <a:rPr lang="en-US" i="1" dirty="0">
                <a:solidFill>
                  <a:schemeClr val="tx1"/>
                </a:solidFill>
              </a:rPr>
              <a:t>a</a:t>
            </a:r>
            <a:r>
              <a:rPr lang="en-US" i="1" baseline="-25000" dirty="0">
                <a:solidFill>
                  <a:schemeClr val="tx1"/>
                </a:solidFill>
              </a:rPr>
              <a:t>n</a:t>
            </a:r>
            <a:r>
              <a:rPr lang="en-US" dirty="0">
                <a:solidFill>
                  <a:schemeClr val="tx1"/>
                </a:solidFill>
              </a:rPr>
              <a:t>} for which	     for all </a:t>
            </a:r>
            <a:r>
              <a:rPr lang="en-US" i="1" dirty="0">
                <a:solidFill>
                  <a:schemeClr val="tx1"/>
                </a:solidFill>
              </a:rPr>
              <a:t>n</a:t>
            </a:r>
            <a:r>
              <a:rPr lang="en-US" dirty="0">
                <a:solidFill>
                  <a:schemeClr val="tx1"/>
                </a:solidFill>
              </a:rPr>
              <a:t> is called an </a:t>
            </a:r>
            <a:r>
              <a:rPr lang="en-US" b="1" dirty="0">
                <a:solidFill>
                  <a:srgbClr val="C00000"/>
                </a:solidFill>
              </a:rPr>
              <a:t>increasing </a:t>
            </a:r>
            <a:r>
              <a:rPr lang="en-US" dirty="0">
                <a:solidFill>
                  <a:schemeClr val="tx1"/>
                </a:solidFill>
              </a:rPr>
              <a:t>sequence, and a sequence {</a:t>
            </a:r>
            <a:r>
              <a:rPr lang="en-US" i="1" dirty="0">
                <a:solidFill>
                  <a:schemeClr val="tx1"/>
                </a:solidFill>
              </a:rPr>
              <a:t>b</a:t>
            </a:r>
            <a:r>
              <a:rPr lang="en-US" i="1" baseline="-25000" dirty="0">
                <a:solidFill>
                  <a:schemeClr val="tx1"/>
                </a:solidFill>
              </a:rPr>
              <a:t>n</a:t>
            </a:r>
            <a:r>
              <a:rPr lang="en-US" dirty="0">
                <a:solidFill>
                  <a:schemeClr val="tx1"/>
                </a:solidFill>
              </a:rPr>
              <a:t>} for which 	    for all </a:t>
            </a:r>
            <a:r>
              <a:rPr lang="en-US" i="1" dirty="0">
                <a:solidFill>
                  <a:schemeClr val="tx1"/>
                </a:solidFill>
              </a:rPr>
              <a:t>n</a:t>
            </a:r>
            <a:r>
              <a:rPr lang="en-US" dirty="0">
                <a:solidFill>
                  <a:schemeClr val="tx1"/>
                </a:solidFill>
              </a:rPr>
              <a:t> is called a </a:t>
            </a:r>
            <a:r>
              <a:rPr lang="en-US" b="1" dirty="0">
                <a:solidFill>
                  <a:srgbClr val="C00000"/>
                </a:solidFill>
              </a:rPr>
              <a:t>decreasing</a:t>
            </a:r>
            <a:r>
              <a:rPr lang="en-US" dirty="0">
                <a:solidFill>
                  <a:schemeClr val="tx1"/>
                </a:solidFill>
              </a:rPr>
              <a:t> sequence (in each case, the adjective </a:t>
            </a:r>
            <a:r>
              <a:rPr lang="en-US" i="1" dirty="0">
                <a:solidFill>
                  <a:schemeClr val="tx1"/>
                </a:solidFill>
              </a:rPr>
              <a:t>strictly</a:t>
            </a:r>
            <a:r>
              <a:rPr lang="en-US" dirty="0">
                <a:solidFill>
                  <a:schemeClr val="tx1"/>
                </a:solidFill>
              </a:rPr>
              <a:t> may be optionally added if the inequality is a strict inequality). A sequence that is increasing or decreasing is called a </a:t>
            </a:r>
            <a:r>
              <a:rPr lang="en-US" b="1" dirty="0">
                <a:solidFill>
                  <a:srgbClr val="C00000"/>
                </a:solidFill>
              </a:rPr>
              <a:t>monotonic</a:t>
            </a:r>
            <a:r>
              <a:rPr lang="en-US" dirty="0">
                <a:solidFill>
                  <a:schemeClr val="tx1"/>
                </a:solidFill>
              </a:rPr>
              <a:t> sequence.</a:t>
            </a:r>
          </a:p>
        </p:txBody>
      </p:sp>
      <p:graphicFrame>
        <p:nvGraphicFramePr>
          <p:cNvPr id="509954" name="Object 2"/>
          <p:cNvGraphicFramePr>
            <a:graphicFrameLocks noChangeAspect="1"/>
          </p:cNvGraphicFramePr>
          <p:nvPr>
            <p:extLst>
              <p:ext uri="{D42A27DB-BD31-4B8C-83A1-F6EECF244321}">
                <p14:modId xmlns:p14="http://schemas.microsoft.com/office/powerpoint/2010/main" val="4229076896"/>
              </p:ext>
            </p:extLst>
          </p:nvPr>
        </p:nvGraphicFramePr>
        <p:xfrm>
          <a:off x="4334033" y="1355464"/>
          <a:ext cx="1168400" cy="431800"/>
        </p:xfrm>
        <a:graphic>
          <a:graphicData uri="http://schemas.openxmlformats.org/presentationml/2006/ole">
            <mc:AlternateContent xmlns:mc="http://schemas.openxmlformats.org/markup-compatibility/2006">
              <mc:Choice xmlns:v="urn:schemas-microsoft-com:vml" Requires="v">
                <p:oleObj name="Equation" r:id="rId2" imgW="1168200" imgH="431640" progId="Equation.DSMT4">
                  <p:embed/>
                </p:oleObj>
              </mc:Choice>
              <mc:Fallback>
                <p:oleObj name="Equation" r:id="rId2" imgW="116820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033" y="1355464"/>
                        <a:ext cx="1168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9955" name="Object 3"/>
          <p:cNvGraphicFramePr>
            <a:graphicFrameLocks noChangeAspect="1"/>
          </p:cNvGraphicFramePr>
          <p:nvPr>
            <p:extLst>
              <p:ext uri="{D42A27DB-BD31-4B8C-83A1-F6EECF244321}">
                <p14:modId xmlns:p14="http://schemas.microsoft.com/office/powerpoint/2010/main" val="479311905"/>
              </p:ext>
            </p:extLst>
          </p:nvPr>
        </p:nvGraphicFramePr>
        <p:xfrm>
          <a:off x="537882" y="2262441"/>
          <a:ext cx="1155700" cy="431800"/>
        </p:xfrm>
        <a:graphic>
          <a:graphicData uri="http://schemas.openxmlformats.org/presentationml/2006/ole">
            <mc:AlternateContent xmlns:mc="http://schemas.openxmlformats.org/markup-compatibility/2006">
              <mc:Choice xmlns:v="urn:schemas-microsoft-com:vml" Requires="v">
                <p:oleObj name="Equation" r:id="rId4" imgW="1155600" imgH="431640" progId="Equation.DSMT4">
                  <p:embed/>
                </p:oleObj>
              </mc:Choice>
              <mc:Fallback>
                <p:oleObj name="Equation" r:id="rId4" imgW="115560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82" y="2262441"/>
                        <a:ext cx="1155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Proving a Sequence Is Strictly Increasing </a:t>
            </a:r>
          </a:p>
        </p:txBody>
      </p:sp>
      <p:sp>
        <p:nvSpPr>
          <p:cNvPr id="3" name="Content Placeholder 2"/>
          <p:cNvSpPr>
            <a:spLocks noGrp="1"/>
          </p:cNvSpPr>
          <p:nvPr>
            <p:ph idx="1"/>
          </p:nvPr>
        </p:nvSpPr>
        <p:spPr/>
        <p:txBody>
          <a:bodyPr/>
          <a:lstStyle/>
          <a:p>
            <a:pPr marL="465138" indent="-465138"/>
            <a:r>
              <a:rPr lang="en-US" b="1" dirty="0"/>
              <a:t>a.	</a:t>
            </a:r>
            <a:r>
              <a:rPr lang="en-US" dirty="0"/>
              <a:t>The sequence whose </a:t>
            </a:r>
            <a:r>
              <a:rPr lang="en-US" i="1" dirty="0"/>
              <a:t>n</a:t>
            </a:r>
            <a:r>
              <a:rPr lang="en-US" baseline="30000" dirty="0"/>
              <a:t>th</a:t>
            </a:r>
            <a:r>
              <a:rPr lang="en-US" dirty="0"/>
              <a:t> term is given by		         is strictly increasing. To prove this, note that</a:t>
            </a:r>
          </a:p>
          <a:p>
            <a:pPr>
              <a:lnSpc>
                <a:spcPct val="150000"/>
              </a:lnSpc>
            </a:pPr>
            <a:endParaRPr lang="en-US" dirty="0"/>
          </a:p>
          <a:p>
            <a:pPr>
              <a:tabLst>
                <a:tab pos="465138" algn="l"/>
              </a:tabLst>
            </a:pPr>
            <a:r>
              <a:rPr lang="en-US" dirty="0"/>
              <a:t>	and so</a:t>
            </a:r>
          </a:p>
        </p:txBody>
      </p:sp>
      <p:graphicFrame>
        <p:nvGraphicFramePr>
          <p:cNvPr id="510978" name="Object 2"/>
          <p:cNvGraphicFramePr>
            <a:graphicFrameLocks noChangeAspect="1"/>
          </p:cNvGraphicFramePr>
          <p:nvPr/>
        </p:nvGraphicFramePr>
        <p:xfrm>
          <a:off x="6931910" y="1313930"/>
          <a:ext cx="1892300" cy="469900"/>
        </p:xfrm>
        <a:graphic>
          <a:graphicData uri="http://schemas.openxmlformats.org/presentationml/2006/ole">
            <mc:AlternateContent xmlns:mc="http://schemas.openxmlformats.org/markup-compatibility/2006">
              <mc:Choice xmlns:v="urn:schemas-microsoft-com:vml" Requires="v">
                <p:oleObj name="Equation" r:id="rId2" imgW="1892160" imgH="469800" progId="Equation.DSMT4">
                  <p:embed/>
                </p:oleObj>
              </mc:Choice>
              <mc:Fallback>
                <p:oleObj name="Equation" r:id="rId2" imgW="18921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910" y="1313930"/>
                        <a:ext cx="1892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0979" name="Object 3"/>
          <p:cNvGraphicFramePr>
            <a:graphicFrameLocks noChangeAspect="1"/>
          </p:cNvGraphicFramePr>
          <p:nvPr/>
        </p:nvGraphicFramePr>
        <p:xfrm>
          <a:off x="1714500" y="2286000"/>
          <a:ext cx="5715000" cy="533400"/>
        </p:xfrm>
        <a:graphic>
          <a:graphicData uri="http://schemas.openxmlformats.org/presentationml/2006/ole">
            <mc:AlternateContent xmlns:mc="http://schemas.openxmlformats.org/markup-compatibility/2006">
              <mc:Choice xmlns:v="urn:schemas-microsoft-com:vml" Requires="v">
                <p:oleObj name="Equation" r:id="rId4" imgW="5715000" imgH="533160" progId="Equation.DSMT4">
                  <p:embed/>
                </p:oleObj>
              </mc:Choice>
              <mc:Fallback>
                <p:oleObj name="Equation" r:id="rId4" imgW="571500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2286000"/>
                        <a:ext cx="571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0980" name="Object 4"/>
          <p:cNvGraphicFramePr>
            <a:graphicFrameLocks noChangeAspect="1"/>
          </p:cNvGraphicFramePr>
          <p:nvPr>
            <p:extLst>
              <p:ext uri="{D42A27DB-BD31-4B8C-83A1-F6EECF244321}">
                <p14:modId xmlns:p14="http://schemas.microsoft.com/office/powerpoint/2010/main" val="1998772404"/>
              </p:ext>
            </p:extLst>
          </p:nvPr>
        </p:nvGraphicFramePr>
        <p:xfrm>
          <a:off x="2813050" y="3098800"/>
          <a:ext cx="4152900" cy="2032000"/>
        </p:xfrm>
        <a:graphic>
          <a:graphicData uri="http://schemas.openxmlformats.org/presentationml/2006/ole">
            <mc:AlternateContent xmlns:mc="http://schemas.openxmlformats.org/markup-compatibility/2006">
              <mc:Choice xmlns:v="urn:schemas-microsoft-com:vml" Requires="v">
                <p:oleObj name="Equation" r:id="rId6" imgW="4152600" imgH="2031840" progId="Equation.DSMT4">
                  <p:embed/>
                </p:oleObj>
              </mc:Choice>
              <mc:Fallback>
                <p:oleObj name="Equation" r:id="rId6" imgW="4152600" imgH="2031840" progId="Equation.DSMT4">
                  <p:embed/>
                  <p:pic>
                    <p:nvPicPr>
                      <p:cNvPr id="0" name="Picture 4"/>
                      <p:cNvPicPr>
                        <a:picLocks noChangeAspect="1" noChangeArrowheads="1"/>
                      </p:cNvPicPr>
                      <p:nvPr/>
                    </p:nvPicPr>
                    <p:blipFill>
                      <a:blip r:embed="rId7"/>
                      <a:srcRect/>
                      <a:stretch>
                        <a:fillRect/>
                      </a:stretch>
                    </p:blipFill>
                    <p:spPr bwMode="auto">
                      <a:xfrm>
                        <a:off x="2813050" y="3098800"/>
                        <a:ext cx="41529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9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0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Proving a Sequence Is Strictly Increasing (cont.)</a:t>
            </a:r>
          </a:p>
        </p:txBody>
      </p:sp>
      <p:sp>
        <p:nvSpPr>
          <p:cNvPr id="3" name="Content Placeholder 2"/>
          <p:cNvSpPr>
            <a:spLocks noGrp="1"/>
          </p:cNvSpPr>
          <p:nvPr>
            <p:ph idx="1"/>
          </p:nvPr>
        </p:nvSpPr>
        <p:spPr/>
        <p:txBody>
          <a:bodyPr/>
          <a:lstStyle/>
          <a:p>
            <a:pPr marL="465138" indent="-465138"/>
            <a:r>
              <a:rPr lang="en-US" b="1" dirty="0"/>
              <a:t>b.	</a:t>
            </a:r>
            <a:r>
              <a:rPr lang="en-US" dirty="0"/>
              <a:t>The sequence whose </a:t>
            </a:r>
            <a:r>
              <a:rPr lang="en-US" i="1" dirty="0"/>
              <a:t>n</a:t>
            </a:r>
            <a:r>
              <a:rPr lang="en-US" baseline="30000" dirty="0"/>
              <a:t>th</a:t>
            </a:r>
            <a:r>
              <a:rPr lang="en-US" dirty="0"/>
              <a:t> term is given by </a:t>
            </a:r>
            <a:r>
              <a:rPr lang="en-US" i="1" dirty="0"/>
              <a:t>b</a:t>
            </a:r>
            <a:r>
              <a:rPr lang="en-US" i="1" baseline="-25000" dirty="0"/>
              <a:t>n</a:t>
            </a:r>
            <a:r>
              <a:rPr lang="en-US" dirty="0"/>
              <a:t> </a:t>
            </a:r>
            <a:r>
              <a:rPr lang="en-US" dirty="0">
                <a:latin typeface="Symbol" pitchFamily="18" charset="2"/>
              </a:rPr>
              <a:t>=</a:t>
            </a:r>
            <a:r>
              <a:rPr lang="en-US" dirty="0"/>
              <a:t> </a:t>
            </a:r>
            <a:r>
              <a:rPr lang="en-US" i="1" dirty="0"/>
              <a:t>n</a:t>
            </a:r>
            <a:r>
              <a:rPr lang="en-US" baseline="30000" dirty="0"/>
              <a:t>2</a:t>
            </a:r>
            <a:r>
              <a:rPr lang="en-US" dirty="0"/>
              <a:t> </a:t>
            </a:r>
            <a:r>
              <a:rPr lang="en-US" dirty="0">
                <a:latin typeface="Symbol" pitchFamily="18" charset="2"/>
              </a:rPr>
              <a:t>+</a:t>
            </a:r>
            <a:r>
              <a:rPr lang="en-US" dirty="0"/>
              <a:t> 6</a:t>
            </a:r>
            <a:r>
              <a:rPr lang="en-US" i="1" dirty="0"/>
              <a:t>n</a:t>
            </a:r>
            <a:r>
              <a:rPr lang="en-US" dirty="0"/>
              <a:t> is also a strictly increasing sequence, as shown by the following relations.</a:t>
            </a:r>
          </a:p>
        </p:txBody>
      </p:sp>
      <p:graphicFrame>
        <p:nvGraphicFramePr>
          <p:cNvPr id="512003" name="Object 3"/>
          <p:cNvGraphicFramePr>
            <a:graphicFrameLocks noChangeAspect="1"/>
          </p:cNvGraphicFramePr>
          <p:nvPr/>
        </p:nvGraphicFramePr>
        <p:xfrm>
          <a:off x="2266950" y="2895600"/>
          <a:ext cx="4610100" cy="469900"/>
        </p:xfrm>
        <a:graphic>
          <a:graphicData uri="http://schemas.openxmlformats.org/presentationml/2006/ole">
            <mc:AlternateContent xmlns:mc="http://schemas.openxmlformats.org/markup-compatibility/2006">
              <mc:Choice xmlns:v="urn:schemas-microsoft-com:vml" Requires="v">
                <p:oleObj name="Equation" r:id="rId2" imgW="4609800" imgH="469800" progId="Equation.DSMT4">
                  <p:embed/>
                </p:oleObj>
              </mc:Choice>
              <mc:Fallback>
                <p:oleObj name="Equation" r:id="rId2" imgW="460980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895600"/>
                        <a:ext cx="461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04" name="Object 4"/>
          <p:cNvGraphicFramePr>
            <a:graphicFrameLocks noChangeAspect="1"/>
          </p:cNvGraphicFramePr>
          <p:nvPr/>
        </p:nvGraphicFramePr>
        <p:xfrm>
          <a:off x="2635770" y="3471160"/>
          <a:ext cx="2743200" cy="533400"/>
        </p:xfrm>
        <a:graphic>
          <a:graphicData uri="http://schemas.openxmlformats.org/presentationml/2006/ole">
            <mc:AlternateContent xmlns:mc="http://schemas.openxmlformats.org/markup-compatibility/2006">
              <mc:Choice xmlns:v="urn:schemas-microsoft-com:vml" Requires="v">
                <p:oleObj name="Equation" r:id="rId4" imgW="2743200" imgH="533160" progId="Equation.DSMT4">
                  <p:embed/>
                </p:oleObj>
              </mc:Choice>
              <mc:Fallback>
                <p:oleObj name="Equation" r:id="rId4" imgW="2743200" imgH="5331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770" y="3471160"/>
                        <a:ext cx="2743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05" name="Object 5"/>
          <p:cNvGraphicFramePr>
            <a:graphicFrameLocks noChangeAspect="1"/>
          </p:cNvGraphicFramePr>
          <p:nvPr/>
        </p:nvGraphicFramePr>
        <p:xfrm>
          <a:off x="2635770" y="4110220"/>
          <a:ext cx="800100" cy="431800"/>
        </p:xfrm>
        <a:graphic>
          <a:graphicData uri="http://schemas.openxmlformats.org/presentationml/2006/ole">
            <mc:AlternateContent xmlns:mc="http://schemas.openxmlformats.org/markup-compatibility/2006">
              <mc:Choice xmlns:v="urn:schemas-microsoft-com:vml" Requires="v">
                <p:oleObj name="Equation" r:id="rId6" imgW="799920" imgH="431640" progId="Equation.DSMT4">
                  <p:embed/>
                </p:oleObj>
              </mc:Choice>
              <mc:Fallback>
                <p:oleObj name="Equation" r:id="rId6" imgW="799920" imgH="4316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5770" y="4110220"/>
                        <a:ext cx="80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Monotonicity and Boundedness</a:t>
            </a:r>
          </a:p>
        </p:txBody>
      </p:sp>
      <p:sp>
        <p:nvSpPr>
          <p:cNvPr id="3" name="Content Placeholder 2"/>
          <p:cNvSpPr>
            <a:spLocks noGrp="1"/>
          </p:cNvSpPr>
          <p:nvPr>
            <p:ph idx="1"/>
          </p:nvPr>
        </p:nvSpPr>
        <p:spPr/>
        <p:txBody>
          <a:bodyPr/>
          <a:lstStyle/>
          <a:p>
            <a:r>
              <a:rPr lang="en-US" dirty="0"/>
              <a:t>While both sequences in Example 7 are (strictly) increasing, they differ in one important respect. We </a:t>
            </a:r>
          </a:p>
          <a:p>
            <a:pPr>
              <a:spcBef>
                <a:spcPts val="1200"/>
              </a:spcBef>
              <a:spcAft>
                <a:spcPts val="1200"/>
              </a:spcAft>
            </a:pPr>
            <a:r>
              <a:rPr lang="en-US" dirty="0"/>
              <a:t>have already proved that			   but it isn’t </a:t>
            </a:r>
          </a:p>
          <a:p>
            <a:pPr>
              <a:spcBef>
                <a:spcPts val="1200"/>
              </a:spcBef>
            </a:pPr>
            <a:r>
              <a:rPr lang="en-US" dirty="0"/>
              <a:t>difficult to see that			         that is, the </a:t>
            </a:r>
          </a:p>
          <a:p>
            <a:pPr>
              <a:spcBef>
                <a:spcPts val="1200"/>
              </a:spcBef>
            </a:pPr>
            <a:r>
              <a:rPr lang="en-US" dirty="0"/>
              <a:t>sequence {</a:t>
            </a:r>
            <a:r>
              <a:rPr lang="en-US" i="1" dirty="0"/>
              <a:t>a</a:t>
            </a:r>
            <a:r>
              <a:rPr lang="en-US" i="1" baseline="-25000" dirty="0"/>
              <a:t>n</a:t>
            </a:r>
            <a:r>
              <a:rPr lang="en-US" dirty="0"/>
              <a:t>} converges and the sequence {</a:t>
            </a:r>
            <a:r>
              <a:rPr lang="en-US" i="1" dirty="0"/>
              <a:t>b</a:t>
            </a:r>
            <a:r>
              <a:rPr lang="en-US" i="1" baseline="-25000" dirty="0"/>
              <a:t>n</a:t>
            </a:r>
            <a:r>
              <a:rPr lang="en-US" dirty="0"/>
              <a:t>} diverges. The following definition and theorem characterize this behavior in general.</a:t>
            </a:r>
          </a:p>
        </p:txBody>
      </p:sp>
      <p:graphicFrame>
        <p:nvGraphicFramePr>
          <p:cNvPr id="513026" name="Object 2"/>
          <p:cNvGraphicFramePr>
            <a:graphicFrameLocks noChangeAspect="1"/>
          </p:cNvGraphicFramePr>
          <p:nvPr/>
        </p:nvGraphicFramePr>
        <p:xfrm>
          <a:off x="4324870" y="2117360"/>
          <a:ext cx="1816100" cy="838200"/>
        </p:xfrm>
        <a:graphic>
          <a:graphicData uri="http://schemas.openxmlformats.org/presentationml/2006/ole">
            <mc:AlternateContent xmlns:mc="http://schemas.openxmlformats.org/markup-compatibility/2006">
              <mc:Choice xmlns:v="urn:schemas-microsoft-com:vml" Requires="v">
                <p:oleObj name="Equation" r:id="rId2" imgW="1815840" imgH="838080" progId="Equation.DSMT4">
                  <p:embed/>
                </p:oleObj>
              </mc:Choice>
              <mc:Fallback>
                <p:oleObj name="Equation" r:id="rId2" imgW="18158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870" y="2117360"/>
                        <a:ext cx="181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27" name="Object 3"/>
          <p:cNvGraphicFramePr>
            <a:graphicFrameLocks noChangeAspect="1"/>
          </p:cNvGraphicFramePr>
          <p:nvPr/>
        </p:nvGraphicFramePr>
        <p:xfrm>
          <a:off x="3346450" y="3003030"/>
          <a:ext cx="2451100" cy="622300"/>
        </p:xfrm>
        <a:graphic>
          <a:graphicData uri="http://schemas.openxmlformats.org/presentationml/2006/ole">
            <mc:AlternateContent xmlns:mc="http://schemas.openxmlformats.org/markup-compatibility/2006">
              <mc:Choice xmlns:v="urn:schemas-microsoft-com:vml" Requires="v">
                <p:oleObj name="Equation" r:id="rId4" imgW="2450880" imgH="622080" progId="Equation.DSMT4">
                  <p:embed/>
                </p:oleObj>
              </mc:Choice>
              <mc:Fallback>
                <p:oleObj name="Equation" r:id="rId4" imgW="2450880" imgH="622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450" y="3003030"/>
                        <a:ext cx="2451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Bounded Sequences</a:t>
            </a:r>
          </a:p>
        </p:txBody>
      </p:sp>
      <p:sp>
        <p:nvSpPr>
          <p:cNvPr id="3" name="Content Placeholder 2"/>
          <p:cNvSpPr>
            <a:spLocks noGrp="1"/>
          </p:cNvSpPr>
          <p:nvPr>
            <p:ph idx="1"/>
          </p:nvPr>
        </p:nvSpPr>
        <p:spPr>
          <a:xfrm>
            <a:off x="457200" y="1280160"/>
            <a:ext cx="8229600" cy="4056495"/>
          </a:xfrm>
          <a:solidFill>
            <a:srgbClr val="FFFFCC"/>
          </a:solidFill>
          <a:ln w="28575">
            <a:solidFill>
              <a:schemeClr val="tx1"/>
            </a:solidFill>
          </a:ln>
        </p:spPr>
        <p:txBody>
          <a:bodyPr>
            <a:spAutoFit/>
          </a:bodyPr>
          <a:lstStyle/>
          <a:p>
            <a:r>
              <a:rPr lang="en-US" dirty="0">
                <a:solidFill>
                  <a:schemeClr val="tx1"/>
                </a:solidFill>
              </a:rPr>
              <a:t>A sequence {</a:t>
            </a:r>
            <a:r>
              <a:rPr lang="en-US" i="1" dirty="0">
                <a:solidFill>
                  <a:schemeClr val="tx1"/>
                </a:solidFill>
              </a:rPr>
              <a:t>a</a:t>
            </a:r>
            <a:r>
              <a:rPr lang="en-US" i="1" baseline="-25000" dirty="0">
                <a:solidFill>
                  <a:schemeClr val="tx1"/>
                </a:solidFill>
              </a:rPr>
              <a:t>n</a:t>
            </a:r>
            <a:r>
              <a:rPr lang="en-US" dirty="0">
                <a:solidFill>
                  <a:schemeClr val="tx1"/>
                </a:solidFill>
              </a:rPr>
              <a:t>} is </a:t>
            </a:r>
            <a:r>
              <a:rPr lang="en-US" b="1" dirty="0">
                <a:solidFill>
                  <a:srgbClr val="C00000"/>
                </a:solidFill>
              </a:rPr>
              <a:t>bounded above</a:t>
            </a:r>
            <a:r>
              <a:rPr lang="en-US" dirty="0">
                <a:solidFill>
                  <a:schemeClr val="tx1"/>
                </a:solidFill>
              </a:rPr>
              <a:t> if there is a number </a:t>
            </a:r>
            <a:r>
              <a:rPr lang="en-US" i="1" dirty="0">
                <a:solidFill>
                  <a:schemeClr val="tx1"/>
                </a:solidFill>
              </a:rPr>
              <a:t>M</a:t>
            </a:r>
            <a:r>
              <a:rPr lang="en-US" dirty="0">
                <a:solidFill>
                  <a:schemeClr val="tx1"/>
                </a:solidFill>
              </a:rPr>
              <a:t> (called an </a:t>
            </a:r>
            <a:r>
              <a:rPr lang="en-US" b="1" dirty="0">
                <a:solidFill>
                  <a:srgbClr val="C00000"/>
                </a:solidFill>
              </a:rPr>
              <a:t>upper bound</a:t>
            </a:r>
            <a:r>
              <a:rPr lang="en-US" dirty="0">
                <a:solidFill>
                  <a:schemeClr val="tx1"/>
                </a:solidFill>
              </a:rPr>
              <a:t>) for which </a:t>
            </a:r>
            <a:r>
              <a:rPr lang="en-US" i="1" dirty="0">
                <a:solidFill>
                  <a:schemeClr val="tx1"/>
                </a:solidFill>
              </a:rPr>
              <a:t>a</a:t>
            </a:r>
            <a:r>
              <a:rPr lang="en-US" i="1" baseline="-25000" dirty="0">
                <a:solidFill>
                  <a:schemeClr val="tx1"/>
                </a:solidFill>
              </a:rPr>
              <a:t>n</a:t>
            </a:r>
            <a:r>
              <a:rPr lang="en-US" dirty="0">
                <a:solidFill>
                  <a:schemeClr val="tx1"/>
                </a:solidFill>
              </a:rPr>
              <a:t> ≤ </a:t>
            </a:r>
            <a:r>
              <a:rPr lang="en-US" i="1" dirty="0">
                <a:solidFill>
                  <a:schemeClr val="tx1"/>
                </a:solidFill>
              </a:rPr>
              <a:t>M</a:t>
            </a:r>
            <a:r>
              <a:rPr lang="en-US" dirty="0">
                <a:solidFill>
                  <a:schemeClr val="tx1"/>
                </a:solidFill>
              </a:rPr>
              <a:t> for all </a:t>
            </a:r>
            <a:r>
              <a:rPr lang="en-US" i="1" dirty="0">
                <a:solidFill>
                  <a:schemeClr val="tx1"/>
                </a:solidFill>
              </a:rPr>
              <a:t>n</a:t>
            </a:r>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51405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56647" y="2206656"/>
            <a:ext cx="3566160" cy="2530821"/>
          </a:xfrm>
          <a:prstGeom prst="rect">
            <a:avLst/>
          </a:prstGeom>
          <a:noFill/>
          <a:ln w="9525">
            <a:noFill/>
            <a:miter lim="800000"/>
            <a:headEnd/>
            <a:tailEnd/>
          </a:ln>
        </p:spPr>
      </p:pic>
      <p:sp>
        <p:nvSpPr>
          <p:cNvPr id="7" name="Rectangle 6"/>
          <p:cNvSpPr/>
          <p:nvPr/>
        </p:nvSpPr>
        <p:spPr>
          <a:xfrm>
            <a:off x="1911572" y="4741752"/>
            <a:ext cx="5256311" cy="523220"/>
          </a:xfrm>
          <a:prstGeom prst="rect">
            <a:avLst/>
          </a:prstGeom>
        </p:spPr>
        <p:txBody>
          <a:bodyPr wrap="none">
            <a:spAutoFit/>
          </a:bodyPr>
          <a:lstStyle/>
          <a:p>
            <a:r>
              <a:rPr lang="en-US" sz="2800" b="1" dirty="0"/>
              <a:t>Figure 7 </a:t>
            </a:r>
            <a:r>
              <a:rPr lang="en-US" sz="2800" dirty="0"/>
              <a:t>Sequence Bounded Above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Bounded Sequences (cont.)</a:t>
            </a:r>
          </a:p>
        </p:txBody>
      </p:sp>
      <p:sp>
        <p:nvSpPr>
          <p:cNvPr id="3" name="Content Placeholder 2"/>
          <p:cNvSpPr>
            <a:spLocks noGrp="1"/>
          </p:cNvSpPr>
          <p:nvPr>
            <p:ph idx="1"/>
          </p:nvPr>
        </p:nvSpPr>
        <p:spPr>
          <a:xfrm>
            <a:off x="457200" y="1280160"/>
            <a:ext cx="8229600" cy="3711785"/>
          </a:xfrm>
          <a:solidFill>
            <a:srgbClr val="FFFFCC"/>
          </a:solidFill>
          <a:ln w="28575">
            <a:solidFill>
              <a:schemeClr val="tx1"/>
            </a:solidFill>
          </a:ln>
        </p:spPr>
        <p:txBody>
          <a:bodyPr>
            <a:spAutoFit/>
          </a:bodyPr>
          <a:lstStyle/>
          <a:p>
            <a:r>
              <a:rPr lang="en-US" dirty="0">
                <a:solidFill>
                  <a:schemeClr val="tx1"/>
                </a:solidFill>
              </a:rPr>
              <a:t>Similarly, {</a:t>
            </a:r>
            <a:r>
              <a:rPr lang="en-US" i="1" dirty="0">
                <a:solidFill>
                  <a:schemeClr val="tx1"/>
                </a:solidFill>
              </a:rPr>
              <a:t>a</a:t>
            </a:r>
            <a:r>
              <a:rPr lang="en-US" i="1" baseline="-25000" dirty="0">
                <a:solidFill>
                  <a:schemeClr val="tx1"/>
                </a:solidFill>
              </a:rPr>
              <a:t>n</a:t>
            </a:r>
            <a:r>
              <a:rPr lang="en-US" dirty="0">
                <a:solidFill>
                  <a:schemeClr val="tx1"/>
                </a:solidFill>
              </a:rPr>
              <a:t>} is </a:t>
            </a:r>
            <a:r>
              <a:rPr lang="en-US" b="1" dirty="0">
                <a:solidFill>
                  <a:srgbClr val="C00000"/>
                </a:solidFill>
              </a:rPr>
              <a:t>bounded below</a:t>
            </a:r>
            <a:r>
              <a:rPr lang="en-US" dirty="0">
                <a:solidFill>
                  <a:schemeClr val="tx1"/>
                </a:solidFill>
              </a:rPr>
              <a:t> if there is a number </a:t>
            </a:r>
            <a:r>
              <a:rPr lang="en-US" i="1" dirty="0">
                <a:solidFill>
                  <a:schemeClr val="tx1"/>
                </a:solidFill>
              </a:rPr>
              <a:t>m</a:t>
            </a:r>
            <a:r>
              <a:rPr lang="en-US" dirty="0">
                <a:solidFill>
                  <a:schemeClr val="tx1"/>
                </a:solidFill>
              </a:rPr>
              <a:t> (called a </a:t>
            </a:r>
            <a:r>
              <a:rPr lang="en-US" b="1" dirty="0">
                <a:solidFill>
                  <a:srgbClr val="C00000"/>
                </a:solidFill>
              </a:rPr>
              <a:t>lower bound</a:t>
            </a:r>
            <a:r>
              <a:rPr lang="en-US" dirty="0">
                <a:solidFill>
                  <a:schemeClr val="tx1"/>
                </a:solidFill>
              </a:rPr>
              <a:t>) for which </a:t>
            </a:r>
            <a:r>
              <a:rPr lang="en-US" i="1" dirty="0">
                <a:solidFill>
                  <a:schemeClr val="tx1"/>
                </a:solidFill>
              </a:rPr>
              <a:t>a</a:t>
            </a:r>
            <a:r>
              <a:rPr lang="en-US" i="1" baseline="-25000" dirty="0">
                <a:solidFill>
                  <a:schemeClr val="tx1"/>
                </a:solidFill>
              </a:rPr>
              <a:t>n</a:t>
            </a:r>
            <a:r>
              <a:rPr lang="en-US" dirty="0">
                <a:solidFill>
                  <a:schemeClr val="tx1"/>
                </a:solidFill>
              </a:rPr>
              <a:t> ≥ </a:t>
            </a:r>
            <a:r>
              <a:rPr lang="en-US" i="1" dirty="0">
                <a:solidFill>
                  <a:schemeClr val="tx1"/>
                </a:solidFill>
              </a:rPr>
              <a:t>m</a:t>
            </a:r>
            <a:r>
              <a:rPr lang="en-US" dirty="0">
                <a:solidFill>
                  <a:schemeClr val="tx1"/>
                </a:solidFill>
              </a:rPr>
              <a:t> for all </a:t>
            </a:r>
            <a:r>
              <a:rPr lang="en-US" i="1" dirty="0">
                <a:solidFill>
                  <a:schemeClr val="tx1"/>
                </a:solidFill>
              </a:rPr>
              <a:t>n</a:t>
            </a:r>
            <a:r>
              <a:rPr lang="en-US" dirty="0">
                <a:solidFill>
                  <a:schemeClr val="tx1"/>
                </a:solidFill>
              </a:rPr>
              <a:t>. </a:t>
            </a:r>
          </a:p>
          <a:p>
            <a:r>
              <a:rPr lang="en-US" dirty="0">
                <a:solidFill>
                  <a:schemeClr val="tx1"/>
                </a:solidFill>
              </a:rPr>
              <a:t>If {</a:t>
            </a:r>
            <a:r>
              <a:rPr lang="en-US" i="1" dirty="0">
                <a:solidFill>
                  <a:schemeClr val="tx1"/>
                </a:solidFill>
              </a:rPr>
              <a:t>a</a:t>
            </a:r>
            <a:r>
              <a:rPr lang="en-US" i="1" baseline="-25000" dirty="0">
                <a:solidFill>
                  <a:schemeClr val="tx1"/>
                </a:solidFill>
              </a:rPr>
              <a:t>n</a:t>
            </a:r>
            <a:r>
              <a:rPr lang="en-US" dirty="0">
                <a:solidFill>
                  <a:schemeClr val="tx1"/>
                </a:solidFill>
              </a:rPr>
              <a:t>} is bounded both above and below, it is a </a:t>
            </a:r>
            <a:r>
              <a:rPr lang="en-US" b="1" dirty="0">
                <a:solidFill>
                  <a:srgbClr val="C00000"/>
                </a:solidFill>
              </a:rPr>
              <a:t>bounded</a:t>
            </a:r>
            <a:r>
              <a:rPr lang="en-US" dirty="0">
                <a:solidFill>
                  <a:schemeClr val="tx1"/>
                </a:solidFill>
              </a:rPr>
              <a:t> sequence.</a:t>
            </a:r>
          </a:p>
          <a:p>
            <a:r>
              <a:rPr lang="en-US" dirty="0">
                <a:solidFill>
                  <a:schemeClr val="tx1"/>
                </a:solidFill>
              </a:rPr>
              <a:t>If {</a:t>
            </a:r>
            <a:r>
              <a:rPr lang="en-US" i="1" dirty="0">
                <a:solidFill>
                  <a:schemeClr val="tx1"/>
                </a:solidFill>
              </a:rPr>
              <a:t>a</a:t>
            </a:r>
            <a:r>
              <a:rPr lang="en-US" i="1" baseline="-25000" dirty="0">
                <a:solidFill>
                  <a:schemeClr val="tx1"/>
                </a:solidFill>
              </a:rPr>
              <a:t>n</a:t>
            </a:r>
            <a:r>
              <a:rPr lang="en-US" dirty="0">
                <a:solidFill>
                  <a:schemeClr val="tx1"/>
                </a:solidFill>
              </a:rPr>
              <a:t>} is bounded above by an upper bound </a:t>
            </a:r>
            <a:r>
              <a:rPr lang="en-US" i="1" dirty="0">
                <a:solidFill>
                  <a:schemeClr val="tx1"/>
                </a:solidFill>
              </a:rPr>
              <a:t>M</a:t>
            </a:r>
            <a:r>
              <a:rPr lang="en-US" baseline="-25000" dirty="0">
                <a:solidFill>
                  <a:schemeClr val="tx1"/>
                </a:solidFill>
              </a:rPr>
              <a:t>0</a:t>
            </a:r>
            <a:r>
              <a:rPr lang="en-US" dirty="0">
                <a:solidFill>
                  <a:schemeClr val="tx1"/>
                </a:solidFill>
              </a:rPr>
              <a:t>, and if </a:t>
            </a:r>
            <a:r>
              <a:rPr lang="en-US" i="1" dirty="0">
                <a:solidFill>
                  <a:schemeClr val="tx1"/>
                </a:solidFill>
              </a:rPr>
              <a:t>M</a:t>
            </a:r>
            <a:r>
              <a:rPr lang="en-US" baseline="-25000" dirty="0">
                <a:solidFill>
                  <a:schemeClr val="tx1"/>
                </a:solidFill>
              </a:rPr>
              <a:t>0</a:t>
            </a:r>
            <a:r>
              <a:rPr lang="en-US" dirty="0">
                <a:solidFill>
                  <a:schemeClr val="tx1"/>
                </a:solidFill>
              </a:rPr>
              <a:t> ≤ </a:t>
            </a:r>
            <a:r>
              <a:rPr lang="en-US" i="1" dirty="0">
                <a:solidFill>
                  <a:schemeClr val="tx1"/>
                </a:solidFill>
              </a:rPr>
              <a:t>M</a:t>
            </a:r>
            <a:r>
              <a:rPr lang="en-US" dirty="0">
                <a:solidFill>
                  <a:schemeClr val="tx1"/>
                </a:solidFill>
              </a:rPr>
              <a:t> for all other upper bounds </a:t>
            </a:r>
            <a:r>
              <a:rPr lang="en-US" i="1" dirty="0">
                <a:solidFill>
                  <a:schemeClr val="tx1"/>
                </a:solidFill>
              </a:rPr>
              <a:t>M</a:t>
            </a:r>
            <a:r>
              <a:rPr lang="en-US" dirty="0">
                <a:solidFill>
                  <a:schemeClr val="tx1"/>
                </a:solidFill>
              </a:rPr>
              <a:t> of {</a:t>
            </a:r>
            <a:r>
              <a:rPr lang="en-US" i="1" dirty="0">
                <a:solidFill>
                  <a:schemeClr val="tx1"/>
                </a:solidFill>
              </a:rPr>
              <a:t>a</a:t>
            </a:r>
            <a:r>
              <a:rPr lang="en-US" i="1" baseline="-25000" dirty="0">
                <a:solidFill>
                  <a:schemeClr val="tx1"/>
                </a:solidFill>
              </a:rPr>
              <a:t>n</a:t>
            </a:r>
            <a:r>
              <a:rPr lang="en-US" dirty="0">
                <a:solidFill>
                  <a:schemeClr val="tx1"/>
                </a:solidFill>
              </a:rPr>
              <a:t>}, then </a:t>
            </a:r>
            <a:r>
              <a:rPr lang="en-US" i="1" dirty="0">
                <a:solidFill>
                  <a:schemeClr val="tx1"/>
                </a:solidFill>
              </a:rPr>
              <a:t>M</a:t>
            </a:r>
            <a:r>
              <a:rPr lang="en-US" baseline="-25000" dirty="0">
                <a:solidFill>
                  <a:schemeClr val="tx1"/>
                </a:solidFill>
              </a:rPr>
              <a:t>0</a:t>
            </a:r>
            <a:r>
              <a:rPr lang="en-US" dirty="0">
                <a:solidFill>
                  <a:schemeClr val="tx1"/>
                </a:solidFill>
              </a:rPr>
              <a:t> is called the </a:t>
            </a:r>
            <a:r>
              <a:rPr lang="en-US" b="1" dirty="0">
                <a:solidFill>
                  <a:srgbClr val="C00000"/>
                </a:solidFill>
              </a:rPr>
              <a:t>least upper bound </a:t>
            </a:r>
            <a:r>
              <a:rPr lang="en-US" dirty="0">
                <a:solidFill>
                  <a:schemeClr val="tx1"/>
                </a:solidFill>
              </a:rPr>
              <a:t>of {</a:t>
            </a:r>
            <a:r>
              <a:rPr lang="en-US" i="1" dirty="0">
                <a:solidFill>
                  <a:schemeClr val="tx1"/>
                </a:solidFill>
              </a:rPr>
              <a:t>a</a:t>
            </a:r>
            <a:r>
              <a:rPr lang="en-US" i="1" baseline="-25000" dirty="0">
                <a:solidFill>
                  <a:schemeClr val="tx1"/>
                </a:solidFill>
              </a:rPr>
              <a:t>n</a:t>
            </a:r>
            <a:r>
              <a:rPr lang="en-US" dirty="0">
                <a:solidFill>
                  <a:schemeClr val="tx1"/>
                </a:solidFill>
              </a:rPr>
              <a:t>}. The definition of the </a:t>
            </a:r>
            <a:r>
              <a:rPr lang="en-US" b="1" dirty="0">
                <a:solidFill>
                  <a:srgbClr val="C00000"/>
                </a:solidFill>
              </a:rPr>
              <a:t>greatest lower bound</a:t>
            </a:r>
            <a:r>
              <a:rPr lang="en-US" dirty="0">
                <a:solidFill>
                  <a:schemeClr val="tx1"/>
                </a:solidFill>
              </a:rPr>
              <a:t> is similar in nature.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Sequence Notation (cont.)</a:t>
            </a:r>
          </a:p>
        </p:txBody>
      </p:sp>
      <p:sp>
        <p:nvSpPr>
          <p:cNvPr id="3" name="Content Placeholder 2"/>
          <p:cNvSpPr>
            <a:spLocks noGrp="1"/>
          </p:cNvSpPr>
          <p:nvPr>
            <p:ph idx="1"/>
          </p:nvPr>
        </p:nvSpPr>
        <p:spPr/>
        <p:txBody>
          <a:bodyPr/>
          <a:lstStyle/>
          <a:p>
            <a:pPr marL="465138" indent="-465138"/>
            <a:r>
              <a:rPr lang="en-US" b="1" dirty="0"/>
              <a:t>c.	</a:t>
            </a:r>
            <a:r>
              <a:rPr lang="en-US" dirty="0"/>
              <a:t>The notation		         tells us that the </a:t>
            </a:r>
            <a:r>
              <a:rPr lang="en-US" i="1" dirty="0"/>
              <a:t>n</a:t>
            </a:r>
            <a:r>
              <a:rPr lang="en-US" baseline="30000" dirty="0"/>
              <a:t>th</a:t>
            </a:r>
            <a:r>
              <a:rPr lang="en-US" dirty="0"/>
              <a:t> term </a:t>
            </a:r>
          </a:p>
          <a:p>
            <a:pPr marL="465138" indent="-465138"/>
            <a:r>
              <a:rPr lang="en-US" dirty="0"/>
              <a:t>	is </a:t>
            </a:r>
            <a:r>
              <a:rPr lang="en-US" i="1" dirty="0"/>
              <a:t>n</a:t>
            </a:r>
            <a:r>
              <a:rPr lang="en-US" dirty="0"/>
              <a:t>/(</a:t>
            </a:r>
            <a:r>
              <a:rPr lang="en-US" i="1" dirty="0"/>
              <a:t>n</a:t>
            </a:r>
            <a:r>
              <a:rPr lang="en-US" dirty="0"/>
              <a:t> </a:t>
            </a:r>
            <a:r>
              <a:rPr lang="en-US" dirty="0">
                <a:latin typeface="Symbol" pitchFamily="18" charset="2"/>
              </a:rPr>
              <a:t>+</a:t>
            </a:r>
            <a:r>
              <a:rPr lang="en-US" dirty="0"/>
              <a:t> 1) and defines the following sequence.</a:t>
            </a:r>
          </a:p>
        </p:txBody>
      </p:sp>
      <p:graphicFrame>
        <p:nvGraphicFramePr>
          <p:cNvPr id="476162" name="Object 2"/>
          <p:cNvGraphicFramePr>
            <a:graphicFrameLocks noChangeAspect="1"/>
          </p:cNvGraphicFramePr>
          <p:nvPr/>
        </p:nvGraphicFramePr>
        <p:xfrm>
          <a:off x="2895600" y="1202960"/>
          <a:ext cx="1892300" cy="622300"/>
        </p:xfrm>
        <a:graphic>
          <a:graphicData uri="http://schemas.openxmlformats.org/presentationml/2006/ole">
            <mc:AlternateContent xmlns:mc="http://schemas.openxmlformats.org/markup-compatibility/2006">
              <mc:Choice xmlns:v="urn:schemas-microsoft-com:vml" Requires="v">
                <p:oleObj name="Equation" r:id="rId2" imgW="1892160" imgH="622080" progId="Equation.DSMT4">
                  <p:embed/>
                </p:oleObj>
              </mc:Choice>
              <mc:Fallback>
                <p:oleObj name="Equation" r:id="rId2" imgW="189216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02960"/>
                        <a:ext cx="1892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6163" name="Object 3"/>
          <p:cNvGraphicFramePr>
            <a:graphicFrameLocks noChangeAspect="1"/>
          </p:cNvGraphicFramePr>
          <p:nvPr>
            <p:extLst>
              <p:ext uri="{D42A27DB-BD31-4B8C-83A1-F6EECF244321}">
                <p14:modId xmlns:p14="http://schemas.microsoft.com/office/powerpoint/2010/main" val="1735081379"/>
              </p:ext>
            </p:extLst>
          </p:nvPr>
        </p:nvGraphicFramePr>
        <p:xfrm>
          <a:off x="2857500" y="2435937"/>
          <a:ext cx="3429000" cy="939800"/>
        </p:xfrm>
        <a:graphic>
          <a:graphicData uri="http://schemas.openxmlformats.org/presentationml/2006/ole">
            <mc:AlternateContent xmlns:mc="http://schemas.openxmlformats.org/markup-compatibility/2006">
              <mc:Choice xmlns:v="urn:schemas-microsoft-com:vml" Requires="v">
                <p:oleObj name="Equation" r:id="rId4" imgW="3429000" imgH="939600" progId="Equation.DSMT4">
                  <p:embed/>
                </p:oleObj>
              </mc:Choice>
              <mc:Fallback>
                <p:oleObj name="Equation" r:id="rId4" imgW="3429000" imgH="939600" progId="Equation.DSMT4">
                  <p:embed/>
                  <p:pic>
                    <p:nvPicPr>
                      <p:cNvPr id="0" name="Picture 3"/>
                      <p:cNvPicPr>
                        <a:picLocks noChangeAspect="1" noChangeArrowheads="1"/>
                      </p:cNvPicPr>
                      <p:nvPr/>
                    </p:nvPicPr>
                    <p:blipFill>
                      <a:blip r:embed="rId5"/>
                      <a:srcRect/>
                      <a:stretch>
                        <a:fillRect/>
                      </a:stretch>
                    </p:blipFill>
                    <p:spPr bwMode="auto">
                      <a:xfrm>
                        <a:off x="2857500" y="2435937"/>
                        <a:ext cx="3429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Bounded Monotonic Sequence Theorem</a:t>
            </a:r>
          </a:p>
        </p:txBody>
      </p:sp>
      <p:sp>
        <p:nvSpPr>
          <p:cNvPr id="3" name="Content Placeholder 2"/>
          <p:cNvSpPr>
            <a:spLocks noGrp="1"/>
          </p:cNvSpPr>
          <p:nvPr>
            <p:ph idx="1"/>
          </p:nvPr>
        </p:nvSpPr>
        <p:spPr>
          <a:xfrm>
            <a:off x="457200" y="1280160"/>
            <a:ext cx="8229600" cy="3108543"/>
          </a:xfrm>
          <a:solidFill>
            <a:srgbClr val="FFFFCC"/>
          </a:solidFill>
          <a:ln w="28575">
            <a:solidFill>
              <a:schemeClr val="tx1"/>
            </a:solidFill>
          </a:ln>
        </p:spPr>
        <p:txBody>
          <a:bodyPr>
            <a:spAutoFit/>
          </a:bodyPr>
          <a:lstStyle/>
          <a:p>
            <a:r>
              <a:rPr lang="en-US" dirty="0">
                <a:solidFill>
                  <a:schemeClr val="tx1"/>
                </a:solidFill>
              </a:rPr>
              <a:t>An increasing sequence converges if and only if it is bounded above, and a decreasing sequence converges if and only if it is bounded below. In particular, if an increasing sequence converges, it converges to its least upper bound (that is, the least of all the upper bounds of the sequence). Similarly, if a decreasing sequence converges, it converges to its greatest lower bound.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Monotonicity and Boundedness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The proof of this theorem will be left as an exercise; </a:t>
            </a:r>
            <a:br>
              <a:rPr lang="en-US" dirty="0"/>
            </a:br>
            <a:r>
              <a:rPr lang="en-US" dirty="0"/>
              <a:t>its truth derives from the </a:t>
            </a:r>
            <a:r>
              <a:rPr lang="en-US" b="1" dirty="0"/>
              <a:t>Completeness Property</a:t>
            </a:r>
            <a:r>
              <a:rPr lang="en-US" dirty="0"/>
              <a:t> of the real numbers, which states that every nonempty set of real numbers that is bounded above (respectively, below) has a least upper bound (respectively, a greatest lower bound). The name “completeness” reflects the fact that there are no breaks or gaps in the real number line.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Monotonicity and Boundedness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Although the Bounded Monotonic Sequence Theorem is often cited when we need to know that a limit exists, without necessarily caring what that limit is, we can also use it to actually find the limit in some situations. Our last example illustrates the process.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Using the Bounded Monotonic Sequence</a:t>
            </a:r>
            <a:br>
              <a:rPr lang="en-US" dirty="0"/>
            </a:br>
            <a:r>
              <a:rPr lang="en-US" dirty="0"/>
              <a:t>Theorem to Find the Limit of a Sequence </a:t>
            </a:r>
          </a:p>
        </p:txBody>
      </p:sp>
      <p:sp>
        <p:nvSpPr>
          <p:cNvPr id="3" name="Content Placeholder 2"/>
          <p:cNvSpPr>
            <a:spLocks noGrp="1"/>
          </p:cNvSpPr>
          <p:nvPr>
            <p:ph idx="1"/>
          </p:nvPr>
        </p:nvSpPr>
        <p:spPr/>
        <p:txBody>
          <a:bodyPr/>
          <a:lstStyle/>
          <a:p>
            <a:r>
              <a:rPr lang="en-US" dirty="0"/>
              <a:t>Define the sequence {</a:t>
            </a:r>
            <a:r>
              <a:rPr lang="en-US" i="1" dirty="0"/>
              <a:t>a</a:t>
            </a:r>
            <a:r>
              <a:rPr lang="en-US" i="1" baseline="-25000" dirty="0"/>
              <a:t>n</a:t>
            </a:r>
            <a:r>
              <a:rPr lang="en-US" dirty="0"/>
              <a:t>} recursively by	      and 		  for </a:t>
            </a:r>
            <a:r>
              <a:rPr lang="en-US" i="1" dirty="0"/>
              <a:t>n</a:t>
            </a:r>
            <a:r>
              <a:rPr lang="en-US" dirty="0"/>
              <a:t> ≥ 2. Use the Bounded Monotonic </a:t>
            </a:r>
          </a:p>
          <a:p>
            <a:r>
              <a:rPr lang="en-US" dirty="0"/>
              <a:t>Sequence Theorem to find</a:t>
            </a:r>
          </a:p>
          <a:p>
            <a:r>
              <a:rPr lang="en-US" b="1" dirty="0"/>
              <a:t>Solution</a:t>
            </a:r>
          </a:p>
          <a:p>
            <a:r>
              <a:rPr lang="en-US" dirty="0"/>
              <a:t>First, we will use the theorem to prove that		 </a:t>
            </a:r>
          </a:p>
          <a:p>
            <a:r>
              <a:rPr lang="en-US" dirty="0"/>
              <a:t>exists, and we do so by using induction arguments to show that the sequence is increasing and bounded above. Recall that such arguments call for a basis step and an inductive step.</a:t>
            </a:r>
          </a:p>
        </p:txBody>
      </p:sp>
      <p:graphicFrame>
        <p:nvGraphicFramePr>
          <p:cNvPr id="515074" name="Object 2"/>
          <p:cNvGraphicFramePr>
            <a:graphicFrameLocks noChangeAspect="1"/>
          </p:cNvGraphicFramePr>
          <p:nvPr/>
        </p:nvGraphicFramePr>
        <p:xfrm>
          <a:off x="6237990" y="1259590"/>
          <a:ext cx="1092200" cy="508000"/>
        </p:xfrm>
        <a:graphic>
          <a:graphicData uri="http://schemas.openxmlformats.org/presentationml/2006/ole">
            <mc:AlternateContent xmlns:mc="http://schemas.openxmlformats.org/markup-compatibility/2006">
              <mc:Choice xmlns:v="urn:schemas-microsoft-com:vml" Requires="v">
                <p:oleObj name="Equation" r:id="rId2" imgW="1091880" imgH="507960" progId="Equation.DSMT4">
                  <p:embed/>
                </p:oleObj>
              </mc:Choice>
              <mc:Fallback>
                <p:oleObj name="Equation" r:id="rId2" imgW="109188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990" y="1259590"/>
                        <a:ext cx="1092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5075" name="Object 3"/>
          <p:cNvGraphicFramePr>
            <a:graphicFrameLocks noChangeAspect="1"/>
          </p:cNvGraphicFramePr>
          <p:nvPr/>
        </p:nvGraphicFramePr>
        <p:xfrm>
          <a:off x="548640" y="1739900"/>
          <a:ext cx="1917700" cy="495300"/>
        </p:xfrm>
        <a:graphic>
          <a:graphicData uri="http://schemas.openxmlformats.org/presentationml/2006/ole">
            <mc:AlternateContent xmlns:mc="http://schemas.openxmlformats.org/markup-compatibility/2006">
              <mc:Choice xmlns:v="urn:schemas-microsoft-com:vml" Requires="v">
                <p:oleObj name="Equation" r:id="rId4" imgW="1917360" imgH="495000" progId="Equation.DSMT4">
                  <p:embed/>
                </p:oleObj>
              </mc:Choice>
              <mc:Fallback>
                <p:oleObj name="Equation" r:id="rId4" imgW="191736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1739900"/>
                        <a:ext cx="1917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5076" name="Object 4"/>
          <p:cNvGraphicFramePr>
            <a:graphicFrameLocks noChangeAspect="1"/>
          </p:cNvGraphicFramePr>
          <p:nvPr/>
        </p:nvGraphicFramePr>
        <p:xfrm>
          <a:off x="4419600" y="2269760"/>
          <a:ext cx="914400" cy="546100"/>
        </p:xfrm>
        <a:graphic>
          <a:graphicData uri="http://schemas.openxmlformats.org/presentationml/2006/ole">
            <mc:AlternateContent xmlns:mc="http://schemas.openxmlformats.org/markup-compatibility/2006">
              <mc:Choice xmlns:v="urn:schemas-microsoft-com:vml" Requires="v">
                <p:oleObj name="Equation" r:id="rId6" imgW="914400" imgH="545760" progId="Equation.DSMT4">
                  <p:embed/>
                </p:oleObj>
              </mc:Choice>
              <mc:Fallback>
                <p:oleObj name="Equation" r:id="rId6" imgW="914400" imgH="5457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269760"/>
                        <a:ext cx="914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5077" name="Object 5"/>
          <p:cNvGraphicFramePr>
            <a:graphicFrameLocks noChangeAspect="1"/>
          </p:cNvGraphicFramePr>
          <p:nvPr/>
        </p:nvGraphicFramePr>
        <p:xfrm>
          <a:off x="6826770" y="3325110"/>
          <a:ext cx="825500" cy="546100"/>
        </p:xfrm>
        <a:graphic>
          <a:graphicData uri="http://schemas.openxmlformats.org/presentationml/2006/ole">
            <mc:AlternateContent xmlns:mc="http://schemas.openxmlformats.org/markup-compatibility/2006">
              <mc:Choice xmlns:v="urn:schemas-microsoft-com:vml" Requires="v">
                <p:oleObj name="Equation" r:id="rId8" imgW="825480" imgH="545760" progId="Equation.DSMT4">
                  <p:embed/>
                </p:oleObj>
              </mc:Choice>
              <mc:Fallback>
                <p:oleObj name="Equation" r:id="rId8" imgW="825480" imgH="5457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6770" y="3325110"/>
                        <a:ext cx="8255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5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Using the Bounded Monotonic Sequence</a:t>
            </a:r>
            <a:br>
              <a:rPr lang="en-US" dirty="0"/>
            </a:br>
            <a:r>
              <a:rPr lang="en-US" dirty="0"/>
              <a:t>Theorem to Find the Limit of a Sequence (cont.)</a:t>
            </a:r>
          </a:p>
        </p:txBody>
      </p:sp>
      <p:sp>
        <p:nvSpPr>
          <p:cNvPr id="3" name="Content Placeholder 2"/>
          <p:cNvSpPr>
            <a:spLocks noGrp="1"/>
          </p:cNvSpPr>
          <p:nvPr>
            <p:ph idx="1"/>
          </p:nvPr>
        </p:nvSpPr>
        <p:spPr>
          <a:xfrm>
            <a:off x="457200" y="1280160"/>
            <a:ext cx="8229600" cy="2074414"/>
          </a:xfrm>
        </p:spPr>
        <p:txBody>
          <a:bodyPr>
            <a:spAutoFit/>
          </a:bodyPr>
          <a:lstStyle/>
          <a:p>
            <a:r>
              <a:rPr lang="en-US" b="1" dirty="0"/>
              <a:t>Basis Step: </a:t>
            </a:r>
          </a:p>
          <a:p>
            <a:r>
              <a:rPr lang="en-US" b="1" dirty="0"/>
              <a:t>Inductive Step:</a:t>
            </a:r>
            <a:r>
              <a:rPr lang="en-US" dirty="0"/>
              <a:t> Assume		   Then</a:t>
            </a:r>
          </a:p>
          <a:p>
            <a:r>
              <a:rPr lang="en-US" dirty="0"/>
              <a:t>and hence			           That is,	           This </a:t>
            </a:r>
          </a:p>
          <a:p>
            <a:r>
              <a:rPr lang="en-US" dirty="0"/>
              <a:t>proves that {</a:t>
            </a:r>
            <a:r>
              <a:rPr lang="en-US" i="1" dirty="0"/>
              <a:t>a</a:t>
            </a:r>
            <a:r>
              <a:rPr lang="en-US" i="1" baseline="-25000" dirty="0"/>
              <a:t>n</a:t>
            </a:r>
            <a:r>
              <a:rPr lang="en-US" dirty="0"/>
              <a:t>} is an increasing sequence.</a:t>
            </a:r>
          </a:p>
        </p:txBody>
      </p:sp>
      <p:graphicFrame>
        <p:nvGraphicFramePr>
          <p:cNvPr id="516098" name="Object 2"/>
          <p:cNvGraphicFramePr>
            <a:graphicFrameLocks noChangeAspect="1"/>
          </p:cNvGraphicFramePr>
          <p:nvPr/>
        </p:nvGraphicFramePr>
        <p:xfrm>
          <a:off x="2239780" y="1168400"/>
          <a:ext cx="3302000" cy="584200"/>
        </p:xfrm>
        <a:graphic>
          <a:graphicData uri="http://schemas.openxmlformats.org/presentationml/2006/ole">
            <mc:AlternateContent xmlns:mc="http://schemas.openxmlformats.org/markup-compatibility/2006">
              <mc:Choice xmlns:v="urn:schemas-microsoft-com:vml" Requires="v">
                <p:oleObj name="Equation" r:id="rId2" imgW="3301920" imgH="583920" progId="Equation.DSMT4">
                  <p:embed/>
                </p:oleObj>
              </mc:Choice>
              <mc:Fallback>
                <p:oleObj name="Equation" r:id="rId2" imgW="3301920" imgH="583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780" y="1168400"/>
                        <a:ext cx="330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099" name="Object 3"/>
          <p:cNvGraphicFramePr>
            <a:graphicFrameLocks noChangeAspect="1"/>
          </p:cNvGraphicFramePr>
          <p:nvPr/>
        </p:nvGraphicFramePr>
        <p:xfrm>
          <a:off x="4011950" y="1843790"/>
          <a:ext cx="1270000" cy="431800"/>
        </p:xfrm>
        <a:graphic>
          <a:graphicData uri="http://schemas.openxmlformats.org/presentationml/2006/ole">
            <mc:AlternateContent xmlns:mc="http://schemas.openxmlformats.org/markup-compatibility/2006">
              <mc:Choice xmlns:v="urn:schemas-microsoft-com:vml" Requires="v">
                <p:oleObj name="Equation" r:id="rId4" imgW="1269720" imgH="431640" progId="Equation.DSMT4">
                  <p:embed/>
                </p:oleObj>
              </mc:Choice>
              <mc:Fallback>
                <p:oleObj name="Equation" r:id="rId4" imgW="126972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1950" y="1843790"/>
                        <a:ext cx="1270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100" name="Object 4"/>
          <p:cNvGraphicFramePr>
            <a:graphicFrameLocks noChangeAspect="1"/>
          </p:cNvGraphicFramePr>
          <p:nvPr>
            <p:extLst>
              <p:ext uri="{D42A27DB-BD31-4B8C-83A1-F6EECF244321}">
                <p14:modId xmlns:p14="http://schemas.microsoft.com/office/powerpoint/2010/main" val="1336405096"/>
              </p:ext>
            </p:extLst>
          </p:nvPr>
        </p:nvGraphicFramePr>
        <p:xfrm>
          <a:off x="6140450" y="1828800"/>
          <a:ext cx="2197100" cy="431800"/>
        </p:xfrm>
        <a:graphic>
          <a:graphicData uri="http://schemas.openxmlformats.org/presentationml/2006/ole">
            <mc:AlternateContent xmlns:mc="http://schemas.openxmlformats.org/markup-compatibility/2006">
              <mc:Choice xmlns:v="urn:schemas-microsoft-com:vml" Requires="v">
                <p:oleObj name="Equation" r:id="rId6" imgW="2197080" imgH="431640" progId="Equation.DSMT4">
                  <p:embed/>
                </p:oleObj>
              </mc:Choice>
              <mc:Fallback>
                <p:oleObj name="Equation" r:id="rId6" imgW="2197080" imgH="431640" progId="Equation.DSMT4">
                  <p:embed/>
                  <p:pic>
                    <p:nvPicPr>
                      <p:cNvPr id="0" name="Picture 4"/>
                      <p:cNvPicPr>
                        <a:picLocks noChangeAspect="1" noChangeArrowheads="1"/>
                      </p:cNvPicPr>
                      <p:nvPr/>
                    </p:nvPicPr>
                    <p:blipFill>
                      <a:blip r:embed="rId7"/>
                      <a:srcRect/>
                      <a:stretch>
                        <a:fillRect/>
                      </a:stretch>
                    </p:blipFill>
                    <p:spPr bwMode="auto">
                      <a:xfrm>
                        <a:off x="6140450" y="1828800"/>
                        <a:ext cx="219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101" name="Object 5"/>
          <p:cNvGraphicFramePr>
            <a:graphicFrameLocks noChangeAspect="1"/>
          </p:cNvGraphicFramePr>
          <p:nvPr/>
        </p:nvGraphicFramePr>
        <p:xfrm>
          <a:off x="2138180" y="2332220"/>
          <a:ext cx="2768600" cy="533400"/>
        </p:xfrm>
        <a:graphic>
          <a:graphicData uri="http://schemas.openxmlformats.org/presentationml/2006/ole">
            <mc:AlternateContent xmlns:mc="http://schemas.openxmlformats.org/markup-compatibility/2006">
              <mc:Choice xmlns:v="urn:schemas-microsoft-com:vml" Requires="v">
                <p:oleObj name="Equation" r:id="rId8" imgW="2768400" imgH="533160" progId="Equation.DSMT4">
                  <p:embed/>
                </p:oleObj>
              </mc:Choice>
              <mc:Fallback>
                <p:oleObj name="Equation" r:id="rId8" imgW="2768400" imgH="5331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8180" y="2332220"/>
                        <a:ext cx="276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102" name="Object 6"/>
          <p:cNvGraphicFramePr>
            <a:graphicFrameLocks noChangeAspect="1"/>
          </p:cNvGraphicFramePr>
          <p:nvPr/>
        </p:nvGraphicFramePr>
        <p:xfrm>
          <a:off x="6217170" y="2392180"/>
          <a:ext cx="1498600" cy="431800"/>
        </p:xfrm>
        <a:graphic>
          <a:graphicData uri="http://schemas.openxmlformats.org/presentationml/2006/ole">
            <mc:AlternateContent xmlns:mc="http://schemas.openxmlformats.org/markup-compatibility/2006">
              <mc:Choice xmlns:v="urn:schemas-microsoft-com:vml" Requires="v">
                <p:oleObj name="Equation" r:id="rId10" imgW="1498320" imgH="431640" progId="Equation.DSMT4">
                  <p:embed/>
                </p:oleObj>
              </mc:Choice>
              <mc:Fallback>
                <p:oleObj name="Equation" r:id="rId10" imgW="1498320" imgH="431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17170" y="2392180"/>
                        <a:ext cx="1498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60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61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6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6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Using the Bounded Monotonic Sequence</a:t>
            </a:r>
            <a:br>
              <a:rPr lang="en-US" dirty="0"/>
            </a:br>
            <a:r>
              <a:rPr lang="en-US" dirty="0"/>
              <a:t>Theorem to Find the Limit of a Sequence (cont.)</a:t>
            </a:r>
          </a:p>
        </p:txBody>
      </p:sp>
      <p:sp>
        <p:nvSpPr>
          <p:cNvPr id="3" name="Content Placeholder 2"/>
          <p:cNvSpPr>
            <a:spLocks noGrp="1"/>
          </p:cNvSpPr>
          <p:nvPr>
            <p:ph idx="1"/>
          </p:nvPr>
        </p:nvSpPr>
        <p:spPr>
          <a:xfrm>
            <a:off x="457200" y="1280160"/>
            <a:ext cx="4389120" cy="2677656"/>
          </a:xfrm>
        </p:spPr>
        <p:txBody>
          <a:bodyPr>
            <a:spAutoFit/>
          </a:bodyPr>
          <a:lstStyle/>
          <a:p>
            <a:r>
              <a:rPr lang="en-US" dirty="0"/>
              <a:t>To prove that {</a:t>
            </a:r>
            <a:r>
              <a:rPr lang="en-US" i="1" dirty="0"/>
              <a:t>a</a:t>
            </a:r>
            <a:r>
              <a:rPr lang="en-US" i="1" baseline="-25000" dirty="0"/>
              <a:t>n</a:t>
            </a:r>
            <a:r>
              <a:rPr lang="en-US" dirty="0"/>
              <a:t>} is bounded above, we can do some brute‑force calculations to arrive at the guess that </a:t>
            </a:r>
            <a:r>
              <a:rPr lang="en-US" i="1" dirty="0"/>
              <a:t>a</a:t>
            </a:r>
            <a:r>
              <a:rPr lang="en-US" i="1" baseline="-25000" dirty="0"/>
              <a:t>n</a:t>
            </a:r>
            <a:r>
              <a:rPr lang="en-US" i="1" dirty="0"/>
              <a:t> </a:t>
            </a:r>
            <a:r>
              <a:rPr lang="en-US" dirty="0"/>
              <a:t>&lt; 2 for all </a:t>
            </a:r>
            <a:r>
              <a:rPr lang="en-US" i="1" dirty="0"/>
              <a:t>n</a:t>
            </a:r>
            <a:r>
              <a:rPr lang="en-US" dirty="0"/>
              <a:t> (see Table 1 for approximations of the first 10 terms of the sequence). If this guess happens to be wrong, we will find out in the course of the next induction proof.</a:t>
            </a:r>
          </a:p>
        </p:txBody>
      </p:sp>
      <p:graphicFrame>
        <p:nvGraphicFramePr>
          <p:cNvPr id="9" name="Content Placeholder 3"/>
          <p:cNvGraphicFramePr>
            <a:graphicFrameLocks/>
          </p:cNvGraphicFramePr>
          <p:nvPr/>
        </p:nvGraphicFramePr>
        <p:xfrm>
          <a:off x="5151120" y="1219200"/>
          <a:ext cx="3383280" cy="4754880"/>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val="20000"/>
                    </a:ext>
                  </a:extLst>
                </a:gridCol>
                <a:gridCol w="1691640">
                  <a:extLst>
                    <a:ext uri="{9D8B030D-6E8A-4147-A177-3AD203B41FA5}">
                      <a16:colId xmlns:a16="http://schemas.microsoft.com/office/drawing/2014/main" val="20001"/>
                    </a:ext>
                  </a:extLst>
                </a:gridCol>
              </a:tblGrid>
              <a:tr h="365760">
                <a:tc>
                  <a:txBody>
                    <a:bodyPr/>
                    <a:lstStyle/>
                    <a:p>
                      <a:pPr algn="ctr"/>
                      <a:r>
                        <a:rPr lang="en-US" sz="2000" i="1" dirty="0"/>
                        <a:t>n</a:t>
                      </a:r>
                    </a:p>
                  </a:txBody>
                  <a:tcPr/>
                </a:tc>
                <a:tc>
                  <a:txBody>
                    <a:bodyPr/>
                    <a:lstStyle/>
                    <a:p>
                      <a:pPr algn="ctr"/>
                      <a:r>
                        <a:rPr lang="en-US" sz="2000" i="1" dirty="0"/>
                        <a:t>a</a:t>
                      </a:r>
                      <a:r>
                        <a:rPr lang="en-US" sz="2000" i="1" baseline="-25000" dirty="0"/>
                        <a:t>n</a:t>
                      </a:r>
                    </a:p>
                  </a:txBody>
                  <a:tcPr/>
                </a:tc>
                <a:extLst>
                  <a:ext uri="{0D108BD9-81ED-4DB2-BD59-A6C34878D82A}">
                    <a16:rowId xmlns:a16="http://schemas.microsoft.com/office/drawing/2014/main" val="10000"/>
                  </a:ext>
                </a:extLst>
              </a:tr>
              <a:tr h="365760">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1.414214</a:t>
                      </a:r>
                      <a:endParaRPr lang="en-US" sz="2000" dirty="0"/>
                    </a:p>
                  </a:txBody>
                  <a:tcPr/>
                </a:tc>
                <a:extLst>
                  <a:ext uri="{0D108BD9-81ED-4DB2-BD59-A6C34878D82A}">
                    <a16:rowId xmlns:a16="http://schemas.microsoft.com/office/drawing/2014/main" val="10001"/>
                  </a:ext>
                </a:extLst>
              </a:tr>
              <a:tr h="365760">
                <a:tc>
                  <a:txBody>
                    <a:bodyPr/>
                    <a:lstStyle/>
                    <a:p>
                      <a:pPr algn="ctr"/>
                      <a:r>
                        <a:rPr lang="en-US" sz="20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1.847759 </a:t>
                      </a:r>
                      <a:endParaRPr lang="en-US" sz="2000" dirty="0"/>
                    </a:p>
                  </a:txBody>
                  <a:tcPr/>
                </a:tc>
                <a:extLst>
                  <a:ext uri="{0D108BD9-81ED-4DB2-BD59-A6C34878D82A}">
                    <a16:rowId xmlns:a16="http://schemas.microsoft.com/office/drawing/2014/main" val="10002"/>
                  </a:ext>
                </a:extLst>
              </a:tr>
              <a:tr h="365760">
                <a:tc>
                  <a:txBody>
                    <a:bodyPr/>
                    <a:lstStyle/>
                    <a:p>
                      <a:pPr algn="ctr"/>
                      <a:r>
                        <a:rPr lang="en-US" sz="2000"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1.961571 </a:t>
                      </a:r>
                      <a:endParaRPr lang="en-US" sz="2000" dirty="0"/>
                    </a:p>
                  </a:txBody>
                  <a:tcPr/>
                </a:tc>
                <a:extLst>
                  <a:ext uri="{0D108BD9-81ED-4DB2-BD59-A6C34878D82A}">
                    <a16:rowId xmlns:a16="http://schemas.microsoft.com/office/drawing/2014/main" val="10003"/>
                  </a:ext>
                </a:extLst>
              </a:tr>
              <a:tr h="365760">
                <a:tc>
                  <a:txBody>
                    <a:bodyPr/>
                    <a:lstStyle/>
                    <a:p>
                      <a:pPr algn="ctr"/>
                      <a:r>
                        <a:rPr lang="en-US" sz="2000" dirty="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1.990369 </a:t>
                      </a:r>
                      <a:endParaRPr lang="en-US" sz="2000" dirty="0"/>
                    </a:p>
                  </a:txBody>
                  <a:tcPr/>
                </a:tc>
                <a:extLst>
                  <a:ext uri="{0D108BD9-81ED-4DB2-BD59-A6C34878D82A}">
                    <a16:rowId xmlns:a16="http://schemas.microsoft.com/office/drawing/2014/main" val="10004"/>
                  </a:ext>
                </a:extLst>
              </a:tr>
              <a:tr h="365760">
                <a:tc>
                  <a:txBody>
                    <a:bodyPr/>
                    <a:lstStyle/>
                    <a:p>
                      <a:pPr algn="ctr"/>
                      <a:r>
                        <a:rPr lang="en-US" sz="2000" dirty="0"/>
                        <a:t>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1.997591 </a:t>
                      </a:r>
                      <a:endParaRPr lang="en-US" sz="2000" dirty="0"/>
                    </a:p>
                  </a:txBody>
                  <a:tcPr/>
                </a:tc>
                <a:extLst>
                  <a:ext uri="{0D108BD9-81ED-4DB2-BD59-A6C34878D82A}">
                    <a16:rowId xmlns:a16="http://schemas.microsoft.com/office/drawing/2014/main" val="10005"/>
                  </a:ext>
                </a:extLst>
              </a:tr>
              <a:tr h="365760">
                <a:tc>
                  <a:txBody>
                    <a:bodyPr/>
                    <a:lstStyle/>
                    <a:p>
                      <a:pPr algn="ctr"/>
                      <a:r>
                        <a:rPr lang="en-US" sz="2000" dirty="0"/>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1.999398 </a:t>
                      </a:r>
                      <a:endParaRPr lang="en-US" sz="2000" dirty="0"/>
                    </a:p>
                  </a:txBody>
                  <a:tcPr/>
                </a:tc>
                <a:extLst>
                  <a:ext uri="{0D108BD9-81ED-4DB2-BD59-A6C34878D82A}">
                    <a16:rowId xmlns:a16="http://schemas.microsoft.com/office/drawing/2014/main" val="10006"/>
                  </a:ext>
                </a:extLst>
              </a:tr>
              <a:tr h="365760">
                <a:tc>
                  <a:txBody>
                    <a:bodyPr/>
                    <a:lstStyle/>
                    <a:p>
                      <a:pPr algn="ctr"/>
                      <a:r>
                        <a:rPr lang="en-US" sz="2000" dirty="0"/>
                        <a:t>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1.999849 </a:t>
                      </a:r>
                      <a:endParaRPr lang="en-US" sz="2000" dirty="0"/>
                    </a:p>
                  </a:txBody>
                  <a:tcPr/>
                </a:tc>
                <a:extLst>
                  <a:ext uri="{0D108BD9-81ED-4DB2-BD59-A6C34878D82A}">
                    <a16:rowId xmlns:a16="http://schemas.microsoft.com/office/drawing/2014/main" val="10007"/>
                  </a:ext>
                </a:extLst>
              </a:tr>
              <a:tr h="365760">
                <a:tc>
                  <a:txBody>
                    <a:bodyPr/>
                    <a:lstStyle/>
                    <a:p>
                      <a:pPr algn="ctr"/>
                      <a:r>
                        <a:rPr lang="en-US" sz="2000" dirty="0"/>
                        <a:t>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1.999962 </a:t>
                      </a:r>
                      <a:endParaRPr lang="en-US" sz="2000" dirty="0"/>
                    </a:p>
                  </a:txBody>
                  <a:tcPr/>
                </a:tc>
                <a:extLst>
                  <a:ext uri="{0D108BD9-81ED-4DB2-BD59-A6C34878D82A}">
                    <a16:rowId xmlns:a16="http://schemas.microsoft.com/office/drawing/2014/main" val="10008"/>
                  </a:ext>
                </a:extLst>
              </a:tr>
              <a:tr h="365760">
                <a:tc>
                  <a:txBody>
                    <a:bodyPr/>
                    <a:lstStyle/>
                    <a:p>
                      <a:pPr algn="ctr"/>
                      <a:r>
                        <a:rPr lang="en-US" sz="2000" dirty="0"/>
                        <a:t>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1.999991 </a:t>
                      </a:r>
                      <a:endParaRPr lang="en-US" sz="2000" dirty="0"/>
                    </a:p>
                  </a:txBody>
                  <a:tcPr/>
                </a:tc>
                <a:extLst>
                  <a:ext uri="{0D108BD9-81ED-4DB2-BD59-A6C34878D82A}">
                    <a16:rowId xmlns:a16="http://schemas.microsoft.com/office/drawing/2014/main" val="10009"/>
                  </a:ext>
                </a:extLst>
              </a:tr>
              <a:tr h="365760">
                <a:tc>
                  <a:txBody>
                    <a:bodyPr/>
                    <a:lstStyle/>
                    <a:p>
                      <a:pPr algn="ctr"/>
                      <a:r>
                        <a:rPr lang="en-US" sz="2000" dirty="0"/>
                        <a:t>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1.999998 </a:t>
                      </a:r>
                      <a:endParaRPr lang="en-US" sz="2000" dirty="0"/>
                    </a:p>
                  </a:txBody>
                  <a:tcPr/>
                </a:tc>
                <a:extLst>
                  <a:ext uri="{0D108BD9-81ED-4DB2-BD59-A6C34878D82A}">
                    <a16:rowId xmlns:a16="http://schemas.microsoft.com/office/drawing/2014/main" val="10010"/>
                  </a:ext>
                </a:extLst>
              </a:tr>
              <a:tr h="365760">
                <a:tc gridSpan="2">
                  <a:txBody>
                    <a:bodyPr/>
                    <a:lstStyle/>
                    <a:p>
                      <a:pPr algn="ctr"/>
                      <a:r>
                        <a:rPr lang="en-US" sz="2000" b="1" dirty="0"/>
                        <a:t>Table 1</a:t>
                      </a:r>
                    </a:p>
                  </a:txBody>
                  <a:tcPr>
                    <a:noFill/>
                  </a:tcPr>
                </a:tc>
                <a:tc hMerge="1">
                  <a:txBody>
                    <a:bodyPr/>
                    <a:lstStyle/>
                    <a:p>
                      <a:pPr algn="ctr"/>
                      <a:endParaRPr lang="en-US" sz="2400" dirty="0"/>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Using the Bounded Monotonic Sequence</a:t>
            </a:r>
            <a:br>
              <a:rPr lang="en-US" dirty="0"/>
            </a:br>
            <a:r>
              <a:rPr lang="en-US" dirty="0"/>
              <a:t>Theorem to Find the Limit of a Sequence (cont.)</a:t>
            </a:r>
          </a:p>
        </p:txBody>
      </p:sp>
      <p:sp>
        <p:nvSpPr>
          <p:cNvPr id="3" name="Content Placeholder 2"/>
          <p:cNvSpPr>
            <a:spLocks noGrp="1"/>
          </p:cNvSpPr>
          <p:nvPr>
            <p:ph idx="1"/>
          </p:nvPr>
        </p:nvSpPr>
        <p:spPr>
          <a:xfrm>
            <a:off x="457200" y="1280160"/>
            <a:ext cx="8229600" cy="4056495"/>
          </a:xfrm>
        </p:spPr>
        <p:txBody>
          <a:bodyPr>
            <a:spAutoFit/>
          </a:bodyPr>
          <a:lstStyle/>
          <a:p>
            <a:r>
              <a:rPr lang="en-US" b="1" dirty="0"/>
              <a:t>Basis Step:</a:t>
            </a:r>
            <a:endParaRPr lang="en-US" dirty="0"/>
          </a:p>
          <a:p>
            <a:r>
              <a:rPr lang="en-US" b="1" dirty="0"/>
              <a:t>Inductive Step:</a:t>
            </a:r>
            <a:r>
              <a:rPr lang="en-US" dirty="0"/>
              <a:t> Assume </a:t>
            </a:r>
            <a:r>
              <a:rPr lang="en-US" i="1" dirty="0"/>
              <a:t>a</a:t>
            </a:r>
            <a:r>
              <a:rPr lang="en-US" i="1" baseline="-25000" dirty="0"/>
              <a:t>n</a:t>
            </a:r>
            <a:r>
              <a:rPr lang="en-US" dirty="0"/>
              <a:t> &lt; 2. Then 2 + </a:t>
            </a:r>
            <a:r>
              <a:rPr lang="en-US" i="1" dirty="0"/>
              <a:t>a</a:t>
            </a:r>
            <a:r>
              <a:rPr lang="en-US" i="1" baseline="-25000" dirty="0"/>
              <a:t>n</a:t>
            </a:r>
            <a:r>
              <a:rPr lang="en-US" dirty="0"/>
              <a:t> &lt; 2 + 2 = 4, </a:t>
            </a:r>
          </a:p>
          <a:p>
            <a:r>
              <a:rPr lang="en-US" dirty="0"/>
              <a:t>so				  This proves {</a:t>
            </a:r>
            <a:r>
              <a:rPr lang="en-US" i="1" dirty="0"/>
              <a:t>a</a:t>
            </a:r>
            <a:r>
              <a:rPr lang="en-US" i="1" baseline="-25000" dirty="0"/>
              <a:t>n</a:t>
            </a:r>
            <a:r>
              <a:rPr lang="en-US" dirty="0"/>
              <a:t>} is bounded </a:t>
            </a:r>
          </a:p>
          <a:p>
            <a:r>
              <a:rPr lang="en-US" dirty="0"/>
              <a:t>above by 2.</a:t>
            </a:r>
          </a:p>
          <a:p>
            <a:r>
              <a:rPr lang="en-US" dirty="0"/>
              <a:t>By the Bounded Monotonic Sequence Theorem, we </a:t>
            </a:r>
          </a:p>
          <a:p>
            <a:r>
              <a:rPr lang="en-US" dirty="0"/>
              <a:t>know		     for some </a:t>
            </a:r>
            <a:r>
              <a:rPr lang="en-US" i="1" dirty="0"/>
              <a:t>L</a:t>
            </a:r>
            <a:r>
              <a:rPr lang="en-US" dirty="0"/>
              <a:t>; we just don’t know what </a:t>
            </a:r>
            <a:r>
              <a:rPr lang="en-US" i="1" dirty="0"/>
              <a:t>L</a:t>
            </a:r>
            <a:r>
              <a:rPr lang="en-US" dirty="0"/>
              <a:t> is </a:t>
            </a:r>
          </a:p>
          <a:p>
            <a:r>
              <a:rPr lang="en-US" dirty="0"/>
              <a:t>yet (though we might suspect that </a:t>
            </a:r>
            <a:r>
              <a:rPr lang="en-US" i="1" dirty="0"/>
              <a:t>L</a:t>
            </a:r>
            <a:r>
              <a:rPr lang="en-US" dirty="0"/>
              <a:t> </a:t>
            </a:r>
            <a:r>
              <a:rPr lang="en-US" dirty="0">
                <a:latin typeface="Symbol" pitchFamily="18" charset="2"/>
              </a:rPr>
              <a:t>=</a:t>
            </a:r>
            <a:r>
              <a:rPr lang="en-US" dirty="0"/>
              <a:t> 2 after the brute‑force calculations). </a:t>
            </a:r>
          </a:p>
        </p:txBody>
      </p:sp>
      <p:graphicFrame>
        <p:nvGraphicFramePr>
          <p:cNvPr id="518146" name="Object 2"/>
          <p:cNvGraphicFramePr>
            <a:graphicFrameLocks noChangeAspect="1"/>
          </p:cNvGraphicFramePr>
          <p:nvPr/>
        </p:nvGraphicFramePr>
        <p:xfrm>
          <a:off x="2209800" y="1259590"/>
          <a:ext cx="1663700" cy="508000"/>
        </p:xfrm>
        <a:graphic>
          <a:graphicData uri="http://schemas.openxmlformats.org/presentationml/2006/ole">
            <mc:AlternateContent xmlns:mc="http://schemas.openxmlformats.org/markup-compatibility/2006">
              <mc:Choice xmlns:v="urn:schemas-microsoft-com:vml" Requires="v">
                <p:oleObj name="Equation" r:id="rId2" imgW="1663560" imgH="507960" progId="Equation.DSMT4">
                  <p:embed/>
                </p:oleObj>
              </mc:Choice>
              <mc:Fallback>
                <p:oleObj name="Equation" r:id="rId2" imgW="166356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59590"/>
                        <a:ext cx="1663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8147" name="Object 3"/>
          <p:cNvGraphicFramePr>
            <a:graphicFrameLocks noChangeAspect="1"/>
          </p:cNvGraphicFramePr>
          <p:nvPr/>
        </p:nvGraphicFramePr>
        <p:xfrm>
          <a:off x="930640" y="2286000"/>
          <a:ext cx="3327400" cy="533400"/>
        </p:xfrm>
        <a:graphic>
          <a:graphicData uri="http://schemas.openxmlformats.org/presentationml/2006/ole">
            <mc:AlternateContent xmlns:mc="http://schemas.openxmlformats.org/markup-compatibility/2006">
              <mc:Choice xmlns:v="urn:schemas-microsoft-com:vml" Requires="v">
                <p:oleObj name="Equation" r:id="rId4" imgW="3327120" imgH="533160" progId="Equation.DSMT4">
                  <p:embed/>
                </p:oleObj>
              </mc:Choice>
              <mc:Fallback>
                <p:oleObj name="Equation" r:id="rId4" imgW="332712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640" y="2286000"/>
                        <a:ext cx="332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8148" name="Object 4"/>
          <p:cNvGraphicFramePr>
            <a:graphicFrameLocks noChangeAspect="1"/>
          </p:cNvGraphicFramePr>
          <p:nvPr/>
        </p:nvGraphicFramePr>
        <p:xfrm>
          <a:off x="1372850" y="3901190"/>
          <a:ext cx="1320800" cy="546100"/>
        </p:xfrm>
        <a:graphic>
          <a:graphicData uri="http://schemas.openxmlformats.org/presentationml/2006/ole">
            <mc:AlternateContent xmlns:mc="http://schemas.openxmlformats.org/markup-compatibility/2006">
              <mc:Choice xmlns:v="urn:schemas-microsoft-com:vml" Requires="v">
                <p:oleObj name="Equation" r:id="rId6" imgW="1320480" imgH="545760" progId="Equation.DSMT4">
                  <p:embed/>
                </p:oleObj>
              </mc:Choice>
              <mc:Fallback>
                <p:oleObj name="Equation" r:id="rId6" imgW="1320480" imgH="5457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2850" y="3901190"/>
                        <a:ext cx="1320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8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8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Using the Bounded Monotonic Sequence</a:t>
            </a:r>
            <a:br>
              <a:rPr lang="en-US" dirty="0"/>
            </a:br>
            <a:r>
              <a:rPr lang="en-US" dirty="0"/>
              <a:t>Theorem to Find the Limit of a Sequence (cont.)</a:t>
            </a:r>
          </a:p>
        </p:txBody>
      </p:sp>
      <p:sp>
        <p:nvSpPr>
          <p:cNvPr id="3" name="Content Placeholder 2"/>
          <p:cNvSpPr>
            <a:spLocks noGrp="1"/>
          </p:cNvSpPr>
          <p:nvPr>
            <p:ph idx="1"/>
          </p:nvPr>
        </p:nvSpPr>
        <p:spPr/>
        <p:txBody>
          <a:bodyPr/>
          <a:lstStyle/>
          <a:p>
            <a:r>
              <a:rPr lang="en-US" dirty="0"/>
              <a:t>We can determine </a:t>
            </a:r>
            <a:r>
              <a:rPr lang="en-US" i="1" dirty="0"/>
              <a:t>L</a:t>
            </a:r>
            <a:r>
              <a:rPr lang="en-US" dirty="0"/>
              <a:t> by the following argument (be sure you understand why each equality is true).</a:t>
            </a:r>
          </a:p>
          <a:p>
            <a:endParaRPr lang="en-US" dirty="0"/>
          </a:p>
          <a:p>
            <a:endParaRPr lang="en-US" dirty="0"/>
          </a:p>
          <a:p>
            <a:r>
              <a:rPr lang="en-US" dirty="0"/>
              <a:t>Squaring both sides, we obtain the equation </a:t>
            </a:r>
            <a:r>
              <a:rPr lang="en-US" i="1" dirty="0"/>
              <a:t>L</a:t>
            </a:r>
            <a:r>
              <a:rPr lang="en-US" baseline="30000" dirty="0"/>
              <a:t>2</a:t>
            </a:r>
            <a:r>
              <a:rPr lang="en-US" dirty="0"/>
              <a:t> </a:t>
            </a:r>
            <a:r>
              <a:rPr lang="en-US" dirty="0">
                <a:latin typeface="Symbol" pitchFamily="18" charset="2"/>
              </a:rPr>
              <a:t>=</a:t>
            </a:r>
            <a:r>
              <a:rPr lang="en-US" dirty="0"/>
              <a:t> 2 </a:t>
            </a:r>
            <a:r>
              <a:rPr lang="en-US" dirty="0">
                <a:latin typeface="Symbol" pitchFamily="18" charset="2"/>
              </a:rPr>
              <a:t>+</a:t>
            </a:r>
            <a:r>
              <a:rPr lang="en-US" dirty="0"/>
              <a:t> </a:t>
            </a:r>
            <a:r>
              <a:rPr lang="en-US" i="1" dirty="0"/>
              <a:t>L</a:t>
            </a:r>
            <a:r>
              <a:rPr lang="en-US" dirty="0"/>
              <a:t>, or </a:t>
            </a:r>
            <a:r>
              <a:rPr lang="en-US" i="1" dirty="0"/>
              <a:t>L</a:t>
            </a:r>
            <a:r>
              <a:rPr lang="en-US" baseline="30000" dirty="0"/>
              <a:t>2</a:t>
            </a:r>
            <a:r>
              <a:rPr lang="en-US" dirty="0"/>
              <a:t> </a:t>
            </a:r>
            <a:r>
              <a:rPr lang="en-US" dirty="0">
                <a:latin typeface="Symbol" pitchFamily="18" charset="2"/>
              </a:rPr>
              <a:t>-</a:t>
            </a:r>
            <a:r>
              <a:rPr lang="en-US" dirty="0"/>
              <a:t> </a:t>
            </a:r>
            <a:r>
              <a:rPr lang="en-US" i="1" dirty="0"/>
              <a:t>L</a:t>
            </a:r>
            <a:r>
              <a:rPr lang="en-US" dirty="0"/>
              <a:t> </a:t>
            </a:r>
            <a:r>
              <a:rPr lang="en-US" dirty="0">
                <a:latin typeface="Symbol" pitchFamily="18" charset="2"/>
              </a:rPr>
              <a:t>-</a:t>
            </a:r>
            <a:r>
              <a:rPr lang="en-US" dirty="0"/>
              <a:t> 2 </a:t>
            </a:r>
            <a:r>
              <a:rPr lang="en-US" dirty="0">
                <a:latin typeface="Symbol" pitchFamily="18" charset="2"/>
              </a:rPr>
              <a:t>=</a:t>
            </a:r>
            <a:r>
              <a:rPr lang="en-US" dirty="0"/>
              <a:t> 0. One of the solutions of this equation is </a:t>
            </a:r>
            <a:r>
              <a:rPr lang="en-US" i="1" dirty="0"/>
              <a:t>L</a:t>
            </a:r>
            <a:r>
              <a:rPr lang="en-US" dirty="0"/>
              <a:t> </a:t>
            </a:r>
            <a:r>
              <a:rPr lang="en-US" dirty="0">
                <a:latin typeface="Symbol" pitchFamily="18" charset="2"/>
              </a:rPr>
              <a:t>=</a:t>
            </a:r>
            <a:r>
              <a:rPr lang="en-US" dirty="0"/>
              <a:t> 2 and the other (</a:t>
            </a:r>
            <a:r>
              <a:rPr lang="en-US" i="1" dirty="0"/>
              <a:t>L</a:t>
            </a:r>
            <a:r>
              <a:rPr lang="en-US" dirty="0"/>
              <a:t> </a:t>
            </a:r>
            <a:r>
              <a:rPr lang="en-US" dirty="0">
                <a:latin typeface="Symbol" pitchFamily="18" charset="2"/>
              </a:rPr>
              <a:t>=</a:t>
            </a:r>
            <a:r>
              <a:rPr lang="en-US" dirty="0"/>
              <a:t> </a:t>
            </a:r>
            <a:r>
              <a:rPr lang="en-US" dirty="0">
                <a:latin typeface="Symbol" pitchFamily="18" charset="2"/>
              </a:rPr>
              <a:t>-</a:t>
            </a:r>
            <a:r>
              <a:rPr lang="en-US" dirty="0"/>
              <a:t>1) is extraneous to this problem.</a:t>
            </a:r>
          </a:p>
        </p:txBody>
      </p:sp>
      <p:graphicFrame>
        <p:nvGraphicFramePr>
          <p:cNvPr id="519172" name="Object 4"/>
          <p:cNvGraphicFramePr>
            <a:graphicFrameLocks noChangeAspect="1"/>
          </p:cNvGraphicFramePr>
          <p:nvPr/>
        </p:nvGraphicFramePr>
        <p:xfrm>
          <a:off x="704850" y="2362200"/>
          <a:ext cx="7734300" cy="647700"/>
        </p:xfrm>
        <a:graphic>
          <a:graphicData uri="http://schemas.openxmlformats.org/presentationml/2006/ole">
            <mc:AlternateContent xmlns:mc="http://schemas.openxmlformats.org/markup-compatibility/2006">
              <mc:Choice xmlns:v="urn:schemas-microsoft-com:vml" Requires="v">
                <p:oleObj name="Equation" r:id="rId2" imgW="7734240" imgH="647640" progId="Equation.DSMT4">
                  <p:embed/>
                </p:oleObj>
              </mc:Choice>
              <mc:Fallback>
                <p:oleObj name="Equation" r:id="rId2" imgW="7734240" imgH="6476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362200"/>
                        <a:ext cx="7734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Sequence Notation (cont.)</a:t>
            </a:r>
          </a:p>
        </p:txBody>
      </p:sp>
      <p:sp>
        <p:nvSpPr>
          <p:cNvPr id="3" name="Content Placeholder 2"/>
          <p:cNvSpPr>
            <a:spLocks noGrp="1"/>
          </p:cNvSpPr>
          <p:nvPr>
            <p:ph idx="1"/>
          </p:nvPr>
        </p:nvSpPr>
        <p:spPr/>
        <p:txBody>
          <a:bodyPr/>
          <a:lstStyle/>
          <a:p>
            <a:pPr marL="465138" indent="-465138"/>
            <a:r>
              <a:rPr lang="en-US" b="1" dirty="0"/>
              <a:t>d.	</a:t>
            </a:r>
            <a:r>
              <a:rPr lang="en-US" dirty="0"/>
              <a:t>The notation 	         is also a sequence. It defines </a:t>
            </a:r>
          </a:p>
          <a:p>
            <a:pPr marL="465138" indent="-465138"/>
            <a:r>
              <a:rPr lang="en-US" dirty="0"/>
              <a:t>	the sequence {5, 6, 7, …}, which can be </a:t>
            </a:r>
            <a:r>
              <a:rPr lang="en-US" i="1" dirty="0"/>
              <a:t>reindexed</a:t>
            </a:r>
            <a:r>
              <a:rPr lang="en-US" dirty="0"/>
              <a:t> as </a:t>
            </a:r>
          </a:p>
          <a:p>
            <a:pPr marL="465138" indent="-465138"/>
            <a:r>
              <a:rPr lang="en-US" dirty="0"/>
              <a:t>			   to make it clear that it fits the formal </a:t>
            </a:r>
          </a:p>
          <a:p>
            <a:pPr marL="465138" indent="-465138"/>
            <a:r>
              <a:rPr lang="en-US" dirty="0"/>
              <a:t>	definition of a sequence. In practice, if a given sequence can be described with a simpler formula by beginning with an index other than 1, we often do so.</a:t>
            </a:r>
          </a:p>
        </p:txBody>
      </p:sp>
      <p:graphicFrame>
        <p:nvGraphicFramePr>
          <p:cNvPr id="477186" name="Object 2"/>
          <p:cNvGraphicFramePr>
            <a:graphicFrameLocks noChangeAspect="1"/>
          </p:cNvGraphicFramePr>
          <p:nvPr/>
        </p:nvGraphicFramePr>
        <p:xfrm>
          <a:off x="3003030" y="1249180"/>
          <a:ext cx="876300" cy="558800"/>
        </p:xfrm>
        <a:graphic>
          <a:graphicData uri="http://schemas.openxmlformats.org/presentationml/2006/ole">
            <mc:AlternateContent xmlns:mc="http://schemas.openxmlformats.org/markup-compatibility/2006">
              <mc:Choice xmlns:v="urn:schemas-microsoft-com:vml" Requires="v">
                <p:oleObj name="Equation" r:id="rId2" imgW="876240" imgH="558720" progId="Equation.DSMT4">
                  <p:embed/>
                </p:oleObj>
              </mc:Choice>
              <mc:Fallback>
                <p:oleObj name="Equation" r:id="rId2" imgW="876240" imgH="558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030" y="1249180"/>
                        <a:ext cx="876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87" name="Object 3"/>
          <p:cNvGraphicFramePr>
            <a:graphicFrameLocks noChangeAspect="1"/>
          </p:cNvGraphicFramePr>
          <p:nvPr/>
        </p:nvGraphicFramePr>
        <p:xfrm>
          <a:off x="1051810" y="2305570"/>
          <a:ext cx="1371600" cy="558800"/>
        </p:xfrm>
        <a:graphic>
          <a:graphicData uri="http://schemas.openxmlformats.org/presentationml/2006/ole">
            <mc:AlternateContent xmlns:mc="http://schemas.openxmlformats.org/markup-compatibility/2006">
              <mc:Choice xmlns:v="urn:schemas-microsoft-com:vml" Requires="v">
                <p:oleObj name="Equation" r:id="rId4" imgW="1371600" imgH="558720" progId="Equation.DSMT4">
                  <p:embed/>
                </p:oleObj>
              </mc:Choice>
              <mc:Fallback>
                <p:oleObj name="Equation" r:id="rId4" imgW="1371600" imgH="5587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810" y="2305570"/>
                        <a:ext cx="1371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a:t>
            </a:r>
          </a:p>
        </p:txBody>
      </p:sp>
      <p:sp>
        <p:nvSpPr>
          <p:cNvPr id="3" name="Content Placeholder 2"/>
          <p:cNvSpPr>
            <a:spLocks noGrp="1"/>
          </p:cNvSpPr>
          <p:nvPr>
            <p:ph idx="1"/>
          </p:nvPr>
        </p:nvSpPr>
        <p:spPr>
          <a:xfrm>
            <a:off x="457200" y="1280160"/>
            <a:ext cx="8229600" cy="4282198"/>
          </a:xfrm>
        </p:spPr>
        <p:txBody>
          <a:bodyPr>
            <a:spAutoFit/>
          </a:bodyPr>
          <a:lstStyle/>
          <a:p>
            <a:pPr>
              <a:lnSpc>
                <a:spcPts val="3200"/>
              </a:lnSpc>
            </a:pPr>
            <a:r>
              <a:rPr lang="en-US" dirty="0"/>
              <a:t>Note that there is some potential ambiguity in parts a. and b. of Example 1. Although we may feel confident that we have spotted a pattern in the first few elements of a sequence, there are actually always multiple formulas that describe the first few terms of any given sequence and then differ thereafter. For example, consider the sequence defined by the rule					                         If we calculate the first few terms, we find</a:t>
            </a:r>
          </a:p>
          <a:p>
            <a:pPr>
              <a:lnSpc>
                <a:spcPts val="3200"/>
              </a:lnSpc>
            </a:pPr>
            <a:endParaRPr lang="en-US" dirty="0"/>
          </a:p>
        </p:txBody>
      </p:sp>
      <p:graphicFrame>
        <p:nvGraphicFramePr>
          <p:cNvPr id="478210" name="Object 2"/>
          <p:cNvGraphicFramePr>
            <a:graphicFrameLocks noChangeAspect="1"/>
          </p:cNvGraphicFramePr>
          <p:nvPr>
            <p:extLst>
              <p:ext uri="{D42A27DB-BD31-4B8C-83A1-F6EECF244321}">
                <p14:modId xmlns:p14="http://schemas.microsoft.com/office/powerpoint/2010/main" val="1076263533"/>
              </p:ext>
            </p:extLst>
          </p:nvPr>
        </p:nvGraphicFramePr>
        <p:xfrm>
          <a:off x="980944" y="4115873"/>
          <a:ext cx="4127500" cy="381000"/>
        </p:xfrm>
        <a:graphic>
          <a:graphicData uri="http://schemas.openxmlformats.org/presentationml/2006/ole">
            <mc:AlternateContent xmlns:mc="http://schemas.openxmlformats.org/markup-compatibility/2006">
              <mc:Choice xmlns:v="urn:schemas-microsoft-com:vml" Requires="v">
                <p:oleObj name="Equation" r:id="rId2" imgW="4127400" imgH="380880" progId="Equation.DSMT4">
                  <p:embed/>
                </p:oleObj>
              </mc:Choice>
              <mc:Fallback>
                <p:oleObj name="Equation" r:id="rId2" imgW="4127400" imgH="380880" progId="Equation.DSMT4">
                  <p:embed/>
                  <p:pic>
                    <p:nvPicPr>
                      <p:cNvPr id="0" name="Picture 2"/>
                      <p:cNvPicPr>
                        <a:picLocks noChangeAspect="1" noChangeArrowheads="1"/>
                      </p:cNvPicPr>
                      <p:nvPr/>
                    </p:nvPicPr>
                    <p:blipFill>
                      <a:blip r:embed="rId3"/>
                      <a:srcRect/>
                      <a:stretch>
                        <a:fillRect/>
                      </a:stretch>
                    </p:blipFill>
                    <p:spPr bwMode="auto">
                      <a:xfrm>
                        <a:off x="980944" y="4115873"/>
                        <a:ext cx="4127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8211" name="Object 3"/>
          <p:cNvGraphicFramePr>
            <a:graphicFrameLocks noChangeAspect="1"/>
          </p:cNvGraphicFramePr>
          <p:nvPr>
            <p:extLst>
              <p:ext uri="{D42A27DB-BD31-4B8C-83A1-F6EECF244321}">
                <p14:modId xmlns:p14="http://schemas.microsoft.com/office/powerpoint/2010/main" val="1544203347"/>
              </p:ext>
            </p:extLst>
          </p:nvPr>
        </p:nvGraphicFramePr>
        <p:xfrm>
          <a:off x="2156627" y="4993640"/>
          <a:ext cx="4559300" cy="584200"/>
        </p:xfrm>
        <a:graphic>
          <a:graphicData uri="http://schemas.openxmlformats.org/presentationml/2006/ole">
            <mc:AlternateContent xmlns:mc="http://schemas.openxmlformats.org/markup-compatibility/2006">
              <mc:Choice xmlns:v="urn:schemas-microsoft-com:vml" Requires="v">
                <p:oleObj name="Equation" r:id="rId4" imgW="4559040" imgH="583920" progId="Equation.DSMT4">
                  <p:embed/>
                </p:oleObj>
              </mc:Choice>
              <mc:Fallback>
                <p:oleObj name="Equation" r:id="rId4" imgW="4559040" imgH="583920" progId="Equation.DSMT4">
                  <p:embed/>
                  <p:pic>
                    <p:nvPicPr>
                      <p:cNvPr id="0" name="Picture 3"/>
                      <p:cNvPicPr>
                        <a:picLocks noChangeAspect="1" noChangeArrowheads="1"/>
                      </p:cNvPicPr>
                      <p:nvPr/>
                    </p:nvPicPr>
                    <p:blipFill>
                      <a:blip r:embed="rId5"/>
                      <a:srcRect/>
                      <a:stretch>
                        <a:fillRect/>
                      </a:stretch>
                    </p:blipFill>
                    <p:spPr bwMode="auto">
                      <a:xfrm>
                        <a:off x="2156627" y="4993640"/>
                        <a:ext cx="4559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8E5089AC-3DD8-4C67-A9C5-75CFCFA377B4}"/>
              </a:ext>
            </a:extLst>
          </p:cNvPr>
          <p:cNvSpPr txBox="1"/>
          <p:nvPr/>
        </p:nvSpPr>
        <p:spPr>
          <a:xfrm>
            <a:off x="488501" y="4115873"/>
            <a:ext cx="492443" cy="523220"/>
          </a:xfrm>
          <a:prstGeom prst="rect">
            <a:avLst/>
          </a:prstGeom>
          <a:noFill/>
        </p:spPr>
        <p:txBody>
          <a:bodyPr wrap="none" rtlCol="0">
            <a:spAutoFit/>
          </a:bodyPr>
          <a:lstStyle/>
          <a:p>
            <a:r>
              <a:rPr lang="en-US" sz="2800" i="1" dirty="0" err="1">
                <a:solidFill>
                  <a:srgbClr val="366092"/>
                </a:solidFill>
              </a:rPr>
              <a:t>ã</a:t>
            </a:r>
            <a:r>
              <a:rPr lang="en-US" sz="2800" i="1" baseline="-25000" dirty="0" err="1">
                <a:solidFill>
                  <a:srgbClr val="366092"/>
                </a:solidFill>
              </a:rPr>
              <a:t>n</a:t>
            </a:r>
            <a:endParaRPr lang="en-US" sz="2800" dirty="0">
              <a:solidFill>
                <a:srgbClr val="36609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and Divergence of Sequences (cont.)</a:t>
            </a:r>
          </a:p>
        </p:txBody>
      </p:sp>
      <p:sp>
        <p:nvSpPr>
          <p:cNvPr id="3" name="Content Placeholder 2"/>
          <p:cNvSpPr>
            <a:spLocks noGrp="1"/>
          </p:cNvSpPr>
          <p:nvPr>
            <p:ph idx="1"/>
          </p:nvPr>
        </p:nvSpPr>
        <p:spPr/>
        <p:txBody>
          <a:bodyPr>
            <a:normAutofit lnSpcReduction="10000"/>
          </a:bodyPr>
          <a:lstStyle/>
          <a:p>
            <a:r>
              <a:rPr lang="en-US" dirty="0"/>
              <a:t>a sequence matching </a:t>
            </a:r>
            <a:r>
              <a:rPr lang="en-US" i="1" dirty="0"/>
              <a:t>a</a:t>
            </a:r>
            <a:r>
              <a:rPr lang="en-US" i="1" baseline="-25000" dirty="0"/>
              <a:t>n</a:t>
            </a:r>
            <a:r>
              <a:rPr lang="en-US" dirty="0"/>
              <a:t> = </a:t>
            </a:r>
            <a:r>
              <a:rPr lang="en-US" i="1" dirty="0"/>
              <a:t>n</a:t>
            </a:r>
            <a:r>
              <a:rPr lang="en-US" baseline="30000" dirty="0"/>
              <a:t>2</a:t>
            </a:r>
            <a:r>
              <a:rPr lang="en-US" dirty="0"/>
              <a:t> up to </a:t>
            </a:r>
            <a:r>
              <a:rPr lang="en-US" i="1" dirty="0"/>
              <a:t>n</a:t>
            </a:r>
            <a:r>
              <a:rPr lang="en-US" dirty="0"/>
              <a:t> = 4. For this reason, it is far preferable to describe sequences with precise formulas when possible, as in parts c. and d. of Example 1.</a:t>
            </a:r>
          </a:p>
          <a:p>
            <a:r>
              <a:rPr lang="en-US" dirty="0"/>
              <a:t>Formulas such as </a:t>
            </a:r>
            <a:r>
              <a:rPr lang="en-US" i="1" dirty="0"/>
              <a:t>c</a:t>
            </a:r>
            <a:r>
              <a:rPr lang="en-US" i="1" baseline="-25000" dirty="0"/>
              <a:t>n</a:t>
            </a:r>
            <a:r>
              <a:rPr lang="en-US" dirty="0"/>
              <a:t> </a:t>
            </a:r>
            <a:r>
              <a:rPr lang="en-US" dirty="0">
                <a:latin typeface="Symbol" pitchFamily="18" charset="2"/>
              </a:rPr>
              <a:t>=</a:t>
            </a:r>
            <a:r>
              <a:rPr lang="en-US" dirty="0"/>
              <a:t> </a:t>
            </a:r>
            <a:r>
              <a:rPr lang="en-US" i="1" dirty="0"/>
              <a:t>n</a:t>
            </a:r>
            <a:r>
              <a:rPr lang="en-US" dirty="0"/>
              <a:t>/(</a:t>
            </a:r>
            <a:r>
              <a:rPr lang="en-US" i="1" dirty="0"/>
              <a:t>n</a:t>
            </a:r>
            <a:r>
              <a:rPr lang="en-US" dirty="0"/>
              <a:t> </a:t>
            </a:r>
            <a:r>
              <a:rPr lang="en-US" dirty="0">
                <a:latin typeface="Symbol" pitchFamily="18" charset="2"/>
              </a:rPr>
              <a:t>+</a:t>
            </a:r>
            <a:r>
              <a:rPr lang="en-US" dirty="0"/>
              <a:t> 1) are called </a:t>
            </a:r>
            <a:r>
              <a:rPr lang="en-US" b="1" dirty="0"/>
              <a:t>explicit</a:t>
            </a:r>
            <a:r>
              <a:rPr lang="en-US" dirty="0"/>
              <a:t>, because they explicitly define the </a:t>
            </a:r>
            <a:r>
              <a:rPr lang="en-US" i="1" dirty="0"/>
              <a:t>n</a:t>
            </a:r>
            <a:r>
              <a:rPr lang="en-US" baseline="30000" dirty="0"/>
              <a:t>th</a:t>
            </a:r>
            <a:r>
              <a:rPr lang="en-US" dirty="0"/>
              <a:t> term of a sequence. Sometimes, however, the </a:t>
            </a:r>
            <a:r>
              <a:rPr lang="en-US" i="1" dirty="0"/>
              <a:t>n</a:t>
            </a:r>
            <a:r>
              <a:rPr lang="en-US" baseline="30000" dirty="0"/>
              <a:t>th</a:t>
            </a:r>
            <a:r>
              <a:rPr lang="en-US" dirty="0"/>
              <a:t> term of a sequence is most easily defined in terms of preceding terms, in which case the formula is said to be </a:t>
            </a:r>
            <a:r>
              <a:rPr lang="en-US" b="1" dirty="0"/>
              <a:t>recursive</a:t>
            </a:r>
            <a:r>
              <a:rPr lang="en-US" dirty="0"/>
              <a:t>. Example 2 illustrates the difference between the two types of formulas.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Defining Sequences with Explicit</a:t>
            </a:r>
            <a:br>
              <a:rPr lang="en-US" dirty="0"/>
            </a:br>
            <a:r>
              <a:rPr lang="en-US" dirty="0"/>
              <a:t>and Recursive Formulas </a:t>
            </a:r>
          </a:p>
        </p:txBody>
      </p:sp>
      <p:sp>
        <p:nvSpPr>
          <p:cNvPr id="3" name="Content Placeholder 2"/>
          <p:cNvSpPr>
            <a:spLocks noGrp="1"/>
          </p:cNvSpPr>
          <p:nvPr>
            <p:ph idx="1"/>
          </p:nvPr>
        </p:nvSpPr>
        <p:spPr/>
        <p:txBody>
          <a:bodyPr/>
          <a:lstStyle/>
          <a:p>
            <a:pPr marL="465138" indent="-465138"/>
            <a:r>
              <a:rPr lang="en-US" b="1" dirty="0"/>
              <a:t>a.	</a:t>
            </a:r>
            <a:r>
              <a:rPr lang="en-US" dirty="0"/>
              <a:t>The sequence defined by </a:t>
            </a:r>
            <a:r>
              <a:rPr lang="en-US" i="1" dirty="0"/>
              <a:t>a</a:t>
            </a:r>
            <a:r>
              <a:rPr lang="en-US" baseline="-25000" dirty="0"/>
              <a:t>1</a:t>
            </a:r>
            <a:r>
              <a:rPr lang="en-US" dirty="0"/>
              <a:t> </a:t>
            </a:r>
            <a:r>
              <a:rPr lang="en-US" dirty="0">
                <a:latin typeface="Symbol" pitchFamily="18" charset="2"/>
              </a:rPr>
              <a:t>=</a:t>
            </a:r>
            <a:r>
              <a:rPr lang="en-US" dirty="0"/>
              <a:t> 2 and </a:t>
            </a:r>
            <a:r>
              <a:rPr lang="en-US" i="1" dirty="0"/>
              <a:t>a</a:t>
            </a:r>
            <a:r>
              <a:rPr lang="en-US" i="1" baseline="-25000" dirty="0"/>
              <a:t>n</a:t>
            </a:r>
            <a:r>
              <a:rPr lang="en-US" dirty="0"/>
              <a:t> </a:t>
            </a:r>
            <a:r>
              <a:rPr lang="en-US" dirty="0">
                <a:latin typeface="Symbol" pitchFamily="18" charset="2"/>
              </a:rPr>
              <a:t>=</a:t>
            </a:r>
            <a:r>
              <a:rPr lang="en-US" dirty="0"/>
              <a:t> 2</a:t>
            </a:r>
            <a:r>
              <a:rPr lang="en-US" i="1" dirty="0"/>
              <a:t>a</a:t>
            </a:r>
            <a:r>
              <a:rPr lang="en-US" i="1" baseline="-25000" dirty="0"/>
              <a:t>n</a:t>
            </a:r>
            <a:r>
              <a:rPr lang="en-US" i="1" baseline="30000" dirty="0"/>
              <a:t> </a:t>
            </a:r>
            <a:r>
              <a:rPr lang="en-US" baseline="-25000" dirty="0"/>
              <a:t>−</a:t>
            </a:r>
            <a:r>
              <a:rPr lang="en-US" baseline="30000" dirty="0"/>
              <a:t> </a:t>
            </a:r>
            <a:r>
              <a:rPr lang="en-US" baseline="-25000" dirty="0"/>
              <a:t>1</a:t>
            </a:r>
            <a:r>
              <a:rPr lang="en-US" dirty="0"/>
              <a:t> for </a:t>
            </a:r>
            <a:r>
              <a:rPr lang="en-US" i="1" dirty="0"/>
              <a:t>n</a:t>
            </a:r>
            <a:r>
              <a:rPr lang="en-US" dirty="0"/>
              <a:t> ≥ 2 is {2, 4, 8, …}. By this definition, the value of the </a:t>
            </a:r>
            <a:r>
              <a:rPr lang="en-US" i="1" dirty="0"/>
              <a:t>n</a:t>
            </a:r>
            <a:r>
              <a:rPr lang="en-US" baseline="30000" dirty="0"/>
              <a:t>th</a:t>
            </a:r>
            <a:r>
              <a:rPr lang="en-US" dirty="0"/>
              <a:t> term depends on the value of </a:t>
            </a:r>
            <a:r>
              <a:rPr lang="en-US" i="1" dirty="0"/>
              <a:t>a</a:t>
            </a:r>
            <a:r>
              <a:rPr lang="en-US" i="1" baseline="-25000" dirty="0"/>
              <a:t>n </a:t>
            </a:r>
            <a:r>
              <a:rPr lang="en-US" baseline="-25000" dirty="0"/>
              <a:t>− 1</a:t>
            </a:r>
            <a:r>
              <a:rPr lang="en-US" dirty="0"/>
              <a:t>, so the definition is recursive. But many types of recursive formulas can also be rewritten explicitly, and this is one such example: the sequence is also defined by the explicit formula </a:t>
            </a:r>
            <a:r>
              <a:rPr lang="en-US" i="1" dirty="0"/>
              <a:t>a</a:t>
            </a:r>
            <a:r>
              <a:rPr lang="en-US" i="1" baseline="-25000" dirty="0"/>
              <a:t>n</a:t>
            </a:r>
            <a:r>
              <a:rPr lang="en-US" dirty="0"/>
              <a:t> </a:t>
            </a:r>
            <a:r>
              <a:rPr lang="en-US" dirty="0">
                <a:latin typeface="Symbol" pitchFamily="18" charset="2"/>
              </a:rPr>
              <a:t>=</a:t>
            </a:r>
            <a:r>
              <a:rPr lang="en-US" dirty="0"/>
              <a:t> 2</a:t>
            </a:r>
            <a:r>
              <a:rPr lang="en-US" i="1" baseline="30000" dirty="0"/>
              <a:t>n</a:t>
            </a:r>
            <a:r>
              <a:rPr lang="en-US"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5456</TotalTime>
  <Words>3752</Words>
  <Application>Microsoft Office PowerPoint</Application>
  <PresentationFormat>On-screen Show (4:3)</PresentationFormat>
  <Paragraphs>234</Paragraphs>
  <Slides>57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Arial</vt:lpstr>
      <vt:lpstr>Symbol</vt:lpstr>
      <vt:lpstr>Calibri</vt:lpstr>
      <vt:lpstr>HelveticaNeueLT Std Lt Cn</vt:lpstr>
      <vt:lpstr>MT Extra</vt:lpstr>
      <vt:lpstr>Cambria Math</vt:lpstr>
      <vt:lpstr>Office Theme</vt:lpstr>
      <vt:lpstr>Equation</vt:lpstr>
      <vt:lpstr>Section 10.1</vt:lpstr>
      <vt:lpstr>Definition: Infinite Sequences</vt:lpstr>
      <vt:lpstr>Example 1: Using Sequence Notation </vt:lpstr>
      <vt:lpstr>Example 1: Using Sequence Notation (cont.)</vt:lpstr>
      <vt:lpstr>Example 1: Using Sequence Notation (cont.)</vt:lpstr>
      <vt:lpstr>Example 1: Using Sequence Notation (cont.)</vt:lpstr>
      <vt:lpstr>Convergence and Divergence of Sequences</vt:lpstr>
      <vt:lpstr>Convergence and Divergence of Sequences (cont.)</vt:lpstr>
      <vt:lpstr>Example 2: Defining Sequences with Explicit and Recursive Formulas </vt:lpstr>
      <vt:lpstr>Example 2: Defining Sequences with Explicit and Recursive Formulas (cont.)</vt:lpstr>
      <vt:lpstr>Example 2: Defining Sequences with Explicit and Recursive Formulas (cont.)</vt:lpstr>
      <vt:lpstr>Convergence and Divergence of Sequences (cont.)</vt:lpstr>
      <vt:lpstr>Convergence and Divergence of Sequences (cont.)</vt:lpstr>
      <vt:lpstr>Convergence and Divergence of Sequences (cont.)</vt:lpstr>
      <vt:lpstr>Definition: Limit of a Sequence, Convergence, and Divergence</vt:lpstr>
      <vt:lpstr>Convergence and Divergence of Sequences (cont.)</vt:lpstr>
      <vt:lpstr>Convergence and Divergence of Sequences (cont.)</vt:lpstr>
      <vt:lpstr>Convergence and Divergence of Sequences (cont.)</vt:lpstr>
      <vt:lpstr>Example 3: Using Newton’s Method to Generate a Recursively Defined Sequence </vt:lpstr>
      <vt:lpstr>Example 3: Using Newton’s Method to Generate a Recursively Defined Sequence (cont.)</vt:lpstr>
      <vt:lpstr>Example 3: Using Newton’s Method to Generate a Recursively Defined Sequence (cont.)</vt:lpstr>
      <vt:lpstr>Example 4: Examining a Recursively Generated Sequence of Complex Numbers </vt:lpstr>
      <vt:lpstr>Example 4: Examining a Recursively Generated Sequence of Complex Numbers (cont.)</vt:lpstr>
      <vt:lpstr>Determining Limits of Sequences </vt:lpstr>
      <vt:lpstr>Example 5: Proving a Sequence Converges to a Limit or Diverges </vt:lpstr>
      <vt:lpstr>Example 5: Proving a Sequence Converges to a Limit or Diverges (cont.)</vt:lpstr>
      <vt:lpstr>Example 5: Proving a Sequence Converges to a Limit or Diverges (cont.)</vt:lpstr>
      <vt:lpstr>Example 5: Proving a Sequence Converges to a Limit or Diverges (cont.)</vt:lpstr>
      <vt:lpstr>Example 5: Proving a Sequence Converges to a Limit or Diverges (cont.)</vt:lpstr>
      <vt:lpstr>Example 5: Proving a Sequence Converges to a Limit or Diverges (cont.)</vt:lpstr>
      <vt:lpstr>Determining Limits of Sequences (cont.) </vt:lpstr>
      <vt:lpstr>Theorem: Limits of Sequences and Limits of Functions</vt:lpstr>
      <vt:lpstr>Proof</vt:lpstr>
      <vt:lpstr>Proof (cont.)</vt:lpstr>
      <vt:lpstr>Theorem: Sequence Limit Laws</vt:lpstr>
      <vt:lpstr>Theorem: Sequence Limit Laws (cont.)</vt:lpstr>
      <vt:lpstr>Theorem: The Squeeze Theorem for Sequences</vt:lpstr>
      <vt:lpstr>Theorem: Continuous Function Theorem for Sequences</vt:lpstr>
      <vt:lpstr>Example 6: Finding the Limit of a Sequence </vt:lpstr>
      <vt:lpstr>Example 6: Finding the Limit of a Sequence (cont.)</vt:lpstr>
      <vt:lpstr>Example 6: Finding the Limit of a Sequence (cont.)</vt:lpstr>
      <vt:lpstr>Example 6: Finding the Limit of a Sequence (cont.)</vt:lpstr>
      <vt:lpstr>Example 6: Finding the Limit of a Sequence (cont.)</vt:lpstr>
      <vt:lpstr>Definition: Monotonic Sequences</vt:lpstr>
      <vt:lpstr>Example 7: Proving a Sequence Is Strictly Increasing </vt:lpstr>
      <vt:lpstr>Example 7: Proving a Sequence Is Strictly Increasing (cont.)</vt:lpstr>
      <vt:lpstr>Monotonicity and Boundedness</vt:lpstr>
      <vt:lpstr>Definition: Bounded Sequences</vt:lpstr>
      <vt:lpstr>Definition: Bounded Sequences (cont.)</vt:lpstr>
      <vt:lpstr>Theorem: Bounded Monotonic Sequence Theorem</vt:lpstr>
      <vt:lpstr>Monotonicity and Boundedness (cont.)</vt:lpstr>
      <vt:lpstr>Monotonicity and Boundedness (cont.)</vt:lpstr>
      <vt:lpstr>Example 8: Using the Bounded Monotonic Sequence Theorem to Find the Limit of a Sequence </vt:lpstr>
      <vt:lpstr>Example 8: Using the Bounded Monotonic Sequence Theorem to Find the Limit of a Sequence (cont.)</vt:lpstr>
      <vt:lpstr>Example 8: Using the Bounded Monotonic Sequence Theorem to Find the Limit of a Sequence (cont.)</vt:lpstr>
      <vt:lpstr>Example 8: Using the Bounded Monotonic Sequence Theorem to Find the Limit of a Sequence (cont.)</vt:lpstr>
      <vt:lpstr>Example 8: Using the Bounded Monotonic Sequence Theorem to Find the Limit of a Sequence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587</cp:revision>
  <dcterms:created xsi:type="dcterms:W3CDTF">2013-04-26T14:43:13Z</dcterms:created>
  <dcterms:modified xsi:type="dcterms:W3CDTF">2023-05-01T14:52:43Z</dcterms:modified>
</cp:coreProperties>
</file>