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2" r:id="rId25"/>
    <p:sldId id="284" r:id="rId26"/>
    <p:sldId id="285" r:id="rId27"/>
    <p:sldId id="286" r:id="rId28"/>
    <p:sldId id="287" r:id="rId29"/>
    <p:sldId id="288" r:id="rId30"/>
    <p:sldId id="290" r:id="rId31"/>
    <p:sldId id="291"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27.wmf"/><Relationship Id="rId4" Type="http://schemas.openxmlformats.org/officeDocument/2006/relationships/oleObject" Target="../embeddings/oleObject25.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33.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3.wmf"/><Relationship Id="rId14" Type="http://schemas.openxmlformats.org/officeDocument/2006/relationships/oleObject" Target="../embeddings/oleObject34.bin"/></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8.w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44.wmf"/></Relationships>
</file>

<file path=ppt/slides/_rels/slide16.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46.bin"/><Relationship Id="rId5" Type="http://schemas.openxmlformats.org/officeDocument/2006/relationships/image" Target="../media/image47.wmf"/><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50.wmf"/><Relationship Id="rId4" Type="http://schemas.openxmlformats.org/officeDocument/2006/relationships/oleObject" Target="../embeddings/oleObject48.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53.wmf"/><Relationship Id="rId4" Type="http://schemas.openxmlformats.org/officeDocument/2006/relationships/oleObject" Target="../embeddings/oleObject51.bin"/><Relationship Id="rId9" Type="http://schemas.openxmlformats.org/officeDocument/2006/relationships/image" Target="../media/image55.wmf"/></Relationships>
</file>

<file path=ppt/slides/_rels/slide19.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58.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57.wmf"/><Relationship Id="rId4" Type="http://schemas.openxmlformats.org/officeDocument/2006/relationships/oleObject" Target="../embeddings/oleObject55.bin"/></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7.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5" Type="http://schemas.openxmlformats.org/officeDocument/2006/relationships/image" Target="../media/image61.wmf"/><Relationship Id="rId4" Type="http://schemas.openxmlformats.org/officeDocument/2006/relationships/oleObject" Target="../embeddings/oleObject59.bin"/></Relationships>
</file>

<file path=ppt/slides/_rels/slide22.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61.bin"/><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oleObject" Target="../embeddings/oleObject62.bin"/></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63.bin"/><Relationship Id="rId1" Type="http://schemas.openxmlformats.org/officeDocument/2006/relationships/slideLayout" Target="../slideLayouts/slideLayout2.xml"/><Relationship Id="rId5" Type="http://schemas.openxmlformats.org/officeDocument/2006/relationships/image" Target="../media/image68.wmf"/><Relationship Id="rId4" Type="http://schemas.openxmlformats.org/officeDocument/2006/relationships/oleObject" Target="../embeddings/oleObject64.bin"/></Relationships>
</file>

<file path=ppt/slides/_rels/slide25.xml.rels><?xml version="1.0" encoding="UTF-8" standalone="yes"?>
<Relationships xmlns="http://schemas.openxmlformats.org/package/2006/relationships"><Relationship Id="rId3" Type="http://schemas.openxmlformats.org/officeDocument/2006/relationships/image" Target="../media/image69.wmf"/><Relationship Id="rId7" Type="http://schemas.openxmlformats.org/officeDocument/2006/relationships/image" Target="../media/image71.w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70.wmf"/><Relationship Id="rId4" Type="http://schemas.openxmlformats.org/officeDocument/2006/relationships/oleObject" Target="../embeddings/oleObject66.bin"/></Relationships>
</file>

<file path=ppt/slides/_rels/slide2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68.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76.wmf"/><Relationship Id="rId14" Type="http://schemas.openxmlformats.org/officeDocument/2006/relationships/oleObject" Target="../embeddings/oleObject7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3.wmf"/></Relationships>
</file>

<file path=ppt/slides/_rels/slide29.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wmf"/><Relationship Id="rId7" Type="http://schemas.openxmlformats.org/officeDocument/2006/relationships/oleObject" Target="../embeddings/oleObject4.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10"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2.bin"/><Relationship Id="rId1" Type="http://schemas.openxmlformats.org/officeDocument/2006/relationships/slideLayout" Target="../slideLayouts/slideLayout2.xml"/><Relationship Id="rId5" Type="http://schemas.openxmlformats.org/officeDocument/2006/relationships/image" Target="../media/image87.wmf"/><Relationship Id="rId4" Type="http://schemas.openxmlformats.org/officeDocument/2006/relationships/oleObject" Target="../embeddings/oleObject8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20.w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Integral Test</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663440"/>
          </a:xfrm>
          <a:solidFill>
            <a:srgbClr val="FFFFCC"/>
          </a:solidFill>
          <a:ln w="28575">
            <a:solidFill>
              <a:schemeClr val="tx1"/>
            </a:solidFill>
          </a:ln>
        </p:spPr>
        <p:txBody>
          <a:bodyPr>
            <a:noAutofit/>
          </a:bodyPr>
          <a:lstStyle/>
          <a:p>
            <a:pPr>
              <a:spcBef>
                <a:spcPts val="0"/>
              </a:spcBef>
            </a:pPr>
            <a:r>
              <a:rPr lang="en-US" dirty="0">
                <a:solidFill>
                  <a:schemeClr val="tx1"/>
                </a:solidFill>
              </a:rPr>
              <a:t>But if we construct a Riemann sum for the same integral using right endpoints for our sample points (as in Figure 3) then </a:t>
            </a:r>
          </a:p>
          <a:p>
            <a:pPr>
              <a:spcBef>
                <a:spcPts val="0"/>
              </a:spcBef>
            </a:pPr>
            <a:endParaRPr lang="en-US" b="1" dirty="0">
              <a:solidFill>
                <a:schemeClr val="tx1"/>
              </a:solidFill>
            </a:endParaRPr>
          </a:p>
          <a:p>
            <a:pPr>
              <a:spcBef>
                <a:spcPts val="0"/>
              </a:spcBef>
            </a:pPr>
            <a:endParaRPr lang="en-US" b="1" dirty="0">
              <a:solidFill>
                <a:schemeClr val="tx1"/>
              </a:solidFill>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191404363"/>
              </p:ext>
            </p:extLst>
          </p:nvPr>
        </p:nvGraphicFramePr>
        <p:xfrm>
          <a:off x="647700" y="2805667"/>
          <a:ext cx="3924300" cy="685800"/>
        </p:xfrm>
        <a:graphic>
          <a:graphicData uri="http://schemas.openxmlformats.org/presentationml/2006/ole">
            <mc:AlternateContent xmlns:mc="http://schemas.openxmlformats.org/markup-compatibility/2006">
              <mc:Choice xmlns:v="urn:schemas-microsoft-com:vml" Requires="v">
                <p:oleObj name="Equation" r:id="rId2" imgW="3924000" imgH="685800" progId="Equation.DSMT4">
                  <p:embed/>
                </p:oleObj>
              </mc:Choice>
              <mc:Fallback>
                <p:oleObj name="Equation" r:id="rId2" imgW="3924000" imgH="685800" progId="Equation.DSMT4">
                  <p:embed/>
                  <p:pic>
                    <p:nvPicPr>
                      <p:cNvPr id="0" name="Picture 2"/>
                      <p:cNvPicPr>
                        <a:picLocks noChangeAspect="1" noChangeArrowheads="1"/>
                      </p:cNvPicPr>
                      <p:nvPr/>
                    </p:nvPicPr>
                    <p:blipFill>
                      <a:blip r:embed="rId3"/>
                      <a:srcRect/>
                      <a:stretch>
                        <a:fillRect/>
                      </a:stretch>
                    </p:blipFill>
                    <p:spPr bwMode="auto">
                      <a:xfrm>
                        <a:off x="647700" y="2805667"/>
                        <a:ext cx="3924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65666" y="3720405"/>
            <a:ext cx="4572000" cy="1384995"/>
          </a:xfrm>
          <a:prstGeom prst="rect">
            <a:avLst/>
          </a:prstGeom>
        </p:spPr>
        <p:txBody>
          <a:bodyPr>
            <a:spAutoFit/>
          </a:bodyPr>
          <a:lstStyle/>
          <a:p>
            <a:pPr>
              <a:spcBef>
                <a:spcPts val="0"/>
              </a:spcBef>
            </a:pPr>
            <a:r>
              <a:rPr lang="en-US" sz="2800" dirty="0"/>
              <a:t>which, if we add the first term of the series to both sides, gives us </a:t>
            </a:r>
            <a:endParaRPr lang="en-US" sz="2800" b="1" dirty="0"/>
          </a:p>
        </p:txBody>
      </p:sp>
      <p:pic>
        <p:nvPicPr>
          <p:cNvPr id="9" name="Picture 2"/>
          <p:cNvPicPr>
            <a:picLocks noChangeAspect="1" noChangeArrowheads="1"/>
          </p:cNvPicPr>
          <p:nvPr/>
        </p:nvPicPr>
        <p:blipFill>
          <a:blip r:embed="rId4" cstate="print">
            <a:clrChange>
              <a:clrFrom>
                <a:srgbClr val="FEFEFE"/>
              </a:clrFrom>
              <a:clrTo>
                <a:srgbClr val="FEFEFE">
                  <a:alpha val="0"/>
                </a:srgbClr>
              </a:clrTo>
            </a:clrChange>
            <a:lum bright="-20000"/>
          </a:blip>
          <a:srcRect/>
          <a:stretch>
            <a:fillRect/>
          </a:stretch>
        </p:blipFill>
        <p:spPr bwMode="auto">
          <a:xfrm>
            <a:off x="5212010" y="2577067"/>
            <a:ext cx="3398590" cy="2703311"/>
          </a:xfrm>
          <a:prstGeom prst="rect">
            <a:avLst/>
          </a:prstGeom>
          <a:noFill/>
          <a:ln w="9525">
            <a:noFill/>
            <a:miter lim="800000"/>
            <a:headEnd/>
            <a:tailEnd/>
          </a:ln>
        </p:spPr>
      </p:pic>
      <p:sp>
        <p:nvSpPr>
          <p:cNvPr id="10" name="Rectangle 9"/>
          <p:cNvSpPr/>
          <p:nvPr/>
        </p:nvSpPr>
        <p:spPr>
          <a:xfrm>
            <a:off x="6248400" y="5257800"/>
            <a:ext cx="1371600" cy="523220"/>
          </a:xfrm>
          <a:prstGeom prst="rect">
            <a:avLst/>
          </a:prstGeom>
        </p:spPr>
        <p:txBody>
          <a:bodyPr wrap="square">
            <a:spAutoFit/>
          </a:bodyPr>
          <a:lstStyle/>
          <a:p>
            <a:r>
              <a:rPr lang="en-US" sz="2800" b="1" dirty="0"/>
              <a:t>Figure 3 </a:t>
            </a:r>
          </a:p>
        </p:txBody>
      </p:sp>
      <p:graphicFrame>
        <p:nvGraphicFramePr>
          <p:cNvPr id="10243" name="Object 3"/>
          <p:cNvGraphicFramePr>
            <a:graphicFrameLocks noChangeAspect="1"/>
          </p:cNvGraphicFramePr>
          <p:nvPr>
            <p:extLst>
              <p:ext uri="{D42A27DB-BD31-4B8C-83A1-F6EECF244321}">
                <p14:modId xmlns:p14="http://schemas.microsoft.com/office/powerpoint/2010/main" val="3398338004"/>
              </p:ext>
            </p:extLst>
          </p:nvPr>
        </p:nvGraphicFramePr>
        <p:xfrm>
          <a:off x="650063" y="5080819"/>
          <a:ext cx="5105400" cy="685800"/>
        </p:xfrm>
        <a:graphic>
          <a:graphicData uri="http://schemas.openxmlformats.org/presentationml/2006/ole">
            <mc:AlternateContent xmlns:mc="http://schemas.openxmlformats.org/markup-compatibility/2006">
              <mc:Choice xmlns:v="urn:schemas-microsoft-com:vml" Requires="v">
                <p:oleObj name="Equation" r:id="rId5" imgW="5105160" imgH="685800" progId="Equation.DSMT4">
                  <p:embed/>
                </p:oleObj>
              </mc:Choice>
              <mc:Fallback>
                <p:oleObj name="Equation" r:id="rId5" imgW="5105160" imgH="685800" progId="Equation.DSMT4">
                  <p:embed/>
                  <p:pic>
                    <p:nvPicPr>
                      <p:cNvPr id="0" name="Picture 3"/>
                      <p:cNvPicPr>
                        <a:picLocks noChangeAspect="1" noChangeArrowheads="1"/>
                      </p:cNvPicPr>
                      <p:nvPr/>
                    </p:nvPicPr>
                    <p:blipFill>
                      <a:blip r:embed="rId6"/>
                      <a:srcRect/>
                      <a:stretch>
                        <a:fillRect/>
                      </a:stretch>
                    </p:blipFill>
                    <p:spPr bwMode="auto">
                      <a:xfrm>
                        <a:off x="650063" y="5080819"/>
                        <a:ext cx="510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a:spcBef>
                <a:spcPts val="0"/>
              </a:spcBef>
            </a:pPr>
            <a:r>
              <a:rPr lang="en-US" dirty="0">
                <a:solidFill>
                  <a:schemeClr val="tx1"/>
                </a:solidFill>
              </a:rPr>
              <a:t>So if		     converges, we know that </a:t>
            </a: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and hence	        converges as well (and its sum is less </a:t>
            </a:r>
          </a:p>
          <a:p>
            <a:pPr>
              <a:spcBef>
                <a:spcPts val="0"/>
              </a:spcBef>
            </a:pPr>
            <a:endParaRPr lang="en-US" dirty="0">
              <a:solidFill>
                <a:schemeClr val="tx1"/>
              </a:solidFill>
            </a:endParaRPr>
          </a:p>
          <a:p>
            <a:pPr>
              <a:spcBef>
                <a:spcPts val="0"/>
              </a:spcBef>
            </a:pPr>
            <a:r>
              <a:rPr lang="en-US" dirty="0">
                <a:solidFill>
                  <a:schemeClr val="tx1"/>
                </a:solidFill>
              </a:rPr>
              <a:t>than </a:t>
            </a:r>
          </a:p>
          <a:p>
            <a:pPr>
              <a:spcBef>
                <a:spcPts val="0"/>
              </a:spcBef>
            </a:pPr>
            <a:endParaRPr lang="en-US" b="1" dirty="0">
              <a:solidFill>
                <a:schemeClr val="tx1"/>
              </a:solidFill>
            </a:endParaRPr>
          </a:p>
        </p:txBody>
      </p:sp>
      <p:graphicFrame>
        <p:nvGraphicFramePr>
          <p:cNvPr id="12292" name="Object 4"/>
          <p:cNvGraphicFramePr>
            <a:graphicFrameLocks noChangeAspect="1"/>
          </p:cNvGraphicFramePr>
          <p:nvPr>
            <p:extLst>
              <p:ext uri="{D42A27DB-BD31-4B8C-83A1-F6EECF244321}">
                <p14:modId xmlns:p14="http://schemas.microsoft.com/office/powerpoint/2010/main" val="1964579283"/>
              </p:ext>
            </p:extLst>
          </p:nvPr>
        </p:nvGraphicFramePr>
        <p:xfrm>
          <a:off x="1219200" y="1209203"/>
          <a:ext cx="1447800" cy="698500"/>
        </p:xfrm>
        <a:graphic>
          <a:graphicData uri="http://schemas.openxmlformats.org/presentationml/2006/ole">
            <mc:AlternateContent xmlns:mc="http://schemas.openxmlformats.org/markup-compatibility/2006">
              <mc:Choice xmlns:v="urn:schemas-microsoft-com:vml" Requires="v">
                <p:oleObj name="Equation" r:id="rId2" imgW="1447560" imgH="698400" progId="Equation.DSMT4">
                  <p:embed/>
                </p:oleObj>
              </mc:Choice>
              <mc:Fallback>
                <p:oleObj name="Equation" r:id="rId2" imgW="1447560" imgH="6984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09203"/>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extLst>
              <p:ext uri="{D42A27DB-BD31-4B8C-83A1-F6EECF244321}">
                <p14:modId xmlns:p14="http://schemas.microsoft.com/office/powerpoint/2010/main" val="2217398056"/>
              </p:ext>
            </p:extLst>
          </p:nvPr>
        </p:nvGraphicFramePr>
        <p:xfrm>
          <a:off x="1593850" y="1981200"/>
          <a:ext cx="5956300" cy="1752600"/>
        </p:xfrm>
        <a:graphic>
          <a:graphicData uri="http://schemas.openxmlformats.org/presentationml/2006/ole">
            <mc:AlternateContent xmlns:mc="http://schemas.openxmlformats.org/markup-compatibility/2006">
              <mc:Choice xmlns:v="urn:schemas-microsoft-com:vml" Requires="v">
                <p:oleObj name="Equation" r:id="rId4" imgW="5956200" imgH="1752480" progId="Equation.DSMT4">
                  <p:embed/>
                </p:oleObj>
              </mc:Choice>
              <mc:Fallback>
                <p:oleObj name="Equation" r:id="rId4" imgW="5956200" imgH="17524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1981200"/>
                        <a:ext cx="5956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868487868"/>
              </p:ext>
            </p:extLst>
          </p:nvPr>
        </p:nvGraphicFramePr>
        <p:xfrm>
          <a:off x="2082800" y="3604346"/>
          <a:ext cx="762000" cy="952500"/>
        </p:xfrm>
        <a:graphic>
          <a:graphicData uri="http://schemas.openxmlformats.org/presentationml/2006/ole">
            <mc:AlternateContent xmlns:mc="http://schemas.openxmlformats.org/markup-compatibility/2006">
              <mc:Choice xmlns:v="urn:schemas-microsoft-com:vml" Requires="v">
                <p:oleObj name="Equation" r:id="rId6" imgW="761760" imgH="952200" progId="Equation.DSMT4">
                  <p:embed/>
                </p:oleObj>
              </mc:Choice>
              <mc:Fallback>
                <p:oleObj name="Equation" r:id="rId6" imgW="761760" imgH="9522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2800" y="3604346"/>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2367382246"/>
              </p:ext>
            </p:extLst>
          </p:nvPr>
        </p:nvGraphicFramePr>
        <p:xfrm>
          <a:off x="1346200" y="4556846"/>
          <a:ext cx="2235200" cy="698500"/>
        </p:xfrm>
        <a:graphic>
          <a:graphicData uri="http://schemas.openxmlformats.org/presentationml/2006/ole">
            <mc:AlternateContent xmlns:mc="http://schemas.openxmlformats.org/markup-compatibility/2006">
              <mc:Choice xmlns:v="urn:schemas-microsoft-com:vml" Requires="v">
                <p:oleObj name="Equation" r:id="rId8" imgW="2234880" imgH="698400" progId="Equation.DSMT4">
                  <p:embed/>
                </p:oleObj>
              </mc:Choice>
              <mc:Fallback>
                <p:oleObj name="Equation" r:id="rId8" imgW="2234880" imgH="6984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6200" y="4556846"/>
                        <a:ext cx="2235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r>
              <a:rPr lang="en-US" dirty="0">
                <a:solidFill>
                  <a:schemeClr val="tx1"/>
                </a:solidFill>
              </a:rPr>
              <a:t>If 		 diverges, then 	   diverges too, since </a:t>
            </a:r>
          </a:p>
          <a:p>
            <a:endParaRPr lang="pt-BR" dirty="0">
              <a:solidFill>
                <a:schemeClr val="tx1"/>
              </a:solidFill>
            </a:endParaRPr>
          </a:p>
          <a:p>
            <a:endParaRPr lang="pt-BR" dirty="0">
              <a:solidFill>
                <a:schemeClr val="tx1"/>
              </a:solidFill>
            </a:endParaRPr>
          </a:p>
          <a:p>
            <a:endParaRPr lang="en-US" sz="2000" dirty="0">
              <a:solidFill>
                <a:schemeClr val="tx1"/>
              </a:solidFill>
            </a:endParaRPr>
          </a:p>
          <a:p>
            <a:r>
              <a:rPr lang="en-US" dirty="0">
                <a:solidFill>
                  <a:schemeClr val="tx1"/>
                </a:solidFill>
              </a:rPr>
              <a:t>(By the same reasoning, convergence of 	   implies </a:t>
            </a:r>
          </a:p>
          <a:p>
            <a:endParaRPr lang="en-US" sz="1500" dirty="0">
              <a:solidFill>
                <a:schemeClr val="tx1"/>
              </a:solidFill>
            </a:endParaRPr>
          </a:p>
          <a:p>
            <a:r>
              <a:rPr lang="en-US" dirty="0">
                <a:solidFill>
                  <a:schemeClr val="tx1"/>
                </a:solidFill>
              </a:rPr>
              <a:t>convergence of 	              and divergence of 	 </a:t>
            </a:r>
          </a:p>
          <a:p>
            <a:endParaRPr lang="en-US" sz="1000" dirty="0">
              <a:solidFill>
                <a:schemeClr val="tx1"/>
              </a:solidFill>
            </a:endParaRPr>
          </a:p>
          <a:p>
            <a:r>
              <a:rPr lang="en-US" dirty="0">
                <a:solidFill>
                  <a:schemeClr val="tx1"/>
                </a:solidFill>
              </a:rPr>
              <a:t>implies divergence of </a:t>
            </a:r>
            <a:endParaRPr lang="en-US" b="1" dirty="0">
              <a:solidFill>
                <a:schemeClr val="tx1"/>
              </a:solidFill>
            </a:endParaRPr>
          </a:p>
        </p:txBody>
      </p:sp>
      <p:graphicFrame>
        <p:nvGraphicFramePr>
          <p:cNvPr id="13318" name="Object 6"/>
          <p:cNvGraphicFramePr>
            <a:graphicFrameLocks noChangeAspect="1"/>
          </p:cNvGraphicFramePr>
          <p:nvPr>
            <p:extLst>
              <p:ext uri="{D42A27DB-BD31-4B8C-83A1-F6EECF244321}">
                <p14:modId xmlns:p14="http://schemas.microsoft.com/office/powerpoint/2010/main" val="3333172485"/>
              </p:ext>
            </p:extLst>
          </p:nvPr>
        </p:nvGraphicFramePr>
        <p:xfrm>
          <a:off x="914400" y="1213555"/>
          <a:ext cx="1447800" cy="698500"/>
        </p:xfrm>
        <a:graphic>
          <a:graphicData uri="http://schemas.openxmlformats.org/presentationml/2006/ole">
            <mc:AlternateContent xmlns:mc="http://schemas.openxmlformats.org/markup-compatibility/2006">
              <mc:Choice xmlns:v="urn:schemas-microsoft-com:vml" Requires="v">
                <p:oleObj name="Equation" r:id="rId2" imgW="1447560" imgH="698400" progId="Equation.DSMT4">
                  <p:embed/>
                </p:oleObj>
              </mc:Choice>
              <mc:Fallback>
                <p:oleObj name="Equation" r:id="rId2" imgW="1447560" imgH="6984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3555"/>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49198046"/>
              </p:ext>
            </p:extLst>
          </p:nvPr>
        </p:nvGraphicFramePr>
        <p:xfrm>
          <a:off x="4648200" y="1194505"/>
          <a:ext cx="762000" cy="952500"/>
        </p:xfrm>
        <a:graphic>
          <a:graphicData uri="http://schemas.openxmlformats.org/presentationml/2006/ole">
            <mc:AlternateContent xmlns:mc="http://schemas.openxmlformats.org/markup-compatibility/2006">
              <mc:Choice xmlns:v="urn:schemas-microsoft-com:vml" Requires="v">
                <p:oleObj name="Equation" r:id="rId4" imgW="761760" imgH="952200" progId="Equation.DSMT4">
                  <p:embed/>
                </p:oleObj>
              </mc:Choice>
              <mc:Fallback>
                <p:oleObj name="Equation" r:id="rId4" imgW="761760" imgH="9522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94505"/>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extLst>
              <p:ext uri="{D42A27DB-BD31-4B8C-83A1-F6EECF244321}">
                <p14:modId xmlns:p14="http://schemas.microsoft.com/office/powerpoint/2010/main" val="809327555"/>
              </p:ext>
            </p:extLst>
          </p:nvPr>
        </p:nvGraphicFramePr>
        <p:xfrm>
          <a:off x="717550" y="2107070"/>
          <a:ext cx="7861300" cy="952500"/>
        </p:xfrm>
        <a:graphic>
          <a:graphicData uri="http://schemas.openxmlformats.org/presentationml/2006/ole">
            <mc:AlternateContent xmlns:mc="http://schemas.openxmlformats.org/markup-compatibility/2006">
              <mc:Choice xmlns:v="urn:schemas-microsoft-com:vml" Requires="v">
                <p:oleObj name="Equation" r:id="rId6" imgW="7860960" imgH="952200" progId="Equation.DSMT4">
                  <p:embed/>
                </p:oleObj>
              </mc:Choice>
              <mc:Fallback>
                <p:oleObj name="Equation" r:id="rId6" imgW="7860960" imgH="9522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 y="2107070"/>
                        <a:ext cx="786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extLst>
              <p:ext uri="{D42A27DB-BD31-4B8C-83A1-F6EECF244321}">
                <p14:modId xmlns:p14="http://schemas.microsoft.com/office/powerpoint/2010/main" val="3797983620"/>
              </p:ext>
            </p:extLst>
          </p:nvPr>
        </p:nvGraphicFramePr>
        <p:xfrm>
          <a:off x="6477000" y="3089980"/>
          <a:ext cx="762000" cy="952500"/>
        </p:xfrm>
        <a:graphic>
          <a:graphicData uri="http://schemas.openxmlformats.org/presentationml/2006/ole">
            <mc:AlternateContent xmlns:mc="http://schemas.openxmlformats.org/markup-compatibility/2006">
              <mc:Choice xmlns:v="urn:schemas-microsoft-com:vml" Requires="v">
                <p:oleObj name="Equation" r:id="rId8" imgW="761760" imgH="952200" progId="Equation.DSMT4">
                  <p:embed/>
                </p:oleObj>
              </mc:Choice>
              <mc:Fallback>
                <p:oleObj name="Equation" r:id="rId8" imgW="761760" imgH="95220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089980"/>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3" name="Object 11"/>
          <p:cNvGraphicFramePr>
            <a:graphicFrameLocks noChangeAspect="1"/>
          </p:cNvGraphicFramePr>
          <p:nvPr>
            <p:extLst>
              <p:ext uri="{D42A27DB-BD31-4B8C-83A1-F6EECF244321}">
                <p14:modId xmlns:p14="http://schemas.microsoft.com/office/powerpoint/2010/main" val="2136629063"/>
              </p:ext>
            </p:extLst>
          </p:nvPr>
        </p:nvGraphicFramePr>
        <p:xfrm>
          <a:off x="2895600" y="3894100"/>
          <a:ext cx="1447800" cy="698500"/>
        </p:xfrm>
        <a:graphic>
          <a:graphicData uri="http://schemas.openxmlformats.org/presentationml/2006/ole">
            <mc:AlternateContent xmlns:mc="http://schemas.openxmlformats.org/markup-compatibility/2006">
              <mc:Choice xmlns:v="urn:schemas-microsoft-com:vml" Requires="v">
                <p:oleObj name="Equation" r:id="rId10" imgW="1447560" imgH="698400" progId="Equation.DSMT4">
                  <p:embed/>
                </p:oleObj>
              </mc:Choice>
              <mc:Fallback>
                <p:oleObj name="Equation" r:id="rId10" imgW="1447560" imgH="69840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894100"/>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4" name="Object 12"/>
          <p:cNvGraphicFramePr>
            <a:graphicFrameLocks noChangeAspect="1"/>
          </p:cNvGraphicFramePr>
          <p:nvPr>
            <p:extLst>
              <p:ext uri="{D42A27DB-BD31-4B8C-83A1-F6EECF244321}">
                <p14:modId xmlns:p14="http://schemas.microsoft.com/office/powerpoint/2010/main" val="3532973179"/>
              </p:ext>
            </p:extLst>
          </p:nvPr>
        </p:nvGraphicFramePr>
        <p:xfrm>
          <a:off x="7184922" y="3749110"/>
          <a:ext cx="762000" cy="952500"/>
        </p:xfrm>
        <a:graphic>
          <a:graphicData uri="http://schemas.openxmlformats.org/presentationml/2006/ole">
            <mc:AlternateContent xmlns:mc="http://schemas.openxmlformats.org/markup-compatibility/2006">
              <mc:Choice xmlns:v="urn:schemas-microsoft-com:vml" Requires="v">
                <p:oleObj name="Equation" r:id="rId12" imgW="761760" imgH="952200" progId="Equation.DSMT4">
                  <p:embed/>
                </p:oleObj>
              </mc:Choice>
              <mc:Fallback>
                <p:oleObj name="Equation" r:id="rId12" imgW="761760" imgH="95220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4922" y="3749110"/>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5" name="Object 13"/>
          <p:cNvGraphicFramePr>
            <a:graphicFrameLocks noChangeAspect="1"/>
          </p:cNvGraphicFramePr>
          <p:nvPr>
            <p:extLst>
              <p:ext uri="{D42A27DB-BD31-4B8C-83A1-F6EECF244321}">
                <p14:modId xmlns:p14="http://schemas.microsoft.com/office/powerpoint/2010/main" val="156476369"/>
              </p:ext>
            </p:extLst>
          </p:nvPr>
        </p:nvGraphicFramePr>
        <p:xfrm>
          <a:off x="3905250" y="4646613"/>
          <a:ext cx="1638300" cy="685800"/>
        </p:xfrm>
        <a:graphic>
          <a:graphicData uri="http://schemas.openxmlformats.org/presentationml/2006/ole">
            <mc:AlternateContent xmlns:mc="http://schemas.openxmlformats.org/markup-compatibility/2006">
              <mc:Choice xmlns:v="urn:schemas-microsoft-com:vml" Requires="v">
                <p:oleObj name="Equation" r:id="rId14" imgW="1638000" imgH="685800" progId="Equation.DSMT4">
                  <p:embed/>
                </p:oleObj>
              </mc:Choice>
              <mc:Fallback>
                <p:oleObj name="Equation" r:id="rId14" imgW="1638000" imgH="685800" progId="Equation.DSMT4">
                  <p:embed/>
                  <p:pic>
                    <p:nvPicPr>
                      <p:cNvPr id="0" name="Picture 13"/>
                      <p:cNvPicPr>
                        <a:picLocks noChangeAspect="1" noChangeArrowheads="1"/>
                      </p:cNvPicPr>
                      <p:nvPr/>
                    </p:nvPicPr>
                    <p:blipFill>
                      <a:blip r:embed="rId15"/>
                      <a:srcRect/>
                      <a:stretch>
                        <a:fillRect/>
                      </a:stretch>
                    </p:blipFill>
                    <p:spPr bwMode="auto">
                      <a:xfrm>
                        <a:off x="3905250" y="4646613"/>
                        <a:ext cx="1638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511040"/>
          </a:xfrm>
          <a:noFill/>
          <a:ln w="28575">
            <a:solidFill>
              <a:srgbClr val="FF0000"/>
            </a:solidFill>
          </a:ln>
        </p:spPr>
        <p:txBody>
          <a:bodyPr>
            <a:normAutofit/>
          </a:bodyPr>
          <a:lstStyle/>
          <a:p>
            <a:r>
              <a:rPr lang="en-US" dirty="0">
                <a:solidFill>
                  <a:schemeClr val="tx1"/>
                </a:solidFill>
              </a:rPr>
              <a:t>Although a series and integral meeting the conditions of the Integral Test will either both converge or both diverge, it should not be inferred, in the case of convergence, that they converge to the same value. For </a:t>
            </a:r>
          </a:p>
          <a:p>
            <a:endParaRPr lang="en-US" sz="800" dirty="0">
              <a:solidFill>
                <a:schemeClr val="tx1"/>
              </a:solidFill>
            </a:endParaRPr>
          </a:p>
          <a:p>
            <a:r>
              <a:rPr lang="en-US" dirty="0">
                <a:solidFill>
                  <a:schemeClr val="tx1"/>
                </a:solidFill>
              </a:rPr>
              <a:t>example, 		 and 	    	       both converge, but </a:t>
            </a:r>
          </a:p>
          <a:p>
            <a:endParaRPr lang="en-US" sz="800" dirty="0">
              <a:solidFill>
                <a:schemeClr val="tx1"/>
              </a:solidFill>
            </a:endParaRPr>
          </a:p>
          <a:p>
            <a:r>
              <a:rPr lang="en-US" dirty="0">
                <a:solidFill>
                  <a:schemeClr val="tx1"/>
                </a:solidFill>
              </a:rPr>
              <a:t>the series converges to a value of 	   while the integral converges to a value of 1.</a:t>
            </a:r>
          </a:p>
        </p:txBody>
      </p:sp>
      <p:graphicFrame>
        <p:nvGraphicFramePr>
          <p:cNvPr id="14338" name="Object 2"/>
          <p:cNvGraphicFramePr>
            <a:graphicFrameLocks noChangeAspect="1"/>
          </p:cNvGraphicFramePr>
          <p:nvPr>
            <p:extLst>
              <p:ext uri="{D42A27DB-BD31-4B8C-83A1-F6EECF244321}">
                <p14:modId xmlns:p14="http://schemas.microsoft.com/office/powerpoint/2010/main" val="685671582"/>
              </p:ext>
            </p:extLst>
          </p:nvPr>
        </p:nvGraphicFramePr>
        <p:xfrm>
          <a:off x="1981200" y="2998406"/>
          <a:ext cx="1320800" cy="952500"/>
        </p:xfrm>
        <a:graphic>
          <a:graphicData uri="http://schemas.openxmlformats.org/presentationml/2006/ole">
            <mc:AlternateContent xmlns:mc="http://schemas.openxmlformats.org/markup-compatibility/2006">
              <mc:Choice xmlns:v="urn:schemas-microsoft-com:vml" Requires="v">
                <p:oleObj name="Equation" r:id="rId2" imgW="1320480" imgH="952200" progId="Equation.DSMT4">
                  <p:embed/>
                </p:oleObj>
              </mc:Choice>
              <mc:Fallback>
                <p:oleObj name="Equation" r:id="rId2" imgW="13204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98406"/>
                        <a:ext cx="1320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extLst>
              <p:ext uri="{D42A27DB-BD31-4B8C-83A1-F6EECF244321}">
                <p14:modId xmlns:p14="http://schemas.microsoft.com/office/powerpoint/2010/main" val="2904291300"/>
              </p:ext>
            </p:extLst>
          </p:nvPr>
        </p:nvGraphicFramePr>
        <p:xfrm>
          <a:off x="3994150" y="3125406"/>
          <a:ext cx="1663700" cy="698500"/>
        </p:xfrm>
        <a:graphic>
          <a:graphicData uri="http://schemas.openxmlformats.org/presentationml/2006/ole">
            <mc:AlternateContent xmlns:mc="http://schemas.openxmlformats.org/markup-compatibility/2006">
              <mc:Choice xmlns:v="urn:schemas-microsoft-com:vml" Requires="v">
                <p:oleObj name="Equation" r:id="rId4" imgW="1663560" imgH="698400" progId="Equation.DSMT4">
                  <p:embed/>
                </p:oleObj>
              </mc:Choice>
              <mc:Fallback>
                <p:oleObj name="Equation" r:id="rId4" imgW="166356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150" y="3125406"/>
                        <a:ext cx="1663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extLst>
              <p:ext uri="{D42A27DB-BD31-4B8C-83A1-F6EECF244321}">
                <p14:modId xmlns:p14="http://schemas.microsoft.com/office/powerpoint/2010/main" val="1122681217"/>
              </p:ext>
            </p:extLst>
          </p:nvPr>
        </p:nvGraphicFramePr>
        <p:xfrm>
          <a:off x="5474970" y="3928046"/>
          <a:ext cx="723900" cy="469900"/>
        </p:xfrm>
        <a:graphic>
          <a:graphicData uri="http://schemas.openxmlformats.org/presentationml/2006/ole">
            <mc:AlternateContent xmlns:mc="http://schemas.openxmlformats.org/markup-compatibility/2006">
              <mc:Choice xmlns:v="urn:schemas-microsoft-com:vml" Requires="v">
                <p:oleObj name="Equation" r:id="rId6" imgW="723600" imgH="469800" progId="Equation.DSMT4">
                  <p:embed/>
                </p:oleObj>
              </mc:Choice>
              <mc:Fallback>
                <p:oleObj name="Equation" r:id="rId6" imgW="723600" imgH="469800" progId="Equation.DSMT4">
                  <p:embed/>
                  <p:pic>
                    <p:nvPicPr>
                      <p:cNvPr id="0" name="Picture 4"/>
                      <p:cNvPicPr>
                        <a:picLocks noChangeAspect="1" noChangeArrowheads="1"/>
                      </p:cNvPicPr>
                      <p:nvPr/>
                    </p:nvPicPr>
                    <p:blipFill>
                      <a:blip r:embed="rId7"/>
                      <a:srcRect/>
                      <a:stretch>
                        <a:fillRect/>
                      </a:stretch>
                    </p:blipFill>
                    <p:spPr bwMode="auto">
                      <a:xfrm>
                        <a:off x="5474970" y="3928046"/>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Integral Test to Prove a Series Diverges</a:t>
            </a:r>
          </a:p>
        </p:txBody>
      </p:sp>
      <p:sp>
        <p:nvSpPr>
          <p:cNvPr id="3" name="Content Placeholder 2"/>
          <p:cNvSpPr>
            <a:spLocks noGrp="1"/>
          </p:cNvSpPr>
          <p:nvPr>
            <p:ph idx="1"/>
          </p:nvPr>
        </p:nvSpPr>
        <p:spPr/>
        <p:txBody>
          <a:bodyPr/>
          <a:lstStyle/>
          <a:p>
            <a:r>
              <a:rPr lang="en-US" dirty="0"/>
              <a:t>Use the Integral Test to prove the divergence of the harmonic series.</a:t>
            </a:r>
          </a:p>
          <a:p>
            <a:r>
              <a:rPr lang="en-US" b="1" dirty="0"/>
              <a:t>Solution</a:t>
            </a:r>
          </a:p>
          <a:p>
            <a:r>
              <a:rPr lang="en-US" dirty="0"/>
              <a:t>In the last section, we showed that		         by </a:t>
            </a:r>
          </a:p>
          <a:p>
            <a:endParaRPr lang="en-US" sz="800" dirty="0"/>
          </a:p>
          <a:p>
            <a:r>
              <a:rPr lang="en-US" dirty="0"/>
              <a:t>showing there is a subsequence of partial sums that grows unbounded. But we can now use the Integral Test to more directly show divergence. </a:t>
            </a:r>
          </a:p>
        </p:txBody>
      </p:sp>
      <p:graphicFrame>
        <p:nvGraphicFramePr>
          <p:cNvPr id="15362" name="Object 2"/>
          <p:cNvGraphicFramePr>
            <a:graphicFrameLocks noChangeAspect="1"/>
          </p:cNvGraphicFramePr>
          <p:nvPr>
            <p:extLst>
              <p:ext uri="{D42A27DB-BD31-4B8C-83A1-F6EECF244321}">
                <p14:modId xmlns:p14="http://schemas.microsoft.com/office/powerpoint/2010/main" val="315500841"/>
              </p:ext>
            </p:extLst>
          </p:nvPr>
        </p:nvGraphicFramePr>
        <p:xfrm>
          <a:off x="5715000" y="2493706"/>
          <a:ext cx="1752600" cy="952500"/>
        </p:xfrm>
        <a:graphic>
          <a:graphicData uri="http://schemas.openxmlformats.org/presentationml/2006/ole">
            <mc:AlternateContent xmlns:mc="http://schemas.openxmlformats.org/markup-compatibility/2006">
              <mc:Choice xmlns:v="urn:schemas-microsoft-com:vml" Requires="v">
                <p:oleObj name="Equation" r:id="rId2" imgW="1752480" imgH="952200" progId="Equation.DSMT4">
                  <p:embed/>
                </p:oleObj>
              </mc:Choice>
              <mc:Fallback>
                <p:oleObj name="Equation" r:id="rId2" imgW="17524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93706"/>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Integral Test to Prove a Series Diverges (cont.)</a:t>
            </a:r>
          </a:p>
        </p:txBody>
      </p:sp>
      <p:sp>
        <p:nvSpPr>
          <p:cNvPr id="3" name="Content Placeholder 2"/>
          <p:cNvSpPr>
            <a:spLocks noGrp="1"/>
          </p:cNvSpPr>
          <p:nvPr>
            <p:ph idx="1"/>
          </p:nvPr>
        </p:nvSpPr>
        <p:spPr/>
        <p:txBody>
          <a:bodyPr/>
          <a:lstStyle/>
          <a:p>
            <a:r>
              <a:rPr lang="en-US" dirty="0"/>
              <a:t>Since		    is a sequence of positive but decreasing terms, and since</a:t>
            </a:r>
          </a:p>
          <a:p>
            <a:endParaRPr lang="en-US" dirty="0"/>
          </a:p>
          <a:p>
            <a:endParaRPr lang="en-US" dirty="0"/>
          </a:p>
          <a:p>
            <a:endParaRPr lang="en-US" dirty="0"/>
          </a:p>
          <a:p>
            <a:endParaRPr lang="en-US" dirty="0"/>
          </a:p>
          <a:p>
            <a:r>
              <a:rPr lang="en-US" dirty="0"/>
              <a:t>	         </a:t>
            </a:r>
            <a:r>
              <a:rPr lang="en-IN" dirty="0"/>
              <a:t>also diverges. </a:t>
            </a:r>
            <a:endParaRPr lang="en-US" dirty="0"/>
          </a:p>
        </p:txBody>
      </p:sp>
      <p:graphicFrame>
        <p:nvGraphicFramePr>
          <p:cNvPr id="16387" name="Object 3"/>
          <p:cNvGraphicFramePr>
            <a:graphicFrameLocks noChangeAspect="1"/>
          </p:cNvGraphicFramePr>
          <p:nvPr/>
        </p:nvGraphicFramePr>
        <p:xfrm>
          <a:off x="1447800" y="1230489"/>
          <a:ext cx="1143000" cy="584200"/>
        </p:xfrm>
        <a:graphic>
          <a:graphicData uri="http://schemas.openxmlformats.org/presentationml/2006/ole">
            <mc:AlternateContent xmlns:mc="http://schemas.openxmlformats.org/markup-compatibility/2006">
              <mc:Choice xmlns:v="urn:schemas-microsoft-com:vml" Requires="v">
                <p:oleObj name="Equation" r:id="rId2" imgW="1143000" imgH="583920" progId="Equation.DSMT4">
                  <p:embed/>
                </p:oleObj>
              </mc:Choice>
              <mc:Fallback>
                <p:oleObj name="Equation" r:id="rId2" imgW="1143000" imgH="58392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30489"/>
                        <a:ext cx="114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033888" y="2286000"/>
          <a:ext cx="2679700" cy="838200"/>
        </p:xfrm>
        <a:graphic>
          <a:graphicData uri="http://schemas.openxmlformats.org/presentationml/2006/ole">
            <mc:AlternateContent xmlns:mc="http://schemas.openxmlformats.org/markup-compatibility/2006">
              <mc:Choice xmlns:v="urn:schemas-microsoft-com:vml" Requires="v">
                <p:oleObj name="Equation" r:id="rId4" imgW="2679480" imgH="838080" progId="Equation.DSMT4">
                  <p:embed/>
                </p:oleObj>
              </mc:Choice>
              <mc:Fallback>
                <p:oleObj name="Equation" r:id="rId4" imgW="26794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3888" y="22860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100689" y="3230034"/>
          <a:ext cx="2006600" cy="571500"/>
        </p:xfrm>
        <a:graphic>
          <a:graphicData uri="http://schemas.openxmlformats.org/presentationml/2006/ole">
            <mc:AlternateContent xmlns:mc="http://schemas.openxmlformats.org/markup-compatibility/2006">
              <mc:Choice xmlns:v="urn:schemas-microsoft-com:vml" Requires="v">
                <p:oleObj name="Equation" r:id="rId6" imgW="2006280" imgH="571320" progId="Equation.DSMT4">
                  <p:embed/>
                </p:oleObj>
              </mc:Choice>
              <mc:Fallback>
                <p:oleObj name="Equation" r:id="rId6" imgW="2006280" imgH="5713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0689" y="3230034"/>
                        <a:ext cx="2006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4106334" y="4027311"/>
          <a:ext cx="660400" cy="254000"/>
        </p:xfrm>
        <a:graphic>
          <a:graphicData uri="http://schemas.openxmlformats.org/presentationml/2006/ole">
            <mc:AlternateContent xmlns:mc="http://schemas.openxmlformats.org/markup-compatibility/2006">
              <mc:Choice xmlns:v="urn:schemas-microsoft-com:vml" Requires="v">
                <p:oleObj name="Equation" r:id="rId8" imgW="660240" imgH="253800" progId="Equation.DSMT4">
                  <p:embed/>
                </p:oleObj>
              </mc:Choice>
              <mc:Fallback>
                <p:oleObj name="Equation" r:id="rId8" imgW="660240" imgH="2538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6334" y="4027311"/>
                        <a:ext cx="660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extLst>
              <p:ext uri="{D42A27DB-BD31-4B8C-83A1-F6EECF244321}">
                <p14:modId xmlns:p14="http://schemas.microsoft.com/office/powerpoint/2010/main" val="1112451933"/>
              </p:ext>
            </p:extLst>
          </p:nvPr>
        </p:nvGraphicFramePr>
        <p:xfrm>
          <a:off x="881063" y="4087813"/>
          <a:ext cx="1181100" cy="914400"/>
        </p:xfrm>
        <a:graphic>
          <a:graphicData uri="http://schemas.openxmlformats.org/presentationml/2006/ole">
            <mc:AlternateContent xmlns:mc="http://schemas.openxmlformats.org/markup-compatibility/2006">
              <mc:Choice xmlns:v="urn:schemas-microsoft-com:vml" Requires="v">
                <p:oleObj name="Equation" r:id="rId10" imgW="1180800" imgH="914400" progId="Equation.DSMT4">
                  <p:embed/>
                </p:oleObj>
              </mc:Choice>
              <mc:Fallback>
                <p:oleObj name="Equation" r:id="rId10" imgW="1180800" imgH="914400" progId="Equation.DSMT4">
                  <p:embed/>
                  <p:pic>
                    <p:nvPicPr>
                      <p:cNvPr id="0" name="Picture 8"/>
                      <p:cNvPicPr>
                        <a:picLocks noChangeAspect="1" noChangeArrowheads="1"/>
                      </p:cNvPicPr>
                      <p:nvPr/>
                    </p:nvPicPr>
                    <p:blipFill>
                      <a:blip r:embed="rId11"/>
                      <a:srcRect/>
                      <a:stretch>
                        <a:fillRect/>
                      </a:stretch>
                    </p:blipFill>
                    <p:spPr bwMode="auto">
                      <a:xfrm>
                        <a:off x="881063" y="4087813"/>
                        <a:ext cx="1181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 (cont.)</a:t>
            </a:r>
          </a:p>
        </p:txBody>
      </p:sp>
      <p:sp>
        <p:nvSpPr>
          <p:cNvPr id="3" name="Content Placeholder 2"/>
          <p:cNvSpPr>
            <a:spLocks noGrp="1"/>
          </p:cNvSpPr>
          <p:nvPr>
            <p:ph idx="1"/>
          </p:nvPr>
        </p:nvSpPr>
        <p:spPr/>
        <p:txBody>
          <a:bodyPr/>
          <a:lstStyle/>
          <a:p>
            <a:r>
              <a:rPr lang="en-US" dirty="0"/>
              <a:t>The convergent series 		 and the divergent </a:t>
            </a:r>
          </a:p>
          <a:p>
            <a:endParaRPr lang="en-US" sz="500" dirty="0"/>
          </a:p>
          <a:p>
            <a:r>
              <a:rPr lang="en-US" dirty="0"/>
              <a:t>series 	    are two examples of a </a:t>
            </a:r>
            <a:r>
              <a:rPr lang="en-US" b="1" i="1" dirty="0"/>
              <a:t>p</a:t>
            </a:r>
            <a:r>
              <a:rPr lang="en-US" dirty="0"/>
              <a:t>‑</a:t>
            </a:r>
            <a:r>
              <a:rPr lang="en-US" b="1" dirty="0"/>
              <a:t>series</a:t>
            </a:r>
            <a:r>
              <a:rPr lang="en-US" dirty="0"/>
              <a:t>, which is </a:t>
            </a:r>
          </a:p>
          <a:p>
            <a:endParaRPr lang="en-US" sz="1500" dirty="0"/>
          </a:p>
          <a:p>
            <a:r>
              <a:rPr lang="en-US" dirty="0"/>
              <a:t>any series of the form 	             with </a:t>
            </a:r>
            <a:r>
              <a:rPr lang="en-US" i="1" dirty="0"/>
              <a:t>p</a:t>
            </a:r>
            <a:r>
              <a:rPr lang="en-US" dirty="0"/>
              <a:t> a fixed real </a:t>
            </a:r>
          </a:p>
          <a:p>
            <a:endParaRPr lang="en-US" sz="1000" dirty="0"/>
          </a:p>
          <a:p>
            <a:r>
              <a:rPr lang="en-US" dirty="0"/>
              <a:t>number. Example 2 resolves the question of their convergence in full generality.</a:t>
            </a:r>
          </a:p>
        </p:txBody>
      </p:sp>
      <p:graphicFrame>
        <p:nvGraphicFramePr>
          <p:cNvPr id="17410" name="Object 2"/>
          <p:cNvGraphicFramePr>
            <a:graphicFrameLocks noChangeAspect="1"/>
          </p:cNvGraphicFramePr>
          <p:nvPr/>
        </p:nvGraphicFramePr>
        <p:xfrm>
          <a:off x="3784600" y="1066800"/>
          <a:ext cx="1320800" cy="952500"/>
        </p:xfrm>
        <a:graphic>
          <a:graphicData uri="http://schemas.openxmlformats.org/presentationml/2006/ole">
            <mc:AlternateContent xmlns:mc="http://schemas.openxmlformats.org/markup-compatibility/2006">
              <mc:Choice xmlns:v="urn:schemas-microsoft-com:vml" Requires="v">
                <p:oleObj name="Equation" r:id="rId2" imgW="1320480" imgH="952200" progId="Equation.DSMT4">
                  <p:embed/>
                </p:oleObj>
              </mc:Choice>
              <mc:Fallback>
                <p:oleObj name="Equation" r:id="rId2" imgW="132048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1066800"/>
                        <a:ext cx="1320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1487311" y="1683456"/>
          <a:ext cx="1168400" cy="952500"/>
        </p:xfrm>
        <a:graphic>
          <a:graphicData uri="http://schemas.openxmlformats.org/presentationml/2006/ole">
            <mc:AlternateContent xmlns:mc="http://schemas.openxmlformats.org/markup-compatibility/2006">
              <mc:Choice xmlns:v="urn:schemas-microsoft-com:vml" Requires="v">
                <p:oleObj name="Equation" r:id="rId4" imgW="1168200" imgH="952200" progId="Equation.DSMT4">
                  <p:embed/>
                </p:oleObj>
              </mc:Choice>
              <mc:Fallback>
                <p:oleObj name="Equation" r:id="rId4" imgW="11682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311" y="1683456"/>
                        <a:ext cx="1168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3848100" y="2490612"/>
          <a:ext cx="1333500" cy="952500"/>
        </p:xfrm>
        <a:graphic>
          <a:graphicData uri="http://schemas.openxmlformats.org/presentationml/2006/ole">
            <mc:AlternateContent xmlns:mc="http://schemas.openxmlformats.org/markup-compatibility/2006">
              <mc:Choice xmlns:v="urn:schemas-microsoft-com:vml" Requires="v">
                <p:oleObj name="Equation" r:id="rId6" imgW="1333440" imgH="952200" progId="Equation.DSMT4">
                  <p:embed/>
                </p:oleObj>
              </mc:Choice>
              <mc:Fallback>
                <p:oleObj name="Equation" r:id="rId6" imgW="133344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0" y="2490612"/>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Values of </a:t>
            </a:r>
            <a:r>
              <a:rPr lang="en-US" i="1" dirty="0"/>
              <a:t>p</a:t>
            </a:r>
            <a:r>
              <a:rPr lang="en-US" dirty="0"/>
              <a:t> for Which</a:t>
            </a:r>
            <a:br>
              <a:rPr lang="en-US" dirty="0"/>
            </a:br>
            <a:r>
              <a:rPr lang="en-US" dirty="0"/>
              <a:t>a </a:t>
            </a:r>
            <a:r>
              <a:rPr lang="en-US" i="1" dirty="0"/>
              <a:t>p</a:t>
            </a:r>
            <a:r>
              <a:rPr lang="en-US" dirty="0"/>
              <a:t>-Series Converges </a:t>
            </a:r>
          </a:p>
        </p:txBody>
      </p:sp>
      <p:sp>
        <p:nvSpPr>
          <p:cNvPr id="3" name="Content Placeholder 2"/>
          <p:cNvSpPr>
            <a:spLocks noGrp="1"/>
          </p:cNvSpPr>
          <p:nvPr>
            <p:ph idx="1"/>
          </p:nvPr>
        </p:nvSpPr>
        <p:spPr/>
        <p:txBody>
          <a:bodyPr/>
          <a:lstStyle/>
          <a:p>
            <a:r>
              <a:rPr lang="en-US" dirty="0"/>
              <a:t>Determine for which values of </a:t>
            </a:r>
            <a:r>
              <a:rPr lang="en-US" i="1" dirty="0"/>
              <a:t>p</a:t>
            </a:r>
            <a:r>
              <a:rPr lang="en-US" dirty="0"/>
              <a:t> a </a:t>
            </a:r>
            <a:r>
              <a:rPr lang="en-US" i="1" dirty="0"/>
              <a:t>p</a:t>
            </a:r>
            <a:r>
              <a:rPr lang="en-US" dirty="0"/>
              <a:t>-series converges.</a:t>
            </a:r>
          </a:p>
          <a:p>
            <a:r>
              <a:rPr lang="en-US" b="1" dirty="0"/>
              <a:t>Solution</a:t>
            </a:r>
          </a:p>
          <a:p>
            <a:r>
              <a:rPr lang="en-US" dirty="0"/>
              <a:t>We already know that the harmonic series, </a:t>
            </a:r>
            <a:r>
              <a:rPr lang="en-US" i="1" dirty="0"/>
              <a:t>p</a:t>
            </a:r>
            <a:r>
              <a:rPr lang="en-US" dirty="0"/>
              <a:t> = 1, diverges. If </a:t>
            </a:r>
            <a:r>
              <a:rPr lang="en-US" i="1" dirty="0"/>
              <a:t>p</a:t>
            </a:r>
            <a:r>
              <a:rPr lang="en-US" dirty="0"/>
              <a:t> = 0, 				    and if </a:t>
            </a:r>
            <a:r>
              <a:rPr lang="en-US" i="1" dirty="0"/>
              <a:t>p</a:t>
            </a:r>
            <a:r>
              <a:rPr lang="en-US" dirty="0"/>
              <a:t> &lt; 0, </a:t>
            </a:r>
          </a:p>
          <a:p>
            <a:endParaRPr lang="en-US" sz="1500" dirty="0"/>
          </a:p>
          <a:p>
            <a:r>
              <a:rPr lang="en-US" dirty="0"/>
              <a:t>		    so 		    also diverges by the</a:t>
            </a:r>
          </a:p>
          <a:p>
            <a:endParaRPr lang="en-US" sz="1000" dirty="0"/>
          </a:p>
          <a:p>
            <a:r>
              <a:rPr lang="en-US" i="1" dirty="0"/>
              <a:t>n</a:t>
            </a:r>
            <a:r>
              <a:rPr lang="en-US" baseline="30000" dirty="0"/>
              <a:t>th</a:t>
            </a:r>
            <a:r>
              <a:rPr lang="en-US" dirty="0"/>
              <a:t>-Term Divergence Test for </a:t>
            </a:r>
            <a:r>
              <a:rPr lang="en-US" i="1" dirty="0"/>
              <a:t>p</a:t>
            </a:r>
            <a:r>
              <a:rPr lang="en-US" dirty="0"/>
              <a:t> ≤ 0.</a:t>
            </a:r>
          </a:p>
        </p:txBody>
      </p:sp>
      <p:graphicFrame>
        <p:nvGraphicFramePr>
          <p:cNvPr id="18434" name="Object 2"/>
          <p:cNvGraphicFramePr>
            <a:graphicFrameLocks noChangeAspect="1"/>
          </p:cNvGraphicFramePr>
          <p:nvPr/>
        </p:nvGraphicFramePr>
        <p:xfrm>
          <a:off x="3111500" y="2728452"/>
          <a:ext cx="3136900" cy="622300"/>
        </p:xfrm>
        <a:graphic>
          <a:graphicData uri="http://schemas.openxmlformats.org/presentationml/2006/ole">
            <mc:AlternateContent xmlns:mc="http://schemas.openxmlformats.org/markup-compatibility/2006">
              <mc:Choice xmlns:v="urn:schemas-microsoft-com:vml" Requires="v">
                <p:oleObj name="Equation" r:id="rId2" imgW="3136680" imgH="622080" progId="Equation.DSMT4">
                  <p:embed/>
                </p:oleObj>
              </mc:Choice>
              <mc:Fallback>
                <p:oleObj name="Equation" r:id="rId2" imgW="313668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0" y="2728452"/>
                        <a:ext cx="31369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555978" y="3511619"/>
          <a:ext cx="2006600" cy="622300"/>
        </p:xfrm>
        <a:graphic>
          <a:graphicData uri="http://schemas.openxmlformats.org/presentationml/2006/ole">
            <mc:AlternateContent xmlns:mc="http://schemas.openxmlformats.org/markup-compatibility/2006">
              <mc:Choice xmlns:v="urn:schemas-microsoft-com:vml" Requires="v">
                <p:oleObj name="Equation" r:id="rId4" imgW="2006280" imgH="622080" progId="Equation.DSMT4">
                  <p:embed/>
                </p:oleObj>
              </mc:Choice>
              <mc:Fallback>
                <p:oleObj name="Equation" r:id="rId4" imgW="2006280" imgH="622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978" y="3511619"/>
                        <a:ext cx="2006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3086100" y="3311241"/>
          <a:ext cx="1333500" cy="952500"/>
        </p:xfrm>
        <a:graphic>
          <a:graphicData uri="http://schemas.openxmlformats.org/presentationml/2006/ole">
            <mc:AlternateContent xmlns:mc="http://schemas.openxmlformats.org/markup-compatibility/2006">
              <mc:Choice xmlns:v="urn:schemas-microsoft-com:vml" Requires="v">
                <p:oleObj name="Equation" r:id="rId6" imgW="1333440" imgH="952200" progId="Equation.DSMT4">
                  <p:embed/>
                </p:oleObj>
              </mc:Choice>
              <mc:Fallback>
                <p:oleObj name="Equation" r:id="rId6" imgW="133344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3311241"/>
                        <a:ext cx="133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Values of </a:t>
            </a:r>
            <a:r>
              <a:rPr lang="en-US" i="1" dirty="0"/>
              <a:t>p</a:t>
            </a:r>
            <a:r>
              <a:rPr lang="en-US" dirty="0"/>
              <a:t> for Which</a:t>
            </a:r>
            <a:br>
              <a:rPr lang="en-US" dirty="0"/>
            </a:br>
            <a:r>
              <a:rPr lang="en-US" dirty="0"/>
              <a:t>a </a:t>
            </a:r>
            <a:r>
              <a:rPr lang="en-US" i="1" dirty="0"/>
              <a:t>p</a:t>
            </a:r>
            <a:r>
              <a:rPr lang="en-US" dirty="0"/>
              <a:t>-Series Converges (cont.)</a:t>
            </a:r>
          </a:p>
        </p:txBody>
      </p:sp>
      <p:sp>
        <p:nvSpPr>
          <p:cNvPr id="3" name="Content Placeholder 2"/>
          <p:cNvSpPr>
            <a:spLocks noGrp="1"/>
          </p:cNvSpPr>
          <p:nvPr>
            <p:ph idx="1"/>
          </p:nvPr>
        </p:nvSpPr>
        <p:spPr/>
        <p:txBody>
          <a:bodyPr/>
          <a:lstStyle/>
          <a:p>
            <a:r>
              <a:rPr lang="en-US" dirty="0"/>
              <a:t>For 0 &lt; </a:t>
            </a:r>
            <a:r>
              <a:rPr lang="en-US" i="1" dirty="0"/>
              <a:t>p</a:t>
            </a:r>
            <a:r>
              <a:rPr lang="en-US" dirty="0"/>
              <a:t> &lt; 1 and </a:t>
            </a:r>
            <a:r>
              <a:rPr lang="en-US" i="1" dirty="0"/>
              <a:t>p</a:t>
            </a:r>
            <a:r>
              <a:rPr lang="en-US" dirty="0"/>
              <a:t> &gt; 1, 	         is a sequence of positive but decreasing terms and we can apply the Integral Test. We first note that</a:t>
            </a:r>
          </a:p>
        </p:txBody>
      </p:sp>
      <p:graphicFrame>
        <p:nvGraphicFramePr>
          <p:cNvPr id="19458" name="Object 2"/>
          <p:cNvGraphicFramePr>
            <a:graphicFrameLocks noChangeAspect="1"/>
          </p:cNvGraphicFramePr>
          <p:nvPr/>
        </p:nvGraphicFramePr>
        <p:xfrm>
          <a:off x="3886200" y="1264356"/>
          <a:ext cx="990600" cy="571500"/>
        </p:xfrm>
        <a:graphic>
          <a:graphicData uri="http://schemas.openxmlformats.org/presentationml/2006/ole">
            <mc:AlternateContent xmlns:mc="http://schemas.openxmlformats.org/markup-compatibility/2006">
              <mc:Choice xmlns:v="urn:schemas-microsoft-com:vml" Requires="v">
                <p:oleObj name="Equation" r:id="rId2" imgW="990360" imgH="571320" progId="Equation.DSMT4">
                  <p:embed/>
                </p:oleObj>
              </mc:Choice>
              <mc:Fallback>
                <p:oleObj name="Equation" r:id="rId2" imgW="9903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64356"/>
                        <a:ext cx="990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extLst>
              <p:ext uri="{D42A27DB-BD31-4B8C-83A1-F6EECF244321}">
                <p14:modId xmlns:p14="http://schemas.microsoft.com/office/powerpoint/2010/main" val="3035493017"/>
              </p:ext>
            </p:extLst>
          </p:nvPr>
        </p:nvGraphicFramePr>
        <p:xfrm>
          <a:off x="2282825" y="2695575"/>
          <a:ext cx="2717800" cy="825500"/>
        </p:xfrm>
        <a:graphic>
          <a:graphicData uri="http://schemas.openxmlformats.org/presentationml/2006/ole">
            <mc:AlternateContent xmlns:mc="http://schemas.openxmlformats.org/markup-compatibility/2006">
              <mc:Choice xmlns:v="urn:schemas-microsoft-com:vml" Requires="v">
                <p:oleObj name="Equation" r:id="rId4" imgW="2717640" imgH="825480" progId="Equation.DSMT4">
                  <p:embed/>
                </p:oleObj>
              </mc:Choice>
              <mc:Fallback>
                <p:oleObj name="Equation" r:id="rId4" imgW="2717640" imgH="825480" progId="Equation.DSMT4">
                  <p:embed/>
                  <p:pic>
                    <p:nvPicPr>
                      <p:cNvPr id="0" name="Picture 4"/>
                      <p:cNvPicPr>
                        <a:picLocks noChangeAspect="1" noChangeArrowheads="1"/>
                      </p:cNvPicPr>
                      <p:nvPr/>
                    </p:nvPicPr>
                    <p:blipFill>
                      <a:blip r:embed="rId5"/>
                      <a:srcRect/>
                      <a:stretch>
                        <a:fillRect/>
                      </a:stretch>
                    </p:blipFill>
                    <p:spPr bwMode="auto">
                      <a:xfrm>
                        <a:off x="2282825" y="2695575"/>
                        <a:ext cx="271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extLst>
              <p:ext uri="{D42A27DB-BD31-4B8C-83A1-F6EECF244321}">
                <p14:modId xmlns:p14="http://schemas.microsoft.com/office/powerpoint/2010/main" val="669648148"/>
              </p:ext>
            </p:extLst>
          </p:nvPr>
        </p:nvGraphicFramePr>
        <p:xfrm>
          <a:off x="3484563" y="3581400"/>
          <a:ext cx="2133600" cy="1104900"/>
        </p:xfrm>
        <a:graphic>
          <a:graphicData uri="http://schemas.openxmlformats.org/presentationml/2006/ole">
            <mc:AlternateContent xmlns:mc="http://schemas.openxmlformats.org/markup-compatibility/2006">
              <mc:Choice xmlns:v="urn:schemas-microsoft-com:vml" Requires="v">
                <p:oleObj name="Equation" r:id="rId6" imgW="2133360" imgH="1104840" progId="Equation.DSMT4">
                  <p:embed/>
                </p:oleObj>
              </mc:Choice>
              <mc:Fallback>
                <p:oleObj name="Equation" r:id="rId6" imgW="2133360" imgH="1104840" progId="Equation.DSMT4">
                  <p:embed/>
                  <p:pic>
                    <p:nvPicPr>
                      <p:cNvPr id="0" name="Picture 5"/>
                      <p:cNvPicPr>
                        <a:picLocks noChangeAspect="1" noChangeArrowheads="1"/>
                      </p:cNvPicPr>
                      <p:nvPr/>
                    </p:nvPicPr>
                    <p:blipFill>
                      <a:blip r:embed="rId7"/>
                      <a:srcRect/>
                      <a:stretch>
                        <a:fillRect/>
                      </a:stretch>
                    </p:blipFill>
                    <p:spPr bwMode="auto">
                      <a:xfrm>
                        <a:off x="3484563" y="3581400"/>
                        <a:ext cx="2133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p:cNvGraphicFramePr>
            <a:graphicFrameLocks noChangeAspect="1"/>
          </p:cNvGraphicFramePr>
          <p:nvPr>
            <p:extLst>
              <p:ext uri="{D42A27DB-BD31-4B8C-83A1-F6EECF244321}">
                <p14:modId xmlns:p14="http://schemas.microsoft.com/office/powerpoint/2010/main" val="1430249802"/>
              </p:ext>
            </p:extLst>
          </p:nvPr>
        </p:nvGraphicFramePr>
        <p:xfrm>
          <a:off x="3486150" y="4800600"/>
          <a:ext cx="3340100" cy="990600"/>
        </p:xfrm>
        <a:graphic>
          <a:graphicData uri="http://schemas.openxmlformats.org/presentationml/2006/ole">
            <mc:AlternateContent xmlns:mc="http://schemas.openxmlformats.org/markup-compatibility/2006">
              <mc:Choice xmlns:v="urn:schemas-microsoft-com:vml" Requires="v">
                <p:oleObj name="Equation" r:id="rId8" imgW="3340080" imgH="990360" progId="Equation.DSMT4">
                  <p:embed/>
                </p:oleObj>
              </mc:Choice>
              <mc:Fallback>
                <p:oleObj name="Equation" r:id="rId8" imgW="3340080" imgH="990360" progId="Equation.DSMT4">
                  <p:embed/>
                  <p:pic>
                    <p:nvPicPr>
                      <p:cNvPr id="0" name="Picture 6"/>
                      <p:cNvPicPr>
                        <a:picLocks noChangeAspect="1" noChangeArrowheads="1"/>
                      </p:cNvPicPr>
                      <p:nvPr/>
                    </p:nvPicPr>
                    <p:blipFill>
                      <a:blip r:embed="rId9"/>
                      <a:srcRect/>
                      <a:stretch>
                        <a:fillRect/>
                      </a:stretch>
                    </p:blipFill>
                    <p:spPr bwMode="auto">
                      <a:xfrm>
                        <a:off x="3486150" y="4800600"/>
                        <a:ext cx="33401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Values of </a:t>
            </a:r>
            <a:r>
              <a:rPr lang="en-US" i="1" dirty="0"/>
              <a:t>p</a:t>
            </a:r>
            <a:r>
              <a:rPr lang="en-US" dirty="0"/>
              <a:t> for Which</a:t>
            </a:r>
            <a:br>
              <a:rPr lang="en-US" dirty="0"/>
            </a:br>
            <a:r>
              <a:rPr lang="en-US" dirty="0"/>
              <a:t>a </a:t>
            </a:r>
            <a:r>
              <a:rPr lang="en-US" i="1" dirty="0"/>
              <a:t>p</a:t>
            </a:r>
            <a:r>
              <a:rPr lang="en-US" dirty="0"/>
              <a:t>-Series Converges (cont.)</a:t>
            </a:r>
          </a:p>
        </p:txBody>
      </p:sp>
      <p:sp>
        <p:nvSpPr>
          <p:cNvPr id="3" name="Content Placeholder 2"/>
          <p:cNvSpPr>
            <a:spLocks noGrp="1"/>
          </p:cNvSpPr>
          <p:nvPr>
            <p:ph idx="1"/>
          </p:nvPr>
        </p:nvSpPr>
        <p:spPr/>
        <p:txBody>
          <a:bodyPr/>
          <a:lstStyle/>
          <a:p>
            <a:r>
              <a:rPr lang="en-US" dirty="0"/>
              <a:t>If </a:t>
            </a:r>
            <a:r>
              <a:rPr lang="en-US" i="1" dirty="0"/>
              <a:t>p</a:t>
            </a:r>
            <a:r>
              <a:rPr lang="en-US" dirty="0"/>
              <a:t> &gt; 1, </a:t>
            </a:r>
            <a:r>
              <a:rPr lang="en-US" dirty="0">
                <a:latin typeface="Symbol" pitchFamily="18" charset="2"/>
              </a:rPr>
              <a:t>-</a:t>
            </a:r>
            <a:r>
              <a:rPr lang="en-US" i="1" dirty="0"/>
              <a:t>p</a:t>
            </a:r>
            <a:r>
              <a:rPr lang="en-US" dirty="0"/>
              <a:t> </a:t>
            </a:r>
            <a:r>
              <a:rPr lang="en-US" dirty="0">
                <a:latin typeface="Symbol" pitchFamily="18" charset="2"/>
              </a:rPr>
              <a:t>+</a:t>
            </a:r>
            <a:r>
              <a:rPr lang="en-US" dirty="0"/>
              <a:t> 1 &lt; 0 so </a:t>
            </a:r>
          </a:p>
          <a:p>
            <a:endParaRPr lang="en-US" dirty="0"/>
          </a:p>
          <a:p>
            <a:endParaRPr lang="en-US" dirty="0"/>
          </a:p>
          <a:p>
            <a:r>
              <a:rPr lang="en-US" dirty="0"/>
              <a:t>and the integral and series converge (remember though that the Integral Test doesn’t tell us the sum of the series). </a:t>
            </a:r>
          </a:p>
        </p:txBody>
      </p:sp>
      <p:graphicFrame>
        <p:nvGraphicFramePr>
          <p:cNvPr id="20482" name="Object 2"/>
          <p:cNvGraphicFramePr>
            <a:graphicFrameLocks noChangeAspect="1"/>
          </p:cNvGraphicFramePr>
          <p:nvPr>
            <p:extLst>
              <p:ext uri="{D42A27DB-BD31-4B8C-83A1-F6EECF244321}">
                <p14:modId xmlns:p14="http://schemas.microsoft.com/office/powerpoint/2010/main" val="1145827824"/>
              </p:ext>
            </p:extLst>
          </p:nvPr>
        </p:nvGraphicFramePr>
        <p:xfrm>
          <a:off x="1098550" y="1876425"/>
          <a:ext cx="2984500" cy="990600"/>
        </p:xfrm>
        <a:graphic>
          <a:graphicData uri="http://schemas.openxmlformats.org/presentationml/2006/ole">
            <mc:AlternateContent xmlns:mc="http://schemas.openxmlformats.org/markup-compatibility/2006">
              <mc:Choice xmlns:v="urn:schemas-microsoft-com:vml" Requires="v">
                <p:oleObj name="Equation" r:id="rId2" imgW="2984400" imgH="990360" progId="Equation.DSMT4">
                  <p:embed/>
                </p:oleObj>
              </mc:Choice>
              <mc:Fallback>
                <p:oleObj name="Equation" r:id="rId2" imgW="2984400" imgH="990360" progId="Equation.DSMT4">
                  <p:embed/>
                  <p:pic>
                    <p:nvPicPr>
                      <p:cNvPr id="0" name="Picture 2"/>
                      <p:cNvPicPr>
                        <a:picLocks noChangeAspect="1" noChangeArrowheads="1"/>
                      </p:cNvPicPr>
                      <p:nvPr/>
                    </p:nvPicPr>
                    <p:blipFill>
                      <a:blip r:embed="rId3"/>
                      <a:srcRect/>
                      <a:stretch>
                        <a:fillRect/>
                      </a:stretch>
                    </p:blipFill>
                    <p:spPr bwMode="auto">
                      <a:xfrm>
                        <a:off x="1098550" y="1876425"/>
                        <a:ext cx="2984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3774888316"/>
              </p:ext>
            </p:extLst>
          </p:nvPr>
        </p:nvGraphicFramePr>
        <p:xfrm>
          <a:off x="4148138" y="1876425"/>
          <a:ext cx="2273300" cy="990600"/>
        </p:xfrm>
        <a:graphic>
          <a:graphicData uri="http://schemas.openxmlformats.org/presentationml/2006/ole">
            <mc:AlternateContent xmlns:mc="http://schemas.openxmlformats.org/markup-compatibility/2006">
              <mc:Choice xmlns:v="urn:schemas-microsoft-com:vml" Requires="v">
                <p:oleObj name="Equation" r:id="rId4" imgW="2273040" imgH="990360" progId="Equation.DSMT4">
                  <p:embed/>
                </p:oleObj>
              </mc:Choice>
              <mc:Fallback>
                <p:oleObj name="Equation" r:id="rId4" imgW="2273040" imgH="990360" progId="Equation.DSMT4">
                  <p:embed/>
                  <p:pic>
                    <p:nvPicPr>
                      <p:cNvPr id="0" name="Picture 3"/>
                      <p:cNvPicPr>
                        <a:picLocks noChangeAspect="1" noChangeArrowheads="1"/>
                      </p:cNvPicPr>
                      <p:nvPr/>
                    </p:nvPicPr>
                    <p:blipFill>
                      <a:blip r:embed="rId5"/>
                      <a:srcRect/>
                      <a:stretch>
                        <a:fillRect/>
                      </a:stretch>
                    </p:blipFill>
                    <p:spPr bwMode="auto">
                      <a:xfrm>
                        <a:off x="4148138" y="1876425"/>
                        <a:ext cx="22733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extLst>
              <p:ext uri="{D42A27DB-BD31-4B8C-83A1-F6EECF244321}">
                <p14:modId xmlns:p14="http://schemas.microsoft.com/office/powerpoint/2010/main" val="3703312744"/>
              </p:ext>
            </p:extLst>
          </p:nvPr>
        </p:nvGraphicFramePr>
        <p:xfrm>
          <a:off x="6523038" y="1935163"/>
          <a:ext cx="990600" cy="889000"/>
        </p:xfrm>
        <a:graphic>
          <a:graphicData uri="http://schemas.openxmlformats.org/presentationml/2006/ole">
            <mc:AlternateContent xmlns:mc="http://schemas.openxmlformats.org/markup-compatibility/2006">
              <mc:Choice xmlns:v="urn:schemas-microsoft-com:vml" Requires="v">
                <p:oleObj name="Equation" r:id="rId6" imgW="990360" imgH="888840" progId="Equation.DSMT4">
                  <p:embed/>
                </p:oleObj>
              </mc:Choice>
              <mc:Fallback>
                <p:oleObj name="Equation" r:id="rId6" imgW="990360" imgH="888840" progId="Equation.DSMT4">
                  <p:embed/>
                  <p:pic>
                    <p:nvPicPr>
                      <p:cNvPr id="0" name="Picture 4"/>
                      <p:cNvPicPr>
                        <a:picLocks noChangeAspect="1" noChangeArrowheads="1"/>
                      </p:cNvPicPr>
                      <p:nvPr/>
                    </p:nvPicPr>
                    <p:blipFill>
                      <a:blip r:embed="rId7"/>
                      <a:srcRect/>
                      <a:stretch>
                        <a:fillRect/>
                      </a:stretch>
                    </p:blipFill>
                    <p:spPr bwMode="auto">
                      <a:xfrm>
                        <a:off x="6523038" y="1935163"/>
                        <a:ext cx="990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a:t>
            </a:r>
          </a:p>
        </p:txBody>
      </p:sp>
      <p:sp>
        <p:nvSpPr>
          <p:cNvPr id="3" name="Content Placeholder 2"/>
          <p:cNvSpPr>
            <a:spLocks noGrp="1"/>
          </p:cNvSpPr>
          <p:nvPr>
            <p:ph idx="1"/>
          </p:nvPr>
        </p:nvSpPr>
        <p:spPr/>
        <p:txBody>
          <a:bodyPr>
            <a:normAutofit/>
          </a:bodyPr>
          <a:lstStyle/>
          <a:p>
            <a:pPr>
              <a:spcBef>
                <a:spcPts val="0"/>
              </a:spcBef>
            </a:pPr>
            <a:r>
              <a:rPr lang="en-US" dirty="0"/>
              <a:t>Consider the series 	         It passes the </a:t>
            </a:r>
            <a:r>
              <a:rPr lang="en-US" i="1" dirty="0"/>
              <a:t>n</a:t>
            </a:r>
            <a:r>
              <a:rPr lang="en-US" baseline="30000" dirty="0"/>
              <a:t>th</a:t>
            </a:r>
            <a:r>
              <a:rPr lang="en-US" dirty="0"/>
              <a:t>-Term </a:t>
            </a:r>
          </a:p>
          <a:p>
            <a:pPr>
              <a:spcBef>
                <a:spcPts val="0"/>
              </a:spcBef>
            </a:pPr>
            <a:endParaRPr lang="en-US" sz="1400" dirty="0"/>
          </a:p>
          <a:p>
            <a:pPr>
              <a:spcBef>
                <a:spcPts val="0"/>
              </a:spcBef>
            </a:pPr>
            <a:r>
              <a:rPr lang="en-US" dirty="0"/>
              <a:t>Divergence Test (1/</a:t>
            </a:r>
            <a:r>
              <a:rPr lang="en-US" i="1" dirty="0"/>
              <a:t>n</a:t>
            </a:r>
            <a:r>
              <a:rPr lang="en-US" baseline="30000" dirty="0"/>
              <a:t>2</a:t>
            </a:r>
            <a:r>
              <a:rPr lang="en-US" dirty="0">
                <a:sym typeface="Euclid Symbol"/>
              </a:rPr>
              <a:t> </a:t>
            </a:r>
            <a:r>
              <a:rPr lang="en-US" dirty="0">
                <a:sym typeface="Symbol"/>
              </a:rPr>
              <a:t></a:t>
            </a:r>
            <a:r>
              <a:rPr lang="en-US" dirty="0"/>
              <a:t> 0 as </a:t>
            </a:r>
            <a:r>
              <a:rPr lang="en-US" i="1" dirty="0"/>
              <a:t>n</a:t>
            </a:r>
            <a:r>
              <a:rPr lang="en-US" dirty="0"/>
              <a:t> </a:t>
            </a:r>
            <a:r>
              <a:rPr lang="en-US" dirty="0">
                <a:sym typeface="Symbol"/>
              </a:rPr>
              <a:t> </a:t>
            </a:r>
            <a:r>
              <a:rPr lang="en-US" dirty="0"/>
              <a:t>), but this only tells us that the series </a:t>
            </a:r>
            <a:r>
              <a:rPr lang="en-US" i="1" dirty="0"/>
              <a:t>may</a:t>
            </a:r>
            <a:r>
              <a:rPr lang="en-US" dirty="0"/>
              <a:t> converge. Remember that this condition is necessary but not sufficient to prove convergence. The series is neither geometric nor telescoping, so we don’t have a convenient formula to use for the partial sums. No theorem that we learned in the previous section seems to help, but a depiction of the series as in Figure 1 at least gives us a way to compare it to something we are familiar with.</a:t>
            </a:r>
          </a:p>
        </p:txBody>
      </p:sp>
      <p:graphicFrame>
        <p:nvGraphicFramePr>
          <p:cNvPr id="1026" name="Object 2"/>
          <p:cNvGraphicFramePr>
            <a:graphicFrameLocks noChangeAspect="1"/>
          </p:cNvGraphicFramePr>
          <p:nvPr/>
        </p:nvGraphicFramePr>
        <p:xfrm>
          <a:off x="3416300" y="1066800"/>
          <a:ext cx="1384300" cy="952500"/>
        </p:xfrm>
        <a:graphic>
          <a:graphicData uri="http://schemas.openxmlformats.org/presentationml/2006/ole">
            <mc:AlternateContent xmlns:mc="http://schemas.openxmlformats.org/markup-compatibility/2006">
              <mc:Choice xmlns:v="urn:schemas-microsoft-com:vml" Requires="v">
                <p:oleObj name="Equation" r:id="rId2" imgW="1384200" imgH="952200" progId="Equation.DSMT4">
                  <p:embed/>
                </p:oleObj>
              </mc:Choice>
              <mc:Fallback>
                <p:oleObj name="Equation" r:id="rId2" imgW="13842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1066800"/>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the Values of </a:t>
            </a:r>
            <a:r>
              <a:rPr lang="en-US" i="1" dirty="0"/>
              <a:t>p</a:t>
            </a:r>
            <a:r>
              <a:rPr lang="en-US" dirty="0"/>
              <a:t> for Which</a:t>
            </a:r>
            <a:br>
              <a:rPr lang="en-US" dirty="0"/>
            </a:br>
            <a:r>
              <a:rPr lang="en-US" dirty="0"/>
              <a:t>a </a:t>
            </a:r>
            <a:r>
              <a:rPr lang="en-US" i="1" dirty="0"/>
              <a:t>p</a:t>
            </a:r>
            <a:r>
              <a:rPr lang="en-US" dirty="0"/>
              <a:t>-Series Converges (cont.)</a:t>
            </a:r>
          </a:p>
        </p:txBody>
      </p:sp>
      <p:sp>
        <p:nvSpPr>
          <p:cNvPr id="3" name="Content Placeholder 2"/>
          <p:cNvSpPr>
            <a:spLocks noGrp="1"/>
          </p:cNvSpPr>
          <p:nvPr>
            <p:ph idx="1"/>
          </p:nvPr>
        </p:nvSpPr>
        <p:spPr/>
        <p:txBody>
          <a:bodyPr/>
          <a:lstStyle/>
          <a:p>
            <a:r>
              <a:rPr lang="en-US" dirty="0"/>
              <a:t>If 0 &lt; </a:t>
            </a:r>
            <a:r>
              <a:rPr lang="en-US" i="1" dirty="0"/>
              <a:t>p</a:t>
            </a:r>
            <a:r>
              <a:rPr lang="en-US" dirty="0"/>
              <a:t> &lt; 1, </a:t>
            </a:r>
            <a:r>
              <a:rPr lang="en-US" dirty="0">
                <a:latin typeface="Symbol" pitchFamily="18" charset="2"/>
              </a:rPr>
              <a:t>-</a:t>
            </a:r>
            <a:r>
              <a:rPr lang="en-US" i="1" dirty="0"/>
              <a:t>p</a:t>
            </a:r>
            <a:r>
              <a:rPr lang="en-US" dirty="0"/>
              <a:t> </a:t>
            </a:r>
            <a:r>
              <a:rPr lang="en-US" dirty="0">
                <a:latin typeface="Symbol" pitchFamily="18" charset="2"/>
              </a:rPr>
              <a:t>+</a:t>
            </a:r>
            <a:r>
              <a:rPr lang="en-US" dirty="0"/>
              <a:t> 1 &gt; 0, and </a:t>
            </a:r>
            <a:r>
              <a:rPr lang="en-US" i="1" dirty="0"/>
              <a:t>b</a:t>
            </a:r>
            <a:r>
              <a:rPr lang="en-US" baseline="30000" dirty="0">
                <a:latin typeface="Symbol" pitchFamily="18" charset="2"/>
              </a:rPr>
              <a:t>-</a:t>
            </a:r>
            <a:r>
              <a:rPr lang="en-US" i="1" baseline="30000" dirty="0"/>
              <a:t>p</a:t>
            </a:r>
            <a:r>
              <a:rPr lang="en-US" baseline="30000" dirty="0"/>
              <a:t> +1</a:t>
            </a:r>
            <a:r>
              <a:rPr lang="en-US" dirty="0"/>
              <a:t> increases without bound as </a:t>
            </a:r>
            <a:r>
              <a:rPr lang="en-US" i="1" dirty="0"/>
              <a:t>b</a:t>
            </a:r>
            <a:r>
              <a:rPr lang="en-US" dirty="0"/>
              <a:t> </a:t>
            </a:r>
            <a:r>
              <a:rPr lang="en-US" dirty="0">
                <a:sym typeface="Symbol"/>
              </a:rPr>
              <a:t> </a:t>
            </a:r>
            <a:r>
              <a:rPr lang="en-US" dirty="0"/>
              <a:t>. That is, </a:t>
            </a:r>
          </a:p>
          <a:p>
            <a:endParaRPr lang="en-US" dirty="0"/>
          </a:p>
          <a:p>
            <a:endParaRPr lang="en-US" dirty="0"/>
          </a:p>
          <a:p>
            <a:r>
              <a:rPr lang="en-US" dirty="0"/>
              <a:t>and the integral diverges. In summary, </a:t>
            </a:r>
            <a:r>
              <a:rPr lang="en-US" dirty="0">
                <a:solidFill>
                  <a:srgbClr val="FF0000"/>
                </a:solidFill>
              </a:rPr>
              <a:t>a </a:t>
            </a:r>
            <a:r>
              <a:rPr lang="en-US" i="1" dirty="0">
                <a:solidFill>
                  <a:srgbClr val="FF0000"/>
                </a:solidFill>
              </a:rPr>
              <a:t>p</a:t>
            </a:r>
            <a:r>
              <a:rPr lang="en-US" dirty="0">
                <a:solidFill>
                  <a:srgbClr val="FF0000"/>
                </a:solidFill>
              </a:rPr>
              <a:t>-series converges if </a:t>
            </a:r>
            <a:r>
              <a:rPr lang="en-US" i="1" dirty="0">
                <a:solidFill>
                  <a:srgbClr val="FF0000"/>
                </a:solidFill>
              </a:rPr>
              <a:t>p</a:t>
            </a:r>
            <a:r>
              <a:rPr lang="en-US" dirty="0">
                <a:solidFill>
                  <a:srgbClr val="FF0000"/>
                </a:solidFill>
              </a:rPr>
              <a:t> &gt; 1 and diverges if </a:t>
            </a:r>
            <a:r>
              <a:rPr lang="en-US" i="1" dirty="0">
                <a:solidFill>
                  <a:srgbClr val="FF0000"/>
                </a:solidFill>
              </a:rPr>
              <a:t>p</a:t>
            </a:r>
            <a:r>
              <a:rPr lang="en-US" dirty="0">
                <a:solidFill>
                  <a:srgbClr val="FF0000"/>
                </a:solidFill>
              </a:rPr>
              <a:t> ≤ 1</a:t>
            </a:r>
            <a:r>
              <a:rPr lang="en-US" dirty="0"/>
              <a:t>.</a:t>
            </a:r>
          </a:p>
        </p:txBody>
      </p:sp>
      <p:graphicFrame>
        <p:nvGraphicFramePr>
          <p:cNvPr id="21506" name="Object 2"/>
          <p:cNvGraphicFramePr>
            <a:graphicFrameLocks noChangeAspect="1"/>
          </p:cNvGraphicFramePr>
          <p:nvPr>
            <p:extLst>
              <p:ext uri="{D42A27DB-BD31-4B8C-83A1-F6EECF244321}">
                <p14:modId xmlns:p14="http://schemas.microsoft.com/office/powerpoint/2010/main" val="2263108047"/>
              </p:ext>
            </p:extLst>
          </p:nvPr>
        </p:nvGraphicFramePr>
        <p:xfrm>
          <a:off x="2787650" y="2254250"/>
          <a:ext cx="3568700" cy="990600"/>
        </p:xfrm>
        <a:graphic>
          <a:graphicData uri="http://schemas.openxmlformats.org/presentationml/2006/ole">
            <mc:AlternateContent xmlns:mc="http://schemas.openxmlformats.org/markup-compatibility/2006">
              <mc:Choice xmlns:v="urn:schemas-microsoft-com:vml" Requires="v">
                <p:oleObj name="Equation" r:id="rId2" imgW="3568680" imgH="990360" progId="Equation.DSMT4">
                  <p:embed/>
                </p:oleObj>
              </mc:Choice>
              <mc:Fallback>
                <p:oleObj name="Equation" r:id="rId2" imgW="3568680" imgH="990360" progId="Equation.DSMT4">
                  <p:embed/>
                  <p:pic>
                    <p:nvPicPr>
                      <p:cNvPr id="0" name="Picture 2"/>
                      <p:cNvPicPr>
                        <a:picLocks noChangeAspect="1" noChangeArrowheads="1"/>
                      </p:cNvPicPr>
                      <p:nvPr/>
                    </p:nvPicPr>
                    <p:blipFill>
                      <a:blip r:embed="rId3"/>
                      <a:srcRect/>
                      <a:stretch>
                        <a:fillRect/>
                      </a:stretch>
                    </p:blipFill>
                    <p:spPr bwMode="auto">
                      <a:xfrm>
                        <a:off x="2787650" y="2254250"/>
                        <a:ext cx="3568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a:t>
            </a:r>
          </a:p>
        </p:txBody>
      </p:sp>
      <p:sp>
        <p:nvSpPr>
          <p:cNvPr id="3" name="Content Placeholder 2"/>
          <p:cNvSpPr>
            <a:spLocks noGrp="1"/>
          </p:cNvSpPr>
          <p:nvPr>
            <p:ph idx="1"/>
          </p:nvPr>
        </p:nvSpPr>
        <p:spPr/>
        <p:txBody>
          <a:bodyPr/>
          <a:lstStyle/>
          <a:p>
            <a:r>
              <a:rPr lang="en-US" dirty="0"/>
              <a:t>Suppose we have been able to use the Integral Test to </a:t>
            </a:r>
          </a:p>
          <a:p>
            <a:endParaRPr lang="en-US" sz="700" dirty="0"/>
          </a:p>
          <a:p>
            <a:r>
              <a:rPr lang="en-US" dirty="0"/>
              <a:t>show that 	      converges. Since the Integral Test only </a:t>
            </a:r>
          </a:p>
          <a:p>
            <a:endParaRPr lang="en-US" sz="700" dirty="0"/>
          </a:p>
          <a:p>
            <a:r>
              <a:rPr lang="en-US" dirty="0"/>
              <a:t>provides an upper bound for the sequence of partial sums	          it doesn’t tell us the actual sum 		      </a:t>
            </a:r>
          </a:p>
          <a:p>
            <a:r>
              <a:rPr lang="en-US" dirty="0"/>
              <a:t>of the series. But we can use the reasoning behind the proof of the Integral Test to come up with an estimate for the sum that is as precise as we desire. </a:t>
            </a:r>
          </a:p>
        </p:txBody>
      </p:sp>
      <p:graphicFrame>
        <p:nvGraphicFramePr>
          <p:cNvPr id="22530" name="Object 2"/>
          <p:cNvGraphicFramePr>
            <a:graphicFrameLocks noChangeAspect="1"/>
          </p:cNvGraphicFramePr>
          <p:nvPr/>
        </p:nvGraphicFramePr>
        <p:xfrm>
          <a:off x="2088444" y="1725789"/>
          <a:ext cx="762000" cy="952500"/>
        </p:xfrm>
        <a:graphic>
          <a:graphicData uri="http://schemas.openxmlformats.org/presentationml/2006/ole">
            <mc:AlternateContent xmlns:mc="http://schemas.openxmlformats.org/markup-compatibility/2006">
              <mc:Choice xmlns:v="urn:schemas-microsoft-com:vml" Requires="v">
                <p:oleObj name="Equation" r:id="rId2" imgW="761760" imgH="952200" progId="Equation.DSMT4">
                  <p:embed/>
                </p:oleObj>
              </mc:Choice>
              <mc:Fallback>
                <p:oleObj name="Equation" r:id="rId2" imgW="76176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444" y="1725789"/>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1418167" y="3025422"/>
          <a:ext cx="749300" cy="495300"/>
        </p:xfrm>
        <a:graphic>
          <a:graphicData uri="http://schemas.openxmlformats.org/presentationml/2006/ole">
            <mc:AlternateContent xmlns:mc="http://schemas.openxmlformats.org/markup-compatibility/2006">
              <mc:Choice xmlns:v="urn:schemas-microsoft-com:vml" Requires="v">
                <p:oleObj name="Equation" r:id="rId4" imgW="749160" imgH="495000" progId="Equation.DSMT4">
                  <p:embed/>
                </p:oleObj>
              </mc:Choice>
              <mc:Fallback>
                <p:oleObj name="Equation" r:id="rId4" imgW="74916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167" y="3025422"/>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6873523" y="3059289"/>
          <a:ext cx="1282700" cy="546100"/>
        </p:xfrm>
        <a:graphic>
          <a:graphicData uri="http://schemas.openxmlformats.org/presentationml/2006/ole">
            <mc:AlternateContent xmlns:mc="http://schemas.openxmlformats.org/markup-compatibility/2006">
              <mc:Choice xmlns:v="urn:schemas-microsoft-com:vml" Requires="v">
                <p:oleObj name="Equation" r:id="rId6" imgW="1282680" imgH="545760" progId="Equation.DSMT4">
                  <p:embed/>
                </p:oleObj>
              </mc:Choice>
              <mc:Fallback>
                <p:oleObj name="Equation" r:id="rId6" imgW="1282680" imgH="5457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3523" y="3059289"/>
                        <a:ext cx="1282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 (cont.)</a:t>
            </a:r>
          </a:p>
        </p:txBody>
      </p:sp>
      <p:sp>
        <p:nvSpPr>
          <p:cNvPr id="3" name="Content Placeholder 2"/>
          <p:cNvSpPr>
            <a:spLocks noGrp="1"/>
          </p:cNvSpPr>
          <p:nvPr>
            <p:ph idx="1"/>
          </p:nvPr>
        </p:nvSpPr>
        <p:spPr/>
        <p:txBody>
          <a:bodyPr/>
          <a:lstStyle/>
          <a:p>
            <a:r>
              <a:rPr lang="en-US" dirty="0"/>
              <a:t>To do so, we introduce the idea of the series remainder </a:t>
            </a:r>
            <a:r>
              <a:rPr lang="en-US" i="1" dirty="0"/>
              <a:t>r</a:t>
            </a:r>
            <a:r>
              <a:rPr lang="en-US" i="1" baseline="-25000" dirty="0"/>
              <a:t>n</a:t>
            </a:r>
            <a:r>
              <a:rPr lang="en-US" dirty="0"/>
              <a:t> = </a:t>
            </a:r>
            <a:r>
              <a:rPr lang="en-US" i="1" dirty="0"/>
              <a:t>s</a:t>
            </a:r>
            <a:r>
              <a:rPr lang="en-US" dirty="0"/>
              <a:t> </a:t>
            </a:r>
            <a:r>
              <a:rPr lang="en-US" dirty="0">
                <a:latin typeface="Symbol" pitchFamily="18" charset="2"/>
              </a:rPr>
              <a:t>-</a:t>
            </a:r>
            <a:r>
              <a:rPr lang="en-US" dirty="0"/>
              <a:t> </a:t>
            </a:r>
            <a:r>
              <a:rPr lang="en-US" i="1" dirty="0"/>
              <a:t>s</a:t>
            </a:r>
            <a:r>
              <a:rPr lang="en-US" i="1" baseline="-25000" dirty="0"/>
              <a:t>n</a:t>
            </a:r>
            <a:r>
              <a:rPr lang="en-US" dirty="0"/>
              <a:t>. Referring to Figure 4, we see that </a:t>
            </a:r>
          </a:p>
          <a:p>
            <a:endParaRPr lang="en-US" dirty="0"/>
          </a:p>
          <a:p>
            <a:endParaRPr lang="en-US" sz="1000" dirty="0"/>
          </a:p>
          <a:p>
            <a:r>
              <a:rPr lang="en-US" dirty="0"/>
              <a:t>and, referring to Figure 5, </a:t>
            </a:r>
          </a:p>
          <a:p>
            <a:endParaRPr lang="en-US" dirty="0"/>
          </a:p>
          <a:p>
            <a:endParaRPr lang="en-US" sz="1000" dirty="0"/>
          </a:p>
          <a:p>
            <a:r>
              <a:rPr lang="en-US" dirty="0"/>
              <a:t>where, as before, </a:t>
            </a:r>
            <a:r>
              <a:rPr lang="en-US" i="1" dirty="0"/>
              <a:t>f</a:t>
            </a:r>
            <a:r>
              <a:rPr lang="en-US" dirty="0"/>
              <a:t> is a continuous, positive, and decreasing function with </a:t>
            </a:r>
            <a:r>
              <a:rPr lang="en-US" i="1" dirty="0"/>
              <a:t>a</a:t>
            </a:r>
            <a:r>
              <a:rPr lang="en-US" i="1" baseline="-25000" dirty="0"/>
              <a:t>n</a:t>
            </a:r>
            <a:r>
              <a:rPr lang="en-US" dirty="0"/>
              <a:t> = </a:t>
            </a:r>
            <a:r>
              <a:rPr lang="en-US" i="1" dirty="0"/>
              <a:t>f</a:t>
            </a:r>
            <a:r>
              <a:rPr lang="en-US" dirty="0"/>
              <a:t>(</a:t>
            </a:r>
            <a:r>
              <a:rPr lang="en-US" i="1" dirty="0"/>
              <a:t>n</a:t>
            </a:r>
            <a:r>
              <a:rPr lang="en-US" dirty="0"/>
              <a:t>).</a:t>
            </a:r>
          </a:p>
          <a:p>
            <a:endParaRPr lang="en-US" dirty="0"/>
          </a:p>
          <a:p>
            <a:endParaRPr lang="en-US" dirty="0"/>
          </a:p>
          <a:p>
            <a:endParaRPr lang="en-US" sz="800" dirty="0"/>
          </a:p>
        </p:txBody>
      </p:sp>
      <p:graphicFrame>
        <p:nvGraphicFramePr>
          <p:cNvPr id="23554" name="Object 2"/>
          <p:cNvGraphicFramePr>
            <a:graphicFrameLocks noChangeAspect="1"/>
          </p:cNvGraphicFramePr>
          <p:nvPr>
            <p:extLst>
              <p:ext uri="{D42A27DB-BD31-4B8C-83A1-F6EECF244321}">
                <p14:modId xmlns:p14="http://schemas.microsoft.com/office/powerpoint/2010/main" val="4027380384"/>
              </p:ext>
            </p:extLst>
          </p:nvPr>
        </p:nvGraphicFramePr>
        <p:xfrm>
          <a:off x="2413000" y="2247900"/>
          <a:ext cx="4267200" cy="685800"/>
        </p:xfrm>
        <a:graphic>
          <a:graphicData uri="http://schemas.openxmlformats.org/presentationml/2006/ole">
            <mc:AlternateContent xmlns:mc="http://schemas.openxmlformats.org/markup-compatibility/2006">
              <mc:Choice xmlns:v="urn:schemas-microsoft-com:vml" Requires="v">
                <p:oleObj name="Equation" r:id="rId2" imgW="4267080" imgH="685800" progId="Equation.DSMT4">
                  <p:embed/>
                </p:oleObj>
              </mc:Choice>
              <mc:Fallback>
                <p:oleObj name="Equation" r:id="rId2" imgW="4267080" imgH="685800" progId="Equation.DSMT4">
                  <p:embed/>
                  <p:pic>
                    <p:nvPicPr>
                      <p:cNvPr id="0" name="Picture 2"/>
                      <p:cNvPicPr>
                        <a:picLocks noChangeAspect="1" noChangeArrowheads="1"/>
                      </p:cNvPicPr>
                      <p:nvPr/>
                    </p:nvPicPr>
                    <p:blipFill>
                      <a:blip r:embed="rId3"/>
                      <a:srcRect/>
                      <a:stretch>
                        <a:fillRect/>
                      </a:stretch>
                    </p:blipFill>
                    <p:spPr bwMode="auto">
                      <a:xfrm>
                        <a:off x="2413000" y="224790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1780558520"/>
              </p:ext>
            </p:extLst>
          </p:nvPr>
        </p:nvGraphicFramePr>
        <p:xfrm>
          <a:off x="2419350" y="3422650"/>
          <a:ext cx="4470400" cy="685800"/>
        </p:xfrm>
        <a:graphic>
          <a:graphicData uri="http://schemas.openxmlformats.org/presentationml/2006/ole">
            <mc:AlternateContent xmlns:mc="http://schemas.openxmlformats.org/markup-compatibility/2006">
              <mc:Choice xmlns:v="urn:schemas-microsoft-com:vml" Requires="v">
                <p:oleObj name="Equation" r:id="rId4" imgW="4470120" imgH="685800" progId="Equation.DSMT4">
                  <p:embed/>
                </p:oleObj>
              </mc:Choice>
              <mc:Fallback>
                <p:oleObj name="Equation" r:id="rId4" imgW="4470120" imgH="685800" progId="Equation.DSMT4">
                  <p:embed/>
                  <p:pic>
                    <p:nvPicPr>
                      <p:cNvPr id="0" name="Picture 3"/>
                      <p:cNvPicPr>
                        <a:picLocks noChangeAspect="1" noChangeArrowheads="1"/>
                      </p:cNvPicPr>
                      <p:nvPr/>
                    </p:nvPicPr>
                    <p:blipFill>
                      <a:blip r:embed="rId5"/>
                      <a:srcRect/>
                      <a:stretch>
                        <a:fillRect/>
                      </a:stretch>
                    </p:blipFill>
                    <p:spPr bwMode="auto">
                      <a:xfrm>
                        <a:off x="2419350" y="3422650"/>
                        <a:ext cx="447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 (cont.)</a:t>
            </a:r>
          </a:p>
        </p:txBody>
      </p:sp>
      <p:grpSp>
        <p:nvGrpSpPr>
          <p:cNvPr id="11" name="Group 10"/>
          <p:cNvGrpSpPr/>
          <p:nvPr/>
        </p:nvGrpSpPr>
        <p:grpSpPr>
          <a:xfrm>
            <a:off x="838200" y="1600198"/>
            <a:ext cx="3657600" cy="4100054"/>
            <a:chOff x="838200" y="1600198"/>
            <a:chExt cx="3657600" cy="4100054"/>
          </a:xfrm>
        </p:grpSpPr>
        <p:pic>
          <p:nvPicPr>
            <p:cNvPr id="5" name="Picture 4"/>
            <p:cNvPicPr>
              <a:picLocks noChangeAspect="1" noChangeArrowheads="1"/>
            </p:cNvPicPr>
            <p:nvPr/>
          </p:nvPicPr>
          <p:blipFill>
            <a:blip r:embed="rId2" cstate="print">
              <a:clrChange>
                <a:clrFrom>
                  <a:srgbClr val="FEFEFE"/>
                </a:clrFrom>
                <a:clrTo>
                  <a:srgbClr val="FEFEFE">
                    <a:alpha val="0"/>
                  </a:srgbClr>
                </a:clrTo>
              </a:clrChange>
              <a:lum bright="-10000"/>
            </a:blip>
            <a:srcRect/>
            <a:stretch>
              <a:fillRect/>
            </a:stretch>
          </p:blipFill>
          <p:spPr bwMode="auto">
            <a:xfrm>
              <a:off x="838200" y="1600198"/>
              <a:ext cx="3657600" cy="3507647"/>
            </a:xfrm>
            <a:prstGeom prst="rect">
              <a:avLst/>
            </a:prstGeom>
            <a:noFill/>
            <a:ln w="9525">
              <a:noFill/>
              <a:miter lim="800000"/>
              <a:headEnd/>
              <a:tailEnd/>
            </a:ln>
          </p:spPr>
        </p:pic>
        <p:sp>
          <p:nvSpPr>
            <p:cNvPr id="6" name="Rectangle 5"/>
            <p:cNvSpPr/>
            <p:nvPr/>
          </p:nvSpPr>
          <p:spPr>
            <a:xfrm>
              <a:off x="1981973" y="5177032"/>
              <a:ext cx="1370055" cy="523220"/>
            </a:xfrm>
            <a:prstGeom prst="rect">
              <a:avLst/>
            </a:prstGeom>
          </p:spPr>
          <p:txBody>
            <a:bodyPr wrap="none">
              <a:spAutoFit/>
            </a:bodyPr>
            <a:lstStyle/>
            <a:p>
              <a:r>
                <a:rPr lang="en-US" sz="2800" b="1" dirty="0"/>
                <a:t>Figure 4</a:t>
              </a:r>
            </a:p>
          </p:txBody>
        </p:sp>
      </p:grpSp>
      <p:grpSp>
        <p:nvGrpSpPr>
          <p:cNvPr id="12" name="Group 11"/>
          <p:cNvGrpSpPr/>
          <p:nvPr/>
        </p:nvGrpSpPr>
        <p:grpSpPr>
          <a:xfrm>
            <a:off x="4632960" y="1555552"/>
            <a:ext cx="3657600" cy="4144700"/>
            <a:chOff x="4632960" y="1555552"/>
            <a:chExt cx="3657600" cy="4144700"/>
          </a:xfrm>
        </p:grpSpPr>
        <p:pic>
          <p:nvPicPr>
            <p:cNvPr id="7" name="Picture 5"/>
            <p:cNvPicPr>
              <a:picLocks noChangeAspect="1" noChangeArrowheads="1"/>
            </p:cNvPicPr>
            <p:nvPr/>
          </p:nvPicPr>
          <p:blipFill>
            <a:blip r:embed="rId3" cstate="print">
              <a:clrChange>
                <a:clrFrom>
                  <a:srgbClr val="FEFEFE"/>
                </a:clrFrom>
                <a:clrTo>
                  <a:srgbClr val="FEFEFE">
                    <a:alpha val="0"/>
                  </a:srgbClr>
                </a:clrTo>
              </a:clrChange>
              <a:lum bright="-10000"/>
            </a:blip>
            <a:srcRect/>
            <a:stretch>
              <a:fillRect/>
            </a:stretch>
          </p:blipFill>
          <p:spPr bwMode="auto">
            <a:xfrm>
              <a:off x="4632960" y="1555552"/>
              <a:ext cx="3657600" cy="3520944"/>
            </a:xfrm>
            <a:prstGeom prst="rect">
              <a:avLst/>
            </a:prstGeom>
            <a:noFill/>
            <a:ln w="9525">
              <a:noFill/>
              <a:miter lim="800000"/>
              <a:headEnd/>
              <a:tailEnd/>
            </a:ln>
          </p:spPr>
        </p:pic>
        <p:sp>
          <p:nvSpPr>
            <p:cNvPr id="8" name="Rectangle 7"/>
            <p:cNvSpPr/>
            <p:nvPr/>
          </p:nvSpPr>
          <p:spPr>
            <a:xfrm>
              <a:off x="5776733" y="5177032"/>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 (cont.)</a:t>
            </a:r>
          </a:p>
        </p:txBody>
      </p:sp>
      <p:sp>
        <p:nvSpPr>
          <p:cNvPr id="3" name="Content Placeholder 2"/>
          <p:cNvSpPr>
            <a:spLocks noGrp="1"/>
          </p:cNvSpPr>
          <p:nvPr>
            <p:ph idx="1"/>
          </p:nvPr>
        </p:nvSpPr>
        <p:spPr/>
        <p:txBody>
          <a:bodyPr/>
          <a:lstStyle/>
          <a:p>
            <a:r>
              <a:rPr lang="en-US" dirty="0"/>
              <a:t>This gives us a lower and upper bound on the remainder </a:t>
            </a:r>
            <a:r>
              <a:rPr lang="en-US" i="1" dirty="0"/>
              <a:t>r</a:t>
            </a:r>
            <a:r>
              <a:rPr lang="en-US" i="1" baseline="-25000" dirty="0"/>
              <a:t>n</a:t>
            </a:r>
            <a:r>
              <a:rPr lang="en-US" i="1" dirty="0"/>
              <a:t> </a:t>
            </a:r>
            <a:r>
              <a:rPr lang="en-US" dirty="0"/>
              <a:t>and, if we rewrite it in terms of </a:t>
            </a:r>
            <a:r>
              <a:rPr lang="en-US" i="1" dirty="0"/>
              <a:t>s</a:t>
            </a:r>
            <a:r>
              <a:rPr lang="en-US" dirty="0"/>
              <a:t> and the </a:t>
            </a:r>
            <a:r>
              <a:rPr lang="en-US" i="1" dirty="0"/>
              <a:t>n</a:t>
            </a:r>
            <a:r>
              <a:rPr lang="en-US" baseline="30000" dirty="0"/>
              <a:t>th</a:t>
            </a:r>
            <a:r>
              <a:rPr lang="en-US" dirty="0"/>
              <a:t> partial sum </a:t>
            </a:r>
            <a:r>
              <a:rPr lang="en-US" i="1" dirty="0"/>
              <a:t>s</a:t>
            </a:r>
            <a:r>
              <a:rPr lang="en-US" i="1" baseline="-25000" dirty="0"/>
              <a:t>n</a:t>
            </a:r>
            <a:r>
              <a:rPr lang="en-US" dirty="0"/>
              <a:t>, a lower and upper bound on the actual sum of the series. </a:t>
            </a:r>
          </a:p>
          <a:p>
            <a:endParaRPr lang="en-US" dirty="0"/>
          </a:p>
          <a:p>
            <a:endParaRPr lang="en-US" dirty="0"/>
          </a:p>
          <a:p>
            <a:endParaRPr lang="en-US" dirty="0"/>
          </a:p>
          <a:p>
            <a:r>
              <a:rPr lang="en-US" dirty="0"/>
              <a:t>For reference, we state these two results as a theorem.</a:t>
            </a:r>
          </a:p>
          <a:p>
            <a:endParaRPr lang="en-US" dirty="0"/>
          </a:p>
          <a:p>
            <a:endParaRPr lang="en-US" dirty="0"/>
          </a:p>
          <a:p>
            <a:endParaRPr lang="en-US" dirty="0"/>
          </a:p>
        </p:txBody>
      </p:sp>
      <p:graphicFrame>
        <p:nvGraphicFramePr>
          <p:cNvPr id="28678" name="Object 6"/>
          <p:cNvGraphicFramePr>
            <a:graphicFrameLocks noChangeAspect="1"/>
          </p:cNvGraphicFramePr>
          <p:nvPr/>
        </p:nvGraphicFramePr>
        <p:xfrm>
          <a:off x="2057400" y="3079750"/>
          <a:ext cx="4394200" cy="698500"/>
        </p:xfrm>
        <a:graphic>
          <a:graphicData uri="http://schemas.openxmlformats.org/presentationml/2006/ole">
            <mc:AlternateContent xmlns:mc="http://schemas.openxmlformats.org/markup-compatibility/2006">
              <mc:Choice xmlns:v="urn:schemas-microsoft-com:vml" Requires="v">
                <p:oleObj name="Equation" r:id="rId2" imgW="4394160" imgH="698400" progId="Equation.DSMT4">
                  <p:embed/>
                </p:oleObj>
              </mc:Choice>
              <mc:Fallback>
                <p:oleObj name="Equation" r:id="rId2" imgW="4394160" imgH="6984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79750"/>
                        <a:ext cx="4394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1866900" y="3906838"/>
          <a:ext cx="4991100" cy="698500"/>
        </p:xfrm>
        <a:graphic>
          <a:graphicData uri="http://schemas.openxmlformats.org/presentationml/2006/ole">
            <mc:AlternateContent xmlns:mc="http://schemas.openxmlformats.org/markup-compatibility/2006">
              <mc:Choice xmlns:v="urn:schemas-microsoft-com:vml" Requires="v">
                <p:oleObj name="Equation" r:id="rId4" imgW="4991040" imgH="698400" progId="Equation.DSMT4">
                  <p:embed/>
                </p:oleObj>
              </mc:Choice>
              <mc:Fallback>
                <p:oleObj name="Equation" r:id="rId4" imgW="4991040" imgH="6984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3906838"/>
                        <a:ext cx="4991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Series and Remainder Estimates</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lstStyle/>
          <a:p>
            <a:endParaRPr lang="en-US" sz="700" dirty="0">
              <a:solidFill>
                <a:schemeClr val="tx1"/>
              </a:solidFill>
            </a:endParaRPr>
          </a:p>
          <a:p>
            <a:r>
              <a:rPr lang="en-US" dirty="0">
                <a:solidFill>
                  <a:schemeClr val="tx1"/>
                </a:solidFill>
              </a:rPr>
              <a:t>Assume that 	 is a convergent series and </a:t>
            </a:r>
            <a:r>
              <a:rPr lang="en-US" i="1" dirty="0">
                <a:solidFill>
                  <a:schemeClr val="tx1"/>
                </a:solidFill>
              </a:rPr>
              <a:t>a</a:t>
            </a:r>
            <a:r>
              <a:rPr lang="en-US" i="1" baseline="-25000" dirty="0">
                <a:solidFill>
                  <a:schemeClr val="tx1"/>
                </a:solidFill>
              </a:rPr>
              <a:t>n</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a:t>
            </a:r>
          </a:p>
          <a:p>
            <a:endParaRPr lang="en-US" sz="800" dirty="0">
              <a:solidFill>
                <a:schemeClr val="tx1"/>
              </a:solidFill>
            </a:endParaRPr>
          </a:p>
          <a:p>
            <a:r>
              <a:rPr lang="en-US" dirty="0">
                <a:solidFill>
                  <a:schemeClr val="tx1"/>
                </a:solidFill>
              </a:rPr>
              <a:t>where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is a continuous, positive, and decreasing function. Then the sum </a:t>
            </a:r>
            <a:r>
              <a:rPr lang="en-US" i="1" dirty="0">
                <a:solidFill>
                  <a:schemeClr val="tx1"/>
                </a:solidFill>
              </a:rPr>
              <a:t>s</a:t>
            </a:r>
            <a:r>
              <a:rPr lang="en-US" dirty="0">
                <a:solidFill>
                  <a:schemeClr val="tx1"/>
                </a:solidFill>
              </a:rPr>
              <a:t>, the </a:t>
            </a:r>
            <a:r>
              <a:rPr lang="en-US" i="1" dirty="0">
                <a:solidFill>
                  <a:schemeClr val="tx1"/>
                </a:solidFill>
              </a:rPr>
              <a:t>n</a:t>
            </a:r>
            <a:r>
              <a:rPr lang="en-US" baseline="30000" dirty="0">
                <a:solidFill>
                  <a:schemeClr val="tx1"/>
                </a:solidFill>
              </a:rPr>
              <a:t>th</a:t>
            </a:r>
            <a:r>
              <a:rPr lang="en-US" dirty="0">
                <a:solidFill>
                  <a:schemeClr val="tx1"/>
                </a:solidFill>
              </a:rPr>
              <a:t> partial sum </a:t>
            </a:r>
            <a:r>
              <a:rPr lang="en-US" i="1" dirty="0">
                <a:solidFill>
                  <a:schemeClr val="tx1"/>
                </a:solidFill>
              </a:rPr>
              <a:t>s</a:t>
            </a:r>
            <a:r>
              <a:rPr lang="en-US" i="1" baseline="-25000" dirty="0">
                <a:solidFill>
                  <a:schemeClr val="tx1"/>
                </a:solidFill>
              </a:rPr>
              <a:t>n</a:t>
            </a:r>
            <a:r>
              <a:rPr lang="en-US" dirty="0">
                <a:solidFill>
                  <a:schemeClr val="tx1"/>
                </a:solidFill>
              </a:rPr>
              <a:t>, and the </a:t>
            </a:r>
            <a:r>
              <a:rPr lang="en-US" i="1" dirty="0">
                <a:solidFill>
                  <a:schemeClr val="tx1"/>
                </a:solidFill>
              </a:rPr>
              <a:t>n</a:t>
            </a:r>
            <a:r>
              <a:rPr lang="en-US" baseline="30000" dirty="0">
                <a:solidFill>
                  <a:schemeClr val="tx1"/>
                </a:solidFill>
              </a:rPr>
              <a:t>th</a:t>
            </a:r>
            <a:r>
              <a:rPr lang="en-US" dirty="0">
                <a:solidFill>
                  <a:schemeClr val="tx1"/>
                </a:solidFill>
              </a:rPr>
              <a:t> remainder </a:t>
            </a:r>
            <a:r>
              <a:rPr lang="en-US" i="1" dirty="0">
                <a:solidFill>
                  <a:schemeClr val="tx1"/>
                </a:solidFill>
              </a:rPr>
              <a:t>r</a:t>
            </a:r>
            <a:r>
              <a:rPr lang="en-US" i="1" baseline="-25000" dirty="0">
                <a:solidFill>
                  <a:schemeClr val="tx1"/>
                </a:solidFill>
              </a:rPr>
              <a:t>n</a:t>
            </a:r>
            <a:r>
              <a:rPr lang="en-US" dirty="0">
                <a:solidFill>
                  <a:schemeClr val="tx1"/>
                </a:solidFill>
              </a:rPr>
              <a:t> satisfy the inequalities</a:t>
            </a:r>
          </a:p>
          <a:p>
            <a:endParaRPr lang="en-US" sz="3500" dirty="0">
              <a:solidFill>
                <a:schemeClr val="tx1"/>
              </a:solidFill>
            </a:endParaRPr>
          </a:p>
          <a:p>
            <a:r>
              <a:rPr lang="en-US" dirty="0">
                <a:solidFill>
                  <a:schemeClr val="tx1"/>
                </a:solidFill>
              </a:rPr>
              <a:t>and</a:t>
            </a:r>
          </a:p>
          <a:p>
            <a:pPr algn="ctr"/>
            <a:endParaRPr lang="en-US" dirty="0">
              <a:solidFill>
                <a:schemeClr val="tx1"/>
              </a:solidFill>
            </a:endParaRPr>
          </a:p>
        </p:txBody>
      </p:sp>
      <p:graphicFrame>
        <p:nvGraphicFramePr>
          <p:cNvPr id="29698" name="Object 2"/>
          <p:cNvGraphicFramePr>
            <a:graphicFrameLocks noChangeAspect="1"/>
          </p:cNvGraphicFramePr>
          <p:nvPr>
            <p:extLst>
              <p:ext uri="{D42A27DB-BD31-4B8C-83A1-F6EECF244321}">
                <p14:modId xmlns:p14="http://schemas.microsoft.com/office/powerpoint/2010/main" val="2101529576"/>
              </p:ext>
            </p:extLst>
          </p:nvPr>
        </p:nvGraphicFramePr>
        <p:xfrm>
          <a:off x="2635250" y="3585492"/>
          <a:ext cx="3873500" cy="698500"/>
        </p:xfrm>
        <a:graphic>
          <a:graphicData uri="http://schemas.openxmlformats.org/presentationml/2006/ole">
            <mc:AlternateContent xmlns:mc="http://schemas.openxmlformats.org/markup-compatibility/2006">
              <mc:Choice xmlns:v="urn:schemas-microsoft-com:vml" Requires="v">
                <p:oleObj name="Equation" r:id="rId2" imgW="3873240" imgH="698400" progId="Equation.DSMT4">
                  <p:embed/>
                </p:oleObj>
              </mc:Choice>
              <mc:Fallback>
                <p:oleObj name="Equation" r:id="rId2" imgW="387324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3585492"/>
                        <a:ext cx="3873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2512957686"/>
              </p:ext>
            </p:extLst>
          </p:nvPr>
        </p:nvGraphicFramePr>
        <p:xfrm>
          <a:off x="2044700" y="4800600"/>
          <a:ext cx="5054600" cy="698500"/>
        </p:xfrm>
        <a:graphic>
          <a:graphicData uri="http://schemas.openxmlformats.org/presentationml/2006/ole">
            <mc:AlternateContent xmlns:mc="http://schemas.openxmlformats.org/markup-compatibility/2006">
              <mc:Choice xmlns:v="urn:schemas-microsoft-com:vml" Requires="v">
                <p:oleObj name="Equation" r:id="rId4" imgW="5054400" imgH="698400" progId="Equation.DSMT4">
                  <p:embed/>
                </p:oleObj>
              </mc:Choice>
              <mc:Fallback>
                <p:oleObj name="Equation" r:id="rId4" imgW="505440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4800600"/>
                        <a:ext cx="505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0" name="Object 4"/>
          <p:cNvGraphicFramePr>
            <a:graphicFrameLocks noChangeAspect="1"/>
          </p:cNvGraphicFramePr>
          <p:nvPr>
            <p:extLst>
              <p:ext uri="{D42A27DB-BD31-4B8C-83A1-F6EECF244321}">
                <p14:modId xmlns:p14="http://schemas.microsoft.com/office/powerpoint/2010/main" val="731951272"/>
              </p:ext>
            </p:extLst>
          </p:nvPr>
        </p:nvGraphicFramePr>
        <p:xfrm>
          <a:off x="2603295" y="1280160"/>
          <a:ext cx="762000" cy="952500"/>
        </p:xfrm>
        <a:graphic>
          <a:graphicData uri="http://schemas.openxmlformats.org/presentationml/2006/ole">
            <mc:AlternateContent xmlns:mc="http://schemas.openxmlformats.org/markup-compatibility/2006">
              <mc:Choice xmlns:v="urn:schemas-microsoft-com:vml" Requires="v">
                <p:oleObj name="Equation" r:id="rId6" imgW="761760" imgH="952200" progId="Equation.DSMT4">
                  <p:embed/>
                </p:oleObj>
              </mc:Choice>
              <mc:Fallback>
                <p:oleObj name="Equation" r:id="rId6" imgW="761760" imgH="952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3295" y="1280160"/>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Lower and Upper Bounds</a:t>
            </a:r>
            <a:br>
              <a:rPr lang="en-US" dirty="0"/>
            </a:br>
            <a:r>
              <a:rPr lang="en-US" dirty="0"/>
              <a:t>for the Sum of a Series</a:t>
            </a:r>
          </a:p>
        </p:txBody>
      </p:sp>
      <p:sp>
        <p:nvSpPr>
          <p:cNvPr id="3" name="Content Placeholder 2"/>
          <p:cNvSpPr>
            <a:spLocks noGrp="1"/>
          </p:cNvSpPr>
          <p:nvPr>
            <p:ph idx="1"/>
          </p:nvPr>
        </p:nvSpPr>
        <p:spPr/>
        <p:txBody>
          <a:bodyPr/>
          <a:lstStyle/>
          <a:p>
            <a:endParaRPr lang="en-US" sz="700" dirty="0"/>
          </a:p>
          <a:p>
            <a:r>
              <a:rPr lang="en-US" dirty="0"/>
              <a:t>Let</a:t>
            </a:r>
          </a:p>
          <a:p>
            <a:endParaRPr lang="en-US" sz="1500" dirty="0"/>
          </a:p>
          <a:p>
            <a:pPr marL="463550" indent="-463550"/>
            <a:r>
              <a:rPr lang="en-US" b="1" dirty="0"/>
              <a:t>a.	</a:t>
            </a:r>
            <a:r>
              <a:rPr lang="en-US" dirty="0"/>
              <a:t>Rounded to two decimal places, the 10</a:t>
            </a:r>
            <a:r>
              <a:rPr lang="en-US" baseline="30000" dirty="0"/>
              <a:t>th</a:t>
            </a:r>
            <a:r>
              <a:rPr lang="en-US" dirty="0"/>
              <a:t> partial sum </a:t>
            </a:r>
            <a:r>
              <a:rPr lang="en-US" i="1" dirty="0"/>
              <a:t>s</a:t>
            </a:r>
            <a:r>
              <a:rPr lang="en-US" baseline="-25000" dirty="0"/>
              <a:t>10</a:t>
            </a:r>
            <a:r>
              <a:rPr lang="en-US" dirty="0"/>
              <a:t> is 1.55; based on this, find lower and upper bounds for </a:t>
            </a:r>
            <a:r>
              <a:rPr lang="en-US" i="1" dirty="0"/>
              <a:t>s</a:t>
            </a:r>
            <a:r>
              <a:rPr lang="en-US" dirty="0"/>
              <a:t>.</a:t>
            </a:r>
          </a:p>
          <a:p>
            <a:pPr marL="463550" indent="-463550"/>
            <a:r>
              <a:rPr lang="en-US" b="1" dirty="0"/>
              <a:t>b.	</a:t>
            </a:r>
            <a:r>
              <a:rPr lang="en-US" dirty="0"/>
              <a:t>With what accuracy do we know </a:t>
            </a:r>
            <a:r>
              <a:rPr lang="en-US" i="1" dirty="0"/>
              <a:t>s</a:t>
            </a:r>
            <a:r>
              <a:rPr lang="en-US" dirty="0"/>
              <a:t> if we instead use </a:t>
            </a:r>
            <a:r>
              <a:rPr lang="en-US" i="1" dirty="0"/>
              <a:t>s</a:t>
            </a:r>
            <a:r>
              <a:rPr lang="en-US" baseline="-25000" dirty="0"/>
              <a:t>1000</a:t>
            </a:r>
            <a:r>
              <a:rPr lang="en-US" dirty="0"/>
              <a:t> ≈ 1.643935?</a:t>
            </a:r>
          </a:p>
        </p:txBody>
      </p:sp>
      <p:graphicFrame>
        <p:nvGraphicFramePr>
          <p:cNvPr id="30722" name="Object 2"/>
          <p:cNvGraphicFramePr>
            <a:graphicFrameLocks noChangeAspect="1"/>
          </p:cNvGraphicFramePr>
          <p:nvPr/>
        </p:nvGraphicFramePr>
        <p:xfrm>
          <a:off x="1104900" y="1268589"/>
          <a:ext cx="1866900" cy="952500"/>
        </p:xfrm>
        <a:graphic>
          <a:graphicData uri="http://schemas.openxmlformats.org/presentationml/2006/ole">
            <mc:AlternateContent xmlns:mc="http://schemas.openxmlformats.org/markup-compatibility/2006">
              <mc:Choice xmlns:v="urn:schemas-microsoft-com:vml" Requires="v">
                <p:oleObj name="Equation" r:id="rId2" imgW="1866600" imgH="952200" progId="Equation.DSMT4">
                  <p:embed/>
                </p:oleObj>
              </mc:Choice>
              <mc:Fallback>
                <p:oleObj name="Equation" r:id="rId2" imgW="18666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268589"/>
                        <a:ext cx="1866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Lower and Upper Bounds</a:t>
            </a:r>
            <a:br>
              <a:rPr lang="en-US" dirty="0"/>
            </a:br>
            <a:r>
              <a:rPr lang="en-US" dirty="0"/>
              <a:t>for the Sum of a Series (cont.)</a:t>
            </a:r>
          </a:p>
        </p:txBody>
      </p:sp>
      <p:sp>
        <p:nvSpPr>
          <p:cNvPr id="3" name="Content Placeholder 2"/>
          <p:cNvSpPr>
            <a:spLocks noGrp="1"/>
          </p:cNvSpPr>
          <p:nvPr>
            <p:ph idx="1"/>
          </p:nvPr>
        </p:nvSpPr>
        <p:spPr/>
        <p:txBody>
          <a:bodyPr/>
          <a:lstStyle/>
          <a:p>
            <a:r>
              <a:rPr lang="en-US" b="1" dirty="0"/>
              <a:t>Solution</a:t>
            </a:r>
          </a:p>
          <a:p>
            <a:r>
              <a:rPr lang="en-US" dirty="0"/>
              <a:t>Since </a:t>
            </a:r>
          </a:p>
          <a:p>
            <a:endParaRPr lang="en-US" dirty="0"/>
          </a:p>
          <a:p>
            <a:endParaRPr lang="en-US" dirty="0"/>
          </a:p>
          <a:p>
            <a:r>
              <a:rPr lang="en-US" dirty="0"/>
              <a:t>we can make the following estimates.</a:t>
            </a:r>
          </a:p>
          <a:p>
            <a:pPr>
              <a:spcBef>
                <a:spcPts val="2400"/>
              </a:spcBef>
            </a:pPr>
            <a:r>
              <a:rPr lang="en-US" b="1" dirty="0"/>
              <a:t>a.</a:t>
            </a:r>
          </a:p>
          <a:p>
            <a:endParaRPr lang="en-US" dirty="0"/>
          </a:p>
        </p:txBody>
      </p:sp>
      <p:graphicFrame>
        <p:nvGraphicFramePr>
          <p:cNvPr id="31747" name="Object 3"/>
          <p:cNvGraphicFramePr>
            <a:graphicFrameLocks noChangeAspect="1"/>
          </p:cNvGraphicFramePr>
          <p:nvPr>
            <p:extLst>
              <p:ext uri="{D42A27DB-BD31-4B8C-83A1-F6EECF244321}">
                <p14:modId xmlns:p14="http://schemas.microsoft.com/office/powerpoint/2010/main" val="4151930362"/>
              </p:ext>
            </p:extLst>
          </p:nvPr>
        </p:nvGraphicFramePr>
        <p:xfrm>
          <a:off x="1563688" y="2368550"/>
          <a:ext cx="1155700" cy="825500"/>
        </p:xfrm>
        <a:graphic>
          <a:graphicData uri="http://schemas.openxmlformats.org/presentationml/2006/ole">
            <mc:AlternateContent xmlns:mc="http://schemas.openxmlformats.org/markup-compatibility/2006">
              <mc:Choice xmlns:v="urn:schemas-microsoft-com:vml" Requires="v">
                <p:oleObj name="Equation" r:id="rId2" imgW="1155600" imgH="825480" progId="Equation.DSMT4">
                  <p:embed/>
                </p:oleObj>
              </mc:Choice>
              <mc:Fallback>
                <p:oleObj name="Equation" r:id="rId2" imgW="1155600" imgH="825480" progId="Equation.DSMT4">
                  <p:embed/>
                  <p:pic>
                    <p:nvPicPr>
                      <p:cNvPr id="0" name="Picture 3"/>
                      <p:cNvPicPr>
                        <a:picLocks noChangeAspect="1" noChangeArrowheads="1"/>
                      </p:cNvPicPr>
                      <p:nvPr/>
                    </p:nvPicPr>
                    <p:blipFill>
                      <a:blip r:embed="rId3"/>
                      <a:srcRect/>
                      <a:stretch>
                        <a:fillRect/>
                      </a:stretch>
                    </p:blipFill>
                    <p:spPr bwMode="auto">
                      <a:xfrm>
                        <a:off x="1563688" y="2368550"/>
                        <a:ext cx="1155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extLst>
              <p:ext uri="{D42A27DB-BD31-4B8C-83A1-F6EECF244321}">
                <p14:modId xmlns:p14="http://schemas.microsoft.com/office/powerpoint/2010/main" val="118246966"/>
              </p:ext>
            </p:extLst>
          </p:nvPr>
        </p:nvGraphicFramePr>
        <p:xfrm>
          <a:off x="2828925" y="2271713"/>
          <a:ext cx="1676400" cy="1016000"/>
        </p:xfrm>
        <a:graphic>
          <a:graphicData uri="http://schemas.openxmlformats.org/presentationml/2006/ole">
            <mc:AlternateContent xmlns:mc="http://schemas.openxmlformats.org/markup-compatibility/2006">
              <mc:Choice xmlns:v="urn:schemas-microsoft-com:vml" Requires="v">
                <p:oleObj name="Equation" r:id="rId4" imgW="1676160" imgH="1015920" progId="Equation.DSMT4">
                  <p:embed/>
                </p:oleObj>
              </mc:Choice>
              <mc:Fallback>
                <p:oleObj name="Equation" r:id="rId4" imgW="1676160" imgH="1015920" progId="Equation.DSMT4">
                  <p:embed/>
                  <p:pic>
                    <p:nvPicPr>
                      <p:cNvPr id="0" name="Picture 4"/>
                      <p:cNvPicPr>
                        <a:picLocks noChangeAspect="1" noChangeArrowheads="1"/>
                      </p:cNvPicPr>
                      <p:nvPr/>
                    </p:nvPicPr>
                    <p:blipFill>
                      <a:blip r:embed="rId5"/>
                      <a:srcRect/>
                      <a:stretch>
                        <a:fillRect/>
                      </a:stretch>
                    </p:blipFill>
                    <p:spPr bwMode="auto">
                      <a:xfrm>
                        <a:off x="2828925" y="2271713"/>
                        <a:ext cx="1676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extLst>
              <p:ext uri="{D42A27DB-BD31-4B8C-83A1-F6EECF244321}">
                <p14:modId xmlns:p14="http://schemas.microsoft.com/office/powerpoint/2010/main" val="2591373293"/>
              </p:ext>
            </p:extLst>
          </p:nvPr>
        </p:nvGraphicFramePr>
        <p:xfrm>
          <a:off x="4624388" y="2324100"/>
          <a:ext cx="2082800" cy="939800"/>
        </p:xfrm>
        <a:graphic>
          <a:graphicData uri="http://schemas.openxmlformats.org/presentationml/2006/ole">
            <mc:AlternateContent xmlns:mc="http://schemas.openxmlformats.org/markup-compatibility/2006">
              <mc:Choice xmlns:v="urn:schemas-microsoft-com:vml" Requires="v">
                <p:oleObj name="Equation" r:id="rId6" imgW="2082600" imgH="939600" progId="Equation.DSMT4">
                  <p:embed/>
                </p:oleObj>
              </mc:Choice>
              <mc:Fallback>
                <p:oleObj name="Equation" r:id="rId6" imgW="2082600" imgH="939600" progId="Equation.DSMT4">
                  <p:embed/>
                  <p:pic>
                    <p:nvPicPr>
                      <p:cNvPr id="0" name="Picture 5"/>
                      <p:cNvPicPr>
                        <a:picLocks noChangeAspect="1" noChangeArrowheads="1"/>
                      </p:cNvPicPr>
                      <p:nvPr/>
                    </p:nvPicPr>
                    <p:blipFill>
                      <a:blip r:embed="rId7"/>
                      <a:srcRect/>
                      <a:stretch>
                        <a:fillRect/>
                      </a:stretch>
                    </p:blipFill>
                    <p:spPr bwMode="auto">
                      <a:xfrm>
                        <a:off x="4624388" y="2324100"/>
                        <a:ext cx="2082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extLst>
              <p:ext uri="{D42A27DB-BD31-4B8C-83A1-F6EECF244321}">
                <p14:modId xmlns:p14="http://schemas.microsoft.com/office/powerpoint/2010/main" val="3542976307"/>
              </p:ext>
            </p:extLst>
          </p:nvPr>
        </p:nvGraphicFramePr>
        <p:xfrm>
          <a:off x="6813550" y="2368550"/>
          <a:ext cx="647700" cy="825500"/>
        </p:xfrm>
        <a:graphic>
          <a:graphicData uri="http://schemas.openxmlformats.org/presentationml/2006/ole">
            <mc:AlternateContent xmlns:mc="http://schemas.openxmlformats.org/markup-compatibility/2006">
              <mc:Choice xmlns:v="urn:schemas-microsoft-com:vml" Requires="v">
                <p:oleObj name="Equation" r:id="rId8" imgW="647640" imgH="825480" progId="Equation.DSMT4">
                  <p:embed/>
                </p:oleObj>
              </mc:Choice>
              <mc:Fallback>
                <p:oleObj name="Equation" r:id="rId8" imgW="647640" imgH="825480" progId="Equation.DSMT4">
                  <p:embed/>
                  <p:pic>
                    <p:nvPicPr>
                      <p:cNvPr id="0" name="Picture 6"/>
                      <p:cNvPicPr>
                        <a:picLocks noChangeAspect="1" noChangeArrowheads="1"/>
                      </p:cNvPicPr>
                      <p:nvPr/>
                    </p:nvPicPr>
                    <p:blipFill>
                      <a:blip r:embed="rId9"/>
                      <a:srcRect/>
                      <a:stretch>
                        <a:fillRect/>
                      </a:stretch>
                    </p:blipFill>
                    <p:spPr bwMode="auto">
                      <a:xfrm>
                        <a:off x="6813550" y="2368550"/>
                        <a:ext cx="647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nvGraphicFramePr>
        <p:xfrm>
          <a:off x="1752600" y="3962400"/>
          <a:ext cx="2997200" cy="838200"/>
        </p:xfrm>
        <a:graphic>
          <a:graphicData uri="http://schemas.openxmlformats.org/presentationml/2006/ole">
            <mc:AlternateContent xmlns:mc="http://schemas.openxmlformats.org/markup-compatibility/2006">
              <mc:Choice xmlns:v="urn:schemas-microsoft-com:vml" Requires="v">
                <p:oleObj name="Equation" r:id="rId10" imgW="2997000" imgH="838080" progId="Equation.DSMT4">
                  <p:embed/>
                </p:oleObj>
              </mc:Choice>
              <mc:Fallback>
                <p:oleObj name="Equation" r:id="rId10" imgW="2997000" imgH="838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9624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nvGraphicFramePr>
        <p:xfrm>
          <a:off x="1295400" y="4968523"/>
          <a:ext cx="3911600" cy="292100"/>
        </p:xfrm>
        <a:graphic>
          <a:graphicData uri="http://schemas.openxmlformats.org/presentationml/2006/ole">
            <mc:AlternateContent xmlns:mc="http://schemas.openxmlformats.org/markup-compatibility/2006">
              <mc:Choice xmlns:v="urn:schemas-microsoft-com:vml" Requires="v">
                <p:oleObj name="Equation" r:id="rId12" imgW="3911400" imgH="291960" progId="Equation.DSMT4">
                  <p:embed/>
                </p:oleObj>
              </mc:Choice>
              <mc:Fallback>
                <p:oleObj name="Equation" r:id="rId12" imgW="3911400" imgH="29196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4968523"/>
                        <a:ext cx="3911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2228850" y="5486400"/>
          <a:ext cx="2044700" cy="292100"/>
        </p:xfrm>
        <a:graphic>
          <a:graphicData uri="http://schemas.openxmlformats.org/presentationml/2006/ole">
            <mc:AlternateContent xmlns:mc="http://schemas.openxmlformats.org/markup-compatibility/2006">
              <mc:Choice xmlns:v="urn:schemas-microsoft-com:vml" Requires="v">
                <p:oleObj name="Equation" r:id="rId14" imgW="2044440" imgH="291960" progId="Equation.DSMT4">
                  <p:embed/>
                </p:oleObj>
              </mc:Choice>
              <mc:Fallback>
                <p:oleObj name="Equation" r:id="rId14" imgW="2044440" imgH="29196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8850" y="5486400"/>
                        <a:ext cx="2044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Lower and Upper Bounds</a:t>
            </a:r>
            <a:br>
              <a:rPr lang="en-US" dirty="0"/>
            </a:br>
            <a:r>
              <a:rPr lang="en-US" dirty="0"/>
              <a:t>for the Sum of a Series (cont.)</a:t>
            </a:r>
          </a:p>
        </p:txBody>
      </p:sp>
      <p:sp>
        <p:nvSpPr>
          <p:cNvPr id="3" name="Content Placeholder 2"/>
          <p:cNvSpPr>
            <a:spLocks noGrp="1"/>
          </p:cNvSpPr>
          <p:nvPr>
            <p:ph idx="1"/>
          </p:nvPr>
        </p:nvSpPr>
        <p:spPr/>
        <p:txBody>
          <a:bodyPr>
            <a:normAutofit/>
          </a:bodyPr>
          <a:lstStyle/>
          <a:p>
            <a:pPr marL="463550" indent="-463550"/>
            <a:r>
              <a:rPr lang="en-US" b="1" dirty="0"/>
              <a:t>b.</a:t>
            </a:r>
          </a:p>
          <a:p>
            <a:pPr marL="463550" indent="-463550"/>
            <a:endParaRPr lang="en-US" b="1" dirty="0"/>
          </a:p>
          <a:p>
            <a:pPr marL="463550" indent="-463550"/>
            <a:endParaRPr lang="en-US" b="1" dirty="0"/>
          </a:p>
          <a:p>
            <a:pPr marL="463550" indent="-463550"/>
            <a:r>
              <a:rPr lang="en-US" dirty="0"/>
              <a:t>      Since </a:t>
            </a:r>
            <a:r>
              <a:rPr lang="en-US" i="1" dirty="0"/>
              <a:t>s</a:t>
            </a:r>
            <a:r>
              <a:rPr lang="en-US" dirty="0"/>
              <a:t> lies within an interval of width 1 × 10</a:t>
            </a:r>
            <a:r>
              <a:rPr lang="en-US" baseline="30000" dirty="0">
                <a:latin typeface="Symbol" pitchFamily="18" charset="2"/>
                <a:cs typeface="Sakkal Majalla" pitchFamily="2" charset="-78"/>
              </a:rPr>
              <a:t>-</a:t>
            </a:r>
            <a:r>
              <a:rPr lang="en-US" baseline="30000" dirty="0"/>
              <a:t>6</a:t>
            </a:r>
            <a:r>
              <a:rPr lang="en-US" dirty="0"/>
              <a:t>, we could approximate </a:t>
            </a:r>
            <a:r>
              <a:rPr lang="en-US" i="1" dirty="0"/>
              <a:t>s</a:t>
            </a:r>
            <a:r>
              <a:rPr lang="en-US" dirty="0"/>
              <a:t> by the average of the two values, 1.6449345, and know that the approximation is accurate to within 					         (The exact value of </a:t>
            </a:r>
            <a:r>
              <a:rPr lang="en-US" i="1" dirty="0"/>
              <a:t>s</a:t>
            </a:r>
            <a:r>
              <a:rPr lang="en-US" dirty="0"/>
              <a:t> is          .)</a:t>
            </a:r>
            <a:endParaRPr lang="en-US" b="1" dirty="0"/>
          </a:p>
        </p:txBody>
      </p:sp>
      <p:graphicFrame>
        <p:nvGraphicFramePr>
          <p:cNvPr id="32771" name="Object 3"/>
          <p:cNvGraphicFramePr>
            <a:graphicFrameLocks noChangeAspect="1"/>
          </p:cNvGraphicFramePr>
          <p:nvPr>
            <p:extLst>
              <p:ext uri="{D42A27DB-BD31-4B8C-83A1-F6EECF244321}">
                <p14:modId xmlns:p14="http://schemas.microsoft.com/office/powerpoint/2010/main" val="2271436732"/>
              </p:ext>
            </p:extLst>
          </p:nvPr>
        </p:nvGraphicFramePr>
        <p:xfrm>
          <a:off x="2319161" y="1136117"/>
          <a:ext cx="4127500" cy="838200"/>
        </p:xfrm>
        <a:graphic>
          <a:graphicData uri="http://schemas.openxmlformats.org/presentationml/2006/ole">
            <mc:AlternateContent xmlns:mc="http://schemas.openxmlformats.org/markup-compatibility/2006">
              <mc:Choice xmlns:v="urn:schemas-microsoft-com:vml" Requires="v">
                <p:oleObj name="Equation" r:id="rId2" imgW="4127400" imgH="838080" progId="Equation.DSMT4">
                  <p:embed/>
                </p:oleObj>
              </mc:Choice>
              <mc:Fallback>
                <p:oleObj name="Equation" r:id="rId2" imgW="412740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161" y="1136117"/>
                        <a:ext cx="412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extLst>
              <p:ext uri="{D42A27DB-BD31-4B8C-83A1-F6EECF244321}">
                <p14:modId xmlns:p14="http://schemas.microsoft.com/office/powerpoint/2010/main" val="1328165027"/>
              </p:ext>
            </p:extLst>
          </p:nvPr>
        </p:nvGraphicFramePr>
        <p:xfrm>
          <a:off x="990600" y="2130306"/>
          <a:ext cx="6210300" cy="292100"/>
        </p:xfrm>
        <a:graphic>
          <a:graphicData uri="http://schemas.openxmlformats.org/presentationml/2006/ole">
            <mc:AlternateContent xmlns:mc="http://schemas.openxmlformats.org/markup-compatibility/2006">
              <mc:Choice xmlns:v="urn:schemas-microsoft-com:vml" Requires="v">
                <p:oleObj name="Equation" r:id="rId4" imgW="6210000" imgH="291960" progId="Equation.DSMT4">
                  <p:embed/>
                </p:oleObj>
              </mc:Choice>
              <mc:Fallback>
                <p:oleObj name="Equation" r:id="rId4" imgW="6210000" imgH="29196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0306"/>
                        <a:ext cx="621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3008911782"/>
              </p:ext>
            </p:extLst>
          </p:nvPr>
        </p:nvGraphicFramePr>
        <p:xfrm>
          <a:off x="2649361" y="2482166"/>
          <a:ext cx="3467100" cy="292100"/>
        </p:xfrm>
        <a:graphic>
          <a:graphicData uri="http://schemas.openxmlformats.org/presentationml/2006/ole">
            <mc:AlternateContent xmlns:mc="http://schemas.openxmlformats.org/markup-compatibility/2006">
              <mc:Choice xmlns:v="urn:schemas-microsoft-com:vml" Requires="v">
                <p:oleObj name="Equation" r:id="rId6" imgW="3466800" imgH="291960" progId="Equation.DSMT4">
                  <p:embed/>
                </p:oleObj>
              </mc:Choice>
              <mc:Fallback>
                <p:oleObj name="Equation" r:id="rId6" imgW="3466800" imgH="2919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9361" y="2482166"/>
                        <a:ext cx="346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ct 7"/>
          <p:cNvGraphicFramePr>
            <a:graphicFrameLocks noChangeAspect="1"/>
          </p:cNvGraphicFramePr>
          <p:nvPr>
            <p:extLst>
              <p:ext uri="{D42A27DB-BD31-4B8C-83A1-F6EECF244321}">
                <p14:modId xmlns:p14="http://schemas.microsoft.com/office/powerpoint/2010/main" val="652439286"/>
              </p:ext>
            </p:extLst>
          </p:nvPr>
        </p:nvGraphicFramePr>
        <p:xfrm>
          <a:off x="1003300" y="4572000"/>
          <a:ext cx="2997200" cy="571500"/>
        </p:xfrm>
        <a:graphic>
          <a:graphicData uri="http://schemas.openxmlformats.org/presentationml/2006/ole">
            <mc:AlternateContent xmlns:mc="http://schemas.openxmlformats.org/markup-compatibility/2006">
              <mc:Choice xmlns:v="urn:schemas-microsoft-com:vml" Requires="v">
                <p:oleObj name="Equation" r:id="rId8" imgW="2997000" imgH="571320" progId="Equation.DSMT4">
                  <p:embed/>
                </p:oleObj>
              </mc:Choice>
              <mc:Fallback>
                <p:oleObj name="Equation" r:id="rId8" imgW="2997000" imgH="57132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3300" y="4572000"/>
                        <a:ext cx="299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6" name="Object 8"/>
          <p:cNvGraphicFramePr>
            <a:graphicFrameLocks noChangeAspect="1"/>
          </p:cNvGraphicFramePr>
          <p:nvPr>
            <p:extLst>
              <p:ext uri="{D42A27DB-BD31-4B8C-83A1-F6EECF244321}">
                <p14:modId xmlns:p14="http://schemas.microsoft.com/office/powerpoint/2010/main" val="816745236"/>
              </p:ext>
            </p:extLst>
          </p:nvPr>
        </p:nvGraphicFramePr>
        <p:xfrm>
          <a:off x="7308850" y="4560570"/>
          <a:ext cx="723900" cy="469900"/>
        </p:xfrm>
        <a:graphic>
          <a:graphicData uri="http://schemas.openxmlformats.org/presentationml/2006/ole">
            <mc:AlternateContent xmlns:mc="http://schemas.openxmlformats.org/markup-compatibility/2006">
              <mc:Choice xmlns:v="urn:schemas-microsoft-com:vml" Requires="v">
                <p:oleObj name="Equation" r:id="rId10" imgW="723600" imgH="469800" progId="Equation.DSMT4">
                  <p:embed/>
                </p:oleObj>
              </mc:Choice>
              <mc:Fallback>
                <p:oleObj name="Equation" r:id="rId10" imgW="723600" imgH="469800" progId="Equation.DSMT4">
                  <p:embed/>
                  <p:pic>
                    <p:nvPicPr>
                      <p:cNvPr id="0" name="Picture 8"/>
                      <p:cNvPicPr>
                        <a:picLocks noChangeAspect="1" noChangeArrowheads="1"/>
                      </p:cNvPicPr>
                      <p:nvPr/>
                    </p:nvPicPr>
                    <p:blipFill>
                      <a:blip r:embed="rId11"/>
                      <a:srcRect/>
                      <a:stretch>
                        <a:fillRect/>
                      </a:stretch>
                    </p:blipFill>
                    <p:spPr bwMode="auto">
                      <a:xfrm>
                        <a:off x="7308850" y="4560570"/>
                        <a:ext cx="723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and Remainder Estimates (cont.)</a:t>
            </a:r>
          </a:p>
        </p:txBody>
      </p:sp>
      <p:sp>
        <p:nvSpPr>
          <p:cNvPr id="3" name="Content Placeholder 2"/>
          <p:cNvSpPr>
            <a:spLocks noGrp="1"/>
          </p:cNvSpPr>
          <p:nvPr>
            <p:ph idx="1"/>
          </p:nvPr>
        </p:nvSpPr>
        <p:spPr/>
        <p:txBody>
          <a:bodyPr/>
          <a:lstStyle/>
          <a:p>
            <a:r>
              <a:rPr lang="en-US" dirty="0"/>
              <a:t>Although the harmonic series diverges, we can still use an integral comparison to gain an appreciation for how slowly the sum grows. As we saw in proving the Integral </a:t>
            </a:r>
          </a:p>
          <a:p>
            <a:r>
              <a:rPr lang="en-US" dirty="0"/>
              <a:t>Test, the relationship 			is valid for any </a:t>
            </a:r>
          </a:p>
          <a:p>
            <a:r>
              <a:rPr lang="en-US" dirty="0"/>
              <a:t>series of positive but decreasing terms.</a:t>
            </a:r>
          </a:p>
        </p:txBody>
      </p:sp>
      <p:graphicFrame>
        <p:nvGraphicFramePr>
          <p:cNvPr id="33794" name="Object 2"/>
          <p:cNvGraphicFramePr>
            <a:graphicFrameLocks noChangeAspect="1"/>
          </p:cNvGraphicFramePr>
          <p:nvPr/>
        </p:nvGraphicFramePr>
        <p:xfrm>
          <a:off x="3733800" y="2524478"/>
          <a:ext cx="2209800" cy="698500"/>
        </p:xfrm>
        <a:graphic>
          <a:graphicData uri="http://schemas.openxmlformats.org/presentationml/2006/ole">
            <mc:AlternateContent xmlns:mc="http://schemas.openxmlformats.org/markup-compatibility/2006">
              <mc:Choice xmlns:v="urn:schemas-microsoft-com:vml" Requires="v">
                <p:oleObj name="Equation" r:id="rId2" imgW="2209680" imgH="698400" progId="Equation.DSMT4">
                  <p:embed/>
                </p:oleObj>
              </mc:Choice>
              <mc:Fallback>
                <p:oleObj name="Equation" r:id="rId2" imgW="22096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24478"/>
                        <a:ext cx="2209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 (cont.)</a:t>
            </a:r>
          </a:p>
        </p:txBody>
      </p:sp>
      <p:sp>
        <p:nvSpPr>
          <p:cNvPr id="3" name="Content Placeholder 2"/>
          <p:cNvSpPr>
            <a:spLocks noGrp="1"/>
          </p:cNvSpPr>
          <p:nvPr>
            <p:ph idx="1"/>
          </p:nvPr>
        </p:nvSpPr>
        <p:spPr>
          <a:xfrm>
            <a:off x="457200" y="1280160"/>
            <a:ext cx="4114800" cy="4572000"/>
          </a:xfrm>
        </p:spPr>
        <p:txBody>
          <a:bodyPr/>
          <a:lstStyle/>
          <a:p>
            <a:r>
              <a:rPr lang="en-US" dirty="0"/>
              <a:t>In Figure 1, the </a:t>
            </a:r>
            <a:r>
              <a:rPr lang="en-US" i="1" dirty="0"/>
              <a:t>n</a:t>
            </a:r>
            <a:r>
              <a:rPr lang="en-US" baseline="30000" dirty="0"/>
              <a:t>th</a:t>
            </a:r>
            <a:r>
              <a:rPr lang="en-US" dirty="0"/>
              <a:t> rectangle has a width of 1 and a height of 1/</a:t>
            </a:r>
            <a:r>
              <a:rPr lang="en-US" i="1" dirty="0"/>
              <a:t>n</a:t>
            </a:r>
            <a:r>
              <a:rPr lang="en-US" baseline="30000" dirty="0"/>
              <a:t>2</a:t>
            </a:r>
            <a:r>
              <a:rPr lang="en-US" dirty="0"/>
              <a:t>, so its area is equal to the </a:t>
            </a:r>
            <a:r>
              <a:rPr lang="en-US" i="1" dirty="0"/>
              <a:t>n</a:t>
            </a:r>
            <a:r>
              <a:rPr lang="en-US" baseline="30000" dirty="0"/>
              <a:t>th</a:t>
            </a:r>
            <a:r>
              <a:rPr lang="en-US" dirty="0"/>
              <a:t> </a:t>
            </a:r>
          </a:p>
          <a:p>
            <a:endParaRPr lang="en-US" sz="1000" dirty="0"/>
          </a:p>
          <a:p>
            <a:r>
              <a:rPr lang="en-US" dirty="0"/>
              <a:t>term of the series		 </a:t>
            </a:r>
          </a:p>
          <a:p>
            <a:endParaRPr lang="en-US" sz="1000" dirty="0"/>
          </a:p>
          <a:p>
            <a:r>
              <a:rPr lang="en-US" dirty="0"/>
              <a:t>If we define </a:t>
            </a:r>
            <a:r>
              <a:rPr lang="en-US" i="1" dirty="0"/>
              <a:t>f</a:t>
            </a:r>
            <a:r>
              <a:rPr lang="en-US" dirty="0"/>
              <a:t>(</a:t>
            </a:r>
            <a:r>
              <a:rPr lang="en-US" i="1" dirty="0"/>
              <a:t>x</a:t>
            </a:r>
            <a:r>
              <a:rPr lang="en-US" dirty="0"/>
              <a:t>) = 1/</a:t>
            </a:r>
            <a:r>
              <a:rPr lang="en-US" i="1" dirty="0"/>
              <a:t>x</a:t>
            </a:r>
            <a:r>
              <a:rPr lang="en-US" baseline="30000" dirty="0"/>
              <a:t>2</a:t>
            </a:r>
            <a:r>
              <a:rPr lang="en-US" dirty="0"/>
              <a:t>, we can write</a:t>
            </a:r>
          </a:p>
        </p:txBody>
      </p:sp>
      <p:graphicFrame>
        <p:nvGraphicFramePr>
          <p:cNvPr id="2050" name="Object 2"/>
          <p:cNvGraphicFramePr>
            <a:graphicFrameLocks noChangeAspect="1"/>
          </p:cNvGraphicFramePr>
          <p:nvPr/>
        </p:nvGraphicFramePr>
        <p:xfrm>
          <a:off x="3187700" y="3059289"/>
          <a:ext cx="1384300" cy="952500"/>
        </p:xfrm>
        <a:graphic>
          <a:graphicData uri="http://schemas.openxmlformats.org/presentationml/2006/ole">
            <mc:AlternateContent xmlns:mc="http://schemas.openxmlformats.org/markup-compatibility/2006">
              <mc:Choice xmlns:v="urn:schemas-microsoft-com:vml" Requires="v">
                <p:oleObj name="Equation" r:id="rId2" imgW="1384200" imgH="952200" progId="Equation.DSMT4">
                  <p:embed/>
                </p:oleObj>
              </mc:Choice>
              <mc:Fallback>
                <p:oleObj name="Equation" r:id="rId2" imgW="1384200" imgH="952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3059289"/>
                        <a:ext cx="1384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2430162246"/>
              </p:ext>
            </p:extLst>
          </p:nvPr>
        </p:nvGraphicFramePr>
        <p:xfrm>
          <a:off x="577850" y="4999038"/>
          <a:ext cx="3009900" cy="914400"/>
        </p:xfrm>
        <a:graphic>
          <a:graphicData uri="http://schemas.openxmlformats.org/presentationml/2006/ole">
            <mc:AlternateContent xmlns:mc="http://schemas.openxmlformats.org/markup-compatibility/2006">
              <mc:Choice xmlns:v="urn:schemas-microsoft-com:vml" Requires="v">
                <p:oleObj name="Equation" r:id="rId4" imgW="3009600" imgH="914400" progId="Equation.DSMT4">
                  <p:embed/>
                </p:oleObj>
              </mc:Choice>
              <mc:Fallback>
                <p:oleObj name="Equation" r:id="rId4" imgW="3009600" imgH="914400" progId="Equation.DSMT4">
                  <p:embed/>
                  <p:pic>
                    <p:nvPicPr>
                      <p:cNvPr id="0" name="Picture 4"/>
                      <p:cNvPicPr>
                        <a:picLocks noChangeAspect="1" noChangeArrowheads="1"/>
                      </p:cNvPicPr>
                      <p:nvPr/>
                    </p:nvPicPr>
                    <p:blipFill>
                      <a:blip r:embed="rId5"/>
                      <a:srcRect/>
                      <a:stretch>
                        <a:fillRect/>
                      </a:stretch>
                    </p:blipFill>
                    <p:spPr bwMode="auto">
                      <a:xfrm>
                        <a:off x="577850" y="4999038"/>
                        <a:ext cx="3009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191000" y="1066800"/>
            <a:ext cx="4800600" cy="3799820"/>
            <a:chOff x="4191000" y="1066800"/>
            <a:chExt cx="4800600" cy="3799820"/>
          </a:xfrm>
        </p:grpSpPr>
        <p:pic>
          <p:nvPicPr>
            <p:cNvPr id="2051" name="Picture 3"/>
            <p:cNvPicPr>
              <a:picLocks noChangeAspect="1" noChangeArrowheads="1"/>
            </p:cNvPicPr>
            <p:nvPr/>
          </p:nvPicPr>
          <p:blipFill>
            <a:blip r:embed="rId6" cstate="print">
              <a:clrChange>
                <a:clrFrom>
                  <a:srgbClr val="FEFEFE"/>
                </a:clrFrom>
                <a:clrTo>
                  <a:srgbClr val="FEFEFE">
                    <a:alpha val="0"/>
                  </a:srgbClr>
                </a:clrTo>
              </a:clrChange>
              <a:lum bright="-10000"/>
            </a:blip>
            <a:srcRect/>
            <a:stretch>
              <a:fillRect/>
            </a:stretch>
          </p:blipFill>
          <p:spPr bwMode="auto">
            <a:xfrm>
              <a:off x="4800600" y="1066800"/>
              <a:ext cx="4191000" cy="3310198"/>
            </a:xfrm>
            <a:prstGeom prst="rect">
              <a:avLst/>
            </a:prstGeom>
            <a:noFill/>
            <a:ln w="9525">
              <a:noFill/>
              <a:miter lim="800000"/>
              <a:headEnd/>
              <a:tailEnd/>
            </a:ln>
          </p:spPr>
        </p:pic>
        <p:sp>
          <p:nvSpPr>
            <p:cNvPr id="7" name="Rectangle 6"/>
            <p:cNvSpPr/>
            <p:nvPr/>
          </p:nvSpPr>
          <p:spPr>
            <a:xfrm>
              <a:off x="4191000" y="4343400"/>
              <a:ext cx="4075988" cy="523220"/>
            </a:xfrm>
            <a:prstGeom prst="rect">
              <a:avLst/>
            </a:prstGeom>
          </p:spPr>
          <p:txBody>
            <a:bodyPr wrap="none">
              <a:spAutoFit/>
            </a:bodyPr>
            <a:lstStyle/>
            <a:p>
              <a:r>
                <a:rPr lang="en-US" sz="2800" b="1" dirty="0"/>
                <a:t>Figure 1</a:t>
              </a:r>
              <a:r>
                <a:rPr lang="en-US" sz="2800" dirty="0"/>
                <a:t> Area Depiction of </a:t>
              </a:r>
            </a:p>
          </p:txBody>
        </p:sp>
      </p:grpSp>
      <p:graphicFrame>
        <p:nvGraphicFramePr>
          <p:cNvPr id="2053" name="Object 5"/>
          <p:cNvGraphicFramePr>
            <a:graphicFrameLocks noChangeAspect="1"/>
          </p:cNvGraphicFramePr>
          <p:nvPr/>
        </p:nvGraphicFramePr>
        <p:xfrm>
          <a:off x="8135056" y="4152900"/>
          <a:ext cx="825500" cy="952500"/>
        </p:xfrm>
        <a:graphic>
          <a:graphicData uri="http://schemas.openxmlformats.org/presentationml/2006/ole">
            <mc:AlternateContent xmlns:mc="http://schemas.openxmlformats.org/markup-compatibility/2006">
              <mc:Choice xmlns:v="urn:schemas-microsoft-com:vml" Requires="v">
                <p:oleObj name="Equation" r:id="rId7" imgW="825480" imgH="952200" progId="Equation.DSMT4">
                  <p:embed/>
                </p:oleObj>
              </mc:Choice>
              <mc:Fallback>
                <p:oleObj name="Equation" r:id="rId7" imgW="825480" imgH="952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5056" y="4152900"/>
                        <a:ext cx="825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521128855"/>
              </p:ext>
            </p:extLst>
          </p:nvPr>
        </p:nvGraphicFramePr>
        <p:xfrm>
          <a:off x="3670300" y="5205413"/>
          <a:ext cx="4914900" cy="482600"/>
        </p:xfrm>
        <a:graphic>
          <a:graphicData uri="http://schemas.openxmlformats.org/presentationml/2006/ole">
            <mc:AlternateContent xmlns:mc="http://schemas.openxmlformats.org/markup-compatibility/2006">
              <mc:Choice xmlns:v="urn:schemas-microsoft-com:vml" Requires="v">
                <p:oleObj name="Equation" r:id="rId9" imgW="4914720" imgH="482400" progId="Equation.DSMT4">
                  <p:embed/>
                </p:oleObj>
              </mc:Choice>
              <mc:Fallback>
                <p:oleObj name="Equation" r:id="rId9" imgW="4914720" imgH="482400" progId="Equation.DSMT4">
                  <p:embed/>
                  <p:pic>
                    <p:nvPicPr>
                      <p:cNvPr id="0" name="Picture 6"/>
                      <p:cNvPicPr>
                        <a:picLocks noChangeAspect="1" noChangeArrowheads="1"/>
                      </p:cNvPicPr>
                      <p:nvPr/>
                    </p:nvPicPr>
                    <p:blipFill>
                      <a:blip r:embed="rId10"/>
                      <a:srcRect/>
                      <a:stretch>
                        <a:fillRect/>
                      </a:stretch>
                    </p:blipFill>
                    <p:spPr bwMode="auto">
                      <a:xfrm>
                        <a:off x="3670300" y="5205413"/>
                        <a:ext cx="491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Lower Bound for a Partial Sum</a:t>
            </a:r>
          </a:p>
        </p:txBody>
      </p:sp>
      <p:sp>
        <p:nvSpPr>
          <p:cNvPr id="3" name="Content Placeholder 2"/>
          <p:cNvSpPr>
            <a:spLocks noGrp="1"/>
          </p:cNvSpPr>
          <p:nvPr>
            <p:ph idx="1"/>
          </p:nvPr>
        </p:nvSpPr>
        <p:spPr/>
        <p:txBody>
          <a:bodyPr>
            <a:noAutofit/>
          </a:bodyPr>
          <a:lstStyle/>
          <a:p>
            <a:r>
              <a:rPr lang="en-US" dirty="0"/>
              <a:t>Find a lower bound for the sum of the first 1 million terms of the harmonic series.</a:t>
            </a:r>
          </a:p>
          <a:p>
            <a:r>
              <a:rPr lang="en-US" b="1" dirty="0"/>
              <a:t>Solution</a:t>
            </a:r>
          </a:p>
          <a:p>
            <a:r>
              <a:rPr lang="en-US" dirty="0"/>
              <a:t>Using 			      with </a:t>
            </a:r>
            <a:r>
              <a:rPr lang="en-US" i="1" dirty="0"/>
              <a:t>n</a:t>
            </a:r>
            <a:r>
              <a:rPr lang="en-US" dirty="0"/>
              <a:t> = 1,000,001 gives us</a:t>
            </a:r>
          </a:p>
          <a:p>
            <a:endParaRPr lang="en-US" dirty="0"/>
          </a:p>
          <a:p>
            <a:endParaRPr lang="en-US" dirty="0"/>
          </a:p>
          <a:p>
            <a:endParaRPr lang="en-US" dirty="0"/>
          </a:p>
        </p:txBody>
      </p:sp>
      <p:graphicFrame>
        <p:nvGraphicFramePr>
          <p:cNvPr id="34818" name="Object 2"/>
          <p:cNvGraphicFramePr>
            <a:graphicFrameLocks noChangeAspect="1"/>
          </p:cNvGraphicFramePr>
          <p:nvPr/>
        </p:nvGraphicFramePr>
        <p:xfrm>
          <a:off x="1470378" y="2635044"/>
          <a:ext cx="2209800" cy="698500"/>
        </p:xfrm>
        <a:graphic>
          <a:graphicData uri="http://schemas.openxmlformats.org/presentationml/2006/ole">
            <mc:AlternateContent xmlns:mc="http://schemas.openxmlformats.org/markup-compatibility/2006">
              <mc:Choice xmlns:v="urn:schemas-microsoft-com:vml" Requires="v">
                <p:oleObj name="Equation" r:id="rId2" imgW="2209680" imgH="698400" progId="Equation.DSMT4">
                  <p:embed/>
                </p:oleObj>
              </mc:Choice>
              <mc:Fallback>
                <p:oleObj name="Equation" r:id="rId2" imgW="220968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378" y="2635044"/>
                        <a:ext cx="2209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extLst>
              <p:ext uri="{D42A27DB-BD31-4B8C-83A1-F6EECF244321}">
                <p14:modId xmlns:p14="http://schemas.microsoft.com/office/powerpoint/2010/main" val="1242368048"/>
              </p:ext>
            </p:extLst>
          </p:nvPr>
        </p:nvGraphicFramePr>
        <p:xfrm>
          <a:off x="1638300" y="3461955"/>
          <a:ext cx="5867400" cy="698500"/>
        </p:xfrm>
        <a:graphic>
          <a:graphicData uri="http://schemas.openxmlformats.org/presentationml/2006/ole">
            <mc:AlternateContent xmlns:mc="http://schemas.openxmlformats.org/markup-compatibility/2006">
              <mc:Choice xmlns:v="urn:schemas-microsoft-com:vml" Requires="v">
                <p:oleObj name="Equation" r:id="rId4" imgW="5867280" imgH="698400" progId="Equation.DSMT4">
                  <p:embed/>
                </p:oleObj>
              </mc:Choice>
              <mc:Fallback>
                <p:oleObj name="Equation" r:id="rId4" imgW="5867280" imgH="698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3461955"/>
                        <a:ext cx="5867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a Lower Bound for a Partial Sum (cont.)</a:t>
            </a:r>
          </a:p>
        </p:txBody>
      </p:sp>
      <p:sp>
        <p:nvSpPr>
          <p:cNvPr id="3" name="Content Placeholder 2"/>
          <p:cNvSpPr>
            <a:spLocks noGrp="1"/>
          </p:cNvSpPr>
          <p:nvPr>
            <p:ph idx="1"/>
          </p:nvPr>
        </p:nvSpPr>
        <p:spPr>
          <a:xfrm>
            <a:off x="457200" y="1280160"/>
            <a:ext cx="8229600" cy="3194721"/>
          </a:xfrm>
        </p:spPr>
        <p:txBody>
          <a:bodyPr>
            <a:spAutoFit/>
          </a:bodyPr>
          <a:lstStyle/>
          <a:p>
            <a:r>
              <a:rPr lang="en-US" dirty="0"/>
              <a:t>In fact, after a significant amount of computation, a computer algebra system can tell us that              </a:t>
            </a:r>
            <a:r>
              <a:rPr lang="en-US" i="1" dirty="0"/>
              <a:t>s</a:t>
            </a:r>
            <a:r>
              <a:rPr lang="en-US" baseline="-25000" dirty="0"/>
              <a:t>1,000,000</a:t>
            </a:r>
            <a:r>
              <a:rPr lang="en-US" dirty="0"/>
              <a:t> </a:t>
            </a:r>
            <a:r>
              <a:rPr lang="en-US" dirty="0">
                <a:sym typeface="Symbol"/>
              </a:rPr>
              <a:t></a:t>
            </a:r>
            <a:r>
              <a:rPr lang="en-US" dirty="0"/>
              <a:t> </a:t>
            </a:r>
            <a:r>
              <a:rPr lang="en-US" dirty="0">
                <a:solidFill>
                  <a:srgbClr val="FF0000"/>
                </a:solidFill>
              </a:rPr>
              <a:t>14.393</a:t>
            </a:r>
            <a:r>
              <a:rPr lang="en-US" dirty="0"/>
              <a:t>, so the lower bound given by the integral is a very quick and reasonable indication of the rate at which a divergent series of positive decreasing terms grows.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 (cont.)</a:t>
            </a:r>
          </a:p>
        </p:txBody>
      </p:sp>
      <p:sp>
        <p:nvSpPr>
          <p:cNvPr id="3" name="Content Placeholder 2"/>
          <p:cNvSpPr>
            <a:spLocks noGrp="1"/>
          </p:cNvSpPr>
          <p:nvPr>
            <p:ph idx="1"/>
          </p:nvPr>
        </p:nvSpPr>
        <p:spPr/>
        <p:txBody>
          <a:bodyPr/>
          <a:lstStyle/>
          <a:p>
            <a:pPr>
              <a:spcBef>
                <a:spcPts val="0"/>
              </a:spcBef>
            </a:pPr>
            <a:r>
              <a:rPr lang="en-US" dirty="0"/>
              <a:t>Expressed this way, the series takes the form of a very coarse Riemann sum (coarse because the width of each subinterval is 1, a relatively large </a:t>
            </a:r>
            <a:r>
              <a:rPr lang="en-US" dirty="0">
                <a:latin typeface="Cambria Math" panose="02040503050406030204" pitchFamily="18" charset="0"/>
                <a:ea typeface="Cambria Math" panose="02040503050406030204" pitchFamily="18" charset="0"/>
              </a:rPr>
              <a:t>∆</a:t>
            </a:r>
            <a:r>
              <a:rPr lang="en-US" i="1" dirty="0"/>
              <a:t>x</a:t>
            </a:r>
            <a:r>
              <a:rPr lang="en-US" dirty="0"/>
              <a:t>). And since </a:t>
            </a:r>
            <a:r>
              <a:rPr lang="en-US" i="1" dirty="0"/>
              <a:t>f</a:t>
            </a:r>
            <a:r>
              <a:rPr lang="en-US" dirty="0"/>
              <a:t> is a decreasing function, the Riemann sum is an underestimate of the area between the graph of </a:t>
            </a:r>
            <a:r>
              <a:rPr lang="en-US" i="1" dirty="0"/>
              <a:t>f</a:t>
            </a:r>
            <a:r>
              <a:rPr lang="en-US" dirty="0"/>
              <a:t> and the positive </a:t>
            </a:r>
            <a:r>
              <a:rPr lang="en-US" i="1" dirty="0"/>
              <a:t>x</a:t>
            </a:r>
            <a:r>
              <a:rPr lang="en-US" dirty="0"/>
              <a:t>-axis—that is clear from Figure 1, since each rectangle lies under the graph of </a:t>
            </a:r>
            <a:r>
              <a:rPr lang="en-US" i="1" dirty="0"/>
              <a:t>f</a:t>
            </a:r>
            <a:r>
              <a:rPr lang="en-US" dirty="0"/>
              <a:t>. In fact, treating the first term separately, we note that</a:t>
            </a:r>
          </a:p>
        </p:txBody>
      </p:sp>
      <p:graphicFrame>
        <p:nvGraphicFramePr>
          <p:cNvPr id="3075" name="Object 3"/>
          <p:cNvGraphicFramePr>
            <a:graphicFrameLocks noChangeAspect="1"/>
          </p:cNvGraphicFramePr>
          <p:nvPr>
            <p:extLst>
              <p:ext uri="{D42A27DB-BD31-4B8C-83A1-F6EECF244321}">
                <p14:modId xmlns:p14="http://schemas.microsoft.com/office/powerpoint/2010/main" val="3659531399"/>
              </p:ext>
            </p:extLst>
          </p:nvPr>
        </p:nvGraphicFramePr>
        <p:xfrm>
          <a:off x="717550" y="4819650"/>
          <a:ext cx="7505700" cy="850900"/>
        </p:xfrm>
        <a:graphic>
          <a:graphicData uri="http://schemas.openxmlformats.org/presentationml/2006/ole">
            <mc:AlternateContent xmlns:mc="http://schemas.openxmlformats.org/markup-compatibility/2006">
              <mc:Choice xmlns:v="urn:schemas-microsoft-com:vml" Requires="v">
                <p:oleObj name="Equation" r:id="rId2" imgW="7505640" imgH="850680" progId="Equation.DSMT4">
                  <p:embed/>
                </p:oleObj>
              </mc:Choice>
              <mc:Fallback>
                <p:oleObj name="Equation" r:id="rId2" imgW="7505640" imgH="850680" progId="Equation.DSMT4">
                  <p:embed/>
                  <p:pic>
                    <p:nvPicPr>
                      <p:cNvPr id="0" name="Picture 3"/>
                      <p:cNvPicPr>
                        <a:picLocks noChangeAspect="1" noChangeArrowheads="1"/>
                      </p:cNvPicPr>
                      <p:nvPr/>
                    </p:nvPicPr>
                    <p:blipFill>
                      <a:blip r:embed="rId3"/>
                      <a:srcRect/>
                      <a:stretch>
                        <a:fillRect/>
                      </a:stretch>
                    </p:blipFill>
                    <p:spPr bwMode="auto">
                      <a:xfrm>
                        <a:off x="717550" y="4819650"/>
                        <a:ext cx="7505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val="301719595"/>
              </p:ext>
            </p:extLst>
          </p:nvPr>
        </p:nvGraphicFramePr>
        <p:xfrm>
          <a:off x="1504950" y="5600700"/>
          <a:ext cx="1371600" cy="266700"/>
        </p:xfrm>
        <a:graphic>
          <a:graphicData uri="http://schemas.openxmlformats.org/presentationml/2006/ole">
            <mc:AlternateContent xmlns:mc="http://schemas.openxmlformats.org/markup-compatibility/2006">
              <mc:Choice xmlns:v="urn:schemas-microsoft-com:vml" Requires="v">
                <p:oleObj name="Equation" r:id="rId4" imgW="1371600" imgH="266400" progId="Equation.DSMT4">
                  <p:embed/>
                </p:oleObj>
              </mc:Choice>
              <mc:Fallback>
                <p:oleObj name="Equation" r:id="rId4" imgW="1371600" imgH="266400" progId="Equation.DSMT4">
                  <p:embed/>
                  <p:pic>
                    <p:nvPicPr>
                      <p:cNvPr id="0" name="Picture 4"/>
                      <p:cNvPicPr>
                        <a:picLocks noChangeAspect="1" noChangeArrowheads="1"/>
                      </p:cNvPicPr>
                      <p:nvPr/>
                    </p:nvPicPr>
                    <p:blipFill>
                      <a:blip r:embed="rId5"/>
                      <a:srcRect/>
                      <a:stretch>
                        <a:fillRect/>
                      </a:stretch>
                    </p:blipFill>
                    <p:spPr bwMode="auto">
                      <a:xfrm>
                        <a:off x="1504950" y="5600700"/>
                        <a:ext cx="1371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 (cont.)</a:t>
            </a:r>
          </a:p>
        </p:txBody>
      </p:sp>
      <p:sp>
        <p:nvSpPr>
          <p:cNvPr id="3" name="Content Placeholder 2"/>
          <p:cNvSpPr>
            <a:spLocks noGrp="1"/>
          </p:cNvSpPr>
          <p:nvPr>
            <p:ph idx="1"/>
          </p:nvPr>
        </p:nvSpPr>
        <p:spPr/>
        <p:txBody>
          <a:bodyPr/>
          <a:lstStyle/>
          <a:p>
            <a:r>
              <a:rPr lang="en-US" dirty="0"/>
              <a:t>Recall from Section 7.7 that an integral of the form </a:t>
            </a:r>
          </a:p>
          <a:p>
            <a:r>
              <a:rPr lang="en-US" dirty="0"/>
              <a:t>                       is called an improper integral of type I, and its value is defined as a limit, if the limit exists—in Example 1 of that section we saw that</a:t>
            </a:r>
          </a:p>
        </p:txBody>
      </p:sp>
      <p:graphicFrame>
        <p:nvGraphicFramePr>
          <p:cNvPr id="4098" name="Object 2"/>
          <p:cNvGraphicFramePr>
            <a:graphicFrameLocks noChangeAspect="1"/>
          </p:cNvGraphicFramePr>
          <p:nvPr>
            <p:extLst>
              <p:ext uri="{D42A27DB-BD31-4B8C-83A1-F6EECF244321}">
                <p14:modId xmlns:p14="http://schemas.microsoft.com/office/powerpoint/2010/main" val="416777678"/>
              </p:ext>
            </p:extLst>
          </p:nvPr>
        </p:nvGraphicFramePr>
        <p:xfrm>
          <a:off x="685800" y="1676400"/>
          <a:ext cx="1663700" cy="698500"/>
        </p:xfrm>
        <a:graphic>
          <a:graphicData uri="http://schemas.openxmlformats.org/presentationml/2006/ole">
            <mc:AlternateContent xmlns:mc="http://schemas.openxmlformats.org/markup-compatibility/2006">
              <mc:Choice xmlns:v="urn:schemas-microsoft-com:vml" Requires="v">
                <p:oleObj name="Equation" r:id="rId2" imgW="1663560" imgH="698400" progId="Equation.DSMT4">
                  <p:embed/>
                </p:oleObj>
              </mc:Choice>
              <mc:Fallback>
                <p:oleObj name="Equation" r:id="rId2" imgW="1663560" imgH="698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1663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2533650" y="3403600"/>
          <a:ext cx="4076700" cy="711200"/>
        </p:xfrm>
        <a:graphic>
          <a:graphicData uri="http://schemas.openxmlformats.org/presentationml/2006/ole">
            <mc:AlternateContent xmlns:mc="http://schemas.openxmlformats.org/markup-compatibility/2006">
              <mc:Choice xmlns:v="urn:schemas-microsoft-com:vml" Requires="v">
                <p:oleObj name="Equation" r:id="rId4" imgW="4076640" imgH="711000" progId="Equation.DSMT4">
                  <p:embed/>
                </p:oleObj>
              </mc:Choice>
              <mc:Fallback>
                <p:oleObj name="Equation" r:id="rId4" imgW="4076640" imgH="711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3650" y="3403600"/>
                        <a:ext cx="40767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4231922" y="4305300"/>
          <a:ext cx="1841500" cy="647700"/>
        </p:xfrm>
        <a:graphic>
          <a:graphicData uri="http://schemas.openxmlformats.org/presentationml/2006/ole">
            <mc:AlternateContent xmlns:mc="http://schemas.openxmlformats.org/markup-compatibility/2006">
              <mc:Choice xmlns:v="urn:schemas-microsoft-com:vml" Requires="v">
                <p:oleObj name="Equation" r:id="rId6" imgW="1841400" imgH="647640" progId="Equation.DSMT4">
                  <p:embed/>
                </p:oleObj>
              </mc:Choice>
              <mc:Fallback>
                <p:oleObj name="Equation" r:id="rId6" imgW="1841400" imgH="647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922" y="4305300"/>
                        <a:ext cx="184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4233333" y="5130800"/>
          <a:ext cx="546100" cy="279400"/>
        </p:xfrm>
        <a:graphic>
          <a:graphicData uri="http://schemas.openxmlformats.org/presentationml/2006/ole">
            <mc:AlternateContent xmlns:mc="http://schemas.openxmlformats.org/markup-compatibility/2006">
              <mc:Choice xmlns:v="urn:schemas-microsoft-com:vml" Requires="v">
                <p:oleObj name="Equation" r:id="rId8" imgW="545760" imgH="279360" progId="Equation.DSMT4">
                  <p:embed/>
                </p:oleObj>
              </mc:Choice>
              <mc:Fallback>
                <p:oleObj name="Equation" r:id="rId8" imgW="54576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3333" y="5130800"/>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Integral Test (cont.)</a:t>
            </a:r>
          </a:p>
        </p:txBody>
      </p:sp>
      <p:sp>
        <p:nvSpPr>
          <p:cNvPr id="3" name="Content Placeholder 2"/>
          <p:cNvSpPr>
            <a:spLocks noGrp="1"/>
          </p:cNvSpPr>
          <p:nvPr>
            <p:ph idx="1"/>
          </p:nvPr>
        </p:nvSpPr>
        <p:spPr/>
        <p:txBody>
          <a:bodyPr/>
          <a:lstStyle/>
          <a:p>
            <a:r>
              <a:rPr lang="en-US" dirty="0"/>
              <a:t>We can often compare a series, or at least all the terms of a series past some point </a:t>
            </a:r>
            <a:r>
              <a:rPr lang="en-US" i="1" dirty="0"/>
              <a:t>N</a:t>
            </a:r>
            <a:r>
              <a:rPr lang="en-US" dirty="0"/>
              <a:t>, to an integral just as we did above. When we can, the behavior of the series and the integral coincide—they either both converge or both diverge. The formal statement of this fact is called the Integral Test.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Integral Test </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normAutofit/>
          </a:bodyPr>
          <a:lstStyle/>
          <a:p>
            <a:r>
              <a:rPr lang="en-US" dirty="0">
                <a:solidFill>
                  <a:schemeClr val="tx1"/>
                </a:solidFill>
              </a:rPr>
              <a:t>Assume that 	   is a decreasing sequence of positive terms and </a:t>
            </a:r>
            <a:r>
              <a:rPr lang="en-US" i="1" dirty="0">
                <a:solidFill>
                  <a:schemeClr val="tx1"/>
                </a:solidFill>
              </a:rPr>
              <a:t>a</a:t>
            </a:r>
            <a:r>
              <a:rPr lang="en-US" i="1" baseline="-25000" dirty="0">
                <a:solidFill>
                  <a:schemeClr val="tx1"/>
                </a:solidFill>
              </a:rPr>
              <a:t>n</a:t>
            </a:r>
            <a:r>
              <a:rPr lang="en-US" dirty="0">
                <a:solidFill>
                  <a:schemeClr val="tx1"/>
                </a:solidFill>
              </a:rPr>
              <a:t> = </a:t>
            </a:r>
            <a:r>
              <a:rPr lang="en-US" i="1" dirty="0">
                <a:solidFill>
                  <a:schemeClr val="tx1"/>
                </a:solidFill>
              </a:rPr>
              <a:t>f</a:t>
            </a:r>
            <a:r>
              <a:rPr lang="en-US" dirty="0">
                <a:solidFill>
                  <a:schemeClr val="tx1"/>
                </a:solidFill>
              </a:rPr>
              <a:t>(</a:t>
            </a:r>
            <a:r>
              <a:rPr lang="en-US" i="1" dirty="0">
                <a:solidFill>
                  <a:schemeClr val="tx1"/>
                </a:solidFill>
              </a:rPr>
              <a:t>n</a:t>
            </a:r>
            <a:r>
              <a:rPr lang="en-US" dirty="0">
                <a:solidFill>
                  <a:schemeClr val="tx1"/>
                </a:solidFill>
              </a:rPr>
              <a:t>), where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is a continuous, positive, and decreasing function for all </a:t>
            </a:r>
            <a:r>
              <a:rPr lang="en-US" i="1" dirty="0">
                <a:solidFill>
                  <a:schemeClr val="tx1"/>
                </a:solidFill>
              </a:rPr>
              <a:t>x</a:t>
            </a:r>
            <a:r>
              <a:rPr lang="en-US" dirty="0">
                <a:solidFill>
                  <a:schemeClr val="tx1"/>
                </a:solidFill>
              </a:rPr>
              <a:t> greater than or equal to some natural number </a:t>
            </a:r>
            <a:r>
              <a:rPr lang="en-US" i="1" dirty="0">
                <a:solidFill>
                  <a:schemeClr val="tx1"/>
                </a:solidFill>
              </a:rPr>
              <a:t>N</a:t>
            </a:r>
            <a:r>
              <a:rPr lang="en-US" dirty="0">
                <a:solidFill>
                  <a:schemeClr val="tx1"/>
                </a:solidFill>
              </a:rPr>
              <a:t>. Then the series       </a:t>
            </a:r>
          </a:p>
          <a:p>
            <a:endParaRPr lang="en-US" sz="700" dirty="0">
              <a:solidFill>
                <a:schemeClr val="tx1"/>
              </a:solidFill>
            </a:endParaRPr>
          </a:p>
          <a:p>
            <a:r>
              <a:rPr lang="en-US" dirty="0">
                <a:solidFill>
                  <a:schemeClr val="tx1"/>
                </a:solidFill>
              </a:rPr>
              <a:t>	and the improper integral 	          both </a:t>
            </a:r>
          </a:p>
          <a:p>
            <a:endParaRPr lang="en-US" sz="800" dirty="0">
              <a:solidFill>
                <a:schemeClr val="tx1"/>
              </a:solidFill>
            </a:endParaRPr>
          </a:p>
          <a:p>
            <a:r>
              <a:rPr lang="en-US" dirty="0">
                <a:solidFill>
                  <a:schemeClr val="tx1"/>
                </a:solidFill>
              </a:rPr>
              <a:t>converge or both diverge. </a:t>
            </a:r>
          </a:p>
        </p:txBody>
      </p:sp>
      <p:graphicFrame>
        <p:nvGraphicFramePr>
          <p:cNvPr id="5122" name="Object 2"/>
          <p:cNvGraphicFramePr>
            <a:graphicFrameLocks noChangeAspect="1"/>
          </p:cNvGraphicFramePr>
          <p:nvPr>
            <p:extLst>
              <p:ext uri="{D42A27DB-BD31-4B8C-83A1-F6EECF244321}">
                <p14:modId xmlns:p14="http://schemas.microsoft.com/office/powerpoint/2010/main" val="4219377758"/>
              </p:ext>
            </p:extLst>
          </p:nvPr>
        </p:nvGraphicFramePr>
        <p:xfrm>
          <a:off x="2438400" y="1280160"/>
          <a:ext cx="1003300" cy="571500"/>
        </p:xfrm>
        <a:graphic>
          <a:graphicData uri="http://schemas.openxmlformats.org/presentationml/2006/ole">
            <mc:AlternateContent xmlns:mc="http://schemas.openxmlformats.org/markup-compatibility/2006">
              <mc:Choice xmlns:v="urn:schemas-microsoft-com:vml" Requires="v">
                <p:oleObj name="Equation" r:id="rId2" imgW="1002960" imgH="571320" progId="Equation.DSMT4">
                  <p:embed/>
                </p:oleObj>
              </mc:Choice>
              <mc:Fallback>
                <p:oleObj name="Equation" r:id="rId2" imgW="100296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80160"/>
                        <a:ext cx="1003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1702639955"/>
              </p:ext>
            </p:extLst>
          </p:nvPr>
        </p:nvGraphicFramePr>
        <p:xfrm>
          <a:off x="685800" y="2996859"/>
          <a:ext cx="762000" cy="952500"/>
        </p:xfrm>
        <a:graphic>
          <a:graphicData uri="http://schemas.openxmlformats.org/presentationml/2006/ole">
            <mc:AlternateContent xmlns:mc="http://schemas.openxmlformats.org/markup-compatibility/2006">
              <mc:Choice xmlns:v="urn:schemas-microsoft-com:vml" Requires="v">
                <p:oleObj name="Equation" r:id="rId4" imgW="761760" imgH="952200" progId="Equation.DSMT4">
                  <p:embed/>
                </p:oleObj>
              </mc:Choice>
              <mc:Fallback>
                <p:oleObj name="Equation" r:id="rId4" imgW="76176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96859"/>
                        <a:ext cx="762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2816108561"/>
              </p:ext>
            </p:extLst>
          </p:nvPr>
        </p:nvGraphicFramePr>
        <p:xfrm>
          <a:off x="5257800" y="3123859"/>
          <a:ext cx="1447800" cy="698500"/>
        </p:xfrm>
        <a:graphic>
          <a:graphicData uri="http://schemas.openxmlformats.org/presentationml/2006/ole">
            <mc:AlternateContent xmlns:mc="http://schemas.openxmlformats.org/markup-compatibility/2006">
              <mc:Choice xmlns:v="urn:schemas-microsoft-com:vml" Requires="v">
                <p:oleObj name="Equation" r:id="rId6" imgW="1447560" imgH="698400" progId="Equation.DSMT4">
                  <p:embed/>
                </p:oleObj>
              </mc:Choice>
              <mc:Fallback>
                <p:oleObj name="Equation" r:id="rId6" imgW="1447560" imgH="698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123859"/>
                        <a:ext cx="1447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a:xfrm>
            <a:off x="457200" y="1280160"/>
            <a:ext cx="8229600" cy="4511040"/>
          </a:xfrm>
          <a:solidFill>
            <a:srgbClr val="FFFFCC"/>
          </a:solidFill>
          <a:ln w="28575">
            <a:solidFill>
              <a:schemeClr val="tx1"/>
            </a:solidFill>
          </a:ln>
        </p:spPr>
        <p:txBody>
          <a:bodyPr>
            <a:noAutofit/>
          </a:bodyPr>
          <a:lstStyle/>
          <a:p>
            <a:pPr>
              <a:spcBef>
                <a:spcPts val="0"/>
              </a:spcBef>
            </a:pPr>
            <a:r>
              <a:rPr lang="en-US" dirty="0">
                <a:solidFill>
                  <a:schemeClr val="tx1"/>
                </a:solidFill>
              </a:rPr>
              <a:t>For simplicity of presentation, we will prove the theorem for </a:t>
            </a:r>
            <a:r>
              <a:rPr lang="en-US" i="1" dirty="0">
                <a:solidFill>
                  <a:schemeClr val="tx1"/>
                </a:solidFill>
              </a:rPr>
              <a:t>N </a:t>
            </a:r>
            <a:r>
              <a:rPr lang="en-US" dirty="0">
                <a:solidFill>
                  <a:schemeClr val="tx1"/>
                </a:solidFill>
              </a:rPr>
              <a:t>= 1; the proof is similar for all other values of </a:t>
            </a:r>
            <a:r>
              <a:rPr lang="en-US" i="1" dirty="0">
                <a:solidFill>
                  <a:schemeClr val="tx1"/>
                </a:solidFill>
              </a:rPr>
              <a:t>N</a:t>
            </a:r>
            <a:r>
              <a:rPr lang="en-US" dirty="0">
                <a:solidFill>
                  <a:schemeClr val="tx1"/>
                </a:solidFill>
              </a:rPr>
              <a:t>.</a:t>
            </a:r>
          </a:p>
          <a:p>
            <a:pPr>
              <a:spcBef>
                <a:spcPts val="0"/>
              </a:spcBef>
            </a:pPr>
            <a:r>
              <a:rPr lang="en-US" dirty="0">
                <a:solidFill>
                  <a:schemeClr val="tx1"/>
                </a:solidFill>
              </a:rPr>
              <a:t>The fact that both the sequence 	and the function </a:t>
            </a:r>
            <a:r>
              <a:rPr lang="en-US" i="1" dirty="0">
                <a:solidFill>
                  <a:schemeClr val="tx1"/>
                </a:solidFill>
              </a:rPr>
              <a:t>f</a:t>
            </a:r>
            <a:r>
              <a:rPr lang="en-US" dirty="0">
                <a:solidFill>
                  <a:schemeClr val="tx1"/>
                </a:solidFill>
              </a:rPr>
              <a:t> are positive means that the sequence of partial sums      </a:t>
            </a:r>
          </a:p>
          <a:p>
            <a:pPr>
              <a:spcBef>
                <a:spcPts val="0"/>
              </a:spcBef>
            </a:pPr>
            <a:endParaRPr lang="en-US" sz="500" dirty="0">
              <a:solidFill>
                <a:schemeClr val="tx1"/>
              </a:solidFill>
            </a:endParaRPr>
          </a:p>
          <a:p>
            <a:pPr>
              <a:spcBef>
                <a:spcPts val="0"/>
              </a:spcBef>
            </a:pPr>
            <a:r>
              <a:rPr lang="en-US" dirty="0">
                <a:solidFill>
                  <a:schemeClr val="tx1"/>
                </a:solidFill>
              </a:rPr>
              <a:t>         is an increasing sequence and that 		 </a:t>
            </a:r>
          </a:p>
          <a:p>
            <a:pPr>
              <a:spcBef>
                <a:spcPts val="0"/>
              </a:spcBef>
            </a:pPr>
            <a:endParaRPr lang="en-US" sz="600" dirty="0">
              <a:solidFill>
                <a:schemeClr val="tx1"/>
              </a:solidFill>
            </a:endParaRPr>
          </a:p>
          <a:p>
            <a:pPr>
              <a:spcBef>
                <a:spcPts val="0"/>
              </a:spcBef>
            </a:pPr>
            <a:r>
              <a:rPr lang="en-US" dirty="0">
                <a:solidFill>
                  <a:schemeClr val="tx1"/>
                </a:solidFill>
              </a:rPr>
              <a:t>increases as </a:t>
            </a:r>
            <a:r>
              <a:rPr lang="en-US" i="1" dirty="0">
                <a:solidFill>
                  <a:schemeClr val="tx1"/>
                </a:solidFill>
              </a:rPr>
              <a:t>b</a:t>
            </a:r>
            <a:r>
              <a:rPr lang="en-US" dirty="0">
                <a:solidFill>
                  <a:schemeClr val="tx1"/>
                </a:solidFill>
              </a:rPr>
              <a:t> </a:t>
            </a:r>
            <a:r>
              <a:rPr lang="en-US" dirty="0">
                <a:solidFill>
                  <a:schemeClr val="tx1"/>
                </a:solidFill>
                <a:sym typeface="Symbol"/>
              </a:rPr>
              <a:t> </a:t>
            </a:r>
            <a:r>
              <a:rPr lang="en-US" dirty="0">
                <a:solidFill>
                  <a:schemeClr val="tx1"/>
                </a:solidFill>
              </a:rPr>
              <a:t>. So by the Bounded Monotonic Sequence Theorem, we can show 	 converges by showing it is bounded above.</a:t>
            </a:r>
          </a:p>
        </p:txBody>
      </p:sp>
      <p:graphicFrame>
        <p:nvGraphicFramePr>
          <p:cNvPr id="6149" name="Object 5"/>
          <p:cNvGraphicFramePr>
            <a:graphicFrameLocks noChangeAspect="1"/>
          </p:cNvGraphicFramePr>
          <p:nvPr>
            <p:extLst>
              <p:ext uri="{D42A27DB-BD31-4B8C-83A1-F6EECF244321}">
                <p14:modId xmlns:p14="http://schemas.microsoft.com/office/powerpoint/2010/main" val="2553144611"/>
              </p:ext>
            </p:extLst>
          </p:nvPr>
        </p:nvGraphicFramePr>
        <p:xfrm>
          <a:off x="5257800" y="2594469"/>
          <a:ext cx="660400" cy="495300"/>
        </p:xfrm>
        <a:graphic>
          <a:graphicData uri="http://schemas.openxmlformats.org/presentationml/2006/ole">
            <mc:AlternateContent xmlns:mc="http://schemas.openxmlformats.org/markup-compatibility/2006">
              <mc:Choice xmlns:v="urn:schemas-microsoft-com:vml" Requires="v">
                <p:oleObj name="Equation" r:id="rId2" imgW="660240" imgH="495000" progId="Equation.DSMT4">
                  <p:embed/>
                </p:oleObj>
              </mc:Choice>
              <mc:Fallback>
                <p:oleObj name="Equation" r:id="rId2" imgW="660240" imgH="4950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94469"/>
                        <a:ext cx="66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2135864974"/>
              </p:ext>
            </p:extLst>
          </p:nvPr>
        </p:nvGraphicFramePr>
        <p:xfrm>
          <a:off x="609600" y="3498645"/>
          <a:ext cx="635000" cy="495300"/>
        </p:xfrm>
        <a:graphic>
          <a:graphicData uri="http://schemas.openxmlformats.org/presentationml/2006/ole">
            <mc:AlternateContent xmlns:mc="http://schemas.openxmlformats.org/markup-compatibility/2006">
              <mc:Choice xmlns:v="urn:schemas-microsoft-com:vml" Requires="v">
                <p:oleObj name="Equation" r:id="rId4" imgW="634680" imgH="495000" progId="Equation.DSMT4">
                  <p:embed/>
                </p:oleObj>
              </mc:Choice>
              <mc:Fallback>
                <p:oleObj name="Equation" r:id="rId4" imgW="634680" imgH="49500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98645"/>
                        <a:ext cx="63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3488061853"/>
              </p:ext>
            </p:extLst>
          </p:nvPr>
        </p:nvGraphicFramePr>
        <p:xfrm>
          <a:off x="6324600" y="3397045"/>
          <a:ext cx="1409700" cy="698500"/>
        </p:xfrm>
        <a:graphic>
          <a:graphicData uri="http://schemas.openxmlformats.org/presentationml/2006/ole">
            <mc:AlternateContent xmlns:mc="http://schemas.openxmlformats.org/markup-compatibility/2006">
              <mc:Choice xmlns:v="urn:schemas-microsoft-com:vml" Requires="v">
                <p:oleObj name="Equation" r:id="rId6" imgW="1409400" imgH="698400" progId="Equation.DSMT4">
                  <p:embed/>
                </p:oleObj>
              </mc:Choice>
              <mc:Fallback>
                <p:oleObj name="Equation" r:id="rId6" imgW="1409400" imgH="6984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397045"/>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extLst>
              <p:ext uri="{D42A27DB-BD31-4B8C-83A1-F6EECF244321}">
                <p14:modId xmlns:p14="http://schemas.microsoft.com/office/powerpoint/2010/main" val="1306554315"/>
              </p:ext>
            </p:extLst>
          </p:nvPr>
        </p:nvGraphicFramePr>
        <p:xfrm>
          <a:off x="5410200" y="4404078"/>
          <a:ext cx="635000" cy="495300"/>
        </p:xfrm>
        <a:graphic>
          <a:graphicData uri="http://schemas.openxmlformats.org/presentationml/2006/ole">
            <mc:AlternateContent xmlns:mc="http://schemas.openxmlformats.org/markup-compatibility/2006">
              <mc:Choice xmlns:v="urn:schemas-microsoft-com:vml" Requires="v">
                <p:oleObj name="Equation" r:id="rId8" imgW="634680" imgH="495000" progId="Equation.DSMT4">
                  <p:embed/>
                </p:oleObj>
              </mc:Choice>
              <mc:Fallback>
                <p:oleObj name="Equation" r:id="rId8" imgW="634680" imgH="4950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404078"/>
                        <a:ext cx="63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(cont.)</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spcBef>
                <a:spcPts val="0"/>
              </a:spcBef>
            </a:pPr>
            <a:r>
              <a:rPr lang="en-US" dirty="0">
                <a:solidFill>
                  <a:schemeClr val="tx1"/>
                </a:solidFill>
              </a:rPr>
              <a:t>The decreasing nature of both 	        and </a:t>
            </a:r>
            <a:r>
              <a:rPr lang="en-US" i="1" dirty="0">
                <a:solidFill>
                  <a:schemeClr val="tx1"/>
                </a:solidFill>
              </a:rPr>
              <a:t>f</a:t>
            </a:r>
            <a:r>
              <a:rPr lang="en-US" dirty="0">
                <a:solidFill>
                  <a:schemeClr val="tx1"/>
                </a:solidFill>
              </a:rPr>
              <a:t> allows us to relate the partial sums to the integrals, as follows. If we </a:t>
            </a:r>
          </a:p>
          <a:p>
            <a:pPr>
              <a:spcBef>
                <a:spcPts val="0"/>
              </a:spcBef>
            </a:pPr>
            <a:endParaRPr lang="en-US" sz="700" dirty="0">
              <a:solidFill>
                <a:schemeClr val="tx1"/>
              </a:solidFill>
            </a:endParaRPr>
          </a:p>
          <a:p>
            <a:pPr>
              <a:spcBef>
                <a:spcPts val="0"/>
              </a:spcBef>
            </a:pPr>
            <a:endParaRPr lang="en-US" dirty="0">
              <a:solidFill>
                <a:schemeClr val="tx1"/>
              </a:solidFill>
            </a:endParaRPr>
          </a:p>
        </p:txBody>
      </p:sp>
      <p:graphicFrame>
        <p:nvGraphicFramePr>
          <p:cNvPr id="7175" name="Object 7"/>
          <p:cNvGraphicFramePr>
            <a:graphicFrameLocks noChangeAspect="1"/>
          </p:cNvGraphicFramePr>
          <p:nvPr>
            <p:extLst>
              <p:ext uri="{D42A27DB-BD31-4B8C-83A1-F6EECF244321}">
                <p14:modId xmlns:p14="http://schemas.microsoft.com/office/powerpoint/2010/main" val="910280887"/>
              </p:ext>
            </p:extLst>
          </p:nvPr>
        </p:nvGraphicFramePr>
        <p:xfrm>
          <a:off x="5028199" y="1330325"/>
          <a:ext cx="660400" cy="495300"/>
        </p:xfrm>
        <a:graphic>
          <a:graphicData uri="http://schemas.openxmlformats.org/presentationml/2006/ole">
            <mc:AlternateContent xmlns:mc="http://schemas.openxmlformats.org/markup-compatibility/2006">
              <mc:Choice xmlns:v="urn:schemas-microsoft-com:vml" Requires="v">
                <p:oleObj name="Equation" r:id="rId2" imgW="660240" imgH="495000" progId="Equation.DSMT4">
                  <p:embed/>
                </p:oleObj>
              </mc:Choice>
              <mc:Fallback>
                <p:oleObj name="Equation" r:id="rId2" imgW="660240" imgH="4950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199" y="1330325"/>
                        <a:ext cx="660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495441" y="2152167"/>
            <a:ext cx="4572000" cy="2492990"/>
          </a:xfrm>
          <a:prstGeom prst="rect">
            <a:avLst/>
          </a:prstGeom>
        </p:spPr>
        <p:txBody>
          <a:bodyPr>
            <a:spAutoFit/>
          </a:bodyPr>
          <a:lstStyle/>
          <a:p>
            <a:pPr>
              <a:spcBef>
                <a:spcPts val="0"/>
              </a:spcBef>
            </a:pPr>
            <a:r>
              <a:rPr lang="en-US" sz="2800" dirty="0"/>
              <a:t>construct a Riemann sum for </a:t>
            </a:r>
          </a:p>
          <a:p>
            <a:pPr>
              <a:spcBef>
                <a:spcPts val="0"/>
              </a:spcBef>
            </a:pPr>
            <a:endParaRPr lang="en-US" sz="800" dirty="0"/>
          </a:p>
          <a:p>
            <a:pPr>
              <a:spcBef>
                <a:spcPts val="0"/>
              </a:spcBef>
            </a:pPr>
            <a:r>
              <a:rPr lang="en-US" sz="2800" dirty="0"/>
              <a:t>the integral 		 </a:t>
            </a:r>
          </a:p>
          <a:p>
            <a:pPr>
              <a:spcBef>
                <a:spcPts val="0"/>
              </a:spcBef>
            </a:pPr>
            <a:endParaRPr lang="en-US" sz="800" dirty="0"/>
          </a:p>
          <a:p>
            <a:pPr>
              <a:spcBef>
                <a:spcPts val="0"/>
              </a:spcBef>
            </a:pPr>
            <a:r>
              <a:rPr lang="en-US" sz="2800" dirty="0"/>
              <a:t>using left endpoints of the subintervals  [1, 2],…,[</a:t>
            </a:r>
            <a:r>
              <a:rPr lang="en-US" sz="2800" i="1" dirty="0"/>
              <a:t>n </a:t>
            </a:r>
            <a:r>
              <a:rPr lang="en-US" sz="2800" dirty="0">
                <a:latin typeface="Symbol" pitchFamily="18" charset="2"/>
              </a:rPr>
              <a:t>- </a:t>
            </a:r>
            <a:r>
              <a:rPr lang="en-US" sz="2800" dirty="0"/>
              <a:t>1, </a:t>
            </a:r>
            <a:r>
              <a:rPr lang="en-US" sz="2800" i="1" dirty="0"/>
              <a:t>n</a:t>
            </a:r>
            <a:r>
              <a:rPr lang="en-US" sz="2800" dirty="0"/>
              <a:t>] (as shown in Figure 2), then</a:t>
            </a:r>
          </a:p>
        </p:txBody>
      </p:sp>
      <p:graphicFrame>
        <p:nvGraphicFramePr>
          <p:cNvPr id="7176" name="Object 8"/>
          <p:cNvGraphicFramePr>
            <a:graphicFrameLocks noChangeAspect="1"/>
          </p:cNvGraphicFramePr>
          <p:nvPr>
            <p:extLst>
              <p:ext uri="{D42A27DB-BD31-4B8C-83A1-F6EECF244321}">
                <p14:modId xmlns:p14="http://schemas.microsoft.com/office/powerpoint/2010/main" val="169455304"/>
              </p:ext>
            </p:extLst>
          </p:nvPr>
        </p:nvGraphicFramePr>
        <p:xfrm>
          <a:off x="2304753" y="2590800"/>
          <a:ext cx="1409700" cy="698500"/>
        </p:xfrm>
        <a:graphic>
          <a:graphicData uri="http://schemas.openxmlformats.org/presentationml/2006/ole">
            <mc:AlternateContent xmlns:mc="http://schemas.openxmlformats.org/markup-compatibility/2006">
              <mc:Choice xmlns:v="urn:schemas-microsoft-com:vml" Requires="v">
                <p:oleObj name="Equation" r:id="rId4" imgW="1409400" imgH="698400" progId="Equation.DSMT4">
                  <p:embed/>
                </p:oleObj>
              </mc:Choice>
              <mc:Fallback>
                <p:oleObj name="Equation" r:id="rId4" imgW="1409400" imgH="69840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4753" y="2590800"/>
                        <a:ext cx="1409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2557411448"/>
              </p:ext>
            </p:extLst>
          </p:nvPr>
        </p:nvGraphicFramePr>
        <p:xfrm>
          <a:off x="522111" y="4645157"/>
          <a:ext cx="4914900" cy="685800"/>
        </p:xfrm>
        <a:graphic>
          <a:graphicData uri="http://schemas.openxmlformats.org/presentationml/2006/ole">
            <mc:AlternateContent xmlns:mc="http://schemas.openxmlformats.org/markup-compatibility/2006">
              <mc:Choice xmlns:v="urn:schemas-microsoft-com:vml" Requires="v">
                <p:oleObj name="Equation" r:id="rId6" imgW="4914720" imgH="685800" progId="Equation.DSMT4">
                  <p:embed/>
                </p:oleObj>
              </mc:Choice>
              <mc:Fallback>
                <p:oleObj name="Equation" r:id="rId6" imgW="4914720" imgH="685800" progId="Equation.DSMT4">
                  <p:embed/>
                  <p:pic>
                    <p:nvPicPr>
                      <p:cNvPr id="0" name="Picture 10"/>
                      <p:cNvPicPr>
                        <a:picLocks noChangeAspect="1" noChangeArrowheads="1"/>
                      </p:cNvPicPr>
                      <p:nvPr/>
                    </p:nvPicPr>
                    <p:blipFill>
                      <a:blip r:embed="rId7"/>
                      <a:srcRect/>
                      <a:stretch>
                        <a:fillRect/>
                      </a:stretch>
                    </p:blipFill>
                    <p:spPr bwMode="auto">
                      <a:xfrm>
                        <a:off x="522111" y="4645157"/>
                        <a:ext cx="49149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5"/>
          <p:cNvPicPr>
            <a:picLocks noChangeAspect="1" noChangeArrowheads="1"/>
          </p:cNvPicPr>
          <p:nvPr/>
        </p:nvPicPr>
        <p:blipFill>
          <a:blip r:embed="rId8" cstate="print">
            <a:clrChange>
              <a:clrFrom>
                <a:srgbClr val="FEFEFE"/>
              </a:clrFrom>
              <a:clrTo>
                <a:srgbClr val="FEFEFE">
                  <a:alpha val="0"/>
                </a:srgbClr>
              </a:clrTo>
            </a:clrChange>
            <a:lum bright="-20000"/>
          </a:blip>
          <a:srcRect/>
          <a:stretch>
            <a:fillRect/>
          </a:stretch>
        </p:blipFill>
        <p:spPr bwMode="auto">
          <a:xfrm>
            <a:off x="5501922" y="2198831"/>
            <a:ext cx="3251972" cy="2554560"/>
          </a:xfrm>
          <a:prstGeom prst="rect">
            <a:avLst/>
          </a:prstGeom>
          <a:noFill/>
          <a:ln w="9525">
            <a:noFill/>
            <a:miter lim="800000"/>
            <a:headEnd/>
            <a:tailEnd/>
          </a:ln>
        </p:spPr>
      </p:pic>
      <p:sp>
        <p:nvSpPr>
          <p:cNvPr id="15" name="Rectangle 14"/>
          <p:cNvSpPr/>
          <p:nvPr/>
        </p:nvSpPr>
        <p:spPr>
          <a:xfrm>
            <a:off x="6515604" y="4864987"/>
            <a:ext cx="1451808" cy="523220"/>
          </a:xfrm>
          <a:prstGeom prst="rect">
            <a:avLst/>
          </a:prstGeom>
        </p:spPr>
        <p:txBody>
          <a:bodyPr wrap="none">
            <a:spAutoFit/>
          </a:bodyPr>
          <a:lstStyle/>
          <a:p>
            <a:r>
              <a:rPr lang="en-US" sz="2800" b="1" dirty="0"/>
              <a:t>Figure 2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1789</Words>
  <Application>Microsoft Office PowerPoint</Application>
  <PresentationFormat>On-screen Show (4:3)</PresentationFormat>
  <Paragraphs>174</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Symbol</vt:lpstr>
      <vt:lpstr>Calibri</vt:lpstr>
      <vt:lpstr>Cambria Math</vt:lpstr>
      <vt:lpstr>Office Theme</vt:lpstr>
      <vt:lpstr>Equation</vt:lpstr>
      <vt:lpstr>Section 10.3</vt:lpstr>
      <vt:lpstr>The Integral Test</vt:lpstr>
      <vt:lpstr>The Integral Test (cont.)</vt:lpstr>
      <vt:lpstr>The Integral Test (cont.)</vt:lpstr>
      <vt:lpstr>The Integral Test (cont.)</vt:lpstr>
      <vt:lpstr>The Integral Test (cont.)</vt:lpstr>
      <vt:lpstr>Theorem: The Integral Test </vt:lpstr>
      <vt:lpstr>Proof</vt:lpstr>
      <vt:lpstr>Proof (cont.)</vt:lpstr>
      <vt:lpstr>Proof (cont.)</vt:lpstr>
      <vt:lpstr>Proof (cont.)</vt:lpstr>
      <vt:lpstr>Proof (cont.)</vt:lpstr>
      <vt:lpstr>Caution</vt:lpstr>
      <vt:lpstr>Example 1: Using the Integral Test to Prove a Series Diverges</vt:lpstr>
      <vt:lpstr>Example 1: Using the Integral Test to Prove a Series Diverges (cont.)</vt:lpstr>
      <vt:lpstr>The Integral Test (cont.)</vt:lpstr>
      <vt:lpstr>Example 2: Finding the Values of p for Which a p-Series Converges </vt:lpstr>
      <vt:lpstr>Example 2: Finding the Values of p for Which a p-Series Converges (cont.)</vt:lpstr>
      <vt:lpstr>Example 2: Finding the Values of p for Which a p-Series Converges (cont.)</vt:lpstr>
      <vt:lpstr>Example 2: Finding the Values of p for Which a p-Series Converges (cont.)</vt:lpstr>
      <vt:lpstr>Series and Remainder Estimates</vt:lpstr>
      <vt:lpstr>Series and Remainder Estimates (cont.)</vt:lpstr>
      <vt:lpstr>Series and Remainder Estimates (cont.)</vt:lpstr>
      <vt:lpstr>Series and Remainder Estimates (cont.)</vt:lpstr>
      <vt:lpstr>Theorem: Series and Remainder Estimates</vt:lpstr>
      <vt:lpstr>Example 3: Finding Lower and Upper Bounds for the Sum of a Series</vt:lpstr>
      <vt:lpstr>Example 3: Finding Lower and Upper Bounds for the Sum of a Series (cont.)</vt:lpstr>
      <vt:lpstr>Example 3: Finding Lower and Upper Bounds for the Sum of a Series (cont.)</vt:lpstr>
      <vt:lpstr>Series and Remainder Estimates (cont.)</vt:lpstr>
      <vt:lpstr>Example 4: Finding a Lower Bound for a Partial Sum</vt:lpstr>
      <vt:lpstr>Example 4: Finding a Lower Bound for a Partial Sum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289</cp:revision>
  <dcterms:created xsi:type="dcterms:W3CDTF">2013-04-26T14:43:13Z</dcterms:created>
  <dcterms:modified xsi:type="dcterms:W3CDTF">2023-05-01T16:46:37Z</dcterms:modified>
</cp:coreProperties>
</file>