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366092"/>
    <a:srgbClr val="000000"/>
    <a:srgbClr val="004786"/>
    <a:srgbClr val="FFFF99"/>
    <a:srgbClr val="000099"/>
    <a:srgbClr val="008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1" autoAdjust="0"/>
    <p:restoredTop sz="94660"/>
  </p:normalViewPr>
  <p:slideViewPr>
    <p:cSldViewPr>
      <p:cViewPr varScale="1">
        <p:scale>
          <a:sx n="104" d="100"/>
          <a:sy n="104" d="100"/>
        </p:scale>
        <p:origin x="145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4D66-ABF5-4913-87E1-51DE239BD2C6}" type="datetimeFigureOut">
              <a:rPr lang="en-US" smtClean="0"/>
              <a:pPr/>
              <a:t>5/1/2023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F456A-2978-4074-8D97-A2A7F45215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3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46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5.w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6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49.bin"/><Relationship Id="rId16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71.bin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7.bin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7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8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10.5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en-US" b="1" i="1" dirty="0">
                <a:solidFill>
                  <a:schemeClr val="tx2"/>
                </a:solidFill>
              </a:rPr>
              <a:t>The Ratio and Root Tests</a:t>
            </a:r>
            <a:endParaRPr lang="en-US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Determining Whether a Series Converges or Diverges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whether each of the following series converges or diverges.</a:t>
            </a:r>
          </a:p>
          <a:p>
            <a:endParaRPr lang="en-US" dirty="0"/>
          </a:p>
        </p:txBody>
      </p:sp>
      <p:graphicFrame>
        <p:nvGraphicFramePr>
          <p:cNvPr id="553986" name="Object 2"/>
          <p:cNvGraphicFramePr>
            <a:graphicFrameLocks noChangeAspect="1"/>
          </p:cNvGraphicFramePr>
          <p:nvPr/>
        </p:nvGraphicFramePr>
        <p:xfrm>
          <a:off x="548640" y="2286000"/>
          <a:ext cx="1676400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3136680" progId="Equation.DSMT4">
                  <p:embed/>
                </p:oleObj>
              </mc:Choice>
              <mc:Fallback>
                <p:oleObj name="Equation" r:id="rId2" imgW="1676160" imgH="31366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86000"/>
                        <a:ext cx="1676400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Determining Whether a Series Converges or Diverges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32037"/>
          </a:xfrm>
        </p:spPr>
        <p:txBody>
          <a:bodyPr>
            <a:spAutoFit/>
          </a:bodyPr>
          <a:lstStyle/>
          <a:p>
            <a:r>
              <a:rPr lang="en-US" b="1" dirty="0"/>
              <a:t>Solution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>
              <a:spcBef>
                <a:spcPts val="1800"/>
              </a:spcBef>
            </a:pPr>
            <a:endParaRPr lang="en-US" b="1" dirty="0"/>
          </a:p>
          <a:p>
            <a:pPr marL="465138"/>
            <a:r>
              <a:rPr lang="en-US" dirty="0"/>
              <a:t>Thus, the series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  <a:r>
              <a:rPr lang="en-US" dirty="0"/>
              <a:t>. (Keep in mind that this does </a:t>
            </a:r>
            <a:r>
              <a:rPr lang="en-US" i="1" dirty="0"/>
              <a:t>not</a:t>
            </a:r>
            <a:r>
              <a:rPr lang="en-US" dirty="0"/>
              <a:t> tell us the actual sum of the series, only that the series converges.)</a:t>
            </a:r>
          </a:p>
        </p:txBody>
      </p:sp>
      <p:graphicFrame>
        <p:nvGraphicFramePr>
          <p:cNvPr id="555010" name="Object 2"/>
          <p:cNvGraphicFramePr>
            <a:graphicFrameLocks noChangeAspect="1"/>
          </p:cNvGraphicFramePr>
          <p:nvPr/>
        </p:nvGraphicFramePr>
        <p:xfrm>
          <a:off x="548640" y="1951220"/>
          <a:ext cx="1612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927000" progId="Equation.DSMT4">
                  <p:embed/>
                </p:oleObj>
              </mc:Choice>
              <mc:Fallback>
                <p:oleObj name="Equation" r:id="rId2" imgW="1612800" imgH="927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951220"/>
                        <a:ext cx="1612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1" name="Object 3"/>
          <p:cNvGraphicFramePr>
            <a:graphicFrameLocks noChangeAspect="1"/>
          </p:cNvGraphicFramePr>
          <p:nvPr/>
        </p:nvGraphicFramePr>
        <p:xfrm>
          <a:off x="2286000" y="1447800"/>
          <a:ext cx="20701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0000" imgH="1828800" progId="Equation.DSMT4">
                  <p:embed/>
                </p:oleObj>
              </mc:Choice>
              <mc:Fallback>
                <p:oleObj name="Equation" r:id="rId4" imgW="2070000" imgH="1828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47800"/>
                        <a:ext cx="20701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987967"/>
              </p:ext>
            </p:extLst>
          </p:nvPr>
        </p:nvGraphicFramePr>
        <p:xfrm>
          <a:off x="4413250" y="1779588"/>
          <a:ext cx="28067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06560" imgH="1193760" progId="Equation.DSMT4">
                  <p:embed/>
                </p:oleObj>
              </mc:Choice>
              <mc:Fallback>
                <p:oleObj name="Equation" r:id="rId6" imgW="2806560" imgH="1193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1779588"/>
                        <a:ext cx="280670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64792"/>
              </p:ext>
            </p:extLst>
          </p:nvPr>
        </p:nvGraphicFramePr>
        <p:xfrm>
          <a:off x="2298700" y="3346450"/>
          <a:ext cx="2222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280" imgH="1002960" progId="Equation.DSMT4">
                  <p:embed/>
                </p:oleObj>
              </mc:Choice>
              <mc:Fallback>
                <p:oleObj name="Equation" r:id="rId8" imgW="2222280" imgH="1002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3346450"/>
                        <a:ext cx="2222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5014" name="Object 6"/>
          <p:cNvGraphicFramePr>
            <a:graphicFrameLocks noChangeAspect="1"/>
          </p:cNvGraphicFramePr>
          <p:nvPr/>
        </p:nvGraphicFramePr>
        <p:xfrm>
          <a:off x="4635500" y="342900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838080" progId="Equation.DSMT4">
                  <p:embed/>
                </p:oleObj>
              </mc:Choice>
              <mc:Fallback>
                <p:oleObj name="Equation" r:id="rId10" imgW="10029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42900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Determining Whether a Series Converges or Diverges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39640"/>
          </a:xfrm>
        </p:spPr>
        <p:txBody>
          <a:bodyPr anchor="b"/>
          <a:lstStyle/>
          <a:p>
            <a:pPr>
              <a:tabLst>
                <a:tab pos="465138" algn="l"/>
              </a:tabLst>
            </a:pPr>
            <a:r>
              <a:rPr lang="en-US" dirty="0"/>
              <a:t>	Therefore the series </a:t>
            </a:r>
            <a:r>
              <a:rPr lang="en-US" dirty="0">
                <a:solidFill>
                  <a:srgbClr val="FF0000"/>
                </a:solidFill>
              </a:rPr>
              <a:t>diverges</a:t>
            </a:r>
            <a:r>
              <a:rPr lang="en-US" dirty="0"/>
              <a:t>.</a:t>
            </a:r>
          </a:p>
        </p:txBody>
      </p:sp>
      <p:graphicFrame>
        <p:nvGraphicFramePr>
          <p:cNvPr id="556036" name="Object 4"/>
          <p:cNvGraphicFramePr>
            <a:graphicFrameLocks noChangeAspect="1"/>
          </p:cNvGraphicFramePr>
          <p:nvPr/>
        </p:nvGraphicFramePr>
        <p:xfrm>
          <a:off x="548640" y="1397000"/>
          <a:ext cx="1612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927000" progId="Equation.DSMT4">
                  <p:embed/>
                </p:oleObj>
              </mc:Choice>
              <mc:Fallback>
                <p:oleObj name="Equation" r:id="rId2" imgW="161280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397000"/>
                        <a:ext cx="1612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37" name="Object 5"/>
          <p:cNvGraphicFramePr>
            <a:graphicFrameLocks noChangeAspect="1"/>
          </p:cNvGraphicFramePr>
          <p:nvPr/>
        </p:nvGraphicFramePr>
        <p:xfrm>
          <a:off x="2286000" y="2392180"/>
          <a:ext cx="46101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9800" imgH="1028520" progId="Equation.DSMT4">
                  <p:embed/>
                </p:oleObj>
              </mc:Choice>
              <mc:Fallback>
                <p:oleObj name="Equation" r:id="rId4" imgW="4609800" imgH="1028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92180"/>
                        <a:ext cx="46101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38" name="Object 6"/>
          <p:cNvGraphicFramePr>
            <a:graphicFrameLocks noChangeAspect="1"/>
          </p:cNvGraphicFramePr>
          <p:nvPr/>
        </p:nvGraphicFramePr>
        <p:xfrm>
          <a:off x="2286000" y="3429000"/>
          <a:ext cx="6667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67200" imgH="1028520" progId="Equation.DSMT4">
                  <p:embed/>
                </p:oleObj>
              </mc:Choice>
              <mc:Fallback>
                <p:oleObj name="Equation" r:id="rId6" imgW="6667200" imgH="10285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29000"/>
                        <a:ext cx="6667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39" name="Object 7"/>
          <p:cNvGraphicFramePr>
            <a:graphicFrameLocks noChangeAspect="1"/>
          </p:cNvGraphicFramePr>
          <p:nvPr/>
        </p:nvGraphicFramePr>
        <p:xfrm>
          <a:off x="2286000" y="4495800"/>
          <a:ext cx="3022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22560" imgH="990360" progId="Equation.DSMT4">
                  <p:embed/>
                </p:oleObj>
              </mc:Choice>
              <mc:Fallback>
                <p:oleObj name="Equation" r:id="rId8" imgW="3022560" imgH="990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3022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0" name="Object 8"/>
          <p:cNvGraphicFramePr>
            <a:graphicFrameLocks noChangeAspect="1"/>
          </p:cNvGraphicFramePr>
          <p:nvPr/>
        </p:nvGraphicFramePr>
        <p:xfrm>
          <a:off x="2286000" y="1346200"/>
          <a:ext cx="3937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6960" imgH="1028520" progId="Equation.DSMT4">
                  <p:embed/>
                </p:oleObj>
              </mc:Choice>
              <mc:Fallback>
                <p:oleObj name="Equation" r:id="rId10" imgW="3936960" imgH="10285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346200"/>
                        <a:ext cx="3937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1" name="Object 9"/>
          <p:cNvGraphicFramePr>
            <a:graphicFrameLocks noChangeAspect="1"/>
          </p:cNvGraphicFramePr>
          <p:nvPr/>
        </p:nvGraphicFramePr>
        <p:xfrm>
          <a:off x="5410200" y="4495800"/>
          <a:ext cx="2120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20760" imgH="876240" progId="Equation.DSMT4">
                  <p:embed/>
                </p:oleObj>
              </mc:Choice>
              <mc:Fallback>
                <p:oleObj name="Equation" r:id="rId12" imgW="2120760" imgH="8762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5800"/>
                        <a:ext cx="2120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6042" name="Object 10"/>
          <p:cNvGraphicFramePr>
            <a:graphicFrameLocks noChangeAspect="1"/>
          </p:cNvGraphicFramePr>
          <p:nvPr/>
        </p:nvGraphicFramePr>
        <p:xfrm>
          <a:off x="7630410" y="4826000"/>
          <a:ext cx="96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65160" imgH="279360" progId="Equation.DSMT4">
                  <p:embed/>
                </p:oleObj>
              </mc:Choice>
              <mc:Fallback>
                <p:oleObj name="Equation" r:id="rId14" imgW="96516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410" y="4826000"/>
                        <a:ext cx="96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Determining Whether a Series Converges or Diverges (cont.)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127907"/>
              </p:ext>
            </p:extLst>
          </p:nvPr>
        </p:nvGraphicFramePr>
        <p:xfrm>
          <a:off x="6375400" y="4114800"/>
          <a:ext cx="161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279360" progId="Equation.DSMT4">
                  <p:embed/>
                </p:oleObj>
              </mc:Choice>
              <mc:Fallback>
                <p:oleObj name="Equation" r:id="rId2" imgW="161280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4114800"/>
                        <a:ext cx="1612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0" name="Object 4"/>
          <p:cNvGraphicFramePr>
            <a:graphicFrameLocks noChangeAspect="1"/>
          </p:cNvGraphicFramePr>
          <p:nvPr/>
        </p:nvGraphicFramePr>
        <p:xfrm>
          <a:off x="548640" y="1371600"/>
          <a:ext cx="1612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927000" progId="Equation.DSMT4">
                  <p:embed/>
                </p:oleObj>
              </mc:Choice>
              <mc:Fallback>
                <p:oleObj name="Equation" r:id="rId4" imgW="1612800" imgH="927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371600"/>
                        <a:ext cx="1612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1" name="Object 5"/>
          <p:cNvGraphicFramePr>
            <a:graphicFrameLocks noChangeAspect="1"/>
          </p:cNvGraphicFramePr>
          <p:nvPr/>
        </p:nvGraphicFramePr>
        <p:xfrm>
          <a:off x="2286000" y="1294150"/>
          <a:ext cx="41529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52600" imgH="1079280" progId="Equation.DSMT4">
                  <p:embed/>
                </p:oleObj>
              </mc:Choice>
              <mc:Fallback>
                <p:oleObj name="Equation" r:id="rId6" imgW="4152600" imgH="1079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4150"/>
                        <a:ext cx="41529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2" name="Object 6"/>
          <p:cNvGraphicFramePr>
            <a:graphicFrameLocks noChangeAspect="1"/>
          </p:cNvGraphicFramePr>
          <p:nvPr/>
        </p:nvGraphicFramePr>
        <p:xfrm>
          <a:off x="2286000" y="2552700"/>
          <a:ext cx="2946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46240" imgH="952200" progId="Equation.DSMT4">
                  <p:embed/>
                </p:oleObj>
              </mc:Choice>
              <mc:Fallback>
                <p:oleObj name="Equation" r:id="rId8" imgW="294624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52700"/>
                        <a:ext cx="2946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3" name="Object 7"/>
          <p:cNvGraphicFramePr>
            <a:graphicFrameLocks noChangeAspect="1"/>
          </p:cNvGraphicFramePr>
          <p:nvPr/>
        </p:nvGraphicFramePr>
        <p:xfrm>
          <a:off x="5410200" y="2527787"/>
          <a:ext cx="3403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03440" imgH="952200" progId="Equation.DSMT4">
                  <p:embed/>
                </p:oleObj>
              </mc:Choice>
              <mc:Fallback>
                <p:oleObj name="Equation" r:id="rId10" imgW="3403440" imgH="952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27787"/>
                        <a:ext cx="3403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4" name="Object 8"/>
          <p:cNvGraphicFramePr>
            <a:graphicFrameLocks noChangeAspect="1"/>
          </p:cNvGraphicFramePr>
          <p:nvPr/>
        </p:nvGraphicFramePr>
        <p:xfrm>
          <a:off x="2286000" y="3826516"/>
          <a:ext cx="203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1840" imgH="952200" progId="Equation.DSMT4">
                  <p:embed/>
                </p:oleObj>
              </mc:Choice>
              <mc:Fallback>
                <p:oleObj name="Equation" r:id="rId12" imgW="2031840" imgH="952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26516"/>
                        <a:ext cx="2032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5" name="Object 9"/>
          <p:cNvGraphicFramePr>
            <a:graphicFrameLocks noChangeAspect="1"/>
          </p:cNvGraphicFramePr>
          <p:nvPr/>
        </p:nvGraphicFramePr>
        <p:xfrm>
          <a:off x="4479560" y="3427750"/>
          <a:ext cx="16891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760" imgH="1663560" progId="Equation.DSMT4">
                  <p:embed/>
                </p:oleObj>
              </mc:Choice>
              <mc:Fallback>
                <p:oleObj name="Equation" r:id="rId14" imgW="1688760" imgH="1663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560" y="3427750"/>
                        <a:ext cx="16891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6" name="Object 10"/>
          <p:cNvGraphicFramePr>
            <a:graphicFrameLocks noChangeAspect="1"/>
          </p:cNvGraphicFramePr>
          <p:nvPr/>
        </p:nvGraphicFramePr>
        <p:xfrm>
          <a:off x="2286000" y="50292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838080" progId="Equation.DSMT4">
                  <p:embed/>
                </p:oleObj>
              </mc:Choice>
              <mc:Fallback>
                <p:oleObj name="Equation" r:id="rId16" imgW="152388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7067" name="Object 11"/>
          <p:cNvGraphicFramePr>
            <a:graphicFrameLocks noChangeAspect="1"/>
          </p:cNvGraphicFramePr>
          <p:nvPr/>
        </p:nvGraphicFramePr>
        <p:xfrm>
          <a:off x="3977390" y="53340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200" imgH="279360" progId="Equation.DSMT4">
                  <p:embed/>
                </p:oleObj>
              </mc:Choice>
              <mc:Fallback>
                <p:oleObj name="Equation" r:id="rId18" imgW="45720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7390" y="5334000"/>
                        <a:ext cx="45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Determining Whether a Series Converges or Diverges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the limit is 1, the Ratio Test tells us nothing about this series and we must look at it another way. Note that the Integral Test applies, and since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r>
              <a:rPr lang="en-US" dirty="0"/>
              <a:t>the series </a:t>
            </a:r>
            <a:r>
              <a:rPr lang="en-US" dirty="0">
                <a:solidFill>
                  <a:srgbClr val="FF0000"/>
                </a:solidFill>
              </a:rPr>
              <a:t>diverges.</a:t>
            </a:r>
            <a:endParaRPr lang="en-US" dirty="0"/>
          </a:p>
        </p:txBody>
      </p:sp>
      <p:graphicFrame>
        <p:nvGraphicFramePr>
          <p:cNvPr id="558082" name="Object 2"/>
          <p:cNvGraphicFramePr>
            <a:graphicFrameLocks noChangeAspect="1"/>
          </p:cNvGraphicFramePr>
          <p:nvPr/>
        </p:nvGraphicFramePr>
        <p:xfrm>
          <a:off x="914400" y="28956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838080" progId="Equation.DSMT4">
                  <p:embed/>
                </p:oleObj>
              </mc:Choice>
              <mc:Fallback>
                <p:oleObj name="Equation" r:id="rId2" imgW="152388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95600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8083" name="Object 3"/>
          <p:cNvGraphicFramePr>
            <a:graphicFrameLocks noChangeAspect="1"/>
          </p:cNvGraphicFramePr>
          <p:nvPr/>
        </p:nvGraphicFramePr>
        <p:xfrm>
          <a:off x="2552700" y="3003030"/>
          <a:ext cx="60579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57720" imgH="622080" progId="Equation.DSMT4">
                  <p:embed/>
                </p:oleObj>
              </mc:Choice>
              <mc:Fallback>
                <p:oleObj name="Equation" r:id="rId4" imgW="6057720" imgH="622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003030"/>
                        <a:ext cx="60579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Root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05685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Assume that		is a series of nonnegative terms and </a:t>
            </a:r>
          </a:p>
          <a:p>
            <a:r>
              <a:rPr lang="en-US" dirty="0">
                <a:solidFill>
                  <a:schemeClr val="tx1"/>
                </a:solidFill>
              </a:rPr>
              <a:t>	   exists or diverges to infinity. Then</a:t>
            </a:r>
          </a:p>
          <a:p>
            <a:pPr>
              <a:spcBef>
                <a:spcPts val="1800"/>
              </a:spcBef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a.		     </a:t>
            </a:r>
            <a:r>
              <a:rPr lang="en-US" dirty="0">
                <a:solidFill>
                  <a:schemeClr val="tx1"/>
                </a:solidFill>
              </a:rPr>
              <a:t>converges if</a:t>
            </a:r>
          </a:p>
          <a:p>
            <a:pPr>
              <a:spcBef>
                <a:spcPts val="1800"/>
              </a:spcBef>
              <a:spcAft>
                <a:spcPts val="600"/>
              </a:spcAft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b.		     </a:t>
            </a:r>
            <a:r>
              <a:rPr lang="en-US" dirty="0">
                <a:solidFill>
                  <a:schemeClr val="tx1"/>
                </a:solidFill>
              </a:rPr>
              <a:t>diverges if		      or if </a:t>
            </a:r>
          </a:p>
          <a:p>
            <a:pPr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c.	</a:t>
            </a:r>
            <a:r>
              <a:rPr lang="en-US" dirty="0">
                <a:solidFill>
                  <a:schemeClr val="tx1"/>
                </a:solidFill>
              </a:rPr>
              <a:t>the test is inconclusive if</a:t>
            </a:r>
          </a:p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Note:</a:t>
            </a:r>
            <a:r>
              <a:rPr lang="en-US" dirty="0">
                <a:solidFill>
                  <a:schemeClr val="tx1"/>
                </a:solidFill>
              </a:rPr>
              <a:t> Again, the test also applies to series whose terms are only all nonnegative past some point.)</a:t>
            </a:r>
          </a:p>
        </p:txBody>
      </p:sp>
      <p:graphicFrame>
        <p:nvGraphicFramePr>
          <p:cNvPr id="559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534513"/>
              </p:ext>
            </p:extLst>
          </p:nvPr>
        </p:nvGraphicFramePr>
        <p:xfrm>
          <a:off x="2477199" y="1314726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520560" progId="Equation.DSMT4">
                  <p:embed/>
                </p:oleObj>
              </mc:Choice>
              <mc:Fallback>
                <p:oleObj name="Equation" r:id="rId2" imgW="7617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199" y="1314726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041291"/>
              </p:ext>
            </p:extLst>
          </p:nvPr>
        </p:nvGraphicFramePr>
        <p:xfrm>
          <a:off x="602429" y="1805446"/>
          <a:ext cx="1117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622080" progId="Equation.DSMT4">
                  <p:embed/>
                </p:oleObj>
              </mc:Choice>
              <mc:Fallback>
                <p:oleObj name="Equation" r:id="rId4" imgW="1117440" imgH="622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29" y="1805446"/>
                        <a:ext cx="1117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193614"/>
              </p:ext>
            </p:extLst>
          </p:nvPr>
        </p:nvGraphicFramePr>
        <p:xfrm>
          <a:off x="1075619" y="2485416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520560" progId="Equation.DSMT4">
                  <p:embed/>
                </p:oleObj>
              </mc:Choice>
              <mc:Fallback>
                <p:oleObj name="Equation" r:id="rId6" imgW="76176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619" y="2485416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332722"/>
              </p:ext>
            </p:extLst>
          </p:nvPr>
        </p:nvGraphicFramePr>
        <p:xfrm>
          <a:off x="3685989" y="2457726"/>
          <a:ext cx="2159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8920" imgH="622080" progId="Equation.DSMT4">
                  <p:embed/>
                </p:oleObj>
              </mc:Choice>
              <mc:Fallback>
                <p:oleObj name="Equation" r:id="rId8" imgW="215892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5989" y="2457726"/>
                        <a:ext cx="21590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073379"/>
              </p:ext>
            </p:extLst>
          </p:nvPr>
        </p:nvGraphicFramePr>
        <p:xfrm>
          <a:off x="1075619" y="3173506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520560" progId="Equation.DSMT4">
                  <p:embed/>
                </p:oleObj>
              </mc:Choice>
              <mc:Fallback>
                <p:oleObj name="Equation" r:id="rId10" imgW="76176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619" y="3173506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526634"/>
              </p:ext>
            </p:extLst>
          </p:nvPr>
        </p:nvGraphicFramePr>
        <p:xfrm>
          <a:off x="3459159" y="3070656"/>
          <a:ext cx="2070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70000" imgH="622080" progId="Equation.DSMT4">
                  <p:embed/>
                </p:oleObj>
              </mc:Choice>
              <mc:Fallback>
                <p:oleObj name="Equation" r:id="rId12" imgW="2070000" imgH="622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59" y="3070656"/>
                        <a:ext cx="2070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307803"/>
              </p:ext>
            </p:extLst>
          </p:nvPr>
        </p:nvGraphicFramePr>
        <p:xfrm>
          <a:off x="6370544" y="3009199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90640" imgH="622080" progId="Equation.DSMT4">
                  <p:embed/>
                </p:oleObj>
              </mc:Choice>
              <mc:Fallback>
                <p:oleObj name="Equation" r:id="rId14" imgW="179064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544" y="3009199"/>
                        <a:ext cx="1790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91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128476"/>
              </p:ext>
            </p:extLst>
          </p:nvPr>
        </p:nvGraphicFramePr>
        <p:xfrm>
          <a:off x="4658614" y="3671441"/>
          <a:ext cx="2171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71520" imgH="622080" progId="Equation.DSMT4">
                  <p:embed/>
                </p:oleObj>
              </mc:Choice>
              <mc:Fallback>
                <p:oleObj name="Equation" r:id="rId16" imgW="2171520" imgH="622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614" y="3671441"/>
                        <a:ext cx="2171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25663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bIns="274320">
            <a:spAutoFit/>
          </a:bodyPr>
          <a:lstStyle/>
          <a:p>
            <a:pPr marL="465138" indent="-465138"/>
            <a:r>
              <a:rPr lang="en-US" b="1" dirty="0">
                <a:solidFill>
                  <a:schemeClr val="tx1"/>
                </a:solidFill>
              </a:rPr>
              <a:t>a.	</a:t>
            </a:r>
            <a:r>
              <a:rPr lang="en-US" dirty="0">
                <a:solidFill>
                  <a:schemeClr val="tx1"/>
                </a:solidFill>
              </a:rPr>
              <a:t>Fix an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>
                <a:solidFill>
                  <a:schemeClr val="tx1"/>
                </a:solidFill>
              </a:rPr>
              <a:t> &gt; 0 such that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>
                <a:solidFill>
                  <a:schemeClr val="tx1"/>
                </a:solidFill>
              </a:rPr>
              <a:t> &lt; 1. Since	        there is a natural number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such that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/>
            <a:r>
              <a:rPr lang="en-US" dirty="0">
                <a:solidFill>
                  <a:schemeClr val="tx1"/>
                </a:solidFill>
              </a:rPr>
              <a:t>so		         for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≥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. Since		is a </a:t>
            </a:r>
          </a:p>
          <a:p>
            <a:pPr marL="465138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convergent geometric series, the Direct Comparison </a:t>
            </a:r>
          </a:p>
          <a:p>
            <a:pPr marL="465138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Test tells us that	also converges. </a:t>
            </a:r>
          </a:p>
        </p:txBody>
      </p:sp>
      <p:graphicFrame>
        <p:nvGraphicFramePr>
          <p:cNvPr id="560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07708"/>
              </p:ext>
            </p:extLst>
          </p:nvPr>
        </p:nvGraphicFramePr>
        <p:xfrm>
          <a:off x="6259158" y="1279264"/>
          <a:ext cx="1219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960" imgH="533160" progId="Equation.DSMT4">
                  <p:embed/>
                </p:oleObj>
              </mc:Choice>
              <mc:Fallback>
                <p:oleObj name="Equation" r:id="rId2" imgW="1218960" imgH="533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158" y="1279264"/>
                        <a:ext cx="1219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230066"/>
              </p:ext>
            </p:extLst>
          </p:nvPr>
        </p:nvGraphicFramePr>
        <p:xfrm>
          <a:off x="2919058" y="2422264"/>
          <a:ext cx="3327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533160" progId="Equation.DSMT4">
                  <p:embed/>
                </p:oleObj>
              </mc:Choice>
              <mc:Fallback>
                <p:oleObj name="Equation" r:id="rId4" imgW="332712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058" y="2422264"/>
                        <a:ext cx="3327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760275"/>
              </p:ext>
            </p:extLst>
          </p:nvPr>
        </p:nvGraphicFramePr>
        <p:xfrm>
          <a:off x="1363308" y="3077902"/>
          <a:ext cx="168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558720" progId="Equation.DSMT4">
                  <p:embed/>
                </p:oleObj>
              </mc:Choice>
              <mc:Fallback>
                <p:oleObj name="Equation" r:id="rId6" imgW="168876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308" y="3077902"/>
                        <a:ext cx="1689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773403"/>
              </p:ext>
            </p:extLst>
          </p:nvPr>
        </p:nvGraphicFramePr>
        <p:xfrm>
          <a:off x="5376508" y="2919152"/>
          <a:ext cx="1511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280" imgH="914400" progId="Equation.DSMT4">
                  <p:embed/>
                </p:oleObj>
              </mc:Choice>
              <mc:Fallback>
                <p:oleObj name="Equation" r:id="rId8" imgW="1511280" imgH="914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508" y="2919152"/>
                        <a:ext cx="1511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379744"/>
              </p:ext>
            </p:extLst>
          </p:nvPr>
        </p:nvGraphicFramePr>
        <p:xfrm>
          <a:off x="3414358" y="4154254"/>
          <a:ext cx="7874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952200" progId="Equation.DSMT4">
                  <p:embed/>
                </p:oleObj>
              </mc:Choice>
              <mc:Fallback>
                <p:oleObj name="Equation" r:id="rId10" imgW="78732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4358" y="4154254"/>
                        <a:ext cx="7874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Proof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94721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65138"/>
            <a:r>
              <a:rPr lang="en-US" dirty="0">
                <a:solidFill>
                  <a:schemeClr val="tx1"/>
                </a:solidFill>
              </a:rPr>
              <a:t>Adding in the first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1 terms of the series doesn’t affect convergence, so the entire series	    converges too.</a:t>
            </a:r>
          </a:p>
          <a:p>
            <a:pPr marL="465138" indent="-465138"/>
            <a:r>
              <a:rPr lang="en-US" b="1" dirty="0">
                <a:solidFill>
                  <a:schemeClr val="tx1"/>
                </a:solidFill>
              </a:rPr>
              <a:t>b.	</a:t>
            </a: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&gt; 1 or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</a:t>
            </a:r>
            <a:r>
              <a:rPr lang="en-US" dirty="0">
                <a:solidFill>
                  <a:schemeClr val="tx1"/>
                </a:solidFill>
              </a:rPr>
              <a:t>, then for some natural number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, 			  and therefore </a:t>
            </a:r>
            <a:r>
              <a:rPr lang="en-US" i="1" dirty="0">
                <a:solidFill>
                  <a:schemeClr val="tx1"/>
                </a:solidFill>
              </a:rPr>
              <a:t>a</a:t>
            </a:r>
            <a:r>
              <a:rPr lang="en-US" i="1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&gt; 1. Since the terms of the series don’t converge to 0, the series must diverge.</a:t>
            </a:r>
          </a:p>
        </p:txBody>
      </p:sp>
      <p:graphicFrame>
        <p:nvGraphicFramePr>
          <p:cNvPr id="561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35759"/>
              </p:ext>
            </p:extLst>
          </p:nvPr>
        </p:nvGraphicFramePr>
        <p:xfrm>
          <a:off x="6676663" y="1701898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520560" progId="Equation.DSMT4">
                  <p:embed/>
                </p:oleObj>
              </mc:Choice>
              <mc:Fallback>
                <p:oleObj name="Equation" r:id="rId2" imgW="761760" imgH="520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6663" y="1701898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97635"/>
              </p:ext>
            </p:extLst>
          </p:nvPr>
        </p:nvGraphicFramePr>
        <p:xfrm>
          <a:off x="1069093" y="3042268"/>
          <a:ext cx="2298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98600" imgH="533160" progId="Equation.DSMT4">
                  <p:embed/>
                </p:oleObj>
              </mc:Choice>
              <mc:Fallback>
                <p:oleObj name="Equation" r:id="rId4" imgW="2298600" imgH="533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093" y="3042268"/>
                        <a:ext cx="2298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Proof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65138" indent="-465138"/>
            <a:r>
              <a:rPr lang="en-US" b="1" dirty="0">
                <a:solidFill>
                  <a:schemeClr val="tx1"/>
                </a:solidFill>
              </a:rPr>
              <a:t>c.	</a:t>
            </a:r>
            <a:r>
              <a:rPr lang="en-US" dirty="0">
                <a:solidFill>
                  <a:schemeClr val="tx1"/>
                </a:solidFill>
              </a:rPr>
              <a:t>As in the proof of the Ratio Test, the convergent </a:t>
            </a:r>
          </a:p>
          <a:p>
            <a:pPr marL="465138" indent="-465138"/>
            <a:r>
              <a:rPr lang="en-US" dirty="0">
                <a:solidFill>
                  <a:schemeClr val="tx1"/>
                </a:solidFill>
              </a:rPr>
              <a:t>	series		and the divergent series</a:t>
            </a:r>
          </a:p>
          <a:p>
            <a:pPr marL="465138" indent="-465138"/>
            <a:r>
              <a:rPr lang="en-US" dirty="0">
                <a:solidFill>
                  <a:schemeClr val="tx1"/>
                </a:solidFill>
              </a:rPr>
              <a:t>	show that the Root Test is inconclusive when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1. (Use </a:t>
            </a:r>
            <a:r>
              <a:rPr lang="en-US" dirty="0" err="1">
                <a:solidFill>
                  <a:schemeClr val="tx1"/>
                </a:solidFill>
              </a:rPr>
              <a:t>L’Hôpital’s</a:t>
            </a:r>
            <a:r>
              <a:rPr lang="en-US" dirty="0">
                <a:solidFill>
                  <a:schemeClr val="tx1"/>
                </a:solidFill>
              </a:rPr>
              <a:t> Rule to evaluate the limits associated with these two series.) </a:t>
            </a:r>
          </a:p>
        </p:txBody>
      </p:sp>
      <p:graphicFrame>
        <p:nvGraphicFramePr>
          <p:cNvPr id="562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461592"/>
              </p:ext>
            </p:extLst>
          </p:nvPr>
        </p:nvGraphicFramePr>
        <p:xfrm>
          <a:off x="1901810" y="1748118"/>
          <a:ext cx="1320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571320" progId="Equation.DSMT4">
                  <p:embed/>
                </p:oleObj>
              </mc:Choice>
              <mc:Fallback>
                <p:oleObj name="Equation" r:id="rId2" imgW="132048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10" y="1748118"/>
                        <a:ext cx="1320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56289"/>
              </p:ext>
            </p:extLst>
          </p:nvPr>
        </p:nvGraphicFramePr>
        <p:xfrm>
          <a:off x="6799430" y="1807038"/>
          <a:ext cx="1168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520560" progId="Equation.DSMT4">
                  <p:embed/>
                </p:oleObj>
              </mc:Choice>
              <mc:Fallback>
                <p:oleObj name="Equation" r:id="rId4" imgW="1168200" imgH="520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430" y="1807038"/>
                        <a:ext cx="1168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Determining Whether a Series Converges or Diverges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02826"/>
          </a:xfrm>
        </p:spPr>
        <p:txBody>
          <a:bodyPr>
            <a:spAutoFit/>
          </a:bodyPr>
          <a:lstStyle/>
          <a:p>
            <a:r>
              <a:rPr lang="en-US" dirty="0"/>
              <a:t>Determine whether each of the following series converges or diverges.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endParaRPr lang="en-US" b="1" dirty="0"/>
          </a:p>
          <a:p>
            <a:endParaRPr lang="en-US" b="1" dirty="0"/>
          </a:p>
          <a:p>
            <a:pPr marL="465138">
              <a:spcBef>
                <a:spcPts val="0"/>
              </a:spcBef>
            </a:pPr>
            <a:r>
              <a:rPr lang="en-US" dirty="0"/>
              <a:t>(Use </a:t>
            </a:r>
            <a:r>
              <a:rPr lang="en-US" dirty="0" err="1"/>
              <a:t>L’Hôpital’s</a:t>
            </a:r>
            <a:r>
              <a:rPr lang="en-US" dirty="0"/>
              <a:t> Rule for the final limit calculation.) Thus, the series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  <a:r>
              <a:rPr lang="en-US" dirty="0"/>
              <a:t>.</a:t>
            </a:r>
            <a:endParaRPr lang="en-US" b="1" dirty="0"/>
          </a:p>
        </p:txBody>
      </p:sp>
      <p:graphicFrame>
        <p:nvGraphicFramePr>
          <p:cNvPr id="563202" name="Object 2"/>
          <p:cNvGraphicFramePr>
            <a:graphicFrameLocks noChangeAspect="1"/>
          </p:cNvGraphicFramePr>
          <p:nvPr/>
        </p:nvGraphicFramePr>
        <p:xfrm>
          <a:off x="548640" y="2286000"/>
          <a:ext cx="6375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75240" imgH="1079280" progId="Equation.DSMT4">
                  <p:embed/>
                </p:oleObj>
              </mc:Choice>
              <mc:Fallback>
                <p:oleObj name="Equation" r:id="rId2" imgW="6375240" imgH="1079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86000"/>
                        <a:ext cx="63754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3" name="Object 3"/>
          <p:cNvGraphicFramePr>
            <a:graphicFrameLocks noChangeAspect="1"/>
          </p:cNvGraphicFramePr>
          <p:nvPr/>
        </p:nvGraphicFramePr>
        <p:xfrm>
          <a:off x="548640" y="411480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622080" progId="Equation.DSMT4">
                  <p:embed/>
                </p:oleObj>
              </mc:Choice>
              <mc:Fallback>
                <p:oleObj name="Equation" r:id="rId4" imgW="1600200" imgH="622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114800"/>
                        <a:ext cx="1600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4" name="Object 4"/>
          <p:cNvGraphicFramePr>
            <a:graphicFrameLocks noChangeAspect="1"/>
          </p:cNvGraphicFramePr>
          <p:nvPr/>
        </p:nvGraphicFramePr>
        <p:xfrm>
          <a:off x="2239780" y="3869960"/>
          <a:ext cx="1460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990360" progId="Equation.DSMT4">
                  <p:embed/>
                </p:oleObj>
              </mc:Choice>
              <mc:Fallback>
                <p:oleObj name="Equation" r:id="rId6" imgW="146016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780" y="3869960"/>
                        <a:ext cx="1460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5" name="Object 5"/>
          <p:cNvGraphicFramePr>
            <a:graphicFrameLocks noChangeAspect="1"/>
          </p:cNvGraphicFramePr>
          <p:nvPr/>
        </p:nvGraphicFramePr>
        <p:xfrm>
          <a:off x="3810000" y="3946160"/>
          <a:ext cx="1371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888840" progId="Equation.DSMT4">
                  <p:embed/>
                </p:oleObj>
              </mc:Choice>
              <mc:Fallback>
                <p:oleObj name="Equation" r:id="rId8" imgW="137160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946160"/>
                        <a:ext cx="1371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6" name="Object 6"/>
          <p:cNvGraphicFramePr>
            <a:graphicFrameLocks noChangeAspect="1"/>
          </p:cNvGraphicFramePr>
          <p:nvPr/>
        </p:nvGraphicFramePr>
        <p:xfrm>
          <a:off x="5304020" y="3992380"/>
          <a:ext cx="1866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66600" imgH="838080" progId="Equation.DSMT4">
                  <p:embed/>
                </p:oleObj>
              </mc:Choice>
              <mc:Fallback>
                <p:oleObj name="Equation" r:id="rId10" imgW="18666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020" y="3992380"/>
                        <a:ext cx="1866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7" name="Object 7"/>
          <p:cNvGraphicFramePr>
            <a:graphicFrameLocks noChangeAspect="1"/>
          </p:cNvGraphicFramePr>
          <p:nvPr/>
        </p:nvGraphicFramePr>
        <p:xfrm>
          <a:off x="7255240" y="397864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838080" progId="Equation.DSMT4">
                  <p:embed/>
                </p:oleObj>
              </mc:Choice>
              <mc:Fallback>
                <p:oleObj name="Equation" r:id="rId12" imgW="10029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240" y="397864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Ratio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78937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 bIns="9144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Assume that		is a series of positive terms and </a:t>
            </a:r>
          </a:p>
          <a:p>
            <a:r>
              <a:rPr lang="en-US" dirty="0">
                <a:solidFill>
                  <a:schemeClr val="tx1"/>
                </a:solidFill>
              </a:rPr>
              <a:t>		 exists or diverges to infinity. Then</a:t>
            </a:r>
          </a:p>
          <a:p>
            <a:pPr>
              <a:lnSpc>
                <a:spcPct val="200000"/>
              </a:lnSpc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a.		    </a:t>
            </a:r>
            <a:r>
              <a:rPr lang="en-US" dirty="0">
                <a:solidFill>
                  <a:schemeClr val="tx1"/>
                </a:solidFill>
              </a:rPr>
              <a:t>converges if</a:t>
            </a: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b.		    </a:t>
            </a:r>
            <a:r>
              <a:rPr lang="en-US" dirty="0">
                <a:solidFill>
                  <a:schemeClr val="tx1"/>
                </a:solidFill>
              </a:rPr>
              <a:t>diverges if				  or if 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465138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tabLst>
                <a:tab pos="465138" algn="l"/>
              </a:tabLst>
            </a:pPr>
            <a:r>
              <a:rPr lang="en-US" b="1" dirty="0">
                <a:solidFill>
                  <a:schemeClr val="tx1"/>
                </a:solidFill>
              </a:rPr>
              <a:t>c.	</a:t>
            </a:r>
            <a:r>
              <a:rPr lang="en-US" dirty="0">
                <a:solidFill>
                  <a:schemeClr val="tx1"/>
                </a:solidFill>
              </a:rPr>
              <a:t>the test is inconclusive if</a:t>
            </a:r>
          </a:p>
        </p:txBody>
      </p:sp>
      <p:graphicFrame>
        <p:nvGraphicFramePr>
          <p:cNvPr id="545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68477"/>
              </p:ext>
            </p:extLst>
          </p:nvPr>
        </p:nvGraphicFramePr>
        <p:xfrm>
          <a:off x="2470673" y="128967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520560" progId="Equation.DSMT4">
                  <p:embed/>
                </p:oleObj>
              </mc:Choice>
              <mc:Fallback>
                <p:oleObj name="Equation" r:id="rId2" imgW="7617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673" y="128967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32624"/>
              </p:ext>
            </p:extLst>
          </p:nvPr>
        </p:nvGraphicFramePr>
        <p:xfrm>
          <a:off x="580913" y="1810370"/>
          <a:ext cx="1790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583920" progId="Equation.DSMT4">
                  <p:embed/>
                </p:oleObj>
              </mc:Choice>
              <mc:Fallback>
                <p:oleObj name="Equation" r:id="rId4" imgW="179064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913" y="1810370"/>
                        <a:ext cx="1790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400033"/>
              </p:ext>
            </p:extLst>
          </p:nvPr>
        </p:nvGraphicFramePr>
        <p:xfrm>
          <a:off x="1037863" y="2620009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520560" progId="Equation.DSMT4">
                  <p:embed/>
                </p:oleObj>
              </mc:Choice>
              <mc:Fallback>
                <p:oleObj name="Equation" r:id="rId6" imgW="761760" imgH="520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863" y="2620009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51576"/>
              </p:ext>
            </p:extLst>
          </p:nvPr>
        </p:nvGraphicFramePr>
        <p:xfrm>
          <a:off x="3613673" y="2618590"/>
          <a:ext cx="2819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19160" imgH="583920" progId="Equation.DSMT4">
                  <p:embed/>
                </p:oleObj>
              </mc:Choice>
              <mc:Fallback>
                <p:oleObj name="Equation" r:id="rId8" imgW="281916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673" y="2618590"/>
                        <a:ext cx="2819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98795"/>
              </p:ext>
            </p:extLst>
          </p:nvPr>
        </p:nvGraphicFramePr>
        <p:xfrm>
          <a:off x="1037863" y="3456790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520560" progId="Equation.DSMT4">
                  <p:embed/>
                </p:oleObj>
              </mc:Choice>
              <mc:Fallback>
                <p:oleObj name="Equation" r:id="rId10" imgW="76176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863" y="3456790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43069"/>
              </p:ext>
            </p:extLst>
          </p:nvPr>
        </p:nvGraphicFramePr>
        <p:xfrm>
          <a:off x="3385073" y="3422230"/>
          <a:ext cx="2743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43200" imgH="583920" progId="Equation.DSMT4">
                  <p:embed/>
                </p:oleObj>
              </mc:Choice>
              <mc:Fallback>
                <p:oleObj name="Equation" r:id="rId12" imgW="2743200" imgH="583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073" y="3422230"/>
                        <a:ext cx="2743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77432"/>
              </p:ext>
            </p:extLst>
          </p:nvPr>
        </p:nvGraphicFramePr>
        <p:xfrm>
          <a:off x="1037863" y="4066390"/>
          <a:ext cx="2463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63480" imgH="583920" progId="Equation.DSMT4">
                  <p:embed/>
                </p:oleObj>
              </mc:Choice>
              <mc:Fallback>
                <p:oleObj name="Equation" r:id="rId14" imgW="2463480" imgH="5839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863" y="4066390"/>
                        <a:ext cx="2463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5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148563"/>
              </p:ext>
            </p:extLst>
          </p:nvPr>
        </p:nvGraphicFramePr>
        <p:xfrm>
          <a:off x="4670965" y="4780920"/>
          <a:ext cx="2844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844720" imgH="583920" progId="Equation.DSMT4">
                  <p:embed/>
                </p:oleObj>
              </mc:Choice>
              <mc:Fallback>
                <p:oleObj name="Equation" r:id="rId16" imgW="2844720" imgH="583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965" y="4780920"/>
                        <a:ext cx="28448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Determining Whether a Series Converges or Diverges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465138"/>
            <a:r>
              <a:rPr lang="en-US" dirty="0"/>
              <a:t>Thus, the series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  <a:r>
              <a:rPr lang="en-US" dirty="0"/>
              <a:t>.</a:t>
            </a:r>
          </a:p>
          <a:p>
            <a:pPr marL="465138"/>
            <a:endParaRPr lang="en-US" dirty="0"/>
          </a:p>
          <a:p>
            <a:pPr marL="465138"/>
            <a:endParaRPr lang="en-US" dirty="0"/>
          </a:p>
          <a:p>
            <a:pPr marL="465138"/>
            <a:r>
              <a:rPr lang="en-US" dirty="0"/>
              <a:t>(See Example 9 of Section 4.4 as an aid in evaluating this limit.) Thus, this series also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  <a:r>
              <a:rPr lang="en-US" dirty="0"/>
              <a:t>.</a:t>
            </a:r>
          </a:p>
        </p:txBody>
      </p:sp>
      <p:graphicFrame>
        <p:nvGraphicFramePr>
          <p:cNvPr id="564226" name="Object 2"/>
          <p:cNvGraphicFramePr>
            <a:graphicFrameLocks noChangeAspect="1"/>
          </p:cNvGraphicFramePr>
          <p:nvPr/>
        </p:nvGraphicFramePr>
        <p:xfrm>
          <a:off x="609600" y="152400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622080" progId="Equation.DSMT4">
                  <p:embed/>
                </p:oleObj>
              </mc:Choice>
              <mc:Fallback>
                <p:oleObj name="Equation" r:id="rId2" imgW="1600200" imgH="622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1600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27" name="Object 3"/>
          <p:cNvGraphicFramePr>
            <a:graphicFrameLocks noChangeAspect="1"/>
          </p:cNvGraphicFramePr>
          <p:nvPr/>
        </p:nvGraphicFramePr>
        <p:xfrm>
          <a:off x="2272260" y="1401580"/>
          <a:ext cx="170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838080" progId="Equation.DSMT4">
                  <p:embed/>
                </p:oleObj>
              </mc:Choice>
              <mc:Fallback>
                <p:oleObj name="Equation" r:id="rId4" imgW="170172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260" y="1401580"/>
                        <a:ext cx="170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28" name="Object 4"/>
          <p:cNvGraphicFramePr>
            <a:graphicFrameLocks noChangeAspect="1"/>
          </p:cNvGraphicFramePr>
          <p:nvPr/>
        </p:nvGraphicFramePr>
        <p:xfrm>
          <a:off x="4102100" y="140158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838080" progId="Equation.DSMT4">
                  <p:embed/>
                </p:oleObj>
              </mc:Choice>
              <mc:Fallback>
                <p:oleObj name="Equation" r:id="rId6" imgW="10029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140158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29" name="Object 5"/>
          <p:cNvGraphicFramePr>
            <a:graphicFrameLocks noChangeAspect="1"/>
          </p:cNvGraphicFramePr>
          <p:nvPr/>
        </p:nvGraphicFramePr>
        <p:xfrm>
          <a:off x="609600" y="3080270"/>
          <a:ext cx="1600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00200" imgH="622080" progId="Equation.DSMT4">
                  <p:embed/>
                </p:oleObj>
              </mc:Choice>
              <mc:Fallback>
                <p:oleObj name="Equation" r:id="rId8" imgW="1600200" imgH="622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80270"/>
                        <a:ext cx="16002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0" name="Object 6"/>
          <p:cNvGraphicFramePr>
            <a:graphicFrameLocks noChangeAspect="1"/>
          </p:cNvGraphicFramePr>
          <p:nvPr/>
        </p:nvGraphicFramePr>
        <p:xfrm>
          <a:off x="2330970" y="2895600"/>
          <a:ext cx="1358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58640" imgH="888840" progId="Equation.DSMT4">
                  <p:embed/>
                </p:oleObj>
              </mc:Choice>
              <mc:Fallback>
                <p:oleObj name="Equation" r:id="rId10" imgW="135864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970" y="2895600"/>
                        <a:ext cx="1358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562348"/>
              </p:ext>
            </p:extLst>
          </p:nvPr>
        </p:nvGraphicFramePr>
        <p:xfrm>
          <a:off x="3810000" y="3231630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291960" progId="Equation.DSMT4">
                  <p:embed/>
                </p:oleObj>
              </mc:Choice>
              <mc:Fallback>
                <p:oleObj name="Equation" r:id="rId12" imgW="9651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31630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Determining Whether a Series Converges or Diverges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en-US" dirty="0"/>
              <a:t>Define				 Determine whether </a:t>
            </a:r>
          </a:p>
          <a:p>
            <a:pPr>
              <a:lnSpc>
                <a:spcPct val="200000"/>
              </a:lnSpc>
            </a:pPr>
            <a:r>
              <a:rPr lang="en-US" dirty="0"/>
              <a:t>the series	      converges.</a:t>
            </a:r>
          </a:p>
          <a:p>
            <a:endParaRPr lang="en-US" dirty="0"/>
          </a:p>
        </p:txBody>
      </p:sp>
      <p:graphicFrame>
        <p:nvGraphicFramePr>
          <p:cNvPr id="565250" name="Object 2"/>
          <p:cNvGraphicFramePr>
            <a:graphicFrameLocks noChangeAspect="1"/>
          </p:cNvGraphicFramePr>
          <p:nvPr/>
        </p:nvGraphicFramePr>
        <p:xfrm>
          <a:off x="1571470" y="1264420"/>
          <a:ext cx="3530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30520" imgH="1054080" progId="Equation.DSMT4">
                  <p:embed/>
                </p:oleObj>
              </mc:Choice>
              <mc:Fallback>
                <p:oleObj name="Equation" r:id="rId2" imgW="3530520" imgH="1054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470" y="1264420"/>
                        <a:ext cx="35306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5251" name="Object 3"/>
          <p:cNvGraphicFramePr>
            <a:graphicFrameLocks noChangeAspect="1"/>
          </p:cNvGraphicFramePr>
          <p:nvPr/>
        </p:nvGraphicFramePr>
        <p:xfrm>
          <a:off x="1983700" y="2171700"/>
          <a:ext cx="76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952200" progId="Equation.DSMT4">
                  <p:embed/>
                </p:oleObj>
              </mc:Choice>
              <mc:Fallback>
                <p:oleObj name="Equation" r:id="rId4" imgW="76176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700" y="2171700"/>
                        <a:ext cx="762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Determining Whether a Series Converges or Diverges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If we apply the Ratio Test, we see that there are two forms of the ratio, depending on whether </a:t>
            </a:r>
            <a:r>
              <a:rPr lang="en-US" i="1" dirty="0"/>
              <a:t>n</a:t>
            </a:r>
            <a:r>
              <a:rPr lang="en-US" dirty="0"/>
              <a:t> is even or odd.</a:t>
            </a:r>
          </a:p>
        </p:txBody>
      </p:sp>
      <p:graphicFrame>
        <p:nvGraphicFramePr>
          <p:cNvPr id="566274" name="Object 2"/>
          <p:cNvGraphicFramePr>
            <a:graphicFrameLocks noChangeAspect="1"/>
          </p:cNvGraphicFramePr>
          <p:nvPr/>
        </p:nvGraphicFramePr>
        <p:xfrm>
          <a:off x="1397000" y="2819400"/>
          <a:ext cx="6350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9680" imgH="1536480" progId="Equation.DSMT4">
                  <p:embed/>
                </p:oleObj>
              </mc:Choice>
              <mc:Fallback>
                <p:oleObj name="Equation" r:id="rId2" imgW="6349680" imgH="1536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819400"/>
                        <a:ext cx="63500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6275" name="Object 3"/>
          <p:cNvGraphicFramePr>
            <a:graphicFrameLocks noChangeAspect="1"/>
          </p:cNvGraphicFramePr>
          <p:nvPr/>
        </p:nvGraphicFramePr>
        <p:xfrm>
          <a:off x="1397000" y="4406900"/>
          <a:ext cx="64770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760" imgH="1536480" progId="Equation.DSMT4">
                  <p:embed/>
                </p:oleObj>
              </mc:Choice>
              <mc:Fallback>
                <p:oleObj name="Equation" r:id="rId4" imgW="6476760" imgH="1536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406900"/>
                        <a:ext cx="64770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Determining Whether a Series Converges or Diverges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32037"/>
          </a:xfrm>
        </p:spPr>
        <p:txBody>
          <a:bodyPr>
            <a:spAutoFit/>
          </a:bodyPr>
          <a:lstStyle/>
          <a:p>
            <a:r>
              <a:rPr lang="en-US" dirty="0"/>
              <a:t>So as			    oscillates between values approaching 0 (for odd </a:t>
            </a:r>
            <a:r>
              <a:rPr lang="en-US" i="1" dirty="0"/>
              <a:t>n</a:t>
            </a:r>
            <a:r>
              <a:rPr lang="en-US" dirty="0"/>
              <a:t>) and values growing unboundedly large (for even </a:t>
            </a:r>
            <a:r>
              <a:rPr lang="en-US" i="1" dirty="0"/>
              <a:t>n</a:t>
            </a:r>
            <a:r>
              <a:rPr lang="en-US" dirty="0"/>
              <a:t>)—in other words, </a:t>
            </a:r>
          </a:p>
          <a:p>
            <a:r>
              <a:rPr lang="en-US" dirty="0"/>
              <a:t>		fails to exist in a fairly extreme fashion. But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			       so 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r>
              <a:rPr lang="en-US" dirty="0"/>
              <a:t>and the series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  <a:r>
              <a:rPr lang="en-US" dirty="0"/>
              <a:t> by the Root Test.</a:t>
            </a:r>
          </a:p>
        </p:txBody>
      </p:sp>
      <p:graphicFrame>
        <p:nvGraphicFramePr>
          <p:cNvPr id="567298" name="Object 2"/>
          <p:cNvGraphicFramePr>
            <a:graphicFrameLocks noChangeAspect="1"/>
          </p:cNvGraphicFramePr>
          <p:nvPr/>
        </p:nvGraphicFramePr>
        <p:xfrm>
          <a:off x="1371600" y="1335790"/>
          <a:ext cx="215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431640" progId="Equation.DSMT4">
                  <p:embed/>
                </p:oleObj>
              </mc:Choice>
              <mc:Fallback>
                <p:oleObj name="Equation" r:id="rId2" imgW="21589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35790"/>
                        <a:ext cx="2159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299" name="Object 3"/>
          <p:cNvGraphicFramePr>
            <a:graphicFrameLocks noChangeAspect="1"/>
          </p:cNvGraphicFramePr>
          <p:nvPr/>
        </p:nvGraphicFramePr>
        <p:xfrm>
          <a:off x="548640" y="2653260"/>
          <a:ext cx="1790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583920" progId="Equation.DSMT4">
                  <p:embed/>
                </p:oleObj>
              </mc:Choice>
              <mc:Fallback>
                <p:oleObj name="Equation" r:id="rId4" imgW="1790640" imgH="583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653260"/>
                        <a:ext cx="1790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0" name="Object 4"/>
          <p:cNvGraphicFramePr>
            <a:graphicFrameLocks noChangeAspect="1"/>
          </p:cNvGraphicFramePr>
          <p:nvPr/>
        </p:nvGraphicFramePr>
        <p:xfrm>
          <a:off x="2641600" y="3244850"/>
          <a:ext cx="3860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60640" imgH="977760" progId="Equation.DSMT4">
                  <p:embed/>
                </p:oleObj>
              </mc:Choice>
              <mc:Fallback>
                <p:oleObj name="Equation" r:id="rId6" imgW="3860640" imgH="977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244850"/>
                        <a:ext cx="38608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1" name="Object 5"/>
          <p:cNvGraphicFramePr>
            <a:graphicFrameLocks noChangeAspect="1"/>
          </p:cNvGraphicFramePr>
          <p:nvPr/>
        </p:nvGraphicFramePr>
        <p:xfrm>
          <a:off x="1157990" y="4201410"/>
          <a:ext cx="262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28720" imgH="431640" progId="Equation.DSMT4">
                  <p:embed/>
                </p:oleObj>
              </mc:Choice>
              <mc:Fallback>
                <p:oleObj name="Equation" r:id="rId8" imgW="262872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990" y="4201410"/>
                        <a:ext cx="2628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7302" name="Object 6"/>
          <p:cNvGraphicFramePr>
            <a:graphicFrameLocks noChangeAspect="1"/>
          </p:cNvGraphicFramePr>
          <p:nvPr/>
        </p:nvGraphicFramePr>
        <p:xfrm>
          <a:off x="3524250" y="4724400"/>
          <a:ext cx="2095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95200" imgH="622080" progId="Equation.DSMT4">
                  <p:embed/>
                </p:oleObj>
              </mc:Choice>
              <mc:Fallback>
                <p:oleObj name="Equation" r:id="rId10" imgW="209520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4724400"/>
                        <a:ext cx="2095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Ratio Test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46769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Note:</a:t>
            </a:r>
            <a:r>
              <a:rPr lang="en-US" dirty="0">
                <a:solidFill>
                  <a:schemeClr val="tx1"/>
                </a:solidFill>
              </a:rPr>
              <a:t> The test also applies to series in which the terms are only all positive past some point. As always, the behavior of the first few terms of a series doesn’t affect convergence or divergence—only the tail of a series matters.)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91248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65138" indent="-465138"/>
            <a:r>
              <a:rPr lang="en-US" b="1" dirty="0">
                <a:solidFill>
                  <a:schemeClr val="tx1"/>
                </a:solidFill>
              </a:rPr>
              <a:t>a.	</a:t>
            </a:r>
            <a:r>
              <a:rPr lang="en-US" dirty="0">
                <a:solidFill>
                  <a:schemeClr val="tx1"/>
                </a:solidFill>
              </a:rPr>
              <a:t>Geometric series exhibit the limit behavior we are generalizing in the Ratio Test, and we can prove </a:t>
            </a:r>
          </a:p>
          <a:p>
            <a:pPr marL="465138" indent="-465138"/>
            <a:r>
              <a:rPr lang="en-US" dirty="0">
                <a:solidFill>
                  <a:schemeClr val="tx1"/>
                </a:solidFill>
              </a:rPr>
              <a:t>	convergence of the series	     by directly </a:t>
            </a:r>
          </a:p>
          <a:p>
            <a:pPr marL="465138" indent="-465138"/>
            <a:r>
              <a:rPr lang="en-US" dirty="0">
                <a:solidFill>
                  <a:schemeClr val="tx1"/>
                </a:solidFill>
              </a:rPr>
              <a:t>	comparing it to an appropriate geometric series. Given that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&lt; 1, fix a real number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such that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 &lt; 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 &lt; 1 and let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. Then there is a natural number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for which</a:t>
            </a:r>
          </a:p>
          <a:p>
            <a:pPr marL="465138" indent="-465138">
              <a:lnSpc>
                <a:spcPct val="150000"/>
              </a:lnSpc>
              <a:spcBef>
                <a:spcPts val="18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47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294911"/>
              </p:ext>
            </p:extLst>
          </p:nvPr>
        </p:nvGraphicFramePr>
        <p:xfrm>
          <a:off x="4724400" y="2205318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520560" progId="Equation.DSMT4">
                  <p:embed/>
                </p:oleObj>
              </mc:Choice>
              <mc:Fallback>
                <p:oleObj name="Equation" r:id="rId2" imgW="761760" imgH="520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5318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7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60967"/>
              </p:ext>
            </p:extLst>
          </p:nvPr>
        </p:nvGraphicFramePr>
        <p:xfrm>
          <a:off x="2863850" y="4294468"/>
          <a:ext cx="3416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16040" imgH="1041120" progId="Equation.DSMT4">
                  <p:embed/>
                </p:oleObj>
              </mc:Choice>
              <mc:Fallback>
                <p:oleObj name="Equation" r:id="rId4" imgW="3416040" imgH="1041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4294468"/>
                        <a:ext cx="3416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Proof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47152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65138" indent="-465138"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In particular, this means that</a:t>
            </a:r>
          </a:p>
          <a:p>
            <a:pPr marL="465138" indent="-465138"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for all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≥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, so</a:t>
            </a:r>
          </a:p>
          <a:p>
            <a:pPr marL="465138" indent="-465138"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48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25706"/>
              </p:ext>
            </p:extLst>
          </p:nvPr>
        </p:nvGraphicFramePr>
        <p:xfrm>
          <a:off x="3231328" y="1807210"/>
          <a:ext cx="205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914400" progId="Equation.DSMT4">
                  <p:embed/>
                </p:oleObj>
              </mc:Choice>
              <mc:Fallback>
                <p:oleObj name="Equation" r:id="rId2" imgW="205740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328" y="1807210"/>
                        <a:ext cx="2057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8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13607"/>
              </p:ext>
            </p:extLst>
          </p:nvPr>
        </p:nvGraphicFramePr>
        <p:xfrm>
          <a:off x="2990028" y="3197860"/>
          <a:ext cx="25400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9800" imgH="1587240" progId="Equation.DSMT4">
                  <p:embed/>
                </p:oleObj>
              </mc:Choice>
              <mc:Fallback>
                <p:oleObj name="Equation" r:id="rId4" imgW="2539800" imgH="1587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028" y="3197860"/>
                        <a:ext cx="25400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Proof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24124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and, in general,		    In other words, from the </a:t>
            </a:r>
          </a:p>
          <a:p>
            <a:pPr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point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onward, the terms of the series	  are less </a:t>
            </a:r>
          </a:p>
          <a:p>
            <a:pPr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than the terms of a geometric series with common ratio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Adding in the first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 1 terms doesn’t affect convergence, so the entire series          also converges.</a:t>
            </a:r>
          </a:p>
        </p:txBody>
      </p:sp>
      <p:graphicFrame>
        <p:nvGraphicFramePr>
          <p:cNvPr id="549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524778"/>
              </p:ext>
            </p:extLst>
          </p:nvPr>
        </p:nvGraphicFramePr>
        <p:xfrm>
          <a:off x="2269415" y="3100668"/>
          <a:ext cx="464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47960" imgH="914400" progId="Equation.DSMT4">
                  <p:embed/>
                </p:oleObj>
              </mc:Choice>
              <mc:Fallback>
                <p:oleObj name="Equation" r:id="rId2" imgW="464796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415" y="3100668"/>
                        <a:ext cx="4648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725404"/>
              </p:ext>
            </p:extLst>
          </p:nvPr>
        </p:nvGraphicFramePr>
        <p:xfrm>
          <a:off x="2872145" y="1290918"/>
          <a:ext cx="161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469800" progId="Equation.DSMT4">
                  <p:embed/>
                </p:oleObj>
              </mc:Choice>
              <mc:Fallback>
                <p:oleObj name="Equation" r:id="rId4" imgW="16128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145" y="1290918"/>
                        <a:ext cx="1612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92159"/>
              </p:ext>
            </p:extLst>
          </p:nvPr>
        </p:nvGraphicFramePr>
        <p:xfrm>
          <a:off x="6269915" y="1792048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520560" progId="Equation.DSMT4">
                  <p:embed/>
                </p:oleObj>
              </mc:Choice>
              <mc:Fallback>
                <p:oleObj name="Equation" r:id="rId6" imgW="76176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915" y="1792048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9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238498"/>
              </p:ext>
            </p:extLst>
          </p:nvPr>
        </p:nvGraphicFramePr>
        <p:xfrm>
          <a:off x="5333103" y="4545106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520560" progId="Equation.DSMT4">
                  <p:embed/>
                </p:oleObj>
              </mc:Choice>
              <mc:Fallback>
                <p:oleObj name="Equation" r:id="rId8" imgW="761760" imgH="520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103" y="4545106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Proof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80147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65138" indent="-465138">
              <a:spcBef>
                <a:spcPts val="672"/>
              </a:spcBef>
            </a:pPr>
            <a:r>
              <a:rPr lang="en-US" b="1" dirty="0">
                <a:solidFill>
                  <a:schemeClr val="tx1"/>
                </a:solidFill>
              </a:rPr>
              <a:t>b.	</a:t>
            </a: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&gt; 1 or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</a:t>
            </a:r>
            <a:r>
              <a:rPr lang="en-US" dirty="0">
                <a:solidFill>
                  <a:schemeClr val="tx1"/>
                </a:solidFill>
              </a:rPr>
              <a:t>, then from some point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onward it must be the case that 	          so</a:t>
            </a:r>
          </a:p>
          <a:p>
            <a:pPr marL="465138" indent="-465138">
              <a:lnSpc>
                <a:spcPct val="150000"/>
              </a:lnSpc>
              <a:spcBef>
                <a:spcPts val="672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	and hence	          By the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-Term Divergence </a:t>
            </a:r>
          </a:p>
          <a:p>
            <a:pPr marL="465138" indent="-465138">
              <a:lnSpc>
                <a:spcPct val="150000"/>
              </a:lnSpc>
              <a:spcBef>
                <a:spcPts val="672"/>
              </a:spcBef>
            </a:pPr>
            <a:r>
              <a:rPr lang="en-US" dirty="0">
                <a:solidFill>
                  <a:schemeClr val="tx1"/>
                </a:solidFill>
              </a:rPr>
              <a:t>	Test,	  diverges.</a:t>
            </a:r>
          </a:p>
        </p:txBody>
      </p:sp>
      <p:graphicFrame>
        <p:nvGraphicFramePr>
          <p:cNvPr id="550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3516"/>
              </p:ext>
            </p:extLst>
          </p:nvPr>
        </p:nvGraphicFramePr>
        <p:xfrm>
          <a:off x="4244785" y="1770883"/>
          <a:ext cx="161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431640" progId="Equation.DSMT4">
                  <p:embed/>
                </p:oleObj>
              </mc:Choice>
              <mc:Fallback>
                <p:oleObj name="Equation" r:id="rId2" imgW="16128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785" y="1770883"/>
                        <a:ext cx="161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836507"/>
              </p:ext>
            </p:extLst>
          </p:nvPr>
        </p:nvGraphicFramePr>
        <p:xfrm>
          <a:off x="3234615" y="2328433"/>
          <a:ext cx="2717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7640" imgH="431640" progId="Equation.DSMT4">
                  <p:embed/>
                </p:oleObj>
              </mc:Choice>
              <mc:Fallback>
                <p:oleObj name="Equation" r:id="rId4" imgW="271764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615" y="2328433"/>
                        <a:ext cx="2717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532457"/>
              </p:ext>
            </p:extLst>
          </p:nvPr>
        </p:nvGraphicFramePr>
        <p:xfrm>
          <a:off x="2566095" y="3018813"/>
          <a:ext cx="1447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545760" progId="Equation.DSMT4">
                  <p:embed/>
                </p:oleObj>
              </mc:Choice>
              <mc:Fallback>
                <p:oleObj name="Equation" r:id="rId6" imgW="1447560" imgH="5457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095" y="3018813"/>
                        <a:ext cx="1447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09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33726"/>
              </p:ext>
            </p:extLst>
          </p:nvPr>
        </p:nvGraphicFramePr>
        <p:xfrm>
          <a:off x="1727895" y="3613423"/>
          <a:ext cx="762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520560" progId="Equation.DSMT4">
                  <p:embed/>
                </p:oleObj>
              </mc:Choice>
              <mc:Fallback>
                <p:oleObj name="Equation" r:id="rId8" imgW="761760" imgH="520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895" y="3613423"/>
                        <a:ext cx="762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Proof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949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65138" indent="-465138"/>
            <a:r>
              <a:rPr lang="en-US" b="1" dirty="0">
                <a:solidFill>
                  <a:schemeClr val="tx1"/>
                </a:solidFill>
              </a:rPr>
              <a:t>c.	</a:t>
            </a:r>
            <a:r>
              <a:rPr lang="en-US" dirty="0">
                <a:solidFill>
                  <a:schemeClr val="tx1"/>
                </a:solidFill>
              </a:rPr>
              <a:t>The claim is that if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1, the Ratio Test is inconclusive. We can prove this by showing that there exists a convergent series with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 and a divergent series with </a:t>
            </a:r>
            <a:r>
              <a:rPr lang="en-US" i="1" dirty="0">
                <a:solidFill>
                  <a:schemeClr val="tx1"/>
                </a:solidFill>
              </a:rPr>
              <a:t>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1. </a:t>
            </a:r>
          </a:p>
          <a:p>
            <a:pPr marL="465138" indent="-465138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	The series	  converges and </a:t>
            </a:r>
          </a:p>
          <a:p>
            <a:pPr marL="465138" indent="-465138">
              <a:lnSpc>
                <a:spcPct val="15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65138" indent="-465138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465138" indent="-465138"/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51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921577"/>
              </p:ext>
            </p:extLst>
          </p:nvPr>
        </p:nvGraphicFramePr>
        <p:xfrm>
          <a:off x="2570330" y="2938381"/>
          <a:ext cx="825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952200" progId="Equation.DSMT4">
                  <p:embed/>
                </p:oleObj>
              </mc:Choice>
              <mc:Fallback>
                <p:oleObj name="Equation" r:id="rId2" imgW="825480" imgH="952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330" y="2938381"/>
                        <a:ext cx="825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1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254985"/>
              </p:ext>
            </p:extLst>
          </p:nvPr>
        </p:nvGraphicFramePr>
        <p:xfrm>
          <a:off x="1255880" y="3464561"/>
          <a:ext cx="7289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89640" imgH="1828800" progId="Equation.DSMT4">
                  <p:embed/>
                </p:oleObj>
              </mc:Choice>
              <mc:Fallback>
                <p:oleObj name="Equation" r:id="rId4" imgW="7289640" imgH="1828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880" y="3464561"/>
                        <a:ext cx="7289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Proof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65138" indent="-465138"/>
            <a:r>
              <a:rPr lang="en-US" dirty="0">
                <a:solidFill>
                  <a:schemeClr val="tx1"/>
                </a:solidFill>
              </a:rPr>
              <a:t>The series	      diverges and </a:t>
            </a:r>
          </a:p>
          <a:p>
            <a:pPr marL="465138" indent="-465138"/>
            <a:endParaRPr lang="en-US" dirty="0">
              <a:solidFill>
                <a:schemeClr val="tx1"/>
              </a:solidFill>
            </a:endParaRPr>
          </a:p>
          <a:p>
            <a:pPr marL="465138" indent="-465138"/>
            <a:endParaRPr lang="en-US" dirty="0">
              <a:solidFill>
                <a:schemeClr val="tx1"/>
              </a:solidFill>
            </a:endParaRPr>
          </a:p>
          <a:p>
            <a:pPr marL="465138" indent="-465138"/>
            <a:endParaRPr lang="en-US" dirty="0">
              <a:solidFill>
                <a:schemeClr val="tx1"/>
              </a:solidFill>
            </a:endParaRPr>
          </a:p>
          <a:p>
            <a:pPr marL="465138" indent="-465138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529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928351"/>
              </p:ext>
            </p:extLst>
          </p:nvPr>
        </p:nvGraphicFramePr>
        <p:xfrm>
          <a:off x="2068158" y="1238327"/>
          <a:ext cx="698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952200" progId="Equation.DSMT4">
                  <p:embed/>
                </p:oleObj>
              </mc:Choice>
              <mc:Fallback>
                <p:oleObj name="Equation" r:id="rId2" imgW="698400" imgH="952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158" y="1238327"/>
                        <a:ext cx="6985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077459"/>
              </p:ext>
            </p:extLst>
          </p:nvPr>
        </p:nvGraphicFramePr>
        <p:xfrm>
          <a:off x="1282700" y="2057400"/>
          <a:ext cx="65786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578280" imgH="1663560" progId="Equation.DSMT4">
                  <p:embed/>
                </p:oleObj>
              </mc:Choice>
              <mc:Fallback>
                <p:oleObj name="Equation" r:id="rId4" imgW="6578280" imgH="1663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2057400"/>
                        <a:ext cx="65786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</TotalTime>
  <Words>999</Words>
  <Application>Microsoft Office PowerPoint</Application>
  <PresentationFormat>On-screen Show (4:3)</PresentationFormat>
  <Paragraphs>107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Symbol</vt:lpstr>
      <vt:lpstr>Calibri</vt:lpstr>
      <vt:lpstr>Cambria Math</vt:lpstr>
      <vt:lpstr>Office Theme</vt:lpstr>
      <vt:lpstr>Equation</vt:lpstr>
      <vt:lpstr>Section 10.5</vt:lpstr>
      <vt:lpstr>Theorem: The Ratio Test</vt:lpstr>
      <vt:lpstr>Theorem: The Ratio Test (cont.)</vt:lpstr>
      <vt:lpstr>Proof</vt:lpstr>
      <vt:lpstr>Proof (cont.)</vt:lpstr>
      <vt:lpstr>Proof (cont.)</vt:lpstr>
      <vt:lpstr>Proof (cont.)</vt:lpstr>
      <vt:lpstr>Proof (cont.)</vt:lpstr>
      <vt:lpstr>Proof (cont.)</vt:lpstr>
      <vt:lpstr>Example 1: Determining Whether a Series Converges or Diverges </vt:lpstr>
      <vt:lpstr>Example 1: Determining Whether a Series Converges or Diverges (cont.)</vt:lpstr>
      <vt:lpstr>Example 1: Determining Whether a Series Converges or Diverges (cont.)</vt:lpstr>
      <vt:lpstr>Example 1: Determining Whether a Series Converges or Diverges (cont.)</vt:lpstr>
      <vt:lpstr>Example 1: Determining Whether a Series Converges or Diverges (cont.)</vt:lpstr>
      <vt:lpstr>Theorem: The Root Test</vt:lpstr>
      <vt:lpstr>Proof</vt:lpstr>
      <vt:lpstr>Proof (cont.)</vt:lpstr>
      <vt:lpstr>Proof (cont.)</vt:lpstr>
      <vt:lpstr>Example 2: Determining Whether a Series Converges or Diverges </vt:lpstr>
      <vt:lpstr>Example 2: Determining Whether a Series Converges or Diverges (cont.)</vt:lpstr>
      <vt:lpstr>Example 3: Determining Whether a Series Converges or Diverges </vt:lpstr>
      <vt:lpstr>Example 3: Determining Whether a Series Converges or Diverges (cont.)</vt:lpstr>
      <vt:lpstr>Example 3: Determining Whether a Series Converges or Diverges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Learning;Kim Cumbie</dc:creator>
  <cp:lastModifiedBy>Allison Conger</cp:lastModifiedBy>
  <cp:revision>590</cp:revision>
  <dcterms:created xsi:type="dcterms:W3CDTF">2013-04-26T14:43:13Z</dcterms:created>
  <dcterms:modified xsi:type="dcterms:W3CDTF">2023-05-01T17:58:14Z</dcterms:modified>
</cp:coreProperties>
</file>