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sldIdLst>
    <p:sldId id="256" r:id="rId2"/>
    <p:sldId id="260" r:id="rId3"/>
    <p:sldId id="261" r:id="rId4"/>
    <p:sldId id="262" r:id="rId5"/>
    <p:sldId id="290"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91" r:id="rId21"/>
    <p:sldId id="277" r:id="rId22"/>
    <p:sldId id="278" r:id="rId23"/>
    <p:sldId id="279" r:id="rId24"/>
    <p:sldId id="280" r:id="rId25"/>
    <p:sldId id="281" r:id="rId26"/>
    <p:sldId id="282" r:id="rId27"/>
    <p:sldId id="283" r:id="rId28"/>
    <p:sldId id="284" r:id="rId29"/>
    <p:sldId id="286" r:id="rId30"/>
    <p:sldId id="287" r:id="rId31"/>
    <p:sldId id="288" r:id="rId32"/>
    <p:sldId id="289" r:id="rId33"/>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366092"/>
    <a:srgbClr val="0000FF"/>
    <a:srgbClr val="004786"/>
    <a:srgbClr val="FFFF99"/>
    <a:srgbClr val="000099"/>
    <a:srgbClr val="00808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68" autoAdjust="0"/>
    <p:restoredTop sz="94660"/>
  </p:normalViewPr>
  <p:slideViewPr>
    <p:cSldViewPr>
      <p:cViewPr varScale="1">
        <p:scale>
          <a:sx n="104" d="100"/>
          <a:sy n="104" d="100"/>
        </p:scale>
        <p:origin x="130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C14D66-ABF5-4913-87E1-51DE239BD2C6}" type="datetimeFigureOut">
              <a:rPr lang="en-US" smtClean="0"/>
              <a:pPr/>
              <a:t>5/1/2023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F456A-2978-4074-8D97-A2A7F4521536}" type="slidenum">
              <a:rPr lang="en-US" smtClean="0"/>
              <a:pPr/>
              <a:t>‹#›</a:t>
            </a:fld>
            <a:endParaRPr lang="en-US" dirty="0"/>
          </a:p>
        </p:txBody>
      </p:sp>
    </p:spTree>
    <p:extLst>
      <p:ext uri="{BB962C8B-B14F-4D97-AF65-F5344CB8AC3E}">
        <p14:creationId xmlns:p14="http://schemas.microsoft.com/office/powerpoint/2010/main" val="516734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12.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oleObject" Target="../embeddings/oleObject22.bin"/><Relationship Id="rId1" Type="http://schemas.openxmlformats.org/officeDocument/2006/relationships/slideLayout" Target="../slideLayouts/slideLayout2.xml"/><Relationship Id="rId5" Type="http://schemas.openxmlformats.org/officeDocument/2006/relationships/image" Target="../media/image24.wmf"/><Relationship Id="rId4" Type="http://schemas.openxmlformats.org/officeDocument/2006/relationships/oleObject" Target="../embeddings/oleObject23.bin"/></Relationships>
</file>

<file path=ppt/slides/_rels/slide14.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oleObject" Target="../embeddings/oleObject25.bin"/><Relationship Id="rId1" Type="http://schemas.openxmlformats.org/officeDocument/2006/relationships/slideLayout" Target="../slideLayouts/slideLayout2.xml"/><Relationship Id="rId5" Type="http://schemas.openxmlformats.org/officeDocument/2006/relationships/image" Target="../media/image27.wmf"/><Relationship Id="rId4" Type="http://schemas.openxmlformats.org/officeDocument/2006/relationships/oleObject" Target="../embeddings/oleObject2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image" Target="../media/image28.wmf"/><Relationship Id="rId7" Type="http://schemas.openxmlformats.org/officeDocument/2006/relationships/image" Target="../media/image30.wmf"/><Relationship Id="rId2"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9.bin"/><Relationship Id="rId5" Type="http://schemas.openxmlformats.org/officeDocument/2006/relationships/image" Target="../media/image29.wmf"/><Relationship Id="rId4" Type="http://schemas.openxmlformats.org/officeDocument/2006/relationships/oleObject" Target="../embeddings/oleObject28.bin"/><Relationship Id="rId9" Type="http://schemas.openxmlformats.org/officeDocument/2006/relationships/image" Target="../media/image31.wmf"/></Relationships>
</file>

<file path=ppt/slides/_rels/slide17.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31.bin"/><Relationship Id="rId1" Type="http://schemas.openxmlformats.org/officeDocument/2006/relationships/slideLayout" Target="../slideLayouts/slideLayout2.xml"/><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image" Target="../media/image34.wmf"/><Relationship Id="rId7" Type="http://schemas.openxmlformats.org/officeDocument/2006/relationships/oleObject" Target="../embeddings/oleObject36.bin"/><Relationship Id="rId2" Type="http://schemas.openxmlformats.org/officeDocument/2006/relationships/oleObject" Target="../embeddings/oleObject33.bin"/><Relationship Id="rId1" Type="http://schemas.openxmlformats.org/officeDocument/2006/relationships/slideLayout" Target="../slideLayouts/slideLayout2.xml"/><Relationship Id="rId6" Type="http://schemas.openxmlformats.org/officeDocument/2006/relationships/oleObject" Target="../embeddings/oleObject35.bin"/><Relationship Id="rId5" Type="http://schemas.openxmlformats.org/officeDocument/2006/relationships/image" Target="../media/image35.wmf"/><Relationship Id="rId4" Type="http://schemas.openxmlformats.org/officeDocument/2006/relationships/oleObject" Target="../embeddings/oleObject34.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38.bin"/><Relationship Id="rId1" Type="http://schemas.openxmlformats.org/officeDocument/2006/relationships/slideLayout" Target="../slideLayouts/slideLayout2.xml"/><Relationship Id="rId5" Type="http://schemas.openxmlformats.org/officeDocument/2006/relationships/image" Target="../media/image35.wmf"/><Relationship Id="rId4" Type="http://schemas.openxmlformats.org/officeDocument/2006/relationships/oleObject" Target="../embeddings/oleObject39.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43.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42.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39.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3.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5" Type="http://schemas.openxmlformats.org/officeDocument/2006/relationships/image" Target="../media/image42.wmf"/><Relationship Id="rId4" Type="http://schemas.openxmlformats.org/officeDocument/2006/relationships/oleObject" Target="../embeddings/oleObject46.bin"/></Relationships>
</file>

<file path=ppt/slides/_rels/slide24.x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image" Target="../media/image45.wmf"/><Relationship Id="rId7" Type="http://schemas.openxmlformats.org/officeDocument/2006/relationships/image" Target="../media/image47.wmf"/><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48.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57.bin"/><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8.bin"/><Relationship Id="rId4" Type="http://schemas.openxmlformats.org/officeDocument/2006/relationships/oleObject" Target="../embeddings/oleObject55.bin"/><Relationship Id="rId9" Type="http://schemas.openxmlformats.org/officeDocument/2006/relationships/image" Target="../media/image53.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60.wmf"/><Relationship Id="rId18" Type="http://schemas.openxmlformats.org/officeDocument/2006/relationships/oleObject" Target="../embeddings/oleObject67.bin"/><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64.bin"/><Relationship Id="rId17" Type="http://schemas.openxmlformats.org/officeDocument/2006/relationships/image" Target="../media/image62.wmf"/><Relationship Id="rId2" Type="http://schemas.openxmlformats.org/officeDocument/2006/relationships/oleObject" Target="../embeddings/oleObject59.bin"/><Relationship Id="rId16"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63.bin"/><Relationship Id="rId19" Type="http://schemas.openxmlformats.org/officeDocument/2006/relationships/image" Target="../media/image63.wmf"/><Relationship Id="rId4" Type="http://schemas.openxmlformats.org/officeDocument/2006/relationships/oleObject" Target="../embeddings/oleObject60.bin"/><Relationship Id="rId9" Type="http://schemas.openxmlformats.org/officeDocument/2006/relationships/image" Target="../media/image58.wmf"/><Relationship Id="rId14" Type="http://schemas.openxmlformats.org/officeDocument/2006/relationships/oleObject" Target="../embeddings/oleObject65.bin"/></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5.wmf"/><Relationship Id="rId4" Type="http://schemas.openxmlformats.org/officeDocument/2006/relationships/oleObject" Target="../embeddings/oleObject69.bin"/><Relationship Id="rId9" Type="http://schemas.openxmlformats.org/officeDocument/2006/relationships/oleObject" Target="../embeddings/oleObject72.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76.bin"/><Relationship Id="rId13" Type="http://schemas.openxmlformats.org/officeDocument/2006/relationships/image" Target="../media/image71.wmf"/><Relationship Id="rId18" Type="http://schemas.openxmlformats.org/officeDocument/2006/relationships/oleObject" Target="../embeddings/oleObject81.bin"/><Relationship Id="rId3" Type="http://schemas.openxmlformats.org/officeDocument/2006/relationships/image" Target="../media/image66.wmf"/><Relationship Id="rId21" Type="http://schemas.openxmlformats.org/officeDocument/2006/relationships/image" Target="../media/image75.wmf"/><Relationship Id="rId7" Type="http://schemas.openxmlformats.org/officeDocument/2006/relationships/image" Target="../media/image68.wmf"/><Relationship Id="rId12" Type="http://schemas.openxmlformats.org/officeDocument/2006/relationships/oleObject" Target="../embeddings/oleObject78.bin"/><Relationship Id="rId17" Type="http://schemas.openxmlformats.org/officeDocument/2006/relationships/image" Target="../media/image73.wmf"/><Relationship Id="rId2" Type="http://schemas.openxmlformats.org/officeDocument/2006/relationships/oleObject" Target="../embeddings/oleObject73.bin"/><Relationship Id="rId16" Type="http://schemas.openxmlformats.org/officeDocument/2006/relationships/oleObject" Target="../embeddings/oleObject80.bin"/><Relationship Id="rId20" Type="http://schemas.openxmlformats.org/officeDocument/2006/relationships/oleObject" Target="../embeddings/oleObject82.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70.wmf"/><Relationship Id="rId5" Type="http://schemas.openxmlformats.org/officeDocument/2006/relationships/image" Target="../media/image67.wmf"/><Relationship Id="rId15" Type="http://schemas.openxmlformats.org/officeDocument/2006/relationships/image" Target="../media/image72.wmf"/><Relationship Id="rId23" Type="http://schemas.openxmlformats.org/officeDocument/2006/relationships/oleObject" Target="../embeddings/oleObject84.bin"/><Relationship Id="rId10" Type="http://schemas.openxmlformats.org/officeDocument/2006/relationships/oleObject" Target="../embeddings/oleObject77.bin"/><Relationship Id="rId19" Type="http://schemas.openxmlformats.org/officeDocument/2006/relationships/image" Target="../media/image74.wmf"/><Relationship Id="rId4" Type="http://schemas.openxmlformats.org/officeDocument/2006/relationships/oleObject" Target="../embeddings/oleObject74.bin"/><Relationship Id="rId9" Type="http://schemas.openxmlformats.org/officeDocument/2006/relationships/image" Target="../media/image69.wmf"/><Relationship Id="rId14" Type="http://schemas.openxmlformats.org/officeDocument/2006/relationships/oleObject" Target="../embeddings/oleObject79.bin"/><Relationship Id="rId22" Type="http://schemas.openxmlformats.org/officeDocument/2006/relationships/oleObject" Target="../embeddings/oleObject83.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81.wmf"/><Relationship Id="rId18" Type="http://schemas.openxmlformats.org/officeDocument/2006/relationships/oleObject" Target="../embeddings/oleObject93.bin"/><Relationship Id="rId3" Type="http://schemas.openxmlformats.org/officeDocument/2006/relationships/image" Target="../media/image76.wmf"/><Relationship Id="rId7" Type="http://schemas.openxmlformats.org/officeDocument/2006/relationships/image" Target="../media/image78.wmf"/><Relationship Id="rId12" Type="http://schemas.openxmlformats.org/officeDocument/2006/relationships/oleObject" Target="../embeddings/oleObject90.bin"/><Relationship Id="rId17" Type="http://schemas.openxmlformats.org/officeDocument/2006/relationships/image" Target="../media/image83.wmf"/><Relationship Id="rId2" Type="http://schemas.openxmlformats.org/officeDocument/2006/relationships/oleObject" Target="../embeddings/oleObject85.bin"/><Relationship Id="rId16"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0.wmf"/><Relationship Id="rId5" Type="http://schemas.openxmlformats.org/officeDocument/2006/relationships/image" Target="../media/image77.wmf"/><Relationship Id="rId15" Type="http://schemas.openxmlformats.org/officeDocument/2006/relationships/image" Target="../media/image82.wmf"/><Relationship Id="rId10" Type="http://schemas.openxmlformats.org/officeDocument/2006/relationships/oleObject" Target="../embeddings/oleObject89.bin"/><Relationship Id="rId19" Type="http://schemas.openxmlformats.org/officeDocument/2006/relationships/image" Target="../media/image84.wmf"/><Relationship Id="rId4" Type="http://schemas.openxmlformats.org/officeDocument/2006/relationships/oleObject" Target="../embeddings/oleObject86.bin"/><Relationship Id="rId9" Type="http://schemas.openxmlformats.org/officeDocument/2006/relationships/image" Target="../media/image79.wmf"/><Relationship Id="rId14" Type="http://schemas.openxmlformats.org/officeDocument/2006/relationships/oleObject" Target="../embeddings/oleObject91.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10.bin"/><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5" Type="http://schemas.openxmlformats.org/officeDocument/2006/relationships/image" Target="../media/image15.wmf"/><Relationship Id="rId4"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10.6</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Absolute and Conditional Convergence</a:t>
            </a:r>
            <a:endParaRPr lang="en-US" b="1" i="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Alternating Series Test</a:t>
            </a:r>
            <a:br>
              <a:rPr lang="en-US" dirty="0"/>
            </a:br>
            <a:r>
              <a:rPr lang="en-US" dirty="0"/>
              <a:t>to Prove a Series Converges</a:t>
            </a:r>
          </a:p>
        </p:txBody>
      </p:sp>
      <p:sp>
        <p:nvSpPr>
          <p:cNvPr id="3" name="Content Placeholder 2"/>
          <p:cNvSpPr>
            <a:spLocks noGrp="1"/>
          </p:cNvSpPr>
          <p:nvPr>
            <p:ph idx="1"/>
          </p:nvPr>
        </p:nvSpPr>
        <p:spPr/>
        <p:txBody>
          <a:bodyPr/>
          <a:lstStyle/>
          <a:p>
            <a:pPr marL="514350" indent="-514350">
              <a:buAutoNum type="alphaLcPeriod"/>
            </a:pPr>
            <a:r>
              <a:rPr lang="en-US" dirty="0"/>
              <a:t>The alternating harmonic series  </a:t>
            </a:r>
          </a:p>
          <a:p>
            <a:r>
              <a:rPr lang="en-US" dirty="0"/>
              <a:t>       satisfies the conditions of the Alternating Series </a:t>
            </a:r>
          </a:p>
          <a:p>
            <a:r>
              <a:rPr lang="en-US" dirty="0"/>
              <a:t>       Test and thus converges.</a:t>
            </a:r>
          </a:p>
          <a:p>
            <a:pPr marL="457200" indent="-457200"/>
            <a:br>
              <a:rPr lang="en-US" dirty="0"/>
            </a:br>
            <a:br>
              <a:rPr lang="en-US" dirty="0"/>
            </a:br>
            <a:endParaRPr lang="en-US" dirty="0"/>
          </a:p>
        </p:txBody>
      </p:sp>
      <p:graphicFrame>
        <p:nvGraphicFramePr>
          <p:cNvPr id="4" name="Object 3">
            <a:extLst>
              <a:ext uri="{FF2B5EF4-FFF2-40B4-BE49-F238E27FC236}">
                <a16:creationId xmlns:a16="http://schemas.microsoft.com/office/drawing/2014/main" id="{506F8251-A2E7-6C93-62AF-CC6223DF3998}"/>
              </a:ext>
            </a:extLst>
          </p:cNvPr>
          <p:cNvGraphicFramePr>
            <a:graphicFrameLocks noChangeAspect="1"/>
          </p:cNvGraphicFramePr>
          <p:nvPr>
            <p:extLst>
              <p:ext uri="{D42A27DB-BD31-4B8C-83A1-F6EECF244321}">
                <p14:modId xmlns:p14="http://schemas.microsoft.com/office/powerpoint/2010/main" val="1530246428"/>
              </p:ext>
            </p:extLst>
          </p:nvPr>
        </p:nvGraphicFramePr>
        <p:xfrm>
          <a:off x="5791200" y="1097280"/>
          <a:ext cx="1701800" cy="914400"/>
        </p:xfrm>
        <a:graphic>
          <a:graphicData uri="http://schemas.openxmlformats.org/presentationml/2006/ole">
            <mc:AlternateContent xmlns:mc="http://schemas.openxmlformats.org/markup-compatibility/2006">
              <mc:Choice xmlns:v="urn:schemas-microsoft-com:vml" Requires="v">
                <p:oleObj name="Equation" r:id="rId2" imgW="1701720" imgH="914400" progId="Equation.DSMT4">
                  <p:embed/>
                </p:oleObj>
              </mc:Choice>
              <mc:Fallback>
                <p:oleObj name="Equation" r:id="rId2" imgW="1701720" imgH="914400" progId="Equation.DSMT4">
                  <p:embed/>
                  <p:pic>
                    <p:nvPicPr>
                      <p:cNvPr id="4" name="Object 3"/>
                      <p:cNvPicPr>
                        <a:picLocks noChangeAspect="1" noChangeArrowheads="1"/>
                      </p:cNvPicPr>
                      <p:nvPr/>
                    </p:nvPicPr>
                    <p:blipFill>
                      <a:blip r:embed="rId3"/>
                      <a:srcRect/>
                      <a:stretch>
                        <a:fillRect/>
                      </a:stretch>
                    </p:blipFill>
                    <p:spPr bwMode="auto">
                      <a:xfrm>
                        <a:off x="5791200" y="1097280"/>
                        <a:ext cx="1701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Alternating Series Test</a:t>
            </a:r>
            <a:br>
              <a:rPr lang="en-US" dirty="0"/>
            </a:br>
            <a:r>
              <a:rPr lang="en-US" dirty="0"/>
              <a:t>to Prove a Series Converges (cont.)</a:t>
            </a:r>
          </a:p>
        </p:txBody>
      </p:sp>
      <p:sp>
        <p:nvSpPr>
          <p:cNvPr id="3" name="Content Placeholder 2"/>
          <p:cNvSpPr>
            <a:spLocks noGrp="1"/>
          </p:cNvSpPr>
          <p:nvPr>
            <p:ph idx="1"/>
          </p:nvPr>
        </p:nvSpPr>
        <p:spPr/>
        <p:txBody>
          <a:bodyPr/>
          <a:lstStyle/>
          <a:p>
            <a:pPr marL="347663" indent="-347663">
              <a:tabLst>
                <a:tab pos="457200" algn="l"/>
              </a:tabLst>
            </a:pPr>
            <a:r>
              <a:rPr lang="en-US" b="1" dirty="0"/>
              <a:t>b</a:t>
            </a:r>
            <a:r>
              <a:rPr lang="en-US" dirty="0"/>
              <a:t>. The series                                      </a:t>
            </a:r>
            <a:r>
              <a:rPr lang="en-US" i="1" dirty="0"/>
              <a:t> </a:t>
            </a:r>
            <a:r>
              <a:rPr lang="en-US" dirty="0"/>
              <a:t>converges as well, since</a:t>
            </a:r>
          </a:p>
          <a:p>
            <a:endParaRPr lang="en-US" dirty="0"/>
          </a:p>
          <a:p>
            <a:pPr marL="457200" indent="-457200"/>
            <a:r>
              <a:rPr lang="en-US" dirty="0"/>
              <a:t>(i) 	the function                                                            is </a:t>
            </a:r>
          </a:p>
          <a:p>
            <a:pPr marL="457200" indent="-457200">
              <a:spcBef>
                <a:spcPts val="1800"/>
              </a:spcBef>
            </a:pPr>
            <a:r>
              <a:rPr lang="en-US" dirty="0"/>
              <a:t>	positive for </a:t>
            </a:r>
            <a:r>
              <a:rPr lang="en-US" i="1" dirty="0"/>
              <a:t>x</a:t>
            </a:r>
            <a:r>
              <a:rPr lang="en-US" dirty="0"/>
              <a:t> &gt; 2, and decreases monotonically for </a:t>
            </a:r>
          </a:p>
          <a:p>
            <a:pPr marL="457200" indent="-457200">
              <a:spcBef>
                <a:spcPts val="0"/>
              </a:spcBef>
            </a:pPr>
            <a:r>
              <a:rPr lang="en-US" i="1" dirty="0"/>
              <a:t>	x</a:t>
            </a:r>
            <a:r>
              <a:rPr lang="en-US" dirty="0"/>
              <a:t> ≥ 4, a consequence of the fact that</a:t>
            </a:r>
          </a:p>
        </p:txBody>
      </p:sp>
      <p:graphicFrame>
        <p:nvGraphicFramePr>
          <p:cNvPr id="553986" name="Object 2"/>
          <p:cNvGraphicFramePr>
            <a:graphicFrameLocks noChangeAspect="1"/>
          </p:cNvGraphicFramePr>
          <p:nvPr>
            <p:extLst>
              <p:ext uri="{D42A27DB-BD31-4B8C-83A1-F6EECF244321}">
                <p14:modId xmlns:p14="http://schemas.microsoft.com/office/powerpoint/2010/main" val="2965123452"/>
              </p:ext>
            </p:extLst>
          </p:nvPr>
        </p:nvGraphicFramePr>
        <p:xfrm>
          <a:off x="2917372" y="2558144"/>
          <a:ext cx="4610100" cy="952500"/>
        </p:xfrm>
        <a:graphic>
          <a:graphicData uri="http://schemas.openxmlformats.org/presentationml/2006/ole">
            <mc:AlternateContent xmlns:mc="http://schemas.openxmlformats.org/markup-compatibility/2006">
              <mc:Choice xmlns:v="urn:schemas-microsoft-com:vml" Requires="v">
                <p:oleObj name="Equation" r:id="rId2" imgW="4609800" imgH="952200" progId="Equation.DSMT4">
                  <p:embed/>
                </p:oleObj>
              </mc:Choice>
              <mc:Fallback>
                <p:oleObj name="Equation" r:id="rId2" imgW="4609800" imgH="9522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7372" y="2558144"/>
                        <a:ext cx="4610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3987" name="Object 3"/>
          <p:cNvGraphicFramePr>
            <a:graphicFrameLocks noChangeAspect="1"/>
          </p:cNvGraphicFramePr>
          <p:nvPr>
            <p:extLst>
              <p:ext uri="{D42A27DB-BD31-4B8C-83A1-F6EECF244321}">
                <p14:modId xmlns:p14="http://schemas.microsoft.com/office/powerpoint/2010/main" val="2623517561"/>
              </p:ext>
            </p:extLst>
          </p:nvPr>
        </p:nvGraphicFramePr>
        <p:xfrm>
          <a:off x="1739900" y="4400550"/>
          <a:ext cx="5740400" cy="1155700"/>
        </p:xfrm>
        <a:graphic>
          <a:graphicData uri="http://schemas.openxmlformats.org/presentationml/2006/ole">
            <mc:AlternateContent xmlns:mc="http://schemas.openxmlformats.org/markup-compatibility/2006">
              <mc:Choice xmlns:v="urn:schemas-microsoft-com:vml" Requires="v">
                <p:oleObj name="Equation" r:id="rId4" imgW="5740200" imgH="1155600" progId="Equation.DSMT4">
                  <p:embed/>
                </p:oleObj>
              </mc:Choice>
              <mc:Fallback>
                <p:oleObj name="Equation" r:id="rId4" imgW="5740200" imgH="1155600" progId="Equation.DSMT4">
                  <p:embed/>
                  <p:pic>
                    <p:nvPicPr>
                      <p:cNvPr id="0" name="Picture 3"/>
                      <p:cNvPicPr>
                        <a:picLocks noChangeAspect="1" noChangeArrowheads="1"/>
                      </p:cNvPicPr>
                      <p:nvPr/>
                    </p:nvPicPr>
                    <p:blipFill>
                      <a:blip r:embed="rId5"/>
                      <a:srcRect/>
                      <a:stretch>
                        <a:fillRect/>
                      </a:stretch>
                    </p:blipFill>
                    <p:spPr bwMode="auto">
                      <a:xfrm>
                        <a:off x="1739900" y="4400550"/>
                        <a:ext cx="5740400"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558598112"/>
              </p:ext>
            </p:extLst>
          </p:nvPr>
        </p:nvGraphicFramePr>
        <p:xfrm>
          <a:off x="2438400" y="1066800"/>
          <a:ext cx="3009900" cy="914400"/>
        </p:xfrm>
        <a:graphic>
          <a:graphicData uri="http://schemas.openxmlformats.org/presentationml/2006/ole">
            <mc:AlternateContent xmlns:mc="http://schemas.openxmlformats.org/markup-compatibility/2006">
              <mc:Choice xmlns:v="urn:schemas-microsoft-com:vml" Requires="v">
                <p:oleObj name="Equation" r:id="rId6" imgW="3009900" imgH="914400" progId="Equation.DSMT4">
                  <p:embed/>
                </p:oleObj>
              </mc:Choice>
              <mc:Fallback>
                <p:oleObj name="Equation" r:id="rId6" imgW="3009900" imgH="914400" progId="Equation.DSMT4">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8400" y="1066800"/>
                        <a:ext cx="3009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3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Alternating Series Test</a:t>
            </a:r>
            <a:br>
              <a:rPr lang="en-US" dirty="0"/>
            </a:br>
            <a:r>
              <a:rPr lang="en-US" dirty="0"/>
              <a:t>to Prove a Series Converges (cont.)</a:t>
            </a:r>
          </a:p>
        </p:txBody>
      </p:sp>
      <p:sp>
        <p:nvSpPr>
          <p:cNvPr id="3" name="Content Placeholder 2"/>
          <p:cNvSpPr>
            <a:spLocks noGrp="1"/>
          </p:cNvSpPr>
          <p:nvPr>
            <p:ph idx="1"/>
          </p:nvPr>
        </p:nvSpPr>
        <p:spPr/>
        <p:txBody>
          <a:bodyPr/>
          <a:lstStyle/>
          <a:p>
            <a:endParaRPr lang="en-US" dirty="0"/>
          </a:p>
          <a:p>
            <a:r>
              <a:rPr lang="en-US" dirty="0"/>
              <a:t>(ii)</a:t>
            </a:r>
          </a:p>
          <a:p>
            <a:pPr>
              <a:lnSpc>
                <a:spcPct val="150000"/>
              </a:lnSpc>
            </a:pPr>
            <a:endParaRPr lang="en-US" dirty="0"/>
          </a:p>
          <a:p>
            <a:r>
              <a:rPr lang="en-US" dirty="0"/>
              <a:t>Although the series only satisfies the conditions of the test for </a:t>
            </a:r>
            <a:r>
              <a:rPr lang="en-US" i="1" dirty="0"/>
              <a:t>n </a:t>
            </a:r>
            <a:r>
              <a:rPr lang="en-US" dirty="0"/>
              <a:t>≥ 4, that is sufficient.</a:t>
            </a:r>
          </a:p>
        </p:txBody>
      </p:sp>
      <p:graphicFrame>
        <p:nvGraphicFramePr>
          <p:cNvPr id="555010" name="Object 2"/>
          <p:cNvGraphicFramePr>
            <a:graphicFrameLocks noChangeAspect="1"/>
          </p:cNvGraphicFramePr>
          <p:nvPr/>
        </p:nvGraphicFramePr>
        <p:xfrm>
          <a:off x="1079500" y="1214438"/>
          <a:ext cx="4965700" cy="1663700"/>
        </p:xfrm>
        <a:graphic>
          <a:graphicData uri="http://schemas.openxmlformats.org/presentationml/2006/ole">
            <mc:AlternateContent xmlns:mc="http://schemas.openxmlformats.org/markup-compatibility/2006">
              <mc:Choice xmlns:v="urn:schemas-microsoft-com:vml" Requires="v">
                <p:oleObj name="Equation" r:id="rId2" imgW="4965480" imgH="1663560" progId="Equation.DSMT4">
                  <p:embed/>
                </p:oleObj>
              </mc:Choice>
              <mc:Fallback>
                <p:oleObj name="Equation" r:id="rId2" imgW="4965480" imgH="1663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0" y="1214438"/>
                        <a:ext cx="4965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Alternating Series (cont.)</a:t>
            </a:r>
          </a:p>
        </p:txBody>
      </p:sp>
      <p:sp>
        <p:nvSpPr>
          <p:cNvPr id="3" name="Content Placeholder 2"/>
          <p:cNvSpPr>
            <a:spLocks noGrp="1"/>
          </p:cNvSpPr>
          <p:nvPr>
            <p:ph idx="1"/>
          </p:nvPr>
        </p:nvSpPr>
        <p:spPr>
          <a:xfrm>
            <a:off x="465268" y="1097280"/>
            <a:ext cx="8229600" cy="4804392"/>
          </a:xfrm>
        </p:spPr>
        <p:txBody>
          <a:bodyPr>
            <a:spAutoFit/>
          </a:bodyPr>
          <a:lstStyle/>
          <a:p>
            <a:r>
              <a:rPr lang="en-US" dirty="0"/>
              <a:t>Our proof of the Alternating Series Test also points the way toward a very simple formula for the </a:t>
            </a:r>
            <a:r>
              <a:rPr lang="en-US" i="1" dirty="0"/>
              <a:t>n</a:t>
            </a:r>
            <a:r>
              <a:rPr lang="en-US" baseline="30000" dirty="0"/>
              <a:t>th</a:t>
            </a:r>
            <a:r>
              <a:rPr lang="en-US" dirty="0"/>
              <a:t> remainder </a:t>
            </a:r>
            <a:r>
              <a:rPr lang="en-US" i="1" dirty="0"/>
              <a:t>r</a:t>
            </a:r>
            <a:r>
              <a:rPr lang="en-US" i="1" baseline="-25000" dirty="0"/>
              <a:t>n</a:t>
            </a:r>
            <a:r>
              <a:rPr lang="en-US" dirty="0"/>
              <a:t> </a:t>
            </a:r>
            <a:r>
              <a:rPr lang="en-US" dirty="0">
                <a:latin typeface="Symbol" pitchFamily="18" charset="2"/>
              </a:rPr>
              <a:t>=</a:t>
            </a:r>
            <a:r>
              <a:rPr lang="en-US" dirty="0"/>
              <a:t> </a:t>
            </a:r>
            <a:r>
              <a:rPr lang="en-US" i="1" dirty="0"/>
              <a:t>s</a:t>
            </a:r>
            <a:r>
              <a:rPr lang="en-US" dirty="0"/>
              <a:t> </a:t>
            </a:r>
            <a:r>
              <a:rPr lang="en-US" dirty="0">
                <a:latin typeface="Symbol" pitchFamily="18" charset="2"/>
              </a:rPr>
              <a:t>-</a:t>
            </a:r>
            <a:r>
              <a:rPr lang="en-US" dirty="0"/>
              <a:t> </a:t>
            </a:r>
            <a:r>
              <a:rPr lang="en-US" i="1" dirty="0"/>
              <a:t>s</a:t>
            </a:r>
            <a:r>
              <a:rPr lang="en-US" i="1" baseline="-25000" dirty="0"/>
              <a:t>n</a:t>
            </a:r>
            <a:r>
              <a:rPr lang="en-US" dirty="0"/>
              <a:t> of an alternating series. Under the same conditions that {</a:t>
            </a:r>
            <a:r>
              <a:rPr lang="en-US" i="1" dirty="0"/>
              <a:t>a</a:t>
            </a:r>
            <a:r>
              <a:rPr lang="en-US" i="1" baseline="-25000" dirty="0"/>
              <a:t>n</a:t>
            </a:r>
            <a:r>
              <a:rPr lang="en-US" dirty="0"/>
              <a:t>} is a sequence of positive terms monotonically decreasing to 0, the sequence of odd-indexed partial sums monotonically decreases to </a:t>
            </a:r>
            <a:r>
              <a:rPr lang="en-US" i="1" dirty="0"/>
              <a:t>s</a:t>
            </a:r>
            <a:r>
              <a:rPr lang="en-US" dirty="0"/>
              <a:t>, since</a:t>
            </a:r>
          </a:p>
          <a:p>
            <a:endParaRPr lang="en-US" dirty="0"/>
          </a:p>
          <a:p>
            <a:endParaRPr lang="en-US" dirty="0"/>
          </a:p>
          <a:p>
            <a:pPr>
              <a:spcBef>
                <a:spcPts val="1800"/>
              </a:spcBef>
            </a:pPr>
            <a:r>
              <a:rPr lang="en-US" dirty="0"/>
              <a:t>and, in general, </a:t>
            </a:r>
          </a:p>
        </p:txBody>
      </p:sp>
      <p:graphicFrame>
        <p:nvGraphicFramePr>
          <p:cNvPr id="556034" name="Object 2"/>
          <p:cNvGraphicFramePr>
            <a:graphicFrameLocks noChangeAspect="1"/>
          </p:cNvGraphicFramePr>
          <p:nvPr>
            <p:extLst>
              <p:ext uri="{D42A27DB-BD31-4B8C-83A1-F6EECF244321}">
                <p14:modId xmlns:p14="http://schemas.microsoft.com/office/powerpoint/2010/main" val="999128498"/>
              </p:ext>
            </p:extLst>
          </p:nvPr>
        </p:nvGraphicFramePr>
        <p:xfrm>
          <a:off x="3086100" y="3840359"/>
          <a:ext cx="2971800" cy="1409700"/>
        </p:xfrm>
        <a:graphic>
          <a:graphicData uri="http://schemas.openxmlformats.org/presentationml/2006/ole">
            <mc:AlternateContent xmlns:mc="http://schemas.openxmlformats.org/markup-compatibility/2006">
              <mc:Choice xmlns:v="urn:schemas-microsoft-com:vml" Requires="v">
                <p:oleObj name="Equation" r:id="rId2" imgW="2971800" imgH="1409400" progId="Equation.DSMT4">
                  <p:embed/>
                </p:oleObj>
              </mc:Choice>
              <mc:Fallback>
                <p:oleObj name="Equation" r:id="rId2" imgW="2971800" imgH="1409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6100" y="3840359"/>
                        <a:ext cx="29718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6035" name="Object 3"/>
          <p:cNvGraphicFramePr>
            <a:graphicFrameLocks noChangeAspect="1"/>
          </p:cNvGraphicFramePr>
          <p:nvPr>
            <p:extLst>
              <p:ext uri="{D42A27DB-BD31-4B8C-83A1-F6EECF244321}">
                <p14:modId xmlns:p14="http://schemas.microsoft.com/office/powerpoint/2010/main" val="2323570104"/>
              </p:ext>
            </p:extLst>
          </p:nvPr>
        </p:nvGraphicFramePr>
        <p:xfrm>
          <a:off x="2895600" y="5327632"/>
          <a:ext cx="4495800" cy="482600"/>
        </p:xfrm>
        <a:graphic>
          <a:graphicData uri="http://schemas.openxmlformats.org/presentationml/2006/ole">
            <mc:AlternateContent xmlns:mc="http://schemas.openxmlformats.org/markup-compatibility/2006">
              <mc:Choice xmlns:v="urn:schemas-microsoft-com:vml" Requires="v">
                <p:oleObj name="Equation" r:id="rId4" imgW="4495680" imgH="482400" progId="Equation.DSMT4">
                  <p:embed/>
                </p:oleObj>
              </mc:Choice>
              <mc:Fallback>
                <p:oleObj name="Equation" r:id="rId4" imgW="449568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5327632"/>
                        <a:ext cx="4495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6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6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Alternating Series (cont.)</a:t>
            </a:r>
          </a:p>
        </p:txBody>
      </p:sp>
      <p:sp>
        <p:nvSpPr>
          <p:cNvPr id="3" name="Content Placeholder 2"/>
          <p:cNvSpPr>
            <a:spLocks noGrp="1"/>
          </p:cNvSpPr>
          <p:nvPr>
            <p:ph idx="1"/>
          </p:nvPr>
        </p:nvSpPr>
        <p:spPr/>
        <p:txBody>
          <a:bodyPr/>
          <a:lstStyle/>
          <a:p>
            <a:r>
              <a:rPr lang="en-US" dirty="0"/>
              <a:t>Since the even-indexed partial sums monotonically increase toward </a:t>
            </a:r>
            <a:r>
              <a:rPr lang="en-US" i="1" dirty="0"/>
              <a:t>s</a:t>
            </a:r>
            <a:r>
              <a:rPr lang="en-US" dirty="0"/>
              <a:t>, we know that </a:t>
            </a:r>
            <a:r>
              <a:rPr lang="en-US" i="1" dirty="0"/>
              <a:t>s</a:t>
            </a:r>
            <a:r>
              <a:rPr lang="en-US" dirty="0"/>
              <a:t> always lies between any two successive partial sums and hence</a:t>
            </a:r>
          </a:p>
        </p:txBody>
      </p:sp>
      <p:graphicFrame>
        <p:nvGraphicFramePr>
          <p:cNvPr id="557059" name="Object 3"/>
          <p:cNvGraphicFramePr>
            <a:graphicFrameLocks noChangeAspect="1"/>
          </p:cNvGraphicFramePr>
          <p:nvPr/>
        </p:nvGraphicFramePr>
        <p:xfrm>
          <a:off x="2578100" y="2895600"/>
          <a:ext cx="3987800" cy="482600"/>
        </p:xfrm>
        <a:graphic>
          <a:graphicData uri="http://schemas.openxmlformats.org/presentationml/2006/ole">
            <mc:AlternateContent xmlns:mc="http://schemas.openxmlformats.org/markup-compatibility/2006">
              <mc:Choice xmlns:v="urn:schemas-microsoft-com:vml" Requires="v">
                <p:oleObj name="Equation" r:id="rId2" imgW="3987720" imgH="482400" progId="Equation.DSMT4">
                  <p:embed/>
                </p:oleObj>
              </mc:Choice>
              <mc:Fallback>
                <p:oleObj name="Equation" r:id="rId2" imgW="3987720" imgH="4824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895600"/>
                        <a:ext cx="398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70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Estimating the Sum of an Alternating Series</a:t>
            </a:r>
          </a:p>
        </p:txBody>
      </p:sp>
      <p:sp>
        <p:nvSpPr>
          <p:cNvPr id="3" name="Content Placeholder 2"/>
          <p:cNvSpPr>
            <a:spLocks noGrp="1"/>
          </p:cNvSpPr>
          <p:nvPr>
            <p:ph idx="1"/>
          </p:nvPr>
        </p:nvSpPr>
        <p:spPr/>
        <p:txBody>
          <a:bodyPr/>
          <a:lstStyle/>
          <a:p>
            <a:r>
              <a:rPr lang="en-US" dirty="0"/>
              <a:t>Determine the first three digits after the decimal of the </a:t>
            </a:r>
          </a:p>
          <a:p>
            <a:pPr>
              <a:spcBef>
                <a:spcPts val="1800"/>
              </a:spcBef>
            </a:pPr>
            <a:r>
              <a:rPr lang="en-US" dirty="0"/>
              <a:t>number</a:t>
            </a:r>
          </a:p>
          <a:p>
            <a:r>
              <a:rPr lang="en-US" b="1" dirty="0"/>
              <a:t>Solution</a:t>
            </a:r>
          </a:p>
          <a:p>
            <a:r>
              <a:rPr lang="en-US" dirty="0"/>
              <a:t>It is clear that                 is a sequence of positive numbers monotonically decreasing to 0, so the conditions of the Alternating Series Test are met.</a:t>
            </a:r>
          </a:p>
        </p:txBody>
      </p:sp>
      <p:graphicFrame>
        <p:nvGraphicFramePr>
          <p:cNvPr id="558082" name="Object 2"/>
          <p:cNvGraphicFramePr>
            <a:graphicFrameLocks noChangeAspect="1"/>
          </p:cNvGraphicFramePr>
          <p:nvPr/>
        </p:nvGraphicFramePr>
        <p:xfrm>
          <a:off x="2604994" y="2904760"/>
          <a:ext cx="1231900" cy="584200"/>
        </p:xfrm>
        <a:graphic>
          <a:graphicData uri="http://schemas.openxmlformats.org/presentationml/2006/ole">
            <mc:AlternateContent xmlns:mc="http://schemas.openxmlformats.org/markup-compatibility/2006">
              <mc:Choice xmlns:v="urn:schemas-microsoft-com:vml" Requires="v">
                <p:oleObj name="Equation" r:id="rId2" imgW="1231560" imgH="583920" progId="Equation.DSMT4">
                  <p:embed/>
                </p:oleObj>
              </mc:Choice>
              <mc:Fallback>
                <p:oleObj name="Equation" r:id="rId2" imgW="1231560" imgH="5839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4994" y="2904760"/>
                        <a:ext cx="1231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8083" name="Object 3"/>
          <p:cNvGraphicFramePr>
            <a:graphicFrameLocks noChangeAspect="1"/>
          </p:cNvGraphicFramePr>
          <p:nvPr/>
        </p:nvGraphicFramePr>
        <p:xfrm>
          <a:off x="1758625" y="1647411"/>
          <a:ext cx="1828800" cy="1028700"/>
        </p:xfrm>
        <a:graphic>
          <a:graphicData uri="http://schemas.openxmlformats.org/presentationml/2006/ole">
            <mc:AlternateContent xmlns:mc="http://schemas.openxmlformats.org/markup-compatibility/2006">
              <mc:Choice xmlns:v="urn:schemas-microsoft-com:vml" Requires="v">
                <p:oleObj name="Equation" r:id="rId4" imgW="1828800" imgH="1028520" progId="Equation.DSMT4">
                  <p:embed/>
                </p:oleObj>
              </mc:Choice>
              <mc:Fallback>
                <p:oleObj name="Equation" r:id="rId4" imgW="1828800" imgH="10285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8625" y="1647411"/>
                        <a:ext cx="1828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8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Estimating the Sum of an Alternating Series (cont.)</a:t>
            </a:r>
          </a:p>
        </p:txBody>
      </p:sp>
      <p:sp>
        <p:nvSpPr>
          <p:cNvPr id="3" name="Content Placeholder 2"/>
          <p:cNvSpPr>
            <a:spLocks noGrp="1"/>
          </p:cNvSpPr>
          <p:nvPr>
            <p:ph idx="1"/>
          </p:nvPr>
        </p:nvSpPr>
        <p:spPr/>
        <p:txBody>
          <a:bodyPr>
            <a:normAutofit/>
          </a:bodyPr>
          <a:lstStyle/>
          <a:p>
            <a:r>
              <a:rPr lang="en-US" dirty="0"/>
              <a:t>The first few terms of the series are</a:t>
            </a:r>
          </a:p>
          <a:p>
            <a:endParaRPr lang="en-US" dirty="0"/>
          </a:p>
          <a:p>
            <a:endParaRPr lang="en-US" dirty="0"/>
          </a:p>
          <a:p>
            <a:endParaRPr lang="en-US" dirty="0"/>
          </a:p>
          <a:p>
            <a:endParaRPr lang="en-US" dirty="0"/>
          </a:p>
          <a:p>
            <a:endParaRPr lang="en-US" dirty="0"/>
          </a:p>
          <a:p>
            <a:r>
              <a:rPr lang="en-US" dirty="0"/>
              <a:t>Since </a:t>
            </a:r>
            <a:r>
              <a:rPr lang="en-US" i="1" dirty="0"/>
              <a:t>s</a:t>
            </a:r>
            <a:r>
              <a:rPr lang="en-US" baseline="-25000" dirty="0"/>
              <a:t>6</a:t>
            </a:r>
            <a:r>
              <a:rPr lang="en-US" dirty="0"/>
              <a:t> </a:t>
            </a:r>
            <a:r>
              <a:rPr lang="en-US" dirty="0">
                <a:sym typeface="Symbol"/>
              </a:rPr>
              <a:t></a:t>
            </a:r>
            <a:r>
              <a:rPr lang="en-US" dirty="0"/>
              <a:t> 0.368056 and                                           we have                                   and hence </a:t>
            </a:r>
            <a:r>
              <a:rPr lang="en-US" i="1" dirty="0">
                <a:solidFill>
                  <a:srgbClr val="FF0000"/>
                </a:solidFill>
              </a:rPr>
              <a:t>s</a:t>
            </a:r>
            <a:r>
              <a:rPr lang="en-US" dirty="0">
                <a:solidFill>
                  <a:srgbClr val="FF0000"/>
                </a:solidFill>
              </a:rPr>
              <a:t> </a:t>
            </a:r>
            <a:r>
              <a:rPr lang="en-US" dirty="0">
                <a:solidFill>
                  <a:srgbClr val="FF0000"/>
                </a:solidFill>
                <a:sym typeface="Symbol"/>
              </a:rPr>
              <a:t></a:t>
            </a:r>
            <a:r>
              <a:rPr lang="en-US" dirty="0">
                <a:solidFill>
                  <a:srgbClr val="FF0000"/>
                </a:solidFill>
              </a:rPr>
              <a:t> 0.368</a:t>
            </a:r>
            <a:r>
              <a:rPr lang="en-US" dirty="0"/>
              <a:t> must be correct to three decimal places.</a:t>
            </a:r>
          </a:p>
        </p:txBody>
      </p:sp>
      <p:graphicFrame>
        <p:nvGraphicFramePr>
          <p:cNvPr id="559107" name="Object 3"/>
          <p:cNvGraphicFramePr>
            <a:graphicFrameLocks noChangeAspect="1"/>
          </p:cNvGraphicFramePr>
          <p:nvPr>
            <p:extLst>
              <p:ext uri="{D42A27DB-BD31-4B8C-83A1-F6EECF244321}">
                <p14:modId xmlns:p14="http://schemas.microsoft.com/office/powerpoint/2010/main" val="783758440"/>
              </p:ext>
            </p:extLst>
          </p:nvPr>
        </p:nvGraphicFramePr>
        <p:xfrm>
          <a:off x="4038600" y="4419600"/>
          <a:ext cx="3327400" cy="431800"/>
        </p:xfrm>
        <a:graphic>
          <a:graphicData uri="http://schemas.openxmlformats.org/presentationml/2006/ole">
            <mc:AlternateContent xmlns:mc="http://schemas.openxmlformats.org/markup-compatibility/2006">
              <mc:Choice xmlns:v="urn:schemas-microsoft-com:vml" Requires="v">
                <p:oleObj name="Equation" r:id="rId2" imgW="3327120" imgH="431640" progId="Equation.DSMT4">
                  <p:embed/>
                </p:oleObj>
              </mc:Choice>
              <mc:Fallback>
                <p:oleObj name="Equation" r:id="rId2" imgW="332712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4419600"/>
                        <a:ext cx="3327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9108" name="Object 4"/>
          <p:cNvGraphicFramePr>
            <a:graphicFrameLocks noChangeAspect="1"/>
          </p:cNvGraphicFramePr>
          <p:nvPr>
            <p:extLst>
              <p:ext uri="{D42A27DB-BD31-4B8C-83A1-F6EECF244321}">
                <p14:modId xmlns:p14="http://schemas.microsoft.com/office/powerpoint/2010/main" val="599367030"/>
              </p:ext>
            </p:extLst>
          </p:nvPr>
        </p:nvGraphicFramePr>
        <p:xfrm>
          <a:off x="1346200" y="4851400"/>
          <a:ext cx="2692400" cy="482600"/>
        </p:xfrm>
        <a:graphic>
          <a:graphicData uri="http://schemas.openxmlformats.org/presentationml/2006/ole">
            <mc:AlternateContent xmlns:mc="http://schemas.openxmlformats.org/markup-compatibility/2006">
              <mc:Choice xmlns:v="urn:schemas-microsoft-com:vml" Requires="v">
                <p:oleObj name="Equation" r:id="rId4" imgW="2692080" imgH="482400" progId="Equation.DSMT4">
                  <p:embed/>
                </p:oleObj>
              </mc:Choice>
              <mc:Fallback>
                <p:oleObj name="Equation" r:id="rId4" imgW="2692080" imgH="482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6200" y="4851400"/>
                        <a:ext cx="2692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9109" name="Object 5"/>
          <p:cNvGraphicFramePr>
            <a:graphicFrameLocks noChangeAspect="1"/>
          </p:cNvGraphicFramePr>
          <p:nvPr>
            <p:extLst>
              <p:ext uri="{D42A27DB-BD31-4B8C-83A1-F6EECF244321}">
                <p14:modId xmlns:p14="http://schemas.microsoft.com/office/powerpoint/2010/main" val="1881113283"/>
              </p:ext>
            </p:extLst>
          </p:nvPr>
        </p:nvGraphicFramePr>
        <p:xfrm>
          <a:off x="908050" y="1900238"/>
          <a:ext cx="6819900" cy="1028700"/>
        </p:xfrm>
        <a:graphic>
          <a:graphicData uri="http://schemas.openxmlformats.org/presentationml/2006/ole">
            <mc:AlternateContent xmlns:mc="http://schemas.openxmlformats.org/markup-compatibility/2006">
              <mc:Choice xmlns:v="urn:schemas-microsoft-com:vml" Requires="v">
                <p:oleObj name="Equation" r:id="rId6" imgW="6819840" imgH="1028520" progId="Equation.DSMT4">
                  <p:embed/>
                </p:oleObj>
              </mc:Choice>
              <mc:Fallback>
                <p:oleObj name="Equation" r:id="rId6" imgW="6819840" imgH="1028520" progId="Equation.DSMT4">
                  <p:embed/>
                  <p:pic>
                    <p:nvPicPr>
                      <p:cNvPr id="0" name="Picture 5"/>
                      <p:cNvPicPr>
                        <a:picLocks noChangeAspect="1" noChangeArrowheads="1"/>
                      </p:cNvPicPr>
                      <p:nvPr/>
                    </p:nvPicPr>
                    <p:blipFill>
                      <a:blip r:embed="rId7"/>
                      <a:srcRect/>
                      <a:stretch>
                        <a:fillRect/>
                      </a:stretch>
                    </p:blipFill>
                    <p:spPr bwMode="auto">
                      <a:xfrm>
                        <a:off x="908050" y="1900238"/>
                        <a:ext cx="6819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9110" name="Object 6"/>
          <p:cNvGraphicFramePr>
            <a:graphicFrameLocks noChangeAspect="1"/>
          </p:cNvGraphicFramePr>
          <p:nvPr>
            <p:extLst>
              <p:ext uri="{D42A27DB-BD31-4B8C-83A1-F6EECF244321}">
                <p14:modId xmlns:p14="http://schemas.microsoft.com/office/powerpoint/2010/main" val="3062045689"/>
              </p:ext>
            </p:extLst>
          </p:nvPr>
        </p:nvGraphicFramePr>
        <p:xfrm>
          <a:off x="2203450" y="3087688"/>
          <a:ext cx="6070600" cy="838200"/>
        </p:xfrm>
        <a:graphic>
          <a:graphicData uri="http://schemas.openxmlformats.org/presentationml/2006/ole">
            <mc:AlternateContent xmlns:mc="http://schemas.openxmlformats.org/markup-compatibility/2006">
              <mc:Choice xmlns:v="urn:schemas-microsoft-com:vml" Requires="v">
                <p:oleObj name="Equation" r:id="rId8" imgW="6070320" imgH="838080" progId="Equation.DSMT4">
                  <p:embed/>
                </p:oleObj>
              </mc:Choice>
              <mc:Fallback>
                <p:oleObj name="Equation" r:id="rId8" imgW="6070320" imgH="838080" progId="Equation.DSMT4">
                  <p:embed/>
                  <p:pic>
                    <p:nvPicPr>
                      <p:cNvPr id="0" name="Picture 6"/>
                      <p:cNvPicPr>
                        <a:picLocks noChangeAspect="1" noChangeArrowheads="1"/>
                      </p:cNvPicPr>
                      <p:nvPr/>
                    </p:nvPicPr>
                    <p:blipFill>
                      <a:blip r:embed="rId9"/>
                      <a:srcRect/>
                      <a:stretch>
                        <a:fillRect/>
                      </a:stretch>
                    </p:blipFill>
                    <p:spPr bwMode="auto">
                      <a:xfrm>
                        <a:off x="2203450" y="3087688"/>
                        <a:ext cx="607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91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91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910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9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and Conditional Convergence</a:t>
            </a:r>
          </a:p>
        </p:txBody>
      </p:sp>
      <p:sp>
        <p:nvSpPr>
          <p:cNvPr id="3" name="Content Placeholder 2"/>
          <p:cNvSpPr>
            <a:spLocks noGrp="1"/>
          </p:cNvSpPr>
          <p:nvPr>
            <p:ph idx="1"/>
          </p:nvPr>
        </p:nvSpPr>
        <p:spPr/>
        <p:txBody>
          <a:bodyPr/>
          <a:lstStyle/>
          <a:p>
            <a:r>
              <a:rPr lang="en-US" dirty="0"/>
              <a:t>The alternating harmonic series is the classic example of a series whose convergence hinges on its alternating </a:t>
            </a:r>
          </a:p>
          <a:p>
            <a:pPr>
              <a:spcBef>
                <a:spcPts val="2400"/>
              </a:spcBef>
            </a:pPr>
            <a:r>
              <a:rPr lang="en-US" dirty="0"/>
              <a:t>nature. Although                  converges, </a:t>
            </a:r>
          </a:p>
          <a:p>
            <a:pPr>
              <a:spcBef>
                <a:spcPts val="2400"/>
              </a:spcBef>
            </a:pPr>
            <a:r>
              <a:rPr lang="en-US" dirty="0"/>
              <a:t>does not. The following definition gives a name to series of a similar nature.</a:t>
            </a:r>
          </a:p>
        </p:txBody>
      </p:sp>
      <p:graphicFrame>
        <p:nvGraphicFramePr>
          <p:cNvPr id="567298" name="Object 2"/>
          <p:cNvGraphicFramePr>
            <a:graphicFrameLocks noChangeAspect="1"/>
          </p:cNvGraphicFramePr>
          <p:nvPr>
            <p:extLst>
              <p:ext uri="{D42A27DB-BD31-4B8C-83A1-F6EECF244321}">
                <p14:modId xmlns:p14="http://schemas.microsoft.com/office/powerpoint/2010/main" val="3235010249"/>
              </p:ext>
            </p:extLst>
          </p:nvPr>
        </p:nvGraphicFramePr>
        <p:xfrm>
          <a:off x="3110753" y="2129313"/>
          <a:ext cx="1295400" cy="965200"/>
        </p:xfrm>
        <a:graphic>
          <a:graphicData uri="http://schemas.openxmlformats.org/presentationml/2006/ole">
            <mc:AlternateContent xmlns:mc="http://schemas.openxmlformats.org/markup-compatibility/2006">
              <mc:Choice xmlns:v="urn:schemas-microsoft-com:vml" Requires="v">
                <p:oleObj name="Equation" r:id="rId2" imgW="1295280" imgH="965160" progId="Equation.DSMT4">
                  <p:embed/>
                </p:oleObj>
              </mc:Choice>
              <mc:Fallback>
                <p:oleObj name="Equation" r:id="rId2" imgW="1295280" imgH="965160" progId="Equation.DSMT4">
                  <p:embed/>
                  <p:pic>
                    <p:nvPicPr>
                      <p:cNvPr id="0" name="Picture 2"/>
                      <p:cNvPicPr>
                        <a:picLocks noChangeAspect="1" noChangeArrowheads="1"/>
                      </p:cNvPicPr>
                      <p:nvPr/>
                    </p:nvPicPr>
                    <p:blipFill>
                      <a:blip r:embed="rId3"/>
                      <a:srcRect/>
                      <a:stretch>
                        <a:fillRect/>
                      </a:stretch>
                    </p:blipFill>
                    <p:spPr bwMode="auto">
                      <a:xfrm>
                        <a:off x="3110753" y="2129313"/>
                        <a:ext cx="129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7299" name="Object 3"/>
          <p:cNvGraphicFramePr>
            <a:graphicFrameLocks noChangeAspect="1"/>
          </p:cNvGraphicFramePr>
          <p:nvPr/>
        </p:nvGraphicFramePr>
        <p:xfrm>
          <a:off x="6042959" y="2112780"/>
          <a:ext cx="2374900" cy="1193800"/>
        </p:xfrm>
        <a:graphic>
          <a:graphicData uri="http://schemas.openxmlformats.org/presentationml/2006/ole">
            <mc:AlternateContent xmlns:mc="http://schemas.openxmlformats.org/markup-compatibility/2006">
              <mc:Choice xmlns:v="urn:schemas-microsoft-com:vml" Requires="v">
                <p:oleObj name="Equation" r:id="rId4" imgW="2374560" imgH="1193760" progId="Equation.DSMT4">
                  <p:embed/>
                </p:oleObj>
              </mc:Choice>
              <mc:Fallback>
                <p:oleObj name="Equation" r:id="rId4" imgW="2374560" imgH="11937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42959" y="2112780"/>
                        <a:ext cx="23749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Absolute and Conditional Convergence </a:t>
            </a:r>
          </a:p>
        </p:txBody>
      </p:sp>
      <p:sp>
        <p:nvSpPr>
          <p:cNvPr id="3" name="Content Placeholder 2"/>
          <p:cNvSpPr>
            <a:spLocks noGrp="1"/>
          </p:cNvSpPr>
          <p:nvPr>
            <p:ph idx="1"/>
          </p:nvPr>
        </p:nvSpPr>
        <p:spPr>
          <a:xfrm>
            <a:off x="457200" y="1280160"/>
            <a:ext cx="8229600" cy="2763834"/>
          </a:xfrm>
          <a:solidFill>
            <a:srgbClr val="FFFFCC"/>
          </a:solidFill>
          <a:ln w="28575">
            <a:solidFill>
              <a:srgbClr val="000000"/>
            </a:solidFill>
          </a:ln>
        </p:spPr>
        <p:txBody>
          <a:bodyPr>
            <a:noAutofit/>
          </a:bodyPr>
          <a:lstStyle/>
          <a:p>
            <a:r>
              <a:rPr lang="en-US" dirty="0">
                <a:solidFill>
                  <a:srgbClr val="000000"/>
                </a:solidFill>
              </a:rPr>
              <a:t>We say that a series          </a:t>
            </a:r>
            <a:r>
              <a:rPr lang="en-US" b="1" dirty="0">
                <a:solidFill>
                  <a:srgbClr val="C00000"/>
                </a:solidFill>
              </a:rPr>
              <a:t>converges absolutely</a:t>
            </a:r>
            <a:r>
              <a:rPr lang="en-US" dirty="0">
                <a:solidFill>
                  <a:srgbClr val="000000"/>
                </a:solidFill>
              </a:rPr>
              <a:t> (or is </a:t>
            </a:r>
            <a:r>
              <a:rPr lang="en-US" b="1" dirty="0">
                <a:solidFill>
                  <a:srgbClr val="C00000"/>
                </a:solidFill>
              </a:rPr>
              <a:t>absolutely convergent</a:t>
            </a:r>
            <a:r>
              <a:rPr lang="en-US" dirty="0">
                <a:solidFill>
                  <a:srgbClr val="000000"/>
                </a:solidFill>
              </a:rPr>
              <a:t>) if the corresponding series  converges. If           converges but            does not converge, we say          </a:t>
            </a:r>
            <a:r>
              <a:rPr lang="en-US" b="1" dirty="0">
                <a:solidFill>
                  <a:srgbClr val="C00000"/>
                </a:solidFill>
              </a:rPr>
              <a:t>converges conditionally</a:t>
            </a:r>
            <a:r>
              <a:rPr lang="en-US" dirty="0">
                <a:solidFill>
                  <a:srgbClr val="000000"/>
                </a:solidFill>
              </a:rPr>
              <a:t> (or is </a:t>
            </a:r>
            <a:r>
              <a:rPr lang="en-US" b="1" dirty="0">
                <a:solidFill>
                  <a:srgbClr val="C00000"/>
                </a:solidFill>
              </a:rPr>
              <a:t>conditionally convergent</a:t>
            </a:r>
            <a:r>
              <a:rPr lang="en-US" dirty="0">
                <a:solidFill>
                  <a:srgbClr val="000000"/>
                </a:solidFill>
              </a:rPr>
              <a:t>).</a:t>
            </a:r>
          </a:p>
        </p:txBody>
      </p:sp>
      <p:graphicFrame>
        <p:nvGraphicFramePr>
          <p:cNvPr id="568322" name="Object 2"/>
          <p:cNvGraphicFramePr>
            <a:graphicFrameLocks noChangeAspect="1"/>
          </p:cNvGraphicFramePr>
          <p:nvPr>
            <p:extLst>
              <p:ext uri="{D42A27DB-BD31-4B8C-83A1-F6EECF244321}">
                <p14:modId xmlns:p14="http://schemas.microsoft.com/office/powerpoint/2010/main" val="1848735330"/>
              </p:ext>
            </p:extLst>
          </p:nvPr>
        </p:nvGraphicFramePr>
        <p:xfrm>
          <a:off x="3455894" y="1295400"/>
          <a:ext cx="762000" cy="508000"/>
        </p:xfrm>
        <a:graphic>
          <a:graphicData uri="http://schemas.openxmlformats.org/presentationml/2006/ole">
            <mc:AlternateContent xmlns:mc="http://schemas.openxmlformats.org/markup-compatibility/2006">
              <mc:Choice xmlns:v="urn:schemas-microsoft-com:vml" Requires="v">
                <p:oleObj name="Equation" r:id="rId2" imgW="761760" imgH="507960" progId="Equation.DSMT4">
                  <p:embed/>
                </p:oleObj>
              </mc:Choice>
              <mc:Fallback>
                <p:oleObj name="Equation" r:id="rId2" imgW="76176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5894" y="1295400"/>
                        <a:ext cx="76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8323" name="Object 3"/>
          <p:cNvGraphicFramePr>
            <a:graphicFrameLocks noChangeAspect="1"/>
          </p:cNvGraphicFramePr>
          <p:nvPr>
            <p:extLst>
              <p:ext uri="{D42A27DB-BD31-4B8C-83A1-F6EECF244321}">
                <p14:modId xmlns:p14="http://schemas.microsoft.com/office/powerpoint/2010/main" val="2266248258"/>
              </p:ext>
            </p:extLst>
          </p:nvPr>
        </p:nvGraphicFramePr>
        <p:xfrm>
          <a:off x="7823200" y="1676400"/>
          <a:ext cx="863600" cy="508000"/>
        </p:xfrm>
        <a:graphic>
          <a:graphicData uri="http://schemas.openxmlformats.org/presentationml/2006/ole">
            <mc:AlternateContent xmlns:mc="http://schemas.openxmlformats.org/markup-compatibility/2006">
              <mc:Choice xmlns:v="urn:schemas-microsoft-com:vml" Requires="v">
                <p:oleObj name="Equation" r:id="rId4" imgW="863280" imgH="507960" progId="Equation.DSMT4">
                  <p:embed/>
                </p:oleObj>
              </mc:Choice>
              <mc:Fallback>
                <p:oleObj name="Equation" r:id="rId4" imgW="863280" imgH="507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23200" y="1676400"/>
                        <a:ext cx="863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8324" name="Object 4"/>
          <p:cNvGraphicFramePr>
            <a:graphicFrameLocks noChangeAspect="1"/>
          </p:cNvGraphicFramePr>
          <p:nvPr>
            <p:extLst>
              <p:ext uri="{D42A27DB-BD31-4B8C-83A1-F6EECF244321}">
                <p14:modId xmlns:p14="http://schemas.microsoft.com/office/powerpoint/2010/main" val="52838873"/>
              </p:ext>
            </p:extLst>
          </p:nvPr>
        </p:nvGraphicFramePr>
        <p:xfrm>
          <a:off x="3048000" y="2590800"/>
          <a:ext cx="762000" cy="508000"/>
        </p:xfrm>
        <a:graphic>
          <a:graphicData uri="http://schemas.openxmlformats.org/presentationml/2006/ole">
            <mc:AlternateContent xmlns:mc="http://schemas.openxmlformats.org/markup-compatibility/2006">
              <mc:Choice xmlns:v="urn:schemas-microsoft-com:vml" Requires="v">
                <p:oleObj name="Equation" r:id="rId6" imgW="761760" imgH="507960" progId="Equation.DSMT4">
                  <p:embed/>
                </p:oleObj>
              </mc:Choice>
              <mc:Fallback>
                <p:oleObj name="Equation" r:id="rId6" imgW="761760" imgH="50796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590800"/>
                        <a:ext cx="76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283175762"/>
              </p:ext>
            </p:extLst>
          </p:nvPr>
        </p:nvGraphicFramePr>
        <p:xfrm>
          <a:off x="5328623" y="2133600"/>
          <a:ext cx="863600" cy="508000"/>
        </p:xfrm>
        <a:graphic>
          <a:graphicData uri="http://schemas.openxmlformats.org/presentationml/2006/ole">
            <mc:AlternateContent xmlns:mc="http://schemas.openxmlformats.org/markup-compatibility/2006">
              <mc:Choice xmlns:v="urn:schemas-microsoft-com:vml" Requires="v">
                <p:oleObj name="Equation" r:id="rId7" imgW="863225" imgH="507780" progId="Equation.DSMT4">
                  <p:embed/>
                </p:oleObj>
              </mc:Choice>
              <mc:Fallback>
                <p:oleObj name="Equation" r:id="rId7" imgW="863225" imgH="5077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8623" y="2133600"/>
                        <a:ext cx="863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56351916"/>
              </p:ext>
            </p:extLst>
          </p:nvPr>
        </p:nvGraphicFramePr>
        <p:xfrm>
          <a:off x="2438400" y="2149595"/>
          <a:ext cx="762000" cy="508000"/>
        </p:xfrm>
        <a:graphic>
          <a:graphicData uri="http://schemas.openxmlformats.org/presentationml/2006/ole">
            <mc:AlternateContent xmlns:mc="http://schemas.openxmlformats.org/markup-compatibility/2006">
              <mc:Choice xmlns:v="urn:schemas-microsoft-com:vml" Requires="v">
                <p:oleObj name="Equation" r:id="rId8" imgW="761669" imgH="507780" progId="Equation.DSMT4">
                  <p:embed/>
                </p:oleObj>
              </mc:Choice>
              <mc:Fallback>
                <p:oleObj name="Equation" r:id="rId8" imgW="761669" imgH="5077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149595"/>
                        <a:ext cx="76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and Conditional Convergence (cont.)</a:t>
            </a:r>
          </a:p>
        </p:txBody>
      </p:sp>
      <p:sp>
        <p:nvSpPr>
          <p:cNvPr id="3" name="Content Placeholder 2"/>
          <p:cNvSpPr>
            <a:spLocks noGrp="1"/>
          </p:cNvSpPr>
          <p:nvPr>
            <p:ph idx="1"/>
          </p:nvPr>
        </p:nvSpPr>
        <p:spPr/>
        <p:txBody>
          <a:bodyPr/>
          <a:lstStyle/>
          <a:p>
            <a:r>
              <a:rPr lang="en-US" dirty="0"/>
              <a:t>The following theorem points out that absolute convergence is a stronger property than convergence.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Alternating Series</a:t>
            </a:r>
          </a:p>
        </p:txBody>
      </p:sp>
      <p:sp>
        <p:nvSpPr>
          <p:cNvPr id="3" name="Content Placeholder 2"/>
          <p:cNvSpPr>
            <a:spLocks noGrp="1"/>
          </p:cNvSpPr>
          <p:nvPr>
            <p:ph idx="1"/>
          </p:nvPr>
        </p:nvSpPr>
        <p:spPr>
          <a:xfrm>
            <a:off x="457200" y="1280159"/>
            <a:ext cx="8229600" cy="4636453"/>
          </a:xfrm>
        </p:spPr>
        <p:txBody>
          <a:bodyPr/>
          <a:lstStyle/>
          <a:p>
            <a:r>
              <a:rPr lang="en-US" dirty="0"/>
              <a:t>An </a:t>
            </a:r>
            <a:r>
              <a:rPr lang="en-US" b="1" dirty="0"/>
              <a:t>alternating series</a:t>
            </a:r>
            <a:r>
              <a:rPr lang="en-US" dirty="0"/>
              <a:t> is any series in which the terms are alternately positive and negative. Each of the series below qualifies as an alternating series, with the third one known as the </a:t>
            </a:r>
            <a:r>
              <a:rPr lang="en-US" b="1" dirty="0"/>
              <a:t>alternating harmonic series</a:t>
            </a:r>
            <a:r>
              <a:rPr lang="en-US" dirty="0"/>
              <a:t>.</a:t>
            </a:r>
          </a:p>
        </p:txBody>
      </p:sp>
      <p:graphicFrame>
        <p:nvGraphicFramePr>
          <p:cNvPr id="545795" name="Object 3"/>
          <p:cNvGraphicFramePr>
            <a:graphicFrameLocks noChangeAspect="1"/>
          </p:cNvGraphicFramePr>
          <p:nvPr>
            <p:extLst>
              <p:ext uri="{D42A27DB-BD31-4B8C-83A1-F6EECF244321}">
                <p14:modId xmlns:p14="http://schemas.microsoft.com/office/powerpoint/2010/main" val="1314023988"/>
              </p:ext>
            </p:extLst>
          </p:nvPr>
        </p:nvGraphicFramePr>
        <p:xfrm>
          <a:off x="2114550" y="3060700"/>
          <a:ext cx="4914900" cy="977900"/>
        </p:xfrm>
        <a:graphic>
          <a:graphicData uri="http://schemas.openxmlformats.org/presentationml/2006/ole">
            <mc:AlternateContent xmlns:mc="http://schemas.openxmlformats.org/markup-compatibility/2006">
              <mc:Choice xmlns:v="urn:schemas-microsoft-com:vml" Requires="v">
                <p:oleObj name="Equation" r:id="rId2" imgW="4914720" imgH="977760" progId="Equation.DSMT4">
                  <p:embed/>
                </p:oleObj>
              </mc:Choice>
              <mc:Fallback>
                <p:oleObj name="Equation" r:id="rId2" imgW="4914720" imgH="977760" progId="Equation.DSMT4">
                  <p:embed/>
                  <p:pic>
                    <p:nvPicPr>
                      <p:cNvPr id="0" name="Picture 3"/>
                      <p:cNvPicPr>
                        <a:picLocks noChangeAspect="1" noChangeArrowheads="1"/>
                      </p:cNvPicPr>
                      <p:nvPr/>
                    </p:nvPicPr>
                    <p:blipFill>
                      <a:blip r:embed="rId3"/>
                      <a:srcRect/>
                      <a:stretch>
                        <a:fillRect/>
                      </a:stretch>
                    </p:blipFill>
                    <p:spPr bwMode="auto">
                      <a:xfrm>
                        <a:off x="2114550" y="3060700"/>
                        <a:ext cx="4914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5796" name="Object 4"/>
          <p:cNvGraphicFramePr>
            <a:graphicFrameLocks noChangeAspect="1"/>
          </p:cNvGraphicFramePr>
          <p:nvPr>
            <p:extLst>
              <p:ext uri="{D42A27DB-BD31-4B8C-83A1-F6EECF244321}">
                <p14:modId xmlns:p14="http://schemas.microsoft.com/office/powerpoint/2010/main" val="953437559"/>
              </p:ext>
            </p:extLst>
          </p:nvPr>
        </p:nvGraphicFramePr>
        <p:xfrm>
          <a:off x="1962150" y="4214813"/>
          <a:ext cx="5219700" cy="558800"/>
        </p:xfrm>
        <a:graphic>
          <a:graphicData uri="http://schemas.openxmlformats.org/presentationml/2006/ole">
            <mc:AlternateContent xmlns:mc="http://schemas.openxmlformats.org/markup-compatibility/2006">
              <mc:Choice xmlns:v="urn:schemas-microsoft-com:vml" Requires="v">
                <p:oleObj name="Equation" r:id="rId4" imgW="5219640" imgH="558720" progId="Equation.DSMT4">
                  <p:embed/>
                </p:oleObj>
              </mc:Choice>
              <mc:Fallback>
                <p:oleObj name="Equation" r:id="rId4" imgW="5219640" imgH="558720" progId="Equation.DSMT4">
                  <p:embed/>
                  <p:pic>
                    <p:nvPicPr>
                      <p:cNvPr id="0" name="Picture 4"/>
                      <p:cNvPicPr>
                        <a:picLocks noChangeAspect="1" noChangeArrowheads="1"/>
                      </p:cNvPicPr>
                      <p:nvPr/>
                    </p:nvPicPr>
                    <p:blipFill>
                      <a:blip r:embed="rId5"/>
                      <a:srcRect/>
                      <a:stretch>
                        <a:fillRect/>
                      </a:stretch>
                    </p:blipFill>
                    <p:spPr bwMode="auto">
                      <a:xfrm>
                        <a:off x="1962150" y="4214813"/>
                        <a:ext cx="52197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5797" name="Object 5"/>
          <p:cNvGraphicFramePr>
            <a:graphicFrameLocks noChangeAspect="1"/>
          </p:cNvGraphicFramePr>
          <p:nvPr>
            <p:extLst>
              <p:ext uri="{D42A27DB-BD31-4B8C-83A1-F6EECF244321}">
                <p14:modId xmlns:p14="http://schemas.microsoft.com/office/powerpoint/2010/main" val="399263931"/>
              </p:ext>
            </p:extLst>
          </p:nvPr>
        </p:nvGraphicFramePr>
        <p:xfrm>
          <a:off x="2171700" y="4938713"/>
          <a:ext cx="4800600" cy="977900"/>
        </p:xfrm>
        <a:graphic>
          <a:graphicData uri="http://schemas.openxmlformats.org/presentationml/2006/ole">
            <mc:AlternateContent xmlns:mc="http://schemas.openxmlformats.org/markup-compatibility/2006">
              <mc:Choice xmlns:v="urn:schemas-microsoft-com:vml" Requires="v">
                <p:oleObj name="Equation" r:id="rId6" imgW="4800600" imgH="977760" progId="Equation.DSMT4">
                  <p:embed/>
                </p:oleObj>
              </mc:Choice>
              <mc:Fallback>
                <p:oleObj name="Equation" r:id="rId6" imgW="4800600" imgH="977760" progId="Equation.DSMT4">
                  <p:embed/>
                  <p:pic>
                    <p:nvPicPr>
                      <p:cNvPr id="0" name="Picture 5"/>
                      <p:cNvPicPr>
                        <a:picLocks noChangeAspect="1" noChangeArrowheads="1"/>
                      </p:cNvPicPr>
                      <p:nvPr/>
                    </p:nvPicPr>
                    <p:blipFill>
                      <a:blip r:embed="rId7"/>
                      <a:srcRect/>
                      <a:stretch>
                        <a:fillRect/>
                      </a:stretch>
                    </p:blipFill>
                    <p:spPr bwMode="auto">
                      <a:xfrm>
                        <a:off x="2171700" y="4938713"/>
                        <a:ext cx="4800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57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57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57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Absolute Convergence Implies Convergence</a:t>
            </a:r>
          </a:p>
        </p:txBody>
      </p:sp>
      <p:sp>
        <p:nvSpPr>
          <p:cNvPr id="3" name="Content Placeholder 2"/>
          <p:cNvSpPr>
            <a:spLocks noGrp="1"/>
          </p:cNvSpPr>
          <p:nvPr>
            <p:ph idx="1"/>
          </p:nvPr>
        </p:nvSpPr>
        <p:spPr/>
        <p:txBody>
          <a:bodyPr/>
          <a:lstStyle/>
          <a:p>
            <a:r>
              <a:rPr lang="en-US" dirty="0"/>
              <a:t> </a:t>
            </a:r>
          </a:p>
        </p:txBody>
      </p:sp>
      <p:sp>
        <p:nvSpPr>
          <p:cNvPr id="4" name="Content Placeholder 2"/>
          <p:cNvSpPr txBox="1">
            <a:spLocks/>
          </p:cNvSpPr>
          <p:nvPr/>
        </p:nvSpPr>
        <p:spPr>
          <a:xfrm>
            <a:off x="457200" y="1280160"/>
            <a:ext cx="8229600" cy="701040"/>
          </a:xfrm>
          <a:prstGeom prst="rect">
            <a:avLst/>
          </a:prstGeom>
          <a:solidFill>
            <a:srgbClr val="FFFFCC"/>
          </a:solidFill>
          <a:ln w="28575">
            <a:solidFill>
              <a:srgbClr val="000000"/>
            </a:solidFill>
          </a:ln>
        </p:spPr>
        <p:txBody>
          <a:bodyPr>
            <a:noAutofit/>
          </a:bodyPr>
          <a:lstStyle/>
          <a:p>
            <a:pPr lvl="0">
              <a:spcBef>
                <a:spcPts val="1800"/>
              </a:spcBef>
            </a:pPr>
            <a:r>
              <a:rPr lang="en-US" sz="2800" dirty="0"/>
              <a:t>If             converges, then          converges.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69346" name="Object 2"/>
          <p:cNvGraphicFramePr>
            <a:graphicFrameLocks noChangeAspect="1"/>
          </p:cNvGraphicFramePr>
          <p:nvPr>
            <p:extLst>
              <p:ext uri="{D42A27DB-BD31-4B8C-83A1-F6EECF244321}">
                <p14:modId xmlns:p14="http://schemas.microsoft.com/office/powerpoint/2010/main" val="273303628"/>
              </p:ext>
            </p:extLst>
          </p:nvPr>
        </p:nvGraphicFramePr>
        <p:xfrm>
          <a:off x="4094331" y="1295400"/>
          <a:ext cx="762000" cy="508000"/>
        </p:xfrm>
        <a:graphic>
          <a:graphicData uri="http://schemas.openxmlformats.org/presentationml/2006/ole">
            <mc:AlternateContent xmlns:mc="http://schemas.openxmlformats.org/markup-compatibility/2006">
              <mc:Choice xmlns:v="urn:schemas-microsoft-com:vml" Requires="v">
                <p:oleObj name="Equation" r:id="rId2" imgW="761760" imgH="507960" progId="Equation.DSMT4">
                  <p:embed/>
                </p:oleObj>
              </mc:Choice>
              <mc:Fallback>
                <p:oleObj name="Equation" r:id="rId2" imgW="761760" imgH="507960" progId="Equation.DSMT4">
                  <p:embed/>
                  <p:pic>
                    <p:nvPicPr>
                      <p:cNvPr id="569346"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4331" y="1295400"/>
                        <a:ext cx="76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69347" name="Object 3"/>
          <p:cNvGraphicFramePr>
            <a:graphicFrameLocks noChangeAspect="1"/>
          </p:cNvGraphicFramePr>
          <p:nvPr>
            <p:extLst>
              <p:ext uri="{D42A27DB-BD31-4B8C-83A1-F6EECF244321}">
                <p14:modId xmlns:p14="http://schemas.microsoft.com/office/powerpoint/2010/main" val="3560529460"/>
              </p:ext>
            </p:extLst>
          </p:nvPr>
        </p:nvGraphicFramePr>
        <p:xfrm>
          <a:off x="838200" y="1280160"/>
          <a:ext cx="863600" cy="508000"/>
        </p:xfrm>
        <a:graphic>
          <a:graphicData uri="http://schemas.openxmlformats.org/presentationml/2006/ole">
            <mc:AlternateContent xmlns:mc="http://schemas.openxmlformats.org/markup-compatibility/2006">
              <mc:Choice xmlns:v="urn:schemas-microsoft-com:vml" Requires="v">
                <p:oleObj name="Equation" r:id="rId4" imgW="863280" imgH="507960" progId="Equation.DSMT4">
                  <p:embed/>
                </p:oleObj>
              </mc:Choice>
              <mc:Fallback>
                <p:oleObj name="Equation" r:id="rId4" imgW="863280" imgH="507960" progId="Equation.DSMT4">
                  <p:embed/>
                  <p:pic>
                    <p:nvPicPr>
                      <p:cNvPr id="56934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280160"/>
                        <a:ext cx="863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5937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2453640"/>
          </a:xfrm>
          <a:solidFill>
            <a:srgbClr val="FFFFCC"/>
          </a:solidFill>
          <a:ln w="28575">
            <a:solidFill>
              <a:srgbClr val="000000"/>
            </a:solidFill>
          </a:ln>
        </p:spPr>
        <p:txBody>
          <a:bodyPr>
            <a:noAutofit/>
          </a:bodyPr>
          <a:lstStyle/>
          <a:p>
            <a:r>
              <a:rPr lang="en-US" dirty="0">
                <a:solidFill>
                  <a:schemeClr val="tx1"/>
                </a:solidFill>
              </a:rPr>
              <a:t>Note that                                   If            converges, then </a:t>
            </a:r>
          </a:p>
          <a:p>
            <a:pPr>
              <a:spcBef>
                <a:spcPts val="600"/>
              </a:spcBef>
            </a:pPr>
            <a:r>
              <a:rPr lang="en-US" dirty="0">
                <a:solidFill>
                  <a:schemeClr val="tx1"/>
                </a:solidFill>
              </a:rPr>
              <a:t>              also converges and so                        converges by the Direct Comparison Test. And since the difference of two convergent series converges, we know that </a:t>
            </a:r>
          </a:p>
          <a:p>
            <a:pPr>
              <a:spcBef>
                <a:spcPts val="600"/>
              </a:spcBef>
            </a:pPr>
            <a:r>
              <a:rPr lang="en-US" dirty="0">
                <a:solidFill>
                  <a:schemeClr val="tx1"/>
                </a:solidFill>
              </a:rPr>
              <a:t>                                                  converges.</a:t>
            </a:r>
          </a:p>
        </p:txBody>
      </p:sp>
      <p:graphicFrame>
        <p:nvGraphicFramePr>
          <p:cNvPr id="570370" name="Object 2"/>
          <p:cNvGraphicFramePr>
            <a:graphicFrameLocks noChangeAspect="1"/>
          </p:cNvGraphicFramePr>
          <p:nvPr>
            <p:extLst>
              <p:ext uri="{D42A27DB-BD31-4B8C-83A1-F6EECF244321}">
                <p14:modId xmlns:p14="http://schemas.microsoft.com/office/powerpoint/2010/main" val="1505562827"/>
              </p:ext>
            </p:extLst>
          </p:nvPr>
        </p:nvGraphicFramePr>
        <p:xfrm>
          <a:off x="5003800" y="1320800"/>
          <a:ext cx="863600" cy="508000"/>
        </p:xfrm>
        <a:graphic>
          <a:graphicData uri="http://schemas.openxmlformats.org/presentationml/2006/ole">
            <mc:AlternateContent xmlns:mc="http://schemas.openxmlformats.org/markup-compatibility/2006">
              <mc:Choice xmlns:v="urn:schemas-microsoft-com:vml" Requires="v">
                <p:oleObj name="Equation" r:id="rId2" imgW="863280" imgH="507960" progId="Equation.DSMT4">
                  <p:embed/>
                </p:oleObj>
              </mc:Choice>
              <mc:Fallback>
                <p:oleObj name="Equation" r:id="rId2" imgW="86328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3800" y="1320800"/>
                        <a:ext cx="863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0371" name="Object 3"/>
          <p:cNvGraphicFramePr>
            <a:graphicFrameLocks noChangeAspect="1"/>
          </p:cNvGraphicFramePr>
          <p:nvPr>
            <p:extLst>
              <p:ext uri="{D42A27DB-BD31-4B8C-83A1-F6EECF244321}">
                <p14:modId xmlns:p14="http://schemas.microsoft.com/office/powerpoint/2010/main" val="4066492997"/>
              </p:ext>
            </p:extLst>
          </p:nvPr>
        </p:nvGraphicFramePr>
        <p:xfrm>
          <a:off x="2082799" y="1346200"/>
          <a:ext cx="2603500" cy="482600"/>
        </p:xfrm>
        <a:graphic>
          <a:graphicData uri="http://schemas.openxmlformats.org/presentationml/2006/ole">
            <mc:AlternateContent xmlns:mc="http://schemas.openxmlformats.org/markup-compatibility/2006">
              <mc:Choice xmlns:v="urn:schemas-microsoft-com:vml" Requires="v">
                <p:oleObj name="Equation" r:id="rId4" imgW="2603160" imgH="482400" progId="Equation.DSMT4">
                  <p:embed/>
                </p:oleObj>
              </mc:Choice>
              <mc:Fallback>
                <p:oleObj name="Equation" r:id="rId4" imgW="260316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2799" y="1346200"/>
                        <a:ext cx="2603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0372" name="Object 4"/>
          <p:cNvGraphicFramePr>
            <a:graphicFrameLocks noChangeAspect="1"/>
          </p:cNvGraphicFramePr>
          <p:nvPr>
            <p:extLst>
              <p:ext uri="{D42A27DB-BD31-4B8C-83A1-F6EECF244321}">
                <p14:modId xmlns:p14="http://schemas.microsoft.com/office/powerpoint/2010/main" val="2449413462"/>
              </p:ext>
            </p:extLst>
          </p:nvPr>
        </p:nvGraphicFramePr>
        <p:xfrm>
          <a:off x="548640" y="1828800"/>
          <a:ext cx="1066800" cy="508000"/>
        </p:xfrm>
        <a:graphic>
          <a:graphicData uri="http://schemas.openxmlformats.org/presentationml/2006/ole">
            <mc:AlternateContent xmlns:mc="http://schemas.openxmlformats.org/markup-compatibility/2006">
              <mc:Choice xmlns:v="urn:schemas-microsoft-com:vml" Requires="v">
                <p:oleObj name="Equation" r:id="rId6" imgW="1066680" imgH="507960" progId="Equation.DSMT4">
                  <p:embed/>
                </p:oleObj>
              </mc:Choice>
              <mc:Fallback>
                <p:oleObj name="Equation" r:id="rId6" imgW="1066680" imgH="507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 y="1828800"/>
                        <a:ext cx="106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0373" name="Object 5"/>
          <p:cNvGraphicFramePr>
            <a:graphicFrameLocks noChangeAspect="1"/>
          </p:cNvGraphicFramePr>
          <p:nvPr>
            <p:extLst>
              <p:ext uri="{D42A27DB-BD31-4B8C-83A1-F6EECF244321}">
                <p14:modId xmlns:p14="http://schemas.microsoft.com/office/powerpoint/2010/main" val="3049849146"/>
              </p:ext>
            </p:extLst>
          </p:nvPr>
        </p:nvGraphicFramePr>
        <p:xfrm>
          <a:off x="4894729" y="1828800"/>
          <a:ext cx="1752600" cy="533400"/>
        </p:xfrm>
        <a:graphic>
          <a:graphicData uri="http://schemas.openxmlformats.org/presentationml/2006/ole">
            <mc:AlternateContent xmlns:mc="http://schemas.openxmlformats.org/markup-compatibility/2006">
              <mc:Choice xmlns:v="urn:schemas-microsoft-com:vml" Requires="v">
                <p:oleObj name="Equation" r:id="rId8" imgW="1752480" imgH="533160" progId="Equation.DSMT4">
                  <p:embed/>
                </p:oleObj>
              </mc:Choice>
              <mc:Fallback>
                <p:oleObj name="Equation" r:id="rId8" imgW="1752480" imgH="5331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4729" y="1828800"/>
                        <a:ext cx="1752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0374" name="Object 6"/>
          <p:cNvGraphicFramePr>
            <a:graphicFrameLocks noChangeAspect="1"/>
          </p:cNvGraphicFramePr>
          <p:nvPr>
            <p:extLst>
              <p:ext uri="{D42A27DB-BD31-4B8C-83A1-F6EECF244321}">
                <p14:modId xmlns:p14="http://schemas.microsoft.com/office/powerpoint/2010/main" val="2481596136"/>
              </p:ext>
            </p:extLst>
          </p:nvPr>
        </p:nvGraphicFramePr>
        <p:xfrm>
          <a:off x="548640" y="3124200"/>
          <a:ext cx="3949700" cy="533400"/>
        </p:xfrm>
        <a:graphic>
          <a:graphicData uri="http://schemas.openxmlformats.org/presentationml/2006/ole">
            <mc:AlternateContent xmlns:mc="http://schemas.openxmlformats.org/markup-compatibility/2006">
              <mc:Choice xmlns:v="urn:schemas-microsoft-com:vml" Requires="v">
                <p:oleObj name="Equation" r:id="rId10" imgW="3949560" imgH="533160" progId="Equation.DSMT4">
                  <p:embed/>
                </p:oleObj>
              </mc:Choice>
              <mc:Fallback>
                <p:oleObj name="Equation" r:id="rId10" imgW="3949560" imgH="5331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3124200"/>
                        <a:ext cx="3949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and Conditional Convergence (cont.)</a:t>
            </a:r>
          </a:p>
        </p:txBody>
      </p:sp>
      <p:sp>
        <p:nvSpPr>
          <p:cNvPr id="3" name="Content Placeholder 2"/>
          <p:cNvSpPr>
            <a:spLocks noGrp="1"/>
          </p:cNvSpPr>
          <p:nvPr>
            <p:ph idx="1"/>
          </p:nvPr>
        </p:nvSpPr>
        <p:spPr>
          <a:xfrm>
            <a:off x="457200" y="1280160"/>
            <a:ext cx="8229600" cy="4729460"/>
          </a:xfrm>
        </p:spPr>
        <p:txBody>
          <a:bodyPr/>
          <a:lstStyle/>
          <a:p>
            <a:r>
              <a:rPr lang="en-US" dirty="0"/>
              <a:t>The preceding definition and theorem have completed a hierarchy for series, summarized in Figure 1.</a:t>
            </a:r>
          </a:p>
        </p:txBody>
      </p:sp>
      <p:sp>
        <p:nvSpPr>
          <p:cNvPr id="5" name="Rectangle 4"/>
          <p:cNvSpPr/>
          <p:nvPr/>
        </p:nvSpPr>
        <p:spPr>
          <a:xfrm>
            <a:off x="2675936" y="5486400"/>
            <a:ext cx="3792128" cy="523220"/>
          </a:xfrm>
          <a:prstGeom prst="rect">
            <a:avLst/>
          </a:prstGeom>
        </p:spPr>
        <p:txBody>
          <a:bodyPr wrap="none">
            <a:spAutoFit/>
          </a:bodyPr>
          <a:lstStyle/>
          <a:p>
            <a:pPr algn="ctr"/>
            <a:r>
              <a:rPr lang="en-US" sz="2800" b="1" dirty="0"/>
              <a:t>Figure 1 </a:t>
            </a:r>
            <a:r>
              <a:rPr lang="en-US" sz="2800" dirty="0"/>
              <a:t>Series Hierarchy</a:t>
            </a:r>
          </a:p>
        </p:txBody>
      </p:sp>
      <p:sp>
        <p:nvSpPr>
          <p:cNvPr id="6" name="Rectangle 5"/>
          <p:cNvSpPr/>
          <p:nvPr/>
        </p:nvSpPr>
        <p:spPr>
          <a:xfrm>
            <a:off x="2682490" y="2286000"/>
            <a:ext cx="2560320" cy="6400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tIns="274320" bIns="274320" rtlCol="0" anchor="ctr"/>
          <a:lstStyle/>
          <a:p>
            <a:pPr algn="ctr"/>
            <a:r>
              <a:rPr lang="en-US" sz="2400" dirty="0">
                <a:solidFill>
                  <a:schemeClr val="tx1"/>
                </a:solidFill>
              </a:rPr>
              <a:t>Series</a:t>
            </a:r>
          </a:p>
        </p:txBody>
      </p:sp>
      <p:grpSp>
        <p:nvGrpSpPr>
          <p:cNvPr id="27" name="Group 26"/>
          <p:cNvGrpSpPr/>
          <p:nvPr/>
        </p:nvGrpSpPr>
        <p:grpSpPr>
          <a:xfrm>
            <a:off x="914400" y="2926080"/>
            <a:ext cx="3048000" cy="1143000"/>
            <a:chOff x="914400" y="2926080"/>
            <a:chExt cx="3048000" cy="1143000"/>
          </a:xfrm>
        </p:grpSpPr>
        <p:sp>
          <p:nvSpPr>
            <p:cNvPr id="7" name="Rectangle 6"/>
            <p:cNvSpPr/>
            <p:nvPr/>
          </p:nvSpPr>
          <p:spPr>
            <a:xfrm>
              <a:off x="914400" y="3429000"/>
              <a:ext cx="2468880" cy="6400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tIns="274320" bIns="274320" rtlCol="0" anchor="ctr"/>
            <a:lstStyle/>
            <a:p>
              <a:pPr algn="ctr"/>
              <a:r>
                <a:rPr lang="en-US" sz="2400" dirty="0">
                  <a:solidFill>
                    <a:schemeClr val="tx1"/>
                  </a:solidFill>
                </a:rPr>
                <a:t>Divergent Series</a:t>
              </a:r>
            </a:p>
          </p:txBody>
        </p:sp>
        <p:cxnSp>
          <p:nvCxnSpPr>
            <p:cNvPr id="12" name="Straight Connector 11"/>
            <p:cNvCxnSpPr/>
            <p:nvPr/>
          </p:nvCxnSpPr>
          <p:spPr>
            <a:xfrm>
              <a:off x="3962400" y="2926080"/>
              <a:ext cx="0" cy="27432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2133600" y="3200400"/>
              <a:ext cx="18288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133600" y="3191256"/>
              <a:ext cx="0" cy="228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3962400" y="3194252"/>
            <a:ext cx="3048000" cy="874828"/>
            <a:chOff x="3962400" y="3194252"/>
            <a:chExt cx="3048000" cy="874828"/>
          </a:xfrm>
        </p:grpSpPr>
        <p:sp>
          <p:nvSpPr>
            <p:cNvPr id="8" name="Rectangle 7"/>
            <p:cNvSpPr/>
            <p:nvPr/>
          </p:nvSpPr>
          <p:spPr>
            <a:xfrm>
              <a:off x="4541520" y="3429000"/>
              <a:ext cx="2468880" cy="64008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tIns="274320" bIns="274320" rtlCol="0" anchor="ctr"/>
            <a:lstStyle/>
            <a:p>
              <a:pPr algn="ctr"/>
              <a:r>
                <a:rPr lang="en-US" sz="2400" dirty="0">
                  <a:solidFill>
                    <a:schemeClr val="tx1"/>
                  </a:solidFill>
                </a:rPr>
                <a:t>Convergent Series</a:t>
              </a:r>
            </a:p>
          </p:txBody>
        </p:sp>
        <p:cxnSp>
          <p:nvCxnSpPr>
            <p:cNvPr id="16" name="Straight Connector 15"/>
            <p:cNvCxnSpPr/>
            <p:nvPr/>
          </p:nvCxnSpPr>
          <p:spPr>
            <a:xfrm>
              <a:off x="5791200" y="3194252"/>
              <a:ext cx="0" cy="228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62400" y="3200400"/>
              <a:ext cx="18288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3139440" y="4075228"/>
            <a:ext cx="2667000" cy="1319732"/>
            <a:chOff x="3139440" y="4075228"/>
            <a:chExt cx="2667000" cy="1319732"/>
          </a:xfrm>
        </p:grpSpPr>
        <p:sp>
          <p:nvSpPr>
            <p:cNvPr id="9" name="Rectangle 8"/>
            <p:cNvSpPr/>
            <p:nvPr/>
          </p:nvSpPr>
          <p:spPr>
            <a:xfrm>
              <a:off x="3139440" y="4572000"/>
              <a:ext cx="2468880" cy="82296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tIns="457200" bIns="457200" rtlCol="0" anchor="ctr" anchorCtr="0"/>
            <a:lstStyle/>
            <a:p>
              <a:pPr algn="ctr">
                <a:lnSpc>
                  <a:spcPts val="2200"/>
                </a:lnSpc>
              </a:pPr>
              <a:r>
                <a:rPr lang="en-US" sz="2400" dirty="0">
                  <a:solidFill>
                    <a:schemeClr val="tx1"/>
                  </a:solidFill>
                </a:rPr>
                <a:t>Absolutely Convergent Series</a:t>
              </a:r>
            </a:p>
          </p:txBody>
        </p:sp>
        <p:cxnSp>
          <p:nvCxnSpPr>
            <p:cNvPr id="22" name="Straight Connector 21"/>
            <p:cNvCxnSpPr/>
            <p:nvPr/>
          </p:nvCxnSpPr>
          <p:spPr>
            <a:xfrm>
              <a:off x="5791200" y="4075228"/>
              <a:ext cx="0" cy="27432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4343400" y="4349548"/>
              <a:ext cx="146304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343400" y="4340404"/>
              <a:ext cx="0" cy="228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5791200" y="4343400"/>
            <a:ext cx="2590800" cy="1051560"/>
            <a:chOff x="5791200" y="4343400"/>
            <a:chExt cx="2590800" cy="1051560"/>
          </a:xfrm>
        </p:grpSpPr>
        <p:sp>
          <p:nvSpPr>
            <p:cNvPr id="10" name="Rectangle 9"/>
            <p:cNvSpPr/>
            <p:nvPr/>
          </p:nvSpPr>
          <p:spPr>
            <a:xfrm>
              <a:off x="5913120" y="4572000"/>
              <a:ext cx="2468880" cy="82296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tIns="274320" bIns="274320" rtlCol="0" anchor="ctr"/>
            <a:lstStyle/>
            <a:p>
              <a:pPr algn="ctr">
                <a:lnSpc>
                  <a:spcPts val="2200"/>
                </a:lnSpc>
              </a:pPr>
              <a:r>
                <a:rPr lang="en-US" sz="2400" dirty="0">
                  <a:solidFill>
                    <a:schemeClr val="tx1"/>
                  </a:solidFill>
                </a:rPr>
                <a:t>Conditionally Convergent Series</a:t>
              </a:r>
            </a:p>
          </p:txBody>
        </p:sp>
        <p:cxnSp>
          <p:nvCxnSpPr>
            <p:cNvPr id="25" name="Straight Connector 24"/>
            <p:cNvCxnSpPr/>
            <p:nvPr/>
          </p:nvCxnSpPr>
          <p:spPr>
            <a:xfrm>
              <a:off x="7162800" y="4343400"/>
              <a:ext cx="0" cy="228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5791200" y="4349548"/>
              <a:ext cx="1371600"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3: Determining Whether a Series Converges</a:t>
            </a:r>
            <a:br>
              <a:rPr lang="en-US" dirty="0"/>
            </a:br>
            <a:r>
              <a:rPr lang="en-US" dirty="0"/>
              <a:t>Absolutely or Conditionally</a:t>
            </a:r>
          </a:p>
        </p:txBody>
      </p:sp>
      <p:sp>
        <p:nvSpPr>
          <p:cNvPr id="3" name="Content Placeholder 2"/>
          <p:cNvSpPr>
            <a:spLocks noGrp="1"/>
          </p:cNvSpPr>
          <p:nvPr>
            <p:ph idx="1"/>
          </p:nvPr>
        </p:nvSpPr>
        <p:spPr/>
        <p:txBody>
          <a:bodyPr/>
          <a:lstStyle/>
          <a:p>
            <a:pPr marL="457200" indent="-457200"/>
            <a:r>
              <a:rPr lang="en-US" b="1" dirty="0"/>
              <a:t>a. 	</a:t>
            </a:r>
            <a:r>
              <a:rPr lang="en-US" dirty="0"/>
              <a:t>The series                is absolutely convergent (and </a:t>
            </a:r>
          </a:p>
          <a:p>
            <a:pPr marL="457200" indent="-457200">
              <a:spcBef>
                <a:spcPts val="1200"/>
              </a:spcBef>
            </a:pPr>
            <a:r>
              <a:rPr lang="en-US" dirty="0"/>
              <a:t>	hence convergent). Note that absolute convergence of this series may actually be easier to determine than convergence:</a:t>
            </a:r>
          </a:p>
          <a:p>
            <a:pPr marL="457200" indent="-457200"/>
            <a:r>
              <a:rPr lang="en-US" dirty="0"/>
              <a:t>	</a:t>
            </a:r>
          </a:p>
          <a:p>
            <a:pPr marL="457200" indent="-457200"/>
            <a:endParaRPr lang="en-US" dirty="0"/>
          </a:p>
          <a:p>
            <a:pPr marL="457200" indent="-457200"/>
            <a:r>
              <a:rPr lang="en-US" dirty="0"/>
              <a:t>	and            is a </a:t>
            </a:r>
            <a:r>
              <a:rPr lang="en-US" dirty="0">
                <a:solidFill>
                  <a:srgbClr val="FF0000"/>
                </a:solidFill>
              </a:rPr>
              <a:t>convergent </a:t>
            </a:r>
            <a:r>
              <a:rPr lang="en-US" i="1" dirty="0">
                <a:solidFill>
                  <a:srgbClr val="FF0000"/>
                </a:solidFill>
              </a:rPr>
              <a:t>p</a:t>
            </a:r>
            <a:r>
              <a:rPr lang="en-US" dirty="0">
                <a:solidFill>
                  <a:srgbClr val="FF0000"/>
                </a:solidFill>
              </a:rPr>
              <a:t>-series</a:t>
            </a:r>
            <a:r>
              <a:rPr lang="en-US" dirty="0"/>
              <a:t>.</a:t>
            </a:r>
          </a:p>
        </p:txBody>
      </p:sp>
      <p:graphicFrame>
        <p:nvGraphicFramePr>
          <p:cNvPr id="572418" name="Object 2"/>
          <p:cNvGraphicFramePr>
            <a:graphicFrameLocks noChangeAspect="1"/>
          </p:cNvGraphicFramePr>
          <p:nvPr/>
        </p:nvGraphicFramePr>
        <p:xfrm>
          <a:off x="2514600" y="1129553"/>
          <a:ext cx="1104900" cy="914400"/>
        </p:xfrm>
        <a:graphic>
          <a:graphicData uri="http://schemas.openxmlformats.org/presentationml/2006/ole">
            <mc:AlternateContent xmlns:mc="http://schemas.openxmlformats.org/markup-compatibility/2006">
              <mc:Choice xmlns:v="urn:schemas-microsoft-com:vml" Requires="v">
                <p:oleObj name="Equation" r:id="rId2" imgW="1104840" imgH="914400" progId="Equation.DSMT4">
                  <p:embed/>
                </p:oleObj>
              </mc:Choice>
              <mc:Fallback>
                <p:oleObj name="Equation" r:id="rId2" imgW="1104840" imgH="914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129553"/>
                        <a:ext cx="1104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2419" name="Object 3"/>
          <p:cNvGraphicFramePr>
            <a:graphicFrameLocks noChangeAspect="1"/>
          </p:cNvGraphicFramePr>
          <p:nvPr/>
        </p:nvGraphicFramePr>
        <p:xfrm>
          <a:off x="3409950" y="3276600"/>
          <a:ext cx="2324100" cy="939800"/>
        </p:xfrm>
        <a:graphic>
          <a:graphicData uri="http://schemas.openxmlformats.org/presentationml/2006/ole">
            <mc:AlternateContent xmlns:mc="http://schemas.openxmlformats.org/markup-compatibility/2006">
              <mc:Choice xmlns:v="urn:schemas-microsoft-com:vml" Requires="v">
                <p:oleObj name="Equation" r:id="rId4" imgW="2323800" imgH="939600" progId="Equation.DSMT4">
                  <p:embed/>
                </p:oleObj>
              </mc:Choice>
              <mc:Fallback>
                <p:oleObj name="Equation" r:id="rId4" imgW="2323800" imgH="9396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09950" y="3276600"/>
                        <a:ext cx="2324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2420" name="Object 4"/>
          <p:cNvGraphicFramePr>
            <a:graphicFrameLocks noChangeAspect="1"/>
          </p:cNvGraphicFramePr>
          <p:nvPr/>
        </p:nvGraphicFramePr>
        <p:xfrm>
          <a:off x="1617382" y="4087906"/>
          <a:ext cx="825500" cy="914400"/>
        </p:xfrm>
        <a:graphic>
          <a:graphicData uri="http://schemas.openxmlformats.org/presentationml/2006/ole">
            <mc:AlternateContent xmlns:mc="http://schemas.openxmlformats.org/markup-compatibility/2006">
              <mc:Choice xmlns:v="urn:schemas-microsoft-com:vml" Requires="v">
                <p:oleObj name="Equation" r:id="rId6" imgW="825480" imgH="914400" progId="Equation.DSMT4">
                  <p:embed/>
                </p:oleObj>
              </mc:Choice>
              <mc:Fallback>
                <p:oleObj name="Equation" r:id="rId6" imgW="825480" imgH="914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7382" y="4087906"/>
                        <a:ext cx="825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24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24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3: Determining Whether a Series Converges</a:t>
            </a:r>
            <a:br>
              <a:rPr lang="en-US" dirty="0"/>
            </a:br>
            <a:r>
              <a:rPr lang="en-US" dirty="0"/>
              <a:t>Absolutely or Conditionally (cont.)</a:t>
            </a:r>
          </a:p>
        </p:txBody>
      </p:sp>
      <p:sp>
        <p:nvSpPr>
          <p:cNvPr id="3" name="Content Placeholder 2"/>
          <p:cNvSpPr>
            <a:spLocks noGrp="1"/>
          </p:cNvSpPr>
          <p:nvPr>
            <p:ph idx="1"/>
          </p:nvPr>
        </p:nvSpPr>
        <p:spPr/>
        <p:txBody>
          <a:bodyPr/>
          <a:lstStyle/>
          <a:p>
            <a:pPr marL="457200" indent="-457200"/>
            <a:r>
              <a:rPr lang="en-US" b="1" dirty="0"/>
              <a:t>b. 	</a:t>
            </a:r>
            <a:r>
              <a:rPr lang="en-US" dirty="0"/>
              <a:t>The alternating </a:t>
            </a:r>
            <a:r>
              <a:rPr lang="en-US" i="1" dirty="0"/>
              <a:t>p</a:t>
            </a:r>
            <a:r>
              <a:rPr lang="en-US" dirty="0"/>
              <a:t>-series                    converges if </a:t>
            </a:r>
            <a:r>
              <a:rPr lang="en-US" i="1" dirty="0"/>
              <a:t>p</a:t>
            </a:r>
            <a:r>
              <a:rPr lang="en-US" dirty="0"/>
              <a:t> &gt; 0 </a:t>
            </a:r>
          </a:p>
          <a:p>
            <a:pPr marL="457200" indent="-457200">
              <a:spcBef>
                <a:spcPts val="1500"/>
              </a:spcBef>
            </a:pPr>
            <a:r>
              <a:rPr lang="en-US" dirty="0"/>
              <a:t>	by the Alternating Series Test. It converges absolutely if </a:t>
            </a:r>
            <a:r>
              <a:rPr lang="en-US" i="1" dirty="0"/>
              <a:t>p</a:t>
            </a:r>
            <a:r>
              <a:rPr lang="en-US" dirty="0"/>
              <a:t> &gt; 1 and converges conditionally if </a:t>
            </a:r>
          </a:p>
          <a:p>
            <a:pPr marL="457200" indent="-457200">
              <a:spcBef>
                <a:spcPts val="0"/>
              </a:spcBef>
            </a:pPr>
            <a:r>
              <a:rPr lang="en-US" dirty="0"/>
              <a:t>	0 &lt; </a:t>
            </a:r>
            <a:r>
              <a:rPr lang="en-US" i="1" dirty="0"/>
              <a:t>p</a:t>
            </a:r>
            <a:r>
              <a:rPr lang="en-US" dirty="0"/>
              <a:t> ≤ 1.</a:t>
            </a:r>
          </a:p>
        </p:txBody>
      </p:sp>
      <p:graphicFrame>
        <p:nvGraphicFramePr>
          <p:cNvPr id="573442" name="Object 2"/>
          <p:cNvGraphicFramePr>
            <a:graphicFrameLocks noChangeAspect="1"/>
          </p:cNvGraphicFramePr>
          <p:nvPr/>
        </p:nvGraphicFramePr>
        <p:xfrm>
          <a:off x="4432300" y="1017494"/>
          <a:ext cx="1511300" cy="1028700"/>
        </p:xfrm>
        <a:graphic>
          <a:graphicData uri="http://schemas.openxmlformats.org/presentationml/2006/ole">
            <mc:AlternateContent xmlns:mc="http://schemas.openxmlformats.org/markup-compatibility/2006">
              <mc:Choice xmlns:v="urn:schemas-microsoft-com:vml" Requires="v">
                <p:oleObj name="Equation" r:id="rId2" imgW="1511280" imgH="1028520" progId="Equation.DSMT4">
                  <p:embed/>
                </p:oleObj>
              </mc:Choice>
              <mc:Fallback>
                <p:oleObj name="Equation" r:id="rId2" imgW="1511280" imgH="10285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2300" y="1017494"/>
                        <a:ext cx="1511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3: Determining Whether a Series Converges</a:t>
            </a:r>
            <a:br>
              <a:rPr lang="en-US" dirty="0"/>
            </a:br>
            <a:r>
              <a:rPr lang="en-US" dirty="0"/>
              <a:t>Absolutely or Conditionally (cont.)</a:t>
            </a:r>
          </a:p>
        </p:txBody>
      </p:sp>
      <p:sp>
        <p:nvSpPr>
          <p:cNvPr id="3" name="Content Placeholder 2"/>
          <p:cNvSpPr>
            <a:spLocks noGrp="1"/>
          </p:cNvSpPr>
          <p:nvPr>
            <p:ph idx="1"/>
          </p:nvPr>
        </p:nvSpPr>
        <p:spPr/>
        <p:txBody>
          <a:bodyPr/>
          <a:lstStyle/>
          <a:p>
            <a:pPr marL="457200" indent="-457200"/>
            <a:r>
              <a:rPr lang="en-US" b="1" dirty="0"/>
              <a:t>c. 	</a:t>
            </a:r>
            <a:r>
              <a:rPr lang="en-US" dirty="0"/>
              <a:t>The alternating series                     converges </a:t>
            </a:r>
          </a:p>
          <a:p>
            <a:pPr marL="457200" indent="-457200">
              <a:spcBef>
                <a:spcPts val="1800"/>
              </a:spcBef>
            </a:pPr>
            <a:r>
              <a:rPr lang="en-US" dirty="0"/>
              <a:t>	absolutely, a fact we can determine by applying the Root Test to the absolute value of its terms.</a:t>
            </a:r>
          </a:p>
          <a:p>
            <a:pPr marL="457200" indent="-457200">
              <a:spcBef>
                <a:spcPts val="1800"/>
              </a:spcBef>
            </a:pPr>
            <a:endParaRPr lang="en-US" dirty="0"/>
          </a:p>
          <a:p>
            <a:pPr marL="457200" indent="-457200">
              <a:spcBef>
                <a:spcPts val="1800"/>
              </a:spcBef>
            </a:pPr>
            <a:endParaRPr lang="en-US" dirty="0"/>
          </a:p>
          <a:p>
            <a:pPr marL="457200" indent="-457200">
              <a:spcBef>
                <a:spcPts val="1800"/>
              </a:spcBef>
            </a:pPr>
            <a:r>
              <a:rPr lang="en-US" dirty="0"/>
              <a:t>     (See Example 9 of Section 4.4 as an aid in evaluating this limit.)</a:t>
            </a:r>
          </a:p>
        </p:txBody>
      </p:sp>
      <p:graphicFrame>
        <p:nvGraphicFramePr>
          <p:cNvPr id="574466" name="Object 2"/>
          <p:cNvGraphicFramePr>
            <a:graphicFrameLocks noChangeAspect="1"/>
          </p:cNvGraphicFramePr>
          <p:nvPr/>
        </p:nvGraphicFramePr>
        <p:xfrm>
          <a:off x="4180541" y="1004047"/>
          <a:ext cx="1498600" cy="1143000"/>
        </p:xfrm>
        <a:graphic>
          <a:graphicData uri="http://schemas.openxmlformats.org/presentationml/2006/ole">
            <mc:AlternateContent xmlns:mc="http://schemas.openxmlformats.org/markup-compatibility/2006">
              <mc:Choice xmlns:v="urn:schemas-microsoft-com:vml" Requires="v">
                <p:oleObj name="Equation" r:id="rId2" imgW="1498320" imgH="1143000" progId="Equation.DSMT4">
                  <p:embed/>
                </p:oleObj>
              </mc:Choice>
              <mc:Fallback>
                <p:oleObj name="Equation" r:id="rId2" imgW="1498320" imgH="1143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0541" y="1004047"/>
                        <a:ext cx="1498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468" name="Object 4"/>
          <p:cNvGraphicFramePr>
            <a:graphicFrameLocks noChangeAspect="1"/>
          </p:cNvGraphicFramePr>
          <p:nvPr/>
        </p:nvGraphicFramePr>
        <p:xfrm>
          <a:off x="1757363" y="3270250"/>
          <a:ext cx="1231900" cy="660400"/>
        </p:xfrm>
        <a:graphic>
          <a:graphicData uri="http://schemas.openxmlformats.org/presentationml/2006/ole">
            <mc:AlternateContent xmlns:mc="http://schemas.openxmlformats.org/markup-compatibility/2006">
              <mc:Choice xmlns:v="urn:schemas-microsoft-com:vml" Requires="v">
                <p:oleObj name="Equation" r:id="rId4" imgW="1231560" imgH="660240" progId="Equation.DSMT4">
                  <p:embed/>
                </p:oleObj>
              </mc:Choice>
              <mc:Fallback>
                <p:oleObj name="Equation" r:id="rId4" imgW="1231560" imgH="660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7363" y="3270250"/>
                        <a:ext cx="12319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469" name="Object 5"/>
          <p:cNvGraphicFramePr>
            <a:graphicFrameLocks noChangeAspect="1"/>
          </p:cNvGraphicFramePr>
          <p:nvPr/>
        </p:nvGraphicFramePr>
        <p:xfrm>
          <a:off x="3021106" y="3083859"/>
          <a:ext cx="1993900" cy="1117600"/>
        </p:xfrm>
        <a:graphic>
          <a:graphicData uri="http://schemas.openxmlformats.org/presentationml/2006/ole">
            <mc:AlternateContent xmlns:mc="http://schemas.openxmlformats.org/markup-compatibility/2006">
              <mc:Choice xmlns:v="urn:schemas-microsoft-com:vml" Requires="v">
                <p:oleObj name="Equation" r:id="rId6" imgW="1993680" imgH="1117440" progId="Equation.DSMT4">
                  <p:embed/>
                </p:oleObj>
              </mc:Choice>
              <mc:Fallback>
                <p:oleObj name="Equation" r:id="rId6" imgW="1993680" imgH="1117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1106" y="3083859"/>
                        <a:ext cx="19939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470" name="Object 6"/>
          <p:cNvGraphicFramePr>
            <a:graphicFrameLocks noChangeAspect="1"/>
          </p:cNvGraphicFramePr>
          <p:nvPr/>
        </p:nvGraphicFramePr>
        <p:xfrm>
          <a:off x="5056094" y="3110753"/>
          <a:ext cx="1346200" cy="876300"/>
        </p:xfrm>
        <a:graphic>
          <a:graphicData uri="http://schemas.openxmlformats.org/presentationml/2006/ole">
            <mc:AlternateContent xmlns:mc="http://schemas.openxmlformats.org/markup-compatibility/2006">
              <mc:Choice xmlns:v="urn:schemas-microsoft-com:vml" Requires="v">
                <p:oleObj name="Equation" r:id="rId8" imgW="1346040" imgH="876240" progId="Equation.DSMT4">
                  <p:embed/>
                </p:oleObj>
              </mc:Choice>
              <mc:Fallback>
                <p:oleObj name="Equation" r:id="rId8" imgW="1346040" imgH="8762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56094" y="3110753"/>
                        <a:ext cx="1346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4471" name="Object 7"/>
          <p:cNvGraphicFramePr>
            <a:graphicFrameLocks noChangeAspect="1"/>
          </p:cNvGraphicFramePr>
          <p:nvPr/>
        </p:nvGraphicFramePr>
        <p:xfrm>
          <a:off x="6416675" y="3429000"/>
          <a:ext cx="965200" cy="292100"/>
        </p:xfrm>
        <a:graphic>
          <a:graphicData uri="http://schemas.openxmlformats.org/presentationml/2006/ole">
            <mc:AlternateContent xmlns:mc="http://schemas.openxmlformats.org/markup-compatibility/2006">
              <mc:Choice xmlns:v="urn:schemas-microsoft-com:vml" Requires="v">
                <p:oleObj name="Equation" r:id="rId10" imgW="965160" imgH="291960" progId="Equation.DSMT4">
                  <p:embed/>
                </p:oleObj>
              </mc:Choice>
              <mc:Fallback>
                <p:oleObj name="Equation" r:id="rId10" imgW="96516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16675" y="3429000"/>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44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44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44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4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3: Determining Whether a Series Converges</a:t>
            </a:r>
            <a:br>
              <a:rPr lang="en-US" dirty="0"/>
            </a:br>
            <a:r>
              <a:rPr lang="en-US" dirty="0"/>
              <a:t>Absolutely or Conditionally (cont.)</a:t>
            </a:r>
          </a:p>
        </p:txBody>
      </p:sp>
      <p:sp>
        <p:nvSpPr>
          <p:cNvPr id="3" name="Content Placeholder 2"/>
          <p:cNvSpPr>
            <a:spLocks noGrp="1"/>
          </p:cNvSpPr>
          <p:nvPr>
            <p:ph idx="1"/>
          </p:nvPr>
        </p:nvSpPr>
        <p:spPr/>
        <p:txBody>
          <a:bodyPr/>
          <a:lstStyle/>
          <a:p>
            <a:pPr marL="457200" indent="-457200"/>
            <a:r>
              <a:rPr lang="en-US" b="1" dirty="0"/>
              <a:t>d. 	</a:t>
            </a:r>
            <a:r>
              <a:rPr lang="en-US" dirty="0"/>
              <a:t>The alternating series                   also converges </a:t>
            </a:r>
          </a:p>
          <a:p>
            <a:pPr marL="457200" indent="-457200">
              <a:spcBef>
                <a:spcPts val="1800"/>
              </a:spcBef>
            </a:pPr>
            <a:r>
              <a:rPr lang="en-US" dirty="0"/>
              <a:t>	absolutely, which we can show by applying the Ratio Test to the absolute value of its terms.</a:t>
            </a:r>
          </a:p>
        </p:txBody>
      </p:sp>
      <p:graphicFrame>
        <p:nvGraphicFramePr>
          <p:cNvPr id="575490" name="Object 2"/>
          <p:cNvGraphicFramePr>
            <a:graphicFrameLocks noChangeAspect="1"/>
          </p:cNvGraphicFramePr>
          <p:nvPr/>
        </p:nvGraphicFramePr>
        <p:xfrm>
          <a:off x="4208929" y="1093694"/>
          <a:ext cx="1295400" cy="1054100"/>
        </p:xfrm>
        <a:graphic>
          <a:graphicData uri="http://schemas.openxmlformats.org/presentationml/2006/ole">
            <mc:AlternateContent xmlns:mc="http://schemas.openxmlformats.org/markup-compatibility/2006">
              <mc:Choice xmlns:v="urn:schemas-microsoft-com:vml" Requires="v">
                <p:oleObj name="Equation" r:id="rId2" imgW="1295280" imgH="1054080" progId="Equation.DSMT4">
                  <p:embed/>
                </p:oleObj>
              </mc:Choice>
              <mc:Fallback>
                <p:oleObj name="Equation" r:id="rId2" imgW="1295280" imgH="1054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8929" y="1093694"/>
                        <a:ext cx="12954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5492" name="Object 4"/>
          <p:cNvGraphicFramePr>
            <a:graphicFrameLocks noChangeAspect="1"/>
          </p:cNvGraphicFramePr>
          <p:nvPr/>
        </p:nvGraphicFramePr>
        <p:xfrm>
          <a:off x="2325688" y="3121025"/>
          <a:ext cx="1231900" cy="1028700"/>
        </p:xfrm>
        <a:graphic>
          <a:graphicData uri="http://schemas.openxmlformats.org/presentationml/2006/ole">
            <mc:AlternateContent xmlns:mc="http://schemas.openxmlformats.org/markup-compatibility/2006">
              <mc:Choice xmlns:v="urn:schemas-microsoft-com:vml" Requires="v">
                <p:oleObj name="Equation" r:id="rId4" imgW="1231560" imgH="1028520" progId="Equation.DSMT4">
                  <p:embed/>
                </p:oleObj>
              </mc:Choice>
              <mc:Fallback>
                <p:oleObj name="Equation" r:id="rId4" imgW="1231560" imgH="10285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25688" y="3121025"/>
                        <a:ext cx="1231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5493" name="Object 5"/>
          <p:cNvGraphicFramePr>
            <a:graphicFrameLocks noChangeAspect="1"/>
          </p:cNvGraphicFramePr>
          <p:nvPr/>
        </p:nvGraphicFramePr>
        <p:xfrm>
          <a:off x="3594847" y="3039035"/>
          <a:ext cx="3035300" cy="1193800"/>
        </p:xfrm>
        <a:graphic>
          <a:graphicData uri="http://schemas.openxmlformats.org/presentationml/2006/ole">
            <mc:AlternateContent xmlns:mc="http://schemas.openxmlformats.org/markup-compatibility/2006">
              <mc:Choice xmlns:v="urn:schemas-microsoft-com:vml" Requires="v">
                <p:oleObj name="Equation" r:id="rId6" imgW="3035160" imgH="1193760" progId="Equation.DSMT4">
                  <p:embed/>
                </p:oleObj>
              </mc:Choice>
              <mc:Fallback>
                <p:oleObj name="Equation" r:id="rId6" imgW="3035160" imgH="11937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94847" y="3039035"/>
                        <a:ext cx="3035300" cy="119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5494" name="Object 6"/>
          <p:cNvGraphicFramePr>
            <a:graphicFrameLocks noChangeAspect="1"/>
          </p:cNvGraphicFramePr>
          <p:nvPr>
            <p:extLst>
              <p:ext uri="{D42A27DB-BD31-4B8C-83A1-F6EECF244321}">
                <p14:modId xmlns:p14="http://schemas.microsoft.com/office/powerpoint/2010/main" val="2736384363"/>
              </p:ext>
            </p:extLst>
          </p:nvPr>
        </p:nvGraphicFramePr>
        <p:xfrm>
          <a:off x="3581400" y="4338638"/>
          <a:ext cx="2184400" cy="1003300"/>
        </p:xfrm>
        <a:graphic>
          <a:graphicData uri="http://schemas.openxmlformats.org/presentationml/2006/ole">
            <mc:AlternateContent xmlns:mc="http://schemas.openxmlformats.org/markup-compatibility/2006">
              <mc:Choice xmlns:v="urn:schemas-microsoft-com:vml" Requires="v">
                <p:oleObj name="Equation" r:id="rId8" imgW="2184120" imgH="1002960" progId="Equation.DSMT4">
                  <p:embed/>
                </p:oleObj>
              </mc:Choice>
              <mc:Fallback>
                <p:oleObj name="Equation" r:id="rId8" imgW="2184120" imgH="1002960" progId="Equation.DSMT4">
                  <p:embed/>
                  <p:pic>
                    <p:nvPicPr>
                      <p:cNvPr id="0" name="Picture 6"/>
                      <p:cNvPicPr>
                        <a:picLocks noChangeAspect="1" noChangeArrowheads="1"/>
                      </p:cNvPicPr>
                      <p:nvPr/>
                    </p:nvPicPr>
                    <p:blipFill>
                      <a:blip r:embed="rId9"/>
                      <a:srcRect/>
                      <a:stretch>
                        <a:fillRect/>
                      </a:stretch>
                    </p:blipFill>
                    <p:spPr bwMode="auto">
                      <a:xfrm>
                        <a:off x="3581400" y="4338638"/>
                        <a:ext cx="2184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5495" name="Object 7"/>
          <p:cNvGraphicFramePr>
            <a:graphicFrameLocks noChangeAspect="1"/>
          </p:cNvGraphicFramePr>
          <p:nvPr>
            <p:extLst>
              <p:ext uri="{D42A27DB-BD31-4B8C-83A1-F6EECF244321}">
                <p14:modId xmlns:p14="http://schemas.microsoft.com/office/powerpoint/2010/main" val="4067261402"/>
              </p:ext>
            </p:extLst>
          </p:nvPr>
        </p:nvGraphicFramePr>
        <p:xfrm>
          <a:off x="5854700" y="4432300"/>
          <a:ext cx="990600" cy="838200"/>
        </p:xfrm>
        <a:graphic>
          <a:graphicData uri="http://schemas.openxmlformats.org/presentationml/2006/ole">
            <mc:AlternateContent xmlns:mc="http://schemas.openxmlformats.org/markup-compatibility/2006">
              <mc:Choice xmlns:v="urn:schemas-microsoft-com:vml" Requires="v">
                <p:oleObj name="Equation" r:id="rId10" imgW="990360" imgH="838080" progId="Equation.DSMT4">
                  <p:embed/>
                </p:oleObj>
              </mc:Choice>
              <mc:Fallback>
                <p:oleObj name="Equation" r:id="rId10" imgW="990360" imgH="838080" progId="Equation.DSMT4">
                  <p:embed/>
                  <p:pic>
                    <p:nvPicPr>
                      <p:cNvPr id="0" name="Picture 7"/>
                      <p:cNvPicPr>
                        <a:picLocks noChangeAspect="1" noChangeArrowheads="1"/>
                      </p:cNvPicPr>
                      <p:nvPr/>
                    </p:nvPicPr>
                    <p:blipFill>
                      <a:blip r:embed="rId11"/>
                      <a:srcRect/>
                      <a:stretch>
                        <a:fillRect/>
                      </a:stretch>
                    </p:blipFill>
                    <p:spPr bwMode="auto">
                      <a:xfrm>
                        <a:off x="5854700" y="44323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5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54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5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75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and Conditional Convergence (cont.)</a:t>
            </a:r>
          </a:p>
        </p:txBody>
      </p:sp>
      <p:sp>
        <p:nvSpPr>
          <p:cNvPr id="3" name="Content Placeholder 2"/>
          <p:cNvSpPr>
            <a:spLocks noGrp="1"/>
          </p:cNvSpPr>
          <p:nvPr>
            <p:ph idx="1"/>
          </p:nvPr>
        </p:nvSpPr>
        <p:spPr>
          <a:xfrm>
            <a:off x="457200" y="1280160"/>
            <a:ext cx="8229600" cy="3108543"/>
          </a:xfrm>
        </p:spPr>
        <p:txBody>
          <a:bodyPr>
            <a:spAutoFit/>
          </a:bodyPr>
          <a:lstStyle/>
          <a:p>
            <a:r>
              <a:rPr lang="en-US" dirty="0"/>
              <a:t>Absolutely convergent series have the property that any rearrangement (or reordering) of the terms of the series produces the same sum. This is the kind of behavior we are led by experience to expect from sums, because finite sums always behave this way—the sum of a finite set of numbers is unchanged by the order in which they are added.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and Conditional Convergence (cont.)</a:t>
            </a:r>
          </a:p>
        </p:txBody>
      </p:sp>
      <p:sp>
        <p:nvSpPr>
          <p:cNvPr id="3" name="Content Placeholder 2"/>
          <p:cNvSpPr>
            <a:spLocks noGrp="1"/>
          </p:cNvSpPr>
          <p:nvPr>
            <p:ph idx="1"/>
          </p:nvPr>
        </p:nvSpPr>
        <p:spPr>
          <a:xfrm>
            <a:off x="457200" y="1280160"/>
            <a:ext cx="8229600" cy="2246769"/>
          </a:xfrm>
        </p:spPr>
        <p:txBody>
          <a:bodyPr>
            <a:spAutoFit/>
          </a:bodyPr>
          <a:lstStyle/>
          <a:p>
            <a:r>
              <a:rPr lang="en-US" dirty="0"/>
              <a:t>Interestingly, conditionally convergent series do </a:t>
            </a:r>
            <a:r>
              <a:rPr lang="en-US" i="1" dirty="0"/>
              <a:t>not </a:t>
            </a:r>
            <a:r>
              <a:rPr lang="en-US" dirty="0"/>
              <a:t>have this property. In fact, Bernhard Riemann </a:t>
            </a:r>
            <a:br>
              <a:rPr lang="en-US" dirty="0"/>
            </a:br>
            <a:r>
              <a:rPr lang="en-US" dirty="0"/>
              <a:t>(1826–1866) showed that the terms of a conditionally convergent series can be rearranged so that the sum of the series is </a:t>
            </a:r>
            <a:r>
              <a:rPr lang="en-US" i="1" dirty="0"/>
              <a:t>any</a:t>
            </a:r>
            <a:r>
              <a:rPr lang="en-US" dirty="0"/>
              <a:t> preselected real number.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1: Summary of Convergence Tests</a:t>
            </a:r>
          </a:p>
        </p:txBody>
      </p:sp>
      <p:graphicFrame>
        <p:nvGraphicFramePr>
          <p:cNvPr id="4" name="Content Placeholder 3"/>
          <p:cNvGraphicFramePr>
            <a:graphicFrameLocks noGrp="1"/>
          </p:cNvGraphicFramePr>
          <p:nvPr>
            <p:ph idx="1"/>
          </p:nvPr>
        </p:nvGraphicFramePr>
        <p:xfrm>
          <a:off x="457200" y="1279525"/>
          <a:ext cx="8412480" cy="463296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Name of Test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Form of Series</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Convergence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Divergence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Notes</a:t>
                      </a:r>
                      <a:endParaRPr lang="en-US" sz="2000" b="1" dirty="0"/>
                    </a:p>
                  </a:txBody>
                  <a:tcPr anchor="ct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kern="1200" baseline="0" dirty="0">
                          <a:solidFill>
                            <a:schemeClr val="dk1"/>
                          </a:solidFill>
                          <a:latin typeface="+mn-lt"/>
                          <a:ea typeface="+mn-ea"/>
                          <a:cs typeface="+mn-cs"/>
                        </a:rPr>
                        <a:t>n</a:t>
                      </a:r>
                      <a:r>
                        <a:rPr lang="en-US" sz="2000" b="1" i="0" kern="1200" baseline="30000" dirty="0">
                          <a:solidFill>
                            <a:schemeClr val="dk1"/>
                          </a:solidFill>
                          <a:latin typeface="+mn-lt"/>
                          <a:ea typeface="+mn-ea"/>
                          <a:cs typeface="+mn-cs"/>
                        </a:rPr>
                        <a:t>th</a:t>
                      </a:r>
                      <a:r>
                        <a:rPr lang="en-US" sz="2000" b="1" i="0" kern="1200" baseline="0" dirty="0">
                          <a:solidFill>
                            <a:schemeClr val="dk1"/>
                          </a:solidFill>
                          <a:latin typeface="+mn-lt"/>
                          <a:ea typeface="+mn-ea"/>
                          <a:cs typeface="+mn-cs"/>
                        </a:rPr>
                        <a:t>-Term Divergence Test</a:t>
                      </a:r>
                      <a:endParaRPr lang="en-US" sz="2000" i="0" dirty="0"/>
                    </a:p>
                  </a:txBody>
                  <a:tcPr anchor="ctr"/>
                </a:tc>
                <a:tc>
                  <a:txBody>
                    <a:bodyPr/>
                    <a:lstStyle/>
                    <a:p>
                      <a:endParaRPr lang="en-US" sz="20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Does not apply</a:t>
                      </a:r>
                      <a:endParaRPr lang="en-US" sz="2000" dirty="0"/>
                    </a:p>
                  </a:txBody>
                  <a:tcPr anchor="ctr"/>
                </a:tc>
                <a:tc>
                  <a:txBody>
                    <a:bodyPr/>
                    <a:lstStyle/>
                    <a:p>
                      <a:endParaRPr lang="en-US" sz="20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Only used to prove divergence</a:t>
                      </a:r>
                      <a:endParaRPr lang="en-US" sz="2000" dirty="0"/>
                    </a:p>
                  </a:txBody>
                  <a:tcPr anchor="ctr"/>
                </a:tc>
                <a:extLst>
                  <a:ext uri="{0D108BD9-81ED-4DB2-BD59-A6C34878D82A}">
                    <a16:rowId xmlns:a16="http://schemas.microsoft.com/office/drawing/2014/main" val="10001"/>
                  </a:ext>
                </a:extLst>
              </a:tr>
              <a:tr h="1005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dk1"/>
                          </a:solidFill>
                          <a:latin typeface="+mn-lt"/>
                          <a:ea typeface="+mn-ea"/>
                          <a:cs typeface="+mn-cs"/>
                        </a:rPr>
                        <a:t>Geometric Series</a:t>
                      </a:r>
                      <a:endParaRPr lang="en-US" sz="2000" dirty="0"/>
                    </a:p>
                  </a:txBody>
                  <a:tcPr anchor="ctr"/>
                </a:tc>
                <a:tc>
                  <a:txBody>
                    <a:bodyPr/>
                    <a:lstStyle/>
                    <a:p>
                      <a:endParaRPr lang="en-US" sz="2000" dirty="0"/>
                    </a:p>
                  </a:txBody>
                  <a:tcPr anchor="ctr"/>
                </a:tc>
                <a:tc>
                  <a:txBody>
                    <a:bodyPr/>
                    <a:lstStyle/>
                    <a:p>
                      <a:endParaRPr lang="en-US" sz="2000" dirty="0"/>
                    </a:p>
                  </a:txBody>
                  <a:tcPr anchor="ctr"/>
                </a:tc>
                <a:tc>
                  <a:txBody>
                    <a:bodyPr/>
                    <a:lstStyle/>
                    <a:p>
                      <a:endParaRPr lang="en-US" sz="2000" dirty="0"/>
                    </a:p>
                  </a:txBody>
                  <a:tcPr anchor="ctr"/>
                </a:tc>
                <a:tc>
                  <a:txBody>
                    <a:bodyPr/>
                    <a:lstStyle/>
                    <a:p>
                      <a:endParaRPr lang="en-US" sz="2000" dirty="0"/>
                    </a:p>
                  </a:txBody>
                  <a:tcPr anchor="ctr"/>
                </a:tc>
                <a:extLst>
                  <a:ext uri="{0D108BD9-81ED-4DB2-BD59-A6C34878D82A}">
                    <a16:rowId xmlns:a16="http://schemas.microsoft.com/office/drawing/2014/main" val="10002"/>
                  </a:ext>
                </a:extLst>
              </a:tr>
              <a:tr h="11887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dk1"/>
                          </a:solidFill>
                          <a:latin typeface="+mn-lt"/>
                          <a:ea typeface="+mn-ea"/>
                          <a:cs typeface="+mn-cs"/>
                        </a:rPr>
                        <a:t>Integral Test	</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where </a:t>
                      </a:r>
                      <a:r>
                        <a:rPr lang="en-US" sz="2000" i="1" kern="1200" baseline="0" dirty="0">
                          <a:solidFill>
                            <a:schemeClr val="dk1"/>
                          </a:solidFill>
                          <a:latin typeface="+mn-lt"/>
                          <a:ea typeface="+mn-ea"/>
                          <a:cs typeface="+mn-cs"/>
                        </a:rPr>
                        <a:t>f</a:t>
                      </a:r>
                      <a:r>
                        <a:rPr lang="en-US" sz="2000" kern="1200" baseline="0" dirty="0">
                          <a:solidFill>
                            <a:schemeClr val="dk1"/>
                          </a:solidFill>
                          <a:latin typeface="+mn-lt"/>
                          <a:ea typeface="+mn-ea"/>
                          <a:cs typeface="+mn-cs"/>
                        </a:rPr>
                        <a:t> is a continuous, positive, and decreasing function for </a:t>
                      </a:r>
                      <a:r>
                        <a:rPr lang="en-US" sz="2000" i="1" kern="1200" baseline="0" dirty="0">
                          <a:solidFill>
                            <a:schemeClr val="dk1"/>
                          </a:solidFill>
                          <a:latin typeface="+mn-lt"/>
                          <a:ea typeface="+mn-ea"/>
                          <a:cs typeface="+mn-cs"/>
                        </a:rPr>
                        <a:t>n </a:t>
                      </a:r>
                      <a:r>
                        <a:rPr lang="en-US" sz="2000" i="0" kern="1200" baseline="0" dirty="0">
                          <a:solidFill>
                            <a:schemeClr val="dk1"/>
                          </a:solidFill>
                          <a:latin typeface="+mn-lt"/>
                          <a:ea typeface="+mn-ea"/>
                          <a:cs typeface="+mn-cs"/>
                        </a:rPr>
                        <a:t>≥</a:t>
                      </a:r>
                      <a:r>
                        <a:rPr lang="en-US" sz="2000" i="1" kern="1200" baseline="0" dirty="0">
                          <a:solidFill>
                            <a:schemeClr val="dk1"/>
                          </a:solidFill>
                          <a:latin typeface="+mn-lt"/>
                          <a:ea typeface="+mn-ea"/>
                          <a:cs typeface="+mn-cs"/>
                        </a:rPr>
                        <a:t> N	</a:t>
                      </a:r>
                      <a:endParaRPr lang="en-US" sz="2000" dirty="0"/>
                    </a:p>
                  </a:txBody>
                  <a:tcPr anchor="ctr"/>
                </a:tc>
                <a:tc>
                  <a:txBody>
                    <a:bodyPr/>
                    <a:lstStyle/>
                    <a:p>
                      <a:endParaRPr lang="en-US" sz="2000" dirty="0"/>
                    </a:p>
                  </a:txBody>
                  <a:tcPr anchor="ctr"/>
                </a:tc>
                <a:tc>
                  <a:txBody>
                    <a:bodyPr/>
                    <a:lstStyle/>
                    <a:p>
                      <a:endParaRPr lang="en-US" sz="20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The value of the integral is not the value of the sum.</a:t>
                      </a:r>
                    </a:p>
                  </a:txBody>
                  <a:tcPr anchor="ctr"/>
                </a:tc>
                <a:extLst>
                  <a:ext uri="{0D108BD9-81ED-4DB2-BD59-A6C34878D82A}">
                    <a16:rowId xmlns:a16="http://schemas.microsoft.com/office/drawing/2014/main" val="10003"/>
                  </a:ext>
                </a:extLst>
              </a:tr>
            </a:tbl>
          </a:graphicData>
        </a:graphic>
      </p:graphicFrame>
      <p:graphicFrame>
        <p:nvGraphicFramePr>
          <p:cNvPr id="576514" name="Object 2"/>
          <p:cNvGraphicFramePr>
            <a:graphicFrameLocks noChangeAspect="1"/>
          </p:cNvGraphicFramePr>
          <p:nvPr>
            <p:extLst>
              <p:ext uri="{D42A27DB-BD31-4B8C-83A1-F6EECF244321}">
                <p14:modId xmlns:p14="http://schemas.microsoft.com/office/powerpoint/2010/main" val="1659354672"/>
              </p:ext>
            </p:extLst>
          </p:nvPr>
        </p:nvGraphicFramePr>
        <p:xfrm>
          <a:off x="2043953" y="2146300"/>
          <a:ext cx="558800" cy="673100"/>
        </p:xfrm>
        <a:graphic>
          <a:graphicData uri="http://schemas.openxmlformats.org/presentationml/2006/ole">
            <mc:AlternateContent xmlns:mc="http://schemas.openxmlformats.org/markup-compatibility/2006">
              <mc:Choice xmlns:v="urn:schemas-microsoft-com:vml" Requires="v">
                <p:oleObj name="Equation" r:id="rId2" imgW="558720" imgH="672840" progId="Equation.DSMT4">
                  <p:embed/>
                </p:oleObj>
              </mc:Choice>
              <mc:Fallback>
                <p:oleObj name="Equation" r:id="rId2" imgW="558720" imgH="67284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953" y="2146300"/>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6515" name="Object 3"/>
          <p:cNvGraphicFramePr>
            <a:graphicFrameLocks noChangeAspect="1"/>
          </p:cNvGraphicFramePr>
          <p:nvPr/>
        </p:nvGraphicFramePr>
        <p:xfrm>
          <a:off x="5855447" y="2286000"/>
          <a:ext cx="1016000" cy="406400"/>
        </p:xfrm>
        <a:graphic>
          <a:graphicData uri="http://schemas.openxmlformats.org/presentationml/2006/ole">
            <mc:AlternateContent xmlns:mc="http://schemas.openxmlformats.org/markup-compatibility/2006">
              <mc:Choice xmlns:v="urn:schemas-microsoft-com:vml" Requires="v">
                <p:oleObj name="Equation" r:id="rId4" imgW="1015920" imgH="406080" progId="Equation.DSMT4">
                  <p:embed/>
                </p:oleObj>
              </mc:Choice>
              <mc:Fallback>
                <p:oleObj name="Equation" r:id="rId4" imgW="1015920" imgH="406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55447" y="2286000"/>
                        <a:ext cx="1016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6516" name="Object 4"/>
          <p:cNvGraphicFramePr>
            <a:graphicFrameLocks noChangeAspect="1"/>
          </p:cNvGraphicFramePr>
          <p:nvPr/>
        </p:nvGraphicFramePr>
        <p:xfrm>
          <a:off x="1994647" y="3160059"/>
          <a:ext cx="838200" cy="673100"/>
        </p:xfrm>
        <a:graphic>
          <a:graphicData uri="http://schemas.openxmlformats.org/presentationml/2006/ole">
            <mc:AlternateContent xmlns:mc="http://schemas.openxmlformats.org/markup-compatibility/2006">
              <mc:Choice xmlns:v="urn:schemas-microsoft-com:vml" Requires="v">
                <p:oleObj name="Equation" r:id="rId6" imgW="838080" imgH="672840" progId="Equation.DSMT4">
                  <p:embed/>
                </p:oleObj>
              </mc:Choice>
              <mc:Fallback>
                <p:oleObj name="Equation" r:id="rId6" imgW="838080" imgH="67284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4647" y="3160059"/>
                        <a:ext cx="838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6517" name="Object 5"/>
          <p:cNvGraphicFramePr>
            <a:graphicFrameLocks noChangeAspect="1"/>
          </p:cNvGraphicFramePr>
          <p:nvPr/>
        </p:nvGraphicFramePr>
        <p:xfrm>
          <a:off x="4328459" y="3312459"/>
          <a:ext cx="584200" cy="355600"/>
        </p:xfrm>
        <a:graphic>
          <a:graphicData uri="http://schemas.openxmlformats.org/presentationml/2006/ole">
            <mc:AlternateContent xmlns:mc="http://schemas.openxmlformats.org/markup-compatibility/2006">
              <mc:Choice xmlns:v="urn:schemas-microsoft-com:vml" Requires="v">
                <p:oleObj name="Equation" r:id="rId8" imgW="583920" imgH="355320" progId="Equation.DSMT4">
                  <p:embed/>
                </p:oleObj>
              </mc:Choice>
              <mc:Fallback>
                <p:oleObj name="Equation" r:id="rId8" imgW="583920" imgH="35532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28459" y="3312459"/>
                        <a:ext cx="584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6518" name="Object 6"/>
          <p:cNvGraphicFramePr>
            <a:graphicFrameLocks noChangeAspect="1"/>
          </p:cNvGraphicFramePr>
          <p:nvPr/>
        </p:nvGraphicFramePr>
        <p:xfrm>
          <a:off x="5839012" y="3351306"/>
          <a:ext cx="584200" cy="355600"/>
        </p:xfrm>
        <a:graphic>
          <a:graphicData uri="http://schemas.openxmlformats.org/presentationml/2006/ole">
            <mc:AlternateContent xmlns:mc="http://schemas.openxmlformats.org/markup-compatibility/2006">
              <mc:Choice xmlns:v="urn:schemas-microsoft-com:vml" Requires="v">
                <p:oleObj name="Equation" r:id="rId10" imgW="583920" imgH="355320" progId="Equation.DSMT4">
                  <p:embed/>
                </p:oleObj>
              </mc:Choice>
              <mc:Fallback>
                <p:oleObj name="Equation" r:id="rId10" imgW="583920" imgH="35532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39012" y="3351306"/>
                        <a:ext cx="584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6519" name="Object 7"/>
          <p:cNvGraphicFramePr>
            <a:graphicFrameLocks noChangeAspect="1"/>
          </p:cNvGraphicFramePr>
          <p:nvPr/>
        </p:nvGraphicFramePr>
        <p:xfrm>
          <a:off x="7255435" y="3009994"/>
          <a:ext cx="1562100" cy="1016000"/>
        </p:xfrm>
        <a:graphic>
          <a:graphicData uri="http://schemas.openxmlformats.org/presentationml/2006/ole">
            <mc:AlternateContent xmlns:mc="http://schemas.openxmlformats.org/markup-compatibility/2006">
              <mc:Choice xmlns:v="urn:schemas-microsoft-com:vml" Requires="v">
                <p:oleObj name="Equation" r:id="rId12" imgW="1562040" imgH="1015920" progId="Equation.DSMT4">
                  <p:embed/>
                </p:oleObj>
              </mc:Choice>
              <mc:Fallback>
                <p:oleObj name="Equation" r:id="rId12" imgW="1562040" imgH="101592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255435" y="3009994"/>
                        <a:ext cx="1562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7544" name="Object 8"/>
          <p:cNvGraphicFramePr>
            <a:graphicFrameLocks noChangeAspect="1"/>
          </p:cNvGraphicFramePr>
          <p:nvPr/>
        </p:nvGraphicFramePr>
        <p:xfrm>
          <a:off x="1905000" y="4011706"/>
          <a:ext cx="1612900" cy="673100"/>
        </p:xfrm>
        <a:graphic>
          <a:graphicData uri="http://schemas.openxmlformats.org/presentationml/2006/ole">
            <mc:AlternateContent xmlns:mc="http://schemas.openxmlformats.org/markup-compatibility/2006">
              <mc:Choice xmlns:v="urn:schemas-microsoft-com:vml" Requires="v">
                <p:oleObj name="Equation" r:id="rId14" imgW="1612800" imgH="672840" progId="Equation.DSMT4">
                  <p:embed/>
                </p:oleObj>
              </mc:Choice>
              <mc:Fallback>
                <p:oleObj name="Equation" r:id="rId14" imgW="1612800" imgH="6728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05000" y="4011706"/>
                        <a:ext cx="16129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7545" name="Object 9"/>
          <p:cNvGraphicFramePr>
            <a:graphicFrameLocks noChangeAspect="1"/>
          </p:cNvGraphicFramePr>
          <p:nvPr/>
        </p:nvGraphicFramePr>
        <p:xfrm>
          <a:off x="4235450" y="4686300"/>
          <a:ext cx="1435100" cy="495300"/>
        </p:xfrm>
        <a:graphic>
          <a:graphicData uri="http://schemas.openxmlformats.org/presentationml/2006/ole">
            <mc:AlternateContent xmlns:mc="http://schemas.openxmlformats.org/markup-compatibility/2006">
              <mc:Choice xmlns:v="urn:schemas-microsoft-com:vml" Requires="v">
                <p:oleObj name="Equation" r:id="rId16" imgW="1434960" imgH="495000" progId="Equation.DSMT4">
                  <p:embed/>
                </p:oleObj>
              </mc:Choice>
              <mc:Fallback>
                <p:oleObj name="Equation" r:id="rId16" imgW="1434960" imgH="4950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35450" y="4686300"/>
                        <a:ext cx="1435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7546" name="Object 10"/>
          <p:cNvGraphicFramePr>
            <a:graphicFrameLocks noChangeAspect="1"/>
          </p:cNvGraphicFramePr>
          <p:nvPr/>
        </p:nvGraphicFramePr>
        <p:xfrm>
          <a:off x="5789706" y="4686300"/>
          <a:ext cx="1447800" cy="495300"/>
        </p:xfrm>
        <a:graphic>
          <a:graphicData uri="http://schemas.openxmlformats.org/presentationml/2006/ole">
            <mc:AlternateContent xmlns:mc="http://schemas.openxmlformats.org/markup-compatibility/2006">
              <mc:Choice xmlns:v="urn:schemas-microsoft-com:vml" Requires="v">
                <p:oleObj name="Equation" r:id="rId18" imgW="1447560" imgH="495000" progId="Equation.DSMT4">
                  <p:embed/>
                </p:oleObj>
              </mc:Choice>
              <mc:Fallback>
                <p:oleObj name="Equation" r:id="rId18" imgW="1447560" imgH="49500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789706" y="4686300"/>
                        <a:ext cx="1447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Alternating Series (cont.)</a:t>
            </a:r>
          </a:p>
        </p:txBody>
      </p:sp>
      <p:sp>
        <p:nvSpPr>
          <p:cNvPr id="3" name="Content Placeholder 2"/>
          <p:cNvSpPr>
            <a:spLocks noGrp="1"/>
          </p:cNvSpPr>
          <p:nvPr>
            <p:ph idx="1"/>
          </p:nvPr>
        </p:nvSpPr>
        <p:spPr/>
        <p:txBody>
          <a:bodyPr/>
          <a:lstStyle/>
          <a:p>
            <a:r>
              <a:rPr lang="en-US" dirty="0"/>
              <a:t>The first example above is a geometric series with first term </a:t>
            </a:r>
            <a:r>
              <a:rPr lang="en-US" dirty="0">
                <a:latin typeface="Symbol" pitchFamily="18" charset="2"/>
              </a:rPr>
              <a:t>-</a:t>
            </a:r>
            <a:r>
              <a:rPr lang="en-US" dirty="0"/>
              <a:t>3 and common ratio         so it converges and its sum is                              The partial sums of the second example clearly do not converge (they grow unbounded in magnitude), so the series diverges. And as it turns out, there is a simple test that shows the third example (the alternating harmonic series) converges.</a:t>
            </a:r>
          </a:p>
        </p:txBody>
      </p:sp>
      <p:graphicFrame>
        <p:nvGraphicFramePr>
          <p:cNvPr id="546818" name="Object 2"/>
          <p:cNvGraphicFramePr>
            <a:graphicFrameLocks noChangeAspect="1"/>
          </p:cNvGraphicFramePr>
          <p:nvPr/>
        </p:nvGraphicFramePr>
        <p:xfrm>
          <a:off x="4559300" y="1779494"/>
          <a:ext cx="546100" cy="431800"/>
        </p:xfrm>
        <a:graphic>
          <a:graphicData uri="http://schemas.openxmlformats.org/presentationml/2006/ole">
            <mc:AlternateContent xmlns:mc="http://schemas.openxmlformats.org/markup-compatibility/2006">
              <mc:Choice xmlns:v="urn:schemas-microsoft-com:vml" Requires="v">
                <p:oleObj name="Equation" r:id="rId2" imgW="545760" imgH="431640" progId="Equation.DSMT4">
                  <p:embed/>
                </p:oleObj>
              </mc:Choice>
              <mc:Fallback>
                <p:oleObj name="Equation" r:id="rId2" imgW="545760" imgH="4316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9300" y="1779494"/>
                        <a:ext cx="546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6819" name="Object 3"/>
          <p:cNvGraphicFramePr>
            <a:graphicFrameLocks noChangeAspect="1"/>
          </p:cNvGraphicFramePr>
          <p:nvPr/>
        </p:nvGraphicFramePr>
        <p:xfrm>
          <a:off x="1550894" y="2173941"/>
          <a:ext cx="2273300" cy="482600"/>
        </p:xfrm>
        <a:graphic>
          <a:graphicData uri="http://schemas.openxmlformats.org/presentationml/2006/ole">
            <mc:AlternateContent xmlns:mc="http://schemas.openxmlformats.org/markup-compatibility/2006">
              <mc:Choice xmlns:v="urn:schemas-microsoft-com:vml" Requires="v">
                <p:oleObj name="Equation" r:id="rId4" imgW="2273040" imgH="482400" progId="Equation.DSMT4">
                  <p:embed/>
                </p:oleObj>
              </mc:Choice>
              <mc:Fallback>
                <p:oleObj name="Equation" r:id="rId4" imgW="227304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50894" y="2173941"/>
                        <a:ext cx="2273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1: Summary of Convergence Tests (cont.)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5068304"/>
              </p:ext>
            </p:extLst>
          </p:nvPr>
        </p:nvGraphicFramePr>
        <p:xfrm>
          <a:off x="457200" y="1279525"/>
          <a:ext cx="8412480" cy="3535680"/>
        </p:xfrm>
        <a:graphic>
          <a:graphicData uri="http://schemas.openxmlformats.org/drawingml/2006/table">
            <a:tbl>
              <a:tblPr firstRow="1" bandRow="1">
                <a:tableStyleId>{5C22544A-7EE6-4342-B048-85BDC9FD1C3A}</a:tableStyleId>
              </a:tblPr>
              <a:tblGrid>
                <a:gridCol w="146304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92024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920240">
                  <a:extLst>
                    <a:ext uri="{9D8B030D-6E8A-4147-A177-3AD203B41FA5}">
                      <a16:colId xmlns:a16="http://schemas.microsoft.com/office/drawing/2014/main"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Name of Test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Form of Series</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Convergence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Divergence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Notes</a:t>
                      </a:r>
                      <a:endParaRPr lang="en-US" sz="2000" b="1" dirty="0"/>
                    </a:p>
                  </a:txBody>
                  <a:tcPr anchor="ctr"/>
                </a:tc>
                <a:extLst>
                  <a:ext uri="{0D108BD9-81ED-4DB2-BD59-A6C34878D82A}">
                    <a16:rowId xmlns:a16="http://schemas.microsoft.com/office/drawing/2014/main" val="10000"/>
                  </a:ext>
                </a:extLst>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i="1" kern="1200" baseline="0" dirty="0">
                          <a:solidFill>
                            <a:schemeClr val="dk1"/>
                          </a:solidFill>
                          <a:latin typeface="+mn-lt"/>
                          <a:ea typeface="+mn-ea"/>
                          <a:cs typeface="+mn-cs"/>
                        </a:rPr>
                        <a:t>p</a:t>
                      </a:r>
                      <a:r>
                        <a:rPr lang="en-US" sz="2000" b="1" i="0" kern="1200" baseline="0" dirty="0">
                          <a:solidFill>
                            <a:schemeClr val="dk1"/>
                          </a:solidFill>
                          <a:latin typeface="+mn-lt"/>
                          <a:ea typeface="+mn-ea"/>
                          <a:cs typeface="+mn-cs"/>
                        </a:rPr>
                        <a:t>-Series</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anchor="ctr"/>
                </a:tc>
                <a:tc>
                  <a:txBody>
                    <a:bodyPr/>
                    <a:lstStyle/>
                    <a:p>
                      <a:r>
                        <a:rPr lang="en-US" sz="2000" i="1" dirty="0"/>
                        <a:t>p</a:t>
                      </a:r>
                      <a:r>
                        <a:rPr lang="en-US" sz="2000" dirty="0"/>
                        <a:t> &gt; 1</a:t>
                      </a:r>
                    </a:p>
                  </a:txBody>
                  <a:tcPr anchor="ctr"/>
                </a:tc>
                <a:tc>
                  <a:txBody>
                    <a:bodyPr/>
                    <a:lstStyle/>
                    <a:p>
                      <a:r>
                        <a:rPr lang="en-US" sz="2000" i="1" dirty="0"/>
                        <a:t>p</a:t>
                      </a:r>
                      <a:r>
                        <a:rPr lang="en-US" sz="2000" dirty="0"/>
                        <a:t> </a:t>
                      </a:r>
                      <a:r>
                        <a:rPr lang="en-US" sz="2000" dirty="0">
                          <a:sym typeface="Symbol"/>
                        </a:rPr>
                        <a:t> 1</a:t>
                      </a:r>
                      <a:endParaRPr lang="en-US" sz="20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Harmonic series corresponds to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i="1" kern="1200" baseline="0" dirty="0">
                          <a:solidFill>
                            <a:schemeClr val="dk1"/>
                          </a:solidFill>
                          <a:latin typeface="+mn-lt"/>
                          <a:ea typeface="+mn-ea"/>
                          <a:cs typeface="+mn-cs"/>
                        </a:rPr>
                        <a:t>p </a:t>
                      </a:r>
                      <a:r>
                        <a:rPr lang="en-US" sz="2000" i="0" kern="1200" baseline="0" dirty="0">
                          <a:solidFill>
                            <a:schemeClr val="dk1"/>
                          </a:solidFill>
                          <a:latin typeface="+mn-lt"/>
                          <a:ea typeface="+mn-ea"/>
                          <a:cs typeface="+mn-cs"/>
                        </a:rPr>
                        <a:t>= 1</a:t>
                      </a:r>
                      <a:endParaRPr lang="en-US" sz="2000" dirty="0"/>
                    </a:p>
                  </a:txBody>
                  <a:tcPr anchor="ctr"/>
                </a:tc>
                <a:extLst>
                  <a:ext uri="{0D108BD9-81ED-4DB2-BD59-A6C34878D82A}">
                    <a16:rowId xmlns:a16="http://schemas.microsoft.com/office/drawing/2014/main" val="10001"/>
                  </a:ext>
                </a:extLst>
              </a:tr>
              <a:tr h="1828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dk1"/>
                          </a:solidFill>
                          <a:latin typeface="+mn-lt"/>
                          <a:ea typeface="+mn-ea"/>
                          <a:cs typeface="+mn-cs"/>
                        </a:rPr>
                        <a:t>Direct Comparison Test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2000" i="1" kern="1200" baseline="0" dirty="0">
                          <a:solidFill>
                            <a:schemeClr val="dk1"/>
                          </a:solidFill>
                          <a:latin typeface="+mn-lt"/>
                          <a:ea typeface="+mn-ea"/>
                          <a:cs typeface="+mn-cs"/>
                        </a:rPr>
                        <a:t>a</a:t>
                      </a:r>
                      <a:r>
                        <a:rPr lang="en-US" sz="2000" i="1" kern="1200" baseline="-25000" dirty="0">
                          <a:solidFill>
                            <a:schemeClr val="dk1"/>
                          </a:solidFill>
                          <a:latin typeface="+mn-lt"/>
                          <a:ea typeface="+mn-ea"/>
                          <a:cs typeface="+mn-cs"/>
                        </a:rPr>
                        <a:t>n</a:t>
                      </a:r>
                      <a:r>
                        <a:rPr lang="en-US" sz="2000" kern="1200" baseline="0" dirty="0">
                          <a:solidFill>
                            <a:schemeClr val="dk1"/>
                          </a:solidFill>
                          <a:latin typeface="+mn-lt"/>
                          <a:ea typeface="+mn-ea"/>
                          <a:cs typeface="+mn-cs"/>
                        </a:rPr>
                        <a:t> </a:t>
                      </a:r>
                      <a:r>
                        <a:rPr lang="en-US" sz="2000" kern="1200" baseline="0" dirty="0">
                          <a:solidFill>
                            <a:schemeClr val="dk1"/>
                          </a:solidFill>
                          <a:latin typeface="+mn-lt"/>
                          <a:ea typeface="+mn-ea"/>
                          <a:cs typeface="+mn-cs"/>
                          <a:sym typeface="Symbol"/>
                        </a:rPr>
                        <a:t> </a:t>
                      </a:r>
                      <a:r>
                        <a:rPr lang="en-US" sz="2000" i="1" kern="1200" baseline="0" dirty="0">
                          <a:solidFill>
                            <a:schemeClr val="dk1"/>
                          </a:solidFill>
                          <a:latin typeface="+mn-lt"/>
                          <a:ea typeface="+mn-ea"/>
                          <a:cs typeface="+mn-cs"/>
                        </a:rPr>
                        <a:t>b</a:t>
                      </a:r>
                      <a:r>
                        <a:rPr lang="en-US" sz="2000" i="1" kern="1200" baseline="-25000" dirty="0">
                          <a:solidFill>
                            <a:schemeClr val="dk1"/>
                          </a:solidFill>
                          <a:latin typeface="+mn-lt"/>
                          <a:ea typeface="+mn-ea"/>
                          <a:cs typeface="+mn-cs"/>
                        </a:rPr>
                        <a:t>n</a:t>
                      </a:r>
                      <a:r>
                        <a:rPr lang="en-US" sz="2000" kern="1200" baseline="0" dirty="0">
                          <a:solidFill>
                            <a:schemeClr val="dk1"/>
                          </a:solidFill>
                          <a:latin typeface="+mn-lt"/>
                          <a:ea typeface="+mn-ea"/>
                          <a:cs typeface="+mn-cs"/>
                        </a:rPr>
                        <a:t> for all </a:t>
                      </a:r>
                    </a:p>
                    <a:p>
                      <a:pPr marL="0" marR="0" indent="0" algn="l" defTabSz="914400" rtl="0" eaLnBrk="1" fontAlgn="auto" latinLnBrk="0" hangingPunct="1">
                        <a:lnSpc>
                          <a:spcPct val="150000"/>
                        </a:lnSpc>
                        <a:spcBef>
                          <a:spcPts val="0"/>
                        </a:spcBef>
                        <a:spcAft>
                          <a:spcPts val="0"/>
                        </a:spcAft>
                        <a:buClrTx/>
                        <a:buSzTx/>
                        <a:buFontTx/>
                        <a:buNone/>
                        <a:tabLst/>
                        <a:defRPr/>
                      </a:pPr>
                      <a:r>
                        <a:rPr lang="en-US" sz="2000" i="1" kern="1200" baseline="0" dirty="0">
                          <a:solidFill>
                            <a:schemeClr val="dk1"/>
                          </a:solidFill>
                          <a:latin typeface="+mn-lt"/>
                          <a:ea typeface="+mn-ea"/>
                          <a:cs typeface="+mn-cs"/>
                        </a:rPr>
                        <a:t>n </a:t>
                      </a:r>
                      <a:r>
                        <a:rPr lang="en-US" sz="2000" i="0" kern="1200" baseline="0" dirty="0">
                          <a:solidFill>
                            <a:schemeClr val="dk1"/>
                          </a:solidFill>
                          <a:latin typeface="+mn-lt"/>
                          <a:ea typeface="+mn-ea"/>
                          <a:cs typeface="+mn-cs"/>
                          <a:sym typeface="Symbol"/>
                        </a:rPr>
                        <a:t> </a:t>
                      </a:r>
                      <a:r>
                        <a:rPr lang="en-US" sz="2000" i="1" kern="1200" baseline="0" dirty="0">
                          <a:solidFill>
                            <a:schemeClr val="dk1"/>
                          </a:solidFill>
                          <a:latin typeface="+mn-lt"/>
                          <a:ea typeface="+mn-ea"/>
                          <a:cs typeface="+mn-cs"/>
                        </a:rPr>
                        <a:t>N</a:t>
                      </a:r>
                      <a:r>
                        <a:rPr lang="en-US" sz="2000" kern="1200" baseline="0" dirty="0">
                          <a:solidFill>
                            <a:schemeClr val="dk1"/>
                          </a:solidFill>
                          <a:latin typeface="+mn-lt"/>
                          <a:ea typeface="+mn-ea"/>
                          <a:cs typeface="+mn-cs"/>
                        </a:rPr>
                        <a:t> and</a:t>
                      </a:r>
                      <a:r>
                        <a:rPr lang="en-US" sz="2000" i="0" kern="1200" baseline="0" dirty="0">
                          <a:solidFill>
                            <a:schemeClr val="dk1"/>
                          </a:solidFill>
                          <a:latin typeface="+mn-lt"/>
                          <a:ea typeface="+mn-ea"/>
                          <a:cs typeface="+mn-cs"/>
                        </a:rPr>
                        <a:t>  </a:t>
                      </a:r>
                    </a:p>
                    <a:p>
                      <a:pPr marL="0" marR="0" indent="0" algn="l" defTabSz="914400" rtl="0" eaLnBrk="1" fontAlgn="auto" latinLnBrk="0" hangingPunct="1">
                        <a:lnSpc>
                          <a:spcPct val="15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converges</a:t>
                      </a:r>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2000" kern="1200" baseline="0" dirty="0">
                          <a:solidFill>
                            <a:schemeClr val="dk1"/>
                          </a:solidFill>
                          <a:latin typeface="+mn-lt"/>
                          <a:ea typeface="+mn-ea"/>
                          <a:cs typeface="+mn-cs"/>
                        </a:rPr>
                        <a:t>0 </a:t>
                      </a:r>
                      <a:r>
                        <a:rPr lang="en-US" sz="2000" kern="1200" baseline="0" dirty="0">
                          <a:solidFill>
                            <a:schemeClr val="dk1"/>
                          </a:solidFill>
                          <a:latin typeface="+mn-lt"/>
                          <a:ea typeface="+mn-ea"/>
                          <a:cs typeface="+mn-cs"/>
                          <a:sym typeface="Symbol"/>
                        </a:rPr>
                        <a:t> </a:t>
                      </a:r>
                      <a:r>
                        <a:rPr lang="en-US" sz="2000" i="1" kern="1200" baseline="0" dirty="0">
                          <a:solidFill>
                            <a:schemeClr val="dk1"/>
                          </a:solidFill>
                          <a:latin typeface="+mn-lt"/>
                          <a:ea typeface="+mn-ea"/>
                          <a:cs typeface="+mn-cs"/>
                        </a:rPr>
                        <a:t>b</a:t>
                      </a:r>
                      <a:r>
                        <a:rPr lang="en-US" sz="2000" i="1" kern="1200" baseline="-25000" dirty="0">
                          <a:solidFill>
                            <a:schemeClr val="dk1"/>
                          </a:solidFill>
                          <a:latin typeface="+mn-lt"/>
                          <a:ea typeface="+mn-ea"/>
                          <a:cs typeface="+mn-cs"/>
                        </a:rPr>
                        <a:t>n</a:t>
                      </a:r>
                      <a:r>
                        <a:rPr lang="en-US" sz="2000" kern="1200" baseline="0" dirty="0">
                          <a:solidFill>
                            <a:schemeClr val="dk1"/>
                          </a:solidFill>
                          <a:latin typeface="+mn-lt"/>
                          <a:ea typeface="+mn-ea"/>
                          <a:cs typeface="+mn-cs"/>
                        </a:rPr>
                        <a:t> </a:t>
                      </a:r>
                      <a:r>
                        <a:rPr lang="en-US" sz="2000" kern="1200" baseline="0" dirty="0">
                          <a:solidFill>
                            <a:schemeClr val="dk1"/>
                          </a:solidFill>
                          <a:latin typeface="+mn-lt"/>
                          <a:ea typeface="+mn-ea"/>
                          <a:cs typeface="+mn-cs"/>
                          <a:sym typeface="Symbol"/>
                        </a:rPr>
                        <a:t> </a:t>
                      </a:r>
                      <a:r>
                        <a:rPr lang="en-US" sz="2000" i="1" kern="1200" baseline="0" dirty="0">
                          <a:solidFill>
                            <a:schemeClr val="dk1"/>
                          </a:solidFill>
                          <a:latin typeface="+mn-lt"/>
                          <a:ea typeface="+mn-ea"/>
                          <a:cs typeface="+mn-cs"/>
                        </a:rPr>
                        <a:t>a</a:t>
                      </a:r>
                      <a:r>
                        <a:rPr lang="en-US" sz="2000" i="1" kern="1200" baseline="-25000" dirty="0">
                          <a:solidFill>
                            <a:schemeClr val="dk1"/>
                          </a:solidFill>
                          <a:latin typeface="+mn-lt"/>
                          <a:ea typeface="+mn-ea"/>
                          <a:cs typeface="+mn-cs"/>
                        </a:rPr>
                        <a:t>n </a:t>
                      </a:r>
                      <a:r>
                        <a:rPr lang="en-US" sz="2000" kern="1200" baseline="0" dirty="0">
                          <a:solidFill>
                            <a:schemeClr val="dk1"/>
                          </a:solidFill>
                          <a:latin typeface="+mn-lt"/>
                          <a:ea typeface="+mn-ea"/>
                          <a:cs typeface="+mn-cs"/>
                        </a:rPr>
                        <a:t>for </a:t>
                      </a:r>
                    </a:p>
                    <a:p>
                      <a:pPr marL="0" marR="0" indent="0" algn="l" defTabSz="914400" rtl="0" eaLnBrk="1" fontAlgn="auto" latinLnBrk="0" hangingPunct="1">
                        <a:lnSpc>
                          <a:spcPct val="150000"/>
                        </a:lnSpc>
                        <a:spcBef>
                          <a:spcPts val="0"/>
                        </a:spcBef>
                        <a:spcAft>
                          <a:spcPts val="0"/>
                        </a:spcAft>
                        <a:buClrTx/>
                        <a:buSzTx/>
                        <a:buFontTx/>
                        <a:buNone/>
                        <a:tabLst/>
                        <a:defRPr/>
                      </a:pPr>
                      <a:r>
                        <a:rPr lang="en-US" sz="2000" kern="1200" baseline="0" dirty="0">
                          <a:solidFill>
                            <a:schemeClr val="dk1"/>
                          </a:solidFill>
                          <a:latin typeface="+mn-lt"/>
                          <a:ea typeface="+mn-ea"/>
                          <a:cs typeface="+mn-cs"/>
                        </a:rPr>
                        <a:t>all </a:t>
                      </a:r>
                      <a:r>
                        <a:rPr lang="en-US" sz="2000" i="1" kern="1200" baseline="0" dirty="0">
                          <a:solidFill>
                            <a:schemeClr val="dk1"/>
                          </a:solidFill>
                          <a:latin typeface="+mn-lt"/>
                          <a:ea typeface="+mn-ea"/>
                          <a:cs typeface="+mn-cs"/>
                        </a:rPr>
                        <a:t>n </a:t>
                      </a:r>
                      <a:r>
                        <a:rPr lang="en-US" sz="2000" i="0" kern="1200" baseline="0" dirty="0">
                          <a:solidFill>
                            <a:schemeClr val="dk1"/>
                          </a:solidFill>
                          <a:latin typeface="+mn-lt"/>
                          <a:ea typeface="+mn-ea"/>
                          <a:cs typeface="+mn-cs"/>
                        </a:rPr>
                        <a:t>≥ </a:t>
                      </a:r>
                      <a:r>
                        <a:rPr lang="en-US" sz="2000" i="1" kern="1200" baseline="0" dirty="0">
                          <a:solidFill>
                            <a:schemeClr val="dk1"/>
                          </a:solidFill>
                          <a:latin typeface="+mn-lt"/>
                          <a:ea typeface="+mn-ea"/>
                          <a:cs typeface="+mn-cs"/>
                        </a:rPr>
                        <a:t>N</a:t>
                      </a:r>
                      <a:r>
                        <a:rPr lang="en-US" sz="2000" i="0" kern="1200" baseline="0" dirty="0">
                          <a:solidFill>
                            <a:schemeClr val="dk1"/>
                          </a:solidFill>
                          <a:latin typeface="+mn-lt"/>
                          <a:ea typeface="+mn-ea"/>
                          <a:cs typeface="+mn-cs"/>
                        </a:rPr>
                        <a:t> and </a:t>
                      </a:r>
                    </a:p>
                    <a:p>
                      <a:pPr marL="0" marR="0" indent="0" algn="l" defTabSz="914400" rtl="0" eaLnBrk="1" fontAlgn="auto" latinLnBrk="0" hangingPunct="1">
                        <a:lnSpc>
                          <a:spcPct val="15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          diverges</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Finding a good comparison </a:t>
                      </a:r>
                    </a:p>
                    <a:p>
                      <a:pPr marL="0" marR="0" indent="0" algn="l" defTabSz="914400" rtl="0" eaLnBrk="1" fontAlgn="auto" latinLnBrk="0" hangingPunct="1">
                        <a:lnSpc>
                          <a:spcPct val="100000"/>
                        </a:lnSpc>
                        <a:spcBef>
                          <a:spcPts val="1200"/>
                        </a:spcBef>
                        <a:spcAft>
                          <a:spcPts val="1200"/>
                        </a:spcAft>
                        <a:buClrTx/>
                        <a:buSzTx/>
                        <a:buFontTx/>
                        <a:buNone/>
                        <a:tabLst/>
                        <a:defRPr/>
                      </a:pPr>
                      <a:r>
                        <a:rPr lang="en-US" sz="2000" kern="1200" baseline="0" dirty="0">
                          <a:solidFill>
                            <a:schemeClr val="dk1"/>
                          </a:solidFill>
                          <a:latin typeface="+mn-lt"/>
                          <a:ea typeface="+mn-ea"/>
                          <a:cs typeface="+mn-cs"/>
                        </a:rPr>
                        <a:t>series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is the key.</a:t>
                      </a:r>
                      <a:endParaRPr lang="en-US" sz="2000" dirty="0"/>
                    </a:p>
                  </a:txBody>
                  <a:tcPr anchor="ctr"/>
                </a:tc>
                <a:extLst>
                  <a:ext uri="{0D108BD9-81ED-4DB2-BD59-A6C34878D82A}">
                    <a16:rowId xmlns:a16="http://schemas.microsoft.com/office/drawing/2014/main" val="10002"/>
                  </a:ext>
                </a:extLst>
              </a:tr>
            </a:tbl>
          </a:graphicData>
        </a:graphic>
      </p:graphicFrame>
      <p:graphicFrame>
        <p:nvGraphicFramePr>
          <p:cNvPr id="578571" name="Object 11"/>
          <p:cNvGraphicFramePr>
            <a:graphicFrameLocks noChangeAspect="1"/>
          </p:cNvGraphicFramePr>
          <p:nvPr/>
        </p:nvGraphicFramePr>
        <p:xfrm>
          <a:off x="2057400" y="2146300"/>
          <a:ext cx="990600" cy="673100"/>
        </p:xfrm>
        <a:graphic>
          <a:graphicData uri="http://schemas.openxmlformats.org/presentationml/2006/ole">
            <mc:AlternateContent xmlns:mc="http://schemas.openxmlformats.org/markup-compatibility/2006">
              <mc:Choice xmlns:v="urn:schemas-microsoft-com:vml" Requires="v">
                <p:oleObj name="Equation" r:id="rId2" imgW="990360" imgH="672840" progId="Equation.DSMT4">
                  <p:embed/>
                </p:oleObj>
              </mc:Choice>
              <mc:Fallback>
                <p:oleObj name="Equation" r:id="rId2" imgW="990360" imgH="67284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146300"/>
                        <a:ext cx="990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8572" name="Object 12"/>
          <p:cNvGraphicFramePr>
            <a:graphicFrameLocks noChangeAspect="1"/>
          </p:cNvGraphicFramePr>
          <p:nvPr/>
        </p:nvGraphicFramePr>
        <p:xfrm>
          <a:off x="1981200" y="3505200"/>
          <a:ext cx="1270000" cy="673100"/>
        </p:xfrm>
        <a:graphic>
          <a:graphicData uri="http://schemas.openxmlformats.org/presentationml/2006/ole">
            <mc:AlternateContent xmlns:mc="http://schemas.openxmlformats.org/markup-compatibility/2006">
              <mc:Choice xmlns:v="urn:schemas-microsoft-com:vml" Requires="v">
                <p:oleObj name="Equation" r:id="rId4" imgW="1269720" imgH="672840" progId="Equation.DSMT4">
                  <p:embed/>
                </p:oleObj>
              </mc:Choice>
              <mc:Fallback>
                <p:oleObj name="Equation" r:id="rId4" imgW="1269720" imgH="67284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3505200"/>
                        <a:ext cx="1270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8573" name="Object 13"/>
          <p:cNvGraphicFramePr>
            <a:graphicFrameLocks noChangeAspect="1"/>
          </p:cNvGraphicFramePr>
          <p:nvPr/>
        </p:nvGraphicFramePr>
        <p:xfrm>
          <a:off x="4510741" y="3594847"/>
          <a:ext cx="558800" cy="673100"/>
        </p:xfrm>
        <a:graphic>
          <a:graphicData uri="http://schemas.openxmlformats.org/presentationml/2006/ole">
            <mc:AlternateContent xmlns:mc="http://schemas.openxmlformats.org/markup-compatibility/2006">
              <mc:Choice xmlns:v="urn:schemas-microsoft-com:vml" Requires="v">
                <p:oleObj name="Equation" r:id="rId6" imgW="558720" imgH="672840" progId="Equation.DSMT4">
                  <p:embed/>
                </p:oleObj>
              </mc:Choice>
              <mc:Fallback>
                <p:oleObj name="Equation" r:id="rId6" imgW="558720" imgH="6728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0741" y="3594847"/>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8574" name="Object 14"/>
          <p:cNvGraphicFramePr>
            <a:graphicFrameLocks noChangeAspect="1"/>
          </p:cNvGraphicFramePr>
          <p:nvPr/>
        </p:nvGraphicFramePr>
        <p:xfrm>
          <a:off x="5410200" y="4091641"/>
          <a:ext cx="558800" cy="673100"/>
        </p:xfrm>
        <a:graphic>
          <a:graphicData uri="http://schemas.openxmlformats.org/presentationml/2006/ole">
            <mc:AlternateContent xmlns:mc="http://schemas.openxmlformats.org/markup-compatibility/2006">
              <mc:Choice xmlns:v="urn:schemas-microsoft-com:vml" Requires="v">
                <p:oleObj name="Equation" r:id="rId8" imgW="558720" imgH="672840" progId="Equation.DSMT4">
                  <p:embed/>
                </p:oleObj>
              </mc:Choice>
              <mc:Fallback>
                <p:oleObj name="Equation" r:id="rId8" imgW="558720" imgH="6728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4091641"/>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8575" name="Object 15"/>
          <p:cNvGraphicFramePr>
            <a:graphicFrameLocks noChangeAspect="1"/>
          </p:cNvGraphicFramePr>
          <p:nvPr/>
        </p:nvGraphicFramePr>
        <p:xfrm>
          <a:off x="7679765" y="3706159"/>
          <a:ext cx="558800" cy="673100"/>
        </p:xfrm>
        <a:graphic>
          <a:graphicData uri="http://schemas.openxmlformats.org/presentationml/2006/ole">
            <mc:AlternateContent xmlns:mc="http://schemas.openxmlformats.org/markup-compatibility/2006">
              <mc:Choice xmlns:v="urn:schemas-microsoft-com:vml" Requires="v">
                <p:oleObj name="Equation" r:id="rId9" imgW="558720" imgH="672840" progId="Equation.DSMT4">
                  <p:embed/>
                </p:oleObj>
              </mc:Choice>
              <mc:Fallback>
                <p:oleObj name="Equation" r:id="rId9" imgW="558720" imgH="67284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79765" y="3706159"/>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1: Summary of Convergence Tests (cont.)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52168262"/>
              </p:ext>
            </p:extLst>
          </p:nvPr>
        </p:nvGraphicFramePr>
        <p:xfrm>
          <a:off x="457200" y="1279525"/>
          <a:ext cx="8321040" cy="3779520"/>
        </p:xfrm>
        <a:graphic>
          <a:graphicData uri="http://schemas.openxmlformats.org/drawingml/2006/table">
            <a:tbl>
              <a:tblPr firstRow="1" bandRow="1">
                <a:tableStyleId>{5C22544A-7EE6-4342-B048-85BDC9FD1C3A}</a:tableStyleId>
              </a:tblPr>
              <a:tblGrid>
                <a:gridCol w="1463040">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gridCol w="2103120">
                  <a:extLst>
                    <a:ext uri="{9D8B030D-6E8A-4147-A177-3AD203B41FA5}">
                      <a16:colId xmlns:a16="http://schemas.microsoft.com/office/drawing/2014/main" val="20003"/>
                    </a:ext>
                  </a:extLst>
                </a:gridCol>
                <a:gridCol w="1737360">
                  <a:extLst>
                    <a:ext uri="{9D8B030D-6E8A-4147-A177-3AD203B41FA5}">
                      <a16:colId xmlns:a16="http://schemas.microsoft.com/office/drawing/2014/main"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Name of Test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Form of Series</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Convergence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Divergence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Notes</a:t>
                      </a:r>
                      <a:endParaRPr lang="en-US" sz="2000" b="1" dirty="0"/>
                    </a:p>
                  </a:txBody>
                  <a:tcPr anchor="ctr"/>
                </a:tc>
                <a:extLst>
                  <a:ext uri="{0D108BD9-81ED-4DB2-BD59-A6C34878D82A}">
                    <a16:rowId xmlns:a16="http://schemas.microsoft.com/office/drawing/2014/main" val="10000"/>
                  </a:ext>
                </a:extLst>
              </a:tr>
              <a:tr h="914400">
                <a:tc>
                  <a:txBody>
                    <a:bodyPr/>
                    <a:lstStyle/>
                    <a:p>
                      <a:r>
                        <a:rPr lang="en-US" sz="2000" b="1" kern="1200" baseline="0" dirty="0">
                          <a:solidFill>
                            <a:schemeClr val="dk1"/>
                          </a:solidFill>
                          <a:latin typeface="+mn-lt"/>
                          <a:ea typeface="+mn-ea"/>
                          <a:cs typeface="+mn-cs"/>
                        </a:rPr>
                        <a:t>Limit Comparison Test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i="1"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and </a:t>
                      </a:r>
                      <a:r>
                        <a:rPr lang="en-US" sz="2000" i="1" kern="1200" baseline="0" dirty="0">
                          <a:solidFill>
                            <a:schemeClr val="dk1"/>
                          </a:solidFill>
                          <a:latin typeface="+mn-lt"/>
                          <a:ea typeface="+mn-ea"/>
                          <a:cs typeface="+mn-cs"/>
                        </a:rPr>
                        <a:t>b</a:t>
                      </a:r>
                      <a:r>
                        <a:rPr lang="en-US" sz="2000" i="1" kern="1200" baseline="-25000" dirty="0">
                          <a:solidFill>
                            <a:schemeClr val="dk1"/>
                          </a:solidFill>
                          <a:latin typeface="+mn-lt"/>
                          <a:ea typeface="+mn-ea"/>
                          <a:cs typeface="+mn-cs"/>
                        </a:rPr>
                        <a:t>n</a:t>
                      </a:r>
                      <a:r>
                        <a:rPr lang="en-US" sz="2000" i="0" kern="1200" baseline="0" dirty="0">
                          <a:solidFill>
                            <a:schemeClr val="dk1"/>
                          </a:solidFill>
                          <a:latin typeface="+mn-lt"/>
                          <a:ea typeface="+mn-ea"/>
                          <a:cs typeface="+mn-cs"/>
                        </a:rPr>
                        <a:t> &gt; 0</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1200"/>
                        </a:spcBef>
                        <a:spcAft>
                          <a:spcPts val="1200"/>
                        </a:spcAft>
                        <a:buClrTx/>
                        <a:buSzTx/>
                        <a:buFontTx/>
                        <a:buNone/>
                        <a:tabLst/>
                        <a:defRPr/>
                      </a:pPr>
                      <a:r>
                        <a:rPr lang="en-US" sz="2000" kern="1200" baseline="0" dirty="0">
                          <a:solidFill>
                            <a:schemeClr val="dk1"/>
                          </a:solidFill>
                          <a:latin typeface="+mn-lt"/>
                          <a:ea typeface="+mn-ea"/>
                          <a:cs typeface="+mn-cs"/>
                        </a:rPr>
                        <a:t>and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converges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p>
                      <a:pPr marL="0" marR="0" indent="0" algn="l" defTabSz="914400" rtl="0" eaLnBrk="1" fontAlgn="auto" latinLnBrk="0" hangingPunct="1">
                        <a:lnSpc>
                          <a:spcPct val="100000"/>
                        </a:lnSpc>
                        <a:spcBef>
                          <a:spcPts val="600"/>
                        </a:spcBef>
                        <a:spcAft>
                          <a:spcPts val="0"/>
                        </a:spcAft>
                        <a:buClrTx/>
                        <a:buSzTx/>
                        <a:buFontTx/>
                        <a:buNone/>
                        <a:tabLst/>
                        <a:defRPr/>
                      </a:pPr>
                      <a:r>
                        <a:rPr lang="en-US" sz="2000" kern="1200" baseline="0" dirty="0">
                          <a:solidFill>
                            <a:schemeClr val="dk1"/>
                          </a:solidFill>
                          <a:latin typeface="+mn-lt"/>
                          <a:ea typeface="+mn-ea"/>
                          <a:cs typeface="+mn-cs"/>
                        </a:rPr>
                        <a:t>or</a:t>
                      </a:r>
                    </a:p>
                    <a:p>
                      <a:pPr marL="0" marR="0" indent="0" algn="l" defTabSz="914400" rtl="0" eaLnBrk="1" fontAlgn="auto" latinLnBrk="0" hangingPunct="1">
                        <a:lnSpc>
                          <a:spcPct val="100000"/>
                        </a:lnSpc>
                        <a:spcBef>
                          <a:spcPts val="2400"/>
                        </a:spcBef>
                        <a:spcAft>
                          <a:spcPts val="0"/>
                        </a:spcAft>
                        <a:buClrTx/>
                        <a:buSzTx/>
                        <a:buFontTx/>
                        <a:buNone/>
                        <a:tabLst/>
                        <a:defRPr/>
                      </a:pPr>
                      <a:r>
                        <a:rPr lang="en-US" sz="2000" kern="1200" baseline="0" dirty="0">
                          <a:solidFill>
                            <a:schemeClr val="dk1"/>
                          </a:solidFill>
                          <a:latin typeface="+mn-lt"/>
                          <a:ea typeface="+mn-ea"/>
                          <a:cs typeface="+mn-cs"/>
                        </a:rPr>
                        <a:t>and 	 diverges</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chemeClr val="dk1"/>
                          </a:solidFill>
                          <a:latin typeface="+mn-lt"/>
                          <a:ea typeface="+mn-ea"/>
                          <a:cs typeface="+mn-cs"/>
                        </a:rPr>
                        <a:t>Finding a good comparison </a:t>
                      </a:r>
                    </a:p>
                    <a:p>
                      <a:pPr marL="0" marR="0" indent="0" algn="l" defTabSz="914400" rtl="0" eaLnBrk="1" fontAlgn="auto" latinLnBrk="0" hangingPunct="1">
                        <a:lnSpc>
                          <a:spcPct val="100000"/>
                        </a:lnSpc>
                        <a:spcBef>
                          <a:spcPts val="1200"/>
                        </a:spcBef>
                        <a:spcAft>
                          <a:spcPts val="1200"/>
                        </a:spcAft>
                        <a:buClrTx/>
                        <a:buSzTx/>
                        <a:buFontTx/>
                        <a:buNone/>
                        <a:tabLst/>
                        <a:defRPr/>
                      </a:pPr>
                      <a:r>
                        <a:rPr lang="en-US" sz="2000" kern="1200" baseline="0" dirty="0">
                          <a:solidFill>
                            <a:schemeClr val="dk1"/>
                          </a:solidFill>
                          <a:latin typeface="+mn-lt"/>
                          <a:ea typeface="+mn-ea"/>
                          <a:cs typeface="+mn-cs"/>
                        </a:rPr>
                        <a:t>series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is the key.</a:t>
                      </a:r>
                      <a:endParaRPr lang="en-US" sz="2000" dirty="0"/>
                    </a:p>
                  </a:txBody>
                  <a:tcPr anchor="ctr"/>
                </a:tc>
                <a:extLst>
                  <a:ext uri="{0D108BD9-81ED-4DB2-BD59-A6C34878D82A}">
                    <a16:rowId xmlns:a16="http://schemas.microsoft.com/office/drawing/2014/main" val="10001"/>
                  </a:ext>
                </a:extLst>
              </a:tr>
              <a:tr h="1463040">
                <a:tc>
                  <a:txBody>
                    <a:bodyPr/>
                    <a:lstStyle/>
                    <a:p>
                      <a:r>
                        <a:rPr lang="en-US" sz="2000" b="1" kern="1200" baseline="0" dirty="0">
                          <a:solidFill>
                            <a:schemeClr val="dk1"/>
                          </a:solidFill>
                          <a:latin typeface="+mn-lt"/>
                          <a:ea typeface="+mn-ea"/>
                          <a:cs typeface="+mn-cs"/>
                        </a:rPr>
                        <a:t>Ratio Test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2000" i="0" kern="1200" baseline="0" dirty="0">
                          <a:solidFill>
                            <a:schemeClr val="dk1"/>
                          </a:solidFill>
                          <a:latin typeface="+mn-lt"/>
                          <a:ea typeface="+mn-ea"/>
                          <a:cs typeface="+mn-cs"/>
                        </a:rPr>
                        <a:t>or</a:t>
                      </a:r>
                    </a:p>
                  </a:txBody>
                  <a:tcPr anchor="ctr"/>
                </a:tc>
                <a:tc>
                  <a:txBody>
                    <a:bodyPr/>
                    <a:lstStyle/>
                    <a:p>
                      <a:endParaRPr lang="en-US" sz="2000" kern="1200" baseline="0" dirty="0">
                        <a:solidFill>
                          <a:schemeClr val="dk1"/>
                        </a:solidFill>
                        <a:latin typeface="+mn-lt"/>
                        <a:ea typeface="+mn-ea"/>
                        <a:cs typeface="+mn-cs"/>
                      </a:endParaRPr>
                    </a:p>
                    <a:p>
                      <a:r>
                        <a:rPr lang="en-US" sz="2000" kern="1200" baseline="0" dirty="0">
                          <a:solidFill>
                            <a:schemeClr val="dk1"/>
                          </a:solidFill>
                          <a:latin typeface="+mn-lt"/>
                          <a:ea typeface="+mn-ea"/>
                          <a:cs typeface="+mn-cs"/>
                        </a:rPr>
                        <a:t>Inconclusive if </a:t>
                      </a:r>
                    </a:p>
                  </a:txBody>
                  <a:tcPr/>
                </a:tc>
                <a:extLst>
                  <a:ext uri="{0D108BD9-81ED-4DB2-BD59-A6C34878D82A}">
                    <a16:rowId xmlns:a16="http://schemas.microsoft.com/office/drawing/2014/main" val="10002"/>
                  </a:ext>
                </a:extLst>
              </a:tr>
            </a:tbl>
          </a:graphicData>
        </a:graphic>
      </p:graphicFrame>
      <p:graphicFrame>
        <p:nvGraphicFramePr>
          <p:cNvPr id="579591" name="Object 7"/>
          <p:cNvGraphicFramePr>
            <a:graphicFrameLocks noChangeAspect="1"/>
          </p:cNvGraphicFramePr>
          <p:nvPr/>
        </p:nvGraphicFramePr>
        <p:xfrm>
          <a:off x="7680325" y="2577353"/>
          <a:ext cx="558800" cy="673100"/>
        </p:xfrm>
        <a:graphic>
          <a:graphicData uri="http://schemas.openxmlformats.org/presentationml/2006/ole">
            <mc:AlternateContent xmlns:mc="http://schemas.openxmlformats.org/markup-compatibility/2006">
              <mc:Choice xmlns:v="urn:schemas-microsoft-com:vml" Requires="v">
                <p:oleObj name="Equation" r:id="rId2" imgW="558720" imgH="672840" progId="Equation.DSMT4">
                  <p:embed/>
                </p:oleObj>
              </mc:Choice>
              <mc:Fallback>
                <p:oleObj name="Equation" r:id="rId2" imgW="558720" imgH="6728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0325" y="2577353"/>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2" name="Object 8"/>
          <p:cNvGraphicFramePr>
            <a:graphicFrameLocks noChangeAspect="1"/>
          </p:cNvGraphicFramePr>
          <p:nvPr/>
        </p:nvGraphicFramePr>
        <p:xfrm>
          <a:off x="1981200" y="1969247"/>
          <a:ext cx="1244600" cy="1320800"/>
        </p:xfrm>
        <a:graphic>
          <a:graphicData uri="http://schemas.openxmlformats.org/presentationml/2006/ole">
            <mc:AlternateContent xmlns:mc="http://schemas.openxmlformats.org/markup-compatibility/2006">
              <mc:Choice xmlns:v="urn:schemas-microsoft-com:vml" Requires="v">
                <p:oleObj name="Equation" r:id="rId4" imgW="1244520" imgH="1320480" progId="Equation.DSMT4">
                  <p:embed/>
                </p:oleObj>
              </mc:Choice>
              <mc:Fallback>
                <p:oleObj name="Equation" r:id="rId4" imgW="1244520" imgH="132048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969247"/>
                        <a:ext cx="12446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3" name="Object 9"/>
          <p:cNvGraphicFramePr>
            <a:graphicFrameLocks noChangeAspect="1"/>
          </p:cNvGraphicFramePr>
          <p:nvPr/>
        </p:nvGraphicFramePr>
        <p:xfrm>
          <a:off x="1981200" y="4025153"/>
          <a:ext cx="1282700" cy="673100"/>
        </p:xfrm>
        <a:graphic>
          <a:graphicData uri="http://schemas.openxmlformats.org/presentationml/2006/ole">
            <mc:AlternateContent xmlns:mc="http://schemas.openxmlformats.org/markup-compatibility/2006">
              <mc:Choice xmlns:v="urn:schemas-microsoft-com:vml" Requires="v">
                <p:oleObj name="Equation" r:id="rId6" imgW="1282680" imgH="672840" progId="Equation.DSMT4">
                  <p:embed/>
                </p:oleObj>
              </mc:Choice>
              <mc:Fallback>
                <p:oleObj name="Equation" r:id="rId6" imgW="1282680" imgH="6728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4025153"/>
                        <a:ext cx="1282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4" name="Object 10"/>
          <p:cNvGraphicFramePr>
            <a:graphicFrameLocks noChangeAspect="1"/>
          </p:cNvGraphicFramePr>
          <p:nvPr/>
        </p:nvGraphicFramePr>
        <p:xfrm>
          <a:off x="3505200" y="4025153"/>
          <a:ext cx="1193800" cy="685800"/>
        </p:xfrm>
        <a:graphic>
          <a:graphicData uri="http://schemas.openxmlformats.org/presentationml/2006/ole">
            <mc:AlternateContent xmlns:mc="http://schemas.openxmlformats.org/markup-compatibility/2006">
              <mc:Choice xmlns:v="urn:schemas-microsoft-com:vml" Requires="v">
                <p:oleObj name="Equation" r:id="rId8" imgW="1193760" imgH="685800" progId="Equation.DSMT4">
                  <p:embed/>
                </p:oleObj>
              </mc:Choice>
              <mc:Fallback>
                <p:oleObj name="Equation" r:id="rId8" imgW="1193760" imgH="6858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4025153"/>
                        <a:ext cx="1193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5" name="Object 11"/>
          <p:cNvGraphicFramePr>
            <a:graphicFrameLocks noChangeAspect="1"/>
          </p:cNvGraphicFramePr>
          <p:nvPr/>
        </p:nvGraphicFramePr>
        <p:xfrm>
          <a:off x="7086600" y="4325471"/>
          <a:ext cx="1701800" cy="431800"/>
        </p:xfrm>
        <a:graphic>
          <a:graphicData uri="http://schemas.openxmlformats.org/presentationml/2006/ole">
            <mc:AlternateContent xmlns:mc="http://schemas.openxmlformats.org/markup-compatibility/2006">
              <mc:Choice xmlns:v="urn:schemas-microsoft-com:vml" Requires="v">
                <p:oleObj name="Equation" r:id="rId10" imgW="1701720" imgH="431640" progId="Equation.DSMT4">
                  <p:embed/>
                </p:oleObj>
              </mc:Choice>
              <mc:Fallback>
                <p:oleObj name="Equation" r:id="rId10" imgW="1701720" imgH="43164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86600" y="4325471"/>
                        <a:ext cx="1701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6" name="Object 12"/>
          <p:cNvGraphicFramePr>
            <a:graphicFrameLocks noChangeAspect="1"/>
          </p:cNvGraphicFramePr>
          <p:nvPr/>
        </p:nvGraphicFramePr>
        <p:xfrm>
          <a:off x="5015753" y="3720353"/>
          <a:ext cx="1701800" cy="431800"/>
        </p:xfrm>
        <a:graphic>
          <a:graphicData uri="http://schemas.openxmlformats.org/presentationml/2006/ole">
            <mc:AlternateContent xmlns:mc="http://schemas.openxmlformats.org/markup-compatibility/2006">
              <mc:Choice xmlns:v="urn:schemas-microsoft-com:vml" Requires="v">
                <p:oleObj name="Equation" r:id="rId12" imgW="1701720" imgH="431640" progId="Equation.DSMT4">
                  <p:embed/>
                </p:oleObj>
              </mc:Choice>
              <mc:Fallback>
                <p:oleObj name="Equation" r:id="rId12" imgW="1701720" imgH="431640" progId="Equation.DSMT4">
                  <p:embed/>
                  <p:pic>
                    <p:nvPicPr>
                      <p:cNvPr id="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15753" y="3720353"/>
                        <a:ext cx="1701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7" name="Object 13"/>
          <p:cNvGraphicFramePr>
            <a:graphicFrameLocks noChangeAspect="1"/>
          </p:cNvGraphicFramePr>
          <p:nvPr/>
        </p:nvGraphicFramePr>
        <p:xfrm>
          <a:off x="5015753" y="4558553"/>
          <a:ext cx="1778000" cy="431800"/>
        </p:xfrm>
        <a:graphic>
          <a:graphicData uri="http://schemas.openxmlformats.org/presentationml/2006/ole">
            <mc:AlternateContent xmlns:mc="http://schemas.openxmlformats.org/markup-compatibility/2006">
              <mc:Choice xmlns:v="urn:schemas-microsoft-com:vml" Requires="v">
                <p:oleObj name="Equation" r:id="rId14" imgW="1777680" imgH="431640" progId="Equation.DSMT4">
                  <p:embed/>
                </p:oleObj>
              </mc:Choice>
              <mc:Fallback>
                <p:oleObj name="Equation" r:id="rId14" imgW="1777680" imgH="43164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15753" y="4558553"/>
                        <a:ext cx="1778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8" name="Object 14"/>
          <p:cNvGraphicFramePr>
            <a:graphicFrameLocks noChangeAspect="1"/>
          </p:cNvGraphicFramePr>
          <p:nvPr/>
        </p:nvGraphicFramePr>
        <p:xfrm>
          <a:off x="3455894" y="1905000"/>
          <a:ext cx="1473200" cy="685800"/>
        </p:xfrm>
        <a:graphic>
          <a:graphicData uri="http://schemas.openxmlformats.org/presentationml/2006/ole">
            <mc:AlternateContent xmlns:mc="http://schemas.openxmlformats.org/markup-compatibility/2006">
              <mc:Choice xmlns:v="urn:schemas-microsoft-com:vml" Requires="v">
                <p:oleObj name="Equation" r:id="rId16" imgW="1473120" imgH="685800" progId="Equation.DSMT4">
                  <p:embed/>
                </p:oleObj>
              </mc:Choice>
              <mc:Fallback>
                <p:oleObj name="Equation" r:id="rId16" imgW="1473120" imgH="68580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55894" y="1905000"/>
                        <a:ext cx="14732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599" name="Object 15"/>
          <p:cNvGraphicFramePr>
            <a:graphicFrameLocks noChangeAspect="1"/>
          </p:cNvGraphicFramePr>
          <p:nvPr/>
        </p:nvGraphicFramePr>
        <p:xfrm>
          <a:off x="5029200" y="1981200"/>
          <a:ext cx="1549400" cy="431800"/>
        </p:xfrm>
        <a:graphic>
          <a:graphicData uri="http://schemas.openxmlformats.org/presentationml/2006/ole">
            <mc:AlternateContent xmlns:mc="http://schemas.openxmlformats.org/markup-compatibility/2006">
              <mc:Choice xmlns:v="urn:schemas-microsoft-com:vml" Requires="v">
                <p:oleObj name="Equation" r:id="rId18" imgW="1549080" imgH="431640" progId="Equation.DSMT4">
                  <p:embed/>
                </p:oleObj>
              </mc:Choice>
              <mc:Fallback>
                <p:oleObj name="Equation" r:id="rId18" imgW="1549080" imgH="43164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29200" y="1981200"/>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600" name="Object 16"/>
          <p:cNvGraphicFramePr>
            <a:graphicFrameLocks noChangeAspect="1"/>
          </p:cNvGraphicFramePr>
          <p:nvPr/>
        </p:nvGraphicFramePr>
        <p:xfrm>
          <a:off x="5280212" y="2402541"/>
          <a:ext cx="1600200" cy="431800"/>
        </p:xfrm>
        <a:graphic>
          <a:graphicData uri="http://schemas.openxmlformats.org/presentationml/2006/ole">
            <mc:AlternateContent xmlns:mc="http://schemas.openxmlformats.org/markup-compatibility/2006">
              <mc:Choice xmlns:v="urn:schemas-microsoft-com:vml" Requires="v">
                <p:oleObj name="Equation" r:id="rId20" imgW="1600200" imgH="431640" progId="Equation.DSMT4">
                  <p:embed/>
                </p:oleObj>
              </mc:Choice>
              <mc:Fallback>
                <p:oleObj name="Equation" r:id="rId20" imgW="1600200" imgH="43164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80212" y="2402541"/>
                        <a:ext cx="1600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601" name="Object 17"/>
          <p:cNvGraphicFramePr>
            <a:graphicFrameLocks noChangeAspect="1"/>
          </p:cNvGraphicFramePr>
          <p:nvPr/>
        </p:nvGraphicFramePr>
        <p:xfrm>
          <a:off x="3935506" y="2590800"/>
          <a:ext cx="558800" cy="673100"/>
        </p:xfrm>
        <a:graphic>
          <a:graphicData uri="http://schemas.openxmlformats.org/presentationml/2006/ole">
            <mc:AlternateContent xmlns:mc="http://schemas.openxmlformats.org/markup-compatibility/2006">
              <mc:Choice xmlns:v="urn:schemas-microsoft-com:vml" Requires="v">
                <p:oleObj name="Equation" r:id="rId22" imgW="558720" imgH="672840" progId="Equation.DSMT4">
                  <p:embed/>
                </p:oleObj>
              </mc:Choice>
              <mc:Fallback>
                <p:oleObj name="Equation" r:id="rId22" imgW="558720" imgH="672840"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5506" y="2590800"/>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9602" name="Object 18"/>
          <p:cNvGraphicFramePr>
            <a:graphicFrameLocks noChangeAspect="1"/>
          </p:cNvGraphicFramePr>
          <p:nvPr/>
        </p:nvGraphicFramePr>
        <p:xfrm>
          <a:off x="5437094" y="2832847"/>
          <a:ext cx="558800" cy="673100"/>
        </p:xfrm>
        <a:graphic>
          <a:graphicData uri="http://schemas.openxmlformats.org/presentationml/2006/ole">
            <mc:AlternateContent xmlns:mc="http://schemas.openxmlformats.org/markup-compatibility/2006">
              <mc:Choice xmlns:v="urn:schemas-microsoft-com:vml" Requires="v">
                <p:oleObj name="Equation" r:id="rId23" imgW="558720" imgH="672840" progId="Equation.DSMT4">
                  <p:embed/>
                </p:oleObj>
              </mc:Choice>
              <mc:Fallback>
                <p:oleObj name="Equation" r:id="rId23" imgW="558720" imgH="67284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7094" y="2832847"/>
                        <a:ext cx="5588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Table 1: Summary of Convergence Tests (cont.)</a:t>
            </a:r>
          </a:p>
        </p:txBody>
      </p:sp>
      <p:graphicFrame>
        <p:nvGraphicFramePr>
          <p:cNvPr id="4" name="Content Placeholder 3"/>
          <p:cNvGraphicFramePr>
            <a:graphicFrameLocks noGrp="1"/>
          </p:cNvGraphicFramePr>
          <p:nvPr>
            <p:ph idx="1"/>
          </p:nvPr>
        </p:nvGraphicFramePr>
        <p:xfrm>
          <a:off x="457200" y="1279525"/>
          <a:ext cx="8229600" cy="3810000"/>
        </p:xfrm>
        <a:graphic>
          <a:graphicData uri="http://schemas.openxmlformats.org/drawingml/2006/table">
            <a:tbl>
              <a:tblPr firstRow="1" bandRow="1">
                <a:tableStyleId>{5C22544A-7EE6-4342-B048-85BDC9FD1C3A}</a:tableStyleId>
              </a:tblPr>
              <a:tblGrid>
                <a:gridCol w="146304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737360">
                  <a:extLst>
                    <a:ext uri="{9D8B030D-6E8A-4147-A177-3AD203B41FA5}">
                      <a16:colId xmlns:a16="http://schemas.microsoft.com/office/drawing/2014/main" val="20004"/>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Name of Test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Form of Series</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Convergence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Divergence Condition</a:t>
                      </a:r>
                      <a:endParaRPr 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Notes</a:t>
                      </a:r>
                      <a:endParaRPr lang="en-US" sz="2000" b="1" dirty="0"/>
                    </a:p>
                  </a:txBody>
                  <a:tcPr anchor="ctr"/>
                </a:tc>
                <a:extLst>
                  <a:ext uri="{0D108BD9-81ED-4DB2-BD59-A6C34878D82A}">
                    <a16:rowId xmlns:a16="http://schemas.microsoft.com/office/drawing/2014/main" val="10000"/>
                  </a:ext>
                </a:extLst>
              </a:tr>
              <a:tr h="1280160">
                <a:tc>
                  <a:txBody>
                    <a:bodyPr/>
                    <a:lstStyle/>
                    <a:p>
                      <a:r>
                        <a:rPr lang="en-US" sz="2000" b="1" kern="1200" baseline="0" dirty="0">
                          <a:solidFill>
                            <a:schemeClr val="dk1"/>
                          </a:solidFill>
                          <a:latin typeface="+mn-lt"/>
                          <a:ea typeface="+mn-ea"/>
                          <a:cs typeface="+mn-cs"/>
                        </a:rPr>
                        <a:t>Root Test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kern="1200" baseline="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p>
                      <a:pPr marL="0" marR="0" indent="0" algn="l" defTabSz="914400" rtl="0" eaLnBrk="1" fontAlgn="auto" latinLnBrk="0" hangingPunct="1">
                        <a:lnSpc>
                          <a:spcPct val="100000"/>
                        </a:lnSpc>
                        <a:spcBef>
                          <a:spcPts val="600"/>
                        </a:spcBef>
                        <a:spcAft>
                          <a:spcPts val="0"/>
                        </a:spcAft>
                        <a:buClrTx/>
                        <a:buSzTx/>
                        <a:buFontTx/>
                        <a:buNone/>
                        <a:tabLst/>
                        <a:defRPr/>
                      </a:pPr>
                      <a:r>
                        <a:rPr lang="en-US" sz="2000" dirty="0"/>
                        <a:t>or</a:t>
                      </a:r>
                    </a:p>
                  </a:txBody>
                  <a:tcPr/>
                </a:tc>
                <a:tc>
                  <a:txBody>
                    <a:bodyPr/>
                    <a:lstStyle/>
                    <a:p>
                      <a:pPr>
                        <a:spcBef>
                          <a:spcPts val="2400"/>
                        </a:spcBef>
                      </a:pPr>
                      <a:endParaRPr lang="en-US" sz="2000" kern="1200" baseline="0" dirty="0">
                        <a:solidFill>
                          <a:schemeClr val="dk1"/>
                        </a:solidFill>
                        <a:latin typeface="+mn-lt"/>
                        <a:ea typeface="+mn-ea"/>
                        <a:cs typeface="+mn-cs"/>
                      </a:endParaRPr>
                    </a:p>
                    <a:p>
                      <a:pPr>
                        <a:spcBef>
                          <a:spcPts val="0"/>
                        </a:spcBef>
                      </a:pPr>
                      <a:r>
                        <a:rPr lang="en-US" sz="2000" kern="1200" baseline="0" dirty="0">
                          <a:solidFill>
                            <a:schemeClr val="dk1"/>
                          </a:solidFill>
                          <a:latin typeface="+mn-lt"/>
                          <a:ea typeface="+mn-ea"/>
                          <a:cs typeface="+mn-cs"/>
                        </a:rPr>
                        <a:t>Inconclusive if </a:t>
                      </a:r>
                    </a:p>
                  </a:txBody>
                  <a:tcPr/>
                </a:tc>
                <a:extLst>
                  <a:ext uri="{0D108BD9-81ED-4DB2-BD59-A6C34878D82A}">
                    <a16:rowId xmlns:a16="http://schemas.microsoft.com/office/drawing/2014/main" val="10001"/>
                  </a:ext>
                </a:extLst>
              </a:tr>
              <a:tr h="1828800">
                <a:tc>
                  <a:txBody>
                    <a:bodyPr/>
                    <a:lstStyle/>
                    <a:p>
                      <a:r>
                        <a:rPr lang="en-US" sz="2000" b="1" kern="1200" baseline="0" dirty="0">
                          <a:solidFill>
                            <a:schemeClr val="dk1"/>
                          </a:solidFill>
                          <a:latin typeface="+mn-lt"/>
                          <a:ea typeface="+mn-ea"/>
                          <a:cs typeface="+mn-cs"/>
                        </a:rPr>
                        <a:t>Alternating Series Test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dirty="0"/>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000" i="0" kern="1200" baseline="0" dirty="0">
                        <a:solidFill>
                          <a:schemeClr val="dk1"/>
                        </a:solidFill>
                        <a:latin typeface="+mn-lt"/>
                        <a:ea typeface="+mn-ea"/>
                        <a:cs typeface="+mn-cs"/>
                      </a:endParaRPr>
                    </a:p>
                    <a:p>
                      <a:pPr marL="0" marR="0" indent="0" algn="l" defTabSz="914400" rtl="0" eaLnBrk="1" fontAlgn="auto" latinLnBrk="0" hangingPunct="1">
                        <a:lnSpc>
                          <a:spcPct val="200000"/>
                        </a:lnSpc>
                        <a:spcBef>
                          <a:spcPts val="0"/>
                        </a:spcBef>
                        <a:spcAft>
                          <a:spcPts val="0"/>
                        </a:spcAft>
                        <a:buClrTx/>
                        <a:buSzTx/>
                        <a:buFontTx/>
                        <a:buNone/>
                        <a:tabLst/>
                        <a:defRPr/>
                      </a:pPr>
                      <a:r>
                        <a:rPr lang="en-US" sz="2000" i="1" kern="1200" baseline="0" dirty="0">
                          <a:solidFill>
                            <a:schemeClr val="dk1"/>
                          </a:solidFill>
                          <a:latin typeface="+mn-lt"/>
                          <a:ea typeface="+mn-ea"/>
                          <a:cs typeface="+mn-cs"/>
                        </a:rPr>
                        <a:t>n</a:t>
                      </a:r>
                      <a:r>
                        <a:rPr lang="en-US" sz="2000" i="0" kern="1200" baseline="30000" dirty="0">
                          <a:solidFill>
                            <a:schemeClr val="dk1"/>
                          </a:solidFill>
                          <a:latin typeface="+mn-lt"/>
                          <a:ea typeface="+mn-ea"/>
                          <a:cs typeface="+mn-cs"/>
                        </a:rPr>
                        <a:t>th</a:t>
                      </a:r>
                      <a:r>
                        <a:rPr lang="en-US" sz="2000" i="0" kern="1200" baseline="0" dirty="0">
                          <a:solidFill>
                            <a:schemeClr val="dk1"/>
                          </a:solidFill>
                          <a:latin typeface="+mn-lt"/>
                          <a:ea typeface="+mn-ea"/>
                          <a:cs typeface="+mn-cs"/>
                        </a:rPr>
                        <a:t> remainder</a:t>
                      </a:r>
                      <a:endParaRPr lang="en-US" sz="2000" kern="1200" baseline="0" dirty="0">
                        <a:solidFill>
                          <a:schemeClr val="dk1"/>
                        </a:solidFill>
                        <a:latin typeface="+mn-lt"/>
                        <a:ea typeface="+mn-ea"/>
                        <a:cs typeface="+mn-cs"/>
                      </a:endParaRPr>
                    </a:p>
                  </a:txBody>
                  <a:tcPr/>
                </a:tc>
                <a:extLst>
                  <a:ext uri="{0D108BD9-81ED-4DB2-BD59-A6C34878D82A}">
                    <a16:rowId xmlns:a16="http://schemas.microsoft.com/office/drawing/2014/main" val="10002"/>
                  </a:ext>
                </a:extLst>
              </a:tr>
            </a:tbl>
          </a:graphicData>
        </a:graphic>
      </p:graphicFrame>
      <p:graphicFrame>
        <p:nvGraphicFramePr>
          <p:cNvPr id="580622" name="Object 14"/>
          <p:cNvGraphicFramePr>
            <a:graphicFrameLocks noChangeAspect="1"/>
          </p:cNvGraphicFramePr>
          <p:nvPr/>
        </p:nvGraphicFramePr>
        <p:xfrm>
          <a:off x="1981200" y="2298700"/>
          <a:ext cx="1244600" cy="673100"/>
        </p:xfrm>
        <a:graphic>
          <a:graphicData uri="http://schemas.openxmlformats.org/presentationml/2006/ole">
            <mc:AlternateContent xmlns:mc="http://schemas.openxmlformats.org/markup-compatibility/2006">
              <mc:Choice xmlns:v="urn:schemas-microsoft-com:vml" Requires="v">
                <p:oleObj name="Equation" r:id="rId2" imgW="1244520" imgH="672840" progId="Equation.DSMT4">
                  <p:embed/>
                </p:oleObj>
              </mc:Choice>
              <mc:Fallback>
                <p:oleObj name="Equation" r:id="rId2" imgW="1244520" imgH="67284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298700"/>
                        <a:ext cx="1244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3" name="Object 15"/>
          <p:cNvGraphicFramePr>
            <a:graphicFrameLocks noChangeAspect="1"/>
          </p:cNvGraphicFramePr>
          <p:nvPr/>
        </p:nvGraphicFramePr>
        <p:xfrm>
          <a:off x="3641912" y="2429435"/>
          <a:ext cx="1181100" cy="457200"/>
        </p:xfrm>
        <a:graphic>
          <a:graphicData uri="http://schemas.openxmlformats.org/presentationml/2006/ole">
            <mc:AlternateContent xmlns:mc="http://schemas.openxmlformats.org/markup-compatibility/2006">
              <mc:Choice xmlns:v="urn:schemas-microsoft-com:vml" Requires="v">
                <p:oleObj name="Equation" r:id="rId4" imgW="1180800" imgH="457200" progId="Equation.DSMT4">
                  <p:embed/>
                </p:oleObj>
              </mc:Choice>
              <mc:Fallback>
                <p:oleObj name="Equation" r:id="rId4" imgW="1180800" imgH="4572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1912" y="2429435"/>
                        <a:ext cx="1181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4" name="Object 16"/>
          <p:cNvGraphicFramePr>
            <a:graphicFrameLocks noChangeAspect="1"/>
          </p:cNvGraphicFramePr>
          <p:nvPr/>
        </p:nvGraphicFramePr>
        <p:xfrm>
          <a:off x="5210735" y="2200835"/>
          <a:ext cx="1181100" cy="457200"/>
        </p:xfrm>
        <a:graphic>
          <a:graphicData uri="http://schemas.openxmlformats.org/presentationml/2006/ole">
            <mc:AlternateContent xmlns:mc="http://schemas.openxmlformats.org/markup-compatibility/2006">
              <mc:Choice xmlns:v="urn:schemas-microsoft-com:vml" Requires="v">
                <p:oleObj name="Equation" r:id="rId6" imgW="1180800" imgH="457200" progId="Equation.DSMT4">
                  <p:embed/>
                </p:oleObj>
              </mc:Choice>
              <mc:Fallback>
                <p:oleObj name="Equation" r:id="rId6" imgW="1180800" imgH="4572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0735" y="2200835"/>
                        <a:ext cx="1181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5" name="Object 17"/>
          <p:cNvGraphicFramePr>
            <a:graphicFrameLocks noChangeAspect="1"/>
          </p:cNvGraphicFramePr>
          <p:nvPr/>
        </p:nvGraphicFramePr>
        <p:xfrm>
          <a:off x="5524500" y="2693894"/>
          <a:ext cx="1257300" cy="457200"/>
        </p:xfrm>
        <a:graphic>
          <a:graphicData uri="http://schemas.openxmlformats.org/presentationml/2006/ole">
            <mc:AlternateContent xmlns:mc="http://schemas.openxmlformats.org/markup-compatibility/2006">
              <mc:Choice xmlns:v="urn:schemas-microsoft-com:vml" Requires="v">
                <p:oleObj name="Equation" r:id="rId8" imgW="1257120" imgH="457200" progId="Equation.DSMT4">
                  <p:embed/>
                </p:oleObj>
              </mc:Choice>
              <mc:Fallback>
                <p:oleObj name="Equation" r:id="rId8" imgW="1257120" imgH="4572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24500" y="2693894"/>
                        <a:ext cx="1257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6" name="Object 18"/>
          <p:cNvGraphicFramePr>
            <a:graphicFrameLocks noChangeAspect="1"/>
          </p:cNvGraphicFramePr>
          <p:nvPr/>
        </p:nvGraphicFramePr>
        <p:xfrm>
          <a:off x="7048500" y="2667000"/>
          <a:ext cx="1181100" cy="457200"/>
        </p:xfrm>
        <a:graphic>
          <a:graphicData uri="http://schemas.openxmlformats.org/presentationml/2006/ole">
            <mc:AlternateContent xmlns:mc="http://schemas.openxmlformats.org/markup-compatibility/2006">
              <mc:Choice xmlns:v="urn:schemas-microsoft-com:vml" Requires="v">
                <p:oleObj name="Equation" r:id="rId10" imgW="1180800" imgH="457200" progId="Equation.DSMT4">
                  <p:embed/>
                </p:oleObj>
              </mc:Choice>
              <mc:Fallback>
                <p:oleObj name="Equation" r:id="rId10" imgW="1180800" imgH="4572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048500" y="2667000"/>
                        <a:ext cx="1181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7" name="Object 19"/>
          <p:cNvGraphicFramePr>
            <a:graphicFrameLocks noChangeAspect="1"/>
          </p:cNvGraphicFramePr>
          <p:nvPr/>
        </p:nvGraphicFramePr>
        <p:xfrm>
          <a:off x="3641912" y="4013200"/>
          <a:ext cx="1016000" cy="406400"/>
        </p:xfrm>
        <a:graphic>
          <a:graphicData uri="http://schemas.openxmlformats.org/presentationml/2006/ole">
            <mc:AlternateContent xmlns:mc="http://schemas.openxmlformats.org/markup-compatibility/2006">
              <mc:Choice xmlns:v="urn:schemas-microsoft-com:vml" Requires="v">
                <p:oleObj name="Equation" r:id="rId12" imgW="1015920" imgH="406080" progId="Equation.DSMT4">
                  <p:embed/>
                </p:oleObj>
              </mc:Choice>
              <mc:Fallback>
                <p:oleObj name="Equation" r:id="rId12" imgW="1015920" imgH="40608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41912" y="4013200"/>
                        <a:ext cx="1016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8" name="Object 20"/>
          <p:cNvGraphicFramePr>
            <a:graphicFrameLocks noChangeAspect="1"/>
          </p:cNvGraphicFramePr>
          <p:nvPr/>
        </p:nvGraphicFramePr>
        <p:xfrm>
          <a:off x="5230906" y="4013200"/>
          <a:ext cx="1016000" cy="406400"/>
        </p:xfrm>
        <a:graphic>
          <a:graphicData uri="http://schemas.openxmlformats.org/presentationml/2006/ole">
            <mc:AlternateContent xmlns:mc="http://schemas.openxmlformats.org/markup-compatibility/2006">
              <mc:Choice xmlns:v="urn:schemas-microsoft-com:vml" Requires="v">
                <p:oleObj name="Equation" r:id="rId14" imgW="1015920" imgH="406080" progId="Equation.DSMT4">
                  <p:embed/>
                </p:oleObj>
              </mc:Choice>
              <mc:Fallback>
                <p:oleObj name="Equation" r:id="rId14" imgW="1015920" imgH="40608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30906" y="4013200"/>
                        <a:ext cx="1016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29" name="Object 21"/>
          <p:cNvGraphicFramePr>
            <a:graphicFrameLocks noChangeAspect="1"/>
          </p:cNvGraphicFramePr>
          <p:nvPr/>
        </p:nvGraphicFramePr>
        <p:xfrm>
          <a:off x="7059706" y="4180541"/>
          <a:ext cx="914400" cy="355600"/>
        </p:xfrm>
        <a:graphic>
          <a:graphicData uri="http://schemas.openxmlformats.org/presentationml/2006/ole">
            <mc:AlternateContent xmlns:mc="http://schemas.openxmlformats.org/markup-compatibility/2006">
              <mc:Choice xmlns:v="urn:schemas-microsoft-com:vml" Requires="v">
                <p:oleObj name="Equation" r:id="rId16" imgW="914400" imgH="355320" progId="Equation.DSMT4">
                  <p:embed/>
                </p:oleObj>
              </mc:Choice>
              <mc:Fallback>
                <p:oleObj name="Equation" r:id="rId16" imgW="914400" imgH="35532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59706" y="4180541"/>
                        <a:ext cx="914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0630" name="Object 22"/>
          <p:cNvGraphicFramePr>
            <a:graphicFrameLocks noChangeAspect="1"/>
          </p:cNvGraphicFramePr>
          <p:nvPr/>
        </p:nvGraphicFramePr>
        <p:xfrm>
          <a:off x="1981200" y="3428253"/>
          <a:ext cx="1384300" cy="1435100"/>
        </p:xfrm>
        <a:graphic>
          <a:graphicData uri="http://schemas.openxmlformats.org/presentationml/2006/ole">
            <mc:AlternateContent xmlns:mc="http://schemas.openxmlformats.org/markup-compatibility/2006">
              <mc:Choice xmlns:v="urn:schemas-microsoft-com:vml" Requires="v">
                <p:oleObj name="Equation" r:id="rId18" imgW="1384200" imgH="1434960" progId="Equation.DSMT4">
                  <p:embed/>
                </p:oleObj>
              </mc:Choice>
              <mc:Fallback>
                <p:oleObj name="Equation" r:id="rId18" imgW="1384200" imgH="143496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3428253"/>
                        <a:ext cx="13843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Alternating Series Test (Leibniz’s Test)</a:t>
            </a:r>
          </a:p>
        </p:txBody>
      </p:sp>
      <p:sp>
        <p:nvSpPr>
          <p:cNvPr id="3" name="Content Placeholder 2"/>
          <p:cNvSpPr>
            <a:spLocks noGrp="1"/>
          </p:cNvSpPr>
          <p:nvPr>
            <p:ph idx="1"/>
          </p:nvPr>
        </p:nvSpPr>
        <p:spPr>
          <a:xfrm>
            <a:off x="457200" y="1280160"/>
            <a:ext cx="8229600" cy="3810274"/>
          </a:xfrm>
          <a:solidFill>
            <a:srgbClr val="FFFFCC"/>
          </a:solidFill>
          <a:ln w="28575">
            <a:solidFill>
              <a:srgbClr val="000000"/>
            </a:solidFill>
          </a:ln>
        </p:spPr>
        <p:txBody>
          <a:bodyPr>
            <a:spAutoFit/>
          </a:bodyPr>
          <a:lstStyle/>
          <a:p>
            <a:r>
              <a:rPr lang="en-US" dirty="0">
                <a:solidFill>
                  <a:srgbClr val="000000"/>
                </a:solidFill>
              </a:rPr>
              <a:t>If              is a sequence of positive terms such that </a:t>
            </a:r>
          </a:p>
          <a:p>
            <a:pPr marL="457200">
              <a:spcBef>
                <a:spcPts val="1200"/>
              </a:spcBef>
            </a:pPr>
            <a:r>
              <a:rPr lang="en-US" dirty="0">
                <a:solidFill>
                  <a:srgbClr val="000000"/>
                </a:solidFill>
              </a:rPr>
              <a:t>(i)                  for all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a:t>
            </a:r>
            <a:r>
              <a:rPr lang="en-US" i="1" dirty="0">
                <a:solidFill>
                  <a:srgbClr val="000000"/>
                </a:solidFill>
              </a:rPr>
              <a:t>N</a:t>
            </a:r>
            <a:r>
              <a:rPr lang="en-US" dirty="0">
                <a:solidFill>
                  <a:srgbClr val="000000"/>
                </a:solidFill>
              </a:rPr>
              <a:t> a natural number) and </a:t>
            </a:r>
          </a:p>
          <a:p>
            <a:pPr marL="457200"/>
            <a:r>
              <a:rPr lang="en-US" dirty="0">
                <a:solidFill>
                  <a:srgbClr val="000000"/>
                </a:solidFill>
              </a:rPr>
              <a:t>(ii)</a:t>
            </a:r>
          </a:p>
          <a:p>
            <a:pPr>
              <a:spcBef>
                <a:spcPts val="2400"/>
              </a:spcBef>
            </a:pPr>
            <a:r>
              <a:rPr lang="en-US" dirty="0">
                <a:solidFill>
                  <a:srgbClr val="000000"/>
                </a:solidFill>
              </a:rPr>
              <a:t>then the series                                                               </a:t>
            </a:r>
          </a:p>
          <a:p>
            <a:pPr>
              <a:spcBef>
                <a:spcPts val="1200"/>
              </a:spcBef>
            </a:pPr>
            <a:r>
              <a:rPr lang="en-US" dirty="0">
                <a:solidFill>
                  <a:srgbClr val="000000"/>
                </a:solidFill>
              </a:rPr>
              <a:t>converges. (In words, if the terms of an alternating series decrease monotonically to 0 in absolute value, then it converges. </a:t>
            </a:r>
          </a:p>
        </p:txBody>
      </p:sp>
      <p:graphicFrame>
        <p:nvGraphicFramePr>
          <p:cNvPr id="547842" name="Object 2"/>
          <p:cNvGraphicFramePr>
            <a:graphicFrameLocks noChangeAspect="1"/>
          </p:cNvGraphicFramePr>
          <p:nvPr>
            <p:extLst>
              <p:ext uri="{D42A27DB-BD31-4B8C-83A1-F6EECF244321}">
                <p14:modId xmlns:p14="http://schemas.microsoft.com/office/powerpoint/2010/main" val="65152086"/>
              </p:ext>
            </p:extLst>
          </p:nvPr>
        </p:nvGraphicFramePr>
        <p:xfrm>
          <a:off x="851647" y="1219200"/>
          <a:ext cx="952500" cy="584200"/>
        </p:xfrm>
        <a:graphic>
          <a:graphicData uri="http://schemas.openxmlformats.org/presentationml/2006/ole">
            <mc:AlternateContent xmlns:mc="http://schemas.openxmlformats.org/markup-compatibility/2006">
              <mc:Choice xmlns:v="urn:schemas-microsoft-com:vml" Requires="v">
                <p:oleObj name="Equation" r:id="rId2" imgW="952200" imgH="583920" progId="Equation.DSMT4">
                  <p:embed/>
                </p:oleObj>
              </mc:Choice>
              <mc:Fallback>
                <p:oleObj name="Equation" r:id="rId2" imgW="952200" imgH="5839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647" y="1219200"/>
                        <a:ext cx="952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7843" name="Object 3"/>
          <p:cNvGraphicFramePr>
            <a:graphicFrameLocks noChangeAspect="1"/>
          </p:cNvGraphicFramePr>
          <p:nvPr>
            <p:extLst>
              <p:ext uri="{D42A27DB-BD31-4B8C-83A1-F6EECF244321}">
                <p14:modId xmlns:p14="http://schemas.microsoft.com/office/powerpoint/2010/main" val="1529812448"/>
              </p:ext>
            </p:extLst>
          </p:nvPr>
        </p:nvGraphicFramePr>
        <p:xfrm>
          <a:off x="1494313" y="1905000"/>
          <a:ext cx="1155700" cy="431800"/>
        </p:xfrm>
        <a:graphic>
          <a:graphicData uri="http://schemas.openxmlformats.org/presentationml/2006/ole">
            <mc:AlternateContent xmlns:mc="http://schemas.openxmlformats.org/markup-compatibility/2006">
              <mc:Choice xmlns:v="urn:schemas-microsoft-com:vml" Requires="v">
                <p:oleObj name="Equation" r:id="rId4" imgW="1155600" imgH="431640" progId="Equation.DSMT4">
                  <p:embed/>
                </p:oleObj>
              </mc:Choice>
              <mc:Fallback>
                <p:oleObj name="Equation" r:id="rId4" imgW="1155600" imgH="4316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4313" y="1905000"/>
                        <a:ext cx="1155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7844" name="Object 4"/>
          <p:cNvGraphicFramePr>
            <a:graphicFrameLocks noChangeAspect="1"/>
          </p:cNvGraphicFramePr>
          <p:nvPr>
            <p:extLst>
              <p:ext uri="{D42A27DB-BD31-4B8C-83A1-F6EECF244321}">
                <p14:modId xmlns:p14="http://schemas.microsoft.com/office/powerpoint/2010/main" val="3244857920"/>
              </p:ext>
            </p:extLst>
          </p:nvPr>
        </p:nvGraphicFramePr>
        <p:xfrm>
          <a:off x="1494313" y="2425700"/>
          <a:ext cx="1358900" cy="546100"/>
        </p:xfrm>
        <a:graphic>
          <a:graphicData uri="http://schemas.openxmlformats.org/presentationml/2006/ole">
            <mc:AlternateContent xmlns:mc="http://schemas.openxmlformats.org/markup-compatibility/2006">
              <mc:Choice xmlns:v="urn:schemas-microsoft-com:vml" Requires="v">
                <p:oleObj name="Equation" r:id="rId6" imgW="1358640" imgH="545760" progId="Equation.DSMT4">
                  <p:embed/>
                </p:oleObj>
              </mc:Choice>
              <mc:Fallback>
                <p:oleObj name="Equation" r:id="rId6" imgW="1358640" imgH="5457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94313" y="2425700"/>
                        <a:ext cx="1358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7845" name="Object 5"/>
          <p:cNvGraphicFramePr>
            <a:graphicFrameLocks noChangeAspect="1"/>
          </p:cNvGraphicFramePr>
          <p:nvPr>
            <p:extLst>
              <p:ext uri="{D42A27DB-BD31-4B8C-83A1-F6EECF244321}">
                <p14:modId xmlns:p14="http://schemas.microsoft.com/office/powerpoint/2010/main" val="1534239800"/>
              </p:ext>
            </p:extLst>
          </p:nvPr>
        </p:nvGraphicFramePr>
        <p:xfrm>
          <a:off x="2817813" y="2895600"/>
          <a:ext cx="4787900" cy="914400"/>
        </p:xfrm>
        <a:graphic>
          <a:graphicData uri="http://schemas.openxmlformats.org/presentationml/2006/ole">
            <mc:AlternateContent xmlns:mc="http://schemas.openxmlformats.org/markup-compatibility/2006">
              <mc:Choice xmlns:v="urn:schemas-microsoft-com:vml" Requires="v">
                <p:oleObj name="Equation" r:id="rId8" imgW="4787640" imgH="914400" progId="Equation.DSMT4">
                  <p:embed/>
                </p:oleObj>
              </mc:Choice>
              <mc:Fallback>
                <p:oleObj name="Equation" r:id="rId8" imgW="4787640" imgH="914400" progId="Equation.DSMT4">
                  <p:embed/>
                  <p:pic>
                    <p:nvPicPr>
                      <p:cNvPr id="0" name="Picture 5"/>
                      <p:cNvPicPr>
                        <a:picLocks noChangeAspect="1" noChangeArrowheads="1"/>
                      </p:cNvPicPr>
                      <p:nvPr/>
                    </p:nvPicPr>
                    <p:blipFill>
                      <a:blip r:embed="rId9"/>
                      <a:srcRect/>
                      <a:stretch>
                        <a:fillRect/>
                      </a:stretch>
                    </p:blipFill>
                    <p:spPr bwMode="auto">
                      <a:xfrm>
                        <a:off x="2817813" y="2895600"/>
                        <a:ext cx="47879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Alternating Series Test (Leibniz’s Test) (cont.)</a:t>
            </a:r>
          </a:p>
        </p:txBody>
      </p:sp>
      <p:sp>
        <p:nvSpPr>
          <p:cNvPr id="3"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And as with many other tests, the result is still true if condition (i) is only true for all </a:t>
            </a:r>
            <a:r>
              <a:rPr lang="en-US" i="1" dirty="0">
                <a:solidFill>
                  <a:srgbClr val="000000"/>
                </a:solidFill>
              </a:rPr>
              <a:t>n </a:t>
            </a:r>
            <a:r>
              <a:rPr lang="en-US" dirty="0">
                <a:solidFill>
                  <a:srgbClr val="000000"/>
                </a:solidFill>
              </a:rPr>
              <a:t>≥ </a:t>
            </a:r>
            <a:r>
              <a:rPr lang="en-US" i="1" dirty="0">
                <a:solidFill>
                  <a:srgbClr val="000000"/>
                </a:solidFill>
              </a:rPr>
              <a:t>N</a:t>
            </a:r>
            <a:r>
              <a:rPr lang="en-US" dirty="0">
                <a:solidFill>
                  <a:srgbClr val="000000"/>
                </a:solidFill>
              </a:rPr>
              <a:t> for some natural number </a:t>
            </a:r>
            <a:r>
              <a:rPr lang="en-US" i="1" dirty="0">
                <a:solidFill>
                  <a:srgbClr val="000000"/>
                </a:solidFill>
              </a:rPr>
              <a:t>N</a:t>
            </a:r>
            <a:r>
              <a:rPr lang="en-US" dirty="0">
                <a:solidFill>
                  <a:srgbClr val="000000"/>
                </a:solidFill>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r>
              <a:rPr lang="en-US" dirty="0">
                <a:solidFill>
                  <a:srgbClr val="000000"/>
                </a:solidFill>
              </a:rPr>
              <a:t>The conditions on the sequence {</a:t>
            </a:r>
            <a:r>
              <a:rPr lang="en-US" i="1" dirty="0">
                <a:solidFill>
                  <a:srgbClr val="000000"/>
                </a:solidFill>
              </a:rPr>
              <a:t>a</a:t>
            </a:r>
            <a:r>
              <a:rPr lang="en-US" i="1" baseline="-25000" dirty="0">
                <a:solidFill>
                  <a:srgbClr val="000000"/>
                </a:solidFill>
              </a:rPr>
              <a:t>n</a:t>
            </a:r>
            <a:r>
              <a:rPr lang="en-US" dirty="0">
                <a:solidFill>
                  <a:srgbClr val="000000"/>
                </a:solidFill>
              </a:rPr>
              <a:t>} mean that</a:t>
            </a:r>
          </a:p>
          <a:p>
            <a:pPr>
              <a:spcBef>
                <a:spcPts val="0"/>
              </a:spcBef>
            </a:pPr>
            <a:endParaRPr lang="en-US" i="1" dirty="0">
              <a:solidFill>
                <a:srgbClr val="000000"/>
              </a:solidFill>
            </a:endParaRPr>
          </a:p>
          <a:p>
            <a:pPr>
              <a:spcBef>
                <a:spcPts val="0"/>
              </a:spcBef>
            </a:pPr>
            <a:endParaRPr lang="en-US" dirty="0">
              <a:solidFill>
                <a:srgbClr val="000000"/>
              </a:solidFill>
            </a:endParaRPr>
          </a:p>
          <a:p>
            <a:pPr>
              <a:spcBef>
                <a:spcPts val="0"/>
              </a:spcBef>
            </a:pPr>
            <a:endParaRPr lang="en-US" dirty="0">
              <a:solidFill>
                <a:srgbClr val="000000"/>
              </a:solidFill>
            </a:endParaRPr>
          </a:p>
          <a:p>
            <a:endParaRPr lang="en-US" dirty="0">
              <a:solidFill>
                <a:srgbClr val="000000"/>
              </a:solidFill>
            </a:endParaRPr>
          </a:p>
          <a:p>
            <a:pPr>
              <a:spcBef>
                <a:spcPts val="0"/>
              </a:spcBef>
            </a:pPr>
            <a:r>
              <a:rPr lang="en-US" dirty="0">
                <a:solidFill>
                  <a:srgbClr val="000000"/>
                </a:solidFill>
              </a:rPr>
              <a:t>and, in general, each even-indexed partial sum is at least as large as the preceding even-indexed partial sum:</a:t>
            </a:r>
            <a:endParaRPr lang="en-US" i="1" dirty="0">
              <a:solidFill>
                <a:srgbClr val="000000"/>
              </a:solidFill>
            </a:endParaRPr>
          </a:p>
        </p:txBody>
      </p:sp>
      <p:graphicFrame>
        <p:nvGraphicFramePr>
          <p:cNvPr id="548870" name="Object 6"/>
          <p:cNvGraphicFramePr>
            <a:graphicFrameLocks noChangeAspect="1"/>
          </p:cNvGraphicFramePr>
          <p:nvPr>
            <p:extLst>
              <p:ext uri="{D42A27DB-BD31-4B8C-83A1-F6EECF244321}">
                <p14:modId xmlns:p14="http://schemas.microsoft.com/office/powerpoint/2010/main" val="1078681284"/>
              </p:ext>
            </p:extLst>
          </p:nvPr>
        </p:nvGraphicFramePr>
        <p:xfrm>
          <a:off x="3067050" y="1847476"/>
          <a:ext cx="3009900" cy="1612900"/>
        </p:xfrm>
        <a:graphic>
          <a:graphicData uri="http://schemas.openxmlformats.org/presentationml/2006/ole">
            <mc:AlternateContent xmlns:mc="http://schemas.openxmlformats.org/markup-compatibility/2006">
              <mc:Choice xmlns:v="urn:schemas-microsoft-com:vml" Requires="v">
                <p:oleObj name="Equation" r:id="rId2" imgW="3009600" imgH="1612800" progId="Equation.DSMT4">
                  <p:embed/>
                </p:oleObj>
              </mc:Choice>
              <mc:Fallback>
                <p:oleObj name="Equation" r:id="rId2" imgW="3009600" imgH="1612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67050" y="1847476"/>
                        <a:ext cx="3009900" cy="161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8871" name="Object 7"/>
          <p:cNvGraphicFramePr>
            <a:graphicFrameLocks noChangeAspect="1"/>
          </p:cNvGraphicFramePr>
          <p:nvPr>
            <p:extLst>
              <p:ext uri="{D42A27DB-BD31-4B8C-83A1-F6EECF244321}">
                <p14:modId xmlns:p14="http://schemas.microsoft.com/office/powerpoint/2010/main" val="1024588103"/>
              </p:ext>
            </p:extLst>
          </p:nvPr>
        </p:nvGraphicFramePr>
        <p:xfrm>
          <a:off x="1447800" y="4423168"/>
          <a:ext cx="4292600" cy="482600"/>
        </p:xfrm>
        <a:graphic>
          <a:graphicData uri="http://schemas.openxmlformats.org/presentationml/2006/ole">
            <mc:AlternateContent xmlns:mc="http://schemas.openxmlformats.org/markup-compatibility/2006">
              <mc:Choice xmlns:v="urn:schemas-microsoft-com:vml" Requires="v">
                <p:oleObj name="Equation" r:id="rId4" imgW="4292280" imgH="482400" progId="Equation.DSMT4">
                  <p:embed/>
                </p:oleObj>
              </mc:Choice>
              <mc:Fallback>
                <p:oleObj name="Equation" r:id="rId4" imgW="4292280" imgH="4824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4423168"/>
                        <a:ext cx="4292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2132892"/>
          </a:xfrm>
          <a:solidFill>
            <a:srgbClr val="FFFFCC"/>
          </a:solidFill>
          <a:ln w="28575">
            <a:solidFill>
              <a:srgbClr val="000000"/>
            </a:solidFill>
          </a:ln>
        </p:spPr>
        <p:txBody>
          <a:bodyPr>
            <a:spAutoFit/>
          </a:bodyPr>
          <a:lstStyle/>
          <a:p>
            <a:r>
              <a:rPr lang="en-US" dirty="0">
                <a:solidFill>
                  <a:srgbClr val="000000"/>
                </a:solidFill>
              </a:rPr>
              <a:t>Also, since each expression in parentheses below is nonnegative, </a:t>
            </a:r>
          </a:p>
          <a:p>
            <a:endParaRPr lang="en-US" i="1" dirty="0">
              <a:solidFill>
                <a:srgbClr val="000000"/>
              </a:solidFill>
            </a:endParaRPr>
          </a:p>
          <a:p>
            <a:pPr>
              <a:spcBef>
                <a:spcPts val="1800"/>
              </a:spcBef>
            </a:pPr>
            <a:r>
              <a:rPr lang="en-US" dirty="0">
                <a:solidFill>
                  <a:srgbClr val="000000"/>
                </a:solidFill>
              </a:rPr>
              <a:t>for every </a:t>
            </a:r>
            <a:r>
              <a:rPr lang="en-US" i="1" dirty="0">
                <a:solidFill>
                  <a:srgbClr val="000000"/>
                </a:solidFill>
              </a:rPr>
              <a:t>n.</a:t>
            </a:r>
          </a:p>
        </p:txBody>
      </p:sp>
      <p:graphicFrame>
        <p:nvGraphicFramePr>
          <p:cNvPr id="549891" name="Object 3"/>
          <p:cNvGraphicFramePr>
            <a:graphicFrameLocks noChangeAspect="1"/>
          </p:cNvGraphicFramePr>
          <p:nvPr>
            <p:extLst>
              <p:ext uri="{D42A27DB-BD31-4B8C-83A1-F6EECF244321}">
                <p14:modId xmlns:p14="http://schemas.microsoft.com/office/powerpoint/2010/main" val="1979510592"/>
              </p:ext>
            </p:extLst>
          </p:nvPr>
        </p:nvGraphicFramePr>
        <p:xfrm>
          <a:off x="577850" y="2305014"/>
          <a:ext cx="7988300" cy="482600"/>
        </p:xfrm>
        <a:graphic>
          <a:graphicData uri="http://schemas.openxmlformats.org/presentationml/2006/ole">
            <mc:AlternateContent xmlns:mc="http://schemas.openxmlformats.org/markup-compatibility/2006">
              <mc:Choice xmlns:v="urn:schemas-microsoft-com:vml" Requires="v">
                <p:oleObj name="Equation" r:id="rId2" imgW="7988040" imgH="482400" progId="Equation.DSMT4">
                  <p:embed/>
                </p:oleObj>
              </mc:Choice>
              <mc:Fallback>
                <p:oleObj name="Equation" r:id="rId2" imgW="7988040" imgH="482400" progId="Equation.DSMT4">
                  <p:embed/>
                  <p:pic>
                    <p:nvPicPr>
                      <p:cNvPr id="0" name="Picture 3"/>
                      <p:cNvPicPr>
                        <a:picLocks noChangeAspect="1" noChangeArrowheads="1"/>
                      </p:cNvPicPr>
                      <p:nvPr/>
                    </p:nvPicPr>
                    <p:blipFill>
                      <a:blip r:embed="rId3"/>
                      <a:srcRect/>
                      <a:stretch>
                        <a:fillRect/>
                      </a:stretch>
                    </p:blipFill>
                    <p:spPr bwMode="auto">
                      <a:xfrm>
                        <a:off x="577850" y="2305014"/>
                        <a:ext cx="7988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977640"/>
          </a:xfrm>
          <a:solidFill>
            <a:srgbClr val="FFFFCC"/>
          </a:solidFill>
          <a:ln w="28575">
            <a:solidFill>
              <a:srgbClr val="000000"/>
            </a:solidFill>
          </a:ln>
        </p:spPr>
        <p:txBody>
          <a:bodyPr>
            <a:noAutofit/>
          </a:bodyPr>
          <a:lstStyle/>
          <a:p>
            <a:r>
              <a:rPr lang="en-US" dirty="0">
                <a:solidFill>
                  <a:srgbClr val="000000"/>
                </a:solidFill>
              </a:rPr>
              <a:t>So the sequence of even-indexed partial sums </a:t>
            </a:r>
          </a:p>
          <a:p>
            <a:r>
              <a:rPr lang="en-US" dirty="0">
                <a:solidFill>
                  <a:srgbClr val="000000"/>
                </a:solidFill>
              </a:rPr>
              <a:t>is a monotonically increasing sequence that is bounded above, and hence converges to some limit s by the Bounded Monotonic Sequence Theorem. That is,</a:t>
            </a:r>
          </a:p>
          <a:p>
            <a:endParaRPr lang="en-US" dirty="0">
              <a:solidFill>
                <a:srgbClr val="000000"/>
              </a:solidFill>
            </a:endParaRPr>
          </a:p>
          <a:p>
            <a:pPr>
              <a:spcBef>
                <a:spcPts val="1800"/>
              </a:spcBef>
            </a:pPr>
            <a:r>
              <a:rPr lang="en-US" dirty="0">
                <a:solidFill>
                  <a:srgbClr val="000000"/>
                </a:solidFill>
              </a:rPr>
              <a:t>For the odd-indexed partial sums, note that</a:t>
            </a:r>
          </a:p>
        </p:txBody>
      </p:sp>
      <p:graphicFrame>
        <p:nvGraphicFramePr>
          <p:cNvPr id="550915" name="Object 3"/>
          <p:cNvGraphicFramePr>
            <a:graphicFrameLocks noChangeAspect="1"/>
          </p:cNvGraphicFramePr>
          <p:nvPr>
            <p:extLst>
              <p:ext uri="{D42A27DB-BD31-4B8C-83A1-F6EECF244321}">
                <p14:modId xmlns:p14="http://schemas.microsoft.com/office/powerpoint/2010/main" val="1603171651"/>
              </p:ext>
            </p:extLst>
          </p:nvPr>
        </p:nvGraphicFramePr>
        <p:xfrm>
          <a:off x="7216588" y="1219200"/>
          <a:ext cx="1041400" cy="584200"/>
        </p:xfrm>
        <a:graphic>
          <a:graphicData uri="http://schemas.openxmlformats.org/presentationml/2006/ole">
            <mc:AlternateContent xmlns:mc="http://schemas.openxmlformats.org/markup-compatibility/2006">
              <mc:Choice xmlns:v="urn:schemas-microsoft-com:vml" Requires="v">
                <p:oleObj name="Equation" r:id="rId2" imgW="1041120" imgH="583920" progId="Equation.DSMT4">
                  <p:embed/>
                </p:oleObj>
              </mc:Choice>
              <mc:Fallback>
                <p:oleObj name="Equation" r:id="rId2" imgW="1041120" imgH="5839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6588" y="1219200"/>
                        <a:ext cx="10414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0916" name="Object 4"/>
          <p:cNvGraphicFramePr>
            <a:graphicFrameLocks noChangeAspect="1"/>
          </p:cNvGraphicFramePr>
          <p:nvPr>
            <p:extLst>
              <p:ext uri="{D42A27DB-BD31-4B8C-83A1-F6EECF244321}">
                <p14:modId xmlns:p14="http://schemas.microsoft.com/office/powerpoint/2010/main" val="2905457433"/>
              </p:ext>
            </p:extLst>
          </p:nvPr>
        </p:nvGraphicFramePr>
        <p:xfrm>
          <a:off x="548640" y="3200400"/>
          <a:ext cx="1473200" cy="546100"/>
        </p:xfrm>
        <a:graphic>
          <a:graphicData uri="http://schemas.openxmlformats.org/presentationml/2006/ole">
            <mc:AlternateContent xmlns:mc="http://schemas.openxmlformats.org/markup-compatibility/2006">
              <mc:Choice xmlns:v="urn:schemas-microsoft-com:vml" Requires="v">
                <p:oleObj name="Equation" r:id="rId4" imgW="1473120" imgH="545760" progId="Equation.DSMT4">
                  <p:embed/>
                </p:oleObj>
              </mc:Choice>
              <mc:Fallback>
                <p:oleObj name="Equation" r:id="rId4" imgW="1473120" imgH="5457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3200400"/>
                        <a:ext cx="1473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50917" name="Object 5"/>
          <p:cNvGraphicFramePr>
            <a:graphicFrameLocks noChangeAspect="1"/>
          </p:cNvGraphicFramePr>
          <p:nvPr>
            <p:extLst>
              <p:ext uri="{D42A27DB-BD31-4B8C-83A1-F6EECF244321}">
                <p14:modId xmlns:p14="http://schemas.microsoft.com/office/powerpoint/2010/main" val="1028302838"/>
              </p:ext>
            </p:extLst>
          </p:nvPr>
        </p:nvGraphicFramePr>
        <p:xfrm>
          <a:off x="548640" y="4343400"/>
          <a:ext cx="7785100" cy="571500"/>
        </p:xfrm>
        <a:graphic>
          <a:graphicData uri="http://schemas.openxmlformats.org/presentationml/2006/ole">
            <mc:AlternateContent xmlns:mc="http://schemas.openxmlformats.org/markup-compatibility/2006">
              <mc:Choice xmlns:v="urn:schemas-microsoft-com:vml" Requires="v">
                <p:oleObj name="Equation" r:id="rId6" imgW="7785000" imgH="571320" progId="Equation.DSMT4">
                  <p:embed/>
                </p:oleObj>
              </mc:Choice>
              <mc:Fallback>
                <p:oleObj name="Equation" r:id="rId6" imgW="7785000" imgH="5713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 y="4343400"/>
                        <a:ext cx="7785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348609"/>
          </a:xfrm>
          <a:solidFill>
            <a:srgbClr val="FFFFCC"/>
          </a:solidFill>
          <a:ln w="28575">
            <a:solidFill>
              <a:srgbClr val="000000"/>
            </a:solidFill>
          </a:ln>
        </p:spPr>
        <p:txBody>
          <a:bodyPr>
            <a:spAutoFit/>
          </a:bodyPr>
          <a:lstStyle/>
          <a:p>
            <a:r>
              <a:rPr lang="en-US" dirty="0">
                <a:solidFill>
                  <a:srgbClr val="000000"/>
                </a:solidFill>
              </a:rPr>
              <a:t>Since the even-indexed and odd-indexed partial sums both approach </a:t>
            </a:r>
            <a:r>
              <a:rPr lang="en-US" i="1" dirty="0">
                <a:solidFill>
                  <a:srgbClr val="000000"/>
                </a:solidFill>
              </a:rPr>
              <a:t>s </a:t>
            </a:r>
            <a:r>
              <a:rPr lang="en-US" dirty="0">
                <a:solidFill>
                  <a:srgbClr val="000000"/>
                </a:solidFill>
              </a:rPr>
              <a:t>as </a:t>
            </a:r>
            <a:r>
              <a:rPr lang="en-US" i="1" dirty="0">
                <a:solidFill>
                  <a:srgbClr val="000000"/>
                </a:solidFill>
              </a:rPr>
              <a:t>n</a:t>
            </a:r>
            <a:r>
              <a:rPr lang="en-US" dirty="0">
                <a:solidFill>
                  <a:srgbClr val="000000"/>
                </a:solidFill>
              </a:rPr>
              <a:t> </a:t>
            </a:r>
            <a:r>
              <a:rPr lang="en-US" dirty="0">
                <a:solidFill>
                  <a:srgbClr val="000000"/>
                </a:solidFill>
                <a:sym typeface="Symbol"/>
              </a:rPr>
              <a:t> </a:t>
            </a:r>
            <a:r>
              <a:rPr lang="en-US" dirty="0">
                <a:solidFill>
                  <a:srgbClr val="000000"/>
                </a:solidFill>
              </a:rPr>
              <a:t>, the series converges and its sum is </a:t>
            </a:r>
            <a:r>
              <a:rPr lang="en-US" i="1" dirty="0">
                <a:solidFill>
                  <a:srgbClr val="000000"/>
                </a:solidFill>
              </a:rPr>
              <a:t>s</a:t>
            </a:r>
            <a:r>
              <a:rPr lang="en-US" dirty="0">
                <a:solidFill>
                  <a:srgbClr val="000000"/>
                </a:solidFill>
              </a:rPr>
              <a:t>. (As a consequence, the alternating series </a:t>
            </a:r>
          </a:p>
          <a:p>
            <a:r>
              <a:rPr lang="en-US" dirty="0">
                <a:solidFill>
                  <a:srgbClr val="000000"/>
                </a:solidFill>
              </a:rPr>
              <a:t>                                                also converges. And, as </a:t>
            </a:r>
          </a:p>
          <a:p>
            <a:pPr>
              <a:spcBef>
                <a:spcPts val="1200"/>
              </a:spcBef>
            </a:pPr>
            <a:r>
              <a:rPr lang="en-US" dirty="0">
                <a:solidFill>
                  <a:srgbClr val="000000"/>
                </a:solidFill>
              </a:rPr>
              <a:t>usual, only the tail matters—as long as the terms of a series eventually satisfy the conditions of the theorem, it will converge.)</a:t>
            </a:r>
          </a:p>
        </p:txBody>
      </p:sp>
      <p:graphicFrame>
        <p:nvGraphicFramePr>
          <p:cNvPr id="551941" name="Object 5"/>
          <p:cNvGraphicFramePr>
            <a:graphicFrameLocks noChangeAspect="1"/>
          </p:cNvGraphicFramePr>
          <p:nvPr>
            <p:extLst>
              <p:ext uri="{D42A27DB-BD31-4B8C-83A1-F6EECF244321}">
                <p14:modId xmlns:p14="http://schemas.microsoft.com/office/powerpoint/2010/main" val="1401748627"/>
              </p:ext>
            </p:extLst>
          </p:nvPr>
        </p:nvGraphicFramePr>
        <p:xfrm>
          <a:off x="548640" y="2438400"/>
          <a:ext cx="3873500" cy="914400"/>
        </p:xfrm>
        <a:graphic>
          <a:graphicData uri="http://schemas.openxmlformats.org/presentationml/2006/ole">
            <mc:AlternateContent xmlns:mc="http://schemas.openxmlformats.org/markup-compatibility/2006">
              <mc:Choice xmlns:v="urn:schemas-microsoft-com:vml" Requires="v">
                <p:oleObj name="Equation" r:id="rId2" imgW="3873240" imgH="914400" progId="Equation.DSMT4">
                  <p:embed/>
                </p:oleObj>
              </mc:Choice>
              <mc:Fallback>
                <p:oleObj name="Equation" r:id="rId2" imgW="3873240" imgH="9144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2438400"/>
                        <a:ext cx="3873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4914</TotalTime>
  <Words>1450</Words>
  <Application>Microsoft Office PowerPoint</Application>
  <PresentationFormat>On-screen Show (4:3)</PresentationFormat>
  <Paragraphs>193</Paragraphs>
  <Slides>32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7" baseType="lpstr">
      <vt:lpstr>Arial</vt:lpstr>
      <vt:lpstr>Symbol</vt:lpstr>
      <vt:lpstr>Calibri</vt:lpstr>
      <vt:lpstr>Office Theme</vt:lpstr>
      <vt:lpstr>Equation</vt:lpstr>
      <vt:lpstr>Section 10.6</vt:lpstr>
      <vt:lpstr>Alternating Series</vt:lpstr>
      <vt:lpstr>Alternating Series (cont.)</vt:lpstr>
      <vt:lpstr>Theorem: The Alternating Series Test (Leibniz’s Test)</vt:lpstr>
      <vt:lpstr>Theorem: The Alternating Series Test (Leibniz’s Test) (cont.)</vt:lpstr>
      <vt:lpstr>Proof</vt:lpstr>
      <vt:lpstr>Proof (cont.)</vt:lpstr>
      <vt:lpstr>Proof (cont.)</vt:lpstr>
      <vt:lpstr>Proof (cont.)</vt:lpstr>
      <vt:lpstr>Example 1: Using the Alternating Series Test to Prove a Series Converges</vt:lpstr>
      <vt:lpstr>Example 1: Using the Alternating Series Test to Prove a Series Converges (cont.)</vt:lpstr>
      <vt:lpstr>Example 1: Using the Alternating Series Test to Prove a Series Converges (cont.)</vt:lpstr>
      <vt:lpstr>Alternating Series (cont.)</vt:lpstr>
      <vt:lpstr>Alternating Series (cont.)</vt:lpstr>
      <vt:lpstr>Example 2: Estimating the Sum of an Alternating Series</vt:lpstr>
      <vt:lpstr>Example 2: Estimating the Sum of an Alternating Series (cont.)</vt:lpstr>
      <vt:lpstr>Absolute and Conditional Convergence</vt:lpstr>
      <vt:lpstr>Definition: Absolute and Conditional Convergence </vt:lpstr>
      <vt:lpstr>Absolute and Conditional Convergence (cont.)</vt:lpstr>
      <vt:lpstr>Theorem: Absolute Convergence Implies Convergence</vt:lpstr>
      <vt:lpstr>Proof</vt:lpstr>
      <vt:lpstr>Absolute and Conditional Convergence (cont.)</vt:lpstr>
      <vt:lpstr>Example 3: Determining Whether a Series Converges Absolutely or Conditionally</vt:lpstr>
      <vt:lpstr>Example 3: Determining Whether a Series Converges Absolutely or Conditionally (cont.)</vt:lpstr>
      <vt:lpstr>Example 3: Determining Whether a Series Converges Absolutely or Conditionally (cont.)</vt:lpstr>
      <vt:lpstr>Example 3: Determining Whether a Series Converges Absolutely or Conditionally (cont.)</vt:lpstr>
      <vt:lpstr>Absolute and Conditional Convergence (cont.)</vt:lpstr>
      <vt:lpstr>Absolute and Conditional Convergence (cont.)</vt:lpstr>
      <vt:lpstr>Table 1: Summary of Convergence Tests</vt:lpstr>
      <vt:lpstr>Table 1: Summary of Convergence Tests (cont.)</vt:lpstr>
      <vt:lpstr>Table 1: Summary of Convergence Tests (cont.)</vt:lpstr>
      <vt:lpstr>Table 1: Summary of Convergence Tests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615</cp:revision>
  <dcterms:created xsi:type="dcterms:W3CDTF">2013-04-26T14:43:13Z</dcterms:created>
  <dcterms:modified xsi:type="dcterms:W3CDTF">2023-05-01T18:36:41Z</dcterms:modified>
</cp:coreProperties>
</file>