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3" r:id="rId24"/>
    <p:sldId id="284" r:id="rId25"/>
    <p:sldId id="285" r:id="rId26"/>
    <p:sldId id="286" r:id="rId27"/>
    <p:sldId id="287" r:id="rId28"/>
    <p:sldId id="288"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FFFFCC"/>
    <a:srgbClr val="0000FF"/>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9" autoAdjust="0"/>
    <p:restoredTop sz="94660" autoAdjust="0"/>
  </p:normalViewPr>
  <p:slideViewPr>
    <p:cSldViewPr>
      <p:cViewPr varScale="1">
        <p:scale>
          <a:sx n="104" d="100"/>
          <a:sy n="104" d="100"/>
        </p:scale>
        <p:origin x="1356" y="102"/>
      </p:cViewPr>
      <p:guideLst>
        <p:guide orient="horz" pos="2160"/>
        <p:guide pos="2880"/>
      </p:guideLst>
    </p:cSldViewPr>
  </p:slideViewPr>
  <p:outlineViewPr>
    <p:cViewPr>
      <p:scale>
        <a:sx n="33" d="100"/>
        <a:sy n="33" d="100"/>
      </p:scale>
      <p:origin x="0" y="33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5/1/2023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202322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3.wmf"/><Relationship Id="rId12" Type="http://schemas.openxmlformats.org/officeDocument/2006/relationships/oleObject" Target="../embeddings/oleObject24.bin"/><Relationship Id="rId17" Type="http://schemas.openxmlformats.org/officeDocument/2006/relationships/image" Target="../media/image28.wmf"/><Relationship Id="rId2" Type="http://schemas.openxmlformats.org/officeDocument/2006/relationships/oleObject" Target="../embeddings/oleObject19.bin"/><Relationship Id="rId16"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4.wmf"/><Relationship Id="rId1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7.bin"/><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3.wmf"/><Relationship Id="rId12" Type="http://schemas.openxmlformats.org/officeDocument/2006/relationships/oleObject" Target="../embeddings/oleObject33.bin"/><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4.bin"/><Relationship Id="rId1" Type="http://schemas.openxmlformats.org/officeDocument/2006/relationships/slideLayout" Target="../slideLayouts/slideLayout2.x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39.wmf"/><Relationship Id="rId4" Type="http://schemas.openxmlformats.org/officeDocument/2006/relationships/oleObject" Target="../embeddings/oleObject37.bin"/><Relationship Id="rId9" Type="http://schemas.openxmlformats.org/officeDocument/2006/relationships/image" Target="../media/image41.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4.wmf"/><Relationship Id="rId12" Type="http://schemas.openxmlformats.org/officeDocument/2006/relationships/oleObject" Target="../embeddings/oleObject45.bin"/><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45.wmf"/><Relationship Id="rId14" Type="http://schemas.openxmlformats.org/officeDocument/2006/relationships/oleObject" Target="../embeddings/oleObject46.bin"/></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50.wmf"/><Relationship Id="rId4" Type="http://schemas.openxmlformats.org/officeDocument/2006/relationships/oleObject" Target="../embeddings/oleObject48.bin"/><Relationship Id="rId9" Type="http://schemas.openxmlformats.org/officeDocument/2006/relationships/image" Target="../media/image52.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5.wmf"/><Relationship Id="rId12" Type="http://schemas.openxmlformats.org/officeDocument/2006/relationships/oleObject" Target="../embeddings/oleObject56.bin"/><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3.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56.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5" Type="http://schemas.openxmlformats.org/officeDocument/2006/relationships/image" Target="../media/image60.wmf"/><Relationship Id="rId4" Type="http://schemas.openxmlformats.org/officeDocument/2006/relationships/oleObject" Target="../embeddings/oleObject58.bin"/><Relationship Id="rId9" Type="http://schemas.openxmlformats.org/officeDocument/2006/relationships/image" Target="../media/image62.wmf"/></Relationships>
</file>

<file path=ppt/slides/_rels/slide23.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5" Type="http://schemas.openxmlformats.org/officeDocument/2006/relationships/image" Target="../media/image64.wmf"/><Relationship Id="rId4" Type="http://schemas.openxmlformats.org/officeDocument/2006/relationships/oleObject" Target="../embeddings/oleObject62.bin"/></Relationships>
</file>

<file path=ppt/slides/_rels/slide24.x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68.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image" Target="../media/image67.wmf"/><Relationship Id="rId4"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7.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68.bin"/><Relationship Id="rId1" Type="http://schemas.openxmlformats.org/officeDocument/2006/relationships/slideLayout" Target="../slideLayouts/slideLayout2.xml"/><Relationship Id="rId6" Type="http://schemas.openxmlformats.org/officeDocument/2006/relationships/oleObject" Target="../embeddings/oleObject70.bin"/><Relationship Id="rId5" Type="http://schemas.openxmlformats.org/officeDocument/2006/relationships/image" Target="../media/image71.wmf"/><Relationship Id="rId4" Type="http://schemas.openxmlformats.org/officeDocument/2006/relationships/oleObject" Target="../embeddings/oleObject69.bin"/><Relationship Id="rId9" Type="http://schemas.openxmlformats.org/officeDocument/2006/relationships/image" Target="../media/image73.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79.wmf"/><Relationship Id="rId3" Type="http://schemas.openxmlformats.org/officeDocument/2006/relationships/image" Target="../media/image74.wmf"/><Relationship Id="rId7" Type="http://schemas.openxmlformats.org/officeDocument/2006/relationships/image" Target="../media/image76.wmf"/><Relationship Id="rId12" Type="http://schemas.openxmlformats.org/officeDocument/2006/relationships/oleObject" Target="../embeddings/oleObject77.bin"/><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74.bin"/><Relationship Id="rId11" Type="http://schemas.openxmlformats.org/officeDocument/2006/relationships/image" Target="../media/image78.wmf"/><Relationship Id="rId5" Type="http://schemas.openxmlformats.org/officeDocument/2006/relationships/image" Target="../media/image75.wmf"/><Relationship Id="rId15" Type="http://schemas.openxmlformats.org/officeDocument/2006/relationships/image" Target="../media/image80.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77.wmf"/><Relationship Id="rId14" Type="http://schemas.openxmlformats.org/officeDocument/2006/relationships/oleObject" Target="../embeddings/oleObject78.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image" Target="../media/image81.wmf"/><Relationship Id="rId7" Type="http://schemas.openxmlformats.org/officeDocument/2006/relationships/image" Target="../media/image83.wmf"/><Relationship Id="rId2" Type="http://schemas.openxmlformats.org/officeDocument/2006/relationships/oleObject" Target="../embeddings/oleObject79.bin"/><Relationship Id="rId1" Type="http://schemas.openxmlformats.org/officeDocument/2006/relationships/slideLayout" Target="../slideLayouts/slideLayout2.xml"/><Relationship Id="rId6" Type="http://schemas.openxmlformats.org/officeDocument/2006/relationships/oleObject" Target="../embeddings/oleObject81.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84.wmf"/></Relationships>
</file>

<file path=ppt/slides/_rels/slide29.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84.bin"/><Relationship Id="rId1" Type="http://schemas.openxmlformats.org/officeDocument/2006/relationships/slideLayout" Target="../slideLayouts/slideLayout2.xml"/><Relationship Id="rId5" Type="http://schemas.openxmlformats.org/officeDocument/2006/relationships/image" Target="../media/image87.wmf"/><Relationship Id="rId4" Type="http://schemas.openxmlformats.org/officeDocument/2006/relationships/oleObject" Target="../embeddings/oleObject8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86.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oleObject" Target="../embeddings/oleObject87.bin"/><Relationship Id="rId1" Type="http://schemas.openxmlformats.org/officeDocument/2006/relationships/slideLayout" Target="../slideLayouts/slideLayout2.xml"/><Relationship Id="rId5" Type="http://schemas.openxmlformats.org/officeDocument/2006/relationships/image" Target="../media/image90.wmf"/><Relationship Id="rId4" Type="http://schemas.openxmlformats.org/officeDocument/2006/relationships/oleObject" Target="../embeddings/oleObject88.bin"/></Relationships>
</file>

<file path=ppt/slides/_rels/slide33.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89.bin"/><Relationship Id="rId1" Type="http://schemas.openxmlformats.org/officeDocument/2006/relationships/slideLayout" Target="../slideLayouts/slideLayout2.xml"/><Relationship Id="rId5" Type="http://schemas.openxmlformats.org/officeDocument/2006/relationships/image" Target="../media/image92.wmf"/><Relationship Id="rId4" Type="http://schemas.openxmlformats.org/officeDocument/2006/relationships/oleObject" Target="../embeddings/oleObject90.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5.wmf"/><Relationship Id="rId12" Type="http://schemas.openxmlformats.org/officeDocument/2006/relationships/oleObject" Target="../embeddings/oleObject96.bin"/><Relationship Id="rId2" Type="http://schemas.openxmlformats.org/officeDocument/2006/relationships/oleObject" Target="../embeddings/oleObject91.bin"/><Relationship Id="rId1" Type="http://schemas.openxmlformats.org/officeDocument/2006/relationships/slideLayout" Target="../slideLayouts/slideLayout2.xml"/><Relationship Id="rId6" Type="http://schemas.openxmlformats.org/officeDocument/2006/relationships/oleObject" Target="../embeddings/oleObject93.bin"/><Relationship Id="rId11" Type="http://schemas.openxmlformats.org/officeDocument/2006/relationships/image" Target="../media/image97.wmf"/><Relationship Id="rId5" Type="http://schemas.openxmlformats.org/officeDocument/2006/relationships/image" Target="../media/image94.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96.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97.bin"/><Relationship Id="rId1" Type="http://schemas.openxmlformats.org/officeDocument/2006/relationships/slideLayout" Target="../slideLayouts/slideLayout2.xml"/><Relationship Id="rId6" Type="http://schemas.openxmlformats.org/officeDocument/2006/relationships/oleObject" Target="../embeddings/oleObject99.bin"/><Relationship Id="rId5" Type="http://schemas.openxmlformats.org/officeDocument/2006/relationships/image" Target="../media/image100.wmf"/><Relationship Id="rId4" Type="http://schemas.openxmlformats.org/officeDocument/2006/relationships/oleObject" Target="../embeddings/oleObject98.bin"/><Relationship Id="rId9" Type="http://schemas.openxmlformats.org/officeDocument/2006/relationships/image" Target="../media/image102.wmf"/></Relationships>
</file>

<file path=ppt/slides/_rels/slide36.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oleObject" Target="../embeddings/oleObject10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4.wmf"/><Relationship Id="rId7" Type="http://schemas.openxmlformats.org/officeDocument/2006/relationships/image" Target="../media/image106.wmf"/><Relationship Id="rId2" Type="http://schemas.openxmlformats.org/officeDocument/2006/relationships/oleObject" Target="../embeddings/oleObject102.bin"/><Relationship Id="rId1" Type="http://schemas.openxmlformats.org/officeDocument/2006/relationships/slideLayout" Target="../slideLayouts/slideLayout2.xml"/><Relationship Id="rId6" Type="http://schemas.openxmlformats.org/officeDocument/2006/relationships/oleObject" Target="../embeddings/oleObject104.bin"/><Relationship Id="rId5" Type="http://schemas.openxmlformats.org/officeDocument/2006/relationships/image" Target="../media/image105.wmf"/><Relationship Id="rId4" Type="http://schemas.openxmlformats.org/officeDocument/2006/relationships/oleObject" Target="../embeddings/oleObject103.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105.bin"/><Relationship Id="rId1" Type="http://schemas.openxmlformats.org/officeDocument/2006/relationships/slideLayout" Target="../slideLayouts/slideLayout2.xml"/><Relationship Id="rId6" Type="http://schemas.openxmlformats.org/officeDocument/2006/relationships/oleObject" Target="../embeddings/oleObject107.bin"/><Relationship Id="rId5" Type="http://schemas.openxmlformats.org/officeDocument/2006/relationships/image" Target="../media/image108.wmf"/><Relationship Id="rId4" Type="http://schemas.openxmlformats.org/officeDocument/2006/relationships/oleObject" Target="../embeddings/oleObject106.bin"/><Relationship Id="rId9" Type="http://schemas.openxmlformats.org/officeDocument/2006/relationships/image" Target="../media/image110.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image" Target="../media/image111.wmf"/><Relationship Id="rId7" Type="http://schemas.openxmlformats.org/officeDocument/2006/relationships/image" Target="../media/image113.wmf"/><Relationship Id="rId2" Type="http://schemas.openxmlformats.org/officeDocument/2006/relationships/oleObject" Target="../embeddings/oleObject109.bin"/><Relationship Id="rId1" Type="http://schemas.openxmlformats.org/officeDocument/2006/relationships/slideLayout" Target="../slideLayouts/slideLayout2.xml"/><Relationship Id="rId6" Type="http://schemas.openxmlformats.org/officeDocument/2006/relationships/oleObject" Target="../embeddings/oleObject111.bin"/><Relationship Id="rId11" Type="http://schemas.openxmlformats.org/officeDocument/2006/relationships/image" Target="../media/image115.wmf"/><Relationship Id="rId5" Type="http://schemas.openxmlformats.org/officeDocument/2006/relationships/image" Target="../media/image112.wmf"/><Relationship Id="rId10" Type="http://schemas.openxmlformats.org/officeDocument/2006/relationships/oleObject" Target="../embeddings/oleObject113.bin"/><Relationship Id="rId4" Type="http://schemas.openxmlformats.org/officeDocument/2006/relationships/oleObject" Target="../embeddings/oleObject110.bin"/><Relationship Id="rId9" Type="http://schemas.openxmlformats.org/officeDocument/2006/relationships/image" Target="../media/image114.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3.wmf"/><Relationship Id="rId4" Type="http://schemas.openxmlformats.org/officeDocument/2006/relationships/oleObject" Target="../embeddings/oleObject11.bin"/><Relationship Id="rId9"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7.wmf"/><Relationship Id="rId4" Type="http://schemas.openxmlformats.org/officeDocument/2006/relationships/oleObject" Target="../embeddings/oleObject15.bin"/><Relationship Id="rId9"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10.7</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Power Series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Series (cont.)</a:t>
            </a:r>
          </a:p>
        </p:txBody>
      </p:sp>
      <p:sp>
        <p:nvSpPr>
          <p:cNvPr id="3" name="Content Placeholder 2"/>
          <p:cNvSpPr>
            <a:spLocks noGrp="1"/>
          </p:cNvSpPr>
          <p:nvPr>
            <p:ph idx="1"/>
          </p:nvPr>
        </p:nvSpPr>
        <p:spPr>
          <a:xfrm>
            <a:off x="457200" y="1280160"/>
            <a:ext cx="8229600" cy="4832092"/>
          </a:xfrm>
        </p:spPr>
        <p:txBody>
          <a:bodyPr>
            <a:spAutoFit/>
          </a:bodyPr>
          <a:lstStyle/>
          <a:p>
            <a:r>
              <a:rPr lang="en-US" dirty="0"/>
              <a:t>If the coefficients of a power series are 0 for all </a:t>
            </a:r>
            <a:r>
              <a:rPr lang="en-US" i="1" dirty="0"/>
              <a:t>n</a:t>
            </a:r>
            <a:r>
              <a:rPr lang="en-US" dirty="0"/>
              <a:t> &gt; </a:t>
            </a:r>
            <a:r>
              <a:rPr lang="en-US" i="1" dirty="0"/>
              <a:t>N</a:t>
            </a:r>
            <a:r>
              <a:rPr lang="en-US" dirty="0"/>
              <a:t>, then the power series (whether centered at 0 or some other real number </a:t>
            </a:r>
            <a:r>
              <a:rPr lang="en-US" i="1" dirty="0"/>
              <a:t>a</a:t>
            </a:r>
            <a:r>
              <a:rPr lang="en-US" dirty="0"/>
              <a:t>) is simply a polynomial of degree </a:t>
            </a:r>
            <a:r>
              <a:rPr lang="en-US" i="1" dirty="0"/>
              <a:t>N</a:t>
            </a:r>
            <a:r>
              <a:rPr lang="en-US" dirty="0"/>
              <a:t>. It is for this reason that power series with an infinite number of terms are informally thought of as “infinite” polynomials—polynomials with both an infinite number of terms and infinite degree. Just as infinite series have some properties in common with finite sums, power series have some properties in common with polynomials. Both the similarities and the differences are important to us.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Series (cont.)</a:t>
            </a:r>
          </a:p>
        </p:txBody>
      </p:sp>
      <p:sp>
        <p:nvSpPr>
          <p:cNvPr id="3" name="Content Placeholder 2"/>
          <p:cNvSpPr>
            <a:spLocks noGrp="1"/>
          </p:cNvSpPr>
          <p:nvPr>
            <p:ph idx="1"/>
          </p:nvPr>
        </p:nvSpPr>
        <p:spPr/>
        <p:txBody>
          <a:bodyPr/>
          <a:lstStyle/>
          <a:p>
            <a:r>
              <a:rPr lang="en-US" dirty="0"/>
              <a:t>Because polynomials are so easily differentiated and integrated, it is perhaps no surprise that being able to equate a function with a power series is useful. </a:t>
            </a:r>
            <a:r>
              <a:rPr lang="en-IN" dirty="0"/>
              <a:t>In Section 10.8</a:t>
            </a:r>
            <a:r>
              <a:rPr lang="en-US" dirty="0"/>
              <a:t> we will learn when this is possible and, in such cases, how to systematically find the series that corresponds to any given function. But it is also sometimes possible to begin with a power series and find the </a:t>
            </a:r>
            <a:r>
              <a:rPr lang="en-US" i="1" dirty="0"/>
              <a:t>closed form</a:t>
            </a:r>
            <a:r>
              <a:rPr lang="en-US" dirty="0"/>
              <a:t> (nonseries form) of the function to which it is equivalent.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2: Finding Values of </a:t>
            </a:r>
            <a:r>
              <a:rPr lang="en-US" i="1" dirty="0"/>
              <a:t>x</a:t>
            </a:r>
            <a:r>
              <a:rPr lang="en-US" dirty="0"/>
              <a:t> for Which a Series Converges and the Corresponding Limiting Function </a:t>
            </a:r>
          </a:p>
        </p:txBody>
      </p:sp>
      <p:sp>
        <p:nvSpPr>
          <p:cNvPr id="3" name="Content Placeholder 2"/>
          <p:cNvSpPr>
            <a:spLocks noGrp="1"/>
          </p:cNvSpPr>
          <p:nvPr>
            <p:ph idx="1"/>
          </p:nvPr>
        </p:nvSpPr>
        <p:spPr/>
        <p:txBody>
          <a:bodyPr>
            <a:spAutoFit/>
          </a:bodyPr>
          <a:lstStyle/>
          <a:p>
            <a:r>
              <a:rPr lang="en-US" dirty="0"/>
              <a:t>Determine the values of </a:t>
            </a:r>
            <a:r>
              <a:rPr lang="en-US" i="1" dirty="0"/>
              <a:t>x</a:t>
            </a:r>
            <a:r>
              <a:rPr lang="en-US" dirty="0"/>
              <a:t> for which each of the following series converges and the limiting function of the series for those values.</a:t>
            </a:r>
          </a:p>
          <a:p>
            <a:pPr>
              <a:lnSpc>
                <a:spcPct val="200000"/>
              </a:lnSpc>
            </a:pPr>
            <a:endParaRPr lang="en-US" dirty="0"/>
          </a:p>
          <a:p>
            <a:pPr>
              <a:spcBef>
                <a:spcPts val="0"/>
              </a:spcBef>
            </a:pPr>
            <a:endParaRPr lang="en-US" dirty="0"/>
          </a:p>
          <a:p>
            <a:pPr>
              <a:spcBef>
                <a:spcPts val="0"/>
              </a:spcBef>
            </a:pPr>
            <a:r>
              <a:rPr lang="en-US" b="1" dirty="0"/>
              <a:t>Solution</a:t>
            </a:r>
          </a:p>
          <a:p>
            <a:r>
              <a:rPr lang="en-US" dirty="0"/>
              <a:t>Our knowledge of geometric series will tell us both when these series converge and, for those values of </a:t>
            </a:r>
            <a:r>
              <a:rPr lang="en-US" i="1" dirty="0"/>
              <a:t>x</a:t>
            </a:r>
            <a:r>
              <a:rPr lang="en-US" dirty="0"/>
              <a:t>, what the sum is.</a:t>
            </a:r>
          </a:p>
        </p:txBody>
      </p:sp>
      <p:graphicFrame>
        <p:nvGraphicFramePr>
          <p:cNvPr id="583682" name="Object 2"/>
          <p:cNvGraphicFramePr>
            <a:graphicFrameLocks noChangeAspect="1"/>
          </p:cNvGraphicFramePr>
          <p:nvPr/>
        </p:nvGraphicFramePr>
        <p:xfrm>
          <a:off x="548640" y="2730500"/>
          <a:ext cx="4889500" cy="1003300"/>
        </p:xfrm>
        <a:graphic>
          <a:graphicData uri="http://schemas.openxmlformats.org/presentationml/2006/ole">
            <mc:AlternateContent xmlns:mc="http://schemas.openxmlformats.org/markup-compatibility/2006">
              <mc:Choice xmlns:v="urn:schemas-microsoft-com:vml" Requires="v">
                <p:oleObj name="Equation" r:id="rId2" imgW="4889160" imgH="1002960" progId="Equation.DSMT4">
                  <p:embed/>
                </p:oleObj>
              </mc:Choice>
              <mc:Fallback>
                <p:oleObj name="Equation" r:id="rId2" imgW="4889160" imgH="1002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730500"/>
                        <a:ext cx="4889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Example 2: Finding Values of </a:t>
            </a:r>
            <a:r>
              <a:rPr lang="en-US" sz="2600" i="1" dirty="0"/>
              <a:t>x</a:t>
            </a:r>
            <a:r>
              <a:rPr lang="en-US" sz="2600" dirty="0"/>
              <a:t> for Which a Series Converges and the Corresponding Limiting Function (cont.)</a:t>
            </a:r>
          </a:p>
        </p:txBody>
      </p:sp>
      <p:sp>
        <p:nvSpPr>
          <p:cNvPr id="3" name="Content Placeholder 2"/>
          <p:cNvSpPr>
            <a:spLocks noGrp="1"/>
          </p:cNvSpPr>
          <p:nvPr>
            <p:ph idx="1"/>
          </p:nvPr>
        </p:nvSpPr>
        <p:spPr>
          <a:xfrm>
            <a:off x="457200" y="1143000"/>
            <a:ext cx="8229600" cy="4572000"/>
          </a:xfrm>
        </p:spPr>
        <p:txBody>
          <a:bodyPr>
            <a:normAutofit/>
          </a:bodyPr>
          <a:lstStyle/>
          <a:p>
            <a:pPr marL="465138" indent="-465138"/>
            <a:r>
              <a:rPr lang="en-US" b="1" dirty="0"/>
              <a:t>a.	</a:t>
            </a:r>
            <a:r>
              <a:rPr lang="en-US" dirty="0"/>
              <a:t>Note that	converges when |</a:t>
            </a:r>
            <a:r>
              <a:rPr lang="en-US" i="1" dirty="0"/>
              <a:t>x</a:t>
            </a:r>
            <a:r>
              <a:rPr lang="en-US" dirty="0"/>
              <a:t>|</a:t>
            </a:r>
            <a:r>
              <a:rPr lang="en-US" baseline="30000" dirty="0"/>
              <a:t> </a:t>
            </a:r>
            <a:r>
              <a:rPr lang="en-US" dirty="0"/>
              <a:t>&lt;</a:t>
            </a:r>
            <a:r>
              <a:rPr lang="en-US" baseline="30000" dirty="0"/>
              <a:t> </a:t>
            </a:r>
            <a:r>
              <a:rPr lang="en-US" dirty="0"/>
              <a:t>1, and for any </a:t>
            </a:r>
          </a:p>
          <a:p>
            <a:pPr marL="465138" indent="-465138">
              <a:spcBef>
                <a:spcPts val="3600"/>
              </a:spcBef>
            </a:pPr>
            <a:r>
              <a:rPr lang="en-US" dirty="0"/>
              <a:t>	such fixed </a:t>
            </a:r>
            <a:r>
              <a:rPr lang="en-US" i="1" dirty="0"/>
              <a:t>x</a:t>
            </a:r>
            <a:r>
              <a:rPr lang="en-US" dirty="0"/>
              <a:t>, 		              In other words, the </a:t>
            </a:r>
          </a:p>
          <a:p>
            <a:pPr marL="465138" indent="-465138">
              <a:spcBef>
                <a:spcPts val="2400"/>
              </a:spcBef>
            </a:pPr>
            <a:r>
              <a:rPr lang="en-US" dirty="0"/>
              <a:t>	function			     can be approximated by </a:t>
            </a:r>
          </a:p>
          <a:p>
            <a:pPr marL="465138" indent="-465138">
              <a:spcBef>
                <a:spcPts val="1200"/>
              </a:spcBef>
            </a:pPr>
            <a:r>
              <a:rPr lang="en-US" dirty="0"/>
              <a:t>	the successive partial sums of the series		 each of which is a polynomial, a</a:t>
            </a:r>
            <a:r>
              <a:rPr lang="en-IN" dirty="0"/>
              <a:t>s follows.</a:t>
            </a:r>
          </a:p>
          <a:p>
            <a:pPr marL="465138" indent="-465138">
              <a:spcBef>
                <a:spcPts val="1200"/>
              </a:spcBef>
            </a:pPr>
            <a:endParaRPr lang="en-IN" dirty="0"/>
          </a:p>
          <a:p>
            <a:pPr marL="465138" indent="-465138">
              <a:spcBef>
                <a:spcPts val="1200"/>
              </a:spcBef>
            </a:pPr>
            <a:r>
              <a:rPr lang="en-IN" dirty="0"/>
              <a:t>						</a:t>
            </a:r>
          </a:p>
        </p:txBody>
      </p:sp>
      <p:graphicFrame>
        <p:nvGraphicFramePr>
          <p:cNvPr id="584706" name="Object 2"/>
          <p:cNvGraphicFramePr>
            <a:graphicFrameLocks noChangeAspect="1"/>
          </p:cNvGraphicFramePr>
          <p:nvPr>
            <p:extLst>
              <p:ext uri="{D42A27DB-BD31-4B8C-83A1-F6EECF244321}">
                <p14:modId xmlns:p14="http://schemas.microsoft.com/office/powerpoint/2010/main" val="1102005853"/>
              </p:ext>
            </p:extLst>
          </p:nvPr>
        </p:nvGraphicFramePr>
        <p:xfrm>
          <a:off x="2408420" y="947569"/>
          <a:ext cx="787400" cy="952500"/>
        </p:xfrm>
        <a:graphic>
          <a:graphicData uri="http://schemas.openxmlformats.org/presentationml/2006/ole">
            <mc:AlternateContent xmlns:mc="http://schemas.openxmlformats.org/markup-compatibility/2006">
              <mc:Choice xmlns:v="urn:schemas-microsoft-com:vml" Requires="v">
                <p:oleObj name="Equation" r:id="rId2" imgW="787320" imgH="952200" progId="Equation.DSMT4">
                  <p:embed/>
                </p:oleObj>
              </mc:Choice>
              <mc:Fallback>
                <p:oleObj name="Equation" r:id="rId2" imgW="78732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420" y="947569"/>
                        <a:ext cx="787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07" name="Object 3"/>
          <p:cNvGraphicFramePr>
            <a:graphicFrameLocks noChangeAspect="1"/>
          </p:cNvGraphicFramePr>
          <p:nvPr>
            <p:extLst>
              <p:ext uri="{D42A27DB-BD31-4B8C-83A1-F6EECF244321}">
                <p14:modId xmlns:p14="http://schemas.microsoft.com/office/powerpoint/2010/main" val="4003749544"/>
              </p:ext>
            </p:extLst>
          </p:nvPr>
        </p:nvGraphicFramePr>
        <p:xfrm>
          <a:off x="2831353" y="1830739"/>
          <a:ext cx="2413000" cy="952500"/>
        </p:xfrm>
        <a:graphic>
          <a:graphicData uri="http://schemas.openxmlformats.org/presentationml/2006/ole">
            <mc:AlternateContent xmlns:mc="http://schemas.openxmlformats.org/markup-compatibility/2006">
              <mc:Choice xmlns:v="urn:schemas-microsoft-com:vml" Requires="v">
                <p:oleObj name="Equation" r:id="rId4" imgW="2412720" imgH="952200" progId="Equation.DSMT4">
                  <p:embed/>
                </p:oleObj>
              </mc:Choice>
              <mc:Fallback>
                <p:oleObj name="Equation" r:id="rId4" imgW="241272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1353" y="1830739"/>
                        <a:ext cx="2413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08" name="Object 4"/>
          <p:cNvGraphicFramePr>
            <a:graphicFrameLocks noChangeAspect="1"/>
          </p:cNvGraphicFramePr>
          <p:nvPr>
            <p:extLst>
              <p:ext uri="{D42A27DB-BD31-4B8C-83A1-F6EECF244321}">
                <p14:modId xmlns:p14="http://schemas.microsoft.com/office/powerpoint/2010/main" val="2430293318"/>
              </p:ext>
            </p:extLst>
          </p:nvPr>
        </p:nvGraphicFramePr>
        <p:xfrm>
          <a:off x="2286000" y="2776369"/>
          <a:ext cx="2222500" cy="469900"/>
        </p:xfrm>
        <a:graphic>
          <a:graphicData uri="http://schemas.openxmlformats.org/presentationml/2006/ole">
            <mc:AlternateContent xmlns:mc="http://schemas.openxmlformats.org/markup-compatibility/2006">
              <mc:Choice xmlns:v="urn:schemas-microsoft-com:vml" Requires="v">
                <p:oleObj name="Equation" r:id="rId6" imgW="2222280" imgH="469800" progId="Equation.DSMT4">
                  <p:embed/>
                </p:oleObj>
              </mc:Choice>
              <mc:Fallback>
                <p:oleObj name="Equation" r:id="rId6" imgW="22222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776369"/>
                        <a:ext cx="222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09" name="Object 5"/>
          <p:cNvGraphicFramePr>
            <a:graphicFrameLocks noChangeAspect="1"/>
          </p:cNvGraphicFramePr>
          <p:nvPr>
            <p:extLst>
              <p:ext uri="{D42A27DB-BD31-4B8C-83A1-F6EECF244321}">
                <p14:modId xmlns:p14="http://schemas.microsoft.com/office/powerpoint/2010/main" val="3785208644"/>
              </p:ext>
            </p:extLst>
          </p:nvPr>
        </p:nvGraphicFramePr>
        <p:xfrm>
          <a:off x="6934200" y="3081169"/>
          <a:ext cx="876300" cy="952500"/>
        </p:xfrm>
        <a:graphic>
          <a:graphicData uri="http://schemas.openxmlformats.org/presentationml/2006/ole">
            <mc:AlternateContent xmlns:mc="http://schemas.openxmlformats.org/markup-compatibility/2006">
              <mc:Choice xmlns:v="urn:schemas-microsoft-com:vml" Requires="v">
                <p:oleObj name="Equation" r:id="rId8" imgW="876240" imgH="952200" progId="Equation.DSMT4">
                  <p:embed/>
                </p:oleObj>
              </mc:Choice>
              <mc:Fallback>
                <p:oleObj name="Equation" r:id="rId8" imgW="876240" imgH="952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081169"/>
                        <a:ext cx="876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1" name="Object 7"/>
          <p:cNvGraphicFramePr>
            <a:graphicFrameLocks noChangeAspect="1"/>
          </p:cNvGraphicFramePr>
          <p:nvPr>
            <p:extLst>
              <p:ext uri="{D42A27DB-BD31-4B8C-83A1-F6EECF244321}">
                <p14:modId xmlns:p14="http://schemas.microsoft.com/office/powerpoint/2010/main" val="1184530401"/>
              </p:ext>
            </p:extLst>
          </p:nvPr>
        </p:nvGraphicFramePr>
        <p:xfrm>
          <a:off x="1330325" y="4192588"/>
          <a:ext cx="1320800" cy="482600"/>
        </p:xfrm>
        <a:graphic>
          <a:graphicData uri="http://schemas.openxmlformats.org/presentationml/2006/ole">
            <mc:AlternateContent xmlns:mc="http://schemas.openxmlformats.org/markup-compatibility/2006">
              <mc:Choice xmlns:v="urn:schemas-microsoft-com:vml" Requires="v">
                <p:oleObj name="Equation" r:id="rId10" imgW="1320480" imgH="482400" progId="Equation.DSMT4">
                  <p:embed/>
                </p:oleObj>
              </mc:Choice>
              <mc:Fallback>
                <p:oleObj name="Equation" r:id="rId10" imgW="1320480" imgH="482400" progId="Equation.DSMT4">
                  <p:embed/>
                  <p:pic>
                    <p:nvPicPr>
                      <p:cNvPr id="0" name="Picture 7"/>
                      <p:cNvPicPr>
                        <a:picLocks noChangeAspect="1" noChangeArrowheads="1"/>
                      </p:cNvPicPr>
                      <p:nvPr/>
                    </p:nvPicPr>
                    <p:blipFill>
                      <a:blip r:embed="rId11"/>
                      <a:srcRect/>
                      <a:stretch>
                        <a:fillRect/>
                      </a:stretch>
                    </p:blipFill>
                    <p:spPr bwMode="auto">
                      <a:xfrm>
                        <a:off x="1330325" y="4192588"/>
                        <a:ext cx="1320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2" name="Object 8"/>
          <p:cNvGraphicFramePr>
            <a:graphicFrameLocks noChangeAspect="1"/>
          </p:cNvGraphicFramePr>
          <p:nvPr>
            <p:extLst>
              <p:ext uri="{D42A27DB-BD31-4B8C-83A1-F6EECF244321}">
                <p14:modId xmlns:p14="http://schemas.microsoft.com/office/powerpoint/2010/main" val="4097098776"/>
              </p:ext>
            </p:extLst>
          </p:nvPr>
        </p:nvGraphicFramePr>
        <p:xfrm>
          <a:off x="1360488" y="4608513"/>
          <a:ext cx="1790700" cy="482600"/>
        </p:xfrm>
        <a:graphic>
          <a:graphicData uri="http://schemas.openxmlformats.org/presentationml/2006/ole">
            <mc:AlternateContent xmlns:mc="http://schemas.openxmlformats.org/markup-compatibility/2006">
              <mc:Choice xmlns:v="urn:schemas-microsoft-com:vml" Requires="v">
                <p:oleObj name="Equation" r:id="rId12" imgW="1790640" imgH="482400" progId="Equation.DSMT4">
                  <p:embed/>
                </p:oleObj>
              </mc:Choice>
              <mc:Fallback>
                <p:oleObj name="Equation" r:id="rId12" imgW="1790640" imgH="482400" progId="Equation.DSMT4">
                  <p:embed/>
                  <p:pic>
                    <p:nvPicPr>
                      <p:cNvPr id="0" name="Picture 8"/>
                      <p:cNvPicPr>
                        <a:picLocks noChangeAspect="1" noChangeArrowheads="1"/>
                      </p:cNvPicPr>
                      <p:nvPr/>
                    </p:nvPicPr>
                    <p:blipFill>
                      <a:blip r:embed="rId13"/>
                      <a:srcRect/>
                      <a:stretch>
                        <a:fillRect/>
                      </a:stretch>
                    </p:blipFill>
                    <p:spPr bwMode="auto">
                      <a:xfrm>
                        <a:off x="1360488" y="4608513"/>
                        <a:ext cx="1790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3" name="Object 9"/>
          <p:cNvGraphicFramePr>
            <a:graphicFrameLocks noChangeAspect="1"/>
          </p:cNvGraphicFramePr>
          <p:nvPr>
            <p:extLst>
              <p:ext uri="{D42A27DB-BD31-4B8C-83A1-F6EECF244321}">
                <p14:modId xmlns:p14="http://schemas.microsoft.com/office/powerpoint/2010/main" val="1815147824"/>
              </p:ext>
            </p:extLst>
          </p:nvPr>
        </p:nvGraphicFramePr>
        <p:xfrm>
          <a:off x="1385888" y="5013325"/>
          <a:ext cx="2387600" cy="495300"/>
        </p:xfrm>
        <a:graphic>
          <a:graphicData uri="http://schemas.openxmlformats.org/presentationml/2006/ole">
            <mc:AlternateContent xmlns:mc="http://schemas.openxmlformats.org/markup-compatibility/2006">
              <mc:Choice xmlns:v="urn:schemas-microsoft-com:vml" Requires="v">
                <p:oleObj name="Equation" r:id="rId14" imgW="2387520" imgH="495000" progId="Equation.DSMT4">
                  <p:embed/>
                </p:oleObj>
              </mc:Choice>
              <mc:Fallback>
                <p:oleObj name="Equation" r:id="rId14" imgW="2387520" imgH="495000" progId="Equation.DSMT4">
                  <p:embed/>
                  <p:pic>
                    <p:nvPicPr>
                      <p:cNvPr id="0" name="Picture 9"/>
                      <p:cNvPicPr>
                        <a:picLocks noChangeAspect="1" noChangeArrowheads="1"/>
                      </p:cNvPicPr>
                      <p:nvPr/>
                    </p:nvPicPr>
                    <p:blipFill>
                      <a:blip r:embed="rId15"/>
                      <a:srcRect/>
                      <a:stretch>
                        <a:fillRect/>
                      </a:stretch>
                    </p:blipFill>
                    <p:spPr bwMode="auto">
                      <a:xfrm>
                        <a:off x="1385888" y="5013325"/>
                        <a:ext cx="2387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5" name="Object 11"/>
          <p:cNvGraphicFramePr>
            <a:graphicFrameLocks noChangeAspect="1"/>
          </p:cNvGraphicFramePr>
          <p:nvPr>
            <p:extLst>
              <p:ext uri="{D42A27DB-BD31-4B8C-83A1-F6EECF244321}">
                <p14:modId xmlns:p14="http://schemas.microsoft.com/office/powerpoint/2010/main" val="2425911212"/>
              </p:ext>
            </p:extLst>
          </p:nvPr>
        </p:nvGraphicFramePr>
        <p:xfrm>
          <a:off x="1385888" y="5414543"/>
          <a:ext cx="3009900" cy="495300"/>
        </p:xfrm>
        <a:graphic>
          <a:graphicData uri="http://schemas.openxmlformats.org/presentationml/2006/ole">
            <mc:AlternateContent xmlns:mc="http://schemas.openxmlformats.org/markup-compatibility/2006">
              <mc:Choice xmlns:v="urn:schemas-microsoft-com:vml" Requires="v">
                <p:oleObj name="Equation" r:id="rId16" imgW="3009600" imgH="495000" progId="Equation.DSMT4">
                  <p:embed/>
                </p:oleObj>
              </mc:Choice>
              <mc:Fallback>
                <p:oleObj name="Equation" r:id="rId16" imgW="3009600" imgH="495000" progId="Equation.DSMT4">
                  <p:embed/>
                  <p:pic>
                    <p:nvPicPr>
                      <p:cNvPr id="0" name="Picture 11"/>
                      <p:cNvPicPr>
                        <a:picLocks noChangeAspect="1" noChangeArrowheads="1"/>
                      </p:cNvPicPr>
                      <p:nvPr/>
                    </p:nvPicPr>
                    <p:blipFill>
                      <a:blip r:embed="rId17"/>
                      <a:srcRect/>
                      <a:stretch>
                        <a:fillRect/>
                      </a:stretch>
                    </p:blipFill>
                    <p:spPr bwMode="auto">
                      <a:xfrm>
                        <a:off x="1385888" y="5414543"/>
                        <a:ext cx="3009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7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4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47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4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Example 2: Finding Values of </a:t>
            </a:r>
            <a:r>
              <a:rPr lang="en-US" sz="2600" i="1" dirty="0"/>
              <a:t>x</a:t>
            </a:r>
            <a:r>
              <a:rPr lang="en-US" sz="2600" dirty="0"/>
              <a:t> for Which a Series Converges and the Corresponding Limiting Function (cont.)</a:t>
            </a:r>
          </a:p>
        </p:txBody>
      </p:sp>
      <p:sp>
        <p:nvSpPr>
          <p:cNvPr id="3" name="Content Placeholder 2"/>
          <p:cNvSpPr>
            <a:spLocks noGrp="1"/>
          </p:cNvSpPr>
          <p:nvPr>
            <p:ph idx="1"/>
          </p:nvPr>
        </p:nvSpPr>
        <p:spPr>
          <a:xfrm>
            <a:off x="457200" y="1280160"/>
            <a:ext cx="4297680" cy="4572000"/>
          </a:xfrm>
        </p:spPr>
        <p:txBody>
          <a:bodyPr/>
          <a:lstStyle/>
          <a:p>
            <a:r>
              <a:rPr lang="en-US" dirty="0"/>
              <a:t>The graphs of each of these, along with the graph of 		 	      as a dashed black curve, are shown in Figure 2. Note that the polynomials only show promise of converging to </a:t>
            </a:r>
            <a:r>
              <a:rPr lang="en-US" i="1" dirty="0"/>
              <a:t>f</a:t>
            </a:r>
            <a:r>
              <a:rPr lang="en-US" dirty="0"/>
              <a:t> on the interval </a:t>
            </a:r>
            <a:r>
              <a:rPr lang="en-US" dirty="0">
                <a:solidFill>
                  <a:srgbClr val="FF0000"/>
                </a:solidFill>
              </a:rPr>
              <a:t>(−1, 1).</a:t>
            </a:r>
          </a:p>
        </p:txBody>
      </p:sp>
      <p:graphicFrame>
        <p:nvGraphicFramePr>
          <p:cNvPr id="585730" name="Object 2"/>
          <p:cNvGraphicFramePr>
            <a:graphicFrameLocks noChangeAspect="1"/>
          </p:cNvGraphicFramePr>
          <p:nvPr/>
        </p:nvGraphicFramePr>
        <p:xfrm>
          <a:off x="548640" y="2163580"/>
          <a:ext cx="2222500" cy="469900"/>
        </p:xfrm>
        <a:graphic>
          <a:graphicData uri="http://schemas.openxmlformats.org/presentationml/2006/ole">
            <mc:AlternateContent xmlns:mc="http://schemas.openxmlformats.org/markup-compatibility/2006">
              <mc:Choice xmlns:v="urn:schemas-microsoft-com:vml" Requires="v">
                <p:oleObj name="Equation" r:id="rId2" imgW="2222280" imgH="469800" progId="Equation.DSMT4">
                  <p:embed/>
                </p:oleObj>
              </mc:Choice>
              <mc:Fallback>
                <p:oleObj name="Equation" r:id="rId2" imgW="22222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163580"/>
                        <a:ext cx="222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85731" name="Picture 3"/>
          <p:cNvPicPr>
            <a:picLocks noChangeAspect="1" noChangeArrowheads="1"/>
          </p:cNvPicPr>
          <p:nvPr/>
        </p:nvPicPr>
        <p:blipFill>
          <a:blip r:embed="rId4" cstate="print"/>
          <a:srcRect/>
          <a:stretch>
            <a:fillRect/>
          </a:stretch>
        </p:blipFill>
        <p:spPr bwMode="auto">
          <a:xfrm>
            <a:off x="4806103" y="1371600"/>
            <a:ext cx="3880697" cy="4114800"/>
          </a:xfrm>
          <a:prstGeom prst="rect">
            <a:avLst/>
          </a:prstGeom>
          <a:noFill/>
          <a:ln w="9525">
            <a:noFill/>
            <a:miter lim="800000"/>
            <a:headEnd/>
            <a:tailEnd/>
          </a:ln>
        </p:spPr>
      </p:pic>
      <p:sp>
        <p:nvSpPr>
          <p:cNvPr id="9" name="Rectangle 8"/>
          <p:cNvSpPr/>
          <p:nvPr/>
        </p:nvSpPr>
        <p:spPr>
          <a:xfrm>
            <a:off x="6020547" y="5486400"/>
            <a:ext cx="1451808" cy="523220"/>
          </a:xfrm>
          <a:prstGeom prst="rect">
            <a:avLst/>
          </a:prstGeom>
        </p:spPr>
        <p:txBody>
          <a:bodyPr wrap="none">
            <a:spAutoFit/>
          </a:bodyPr>
          <a:lstStyle/>
          <a:p>
            <a:r>
              <a:rPr lang="en-US" sz="2800" b="1" dirty="0"/>
              <a:t>Figure 2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Example 2: Finding Values of </a:t>
            </a:r>
            <a:r>
              <a:rPr lang="en-US" sz="2600" i="1" dirty="0"/>
              <a:t>x</a:t>
            </a:r>
            <a:r>
              <a:rPr lang="en-US" sz="2600" dirty="0"/>
              <a:t> for Which a Series Converges and the Corresponding Limiting Function (cont.)</a:t>
            </a:r>
          </a:p>
        </p:txBody>
      </p:sp>
      <p:sp>
        <p:nvSpPr>
          <p:cNvPr id="3" name="Content Placeholder 2"/>
          <p:cNvSpPr>
            <a:spLocks noGrp="1"/>
          </p:cNvSpPr>
          <p:nvPr>
            <p:ph idx="1"/>
          </p:nvPr>
        </p:nvSpPr>
        <p:spPr>
          <a:xfrm>
            <a:off x="457200" y="1233487"/>
            <a:ext cx="8229600" cy="4618673"/>
          </a:xfrm>
        </p:spPr>
        <p:txBody>
          <a:bodyPr/>
          <a:lstStyle/>
          <a:p>
            <a:pPr marL="465138" indent="-465138"/>
            <a:r>
              <a:rPr lang="en-US" b="1" dirty="0"/>
              <a:t>b.	</a:t>
            </a:r>
            <a:r>
              <a:rPr lang="en-US" dirty="0"/>
              <a:t>We conduct a similar analysis for the series </a:t>
            </a:r>
          </a:p>
          <a:p>
            <a:pPr marL="465138" indent="-465138">
              <a:lnSpc>
                <a:spcPct val="150000"/>
              </a:lnSpc>
            </a:pPr>
            <a:r>
              <a:rPr lang="en-US" dirty="0"/>
              <a:t>		 	      First, we know this geometric series </a:t>
            </a:r>
          </a:p>
          <a:p>
            <a:pPr marL="465138" indent="-465138"/>
            <a:r>
              <a:rPr lang="en-US" dirty="0"/>
              <a:t>	converges when</a:t>
            </a:r>
          </a:p>
          <a:p>
            <a:pPr>
              <a:spcBef>
                <a:spcPts val="0"/>
              </a:spcBef>
            </a:pPr>
            <a:endParaRPr lang="en-US" dirty="0"/>
          </a:p>
          <a:p>
            <a:pPr>
              <a:spcBef>
                <a:spcPts val="0"/>
              </a:spcBef>
            </a:pPr>
            <a:endParaRPr lang="en-US" dirty="0"/>
          </a:p>
          <a:p>
            <a:pPr marL="465138" indent="-465138"/>
            <a:r>
              <a:rPr lang="en-US" dirty="0"/>
              <a:t>	which implies </a:t>
            </a:r>
            <a:r>
              <a:rPr lang="en-US" dirty="0">
                <a:latin typeface="Symbol" pitchFamily="18" charset="2"/>
              </a:rPr>
              <a:t>-</a:t>
            </a:r>
            <a:r>
              <a:rPr lang="en-US" dirty="0"/>
              <a:t>2 &lt; </a:t>
            </a:r>
            <a:r>
              <a:rPr lang="en-US" i="1" dirty="0"/>
              <a:t>x</a:t>
            </a:r>
            <a:r>
              <a:rPr lang="en-US" dirty="0"/>
              <a:t> &lt; 4. Second, for any </a:t>
            </a:r>
            <a:r>
              <a:rPr lang="en-US" i="1" dirty="0"/>
              <a:t>x</a:t>
            </a:r>
            <a:r>
              <a:rPr lang="en-US" dirty="0"/>
              <a:t> in this interval, </a:t>
            </a:r>
          </a:p>
        </p:txBody>
      </p:sp>
      <p:graphicFrame>
        <p:nvGraphicFramePr>
          <p:cNvPr id="586754" name="Object 2"/>
          <p:cNvGraphicFramePr>
            <a:graphicFrameLocks noChangeAspect="1"/>
          </p:cNvGraphicFramePr>
          <p:nvPr>
            <p:extLst>
              <p:ext uri="{D42A27DB-BD31-4B8C-83A1-F6EECF244321}">
                <p14:modId xmlns:p14="http://schemas.microsoft.com/office/powerpoint/2010/main" val="3836961891"/>
              </p:ext>
            </p:extLst>
          </p:nvPr>
        </p:nvGraphicFramePr>
        <p:xfrm>
          <a:off x="1025525" y="1676400"/>
          <a:ext cx="1701800" cy="1003300"/>
        </p:xfrm>
        <a:graphic>
          <a:graphicData uri="http://schemas.openxmlformats.org/presentationml/2006/ole">
            <mc:AlternateContent xmlns:mc="http://schemas.openxmlformats.org/markup-compatibility/2006">
              <mc:Choice xmlns:v="urn:schemas-microsoft-com:vml" Requires="v">
                <p:oleObj name="Equation" r:id="rId2" imgW="1701720" imgH="1002960" progId="Equation.DSMT4">
                  <p:embed/>
                </p:oleObj>
              </mc:Choice>
              <mc:Fallback>
                <p:oleObj name="Equation" r:id="rId2" imgW="1701720" imgH="1002960" progId="Equation.DSMT4">
                  <p:embed/>
                  <p:pic>
                    <p:nvPicPr>
                      <p:cNvPr id="0" name="Picture 2"/>
                      <p:cNvPicPr>
                        <a:picLocks noChangeAspect="1" noChangeArrowheads="1"/>
                      </p:cNvPicPr>
                      <p:nvPr/>
                    </p:nvPicPr>
                    <p:blipFill>
                      <a:blip r:embed="rId3"/>
                      <a:srcRect/>
                      <a:stretch>
                        <a:fillRect/>
                      </a:stretch>
                    </p:blipFill>
                    <p:spPr bwMode="auto">
                      <a:xfrm>
                        <a:off x="1025525" y="1676400"/>
                        <a:ext cx="1701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5" name="Object 3"/>
          <p:cNvGraphicFramePr>
            <a:graphicFrameLocks noChangeAspect="1"/>
          </p:cNvGraphicFramePr>
          <p:nvPr/>
        </p:nvGraphicFramePr>
        <p:xfrm>
          <a:off x="3860800" y="2965450"/>
          <a:ext cx="1422400" cy="927100"/>
        </p:xfrm>
        <a:graphic>
          <a:graphicData uri="http://schemas.openxmlformats.org/presentationml/2006/ole">
            <mc:AlternateContent xmlns:mc="http://schemas.openxmlformats.org/markup-compatibility/2006">
              <mc:Choice xmlns:v="urn:schemas-microsoft-com:vml" Requires="v">
                <p:oleObj name="Equation" r:id="rId4" imgW="1422360" imgH="927000" progId="Equation.DSMT4">
                  <p:embed/>
                </p:oleObj>
              </mc:Choice>
              <mc:Fallback>
                <p:oleObj name="Equation" r:id="rId4" imgW="1422360" imgH="927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0800" y="2965450"/>
                        <a:ext cx="1422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7" name="Object 5"/>
          <p:cNvGraphicFramePr>
            <a:graphicFrameLocks noChangeAspect="1"/>
          </p:cNvGraphicFramePr>
          <p:nvPr>
            <p:extLst>
              <p:ext uri="{D42A27DB-BD31-4B8C-83A1-F6EECF244321}">
                <p14:modId xmlns:p14="http://schemas.microsoft.com/office/powerpoint/2010/main" val="3660169287"/>
              </p:ext>
            </p:extLst>
          </p:nvPr>
        </p:nvGraphicFramePr>
        <p:xfrm>
          <a:off x="552450" y="4776788"/>
          <a:ext cx="1587500" cy="965200"/>
        </p:xfrm>
        <a:graphic>
          <a:graphicData uri="http://schemas.openxmlformats.org/presentationml/2006/ole">
            <mc:AlternateContent xmlns:mc="http://schemas.openxmlformats.org/markup-compatibility/2006">
              <mc:Choice xmlns:v="urn:schemas-microsoft-com:vml" Requires="v">
                <p:oleObj name="Equation" r:id="rId6" imgW="1587240" imgH="965160" progId="Equation.DSMT4">
                  <p:embed/>
                </p:oleObj>
              </mc:Choice>
              <mc:Fallback>
                <p:oleObj name="Equation" r:id="rId6" imgW="1587240" imgH="965160" progId="Equation.DSMT4">
                  <p:embed/>
                  <p:pic>
                    <p:nvPicPr>
                      <p:cNvPr id="0" name="Picture 5"/>
                      <p:cNvPicPr>
                        <a:picLocks noChangeAspect="1" noChangeArrowheads="1"/>
                      </p:cNvPicPr>
                      <p:nvPr/>
                    </p:nvPicPr>
                    <p:blipFill>
                      <a:blip r:embed="rId7"/>
                      <a:srcRect/>
                      <a:stretch>
                        <a:fillRect/>
                      </a:stretch>
                    </p:blipFill>
                    <p:spPr bwMode="auto">
                      <a:xfrm>
                        <a:off x="552450" y="4776788"/>
                        <a:ext cx="15875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8" name="Object 6"/>
          <p:cNvGraphicFramePr>
            <a:graphicFrameLocks noChangeAspect="1"/>
          </p:cNvGraphicFramePr>
          <p:nvPr>
            <p:extLst>
              <p:ext uri="{D42A27DB-BD31-4B8C-83A1-F6EECF244321}">
                <p14:modId xmlns:p14="http://schemas.microsoft.com/office/powerpoint/2010/main" val="2757007142"/>
              </p:ext>
            </p:extLst>
          </p:nvPr>
        </p:nvGraphicFramePr>
        <p:xfrm>
          <a:off x="2154238" y="4862513"/>
          <a:ext cx="3911600" cy="762000"/>
        </p:xfrm>
        <a:graphic>
          <a:graphicData uri="http://schemas.openxmlformats.org/presentationml/2006/ole">
            <mc:AlternateContent xmlns:mc="http://schemas.openxmlformats.org/markup-compatibility/2006">
              <mc:Choice xmlns:v="urn:schemas-microsoft-com:vml" Requires="v">
                <p:oleObj name="Equation" r:id="rId8" imgW="3911400" imgH="761760" progId="Equation.DSMT4">
                  <p:embed/>
                </p:oleObj>
              </mc:Choice>
              <mc:Fallback>
                <p:oleObj name="Equation" r:id="rId8" imgW="3911400" imgH="761760" progId="Equation.DSMT4">
                  <p:embed/>
                  <p:pic>
                    <p:nvPicPr>
                      <p:cNvPr id="0" name="Picture 6"/>
                      <p:cNvPicPr>
                        <a:picLocks noChangeAspect="1" noChangeArrowheads="1"/>
                      </p:cNvPicPr>
                      <p:nvPr/>
                    </p:nvPicPr>
                    <p:blipFill>
                      <a:blip r:embed="rId9"/>
                      <a:srcRect/>
                      <a:stretch>
                        <a:fillRect/>
                      </a:stretch>
                    </p:blipFill>
                    <p:spPr bwMode="auto">
                      <a:xfrm>
                        <a:off x="2154238" y="4862513"/>
                        <a:ext cx="391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9" name="Object 7"/>
          <p:cNvGraphicFramePr>
            <a:graphicFrameLocks noChangeAspect="1"/>
          </p:cNvGraphicFramePr>
          <p:nvPr>
            <p:extLst>
              <p:ext uri="{D42A27DB-BD31-4B8C-83A1-F6EECF244321}">
                <p14:modId xmlns:p14="http://schemas.microsoft.com/office/powerpoint/2010/main" val="3607018336"/>
              </p:ext>
            </p:extLst>
          </p:nvPr>
        </p:nvGraphicFramePr>
        <p:xfrm>
          <a:off x="6205538" y="4845050"/>
          <a:ext cx="1447800" cy="1181100"/>
        </p:xfrm>
        <a:graphic>
          <a:graphicData uri="http://schemas.openxmlformats.org/presentationml/2006/ole">
            <mc:AlternateContent xmlns:mc="http://schemas.openxmlformats.org/markup-compatibility/2006">
              <mc:Choice xmlns:v="urn:schemas-microsoft-com:vml" Requires="v">
                <p:oleObj name="Equation" r:id="rId10" imgW="1447560" imgH="1180800" progId="Equation.DSMT4">
                  <p:embed/>
                </p:oleObj>
              </mc:Choice>
              <mc:Fallback>
                <p:oleObj name="Equation" r:id="rId10" imgW="1447560" imgH="1180800" progId="Equation.DSMT4">
                  <p:embed/>
                  <p:pic>
                    <p:nvPicPr>
                      <p:cNvPr id="0" name="Picture 7"/>
                      <p:cNvPicPr>
                        <a:picLocks noChangeAspect="1" noChangeArrowheads="1"/>
                      </p:cNvPicPr>
                      <p:nvPr/>
                    </p:nvPicPr>
                    <p:blipFill>
                      <a:blip r:embed="rId11"/>
                      <a:srcRect/>
                      <a:stretch>
                        <a:fillRect/>
                      </a:stretch>
                    </p:blipFill>
                    <p:spPr bwMode="auto">
                      <a:xfrm>
                        <a:off x="6205538" y="4845050"/>
                        <a:ext cx="14478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60" name="Object 8"/>
          <p:cNvGraphicFramePr>
            <a:graphicFrameLocks noChangeAspect="1"/>
          </p:cNvGraphicFramePr>
          <p:nvPr>
            <p:extLst>
              <p:ext uri="{D42A27DB-BD31-4B8C-83A1-F6EECF244321}">
                <p14:modId xmlns:p14="http://schemas.microsoft.com/office/powerpoint/2010/main" val="3681856792"/>
              </p:ext>
            </p:extLst>
          </p:nvPr>
        </p:nvGraphicFramePr>
        <p:xfrm>
          <a:off x="7704679" y="4841875"/>
          <a:ext cx="1079500" cy="762000"/>
        </p:xfrm>
        <a:graphic>
          <a:graphicData uri="http://schemas.openxmlformats.org/presentationml/2006/ole">
            <mc:AlternateContent xmlns:mc="http://schemas.openxmlformats.org/markup-compatibility/2006">
              <mc:Choice xmlns:v="urn:schemas-microsoft-com:vml" Requires="v">
                <p:oleObj name="Equation" r:id="rId12" imgW="1079280" imgH="761760" progId="Equation.DSMT4">
                  <p:embed/>
                </p:oleObj>
              </mc:Choice>
              <mc:Fallback>
                <p:oleObj name="Equation" r:id="rId12" imgW="1079280" imgH="761760" progId="Equation.DSMT4">
                  <p:embed/>
                  <p:pic>
                    <p:nvPicPr>
                      <p:cNvPr id="0" name="Picture 8"/>
                      <p:cNvPicPr>
                        <a:picLocks noChangeAspect="1" noChangeArrowheads="1"/>
                      </p:cNvPicPr>
                      <p:nvPr/>
                    </p:nvPicPr>
                    <p:blipFill>
                      <a:blip r:embed="rId13"/>
                      <a:srcRect/>
                      <a:stretch>
                        <a:fillRect/>
                      </a:stretch>
                    </p:blipFill>
                    <p:spPr bwMode="auto">
                      <a:xfrm>
                        <a:off x="7704679" y="4841875"/>
                        <a:ext cx="1079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6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67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67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67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6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Radius of Convergence</a:t>
            </a:r>
          </a:p>
        </p:txBody>
      </p:sp>
      <p:sp>
        <p:nvSpPr>
          <p:cNvPr id="3" name="Content Placeholder 2"/>
          <p:cNvSpPr>
            <a:spLocks noGrp="1"/>
          </p:cNvSpPr>
          <p:nvPr>
            <p:ph idx="1"/>
          </p:nvPr>
        </p:nvSpPr>
        <p:spPr/>
        <p:txBody>
          <a:bodyPr/>
          <a:lstStyle/>
          <a:p>
            <a:r>
              <a:rPr lang="en-US" dirty="0"/>
              <a:t>Although we have studied only a few power series to this point, the examples so far all have a characteristic in common: in each case, we have been able to show convergence for all </a:t>
            </a:r>
            <a:r>
              <a:rPr lang="en-US" i="1" dirty="0"/>
              <a:t>x</a:t>
            </a:r>
            <a:r>
              <a:rPr lang="en-US" dirty="0"/>
              <a:t> within a certain distance </a:t>
            </a:r>
            <a:r>
              <a:rPr lang="en-US" i="1" dirty="0"/>
              <a:t>R</a:t>
            </a:r>
            <a:r>
              <a:rPr lang="en-US" dirty="0"/>
              <a:t> of the point about which the power series is centered (the distance </a:t>
            </a:r>
            <a:r>
              <a:rPr lang="en-US" i="1" dirty="0"/>
              <a:t>R</a:t>
            </a:r>
            <a:r>
              <a:rPr lang="en-US" dirty="0"/>
              <a:t> may be 0). This is no coincidence—such behavior is common to all power series, a fact we will prove with the next two theorems.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Power Series Convergence Theorem</a:t>
            </a:r>
          </a:p>
        </p:txBody>
      </p:sp>
      <p:sp>
        <p:nvSpPr>
          <p:cNvPr id="3" name="Content Placeholder 2"/>
          <p:cNvSpPr>
            <a:spLocks noGrp="1"/>
          </p:cNvSpPr>
          <p:nvPr>
            <p:ph idx="1"/>
          </p:nvPr>
        </p:nvSpPr>
        <p:spPr>
          <a:xfrm>
            <a:off x="457200" y="1280160"/>
            <a:ext cx="8229600" cy="2246769"/>
          </a:xfrm>
          <a:solidFill>
            <a:srgbClr val="FFFFCC"/>
          </a:solidFill>
          <a:ln w="28575">
            <a:solidFill>
              <a:schemeClr val="tx1"/>
            </a:solidFill>
          </a:ln>
        </p:spPr>
        <p:txBody>
          <a:bodyPr>
            <a:spAutoFit/>
          </a:bodyPr>
          <a:lstStyle/>
          <a:p>
            <a:r>
              <a:rPr lang="en-US" dirty="0">
                <a:solidFill>
                  <a:schemeClr val="tx1"/>
                </a:solidFill>
              </a:rPr>
              <a:t>If a power series	        converges for some value </a:t>
            </a:r>
            <a:r>
              <a:rPr lang="en-US" i="1" dirty="0">
                <a:solidFill>
                  <a:schemeClr val="tx1"/>
                </a:solidFill>
              </a:rPr>
              <a:t>x </a:t>
            </a:r>
            <a:r>
              <a:rPr lang="en-US" dirty="0">
                <a:solidFill>
                  <a:schemeClr val="tx1"/>
                </a:solidFill>
                <a:latin typeface="Symbol" pitchFamily="18" charset="2"/>
              </a:rPr>
              <a:t>= </a:t>
            </a:r>
            <a:r>
              <a:rPr lang="en-US" i="1" dirty="0">
                <a:solidFill>
                  <a:schemeClr val="tx1"/>
                </a:solidFill>
              </a:rPr>
              <a:t>b</a:t>
            </a:r>
            <a:r>
              <a:rPr lang="en-US" dirty="0">
                <a:solidFill>
                  <a:schemeClr val="tx1"/>
                </a:solidFill>
              </a:rPr>
              <a:t> </a:t>
            </a:r>
            <a:r>
              <a:rPr lang="en-US" dirty="0">
                <a:solidFill>
                  <a:schemeClr val="tx1"/>
                </a:solidFill>
                <a:latin typeface="Symbol" pitchFamily="18" charset="2"/>
                <a:sym typeface="Symbol"/>
              </a:rPr>
              <a:t></a:t>
            </a:r>
            <a:r>
              <a:rPr lang="en-US" dirty="0">
                <a:solidFill>
                  <a:schemeClr val="tx1"/>
                </a:solidFill>
              </a:rPr>
              <a:t> 0, then it converges for all </a:t>
            </a:r>
            <a:r>
              <a:rPr lang="en-US" i="1" dirty="0">
                <a:solidFill>
                  <a:schemeClr val="tx1"/>
                </a:solidFill>
              </a:rPr>
              <a:t>x</a:t>
            </a:r>
            <a:r>
              <a:rPr lang="en-US" dirty="0">
                <a:solidFill>
                  <a:schemeClr val="tx1"/>
                </a:solidFill>
              </a:rPr>
              <a:t> such that |</a:t>
            </a:r>
            <a:r>
              <a:rPr lang="en-US" i="1" dirty="0">
                <a:solidFill>
                  <a:schemeClr val="tx1"/>
                </a:solidFill>
              </a:rPr>
              <a:t>x</a:t>
            </a:r>
            <a:r>
              <a:rPr lang="en-US" dirty="0">
                <a:solidFill>
                  <a:schemeClr val="tx1"/>
                </a:solidFill>
              </a:rPr>
              <a:t>|</a:t>
            </a:r>
            <a:r>
              <a:rPr lang="en-US" dirty="0">
                <a:solidFill>
                  <a:schemeClr val="tx1"/>
                </a:solidFill>
                <a:latin typeface="Symbol" pitchFamily="18" charset="2"/>
              </a:rPr>
              <a:t>&lt;</a:t>
            </a:r>
            <a:r>
              <a:rPr lang="en-US" dirty="0">
                <a:solidFill>
                  <a:schemeClr val="tx1"/>
                </a:solidFill>
              </a:rPr>
              <a:t>|</a:t>
            </a:r>
            <a:r>
              <a:rPr lang="en-US" i="1" dirty="0">
                <a:solidFill>
                  <a:schemeClr val="tx1"/>
                </a:solidFill>
              </a:rPr>
              <a:t>b</a:t>
            </a:r>
            <a:r>
              <a:rPr lang="en-US" dirty="0">
                <a:solidFill>
                  <a:schemeClr val="tx1"/>
                </a:solidFill>
              </a:rPr>
              <a:t>|. On the other hand, if a power series	           diverges for some value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d</a:t>
            </a:r>
            <a:r>
              <a:rPr lang="en-US" dirty="0">
                <a:solidFill>
                  <a:schemeClr val="tx1"/>
                </a:solidFill>
              </a:rPr>
              <a:t> </a:t>
            </a:r>
            <a:r>
              <a:rPr lang="en-US" dirty="0">
                <a:solidFill>
                  <a:schemeClr val="tx1"/>
                </a:solidFill>
                <a:sym typeface="Symbol"/>
              </a:rPr>
              <a:t></a:t>
            </a:r>
            <a:r>
              <a:rPr lang="en-US" dirty="0">
                <a:solidFill>
                  <a:schemeClr val="tx1"/>
                </a:solidFill>
              </a:rPr>
              <a:t> 0, then it diverges for all </a:t>
            </a:r>
            <a:r>
              <a:rPr lang="en-US" i="1" dirty="0">
                <a:solidFill>
                  <a:schemeClr val="tx1"/>
                </a:solidFill>
              </a:rPr>
              <a:t>x</a:t>
            </a:r>
            <a:r>
              <a:rPr lang="en-US" dirty="0">
                <a:solidFill>
                  <a:schemeClr val="tx1"/>
                </a:solidFill>
              </a:rPr>
              <a:t> such that |</a:t>
            </a:r>
            <a:r>
              <a:rPr lang="en-US" i="1" dirty="0">
                <a:solidFill>
                  <a:schemeClr val="tx1"/>
                </a:solidFill>
              </a:rPr>
              <a:t>x</a:t>
            </a:r>
            <a:r>
              <a:rPr lang="en-US" dirty="0">
                <a:solidFill>
                  <a:schemeClr val="tx1"/>
                </a:solidFill>
              </a:rPr>
              <a:t>|</a:t>
            </a:r>
            <a:r>
              <a:rPr lang="en-US" dirty="0">
                <a:solidFill>
                  <a:schemeClr val="tx1"/>
                </a:solidFill>
                <a:latin typeface="Symbol" pitchFamily="18" charset="2"/>
              </a:rPr>
              <a:t>&gt;</a:t>
            </a:r>
            <a:r>
              <a:rPr lang="en-US" dirty="0">
                <a:solidFill>
                  <a:schemeClr val="tx1"/>
                </a:solidFill>
              </a:rPr>
              <a:t>|</a:t>
            </a:r>
            <a:r>
              <a:rPr lang="en-US" i="1" dirty="0">
                <a:solidFill>
                  <a:schemeClr val="tx1"/>
                </a:solidFill>
              </a:rPr>
              <a:t>d</a:t>
            </a:r>
            <a:r>
              <a:rPr lang="en-US" dirty="0">
                <a:solidFill>
                  <a:schemeClr val="tx1"/>
                </a:solidFill>
              </a:rPr>
              <a:t>|.</a:t>
            </a:r>
          </a:p>
        </p:txBody>
      </p:sp>
      <p:graphicFrame>
        <p:nvGraphicFramePr>
          <p:cNvPr id="599042" name="Object 2"/>
          <p:cNvGraphicFramePr>
            <a:graphicFrameLocks noChangeAspect="1"/>
          </p:cNvGraphicFramePr>
          <p:nvPr>
            <p:extLst>
              <p:ext uri="{D42A27DB-BD31-4B8C-83A1-F6EECF244321}">
                <p14:modId xmlns:p14="http://schemas.microsoft.com/office/powerpoint/2010/main" val="1999749305"/>
              </p:ext>
            </p:extLst>
          </p:nvPr>
        </p:nvGraphicFramePr>
        <p:xfrm>
          <a:off x="2895600" y="1296109"/>
          <a:ext cx="1054100" cy="520700"/>
        </p:xfrm>
        <a:graphic>
          <a:graphicData uri="http://schemas.openxmlformats.org/presentationml/2006/ole">
            <mc:AlternateContent xmlns:mc="http://schemas.openxmlformats.org/markup-compatibility/2006">
              <mc:Choice xmlns:v="urn:schemas-microsoft-com:vml" Requires="v">
                <p:oleObj name="Equation" r:id="rId2" imgW="1054080" imgH="520560" progId="Equation.DSMT4">
                  <p:embed/>
                </p:oleObj>
              </mc:Choice>
              <mc:Fallback>
                <p:oleObj name="Equation" r:id="rId2" imgW="105408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6109"/>
                        <a:ext cx="1054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3" name="Object 3"/>
          <p:cNvGraphicFramePr>
            <a:graphicFrameLocks noChangeAspect="1"/>
          </p:cNvGraphicFramePr>
          <p:nvPr>
            <p:extLst>
              <p:ext uri="{D42A27DB-BD31-4B8C-83A1-F6EECF244321}">
                <p14:modId xmlns:p14="http://schemas.microsoft.com/office/powerpoint/2010/main" val="2236959942"/>
              </p:ext>
            </p:extLst>
          </p:nvPr>
        </p:nvGraphicFramePr>
        <p:xfrm>
          <a:off x="5867400" y="2143194"/>
          <a:ext cx="1054100" cy="520700"/>
        </p:xfrm>
        <a:graphic>
          <a:graphicData uri="http://schemas.openxmlformats.org/presentationml/2006/ole">
            <mc:AlternateContent xmlns:mc="http://schemas.openxmlformats.org/markup-compatibility/2006">
              <mc:Choice xmlns:v="urn:schemas-microsoft-com:vml" Requires="v">
                <p:oleObj name="Equation" r:id="rId4" imgW="1054080" imgH="520560" progId="Equation.DSMT4">
                  <p:embed/>
                </p:oleObj>
              </mc:Choice>
              <mc:Fallback>
                <p:oleObj name="Equation" r:id="rId4" imgW="1054080" imgH="520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43194"/>
                        <a:ext cx="1054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Proof</a:t>
            </a:r>
            <a:endParaRPr lang="en-US" dirty="0"/>
          </a:p>
        </p:txBody>
      </p:sp>
      <p:sp>
        <p:nvSpPr>
          <p:cNvPr id="3" name="Content Placeholder 2"/>
          <p:cNvSpPr>
            <a:spLocks noGrp="1"/>
          </p:cNvSpPr>
          <p:nvPr>
            <p:ph idx="1"/>
          </p:nvPr>
        </p:nvSpPr>
        <p:spPr>
          <a:xfrm>
            <a:off x="457200" y="1295400"/>
            <a:ext cx="8229600" cy="3352800"/>
          </a:xfrm>
          <a:solidFill>
            <a:srgbClr val="FFFFCC"/>
          </a:solidFill>
          <a:ln w="28575">
            <a:solidFill>
              <a:schemeClr val="tx1"/>
            </a:solidFill>
          </a:ln>
        </p:spPr>
        <p:txBody>
          <a:bodyPr>
            <a:noAutofit/>
          </a:bodyPr>
          <a:lstStyle/>
          <a:p>
            <a:r>
              <a:rPr lang="en-US" dirty="0">
                <a:solidFill>
                  <a:schemeClr val="tx1"/>
                </a:solidFill>
              </a:rPr>
              <a:t>If	      converges, then we know that	              ,</a:t>
            </a:r>
          </a:p>
          <a:p>
            <a:r>
              <a:rPr lang="en-US" dirty="0">
                <a:solidFill>
                  <a:schemeClr val="tx1"/>
                </a:solidFill>
              </a:rPr>
              <a:t>and so there is a natural number </a:t>
            </a:r>
            <a:r>
              <a:rPr lang="en-US" i="1" dirty="0">
                <a:solidFill>
                  <a:schemeClr val="tx1"/>
                </a:solidFill>
              </a:rPr>
              <a:t>N</a:t>
            </a:r>
            <a:r>
              <a:rPr lang="en-US" dirty="0">
                <a:solidFill>
                  <a:schemeClr val="tx1"/>
                </a:solidFill>
              </a:rPr>
              <a:t> such that </a:t>
            </a:r>
          </a:p>
          <a:p>
            <a:r>
              <a:rPr lang="en-US" dirty="0">
                <a:solidFill>
                  <a:schemeClr val="tx1"/>
                </a:solidFill>
              </a:rPr>
              <a:t>		         Note that for any </a:t>
            </a:r>
            <a:r>
              <a:rPr lang="en-US" i="1" dirty="0">
                <a:solidFill>
                  <a:schemeClr val="tx1"/>
                </a:solidFill>
              </a:rPr>
              <a:t>x</a:t>
            </a:r>
            <a:r>
              <a:rPr lang="en-US" dirty="0">
                <a:solidFill>
                  <a:schemeClr val="tx1"/>
                </a:solidFill>
              </a:rPr>
              <a:t>, </a:t>
            </a:r>
            <a:r>
              <a:rPr lang="en-US" i="1" dirty="0">
                <a:solidFill>
                  <a:schemeClr val="tx1"/>
                </a:solidFill>
              </a:rPr>
              <a:t>n</a:t>
            </a:r>
            <a:r>
              <a:rPr lang="en-US" dirty="0">
                <a:solidFill>
                  <a:schemeClr val="tx1"/>
                </a:solidFill>
              </a:rPr>
              <a:t> ≥ </a:t>
            </a:r>
            <a:r>
              <a:rPr lang="en-US" i="1" dirty="0">
                <a:solidFill>
                  <a:schemeClr val="tx1"/>
                </a:solidFill>
              </a:rPr>
              <a:t>N</a:t>
            </a:r>
            <a:r>
              <a:rPr lang="en-US" dirty="0">
                <a:solidFill>
                  <a:schemeClr val="tx1"/>
                </a:solidFill>
              </a:rPr>
              <a:t> implies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600068" name="Object 4"/>
          <p:cNvGraphicFramePr>
            <a:graphicFrameLocks noChangeAspect="1"/>
          </p:cNvGraphicFramePr>
          <p:nvPr>
            <p:extLst>
              <p:ext uri="{D42A27DB-BD31-4B8C-83A1-F6EECF244321}">
                <p14:modId xmlns:p14="http://schemas.microsoft.com/office/powerpoint/2010/main" val="1005559472"/>
              </p:ext>
            </p:extLst>
          </p:nvPr>
        </p:nvGraphicFramePr>
        <p:xfrm>
          <a:off x="838200" y="1295400"/>
          <a:ext cx="1041400" cy="520700"/>
        </p:xfrm>
        <a:graphic>
          <a:graphicData uri="http://schemas.openxmlformats.org/presentationml/2006/ole">
            <mc:AlternateContent xmlns:mc="http://schemas.openxmlformats.org/markup-compatibility/2006">
              <mc:Choice xmlns:v="urn:schemas-microsoft-com:vml" Requires="v">
                <p:oleObj name="Equation" r:id="rId2" imgW="1041120" imgH="520560" progId="Equation.DSMT4">
                  <p:embed/>
                </p:oleObj>
              </mc:Choice>
              <mc:Fallback>
                <p:oleObj name="Equation" r:id="rId2" imgW="1041120" imgH="52056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1041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69" name="Object 5"/>
          <p:cNvGraphicFramePr>
            <a:graphicFrameLocks noChangeAspect="1"/>
          </p:cNvGraphicFramePr>
          <p:nvPr>
            <p:extLst>
              <p:ext uri="{D42A27DB-BD31-4B8C-83A1-F6EECF244321}">
                <p14:modId xmlns:p14="http://schemas.microsoft.com/office/powerpoint/2010/main" val="2688136277"/>
              </p:ext>
            </p:extLst>
          </p:nvPr>
        </p:nvGraphicFramePr>
        <p:xfrm>
          <a:off x="6477000" y="1295400"/>
          <a:ext cx="1651000" cy="584200"/>
        </p:xfrm>
        <a:graphic>
          <a:graphicData uri="http://schemas.openxmlformats.org/presentationml/2006/ole">
            <mc:AlternateContent xmlns:mc="http://schemas.openxmlformats.org/markup-compatibility/2006">
              <mc:Choice xmlns:v="urn:schemas-microsoft-com:vml" Requires="v">
                <p:oleObj name="Equation" r:id="rId4" imgW="1650960" imgH="583920" progId="Equation.DSMT4">
                  <p:embed/>
                </p:oleObj>
              </mc:Choice>
              <mc:Fallback>
                <p:oleObj name="Equation" r:id="rId4" imgW="1650960" imgH="5839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295400"/>
                        <a:ext cx="1651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0" name="Object 6"/>
          <p:cNvGraphicFramePr>
            <a:graphicFrameLocks noChangeAspect="1"/>
          </p:cNvGraphicFramePr>
          <p:nvPr>
            <p:extLst>
              <p:ext uri="{D42A27DB-BD31-4B8C-83A1-F6EECF244321}">
                <p14:modId xmlns:p14="http://schemas.microsoft.com/office/powerpoint/2010/main" val="2054946529"/>
              </p:ext>
            </p:extLst>
          </p:nvPr>
        </p:nvGraphicFramePr>
        <p:xfrm>
          <a:off x="533400" y="2294683"/>
          <a:ext cx="2501900" cy="571500"/>
        </p:xfrm>
        <a:graphic>
          <a:graphicData uri="http://schemas.openxmlformats.org/presentationml/2006/ole">
            <mc:AlternateContent xmlns:mc="http://schemas.openxmlformats.org/markup-compatibility/2006">
              <mc:Choice xmlns:v="urn:schemas-microsoft-com:vml" Requires="v">
                <p:oleObj name="Equation" r:id="rId6" imgW="2501640" imgH="571320" progId="Equation.DSMT4">
                  <p:embed/>
                </p:oleObj>
              </mc:Choice>
              <mc:Fallback>
                <p:oleObj name="Equation" r:id="rId6" imgW="2501640" imgH="57132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294683"/>
                        <a:ext cx="2501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1" name="Object 7"/>
          <p:cNvGraphicFramePr>
            <a:graphicFrameLocks noChangeAspect="1"/>
          </p:cNvGraphicFramePr>
          <p:nvPr>
            <p:extLst>
              <p:ext uri="{D42A27DB-BD31-4B8C-83A1-F6EECF244321}">
                <p14:modId xmlns:p14="http://schemas.microsoft.com/office/powerpoint/2010/main" val="1640021349"/>
              </p:ext>
            </p:extLst>
          </p:nvPr>
        </p:nvGraphicFramePr>
        <p:xfrm>
          <a:off x="2260600" y="3064303"/>
          <a:ext cx="4622800" cy="1041400"/>
        </p:xfrm>
        <a:graphic>
          <a:graphicData uri="http://schemas.openxmlformats.org/presentationml/2006/ole">
            <mc:AlternateContent xmlns:mc="http://schemas.openxmlformats.org/markup-compatibility/2006">
              <mc:Choice xmlns:v="urn:schemas-microsoft-com:vml" Requires="v">
                <p:oleObj name="Equation" r:id="rId8" imgW="4622760" imgH="1041120" progId="Equation.DSMT4">
                  <p:embed/>
                </p:oleObj>
              </mc:Choice>
              <mc:Fallback>
                <p:oleObj name="Equation" r:id="rId8" imgW="4622760" imgH="104112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0600" y="3064303"/>
                        <a:ext cx="46228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Proof </a:t>
            </a:r>
            <a:r>
              <a:rPr lang="en-US" dirty="0"/>
              <a:t>(cont.)</a:t>
            </a:r>
          </a:p>
        </p:txBody>
      </p:sp>
      <p:sp>
        <p:nvSpPr>
          <p:cNvPr id="3" name="Content Placeholder 2"/>
          <p:cNvSpPr>
            <a:spLocks noGrp="1"/>
          </p:cNvSpPr>
          <p:nvPr>
            <p:ph idx="1"/>
          </p:nvPr>
        </p:nvSpPr>
        <p:spPr>
          <a:xfrm>
            <a:off x="457200" y="1280160"/>
            <a:ext cx="8229600" cy="4056495"/>
          </a:xfrm>
          <a:solidFill>
            <a:srgbClr val="FFFFCC"/>
          </a:solidFill>
          <a:ln w="28575">
            <a:solidFill>
              <a:schemeClr val="tx1"/>
            </a:solidFill>
          </a:ln>
        </p:spPr>
        <p:txBody>
          <a:bodyPr>
            <a:spAutoFit/>
          </a:bodyPr>
          <a:lstStyle/>
          <a:p>
            <a:r>
              <a:rPr lang="en-US" dirty="0">
                <a:solidFill>
                  <a:schemeClr val="tx1"/>
                </a:solidFill>
              </a:rPr>
              <a:t>If		          and hence	           is a convergent </a:t>
            </a:r>
          </a:p>
          <a:p>
            <a:r>
              <a:rPr lang="en-US" dirty="0">
                <a:solidFill>
                  <a:schemeClr val="tx1"/>
                </a:solidFill>
              </a:rPr>
              <a:t>geometric series. By the Direct Comparison Test, the </a:t>
            </a:r>
          </a:p>
          <a:p>
            <a:r>
              <a:rPr lang="en-US" dirty="0">
                <a:solidFill>
                  <a:schemeClr val="tx1"/>
                </a:solidFill>
              </a:rPr>
              <a:t>above inequality shows that	          converges, so </a:t>
            </a:r>
          </a:p>
          <a:p>
            <a:r>
              <a:rPr lang="en-US" dirty="0">
                <a:solidFill>
                  <a:schemeClr val="tx1"/>
                </a:solidFill>
              </a:rPr>
              <a:t>	  converges.</a:t>
            </a:r>
          </a:p>
          <a:p>
            <a:r>
              <a:rPr lang="en-US" dirty="0">
                <a:solidFill>
                  <a:schemeClr val="tx1"/>
                </a:solidFill>
              </a:rPr>
              <a:t>Now, suppose that		   diverges. Then for any </a:t>
            </a:r>
            <a:r>
              <a:rPr lang="en-US" i="1" dirty="0">
                <a:solidFill>
                  <a:schemeClr val="tx1"/>
                </a:solidFill>
              </a:rPr>
              <a:t>x</a:t>
            </a:r>
            <a:r>
              <a:rPr lang="en-US" dirty="0">
                <a:solidFill>
                  <a:schemeClr val="tx1"/>
                </a:solidFill>
              </a:rPr>
              <a:t> </a:t>
            </a:r>
          </a:p>
          <a:p>
            <a:r>
              <a:rPr lang="en-US" dirty="0">
                <a:solidFill>
                  <a:schemeClr val="tx1"/>
                </a:solidFill>
              </a:rPr>
              <a:t>such that			 must also diverge, because </a:t>
            </a:r>
          </a:p>
          <a:p>
            <a:r>
              <a:rPr lang="en-US" dirty="0">
                <a:solidFill>
                  <a:schemeClr val="tx1"/>
                </a:solidFill>
              </a:rPr>
              <a:t>otherwise the proof above would imply that		    converges.</a:t>
            </a:r>
          </a:p>
        </p:txBody>
      </p:sp>
      <p:graphicFrame>
        <p:nvGraphicFramePr>
          <p:cNvPr id="601094" name="Object 6"/>
          <p:cNvGraphicFramePr>
            <a:graphicFrameLocks noChangeAspect="1"/>
          </p:cNvGraphicFramePr>
          <p:nvPr>
            <p:extLst>
              <p:ext uri="{D42A27DB-BD31-4B8C-83A1-F6EECF244321}">
                <p14:modId xmlns:p14="http://schemas.microsoft.com/office/powerpoint/2010/main" val="1694673697"/>
              </p:ext>
            </p:extLst>
          </p:nvPr>
        </p:nvGraphicFramePr>
        <p:xfrm>
          <a:off x="825500" y="1324475"/>
          <a:ext cx="2311400" cy="495300"/>
        </p:xfrm>
        <a:graphic>
          <a:graphicData uri="http://schemas.openxmlformats.org/presentationml/2006/ole">
            <mc:AlternateContent xmlns:mc="http://schemas.openxmlformats.org/markup-compatibility/2006">
              <mc:Choice xmlns:v="urn:schemas-microsoft-com:vml" Requires="v">
                <p:oleObj name="Equation" r:id="rId2" imgW="2311200" imgH="495000" progId="Equation.DSMT4">
                  <p:embed/>
                </p:oleObj>
              </mc:Choice>
              <mc:Fallback>
                <p:oleObj name="Equation" r:id="rId2" imgW="2311200" imgH="4950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324475"/>
                        <a:ext cx="2311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5" name="Object 7"/>
          <p:cNvGraphicFramePr>
            <a:graphicFrameLocks noChangeAspect="1"/>
          </p:cNvGraphicFramePr>
          <p:nvPr>
            <p:extLst>
              <p:ext uri="{D42A27DB-BD31-4B8C-83A1-F6EECF244321}">
                <p14:modId xmlns:p14="http://schemas.microsoft.com/office/powerpoint/2010/main" val="1959655778"/>
              </p:ext>
            </p:extLst>
          </p:nvPr>
        </p:nvGraphicFramePr>
        <p:xfrm>
          <a:off x="4764865" y="1268034"/>
          <a:ext cx="1219200" cy="571500"/>
        </p:xfrm>
        <a:graphic>
          <a:graphicData uri="http://schemas.openxmlformats.org/presentationml/2006/ole">
            <mc:AlternateContent xmlns:mc="http://schemas.openxmlformats.org/markup-compatibility/2006">
              <mc:Choice xmlns:v="urn:schemas-microsoft-com:vml" Requires="v">
                <p:oleObj name="Equation" r:id="rId4" imgW="1218960" imgH="571320" progId="Equation.DSMT4">
                  <p:embed/>
                </p:oleObj>
              </mc:Choice>
              <mc:Fallback>
                <p:oleObj name="Equation" r:id="rId4" imgW="1218960" imgH="57132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865" y="1268034"/>
                        <a:ext cx="1219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6" name="Object 8"/>
          <p:cNvGraphicFramePr>
            <a:graphicFrameLocks noChangeAspect="1"/>
          </p:cNvGraphicFramePr>
          <p:nvPr>
            <p:extLst>
              <p:ext uri="{D42A27DB-BD31-4B8C-83A1-F6EECF244321}">
                <p14:modId xmlns:p14="http://schemas.microsoft.com/office/powerpoint/2010/main" val="3519867616"/>
              </p:ext>
            </p:extLst>
          </p:nvPr>
        </p:nvGraphicFramePr>
        <p:xfrm>
          <a:off x="4648200" y="2274340"/>
          <a:ext cx="1155700" cy="571500"/>
        </p:xfrm>
        <a:graphic>
          <a:graphicData uri="http://schemas.openxmlformats.org/presentationml/2006/ole">
            <mc:AlternateContent xmlns:mc="http://schemas.openxmlformats.org/markup-compatibility/2006">
              <mc:Choice xmlns:v="urn:schemas-microsoft-com:vml" Requires="v">
                <p:oleObj name="Equation" r:id="rId6" imgW="1155600" imgH="571320" progId="Equation.DSMT4">
                  <p:embed/>
                </p:oleObj>
              </mc:Choice>
              <mc:Fallback>
                <p:oleObj name="Equation" r:id="rId6" imgW="1155600" imgH="57132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274340"/>
                        <a:ext cx="115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7" name="Object 9"/>
          <p:cNvGraphicFramePr>
            <a:graphicFrameLocks noChangeAspect="1"/>
          </p:cNvGraphicFramePr>
          <p:nvPr>
            <p:extLst>
              <p:ext uri="{D42A27DB-BD31-4B8C-83A1-F6EECF244321}">
                <p14:modId xmlns:p14="http://schemas.microsoft.com/office/powerpoint/2010/main" val="2279139555"/>
              </p:ext>
            </p:extLst>
          </p:nvPr>
        </p:nvGraphicFramePr>
        <p:xfrm>
          <a:off x="533400" y="2833275"/>
          <a:ext cx="1054100" cy="520700"/>
        </p:xfrm>
        <a:graphic>
          <a:graphicData uri="http://schemas.openxmlformats.org/presentationml/2006/ole">
            <mc:AlternateContent xmlns:mc="http://schemas.openxmlformats.org/markup-compatibility/2006">
              <mc:Choice xmlns:v="urn:schemas-microsoft-com:vml" Requires="v">
                <p:oleObj name="Equation" r:id="rId8" imgW="1054080" imgH="520560" progId="Equation.DSMT4">
                  <p:embed/>
                </p:oleObj>
              </mc:Choice>
              <mc:Fallback>
                <p:oleObj name="Equation" r:id="rId8" imgW="1054080" imgH="52056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2833275"/>
                        <a:ext cx="1054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8" name="Object 10"/>
          <p:cNvGraphicFramePr>
            <a:graphicFrameLocks noChangeAspect="1"/>
          </p:cNvGraphicFramePr>
          <p:nvPr>
            <p:extLst>
              <p:ext uri="{D42A27DB-BD31-4B8C-83A1-F6EECF244321}">
                <p14:modId xmlns:p14="http://schemas.microsoft.com/office/powerpoint/2010/main" val="3331148331"/>
              </p:ext>
            </p:extLst>
          </p:nvPr>
        </p:nvGraphicFramePr>
        <p:xfrm>
          <a:off x="3276600" y="3363365"/>
          <a:ext cx="1066800" cy="520700"/>
        </p:xfrm>
        <a:graphic>
          <a:graphicData uri="http://schemas.openxmlformats.org/presentationml/2006/ole">
            <mc:AlternateContent xmlns:mc="http://schemas.openxmlformats.org/markup-compatibility/2006">
              <mc:Choice xmlns:v="urn:schemas-microsoft-com:vml" Requires="v">
                <p:oleObj name="Equation" r:id="rId10" imgW="1066680" imgH="520560" progId="Equation.DSMT4">
                  <p:embed/>
                </p:oleObj>
              </mc:Choice>
              <mc:Fallback>
                <p:oleObj name="Equation" r:id="rId10" imgW="1066680" imgH="52056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3363365"/>
                        <a:ext cx="1066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9" name="Object 11"/>
          <p:cNvGraphicFramePr>
            <a:graphicFrameLocks noChangeAspect="1"/>
          </p:cNvGraphicFramePr>
          <p:nvPr>
            <p:extLst>
              <p:ext uri="{D42A27DB-BD31-4B8C-83A1-F6EECF244321}">
                <p14:modId xmlns:p14="http://schemas.microsoft.com/office/powerpoint/2010/main" val="3764065039"/>
              </p:ext>
            </p:extLst>
          </p:nvPr>
        </p:nvGraphicFramePr>
        <p:xfrm>
          <a:off x="2025502" y="3864752"/>
          <a:ext cx="2235200" cy="520700"/>
        </p:xfrm>
        <a:graphic>
          <a:graphicData uri="http://schemas.openxmlformats.org/presentationml/2006/ole">
            <mc:AlternateContent xmlns:mc="http://schemas.openxmlformats.org/markup-compatibility/2006">
              <mc:Choice xmlns:v="urn:schemas-microsoft-com:vml" Requires="v">
                <p:oleObj name="Equation" r:id="rId12" imgW="2234880" imgH="520560" progId="Equation.DSMT4">
                  <p:embed/>
                </p:oleObj>
              </mc:Choice>
              <mc:Fallback>
                <p:oleObj name="Equation" r:id="rId12" imgW="2234880" imgH="52056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25502" y="3864752"/>
                        <a:ext cx="2235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100" name="Object 12"/>
          <p:cNvGraphicFramePr>
            <a:graphicFrameLocks noChangeAspect="1"/>
          </p:cNvGraphicFramePr>
          <p:nvPr>
            <p:extLst>
              <p:ext uri="{D42A27DB-BD31-4B8C-83A1-F6EECF244321}">
                <p14:modId xmlns:p14="http://schemas.microsoft.com/office/powerpoint/2010/main" val="3347203769"/>
              </p:ext>
            </p:extLst>
          </p:nvPr>
        </p:nvGraphicFramePr>
        <p:xfrm>
          <a:off x="7010400" y="4385452"/>
          <a:ext cx="1066800" cy="520700"/>
        </p:xfrm>
        <a:graphic>
          <a:graphicData uri="http://schemas.openxmlformats.org/presentationml/2006/ole">
            <mc:AlternateContent xmlns:mc="http://schemas.openxmlformats.org/markup-compatibility/2006">
              <mc:Choice xmlns:v="urn:schemas-microsoft-com:vml" Requires="v">
                <p:oleObj name="Equation" r:id="rId14" imgW="1066680" imgH="520560" progId="Equation.DSMT4">
                  <p:embed/>
                </p:oleObj>
              </mc:Choice>
              <mc:Fallback>
                <p:oleObj name="Equation" r:id="rId14" imgW="1066680" imgH="520560" progId="Equation.DSMT4">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0400" y="4385452"/>
                        <a:ext cx="1066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Power Series</a:t>
            </a:r>
          </a:p>
        </p:txBody>
      </p:sp>
      <p:sp>
        <p:nvSpPr>
          <p:cNvPr id="3" name="Content Placeholder 2"/>
          <p:cNvSpPr>
            <a:spLocks noGrp="1"/>
          </p:cNvSpPr>
          <p:nvPr>
            <p:ph idx="1"/>
          </p:nvPr>
        </p:nvSpPr>
        <p:spPr>
          <a:xfrm>
            <a:off x="457200" y="1280160"/>
            <a:ext cx="8229600" cy="3574184"/>
          </a:xfrm>
          <a:solidFill>
            <a:srgbClr val="FFFFCC"/>
          </a:solidFill>
          <a:ln w="28575">
            <a:solidFill>
              <a:schemeClr val="tx1"/>
            </a:solidFill>
          </a:ln>
        </p:spPr>
        <p:txBody>
          <a:bodyPr>
            <a:spAutoFit/>
          </a:bodyPr>
          <a:lstStyle/>
          <a:p>
            <a:r>
              <a:rPr lang="en-US" dirty="0">
                <a:solidFill>
                  <a:schemeClr val="tx1"/>
                </a:solidFill>
              </a:rPr>
              <a:t>A </a:t>
            </a:r>
            <a:r>
              <a:rPr lang="en-US" b="1" dirty="0">
                <a:solidFill>
                  <a:srgbClr val="C00000"/>
                </a:solidFill>
              </a:rPr>
              <a:t>power series centered at 0</a:t>
            </a:r>
            <a:r>
              <a:rPr lang="en-US" dirty="0">
                <a:solidFill>
                  <a:schemeClr val="tx1"/>
                </a:solidFill>
              </a:rPr>
              <a:t> (or </a:t>
            </a:r>
            <a:r>
              <a:rPr lang="en-US" b="1" dirty="0">
                <a:solidFill>
                  <a:srgbClr val="C00000"/>
                </a:solidFill>
              </a:rPr>
              <a:t>power series about 0</a:t>
            </a:r>
            <a:r>
              <a:rPr lang="en-US" dirty="0">
                <a:solidFill>
                  <a:schemeClr val="tx1"/>
                </a:solidFill>
              </a:rPr>
              <a:t>) in the variable </a:t>
            </a:r>
            <a:r>
              <a:rPr lang="en-US" i="1" dirty="0">
                <a:solidFill>
                  <a:schemeClr val="tx1"/>
                </a:solidFill>
              </a:rPr>
              <a:t>x</a:t>
            </a:r>
            <a:r>
              <a:rPr lang="en-US" dirty="0">
                <a:solidFill>
                  <a:schemeClr val="tx1"/>
                </a:solidFill>
              </a:rPr>
              <a:t> is a series of the form</a:t>
            </a:r>
          </a:p>
          <a:p>
            <a:pPr>
              <a:spcBef>
                <a:spcPts val="0"/>
              </a:spcBef>
            </a:pPr>
            <a:endParaRPr lang="en-US" dirty="0">
              <a:solidFill>
                <a:schemeClr val="tx1"/>
              </a:solidFill>
            </a:endParaRPr>
          </a:p>
          <a:p>
            <a:r>
              <a:rPr lang="en-US" dirty="0">
                <a:solidFill>
                  <a:schemeClr val="tx1"/>
                </a:solidFill>
              </a:rPr>
              <a:t>where the </a:t>
            </a:r>
            <a:r>
              <a:rPr lang="en-US" i="1" dirty="0">
                <a:solidFill>
                  <a:schemeClr val="tx1"/>
                </a:solidFill>
              </a:rPr>
              <a:t>c</a:t>
            </a:r>
            <a:r>
              <a:rPr lang="en-US" i="1" baseline="-25000" dirty="0">
                <a:solidFill>
                  <a:schemeClr val="tx1"/>
                </a:solidFill>
              </a:rPr>
              <a:t>n</a:t>
            </a:r>
            <a:r>
              <a:rPr lang="en-US" dirty="0">
                <a:solidFill>
                  <a:schemeClr val="tx1"/>
                </a:solidFill>
              </a:rPr>
              <a:t>’s are constants called the </a:t>
            </a:r>
            <a:r>
              <a:rPr lang="en-US" b="1" dirty="0">
                <a:solidFill>
                  <a:srgbClr val="C00000"/>
                </a:solidFill>
              </a:rPr>
              <a:t>coefficients</a:t>
            </a:r>
            <a:r>
              <a:rPr lang="en-US" dirty="0">
                <a:solidFill>
                  <a:schemeClr val="tx1"/>
                </a:solidFill>
              </a:rPr>
              <a:t> of the series. More generally, a </a:t>
            </a:r>
            <a:r>
              <a:rPr lang="en-US" b="1" dirty="0">
                <a:solidFill>
                  <a:srgbClr val="C00000"/>
                </a:solidFill>
              </a:rPr>
              <a:t>power series centered at </a:t>
            </a:r>
            <a:r>
              <a:rPr lang="en-US" b="1" i="1" dirty="0">
                <a:solidFill>
                  <a:srgbClr val="C00000"/>
                </a:solidFill>
              </a:rPr>
              <a:t>a</a:t>
            </a:r>
            <a:r>
              <a:rPr lang="en-US" i="1" dirty="0">
                <a:solidFill>
                  <a:schemeClr val="tx1"/>
                </a:solidFill>
              </a:rPr>
              <a:t> </a:t>
            </a:r>
            <a:r>
              <a:rPr lang="en-US" dirty="0">
                <a:solidFill>
                  <a:schemeClr val="tx1"/>
                </a:solidFill>
              </a:rPr>
              <a:t>(or </a:t>
            </a:r>
            <a:r>
              <a:rPr lang="en-US" b="1" dirty="0">
                <a:solidFill>
                  <a:srgbClr val="C00000"/>
                </a:solidFill>
              </a:rPr>
              <a:t>power series about </a:t>
            </a:r>
            <a:r>
              <a:rPr lang="en-US" b="1" i="1" dirty="0">
                <a:solidFill>
                  <a:srgbClr val="C00000"/>
                </a:solidFill>
              </a:rPr>
              <a:t>a</a:t>
            </a:r>
            <a:r>
              <a:rPr lang="en-US" dirty="0">
                <a:solidFill>
                  <a:schemeClr val="tx1"/>
                </a:solidFill>
              </a:rPr>
              <a:t>) is a series of the form</a:t>
            </a:r>
          </a:p>
          <a:p>
            <a:pPr>
              <a:lnSpc>
                <a:spcPct val="150000"/>
              </a:lnSpc>
              <a:spcBef>
                <a:spcPts val="1800"/>
              </a:spcBef>
            </a:pPr>
            <a:endParaRPr lang="en-US" dirty="0">
              <a:solidFill>
                <a:schemeClr val="tx1"/>
              </a:solidFill>
            </a:endParaRPr>
          </a:p>
        </p:txBody>
      </p:sp>
      <p:graphicFrame>
        <p:nvGraphicFramePr>
          <p:cNvPr id="576514" name="Object 2"/>
          <p:cNvGraphicFramePr>
            <a:graphicFrameLocks noChangeAspect="1"/>
          </p:cNvGraphicFramePr>
          <p:nvPr>
            <p:extLst>
              <p:ext uri="{D42A27DB-BD31-4B8C-83A1-F6EECF244321}">
                <p14:modId xmlns:p14="http://schemas.microsoft.com/office/powerpoint/2010/main" val="1499768001"/>
              </p:ext>
            </p:extLst>
          </p:nvPr>
        </p:nvGraphicFramePr>
        <p:xfrm>
          <a:off x="1981200" y="2057400"/>
          <a:ext cx="4813300" cy="762000"/>
        </p:xfrm>
        <a:graphic>
          <a:graphicData uri="http://schemas.openxmlformats.org/presentationml/2006/ole">
            <mc:AlternateContent xmlns:mc="http://schemas.openxmlformats.org/markup-compatibility/2006">
              <mc:Choice xmlns:v="urn:schemas-microsoft-com:vml" Requires="v">
                <p:oleObj name="Equation" r:id="rId2" imgW="4813200" imgH="914400" progId="Equation.DSMT4">
                  <p:embed/>
                </p:oleObj>
              </mc:Choice>
              <mc:Fallback>
                <p:oleObj name="Equation" r:id="rId2" imgW="4813200" imgH="914400" progId="Equation.DSMT4">
                  <p:embed/>
                  <p:pic>
                    <p:nvPicPr>
                      <p:cNvPr id="0" name="Picture 2"/>
                      <p:cNvPicPr>
                        <a:picLocks noChangeAspect="1" noChangeArrowheads="1"/>
                      </p:cNvPicPr>
                      <p:nvPr/>
                    </p:nvPicPr>
                    <p:blipFill>
                      <a:blip r:embed="rId3"/>
                      <a:srcRect/>
                      <a:stretch>
                        <a:fillRect/>
                      </a:stretch>
                    </p:blipFill>
                    <p:spPr bwMode="auto">
                      <a:xfrm>
                        <a:off x="1981200" y="2057400"/>
                        <a:ext cx="4813300" cy="762000"/>
                      </a:xfrm>
                      <a:prstGeom prst="rect">
                        <a:avLst/>
                      </a:prstGeom>
                      <a:noFill/>
                      <a:ln>
                        <a:noFill/>
                      </a:ln>
                      <a:effectLst/>
                    </p:spPr>
                  </p:pic>
                </p:oleObj>
              </mc:Fallback>
            </mc:AlternateContent>
          </a:graphicData>
        </a:graphic>
      </p:graphicFrame>
      <p:graphicFrame>
        <p:nvGraphicFramePr>
          <p:cNvPr id="576515" name="Object 3"/>
          <p:cNvGraphicFramePr>
            <a:graphicFrameLocks noChangeAspect="1"/>
          </p:cNvGraphicFramePr>
          <p:nvPr>
            <p:extLst>
              <p:ext uri="{D42A27DB-BD31-4B8C-83A1-F6EECF244321}">
                <p14:modId xmlns:p14="http://schemas.microsoft.com/office/powerpoint/2010/main" val="3819357108"/>
              </p:ext>
            </p:extLst>
          </p:nvPr>
        </p:nvGraphicFramePr>
        <p:xfrm>
          <a:off x="565150" y="3915135"/>
          <a:ext cx="8013700" cy="914400"/>
        </p:xfrm>
        <a:graphic>
          <a:graphicData uri="http://schemas.openxmlformats.org/presentationml/2006/ole">
            <mc:AlternateContent xmlns:mc="http://schemas.openxmlformats.org/markup-compatibility/2006">
              <mc:Choice xmlns:v="urn:schemas-microsoft-com:vml" Requires="v">
                <p:oleObj name="Equation" r:id="rId4" imgW="8013600" imgH="914400" progId="Equation.DSMT4">
                  <p:embed/>
                </p:oleObj>
              </mc:Choice>
              <mc:Fallback>
                <p:oleObj name="Equation" r:id="rId4" imgW="8013600" imgH="914400" progId="Equation.DSMT4">
                  <p:embed/>
                  <p:pic>
                    <p:nvPicPr>
                      <p:cNvPr id="0" name="Picture 3"/>
                      <p:cNvPicPr>
                        <a:picLocks noChangeAspect="1" noChangeArrowheads="1"/>
                      </p:cNvPicPr>
                      <p:nvPr/>
                    </p:nvPicPr>
                    <p:blipFill>
                      <a:blip r:embed="rId5"/>
                      <a:srcRect/>
                      <a:stretch>
                        <a:fillRect/>
                      </a:stretch>
                    </p:blipFill>
                    <p:spPr bwMode="auto">
                      <a:xfrm>
                        <a:off x="565150" y="3915135"/>
                        <a:ext cx="8013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Radius of Convergence</a:t>
            </a:r>
            <a:r>
              <a:rPr lang="en-IN" dirty="0"/>
              <a:t> </a:t>
            </a:r>
            <a:r>
              <a:rPr lang="en-US" dirty="0"/>
              <a:t>(cont.)</a:t>
            </a:r>
          </a:p>
        </p:txBody>
      </p:sp>
      <p:sp>
        <p:nvSpPr>
          <p:cNvPr id="3" name="Content Placeholder 2"/>
          <p:cNvSpPr>
            <a:spLocks noGrp="1"/>
          </p:cNvSpPr>
          <p:nvPr>
            <p:ph idx="1"/>
          </p:nvPr>
        </p:nvSpPr>
        <p:spPr/>
        <p:txBody>
          <a:bodyPr/>
          <a:lstStyle/>
          <a:p>
            <a:r>
              <a:rPr lang="en-US" dirty="0"/>
              <a:t>The Power Series Convergence Theorem also applies to </a:t>
            </a:r>
          </a:p>
          <a:p>
            <a:r>
              <a:rPr lang="en-US" dirty="0"/>
              <a:t>series of the form			 with the conditions </a:t>
            </a:r>
          </a:p>
          <a:p>
            <a:r>
              <a:rPr lang="en-US" dirty="0"/>
              <a:t>replaced by				          The proof follows </a:t>
            </a:r>
          </a:p>
          <a:p>
            <a:r>
              <a:rPr lang="en-US" dirty="0"/>
              <a:t>immediately from the change of variables		   and applying the result of the theorem to the series </a:t>
            </a:r>
          </a:p>
        </p:txBody>
      </p:sp>
      <p:graphicFrame>
        <p:nvGraphicFramePr>
          <p:cNvPr id="602114" name="Object 2"/>
          <p:cNvGraphicFramePr>
            <a:graphicFrameLocks noChangeAspect="1"/>
          </p:cNvGraphicFramePr>
          <p:nvPr/>
        </p:nvGraphicFramePr>
        <p:xfrm>
          <a:off x="3160010" y="1768840"/>
          <a:ext cx="1930400" cy="558800"/>
        </p:xfrm>
        <a:graphic>
          <a:graphicData uri="http://schemas.openxmlformats.org/presentationml/2006/ole">
            <mc:AlternateContent xmlns:mc="http://schemas.openxmlformats.org/markup-compatibility/2006">
              <mc:Choice xmlns:v="urn:schemas-microsoft-com:vml" Requires="v">
                <p:oleObj name="Equation" r:id="rId2" imgW="1930320" imgH="558720" progId="Equation.DSMT4">
                  <p:embed/>
                </p:oleObj>
              </mc:Choice>
              <mc:Fallback>
                <p:oleObj name="Equation" r:id="rId2" imgW="1930320" imgH="558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010" y="1768840"/>
                        <a:ext cx="1930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2115" name="Object 3"/>
          <p:cNvGraphicFramePr>
            <a:graphicFrameLocks noChangeAspect="1"/>
          </p:cNvGraphicFramePr>
          <p:nvPr/>
        </p:nvGraphicFramePr>
        <p:xfrm>
          <a:off x="2311400" y="2349500"/>
          <a:ext cx="3479800" cy="469900"/>
        </p:xfrm>
        <a:graphic>
          <a:graphicData uri="http://schemas.openxmlformats.org/presentationml/2006/ole">
            <mc:AlternateContent xmlns:mc="http://schemas.openxmlformats.org/markup-compatibility/2006">
              <mc:Choice xmlns:v="urn:schemas-microsoft-com:vml" Requires="v">
                <p:oleObj name="Equation" r:id="rId4" imgW="3479760" imgH="469800" progId="Equation.DSMT4">
                  <p:embed/>
                </p:oleObj>
              </mc:Choice>
              <mc:Fallback>
                <p:oleObj name="Equation" r:id="rId4" imgW="34797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0" y="2349500"/>
                        <a:ext cx="347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2116" name="Object 4"/>
          <p:cNvGraphicFramePr>
            <a:graphicFrameLocks noChangeAspect="1"/>
          </p:cNvGraphicFramePr>
          <p:nvPr>
            <p:extLst>
              <p:ext uri="{D42A27DB-BD31-4B8C-83A1-F6EECF244321}">
                <p14:modId xmlns:p14="http://schemas.microsoft.com/office/powerpoint/2010/main" val="1132422931"/>
              </p:ext>
            </p:extLst>
          </p:nvPr>
        </p:nvGraphicFramePr>
        <p:xfrm>
          <a:off x="6642100" y="2974415"/>
          <a:ext cx="1206500" cy="241300"/>
        </p:xfrm>
        <a:graphic>
          <a:graphicData uri="http://schemas.openxmlformats.org/presentationml/2006/ole">
            <mc:AlternateContent xmlns:mc="http://schemas.openxmlformats.org/markup-compatibility/2006">
              <mc:Choice xmlns:v="urn:schemas-microsoft-com:vml" Requires="v">
                <p:oleObj name="Equation" r:id="rId6" imgW="1206360" imgH="241200" progId="Equation.DSMT4">
                  <p:embed/>
                </p:oleObj>
              </mc:Choice>
              <mc:Fallback>
                <p:oleObj name="Equation" r:id="rId6" imgW="1206360" imgH="241200" progId="Equation.DSMT4">
                  <p:embed/>
                  <p:pic>
                    <p:nvPicPr>
                      <p:cNvPr id="0" name="Picture 4"/>
                      <p:cNvPicPr>
                        <a:picLocks noChangeAspect="1" noChangeArrowheads="1"/>
                      </p:cNvPicPr>
                      <p:nvPr/>
                    </p:nvPicPr>
                    <p:blipFill>
                      <a:blip r:embed="rId7"/>
                      <a:srcRect/>
                      <a:stretch>
                        <a:fillRect/>
                      </a:stretch>
                    </p:blipFill>
                    <p:spPr bwMode="auto">
                      <a:xfrm>
                        <a:off x="6642100" y="2974415"/>
                        <a:ext cx="12065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2117" name="Object 5"/>
          <p:cNvGraphicFramePr>
            <a:graphicFrameLocks noChangeAspect="1"/>
          </p:cNvGraphicFramePr>
          <p:nvPr>
            <p:extLst>
              <p:ext uri="{D42A27DB-BD31-4B8C-83A1-F6EECF244321}">
                <p14:modId xmlns:p14="http://schemas.microsoft.com/office/powerpoint/2010/main" val="327568041"/>
              </p:ext>
            </p:extLst>
          </p:nvPr>
        </p:nvGraphicFramePr>
        <p:xfrm>
          <a:off x="555625" y="3740150"/>
          <a:ext cx="1104900" cy="508000"/>
        </p:xfrm>
        <a:graphic>
          <a:graphicData uri="http://schemas.openxmlformats.org/presentationml/2006/ole">
            <mc:AlternateContent xmlns:mc="http://schemas.openxmlformats.org/markup-compatibility/2006">
              <mc:Choice xmlns:v="urn:schemas-microsoft-com:vml" Requires="v">
                <p:oleObj name="Equation" r:id="rId8" imgW="1104840" imgH="507960" progId="Equation.DSMT4">
                  <p:embed/>
                </p:oleObj>
              </mc:Choice>
              <mc:Fallback>
                <p:oleObj name="Equation" r:id="rId8" imgW="1104840" imgH="507960" progId="Equation.DSMT4">
                  <p:embed/>
                  <p:pic>
                    <p:nvPicPr>
                      <p:cNvPr id="0" name="Picture 5"/>
                      <p:cNvPicPr>
                        <a:picLocks noChangeAspect="1" noChangeArrowheads="1"/>
                      </p:cNvPicPr>
                      <p:nvPr/>
                    </p:nvPicPr>
                    <p:blipFill>
                      <a:blip r:embed="rId9"/>
                      <a:srcRect/>
                      <a:stretch>
                        <a:fillRect/>
                      </a:stretch>
                    </p:blipFill>
                    <p:spPr bwMode="auto">
                      <a:xfrm>
                        <a:off x="555625" y="3740150"/>
                        <a:ext cx="1104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C3AC01BE-767B-48D5-8BED-571033BFCC7E}"/>
              </a:ext>
            </a:extLst>
          </p:cNvPr>
          <p:cNvSpPr txBox="1"/>
          <p:nvPr/>
        </p:nvSpPr>
        <p:spPr>
          <a:xfrm>
            <a:off x="6598025" y="2765395"/>
            <a:ext cx="291206" cy="461665"/>
          </a:xfrm>
          <a:prstGeom prst="rect">
            <a:avLst/>
          </a:prstGeom>
          <a:noFill/>
        </p:spPr>
        <p:txBody>
          <a:bodyPr wrap="square" rtlCol="0">
            <a:spAutoFit/>
          </a:bodyPr>
          <a:lstStyle/>
          <a:p>
            <a:r>
              <a:rPr lang="en-US" sz="2400" dirty="0">
                <a:solidFill>
                  <a:srgbClr val="366092"/>
                </a:solidFill>
              </a:rPr>
              <a:t>~</a:t>
            </a:r>
          </a:p>
        </p:txBody>
      </p:sp>
      <p:sp>
        <p:nvSpPr>
          <p:cNvPr id="9" name="TextBox 8">
            <a:extLst>
              <a:ext uri="{FF2B5EF4-FFF2-40B4-BE49-F238E27FC236}">
                <a16:creationId xmlns:a16="http://schemas.microsoft.com/office/drawing/2014/main" id="{C2C8E1B7-1743-457D-B066-249ACCE05F01}"/>
              </a:ext>
            </a:extLst>
          </p:cNvPr>
          <p:cNvSpPr txBox="1"/>
          <p:nvPr/>
        </p:nvSpPr>
        <p:spPr>
          <a:xfrm>
            <a:off x="1178860" y="3662100"/>
            <a:ext cx="291206" cy="461665"/>
          </a:xfrm>
          <a:prstGeom prst="rect">
            <a:avLst/>
          </a:prstGeom>
          <a:noFill/>
        </p:spPr>
        <p:txBody>
          <a:bodyPr wrap="square" rtlCol="0">
            <a:spAutoFit/>
          </a:bodyPr>
          <a:lstStyle/>
          <a:p>
            <a:r>
              <a:rPr lang="en-US" sz="2400" dirty="0">
                <a:solidFill>
                  <a:srgbClr val="366092"/>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Radius of Convergence and Interval of Convergence</a:t>
            </a:r>
          </a:p>
        </p:txBody>
      </p:sp>
      <p:sp>
        <p:nvSpPr>
          <p:cNvPr id="3" name="Content Placeholder 2"/>
          <p:cNvSpPr>
            <a:spLocks noGrp="1"/>
          </p:cNvSpPr>
          <p:nvPr>
            <p:ph idx="1"/>
          </p:nvPr>
        </p:nvSpPr>
        <p:spPr>
          <a:xfrm>
            <a:off x="457200" y="1280160"/>
            <a:ext cx="8229600" cy="4127284"/>
          </a:xfrm>
          <a:solidFill>
            <a:srgbClr val="FFFFCC"/>
          </a:solidFill>
          <a:ln w="28575">
            <a:solidFill>
              <a:schemeClr val="tx1"/>
            </a:solidFill>
          </a:ln>
        </p:spPr>
        <p:txBody>
          <a:bodyPr wrap="square" bIns="457200">
            <a:spAutoFit/>
          </a:bodyPr>
          <a:lstStyle/>
          <a:p>
            <a:r>
              <a:rPr lang="en-US" dirty="0">
                <a:solidFill>
                  <a:schemeClr val="tx1"/>
                </a:solidFill>
              </a:rPr>
              <a:t>If 		    converges for all		      and diverges </a:t>
            </a:r>
          </a:p>
          <a:p>
            <a:r>
              <a:rPr lang="en-US" dirty="0">
                <a:solidFill>
                  <a:schemeClr val="tx1"/>
                </a:solidFill>
              </a:rPr>
              <a:t>for all 		       we call </a:t>
            </a:r>
            <a:r>
              <a:rPr lang="en-US" i="1" dirty="0">
                <a:solidFill>
                  <a:schemeClr val="tx1"/>
                </a:solidFill>
              </a:rPr>
              <a:t>R</a:t>
            </a:r>
            <a:r>
              <a:rPr lang="en-US" dirty="0">
                <a:solidFill>
                  <a:schemeClr val="tx1"/>
                </a:solidFill>
              </a:rPr>
              <a:t> the </a:t>
            </a:r>
            <a:r>
              <a:rPr lang="en-US" b="1" dirty="0">
                <a:solidFill>
                  <a:srgbClr val="C00000"/>
                </a:solidFill>
              </a:rPr>
              <a:t>radius of convergence </a:t>
            </a:r>
            <a:r>
              <a:rPr lang="en-US" dirty="0">
                <a:solidFill>
                  <a:schemeClr val="tx1"/>
                </a:solidFill>
              </a:rPr>
              <a:t>of the power series </a:t>
            </a:r>
          </a:p>
          <a:p>
            <a:r>
              <a:rPr lang="en-US" dirty="0">
                <a:solidFill>
                  <a:schemeClr val="tx1"/>
                </a:solidFill>
              </a:rPr>
              <a:t>If </a:t>
            </a:r>
            <a:r>
              <a:rPr lang="en-US" i="1" dirty="0">
                <a:solidFill>
                  <a:schemeClr val="tx1"/>
                </a:solidFill>
              </a:rPr>
              <a:t>R</a:t>
            </a:r>
            <a:r>
              <a:rPr lang="en-US" dirty="0">
                <a:solidFill>
                  <a:schemeClr val="tx1"/>
                </a:solidFill>
              </a:rPr>
              <a:t> </a:t>
            </a:r>
            <a:r>
              <a:rPr lang="en-US" dirty="0">
                <a:solidFill>
                  <a:schemeClr val="tx1"/>
                </a:solidFill>
                <a:latin typeface="Symbol" pitchFamily="18" charset="2"/>
              </a:rPr>
              <a:t>=</a:t>
            </a:r>
            <a:r>
              <a:rPr lang="en-US" dirty="0">
                <a:solidFill>
                  <a:schemeClr val="tx1"/>
                </a:solidFill>
              </a:rPr>
              <a:t> 0, the series converges only at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a</a:t>
            </a:r>
            <a:r>
              <a:rPr lang="en-US" dirty="0">
                <a:solidFill>
                  <a:schemeClr val="tx1"/>
                </a:solidFill>
              </a:rPr>
              <a:t>; and if </a:t>
            </a:r>
            <a:r>
              <a:rPr lang="en-US" i="1" dirty="0">
                <a:solidFill>
                  <a:schemeClr val="tx1"/>
                </a:solidFill>
              </a:rPr>
              <a:t>R</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dirty="0">
                <a:solidFill>
                  <a:schemeClr val="tx1"/>
                </a:solidFill>
                <a:sym typeface="Symbol"/>
              </a:rPr>
              <a:t></a:t>
            </a:r>
            <a:r>
              <a:rPr lang="en-US" dirty="0">
                <a:solidFill>
                  <a:schemeClr val="tx1"/>
                </a:solidFill>
              </a:rPr>
              <a:t>, the series converges for all </a:t>
            </a:r>
            <a:r>
              <a:rPr lang="en-US" i="1" dirty="0">
                <a:solidFill>
                  <a:schemeClr val="tx1"/>
                </a:solidFill>
              </a:rPr>
              <a:t>x</a:t>
            </a:r>
            <a:r>
              <a:rPr lang="en-US" dirty="0">
                <a:solidFill>
                  <a:schemeClr val="tx1"/>
                </a:solidFill>
              </a:rPr>
              <a:t>. When 0 &lt; </a:t>
            </a:r>
            <a:r>
              <a:rPr lang="en-US" i="1" dirty="0">
                <a:solidFill>
                  <a:schemeClr val="tx1"/>
                </a:solidFill>
              </a:rPr>
              <a:t>R</a:t>
            </a:r>
            <a:r>
              <a:rPr lang="en-US" dirty="0">
                <a:solidFill>
                  <a:schemeClr val="tx1"/>
                </a:solidFill>
              </a:rPr>
              <a:t> &lt; </a:t>
            </a:r>
            <a:r>
              <a:rPr lang="en-US" dirty="0">
                <a:solidFill>
                  <a:schemeClr val="tx1"/>
                </a:solidFill>
                <a:sym typeface="Symbol"/>
              </a:rPr>
              <a:t></a:t>
            </a:r>
            <a:r>
              <a:rPr lang="en-US" dirty="0">
                <a:solidFill>
                  <a:schemeClr val="tx1"/>
                </a:solidFill>
              </a:rPr>
              <a:t>, the series may or may not converge at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a</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R</a:t>
            </a:r>
            <a:r>
              <a:rPr lang="en-US" dirty="0">
                <a:solidFill>
                  <a:schemeClr val="tx1"/>
                </a:solidFill>
              </a:rPr>
              <a:t> and </a:t>
            </a:r>
            <a:r>
              <a:rPr lang="en-US" i="1" dirty="0">
                <a:solidFill>
                  <a:schemeClr val="tx1"/>
                </a:solidFill>
              </a:rPr>
              <a:t>x </a:t>
            </a:r>
            <a:r>
              <a:rPr lang="en-US" dirty="0">
                <a:solidFill>
                  <a:schemeClr val="tx1"/>
                </a:solidFill>
                <a:latin typeface="Symbol" pitchFamily="18" charset="2"/>
              </a:rPr>
              <a:t>= </a:t>
            </a:r>
            <a:r>
              <a:rPr lang="en-US" i="1" dirty="0">
                <a:solidFill>
                  <a:schemeClr val="tx1"/>
                </a:solidFill>
              </a:rPr>
              <a:t>a</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R</a:t>
            </a:r>
            <a:r>
              <a:rPr lang="en-US" dirty="0">
                <a:solidFill>
                  <a:schemeClr val="tx1"/>
                </a:solidFill>
              </a:rPr>
              <a:t>, meaning that the </a:t>
            </a:r>
            <a:r>
              <a:rPr lang="en-US" b="1" dirty="0">
                <a:solidFill>
                  <a:srgbClr val="C00000"/>
                </a:solidFill>
              </a:rPr>
              <a:t>interval of convergence</a:t>
            </a:r>
            <a:r>
              <a:rPr lang="en-US" dirty="0">
                <a:solidFill>
                  <a:schemeClr val="tx1"/>
                </a:solidFill>
              </a:rPr>
              <a:t> may be any of the four possibilities</a:t>
            </a:r>
          </a:p>
        </p:txBody>
      </p:sp>
      <p:graphicFrame>
        <p:nvGraphicFramePr>
          <p:cNvPr id="603138" name="Object 2"/>
          <p:cNvGraphicFramePr>
            <a:graphicFrameLocks noChangeAspect="1"/>
          </p:cNvGraphicFramePr>
          <p:nvPr>
            <p:extLst>
              <p:ext uri="{D42A27DB-BD31-4B8C-83A1-F6EECF244321}">
                <p14:modId xmlns:p14="http://schemas.microsoft.com/office/powerpoint/2010/main" val="2723146852"/>
              </p:ext>
            </p:extLst>
          </p:nvPr>
        </p:nvGraphicFramePr>
        <p:xfrm>
          <a:off x="838200" y="1256030"/>
          <a:ext cx="1841500" cy="558800"/>
        </p:xfrm>
        <a:graphic>
          <a:graphicData uri="http://schemas.openxmlformats.org/presentationml/2006/ole">
            <mc:AlternateContent xmlns:mc="http://schemas.openxmlformats.org/markup-compatibility/2006">
              <mc:Choice xmlns:v="urn:schemas-microsoft-com:vml" Requires="v">
                <p:oleObj name="Equation" r:id="rId2" imgW="1841400" imgH="558720" progId="Equation.DSMT4">
                  <p:embed/>
                </p:oleObj>
              </mc:Choice>
              <mc:Fallback>
                <p:oleObj name="Equation" r:id="rId2" imgW="1841400" imgH="558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56030"/>
                        <a:ext cx="1841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39" name="Object 3"/>
          <p:cNvGraphicFramePr>
            <a:graphicFrameLocks noChangeAspect="1"/>
          </p:cNvGraphicFramePr>
          <p:nvPr>
            <p:extLst>
              <p:ext uri="{D42A27DB-BD31-4B8C-83A1-F6EECF244321}">
                <p14:modId xmlns:p14="http://schemas.microsoft.com/office/powerpoint/2010/main" val="2633177803"/>
              </p:ext>
            </p:extLst>
          </p:nvPr>
        </p:nvGraphicFramePr>
        <p:xfrm>
          <a:off x="5118102" y="1303985"/>
          <a:ext cx="1346200" cy="469900"/>
        </p:xfrm>
        <a:graphic>
          <a:graphicData uri="http://schemas.openxmlformats.org/presentationml/2006/ole">
            <mc:AlternateContent xmlns:mc="http://schemas.openxmlformats.org/markup-compatibility/2006">
              <mc:Choice xmlns:v="urn:schemas-microsoft-com:vml" Requires="v">
                <p:oleObj name="Equation" r:id="rId4" imgW="1346040" imgH="469800" progId="Equation.DSMT4">
                  <p:embed/>
                </p:oleObj>
              </mc:Choice>
              <mc:Fallback>
                <p:oleObj name="Equation" r:id="rId4" imgW="13460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102" y="1303985"/>
                        <a:ext cx="134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0" name="Object 4"/>
          <p:cNvGraphicFramePr>
            <a:graphicFrameLocks noChangeAspect="1"/>
          </p:cNvGraphicFramePr>
          <p:nvPr>
            <p:extLst>
              <p:ext uri="{D42A27DB-BD31-4B8C-83A1-F6EECF244321}">
                <p14:modId xmlns:p14="http://schemas.microsoft.com/office/powerpoint/2010/main" val="2978802218"/>
              </p:ext>
            </p:extLst>
          </p:nvPr>
        </p:nvGraphicFramePr>
        <p:xfrm>
          <a:off x="1447800" y="1814830"/>
          <a:ext cx="1435100" cy="469900"/>
        </p:xfrm>
        <a:graphic>
          <a:graphicData uri="http://schemas.openxmlformats.org/presentationml/2006/ole">
            <mc:AlternateContent xmlns:mc="http://schemas.openxmlformats.org/markup-compatibility/2006">
              <mc:Choice xmlns:v="urn:schemas-microsoft-com:vml" Requires="v">
                <p:oleObj name="Equation" r:id="rId6" imgW="1434960" imgH="469800" progId="Equation.DSMT4">
                  <p:embed/>
                </p:oleObj>
              </mc:Choice>
              <mc:Fallback>
                <p:oleObj name="Equation" r:id="rId6" imgW="143496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1814830"/>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1" name="Object 5"/>
          <p:cNvGraphicFramePr>
            <a:graphicFrameLocks noChangeAspect="1"/>
          </p:cNvGraphicFramePr>
          <p:nvPr>
            <p:extLst>
              <p:ext uri="{D42A27DB-BD31-4B8C-83A1-F6EECF244321}">
                <p14:modId xmlns:p14="http://schemas.microsoft.com/office/powerpoint/2010/main" val="2120576716"/>
              </p:ext>
            </p:extLst>
          </p:nvPr>
        </p:nvGraphicFramePr>
        <p:xfrm>
          <a:off x="3048000" y="2209800"/>
          <a:ext cx="1905000" cy="558800"/>
        </p:xfrm>
        <a:graphic>
          <a:graphicData uri="http://schemas.openxmlformats.org/presentationml/2006/ole">
            <mc:AlternateContent xmlns:mc="http://schemas.openxmlformats.org/markup-compatibility/2006">
              <mc:Choice xmlns:v="urn:schemas-microsoft-com:vml" Requires="v">
                <p:oleObj name="Equation" r:id="rId8" imgW="1904760" imgH="558720" progId="Equation.DSMT4">
                  <p:embed/>
                </p:oleObj>
              </mc:Choice>
              <mc:Fallback>
                <p:oleObj name="Equation" r:id="rId8" imgW="1904760" imgH="5587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2209800"/>
                        <a:ext cx="1905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2" name="Object 6"/>
          <p:cNvGraphicFramePr>
            <a:graphicFrameLocks noChangeAspect="1"/>
          </p:cNvGraphicFramePr>
          <p:nvPr>
            <p:extLst>
              <p:ext uri="{D42A27DB-BD31-4B8C-83A1-F6EECF244321}">
                <p14:modId xmlns:p14="http://schemas.microsoft.com/office/powerpoint/2010/main" val="2414467340"/>
              </p:ext>
            </p:extLst>
          </p:nvPr>
        </p:nvGraphicFramePr>
        <p:xfrm>
          <a:off x="480237" y="4896767"/>
          <a:ext cx="1892300" cy="469900"/>
        </p:xfrm>
        <a:graphic>
          <a:graphicData uri="http://schemas.openxmlformats.org/presentationml/2006/ole">
            <mc:AlternateContent xmlns:mc="http://schemas.openxmlformats.org/markup-compatibility/2006">
              <mc:Choice xmlns:v="urn:schemas-microsoft-com:vml" Requires="v">
                <p:oleObj name="Equation" r:id="rId10" imgW="1892160" imgH="469800" progId="Equation.DSMT4">
                  <p:embed/>
                </p:oleObj>
              </mc:Choice>
              <mc:Fallback>
                <p:oleObj name="Equation" r:id="rId10" imgW="1892160" imgH="469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237" y="4896767"/>
                        <a:ext cx="1892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3" name="Object 7"/>
          <p:cNvGraphicFramePr>
            <a:graphicFrameLocks noChangeAspect="1"/>
          </p:cNvGraphicFramePr>
          <p:nvPr>
            <p:extLst>
              <p:ext uri="{D42A27DB-BD31-4B8C-83A1-F6EECF244321}">
                <p14:modId xmlns:p14="http://schemas.microsoft.com/office/powerpoint/2010/main" val="3714840387"/>
              </p:ext>
            </p:extLst>
          </p:nvPr>
        </p:nvGraphicFramePr>
        <p:xfrm>
          <a:off x="2353635" y="4896767"/>
          <a:ext cx="6311900" cy="469900"/>
        </p:xfrm>
        <a:graphic>
          <a:graphicData uri="http://schemas.openxmlformats.org/presentationml/2006/ole">
            <mc:AlternateContent xmlns:mc="http://schemas.openxmlformats.org/markup-compatibility/2006">
              <mc:Choice xmlns:v="urn:schemas-microsoft-com:vml" Requires="v">
                <p:oleObj name="Equation" r:id="rId12" imgW="6311880" imgH="469800" progId="Equation.DSMT4">
                  <p:embed/>
                </p:oleObj>
              </mc:Choice>
              <mc:Fallback>
                <p:oleObj name="Equation" r:id="rId12" imgW="6311880" imgH="469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3635" y="4896767"/>
                        <a:ext cx="631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Existence of the Radius of Convergence of a Power Series</a:t>
            </a:r>
          </a:p>
        </p:txBody>
      </p:sp>
      <p:sp>
        <p:nvSpPr>
          <p:cNvPr id="3" name="Content Placeholder 2"/>
          <p:cNvSpPr>
            <a:spLocks noGrp="1"/>
          </p:cNvSpPr>
          <p:nvPr>
            <p:ph idx="1"/>
          </p:nvPr>
        </p:nvSpPr>
        <p:spPr>
          <a:xfrm>
            <a:off x="457200" y="1280160"/>
            <a:ext cx="8229600" cy="3613297"/>
          </a:xfrm>
          <a:solidFill>
            <a:srgbClr val="FFFFCC"/>
          </a:solidFill>
          <a:ln w="28575">
            <a:solidFill>
              <a:schemeClr val="tx1"/>
            </a:solidFill>
          </a:ln>
        </p:spPr>
        <p:txBody>
          <a:bodyPr>
            <a:spAutoFit/>
          </a:bodyPr>
          <a:lstStyle/>
          <a:p>
            <a:r>
              <a:rPr lang="en-US" sz="2600" dirty="0">
                <a:solidFill>
                  <a:schemeClr val="tx1"/>
                </a:solidFill>
              </a:rPr>
              <a:t>Given a power series		  exactly one of the following statements is true:</a:t>
            </a:r>
          </a:p>
          <a:p>
            <a:pPr marL="465138" indent="-465138"/>
            <a:r>
              <a:rPr lang="en-US" sz="2600" dirty="0">
                <a:solidFill>
                  <a:schemeClr val="tx1"/>
                </a:solidFill>
              </a:rPr>
              <a:t>1.</a:t>
            </a:r>
            <a:r>
              <a:rPr lang="en-US" sz="2600" b="1" dirty="0">
                <a:solidFill>
                  <a:schemeClr val="tx1"/>
                </a:solidFill>
              </a:rPr>
              <a:t>	</a:t>
            </a:r>
            <a:r>
              <a:rPr lang="en-US" sz="2600" dirty="0">
                <a:solidFill>
                  <a:schemeClr val="tx1"/>
                </a:solidFill>
              </a:rPr>
              <a:t>The series converges only for </a:t>
            </a:r>
            <a:r>
              <a:rPr lang="en-US" sz="2600" i="1" dirty="0">
                <a:solidFill>
                  <a:schemeClr val="tx1"/>
                </a:solidFill>
              </a:rPr>
              <a:t>x</a:t>
            </a:r>
            <a:r>
              <a:rPr lang="en-US" sz="2600" dirty="0">
                <a:solidFill>
                  <a:schemeClr val="tx1"/>
                </a:solidFill>
              </a:rPr>
              <a:t> </a:t>
            </a:r>
            <a:r>
              <a:rPr lang="en-US" sz="2600" dirty="0">
                <a:solidFill>
                  <a:schemeClr val="tx1"/>
                </a:solidFill>
                <a:latin typeface="Symbol" pitchFamily="18" charset="2"/>
              </a:rPr>
              <a:t>=</a:t>
            </a:r>
            <a:r>
              <a:rPr lang="en-US" sz="2600" dirty="0">
                <a:solidFill>
                  <a:schemeClr val="tx1"/>
                </a:solidFill>
              </a:rPr>
              <a:t> </a:t>
            </a:r>
            <a:r>
              <a:rPr lang="en-US" sz="2600" i="1" dirty="0">
                <a:solidFill>
                  <a:schemeClr val="tx1"/>
                </a:solidFill>
              </a:rPr>
              <a:t>a</a:t>
            </a:r>
            <a:r>
              <a:rPr lang="en-US" sz="2600" dirty="0">
                <a:solidFill>
                  <a:schemeClr val="tx1"/>
                </a:solidFill>
              </a:rPr>
              <a:t> (radius of convergence </a:t>
            </a:r>
            <a:r>
              <a:rPr lang="en-US" sz="2600" i="1" dirty="0">
                <a:solidFill>
                  <a:schemeClr val="tx1"/>
                </a:solidFill>
              </a:rPr>
              <a:t>R</a:t>
            </a:r>
            <a:r>
              <a:rPr lang="en-US" sz="2600" dirty="0">
                <a:solidFill>
                  <a:schemeClr val="tx1"/>
                </a:solidFill>
              </a:rPr>
              <a:t> </a:t>
            </a:r>
            <a:r>
              <a:rPr lang="en-US" sz="2600" dirty="0">
                <a:solidFill>
                  <a:schemeClr val="tx1"/>
                </a:solidFill>
                <a:latin typeface="Symbol" pitchFamily="18" charset="2"/>
              </a:rPr>
              <a:t>=</a:t>
            </a:r>
            <a:r>
              <a:rPr lang="en-US" sz="2600" dirty="0">
                <a:solidFill>
                  <a:schemeClr val="tx1"/>
                </a:solidFill>
              </a:rPr>
              <a:t> 0).</a:t>
            </a:r>
          </a:p>
          <a:p>
            <a:pPr marL="514350" indent="-514350">
              <a:buAutoNum type="arabicPeriod" startAt="2"/>
            </a:pPr>
            <a:r>
              <a:rPr lang="en-US" sz="2600" dirty="0">
                <a:solidFill>
                  <a:schemeClr val="tx1"/>
                </a:solidFill>
              </a:rPr>
              <a:t>The series converges for all </a:t>
            </a:r>
            <a:r>
              <a:rPr lang="en-US" sz="2600" i="1" dirty="0">
                <a:solidFill>
                  <a:schemeClr val="tx1"/>
                </a:solidFill>
              </a:rPr>
              <a:t>x</a:t>
            </a:r>
            <a:r>
              <a:rPr lang="en-US" sz="2600" dirty="0">
                <a:solidFill>
                  <a:schemeClr val="tx1"/>
                </a:solidFill>
              </a:rPr>
              <a:t> (radius of convergence </a:t>
            </a:r>
            <a:br>
              <a:rPr lang="en-US" sz="2600" dirty="0">
                <a:solidFill>
                  <a:schemeClr val="tx1"/>
                </a:solidFill>
              </a:rPr>
            </a:br>
            <a:r>
              <a:rPr lang="en-US" sz="2600" i="1" dirty="0">
                <a:solidFill>
                  <a:schemeClr val="tx1"/>
                </a:solidFill>
              </a:rPr>
              <a:t>R</a:t>
            </a:r>
            <a:r>
              <a:rPr lang="en-US" sz="2600" dirty="0">
                <a:solidFill>
                  <a:schemeClr val="tx1"/>
                </a:solidFill>
              </a:rPr>
              <a:t> </a:t>
            </a:r>
            <a:r>
              <a:rPr lang="en-US" sz="2600" dirty="0">
                <a:solidFill>
                  <a:schemeClr val="tx1"/>
                </a:solidFill>
                <a:latin typeface="Symbol" pitchFamily="18" charset="2"/>
              </a:rPr>
              <a:t>=</a:t>
            </a:r>
            <a:r>
              <a:rPr lang="en-US" sz="2600" dirty="0">
                <a:solidFill>
                  <a:schemeClr val="tx1"/>
                </a:solidFill>
              </a:rPr>
              <a:t> </a:t>
            </a:r>
            <a:r>
              <a:rPr lang="en-US" sz="2600" dirty="0">
                <a:solidFill>
                  <a:schemeClr val="tx1"/>
                </a:solidFill>
                <a:sym typeface="Symbol"/>
              </a:rPr>
              <a:t></a:t>
            </a:r>
            <a:r>
              <a:rPr lang="en-US" sz="2600" dirty="0">
                <a:solidFill>
                  <a:schemeClr val="tx1"/>
                </a:solidFill>
              </a:rPr>
              <a:t>).</a:t>
            </a:r>
          </a:p>
          <a:p>
            <a:pPr marL="465138" indent="-465138"/>
            <a:r>
              <a:rPr lang="en-US" sz="2600" dirty="0">
                <a:solidFill>
                  <a:schemeClr val="tx1"/>
                </a:solidFill>
              </a:rPr>
              <a:t>3.	There is a real number 0 &lt; </a:t>
            </a:r>
            <a:r>
              <a:rPr lang="en-US" sz="2600" i="1" dirty="0">
                <a:solidFill>
                  <a:schemeClr val="tx1"/>
                </a:solidFill>
              </a:rPr>
              <a:t>R</a:t>
            </a:r>
            <a:r>
              <a:rPr lang="en-US" sz="2600" dirty="0">
                <a:solidFill>
                  <a:schemeClr val="tx1"/>
                </a:solidFill>
              </a:rPr>
              <a:t> &lt; </a:t>
            </a:r>
            <a:r>
              <a:rPr lang="en-US" sz="2600" dirty="0">
                <a:solidFill>
                  <a:schemeClr val="tx1"/>
                </a:solidFill>
                <a:sym typeface="Symbol"/>
              </a:rPr>
              <a:t></a:t>
            </a:r>
            <a:r>
              <a:rPr lang="en-US" sz="2600" dirty="0">
                <a:solidFill>
                  <a:schemeClr val="tx1"/>
                </a:solidFill>
              </a:rPr>
              <a:t> such that </a:t>
            </a:r>
          </a:p>
          <a:p>
            <a:pPr marL="465138" indent="-465138"/>
            <a:r>
              <a:rPr lang="en-US" sz="2600" dirty="0">
                <a:solidFill>
                  <a:schemeClr val="tx1"/>
                </a:solidFill>
              </a:rPr>
              <a:t>	converges for all 	                 and diverges for all </a:t>
            </a:r>
          </a:p>
        </p:txBody>
      </p:sp>
      <p:graphicFrame>
        <p:nvGraphicFramePr>
          <p:cNvPr id="604162" name="Object 2"/>
          <p:cNvGraphicFramePr>
            <a:graphicFrameLocks noChangeAspect="1"/>
          </p:cNvGraphicFramePr>
          <p:nvPr>
            <p:extLst>
              <p:ext uri="{D42A27DB-BD31-4B8C-83A1-F6EECF244321}">
                <p14:modId xmlns:p14="http://schemas.microsoft.com/office/powerpoint/2010/main" val="1802307761"/>
              </p:ext>
            </p:extLst>
          </p:nvPr>
        </p:nvGraphicFramePr>
        <p:xfrm>
          <a:off x="3429000" y="1270000"/>
          <a:ext cx="1790700" cy="533400"/>
        </p:xfrm>
        <a:graphic>
          <a:graphicData uri="http://schemas.openxmlformats.org/presentationml/2006/ole">
            <mc:AlternateContent xmlns:mc="http://schemas.openxmlformats.org/markup-compatibility/2006">
              <mc:Choice xmlns:v="urn:schemas-microsoft-com:vml" Requires="v">
                <p:oleObj name="Equation" r:id="rId2" imgW="1790640" imgH="533160" progId="Equation.DSMT4">
                  <p:embed/>
                </p:oleObj>
              </mc:Choice>
              <mc:Fallback>
                <p:oleObj name="Equation" r:id="rId2" imgW="1790640" imgH="533160" progId="Equation.DSMT4">
                  <p:embed/>
                  <p:pic>
                    <p:nvPicPr>
                      <p:cNvPr id="0" name="Picture 2"/>
                      <p:cNvPicPr>
                        <a:picLocks noChangeAspect="1" noChangeArrowheads="1"/>
                      </p:cNvPicPr>
                      <p:nvPr/>
                    </p:nvPicPr>
                    <p:blipFill>
                      <a:blip r:embed="rId3"/>
                      <a:srcRect/>
                      <a:stretch>
                        <a:fillRect/>
                      </a:stretch>
                    </p:blipFill>
                    <p:spPr bwMode="auto">
                      <a:xfrm>
                        <a:off x="3429000" y="1270000"/>
                        <a:ext cx="179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61391256"/>
              </p:ext>
            </p:extLst>
          </p:nvPr>
        </p:nvGraphicFramePr>
        <p:xfrm>
          <a:off x="6705600" y="3810000"/>
          <a:ext cx="1714500" cy="533400"/>
        </p:xfrm>
        <a:graphic>
          <a:graphicData uri="http://schemas.openxmlformats.org/presentationml/2006/ole">
            <mc:AlternateContent xmlns:mc="http://schemas.openxmlformats.org/markup-compatibility/2006">
              <mc:Choice xmlns:v="urn:schemas-microsoft-com:vml" Requires="v">
                <p:oleObj name="Equation" r:id="rId4" imgW="1714320" imgH="533160" progId="Equation.DSMT4">
                  <p:embed/>
                </p:oleObj>
              </mc:Choice>
              <mc:Fallback>
                <p:oleObj name="Equation" r:id="rId4" imgW="1714320" imgH="533160" progId="Equation.DSMT4">
                  <p:embed/>
                  <p:pic>
                    <p:nvPicPr>
                      <p:cNvPr id="0" name="Object 2"/>
                      <p:cNvPicPr>
                        <a:picLocks noChangeAspect="1" noChangeArrowheads="1"/>
                      </p:cNvPicPr>
                      <p:nvPr/>
                    </p:nvPicPr>
                    <p:blipFill>
                      <a:blip r:embed="rId5"/>
                      <a:srcRect/>
                      <a:stretch>
                        <a:fillRect/>
                      </a:stretch>
                    </p:blipFill>
                    <p:spPr bwMode="auto">
                      <a:xfrm>
                        <a:off x="6705600" y="3810000"/>
                        <a:ext cx="1714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42941883"/>
              </p:ext>
            </p:extLst>
          </p:nvPr>
        </p:nvGraphicFramePr>
        <p:xfrm>
          <a:off x="3260503" y="4403621"/>
          <a:ext cx="1231900" cy="444500"/>
        </p:xfrm>
        <a:graphic>
          <a:graphicData uri="http://schemas.openxmlformats.org/presentationml/2006/ole">
            <mc:AlternateContent xmlns:mc="http://schemas.openxmlformats.org/markup-compatibility/2006">
              <mc:Choice xmlns:v="urn:schemas-microsoft-com:vml" Requires="v">
                <p:oleObj name="Equation" r:id="rId6" imgW="1231560" imgH="444240" progId="Equation.DSMT4">
                  <p:embed/>
                </p:oleObj>
              </mc:Choice>
              <mc:Fallback>
                <p:oleObj name="Equation" r:id="rId6" imgW="1231560" imgH="444240" progId="Equation.DSMT4">
                  <p:embed/>
                  <p:pic>
                    <p:nvPicPr>
                      <p:cNvPr id="0" name="Object 4"/>
                      <p:cNvPicPr>
                        <a:picLocks noChangeAspect="1" noChangeArrowheads="1"/>
                      </p:cNvPicPr>
                      <p:nvPr/>
                    </p:nvPicPr>
                    <p:blipFill>
                      <a:blip r:embed="rId7"/>
                      <a:srcRect/>
                      <a:stretch>
                        <a:fillRect/>
                      </a:stretch>
                    </p:blipFill>
                    <p:spPr bwMode="auto">
                      <a:xfrm>
                        <a:off x="3260503" y="4403621"/>
                        <a:ext cx="1231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29048363"/>
              </p:ext>
            </p:extLst>
          </p:nvPr>
        </p:nvGraphicFramePr>
        <p:xfrm>
          <a:off x="7239000" y="4387318"/>
          <a:ext cx="1308100" cy="444500"/>
        </p:xfrm>
        <a:graphic>
          <a:graphicData uri="http://schemas.openxmlformats.org/presentationml/2006/ole">
            <mc:AlternateContent xmlns:mc="http://schemas.openxmlformats.org/markup-compatibility/2006">
              <mc:Choice xmlns:v="urn:schemas-microsoft-com:vml" Requires="v">
                <p:oleObj name="Equation" r:id="rId8" imgW="1307880" imgH="444240" progId="Equation.DSMT4">
                  <p:embed/>
                </p:oleObj>
              </mc:Choice>
              <mc:Fallback>
                <p:oleObj name="Equation" r:id="rId8" imgW="1307880" imgH="444240" progId="Equation.DSMT4">
                  <p:embed/>
                  <p:pic>
                    <p:nvPicPr>
                      <p:cNvPr id="0" name="Object 5"/>
                      <p:cNvPicPr>
                        <a:picLocks noChangeAspect="1" noChangeArrowheads="1"/>
                      </p:cNvPicPr>
                      <p:nvPr/>
                    </p:nvPicPr>
                    <p:blipFill>
                      <a:blip r:embed="rId9"/>
                      <a:srcRect/>
                      <a:stretch>
                        <a:fillRect/>
                      </a:stretch>
                    </p:blipFill>
                    <p:spPr bwMode="auto">
                      <a:xfrm>
                        <a:off x="7239000" y="4387318"/>
                        <a:ext cx="1308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Proof</a:t>
            </a:r>
            <a:endParaRPr lang="en-US" b="1" dirty="0">
              <a:solidFill>
                <a:schemeClr val="tx1"/>
              </a:solidFill>
            </a:endParaRPr>
          </a:p>
        </p:txBody>
      </p:sp>
      <p:sp>
        <p:nvSpPr>
          <p:cNvPr id="3" name="Content Placeholder 2"/>
          <p:cNvSpPr>
            <a:spLocks noGrp="1"/>
          </p:cNvSpPr>
          <p:nvPr>
            <p:ph idx="1"/>
          </p:nvPr>
        </p:nvSpPr>
        <p:spPr>
          <a:xfrm>
            <a:off x="457200" y="1280160"/>
            <a:ext cx="8229600" cy="3327065"/>
          </a:xfrm>
          <a:solidFill>
            <a:srgbClr val="FFFFCC"/>
          </a:solidFill>
          <a:ln w="28575">
            <a:solidFill>
              <a:schemeClr val="tx1"/>
            </a:solidFill>
          </a:ln>
        </p:spPr>
        <p:txBody>
          <a:bodyPr bIns="91440">
            <a:spAutoFit/>
          </a:bodyPr>
          <a:lstStyle/>
          <a:p>
            <a:r>
              <a:rPr lang="en-US" dirty="0">
                <a:solidFill>
                  <a:schemeClr val="tx1"/>
                </a:solidFill>
              </a:rPr>
              <a:t>To prove this theorem, we must show that there is no interval of values for </a:t>
            </a:r>
            <a:r>
              <a:rPr lang="en-US" i="1" dirty="0">
                <a:solidFill>
                  <a:schemeClr val="tx1"/>
                </a:solidFill>
              </a:rPr>
              <a:t>x</a:t>
            </a:r>
            <a:r>
              <a:rPr lang="en-US" dirty="0">
                <a:solidFill>
                  <a:schemeClr val="tx1"/>
                </a:solidFill>
              </a:rPr>
              <a:t> on which the convergence or divergence of the series is unknown. To do so, suppose neither of the first two statements of the theorem is true. Then for some </a:t>
            </a:r>
            <a:r>
              <a:rPr lang="en-US" i="1" dirty="0">
                <a:solidFill>
                  <a:schemeClr val="tx1"/>
                </a:solidFill>
              </a:rPr>
              <a:t>b</a:t>
            </a:r>
            <a:r>
              <a:rPr lang="en-US" dirty="0">
                <a:solidFill>
                  <a:schemeClr val="tx1"/>
                </a:solidFill>
              </a:rPr>
              <a:t> with			           </a:t>
            </a:r>
          </a:p>
          <a:p>
            <a:r>
              <a:rPr lang="en-US" dirty="0">
                <a:solidFill>
                  <a:schemeClr val="tx1"/>
                </a:solidFill>
              </a:rPr>
              <a:t>converges; and for some </a:t>
            </a:r>
            <a:r>
              <a:rPr lang="en-US" i="1" dirty="0">
                <a:solidFill>
                  <a:schemeClr val="tx1"/>
                </a:solidFill>
              </a:rPr>
              <a:t>d</a:t>
            </a:r>
            <a:r>
              <a:rPr lang="en-US" dirty="0">
                <a:solidFill>
                  <a:schemeClr val="tx1"/>
                </a:solidFill>
              </a:rPr>
              <a:t> with</a:t>
            </a:r>
          </a:p>
          <a:p>
            <a:r>
              <a:rPr lang="en-US" dirty="0">
                <a:solidFill>
                  <a:schemeClr val="tx1"/>
                </a:solidFill>
              </a:rPr>
              <a:t>		 diverges.</a:t>
            </a:r>
          </a:p>
        </p:txBody>
      </p:sp>
      <p:graphicFrame>
        <p:nvGraphicFramePr>
          <p:cNvPr id="606213" name="Object 5"/>
          <p:cNvGraphicFramePr>
            <a:graphicFrameLocks noChangeAspect="1"/>
          </p:cNvGraphicFramePr>
          <p:nvPr>
            <p:extLst>
              <p:ext uri="{D42A27DB-BD31-4B8C-83A1-F6EECF244321}">
                <p14:modId xmlns:p14="http://schemas.microsoft.com/office/powerpoint/2010/main" val="335471172"/>
              </p:ext>
            </p:extLst>
          </p:nvPr>
        </p:nvGraphicFramePr>
        <p:xfrm>
          <a:off x="4572000" y="2986781"/>
          <a:ext cx="3251200" cy="558800"/>
        </p:xfrm>
        <a:graphic>
          <a:graphicData uri="http://schemas.openxmlformats.org/presentationml/2006/ole">
            <mc:AlternateContent xmlns:mc="http://schemas.openxmlformats.org/markup-compatibility/2006">
              <mc:Choice xmlns:v="urn:schemas-microsoft-com:vml" Requires="v">
                <p:oleObj name="Equation" r:id="rId2" imgW="3251160" imgH="558720" progId="Equation.DSMT4">
                  <p:embed/>
                </p:oleObj>
              </mc:Choice>
              <mc:Fallback>
                <p:oleObj name="Equation" r:id="rId2" imgW="3251160" imgH="55872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86781"/>
                        <a:ext cx="3251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6214" name="Object 6"/>
          <p:cNvGraphicFramePr>
            <a:graphicFrameLocks noChangeAspect="1"/>
          </p:cNvGraphicFramePr>
          <p:nvPr>
            <p:extLst>
              <p:ext uri="{D42A27DB-BD31-4B8C-83A1-F6EECF244321}">
                <p14:modId xmlns:p14="http://schemas.microsoft.com/office/powerpoint/2010/main" val="1531260787"/>
              </p:ext>
            </p:extLst>
          </p:nvPr>
        </p:nvGraphicFramePr>
        <p:xfrm>
          <a:off x="5193709" y="3572418"/>
          <a:ext cx="2057400" cy="469900"/>
        </p:xfrm>
        <a:graphic>
          <a:graphicData uri="http://schemas.openxmlformats.org/presentationml/2006/ole">
            <mc:AlternateContent xmlns:mc="http://schemas.openxmlformats.org/markup-compatibility/2006">
              <mc:Choice xmlns:v="urn:schemas-microsoft-com:vml" Requires="v">
                <p:oleObj name="Equation" r:id="rId4" imgW="2057400" imgH="469800" progId="Equation.DSMT4">
                  <p:embed/>
                </p:oleObj>
              </mc:Choice>
              <mc:Fallback>
                <p:oleObj name="Equation" r:id="rId4" imgW="2057400" imgH="4698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3709" y="3572418"/>
                        <a:ext cx="205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6215" name="Object 7"/>
          <p:cNvGraphicFramePr>
            <a:graphicFrameLocks noChangeAspect="1"/>
          </p:cNvGraphicFramePr>
          <p:nvPr>
            <p:extLst>
              <p:ext uri="{D42A27DB-BD31-4B8C-83A1-F6EECF244321}">
                <p14:modId xmlns:p14="http://schemas.microsoft.com/office/powerpoint/2010/main" val="3250896631"/>
              </p:ext>
            </p:extLst>
          </p:nvPr>
        </p:nvGraphicFramePr>
        <p:xfrm>
          <a:off x="609600" y="3990083"/>
          <a:ext cx="1854200" cy="558800"/>
        </p:xfrm>
        <a:graphic>
          <a:graphicData uri="http://schemas.openxmlformats.org/presentationml/2006/ole">
            <mc:AlternateContent xmlns:mc="http://schemas.openxmlformats.org/markup-compatibility/2006">
              <mc:Choice xmlns:v="urn:schemas-microsoft-com:vml" Requires="v">
                <p:oleObj name="Equation" r:id="rId6" imgW="1854000" imgH="558720" progId="Equation.DSMT4">
                  <p:embed/>
                </p:oleObj>
              </mc:Choice>
              <mc:Fallback>
                <p:oleObj name="Equation" r:id="rId6" imgW="1854000" imgH="55872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90083"/>
                        <a:ext cx="1854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Proof </a:t>
            </a:r>
            <a:r>
              <a:rPr lang="en-US" dirty="0"/>
              <a:t>(cont.)</a:t>
            </a:r>
          </a:p>
        </p:txBody>
      </p:sp>
      <p:sp>
        <p:nvSpPr>
          <p:cNvPr id="3" name="Content Placeholder 2"/>
          <p:cNvSpPr>
            <a:spLocks noGrp="1"/>
          </p:cNvSpPr>
          <p:nvPr>
            <p:ph idx="1"/>
          </p:nvPr>
        </p:nvSpPr>
        <p:spPr>
          <a:xfrm>
            <a:off x="457200" y="1280160"/>
            <a:ext cx="8229600" cy="3757952"/>
          </a:xfrm>
          <a:solidFill>
            <a:srgbClr val="FFFFCC"/>
          </a:solidFill>
          <a:ln w="28575">
            <a:solidFill>
              <a:schemeClr val="tx1"/>
            </a:solidFill>
          </a:ln>
        </p:spPr>
        <p:txBody>
          <a:bodyPr bIns="91440">
            <a:spAutoFit/>
          </a:bodyPr>
          <a:lstStyle/>
          <a:p>
            <a:r>
              <a:rPr lang="en-US" dirty="0">
                <a:solidFill>
                  <a:schemeClr val="tx1"/>
                </a:solidFill>
              </a:rPr>
              <a:t>Let</a:t>
            </a:r>
          </a:p>
          <a:p>
            <a:pPr algn="ctr"/>
            <a:endParaRPr lang="en-US" b="1" dirty="0">
              <a:solidFill>
                <a:schemeClr val="tx1"/>
              </a:solidFill>
            </a:endParaRPr>
          </a:p>
          <a:p>
            <a:r>
              <a:rPr lang="en-US" dirty="0">
                <a:solidFill>
                  <a:schemeClr val="tx1"/>
                </a:solidFill>
              </a:rPr>
              <a:t>Then </a:t>
            </a:r>
            <a:r>
              <a:rPr lang="en-US" i="1" dirty="0">
                <a:solidFill>
                  <a:schemeClr val="tx1"/>
                </a:solidFill>
              </a:rPr>
              <a:t>S</a:t>
            </a:r>
            <a:r>
              <a:rPr lang="en-US" dirty="0">
                <a:solidFill>
                  <a:schemeClr val="tx1"/>
                </a:solidFill>
              </a:rPr>
              <a:t> </a:t>
            </a:r>
            <a:r>
              <a:rPr lang="en-US" dirty="0">
                <a:solidFill>
                  <a:schemeClr val="tx1"/>
                </a:solidFill>
                <a:sym typeface="Symbol"/>
              </a:rPr>
              <a:t></a:t>
            </a:r>
            <a:r>
              <a:rPr lang="en-US" dirty="0">
                <a:solidFill>
                  <a:schemeClr val="tx1"/>
                </a:solidFill>
              </a:rPr>
              <a:t> </a:t>
            </a:r>
            <a:r>
              <a:rPr lang="en-US" dirty="0">
                <a:solidFill>
                  <a:schemeClr val="tx1"/>
                </a:solidFill>
                <a:sym typeface="Symbol" panose="05050102010706020507" pitchFamily="18" charset="2"/>
              </a:rPr>
              <a:t></a:t>
            </a:r>
            <a:r>
              <a:rPr lang="en-US" dirty="0">
                <a:solidFill>
                  <a:schemeClr val="tx1"/>
                </a:solidFill>
              </a:rPr>
              <a:t> since		    and </a:t>
            </a:r>
            <a:r>
              <a:rPr lang="en-US" i="1" dirty="0">
                <a:solidFill>
                  <a:schemeClr val="tx1"/>
                </a:solidFill>
              </a:rPr>
              <a:t>S</a:t>
            </a:r>
            <a:r>
              <a:rPr lang="en-US" dirty="0">
                <a:solidFill>
                  <a:schemeClr val="tx1"/>
                </a:solidFill>
              </a:rPr>
              <a:t> has an upper bound since		      By the Completeness Property of the real numbers, </a:t>
            </a:r>
            <a:r>
              <a:rPr lang="en-US" i="1" dirty="0">
                <a:solidFill>
                  <a:schemeClr val="tx1"/>
                </a:solidFill>
              </a:rPr>
              <a:t>S</a:t>
            </a:r>
            <a:r>
              <a:rPr lang="en-US" dirty="0">
                <a:solidFill>
                  <a:schemeClr val="tx1"/>
                </a:solidFill>
              </a:rPr>
              <a:t> has a least upper bound </a:t>
            </a:r>
            <a:r>
              <a:rPr lang="en-US" i="1" dirty="0">
                <a:solidFill>
                  <a:schemeClr val="tx1"/>
                </a:solidFill>
              </a:rPr>
              <a:t>R</a:t>
            </a:r>
            <a:r>
              <a:rPr lang="en-US" dirty="0">
                <a:solidFill>
                  <a:schemeClr val="tx1"/>
                </a:solidFill>
              </a:rPr>
              <a:t>, which makes the third statement above true (note that this theorem says nothing about convergence at either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a</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R</a:t>
            </a:r>
            <a:r>
              <a:rPr lang="en-US" dirty="0">
                <a:solidFill>
                  <a:schemeClr val="tx1"/>
                </a:solidFill>
              </a:rPr>
              <a:t> or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a</a:t>
            </a:r>
            <a:r>
              <a:rPr lang="en-US" dirty="0">
                <a:solidFill>
                  <a:schemeClr val="tx1"/>
                </a:solidFill>
              </a:rPr>
              <a:t> + </a:t>
            </a:r>
            <a:r>
              <a:rPr lang="en-US" i="1" dirty="0">
                <a:solidFill>
                  <a:schemeClr val="tx1"/>
                </a:solidFill>
              </a:rPr>
              <a:t>R</a:t>
            </a:r>
            <a:r>
              <a:rPr lang="en-US" dirty="0">
                <a:solidFill>
                  <a:schemeClr val="tx1"/>
                </a:solidFill>
              </a:rPr>
              <a:t>).</a:t>
            </a:r>
          </a:p>
        </p:txBody>
      </p:sp>
      <p:graphicFrame>
        <p:nvGraphicFramePr>
          <p:cNvPr id="607237" name="Object 5"/>
          <p:cNvGraphicFramePr>
            <a:graphicFrameLocks noChangeAspect="1"/>
          </p:cNvGraphicFramePr>
          <p:nvPr>
            <p:extLst>
              <p:ext uri="{D42A27DB-BD31-4B8C-83A1-F6EECF244321}">
                <p14:modId xmlns:p14="http://schemas.microsoft.com/office/powerpoint/2010/main" val="2397167841"/>
              </p:ext>
            </p:extLst>
          </p:nvPr>
        </p:nvGraphicFramePr>
        <p:xfrm>
          <a:off x="1936750" y="1639588"/>
          <a:ext cx="5270500" cy="685800"/>
        </p:xfrm>
        <a:graphic>
          <a:graphicData uri="http://schemas.openxmlformats.org/presentationml/2006/ole">
            <mc:AlternateContent xmlns:mc="http://schemas.openxmlformats.org/markup-compatibility/2006">
              <mc:Choice xmlns:v="urn:schemas-microsoft-com:vml" Requires="v">
                <p:oleObj name="Equation" r:id="rId2" imgW="5270400" imgH="685800" progId="Equation.DSMT4">
                  <p:embed/>
                </p:oleObj>
              </mc:Choice>
              <mc:Fallback>
                <p:oleObj name="Equation" r:id="rId2" imgW="5270400" imgH="6858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1639588"/>
                        <a:ext cx="5270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7238" name="Object 6"/>
          <p:cNvGraphicFramePr>
            <a:graphicFrameLocks noChangeAspect="1"/>
          </p:cNvGraphicFramePr>
          <p:nvPr>
            <p:extLst>
              <p:ext uri="{D42A27DB-BD31-4B8C-83A1-F6EECF244321}">
                <p14:modId xmlns:p14="http://schemas.microsoft.com/office/powerpoint/2010/main" val="2391684151"/>
              </p:ext>
            </p:extLst>
          </p:nvPr>
        </p:nvGraphicFramePr>
        <p:xfrm>
          <a:off x="3048000" y="2338993"/>
          <a:ext cx="1397000" cy="469900"/>
        </p:xfrm>
        <a:graphic>
          <a:graphicData uri="http://schemas.openxmlformats.org/presentationml/2006/ole">
            <mc:AlternateContent xmlns:mc="http://schemas.openxmlformats.org/markup-compatibility/2006">
              <mc:Choice xmlns:v="urn:schemas-microsoft-com:vml" Requires="v">
                <p:oleObj name="Equation" r:id="rId4" imgW="1396800" imgH="469800" progId="Equation.DSMT4">
                  <p:embed/>
                </p:oleObj>
              </mc:Choice>
              <mc:Fallback>
                <p:oleObj name="Equation" r:id="rId4" imgW="1396800" imgH="4698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338993"/>
                        <a:ext cx="139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7239" name="Object 7"/>
          <p:cNvGraphicFramePr>
            <a:graphicFrameLocks noChangeAspect="1"/>
          </p:cNvGraphicFramePr>
          <p:nvPr>
            <p:extLst>
              <p:ext uri="{D42A27DB-BD31-4B8C-83A1-F6EECF244321}">
                <p14:modId xmlns:p14="http://schemas.microsoft.com/office/powerpoint/2010/main" val="3934897503"/>
              </p:ext>
            </p:extLst>
          </p:nvPr>
        </p:nvGraphicFramePr>
        <p:xfrm>
          <a:off x="1371600" y="2808893"/>
          <a:ext cx="1397000" cy="469900"/>
        </p:xfrm>
        <a:graphic>
          <a:graphicData uri="http://schemas.openxmlformats.org/presentationml/2006/ole">
            <mc:AlternateContent xmlns:mc="http://schemas.openxmlformats.org/markup-compatibility/2006">
              <mc:Choice xmlns:v="urn:schemas-microsoft-com:vml" Requires="v">
                <p:oleObj name="Equation" r:id="rId6" imgW="1396800" imgH="469800" progId="Equation.DSMT4">
                  <p:embed/>
                </p:oleObj>
              </mc:Choice>
              <mc:Fallback>
                <p:oleObj name="Equation" r:id="rId6" imgW="1396800" imgH="4698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808893"/>
                        <a:ext cx="139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Radius of Convergence and Interval of Convergence of a Series</a:t>
            </a:r>
          </a:p>
        </p:txBody>
      </p:sp>
      <p:sp>
        <p:nvSpPr>
          <p:cNvPr id="3" name="Content Placeholder 2"/>
          <p:cNvSpPr>
            <a:spLocks noGrp="1"/>
          </p:cNvSpPr>
          <p:nvPr>
            <p:ph idx="1"/>
          </p:nvPr>
        </p:nvSpPr>
        <p:spPr/>
        <p:txBody>
          <a:bodyPr/>
          <a:lstStyle/>
          <a:p>
            <a:r>
              <a:rPr lang="en-US" dirty="0"/>
              <a:t>Find the radius of convergence and interval of convergence of the following series.</a:t>
            </a:r>
          </a:p>
        </p:txBody>
      </p:sp>
      <p:graphicFrame>
        <p:nvGraphicFramePr>
          <p:cNvPr id="608258" name="Object 2"/>
          <p:cNvGraphicFramePr>
            <a:graphicFrameLocks noChangeAspect="1"/>
          </p:cNvGraphicFramePr>
          <p:nvPr/>
        </p:nvGraphicFramePr>
        <p:xfrm>
          <a:off x="548640" y="2387600"/>
          <a:ext cx="1955800" cy="2082800"/>
        </p:xfrm>
        <a:graphic>
          <a:graphicData uri="http://schemas.openxmlformats.org/presentationml/2006/ole">
            <mc:AlternateContent xmlns:mc="http://schemas.openxmlformats.org/markup-compatibility/2006">
              <mc:Choice xmlns:v="urn:schemas-microsoft-com:vml" Requires="v">
                <p:oleObj name="Equation" r:id="rId2" imgW="1955520" imgH="2082600" progId="Equation.DSMT4">
                  <p:embed/>
                </p:oleObj>
              </mc:Choice>
              <mc:Fallback>
                <p:oleObj name="Equation" r:id="rId2" imgW="1955520" imgH="2082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387600"/>
                        <a:ext cx="19558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Radius of Convergence and Interval of Convergence of a Series (cont.)</a:t>
            </a:r>
          </a:p>
        </p:txBody>
      </p:sp>
      <p:sp>
        <p:nvSpPr>
          <p:cNvPr id="3" name="Content Placeholder 2"/>
          <p:cNvSpPr>
            <a:spLocks noGrp="1"/>
          </p:cNvSpPr>
          <p:nvPr>
            <p:ph idx="1"/>
          </p:nvPr>
        </p:nvSpPr>
        <p:spPr/>
        <p:txBody>
          <a:bodyPr/>
          <a:lstStyle/>
          <a:p>
            <a:pPr marL="465138" indent="-465138"/>
            <a:r>
              <a:rPr lang="en-US" b="1" dirty="0"/>
              <a:t>Solution</a:t>
            </a:r>
          </a:p>
          <a:p>
            <a:pPr marL="465138" indent="-465138"/>
            <a:r>
              <a:rPr lang="en-US" b="1" dirty="0"/>
              <a:t>a.	</a:t>
            </a:r>
            <a:r>
              <a:rPr lang="en-US" dirty="0"/>
              <a:t>Using the Ratio Test, we see</a:t>
            </a:r>
          </a:p>
          <a:p>
            <a:pPr marL="465138" indent="-465138"/>
            <a:r>
              <a:rPr lang="en-US" dirty="0"/>
              <a:t>	</a:t>
            </a:r>
          </a:p>
          <a:p>
            <a:pPr marL="465138" indent="-465138"/>
            <a:endParaRPr lang="en-US" dirty="0"/>
          </a:p>
          <a:p>
            <a:pPr marL="465138" indent="-465138"/>
            <a:endParaRPr lang="en-US" dirty="0"/>
          </a:p>
          <a:p>
            <a:pPr marL="465138" indent="-465138"/>
            <a:r>
              <a:rPr lang="en-US" dirty="0"/>
              <a:t>	for every </a:t>
            </a:r>
            <a:r>
              <a:rPr lang="en-US" i="1" dirty="0"/>
              <a:t>x</a:t>
            </a:r>
            <a:r>
              <a:rPr lang="en-US" dirty="0"/>
              <a:t> </a:t>
            </a:r>
            <a:r>
              <a:rPr lang="en-US" dirty="0">
                <a:sym typeface="Symbol"/>
              </a:rPr>
              <a:t></a:t>
            </a:r>
            <a:r>
              <a:rPr lang="en-US" dirty="0">
                <a:latin typeface="Cambria Math" panose="02040503050406030204" pitchFamily="18" charset="0"/>
                <a:ea typeface="Cambria Math" panose="02040503050406030204" pitchFamily="18" charset="0"/>
                <a:sym typeface="Symbol"/>
              </a:rPr>
              <a:t>ℝ</a:t>
            </a:r>
            <a:r>
              <a:rPr lang="en-US" dirty="0"/>
              <a:t>, so the radius of convergence is </a:t>
            </a:r>
            <a:r>
              <a:rPr lang="en-US" i="1" dirty="0">
                <a:solidFill>
                  <a:srgbClr val="FF0000"/>
                </a:solidFill>
              </a:rPr>
              <a:t>R </a:t>
            </a:r>
            <a:r>
              <a:rPr lang="en-US" dirty="0">
                <a:solidFill>
                  <a:srgbClr val="FF0000"/>
                </a:solidFill>
                <a:latin typeface="Symbol" pitchFamily="18" charset="2"/>
              </a:rPr>
              <a:t>=</a:t>
            </a:r>
            <a:r>
              <a:rPr lang="en-US" dirty="0">
                <a:solidFill>
                  <a:srgbClr val="FF0000"/>
                </a:solidFill>
              </a:rPr>
              <a:t> </a:t>
            </a:r>
            <a:r>
              <a:rPr lang="en-US" dirty="0">
                <a:solidFill>
                  <a:srgbClr val="FF0000"/>
                </a:solidFill>
                <a:sym typeface="Symbol"/>
              </a:rPr>
              <a:t></a:t>
            </a:r>
            <a:r>
              <a:rPr lang="en-US" dirty="0"/>
              <a:t> and the interval of convergence is </a:t>
            </a:r>
            <a:r>
              <a:rPr lang="en-US" dirty="0">
                <a:solidFill>
                  <a:srgbClr val="FF0000"/>
                </a:solidFill>
              </a:rPr>
              <a:t>(</a:t>
            </a:r>
            <a:r>
              <a:rPr lang="en-US" dirty="0">
                <a:solidFill>
                  <a:srgbClr val="FF0000"/>
                </a:solidFill>
                <a:latin typeface="Symbol" pitchFamily="18" charset="2"/>
              </a:rPr>
              <a:t>-</a:t>
            </a:r>
            <a:r>
              <a:rPr lang="en-US" dirty="0">
                <a:solidFill>
                  <a:srgbClr val="FF0000"/>
                </a:solidFill>
                <a:sym typeface="Symbol"/>
              </a:rPr>
              <a:t></a:t>
            </a:r>
            <a:r>
              <a:rPr lang="en-US" dirty="0">
                <a:solidFill>
                  <a:srgbClr val="FF0000"/>
                </a:solidFill>
              </a:rPr>
              <a:t>, </a:t>
            </a:r>
            <a:r>
              <a:rPr lang="en-US" dirty="0">
                <a:solidFill>
                  <a:srgbClr val="FF0000"/>
                </a:solidFill>
                <a:sym typeface="Symbol"/>
              </a:rPr>
              <a:t>)</a:t>
            </a:r>
            <a:r>
              <a:rPr lang="en-US" dirty="0">
                <a:solidFill>
                  <a:srgbClr val="FF0000"/>
                </a:solidFill>
              </a:rPr>
              <a:t>.</a:t>
            </a:r>
          </a:p>
        </p:txBody>
      </p:sp>
      <p:graphicFrame>
        <p:nvGraphicFramePr>
          <p:cNvPr id="609283" name="Object 3"/>
          <p:cNvGraphicFramePr>
            <a:graphicFrameLocks noChangeAspect="1"/>
          </p:cNvGraphicFramePr>
          <p:nvPr/>
        </p:nvGraphicFramePr>
        <p:xfrm>
          <a:off x="1295400" y="2590800"/>
          <a:ext cx="723900" cy="1028700"/>
        </p:xfrm>
        <a:graphic>
          <a:graphicData uri="http://schemas.openxmlformats.org/presentationml/2006/ole">
            <mc:AlternateContent xmlns:mc="http://schemas.openxmlformats.org/markup-compatibility/2006">
              <mc:Choice xmlns:v="urn:schemas-microsoft-com:vml" Requires="v">
                <p:oleObj name="Equation" r:id="rId2" imgW="723600" imgH="1028520" progId="Equation.DSMT4">
                  <p:embed/>
                </p:oleObj>
              </mc:Choice>
              <mc:Fallback>
                <p:oleObj name="Equation" r:id="rId2" imgW="723600" imgH="10285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90800"/>
                        <a:ext cx="7239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9284" name="Object 4"/>
          <p:cNvGraphicFramePr>
            <a:graphicFrameLocks noChangeAspect="1"/>
          </p:cNvGraphicFramePr>
          <p:nvPr/>
        </p:nvGraphicFramePr>
        <p:xfrm>
          <a:off x="2116667" y="2590800"/>
          <a:ext cx="2006600" cy="1079500"/>
        </p:xfrm>
        <a:graphic>
          <a:graphicData uri="http://schemas.openxmlformats.org/presentationml/2006/ole">
            <mc:AlternateContent xmlns:mc="http://schemas.openxmlformats.org/markup-compatibility/2006">
              <mc:Choice xmlns:v="urn:schemas-microsoft-com:vml" Requires="v">
                <p:oleObj name="Equation" r:id="rId4" imgW="2006280" imgH="1079280" progId="Equation.DSMT4">
                  <p:embed/>
                </p:oleObj>
              </mc:Choice>
              <mc:Fallback>
                <p:oleObj name="Equation" r:id="rId4" imgW="2006280" imgH="10792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6667" y="2590800"/>
                        <a:ext cx="2006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9285" name="Object 5"/>
          <p:cNvGraphicFramePr>
            <a:graphicFrameLocks noChangeAspect="1"/>
          </p:cNvGraphicFramePr>
          <p:nvPr>
            <p:extLst>
              <p:ext uri="{D42A27DB-BD31-4B8C-83A1-F6EECF244321}">
                <p14:modId xmlns:p14="http://schemas.microsoft.com/office/powerpoint/2010/main" val="2662149268"/>
              </p:ext>
            </p:extLst>
          </p:nvPr>
        </p:nvGraphicFramePr>
        <p:xfrm>
          <a:off x="4233863" y="2674938"/>
          <a:ext cx="1676400" cy="939800"/>
        </p:xfrm>
        <a:graphic>
          <a:graphicData uri="http://schemas.openxmlformats.org/presentationml/2006/ole">
            <mc:AlternateContent xmlns:mc="http://schemas.openxmlformats.org/markup-compatibility/2006">
              <mc:Choice xmlns:v="urn:schemas-microsoft-com:vml" Requires="v">
                <p:oleObj name="Equation" r:id="rId6" imgW="1676160" imgH="939600" progId="Equation.DSMT4">
                  <p:embed/>
                </p:oleObj>
              </mc:Choice>
              <mc:Fallback>
                <p:oleObj name="Equation" r:id="rId6" imgW="1676160" imgH="939600" progId="Equation.DSMT4">
                  <p:embed/>
                  <p:pic>
                    <p:nvPicPr>
                      <p:cNvPr id="0" name="Picture 5"/>
                      <p:cNvPicPr>
                        <a:picLocks noChangeAspect="1" noChangeArrowheads="1"/>
                      </p:cNvPicPr>
                      <p:nvPr/>
                    </p:nvPicPr>
                    <p:blipFill>
                      <a:blip r:embed="rId7"/>
                      <a:srcRect/>
                      <a:stretch>
                        <a:fillRect/>
                      </a:stretch>
                    </p:blipFill>
                    <p:spPr bwMode="auto">
                      <a:xfrm>
                        <a:off x="4233863" y="2674938"/>
                        <a:ext cx="1676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9286" name="Object 6"/>
          <p:cNvGraphicFramePr>
            <a:graphicFrameLocks noChangeAspect="1"/>
          </p:cNvGraphicFramePr>
          <p:nvPr/>
        </p:nvGraphicFramePr>
        <p:xfrm>
          <a:off x="6019800" y="3001780"/>
          <a:ext cx="2006600" cy="292100"/>
        </p:xfrm>
        <a:graphic>
          <a:graphicData uri="http://schemas.openxmlformats.org/presentationml/2006/ole">
            <mc:AlternateContent xmlns:mc="http://schemas.openxmlformats.org/markup-compatibility/2006">
              <mc:Choice xmlns:v="urn:schemas-microsoft-com:vml" Requires="v">
                <p:oleObj name="Equation" r:id="rId8" imgW="2006280" imgH="291960" progId="Equation.DSMT4">
                  <p:embed/>
                </p:oleObj>
              </mc:Choice>
              <mc:Fallback>
                <p:oleObj name="Equation" r:id="rId8" imgW="2006280" imgH="291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3001780"/>
                        <a:ext cx="200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9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9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9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92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Radius of Convergence and Interval of Convergence of a Series (cont.)</a:t>
            </a:r>
          </a:p>
        </p:txBody>
      </p:sp>
      <p:sp>
        <p:nvSpPr>
          <p:cNvPr id="3" name="Content Placeholder 2"/>
          <p:cNvSpPr>
            <a:spLocks noGrp="1"/>
          </p:cNvSpPr>
          <p:nvPr>
            <p:ph idx="1"/>
          </p:nvPr>
        </p:nvSpPr>
        <p:spPr>
          <a:xfrm>
            <a:off x="457200" y="1280160"/>
            <a:ext cx="8229600" cy="4918269"/>
          </a:xfrm>
        </p:spPr>
        <p:txBody>
          <a:bodyPr>
            <a:spAutoFit/>
          </a:bodyPr>
          <a:lstStyle/>
          <a:p>
            <a:endParaRPr lang="en-US" dirty="0"/>
          </a:p>
          <a:p>
            <a:endParaRPr lang="en-US" dirty="0"/>
          </a:p>
          <a:p>
            <a:endParaRPr lang="en-US" dirty="0"/>
          </a:p>
          <a:p>
            <a:endParaRPr lang="en-US" dirty="0"/>
          </a:p>
          <a:p>
            <a:endParaRPr lang="en-US" dirty="0"/>
          </a:p>
          <a:p>
            <a:pPr>
              <a:spcBef>
                <a:spcPts val="0"/>
              </a:spcBef>
            </a:pPr>
            <a:endParaRPr lang="en-US" dirty="0"/>
          </a:p>
          <a:p>
            <a:r>
              <a:rPr lang="en-US" dirty="0"/>
              <a:t>The series converges when			  This means the radius of convergence is	      about the center </a:t>
            </a:r>
            <a:r>
              <a:rPr lang="en-US" i="1" dirty="0"/>
              <a:t>x</a:t>
            </a:r>
            <a:r>
              <a:rPr lang="en-US" dirty="0"/>
              <a:t> </a:t>
            </a:r>
            <a:r>
              <a:rPr lang="en-US" dirty="0">
                <a:latin typeface="Symbol" pitchFamily="18" charset="2"/>
              </a:rPr>
              <a:t>=</a:t>
            </a:r>
            <a:r>
              <a:rPr lang="en-US" dirty="0"/>
              <a:t> 0. To determine the interval of convergence, we must test the endpoints separately. </a:t>
            </a:r>
          </a:p>
        </p:txBody>
      </p:sp>
      <p:graphicFrame>
        <p:nvGraphicFramePr>
          <p:cNvPr id="610308" name="Object 4"/>
          <p:cNvGraphicFramePr>
            <a:graphicFrameLocks noChangeAspect="1"/>
          </p:cNvGraphicFramePr>
          <p:nvPr/>
        </p:nvGraphicFramePr>
        <p:xfrm>
          <a:off x="548640" y="1463040"/>
          <a:ext cx="1219200" cy="1028700"/>
        </p:xfrm>
        <a:graphic>
          <a:graphicData uri="http://schemas.openxmlformats.org/presentationml/2006/ole">
            <mc:AlternateContent xmlns:mc="http://schemas.openxmlformats.org/markup-compatibility/2006">
              <mc:Choice xmlns:v="urn:schemas-microsoft-com:vml" Requires="v">
                <p:oleObj name="Equation" r:id="rId2" imgW="1218960" imgH="1028520" progId="Equation.DSMT4">
                  <p:embed/>
                </p:oleObj>
              </mc:Choice>
              <mc:Fallback>
                <p:oleObj name="Equation" r:id="rId2" imgW="1218960" imgH="102852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463040"/>
                        <a:ext cx="1219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09" name="Object 5"/>
          <p:cNvGraphicFramePr>
            <a:graphicFrameLocks noChangeAspect="1"/>
          </p:cNvGraphicFramePr>
          <p:nvPr/>
        </p:nvGraphicFramePr>
        <p:xfrm>
          <a:off x="1875020" y="1402830"/>
          <a:ext cx="2819400" cy="1155700"/>
        </p:xfrm>
        <a:graphic>
          <a:graphicData uri="http://schemas.openxmlformats.org/presentationml/2006/ole">
            <mc:AlternateContent xmlns:mc="http://schemas.openxmlformats.org/markup-compatibility/2006">
              <mc:Choice xmlns:v="urn:schemas-microsoft-com:vml" Requires="v">
                <p:oleObj name="Equation" r:id="rId4" imgW="2819160" imgH="1155600" progId="Equation.DSMT4">
                  <p:embed/>
                </p:oleObj>
              </mc:Choice>
              <mc:Fallback>
                <p:oleObj name="Equation" r:id="rId4" imgW="2819160" imgH="11556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5020" y="1402830"/>
                        <a:ext cx="28194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0" name="Object 6"/>
          <p:cNvGraphicFramePr>
            <a:graphicFrameLocks noChangeAspect="1"/>
          </p:cNvGraphicFramePr>
          <p:nvPr/>
        </p:nvGraphicFramePr>
        <p:xfrm>
          <a:off x="1875020" y="2819400"/>
          <a:ext cx="1841500" cy="939800"/>
        </p:xfrm>
        <a:graphic>
          <a:graphicData uri="http://schemas.openxmlformats.org/presentationml/2006/ole">
            <mc:AlternateContent xmlns:mc="http://schemas.openxmlformats.org/markup-compatibility/2006">
              <mc:Choice xmlns:v="urn:schemas-microsoft-com:vml" Requires="v">
                <p:oleObj name="Equation" r:id="rId6" imgW="1841400" imgH="939600" progId="Equation.DSMT4">
                  <p:embed/>
                </p:oleObj>
              </mc:Choice>
              <mc:Fallback>
                <p:oleObj name="Equation" r:id="rId6" imgW="1841400" imgH="9396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5020" y="2819400"/>
                        <a:ext cx="1841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1" name="Object 7"/>
          <p:cNvGraphicFramePr>
            <a:graphicFrameLocks noChangeAspect="1"/>
          </p:cNvGraphicFramePr>
          <p:nvPr/>
        </p:nvGraphicFramePr>
        <p:xfrm>
          <a:off x="3810000" y="2438400"/>
          <a:ext cx="1866900" cy="1765300"/>
        </p:xfrm>
        <a:graphic>
          <a:graphicData uri="http://schemas.openxmlformats.org/presentationml/2006/ole">
            <mc:AlternateContent xmlns:mc="http://schemas.openxmlformats.org/markup-compatibility/2006">
              <mc:Choice xmlns:v="urn:schemas-microsoft-com:vml" Requires="v">
                <p:oleObj name="Equation" r:id="rId8" imgW="1866600" imgH="1765080" progId="Equation.DSMT4">
                  <p:embed/>
                </p:oleObj>
              </mc:Choice>
              <mc:Fallback>
                <p:oleObj name="Equation" r:id="rId8" imgW="1866600" imgH="1765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2438400"/>
                        <a:ext cx="18669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2" name="Object 8"/>
          <p:cNvGraphicFramePr>
            <a:graphicFrameLocks noChangeAspect="1"/>
          </p:cNvGraphicFramePr>
          <p:nvPr/>
        </p:nvGraphicFramePr>
        <p:xfrm>
          <a:off x="5791200" y="3109210"/>
          <a:ext cx="2286000" cy="469900"/>
        </p:xfrm>
        <a:graphic>
          <a:graphicData uri="http://schemas.openxmlformats.org/presentationml/2006/ole">
            <mc:AlternateContent xmlns:mc="http://schemas.openxmlformats.org/markup-compatibility/2006">
              <mc:Choice xmlns:v="urn:schemas-microsoft-com:vml" Requires="v">
                <p:oleObj name="Equation" r:id="rId10" imgW="2286000" imgH="469800" progId="Equation.DSMT4">
                  <p:embed/>
                </p:oleObj>
              </mc:Choice>
              <mc:Fallback>
                <p:oleObj name="Equation" r:id="rId10" imgW="2286000" imgH="469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3109210"/>
                        <a:ext cx="228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3" name="Object 9"/>
          <p:cNvGraphicFramePr>
            <a:graphicFrameLocks noChangeAspect="1"/>
          </p:cNvGraphicFramePr>
          <p:nvPr/>
        </p:nvGraphicFramePr>
        <p:xfrm>
          <a:off x="4498090" y="4300720"/>
          <a:ext cx="2527300" cy="469900"/>
        </p:xfrm>
        <a:graphic>
          <a:graphicData uri="http://schemas.openxmlformats.org/presentationml/2006/ole">
            <mc:AlternateContent xmlns:mc="http://schemas.openxmlformats.org/markup-compatibility/2006">
              <mc:Choice xmlns:v="urn:schemas-microsoft-com:vml" Requires="v">
                <p:oleObj name="Equation" r:id="rId12" imgW="2527200" imgH="469800" progId="Equation.DSMT4">
                  <p:embed/>
                </p:oleObj>
              </mc:Choice>
              <mc:Fallback>
                <p:oleObj name="Equation" r:id="rId12" imgW="2527200" imgH="4698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8090" y="4300720"/>
                        <a:ext cx="252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4" name="Object 10"/>
          <p:cNvGraphicFramePr>
            <a:graphicFrameLocks noChangeAspect="1"/>
          </p:cNvGraphicFramePr>
          <p:nvPr/>
        </p:nvGraphicFramePr>
        <p:xfrm>
          <a:off x="5676900" y="4767080"/>
          <a:ext cx="723900" cy="444500"/>
        </p:xfrm>
        <a:graphic>
          <a:graphicData uri="http://schemas.openxmlformats.org/presentationml/2006/ole">
            <mc:AlternateContent xmlns:mc="http://schemas.openxmlformats.org/markup-compatibility/2006">
              <mc:Choice xmlns:v="urn:schemas-microsoft-com:vml" Requires="v">
                <p:oleObj name="Equation" r:id="rId14" imgW="723600" imgH="444240" progId="Equation.DSMT4">
                  <p:embed/>
                </p:oleObj>
              </mc:Choice>
              <mc:Fallback>
                <p:oleObj name="Equation" r:id="rId14" imgW="723600" imgH="44424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76900" y="4767080"/>
                        <a:ext cx="723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03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03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03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03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0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Radius of Convergence and Interval of Convergence of a Series (cont.)</a:t>
            </a:r>
          </a:p>
        </p:txBody>
      </p:sp>
      <p:sp>
        <p:nvSpPr>
          <p:cNvPr id="3" name="Content Placeholder 2"/>
          <p:cNvSpPr>
            <a:spLocks noGrp="1"/>
          </p:cNvSpPr>
          <p:nvPr>
            <p:ph idx="1"/>
          </p:nvPr>
        </p:nvSpPr>
        <p:spPr/>
        <p:txBody>
          <a:bodyPr/>
          <a:lstStyle/>
          <a:p>
            <a:r>
              <a:rPr lang="en-US" dirty="0"/>
              <a:t>When		the series reduces to the alternating series</a:t>
            </a:r>
          </a:p>
          <a:p>
            <a:endParaRPr lang="en-US" dirty="0"/>
          </a:p>
          <a:p>
            <a:pPr>
              <a:lnSpc>
                <a:spcPct val="150000"/>
              </a:lnSpc>
            </a:pPr>
            <a:endParaRPr lang="en-US" dirty="0"/>
          </a:p>
          <a:p>
            <a:r>
              <a:rPr lang="en-US" dirty="0"/>
              <a:t>which converges. But when 	       the series reduces to the divergent </a:t>
            </a:r>
            <a:r>
              <a:rPr lang="en-US" i="1" dirty="0"/>
              <a:t>p</a:t>
            </a:r>
            <a:r>
              <a:rPr lang="en-US" dirty="0"/>
              <a:t>-series</a:t>
            </a:r>
          </a:p>
          <a:p>
            <a:endParaRPr lang="en-US" dirty="0"/>
          </a:p>
          <a:p>
            <a:endParaRPr lang="en-US" dirty="0"/>
          </a:p>
          <a:p>
            <a:r>
              <a:rPr lang="en-US" dirty="0"/>
              <a:t>Thus, the interval of convergence is </a:t>
            </a:r>
          </a:p>
        </p:txBody>
      </p:sp>
      <p:graphicFrame>
        <p:nvGraphicFramePr>
          <p:cNvPr id="611330" name="Object 2"/>
          <p:cNvGraphicFramePr>
            <a:graphicFrameLocks noChangeAspect="1"/>
          </p:cNvGraphicFramePr>
          <p:nvPr/>
        </p:nvGraphicFramePr>
        <p:xfrm>
          <a:off x="1464040" y="1325380"/>
          <a:ext cx="838200" cy="444500"/>
        </p:xfrm>
        <a:graphic>
          <a:graphicData uri="http://schemas.openxmlformats.org/presentationml/2006/ole">
            <mc:AlternateContent xmlns:mc="http://schemas.openxmlformats.org/markup-compatibility/2006">
              <mc:Choice xmlns:v="urn:schemas-microsoft-com:vml" Requires="v">
                <p:oleObj name="Equation" r:id="rId2" imgW="838080" imgH="444240" progId="Equation.DSMT4">
                  <p:embed/>
                </p:oleObj>
              </mc:Choice>
              <mc:Fallback>
                <p:oleObj name="Equation" r:id="rId2" imgW="83808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040" y="1325380"/>
                        <a:ext cx="838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1" name="Object 3"/>
          <p:cNvGraphicFramePr>
            <a:graphicFrameLocks noChangeAspect="1"/>
          </p:cNvGraphicFramePr>
          <p:nvPr/>
        </p:nvGraphicFramePr>
        <p:xfrm>
          <a:off x="3803650" y="1828800"/>
          <a:ext cx="1536700" cy="1028700"/>
        </p:xfrm>
        <a:graphic>
          <a:graphicData uri="http://schemas.openxmlformats.org/presentationml/2006/ole">
            <mc:AlternateContent xmlns:mc="http://schemas.openxmlformats.org/markup-compatibility/2006">
              <mc:Choice xmlns:v="urn:schemas-microsoft-com:vml" Requires="v">
                <p:oleObj name="Equation" r:id="rId4" imgW="1536480" imgH="1028520" progId="Equation.DSMT4">
                  <p:embed/>
                </p:oleObj>
              </mc:Choice>
              <mc:Fallback>
                <p:oleObj name="Equation" r:id="rId4" imgW="1536480" imgH="10285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650" y="1828800"/>
                        <a:ext cx="1536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2" name="Object 4"/>
          <p:cNvGraphicFramePr>
            <a:graphicFrameLocks noChangeAspect="1"/>
          </p:cNvGraphicFramePr>
          <p:nvPr/>
        </p:nvGraphicFramePr>
        <p:xfrm>
          <a:off x="4559300" y="3077980"/>
          <a:ext cx="1079500" cy="444500"/>
        </p:xfrm>
        <a:graphic>
          <a:graphicData uri="http://schemas.openxmlformats.org/presentationml/2006/ole">
            <mc:AlternateContent xmlns:mc="http://schemas.openxmlformats.org/markup-compatibility/2006">
              <mc:Choice xmlns:v="urn:schemas-microsoft-com:vml" Requires="v">
                <p:oleObj name="Equation" r:id="rId6" imgW="1079280" imgH="444240" progId="Equation.DSMT4">
                  <p:embed/>
                </p:oleObj>
              </mc:Choice>
              <mc:Fallback>
                <p:oleObj name="Equation" r:id="rId6" imgW="1079280" imgH="444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9300" y="3077980"/>
                        <a:ext cx="107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3" name="Object 5"/>
          <p:cNvGraphicFramePr>
            <a:graphicFrameLocks noChangeAspect="1"/>
          </p:cNvGraphicFramePr>
          <p:nvPr/>
        </p:nvGraphicFramePr>
        <p:xfrm>
          <a:off x="3816350" y="3962400"/>
          <a:ext cx="1511300" cy="952500"/>
        </p:xfrm>
        <a:graphic>
          <a:graphicData uri="http://schemas.openxmlformats.org/presentationml/2006/ole">
            <mc:AlternateContent xmlns:mc="http://schemas.openxmlformats.org/markup-compatibility/2006">
              <mc:Choice xmlns:v="urn:schemas-microsoft-com:vml" Requires="v">
                <p:oleObj name="Equation" r:id="rId8" imgW="1511280" imgH="952200" progId="Equation.DSMT4">
                  <p:embed/>
                </p:oleObj>
              </mc:Choice>
              <mc:Fallback>
                <p:oleObj name="Equation" r:id="rId8" imgW="1511280" imgH="952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6350" y="3962400"/>
                        <a:ext cx="1511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4" name="Object 6"/>
          <p:cNvGraphicFramePr>
            <a:graphicFrameLocks noChangeAspect="1"/>
          </p:cNvGraphicFramePr>
          <p:nvPr/>
        </p:nvGraphicFramePr>
        <p:xfrm>
          <a:off x="5778500" y="5006090"/>
          <a:ext cx="1079500" cy="495300"/>
        </p:xfrm>
        <a:graphic>
          <a:graphicData uri="http://schemas.openxmlformats.org/presentationml/2006/ole">
            <mc:AlternateContent xmlns:mc="http://schemas.openxmlformats.org/markup-compatibility/2006">
              <mc:Choice xmlns:v="urn:schemas-microsoft-com:vml" Requires="v">
                <p:oleObj name="Equation" r:id="rId10" imgW="1079280" imgH="495000" progId="Equation.DSMT4">
                  <p:embed/>
                </p:oleObj>
              </mc:Choice>
              <mc:Fallback>
                <p:oleObj name="Equation" r:id="rId10" imgW="1079280" imgH="4950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78500" y="5006090"/>
                        <a:ext cx="1079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1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13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13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1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Differentiation and Integration of Power Series</a:t>
            </a:r>
          </a:p>
        </p:txBody>
      </p:sp>
      <p:sp>
        <p:nvSpPr>
          <p:cNvPr id="3" name="Content Placeholder 2"/>
          <p:cNvSpPr>
            <a:spLocks noGrp="1"/>
          </p:cNvSpPr>
          <p:nvPr>
            <p:ph idx="1"/>
          </p:nvPr>
        </p:nvSpPr>
        <p:spPr>
          <a:xfrm>
            <a:off x="457200" y="1134204"/>
            <a:ext cx="8229600" cy="3687163"/>
          </a:xfrm>
          <a:solidFill>
            <a:srgbClr val="FFFFCC"/>
          </a:solidFill>
          <a:ln w="28575">
            <a:solidFill>
              <a:schemeClr val="tx1"/>
            </a:solidFill>
          </a:ln>
        </p:spPr>
        <p:txBody>
          <a:bodyPr wrap="square">
            <a:spAutoFit/>
          </a:bodyPr>
          <a:lstStyle/>
          <a:p>
            <a:endParaRPr lang="en-US" dirty="0">
              <a:solidFill>
                <a:schemeClr val="tx1"/>
              </a:solidFill>
            </a:endParaRPr>
          </a:p>
          <a:p>
            <a:r>
              <a:rPr lang="en-US" dirty="0">
                <a:solidFill>
                  <a:schemeClr val="tx1"/>
                </a:solidFill>
              </a:rPr>
              <a:t>Suppose the power series			    has a </a:t>
            </a:r>
          </a:p>
          <a:p>
            <a:pPr>
              <a:spcBef>
                <a:spcPts val="1800"/>
              </a:spcBef>
            </a:pPr>
            <a:r>
              <a:rPr lang="en-US" dirty="0">
                <a:solidFill>
                  <a:schemeClr val="tx1"/>
                </a:solidFill>
              </a:rPr>
              <a:t>radius of convergence </a:t>
            </a:r>
            <a:r>
              <a:rPr lang="en-US" i="1" dirty="0">
                <a:solidFill>
                  <a:schemeClr val="tx1"/>
                </a:solidFill>
              </a:rPr>
              <a:t>R</a:t>
            </a:r>
            <a:r>
              <a:rPr lang="en-US" dirty="0">
                <a:solidFill>
                  <a:schemeClr val="tx1"/>
                </a:solidFill>
              </a:rPr>
              <a:t> </a:t>
            </a:r>
            <a:r>
              <a:rPr lang="en-US" dirty="0">
                <a:solidFill>
                  <a:schemeClr val="tx1"/>
                </a:solidFill>
                <a:latin typeface="Symbol" pitchFamily="18" charset="2"/>
              </a:rPr>
              <a:t>&gt;</a:t>
            </a:r>
            <a:r>
              <a:rPr lang="en-US" dirty="0">
                <a:solidFill>
                  <a:schemeClr val="tx1"/>
                </a:solidFill>
              </a:rPr>
              <a:t> 0. Then</a:t>
            </a:r>
          </a:p>
          <a:p>
            <a:pPr>
              <a:spcBef>
                <a:spcPts val="1800"/>
              </a:spcBef>
            </a:pPr>
            <a:endParaRPr lang="en-US" dirty="0">
              <a:solidFill>
                <a:schemeClr val="tx1"/>
              </a:solidFill>
            </a:endParaRPr>
          </a:p>
          <a:p>
            <a:pPr>
              <a:spcBef>
                <a:spcPts val="1800"/>
              </a:spcBef>
            </a:pPr>
            <a:endParaRPr lang="en-US" dirty="0">
              <a:solidFill>
                <a:schemeClr val="tx1"/>
              </a:solidFill>
            </a:endParaRPr>
          </a:p>
          <a:p>
            <a:pPr>
              <a:spcBef>
                <a:spcPts val="1800"/>
              </a:spcBef>
            </a:pPr>
            <a:endParaRPr lang="en-US" dirty="0">
              <a:solidFill>
                <a:schemeClr val="tx1"/>
              </a:solidFill>
            </a:endParaRPr>
          </a:p>
        </p:txBody>
      </p:sp>
      <p:graphicFrame>
        <p:nvGraphicFramePr>
          <p:cNvPr id="612354" name="Object 2"/>
          <p:cNvGraphicFramePr>
            <a:graphicFrameLocks noChangeAspect="1"/>
          </p:cNvGraphicFramePr>
          <p:nvPr>
            <p:extLst>
              <p:ext uri="{D42A27DB-BD31-4B8C-83A1-F6EECF244321}">
                <p14:modId xmlns:p14="http://schemas.microsoft.com/office/powerpoint/2010/main" val="3047964979"/>
              </p:ext>
            </p:extLst>
          </p:nvPr>
        </p:nvGraphicFramePr>
        <p:xfrm>
          <a:off x="4419600" y="1447800"/>
          <a:ext cx="2832100" cy="952500"/>
        </p:xfrm>
        <a:graphic>
          <a:graphicData uri="http://schemas.openxmlformats.org/presentationml/2006/ole">
            <mc:AlternateContent xmlns:mc="http://schemas.openxmlformats.org/markup-compatibility/2006">
              <mc:Choice xmlns:v="urn:schemas-microsoft-com:vml" Requires="v">
                <p:oleObj name="Equation" r:id="rId2" imgW="2831760" imgH="952200" progId="Equation.DSMT4">
                  <p:embed/>
                </p:oleObj>
              </mc:Choice>
              <mc:Fallback>
                <p:oleObj name="Equation" r:id="rId2" imgW="283176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47800"/>
                        <a:ext cx="2832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2355" name="Object 3"/>
          <p:cNvGraphicFramePr>
            <a:graphicFrameLocks noChangeAspect="1"/>
          </p:cNvGraphicFramePr>
          <p:nvPr>
            <p:extLst>
              <p:ext uri="{D42A27DB-BD31-4B8C-83A1-F6EECF244321}">
                <p14:modId xmlns:p14="http://schemas.microsoft.com/office/powerpoint/2010/main" val="910857053"/>
              </p:ext>
            </p:extLst>
          </p:nvPr>
        </p:nvGraphicFramePr>
        <p:xfrm>
          <a:off x="1416050" y="2935279"/>
          <a:ext cx="6007100" cy="1574800"/>
        </p:xfrm>
        <a:graphic>
          <a:graphicData uri="http://schemas.openxmlformats.org/presentationml/2006/ole">
            <mc:AlternateContent xmlns:mc="http://schemas.openxmlformats.org/markup-compatibility/2006">
              <mc:Choice xmlns:v="urn:schemas-microsoft-com:vml" Requires="v">
                <p:oleObj name="Equation" r:id="rId4" imgW="6006960" imgH="1574640" progId="Equation.DSMT4">
                  <p:embed/>
                </p:oleObj>
              </mc:Choice>
              <mc:Fallback>
                <p:oleObj name="Equation" r:id="rId4" imgW="6006960" imgH="1574640" progId="Equation.DSMT4">
                  <p:embed/>
                  <p:pic>
                    <p:nvPicPr>
                      <p:cNvPr id="0" name="Picture 3"/>
                      <p:cNvPicPr>
                        <a:picLocks noChangeAspect="1" noChangeArrowheads="1"/>
                      </p:cNvPicPr>
                      <p:nvPr/>
                    </p:nvPicPr>
                    <p:blipFill>
                      <a:blip r:embed="rId5"/>
                      <a:srcRect/>
                      <a:stretch>
                        <a:fillRect/>
                      </a:stretch>
                    </p:blipFill>
                    <p:spPr bwMode="auto">
                      <a:xfrm>
                        <a:off x="1416050" y="2935279"/>
                        <a:ext cx="60071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Series</a:t>
            </a:r>
          </a:p>
        </p:txBody>
      </p:sp>
      <p:sp>
        <p:nvSpPr>
          <p:cNvPr id="3" name="Content Placeholder 2"/>
          <p:cNvSpPr>
            <a:spLocks noGrp="1"/>
          </p:cNvSpPr>
          <p:nvPr>
            <p:ph idx="1"/>
          </p:nvPr>
        </p:nvSpPr>
        <p:spPr/>
        <p:txBody>
          <a:bodyPr/>
          <a:lstStyle/>
          <a:p>
            <a:r>
              <a:rPr lang="en-US" dirty="0"/>
              <a:t>For any fixed </a:t>
            </a:r>
            <a:r>
              <a:rPr lang="en-US" i="1" dirty="0"/>
              <a:t>x</a:t>
            </a:r>
            <a:r>
              <a:rPr lang="en-US" dirty="0"/>
              <a:t>, a power series is a series similar to those we have studied over the past five sections, and we can determine if the series converges or diverges at that particular value of </a:t>
            </a:r>
            <a:r>
              <a:rPr lang="en-US" i="1" dirty="0"/>
              <a:t>x</a:t>
            </a:r>
            <a:r>
              <a:rPr lang="en-US" dirty="0"/>
              <a:t>. In practice, we typically want to determine all values of </a:t>
            </a:r>
            <a:r>
              <a:rPr lang="en-US" i="1" dirty="0"/>
              <a:t>x</a:t>
            </a:r>
            <a:r>
              <a:rPr lang="en-US" dirty="0"/>
              <a:t> for which a power series converges.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Differentiation and Integration of Power Series (cont.)</a:t>
            </a:r>
          </a:p>
        </p:txBody>
      </p:sp>
      <p:sp>
        <p:nvSpPr>
          <p:cNvPr id="3" name="Content Placeholder 2"/>
          <p:cNvSpPr>
            <a:spLocks noGrp="1"/>
          </p:cNvSpPr>
          <p:nvPr>
            <p:ph idx="1"/>
          </p:nvPr>
        </p:nvSpPr>
        <p:spPr>
          <a:xfrm>
            <a:off x="457200" y="1280160"/>
            <a:ext cx="8229600" cy="4231928"/>
          </a:xfrm>
          <a:solidFill>
            <a:srgbClr val="FFFFCC"/>
          </a:solidFill>
          <a:ln w="28575">
            <a:solidFill>
              <a:schemeClr val="tx1"/>
            </a:solidFill>
          </a:ln>
        </p:spPr>
        <p:txBody>
          <a:bodyPr>
            <a:spAutoFit/>
          </a:bodyPr>
          <a:lstStyle/>
          <a:p>
            <a:pPr algn="just"/>
            <a:endParaRPr lang="en-US" b="1" dirty="0">
              <a:solidFill>
                <a:schemeClr val="tx1"/>
              </a:solidFill>
            </a:endParaRPr>
          </a:p>
          <a:p>
            <a:pPr>
              <a:spcBef>
                <a:spcPts val="1800"/>
              </a:spcBef>
            </a:pPr>
            <a:endParaRPr lang="en-US" dirty="0">
              <a:solidFill>
                <a:schemeClr val="tx1"/>
              </a:solidFill>
            </a:endParaRPr>
          </a:p>
          <a:p>
            <a:pPr>
              <a:spcBef>
                <a:spcPts val="1800"/>
              </a:spcBef>
            </a:pPr>
            <a:endParaRPr lang="en-US" dirty="0">
              <a:solidFill>
                <a:schemeClr val="tx1"/>
              </a:solidFill>
            </a:endParaRPr>
          </a:p>
          <a:p>
            <a:pPr>
              <a:spcBef>
                <a:spcPts val="1800"/>
              </a:spcBef>
            </a:pPr>
            <a:r>
              <a:rPr lang="en-US" dirty="0">
                <a:solidFill>
                  <a:schemeClr val="tx1"/>
                </a:solidFill>
              </a:rPr>
              <a:t>where both new series have the same radius of convergence </a:t>
            </a:r>
            <a:r>
              <a:rPr lang="en-US" i="1" dirty="0">
                <a:solidFill>
                  <a:schemeClr val="tx1"/>
                </a:solidFill>
              </a:rPr>
              <a:t>R</a:t>
            </a:r>
            <a:r>
              <a:rPr lang="en-US" dirty="0">
                <a:solidFill>
                  <a:schemeClr val="tx1"/>
                </a:solidFill>
              </a:rPr>
              <a:t>. Note that </a:t>
            </a:r>
            <a:r>
              <a:rPr lang="en-US" i="1" dirty="0">
                <a:solidFill>
                  <a:schemeClr val="tx1"/>
                </a:solidFill>
              </a:rPr>
              <a:t>f</a:t>
            </a:r>
            <a:r>
              <a:rPr lang="en-US" dirty="0">
                <a:solidFill>
                  <a:schemeClr val="tx1"/>
                </a:solidFill>
              </a:rPr>
              <a:t> is differentiable (and thus continuous) on (</a:t>
            </a:r>
            <a:r>
              <a:rPr lang="en-US" i="1" dirty="0">
                <a:solidFill>
                  <a:schemeClr val="tx1"/>
                </a:solidFill>
              </a:rPr>
              <a:t>a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R</a:t>
            </a:r>
            <a:r>
              <a:rPr lang="en-US" dirty="0">
                <a:solidFill>
                  <a:schemeClr val="tx1"/>
                </a:solidFill>
              </a:rPr>
              <a:t>, </a:t>
            </a:r>
            <a:r>
              <a:rPr lang="en-US" i="1" dirty="0">
                <a:solidFill>
                  <a:schemeClr val="tx1"/>
                </a:solidFill>
              </a:rPr>
              <a:t>a</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R</a:t>
            </a:r>
            <a:r>
              <a:rPr lang="en-US" dirty="0">
                <a:solidFill>
                  <a:schemeClr val="tx1"/>
                </a:solidFill>
              </a:rPr>
              <a:t>). (In words, differentiation and integration of a power series can be performed term by term.)</a:t>
            </a:r>
          </a:p>
        </p:txBody>
      </p:sp>
      <p:graphicFrame>
        <p:nvGraphicFramePr>
          <p:cNvPr id="612356" name="Object 4"/>
          <p:cNvGraphicFramePr>
            <a:graphicFrameLocks noChangeAspect="1"/>
          </p:cNvGraphicFramePr>
          <p:nvPr>
            <p:extLst>
              <p:ext uri="{D42A27DB-BD31-4B8C-83A1-F6EECF244321}">
                <p14:modId xmlns:p14="http://schemas.microsoft.com/office/powerpoint/2010/main" val="2154587567"/>
              </p:ext>
            </p:extLst>
          </p:nvPr>
        </p:nvGraphicFramePr>
        <p:xfrm>
          <a:off x="485553" y="1347684"/>
          <a:ext cx="7899400" cy="1752600"/>
        </p:xfrm>
        <a:graphic>
          <a:graphicData uri="http://schemas.openxmlformats.org/presentationml/2006/ole">
            <mc:AlternateContent xmlns:mc="http://schemas.openxmlformats.org/markup-compatibility/2006">
              <mc:Choice xmlns:v="urn:schemas-microsoft-com:vml" Requires="v">
                <p:oleObj name="Equation" r:id="rId2" imgW="7899120" imgH="1752480" progId="Equation.DSMT4">
                  <p:embed/>
                </p:oleObj>
              </mc:Choice>
              <mc:Fallback>
                <p:oleObj name="Equation" r:id="rId2" imgW="7899120" imgH="1752480" progId="Equation.DSMT4">
                  <p:embed/>
                  <p:pic>
                    <p:nvPicPr>
                      <p:cNvPr id="0" name="Object 4"/>
                      <p:cNvPicPr>
                        <a:picLocks noChangeAspect="1" noChangeArrowheads="1"/>
                      </p:cNvPicPr>
                      <p:nvPr/>
                    </p:nvPicPr>
                    <p:blipFill>
                      <a:blip r:embed="rId3"/>
                      <a:srcRect/>
                      <a:stretch>
                        <a:fillRect/>
                      </a:stretch>
                    </p:blipFill>
                    <p:spPr bwMode="auto">
                      <a:xfrm>
                        <a:off x="485553" y="1347684"/>
                        <a:ext cx="7899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Calculus and Power Series</a:t>
            </a:r>
          </a:p>
        </p:txBody>
      </p:sp>
      <p:sp>
        <p:nvSpPr>
          <p:cNvPr id="3" name="Content Placeholder 2"/>
          <p:cNvSpPr>
            <a:spLocks noGrp="1"/>
          </p:cNvSpPr>
          <p:nvPr>
            <p:ph idx="1"/>
          </p:nvPr>
        </p:nvSpPr>
        <p:spPr/>
        <p:txBody>
          <a:bodyPr/>
          <a:lstStyle/>
          <a:p>
            <a:r>
              <a:rPr lang="en-US" dirty="0"/>
              <a:t>Although power series behave exactly as we would like with regard to differentiation and integration, it should not be assumed that all series are so well behaved </a:t>
            </a:r>
            <a:r>
              <a:rPr lang="en-IN" dirty="0"/>
              <a:t>(see Exercise 62).</a:t>
            </a:r>
            <a:r>
              <a:rPr lang="en-US" dirty="0"/>
              <a:t> It should also be noted that while the radius of convergence of the new power series obtained is the same as the original radius of convergence, the behavior at the interval endpoints can change—in particular, the original series may converge at an endpoint, while its derivative diverges </a:t>
            </a:r>
            <a:r>
              <a:rPr lang="en-IN" dirty="0"/>
              <a:t>(see Exercise 60)</a:t>
            </a:r>
            <a:r>
              <a:rPr lang="en-US"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Differentiating a Power Series and Expressing the Result in Closed Form </a:t>
            </a:r>
          </a:p>
        </p:txBody>
      </p:sp>
      <p:sp>
        <p:nvSpPr>
          <p:cNvPr id="3" name="Content Placeholder 2"/>
          <p:cNvSpPr>
            <a:spLocks noGrp="1"/>
          </p:cNvSpPr>
          <p:nvPr>
            <p:ph idx="1"/>
          </p:nvPr>
        </p:nvSpPr>
        <p:spPr/>
        <p:txBody>
          <a:bodyPr/>
          <a:lstStyle/>
          <a:p>
            <a:r>
              <a:rPr lang="en-US" dirty="0"/>
              <a:t>Differentiate the power series	         and express the result in closed form.</a:t>
            </a:r>
          </a:p>
          <a:p>
            <a:r>
              <a:rPr lang="en-US" b="1" dirty="0"/>
              <a:t>Solution</a:t>
            </a:r>
          </a:p>
          <a:p>
            <a:r>
              <a:rPr lang="en-US" dirty="0"/>
              <a:t>Differentiating the series is easily done term by term, according to the last theorem. And since we discovered </a:t>
            </a:r>
          </a:p>
          <a:p>
            <a:r>
              <a:rPr lang="en-US" dirty="0"/>
              <a:t>in Example 2a that 		    expressing the </a:t>
            </a:r>
          </a:p>
          <a:p>
            <a:pPr>
              <a:lnSpc>
                <a:spcPct val="150000"/>
              </a:lnSpc>
            </a:pPr>
            <a:r>
              <a:rPr lang="en-US" dirty="0"/>
              <a:t>derivative in closed form is also easily accomplished.</a:t>
            </a:r>
          </a:p>
        </p:txBody>
      </p:sp>
      <p:graphicFrame>
        <p:nvGraphicFramePr>
          <p:cNvPr id="614402" name="Object 2"/>
          <p:cNvGraphicFramePr>
            <a:graphicFrameLocks noChangeAspect="1"/>
          </p:cNvGraphicFramePr>
          <p:nvPr/>
        </p:nvGraphicFramePr>
        <p:xfrm>
          <a:off x="4953000" y="1089910"/>
          <a:ext cx="787400" cy="952500"/>
        </p:xfrm>
        <a:graphic>
          <a:graphicData uri="http://schemas.openxmlformats.org/presentationml/2006/ole">
            <mc:AlternateContent xmlns:mc="http://schemas.openxmlformats.org/markup-compatibility/2006">
              <mc:Choice xmlns:v="urn:schemas-microsoft-com:vml" Requires="v">
                <p:oleObj name="Equation" r:id="rId2" imgW="787320" imgH="952200" progId="Equation.DSMT4">
                  <p:embed/>
                </p:oleObj>
              </mc:Choice>
              <mc:Fallback>
                <p:oleObj name="Equation" r:id="rId2" imgW="78732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89910"/>
                        <a:ext cx="787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03" name="Object 3"/>
          <p:cNvGraphicFramePr>
            <a:graphicFrameLocks noChangeAspect="1"/>
          </p:cNvGraphicFramePr>
          <p:nvPr/>
        </p:nvGraphicFramePr>
        <p:xfrm>
          <a:off x="3378200" y="3475220"/>
          <a:ext cx="1955800" cy="952500"/>
        </p:xfrm>
        <a:graphic>
          <a:graphicData uri="http://schemas.openxmlformats.org/presentationml/2006/ole">
            <mc:AlternateContent xmlns:mc="http://schemas.openxmlformats.org/markup-compatibility/2006">
              <mc:Choice xmlns:v="urn:schemas-microsoft-com:vml" Requires="v">
                <p:oleObj name="Equation" r:id="rId4" imgW="1955520" imgH="952200" progId="Equation.DSMT4">
                  <p:embed/>
                </p:oleObj>
              </mc:Choice>
              <mc:Fallback>
                <p:oleObj name="Equation" r:id="rId4" imgW="195552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200" y="3475220"/>
                        <a:ext cx="1955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r>
              <a:rPr lang="en-US" dirty="0"/>
              <a:t>The radius of convergence of the original series is 1, so that is the radius of convergence of the new series as well. And in this case, the interval of convergence of both series is (−1, 1). </a:t>
            </a:r>
          </a:p>
        </p:txBody>
      </p:sp>
      <p:graphicFrame>
        <p:nvGraphicFramePr>
          <p:cNvPr id="615430" name="Object 6"/>
          <p:cNvGraphicFramePr>
            <a:graphicFrameLocks noChangeAspect="1"/>
          </p:cNvGraphicFramePr>
          <p:nvPr>
            <p:extLst>
              <p:ext uri="{D42A27DB-BD31-4B8C-83A1-F6EECF244321}">
                <p14:modId xmlns:p14="http://schemas.microsoft.com/office/powerpoint/2010/main" val="3779680150"/>
              </p:ext>
            </p:extLst>
          </p:nvPr>
        </p:nvGraphicFramePr>
        <p:xfrm>
          <a:off x="4419600" y="1522750"/>
          <a:ext cx="3543300" cy="1028700"/>
        </p:xfrm>
        <a:graphic>
          <a:graphicData uri="http://schemas.openxmlformats.org/presentationml/2006/ole">
            <mc:AlternateContent xmlns:mc="http://schemas.openxmlformats.org/markup-compatibility/2006">
              <mc:Choice xmlns:v="urn:schemas-microsoft-com:vml" Requires="v">
                <p:oleObj name="Equation" r:id="rId2" imgW="3543120" imgH="1028520" progId="Equation.DSMT4">
                  <p:embed/>
                </p:oleObj>
              </mc:Choice>
              <mc:Fallback>
                <p:oleObj name="Equation" r:id="rId2" imgW="3543120" imgH="102852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2750"/>
                        <a:ext cx="3543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Example 4: Differentiating a Power Series and Expressing the Result in Closed Form (cont.)</a:t>
            </a:r>
          </a:p>
        </p:txBody>
      </p:sp>
      <p:graphicFrame>
        <p:nvGraphicFramePr>
          <p:cNvPr id="615429" name="Object 5"/>
          <p:cNvGraphicFramePr>
            <a:graphicFrameLocks noChangeAspect="1"/>
          </p:cNvGraphicFramePr>
          <p:nvPr/>
        </p:nvGraphicFramePr>
        <p:xfrm>
          <a:off x="1295400" y="1524000"/>
          <a:ext cx="3022600" cy="952500"/>
        </p:xfrm>
        <a:graphic>
          <a:graphicData uri="http://schemas.openxmlformats.org/presentationml/2006/ole">
            <mc:AlternateContent xmlns:mc="http://schemas.openxmlformats.org/markup-compatibility/2006">
              <mc:Choice xmlns:v="urn:schemas-microsoft-com:vml" Requires="v">
                <p:oleObj name="Equation" r:id="rId4" imgW="3022560" imgH="952200" progId="Equation.DSMT4">
                  <p:embed/>
                </p:oleObj>
              </mc:Choice>
              <mc:Fallback>
                <p:oleObj name="Equation" r:id="rId4" imgW="3022560" imgH="9522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524000"/>
                        <a:ext cx="302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4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Closed Form of a Series </a:t>
            </a:r>
          </a:p>
        </p:txBody>
      </p:sp>
      <p:sp>
        <p:nvSpPr>
          <p:cNvPr id="3" name="Content Placeholder 2"/>
          <p:cNvSpPr>
            <a:spLocks noGrp="1"/>
          </p:cNvSpPr>
          <p:nvPr>
            <p:ph idx="1"/>
          </p:nvPr>
        </p:nvSpPr>
        <p:spPr>
          <a:xfrm>
            <a:off x="457200" y="1280160"/>
            <a:ext cx="8229600" cy="4632037"/>
          </a:xfrm>
        </p:spPr>
        <p:txBody>
          <a:bodyPr>
            <a:spAutoFit/>
          </a:bodyPr>
          <a:lstStyle/>
          <a:p>
            <a:r>
              <a:rPr lang="en-US" dirty="0"/>
              <a:t>Find the closed form of the series		 by first </a:t>
            </a:r>
          </a:p>
          <a:p>
            <a:pPr>
              <a:spcBef>
                <a:spcPts val="1800"/>
              </a:spcBef>
            </a:pPr>
            <a:r>
              <a:rPr lang="en-US" dirty="0"/>
              <a:t>determining the closed form of the series</a:t>
            </a:r>
          </a:p>
          <a:p>
            <a:r>
              <a:rPr lang="en-US" b="1" dirty="0"/>
              <a:t>Solution</a:t>
            </a:r>
          </a:p>
          <a:p>
            <a:r>
              <a:rPr lang="en-US" dirty="0"/>
              <a:t>The second series is a geometric series whose sum we can find.</a:t>
            </a:r>
          </a:p>
          <a:p>
            <a:endParaRPr lang="en-US" dirty="0"/>
          </a:p>
          <a:p>
            <a:endParaRPr lang="en-US" dirty="0"/>
          </a:p>
          <a:p>
            <a:r>
              <a:rPr lang="en-US" dirty="0"/>
              <a:t>Note that the radius of convergence of the series is </a:t>
            </a:r>
            <a:r>
              <a:rPr lang="en-US" i="1" dirty="0"/>
              <a:t>R </a:t>
            </a:r>
            <a:r>
              <a:rPr lang="en-US" dirty="0">
                <a:latin typeface="Symbol" pitchFamily="18" charset="2"/>
              </a:rPr>
              <a:t>=</a:t>
            </a:r>
            <a:r>
              <a:rPr lang="en-US" dirty="0"/>
              <a:t> 1, and that the interval of convergence is (4, 6). </a:t>
            </a:r>
          </a:p>
        </p:txBody>
      </p:sp>
      <p:graphicFrame>
        <p:nvGraphicFramePr>
          <p:cNvPr id="616450" name="Object 2"/>
          <p:cNvGraphicFramePr>
            <a:graphicFrameLocks noChangeAspect="1"/>
          </p:cNvGraphicFramePr>
          <p:nvPr/>
        </p:nvGraphicFramePr>
        <p:xfrm>
          <a:off x="5372100" y="990600"/>
          <a:ext cx="1562100" cy="1028700"/>
        </p:xfrm>
        <a:graphic>
          <a:graphicData uri="http://schemas.openxmlformats.org/presentationml/2006/ole">
            <mc:AlternateContent xmlns:mc="http://schemas.openxmlformats.org/markup-compatibility/2006">
              <mc:Choice xmlns:v="urn:schemas-microsoft-com:vml" Requires="v">
                <p:oleObj name="Equation" r:id="rId2" imgW="1562040" imgH="1028520" progId="Equation.DSMT4">
                  <p:embed/>
                </p:oleObj>
              </mc:Choice>
              <mc:Fallback>
                <p:oleObj name="Equation" r:id="rId2" imgW="1562040" imgH="1028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990600"/>
                        <a:ext cx="1562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1" name="Object 3"/>
          <p:cNvGraphicFramePr>
            <a:graphicFrameLocks noChangeAspect="1"/>
          </p:cNvGraphicFramePr>
          <p:nvPr/>
        </p:nvGraphicFramePr>
        <p:xfrm>
          <a:off x="6553200" y="1723870"/>
          <a:ext cx="1574800" cy="952500"/>
        </p:xfrm>
        <a:graphic>
          <a:graphicData uri="http://schemas.openxmlformats.org/presentationml/2006/ole">
            <mc:AlternateContent xmlns:mc="http://schemas.openxmlformats.org/markup-compatibility/2006">
              <mc:Choice xmlns:v="urn:schemas-microsoft-com:vml" Requires="v">
                <p:oleObj name="Equation" r:id="rId4" imgW="1574640" imgH="952200" progId="Equation.DSMT4">
                  <p:embed/>
                </p:oleObj>
              </mc:Choice>
              <mc:Fallback>
                <p:oleObj name="Equation" r:id="rId4" imgW="157464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723870"/>
                        <a:ext cx="1574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3" name="Object 5"/>
          <p:cNvGraphicFramePr>
            <a:graphicFrameLocks noChangeAspect="1"/>
          </p:cNvGraphicFramePr>
          <p:nvPr>
            <p:extLst>
              <p:ext uri="{D42A27DB-BD31-4B8C-83A1-F6EECF244321}">
                <p14:modId xmlns:p14="http://schemas.microsoft.com/office/powerpoint/2010/main" val="4284344080"/>
              </p:ext>
            </p:extLst>
          </p:nvPr>
        </p:nvGraphicFramePr>
        <p:xfrm>
          <a:off x="533400" y="3981450"/>
          <a:ext cx="1511300" cy="914400"/>
        </p:xfrm>
        <a:graphic>
          <a:graphicData uri="http://schemas.openxmlformats.org/presentationml/2006/ole">
            <mc:AlternateContent xmlns:mc="http://schemas.openxmlformats.org/markup-compatibility/2006">
              <mc:Choice xmlns:v="urn:schemas-microsoft-com:vml" Requires="v">
                <p:oleObj name="Equation" r:id="rId6" imgW="1511280" imgH="914400" progId="Equation.DSMT4">
                  <p:embed/>
                </p:oleObj>
              </mc:Choice>
              <mc:Fallback>
                <p:oleObj name="Equation" r:id="rId6" imgW="1511280" imgH="914400" progId="Equation.DSMT4">
                  <p:embed/>
                  <p:pic>
                    <p:nvPicPr>
                      <p:cNvPr id="0" name="Picture 5"/>
                      <p:cNvPicPr>
                        <a:picLocks noChangeAspect="1" noChangeArrowheads="1"/>
                      </p:cNvPicPr>
                      <p:nvPr/>
                    </p:nvPicPr>
                    <p:blipFill>
                      <a:blip r:embed="rId7"/>
                      <a:srcRect/>
                      <a:stretch>
                        <a:fillRect/>
                      </a:stretch>
                    </p:blipFill>
                    <p:spPr bwMode="auto">
                      <a:xfrm>
                        <a:off x="533400" y="3981450"/>
                        <a:ext cx="1511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4" name="Object 6"/>
          <p:cNvGraphicFramePr>
            <a:graphicFrameLocks noChangeAspect="1"/>
          </p:cNvGraphicFramePr>
          <p:nvPr>
            <p:extLst>
              <p:ext uri="{D42A27DB-BD31-4B8C-83A1-F6EECF244321}">
                <p14:modId xmlns:p14="http://schemas.microsoft.com/office/powerpoint/2010/main" val="1308640533"/>
              </p:ext>
            </p:extLst>
          </p:nvPr>
        </p:nvGraphicFramePr>
        <p:xfrm>
          <a:off x="2095500" y="4133850"/>
          <a:ext cx="3619500" cy="558800"/>
        </p:xfrm>
        <a:graphic>
          <a:graphicData uri="http://schemas.openxmlformats.org/presentationml/2006/ole">
            <mc:AlternateContent xmlns:mc="http://schemas.openxmlformats.org/markup-compatibility/2006">
              <mc:Choice xmlns:v="urn:schemas-microsoft-com:vml" Requires="v">
                <p:oleObj name="Equation" r:id="rId8" imgW="3619440" imgH="558720" progId="Equation.DSMT4">
                  <p:embed/>
                </p:oleObj>
              </mc:Choice>
              <mc:Fallback>
                <p:oleObj name="Equation" r:id="rId8" imgW="3619440" imgH="558720" progId="Equation.DSMT4">
                  <p:embed/>
                  <p:pic>
                    <p:nvPicPr>
                      <p:cNvPr id="0" name="Picture 6"/>
                      <p:cNvPicPr>
                        <a:picLocks noChangeAspect="1" noChangeArrowheads="1"/>
                      </p:cNvPicPr>
                      <p:nvPr/>
                    </p:nvPicPr>
                    <p:blipFill>
                      <a:blip r:embed="rId9"/>
                      <a:srcRect/>
                      <a:stretch>
                        <a:fillRect/>
                      </a:stretch>
                    </p:blipFill>
                    <p:spPr bwMode="auto">
                      <a:xfrm>
                        <a:off x="2095500" y="4133850"/>
                        <a:ext cx="3619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5" name="Object 7"/>
          <p:cNvGraphicFramePr>
            <a:graphicFrameLocks noChangeAspect="1"/>
          </p:cNvGraphicFramePr>
          <p:nvPr>
            <p:extLst>
              <p:ext uri="{D42A27DB-BD31-4B8C-83A1-F6EECF244321}">
                <p14:modId xmlns:p14="http://schemas.microsoft.com/office/powerpoint/2010/main" val="3023095059"/>
              </p:ext>
            </p:extLst>
          </p:nvPr>
        </p:nvGraphicFramePr>
        <p:xfrm>
          <a:off x="5830888" y="3978275"/>
          <a:ext cx="1727200" cy="952500"/>
        </p:xfrm>
        <a:graphic>
          <a:graphicData uri="http://schemas.openxmlformats.org/presentationml/2006/ole">
            <mc:AlternateContent xmlns:mc="http://schemas.openxmlformats.org/markup-compatibility/2006">
              <mc:Choice xmlns:v="urn:schemas-microsoft-com:vml" Requires="v">
                <p:oleObj name="Equation" r:id="rId10" imgW="1726920" imgH="952200" progId="Equation.DSMT4">
                  <p:embed/>
                </p:oleObj>
              </mc:Choice>
              <mc:Fallback>
                <p:oleObj name="Equation" r:id="rId10" imgW="1726920" imgH="952200" progId="Equation.DSMT4">
                  <p:embed/>
                  <p:pic>
                    <p:nvPicPr>
                      <p:cNvPr id="0" name="Picture 7"/>
                      <p:cNvPicPr>
                        <a:picLocks noChangeAspect="1" noChangeArrowheads="1"/>
                      </p:cNvPicPr>
                      <p:nvPr/>
                    </p:nvPicPr>
                    <p:blipFill>
                      <a:blip r:embed="rId11"/>
                      <a:srcRect/>
                      <a:stretch>
                        <a:fillRect/>
                      </a:stretch>
                    </p:blipFill>
                    <p:spPr bwMode="auto">
                      <a:xfrm>
                        <a:off x="5830888" y="3978275"/>
                        <a:ext cx="1727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6" name="Object 8"/>
          <p:cNvGraphicFramePr>
            <a:graphicFrameLocks noChangeAspect="1"/>
          </p:cNvGraphicFramePr>
          <p:nvPr>
            <p:extLst>
              <p:ext uri="{D42A27DB-BD31-4B8C-83A1-F6EECF244321}">
                <p14:modId xmlns:p14="http://schemas.microsoft.com/office/powerpoint/2010/main" val="229079156"/>
              </p:ext>
            </p:extLst>
          </p:nvPr>
        </p:nvGraphicFramePr>
        <p:xfrm>
          <a:off x="7669213" y="3992563"/>
          <a:ext cx="1003300" cy="838200"/>
        </p:xfrm>
        <a:graphic>
          <a:graphicData uri="http://schemas.openxmlformats.org/presentationml/2006/ole">
            <mc:AlternateContent xmlns:mc="http://schemas.openxmlformats.org/markup-compatibility/2006">
              <mc:Choice xmlns:v="urn:schemas-microsoft-com:vml" Requires="v">
                <p:oleObj name="Equation" r:id="rId12" imgW="1002960" imgH="838080" progId="Equation.DSMT4">
                  <p:embed/>
                </p:oleObj>
              </mc:Choice>
              <mc:Fallback>
                <p:oleObj name="Equation" r:id="rId12" imgW="1002960" imgH="838080" progId="Equation.DSMT4">
                  <p:embed/>
                  <p:pic>
                    <p:nvPicPr>
                      <p:cNvPr id="0" name="Picture 8"/>
                      <p:cNvPicPr>
                        <a:picLocks noChangeAspect="1" noChangeArrowheads="1"/>
                      </p:cNvPicPr>
                      <p:nvPr/>
                    </p:nvPicPr>
                    <p:blipFill>
                      <a:blip r:embed="rId13"/>
                      <a:srcRect/>
                      <a:stretch>
                        <a:fillRect/>
                      </a:stretch>
                    </p:blipFill>
                    <p:spPr bwMode="auto">
                      <a:xfrm>
                        <a:off x="7669213" y="3992563"/>
                        <a:ext cx="100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64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64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64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64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Closed Form of a Series (cont.)</a:t>
            </a:r>
          </a:p>
        </p:txBody>
      </p:sp>
      <p:sp>
        <p:nvSpPr>
          <p:cNvPr id="3" name="Content Placeholder 2"/>
          <p:cNvSpPr>
            <a:spLocks noGrp="1"/>
          </p:cNvSpPr>
          <p:nvPr>
            <p:ph idx="1"/>
          </p:nvPr>
        </p:nvSpPr>
        <p:spPr>
          <a:xfrm>
            <a:off x="457200" y="1280160"/>
            <a:ext cx="8229600" cy="3970318"/>
          </a:xfrm>
        </p:spPr>
        <p:txBody>
          <a:bodyPr>
            <a:spAutoFit/>
          </a:bodyPr>
          <a:lstStyle/>
          <a:p>
            <a:r>
              <a:rPr lang="en-US" dirty="0"/>
              <a:t>The first series,</a:t>
            </a:r>
          </a:p>
          <a:p>
            <a:pPr>
              <a:lnSpc>
                <a:spcPct val="150000"/>
              </a:lnSpc>
            </a:pPr>
            <a:endParaRPr lang="en-US" dirty="0"/>
          </a:p>
          <a:p>
            <a:pPr>
              <a:lnSpc>
                <a:spcPct val="150000"/>
              </a:lnSpc>
            </a:pPr>
            <a:endParaRPr lang="en-US" dirty="0"/>
          </a:p>
          <a:p>
            <a:r>
              <a:rPr lang="en-US" dirty="0"/>
              <a:t>is, term by term, an antiderivative of the second (with a constant of integration of </a:t>
            </a:r>
            <a:r>
              <a:rPr lang="en-US" dirty="0">
                <a:latin typeface="Symbol" pitchFamily="18" charset="2"/>
              </a:rPr>
              <a:t>-</a:t>
            </a:r>
            <a:r>
              <a:rPr lang="en-US" dirty="0"/>
              <a:t>5), so</a:t>
            </a:r>
          </a:p>
          <a:p>
            <a:endParaRPr lang="en-US" dirty="0"/>
          </a:p>
          <a:p>
            <a:endParaRPr lang="en-US" dirty="0"/>
          </a:p>
        </p:txBody>
      </p:sp>
      <p:graphicFrame>
        <p:nvGraphicFramePr>
          <p:cNvPr id="617474" name="Object 2"/>
          <p:cNvGraphicFramePr>
            <a:graphicFrameLocks noChangeAspect="1"/>
          </p:cNvGraphicFramePr>
          <p:nvPr>
            <p:extLst>
              <p:ext uri="{D42A27DB-BD31-4B8C-83A1-F6EECF244321}">
                <p14:modId xmlns:p14="http://schemas.microsoft.com/office/powerpoint/2010/main" val="1937196369"/>
              </p:ext>
            </p:extLst>
          </p:nvPr>
        </p:nvGraphicFramePr>
        <p:xfrm>
          <a:off x="1409700" y="1943100"/>
          <a:ext cx="6324600" cy="1028700"/>
        </p:xfrm>
        <a:graphic>
          <a:graphicData uri="http://schemas.openxmlformats.org/presentationml/2006/ole">
            <mc:AlternateContent xmlns:mc="http://schemas.openxmlformats.org/markup-compatibility/2006">
              <mc:Choice xmlns:v="urn:schemas-microsoft-com:vml" Requires="v">
                <p:oleObj name="Equation" r:id="rId2" imgW="6324480" imgH="1028520" progId="Equation.DSMT4">
                  <p:embed/>
                </p:oleObj>
              </mc:Choice>
              <mc:Fallback>
                <p:oleObj name="Equation" r:id="rId2" imgW="6324480" imgH="1028520" progId="Equation.DSMT4">
                  <p:embed/>
                  <p:pic>
                    <p:nvPicPr>
                      <p:cNvPr id="0" name="Picture 2"/>
                      <p:cNvPicPr>
                        <a:picLocks noChangeAspect="1" noChangeArrowheads="1"/>
                      </p:cNvPicPr>
                      <p:nvPr/>
                    </p:nvPicPr>
                    <p:blipFill>
                      <a:blip r:embed="rId3"/>
                      <a:srcRect/>
                      <a:stretch>
                        <a:fillRect/>
                      </a:stretch>
                    </p:blipFill>
                    <p:spPr bwMode="auto">
                      <a:xfrm>
                        <a:off x="1409700" y="1943100"/>
                        <a:ext cx="6324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7476" name="Object 4"/>
          <p:cNvGraphicFramePr>
            <a:graphicFrameLocks noChangeAspect="1"/>
          </p:cNvGraphicFramePr>
          <p:nvPr/>
        </p:nvGraphicFramePr>
        <p:xfrm>
          <a:off x="1752600" y="4419600"/>
          <a:ext cx="1562100" cy="1028700"/>
        </p:xfrm>
        <a:graphic>
          <a:graphicData uri="http://schemas.openxmlformats.org/presentationml/2006/ole">
            <mc:AlternateContent xmlns:mc="http://schemas.openxmlformats.org/markup-compatibility/2006">
              <mc:Choice xmlns:v="urn:schemas-microsoft-com:vml" Requires="v">
                <p:oleObj name="Equation" r:id="rId4" imgW="1562040" imgH="1028520" progId="Equation.DSMT4">
                  <p:embed/>
                </p:oleObj>
              </mc:Choice>
              <mc:Fallback>
                <p:oleObj name="Equation" r:id="rId4" imgW="1562040" imgH="10285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419600"/>
                        <a:ext cx="1562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7477" name="Object 5"/>
          <p:cNvGraphicFramePr>
            <a:graphicFrameLocks noChangeAspect="1"/>
          </p:cNvGraphicFramePr>
          <p:nvPr/>
        </p:nvGraphicFramePr>
        <p:xfrm>
          <a:off x="3429000" y="4555760"/>
          <a:ext cx="1612900" cy="838200"/>
        </p:xfrm>
        <a:graphic>
          <a:graphicData uri="http://schemas.openxmlformats.org/presentationml/2006/ole">
            <mc:AlternateContent xmlns:mc="http://schemas.openxmlformats.org/markup-compatibility/2006">
              <mc:Choice xmlns:v="urn:schemas-microsoft-com:vml" Requires="v">
                <p:oleObj name="Equation" r:id="rId6" imgW="1612800" imgH="838080" progId="Equation.DSMT4">
                  <p:embed/>
                </p:oleObj>
              </mc:Choice>
              <mc:Fallback>
                <p:oleObj name="Equation" r:id="rId6" imgW="161280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555760"/>
                        <a:ext cx="161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7478" name="Object 6"/>
          <p:cNvGraphicFramePr>
            <a:graphicFrameLocks noChangeAspect="1"/>
          </p:cNvGraphicFramePr>
          <p:nvPr/>
        </p:nvGraphicFramePr>
        <p:xfrm>
          <a:off x="5181600" y="4769370"/>
          <a:ext cx="2324100" cy="469900"/>
        </p:xfrm>
        <a:graphic>
          <a:graphicData uri="http://schemas.openxmlformats.org/presentationml/2006/ole">
            <mc:AlternateContent xmlns:mc="http://schemas.openxmlformats.org/markup-compatibility/2006">
              <mc:Choice xmlns:v="urn:schemas-microsoft-com:vml" Requires="v">
                <p:oleObj name="Equation" r:id="rId8" imgW="2323800" imgH="469800" progId="Equation.DSMT4">
                  <p:embed/>
                </p:oleObj>
              </mc:Choice>
              <mc:Fallback>
                <p:oleObj name="Equation" r:id="rId8" imgW="232380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4769370"/>
                        <a:ext cx="232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74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74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74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7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Closed Form of a Series  (cont.)</a:t>
            </a:r>
          </a:p>
        </p:txBody>
      </p:sp>
      <p:sp>
        <p:nvSpPr>
          <p:cNvPr id="3" name="Content Placeholder 2"/>
          <p:cNvSpPr>
            <a:spLocks noGrp="1"/>
          </p:cNvSpPr>
          <p:nvPr>
            <p:ph idx="1"/>
          </p:nvPr>
        </p:nvSpPr>
        <p:spPr>
          <a:xfrm>
            <a:off x="457200" y="1280160"/>
            <a:ext cx="8229600" cy="3022366"/>
          </a:xfrm>
        </p:spPr>
        <p:txBody>
          <a:bodyPr>
            <a:spAutoFit/>
          </a:bodyPr>
          <a:lstStyle/>
          <a:p>
            <a:r>
              <a:rPr lang="en-US" dirty="0"/>
              <a:t>By substituting </a:t>
            </a:r>
            <a:r>
              <a:rPr lang="en-US" i="1" dirty="0"/>
              <a:t>x</a:t>
            </a:r>
            <a:r>
              <a:rPr lang="en-US" dirty="0"/>
              <a:t> </a:t>
            </a:r>
            <a:r>
              <a:rPr lang="en-US" dirty="0">
                <a:latin typeface="Symbol" pitchFamily="18" charset="2"/>
              </a:rPr>
              <a:t>=</a:t>
            </a:r>
            <a:r>
              <a:rPr lang="en-US" dirty="0"/>
              <a:t> 5 we determine that </a:t>
            </a:r>
            <a:r>
              <a:rPr lang="en-US" i="1" dirty="0"/>
              <a:t>C</a:t>
            </a:r>
            <a:r>
              <a:rPr lang="en-US" dirty="0"/>
              <a:t> </a:t>
            </a:r>
            <a:r>
              <a:rPr lang="en-US" dirty="0">
                <a:latin typeface="Symbol" pitchFamily="18" charset="2"/>
              </a:rPr>
              <a:t>=</a:t>
            </a:r>
            <a:r>
              <a:rPr lang="en-US" dirty="0"/>
              <a:t> 0, so </a:t>
            </a:r>
          </a:p>
          <a:p>
            <a:endParaRPr lang="en-US" dirty="0"/>
          </a:p>
          <a:p>
            <a:endParaRPr lang="en-US" dirty="0"/>
          </a:p>
          <a:p>
            <a:endParaRPr lang="en-US" dirty="0"/>
          </a:p>
          <a:p>
            <a:r>
              <a:rPr lang="en-US" dirty="0"/>
              <a:t>And as we noted in Example 1a, its interval of convergence is [4, 6).</a:t>
            </a:r>
          </a:p>
        </p:txBody>
      </p:sp>
      <p:graphicFrame>
        <p:nvGraphicFramePr>
          <p:cNvPr id="618500" name="Object 4"/>
          <p:cNvGraphicFramePr>
            <a:graphicFrameLocks noChangeAspect="1"/>
          </p:cNvGraphicFramePr>
          <p:nvPr/>
        </p:nvGraphicFramePr>
        <p:xfrm>
          <a:off x="2857500" y="2019300"/>
          <a:ext cx="3429000" cy="1028700"/>
        </p:xfrm>
        <a:graphic>
          <a:graphicData uri="http://schemas.openxmlformats.org/presentationml/2006/ole">
            <mc:AlternateContent xmlns:mc="http://schemas.openxmlformats.org/markup-compatibility/2006">
              <mc:Choice xmlns:v="urn:schemas-microsoft-com:vml" Requires="v">
                <p:oleObj name="Equation" r:id="rId2" imgW="3429000" imgH="1028520" progId="Equation.DSMT4">
                  <p:embed/>
                </p:oleObj>
              </mc:Choice>
              <mc:Fallback>
                <p:oleObj name="Equation" r:id="rId2" imgW="3429000" imgH="102852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019300"/>
                        <a:ext cx="3429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Calculus and Power Series (cont.)</a:t>
            </a:r>
          </a:p>
        </p:txBody>
      </p:sp>
      <p:sp>
        <p:nvSpPr>
          <p:cNvPr id="3" name="Content Placeholder 2"/>
          <p:cNvSpPr>
            <a:spLocks noGrp="1"/>
          </p:cNvSpPr>
          <p:nvPr>
            <p:ph idx="1"/>
          </p:nvPr>
        </p:nvSpPr>
        <p:spPr/>
        <p:txBody>
          <a:bodyPr/>
          <a:lstStyle/>
          <a:p>
            <a:r>
              <a:rPr lang="en-US" dirty="0"/>
              <a:t>Power series (in fact, all absolutely converging series) behave like polynomials in another respect: they can be multiplied term by term. The proof of the following theorem is also typically seen in an advanced calculus course.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Multiplication of Power Series</a:t>
            </a:r>
          </a:p>
        </p:txBody>
      </p:sp>
      <p:sp>
        <p:nvSpPr>
          <p:cNvPr id="3" name="Content Placeholder 2"/>
          <p:cNvSpPr>
            <a:spLocks noGrp="1"/>
          </p:cNvSpPr>
          <p:nvPr>
            <p:ph idx="1"/>
          </p:nvPr>
        </p:nvSpPr>
        <p:spPr>
          <a:xfrm>
            <a:off x="533400" y="1352550"/>
            <a:ext cx="8153400" cy="4364272"/>
          </a:xfrm>
          <a:solidFill>
            <a:srgbClr val="FFFFCC"/>
          </a:solidFill>
          <a:ln w="28575">
            <a:solidFill>
              <a:schemeClr val="tx1"/>
            </a:solidFill>
          </a:ln>
        </p:spPr>
        <p:txBody>
          <a:bodyPr wrap="square">
            <a:spAutoFit/>
          </a:bodyPr>
          <a:lstStyle/>
          <a:p>
            <a:pPr algn="ctr"/>
            <a:endParaRPr lang="en-US" b="1" dirty="0">
              <a:solidFill>
                <a:schemeClr val="tx1"/>
              </a:solidFill>
            </a:endParaRPr>
          </a:p>
          <a:p>
            <a:r>
              <a:rPr lang="en-US" dirty="0">
                <a:solidFill>
                  <a:schemeClr val="tx1"/>
                </a:solidFill>
              </a:rPr>
              <a:t>If					       both converge </a:t>
            </a:r>
          </a:p>
          <a:p>
            <a:pPr>
              <a:spcBef>
                <a:spcPts val="2400"/>
              </a:spcBef>
            </a:pPr>
            <a:r>
              <a:rPr lang="en-US" dirty="0">
                <a:solidFill>
                  <a:schemeClr val="tx1"/>
                </a:solidFill>
              </a:rPr>
              <a:t>absolutely for |</a:t>
            </a:r>
            <a:r>
              <a:rPr lang="en-US" i="1" dirty="0">
                <a:solidFill>
                  <a:schemeClr val="tx1"/>
                </a:solidFill>
              </a:rPr>
              <a:t>x</a:t>
            </a:r>
            <a:r>
              <a:rPr lang="en-US" dirty="0">
                <a:solidFill>
                  <a:schemeClr val="tx1"/>
                </a:solidFill>
              </a:rPr>
              <a:t>|</a:t>
            </a:r>
            <a:r>
              <a:rPr lang="en-US" dirty="0">
                <a:solidFill>
                  <a:schemeClr val="tx1"/>
                </a:solidFill>
                <a:latin typeface="Symbol" pitchFamily="18" charset="2"/>
              </a:rPr>
              <a:t>&lt;</a:t>
            </a:r>
            <a:r>
              <a:rPr lang="en-US" baseline="30000" dirty="0">
                <a:solidFill>
                  <a:schemeClr val="tx1"/>
                </a:solidFill>
                <a:latin typeface="Symbol" pitchFamily="18" charset="2"/>
              </a:rPr>
              <a:t> </a:t>
            </a:r>
            <a:r>
              <a:rPr lang="en-US" i="1" dirty="0">
                <a:solidFill>
                  <a:schemeClr val="tx1"/>
                </a:solidFill>
              </a:rPr>
              <a:t>R</a:t>
            </a:r>
            <a:r>
              <a:rPr lang="en-US" dirty="0">
                <a:solidFill>
                  <a:schemeClr val="tx1"/>
                </a:solidFill>
              </a:rPr>
              <a:t>, then		</a:t>
            </a:r>
          </a:p>
          <a:p>
            <a:endParaRPr lang="en-US" dirty="0">
              <a:solidFill>
                <a:schemeClr val="tx1"/>
              </a:solidFill>
            </a:endParaRPr>
          </a:p>
          <a:p>
            <a:endParaRPr lang="en-US" dirty="0">
              <a:solidFill>
                <a:schemeClr val="tx1"/>
              </a:solidFill>
            </a:endParaRPr>
          </a:p>
          <a:p>
            <a:r>
              <a:rPr lang="en-US" dirty="0">
                <a:solidFill>
                  <a:schemeClr val="tx1"/>
                </a:solidFill>
              </a:rPr>
              <a:t>also converges absolutely for |</a:t>
            </a:r>
            <a:r>
              <a:rPr lang="en-US" i="1" dirty="0">
                <a:solidFill>
                  <a:schemeClr val="tx1"/>
                </a:solidFill>
              </a:rPr>
              <a:t>x</a:t>
            </a:r>
            <a:r>
              <a:rPr lang="en-US" dirty="0">
                <a:solidFill>
                  <a:schemeClr val="tx1"/>
                </a:solidFill>
              </a:rPr>
              <a:t>|</a:t>
            </a:r>
            <a:r>
              <a:rPr lang="en-US" dirty="0">
                <a:solidFill>
                  <a:schemeClr val="tx1"/>
                </a:solidFill>
                <a:latin typeface="Symbol" pitchFamily="18" charset="2"/>
              </a:rPr>
              <a:t>&lt;</a:t>
            </a:r>
            <a:r>
              <a:rPr lang="en-US" baseline="30000" dirty="0">
                <a:solidFill>
                  <a:schemeClr val="tx1"/>
                </a:solidFill>
                <a:latin typeface="Symbol" pitchFamily="18" charset="2"/>
              </a:rPr>
              <a:t> </a:t>
            </a:r>
            <a:r>
              <a:rPr lang="en-US" i="1" dirty="0">
                <a:solidFill>
                  <a:schemeClr val="tx1"/>
                </a:solidFill>
              </a:rPr>
              <a:t>R</a:t>
            </a:r>
            <a:r>
              <a:rPr lang="en-US" dirty="0">
                <a:solidFill>
                  <a:schemeClr val="tx1"/>
                </a:solidFill>
              </a:rPr>
              <a:t>, where</a:t>
            </a:r>
          </a:p>
          <a:p>
            <a:endParaRPr lang="en-US" dirty="0">
              <a:solidFill>
                <a:schemeClr val="tx1"/>
              </a:solidFill>
            </a:endParaRPr>
          </a:p>
          <a:p>
            <a:endParaRPr lang="en-US" dirty="0">
              <a:solidFill>
                <a:schemeClr val="tx1"/>
              </a:solidFill>
            </a:endParaRPr>
          </a:p>
        </p:txBody>
      </p:sp>
      <p:graphicFrame>
        <p:nvGraphicFramePr>
          <p:cNvPr id="619522" name="Object 2"/>
          <p:cNvGraphicFramePr>
            <a:graphicFrameLocks noChangeAspect="1"/>
          </p:cNvGraphicFramePr>
          <p:nvPr>
            <p:extLst>
              <p:ext uri="{D42A27DB-BD31-4B8C-83A1-F6EECF244321}">
                <p14:modId xmlns:p14="http://schemas.microsoft.com/office/powerpoint/2010/main" val="4250197645"/>
              </p:ext>
            </p:extLst>
          </p:nvPr>
        </p:nvGraphicFramePr>
        <p:xfrm>
          <a:off x="914400" y="1642110"/>
          <a:ext cx="4800600" cy="952500"/>
        </p:xfrm>
        <a:graphic>
          <a:graphicData uri="http://schemas.openxmlformats.org/presentationml/2006/ole">
            <mc:AlternateContent xmlns:mc="http://schemas.openxmlformats.org/markup-compatibility/2006">
              <mc:Choice xmlns:v="urn:schemas-microsoft-com:vml" Requires="v">
                <p:oleObj name="Equation" r:id="rId2" imgW="4800600" imgH="952200" progId="Equation.DSMT4">
                  <p:embed/>
                </p:oleObj>
              </mc:Choice>
              <mc:Fallback>
                <p:oleObj name="Equation" r:id="rId2" imgW="480060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42110"/>
                        <a:ext cx="4800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3" name="Object 3"/>
          <p:cNvGraphicFramePr>
            <a:graphicFrameLocks noChangeAspect="1"/>
          </p:cNvGraphicFramePr>
          <p:nvPr>
            <p:extLst>
              <p:ext uri="{D42A27DB-BD31-4B8C-83A1-F6EECF244321}">
                <p14:modId xmlns:p14="http://schemas.microsoft.com/office/powerpoint/2010/main" val="1709202798"/>
              </p:ext>
            </p:extLst>
          </p:nvPr>
        </p:nvGraphicFramePr>
        <p:xfrm>
          <a:off x="1651000" y="3097530"/>
          <a:ext cx="5842000" cy="990600"/>
        </p:xfrm>
        <a:graphic>
          <a:graphicData uri="http://schemas.openxmlformats.org/presentationml/2006/ole">
            <mc:AlternateContent xmlns:mc="http://schemas.openxmlformats.org/markup-compatibility/2006">
              <mc:Choice xmlns:v="urn:schemas-microsoft-com:vml" Requires="v">
                <p:oleObj name="Equation" r:id="rId4" imgW="5841720" imgH="990360" progId="Equation.DSMT4">
                  <p:embed/>
                </p:oleObj>
              </mc:Choice>
              <mc:Fallback>
                <p:oleObj name="Equation" r:id="rId4" imgW="5841720" imgH="990360" progId="Equation.DSMT4">
                  <p:embed/>
                  <p:pic>
                    <p:nvPicPr>
                      <p:cNvPr id="0" name="Picture 3"/>
                      <p:cNvPicPr>
                        <a:picLocks noChangeAspect="1" noChangeArrowheads="1"/>
                      </p:cNvPicPr>
                      <p:nvPr/>
                    </p:nvPicPr>
                    <p:blipFill>
                      <a:blip r:embed="rId5"/>
                      <a:srcRect/>
                      <a:stretch>
                        <a:fillRect/>
                      </a:stretch>
                    </p:blipFill>
                    <p:spPr bwMode="auto">
                      <a:xfrm>
                        <a:off x="1651000" y="3097530"/>
                        <a:ext cx="584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4" name="Object 4"/>
          <p:cNvGraphicFramePr>
            <a:graphicFrameLocks noChangeAspect="1"/>
          </p:cNvGraphicFramePr>
          <p:nvPr>
            <p:extLst>
              <p:ext uri="{D42A27DB-BD31-4B8C-83A1-F6EECF244321}">
                <p14:modId xmlns:p14="http://schemas.microsoft.com/office/powerpoint/2010/main" val="2854117668"/>
              </p:ext>
            </p:extLst>
          </p:nvPr>
        </p:nvGraphicFramePr>
        <p:xfrm>
          <a:off x="787400" y="4591050"/>
          <a:ext cx="7569200" cy="914400"/>
        </p:xfrm>
        <a:graphic>
          <a:graphicData uri="http://schemas.openxmlformats.org/presentationml/2006/ole">
            <mc:AlternateContent xmlns:mc="http://schemas.openxmlformats.org/markup-compatibility/2006">
              <mc:Choice xmlns:v="urn:schemas-microsoft-com:vml" Requires="v">
                <p:oleObj name="Equation" r:id="rId6" imgW="7569000" imgH="914400" progId="Equation.DSMT4">
                  <p:embed/>
                </p:oleObj>
              </mc:Choice>
              <mc:Fallback>
                <p:oleObj name="Equation" r:id="rId6" imgW="7569000" imgH="914400" progId="Equation.DSMT4">
                  <p:embed/>
                  <p:pic>
                    <p:nvPicPr>
                      <p:cNvPr id="0" name="Picture 4"/>
                      <p:cNvPicPr>
                        <a:picLocks noChangeAspect="1" noChangeArrowheads="1"/>
                      </p:cNvPicPr>
                      <p:nvPr/>
                    </p:nvPicPr>
                    <p:blipFill>
                      <a:blip r:embed="rId7"/>
                      <a:srcRect/>
                      <a:stretch>
                        <a:fillRect/>
                      </a:stretch>
                    </p:blipFill>
                    <p:spPr bwMode="auto">
                      <a:xfrm>
                        <a:off x="787400" y="4591050"/>
                        <a:ext cx="756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Multiplication of Power Series Theorem</a:t>
            </a:r>
          </a:p>
        </p:txBody>
      </p:sp>
      <p:sp>
        <p:nvSpPr>
          <p:cNvPr id="3" name="Content Placeholder 2"/>
          <p:cNvSpPr>
            <a:spLocks noGrp="1"/>
          </p:cNvSpPr>
          <p:nvPr>
            <p:ph idx="1"/>
          </p:nvPr>
        </p:nvSpPr>
        <p:spPr/>
        <p:txBody>
          <a:bodyPr/>
          <a:lstStyle/>
          <a:p>
            <a:r>
              <a:rPr lang="en-US" dirty="0"/>
              <a:t>Use the Multiplication of Power Series Theorem to express		as a power series.</a:t>
            </a:r>
          </a:p>
          <a:p>
            <a:r>
              <a:rPr lang="en-US" b="1" dirty="0"/>
              <a:t>Solution</a:t>
            </a:r>
          </a:p>
          <a:p>
            <a:pPr>
              <a:spcBef>
                <a:spcPts val="1800"/>
              </a:spcBef>
            </a:pPr>
            <a:r>
              <a:rPr lang="en-US" dirty="0"/>
              <a:t>Since				           we begin by rewriting </a:t>
            </a:r>
          </a:p>
          <a:p>
            <a:pPr>
              <a:spcBef>
                <a:spcPts val="1800"/>
              </a:spcBef>
            </a:pPr>
            <a:r>
              <a:rPr lang="en-US" dirty="0"/>
              <a:t>these factors as the following two series.</a:t>
            </a:r>
          </a:p>
        </p:txBody>
      </p:sp>
      <p:graphicFrame>
        <p:nvGraphicFramePr>
          <p:cNvPr id="620546" name="Object 2"/>
          <p:cNvGraphicFramePr>
            <a:graphicFrameLocks noChangeAspect="1"/>
          </p:cNvGraphicFramePr>
          <p:nvPr/>
        </p:nvGraphicFramePr>
        <p:xfrm>
          <a:off x="1827550" y="1706380"/>
          <a:ext cx="1371600" cy="571500"/>
        </p:xfrm>
        <a:graphic>
          <a:graphicData uri="http://schemas.openxmlformats.org/presentationml/2006/ole">
            <mc:AlternateContent xmlns:mc="http://schemas.openxmlformats.org/markup-compatibility/2006">
              <mc:Choice xmlns:v="urn:schemas-microsoft-com:vml" Requires="v">
                <p:oleObj name="Equation" r:id="rId2" imgW="1371600" imgH="571320" progId="Equation.DSMT4">
                  <p:embed/>
                </p:oleObj>
              </mc:Choice>
              <mc:Fallback>
                <p:oleObj name="Equation" r:id="rId2" imgW="137160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550" y="1706380"/>
                        <a:ext cx="1371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7" name="Object 3"/>
          <p:cNvGraphicFramePr>
            <a:graphicFrameLocks noChangeAspect="1"/>
          </p:cNvGraphicFramePr>
          <p:nvPr>
            <p:extLst>
              <p:ext uri="{D42A27DB-BD31-4B8C-83A1-F6EECF244321}">
                <p14:modId xmlns:p14="http://schemas.microsoft.com/office/powerpoint/2010/main" val="2118584639"/>
              </p:ext>
            </p:extLst>
          </p:nvPr>
        </p:nvGraphicFramePr>
        <p:xfrm>
          <a:off x="1498600" y="2662238"/>
          <a:ext cx="3403600" cy="939800"/>
        </p:xfrm>
        <a:graphic>
          <a:graphicData uri="http://schemas.openxmlformats.org/presentationml/2006/ole">
            <mc:AlternateContent xmlns:mc="http://schemas.openxmlformats.org/markup-compatibility/2006">
              <mc:Choice xmlns:v="urn:schemas-microsoft-com:vml" Requires="v">
                <p:oleObj name="Equation" r:id="rId4" imgW="3403440" imgH="939600" progId="Equation.DSMT4">
                  <p:embed/>
                </p:oleObj>
              </mc:Choice>
              <mc:Fallback>
                <p:oleObj name="Equation" r:id="rId4" imgW="3403440" imgH="939600" progId="Equation.DSMT4">
                  <p:embed/>
                  <p:pic>
                    <p:nvPicPr>
                      <p:cNvPr id="0" name="Picture 3"/>
                      <p:cNvPicPr>
                        <a:picLocks noChangeAspect="1" noChangeArrowheads="1"/>
                      </p:cNvPicPr>
                      <p:nvPr/>
                    </p:nvPicPr>
                    <p:blipFill>
                      <a:blip r:embed="rId5"/>
                      <a:srcRect/>
                      <a:stretch>
                        <a:fillRect/>
                      </a:stretch>
                    </p:blipFill>
                    <p:spPr bwMode="auto">
                      <a:xfrm>
                        <a:off x="1498600" y="2662238"/>
                        <a:ext cx="3403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8" name="Object 4"/>
          <p:cNvGraphicFramePr>
            <a:graphicFrameLocks noChangeAspect="1"/>
          </p:cNvGraphicFramePr>
          <p:nvPr>
            <p:extLst>
              <p:ext uri="{D42A27DB-BD31-4B8C-83A1-F6EECF244321}">
                <p14:modId xmlns:p14="http://schemas.microsoft.com/office/powerpoint/2010/main" val="208892270"/>
              </p:ext>
            </p:extLst>
          </p:nvPr>
        </p:nvGraphicFramePr>
        <p:xfrm>
          <a:off x="1441450" y="4057650"/>
          <a:ext cx="4584700" cy="914400"/>
        </p:xfrm>
        <a:graphic>
          <a:graphicData uri="http://schemas.openxmlformats.org/presentationml/2006/ole">
            <mc:AlternateContent xmlns:mc="http://schemas.openxmlformats.org/markup-compatibility/2006">
              <mc:Choice xmlns:v="urn:schemas-microsoft-com:vml" Requires="v">
                <p:oleObj name="Equation" r:id="rId6" imgW="4584600" imgH="914400" progId="Equation.DSMT4">
                  <p:embed/>
                </p:oleObj>
              </mc:Choice>
              <mc:Fallback>
                <p:oleObj name="Equation" r:id="rId6" imgW="4584600" imgH="914400" progId="Equation.DSMT4">
                  <p:embed/>
                  <p:pic>
                    <p:nvPicPr>
                      <p:cNvPr id="0" name="Picture 4"/>
                      <p:cNvPicPr>
                        <a:picLocks noChangeAspect="1" noChangeArrowheads="1"/>
                      </p:cNvPicPr>
                      <p:nvPr/>
                    </p:nvPicPr>
                    <p:blipFill>
                      <a:blip r:embed="rId7"/>
                      <a:srcRect/>
                      <a:stretch>
                        <a:fillRect/>
                      </a:stretch>
                    </p:blipFill>
                    <p:spPr bwMode="auto">
                      <a:xfrm>
                        <a:off x="1441450" y="4057650"/>
                        <a:ext cx="4584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9" name="Object 5"/>
          <p:cNvGraphicFramePr>
            <a:graphicFrameLocks noChangeAspect="1"/>
          </p:cNvGraphicFramePr>
          <p:nvPr>
            <p:extLst>
              <p:ext uri="{D42A27DB-BD31-4B8C-83A1-F6EECF244321}">
                <p14:modId xmlns:p14="http://schemas.microsoft.com/office/powerpoint/2010/main" val="164081344"/>
              </p:ext>
            </p:extLst>
          </p:nvPr>
        </p:nvGraphicFramePr>
        <p:xfrm>
          <a:off x="1435100" y="4959350"/>
          <a:ext cx="6553200" cy="977900"/>
        </p:xfrm>
        <a:graphic>
          <a:graphicData uri="http://schemas.openxmlformats.org/presentationml/2006/ole">
            <mc:AlternateContent xmlns:mc="http://schemas.openxmlformats.org/markup-compatibility/2006">
              <mc:Choice xmlns:v="urn:schemas-microsoft-com:vml" Requires="v">
                <p:oleObj name="Equation" r:id="rId8" imgW="6553080" imgH="977760" progId="Equation.DSMT4">
                  <p:embed/>
                </p:oleObj>
              </mc:Choice>
              <mc:Fallback>
                <p:oleObj name="Equation" r:id="rId8" imgW="6553080" imgH="977760" progId="Equation.DSMT4">
                  <p:embed/>
                  <p:pic>
                    <p:nvPicPr>
                      <p:cNvPr id="0" name="Picture 5"/>
                      <p:cNvPicPr>
                        <a:picLocks noChangeAspect="1" noChangeArrowheads="1"/>
                      </p:cNvPicPr>
                      <p:nvPr/>
                    </p:nvPicPr>
                    <p:blipFill>
                      <a:blip r:embed="rId9"/>
                      <a:srcRect/>
                      <a:stretch>
                        <a:fillRect/>
                      </a:stretch>
                    </p:blipFill>
                    <p:spPr bwMode="auto">
                      <a:xfrm>
                        <a:off x="1435100" y="4959350"/>
                        <a:ext cx="6553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05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05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0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Values of </a:t>
            </a:r>
            <a:r>
              <a:rPr lang="en-US" i="1" dirty="0"/>
              <a:t>x</a:t>
            </a:r>
            <a:r>
              <a:rPr lang="en-US" dirty="0"/>
              <a:t> for Which a Power Series Converges </a:t>
            </a:r>
          </a:p>
        </p:txBody>
      </p:sp>
      <p:sp>
        <p:nvSpPr>
          <p:cNvPr id="3" name="Content Placeholder 2"/>
          <p:cNvSpPr>
            <a:spLocks noGrp="1"/>
          </p:cNvSpPr>
          <p:nvPr>
            <p:ph idx="1"/>
          </p:nvPr>
        </p:nvSpPr>
        <p:spPr/>
        <p:txBody>
          <a:bodyPr/>
          <a:lstStyle/>
          <a:p>
            <a:r>
              <a:rPr lang="en-US" dirty="0"/>
              <a:t>Determine the values of </a:t>
            </a:r>
            <a:r>
              <a:rPr lang="en-US" i="1" dirty="0"/>
              <a:t>x</a:t>
            </a:r>
            <a:r>
              <a:rPr lang="en-US" dirty="0"/>
              <a:t> for which each of the following power series converges.</a:t>
            </a:r>
          </a:p>
          <a:p>
            <a:endParaRPr lang="en-US" dirty="0"/>
          </a:p>
          <a:p>
            <a:pPr>
              <a:lnSpc>
                <a:spcPct val="150000"/>
              </a:lnSpc>
            </a:pPr>
            <a:endParaRPr lang="en-US" dirty="0"/>
          </a:p>
          <a:p>
            <a:r>
              <a:rPr lang="en-US" b="1" dirty="0"/>
              <a:t>Solution</a:t>
            </a:r>
          </a:p>
          <a:p>
            <a:r>
              <a:rPr lang="en-US" dirty="0"/>
              <a:t>We will examine the limit of	         where </a:t>
            </a:r>
            <a:r>
              <a:rPr lang="en-US" i="1" dirty="0"/>
              <a:t>a</a:t>
            </a:r>
            <a:r>
              <a:rPr lang="en-US" i="1" baseline="-25000" dirty="0"/>
              <a:t>n</a:t>
            </a:r>
            <a:r>
              <a:rPr lang="en-US" dirty="0"/>
              <a:t> is the </a:t>
            </a:r>
            <a:r>
              <a:rPr lang="en-US" i="1" dirty="0"/>
              <a:t>n</a:t>
            </a:r>
            <a:r>
              <a:rPr lang="en-US" baseline="30000" dirty="0"/>
              <a:t>th</a:t>
            </a:r>
            <a:r>
              <a:rPr lang="en-US" dirty="0"/>
              <a:t> term of each series, and thereby find conditions on </a:t>
            </a:r>
            <a:r>
              <a:rPr lang="en-US" i="1" dirty="0"/>
              <a:t>x</a:t>
            </a:r>
            <a:r>
              <a:rPr lang="en-US" dirty="0"/>
              <a:t> that guarantee absolute convergence.</a:t>
            </a:r>
          </a:p>
        </p:txBody>
      </p:sp>
      <p:graphicFrame>
        <p:nvGraphicFramePr>
          <p:cNvPr id="577538" name="Object 2"/>
          <p:cNvGraphicFramePr>
            <a:graphicFrameLocks noChangeAspect="1"/>
          </p:cNvGraphicFramePr>
          <p:nvPr/>
        </p:nvGraphicFramePr>
        <p:xfrm>
          <a:off x="548640" y="2286000"/>
          <a:ext cx="7264400" cy="1028700"/>
        </p:xfrm>
        <a:graphic>
          <a:graphicData uri="http://schemas.openxmlformats.org/presentationml/2006/ole">
            <mc:AlternateContent xmlns:mc="http://schemas.openxmlformats.org/markup-compatibility/2006">
              <mc:Choice xmlns:v="urn:schemas-microsoft-com:vml" Requires="v">
                <p:oleObj name="Equation" r:id="rId2" imgW="7264080" imgH="1028520" progId="Equation.DSMT4">
                  <p:embed/>
                </p:oleObj>
              </mc:Choice>
              <mc:Fallback>
                <p:oleObj name="Equation" r:id="rId2" imgW="7264080" imgH="1028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86000"/>
                        <a:ext cx="7264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7539" name="Object 3"/>
          <p:cNvGraphicFramePr>
            <a:graphicFrameLocks noChangeAspect="1"/>
          </p:cNvGraphicFramePr>
          <p:nvPr/>
        </p:nvGraphicFramePr>
        <p:xfrm>
          <a:off x="4618220" y="4000500"/>
          <a:ext cx="1143000" cy="495300"/>
        </p:xfrm>
        <a:graphic>
          <a:graphicData uri="http://schemas.openxmlformats.org/presentationml/2006/ole">
            <mc:AlternateContent xmlns:mc="http://schemas.openxmlformats.org/markup-compatibility/2006">
              <mc:Choice xmlns:v="urn:schemas-microsoft-com:vml" Requires="v">
                <p:oleObj name="Equation" r:id="rId4" imgW="1143000" imgH="495000" progId="Equation.DSMT4">
                  <p:embed/>
                </p:oleObj>
              </mc:Choice>
              <mc:Fallback>
                <p:oleObj name="Equation" r:id="rId4" imgW="114300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8220" y="4000500"/>
                        <a:ext cx="1143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7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Multiplication of Power Series Theorem (cont.)</a:t>
            </a:r>
          </a:p>
        </p:txBody>
      </p:sp>
      <p:sp>
        <p:nvSpPr>
          <p:cNvPr id="3" name="Content Placeholder 2"/>
          <p:cNvSpPr>
            <a:spLocks noGrp="1"/>
          </p:cNvSpPr>
          <p:nvPr>
            <p:ph idx="1"/>
          </p:nvPr>
        </p:nvSpPr>
        <p:spPr/>
        <p:txBody>
          <a:bodyPr/>
          <a:lstStyle/>
          <a:p>
            <a:r>
              <a:rPr lang="en-US" dirty="0"/>
              <a:t>(Both have radius of convergence </a:t>
            </a:r>
            <a:r>
              <a:rPr lang="en-US" i="1" dirty="0"/>
              <a:t>R</a:t>
            </a:r>
            <a:r>
              <a:rPr lang="en-US" dirty="0"/>
              <a:t> </a:t>
            </a:r>
            <a:r>
              <a:rPr lang="en-US" dirty="0">
                <a:latin typeface="Symbol" pitchFamily="18" charset="2"/>
              </a:rPr>
              <a:t>=</a:t>
            </a:r>
            <a:r>
              <a:rPr lang="en-US" dirty="0"/>
              <a:t> 1.) The formula for multiplying power series tells us that the coefficient of the term with degree </a:t>
            </a:r>
            <a:r>
              <a:rPr lang="en-US" i="1" dirty="0"/>
              <a:t>n</a:t>
            </a:r>
            <a:r>
              <a:rPr lang="en-US" dirty="0"/>
              <a:t> comes from all possible products of the two series that result in degree </a:t>
            </a:r>
            <a:r>
              <a:rPr lang="en-US" i="1" dirty="0"/>
              <a:t>n</a:t>
            </a:r>
            <a:r>
              <a:rPr lang="en-US" dirty="0"/>
              <a:t>—just the same as with the product of polynomials.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Multiplication of Power Series Theorem (cont.)</a:t>
            </a:r>
          </a:p>
        </p:txBody>
      </p:sp>
      <p:graphicFrame>
        <p:nvGraphicFramePr>
          <p:cNvPr id="621572" name="Object 4"/>
          <p:cNvGraphicFramePr>
            <a:graphicFrameLocks noChangeAspect="1"/>
          </p:cNvGraphicFramePr>
          <p:nvPr>
            <p:extLst>
              <p:ext uri="{D42A27DB-BD31-4B8C-83A1-F6EECF244321}">
                <p14:modId xmlns:p14="http://schemas.microsoft.com/office/powerpoint/2010/main" val="3997377015"/>
              </p:ext>
            </p:extLst>
          </p:nvPr>
        </p:nvGraphicFramePr>
        <p:xfrm>
          <a:off x="457200" y="1463040"/>
          <a:ext cx="876300" cy="838200"/>
        </p:xfrm>
        <a:graphic>
          <a:graphicData uri="http://schemas.openxmlformats.org/presentationml/2006/ole">
            <mc:AlternateContent xmlns:mc="http://schemas.openxmlformats.org/markup-compatibility/2006">
              <mc:Choice xmlns:v="urn:schemas-microsoft-com:vml" Requires="v">
                <p:oleObj name="Equation" r:id="rId2" imgW="876240" imgH="838080" progId="Equation.DSMT4">
                  <p:embed/>
                </p:oleObj>
              </mc:Choice>
              <mc:Fallback>
                <p:oleObj name="Equation" r:id="rId2" imgW="876240" imgH="8380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63040"/>
                        <a:ext cx="87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1573" name="Object 5"/>
          <p:cNvGraphicFramePr>
            <a:graphicFrameLocks noChangeAspect="1"/>
          </p:cNvGraphicFramePr>
          <p:nvPr>
            <p:extLst>
              <p:ext uri="{D42A27DB-BD31-4B8C-83A1-F6EECF244321}">
                <p14:modId xmlns:p14="http://schemas.microsoft.com/office/powerpoint/2010/main" val="196176016"/>
              </p:ext>
            </p:extLst>
          </p:nvPr>
        </p:nvGraphicFramePr>
        <p:xfrm>
          <a:off x="1365250" y="1506538"/>
          <a:ext cx="7645400" cy="3365500"/>
        </p:xfrm>
        <a:graphic>
          <a:graphicData uri="http://schemas.openxmlformats.org/presentationml/2006/ole">
            <mc:AlternateContent xmlns:mc="http://schemas.openxmlformats.org/markup-compatibility/2006">
              <mc:Choice xmlns:v="urn:schemas-microsoft-com:vml" Requires="v">
                <p:oleObj name="Equation" r:id="rId4" imgW="7645320" imgH="3365280" progId="Equation.DSMT4">
                  <p:embed/>
                </p:oleObj>
              </mc:Choice>
              <mc:Fallback>
                <p:oleObj name="Equation" r:id="rId4" imgW="7645320" imgH="3365280" progId="Equation.DSMT4">
                  <p:embed/>
                  <p:pic>
                    <p:nvPicPr>
                      <p:cNvPr id="0" name="Picture 5"/>
                      <p:cNvPicPr>
                        <a:picLocks noChangeAspect="1" noChangeArrowheads="1"/>
                      </p:cNvPicPr>
                      <p:nvPr/>
                    </p:nvPicPr>
                    <p:blipFill>
                      <a:blip r:embed="rId5"/>
                      <a:srcRect/>
                      <a:stretch>
                        <a:fillRect/>
                      </a:stretch>
                    </p:blipFill>
                    <p:spPr bwMode="auto">
                      <a:xfrm>
                        <a:off x="1365250" y="1506538"/>
                        <a:ext cx="76454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1574" name="Object 6"/>
          <p:cNvGraphicFramePr>
            <a:graphicFrameLocks noChangeAspect="1"/>
          </p:cNvGraphicFramePr>
          <p:nvPr>
            <p:extLst>
              <p:ext uri="{D42A27DB-BD31-4B8C-83A1-F6EECF244321}">
                <p14:modId xmlns:p14="http://schemas.microsoft.com/office/powerpoint/2010/main" val="2306742419"/>
              </p:ext>
            </p:extLst>
          </p:nvPr>
        </p:nvGraphicFramePr>
        <p:xfrm>
          <a:off x="1562100" y="5105400"/>
          <a:ext cx="2298700" cy="368300"/>
        </p:xfrm>
        <a:graphic>
          <a:graphicData uri="http://schemas.openxmlformats.org/presentationml/2006/ole">
            <mc:AlternateContent xmlns:mc="http://schemas.openxmlformats.org/markup-compatibility/2006">
              <mc:Choice xmlns:v="urn:schemas-microsoft-com:vml" Requires="v">
                <p:oleObj name="Equation" r:id="rId6" imgW="2298600" imgH="368280" progId="Equation.DSMT4">
                  <p:embed/>
                </p:oleObj>
              </mc:Choice>
              <mc:Fallback>
                <p:oleObj name="Equation" r:id="rId6" imgW="2298600" imgH="368280" progId="Equation.DSMT4">
                  <p:embed/>
                  <p:pic>
                    <p:nvPicPr>
                      <p:cNvPr id="0" name="Picture 6"/>
                      <p:cNvPicPr>
                        <a:picLocks noChangeAspect="1" noChangeArrowheads="1"/>
                      </p:cNvPicPr>
                      <p:nvPr/>
                    </p:nvPicPr>
                    <p:blipFill>
                      <a:blip r:embed="rId7"/>
                      <a:srcRect/>
                      <a:stretch>
                        <a:fillRect/>
                      </a:stretch>
                    </p:blipFill>
                    <p:spPr bwMode="auto">
                      <a:xfrm>
                        <a:off x="1562100" y="5105400"/>
                        <a:ext cx="2298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1575" name="Object 7"/>
          <p:cNvGraphicFramePr>
            <a:graphicFrameLocks noChangeAspect="1"/>
          </p:cNvGraphicFramePr>
          <p:nvPr>
            <p:extLst>
              <p:ext uri="{D42A27DB-BD31-4B8C-83A1-F6EECF244321}">
                <p14:modId xmlns:p14="http://schemas.microsoft.com/office/powerpoint/2010/main" val="4087557457"/>
              </p:ext>
            </p:extLst>
          </p:nvPr>
        </p:nvGraphicFramePr>
        <p:xfrm>
          <a:off x="3956050" y="4895850"/>
          <a:ext cx="1447800" cy="914400"/>
        </p:xfrm>
        <a:graphic>
          <a:graphicData uri="http://schemas.openxmlformats.org/presentationml/2006/ole">
            <mc:AlternateContent xmlns:mc="http://schemas.openxmlformats.org/markup-compatibility/2006">
              <mc:Choice xmlns:v="urn:schemas-microsoft-com:vml" Requires="v">
                <p:oleObj name="Equation" r:id="rId8" imgW="1447560" imgH="914400" progId="Equation.DSMT4">
                  <p:embed/>
                </p:oleObj>
              </mc:Choice>
              <mc:Fallback>
                <p:oleObj name="Equation" r:id="rId8" imgW="1447560" imgH="914400" progId="Equation.DSMT4">
                  <p:embed/>
                  <p:pic>
                    <p:nvPicPr>
                      <p:cNvPr id="0" name="Picture 7"/>
                      <p:cNvPicPr>
                        <a:picLocks noChangeAspect="1" noChangeArrowheads="1"/>
                      </p:cNvPicPr>
                      <p:nvPr/>
                    </p:nvPicPr>
                    <p:blipFill>
                      <a:blip r:embed="rId9"/>
                      <a:srcRect/>
                      <a:stretch>
                        <a:fillRect/>
                      </a:stretch>
                    </p:blipFill>
                    <p:spPr bwMode="auto">
                      <a:xfrm>
                        <a:off x="3956050" y="4895850"/>
                        <a:ext cx="1447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1576" name="Object 8"/>
          <p:cNvGraphicFramePr>
            <a:graphicFrameLocks noChangeAspect="1"/>
          </p:cNvGraphicFramePr>
          <p:nvPr>
            <p:extLst>
              <p:ext uri="{D42A27DB-BD31-4B8C-83A1-F6EECF244321}">
                <p14:modId xmlns:p14="http://schemas.microsoft.com/office/powerpoint/2010/main" val="1445260001"/>
              </p:ext>
            </p:extLst>
          </p:nvPr>
        </p:nvGraphicFramePr>
        <p:xfrm>
          <a:off x="5499100" y="4895850"/>
          <a:ext cx="1143000" cy="914400"/>
        </p:xfrm>
        <a:graphic>
          <a:graphicData uri="http://schemas.openxmlformats.org/presentationml/2006/ole">
            <mc:AlternateContent xmlns:mc="http://schemas.openxmlformats.org/markup-compatibility/2006">
              <mc:Choice xmlns:v="urn:schemas-microsoft-com:vml" Requires="v">
                <p:oleObj name="Equation" r:id="rId10" imgW="1143000" imgH="914400" progId="Equation.DSMT4">
                  <p:embed/>
                </p:oleObj>
              </mc:Choice>
              <mc:Fallback>
                <p:oleObj name="Equation" r:id="rId10" imgW="1143000" imgH="914400" progId="Equation.DSMT4">
                  <p:embed/>
                  <p:pic>
                    <p:nvPicPr>
                      <p:cNvPr id="0" name="Picture 8"/>
                      <p:cNvPicPr>
                        <a:picLocks noChangeAspect="1" noChangeArrowheads="1"/>
                      </p:cNvPicPr>
                      <p:nvPr/>
                    </p:nvPicPr>
                    <p:blipFill>
                      <a:blip r:embed="rId11"/>
                      <a:srcRect/>
                      <a:stretch>
                        <a:fillRect/>
                      </a:stretch>
                    </p:blipFill>
                    <p:spPr bwMode="auto">
                      <a:xfrm>
                        <a:off x="5499100" y="4895850"/>
                        <a:ext cx="114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eft Brace 7">
            <a:extLst>
              <a:ext uri="{FF2B5EF4-FFF2-40B4-BE49-F238E27FC236}">
                <a16:creationId xmlns:a16="http://schemas.microsoft.com/office/drawing/2014/main" id="{74CE8A60-E9CA-4EF6-8339-96527ED6D451}"/>
              </a:ext>
            </a:extLst>
          </p:cNvPr>
          <p:cNvSpPr/>
          <p:nvPr/>
        </p:nvSpPr>
        <p:spPr>
          <a:xfrm rot="16200000">
            <a:off x="1886176" y="1753494"/>
            <a:ext cx="243840" cy="762002"/>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DA1C2E1F-D6D8-448B-8718-00D766C7CEA0}"/>
              </a:ext>
            </a:extLst>
          </p:cNvPr>
          <p:cNvSpPr/>
          <p:nvPr/>
        </p:nvSpPr>
        <p:spPr>
          <a:xfrm rot="16200000">
            <a:off x="3662120" y="1010360"/>
            <a:ext cx="243841" cy="2302058"/>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2D2141CC-21F2-476F-89C2-C4FF5E5D1148}"/>
              </a:ext>
            </a:extLst>
          </p:cNvPr>
          <p:cNvSpPr/>
          <p:nvPr/>
        </p:nvSpPr>
        <p:spPr>
          <a:xfrm rot="16200000">
            <a:off x="6946004" y="272454"/>
            <a:ext cx="243842" cy="3831664"/>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72EC48E7-DFB0-4FE6-9585-5113760E2B82}"/>
              </a:ext>
            </a:extLst>
          </p:cNvPr>
          <p:cNvSpPr/>
          <p:nvPr/>
        </p:nvSpPr>
        <p:spPr>
          <a:xfrm rot="16200000">
            <a:off x="4255098" y="633215"/>
            <a:ext cx="243844" cy="5419161"/>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9E84FB00-0458-48D9-991B-3D9EA074DCDF}"/>
              </a:ext>
            </a:extLst>
          </p:cNvPr>
          <p:cNvSpPr/>
          <p:nvPr/>
        </p:nvSpPr>
        <p:spPr>
          <a:xfrm rot="16200000">
            <a:off x="4958827" y="1130896"/>
            <a:ext cx="243847" cy="6790759"/>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15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15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15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1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Values of </a:t>
            </a:r>
            <a:r>
              <a:rPr lang="en-US" i="1" dirty="0"/>
              <a:t>x</a:t>
            </a:r>
            <a:r>
              <a:rPr lang="en-US" dirty="0"/>
              <a:t> for Which a Power Series Converges (cont.)</a:t>
            </a:r>
          </a:p>
        </p:txBody>
      </p:sp>
      <p:sp>
        <p:nvSpPr>
          <p:cNvPr id="3" name="Content Placeholder 2"/>
          <p:cNvSpPr>
            <a:spLocks noGrp="1"/>
          </p:cNvSpPr>
          <p:nvPr>
            <p:ph idx="1"/>
          </p:nvPr>
        </p:nvSpPr>
        <p:spPr>
          <a:xfrm>
            <a:off x="457200" y="1280160"/>
            <a:ext cx="8229600" cy="4745915"/>
          </a:xfrm>
        </p:spPr>
        <p:txBody>
          <a:bodyPr>
            <a:spAutoFit/>
          </a:bodyPr>
          <a:lstStyle/>
          <a:p>
            <a:endParaRPr lang="en-US" dirty="0"/>
          </a:p>
          <a:p>
            <a:endParaRPr lang="en-US" dirty="0"/>
          </a:p>
          <a:p>
            <a:endParaRPr lang="en-US" dirty="0"/>
          </a:p>
          <a:p>
            <a:endParaRPr lang="en-US" dirty="0"/>
          </a:p>
          <a:p>
            <a:r>
              <a:rPr lang="en-US" dirty="0"/>
              <a:t>By the Ratio Test, the power series converges absolutely if |</a:t>
            </a:r>
            <a:r>
              <a:rPr lang="en-US" i="1" dirty="0"/>
              <a:t>x</a:t>
            </a:r>
            <a:r>
              <a:rPr lang="en-US" dirty="0"/>
              <a:t> </a:t>
            </a:r>
            <a:r>
              <a:rPr lang="en-US" dirty="0">
                <a:latin typeface="Symbol" pitchFamily="18" charset="2"/>
              </a:rPr>
              <a:t>-</a:t>
            </a:r>
            <a:r>
              <a:rPr lang="en-US" dirty="0"/>
              <a:t> 5| &lt; 1 and diverges if |</a:t>
            </a:r>
            <a:r>
              <a:rPr lang="en-US" i="1" dirty="0"/>
              <a:t>x</a:t>
            </a:r>
            <a:r>
              <a:rPr lang="en-US" dirty="0"/>
              <a:t> </a:t>
            </a:r>
            <a:r>
              <a:rPr lang="en-US" dirty="0">
                <a:latin typeface="Symbol" pitchFamily="18" charset="2"/>
              </a:rPr>
              <a:t>-</a:t>
            </a:r>
            <a:r>
              <a:rPr lang="en-US" dirty="0"/>
              <a:t> 5| &gt; 1. If </a:t>
            </a:r>
            <a:r>
              <a:rPr lang="en-US" i="1" dirty="0"/>
              <a:t>x</a:t>
            </a:r>
            <a:r>
              <a:rPr lang="en-US" dirty="0"/>
              <a:t> </a:t>
            </a:r>
            <a:r>
              <a:rPr lang="en-US" dirty="0">
                <a:latin typeface="Symbol" pitchFamily="18" charset="2"/>
              </a:rPr>
              <a:t>-</a:t>
            </a:r>
            <a:r>
              <a:rPr lang="en-US" dirty="0"/>
              <a:t> 5 </a:t>
            </a:r>
            <a:r>
              <a:rPr lang="en-US" dirty="0">
                <a:latin typeface="Symbol" pitchFamily="18" charset="2"/>
              </a:rPr>
              <a:t>=</a:t>
            </a:r>
            <a:r>
              <a:rPr lang="en-US" dirty="0"/>
              <a:t> 1, the series is the harmonic series and diverges, and if </a:t>
            </a:r>
            <a:r>
              <a:rPr lang="en-US" i="1" dirty="0"/>
              <a:t>x</a:t>
            </a:r>
            <a:r>
              <a:rPr lang="en-US" dirty="0"/>
              <a:t> </a:t>
            </a:r>
            <a:r>
              <a:rPr lang="en-US" dirty="0">
                <a:latin typeface="Symbol" pitchFamily="18" charset="2"/>
              </a:rPr>
              <a:t>-</a:t>
            </a:r>
            <a:r>
              <a:rPr lang="en-US" dirty="0"/>
              <a:t> 5 </a:t>
            </a:r>
            <a:r>
              <a:rPr lang="en-US" dirty="0">
                <a:latin typeface="Symbol" pitchFamily="18" charset="2"/>
              </a:rPr>
              <a:t>=</a:t>
            </a:r>
            <a:r>
              <a:rPr lang="en-US" dirty="0"/>
              <a:t> </a:t>
            </a:r>
            <a:r>
              <a:rPr lang="en-US" dirty="0">
                <a:latin typeface="Symbol" pitchFamily="18" charset="2"/>
              </a:rPr>
              <a:t>-</a:t>
            </a:r>
            <a:r>
              <a:rPr lang="en-US" dirty="0"/>
              <a:t>1 it is the alternating harmonic series and converges. So in summary, this power series converges for </a:t>
            </a:r>
            <a:r>
              <a:rPr lang="en-US" dirty="0">
                <a:solidFill>
                  <a:srgbClr val="FF0000"/>
                </a:solidFill>
              </a:rPr>
              <a:t>4 ≤ </a:t>
            </a:r>
            <a:r>
              <a:rPr lang="en-US" i="1" dirty="0">
                <a:solidFill>
                  <a:srgbClr val="FF0000"/>
                </a:solidFill>
              </a:rPr>
              <a:t>x</a:t>
            </a:r>
            <a:r>
              <a:rPr lang="en-US" dirty="0">
                <a:solidFill>
                  <a:srgbClr val="FF0000"/>
                </a:solidFill>
              </a:rPr>
              <a:t> &lt; 6 </a:t>
            </a:r>
            <a:r>
              <a:rPr lang="en-US" dirty="0"/>
              <a:t>and diverges for all other </a:t>
            </a:r>
            <a:r>
              <a:rPr lang="en-US" i="1" dirty="0"/>
              <a:t>x</a:t>
            </a:r>
            <a:r>
              <a:rPr lang="en-US" dirty="0"/>
              <a:t>. </a:t>
            </a:r>
          </a:p>
        </p:txBody>
      </p:sp>
      <p:graphicFrame>
        <p:nvGraphicFramePr>
          <p:cNvPr id="578563" name="Object 3"/>
          <p:cNvGraphicFramePr>
            <a:graphicFrameLocks noChangeAspect="1"/>
          </p:cNvGraphicFramePr>
          <p:nvPr/>
        </p:nvGraphicFramePr>
        <p:xfrm>
          <a:off x="4966740" y="2882900"/>
          <a:ext cx="2641600" cy="469900"/>
        </p:xfrm>
        <a:graphic>
          <a:graphicData uri="http://schemas.openxmlformats.org/presentationml/2006/ole">
            <mc:AlternateContent xmlns:mc="http://schemas.openxmlformats.org/markup-compatibility/2006">
              <mc:Choice xmlns:v="urn:schemas-microsoft-com:vml" Requires="v">
                <p:oleObj name="Equation" r:id="rId2" imgW="2641320" imgH="469800" progId="Equation.DSMT4">
                  <p:embed/>
                </p:oleObj>
              </mc:Choice>
              <mc:Fallback>
                <p:oleObj name="Equation" r:id="rId2" imgW="264132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740" y="2882900"/>
                        <a:ext cx="264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4" name="Object 4"/>
          <p:cNvGraphicFramePr>
            <a:graphicFrameLocks noChangeAspect="1"/>
          </p:cNvGraphicFramePr>
          <p:nvPr/>
        </p:nvGraphicFramePr>
        <p:xfrm>
          <a:off x="548640" y="1463040"/>
          <a:ext cx="1219200" cy="1028700"/>
        </p:xfrm>
        <a:graphic>
          <a:graphicData uri="http://schemas.openxmlformats.org/presentationml/2006/ole">
            <mc:AlternateContent xmlns:mc="http://schemas.openxmlformats.org/markup-compatibility/2006">
              <mc:Choice xmlns:v="urn:schemas-microsoft-com:vml" Requires="v">
                <p:oleObj name="Equation" r:id="rId4" imgW="1218960" imgH="1028520" progId="Equation.DSMT4">
                  <p:embed/>
                </p:oleObj>
              </mc:Choice>
              <mc:Fallback>
                <p:oleObj name="Equation" r:id="rId4" imgW="1218960" imgH="10285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1463040"/>
                        <a:ext cx="1219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5" name="Object 5"/>
          <p:cNvGraphicFramePr>
            <a:graphicFrameLocks noChangeAspect="1"/>
          </p:cNvGraphicFramePr>
          <p:nvPr/>
        </p:nvGraphicFramePr>
        <p:xfrm>
          <a:off x="1854200" y="1405120"/>
          <a:ext cx="3022600" cy="1155700"/>
        </p:xfrm>
        <a:graphic>
          <a:graphicData uri="http://schemas.openxmlformats.org/presentationml/2006/ole">
            <mc:AlternateContent xmlns:mc="http://schemas.openxmlformats.org/markup-compatibility/2006">
              <mc:Choice xmlns:v="urn:schemas-microsoft-com:vml" Requires="v">
                <p:oleObj name="Equation" r:id="rId6" imgW="3022560" imgH="1155600" progId="Equation.DSMT4">
                  <p:embed/>
                </p:oleObj>
              </mc:Choice>
              <mc:Fallback>
                <p:oleObj name="Equation" r:id="rId6" imgW="3022560" imgH="1155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4200" y="1405120"/>
                        <a:ext cx="30226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6" name="Object 6"/>
          <p:cNvGraphicFramePr>
            <a:graphicFrameLocks noChangeAspect="1"/>
          </p:cNvGraphicFramePr>
          <p:nvPr>
            <p:extLst>
              <p:ext uri="{D42A27DB-BD31-4B8C-83A1-F6EECF244321}">
                <p14:modId xmlns:p14="http://schemas.microsoft.com/office/powerpoint/2010/main" val="256063751"/>
              </p:ext>
            </p:extLst>
          </p:nvPr>
        </p:nvGraphicFramePr>
        <p:xfrm>
          <a:off x="4986338" y="1536700"/>
          <a:ext cx="2197100" cy="1333500"/>
        </p:xfrm>
        <a:graphic>
          <a:graphicData uri="http://schemas.openxmlformats.org/presentationml/2006/ole">
            <mc:AlternateContent xmlns:mc="http://schemas.openxmlformats.org/markup-compatibility/2006">
              <mc:Choice xmlns:v="urn:schemas-microsoft-com:vml" Requires="v">
                <p:oleObj name="Equation" r:id="rId8" imgW="2197080" imgH="1333440" progId="Equation.DSMT4">
                  <p:embed/>
                </p:oleObj>
              </mc:Choice>
              <mc:Fallback>
                <p:oleObj name="Equation" r:id="rId8" imgW="2197080" imgH="1333440" progId="Equation.DSMT4">
                  <p:embed/>
                  <p:pic>
                    <p:nvPicPr>
                      <p:cNvPr id="0" name="Picture 6"/>
                      <p:cNvPicPr>
                        <a:picLocks noChangeAspect="1" noChangeArrowheads="1"/>
                      </p:cNvPicPr>
                      <p:nvPr/>
                    </p:nvPicPr>
                    <p:blipFill>
                      <a:blip r:embed="rId9"/>
                      <a:srcRect/>
                      <a:stretch>
                        <a:fillRect/>
                      </a:stretch>
                    </p:blipFill>
                    <p:spPr bwMode="auto">
                      <a:xfrm>
                        <a:off x="4986338" y="1536700"/>
                        <a:ext cx="21971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85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85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85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Values of </a:t>
            </a:r>
            <a:r>
              <a:rPr lang="en-US" i="1" dirty="0"/>
              <a:t>x</a:t>
            </a:r>
            <a:r>
              <a:rPr lang="en-US" dirty="0"/>
              <a:t> for Which a Power Series Converges (cont.)</a:t>
            </a:r>
          </a:p>
        </p:txBody>
      </p:sp>
      <p:sp>
        <p:nvSpPr>
          <p:cNvPr id="3" name="Content Placeholder 2"/>
          <p:cNvSpPr>
            <a:spLocks noGrp="1"/>
          </p:cNvSpPr>
          <p:nvPr>
            <p:ph idx="1"/>
          </p:nvPr>
        </p:nvSpPr>
        <p:spPr/>
        <p:txBody>
          <a:bodyPr/>
          <a:lstStyle/>
          <a:p>
            <a:r>
              <a:rPr lang="en-US" dirty="0"/>
              <a:t>Figure 1 shows how the first four partial sums of the power series approach a limiting function, shown in black as a dashed curve. We will discover in Example 5 what this limiting function actually is.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Values of </a:t>
            </a:r>
            <a:r>
              <a:rPr lang="en-US" i="1" dirty="0"/>
              <a:t>x</a:t>
            </a:r>
            <a:r>
              <a:rPr lang="en-US" dirty="0"/>
              <a:t> for Which a Power Series Converges (cont.)</a:t>
            </a:r>
          </a:p>
        </p:txBody>
      </p:sp>
      <p:pic>
        <p:nvPicPr>
          <p:cNvPr id="579586" name="Picture 2"/>
          <p:cNvPicPr>
            <a:picLocks noChangeAspect="1" noChangeArrowheads="1"/>
          </p:cNvPicPr>
          <p:nvPr/>
        </p:nvPicPr>
        <p:blipFill>
          <a:blip r:embed="rId2" cstate="print"/>
          <a:srcRect/>
          <a:stretch>
            <a:fillRect/>
          </a:stretch>
        </p:blipFill>
        <p:spPr bwMode="auto">
          <a:xfrm>
            <a:off x="5098306" y="1447800"/>
            <a:ext cx="3827063" cy="3657600"/>
          </a:xfrm>
          <a:prstGeom prst="rect">
            <a:avLst/>
          </a:prstGeom>
          <a:noFill/>
          <a:ln w="9525">
            <a:noFill/>
            <a:miter lim="800000"/>
            <a:headEnd/>
            <a:tailEnd/>
          </a:ln>
        </p:spPr>
      </p:pic>
      <p:sp>
        <p:nvSpPr>
          <p:cNvPr id="5" name="Rectangle 4"/>
          <p:cNvSpPr/>
          <p:nvPr/>
        </p:nvSpPr>
        <p:spPr>
          <a:xfrm>
            <a:off x="4953000" y="5158026"/>
            <a:ext cx="4021999" cy="861774"/>
          </a:xfrm>
          <a:prstGeom prst="rect">
            <a:avLst/>
          </a:prstGeom>
        </p:spPr>
        <p:txBody>
          <a:bodyPr wrap="none">
            <a:spAutoFit/>
          </a:bodyPr>
          <a:lstStyle/>
          <a:p>
            <a:pPr algn="ctr">
              <a:lnSpc>
                <a:spcPts val="3000"/>
              </a:lnSpc>
            </a:pPr>
            <a:r>
              <a:rPr lang="en-US" sz="2800" b="1" dirty="0"/>
              <a:t>Figure 1</a:t>
            </a:r>
          </a:p>
          <a:p>
            <a:pPr algn="ctr">
              <a:lnSpc>
                <a:spcPts val="3000"/>
              </a:lnSpc>
            </a:pPr>
            <a:r>
              <a:rPr lang="en-US" sz="2800" dirty="0"/>
              <a:t>Power Series Convergence</a:t>
            </a:r>
          </a:p>
        </p:txBody>
      </p:sp>
      <p:graphicFrame>
        <p:nvGraphicFramePr>
          <p:cNvPr id="6" name="Object 5"/>
          <p:cNvGraphicFramePr>
            <a:graphicFrameLocks noChangeAspect="1"/>
          </p:cNvGraphicFramePr>
          <p:nvPr/>
        </p:nvGraphicFramePr>
        <p:xfrm>
          <a:off x="548640" y="1524000"/>
          <a:ext cx="4483100" cy="3644900"/>
        </p:xfrm>
        <a:graphic>
          <a:graphicData uri="http://schemas.openxmlformats.org/presentationml/2006/ole">
            <mc:AlternateContent xmlns:mc="http://schemas.openxmlformats.org/markup-compatibility/2006">
              <mc:Choice xmlns:v="urn:schemas-microsoft-com:vml" Requires="v">
                <p:oleObj name="Equation" r:id="rId3" imgW="4483080" imgH="3644640" progId="Equation.DSMT4">
                  <p:embed/>
                </p:oleObj>
              </mc:Choice>
              <mc:Fallback>
                <p:oleObj name="Equation" r:id="rId3" imgW="4483080" imgH="36446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524000"/>
                        <a:ext cx="4483100" cy="364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Values of </a:t>
            </a:r>
            <a:r>
              <a:rPr lang="en-US" i="1" dirty="0"/>
              <a:t>x</a:t>
            </a:r>
            <a:r>
              <a:rPr lang="en-US" dirty="0"/>
              <a:t> for Which a Power Series Converges (cont.)</a:t>
            </a:r>
          </a:p>
        </p:txBody>
      </p:sp>
      <p:sp>
        <p:nvSpPr>
          <p:cNvPr id="3" name="Content Placeholder 2"/>
          <p:cNvSpPr>
            <a:spLocks noGrp="1"/>
          </p:cNvSpPr>
          <p:nvPr>
            <p:ph idx="1"/>
          </p:nvPr>
        </p:nvSpPr>
        <p:spPr>
          <a:xfrm>
            <a:off x="457200" y="1280160"/>
            <a:ext cx="8229600" cy="4875181"/>
          </a:xfrm>
        </p:spPr>
        <p:txBody>
          <a:bodyPr>
            <a:spAutoFit/>
          </a:bodyPr>
          <a:lstStyle/>
          <a:p>
            <a:endParaRPr lang="en-US" dirty="0"/>
          </a:p>
          <a:p>
            <a:endParaRPr lang="en-US" dirty="0"/>
          </a:p>
          <a:p>
            <a:pPr>
              <a:lnSpc>
                <a:spcPct val="150000"/>
              </a:lnSpc>
            </a:pPr>
            <a:endParaRPr lang="en-US" dirty="0"/>
          </a:p>
          <a:p>
            <a:r>
              <a:rPr lang="en-US" dirty="0"/>
              <a:t>By the Ratio Test, this power series converges absolutely if </a:t>
            </a:r>
            <a:r>
              <a:rPr lang="en-US" dirty="0">
                <a:solidFill>
                  <a:srgbClr val="000000"/>
                </a:solidFill>
              </a:rPr>
              <a:t>|</a:t>
            </a:r>
            <a:r>
              <a:rPr lang="en-US" i="1" dirty="0">
                <a:solidFill>
                  <a:srgbClr val="000000"/>
                </a:solidFill>
              </a:rPr>
              <a:t>x</a:t>
            </a:r>
            <a:r>
              <a:rPr lang="en-US" dirty="0">
                <a:solidFill>
                  <a:srgbClr val="000000"/>
                </a:solidFill>
              </a:rPr>
              <a:t>| &lt; 1 </a:t>
            </a:r>
            <a:r>
              <a:rPr lang="en-US" dirty="0"/>
              <a:t>and diverges if |</a:t>
            </a:r>
            <a:r>
              <a:rPr lang="en-US" i="1" dirty="0"/>
              <a:t>x</a:t>
            </a:r>
            <a:r>
              <a:rPr lang="en-US" dirty="0"/>
              <a:t>| &gt; 1. In this example, however, the series converges when </a:t>
            </a:r>
            <a:r>
              <a:rPr lang="en-US" i="1" dirty="0"/>
              <a:t>x</a:t>
            </a:r>
            <a:r>
              <a:rPr lang="en-US" dirty="0"/>
              <a:t> </a:t>
            </a:r>
            <a:r>
              <a:rPr lang="en-US" dirty="0">
                <a:latin typeface="Symbol" pitchFamily="18" charset="2"/>
              </a:rPr>
              <a:t>=</a:t>
            </a:r>
            <a:r>
              <a:rPr lang="en-US" dirty="0"/>
              <a:t> 1 (by the Alternating Series Test) and diverges when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1 (the series becomes the negative of the harmonic series), so we have convergence for </a:t>
            </a:r>
            <a:r>
              <a:rPr lang="en-US" dirty="0">
                <a:solidFill>
                  <a:srgbClr val="FF0000"/>
                </a:solidFill>
                <a:latin typeface="Symbol" pitchFamily="18" charset="2"/>
              </a:rPr>
              <a:t>-</a:t>
            </a:r>
            <a:r>
              <a:rPr lang="en-US" dirty="0">
                <a:solidFill>
                  <a:srgbClr val="FF0000"/>
                </a:solidFill>
              </a:rPr>
              <a:t>1 &lt; </a:t>
            </a:r>
            <a:r>
              <a:rPr lang="en-US" i="1" dirty="0">
                <a:solidFill>
                  <a:srgbClr val="FF0000"/>
                </a:solidFill>
              </a:rPr>
              <a:t>x</a:t>
            </a:r>
            <a:r>
              <a:rPr lang="en-US" dirty="0">
                <a:solidFill>
                  <a:srgbClr val="FF0000"/>
                </a:solidFill>
              </a:rPr>
              <a:t> ≤ 1 </a:t>
            </a:r>
            <a:r>
              <a:rPr lang="en-US" dirty="0"/>
              <a:t>and divergence elsewhere.</a:t>
            </a:r>
          </a:p>
        </p:txBody>
      </p:sp>
      <p:graphicFrame>
        <p:nvGraphicFramePr>
          <p:cNvPr id="581635" name="Object 3"/>
          <p:cNvGraphicFramePr>
            <a:graphicFrameLocks noChangeAspect="1"/>
          </p:cNvGraphicFramePr>
          <p:nvPr/>
        </p:nvGraphicFramePr>
        <p:xfrm>
          <a:off x="640080" y="1371600"/>
          <a:ext cx="1219200" cy="1028700"/>
        </p:xfrm>
        <a:graphic>
          <a:graphicData uri="http://schemas.openxmlformats.org/presentationml/2006/ole">
            <mc:AlternateContent xmlns:mc="http://schemas.openxmlformats.org/markup-compatibility/2006">
              <mc:Choice xmlns:v="urn:schemas-microsoft-com:vml" Requires="v">
                <p:oleObj name="Equation" r:id="rId2" imgW="1218960" imgH="1028520" progId="Equation.DSMT4">
                  <p:embed/>
                </p:oleObj>
              </mc:Choice>
              <mc:Fallback>
                <p:oleObj name="Equation" r:id="rId2" imgW="1218960" imgH="10285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1371600"/>
                        <a:ext cx="1219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6" name="Object 4"/>
          <p:cNvGraphicFramePr>
            <a:graphicFrameLocks noChangeAspect="1"/>
          </p:cNvGraphicFramePr>
          <p:nvPr/>
        </p:nvGraphicFramePr>
        <p:xfrm>
          <a:off x="1903750" y="1313930"/>
          <a:ext cx="3606800" cy="1155700"/>
        </p:xfrm>
        <a:graphic>
          <a:graphicData uri="http://schemas.openxmlformats.org/presentationml/2006/ole">
            <mc:AlternateContent xmlns:mc="http://schemas.openxmlformats.org/markup-compatibility/2006">
              <mc:Choice xmlns:v="urn:schemas-microsoft-com:vml" Requires="v">
                <p:oleObj name="Equation" r:id="rId4" imgW="3606480" imgH="1155600" progId="Equation.DSMT4">
                  <p:embed/>
                </p:oleObj>
              </mc:Choice>
              <mc:Fallback>
                <p:oleObj name="Equation" r:id="rId4" imgW="3606480" imgH="1155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750" y="1313930"/>
                        <a:ext cx="36068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7" name="Object 5"/>
          <p:cNvGraphicFramePr>
            <a:graphicFrameLocks noChangeAspect="1"/>
          </p:cNvGraphicFramePr>
          <p:nvPr>
            <p:extLst>
              <p:ext uri="{D42A27DB-BD31-4B8C-83A1-F6EECF244321}">
                <p14:modId xmlns:p14="http://schemas.microsoft.com/office/powerpoint/2010/main" val="3880883708"/>
              </p:ext>
            </p:extLst>
          </p:nvPr>
        </p:nvGraphicFramePr>
        <p:xfrm>
          <a:off x="5643563" y="1517650"/>
          <a:ext cx="1651000" cy="1181100"/>
        </p:xfrm>
        <a:graphic>
          <a:graphicData uri="http://schemas.openxmlformats.org/presentationml/2006/ole">
            <mc:AlternateContent xmlns:mc="http://schemas.openxmlformats.org/markup-compatibility/2006">
              <mc:Choice xmlns:v="urn:schemas-microsoft-com:vml" Requires="v">
                <p:oleObj name="Equation" r:id="rId6" imgW="1650960" imgH="1180800" progId="Equation.DSMT4">
                  <p:embed/>
                </p:oleObj>
              </mc:Choice>
              <mc:Fallback>
                <p:oleObj name="Equation" r:id="rId6" imgW="1650960" imgH="1180800" progId="Equation.DSMT4">
                  <p:embed/>
                  <p:pic>
                    <p:nvPicPr>
                      <p:cNvPr id="0" name="Picture 5"/>
                      <p:cNvPicPr>
                        <a:picLocks noChangeAspect="1" noChangeArrowheads="1"/>
                      </p:cNvPicPr>
                      <p:nvPr/>
                    </p:nvPicPr>
                    <p:blipFill>
                      <a:blip r:embed="rId7"/>
                      <a:srcRect/>
                      <a:stretch>
                        <a:fillRect/>
                      </a:stretch>
                    </p:blipFill>
                    <p:spPr bwMode="auto">
                      <a:xfrm>
                        <a:off x="5643563" y="1517650"/>
                        <a:ext cx="16510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8" name="Object 6"/>
          <p:cNvGraphicFramePr>
            <a:graphicFrameLocks noChangeAspect="1"/>
          </p:cNvGraphicFramePr>
          <p:nvPr/>
        </p:nvGraphicFramePr>
        <p:xfrm>
          <a:off x="5592580" y="2667000"/>
          <a:ext cx="2146300" cy="469900"/>
        </p:xfrm>
        <a:graphic>
          <a:graphicData uri="http://schemas.openxmlformats.org/presentationml/2006/ole">
            <mc:AlternateContent xmlns:mc="http://schemas.openxmlformats.org/markup-compatibility/2006">
              <mc:Choice xmlns:v="urn:schemas-microsoft-com:vml" Requires="v">
                <p:oleObj name="Equation" r:id="rId8" imgW="2145960" imgH="469800" progId="Equation.DSMT4">
                  <p:embed/>
                </p:oleObj>
              </mc:Choice>
              <mc:Fallback>
                <p:oleObj name="Equation" r:id="rId8" imgW="214596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2580" y="2667000"/>
                        <a:ext cx="214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1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16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Values of </a:t>
            </a:r>
            <a:r>
              <a:rPr lang="en-US" i="1" dirty="0"/>
              <a:t>x</a:t>
            </a:r>
            <a:r>
              <a:rPr lang="en-US" dirty="0"/>
              <a:t> for Which a Power Series Converges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This power series diverges everywhere except for the one value</a:t>
            </a:r>
            <a:r>
              <a:rPr lang="en-US" i="1" dirty="0"/>
              <a:t> </a:t>
            </a:r>
            <a:r>
              <a:rPr lang="en-US" i="1" dirty="0">
                <a:solidFill>
                  <a:srgbClr val="FF0000"/>
                </a:solidFill>
              </a:rPr>
              <a:t>x </a:t>
            </a:r>
            <a:r>
              <a:rPr lang="en-US" dirty="0">
                <a:solidFill>
                  <a:srgbClr val="FF0000"/>
                </a:solidFill>
                <a:latin typeface="Symbol" pitchFamily="18" charset="2"/>
              </a:rPr>
              <a:t>=</a:t>
            </a:r>
            <a:r>
              <a:rPr lang="en-US" dirty="0">
                <a:solidFill>
                  <a:srgbClr val="FF0000"/>
                </a:solidFill>
              </a:rPr>
              <a:t> 0</a:t>
            </a:r>
            <a:r>
              <a:rPr lang="en-US" dirty="0"/>
              <a:t>, for which the series has a sum of 0.</a:t>
            </a:r>
          </a:p>
        </p:txBody>
      </p:sp>
      <p:graphicFrame>
        <p:nvGraphicFramePr>
          <p:cNvPr id="582659" name="Object 3"/>
          <p:cNvGraphicFramePr>
            <a:graphicFrameLocks noChangeAspect="1"/>
          </p:cNvGraphicFramePr>
          <p:nvPr/>
        </p:nvGraphicFramePr>
        <p:xfrm>
          <a:off x="548640" y="1463040"/>
          <a:ext cx="1219200" cy="1028700"/>
        </p:xfrm>
        <a:graphic>
          <a:graphicData uri="http://schemas.openxmlformats.org/presentationml/2006/ole">
            <mc:AlternateContent xmlns:mc="http://schemas.openxmlformats.org/markup-compatibility/2006">
              <mc:Choice xmlns:v="urn:schemas-microsoft-com:vml" Requires="v">
                <p:oleObj name="Equation" r:id="rId2" imgW="1218960" imgH="1028520" progId="Equation.DSMT4">
                  <p:embed/>
                </p:oleObj>
              </mc:Choice>
              <mc:Fallback>
                <p:oleObj name="Equation" r:id="rId2" imgW="1218960" imgH="10285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463040"/>
                        <a:ext cx="1219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60" name="Object 4"/>
          <p:cNvGraphicFramePr>
            <a:graphicFrameLocks noChangeAspect="1"/>
          </p:cNvGraphicFramePr>
          <p:nvPr/>
        </p:nvGraphicFramePr>
        <p:xfrm>
          <a:off x="1890010" y="1461750"/>
          <a:ext cx="2044700" cy="1054100"/>
        </p:xfrm>
        <a:graphic>
          <a:graphicData uri="http://schemas.openxmlformats.org/presentationml/2006/ole">
            <mc:AlternateContent xmlns:mc="http://schemas.openxmlformats.org/markup-compatibility/2006">
              <mc:Choice xmlns:v="urn:schemas-microsoft-com:vml" Requires="v">
                <p:oleObj name="Equation" r:id="rId4" imgW="2044440" imgH="1054080" progId="Equation.DSMT4">
                  <p:embed/>
                </p:oleObj>
              </mc:Choice>
              <mc:Fallback>
                <p:oleObj name="Equation" r:id="rId4" imgW="2044440" imgH="1054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010" y="1461750"/>
                        <a:ext cx="20447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63" name="Object 7"/>
          <p:cNvGraphicFramePr>
            <a:graphicFrameLocks noChangeAspect="1"/>
          </p:cNvGraphicFramePr>
          <p:nvPr/>
        </p:nvGraphicFramePr>
        <p:xfrm>
          <a:off x="4038600" y="1767590"/>
          <a:ext cx="1524000" cy="469900"/>
        </p:xfrm>
        <a:graphic>
          <a:graphicData uri="http://schemas.openxmlformats.org/presentationml/2006/ole">
            <mc:AlternateContent xmlns:mc="http://schemas.openxmlformats.org/markup-compatibility/2006">
              <mc:Choice xmlns:v="urn:schemas-microsoft-com:vml" Requires="v">
                <p:oleObj name="Equation" r:id="rId6" imgW="1523880" imgH="469800" progId="Equation.DSMT4">
                  <p:embed/>
                </p:oleObj>
              </mc:Choice>
              <mc:Fallback>
                <p:oleObj name="Equation" r:id="rId6" imgW="1523880" imgH="4698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1767590"/>
                        <a:ext cx="152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64" name="Object 8"/>
          <p:cNvGraphicFramePr>
            <a:graphicFrameLocks noChangeAspect="1"/>
          </p:cNvGraphicFramePr>
          <p:nvPr/>
        </p:nvGraphicFramePr>
        <p:xfrm>
          <a:off x="5655040" y="1783830"/>
          <a:ext cx="1752600" cy="317500"/>
        </p:xfrm>
        <a:graphic>
          <a:graphicData uri="http://schemas.openxmlformats.org/presentationml/2006/ole">
            <mc:AlternateContent xmlns:mc="http://schemas.openxmlformats.org/markup-compatibility/2006">
              <mc:Choice xmlns:v="urn:schemas-microsoft-com:vml" Requires="v">
                <p:oleObj name="Equation" r:id="rId8" imgW="1752480" imgH="317160" progId="Equation.DSMT4">
                  <p:embed/>
                </p:oleObj>
              </mc:Choice>
              <mc:Fallback>
                <p:oleObj name="Equation" r:id="rId8" imgW="1752480" imgH="31716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5040" y="1783830"/>
                        <a:ext cx="1752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2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26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26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5527</TotalTime>
  <Words>2505</Words>
  <Application>Microsoft Office PowerPoint</Application>
  <PresentationFormat>On-screen Show (4:3)</PresentationFormat>
  <Paragraphs>188</Paragraphs>
  <Slides>41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Symbol</vt:lpstr>
      <vt:lpstr>Calibri</vt:lpstr>
      <vt:lpstr>Cambria Math</vt:lpstr>
      <vt:lpstr>Office Theme</vt:lpstr>
      <vt:lpstr>Equation</vt:lpstr>
      <vt:lpstr>Section 10.7</vt:lpstr>
      <vt:lpstr>Definition: Power Series</vt:lpstr>
      <vt:lpstr>Power Series</vt:lpstr>
      <vt:lpstr>Example 1: Finding Values of x for Which a Power Series Converges </vt:lpstr>
      <vt:lpstr>Example 1: Finding Values of x for Which a Power Series Converges (cont.)</vt:lpstr>
      <vt:lpstr>Example 1: Finding Values of x for Which a Power Series Converges (cont.)</vt:lpstr>
      <vt:lpstr>Example 1: Finding Values of x for Which a Power Series Converges (cont.)</vt:lpstr>
      <vt:lpstr>Example 1: Finding Values of x for Which a Power Series Converges (cont.)</vt:lpstr>
      <vt:lpstr>Example 1: Finding Values of x for Which a Power Series Converges (cont.)</vt:lpstr>
      <vt:lpstr>Power Series (cont.)</vt:lpstr>
      <vt:lpstr>Power Series (cont.)</vt:lpstr>
      <vt:lpstr>Example 2: Finding Values of x for Which a Series Converges and the Corresponding Limiting Function </vt:lpstr>
      <vt:lpstr>Example 2: Finding Values of x for Which a Series Converges and the Corresponding Limiting Function (cont.)</vt:lpstr>
      <vt:lpstr>Example 2: Finding Values of x for Which a Series Converges and the Corresponding Limiting Function (cont.)</vt:lpstr>
      <vt:lpstr>Example 2: Finding Values of x for Which a Series Converges and the Corresponding Limiting Function (cont.)</vt:lpstr>
      <vt:lpstr>Radius of Convergence</vt:lpstr>
      <vt:lpstr>Theorem: The Power Series Convergence Theorem</vt:lpstr>
      <vt:lpstr>Proof</vt:lpstr>
      <vt:lpstr>Proof (cont.)</vt:lpstr>
      <vt:lpstr>Radius of Convergence (cont.)</vt:lpstr>
      <vt:lpstr>Definition: Radius of Convergence and Interval of Convergence</vt:lpstr>
      <vt:lpstr>Theorem: Existence of the Radius of Convergence of a Power Series</vt:lpstr>
      <vt:lpstr>Proof</vt:lpstr>
      <vt:lpstr>Proof (cont.)</vt:lpstr>
      <vt:lpstr>Example 3: Finding the Radius of Convergence and Interval of Convergence of a Series</vt:lpstr>
      <vt:lpstr>Example 3: Finding the Radius of Convergence and Interval of Convergence of a Series (cont.)</vt:lpstr>
      <vt:lpstr>Example 3: Finding the Radius of Convergence and Interval of Convergence of a Series (cont.)</vt:lpstr>
      <vt:lpstr>Example 3: Finding the Radius of Convergence and Interval of Convergence of a Series (cont.)</vt:lpstr>
      <vt:lpstr>Theorem: Differentiation and Integration of Power Series</vt:lpstr>
      <vt:lpstr>Theorem: Differentiation and Integration of Power Series (cont.)</vt:lpstr>
      <vt:lpstr>Calculus and Power Series</vt:lpstr>
      <vt:lpstr>Example 4: Differentiating a Power Series and Expressing the Result in Closed Form </vt:lpstr>
      <vt:lpstr>Example 4: Differentiating a Power Series and Expressing the Result in Closed Form (cont.)</vt:lpstr>
      <vt:lpstr>Example 5: Finding the Closed Form of a Series </vt:lpstr>
      <vt:lpstr>Example 5: Finding the Closed Form of a Series (cont.)</vt:lpstr>
      <vt:lpstr>Example 5: Finding the Closed Form of a Series  (cont.)</vt:lpstr>
      <vt:lpstr>Calculus and Power Series (cont.)</vt:lpstr>
      <vt:lpstr>Theorem: Multiplication of Power Series</vt:lpstr>
      <vt:lpstr>Example 6: Using the Multiplication of Power Series Theorem</vt:lpstr>
      <vt:lpstr>Example 6: Using the Multiplication of Power Series Theorem (cont.)</vt:lpstr>
      <vt:lpstr>Example 6: Using the Multiplication of Power Series Theorem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665</cp:revision>
  <dcterms:created xsi:type="dcterms:W3CDTF">2013-04-26T14:43:13Z</dcterms:created>
  <dcterms:modified xsi:type="dcterms:W3CDTF">2023-05-01T19:19:59Z</dcterms:modified>
</cp:coreProperties>
</file>