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316"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317"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Cambria Math" panose="02040503050406030204" pitchFamily="18"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55F91"/>
    <a:srgbClr val="0000FF"/>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6.wmf"/><Relationship Id="rId4" Type="http://schemas.openxmlformats.org/officeDocument/2006/relationships/oleObject" Target="../embeddings/oleObject15.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3.wmf"/><Relationship Id="rId4" Type="http://schemas.openxmlformats.org/officeDocument/2006/relationships/oleObject" Target="../embeddings/oleObject22.bin"/><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0.wmf"/><Relationship Id="rId4" Type="http://schemas.openxmlformats.org/officeDocument/2006/relationships/oleObject" Target="../embeddings/oleObject28.bin"/><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1.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2.wmf"/><Relationship Id="rId4" Type="http://schemas.openxmlformats.org/officeDocument/2006/relationships/oleObject" Target="../embeddings/oleObject39.bin"/></Relationships>
</file>

<file path=ppt/slides/_rels/slide2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8.wmf"/><Relationship Id="rId4" Type="http://schemas.openxmlformats.org/officeDocument/2006/relationships/oleObject" Target="../embeddings/oleObject45.bin"/><Relationship Id="rId9" Type="http://schemas.openxmlformats.org/officeDocument/2006/relationships/image" Target="../media/image50.wmf"/></Relationships>
</file>

<file path=ppt/slides/_rels/slide33.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2.wmf"/><Relationship Id="rId4"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oleObject" Target="../embeddings/oleObject52.bin"/></Relationships>
</file>

<file path=ppt/slides/_rels/slide3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58.wmf"/><Relationship Id="rId4" Type="http://schemas.openxmlformats.org/officeDocument/2006/relationships/oleObject" Target="../embeddings/oleObject55.bin"/><Relationship Id="rId9" Type="http://schemas.openxmlformats.org/officeDocument/2006/relationships/image" Target="../media/image6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8.bin"/><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59.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60.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61.bin"/></Relationships>
</file>

<file path=ppt/slides/_rels/slide4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66.wmf"/><Relationship Id="rId4" Type="http://schemas.openxmlformats.org/officeDocument/2006/relationships/oleObject" Target="../embeddings/oleObject63.bin"/></Relationships>
</file>

<file path=ppt/slides/_rels/slide42.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68.wmf"/><Relationship Id="rId4" Type="http://schemas.openxmlformats.org/officeDocument/2006/relationships/oleObject" Target="../embeddings/oleObject6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oleObject" Target="../embeddings/oleObject72.bin"/><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4.wmf"/></Relationships>
</file>

<file path=ppt/slides/_rels/slide45.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73.bin"/><Relationship Id="rId1" Type="http://schemas.openxmlformats.org/officeDocument/2006/relationships/slideLayout" Target="../slideLayouts/slideLayout2.xml"/><Relationship Id="rId5" Type="http://schemas.openxmlformats.org/officeDocument/2006/relationships/image" Target="../media/image78.wmf"/><Relationship Id="rId4" Type="http://schemas.openxmlformats.org/officeDocument/2006/relationships/oleObject" Target="../embeddings/oleObject74.bin"/></Relationships>
</file>

<file path=ppt/slides/_rels/slide46.x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80.wmf"/><Relationship Id="rId4" Type="http://schemas.openxmlformats.org/officeDocument/2006/relationships/oleObject" Target="../embeddings/oleObject76.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oleObject" Target="../embeddings/oleObject83.bin"/><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5.wmf"/></Relationships>
</file>

<file path=ppt/slides/_rels/slide4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85.bin"/><Relationship Id="rId1" Type="http://schemas.openxmlformats.org/officeDocument/2006/relationships/slideLayout" Target="../slideLayouts/slideLayout2.xml"/><Relationship Id="rId5" Type="http://schemas.openxmlformats.org/officeDocument/2006/relationships/image" Target="../media/image90.wmf"/><Relationship Id="rId4" Type="http://schemas.openxmlformats.org/officeDocument/2006/relationships/oleObject" Target="../embeddings/oleObject86.bin"/></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7.bin"/><Relationship Id="rId1" Type="http://schemas.openxmlformats.org/officeDocument/2006/relationships/slideLayout" Target="../slideLayouts/slideLayout2.xml"/><Relationship Id="rId5" Type="http://schemas.openxmlformats.org/officeDocument/2006/relationships/image" Target="../media/image92.wmf"/><Relationship Id="rId4" Type="http://schemas.openxmlformats.org/officeDocument/2006/relationships/oleObject" Target="../embeddings/oleObject88.bin"/></Relationships>
</file>

<file path=ppt/slides/_rels/slide51.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89.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oleObject" Target="../embeddings/oleObject90.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98.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2.wmf"/><Relationship Id="rId12" Type="http://schemas.openxmlformats.org/officeDocument/2006/relationships/oleObject" Target="../embeddings/oleObject101.bin"/><Relationship Id="rId2"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8.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03.wmf"/><Relationship Id="rId14" Type="http://schemas.openxmlformats.org/officeDocument/2006/relationships/oleObject" Target="../embeddings/oleObject102.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103.bin"/><Relationship Id="rId1" Type="http://schemas.openxmlformats.org/officeDocument/2006/relationships/slideLayout" Target="../slideLayouts/slideLayout2.xml"/><Relationship Id="rId6" Type="http://schemas.openxmlformats.org/officeDocument/2006/relationships/oleObject" Target="../embeddings/oleObject105.bin"/><Relationship Id="rId5" Type="http://schemas.openxmlformats.org/officeDocument/2006/relationships/image" Target="../media/image108.wmf"/><Relationship Id="rId4" Type="http://schemas.openxmlformats.org/officeDocument/2006/relationships/oleObject" Target="../embeddings/oleObject104.bin"/><Relationship Id="rId9" Type="http://schemas.openxmlformats.org/officeDocument/2006/relationships/image" Target="../media/image110.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10.8</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Taylor and Maclaurin Series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defRPr/>
            </a:pPr>
            <a:endParaRPr lang="en-US" dirty="0"/>
          </a:p>
          <a:p>
            <a:pPr lvl="0">
              <a:defRPr/>
            </a:pPr>
            <a:endParaRPr lang="en-US" dirty="0"/>
          </a:p>
          <a:p>
            <a:pPr lvl="0">
              <a:defRPr/>
            </a:pPr>
            <a:endParaRPr lang="en-US" dirty="0"/>
          </a:p>
          <a:p>
            <a:pPr lvl="0">
              <a:defRPr/>
            </a:pPr>
            <a:endParaRPr lang="en-US" dirty="0"/>
          </a:p>
          <a:p>
            <a:pPr lvl="0">
              <a:defRPr/>
            </a:pPr>
            <a:endParaRPr lang="en-US" dirty="0"/>
          </a:p>
          <a:p>
            <a:pPr lvl="0">
              <a:spcBef>
                <a:spcPts val="0"/>
              </a:spcBef>
              <a:defRPr/>
            </a:pPr>
            <a:r>
              <a:rPr lang="en-US" dirty="0"/>
              <a:t>and, in general, 				    and 			</a:t>
            </a:r>
          </a:p>
          <a:p>
            <a:pPr lvl="0">
              <a:defRPr/>
            </a:pPr>
            <a:endParaRPr lang="en-US" dirty="0"/>
          </a:p>
          <a:p>
            <a:pPr lvl="0">
              <a:defRPr/>
            </a:pPr>
            <a:endParaRPr lang="en-US" dirty="0"/>
          </a:p>
          <a:p>
            <a:pPr lvl="0">
              <a:defRPr/>
            </a:pPr>
            <a:endParaRPr lang="en-US" dirty="0"/>
          </a:p>
          <a:p>
            <a:endParaRPr lang="en-US" dirty="0"/>
          </a:p>
        </p:txBody>
      </p:sp>
      <p:sp>
        <p:nvSpPr>
          <p:cNvPr id="4" name="Title 1"/>
          <p:cNvSpPr>
            <a:spLocks noGrp="1"/>
          </p:cNvSpPr>
          <p:nvPr>
            <p:ph type="title"/>
          </p:nvPr>
        </p:nvSpPr>
        <p:spPr>
          <a:xfrm>
            <a:off x="457200" y="182880"/>
            <a:ext cx="8229600" cy="914400"/>
          </a:xfrm>
        </p:spPr>
        <p:txBody>
          <a:bodyPr>
            <a:normAutofit fontScale="90000"/>
          </a:bodyPr>
          <a:lstStyle/>
          <a:p>
            <a:r>
              <a:rPr lang="en-US" dirty="0"/>
              <a:t>Example 1: Finding the Taylor Series Expansion of</a:t>
            </a:r>
            <a:br>
              <a:rPr lang="en-US" dirty="0"/>
            </a:br>
            <a:r>
              <a:rPr lang="en-US" dirty="0"/>
              <a:t>a Function and Where It Converges (cont.)</a:t>
            </a:r>
          </a:p>
        </p:txBody>
      </p:sp>
      <p:graphicFrame>
        <p:nvGraphicFramePr>
          <p:cNvPr id="5" name="Object 3"/>
          <p:cNvGraphicFramePr>
            <a:graphicFrameLocks noChangeAspect="1"/>
          </p:cNvGraphicFramePr>
          <p:nvPr>
            <p:extLst>
              <p:ext uri="{D42A27DB-BD31-4B8C-83A1-F6EECF244321}">
                <p14:modId xmlns:p14="http://schemas.microsoft.com/office/powerpoint/2010/main" val="166400850"/>
              </p:ext>
            </p:extLst>
          </p:nvPr>
        </p:nvGraphicFramePr>
        <p:xfrm>
          <a:off x="457200" y="1414780"/>
          <a:ext cx="7327900" cy="889000"/>
        </p:xfrm>
        <a:graphic>
          <a:graphicData uri="http://schemas.openxmlformats.org/presentationml/2006/ole">
            <mc:AlternateContent xmlns:mc="http://schemas.openxmlformats.org/markup-compatibility/2006">
              <mc:Choice xmlns:v="urn:schemas-microsoft-com:vml" Requires="v">
                <p:oleObj name="Equation" r:id="rId2" imgW="7327800" imgH="888840" progId="Equation.DSMT4">
                  <p:embed/>
                </p:oleObj>
              </mc:Choice>
              <mc:Fallback>
                <p:oleObj name="Equation" r:id="rId2" imgW="732780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4780"/>
                        <a:ext cx="7327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755964303"/>
              </p:ext>
            </p:extLst>
          </p:nvPr>
        </p:nvGraphicFramePr>
        <p:xfrm>
          <a:off x="457200" y="2469470"/>
          <a:ext cx="8331200" cy="865258"/>
        </p:xfrm>
        <a:graphic>
          <a:graphicData uri="http://schemas.openxmlformats.org/presentationml/2006/ole">
            <mc:AlternateContent xmlns:mc="http://schemas.openxmlformats.org/markup-compatibility/2006">
              <mc:Choice xmlns:v="urn:schemas-microsoft-com:vml" Requires="v">
                <p:oleObj name="Equation" r:id="rId4" imgW="8559720" imgH="888840" progId="Equation.DSMT4">
                  <p:embed/>
                </p:oleObj>
              </mc:Choice>
              <mc:Fallback>
                <p:oleObj name="Equation" r:id="rId4" imgW="8559720" imgH="8888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69470"/>
                        <a:ext cx="8331200" cy="865258"/>
                      </a:xfrm>
                      <a:prstGeom prst="rect">
                        <a:avLst/>
                      </a:prstGeom>
                      <a:noFill/>
                      <a:ln>
                        <a:noFill/>
                      </a:ln>
                      <a:effectLst/>
                    </p:spPr>
                  </p:pic>
                </p:oleObj>
              </mc:Fallback>
            </mc:AlternateContent>
          </a:graphicData>
        </a:graphic>
      </p:graphicFrame>
      <p:graphicFrame>
        <p:nvGraphicFramePr>
          <p:cNvPr id="7" name="Object 5"/>
          <p:cNvGraphicFramePr>
            <a:graphicFrameLocks noChangeAspect="1"/>
          </p:cNvGraphicFramePr>
          <p:nvPr/>
        </p:nvGraphicFramePr>
        <p:xfrm>
          <a:off x="2830513" y="3733800"/>
          <a:ext cx="3467100" cy="533400"/>
        </p:xfrm>
        <a:graphic>
          <a:graphicData uri="http://schemas.openxmlformats.org/presentationml/2006/ole">
            <mc:AlternateContent xmlns:mc="http://schemas.openxmlformats.org/markup-compatibility/2006">
              <mc:Choice xmlns:v="urn:schemas-microsoft-com:vml" Requires="v">
                <p:oleObj name="Equation" r:id="rId6" imgW="3466800" imgH="533160" progId="Equation.DSMT4">
                  <p:embed/>
                </p:oleObj>
              </mc:Choice>
              <mc:Fallback>
                <p:oleObj name="Equation" r:id="rId6" imgW="346680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0513" y="3733800"/>
                        <a:ext cx="3467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544513" y="4355688"/>
          <a:ext cx="2298700" cy="533400"/>
        </p:xfrm>
        <a:graphic>
          <a:graphicData uri="http://schemas.openxmlformats.org/presentationml/2006/ole">
            <mc:AlternateContent xmlns:mc="http://schemas.openxmlformats.org/markup-compatibility/2006">
              <mc:Choice xmlns:v="urn:schemas-microsoft-com:vml" Requires="v">
                <p:oleObj name="Equation" r:id="rId8" imgW="2298600" imgH="533160" progId="Equation.DSMT4">
                  <p:embed/>
                </p:oleObj>
              </mc:Choice>
              <mc:Fallback>
                <p:oleObj name="Equation" r:id="rId8" imgW="2298600" imgH="533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513" y="4355688"/>
                        <a:ext cx="2298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Taylor Series Expansion of</a:t>
            </a:r>
            <a:br>
              <a:rPr lang="en-US" dirty="0"/>
            </a:br>
            <a:r>
              <a:rPr lang="en-US" dirty="0"/>
              <a:t>a Function and Where It Converges (cont.)</a:t>
            </a:r>
          </a:p>
        </p:txBody>
      </p:sp>
      <p:sp>
        <p:nvSpPr>
          <p:cNvPr id="3" name="Content Placeholder 2"/>
          <p:cNvSpPr>
            <a:spLocks noGrp="1"/>
          </p:cNvSpPr>
          <p:nvPr>
            <p:ph idx="1"/>
          </p:nvPr>
        </p:nvSpPr>
        <p:spPr/>
        <p:txBody>
          <a:bodyPr/>
          <a:lstStyle/>
          <a:p>
            <a:r>
              <a:rPr lang="en-US" dirty="0"/>
              <a:t>So the Taylor series generated by </a:t>
            </a:r>
            <a:r>
              <a:rPr lang="en-US" i="1" dirty="0"/>
              <a:t>f</a:t>
            </a:r>
            <a:r>
              <a:rPr lang="en-US" dirty="0"/>
              <a:t> about </a:t>
            </a:r>
            <a:r>
              <a:rPr lang="en-US" i="1" dirty="0"/>
              <a:t>a</a:t>
            </a:r>
            <a:r>
              <a:rPr lang="en-US" dirty="0"/>
              <a:t> = 3 is</a:t>
            </a:r>
          </a:p>
          <a:p>
            <a:endParaRPr lang="en-US" dirty="0"/>
          </a:p>
          <a:p>
            <a:endParaRPr lang="en-US" dirty="0"/>
          </a:p>
          <a:p>
            <a:endParaRPr lang="en-US" dirty="0"/>
          </a:p>
          <a:p>
            <a:r>
              <a:rPr lang="en-US" dirty="0"/>
              <a:t>Since the series was generated by </a:t>
            </a:r>
            <a:r>
              <a:rPr lang="en-US" i="1" dirty="0"/>
              <a:t>f</a:t>
            </a:r>
            <a:r>
              <a:rPr lang="en-US" dirty="0"/>
              <a:t>(</a:t>
            </a:r>
            <a:r>
              <a:rPr lang="en-US" i="1" dirty="0"/>
              <a:t>x</a:t>
            </a:r>
            <a:r>
              <a:rPr lang="en-US" dirty="0"/>
              <a:t>) = 1/</a:t>
            </a:r>
            <a:r>
              <a:rPr lang="en-US" i="1" dirty="0"/>
              <a:t>x</a:t>
            </a:r>
            <a:r>
              <a:rPr lang="en-US" dirty="0"/>
              <a:t> we are certainly justified in hoping that it actually </a:t>
            </a:r>
            <a:r>
              <a:rPr lang="en-US" i="1" dirty="0"/>
              <a:t>equals</a:t>
            </a:r>
            <a:r>
              <a:rPr lang="en-US" dirty="0"/>
              <a:t> 1/</a:t>
            </a:r>
            <a:r>
              <a:rPr lang="en-US" i="1" dirty="0"/>
              <a:t>x</a:t>
            </a:r>
            <a:r>
              <a:rPr lang="en-US" dirty="0"/>
              <a:t> somewhere. </a:t>
            </a:r>
          </a:p>
        </p:txBody>
      </p:sp>
      <p:graphicFrame>
        <p:nvGraphicFramePr>
          <p:cNvPr id="437250" name="Object 2"/>
          <p:cNvGraphicFramePr>
            <a:graphicFrameLocks noChangeAspect="1"/>
          </p:cNvGraphicFramePr>
          <p:nvPr>
            <p:extLst>
              <p:ext uri="{D42A27DB-BD31-4B8C-83A1-F6EECF244321}">
                <p14:modId xmlns:p14="http://schemas.microsoft.com/office/powerpoint/2010/main" val="2936222202"/>
              </p:ext>
            </p:extLst>
          </p:nvPr>
        </p:nvGraphicFramePr>
        <p:xfrm>
          <a:off x="622300" y="2019300"/>
          <a:ext cx="8051800" cy="1028700"/>
        </p:xfrm>
        <a:graphic>
          <a:graphicData uri="http://schemas.openxmlformats.org/presentationml/2006/ole">
            <mc:AlternateContent xmlns:mc="http://schemas.openxmlformats.org/markup-compatibility/2006">
              <mc:Choice xmlns:v="urn:schemas-microsoft-com:vml" Requires="v">
                <p:oleObj name="Equation" r:id="rId2" imgW="8051760" imgH="1028520" progId="Equation.DSMT4">
                  <p:embed/>
                </p:oleObj>
              </mc:Choice>
              <mc:Fallback>
                <p:oleObj name="Equation" r:id="rId2" imgW="8051760" imgH="1028520" progId="Equation.DSMT4">
                  <p:embed/>
                  <p:pic>
                    <p:nvPicPr>
                      <p:cNvPr id="0" name="Picture 2"/>
                      <p:cNvPicPr>
                        <a:picLocks noChangeAspect="1" noChangeArrowheads="1"/>
                      </p:cNvPicPr>
                      <p:nvPr/>
                    </p:nvPicPr>
                    <p:blipFill>
                      <a:blip r:embed="rId3"/>
                      <a:srcRect/>
                      <a:stretch>
                        <a:fillRect/>
                      </a:stretch>
                    </p:blipFill>
                    <p:spPr bwMode="auto">
                      <a:xfrm>
                        <a:off x="622300" y="2019300"/>
                        <a:ext cx="805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Taylor Series Expansion of</a:t>
            </a:r>
            <a:br>
              <a:rPr lang="en-US" dirty="0"/>
            </a:br>
            <a:r>
              <a:rPr lang="en-US" dirty="0"/>
              <a:t>a Function and Where It Converges (cont.)</a:t>
            </a:r>
          </a:p>
        </p:txBody>
      </p:sp>
      <p:sp>
        <p:nvSpPr>
          <p:cNvPr id="3" name="Content Placeholder 2"/>
          <p:cNvSpPr>
            <a:spLocks noGrp="1"/>
          </p:cNvSpPr>
          <p:nvPr>
            <p:ph idx="1"/>
          </p:nvPr>
        </p:nvSpPr>
        <p:spPr>
          <a:xfrm>
            <a:off x="457200" y="1280160"/>
            <a:ext cx="8229600" cy="2677656"/>
          </a:xfrm>
        </p:spPr>
        <p:txBody>
          <a:bodyPr>
            <a:spAutoFit/>
          </a:bodyPr>
          <a:lstStyle/>
          <a:p>
            <a:r>
              <a:rPr lang="en-US" dirty="0"/>
              <a:t>That hope may be in vain, as we will see in Example 5, but in this case we can easily determine exactly where the series converges to the function because it is of a form we understand well. It is a geometric series with ratio  </a:t>
            </a:r>
            <a:r>
              <a:rPr lang="en-US" dirty="0">
                <a:latin typeface="Symbol" pitchFamily="18" charset="2"/>
              </a:rPr>
              <a:t>-</a:t>
            </a:r>
            <a:r>
              <a:rPr lang="en-US" dirty="0"/>
              <a:t>(</a:t>
            </a:r>
            <a:r>
              <a:rPr lang="en-US" i="1" dirty="0"/>
              <a:t>x</a:t>
            </a:r>
            <a:r>
              <a:rPr lang="en-US" dirty="0"/>
              <a:t> </a:t>
            </a:r>
            <a:r>
              <a:rPr lang="en-US" dirty="0">
                <a:latin typeface="Symbol" pitchFamily="18" charset="2"/>
              </a:rPr>
              <a:t>-</a:t>
            </a:r>
            <a:r>
              <a:rPr lang="en-US" dirty="0"/>
              <a:t> 3)/3 and it converges when  </a:t>
            </a:r>
            <a:r>
              <a:rPr lang="en-US" dirty="0">
                <a:solidFill>
                  <a:srgbClr val="FF0000"/>
                </a:solidFill>
              </a:rPr>
              <a:t>                            or  0 &lt; </a:t>
            </a:r>
            <a:r>
              <a:rPr lang="en-US" i="1" dirty="0">
                <a:solidFill>
                  <a:srgbClr val="FF0000"/>
                </a:solidFill>
              </a:rPr>
              <a:t>x</a:t>
            </a:r>
            <a:r>
              <a:rPr lang="en-US" dirty="0">
                <a:solidFill>
                  <a:srgbClr val="FF0000"/>
                </a:solidFill>
              </a:rPr>
              <a:t> &lt; 6</a:t>
            </a:r>
            <a:r>
              <a:rPr lang="en-US" dirty="0"/>
              <a:t>.  And, for those values of </a:t>
            </a:r>
            <a:r>
              <a:rPr lang="en-US" i="1" dirty="0"/>
              <a:t>x</a:t>
            </a:r>
            <a:r>
              <a:rPr lang="en-US" dirty="0"/>
              <a:t>,</a:t>
            </a:r>
          </a:p>
        </p:txBody>
      </p:sp>
      <p:graphicFrame>
        <p:nvGraphicFramePr>
          <p:cNvPr id="438274" name="Object 2"/>
          <p:cNvGraphicFramePr>
            <a:graphicFrameLocks noChangeAspect="1"/>
          </p:cNvGraphicFramePr>
          <p:nvPr>
            <p:extLst>
              <p:ext uri="{D42A27DB-BD31-4B8C-83A1-F6EECF244321}">
                <p14:modId xmlns:p14="http://schemas.microsoft.com/office/powerpoint/2010/main" val="2365830392"/>
              </p:ext>
            </p:extLst>
          </p:nvPr>
        </p:nvGraphicFramePr>
        <p:xfrm>
          <a:off x="6172200" y="3048000"/>
          <a:ext cx="2209800" cy="533400"/>
        </p:xfrm>
        <a:graphic>
          <a:graphicData uri="http://schemas.openxmlformats.org/presentationml/2006/ole">
            <mc:AlternateContent xmlns:mc="http://schemas.openxmlformats.org/markup-compatibility/2006">
              <mc:Choice xmlns:v="urn:schemas-microsoft-com:vml" Requires="v">
                <p:oleObj name="Equation" r:id="rId2" imgW="2209680" imgH="533160" progId="Equation.DSMT4">
                  <p:embed/>
                </p:oleObj>
              </mc:Choice>
              <mc:Fallback>
                <p:oleObj name="Equation" r:id="rId2" imgW="22096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8275" name="Object 3"/>
          <p:cNvGraphicFramePr>
            <a:graphicFrameLocks noChangeAspect="1"/>
          </p:cNvGraphicFramePr>
          <p:nvPr>
            <p:extLst>
              <p:ext uri="{D42A27DB-BD31-4B8C-83A1-F6EECF244321}">
                <p14:modId xmlns:p14="http://schemas.microsoft.com/office/powerpoint/2010/main" val="4148296640"/>
              </p:ext>
            </p:extLst>
          </p:nvPr>
        </p:nvGraphicFramePr>
        <p:xfrm>
          <a:off x="1187450" y="4262438"/>
          <a:ext cx="6642100" cy="1765300"/>
        </p:xfrm>
        <a:graphic>
          <a:graphicData uri="http://schemas.openxmlformats.org/presentationml/2006/ole">
            <mc:AlternateContent xmlns:mc="http://schemas.openxmlformats.org/markup-compatibility/2006">
              <mc:Choice xmlns:v="urn:schemas-microsoft-com:vml" Requires="v">
                <p:oleObj name="Equation" r:id="rId4" imgW="6642000" imgH="1765080" progId="Equation.DSMT4">
                  <p:embed/>
                </p:oleObj>
              </mc:Choice>
              <mc:Fallback>
                <p:oleObj name="Equation" r:id="rId4" imgW="6642000" imgH="1765080" progId="Equation.DSMT4">
                  <p:embed/>
                  <p:pic>
                    <p:nvPicPr>
                      <p:cNvPr id="0" name="Picture 3"/>
                      <p:cNvPicPr>
                        <a:picLocks noChangeAspect="1" noChangeArrowheads="1"/>
                      </p:cNvPicPr>
                      <p:nvPr/>
                    </p:nvPicPr>
                    <p:blipFill>
                      <a:blip r:embed="rId5"/>
                      <a:srcRect/>
                      <a:stretch>
                        <a:fillRect/>
                      </a:stretch>
                    </p:blipFill>
                    <p:spPr bwMode="auto">
                      <a:xfrm>
                        <a:off x="1187450" y="4262438"/>
                        <a:ext cx="66421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p:txBody>
          <a:bodyPr/>
          <a:lstStyle/>
          <a:p>
            <a:r>
              <a:rPr lang="en-US" dirty="0"/>
              <a:t>If we were to discard all the terms of the Taylor series of Example 1 with degree greater than </a:t>
            </a:r>
            <a:r>
              <a:rPr lang="en-US" i="1" dirty="0"/>
              <a:t>n</a:t>
            </a:r>
            <a:r>
              <a:rPr lang="en-US" dirty="0"/>
              <a:t>, we would wind up with a polynomial of degree </a:t>
            </a:r>
            <a:r>
              <a:rPr lang="en-US" i="1" dirty="0"/>
              <a:t>n</a:t>
            </a:r>
            <a:r>
              <a:rPr lang="en-US" dirty="0"/>
              <a:t> that approximates 1/</a:t>
            </a:r>
            <a:r>
              <a:rPr lang="en-US" i="1" dirty="0"/>
              <a:t>x</a:t>
            </a:r>
            <a:r>
              <a:rPr lang="en-US" dirty="0"/>
              <a:t> on the interval (0, 6).  Specifically, the first four such polynomial approximations from Example 1 are as follows.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40323" name="Object 3"/>
          <p:cNvGraphicFramePr>
            <a:graphicFrameLocks noChangeAspect="1"/>
          </p:cNvGraphicFramePr>
          <p:nvPr/>
        </p:nvGraphicFramePr>
        <p:xfrm>
          <a:off x="2297723" y="2315307"/>
          <a:ext cx="2362200" cy="838200"/>
        </p:xfrm>
        <a:graphic>
          <a:graphicData uri="http://schemas.openxmlformats.org/presentationml/2006/ole">
            <mc:AlternateContent xmlns:mc="http://schemas.openxmlformats.org/markup-compatibility/2006">
              <mc:Choice xmlns:v="urn:schemas-microsoft-com:vml" Requires="v">
                <p:oleObj name="Equation" r:id="rId2" imgW="2361960" imgH="838080" progId="Equation.DSMT4">
                  <p:embed/>
                </p:oleObj>
              </mc:Choice>
              <mc:Fallback>
                <p:oleObj name="Equation" r:id="rId2" imgW="236196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723" y="2315307"/>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4" name="Object 4"/>
          <p:cNvGraphicFramePr>
            <a:graphicFrameLocks noChangeAspect="1"/>
          </p:cNvGraphicFramePr>
          <p:nvPr/>
        </p:nvGraphicFramePr>
        <p:xfrm>
          <a:off x="2309446" y="1295400"/>
          <a:ext cx="1384300" cy="838200"/>
        </p:xfrm>
        <a:graphic>
          <a:graphicData uri="http://schemas.openxmlformats.org/presentationml/2006/ole">
            <mc:AlternateContent xmlns:mc="http://schemas.openxmlformats.org/markup-compatibility/2006">
              <mc:Choice xmlns:v="urn:schemas-microsoft-com:vml" Requires="v">
                <p:oleObj name="Equation" r:id="rId4" imgW="1384200" imgH="838080" progId="Equation.DSMT4">
                  <p:embed/>
                </p:oleObj>
              </mc:Choice>
              <mc:Fallback>
                <p:oleObj name="Equation" r:id="rId4" imgW="13842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446" y="12954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5" name="Object 5"/>
          <p:cNvGraphicFramePr>
            <a:graphicFrameLocks noChangeAspect="1"/>
          </p:cNvGraphicFramePr>
          <p:nvPr/>
        </p:nvGraphicFramePr>
        <p:xfrm>
          <a:off x="2303585" y="3317630"/>
          <a:ext cx="3124200" cy="838200"/>
        </p:xfrm>
        <a:graphic>
          <a:graphicData uri="http://schemas.openxmlformats.org/presentationml/2006/ole">
            <mc:AlternateContent xmlns:mc="http://schemas.openxmlformats.org/markup-compatibility/2006">
              <mc:Choice xmlns:v="urn:schemas-microsoft-com:vml" Requires="v">
                <p:oleObj name="Equation" r:id="rId6" imgW="3124080" imgH="838080" progId="Equation.DSMT4">
                  <p:embed/>
                </p:oleObj>
              </mc:Choice>
              <mc:Fallback>
                <p:oleObj name="Equation" r:id="rId6" imgW="312408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585" y="3317630"/>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26" name="Object 6"/>
          <p:cNvGraphicFramePr>
            <a:graphicFrameLocks noChangeAspect="1"/>
          </p:cNvGraphicFramePr>
          <p:nvPr/>
        </p:nvGraphicFramePr>
        <p:xfrm>
          <a:off x="2303585" y="4349261"/>
          <a:ext cx="4533900" cy="838200"/>
        </p:xfrm>
        <a:graphic>
          <a:graphicData uri="http://schemas.openxmlformats.org/presentationml/2006/ole">
            <mc:AlternateContent xmlns:mc="http://schemas.openxmlformats.org/markup-compatibility/2006">
              <mc:Choice xmlns:v="urn:schemas-microsoft-com:vml" Requires="v">
                <p:oleObj name="Equation" r:id="rId8" imgW="4533840" imgH="838080" progId="Equation.DSMT4">
                  <p:embed/>
                </p:oleObj>
              </mc:Choice>
              <mc:Fallback>
                <p:oleObj name="Equation" r:id="rId8" imgW="453384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3585" y="4349261"/>
                        <a:ext cx="453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a:xfrm>
            <a:off x="457200" y="1280160"/>
            <a:ext cx="4480560" cy="4572000"/>
          </a:xfrm>
        </p:spPr>
        <p:txBody>
          <a:bodyPr/>
          <a:lstStyle/>
          <a:p>
            <a:r>
              <a:rPr lang="en-US" dirty="0"/>
              <a:t>These polynomials are shown in Figure 1. They are called </a:t>
            </a:r>
            <a:r>
              <a:rPr lang="en-US" i="1" dirty="0"/>
              <a:t>Taylor polynomials </a:t>
            </a:r>
            <a:r>
              <a:rPr lang="en-US" dirty="0"/>
              <a:t>and they generalize the idea of approximating a function with its linearization, </a:t>
            </a:r>
            <a:r>
              <a:rPr lang="en-US" i="1" dirty="0"/>
              <a:t>p</a:t>
            </a:r>
            <a:r>
              <a:rPr lang="en-US" i="1" baseline="-25000" dirty="0"/>
              <a:t>1</a:t>
            </a:r>
            <a:r>
              <a:rPr lang="en-US" i="1" dirty="0"/>
              <a:t>(x) </a:t>
            </a:r>
            <a:r>
              <a:rPr lang="en-US" dirty="0"/>
              <a:t>.</a:t>
            </a:r>
          </a:p>
          <a:p>
            <a:endParaRPr lang="en-US" dirty="0"/>
          </a:p>
        </p:txBody>
      </p:sp>
      <p:pic>
        <p:nvPicPr>
          <p:cNvPr id="441346" name="Picture 2"/>
          <p:cNvPicPr>
            <a:picLocks noChangeAspect="1" noChangeArrowheads="1"/>
          </p:cNvPicPr>
          <p:nvPr/>
        </p:nvPicPr>
        <p:blipFill>
          <a:blip r:embed="rId2" cstate="print"/>
          <a:srcRect/>
          <a:stretch>
            <a:fillRect/>
          </a:stretch>
        </p:blipFill>
        <p:spPr bwMode="auto">
          <a:xfrm>
            <a:off x="4910587" y="1453662"/>
            <a:ext cx="4116182" cy="3657600"/>
          </a:xfrm>
          <a:prstGeom prst="rect">
            <a:avLst/>
          </a:prstGeom>
          <a:noFill/>
          <a:ln w="9525">
            <a:noFill/>
            <a:miter lim="800000"/>
            <a:headEnd/>
            <a:tailEnd/>
          </a:ln>
        </p:spPr>
      </p:pic>
      <p:sp>
        <p:nvSpPr>
          <p:cNvPr id="5" name="Rectangle 4"/>
          <p:cNvSpPr/>
          <p:nvPr/>
        </p:nvSpPr>
        <p:spPr>
          <a:xfrm>
            <a:off x="4648200" y="5334000"/>
            <a:ext cx="4243278" cy="523220"/>
          </a:xfrm>
          <a:prstGeom prst="rect">
            <a:avLst/>
          </a:prstGeom>
        </p:spPr>
        <p:txBody>
          <a:bodyPr wrap="none">
            <a:spAutoFit/>
          </a:bodyPr>
          <a:lstStyle/>
          <a:p>
            <a:r>
              <a:rPr lang="en-US" sz="2800" b="1" dirty="0"/>
              <a:t>Figure 1 </a:t>
            </a:r>
            <a:r>
              <a:rPr lang="en-US" sz="2800" dirty="0"/>
              <a:t>Taylor Polynomials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Polynomial of Order </a:t>
            </a:r>
            <a:r>
              <a:rPr lang="en-US" i="1" dirty="0"/>
              <a:t>n</a:t>
            </a:r>
            <a:endParaRPr lang="en-US" dirty="0"/>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a:spAutoFit/>
          </a:bodyPr>
          <a:lstStyle/>
          <a:p>
            <a:r>
              <a:rPr lang="en-US" dirty="0">
                <a:solidFill>
                  <a:schemeClr val="tx1"/>
                </a:solidFill>
              </a:rPr>
              <a:t>Given a function </a:t>
            </a:r>
            <a:r>
              <a:rPr lang="en-US" i="1" dirty="0">
                <a:solidFill>
                  <a:schemeClr val="tx1"/>
                </a:solidFill>
              </a:rPr>
              <a:t>f</a:t>
            </a:r>
            <a:r>
              <a:rPr lang="en-US" dirty="0">
                <a:solidFill>
                  <a:schemeClr val="tx1"/>
                </a:solidFill>
              </a:rPr>
              <a:t> with derivatives up through order </a:t>
            </a:r>
            <a:r>
              <a:rPr lang="en-US" i="1" dirty="0">
                <a:solidFill>
                  <a:schemeClr val="tx1"/>
                </a:solidFill>
              </a:rPr>
              <a:t>N</a:t>
            </a:r>
            <a:r>
              <a:rPr lang="en-US" dirty="0">
                <a:solidFill>
                  <a:schemeClr val="tx1"/>
                </a:solidFill>
              </a:rPr>
              <a:t> throughout an open interval containing </a:t>
            </a:r>
            <a:r>
              <a:rPr lang="en-US" i="1" dirty="0">
                <a:solidFill>
                  <a:schemeClr val="tx1"/>
                </a:solidFill>
              </a:rPr>
              <a:t>a</a:t>
            </a:r>
            <a:r>
              <a:rPr lang="en-US" dirty="0">
                <a:solidFill>
                  <a:schemeClr val="tx1"/>
                </a:solidFill>
              </a:rPr>
              <a:t>, the polynomial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42370" name="Object 2"/>
          <p:cNvGraphicFramePr>
            <a:graphicFrameLocks noChangeAspect="1"/>
          </p:cNvGraphicFramePr>
          <p:nvPr>
            <p:extLst>
              <p:ext uri="{D42A27DB-BD31-4B8C-83A1-F6EECF244321}">
                <p14:modId xmlns:p14="http://schemas.microsoft.com/office/powerpoint/2010/main" val="2048396368"/>
              </p:ext>
            </p:extLst>
          </p:nvPr>
        </p:nvGraphicFramePr>
        <p:xfrm>
          <a:off x="717550" y="2590800"/>
          <a:ext cx="7708900" cy="2489200"/>
        </p:xfrm>
        <a:graphic>
          <a:graphicData uri="http://schemas.openxmlformats.org/presentationml/2006/ole">
            <mc:AlternateContent xmlns:mc="http://schemas.openxmlformats.org/markup-compatibility/2006">
              <mc:Choice xmlns:v="urn:schemas-microsoft-com:vml" Requires="v">
                <p:oleObj name="Equation" r:id="rId2" imgW="7708680" imgH="2489040" progId="Equation.DSMT4">
                  <p:embed/>
                </p:oleObj>
              </mc:Choice>
              <mc:Fallback>
                <p:oleObj name="Equation" r:id="rId2" imgW="7708680" imgH="2489040" progId="Equation.DSMT4">
                  <p:embed/>
                  <p:pic>
                    <p:nvPicPr>
                      <p:cNvPr id="0" name="Picture 2"/>
                      <p:cNvPicPr>
                        <a:picLocks noChangeAspect="1" noChangeArrowheads="1"/>
                      </p:cNvPicPr>
                      <p:nvPr/>
                    </p:nvPicPr>
                    <p:blipFill>
                      <a:blip r:embed="rId3"/>
                      <a:srcRect/>
                      <a:stretch>
                        <a:fillRect/>
                      </a:stretch>
                    </p:blipFill>
                    <p:spPr bwMode="auto">
                      <a:xfrm>
                        <a:off x="717550" y="2590800"/>
                        <a:ext cx="77089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Polynomial of Order </a:t>
            </a:r>
            <a:r>
              <a:rPr lang="en-US" i="1" dirty="0"/>
              <a:t>n </a:t>
            </a:r>
            <a:r>
              <a:rPr lang="en-US" dirty="0"/>
              <a:t>(cont.)</a:t>
            </a:r>
          </a:p>
        </p:txBody>
      </p:sp>
      <p:sp>
        <p:nvSpPr>
          <p:cNvPr id="3" name="Content Placeholder 2"/>
          <p:cNvSpPr>
            <a:spLocks noGrp="1"/>
          </p:cNvSpPr>
          <p:nvPr>
            <p:ph idx="1"/>
          </p:nvPr>
        </p:nvSpPr>
        <p:spPr>
          <a:xfrm>
            <a:off x="457200" y="1280160"/>
            <a:ext cx="8229600" cy="1384995"/>
          </a:xfrm>
          <a:solidFill>
            <a:srgbClr val="FFFFCC"/>
          </a:solidFill>
          <a:ln w="28575">
            <a:solidFill>
              <a:schemeClr val="tx1"/>
            </a:solidFill>
          </a:ln>
        </p:spPr>
        <p:txBody>
          <a:bodyPr>
            <a:spAutoFit/>
          </a:bodyPr>
          <a:lstStyle/>
          <a:p>
            <a:r>
              <a:rPr lang="en-US" dirty="0">
                <a:solidFill>
                  <a:schemeClr val="tx1"/>
                </a:solidFill>
              </a:rPr>
              <a:t>is called the </a:t>
            </a:r>
            <a:r>
              <a:rPr lang="en-US" b="1" dirty="0">
                <a:solidFill>
                  <a:srgbClr val="C00000"/>
                </a:solidFill>
              </a:rPr>
              <a:t>Taylor polynomial of order </a:t>
            </a:r>
            <a:r>
              <a:rPr lang="en-US" b="1" i="1" dirty="0">
                <a:solidFill>
                  <a:srgbClr val="C00000"/>
                </a:solidFill>
              </a:rPr>
              <a:t>n</a:t>
            </a:r>
            <a:r>
              <a:rPr lang="en-US" b="1" dirty="0">
                <a:solidFill>
                  <a:srgbClr val="C00000"/>
                </a:solidFill>
              </a:rPr>
              <a:t> generated by </a:t>
            </a:r>
            <a:r>
              <a:rPr lang="en-US" b="1" i="1" dirty="0">
                <a:solidFill>
                  <a:srgbClr val="C00000"/>
                </a:solidFill>
              </a:rPr>
              <a:t>f</a:t>
            </a:r>
            <a:r>
              <a:rPr lang="en-US" b="1" dirty="0">
                <a:solidFill>
                  <a:srgbClr val="C00000"/>
                </a:solidFill>
              </a:rPr>
              <a:t> about </a:t>
            </a:r>
            <a:r>
              <a:rPr lang="en-US" b="1" i="1" dirty="0">
                <a:solidFill>
                  <a:srgbClr val="C00000"/>
                </a:solidFill>
              </a:rPr>
              <a:t>a</a:t>
            </a:r>
            <a:r>
              <a:rPr lang="en-US" dirty="0">
                <a:solidFill>
                  <a:schemeClr val="tx1"/>
                </a:solidFill>
              </a:rPr>
              <a:t>. If </a:t>
            </a:r>
            <a:r>
              <a:rPr lang="en-US" i="1" dirty="0">
                <a:solidFill>
                  <a:schemeClr val="tx1"/>
                </a:solidFill>
              </a:rPr>
              <a:t>a</a:t>
            </a:r>
            <a:r>
              <a:rPr lang="en-US" dirty="0">
                <a:solidFill>
                  <a:schemeClr val="tx1"/>
                </a:solidFill>
              </a:rPr>
              <a:t> = 0, the Taylor polynomial is also known as the</a:t>
            </a:r>
            <a:r>
              <a:rPr lang="en-US" dirty="0">
                <a:solidFill>
                  <a:srgbClr val="C00000"/>
                </a:solidFill>
              </a:rPr>
              <a:t> </a:t>
            </a:r>
            <a:r>
              <a:rPr lang="en-US" b="1" dirty="0">
                <a:solidFill>
                  <a:srgbClr val="C00000"/>
                </a:solidFill>
              </a:rPr>
              <a:t>Maclaurin polynomial</a:t>
            </a:r>
            <a:r>
              <a:rPr lang="en-US" dirty="0">
                <a:solidFill>
                  <a:schemeClr val="tx1"/>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Maclaurin Polynomials</a:t>
            </a:r>
            <a:br>
              <a:rPr lang="en-US" dirty="0"/>
            </a:br>
            <a:r>
              <a:rPr lang="en-US" dirty="0"/>
              <a:t>Generated by a Function</a:t>
            </a:r>
          </a:p>
        </p:txBody>
      </p:sp>
      <p:sp>
        <p:nvSpPr>
          <p:cNvPr id="3" name="Content Placeholder 2"/>
          <p:cNvSpPr>
            <a:spLocks noGrp="1"/>
          </p:cNvSpPr>
          <p:nvPr>
            <p:ph idx="1"/>
          </p:nvPr>
        </p:nvSpPr>
        <p:spPr/>
        <p:txBody>
          <a:bodyPr/>
          <a:lstStyle/>
          <a:p>
            <a:r>
              <a:rPr lang="en-US" dirty="0"/>
              <a:t>Find the Maclaurin polynomials generated by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sin</a:t>
            </a:r>
            <a:r>
              <a:rPr lang="en-US" i="1" dirty="0">
                <a:solidFill>
                  <a:srgbClr val="0000FF"/>
                </a:solidFill>
              </a:rPr>
              <a:t>x</a:t>
            </a:r>
            <a:r>
              <a:rPr lang="en-US" dirty="0"/>
              <a:t>.</a:t>
            </a:r>
          </a:p>
          <a:p>
            <a:r>
              <a:rPr lang="en-US" b="1" dirty="0"/>
              <a:t>Solution</a:t>
            </a:r>
          </a:p>
          <a:p>
            <a:r>
              <a:rPr lang="en-US" dirty="0"/>
              <a:t>The derivatives of </a:t>
            </a:r>
            <a:r>
              <a:rPr lang="en-US" i="1" dirty="0"/>
              <a:t>f</a:t>
            </a:r>
            <a:r>
              <a:rPr lang="en-US" dirty="0"/>
              <a:t> exhibit a nice cyclical pattern, and we leave it to the reader to verify that</a:t>
            </a:r>
          </a:p>
        </p:txBody>
      </p:sp>
      <p:graphicFrame>
        <p:nvGraphicFramePr>
          <p:cNvPr id="443394" name="Object 2"/>
          <p:cNvGraphicFramePr>
            <a:graphicFrameLocks noChangeAspect="1"/>
          </p:cNvGraphicFramePr>
          <p:nvPr/>
        </p:nvGraphicFramePr>
        <p:xfrm>
          <a:off x="749300" y="3949700"/>
          <a:ext cx="7708900" cy="1600200"/>
        </p:xfrm>
        <a:graphic>
          <a:graphicData uri="http://schemas.openxmlformats.org/presentationml/2006/ole">
            <mc:AlternateContent xmlns:mc="http://schemas.openxmlformats.org/markup-compatibility/2006">
              <mc:Choice xmlns:v="urn:schemas-microsoft-com:vml" Requires="v">
                <p:oleObj name="Equation" r:id="rId2" imgW="7708680" imgH="1600200" progId="Equation.DSMT4">
                  <p:embed/>
                </p:oleObj>
              </mc:Choice>
              <mc:Fallback>
                <p:oleObj name="Equation" r:id="rId2" imgW="7708680" imgH="1600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3949700"/>
                        <a:ext cx="77089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3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Maclaurin Polynomials</a:t>
            </a:r>
            <a:br>
              <a:rPr lang="en-US" dirty="0"/>
            </a:br>
            <a:r>
              <a:rPr lang="en-US" dirty="0"/>
              <a:t>Generated by a Function (cont.)</a:t>
            </a:r>
          </a:p>
        </p:txBody>
      </p:sp>
      <p:sp>
        <p:nvSpPr>
          <p:cNvPr id="3" name="Content Placeholder 2"/>
          <p:cNvSpPr>
            <a:spLocks noGrp="1"/>
          </p:cNvSpPr>
          <p:nvPr>
            <p:ph idx="1"/>
          </p:nvPr>
        </p:nvSpPr>
        <p:spPr>
          <a:xfrm>
            <a:off x="457200" y="1280160"/>
            <a:ext cx="8229600" cy="4692748"/>
          </a:xfrm>
        </p:spPr>
        <p:txBody>
          <a:bodyPr/>
          <a:lstStyle/>
          <a:p>
            <a:r>
              <a:rPr lang="en-US" dirty="0"/>
              <a:t>So the Maclaurin series generated by </a:t>
            </a:r>
            <a:r>
              <a:rPr lang="en-US" i="1" dirty="0"/>
              <a:t>f</a:t>
            </a:r>
            <a:r>
              <a:rPr lang="en-US" dirty="0"/>
              <a:t> is</a:t>
            </a:r>
          </a:p>
        </p:txBody>
      </p:sp>
      <p:graphicFrame>
        <p:nvGraphicFramePr>
          <p:cNvPr id="444419" name="Object 3"/>
          <p:cNvGraphicFramePr>
            <a:graphicFrameLocks noChangeAspect="1"/>
          </p:cNvGraphicFramePr>
          <p:nvPr>
            <p:extLst>
              <p:ext uri="{D42A27DB-BD31-4B8C-83A1-F6EECF244321}">
                <p14:modId xmlns:p14="http://schemas.microsoft.com/office/powerpoint/2010/main" val="3175115196"/>
              </p:ext>
            </p:extLst>
          </p:nvPr>
        </p:nvGraphicFramePr>
        <p:xfrm>
          <a:off x="692150" y="1816100"/>
          <a:ext cx="6362700" cy="952500"/>
        </p:xfrm>
        <a:graphic>
          <a:graphicData uri="http://schemas.openxmlformats.org/presentationml/2006/ole">
            <mc:AlternateContent xmlns:mc="http://schemas.openxmlformats.org/markup-compatibility/2006">
              <mc:Choice xmlns:v="urn:schemas-microsoft-com:vml" Requires="v">
                <p:oleObj name="Equation" r:id="rId2" imgW="6362640" imgH="952200" progId="Equation.DSMT4">
                  <p:embed/>
                </p:oleObj>
              </mc:Choice>
              <mc:Fallback>
                <p:oleObj name="Equation" r:id="rId2" imgW="6362640" imgH="952200" progId="Equation.DSMT4">
                  <p:embed/>
                  <p:pic>
                    <p:nvPicPr>
                      <p:cNvPr id="0" name="Picture 3"/>
                      <p:cNvPicPr>
                        <a:picLocks noChangeAspect="1" noChangeArrowheads="1"/>
                      </p:cNvPicPr>
                      <p:nvPr/>
                    </p:nvPicPr>
                    <p:blipFill>
                      <a:blip r:embed="rId3"/>
                      <a:srcRect/>
                      <a:stretch>
                        <a:fillRect/>
                      </a:stretch>
                    </p:blipFill>
                    <p:spPr bwMode="auto">
                      <a:xfrm>
                        <a:off x="692150" y="1816100"/>
                        <a:ext cx="6362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20" name="Object 4"/>
          <p:cNvGraphicFramePr>
            <a:graphicFrameLocks noChangeAspect="1"/>
          </p:cNvGraphicFramePr>
          <p:nvPr>
            <p:extLst>
              <p:ext uri="{D42A27DB-BD31-4B8C-83A1-F6EECF244321}">
                <p14:modId xmlns:p14="http://schemas.microsoft.com/office/powerpoint/2010/main" val="2505265587"/>
              </p:ext>
            </p:extLst>
          </p:nvPr>
        </p:nvGraphicFramePr>
        <p:xfrm>
          <a:off x="1214438" y="2884488"/>
          <a:ext cx="6337300" cy="838200"/>
        </p:xfrm>
        <a:graphic>
          <a:graphicData uri="http://schemas.openxmlformats.org/presentationml/2006/ole">
            <mc:AlternateContent xmlns:mc="http://schemas.openxmlformats.org/markup-compatibility/2006">
              <mc:Choice xmlns:v="urn:schemas-microsoft-com:vml" Requires="v">
                <p:oleObj name="Equation" r:id="rId4" imgW="6337080" imgH="838080" progId="Equation.DSMT4">
                  <p:embed/>
                </p:oleObj>
              </mc:Choice>
              <mc:Fallback>
                <p:oleObj name="Equation" r:id="rId4" imgW="6337080" imgH="838080" progId="Equation.DSMT4">
                  <p:embed/>
                  <p:pic>
                    <p:nvPicPr>
                      <p:cNvPr id="0" name="Picture 4"/>
                      <p:cNvPicPr>
                        <a:picLocks noChangeAspect="1" noChangeArrowheads="1"/>
                      </p:cNvPicPr>
                      <p:nvPr/>
                    </p:nvPicPr>
                    <p:blipFill>
                      <a:blip r:embed="rId5"/>
                      <a:srcRect/>
                      <a:stretch>
                        <a:fillRect/>
                      </a:stretch>
                    </p:blipFill>
                    <p:spPr bwMode="auto">
                      <a:xfrm>
                        <a:off x="1214438" y="2884488"/>
                        <a:ext cx="633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21" name="Object 5"/>
          <p:cNvGraphicFramePr>
            <a:graphicFrameLocks noChangeAspect="1"/>
          </p:cNvGraphicFramePr>
          <p:nvPr>
            <p:extLst>
              <p:ext uri="{D42A27DB-BD31-4B8C-83A1-F6EECF244321}">
                <p14:modId xmlns:p14="http://schemas.microsoft.com/office/powerpoint/2010/main" val="389300329"/>
              </p:ext>
            </p:extLst>
          </p:nvPr>
        </p:nvGraphicFramePr>
        <p:xfrm>
          <a:off x="1538288" y="3856038"/>
          <a:ext cx="2616200" cy="889000"/>
        </p:xfrm>
        <a:graphic>
          <a:graphicData uri="http://schemas.openxmlformats.org/presentationml/2006/ole">
            <mc:AlternateContent xmlns:mc="http://schemas.openxmlformats.org/markup-compatibility/2006">
              <mc:Choice xmlns:v="urn:schemas-microsoft-com:vml" Requires="v">
                <p:oleObj name="Equation" r:id="rId6" imgW="2616120" imgH="888840" progId="Equation.DSMT4">
                  <p:embed/>
                </p:oleObj>
              </mc:Choice>
              <mc:Fallback>
                <p:oleObj name="Equation" r:id="rId6" imgW="2616120" imgH="888840" progId="Equation.DSMT4">
                  <p:embed/>
                  <p:pic>
                    <p:nvPicPr>
                      <p:cNvPr id="0" name="Picture 5"/>
                      <p:cNvPicPr>
                        <a:picLocks noChangeAspect="1" noChangeArrowheads="1"/>
                      </p:cNvPicPr>
                      <p:nvPr/>
                    </p:nvPicPr>
                    <p:blipFill>
                      <a:blip r:embed="rId7"/>
                      <a:srcRect/>
                      <a:stretch>
                        <a:fillRect/>
                      </a:stretch>
                    </p:blipFill>
                    <p:spPr bwMode="auto">
                      <a:xfrm>
                        <a:off x="1538288" y="3856038"/>
                        <a:ext cx="2616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4422" name="Object 6"/>
          <p:cNvGraphicFramePr>
            <a:graphicFrameLocks noChangeAspect="1"/>
          </p:cNvGraphicFramePr>
          <p:nvPr/>
        </p:nvGraphicFramePr>
        <p:xfrm>
          <a:off x="1512277" y="4906108"/>
          <a:ext cx="2311400" cy="1066800"/>
        </p:xfrm>
        <a:graphic>
          <a:graphicData uri="http://schemas.openxmlformats.org/presentationml/2006/ole">
            <mc:AlternateContent xmlns:mc="http://schemas.openxmlformats.org/markup-compatibility/2006">
              <mc:Choice xmlns:v="urn:schemas-microsoft-com:vml" Requires="v">
                <p:oleObj name="Equation" r:id="rId8" imgW="2311200" imgH="1066680" progId="Equation.DSMT4">
                  <p:embed/>
                </p:oleObj>
              </mc:Choice>
              <mc:Fallback>
                <p:oleObj name="Equation" r:id="rId8" imgW="2311200" imgH="10666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2277" y="4906108"/>
                        <a:ext cx="231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4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4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4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a:t>
            </a:r>
          </a:p>
        </p:txBody>
      </p:sp>
      <p:sp>
        <p:nvSpPr>
          <p:cNvPr id="3" name="Content Placeholder 2"/>
          <p:cNvSpPr>
            <a:spLocks noGrp="1"/>
          </p:cNvSpPr>
          <p:nvPr>
            <p:ph idx="1"/>
          </p:nvPr>
        </p:nvSpPr>
        <p:spPr>
          <a:xfrm>
            <a:off x="457200" y="1280160"/>
            <a:ext cx="8229600" cy="4663440"/>
          </a:xfrm>
        </p:spPr>
        <p:txBody>
          <a:bodyPr>
            <a:noAutofit/>
          </a:bodyPr>
          <a:lstStyle/>
          <a:p>
            <a:pPr>
              <a:spcBef>
                <a:spcPts val="600"/>
              </a:spcBef>
            </a:pPr>
            <a:r>
              <a:rPr lang="en-US" dirty="0"/>
              <a:t>Assume we </a:t>
            </a:r>
            <a:r>
              <a:rPr lang="en-US" i="1" dirty="0"/>
              <a:t>can</a:t>
            </a:r>
            <a:r>
              <a:rPr lang="en-US" dirty="0"/>
              <a:t> represent a given function </a:t>
            </a:r>
            <a:r>
              <a:rPr lang="en-US" i="1" dirty="0"/>
              <a:t>f</a:t>
            </a:r>
            <a:r>
              <a:rPr lang="en-US" dirty="0"/>
              <a:t> as a power series for all </a:t>
            </a:r>
            <a:r>
              <a:rPr lang="en-US" i="1" dirty="0"/>
              <a:t>x</a:t>
            </a:r>
            <a:r>
              <a:rPr lang="en-US" dirty="0"/>
              <a:t> within a convergence radius </a:t>
            </a:r>
            <a:r>
              <a:rPr lang="en-US" i="1" dirty="0"/>
              <a:t>R</a:t>
            </a:r>
            <a:r>
              <a:rPr lang="en-US" dirty="0"/>
              <a:t> about a fixed real number </a:t>
            </a:r>
            <a:r>
              <a:rPr lang="en-US" i="1" dirty="0"/>
              <a:t>a</a:t>
            </a:r>
            <a:r>
              <a:rPr lang="en-US" dirty="0"/>
              <a:t>:</a:t>
            </a:r>
          </a:p>
          <a:p>
            <a:pPr>
              <a:spcBef>
                <a:spcPts val="600"/>
              </a:spcBef>
            </a:pPr>
            <a:endParaRPr lang="en-US" dirty="0"/>
          </a:p>
          <a:p>
            <a:pPr>
              <a:spcBef>
                <a:spcPts val="600"/>
              </a:spcBef>
            </a:pPr>
            <a:endParaRPr lang="en-US" dirty="0"/>
          </a:p>
          <a:p>
            <a:pPr>
              <a:spcBef>
                <a:spcPts val="600"/>
              </a:spcBef>
            </a:pPr>
            <a:endParaRPr lang="en-US" dirty="0"/>
          </a:p>
          <a:p>
            <a:pPr>
              <a:spcBef>
                <a:spcPts val="600"/>
              </a:spcBef>
            </a:pPr>
            <a:r>
              <a:rPr lang="en-US" dirty="0"/>
              <a:t>We then determine what the coefficients </a:t>
            </a:r>
            <a:r>
              <a:rPr lang="en-US" i="1" dirty="0"/>
              <a:t>c</a:t>
            </a:r>
            <a:r>
              <a:rPr lang="en-US" i="1" baseline="-25000" dirty="0"/>
              <a:t>n</a:t>
            </a:r>
            <a:r>
              <a:rPr lang="en-US" dirty="0"/>
              <a:t> must be, given this assumption. First, by letting </a:t>
            </a:r>
            <a:r>
              <a:rPr lang="en-US" i="1" dirty="0"/>
              <a:t>x</a:t>
            </a:r>
            <a:r>
              <a:rPr lang="en-US" dirty="0"/>
              <a:t> </a:t>
            </a:r>
            <a:r>
              <a:rPr lang="en-US" dirty="0">
                <a:latin typeface="Symbol" pitchFamily="18" charset="2"/>
              </a:rPr>
              <a:t>=</a:t>
            </a:r>
            <a:r>
              <a:rPr lang="en-US" dirty="0"/>
              <a:t> </a:t>
            </a:r>
            <a:r>
              <a:rPr lang="en-US" i="1" dirty="0"/>
              <a:t>a</a:t>
            </a:r>
            <a:r>
              <a:rPr lang="en-US" dirty="0"/>
              <a:t>, we see immediately that </a:t>
            </a:r>
            <a:r>
              <a:rPr lang="en-US" i="1" dirty="0"/>
              <a:t>f</a:t>
            </a:r>
            <a:r>
              <a:rPr lang="en-US" dirty="0"/>
              <a:t>(</a:t>
            </a:r>
            <a:r>
              <a:rPr lang="en-US" i="1" dirty="0"/>
              <a:t>a</a:t>
            </a:r>
            <a:r>
              <a:rPr lang="en-US" dirty="0"/>
              <a:t>) </a:t>
            </a:r>
            <a:r>
              <a:rPr lang="en-US" dirty="0">
                <a:latin typeface="Symbol" pitchFamily="18" charset="2"/>
              </a:rPr>
              <a:t>=</a:t>
            </a:r>
            <a:r>
              <a:rPr lang="en-US" dirty="0"/>
              <a:t> </a:t>
            </a:r>
            <a:r>
              <a:rPr lang="en-US" i="1" dirty="0"/>
              <a:t>c</a:t>
            </a:r>
            <a:r>
              <a:rPr lang="en-US" baseline="-25000" dirty="0"/>
              <a:t>0</a:t>
            </a:r>
            <a:r>
              <a:rPr lang="en-US" dirty="0"/>
              <a:t>. </a:t>
            </a:r>
          </a:p>
          <a:p>
            <a:pPr>
              <a:spcBef>
                <a:spcPts val="600"/>
              </a:spcBef>
            </a:pPr>
            <a:endParaRPr lang="en-US" dirty="0"/>
          </a:p>
        </p:txBody>
      </p:sp>
      <p:graphicFrame>
        <p:nvGraphicFramePr>
          <p:cNvPr id="420868" name="Object 4"/>
          <p:cNvGraphicFramePr>
            <a:graphicFrameLocks noChangeAspect="1"/>
          </p:cNvGraphicFramePr>
          <p:nvPr>
            <p:extLst>
              <p:ext uri="{D42A27DB-BD31-4B8C-83A1-F6EECF244321}">
                <p14:modId xmlns:p14="http://schemas.microsoft.com/office/powerpoint/2010/main" val="561374273"/>
              </p:ext>
            </p:extLst>
          </p:nvPr>
        </p:nvGraphicFramePr>
        <p:xfrm>
          <a:off x="800100" y="2709863"/>
          <a:ext cx="7340600" cy="558800"/>
        </p:xfrm>
        <a:graphic>
          <a:graphicData uri="http://schemas.openxmlformats.org/presentationml/2006/ole">
            <mc:AlternateContent xmlns:mc="http://schemas.openxmlformats.org/markup-compatibility/2006">
              <mc:Choice xmlns:v="urn:schemas-microsoft-com:vml" Requires="v">
                <p:oleObj name="Equation" r:id="rId2" imgW="7340400" imgH="558720" progId="Equation.DSMT4">
                  <p:embed/>
                </p:oleObj>
              </mc:Choice>
              <mc:Fallback>
                <p:oleObj name="Equation" r:id="rId2" imgW="7340400" imgH="558720" progId="Equation.DSMT4">
                  <p:embed/>
                  <p:pic>
                    <p:nvPicPr>
                      <p:cNvPr id="0" name="Picture 4"/>
                      <p:cNvPicPr>
                        <a:picLocks noChangeAspect="1" noChangeArrowheads="1"/>
                      </p:cNvPicPr>
                      <p:nvPr/>
                    </p:nvPicPr>
                    <p:blipFill>
                      <a:blip r:embed="rId3"/>
                      <a:srcRect/>
                      <a:stretch>
                        <a:fillRect/>
                      </a:stretch>
                    </p:blipFill>
                    <p:spPr bwMode="auto">
                      <a:xfrm>
                        <a:off x="800100" y="2709863"/>
                        <a:ext cx="7340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3211974848"/>
              </p:ext>
            </p:extLst>
          </p:nvPr>
        </p:nvGraphicFramePr>
        <p:xfrm>
          <a:off x="3733800" y="3317875"/>
          <a:ext cx="2171700" cy="914400"/>
        </p:xfrm>
        <a:graphic>
          <a:graphicData uri="http://schemas.openxmlformats.org/presentationml/2006/ole">
            <mc:AlternateContent xmlns:mc="http://schemas.openxmlformats.org/markup-compatibility/2006">
              <mc:Choice xmlns:v="urn:schemas-microsoft-com:vml" Requires="v">
                <p:oleObj name="Equation" r:id="rId4" imgW="2171520" imgH="914400" progId="Equation.DSMT4">
                  <p:embed/>
                </p:oleObj>
              </mc:Choice>
              <mc:Fallback>
                <p:oleObj name="Equation" r:id="rId4" imgW="2171520" imgH="914400" progId="Equation.DSMT4">
                  <p:embed/>
                  <p:pic>
                    <p:nvPicPr>
                      <p:cNvPr id="0" name="Picture 5"/>
                      <p:cNvPicPr>
                        <a:picLocks noChangeAspect="1" noChangeArrowheads="1"/>
                      </p:cNvPicPr>
                      <p:nvPr/>
                    </p:nvPicPr>
                    <p:blipFill>
                      <a:blip r:embed="rId5"/>
                      <a:srcRect/>
                      <a:stretch>
                        <a:fillRect/>
                      </a:stretch>
                    </p:blipFill>
                    <p:spPr bwMode="auto">
                      <a:xfrm>
                        <a:off x="3733800" y="3317875"/>
                        <a:ext cx="2171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Maclaurin Polynomials</a:t>
            </a:r>
            <a:br>
              <a:rPr lang="en-US" dirty="0"/>
            </a:br>
            <a:r>
              <a:rPr lang="en-US" dirty="0"/>
              <a:t>Generated by a Function (cont.)</a:t>
            </a:r>
          </a:p>
        </p:txBody>
      </p:sp>
      <p:sp>
        <p:nvSpPr>
          <p:cNvPr id="3" name="Content Placeholder 2"/>
          <p:cNvSpPr>
            <a:spLocks noGrp="1"/>
          </p:cNvSpPr>
          <p:nvPr>
            <p:ph idx="1"/>
          </p:nvPr>
        </p:nvSpPr>
        <p:spPr/>
        <p:txBody>
          <a:bodyPr/>
          <a:lstStyle/>
          <a:p>
            <a:r>
              <a:rPr lang="en-US" dirty="0"/>
              <a:t>Since all the terms with an even exponent are absent, we can describe the family of Maclaurin polynomials with the formulas</a:t>
            </a:r>
          </a:p>
          <a:p>
            <a:endParaRPr lang="en-US" dirty="0"/>
          </a:p>
          <a:p>
            <a:endParaRPr lang="en-US" dirty="0"/>
          </a:p>
          <a:p>
            <a:r>
              <a:rPr lang="en-US" dirty="0"/>
              <a:t>and</a:t>
            </a:r>
          </a:p>
          <a:p>
            <a:endParaRPr lang="en-US" dirty="0"/>
          </a:p>
        </p:txBody>
      </p:sp>
      <p:graphicFrame>
        <p:nvGraphicFramePr>
          <p:cNvPr id="445442" name="Object 2"/>
          <p:cNvGraphicFramePr>
            <a:graphicFrameLocks noChangeAspect="1"/>
          </p:cNvGraphicFramePr>
          <p:nvPr>
            <p:extLst>
              <p:ext uri="{D42A27DB-BD31-4B8C-83A1-F6EECF244321}">
                <p14:modId xmlns:p14="http://schemas.microsoft.com/office/powerpoint/2010/main" val="2832732664"/>
              </p:ext>
            </p:extLst>
          </p:nvPr>
        </p:nvGraphicFramePr>
        <p:xfrm>
          <a:off x="2857500" y="2590800"/>
          <a:ext cx="3429000" cy="1066800"/>
        </p:xfrm>
        <a:graphic>
          <a:graphicData uri="http://schemas.openxmlformats.org/presentationml/2006/ole">
            <mc:AlternateContent xmlns:mc="http://schemas.openxmlformats.org/markup-compatibility/2006">
              <mc:Choice xmlns:v="urn:schemas-microsoft-com:vml" Requires="v">
                <p:oleObj name="Equation" r:id="rId2" imgW="3429000" imgH="1066680" progId="Equation.DSMT4">
                  <p:embed/>
                </p:oleObj>
              </mc:Choice>
              <mc:Fallback>
                <p:oleObj name="Equation" r:id="rId2" imgW="3429000" imgH="1066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590800"/>
                        <a:ext cx="342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5443" name="Object 3"/>
          <p:cNvGraphicFramePr>
            <a:graphicFrameLocks noChangeAspect="1"/>
          </p:cNvGraphicFramePr>
          <p:nvPr/>
        </p:nvGraphicFramePr>
        <p:xfrm>
          <a:off x="1905000" y="4419600"/>
          <a:ext cx="5461000" cy="482600"/>
        </p:xfrm>
        <a:graphic>
          <a:graphicData uri="http://schemas.openxmlformats.org/presentationml/2006/ole">
            <mc:AlternateContent xmlns:mc="http://schemas.openxmlformats.org/markup-compatibility/2006">
              <mc:Choice xmlns:v="urn:schemas-microsoft-com:vml" Requires="v">
                <p:oleObj name="Equation" r:id="rId4" imgW="5460840" imgH="482400" progId="Equation.DSMT4">
                  <p:embed/>
                </p:oleObj>
              </mc:Choice>
              <mc:Fallback>
                <p:oleObj name="Equation" r:id="rId4" imgW="546084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19600"/>
                        <a:ext cx="546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Maclaurin Polynomials</a:t>
            </a:r>
            <a:br>
              <a:rPr lang="en-US" dirty="0"/>
            </a:br>
            <a:r>
              <a:rPr lang="en-US" dirty="0"/>
              <a:t>Generated by a Function (cont.)</a:t>
            </a:r>
          </a:p>
        </p:txBody>
      </p:sp>
      <p:sp>
        <p:nvSpPr>
          <p:cNvPr id="3" name="Content Placeholder 2"/>
          <p:cNvSpPr>
            <a:spLocks noGrp="1"/>
          </p:cNvSpPr>
          <p:nvPr>
            <p:ph idx="1"/>
          </p:nvPr>
        </p:nvSpPr>
        <p:spPr/>
        <p:txBody>
          <a:bodyPr/>
          <a:lstStyle/>
          <a:p>
            <a:r>
              <a:rPr lang="en-US" dirty="0"/>
              <a:t>As a consequence, the Maclaurin polynomials of order 2</a:t>
            </a:r>
            <a:r>
              <a:rPr lang="en-US" i="1" dirty="0"/>
              <a:t>n</a:t>
            </a:r>
            <a:r>
              <a:rPr lang="en-US" dirty="0"/>
              <a:t> </a:t>
            </a:r>
            <a:r>
              <a:rPr lang="en-US" dirty="0">
                <a:latin typeface="Symbol" pitchFamily="18" charset="2"/>
              </a:rPr>
              <a:t>+</a:t>
            </a:r>
            <a:r>
              <a:rPr lang="en-US" dirty="0"/>
              <a:t> 1 and order 2</a:t>
            </a:r>
            <a:r>
              <a:rPr lang="en-US" i="1" dirty="0"/>
              <a:t>n</a:t>
            </a:r>
            <a:r>
              <a:rPr lang="en-US" dirty="0"/>
              <a:t> </a:t>
            </a:r>
            <a:r>
              <a:rPr lang="en-US" dirty="0">
                <a:latin typeface="Symbol" pitchFamily="18" charset="2"/>
              </a:rPr>
              <a:t>+</a:t>
            </a:r>
            <a:r>
              <a:rPr lang="en-US" dirty="0"/>
              <a:t> 2 are the same and both have degree 2</a:t>
            </a:r>
            <a:r>
              <a:rPr lang="en-US" i="1" dirty="0"/>
              <a:t>n</a:t>
            </a:r>
            <a:r>
              <a:rPr lang="en-US" dirty="0"/>
              <a:t> </a:t>
            </a:r>
            <a:r>
              <a:rPr lang="en-US" dirty="0">
                <a:latin typeface="Symbol" pitchFamily="18" charset="2"/>
              </a:rPr>
              <a:t>+</a:t>
            </a:r>
            <a:r>
              <a:rPr lang="en-US" dirty="0"/>
              <a:t> 1. For instance, the Maclaurin polynomials of order 5 and order 6 are</a:t>
            </a:r>
          </a:p>
          <a:p>
            <a:endParaRPr lang="en-US" dirty="0"/>
          </a:p>
          <a:p>
            <a:endParaRPr lang="en-US" dirty="0"/>
          </a:p>
          <a:p>
            <a:r>
              <a:rPr lang="en-US" dirty="0"/>
              <a:t>and both have degree 5.</a:t>
            </a:r>
          </a:p>
        </p:txBody>
      </p:sp>
      <p:graphicFrame>
        <p:nvGraphicFramePr>
          <p:cNvPr id="446466" name="Object 2"/>
          <p:cNvGraphicFramePr>
            <a:graphicFrameLocks noChangeAspect="1"/>
          </p:cNvGraphicFramePr>
          <p:nvPr/>
        </p:nvGraphicFramePr>
        <p:xfrm>
          <a:off x="2552700" y="3162300"/>
          <a:ext cx="4038600" cy="876300"/>
        </p:xfrm>
        <a:graphic>
          <a:graphicData uri="http://schemas.openxmlformats.org/presentationml/2006/ole">
            <mc:AlternateContent xmlns:mc="http://schemas.openxmlformats.org/markup-compatibility/2006">
              <mc:Choice xmlns:v="urn:schemas-microsoft-com:vml" Requires="v">
                <p:oleObj name="Equation" r:id="rId2" imgW="4038480" imgH="876240" progId="Equation.DSMT4">
                  <p:embed/>
                </p:oleObj>
              </mc:Choice>
              <mc:Fallback>
                <p:oleObj name="Equation" r:id="rId2" imgW="403848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3162300"/>
                        <a:ext cx="4038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Maclaurin Polynomials</a:t>
            </a:r>
            <a:br>
              <a:rPr lang="en-US" dirty="0"/>
            </a:br>
            <a:r>
              <a:rPr lang="en-US" dirty="0"/>
              <a:t>Generated by a Function (cont.)</a:t>
            </a:r>
          </a:p>
        </p:txBody>
      </p:sp>
      <p:sp>
        <p:nvSpPr>
          <p:cNvPr id="3" name="Content Placeholder 2"/>
          <p:cNvSpPr>
            <a:spLocks noGrp="1"/>
          </p:cNvSpPr>
          <p:nvPr>
            <p:ph idx="1"/>
          </p:nvPr>
        </p:nvSpPr>
        <p:spPr>
          <a:xfrm>
            <a:off x="457200" y="1066799"/>
            <a:ext cx="8229600" cy="4621476"/>
          </a:xfrm>
        </p:spPr>
        <p:txBody>
          <a:bodyPr/>
          <a:lstStyle/>
          <a:p>
            <a:r>
              <a:rPr lang="en-US" dirty="0"/>
              <a:t>Figure 2 is an illustration of how the Maclaurin polynomials of increasing order approximate 	      </a:t>
            </a:r>
            <a:r>
              <a:rPr lang="en-US" i="1" dirty="0"/>
              <a:t>f</a:t>
            </a:r>
            <a:r>
              <a:rPr lang="en-US" dirty="0"/>
              <a:t>(</a:t>
            </a:r>
            <a:r>
              <a:rPr lang="en-US" i="1" dirty="0"/>
              <a:t>x</a:t>
            </a:r>
            <a:r>
              <a:rPr lang="en-US" dirty="0"/>
              <a:t>) </a:t>
            </a:r>
            <a:r>
              <a:rPr lang="en-US" dirty="0">
                <a:latin typeface="Symbol" pitchFamily="18" charset="2"/>
              </a:rPr>
              <a:t>=</a:t>
            </a:r>
            <a:r>
              <a:rPr lang="en-US" dirty="0"/>
              <a:t> sin </a:t>
            </a:r>
            <a:r>
              <a:rPr lang="en-US" i="1" dirty="0"/>
              <a:t>x</a:t>
            </a:r>
            <a:r>
              <a:rPr lang="en-US" dirty="0"/>
              <a:t>. Keep in mind, however, that we still have the task of determining where this Maclaurin series actually converges to its generating function.</a:t>
            </a:r>
          </a:p>
        </p:txBody>
      </p:sp>
      <p:pic>
        <p:nvPicPr>
          <p:cNvPr id="447490"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1554480" y="3156156"/>
            <a:ext cx="6035040" cy="2532119"/>
          </a:xfrm>
          <a:prstGeom prst="rect">
            <a:avLst/>
          </a:prstGeom>
          <a:noFill/>
          <a:ln w="9525">
            <a:noFill/>
            <a:miter lim="800000"/>
            <a:headEnd/>
            <a:tailEnd/>
          </a:ln>
        </p:spPr>
      </p:pic>
      <p:sp>
        <p:nvSpPr>
          <p:cNvPr id="5" name="Rectangle 4"/>
          <p:cNvSpPr/>
          <p:nvPr/>
        </p:nvSpPr>
        <p:spPr>
          <a:xfrm>
            <a:off x="609600" y="5550877"/>
            <a:ext cx="8001000" cy="523220"/>
          </a:xfrm>
          <a:prstGeom prst="rect">
            <a:avLst/>
          </a:prstGeom>
        </p:spPr>
        <p:txBody>
          <a:bodyPr wrap="square">
            <a:spAutoFit/>
          </a:bodyPr>
          <a:lstStyle/>
          <a:p>
            <a:r>
              <a:rPr lang="en-US" sz="2800" b="1" dirty="0"/>
              <a:t>Figure 2 </a:t>
            </a:r>
            <a:r>
              <a:rPr lang="en-US" sz="2800" dirty="0"/>
              <a:t>Maclaurin Polynomial Approximations of Sine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a:t>
            </a:r>
          </a:p>
        </p:txBody>
      </p:sp>
      <p:sp>
        <p:nvSpPr>
          <p:cNvPr id="3" name="Content Placeholder 2"/>
          <p:cNvSpPr>
            <a:spLocks noGrp="1"/>
          </p:cNvSpPr>
          <p:nvPr>
            <p:ph idx="1"/>
          </p:nvPr>
        </p:nvSpPr>
        <p:spPr/>
        <p:txBody>
          <a:bodyPr/>
          <a:lstStyle/>
          <a:p>
            <a:r>
              <a:rPr lang="en-US" dirty="0"/>
              <a:t>We are now ready to tackle the question of when (and where) Taylor series converge to their generating functions, and we do so with a theorem that generalizes the Mean Value Theorem.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Taylor’s Theorem</a:t>
            </a:r>
          </a:p>
        </p:txBody>
      </p:sp>
      <p:sp>
        <p:nvSpPr>
          <p:cNvPr id="3" name="Content Placeholder 2"/>
          <p:cNvSpPr>
            <a:spLocks noGrp="1"/>
          </p:cNvSpPr>
          <p:nvPr>
            <p:ph idx="1"/>
          </p:nvPr>
        </p:nvSpPr>
        <p:spPr>
          <a:xfrm>
            <a:off x="457200" y="1280160"/>
            <a:ext cx="8229600" cy="3884140"/>
          </a:xfrm>
          <a:solidFill>
            <a:srgbClr val="FFFFCC"/>
          </a:solidFill>
          <a:ln w="28575">
            <a:solidFill>
              <a:schemeClr val="tx1"/>
            </a:solidFill>
          </a:ln>
        </p:spPr>
        <p:txBody>
          <a:bodyPr>
            <a:spAutoFit/>
          </a:bodyPr>
          <a:lstStyle/>
          <a:p>
            <a:r>
              <a:rPr lang="en-US" dirty="0">
                <a:solidFill>
                  <a:schemeClr val="tx1"/>
                </a:solidFill>
              </a:rPr>
              <a:t>If </a:t>
            </a:r>
            <a:r>
              <a:rPr lang="en-US" i="1" dirty="0">
                <a:solidFill>
                  <a:schemeClr val="tx1"/>
                </a:solidFill>
              </a:rPr>
              <a:t>f </a:t>
            </a:r>
            <a:r>
              <a:rPr lang="en-US" dirty="0">
                <a:solidFill>
                  <a:schemeClr val="tx1"/>
                </a:solidFill>
              </a:rPr>
              <a:t>and its derivatives up through </a:t>
            </a:r>
            <a:r>
              <a:rPr lang="en-US" i="1" dirty="0">
                <a:solidFill>
                  <a:schemeClr val="tx1"/>
                </a:solidFill>
              </a:rPr>
              <a:t>f</a:t>
            </a:r>
            <a:r>
              <a:rPr lang="en-US" baseline="30000" dirty="0">
                <a:solidFill>
                  <a:schemeClr val="tx1"/>
                </a:solidFill>
              </a:rPr>
              <a:t>(</a:t>
            </a:r>
            <a:r>
              <a:rPr lang="en-US" i="1" baseline="30000" dirty="0">
                <a:solidFill>
                  <a:schemeClr val="tx1"/>
                </a:solidFill>
              </a:rPr>
              <a:t>n</a:t>
            </a:r>
            <a:r>
              <a:rPr lang="en-US" baseline="30000" dirty="0">
                <a:solidFill>
                  <a:schemeClr val="tx1"/>
                </a:solidFill>
              </a:rPr>
              <a:t>)</a:t>
            </a:r>
            <a:r>
              <a:rPr lang="en-US" dirty="0">
                <a:solidFill>
                  <a:schemeClr val="tx1"/>
                </a:solidFill>
              </a:rPr>
              <a:t> are all continuous on the closed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if </a:t>
            </a:r>
            <a:r>
              <a:rPr lang="en-US" i="1" dirty="0">
                <a:solidFill>
                  <a:schemeClr val="tx1"/>
                </a:solidFill>
              </a:rPr>
              <a:t>f</a:t>
            </a:r>
            <a:r>
              <a:rPr lang="en-US" baseline="30000" dirty="0">
                <a:solidFill>
                  <a:schemeClr val="tx1"/>
                </a:solidFill>
              </a:rPr>
              <a:t>(</a:t>
            </a:r>
            <a:r>
              <a:rPr lang="en-US" i="1" baseline="30000" dirty="0">
                <a:solidFill>
                  <a:schemeClr val="tx1"/>
                </a:solidFill>
              </a:rPr>
              <a:t>n</a:t>
            </a:r>
            <a:r>
              <a:rPr lang="en-US" baseline="30000" dirty="0">
                <a:solidFill>
                  <a:schemeClr val="tx1"/>
                </a:solidFill>
              </a:rPr>
              <a:t>+1)</a:t>
            </a:r>
            <a:r>
              <a:rPr lang="en-US" dirty="0">
                <a:solidFill>
                  <a:schemeClr val="tx1"/>
                </a:solidFill>
              </a:rPr>
              <a:t> exists on the open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there is a number 		 such that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48514" name="Object 2"/>
          <p:cNvGraphicFramePr>
            <a:graphicFrameLocks noChangeAspect="1"/>
          </p:cNvGraphicFramePr>
          <p:nvPr>
            <p:extLst>
              <p:ext uri="{D42A27DB-BD31-4B8C-83A1-F6EECF244321}">
                <p14:modId xmlns:p14="http://schemas.microsoft.com/office/powerpoint/2010/main" val="2095852838"/>
              </p:ext>
            </p:extLst>
          </p:nvPr>
        </p:nvGraphicFramePr>
        <p:xfrm>
          <a:off x="6858000" y="2197100"/>
          <a:ext cx="1231900" cy="469900"/>
        </p:xfrm>
        <a:graphic>
          <a:graphicData uri="http://schemas.openxmlformats.org/presentationml/2006/ole">
            <mc:AlternateContent xmlns:mc="http://schemas.openxmlformats.org/markup-compatibility/2006">
              <mc:Choice xmlns:v="urn:schemas-microsoft-com:vml" Requires="v">
                <p:oleObj name="Equation" r:id="rId2" imgW="1231560" imgH="469800" progId="Equation.DSMT4">
                  <p:embed/>
                </p:oleObj>
              </mc:Choice>
              <mc:Fallback>
                <p:oleObj name="Equation" r:id="rId2" imgW="1231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9710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8515" name="Object 3"/>
          <p:cNvGraphicFramePr>
            <a:graphicFrameLocks noChangeAspect="1"/>
          </p:cNvGraphicFramePr>
          <p:nvPr>
            <p:extLst>
              <p:ext uri="{D42A27DB-BD31-4B8C-83A1-F6EECF244321}">
                <p14:modId xmlns:p14="http://schemas.microsoft.com/office/powerpoint/2010/main" val="484833095"/>
              </p:ext>
            </p:extLst>
          </p:nvPr>
        </p:nvGraphicFramePr>
        <p:xfrm>
          <a:off x="1289050" y="2946400"/>
          <a:ext cx="6565900" cy="2082800"/>
        </p:xfrm>
        <a:graphic>
          <a:graphicData uri="http://schemas.openxmlformats.org/presentationml/2006/ole">
            <mc:AlternateContent xmlns:mc="http://schemas.openxmlformats.org/markup-compatibility/2006">
              <mc:Choice xmlns:v="urn:schemas-microsoft-com:vml" Requires="v">
                <p:oleObj name="Equation" r:id="rId4" imgW="6565680" imgH="2082600" progId="Equation.DSMT4">
                  <p:embed/>
                </p:oleObj>
              </mc:Choice>
              <mc:Fallback>
                <p:oleObj name="Equation" r:id="rId4" imgW="6565680" imgH="2082600" progId="Equation.DSMT4">
                  <p:embed/>
                  <p:pic>
                    <p:nvPicPr>
                      <p:cNvPr id="0" name="Picture 3"/>
                      <p:cNvPicPr>
                        <a:picLocks noChangeAspect="1" noChangeArrowheads="1"/>
                      </p:cNvPicPr>
                      <p:nvPr/>
                    </p:nvPicPr>
                    <p:blipFill>
                      <a:blip r:embed="rId5"/>
                      <a:srcRect/>
                      <a:stretch>
                        <a:fillRect/>
                      </a:stretch>
                    </p:blipFill>
                    <p:spPr bwMode="auto">
                      <a:xfrm>
                        <a:off x="1289050" y="2946400"/>
                        <a:ext cx="65659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 (cont.)</a:t>
            </a:r>
          </a:p>
        </p:txBody>
      </p:sp>
      <p:sp>
        <p:nvSpPr>
          <p:cNvPr id="3" name="Content Placeholder 2"/>
          <p:cNvSpPr>
            <a:spLocks noGrp="1"/>
          </p:cNvSpPr>
          <p:nvPr>
            <p:ph idx="1"/>
          </p:nvPr>
        </p:nvSpPr>
        <p:spPr/>
        <p:txBody>
          <a:bodyPr/>
          <a:lstStyle/>
          <a:p>
            <a:r>
              <a:rPr lang="en-US" dirty="0"/>
              <a:t>In applying Taylor’s Theorem, we typically desire an approximation for the value </a:t>
            </a:r>
            <a:r>
              <a:rPr lang="en-US" i="1" dirty="0"/>
              <a:t>f</a:t>
            </a:r>
            <a:r>
              <a:rPr lang="en-US" dirty="0"/>
              <a:t>(</a:t>
            </a:r>
            <a:r>
              <a:rPr lang="en-US" i="1" dirty="0"/>
              <a:t>x</a:t>
            </a:r>
            <a:r>
              <a:rPr lang="en-US" dirty="0"/>
              <a:t>) based on the known value of </a:t>
            </a:r>
            <a:r>
              <a:rPr lang="en-US" i="1" dirty="0"/>
              <a:t>f</a:t>
            </a:r>
            <a:r>
              <a:rPr lang="en-US" dirty="0"/>
              <a:t> and its first </a:t>
            </a:r>
            <a:r>
              <a:rPr lang="en-US" i="1" dirty="0"/>
              <a:t>n</a:t>
            </a:r>
            <a:r>
              <a:rPr lang="en-US" dirty="0"/>
              <a:t> derivatives at some fixed point </a:t>
            </a:r>
            <a:r>
              <a:rPr lang="en-US" i="1" dirty="0"/>
              <a:t>a</a:t>
            </a:r>
            <a:r>
              <a:rPr lang="en-US" dirty="0"/>
              <a:t>, so we replace </a:t>
            </a:r>
            <a:r>
              <a:rPr lang="en-US" i="1" dirty="0"/>
              <a:t>b</a:t>
            </a:r>
            <a:r>
              <a:rPr lang="en-US" dirty="0"/>
              <a:t> in the theorem with </a:t>
            </a:r>
            <a:r>
              <a:rPr lang="en-US" i="1" dirty="0"/>
              <a:t>x</a:t>
            </a:r>
            <a:r>
              <a:rPr lang="en-US" dirty="0"/>
              <a:t> and express the result as a formula.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Taylor’s Formula</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a:spAutoFit/>
          </a:bodyPr>
          <a:lstStyle/>
          <a:p>
            <a:r>
              <a:rPr lang="en-US" dirty="0">
                <a:solidFill>
                  <a:schemeClr val="tx1"/>
                </a:solidFill>
              </a:rPr>
              <a:t>If </a:t>
            </a:r>
            <a:r>
              <a:rPr lang="en-US" i="1" dirty="0">
                <a:solidFill>
                  <a:schemeClr val="tx1"/>
                </a:solidFill>
              </a:rPr>
              <a:t>f</a:t>
            </a:r>
            <a:r>
              <a:rPr lang="en-US" dirty="0">
                <a:solidFill>
                  <a:schemeClr val="tx1"/>
                </a:solidFill>
              </a:rPr>
              <a:t> has derivatives of all orders throughout an open interval </a:t>
            </a:r>
            <a:r>
              <a:rPr lang="en-US" i="1" dirty="0">
                <a:solidFill>
                  <a:schemeClr val="tx1"/>
                </a:solidFill>
              </a:rPr>
              <a:t>I</a:t>
            </a:r>
            <a:r>
              <a:rPr lang="en-US" dirty="0">
                <a:solidFill>
                  <a:schemeClr val="tx1"/>
                </a:solidFill>
              </a:rPr>
              <a:t> containing </a:t>
            </a:r>
            <a:r>
              <a:rPr lang="en-US" i="1" dirty="0">
                <a:solidFill>
                  <a:schemeClr val="tx1"/>
                </a:solidFill>
              </a:rPr>
              <a:t>a</a:t>
            </a:r>
            <a:r>
              <a:rPr lang="en-US" dirty="0">
                <a:solidFill>
                  <a:schemeClr val="tx1"/>
                </a:solidFill>
              </a:rPr>
              <a:t>, then for each natural number </a:t>
            </a:r>
            <a:r>
              <a:rPr lang="en-US" i="1" dirty="0">
                <a:solidFill>
                  <a:schemeClr val="tx1"/>
                </a:solidFill>
              </a:rPr>
              <a:t>n</a:t>
            </a:r>
            <a:r>
              <a:rPr lang="en-US" dirty="0">
                <a:solidFill>
                  <a:schemeClr val="tx1"/>
                </a:solidFill>
              </a:rPr>
              <a:t> and for each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I</a:t>
            </a:r>
            <a:r>
              <a:rPr lang="en-US" dirty="0">
                <a:solidFill>
                  <a:schemeClr val="tx1"/>
                </a:solidFill>
              </a:rPr>
              <a:t>,</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49540" name="Object 4"/>
          <p:cNvGraphicFramePr>
            <a:graphicFrameLocks noChangeAspect="1"/>
          </p:cNvGraphicFramePr>
          <p:nvPr>
            <p:extLst>
              <p:ext uri="{D42A27DB-BD31-4B8C-83A1-F6EECF244321}">
                <p14:modId xmlns:p14="http://schemas.microsoft.com/office/powerpoint/2010/main" val="2352570015"/>
              </p:ext>
            </p:extLst>
          </p:nvPr>
        </p:nvGraphicFramePr>
        <p:xfrm>
          <a:off x="635598" y="2564797"/>
          <a:ext cx="7772400" cy="2590800"/>
        </p:xfrm>
        <a:graphic>
          <a:graphicData uri="http://schemas.openxmlformats.org/presentationml/2006/ole">
            <mc:AlternateContent xmlns:mc="http://schemas.openxmlformats.org/markup-compatibility/2006">
              <mc:Choice xmlns:v="urn:schemas-microsoft-com:vml" Requires="v">
                <p:oleObj name="Equation" r:id="rId2" imgW="7772400" imgH="2590560" progId="Equation.DSMT4">
                  <p:embed/>
                </p:oleObj>
              </mc:Choice>
              <mc:Fallback>
                <p:oleObj name="Equation" r:id="rId2" imgW="7772400" imgH="2590560" progId="Equation.DSMT4">
                  <p:embed/>
                  <p:pic>
                    <p:nvPicPr>
                      <p:cNvPr id="0" name="Picture 4"/>
                      <p:cNvPicPr>
                        <a:picLocks noChangeAspect="1" noChangeArrowheads="1"/>
                      </p:cNvPicPr>
                      <p:nvPr/>
                    </p:nvPicPr>
                    <p:blipFill>
                      <a:blip r:embed="rId3"/>
                      <a:srcRect/>
                      <a:stretch>
                        <a:fillRect/>
                      </a:stretch>
                    </p:blipFill>
                    <p:spPr bwMode="auto">
                      <a:xfrm>
                        <a:off x="635598" y="2564797"/>
                        <a:ext cx="777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8C230E04-4A78-409E-B619-EAFE9387F1B0}"/>
              </a:ext>
            </a:extLst>
          </p:cNvPr>
          <p:cNvSpPr/>
          <p:nvPr/>
        </p:nvSpPr>
        <p:spPr>
          <a:xfrm rot="16200000">
            <a:off x="4843182" y="-48480"/>
            <a:ext cx="243846" cy="6871445"/>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Left Brace 5">
            <a:extLst>
              <a:ext uri="{FF2B5EF4-FFF2-40B4-BE49-F238E27FC236}">
                <a16:creationId xmlns:a16="http://schemas.microsoft.com/office/drawing/2014/main" id="{16BD7B76-0177-4D42-9228-5A04ED9DF81C}"/>
              </a:ext>
            </a:extLst>
          </p:cNvPr>
          <p:cNvSpPr/>
          <p:nvPr/>
        </p:nvSpPr>
        <p:spPr>
          <a:xfrm rot="16200000">
            <a:off x="2708684" y="3692117"/>
            <a:ext cx="243845" cy="2156012"/>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t>
            </a:r>
            <a:r>
              <a:rPr lang="en-US" dirty="0">
                <a:solidFill>
                  <a:schemeClr val="tx2"/>
                </a:solidFill>
              </a:rPr>
              <a:t>Taylor’s Formula (cont.)</a:t>
            </a:r>
            <a:endParaRPr lang="en-US" dirty="0"/>
          </a:p>
        </p:txBody>
      </p:sp>
      <p:sp>
        <p:nvSpPr>
          <p:cNvPr id="3" name="Content Placeholder 2"/>
          <p:cNvSpPr>
            <a:spLocks noGrp="1"/>
          </p:cNvSpPr>
          <p:nvPr>
            <p:ph idx="1"/>
          </p:nvPr>
        </p:nvSpPr>
        <p:spPr>
          <a:xfrm>
            <a:off x="457200" y="1280160"/>
            <a:ext cx="8229600" cy="1815882"/>
          </a:xfrm>
          <a:solidFill>
            <a:srgbClr val="FFFFCC"/>
          </a:solidFill>
          <a:ln w="28575">
            <a:solidFill>
              <a:schemeClr val="tx1"/>
            </a:solidFill>
          </a:ln>
        </p:spPr>
        <p:txBody>
          <a:bodyPr>
            <a:spAutoFit/>
          </a:bodyPr>
          <a:lstStyle/>
          <a:p>
            <a:r>
              <a:rPr lang="en-US" dirty="0">
                <a:solidFill>
                  <a:schemeClr val="tx1"/>
                </a:solidFill>
              </a:rPr>
              <a:t>where </a:t>
            </a:r>
            <a:r>
              <a:rPr lang="en-US" i="1" dirty="0">
                <a:solidFill>
                  <a:schemeClr val="tx1"/>
                </a:solidFill>
              </a:rPr>
              <a:t>c</a:t>
            </a:r>
            <a:r>
              <a:rPr lang="en-US" dirty="0">
                <a:solidFill>
                  <a:schemeClr val="tx1"/>
                </a:solidFill>
              </a:rPr>
              <a:t> is some number between </a:t>
            </a:r>
            <a:r>
              <a:rPr lang="en-US" i="1" dirty="0">
                <a:solidFill>
                  <a:schemeClr val="tx1"/>
                </a:solidFill>
              </a:rPr>
              <a:t>a</a:t>
            </a:r>
            <a:r>
              <a:rPr lang="en-US" dirty="0">
                <a:solidFill>
                  <a:schemeClr val="tx1"/>
                </a:solidFill>
              </a:rPr>
              <a:t> and </a:t>
            </a:r>
            <a:r>
              <a:rPr lang="en-US" i="1" dirty="0">
                <a:solidFill>
                  <a:schemeClr val="tx1"/>
                </a:solidFill>
              </a:rPr>
              <a:t>x</a:t>
            </a:r>
            <a:r>
              <a:rPr lang="en-US" dirty="0">
                <a:solidFill>
                  <a:schemeClr val="tx1"/>
                </a:solidFill>
              </a:rPr>
              <a:t>. Defining </a:t>
            </a:r>
            <a:r>
              <a:rPr lang="en-US" i="1" dirty="0">
                <a:solidFill>
                  <a:schemeClr val="tx1"/>
                </a:solidFill>
              </a:rPr>
              <a:t>p</a:t>
            </a:r>
            <a:r>
              <a:rPr lang="en-US" i="1" baseline="-25000" dirty="0">
                <a:solidFill>
                  <a:schemeClr val="tx1"/>
                </a:solidFill>
              </a:rPr>
              <a:t>n</a:t>
            </a:r>
            <a:r>
              <a:rPr lang="en-US" dirty="0">
                <a:solidFill>
                  <a:schemeClr val="tx1"/>
                </a:solidFill>
              </a:rPr>
              <a:t>(</a:t>
            </a:r>
            <a:r>
              <a:rPr lang="en-US" i="1" dirty="0">
                <a:solidFill>
                  <a:schemeClr val="tx1"/>
                </a:solidFill>
              </a:rPr>
              <a:t>x</a:t>
            </a:r>
            <a:r>
              <a:rPr lang="en-US" dirty="0">
                <a:solidFill>
                  <a:schemeClr val="tx1"/>
                </a:solidFill>
              </a:rPr>
              <a:t>) and </a:t>
            </a:r>
            <a:r>
              <a:rPr lang="en-US" i="1" dirty="0">
                <a:solidFill>
                  <a:schemeClr val="tx1"/>
                </a:solidFill>
              </a:rPr>
              <a:t>r</a:t>
            </a:r>
            <a:r>
              <a:rPr lang="en-US" i="1" baseline="-25000" dirty="0">
                <a:solidFill>
                  <a:schemeClr val="tx1"/>
                </a:solidFill>
              </a:rPr>
              <a:t>n</a:t>
            </a:r>
            <a:r>
              <a:rPr lang="en-US" dirty="0">
                <a:solidFill>
                  <a:schemeClr val="tx1"/>
                </a:solidFill>
              </a:rPr>
              <a:t>(</a:t>
            </a:r>
            <a:r>
              <a:rPr lang="en-US" i="1" dirty="0">
                <a:solidFill>
                  <a:schemeClr val="tx1"/>
                </a:solidFill>
              </a:rPr>
              <a:t>x</a:t>
            </a:r>
            <a:r>
              <a:rPr lang="en-US" dirty="0">
                <a:solidFill>
                  <a:schemeClr val="tx1"/>
                </a:solidFill>
              </a:rPr>
              <a:t>) as above, we can write 			               where </a:t>
            </a:r>
            <a:r>
              <a:rPr lang="en-US" i="1" dirty="0">
                <a:solidFill>
                  <a:schemeClr val="tx1"/>
                </a:solidFill>
              </a:rPr>
              <a:t>p</a:t>
            </a:r>
            <a:r>
              <a:rPr lang="en-US" i="1" baseline="-25000" dirty="0">
                <a:solidFill>
                  <a:schemeClr val="tx1"/>
                </a:solidFill>
              </a:rPr>
              <a:t>n</a:t>
            </a:r>
            <a:r>
              <a:rPr lang="en-US" dirty="0">
                <a:solidFill>
                  <a:schemeClr val="tx1"/>
                </a:solidFill>
              </a:rPr>
              <a:t> is a polynomial of degree at most </a:t>
            </a:r>
            <a:r>
              <a:rPr lang="en-US" i="1" dirty="0">
                <a:solidFill>
                  <a:schemeClr val="tx1"/>
                </a:solidFill>
              </a:rPr>
              <a:t>n</a:t>
            </a:r>
            <a:r>
              <a:rPr lang="en-US" dirty="0">
                <a:solidFill>
                  <a:schemeClr val="tx1"/>
                </a:solidFill>
              </a:rPr>
              <a:t> and </a:t>
            </a:r>
            <a:r>
              <a:rPr lang="en-US" i="1" dirty="0">
                <a:solidFill>
                  <a:schemeClr val="tx1"/>
                </a:solidFill>
              </a:rPr>
              <a:t>r</a:t>
            </a:r>
            <a:r>
              <a:rPr lang="en-US" i="1" baseline="-25000" dirty="0">
                <a:solidFill>
                  <a:schemeClr val="tx1"/>
                </a:solidFill>
              </a:rPr>
              <a:t>n</a:t>
            </a:r>
            <a:r>
              <a:rPr lang="en-US" dirty="0">
                <a:solidFill>
                  <a:schemeClr val="tx1"/>
                </a:solidFill>
              </a:rPr>
              <a:t> is called the </a:t>
            </a:r>
            <a:r>
              <a:rPr lang="en-US" b="1" dirty="0">
                <a:solidFill>
                  <a:srgbClr val="C00000"/>
                </a:solidFill>
              </a:rPr>
              <a:t>remainder</a:t>
            </a:r>
            <a:r>
              <a:rPr lang="en-US" b="1" dirty="0">
                <a:solidFill>
                  <a:schemeClr val="tx1"/>
                </a:solidFill>
              </a:rPr>
              <a:t> </a:t>
            </a:r>
            <a:r>
              <a:rPr lang="en-US" dirty="0">
                <a:solidFill>
                  <a:schemeClr val="tx1"/>
                </a:solidFill>
              </a:rPr>
              <a:t>(or </a:t>
            </a:r>
            <a:r>
              <a:rPr lang="en-US" b="1" dirty="0">
                <a:solidFill>
                  <a:srgbClr val="C00000"/>
                </a:solidFill>
              </a:rPr>
              <a:t>error</a:t>
            </a:r>
            <a:r>
              <a:rPr lang="en-US" dirty="0">
                <a:solidFill>
                  <a:schemeClr val="tx1"/>
                </a:solidFill>
              </a:rPr>
              <a:t>)</a:t>
            </a:r>
            <a:r>
              <a:rPr lang="en-US" b="1" dirty="0">
                <a:solidFill>
                  <a:schemeClr val="tx1"/>
                </a:solidFill>
              </a:rPr>
              <a:t> </a:t>
            </a:r>
            <a:r>
              <a:rPr lang="en-US" b="1" dirty="0">
                <a:solidFill>
                  <a:srgbClr val="C00000"/>
                </a:solidFill>
              </a:rPr>
              <a:t>of order </a:t>
            </a:r>
            <a:r>
              <a:rPr lang="en-US" b="1" i="1" dirty="0">
                <a:solidFill>
                  <a:srgbClr val="C00000"/>
                </a:solidFill>
              </a:rPr>
              <a:t>n</a:t>
            </a:r>
            <a:r>
              <a:rPr lang="en-US" b="1" dirty="0">
                <a:solidFill>
                  <a:srgbClr val="C00000"/>
                </a:solidFill>
              </a:rPr>
              <a:t>.</a:t>
            </a:r>
            <a:endParaRPr lang="en-US" dirty="0">
              <a:solidFill>
                <a:srgbClr val="C00000"/>
              </a:solidFill>
            </a:endParaRPr>
          </a:p>
        </p:txBody>
      </p:sp>
      <p:graphicFrame>
        <p:nvGraphicFramePr>
          <p:cNvPr id="450562" name="Object 2"/>
          <p:cNvGraphicFramePr>
            <a:graphicFrameLocks noChangeAspect="1"/>
          </p:cNvGraphicFramePr>
          <p:nvPr>
            <p:extLst>
              <p:ext uri="{D42A27DB-BD31-4B8C-83A1-F6EECF244321}">
                <p14:modId xmlns:p14="http://schemas.microsoft.com/office/powerpoint/2010/main" val="177080777"/>
              </p:ext>
            </p:extLst>
          </p:nvPr>
        </p:nvGraphicFramePr>
        <p:xfrm>
          <a:off x="5943600" y="1782618"/>
          <a:ext cx="2667000" cy="427182"/>
        </p:xfrm>
        <a:graphic>
          <a:graphicData uri="http://schemas.openxmlformats.org/presentationml/2006/ole">
            <mc:AlternateContent xmlns:mc="http://schemas.openxmlformats.org/markup-compatibility/2006">
              <mc:Choice xmlns:v="urn:schemas-microsoft-com:vml" Requires="v">
                <p:oleObj name="Equation" r:id="rId2" imgW="2933640" imgH="469800" progId="Equation.DSMT4">
                  <p:embed/>
                </p:oleObj>
              </mc:Choice>
              <mc:Fallback>
                <p:oleObj name="Equation" r:id="rId2" imgW="2933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82618"/>
                        <a:ext cx="2667000" cy="427182"/>
                      </a:xfrm>
                      <a:prstGeom prst="rect">
                        <a:avLst/>
                      </a:prstGeom>
                      <a:noFill/>
                      <a:ln>
                        <a:noFill/>
                      </a:ln>
                      <a:effec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 (cont.)</a:t>
            </a:r>
          </a:p>
        </p:txBody>
      </p:sp>
      <p:sp>
        <p:nvSpPr>
          <p:cNvPr id="3" name="Content Placeholder 2"/>
          <p:cNvSpPr>
            <a:spLocks noGrp="1"/>
          </p:cNvSpPr>
          <p:nvPr>
            <p:ph idx="1"/>
          </p:nvPr>
        </p:nvSpPr>
        <p:spPr/>
        <p:txBody>
          <a:bodyPr>
            <a:noAutofit/>
          </a:bodyPr>
          <a:lstStyle/>
          <a:p>
            <a:r>
              <a:rPr lang="en-US" dirty="0"/>
              <a:t>So given a function </a:t>
            </a:r>
            <a:r>
              <a:rPr lang="en-US" i="1" dirty="0"/>
              <a:t>f</a:t>
            </a:r>
            <a:r>
              <a:rPr lang="en-US" dirty="0"/>
              <a:t> meeting the conditions of Taylor’s formula, we now note that the Taylor polynomials </a:t>
            </a:r>
            <a:r>
              <a:rPr lang="en-US" i="1" dirty="0"/>
              <a:t>p</a:t>
            </a:r>
            <a:r>
              <a:rPr lang="en-US" i="1" baseline="-25000" dirty="0"/>
              <a:t>n</a:t>
            </a:r>
            <a:r>
              <a:rPr lang="en-US" dirty="0"/>
              <a:t> converge to </a:t>
            </a:r>
            <a:r>
              <a:rPr lang="en-US" i="1" dirty="0"/>
              <a:t>f</a:t>
            </a:r>
            <a:r>
              <a:rPr lang="en-US" dirty="0"/>
              <a:t> for all </a:t>
            </a:r>
            <a:r>
              <a:rPr lang="en-US" i="1" dirty="0"/>
              <a:t>x</a:t>
            </a:r>
            <a:r>
              <a:rPr lang="en-US" dirty="0"/>
              <a:t> in the open interval </a:t>
            </a:r>
            <a:r>
              <a:rPr lang="en-US" i="1" dirty="0"/>
              <a:t>I</a:t>
            </a:r>
            <a:r>
              <a:rPr lang="en-US" dirty="0"/>
              <a:t> if 	      as </a:t>
            </a:r>
            <a:r>
              <a:rPr lang="en-US" i="1" dirty="0"/>
              <a:t>n</a:t>
            </a:r>
            <a:r>
              <a:rPr lang="en-US" dirty="0"/>
              <a:t> </a:t>
            </a:r>
            <a:r>
              <a:rPr lang="en-US" dirty="0">
                <a:sym typeface="Symbol"/>
              </a:rPr>
              <a:t> </a:t>
            </a:r>
            <a:r>
              <a:rPr lang="en-US" dirty="0"/>
              <a:t> for each </a:t>
            </a:r>
            <a:r>
              <a:rPr lang="en-US" i="1" dirty="0"/>
              <a:t>x</a:t>
            </a:r>
            <a:r>
              <a:rPr lang="en-US" dirty="0"/>
              <a:t>. If this is the case, we write</a:t>
            </a:r>
          </a:p>
          <a:p>
            <a:endParaRPr lang="en-US" dirty="0"/>
          </a:p>
          <a:p>
            <a:endParaRPr lang="en-US" dirty="0"/>
          </a:p>
          <a:p>
            <a:r>
              <a:rPr lang="en-US" dirty="0"/>
              <a:t>and say that the Taylor series generated by </a:t>
            </a:r>
            <a:r>
              <a:rPr lang="en-US" i="1" dirty="0"/>
              <a:t>f</a:t>
            </a:r>
            <a:r>
              <a:rPr lang="en-US" dirty="0"/>
              <a:t> converges to </a:t>
            </a:r>
            <a:r>
              <a:rPr lang="en-US" i="1" dirty="0"/>
              <a:t>f</a:t>
            </a:r>
            <a:r>
              <a:rPr lang="en-US" dirty="0"/>
              <a:t> on </a:t>
            </a:r>
            <a:r>
              <a:rPr lang="en-US" i="1" dirty="0"/>
              <a:t>I</a:t>
            </a:r>
            <a:r>
              <a:rPr lang="en-US" dirty="0"/>
              <a:t>. We are often able to show that 		on </a:t>
            </a:r>
            <a:r>
              <a:rPr lang="en-US" i="1" dirty="0"/>
              <a:t>I</a:t>
            </a:r>
            <a:r>
              <a:rPr lang="en-US" dirty="0"/>
              <a:t> by knowing something about the behavior of the derivatives of </a:t>
            </a:r>
            <a:r>
              <a:rPr lang="en-US" i="1" dirty="0"/>
              <a:t>f</a:t>
            </a:r>
            <a:r>
              <a:rPr lang="en-US" dirty="0"/>
              <a:t> throughout </a:t>
            </a:r>
            <a:r>
              <a:rPr lang="en-US" i="1" dirty="0"/>
              <a:t>I</a:t>
            </a:r>
            <a:r>
              <a:rPr lang="en-US" dirty="0"/>
              <a:t>.</a:t>
            </a:r>
          </a:p>
        </p:txBody>
      </p:sp>
      <p:graphicFrame>
        <p:nvGraphicFramePr>
          <p:cNvPr id="451586" name="Object 2"/>
          <p:cNvGraphicFramePr>
            <a:graphicFrameLocks noChangeAspect="1"/>
          </p:cNvGraphicFramePr>
          <p:nvPr/>
        </p:nvGraphicFramePr>
        <p:xfrm>
          <a:off x="7033846" y="2168769"/>
          <a:ext cx="1371600" cy="469900"/>
        </p:xfrm>
        <a:graphic>
          <a:graphicData uri="http://schemas.openxmlformats.org/presentationml/2006/ole">
            <mc:AlternateContent xmlns:mc="http://schemas.openxmlformats.org/markup-compatibility/2006">
              <mc:Choice xmlns:v="urn:schemas-microsoft-com:vml" Requires="v">
                <p:oleObj name="Equation" r:id="rId2" imgW="1371600" imgH="469800" progId="Equation.DSMT4">
                  <p:embed/>
                </p:oleObj>
              </mc:Choice>
              <mc:Fallback>
                <p:oleObj name="Equation" r:id="rId2" imgW="13716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46" y="2168769"/>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87" name="Object 3"/>
          <p:cNvGraphicFramePr>
            <a:graphicFrameLocks noChangeAspect="1"/>
          </p:cNvGraphicFramePr>
          <p:nvPr/>
        </p:nvGraphicFramePr>
        <p:xfrm>
          <a:off x="2514600" y="3083169"/>
          <a:ext cx="3568700" cy="1016000"/>
        </p:xfrm>
        <a:graphic>
          <a:graphicData uri="http://schemas.openxmlformats.org/presentationml/2006/ole">
            <mc:AlternateContent xmlns:mc="http://schemas.openxmlformats.org/markup-compatibility/2006">
              <mc:Choice xmlns:v="urn:schemas-microsoft-com:vml" Requires="v">
                <p:oleObj name="Equation" r:id="rId4" imgW="3568680" imgH="1015920" progId="Equation.DSMT4">
                  <p:embed/>
                </p:oleObj>
              </mc:Choice>
              <mc:Fallback>
                <p:oleObj name="Equation" r:id="rId4" imgW="3568680" imgH="1015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083169"/>
                        <a:ext cx="356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1588" name="Object 4"/>
          <p:cNvGraphicFramePr>
            <a:graphicFrameLocks noChangeAspect="1"/>
          </p:cNvGraphicFramePr>
          <p:nvPr/>
        </p:nvGraphicFramePr>
        <p:xfrm>
          <a:off x="6418385" y="4583723"/>
          <a:ext cx="1371600" cy="469900"/>
        </p:xfrm>
        <a:graphic>
          <a:graphicData uri="http://schemas.openxmlformats.org/presentationml/2006/ole">
            <mc:AlternateContent xmlns:mc="http://schemas.openxmlformats.org/markup-compatibility/2006">
              <mc:Choice xmlns:v="urn:schemas-microsoft-com:vml" Requires="v">
                <p:oleObj name="Equation" r:id="rId6" imgW="1371600" imgH="469800" progId="Equation.DSMT4">
                  <p:embed/>
                </p:oleObj>
              </mc:Choice>
              <mc:Fallback>
                <p:oleObj name="Equation" r:id="rId6" imgW="13716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385" y="4583723"/>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1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3: Finding the Maclaurin Series Generated</a:t>
            </a:r>
            <a:br>
              <a:rPr lang="en-US" sz="3000" dirty="0"/>
            </a:br>
            <a:r>
              <a:rPr lang="en-US" sz="3000" dirty="0"/>
              <a:t>by a Function and Where It Converges</a:t>
            </a:r>
          </a:p>
        </p:txBody>
      </p:sp>
      <p:sp>
        <p:nvSpPr>
          <p:cNvPr id="3" name="Content Placeholder 2"/>
          <p:cNvSpPr>
            <a:spLocks noGrp="1"/>
          </p:cNvSpPr>
          <p:nvPr>
            <p:ph idx="1"/>
          </p:nvPr>
        </p:nvSpPr>
        <p:spPr/>
        <p:txBody>
          <a:bodyPr/>
          <a:lstStyle/>
          <a:p>
            <a:r>
              <a:rPr lang="en-US" dirty="0"/>
              <a:t>Find the Maclaurin series generated by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a:t>
            </a:r>
            <a:r>
              <a:rPr lang="en-US" dirty="0"/>
              <a:t> and determine where it converges to </a:t>
            </a:r>
            <a:r>
              <a:rPr lang="en-US" i="1" dirty="0"/>
              <a:t>f</a:t>
            </a:r>
            <a:r>
              <a:rPr lang="en-US" dirty="0"/>
              <a:t>.</a:t>
            </a:r>
          </a:p>
          <a:p>
            <a:r>
              <a:rPr lang="en-US" b="1" dirty="0"/>
              <a:t>Solution</a:t>
            </a:r>
          </a:p>
          <a:p>
            <a:r>
              <a:rPr lang="en-US" dirty="0"/>
              <a:t>The function </a:t>
            </a:r>
            <a:r>
              <a:rPr lang="en-US" i="1" dirty="0"/>
              <a:t>f</a:t>
            </a:r>
            <a:r>
              <a:rPr lang="en-US" dirty="0"/>
              <a:t> has derivatives of all orders on the entire real line, and </a:t>
            </a:r>
            <a:r>
              <a:rPr lang="en-US" i="1" dirty="0"/>
              <a:t>f</a:t>
            </a:r>
            <a:r>
              <a:rPr lang="en-US" baseline="30000" dirty="0"/>
              <a:t>(</a:t>
            </a:r>
            <a:r>
              <a:rPr lang="en-US" i="1" baseline="30000" dirty="0"/>
              <a:t>n</a:t>
            </a:r>
            <a:r>
              <a:rPr lang="en-US" baseline="30000" dirty="0"/>
              <a:t>)</a:t>
            </a:r>
            <a:r>
              <a:rPr lang="en-US" dirty="0"/>
              <a:t>(0) </a:t>
            </a:r>
            <a:r>
              <a:rPr lang="en-US" dirty="0">
                <a:latin typeface="Symbol" pitchFamily="18" charset="2"/>
              </a:rPr>
              <a:t>=</a:t>
            </a:r>
            <a:r>
              <a:rPr lang="en-US" dirty="0"/>
              <a:t> 1 for every </a:t>
            </a:r>
            <a:r>
              <a:rPr lang="en-US" i="1" dirty="0"/>
              <a:t>n</a:t>
            </a:r>
            <a:r>
              <a:rPr lang="en-US" dirty="0"/>
              <a:t>, so the formal Maclaurin series generated by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e</a:t>
            </a:r>
            <a:r>
              <a:rPr lang="en-US" i="1" baseline="30000" dirty="0"/>
              <a:t>x </a:t>
            </a:r>
            <a:r>
              <a:rPr lang="en-US" dirty="0"/>
              <a:t>is</a:t>
            </a:r>
          </a:p>
        </p:txBody>
      </p:sp>
      <p:graphicFrame>
        <p:nvGraphicFramePr>
          <p:cNvPr id="452610" name="Object 2"/>
          <p:cNvGraphicFramePr>
            <a:graphicFrameLocks noChangeAspect="1"/>
          </p:cNvGraphicFramePr>
          <p:nvPr>
            <p:extLst>
              <p:ext uri="{D42A27DB-BD31-4B8C-83A1-F6EECF244321}">
                <p14:modId xmlns:p14="http://schemas.microsoft.com/office/powerpoint/2010/main" val="2515308943"/>
              </p:ext>
            </p:extLst>
          </p:nvPr>
        </p:nvGraphicFramePr>
        <p:xfrm>
          <a:off x="2387600" y="4235450"/>
          <a:ext cx="3810000" cy="939800"/>
        </p:xfrm>
        <a:graphic>
          <a:graphicData uri="http://schemas.openxmlformats.org/presentationml/2006/ole">
            <mc:AlternateContent xmlns:mc="http://schemas.openxmlformats.org/markup-compatibility/2006">
              <mc:Choice xmlns:v="urn:schemas-microsoft-com:vml" Requires="v">
                <p:oleObj name="Equation" r:id="rId2" imgW="3809880" imgH="939600" progId="Equation.DSMT4">
                  <p:embed/>
                </p:oleObj>
              </mc:Choice>
              <mc:Fallback>
                <p:oleObj name="Equation" r:id="rId2" imgW="3809880" imgH="939600" progId="Equation.DSMT4">
                  <p:embed/>
                  <p:pic>
                    <p:nvPicPr>
                      <p:cNvPr id="0" name="Picture 2"/>
                      <p:cNvPicPr>
                        <a:picLocks noChangeAspect="1" noChangeArrowheads="1"/>
                      </p:cNvPicPr>
                      <p:nvPr/>
                    </p:nvPicPr>
                    <p:blipFill>
                      <a:blip r:embed="rId3"/>
                      <a:srcRect/>
                      <a:stretch>
                        <a:fillRect/>
                      </a:stretch>
                    </p:blipFill>
                    <p:spPr bwMode="auto">
                      <a:xfrm>
                        <a:off x="2387600" y="4235450"/>
                        <a:ext cx="381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2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p:txBody>
          <a:bodyPr/>
          <a:lstStyle/>
          <a:p>
            <a:r>
              <a:rPr lang="en-US" dirty="0"/>
              <a:t>Next, since we can differentiate a power series (within its radius of convergence) term by term, we note that</a:t>
            </a:r>
          </a:p>
          <a:p>
            <a:endParaRPr lang="en-US" dirty="0"/>
          </a:p>
          <a:p>
            <a:pPr>
              <a:spcBef>
                <a:spcPts val="2400"/>
              </a:spcBef>
            </a:pPr>
            <a:r>
              <a:rPr lang="en-US" dirty="0"/>
              <a:t>and substituting </a:t>
            </a:r>
            <a:r>
              <a:rPr lang="en-US" i="1" dirty="0"/>
              <a:t>x</a:t>
            </a:r>
            <a:r>
              <a:rPr lang="en-US" dirty="0"/>
              <a:t> = </a:t>
            </a:r>
            <a:r>
              <a:rPr lang="en-US" i="1" dirty="0"/>
              <a:t>a</a:t>
            </a:r>
            <a:r>
              <a:rPr lang="en-US" dirty="0"/>
              <a:t> into this equation tells us that </a:t>
            </a:r>
          </a:p>
          <a:p>
            <a:pPr>
              <a:spcBef>
                <a:spcPts val="0"/>
              </a:spcBef>
            </a:pPr>
            <a:r>
              <a:rPr lang="en-US" i="1" spc="-100" dirty="0"/>
              <a:t>f </a:t>
            </a:r>
            <a:r>
              <a:rPr lang="en-US" spc="-100" dirty="0"/>
              <a:t>’</a:t>
            </a:r>
            <a:r>
              <a:rPr lang="en-US" dirty="0"/>
              <a:t>(</a:t>
            </a:r>
            <a:r>
              <a:rPr lang="en-US" i="1" dirty="0"/>
              <a:t>a</a:t>
            </a:r>
            <a:r>
              <a:rPr lang="en-US" dirty="0"/>
              <a:t>) </a:t>
            </a:r>
            <a:r>
              <a:rPr lang="en-US" dirty="0">
                <a:latin typeface="Symbol" pitchFamily="18" charset="2"/>
              </a:rPr>
              <a:t>=</a:t>
            </a:r>
            <a:r>
              <a:rPr lang="en-US" dirty="0"/>
              <a:t> </a:t>
            </a:r>
            <a:r>
              <a:rPr lang="en-US" i="1" dirty="0"/>
              <a:t>c</a:t>
            </a:r>
            <a:r>
              <a:rPr lang="en-US" baseline="-25000" dirty="0"/>
              <a:t>1</a:t>
            </a:r>
            <a:r>
              <a:rPr lang="en-US" dirty="0"/>
              <a:t>. We proceed to differentiate and substitute      </a:t>
            </a:r>
            <a:r>
              <a:rPr lang="en-US" i="1" dirty="0"/>
              <a:t>x</a:t>
            </a:r>
            <a:r>
              <a:rPr lang="en-US" dirty="0"/>
              <a:t> </a:t>
            </a:r>
            <a:r>
              <a:rPr lang="en-US" dirty="0">
                <a:latin typeface="Symbol" pitchFamily="18" charset="2"/>
              </a:rPr>
              <a:t>=</a:t>
            </a:r>
            <a:r>
              <a:rPr lang="en-US" dirty="0"/>
              <a:t> </a:t>
            </a:r>
            <a:r>
              <a:rPr lang="en-US" i="1" dirty="0"/>
              <a:t>a</a:t>
            </a:r>
            <a:r>
              <a:rPr lang="en-US" dirty="0"/>
              <a:t> repeatedly, to obtain</a:t>
            </a:r>
          </a:p>
        </p:txBody>
      </p:sp>
      <p:graphicFrame>
        <p:nvGraphicFramePr>
          <p:cNvPr id="421890" name="Object 2"/>
          <p:cNvGraphicFramePr>
            <a:graphicFrameLocks noChangeAspect="1"/>
          </p:cNvGraphicFramePr>
          <p:nvPr>
            <p:extLst>
              <p:ext uri="{D42A27DB-BD31-4B8C-83A1-F6EECF244321}">
                <p14:modId xmlns:p14="http://schemas.microsoft.com/office/powerpoint/2010/main" val="1619724478"/>
              </p:ext>
            </p:extLst>
          </p:nvPr>
        </p:nvGraphicFramePr>
        <p:xfrm>
          <a:off x="806450" y="2335213"/>
          <a:ext cx="7493000" cy="558800"/>
        </p:xfrm>
        <a:graphic>
          <a:graphicData uri="http://schemas.openxmlformats.org/presentationml/2006/ole">
            <mc:AlternateContent xmlns:mc="http://schemas.openxmlformats.org/markup-compatibility/2006">
              <mc:Choice xmlns:v="urn:schemas-microsoft-com:vml" Requires="v">
                <p:oleObj name="Equation" r:id="rId2" imgW="7492680" imgH="558720" progId="Equation.DSMT4">
                  <p:embed/>
                </p:oleObj>
              </mc:Choice>
              <mc:Fallback>
                <p:oleObj name="Equation" r:id="rId2" imgW="7492680" imgH="558720" progId="Equation.DSMT4">
                  <p:embed/>
                  <p:pic>
                    <p:nvPicPr>
                      <p:cNvPr id="0" name="Picture 2"/>
                      <p:cNvPicPr>
                        <a:picLocks noChangeAspect="1" noChangeArrowheads="1"/>
                      </p:cNvPicPr>
                      <p:nvPr/>
                    </p:nvPicPr>
                    <p:blipFill>
                      <a:blip r:embed="rId3"/>
                      <a:srcRect/>
                      <a:stretch>
                        <a:fillRect/>
                      </a:stretch>
                    </p:blipFill>
                    <p:spPr bwMode="auto">
                      <a:xfrm>
                        <a:off x="806450" y="2335213"/>
                        <a:ext cx="7493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3: Finding the Maclaurin Series Generated</a:t>
            </a:r>
            <a:br>
              <a:rPr lang="en-US" sz="3000" dirty="0"/>
            </a:br>
            <a:r>
              <a:rPr lang="en-US" sz="3000" dirty="0"/>
              <a:t>by a Function and Where It Converges (cont.)</a:t>
            </a:r>
          </a:p>
        </p:txBody>
      </p:sp>
      <p:sp>
        <p:nvSpPr>
          <p:cNvPr id="3" name="Content Placeholder 2"/>
          <p:cNvSpPr>
            <a:spLocks noGrp="1"/>
          </p:cNvSpPr>
          <p:nvPr>
            <p:ph idx="1"/>
          </p:nvPr>
        </p:nvSpPr>
        <p:spPr>
          <a:xfrm>
            <a:off x="457200" y="1280160"/>
            <a:ext cx="8229600" cy="3367076"/>
          </a:xfrm>
        </p:spPr>
        <p:txBody>
          <a:bodyPr>
            <a:spAutoFit/>
          </a:bodyPr>
          <a:lstStyle/>
          <a:p>
            <a:r>
              <a:rPr lang="en-US" dirty="0"/>
              <a:t>The only remaining step is to determine for which values of </a:t>
            </a:r>
            <a:r>
              <a:rPr lang="en-US" i="1" dirty="0"/>
              <a:t>x</a:t>
            </a:r>
            <a:r>
              <a:rPr lang="en-US" dirty="0"/>
              <a:t> this series converges to </a:t>
            </a:r>
            <a:r>
              <a:rPr lang="en-US" i="1" dirty="0"/>
              <a:t>f</a:t>
            </a:r>
            <a:r>
              <a:rPr lang="en-US" dirty="0"/>
              <a:t>. We do so by splitting the real number line into three cases. In two of them, we make use of the fact that</a:t>
            </a:r>
          </a:p>
          <a:p>
            <a:endParaRPr lang="en-US" dirty="0"/>
          </a:p>
          <a:p>
            <a:endParaRPr lang="en-US" dirty="0"/>
          </a:p>
          <a:p>
            <a:r>
              <a:rPr lang="en-US" dirty="0"/>
              <a:t>for every real number </a:t>
            </a:r>
            <a:r>
              <a:rPr lang="en-US" i="1" dirty="0"/>
              <a:t>x</a:t>
            </a:r>
            <a:r>
              <a:rPr lang="en-US" dirty="0"/>
              <a:t>. </a:t>
            </a:r>
          </a:p>
        </p:txBody>
      </p:sp>
      <p:graphicFrame>
        <p:nvGraphicFramePr>
          <p:cNvPr id="453634" name="Object 2"/>
          <p:cNvGraphicFramePr>
            <a:graphicFrameLocks noChangeAspect="1"/>
          </p:cNvGraphicFramePr>
          <p:nvPr/>
        </p:nvGraphicFramePr>
        <p:xfrm>
          <a:off x="3733800" y="3124200"/>
          <a:ext cx="1435100" cy="876300"/>
        </p:xfrm>
        <a:graphic>
          <a:graphicData uri="http://schemas.openxmlformats.org/presentationml/2006/ole">
            <mc:AlternateContent xmlns:mc="http://schemas.openxmlformats.org/markup-compatibility/2006">
              <mc:Choice xmlns:v="urn:schemas-microsoft-com:vml" Requires="v">
                <p:oleObj name="Equation" r:id="rId2" imgW="1434960" imgH="876240" progId="Equation.DSMT4">
                  <p:embed/>
                </p:oleObj>
              </mc:Choice>
              <mc:Fallback>
                <p:oleObj name="Equation" r:id="rId2" imgW="1434960" imgH="876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24200"/>
                        <a:ext cx="1435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3: Finding the Maclaurin Series Generated</a:t>
            </a:r>
            <a:br>
              <a:rPr lang="en-US" sz="3000" dirty="0"/>
            </a:br>
            <a:r>
              <a:rPr lang="en-US" sz="3000" dirty="0"/>
              <a:t>by a Function and Where It Converges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72000"/>
              </a:xfrm>
            </p:spPr>
            <p:txBody>
              <a:bodyPr>
                <a:normAutofit/>
              </a:bodyPr>
              <a:lstStyle/>
              <a:p>
                <a:r>
                  <a:rPr lang="en-US" dirty="0"/>
                  <a:t>This is true because the series                    is absolutely </a:t>
                </a:r>
              </a:p>
              <a:p>
                <a:pPr>
                  <a:spcBef>
                    <a:spcPts val="1200"/>
                  </a:spcBef>
                </a:pPr>
                <a:r>
                  <a:rPr lang="en-US" dirty="0"/>
                  <a:t>convergent for any </a:t>
                </a:r>
                <a:r>
                  <a:rPr lang="en-US" i="1" dirty="0"/>
                  <a:t>x</a:t>
                </a:r>
                <a:r>
                  <a:rPr lang="en-US" dirty="0"/>
                  <a:t> (by the Ratio Test) and hence convergent (absolute convergence implies convergence), so the terms </a:t>
                </a:r>
                <a14:m>
                  <m:oMath xmlns:m="http://schemas.openxmlformats.org/officeDocument/2006/math">
                    <m:r>
                      <a:rPr lang="en-US" i="1" dirty="0" smtClean="0">
                        <a:latin typeface="Cambria Math" panose="02040503050406030204" pitchFamily="18" charset="0"/>
                      </a:rPr>
                      <m:t>𝑥</m:t>
                    </m:r>
                    <m:r>
                      <a:rPr lang="en-US" i="1" baseline="30000" dirty="0">
                        <a:latin typeface="Cambria Math" panose="02040503050406030204" pitchFamily="18" charset="0"/>
                      </a:rPr>
                      <m:t>𝑛</m:t>
                    </m:r>
                  </m:oMath>
                </a14:m>
                <a:r>
                  <a:rPr lang="en-US" dirty="0"/>
                  <a:t>/</a:t>
                </a:r>
                <a:r>
                  <a:rPr lang="en-US" i="1" dirty="0"/>
                  <a:t>n</a:t>
                </a:r>
                <a:r>
                  <a:rPr lang="en-US" dirty="0"/>
                  <a:t>! must converge to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72000"/>
              </a:xfrm>
              <a:blipFill>
                <a:blip r:embed="rId2"/>
                <a:stretch>
                  <a:fillRect l="-1481" t="-1200"/>
                </a:stretch>
              </a:blipFill>
            </p:spPr>
            <p:txBody>
              <a:bodyPr/>
              <a:lstStyle/>
              <a:p>
                <a:r>
                  <a:rPr lang="en-IN">
                    <a:noFill/>
                  </a:rPr>
                  <a:t> </a:t>
                </a:r>
              </a:p>
            </p:txBody>
          </p:sp>
        </mc:Fallback>
      </mc:AlternateContent>
      <p:graphicFrame>
        <p:nvGraphicFramePr>
          <p:cNvPr id="453635" name="Object 3"/>
          <p:cNvGraphicFramePr>
            <a:graphicFrameLocks noChangeAspect="1"/>
          </p:cNvGraphicFramePr>
          <p:nvPr/>
        </p:nvGraphicFramePr>
        <p:xfrm>
          <a:off x="4916796" y="1094096"/>
          <a:ext cx="1435100" cy="939800"/>
        </p:xfrm>
        <a:graphic>
          <a:graphicData uri="http://schemas.openxmlformats.org/presentationml/2006/ole">
            <mc:AlternateContent xmlns:mc="http://schemas.openxmlformats.org/markup-compatibility/2006">
              <mc:Choice xmlns:v="urn:schemas-microsoft-com:vml" Requires="v">
                <p:oleObj name="Equation" r:id="rId3" imgW="1434960" imgH="939600" progId="Equation.DSMT4">
                  <p:embed/>
                </p:oleObj>
              </mc:Choice>
              <mc:Fallback>
                <p:oleObj name="Equation" r:id="rId3" imgW="1434960" imgH="939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796" y="1094096"/>
                        <a:ext cx="143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3: Finding the Maclaurin Series Generated</a:t>
            </a:r>
            <a:br>
              <a:rPr lang="en-US" sz="3000" dirty="0"/>
            </a:br>
            <a:r>
              <a:rPr lang="en-US" sz="3000" dirty="0"/>
              <a:t>by a Function and Where It Converges (cont.)</a:t>
            </a:r>
          </a:p>
        </p:txBody>
      </p:sp>
      <p:sp>
        <p:nvSpPr>
          <p:cNvPr id="3" name="Content Placeholder 2"/>
          <p:cNvSpPr>
            <a:spLocks noGrp="1"/>
          </p:cNvSpPr>
          <p:nvPr>
            <p:ph idx="1"/>
          </p:nvPr>
        </p:nvSpPr>
        <p:spPr/>
        <p:txBody>
          <a:bodyPr/>
          <a:lstStyle/>
          <a:p>
            <a:pPr marL="457200" indent="-457200"/>
            <a:r>
              <a:rPr lang="en-US" b="1" dirty="0"/>
              <a:t>(1)	</a:t>
            </a:r>
            <a:r>
              <a:rPr lang="en-US" dirty="0"/>
              <a:t>If </a:t>
            </a:r>
            <a:r>
              <a:rPr lang="en-US" i="1" dirty="0"/>
              <a:t>x</a:t>
            </a:r>
            <a:r>
              <a:rPr lang="en-US" dirty="0"/>
              <a:t> &lt; 0, Taylor’s formula tells us that the remainder </a:t>
            </a:r>
            <a:r>
              <a:rPr lang="en-US" i="1" dirty="0"/>
              <a:t>r</a:t>
            </a:r>
            <a:r>
              <a:rPr lang="en-US" i="1" baseline="-25000" dirty="0"/>
              <a:t>n</a:t>
            </a:r>
            <a:r>
              <a:rPr lang="en-US" dirty="0"/>
              <a:t>(</a:t>
            </a:r>
            <a:r>
              <a:rPr lang="en-US" i="1" dirty="0"/>
              <a:t>x</a:t>
            </a:r>
            <a:r>
              <a:rPr lang="en-US" dirty="0"/>
              <a:t>) of order </a:t>
            </a:r>
            <a:r>
              <a:rPr lang="en-US" i="1" dirty="0"/>
              <a:t>n</a:t>
            </a:r>
            <a:r>
              <a:rPr lang="en-US" dirty="0"/>
              <a:t> is</a:t>
            </a:r>
          </a:p>
          <a:p>
            <a:endParaRPr lang="en-US" dirty="0"/>
          </a:p>
          <a:p>
            <a:endParaRPr lang="en-US" dirty="0"/>
          </a:p>
          <a:p>
            <a:r>
              <a:rPr lang="en-US" dirty="0"/>
              <a:t>for some </a:t>
            </a:r>
            <a:r>
              <a:rPr lang="en-US" i="1" dirty="0"/>
              <a:t>x</a:t>
            </a:r>
            <a:r>
              <a:rPr lang="en-US" dirty="0"/>
              <a:t> &lt; </a:t>
            </a:r>
            <a:r>
              <a:rPr lang="en-US" i="1" dirty="0"/>
              <a:t>c</a:t>
            </a:r>
            <a:r>
              <a:rPr lang="en-US" dirty="0"/>
              <a:t> &lt; 0. And since	</a:t>
            </a:r>
          </a:p>
          <a:p>
            <a:endParaRPr lang="en-US" dirty="0"/>
          </a:p>
          <a:p>
            <a:endParaRPr lang="en-US" dirty="0"/>
          </a:p>
          <a:p>
            <a:pPr>
              <a:spcBef>
                <a:spcPts val="0"/>
              </a:spcBef>
            </a:pPr>
            <a:endParaRPr lang="en-US" dirty="0"/>
          </a:p>
          <a:p>
            <a:r>
              <a:rPr lang="en-US" dirty="0"/>
              <a:t>and hence 		         as well.</a:t>
            </a:r>
          </a:p>
          <a:p>
            <a:endParaRPr lang="en-US" dirty="0"/>
          </a:p>
        </p:txBody>
      </p:sp>
      <p:graphicFrame>
        <p:nvGraphicFramePr>
          <p:cNvPr id="454658" name="Object 2"/>
          <p:cNvGraphicFramePr>
            <a:graphicFrameLocks noChangeAspect="1"/>
          </p:cNvGraphicFramePr>
          <p:nvPr/>
        </p:nvGraphicFramePr>
        <p:xfrm>
          <a:off x="2514600" y="2198077"/>
          <a:ext cx="2819400" cy="1054100"/>
        </p:xfrm>
        <a:graphic>
          <a:graphicData uri="http://schemas.openxmlformats.org/presentationml/2006/ole">
            <mc:AlternateContent xmlns:mc="http://schemas.openxmlformats.org/markup-compatibility/2006">
              <mc:Choice xmlns:v="urn:schemas-microsoft-com:vml" Requires="v">
                <p:oleObj name="Equation" r:id="rId2" imgW="2819160" imgH="1054080" progId="Equation.DSMT4">
                  <p:embed/>
                </p:oleObj>
              </mc:Choice>
              <mc:Fallback>
                <p:oleObj name="Equation" r:id="rId2" imgW="2819160" imgH="1054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98077"/>
                        <a:ext cx="2819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4659" name="Object 3"/>
          <p:cNvGraphicFramePr>
            <a:graphicFrameLocks noChangeAspect="1"/>
          </p:cNvGraphicFramePr>
          <p:nvPr/>
        </p:nvGraphicFramePr>
        <p:xfrm>
          <a:off x="4724400" y="3200400"/>
          <a:ext cx="3048000" cy="520700"/>
        </p:xfrm>
        <a:graphic>
          <a:graphicData uri="http://schemas.openxmlformats.org/presentationml/2006/ole">
            <mc:AlternateContent xmlns:mc="http://schemas.openxmlformats.org/markup-compatibility/2006">
              <mc:Choice xmlns:v="urn:schemas-microsoft-com:vml" Requires="v">
                <p:oleObj name="Equation" r:id="rId4" imgW="3047760" imgH="520560" progId="Equation.DSMT4">
                  <p:embed/>
                </p:oleObj>
              </mc:Choice>
              <mc:Fallback>
                <p:oleObj name="Equation" r:id="rId4" imgW="304776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200400"/>
                        <a:ext cx="3048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4660" name="Object 4"/>
          <p:cNvGraphicFramePr>
            <a:graphicFrameLocks noChangeAspect="1"/>
          </p:cNvGraphicFramePr>
          <p:nvPr/>
        </p:nvGraphicFramePr>
        <p:xfrm>
          <a:off x="1219200" y="3886200"/>
          <a:ext cx="6540500" cy="1130300"/>
        </p:xfrm>
        <a:graphic>
          <a:graphicData uri="http://schemas.openxmlformats.org/presentationml/2006/ole">
            <mc:AlternateContent xmlns:mc="http://schemas.openxmlformats.org/markup-compatibility/2006">
              <mc:Choice xmlns:v="urn:schemas-microsoft-com:vml" Requires="v">
                <p:oleObj name="Equation" r:id="rId6" imgW="6540480" imgH="1130040" progId="Equation.DSMT4">
                  <p:embed/>
                </p:oleObj>
              </mc:Choice>
              <mc:Fallback>
                <p:oleObj name="Equation" r:id="rId6" imgW="6540480" imgH="1130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886200"/>
                        <a:ext cx="65405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4661" name="Object 5"/>
          <p:cNvGraphicFramePr>
            <a:graphicFrameLocks noChangeAspect="1"/>
          </p:cNvGraphicFramePr>
          <p:nvPr/>
        </p:nvGraphicFramePr>
        <p:xfrm>
          <a:off x="2157046" y="5287108"/>
          <a:ext cx="1739900" cy="571500"/>
        </p:xfrm>
        <a:graphic>
          <a:graphicData uri="http://schemas.openxmlformats.org/presentationml/2006/ole">
            <mc:AlternateContent xmlns:mc="http://schemas.openxmlformats.org/markup-compatibility/2006">
              <mc:Choice xmlns:v="urn:schemas-microsoft-com:vml" Requires="v">
                <p:oleObj name="Equation" r:id="rId8" imgW="1739880" imgH="571320" progId="Equation.DSMT4">
                  <p:embed/>
                </p:oleObj>
              </mc:Choice>
              <mc:Fallback>
                <p:oleObj name="Equation" r:id="rId8" imgW="173988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7046" y="5287108"/>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46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46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4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3: Finding the Maclaurin Series Generated</a:t>
            </a:r>
            <a:br>
              <a:rPr lang="en-US" sz="3000" dirty="0"/>
            </a:br>
            <a:r>
              <a:rPr lang="en-US" sz="3000" dirty="0"/>
              <a:t>by a Function and Where It Converges (cont.)</a:t>
            </a:r>
          </a:p>
        </p:txBody>
      </p:sp>
      <p:sp>
        <p:nvSpPr>
          <p:cNvPr id="3" name="Content Placeholder 2"/>
          <p:cNvSpPr>
            <a:spLocks noGrp="1"/>
          </p:cNvSpPr>
          <p:nvPr>
            <p:ph idx="1"/>
          </p:nvPr>
        </p:nvSpPr>
        <p:spPr>
          <a:xfrm>
            <a:off x="330200" y="1097280"/>
            <a:ext cx="8229600" cy="4880317"/>
          </a:xfrm>
        </p:spPr>
        <p:txBody>
          <a:bodyPr/>
          <a:lstStyle/>
          <a:p>
            <a:r>
              <a:rPr lang="en-US" b="1" dirty="0"/>
              <a:t>(2)</a:t>
            </a:r>
            <a:r>
              <a:rPr lang="en-US" dirty="0"/>
              <a:t> If </a:t>
            </a:r>
            <a:r>
              <a:rPr lang="en-US" i="1" dirty="0"/>
              <a:t>x</a:t>
            </a:r>
            <a:r>
              <a:rPr lang="en-US" dirty="0"/>
              <a:t> = 0, </a:t>
            </a:r>
            <a:r>
              <a:rPr lang="en-US" i="1" dirty="0"/>
              <a:t>r</a:t>
            </a:r>
            <a:r>
              <a:rPr lang="en-US" i="1" baseline="-25000" dirty="0"/>
              <a:t>n</a:t>
            </a:r>
            <a:r>
              <a:rPr lang="en-US" dirty="0"/>
              <a:t>(</a:t>
            </a:r>
            <a:r>
              <a:rPr lang="en-US" i="1" dirty="0"/>
              <a:t>x</a:t>
            </a:r>
            <a:r>
              <a:rPr lang="en-US" dirty="0"/>
              <a:t>) = 0 for every </a:t>
            </a:r>
            <a:r>
              <a:rPr lang="en-US" i="1" dirty="0"/>
              <a:t>n</a:t>
            </a:r>
            <a:r>
              <a:rPr lang="en-US" dirty="0"/>
              <a:t> ≥ 1, so	</a:t>
            </a:r>
          </a:p>
          <a:p>
            <a:pPr>
              <a:spcBef>
                <a:spcPts val="1800"/>
              </a:spcBef>
            </a:pPr>
            <a:r>
              <a:rPr lang="en-US" b="1" dirty="0"/>
              <a:t>(3) </a:t>
            </a:r>
            <a:r>
              <a:rPr lang="en-US" dirty="0"/>
              <a:t>If </a:t>
            </a:r>
            <a:r>
              <a:rPr lang="en-US" i="1" dirty="0"/>
              <a:t>x</a:t>
            </a:r>
            <a:r>
              <a:rPr lang="en-US" dirty="0"/>
              <a:t> &gt; 0, Taylor’s formula again tells us that</a:t>
            </a:r>
          </a:p>
          <a:p>
            <a:endParaRPr lang="en-US" dirty="0"/>
          </a:p>
          <a:p>
            <a:endParaRPr lang="en-US" dirty="0"/>
          </a:p>
          <a:p>
            <a:pPr>
              <a:spcBef>
                <a:spcPts val="1800"/>
              </a:spcBef>
            </a:pPr>
            <a:r>
              <a:rPr lang="en-US" dirty="0"/>
              <a:t>this time for some 0 &lt; </a:t>
            </a:r>
            <a:r>
              <a:rPr lang="en-US" i="1" dirty="0"/>
              <a:t>c</a:t>
            </a:r>
            <a:r>
              <a:rPr lang="en-US" dirty="0"/>
              <a:t> &lt; </a:t>
            </a:r>
            <a:r>
              <a:rPr lang="en-US" i="1" dirty="0"/>
              <a:t>x</a:t>
            </a:r>
            <a:r>
              <a:rPr lang="en-US" dirty="0"/>
              <a:t>. But since </a:t>
            </a:r>
            <a:r>
              <a:rPr lang="en-US" i="1" dirty="0"/>
              <a:t>f</a:t>
            </a:r>
            <a:r>
              <a:rPr lang="en-US" dirty="0"/>
              <a:t> is an increasing function, we know </a:t>
            </a:r>
            <a:r>
              <a:rPr lang="en-US" i="1" dirty="0"/>
              <a:t>e</a:t>
            </a:r>
            <a:r>
              <a:rPr lang="en-US" i="1" baseline="30000" dirty="0"/>
              <a:t>c</a:t>
            </a:r>
            <a:r>
              <a:rPr lang="en-US" dirty="0"/>
              <a:t> &lt; </a:t>
            </a:r>
            <a:r>
              <a:rPr lang="en-US" i="1" dirty="0"/>
              <a:t>e</a:t>
            </a:r>
            <a:r>
              <a:rPr lang="en-US" i="1" baseline="30000" dirty="0"/>
              <a:t>x</a:t>
            </a:r>
            <a:r>
              <a:rPr lang="en-US" dirty="0"/>
              <a:t> so</a:t>
            </a:r>
          </a:p>
          <a:p>
            <a:endParaRPr lang="en-US" dirty="0"/>
          </a:p>
        </p:txBody>
      </p:sp>
      <p:graphicFrame>
        <p:nvGraphicFramePr>
          <p:cNvPr id="455682" name="Object 2"/>
          <p:cNvGraphicFramePr>
            <a:graphicFrameLocks noChangeAspect="1"/>
          </p:cNvGraphicFramePr>
          <p:nvPr>
            <p:extLst>
              <p:ext uri="{D42A27DB-BD31-4B8C-83A1-F6EECF244321}">
                <p14:modId xmlns:p14="http://schemas.microsoft.com/office/powerpoint/2010/main" val="4218960054"/>
              </p:ext>
            </p:extLst>
          </p:nvPr>
        </p:nvGraphicFramePr>
        <p:xfrm>
          <a:off x="5867400" y="1143000"/>
          <a:ext cx="1816100" cy="571500"/>
        </p:xfrm>
        <a:graphic>
          <a:graphicData uri="http://schemas.openxmlformats.org/presentationml/2006/ole">
            <mc:AlternateContent xmlns:mc="http://schemas.openxmlformats.org/markup-compatibility/2006">
              <mc:Choice xmlns:v="urn:schemas-microsoft-com:vml" Requires="v">
                <p:oleObj name="Equation" r:id="rId2" imgW="1815840" imgH="571320" progId="Equation.DSMT4">
                  <p:embed/>
                </p:oleObj>
              </mc:Choice>
              <mc:Fallback>
                <p:oleObj name="Equation" r:id="rId2" imgW="18158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5683" name="Object 3"/>
          <p:cNvGraphicFramePr>
            <a:graphicFrameLocks noChangeAspect="1"/>
          </p:cNvGraphicFramePr>
          <p:nvPr>
            <p:extLst>
              <p:ext uri="{D42A27DB-BD31-4B8C-83A1-F6EECF244321}">
                <p14:modId xmlns:p14="http://schemas.microsoft.com/office/powerpoint/2010/main" val="2142534766"/>
              </p:ext>
            </p:extLst>
          </p:nvPr>
        </p:nvGraphicFramePr>
        <p:xfrm>
          <a:off x="1752600" y="2307005"/>
          <a:ext cx="4889500" cy="1054100"/>
        </p:xfrm>
        <a:graphic>
          <a:graphicData uri="http://schemas.openxmlformats.org/presentationml/2006/ole">
            <mc:AlternateContent xmlns:mc="http://schemas.openxmlformats.org/markup-compatibility/2006">
              <mc:Choice xmlns:v="urn:schemas-microsoft-com:vml" Requires="v">
                <p:oleObj name="Equation" r:id="rId4" imgW="4889160" imgH="1054080" progId="Equation.DSMT4">
                  <p:embed/>
                </p:oleObj>
              </mc:Choice>
              <mc:Fallback>
                <p:oleObj name="Equation" r:id="rId4" imgW="4889160" imgH="1054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307005"/>
                        <a:ext cx="48895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5684" name="Object 4"/>
          <p:cNvGraphicFramePr>
            <a:graphicFrameLocks noChangeAspect="1"/>
          </p:cNvGraphicFramePr>
          <p:nvPr>
            <p:extLst>
              <p:ext uri="{D42A27DB-BD31-4B8C-83A1-F6EECF244321}">
                <p14:modId xmlns:p14="http://schemas.microsoft.com/office/powerpoint/2010/main" val="2065428001"/>
              </p:ext>
            </p:extLst>
          </p:nvPr>
        </p:nvGraphicFramePr>
        <p:xfrm>
          <a:off x="349922" y="4519245"/>
          <a:ext cx="8521700" cy="990600"/>
        </p:xfrm>
        <a:graphic>
          <a:graphicData uri="http://schemas.openxmlformats.org/presentationml/2006/ole">
            <mc:AlternateContent xmlns:mc="http://schemas.openxmlformats.org/markup-compatibility/2006">
              <mc:Choice xmlns:v="urn:schemas-microsoft-com:vml" Requires="v">
                <p:oleObj name="Equation" r:id="rId6" imgW="8521560" imgH="990360" progId="Equation.DSMT4">
                  <p:embed/>
                </p:oleObj>
              </mc:Choice>
              <mc:Fallback>
                <p:oleObj name="Equation" r:id="rId6" imgW="8521560" imgH="990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922" y="4519245"/>
                        <a:ext cx="852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5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5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Example 3: Finding the Maclaurin Series Generated</a:t>
            </a:r>
            <a:br>
              <a:rPr lang="en-US" sz="3000" dirty="0"/>
            </a:br>
            <a:r>
              <a:rPr lang="en-US" sz="3000" dirty="0"/>
              <a:t>by a Function and Where It Converges (cont.)</a:t>
            </a:r>
          </a:p>
        </p:txBody>
      </p:sp>
      <p:sp>
        <p:nvSpPr>
          <p:cNvPr id="3" name="Content Placeholder 2"/>
          <p:cNvSpPr>
            <a:spLocks noGrp="1"/>
          </p:cNvSpPr>
          <p:nvPr>
            <p:ph idx="1"/>
          </p:nvPr>
        </p:nvSpPr>
        <p:spPr/>
        <p:txBody>
          <a:bodyPr/>
          <a:lstStyle/>
          <a:p>
            <a:r>
              <a:rPr lang="en-US" dirty="0"/>
              <a:t>Since 			for every real number </a:t>
            </a:r>
            <a:r>
              <a:rPr lang="en-US" i="1" dirty="0"/>
              <a:t>x</a:t>
            </a:r>
            <a:r>
              <a:rPr lang="en-US" dirty="0"/>
              <a:t>,	</a:t>
            </a:r>
          </a:p>
          <a:p>
            <a:pPr>
              <a:spcBef>
                <a:spcPts val="3000"/>
              </a:spcBef>
            </a:pPr>
            <a:r>
              <a:rPr lang="en-US" dirty="0"/>
              <a:t>		     everywhere.</a:t>
            </a:r>
          </a:p>
          <a:p>
            <a:endParaRPr lang="en-US" dirty="0"/>
          </a:p>
        </p:txBody>
      </p:sp>
      <p:graphicFrame>
        <p:nvGraphicFramePr>
          <p:cNvPr id="456706" name="Object 2"/>
          <p:cNvGraphicFramePr>
            <a:graphicFrameLocks noChangeAspect="1"/>
          </p:cNvGraphicFramePr>
          <p:nvPr/>
        </p:nvGraphicFramePr>
        <p:xfrm>
          <a:off x="1430215" y="1342292"/>
          <a:ext cx="1739900" cy="571500"/>
        </p:xfrm>
        <a:graphic>
          <a:graphicData uri="http://schemas.openxmlformats.org/presentationml/2006/ole">
            <mc:AlternateContent xmlns:mc="http://schemas.openxmlformats.org/markup-compatibility/2006">
              <mc:Choice xmlns:v="urn:schemas-microsoft-com:vml" Requires="v">
                <p:oleObj name="Equation" r:id="rId2" imgW="1739880" imgH="571320" progId="Equation.DSMT4">
                  <p:embed/>
                </p:oleObj>
              </mc:Choice>
              <mc:Fallback>
                <p:oleObj name="Equation" r:id="rId2" imgW="17398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215" y="1342292"/>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07" name="Object 3"/>
          <p:cNvGraphicFramePr>
            <a:graphicFrameLocks noChangeAspect="1"/>
          </p:cNvGraphicFramePr>
          <p:nvPr/>
        </p:nvGraphicFramePr>
        <p:xfrm>
          <a:off x="562707" y="1891323"/>
          <a:ext cx="2095500" cy="939800"/>
        </p:xfrm>
        <a:graphic>
          <a:graphicData uri="http://schemas.openxmlformats.org/presentationml/2006/ole">
            <mc:AlternateContent xmlns:mc="http://schemas.openxmlformats.org/markup-compatibility/2006">
              <mc:Choice xmlns:v="urn:schemas-microsoft-com:vml" Requires="v">
                <p:oleObj name="Equation" r:id="rId4" imgW="2095200" imgH="939600" progId="Equation.DSMT4">
                  <p:embed/>
                </p:oleObj>
              </mc:Choice>
              <mc:Fallback>
                <p:oleObj name="Equation" r:id="rId4" imgW="209520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07" y="1891323"/>
                        <a:ext cx="2095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 (cont.)</a:t>
            </a:r>
          </a:p>
        </p:txBody>
      </p:sp>
      <p:sp>
        <p:nvSpPr>
          <p:cNvPr id="3" name="Content Placeholder 2"/>
          <p:cNvSpPr>
            <a:spLocks noGrp="1"/>
          </p:cNvSpPr>
          <p:nvPr>
            <p:ph idx="1"/>
          </p:nvPr>
        </p:nvSpPr>
        <p:spPr/>
        <p:txBody>
          <a:bodyPr/>
          <a:lstStyle/>
          <a:p>
            <a:r>
              <a:rPr lang="en-US" dirty="0"/>
              <a:t>We often make use of the fact that 			in showing Taylor series convergence.</a:t>
            </a:r>
          </a:p>
        </p:txBody>
      </p:sp>
      <p:graphicFrame>
        <p:nvGraphicFramePr>
          <p:cNvPr id="457730" name="Object 2"/>
          <p:cNvGraphicFramePr>
            <a:graphicFrameLocks noChangeAspect="1"/>
          </p:cNvGraphicFramePr>
          <p:nvPr/>
        </p:nvGraphicFramePr>
        <p:xfrm>
          <a:off x="5687646" y="1288562"/>
          <a:ext cx="2032000" cy="622300"/>
        </p:xfrm>
        <a:graphic>
          <a:graphicData uri="http://schemas.openxmlformats.org/presentationml/2006/ole">
            <mc:AlternateContent xmlns:mc="http://schemas.openxmlformats.org/markup-compatibility/2006">
              <mc:Choice xmlns:v="urn:schemas-microsoft-com:vml" Requires="v">
                <p:oleObj name="Equation" r:id="rId2" imgW="2031840" imgH="622080" progId="Equation.DSMT4">
                  <p:embed/>
                </p:oleObj>
              </mc:Choice>
              <mc:Fallback>
                <p:oleObj name="Equation" r:id="rId2" imgW="203184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646" y="1288562"/>
                        <a:ext cx="2032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a:t>Example 4: Finding Values of x for Which a Maclaurin</a:t>
            </a:r>
            <a:br>
              <a:rPr lang="en-US" sz="2900" dirty="0"/>
            </a:br>
            <a:r>
              <a:rPr lang="en-US" sz="2900" dirty="0"/>
              <a:t>Series Converges to Its Generating Function</a:t>
            </a:r>
          </a:p>
        </p:txBody>
      </p:sp>
      <p:sp>
        <p:nvSpPr>
          <p:cNvPr id="3" name="Content Placeholder 2"/>
          <p:cNvSpPr>
            <a:spLocks noGrp="1"/>
          </p:cNvSpPr>
          <p:nvPr>
            <p:ph idx="1"/>
          </p:nvPr>
        </p:nvSpPr>
        <p:spPr>
          <a:xfrm>
            <a:off x="457200" y="1280160"/>
            <a:ext cx="8229600" cy="4659737"/>
          </a:xfrm>
        </p:spPr>
        <p:txBody>
          <a:bodyPr>
            <a:spAutoFit/>
          </a:bodyPr>
          <a:lstStyle/>
          <a:p>
            <a:r>
              <a:rPr lang="en-US" dirty="0"/>
              <a:t>For which values of </a:t>
            </a:r>
            <a:r>
              <a:rPr lang="en-US" i="1" dirty="0"/>
              <a:t>x</a:t>
            </a:r>
            <a:r>
              <a:rPr lang="en-US" dirty="0"/>
              <a:t> does </a:t>
            </a:r>
          </a:p>
          <a:p>
            <a:r>
              <a:rPr lang="en-US" b="1" dirty="0"/>
              <a:t>Solution</a:t>
            </a:r>
          </a:p>
          <a:p>
            <a:r>
              <a:rPr lang="en-US" dirty="0"/>
              <a:t>In Example 2, we constructed the formal Maclaurin series above for </a:t>
            </a:r>
            <a:r>
              <a:rPr lang="en-US" i="1" dirty="0"/>
              <a:t>f</a:t>
            </a:r>
            <a:r>
              <a:rPr lang="en-US" dirty="0"/>
              <a:t>(</a:t>
            </a:r>
            <a:r>
              <a:rPr lang="en-US" i="1" dirty="0"/>
              <a:t>x</a:t>
            </a:r>
            <a:r>
              <a:rPr lang="en-US" dirty="0"/>
              <a:t>) </a:t>
            </a:r>
            <a:r>
              <a:rPr lang="en-US" dirty="0">
                <a:latin typeface="Symbol" pitchFamily="18" charset="2"/>
              </a:rPr>
              <a:t>=</a:t>
            </a:r>
            <a:r>
              <a:rPr lang="en-US" dirty="0"/>
              <a:t> sin</a:t>
            </a:r>
            <a:r>
              <a:rPr lang="en-US" i="1" dirty="0"/>
              <a:t>x</a:t>
            </a:r>
            <a:r>
              <a:rPr lang="en-US" dirty="0"/>
              <a:t>.  And since 		          for all </a:t>
            </a:r>
            <a:r>
              <a:rPr lang="en-US" i="1" dirty="0"/>
              <a:t>n</a:t>
            </a:r>
            <a:r>
              <a:rPr lang="en-US" dirty="0"/>
              <a:t> and all possible values of </a:t>
            </a:r>
            <a:r>
              <a:rPr lang="en-US" i="1" dirty="0"/>
              <a:t>c</a:t>
            </a:r>
            <a:r>
              <a:rPr lang="en-US" dirty="0"/>
              <a:t>, the remainder of order </a:t>
            </a:r>
            <a:r>
              <a:rPr lang="en-US" i="1" dirty="0"/>
              <a:t>n</a:t>
            </a:r>
            <a:r>
              <a:rPr lang="en-US" dirty="0"/>
              <a:t> satisfies</a:t>
            </a:r>
          </a:p>
          <a:p>
            <a:endParaRPr lang="en-US" dirty="0"/>
          </a:p>
          <a:p>
            <a:pPr>
              <a:spcBef>
                <a:spcPts val="0"/>
              </a:spcBef>
            </a:pPr>
            <a:endParaRPr lang="en-US" dirty="0"/>
          </a:p>
          <a:p>
            <a:pPr>
              <a:spcBef>
                <a:spcPts val="0"/>
              </a:spcBef>
            </a:pPr>
            <a:endParaRPr lang="en-US" dirty="0"/>
          </a:p>
          <a:p>
            <a:pPr>
              <a:spcBef>
                <a:spcPts val="0"/>
              </a:spcBef>
            </a:pPr>
            <a:r>
              <a:rPr lang="en-US" dirty="0"/>
              <a:t>and hence 		         as well.</a:t>
            </a:r>
          </a:p>
        </p:txBody>
      </p:sp>
      <p:graphicFrame>
        <p:nvGraphicFramePr>
          <p:cNvPr id="458754" name="Object 2"/>
          <p:cNvGraphicFramePr>
            <a:graphicFrameLocks noChangeAspect="1"/>
          </p:cNvGraphicFramePr>
          <p:nvPr>
            <p:extLst>
              <p:ext uri="{D42A27DB-BD31-4B8C-83A1-F6EECF244321}">
                <p14:modId xmlns:p14="http://schemas.microsoft.com/office/powerpoint/2010/main" val="1016429392"/>
              </p:ext>
            </p:extLst>
          </p:nvPr>
        </p:nvGraphicFramePr>
        <p:xfrm>
          <a:off x="4472354" y="1019908"/>
          <a:ext cx="3098800" cy="1066800"/>
        </p:xfrm>
        <a:graphic>
          <a:graphicData uri="http://schemas.openxmlformats.org/presentationml/2006/ole">
            <mc:AlternateContent xmlns:mc="http://schemas.openxmlformats.org/markup-compatibility/2006">
              <mc:Choice xmlns:v="urn:schemas-microsoft-com:vml" Requires="v">
                <p:oleObj name="Equation" r:id="rId2" imgW="3098520" imgH="1066680" progId="Equation.DSMT4">
                  <p:embed/>
                </p:oleObj>
              </mc:Choice>
              <mc:Fallback>
                <p:oleObj name="Equation" r:id="rId2" imgW="3098520" imgH="1066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54" y="1019908"/>
                        <a:ext cx="309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8755" name="Object 3"/>
          <p:cNvGraphicFramePr>
            <a:graphicFrameLocks noChangeAspect="1"/>
          </p:cNvGraphicFramePr>
          <p:nvPr/>
        </p:nvGraphicFramePr>
        <p:xfrm>
          <a:off x="6043246" y="2702169"/>
          <a:ext cx="1562100" cy="622300"/>
        </p:xfrm>
        <a:graphic>
          <a:graphicData uri="http://schemas.openxmlformats.org/presentationml/2006/ole">
            <mc:AlternateContent xmlns:mc="http://schemas.openxmlformats.org/markup-compatibility/2006">
              <mc:Choice xmlns:v="urn:schemas-microsoft-com:vml" Requires="v">
                <p:oleObj name="Equation" r:id="rId4" imgW="1562040" imgH="622080" progId="Equation.DSMT4">
                  <p:embed/>
                </p:oleObj>
              </mc:Choice>
              <mc:Fallback>
                <p:oleObj name="Equation" r:id="rId4" imgW="156204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246" y="2702169"/>
                        <a:ext cx="1562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8756" name="Object 4"/>
          <p:cNvGraphicFramePr>
            <a:graphicFrameLocks noChangeAspect="1"/>
          </p:cNvGraphicFramePr>
          <p:nvPr/>
        </p:nvGraphicFramePr>
        <p:xfrm>
          <a:off x="1219200" y="4128448"/>
          <a:ext cx="6692900" cy="1130300"/>
        </p:xfrm>
        <a:graphic>
          <a:graphicData uri="http://schemas.openxmlformats.org/presentationml/2006/ole">
            <mc:AlternateContent xmlns:mc="http://schemas.openxmlformats.org/markup-compatibility/2006">
              <mc:Choice xmlns:v="urn:schemas-microsoft-com:vml" Requires="v">
                <p:oleObj name="Equation" r:id="rId6" imgW="6692760" imgH="1130040" progId="Equation.DSMT4">
                  <p:embed/>
                </p:oleObj>
              </mc:Choice>
              <mc:Fallback>
                <p:oleObj name="Equation" r:id="rId6" imgW="6692760" imgH="1130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128448"/>
                        <a:ext cx="6692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8757" name="Object 5"/>
          <p:cNvGraphicFramePr>
            <a:graphicFrameLocks noChangeAspect="1"/>
          </p:cNvGraphicFramePr>
          <p:nvPr>
            <p:extLst>
              <p:ext uri="{D42A27DB-BD31-4B8C-83A1-F6EECF244321}">
                <p14:modId xmlns:p14="http://schemas.microsoft.com/office/powerpoint/2010/main" val="1822387413"/>
              </p:ext>
            </p:extLst>
          </p:nvPr>
        </p:nvGraphicFramePr>
        <p:xfrm>
          <a:off x="2141229" y="5410200"/>
          <a:ext cx="1739900" cy="571500"/>
        </p:xfrm>
        <a:graphic>
          <a:graphicData uri="http://schemas.openxmlformats.org/presentationml/2006/ole">
            <mc:AlternateContent xmlns:mc="http://schemas.openxmlformats.org/markup-compatibility/2006">
              <mc:Choice xmlns:v="urn:schemas-microsoft-com:vml" Requires="v">
                <p:oleObj name="Equation" r:id="rId8" imgW="1739880" imgH="571320" progId="Equation.DSMT4">
                  <p:embed/>
                </p:oleObj>
              </mc:Choice>
              <mc:Fallback>
                <p:oleObj name="Equation" r:id="rId8" imgW="173988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229" y="5410200"/>
                        <a:ext cx="1739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8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87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8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 4: Finding Values of x for Which a Maclaurin</a:t>
            </a:r>
            <a:br>
              <a:rPr lang="en-US" sz="3200" dirty="0"/>
            </a:br>
            <a:r>
              <a:rPr lang="en-US" sz="3200" dirty="0"/>
              <a:t>Series Converges to Its Generating Function </a:t>
            </a:r>
            <a:r>
              <a:rPr lang="en-US" dirty="0"/>
              <a:t>(cont.)</a:t>
            </a:r>
          </a:p>
        </p:txBody>
      </p:sp>
      <p:sp>
        <p:nvSpPr>
          <p:cNvPr id="3" name="Content Placeholder 2"/>
          <p:cNvSpPr>
            <a:spLocks noGrp="1"/>
          </p:cNvSpPr>
          <p:nvPr>
            <p:ph idx="1"/>
          </p:nvPr>
        </p:nvSpPr>
        <p:spPr/>
        <p:txBody>
          <a:bodyPr/>
          <a:lstStyle/>
          <a:p>
            <a:r>
              <a:rPr lang="en-US" dirty="0"/>
              <a:t>So the Maclaurin series generated by sin </a:t>
            </a:r>
            <a:r>
              <a:rPr lang="en-US" i="1" dirty="0"/>
              <a:t>x</a:t>
            </a:r>
            <a:r>
              <a:rPr lang="en-US" dirty="0"/>
              <a:t> is another example of a series that converges to its generating function for all </a:t>
            </a:r>
            <a:r>
              <a:rPr lang="en-US" i="1" dirty="0"/>
              <a:t>x</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 Taylor Series (cont.)</a:t>
            </a:r>
          </a:p>
        </p:txBody>
      </p:sp>
      <p:sp>
        <p:nvSpPr>
          <p:cNvPr id="3" name="Content Placeholder 2"/>
          <p:cNvSpPr>
            <a:spLocks noGrp="1"/>
          </p:cNvSpPr>
          <p:nvPr>
            <p:ph idx="1"/>
          </p:nvPr>
        </p:nvSpPr>
        <p:spPr/>
        <p:txBody>
          <a:bodyPr/>
          <a:lstStyle/>
          <a:p>
            <a:r>
              <a:rPr lang="en-US" dirty="0"/>
              <a:t>So far, we have determined that </a:t>
            </a:r>
            <a:r>
              <a:rPr lang="en-US" i="1" dirty="0"/>
              <a:t>e</a:t>
            </a:r>
            <a:r>
              <a:rPr lang="en-US" baseline="30000" dirty="0"/>
              <a:t>x</a:t>
            </a:r>
            <a:r>
              <a:rPr lang="en-US" dirty="0"/>
              <a:t> and sin </a:t>
            </a:r>
            <a:r>
              <a:rPr lang="en-US" i="1" dirty="0"/>
              <a:t>x</a:t>
            </a:r>
            <a:r>
              <a:rPr lang="en-US" dirty="0"/>
              <a:t> converge to their respective Maclaurin series (that is, Taylor series about </a:t>
            </a:r>
            <a:r>
              <a:rPr lang="en-US" i="1" dirty="0"/>
              <a:t>a</a:t>
            </a:r>
            <a:r>
              <a:rPr lang="en-US" dirty="0"/>
              <a:t> </a:t>
            </a:r>
            <a:r>
              <a:rPr lang="en-US" dirty="0">
                <a:latin typeface="Symbol" pitchFamily="18" charset="2"/>
              </a:rPr>
              <a:t>=</a:t>
            </a:r>
            <a:r>
              <a:rPr lang="en-US" dirty="0"/>
              <a:t> 0) for all </a:t>
            </a:r>
            <a:r>
              <a:rPr lang="en-US" i="1" dirty="0"/>
              <a:t>x.</a:t>
            </a:r>
            <a:r>
              <a:rPr lang="en-US" dirty="0"/>
              <a:t> and Example 1 demonstrated that 1/</a:t>
            </a:r>
            <a:r>
              <a:rPr lang="en-US" i="1" dirty="0"/>
              <a:t>x</a:t>
            </a:r>
            <a:r>
              <a:rPr lang="en-US" dirty="0"/>
              <a:t> converges to its Taylor series about </a:t>
            </a:r>
            <a:r>
              <a:rPr lang="en-US" i="1" dirty="0"/>
              <a:t>a</a:t>
            </a:r>
            <a:r>
              <a:rPr lang="en-US" dirty="0"/>
              <a:t> </a:t>
            </a:r>
            <a:r>
              <a:rPr lang="en-US" dirty="0">
                <a:latin typeface="Symbol" pitchFamily="18" charset="2"/>
              </a:rPr>
              <a:t>=</a:t>
            </a:r>
            <a:r>
              <a:rPr lang="en-US" dirty="0"/>
              <a:t> 3 on the interval 0 &lt; </a:t>
            </a:r>
            <a:r>
              <a:rPr lang="en-US" i="1" dirty="0"/>
              <a:t>x</a:t>
            </a:r>
            <a:r>
              <a:rPr lang="en-US" dirty="0"/>
              <a:t> &lt; 6 (and by checking the endpoints 0 and 6 individually, its easy to see that they cannot be included in the interval of convergence). The next example demonstrates that not all Taylor series are so well behaved.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5: Exploring a Maclaurin Series That Converges to the Desired Function at Only One Point</a:t>
            </a:r>
          </a:p>
        </p:txBody>
      </p:sp>
      <p:sp>
        <p:nvSpPr>
          <p:cNvPr id="3" name="Content Placeholder 2"/>
          <p:cNvSpPr>
            <a:spLocks noGrp="1"/>
          </p:cNvSpPr>
          <p:nvPr>
            <p:ph idx="1"/>
          </p:nvPr>
        </p:nvSpPr>
        <p:spPr>
          <a:xfrm>
            <a:off x="457200" y="1280160"/>
            <a:ext cx="8229600" cy="4701540"/>
          </a:xfrm>
        </p:spPr>
        <p:txBody>
          <a:bodyPr/>
          <a:lstStyle/>
          <a:p>
            <a:r>
              <a:rPr lang="en-US" dirty="0"/>
              <a:t>Let </a:t>
            </a:r>
            <a:r>
              <a:rPr lang="en-US" i="1" dirty="0"/>
              <a:t>f </a:t>
            </a:r>
            <a:r>
              <a:rPr lang="en-US" dirty="0"/>
              <a:t>be defined by</a:t>
            </a:r>
          </a:p>
          <a:p>
            <a:endParaRPr lang="en-US" dirty="0"/>
          </a:p>
          <a:p>
            <a:endParaRPr lang="en-US" dirty="0"/>
          </a:p>
          <a:p>
            <a:endParaRPr lang="en-US" dirty="0"/>
          </a:p>
          <a:p>
            <a:r>
              <a:rPr lang="en-US" dirty="0"/>
              <a:t>It is easy to see that </a:t>
            </a:r>
            <a:r>
              <a:rPr lang="en-US" i="1" dirty="0"/>
              <a:t>f</a:t>
            </a:r>
            <a:r>
              <a:rPr lang="en-US" dirty="0"/>
              <a:t> has derivatives of all orders for every </a:t>
            </a:r>
            <a:r>
              <a:rPr lang="en-US" i="1" dirty="0"/>
              <a:t>x</a:t>
            </a:r>
            <a:r>
              <a:rPr lang="en-US" dirty="0"/>
              <a:t> ≠ 0, and with a bit of work we can show that </a:t>
            </a:r>
            <a:r>
              <a:rPr lang="en-US" i="1" dirty="0"/>
              <a:t>f</a:t>
            </a:r>
            <a:r>
              <a:rPr lang="en-US" baseline="30000" dirty="0"/>
              <a:t>(</a:t>
            </a:r>
            <a:r>
              <a:rPr lang="en-US" i="1" baseline="30000" dirty="0"/>
              <a:t>n</a:t>
            </a:r>
            <a:r>
              <a:rPr lang="en-US" baseline="30000" dirty="0"/>
              <a:t>)</a:t>
            </a:r>
            <a:r>
              <a:rPr lang="en-US" dirty="0"/>
              <a:t>(0) = 0 for every </a:t>
            </a:r>
            <a:r>
              <a:rPr lang="en-US" i="1" dirty="0"/>
              <a:t>n</a:t>
            </a:r>
            <a:r>
              <a:rPr lang="en-US" dirty="0"/>
              <a:t>. First, by the definition of the derivative,</a:t>
            </a:r>
          </a:p>
          <a:p>
            <a:endParaRPr lang="en-US" dirty="0"/>
          </a:p>
        </p:txBody>
      </p:sp>
      <p:graphicFrame>
        <p:nvGraphicFramePr>
          <p:cNvPr id="460802" name="Object 2"/>
          <p:cNvGraphicFramePr>
            <a:graphicFrameLocks noChangeAspect="1"/>
          </p:cNvGraphicFramePr>
          <p:nvPr/>
        </p:nvGraphicFramePr>
        <p:xfrm>
          <a:off x="2743200" y="1905000"/>
          <a:ext cx="3251200" cy="1130300"/>
        </p:xfrm>
        <a:graphic>
          <a:graphicData uri="http://schemas.openxmlformats.org/presentationml/2006/ole">
            <mc:AlternateContent xmlns:mc="http://schemas.openxmlformats.org/markup-compatibility/2006">
              <mc:Choice xmlns:v="urn:schemas-microsoft-com:vml" Requires="v">
                <p:oleObj name="Equation" r:id="rId2" imgW="3251160" imgH="1130040" progId="Equation.DSMT4">
                  <p:embed/>
                </p:oleObj>
              </mc:Choice>
              <mc:Fallback>
                <p:oleObj name="Equation" r:id="rId2" imgW="3251160" imgH="1130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3251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03" name="Object 3"/>
          <p:cNvGraphicFramePr>
            <a:graphicFrameLocks noChangeAspect="1"/>
          </p:cNvGraphicFramePr>
          <p:nvPr>
            <p:extLst>
              <p:ext uri="{D42A27DB-BD31-4B8C-83A1-F6EECF244321}">
                <p14:modId xmlns:p14="http://schemas.microsoft.com/office/powerpoint/2010/main" val="2970082326"/>
              </p:ext>
            </p:extLst>
          </p:nvPr>
        </p:nvGraphicFramePr>
        <p:xfrm>
          <a:off x="2098431" y="4953000"/>
          <a:ext cx="4978400" cy="952500"/>
        </p:xfrm>
        <a:graphic>
          <a:graphicData uri="http://schemas.openxmlformats.org/presentationml/2006/ole">
            <mc:AlternateContent xmlns:mc="http://schemas.openxmlformats.org/markup-compatibility/2006">
              <mc:Choice xmlns:v="urn:schemas-microsoft-com:vml" Requires="v">
                <p:oleObj name="Equation" r:id="rId4" imgW="4978080" imgH="952200" progId="Equation.DSMT4">
                  <p:embed/>
                </p:oleObj>
              </mc:Choice>
              <mc:Fallback>
                <p:oleObj name="Equation" r:id="rId4" imgW="497808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431" y="4953000"/>
                        <a:ext cx="497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and, in general, </a:t>
            </a:r>
          </a:p>
        </p:txBody>
      </p:sp>
      <p:graphicFrame>
        <p:nvGraphicFramePr>
          <p:cNvPr id="422915" name="Object 3"/>
          <p:cNvGraphicFramePr>
            <a:graphicFrameLocks noChangeAspect="1"/>
          </p:cNvGraphicFramePr>
          <p:nvPr/>
        </p:nvGraphicFramePr>
        <p:xfrm>
          <a:off x="2806700" y="4332288"/>
          <a:ext cx="2006600" cy="546100"/>
        </p:xfrm>
        <a:graphic>
          <a:graphicData uri="http://schemas.openxmlformats.org/presentationml/2006/ole">
            <mc:AlternateContent xmlns:mc="http://schemas.openxmlformats.org/markup-compatibility/2006">
              <mc:Choice xmlns:v="urn:schemas-microsoft-com:vml" Requires="v">
                <p:oleObj name="Equation" r:id="rId2" imgW="2006280" imgH="545760" progId="Equation.DSMT4">
                  <p:embed/>
                </p:oleObj>
              </mc:Choice>
              <mc:Fallback>
                <p:oleObj name="Equation" r:id="rId2" imgW="2006280" imgH="545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4332288"/>
                        <a:ext cx="2006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6" name="Object 4"/>
          <p:cNvGraphicFramePr>
            <a:graphicFrameLocks noChangeAspect="1"/>
          </p:cNvGraphicFramePr>
          <p:nvPr>
            <p:extLst>
              <p:ext uri="{D42A27DB-BD31-4B8C-83A1-F6EECF244321}">
                <p14:modId xmlns:p14="http://schemas.microsoft.com/office/powerpoint/2010/main" val="2765772533"/>
              </p:ext>
            </p:extLst>
          </p:nvPr>
        </p:nvGraphicFramePr>
        <p:xfrm>
          <a:off x="546100" y="1447800"/>
          <a:ext cx="6426200" cy="558800"/>
        </p:xfrm>
        <a:graphic>
          <a:graphicData uri="http://schemas.openxmlformats.org/presentationml/2006/ole">
            <mc:AlternateContent xmlns:mc="http://schemas.openxmlformats.org/markup-compatibility/2006">
              <mc:Choice xmlns:v="urn:schemas-microsoft-com:vml" Requires="v">
                <p:oleObj name="Equation" r:id="rId4" imgW="6426000" imgH="558720" progId="Equation.DSMT4">
                  <p:embed/>
                </p:oleObj>
              </mc:Choice>
              <mc:Fallback>
                <p:oleObj name="Equation" r:id="rId4" imgW="6426000" imgH="558720" progId="Equation.DSMT4">
                  <p:embed/>
                  <p:pic>
                    <p:nvPicPr>
                      <p:cNvPr id="0" name="Picture 4"/>
                      <p:cNvPicPr>
                        <a:picLocks noChangeAspect="1" noChangeArrowheads="1"/>
                      </p:cNvPicPr>
                      <p:nvPr/>
                    </p:nvPicPr>
                    <p:blipFill>
                      <a:blip r:embed="rId5"/>
                      <a:srcRect/>
                      <a:stretch>
                        <a:fillRect/>
                      </a:stretch>
                    </p:blipFill>
                    <p:spPr bwMode="auto">
                      <a:xfrm>
                        <a:off x="546100" y="1447800"/>
                        <a:ext cx="6426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7" name="Object 5"/>
          <p:cNvGraphicFramePr>
            <a:graphicFrameLocks noChangeAspect="1"/>
          </p:cNvGraphicFramePr>
          <p:nvPr>
            <p:extLst>
              <p:ext uri="{D42A27DB-BD31-4B8C-83A1-F6EECF244321}">
                <p14:modId xmlns:p14="http://schemas.microsoft.com/office/powerpoint/2010/main" val="1941733764"/>
              </p:ext>
            </p:extLst>
          </p:nvPr>
        </p:nvGraphicFramePr>
        <p:xfrm>
          <a:off x="520700" y="2794000"/>
          <a:ext cx="7454900" cy="558800"/>
        </p:xfrm>
        <a:graphic>
          <a:graphicData uri="http://schemas.openxmlformats.org/presentationml/2006/ole">
            <mc:AlternateContent xmlns:mc="http://schemas.openxmlformats.org/markup-compatibility/2006">
              <mc:Choice xmlns:v="urn:schemas-microsoft-com:vml" Requires="v">
                <p:oleObj name="Equation" r:id="rId6" imgW="7454880" imgH="558720" progId="Equation.DSMT4">
                  <p:embed/>
                </p:oleObj>
              </mc:Choice>
              <mc:Fallback>
                <p:oleObj name="Equation" r:id="rId6" imgW="7454880" imgH="558720" progId="Equation.DSMT4">
                  <p:embed/>
                  <p:pic>
                    <p:nvPicPr>
                      <p:cNvPr id="0" name="Picture 5"/>
                      <p:cNvPicPr>
                        <a:picLocks noChangeAspect="1" noChangeArrowheads="1"/>
                      </p:cNvPicPr>
                      <p:nvPr/>
                    </p:nvPicPr>
                    <p:blipFill>
                      <a:blip r:embed="rId7"/>
                      <a:srcRect/>
                      <a:stretch>
                        <a:fillRect/>
                      </a:stretch>
                    </p:blipFill>
                    <p:spPr bwMode="auto">
                      <a:xfrm>
                        <a:off x="520700" y="2794000"/>
                        <a:ext cx="7454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8" name="Object 6"/>
          <p:cNvGraphicFramePr>
            <a:graphicFrameLocks noChangeAspect="1"/>
          </p:cNvGraphicFramePr>
          <p:nvPr/>
        </p:nvGraphicFramePr>
        <p:xfrm>
          <a:off x="5435600" y="2184400"/>
          <a:ext cx="1981200" cy="482600"/>
        </p:xfrm>
        <a:graphic>
          <a:graphicData uri="http://schemas.openxmlformats.org/presentationml/2006/ole">
            <mc:AlternateContent xmlns:mc="http://schemas.openxmlformats.org/markup-compatibility/2006">
              <mc:Choice xmlns:v="urn:schemas-microsoft-com:vml" Requires="v">
                <p:oleObj name="Equation" r:id="rId8" imgW="1981080" imgH="482400" progId="Equation.DSMT4">
                  <p:embed/>
                </p:oleObj>
              </mc:Choice>
              <mc:Fallback>
                <p:oleObj name="Equation" r:id="rId8" imgW="198108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2184400"/>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919" name="Object 7"/>
          <p:cNvGraphicFramePr>
            <a:graphicFrameLocks noChangeAspect="1"/>
          </p:cNvGraphicFramePr>
          <p:nvPr>
            <p:extLst>
              <p:ext uri="{D42A27DB-BD31-4B8C-83A1-F6EECF244321}">
                <p14:modId xmlns:p14="http://schemas.microsoft.com/office/powerpoint/2010/main" val="689863699"/>
              </p:ext>
            </p:extLst>
          </p:nvPr>
        </p:nvGraphicFramePr>
        <p:xfrm>
          <a:off x="5435600" y="3473244"/>
          <a:ext cx="3251200" cy="482600"/>
        </p:xfrm>
        <a:graphic>
          <a:graphicData uri="http://schemas.openxmlformats.org/presentationml/2006/ole">
            <mc:AlternateContent xmlns:mc="http://schemas.openxmlformats.org/markup-compatibility/2006">
              <mc:Choice xmlns:v="urn:schemas-microsoft-com:vml" Requires="v">
                <p:oleObj name="Equation" r:id="rId10" imgW="3251160" imgH="482400" progId="Equation.DSMT4">
                  <p:embed/>
                </p:oleObj>
              </mc:Choice>
              <mc:Fallback>
                <p:oleObj name="Equation" r:id="rId10" imgW="3251160" imgH="482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3473244"/>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a:extLst>
              <a:ext uri="{FF2B5EF4-FFF2-40B4-BE49-F238E27FC236}">
                <a16:creationId xmlns:a16="http://schemas.microsoft.com/office/drawing/2014/main" id="{B619EE0A-A7CF-4103-A550-4E30FEF2073B}"/>
              </a:ext>
            </a:extLst>
          </p:cNvPr>
          <p:cNvSpPr txBox="1"/>
          <p:nvPr/>
        </p:nvSpPr>
        <p:spPr>
          <a:xfrm>
            <a:off x="1447800" y="3380880"/>
            <a:ext cx="223138" cy="646331"/>
          </a:xfrm>
          <a:prstGeom prst="rect">
            <a:avLst/>
          </a:prstGeom>
          <a:noFill/>
        </p:spPr>
        <p:txBody>
          <a:bodyPr wrap="none" rtlCol="0">
            <a:spAutoFit/>
          </a:bodyPr>
          <a:lstStyle/>
          <a:p>
            <a:r>
              <a:rPr lang="en-US" sz="1200" dirty="0">
                <a:solidFill>
                  <a:srgbClr val="000099"/>
                </a:solidFill>
              </a:rPr>
              <a:t>.</a:t>
            </a:r>
          </a:p>
          <a:p>
            <a:r>
              <a:rPr lang="en-US" sz="1200" dirty="0">
                <a:solidFill>
                  <a:srgbClr val="000099"/>
                </a:solidFill>
              </a:rPr>
              <a:t>.</a:t>
            </a:r>
          </a:p>
          <a:p>
            <a:r>
              <a:rPr lang="en-US" sz="1200" dirty="0">
                <a:solidFill>
                  <a:srgbClr val="0000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9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2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Exploring a Maclaurin Series That Converges to the Desired Function at Only One Point (cont.)</a:t>
            </a:r>
          </a:p>
        </p:txBody>
      </p:sp>
      <p:sp>
        <p:nvSpPr>
          <p:cNvPr id="3" name="Content Placeholder 2"/>
          <p:cNvSpPr>
            <a:spLocks noGrp="1"/>
          </p:cNvSpPr>
          <p:nvPr>
            <p:ph idx="1"/>
          </p:nvPr>
        </p:nvSpPr>
        <p:spPr/>
        <p:txBody>
          <a:bodyPr/>
          <a:lstStyle/>
          <a:p>
            <a:r>
              <a:rPr lang="en-US" dirty="0"/>
              <a:t>This limit is of indeterminate form 0/0 and we could apply </a:t>
            </a:r>
            <a:r>
              <a:rPr lang="en-US" dirty="0" err="1"/>
              <a:t>L’Hôpital’s</a:t>
            </a:r>
            <a:r>
              <a:rPr lang="en-US" dirty="0"/>
              <a:t> Rule to it directly—unfortunately, as you can verify, this leads to a limit that’s harder to analyze. But we can transform the limit into one of indeterminate form 	 and make progress.</a:t>
            </a:r>
          </a:p>
        </p:txBody>
      </p:sp>
      <p:graphicFrame>
        <p:nvGraphicFramePr>
          <p:cNvPr id="461826" name="Object 2"/>
          <p:cNvGraphicFramePr>
            <a:graphicFrameLocks noChangeAspect="1"/>
          </p:cNvGraphicFramePr>
          <p:nvPr/>
        </p:nvGraphicFramePr>
        <p:xfrm>
          <a:off x="3464169" y="3077308"/>
          <a:ext cx="685800" cy="431800"/>
        </p:xfrm>
        <a:graphic>
          <a:graphicData uri="http://schemas.openxmlformats.org/presentationml/2006/ole">
            <mc:AlternateContent xmlns:mc="http://schemas.openxmlformats.org/markup-compatibility/2006">
              <mc:Choice xmlns:v="urn:schemas-microsoft-com:vml" Requires="v">
                <p:oleObj name="Equation" r:id="rId2" imgW="685800" imgH="431640" progId="Equation.DSMT4">
                  <p:embed/>
                </p:oleObj>
              </mc:Choice>
              <mc:Fallback>
                <p:oleObj name="Equation" r:id="rId2" imgW="6858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169" y="3077308"/>
                        <a:ext cx="685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827" name="Object 3"/>
          <p:cNvGraphicFramePr>
            <a:graphicFrameLocks noChangeAspect="1"/>
          </p:cNvGraphicFramePr>
          <p:nvPr>
            <p:extLst>
              <p:ext uri="{D42A27DB-BD31-4B8C-83A1-F6EECF244321}">
                <p14:modId xmlns:p14="http://schemas.microsoft.com/office/powerpoint/2010/main" val="503108903"/>
              </p:ext>
            </p:extLst>
          </p:nvPr>
        </p:nvGraphicFramePr>
        <p:xfrm>
          <a:off x="415925" y="3676650"/>
          <a:ext cx="8229600" cy="1723346"/>
        </p:xfrm>
        <a:graphic>
          <a:graphicData uri="http://schemas.openxmlformats.org/presentationml/2006/ole">
            <mc:AlternateContent xmlns:mc="http://schemas.openxmlformats.org/markup-compatibility/2006">
              <mc:Choice xmlns:v="urn:schemas-microsoft-com:vml" Requires="v">
                <p:oleObj name="Equation" r:id="rId4" imgW="8369280" imgH="1752480" progId="Equation.DSMT4">
                  <p:embed/>
                </p:oleObj>
              </mc:Choice>
              <mc:Fallback>
                <p:oleObj name="Equation" r:id="rId4" imgW="8369280" imgH="1752480" progId="Equation.DSMT4">
                  <p:embed/>
                  <p:pic>
                    <p:nvPicPr>
                      <p:cNvPr id="0" name="Picture 3"/>
                      <p:cNvPicPr>
                        <a:picLocks noChangeAspect="1" noChangeArrowheads="1"/>
                      </p:cNvPicPr>
                      <p:nvPr/>
                    </p:nvPicPr>
                    <p:blipFill>
                      <a:blip r:embed="rId5"/>
                      <a:srcRect/>
                      <a:stretch>
                        <a:fillRect/>
                      </a:stretch>
                    </p:blipFill>
                    <p:spPr bwMode="auto">
                      <a:xfrm>
                        <a:off x="415925" y="3676650"/>
                        <a:ext cx="8229600" cy="1723346"/>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Exploring a Maclaurin Series That Converges to the Desired Function at Only One Point (cont.)</a:t>
            </a:r>
          </a:p>
        </p:txBody>
      </p:sp>
      <p:sp>
        <p:nvSpPr>
          <p:cNvPr id="3" name="Content Placeholder 2"/>
          <p:cNvSpPr>
            <a:spLocks noGrp="1"/>
          </p:cNvSpPr>
          <p:nvPr>
            <p:ph idx="1"/>
          </p:nvPr>
        </p:nvSpPr>
        <p:spPr/>
        <p:txBody>
          <a:bodyPr>
            <a:noAutofit/>
          </a:bodyPr>
          <a:lstStyle/>
          <a:p>
            <a:r>
              <a:rPr lang="en-US" dirty="0"/>
              <a:t>We use the same principle to show that higher derivatives of </a:t>
            </a:r>
            <a:r>
              <a:rPr lang="en-US" i="1" dirty="0"/>
              <a:t>f</a:t>
            </a:r>
            <a:r>
              <a:rPr lang="en-US" dirty="0"/>
              <a:t> evaluated at 0 are also 0. For instance,</a:t>
            </a:r>
          </a:p>
          <a:p>
            <a:endParaRPr lang="en-US" dirty="0"/>
          </a:p>
          <a:p>
            <a:endParaRPr lang="en-US" dirty="0"/>
          </a:p>
          <a:p>
            <a:endParaRPr lang="en-US" dirty="0"/>
          </a:p>
          <a:p>
            <a:r>
              <a:rPr lang="en-US" dirty="0"/>
              <a:t>and two applications of the same trick result in</a:t>
            </a:r>
          </a:p>
          <a:p>
            <a:pPr>
              <a:spcBef>
                <a:spcPts val="0"/>
              </a:spcBef>
            </a:pPr>
            <a:r>
              <a:rPr lang="en-US" dirty="0"/>
              <a:t>By induction, and through repeated application of </a:t>
            </a:r>
            <a:r>
              <a:rPr lang="en-US" dirty="0" err="1"/>
              <a:t>L’Hôpital’s</a:t>
            </a:r>
            <a:r>
              <a:rPr lang="en-US" dirty="0"/>
              <a:t> Rule, we obtain </a:t>
            </a:r>
            <a:r>
              <a:rPr lang="en-US" i="1" dirty="0"/>
              <a:t>f</a:t>
            </a:r>
            <a:r>
              <a:rPr lang="en-US" baseline="30000" dirty="0"/>
              <a:t>(</a:t>
            </a:r>
            <a:r>
              <a:rPr lang="en-US" i="1" baseline="30000" dirty="0"/>
              <a:t>n</a:t>
            </a:r>
            <a:r>
              <a:rPr lang="en-US" baseline="30000" dirty="0"/>
              <a:t>)</a:t>
            </a:r>
            <a:r>
              <a:rPr lang="en-US" dirty="0"/>
              <a:t>(0) </a:t>
            </a:r>
            <a:r>
              <a:rPr lang="en-US" dirty="0">
                <a:latin typeface="Symbol" pitchFamily="18" charset="2"/>
              </a:rPr>
              <a:t>=</a:t>
            </a:r>
            <a:r>
              <a:rPr lang="en-US" dirty="0"/>
              <a:t> 0 for every </a:t>
            </a:r>
            <a:r>
              <a:rPr lang="en-US" i="1" dirty="0"/>
              <a:t>n</a:t>
            </a:r>
            <a:r>
              <a:rPr lang="en-US" dirty="0"/>
              <a:t>.</a:t>
            </a:r>
          </a:p>
        </p:txBody>
      </p:sp>
      <p:graphicFrame>
        <p:nvGraphicFramePr>
          <p:cNvPr id="462850" name="Object 2"/>
          <p:cNvGraphicFramePr>
            <a:graphicFrameLocks noChangeAspect="1"/>
          </p:cNvGraphicFramePr>
          <p:nvPr>
            <p:extLst>
              <p:ext uri="{D42A27DB-BD31-4B8C-83A1-F6EECF244321}">
                <p14:modId xmlns:p14="http://schemas.microsoft.com/office/powerpoint/2010/main" val="2786981659"/>
              </p:ext>
            </p:extLst>
          </p:nvPr>
        </p:nvGraphicFramePr>
        <p:xfrm>
          <a:off x="774700" y="2286000"/>
          <a:ext cx="7442200" cy="1397000"/>
        </p:xfrm>
        <a:graphic>
          <a:graphicData uri="http://schemas.openxmlformats.org/presentationml/2006/ole">
            <mc:AlternateContent xmlns:mc="http://schemas.openxmlformats.org/markup-compatibility/2006">
              <mc:Choice xmlns:v="urn:schemas-microsoft-com:vml" Requires="v">
                <p:oleObj name="Equation" r:id="rId2" imgW="7441920" imgH="1396800" progId="Equation.DSMT4">
                  <p:embed/>
                </p:oleObj>
              </mc:Choice>
              <mc:Fallback>
                <p:oleObj name="Equation" r:id="rId2" imgW="7441920" imgH="1396800" progId="Equation.DSMT4">
                  <p:embed/>
                  <p:pic>
                    <p:nvPicPr>
                      <p:cNvPr id="0" name="Picture 2"/>
                      <p:cNvPicPr>
                        <a:picLocks noChangeAspect="1" noChangeArrowheads="1"/>
                      </p:cNvPicPr>
                      <p:nvPr/>
                    </p:nvPicPr>
                    <p:blipFill>
                      <a:blip r:embed="rId3"/>
                      <a:srcRect/>
                      <a:stretch>
                        <a:fillRect/>
                      </a:stretch>
                    </p:blipFill>
                    <p:spPr bwMode="auto">
                      <a:xfrm>
                        <a:off x="774700" y="2286000"/>
                        <a:ext cx="74422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2851" name="Object 3"/>
          <p:cNvGraphicFramePr>
            <a:graphicFrameLocks noChangeAspect="1"/>
          </p:cNvGraphicFramePr>
          <p:nvPr>
            <p:extLst>
              <p:ext uri="{D42A27DB-BD31-4B8C-83A1-F6EECF244321}">
                <p14:modId xmlns:p14="http://schemas.microsoft.com/office/powerpoint/2010/main" val="1713174636"/>
              </p:ext>
            </p:extLst>
          </p:nvPr>
        </p:nvGraphicFramePr>
        <p:xfrm>
          <a:off x="7315200" y="3810000"/>
          <a:ext cx="1422400" cy="482600"/>
        </p:xfrm>
        <a:graphic>
          <a:graphicData uri="http://schemas.openxmlformats.org/presentationml/2006/ole">
            <mc:AlternateContent xmlns:mc="http://schemas.openxmlformats.org/markup-compatibility/2006">
              <mc:Choice xmlns:v="urn:schemas-microsoft-com:vml" Requires="v">
                <p:oleObj name="Equation" r:id="rId4" imgW="1422360" imgH="482400" progId="Equation.DSMT4">
                  <p:embed/>
                </p:oleObj>
              </mc:Choice>
              <mc:Fallback>
                <p:oleObj name="Equation" r:id="rId4" imgW="14223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810000"/>
                        <a:ext cx="142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Exploring a Maclaurin Series That Converges to the Desired Function at Only One Point (cont.)</a:t>
            </a:r>
          </a:p>
        </p:txBody>
      </p:sp>
      <p:sp>
        <p:nvSpPr>
          <p:cNvPr id="3" name="Content Placeholder 2"/>
          <p:cNvSpPr>
            <a:spLocks noGrp="1"/>
          </p:cNvSpPr>
          <p:nvPr>
            <p:ph idx="1"/>
          </p:nvPr>
        </p:nvSpPr>
        <p:spPr/>
        <p:txBody>
          <a:bodyPr/>
          <a:lstStyle/>
          <a:p>
            <a:r>
              <a:rPr lang="en-US" dirty="0"/>
              <a:t>So the Maclaurin series generated by </a:t>
            </a:r>
            <a:r>
              <a:rPr lang="en-US" i="1" dirty="0"/>
              <a:t>f</a:t>
            </a:r>
            <a:r>
              <a:rPr lang="en-US" dirty="0"/>
              <a:t> is the series                  </a:t>
            </a:r>
          </a:p>
          <a:p>
            <a:r>
              <a:rPr lang="en-US" dirty="0"/>
              <a:t>          or 0. But clearly 	          for every </a:t>
            </a:r>
            <a:r>
              <a:rPr lang="en-US" i="1" dirty="0"/>
              <a:t>x</a:t>
            </a:r>
            <a:r>
              <a:rPr lang="en-US" dirty="0"/>
              <a:t> ≠ 0. So the </a:t>
            </a:r>
          </a:p>
          <a:p>
            <a:pPr>
              <a:spcBef>
                <a:spcPts val="1800"/>
              </a:spcBef>
            </a:pPr>
            <a:r>
              <a:rPr lang="en-US" dirty="0"/>
              <a:t>Maclaurin series for this particular function converges to it at one and only one point—not a very useful expansion at all.</a:t>
            </a:r>
          </a:p>
        </p:txBody>
      </p:sp>
      <p:graphicFrame>
        <p:nvGraphicFramePr>
          <p:cNvPr id="463874" name="Object 2"/>
          <p:cNvGraphicFramePr>
            <a:graphicFrameLocks noChangeAspect="1"/>
          </p:cNvGraphicFramePr>
          <p:nvPr/>
        </p:nvGraphicFramePr>
        <p:xfrm>
          <a:off x="533400" y="1633416"/>
          <a:ext cx="711200" cy="939800"/>
        </p:xfrm>
        <a:graphic>
          <a:graphicData uri="http://schemas.openxmlformats.org/presentationml/2006/ole">
            <mc:AlternateContent xmlns:mc="http://schemas.openxmlformats.org/markup-compatibility/2006">
              <mc:Choice xmlns:v="urn:schemas-microsoft-com:vml" Requires="v">
                <p:oleObj name="Equation" r:id="rId2" imgW="711000" imgH="939600" progId="Equation.DSMT4">
                  <p:embed/>
                </p:oleObj>
              </mc:Choice>
              <mc:Fallback>
                <p:oleObj name="Equation" r:id="rId2" imgW="71100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33416"/>
                        <a:ext cx="711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3875" name="Object 3"/>
          <p:cNvGraphicFramePr>
            <a:graphicFrameLocks noChangeAspect="1"/>
          </p:cNvGraphicFramePr>
          <p:nvPr/>
        </p:nvGraphicFramePr>
        <p:xfrm>
          <a:off x="3698544" y="1845408"/>
          <a:ext cx="1219200" cy="469900"/>
        </p:xfrm>
        <a:graphic>
          <a:graphicData uri="http://schemas.openxmlformats.org/presentationml/2006/ole">
            <mc:AlternateContent xmlns:mc="http://schemas.openxmlformats.org/markup-compatibility/2006">
              <mc:Choice xmlns:v="urn:schemas-microsoft-com:vml" Requires="v">
                <p:oleObj name="Equation" r:id="rId4" imgW="1218960" imgH="469800" progId="Equation.DSMT4">
                  <p:embed/>
                </p:oleObj>
              </mc:Choice>
              <mc:Fallback>
                <p:oleObj name="Equation" r:id="rId4" imgW="12189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544" y="1845408"/>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5: Exploring a Maclaurin Series That Converges to the Desired Function at Only One Point (cont.)</a:t>
            </a:r>
          </a:p>
        </p:txBody>
      </p:sp>
      <p:sp>
        <p:nvSpPr>
          <p:cNvPr id="3" name="Content Placeholder 2"/>
          <p:cNvSpPr>
            <a:spLocks noGrp="1"/>
          </p:cNvSpPr>
          <p:nvPr>
            <p:ph idx="1"/>
          </p:nvPr>
        </p:nvSpPr>
        <p:spPr>
          <a:xfrm>
            <a:off x="457200" y="1295400"/>
            <a:ext cx="8229600" cy="4572000"/>
          </a:xfrm>
        </p:spPr>
        <p:txBody>
          <a:bodyPr>
            <a:noAutofit/>
          </a:bodyPr>
          <a:lstStyle/>
          <a:p>
            <a:pPr>
              <a:lnSpc>
                <a:spcPct val="110000"/>
              </a:lnSpc>
            </a:pPr>
            <a:r>
              <a:rPr lang="en-US" dirty="0"/>
              <a:t>What goes wrong in this example? Actually, nothing at all—Taylor’s Theorem is not contradicted by this function. Figure 3 shows that </a:t>
            </a:r>
            <a:r>
              <a:rPr lang="en-US" i="1" dirty="0"/>
              <a:t>f</a:t>
            </a:r>
            <a:r>
              <a:rPr lang="en-US" dirty="0"/>
              <a:t> is extremely flat near 0, </a:t>
            </a:r>
          </a:p>
        </p:txBody>
      </p:sp>
      <p:sp>
        <p:nvSpPr>
          <p:cNvPr id="7" name="Rectangle 6"/>
          <p:cNvSpPr/>
          <p:nvPr/>
        </p:nvSpPr>
        <p:spPr>
          <a:xfrm>
            <a:off x="457200" y="2729552"/>
            <a:ext cx="4206240" cy="2438488"/>
          </a:xfrm>
          <a:prstGeom prst="rect">
            <a:avLst/>
          </a:prstGeom>
        </p:spPr>
        <p:txBody>
          <a:bodyPr>
            <a:spAutoFit/>
          </a:bodyPr>
          <a:lstStyle/>
          <a:p>
            <a:pPr>
              <a:lnSpc>
                <a:spcPct val="110000"/>
              </a:lnSpc>
            </a:pPr>
            <a:r>
              <a:rPr lang="en-US" sz="2800" dirty="0">
                <a:solidFill>
                  <a:srgbClr val="355F91"/>
                </a:solidFill>
              </a:rPr>
              <a:t>but not exactly flat. For any </a:t>
            </a:r>
            <a:r>
              <a:rPr lang="en-US" sz="2800" i="1" dirty="0">
                <a:solidFill>
                  <a:srgbClr val="355F91"/>
                </a:solidFill>
              </a:rPr>
              <a:t>x</a:t>
            </a:r>
            <a:r>
              <a:rPr lang="en-US" sz="2800" dirty="0">
                <a:solidFill>
                  <a:srgbClr val="355F91"/>
                </a:solidFill>
              </a:rPr>
              <a:t> ≠ 0, </a:t>
            </a:r>
            <a:r>
              <a:rPr lang="en-US" sz="2800" i="1" dirty="0">
                <a:solidFill>
                  <a:srgbClr val="355F91"/>
                </a:solidFill>
              </a:rPr>
              <a:t>f</a:t>
            </a:r>
            <a:r>
              <a:rPr lang="en-US" sz="2800" baseline="30000" dirty="0">
                <a:solidFill>
                  <a:srgbClr val="355F91"/>
                </a:solidFill>
              </a:rPr>
              <a:t>(</a:t>
            </a:r>
            <a:r>
              <a:rPr lang="en-US" sz="2800" i="1" baseline="30000" dirty="0">
                <a:solidFill>
                  <a:srgbClr val="355F91"/>
                </a:solidFill>
              </a:rPr>
              <a:t>n</a:t>
            </a:r>
            <a:r>
              <a:rPr lang="en-US" sz="2800" baseline="30000" dirty="0">
                <a:solidFill>
                  <a:srgbClr val="355F91"/>
                </a:solidFill>
              </a:rPr>
              <a:t>)</a:t>
            </a:r>
            <a:r>
              <a:rPr lang="en-US" sz="2800" dirty="0">
                <a:solidFill>
                  <a:srgbClr val="355F91"/>
                </a:solidFill>
              </a:rPr>
              <a:t>(</a:t>
            </a:r>
            <a:r>
              <a:rPr lang="en-US" sz="2800" i="1" dirty="0">
                <a:solidFill>
                  <a:srgbClr val="355F91"/>
                </a:solidFill>
              </a:rPr>
              <a:t>x</a:t>
            </a:r>
            <a:r>
              <a:rPr lang="en-US" sz="2800" dirty="0">
                <a:solidFill>
                  <a:srgbClr val="355F91"/>
                </a:solidFill>
              </a:rPr>
              <a:t>) will eventually begin to diverge rapidly from 0 as  </a:t>
            </a:r>
            <a:r>
              <a:rPr lang="en-US" sz="2800" i="1" dirty="0">
                <a:solidFill>
                  <a:srgbClr val="355F91"/>
                </a:solidFill>
              </a:rPr>
              <a:t>n</a:t>
            </a:r>
            <a:r>
              <a:rPr lang="en-US" sz="2800" dirty="0">
                <a:solidFill>
                  <a:srgbClr val="355F91"/>
                </a:solidFill>
              </a:rPr>
              <a:t> </a:t>
            </a:r>
            <a:r>
              <a:rPr lang="en-US" sz="2800" dirty="0">
                <a:solidFill>
                  <a:srgbClr val="355F91"/>
                </a:solidFill>
                <a:sym typeface="Symbol"/>
              </a:rPr>
              <a:t> </a:t>
            </a:r>
            <a:r>
              <a:rPr lang="en-US" sz="2800" dirty="0">
                <a:solidFill>
                  <a:srgbClr val="355F91"/>
                </a:solidFill>
              </a:rPr>
              <a:t>, resulting in </a:t>
            </a:r>
          </a:p>
        </p:txBody>
      </p:sp>
      <p:grpSp>
        <p:nvGrpSpPr>
          <p:cNvPr id="9" name="Group 8"/>
          <p:cNvGrpSpPr/>
          <p:nvPr/>
        </p:nvGrpSpPr>
        <p:grpSpPr>
          <a:xfrm>
            <a:off x="4682744" y="2829580"/>
            <a:ext cx="4004056" cy="3037820"/>
            <a:chOff x="4579248" y="1524000"/>
            <a:chExt cx="4336152" cy="3190220"/>
          </a:xfrm>
        </p:grpSpPr>
        <p:pic>
          <p:nvPicPr>
            <p:cNvPr id="464899"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9248" y="1524000"/>
              <a:ext cx="4336152" cy="2560320"/>
            </a:xfrm>
            <a:prstGeom prst="rect">
              <a:avLst/>
            </a:prstGeom>
            <a:noFill/>
            <a:ln w="9525">
              <a:noFill/>
              <a:miter lim="800000"/>
              <a:headEnd/>
              <a:tailEnd/>
            </a:ln>
          </p:spPr>
        </p:pic>
        <p:sp>
          <p:nvSpPr>
            <p:cNvPr id="8" name="Rectangle 7"/>
            <p:cNvSpPr/>
            <p:nvPr/>
          </p:nvSpPr>
          <p:spPr>
            <a:xfrm>
              <a:off x="5943600" y="4191000"/>
              <a:ext cx="1370055" cy="523220"/>
            </a:xfrm>
            <a:prstGeom prst="rect">
              <a:avLst/>
            </a:prstGeom>
          </p:spPr>
          <p:txBody>
            <a:bodyPr wrap="none">
              <a:spAutoFit/>
            </a:bodyPr>
            <a:lstStyle/>
            <a:p>
              <a:r>
                <a:rPr lang="en-US" sz="2800" b="1" dirty="0"/>
                <a:t>Figure 3</a:t>
              </a:r>
            </a:p>
          </p:txBody>
        </p:sp>
      </p:grpSp>
      <p:graphicFrame>
        <p:nvGraphicFramePr>
          <p:cNvPr id="464898" name="Object 2"/>
          <p:cNvGraphicFramePr>
            <a:graphicFrameLocks noChangeAspect="1"/>
          </p:cNvGraphicFramePr>
          <p:nvPr/>
        </p:nvGraphicFramePr>
        <p:xfrm>
          <a:off x="872508" y="4661848"/>
          <a:ext cx="1816100" cy="571500"/>
        </p:xfrm>
        <a:graphic>
          <a:graphicData uri="http://schemas.openxmlformats.org/presentationml/2006/ole">
            <mc:AlternateContent xmlns:mc="http://schemas.openxmlformats.org/markup-compatibility/2006">
              <mc:Choice xmlns:v="urn:schemas-microsoft-com:vml" Requires="v">
                <p:oleObj name="Equation" r:id="rId3" imgW="1815840" imgH="571320" progId="Equation.DSMT4">
                  <p:embed/>
                </p:oleObj>
              </mc:Choice>
              <mc:Fallback>
                <p:oleObj name="Equation" r:id="rId3" imgW="18158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08" y="4661848"/>
                        <a:ext cx="1816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Maclaurin Series Expansion of Cosine</a:t>
            </a:r>
          </a:p>
        </p:txBody>
      </p:sp>
      <p:sp>
        <p:nvSpPr>
          <p:cNvPr id="3" name="Content Placeholder 2"/>
          <p:cNvSpPr>
            <a:spLocks noGrp="1"/>
          </p:cNvSpPr>
          <p:nvPr>
            <p:ph idx="1"/>
          </p:nvPr>
        </p:nvSpPr>
        <p:spPr>
          <a:xfrm>
            <a:off x="457200" y="1280160"/>
            <a:ext cx="8229600" cy="5196840"/>
          </a:xfrm>
        </p:spPr>
        <p:txBody>
          <a:bodyPr>
            <a:normAutofit/>
          </a:bodyPr>
          <a:lstStyle/>
          <a:p>
            <a:r>
              <a:rPr lang="en-US" dirty="0"/>
              <a:t>Find the Maclaurin series expansion of cos </a:t>
            </a:r>
            <a:r>
              <a:rPr lang="en-US" i="1" dirty="0"/>
              <a:t>x</a:t>
            </a:r>
            <a:r>
              <a:rPr lang="en-US" dirty="0"/>
              <a:t>.</a:t>
            </a:r>
          </a:p>
          <a:p>
            <a:r>
              <a:rPr lang="en-US" b="1" dirty="0"/>
              <a:t>Solution</a:t>
            </a:r>
          </a:p>
          <a:p>
            <a:r>
              <a:rPr lang="en-US" dirty="0"/>
              <a:t>Since 				    for all </a:t>
            </a:r>
            <a:r>
              <a:rPr lang="en-US" i="1" dirty="0"/>
              <a:t>x</a:t>
            </a:r>
            <a:r>
              <a:rPr lang="en-US" dirty="0"/>
              <a:t> (see Example 4), we </a:t>
            </a:r>
          </a:p>
          <a:p>
            <a:pPr>
              <a:spcBef>
                <a:spcPts val="1800"/>
              </a:spcBef>
            </a:pPr>
            <a:r>
              <a:rPr lang="en-US" dirty="0"/>
              <a:t>know we can differentiate it term by term. So</a:t>
            </a:r>
          </a:p>
          <a:p>
            <a:pPr>
              <a:spcBef>
                <a:spcPts val="1800"/>
              </a:spcBef>
            </a:pPr>
            <a:endParaRPr lang="en-US" dirty="0"/>
          </a:p>
          <a:p>
            <a:pPr>
              <a:spcBef>
                <a:spcPts val="1800"/>
              </a:spcBef>
            </a:pPr>
            <a:endParaRPr lang="en-US" dirty="0"/>
          </a:p>
          <a:p>
            <a:pPr>
              <a:spcBef>
                <a:spcPts val="1800"/>
              </a:spcBef>
            </a:pPr>
            <a:endParaRPr lang="en-US" dirty="0"/>
          </a:p>
          <a:p>
            <a:pPr>
              <a:spcBef>
                <a:spcPts val="1800"/>
              </a:spcBef>
            </a:pPr>
            <a:r>
              <a:rPr lang="en-US" dirty="0"/>
              <a:t>for all </a:t>
            </a:r>
            <a:r>
              <a:rPr lang="en-US" i="1" dirty="0"/>
              <a:t>x</a:t>
            </a:r>
            <a:r>
              <a:rPr lang="en-US" dirty="0"/>
              <a:t>.</a:t>
            </a:r>
          </a:p>
        </p:txBody>
      </p:sp>
      <p:graphicFrame>
        <p:nvGraphicFramePr>
          <p:cNvPr id="465922" name="Object 2"/>
          <p:cNvGraphicFramePr>
            <a:graphicFrameLocks noChangeAspect="1"/>
          </p:cNvGraphicFramePr>
          <p:nvPr/>
        </p:nvGraphicFramePr>
        <p:xfrm>
          <a:off x="1404938" y="1893888"/>
          <a:ext cx="2908300" cy="1092200"/>
        </p:xfrm>
        <a:graphic>
          <a:graphicData uri="http://schemas.openxmlformats.org/presentationml/2006/ole">
            <mc:AlternateContent xmlns:mc="http://schemas.openxmlformats.org/markup-compatibility/2006">
              <mc:Choice xmlns:v="urn:schemas-microsoft-com:vml" Requires="v">
                <p:oleObj name="Equation" r:id="rId2" imgW="2908080" imgH="1091880" progId="Equation.DSMT4">
                  <p:embed/>
                </p:oleObj>
              </mc:Choice>
              <mc:Fallback>
                <p:oleObj name="Equation" r:id="rId2" imgW="2908080" imgH="1091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1893888"/>
                        <a:ext cx="2908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4" name="Object 4"/>
          <p:cNvGraphicFramePr>
            <a:graphicFrameLocks noChangeAspect="1"/>
          </p:cNvGraphicFramePr>
          <p:nvPr/>
        </p:nvGraphicFramePr>
        <p:xfrm>
          <a:off x="1447800" y="3810000"/>
          <a:ext cx="711200" cy="241300"/>
        </p:xfrm>
        <a:graphic>
          <a:graphicData uri="http://schemas.openxmlformats.org/presentationml/2006/ole">
            <mc:AlternateContent xmlns:mc="http://schemas.openxmlformats.org/markup-compatibility/2006">
              <mc:Choice xmlns:v="urn:schemas-microsoft-com:vml" Requires="v">
                <p:oleObj name="Equation" r:id="rId4" imgW="711000" imgH="241200" progId="Equation.DSMT4">
                  <p:embed/>
                </p:oleObj>
              </mc:Choice>
              <mc:Fallback>
                <p:oleObj name="Equation" r:id="rId4" imgW="711000" imgH="241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810000"/>
                        <a:ext cx="711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5" name="Object 5"/>
          <p:cNvGraphicFramePr>
            <a:graphicFrameLocks noChangeAspect="1"/>
          </p:cNvGraphicFramePr>
          <p:nvPr/>
        </p:nvGraphicFramePr>
        <p:xfrm>
          <a:off x="2198077" y="3470031"/>
          <a:ext cx="1600200" cy="838200"/>
        </p:xfrm>
        <a:graphic>
          <a:graphicData uri="http://schemas.openxmlformats.org/presentationml/2006/ole">
            <mc:AlternateContent xmlns:mc="http://schemas.openxmlformats.org/markup-compatibility/2006">
              <mc:Choice xmlns:v="urn:schemas-microsoft-com:vml" Requires="v">
                <p:oleObj name="Equation" r:id="rId6" imgW="1600200" imgH="838080" progId="Equation.DSMT4">
                  <p:embed/>
                </p:oleObj>
              </mc:Choice>
              <mc:Fallback>
                <p:oleObj name="Equation" r:id="rId6" imgW="16002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8077" y="3470031"/>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6" name="Object 6"/>
          <p:cNvGraphicFramePr>
            <a:graphicFrameLocks noChangeAspect="1"/>
          </p:cNvGraphicFramePr>
          <p:nvPr/>
        </p:nvGraphicFramePr>
        <p:xfrm>
          <a:off x="3821723" y="3329354"/>
          <a:ext cx="3009900" cy="1168400"/>
        </p:xfrm>
        <a:graphic>
          <a:graphicData uri="http://schemas.openxmlformats.org/presentationml/2006/ole">
            <mc:AlternateContent xmlns:mc="http://schemas.openxmlformats.org/markup-compatibility/2006">
              <mc:Choice xmlns:v="urn:schemas-microsoft-com:vml" Requires="v">
                <p:oleObj name="Equation" r:id="rId8" imgW="3009600" imgH="1168200" progId="Equation.DSMT4">
                  <p:embed/>
                </p:oleObj>
              </mc:Choice>
              <mc:Fallback>
                <p:oleObj name="Equation" r:id="rId8" imgW="3009600" imgH="1168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1723" y="3329354"/>
                        <a:ext cx="30099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7" name="Object 7"/>
          <p:cNvGraphicFramePr>
            <a:graphicFrameLocks noChangeAspect="1"/>
          </p:cNvGraphicFramePr>
          <p:nvPr/>
        </p:nvGraphicFramePr>
        <p:xfrm>
          <a:off x="2198077" y="4654062"/>
          <a:ext cx="3124200" cy="1066800"/>
        </p:xfrm>
        <a:graphic>
          <a:graphicData uri="http://schemas.openxmlformats.org/presentationml/2006/ole">
            <mc:AlternateContent xmlns:mc="http://schemas.openxmlformats.org/markup-compatibility/2006">
              <mc:Choice xmlns:v="urn:schemas-microsoft-com:vml" Requires="v">
                <p:oleObj name="Equation" r:id="rId10" imgW="3124080" imgH="1066680" progId="Equation.DSMT4">
                  <p:embed/>
                </p:oleObj>
              </mc:Choice>
              <mc:Fallback>
                <p:oleObj name="Equation" r:id="rId10" imgW="3124080" imgH="10666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8077" y="4654062"/>
                        <a:ext cx="312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5928" name="Object 8"/>
          <p:cNvGraphicFramePr>
            <a:graphicFrameLocks noChangeAspect="1"/>
          </p:cNvGraphicFramePr>
          <p:nvPr/>
        </p:nvGraphicFramePr>
        <p:xfrm>
          <a:off x="5357446" y="4654062"/>
          <a:ext cx="2032000" cy="1066800"/>
        </p:xfrm>
        <a:graphic>
          <a:graphicData uri="http://schemas.openxmlformats.org/presentationml/2006/ole">
            <mc:AlternateContent xmlns:mc="http://schemas.openxmlformats.org/markup-compatibility/2006">
              <mc:Choice xmlns:v="urn:schemas-microsoft-com:vml" Requires="v">
                <p:oleObj name="Equation" r:id="rId12" imgW="2031840" imgH="1066680" progId="Equation.DSMT4">
                  <p:embed/>
                </p:oleObj>
              </mc:Choice>
              <mc:Fallback>
                <p:oleObj name="Equation" r:id="rId12" imgW="2031840" imgH="10666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7446" y="4654062"/>
                        <a:ext cx="203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59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59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59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59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59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59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Example 7: Using a Known Maclaurin Series to Find the</a:t>
            </a:r>
            <a:br>
              <a:rPr lang="en-US" sz="2800" dirty="0"/>
            </a:br>
            <a:r>
              <a:rPr lang="en-US" sz="2800" dirty="0"/>
              <a:t>Maclaurin Series Expansion of a Related Function</a:t>
            </a:r>
          </a:p>
        </p:txBody>
      </p:sp>
      <p:sp>
        <p:nvSpPr>
          <p:cNvPr id="3" name="Content Placeholder 2"/>
          <p:cNvSpPr>
            <a:spLocks noGrp="1"/>
          </p:cNvSpPr>
          <p:nvPr>
            <p:ph idx="1"/>
          </p:nvPr>
        </p:nvSpPr>
        <p:spPr/>
        <p:txBody>
          <a:bodyPr/>
          <a:lstStyle/>
          <a:p>
            <a:r>
              <a:rPr lang="en-US" dirty="0"/>
              <a:t>Find the Maclaurin series expansion of </a:t>
            </a:r>
          </a:p>
          <a:p>
            <a:r>
              <a:rPr lang="en-US" b="1" dirty="0"/>
              <a:t>Solution</a:t>
            </a:r>
          </a:p>
          <a:p>
            <a:r>
              <a:rPr lang="en-US" dirty="0"/>
              <a:t>We could construct the series expansion directly, but it is far quicker to simply use the known series expansion of </a:t>
            </a:r>
            <a:r>
              <a:rPr lang="en-US" i="1" dirty="0"/>
              <a:t>e</a:t>
            </a:r>
            <a:r>
              <a:rPr lang="en-US" i="1" baseline="30000" dirty="0"/>
              <a:t>x</a:t>
            </a:r>
            <a:r>
              <a:rPr lang="en-US" dirty="0"/>
              <a:t> (which from Example 3 we know converges for all </a:t>
            </a:r>
            <a:r>
              <a:rPr lang="en-US" i="1" dirty="0"/>
              <a:t>x</a:t>
            </a:r>
            <a:r>
              <a:rPr lang="en-US" dirty="0"/>
              <a:t>) and substitute </a:t>
            </a:r>
            <a:r>
              <a:rPr lang="en-US" dirty="0">
                <a:latin typeface="Symbol" pitchFamily="18" charset="2"/>
              </a:rPr>
              <a:t>-</a:t>
            </a:r>
            <a:r>
              <a:rPr lang="en-US" i="1" dirty="0"/>
              <a:t>x</a:t>
            </a:r>
            <a:r>
              <a:rPr lang="en-US" baseline="30000" dirty="0"/>
              <a:t>2</a:t>
            </a:r>
            <a:r>
              <a:rPr lang="en-US" dirty="0"/>
              <a:t> for </a:t>
            </a:r>
            <a:r>
              <a:rPr lang="en-US" i="1" dirty="0"/>
              <a:t>x</a:t>
            </a:r>
            <a:r>
              <a:rPr lang="en-US" dirty="0"/>
              <a:t>.</a:t>
            </a:r>
          </a:p>
        </p:txBody>
      </p:sp>
      <p:graphicFrame>
        <p:nvGraphicFramePr>
          <p:cNvPr id="466946" name="Object 2"/>
          <p:cNvGraphicFramePr>
            <a:graphicFrameLocks noChangeAspect="1"/>
          </p:cNvGraphicFramePr>
          <p:nvPr/>
        </p:nvGraphicFramePr>
        <p:xfrm>
          <a:off x="6219092" y="1230923"/>
          <a:ext cx="673100" cy="457200"/>
        </p:xfrm>
        <a:graphic>
          <a:graphicData uri="http://schemas.openxmlformats.org/presentationml/2006/ole">
            <mc:AlternateContent xmlns:mc="http://schemas.openxmlformats.org/markup-compatibility/2006">
              <mc:Choice xmlns:v="urn:schemas-microsoft-com:vml" Requires="v">
                <p:oleObj name="Equation" r:id="rId2" imgW="672840" imgH="457200" progId="Equation.DSMT4">
                  <p:embed/>
                </p:oleObj>
              </mc:Choice>
              <mc:Fallback>
                <p:oleObj name="Equation" r:id="rId2" imgW="67284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092" y="1230923"/>
                        <a:ext cx="67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6947" name="Object 3"/>
          <p:cNvGraphicFramePr>
            <a:graphicFrameLocks noChangeAspect="1"/>
          </p:cNvGraphicFramePr>
          <p:nvPr>
            <p:extLst>
              <p:ext uri="{D42A27DB-BD31-4B8C-83A1-F6EECF244321}">
                <p14:modId xmlns:p14="http://schemas.microsoft.com/office/powerpoint/2010/main" val="871920676"/>
              </p:ext>
            </p:extLst>
          </p:nvPr>
        </p:nvGraphicFramePr>
        <p:xfrm>
          <a:off x="806450" y="4191000"/>
          <a:ext cx="7493000" cy="1117600"/>
        </p:xfrm>
        <a:graphic>
          <a:graphicData uri="http://schemas.openxmlformats.org/presentationml/2006/ole">
            <mc:AlternateContent xmlns:mc="http://schemas.openxmlformats.org/markup-compatibility/2006">
              <mc:Choice xmlns:v="urn:schemas-microsoft-com:vml" Requires="v">
                <p:oleObj name="Equation" r:id="rId4" imgW="7492680" imgH="1117440" progId="Equation.DSMT4">
                  <p:embed/>
                </p:oleObj>
              </mc:Choice>
              <mc:Fallback>
                <p:oleObj name="Equation" r:id="rId4" imgW="7492680" imgH="1117440" progId="Equation.DSMT4">
                  <p:embed/>
                  <p:pic>
                    <p:nvPicPr>
                      <p:cNvPr id="0" name="Picture 3"/>
                      <p:cNvPicPr>
                        <a:picLocks noChangeAspect="1" noChangeArrowheads="1"/>
                      </p:cNvPicPr>
                      <p:nvPr/>
                    </p:nvPicPr>
                    <p:blipFill>
                      <a:blip r:embed="rId5"/>
                      <a:srcRect/>
                      <a:stretch>
                        <a:fillRect/>
                      </a:stretch>
                    </p:blipFill>
                    <p:spPr bwMode="auto">
                      <a:xfrm>
                        <a:off x="806450" y="4191000"/>
                        <a:ext cx="7493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6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Approximating a Nonelementary Definite Integral</a:t>
            </a:r>
          </a:p>
        </p:txBody>
      </p:sp>
      <p:sp>
        <p:nvSpPr>
          <p:cNvPr id="3" name="Content Placeholder 2"/>
          <p:cNvSpPr>
            <a:spLocks noGrp="1"/>
          </p:cNvSpPr>
          <p:nvPr>
            <p:ph idx="1"/>
          </p:nvPr>
        </p:nvSpPr>
        <p:spPr/>
        <p:txBody>
          <a:bodyPr/>
          <a:lstStyle/>
          <a:p>
            <a:r>
              <a:rPr lang="en-US" dirty="0"/>
              <a:t>Approximate 	        to within 0.001.</a:t>
            </a:r>
          </a:p>
          <a:p>
            <a:r>
              <a:rPr lang="en-US" b="1" dirty="0"/>
              <a:t>Solution</a:t>
            </a:r>
          </a:p>
          <a:p>
            <a:r>
              <a:rPr lang="en-US" dirty="0"/>
              <a:t>The integral 		     is an example of a nonelementary integral, so we cannot evaluate it using an antiderivative of 	       But we </a:t>
            </a:r>
            <a:r>
              <a:rPr lang="en-US" i="1" dirty="0"/>
              <a:t>can</a:t>
            </a:r>
            <a:r>
              <a:rPr lang="en-US" dirty="0"/>
              <a:t> make use of the series expansion we just found in Example 7. Since the series converges for all </a:t>
            </a:r>
            <a:r>
              <a:rPr lang="en-US" i="1" dirty="0"/>
              <a:t>x</a:t>
            </a:r>
            <a:r>
              <a:rPr lang="en-US" dirty="0"/>
              <a:t>, we can integrate it term by term without hesitation.</a:t>
            </a:r>
          </a:p>
        </p:txBody>
      </p:sp>
      <p:graphicFrame>
        <p:nvGraphicFramePr>
          <p:cNvPr id="467970" name="Object 2"/>
          <p:cNvGraphicFramePr>
            <a:graphicFrameLocks noChangeAspect="1"/>
          </p:cNvGraphicFramePr>
          <p:nvPr/>
        </p:nvGraphicFramePr>
        <p:xfrm>
          <a:off x="2491154" y="1172308"/>
          <a:ext cx="1320800" cy="698500"/>
        </p:xfrm>
        <a:graphic>
          <a:graphicData uri="http://schemas.openxmlformats.org/presentationml/2006/ole">
            <mc:AlternateContent xmlns:mc="http://schemas.openxmlformats.org/markup-compatibility/2006">
              <mc:Choice xmlns:v="urn:schemas-microsoft-com:vml" Requires="v">
                <p:oleObj name="Equation" r:id="rId2" imgW="1320480" imgH="698400" progId="Equation.DSMT4">
                  <p:embed/>
                </p:oleObj>
              </mc:Choice>
              <mc:Fallback>
                <p:oleObj name="Equation" r:id="rId2" imgW="13204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154" y="1172308"/>
                        <a:ext cx="132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7971" name="Object 3"/>
          <p:cNvGraphicFramePr>
            <a:graphicFrameLocks noChangeAspect="1"/>
          </p:cNvGraphicFramePr>
          <p:nvPr/>
        </p:nvGraphicFramePr>
        <p:xfrm>
          <a:off x="2322513" y="2192338"/>
          <a:ext cx="1295400" cy="685800"/>
        </p:xfrm>
        <a:graphic>
          <a:graphicData uri="http://schemas.openxmlformats.org/presentationml/2006/ole">
            <mc:AlternateContent xmlns:mc="http://schemas.openxmlformats.org/markup-compatibility/2006">
              <mc:Choice xmlns:v="urn:schemas-microsoft-com:vml" Requires="v">
                <p:oleObj name="Equation" r:id="rId4" imgW="1295280" imgH="685800" progId="Equation.DSMT4">
                  <p:embed/>
                </p:oleObj>
              </mc:Choice>
              <mc:Fallback>
                <p:oleObj name="Equation" r:id="rId4" imgW="1295280" imgH="685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513" y="2192338"/>
                        <a:ext cx="129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7972" name="Object 4"/>
          <p:cNvGraphicFramePr>
            <a:graphicFrameLocks noChangeAspect="1"/>
          </p:cNvGraphicFramePr>
          <p:nvPr/>
        </p:nvGraphicFramePr>
        <p:xfrm>
          <a:off x="3020704" y="3112477"/>
          <a:ext cx="647700" cy="546100"/>
        </p:xfrm>
        <a:graphic>
          <a:graphicData uri="http://schemas.openxmlformats.org/presentationml/2006/ole">
            <mc:AlternateContent xmlns:mc="http://schemas.openxmlformats.org/markup-compatibility/2006">
              <mc:Choice xmlns:v="urn:schemas-microsoft-com:vml" Requires="v">
                <p:oleObj name="Equation" r:id="rId6" imgW="647640" imgH="545760" progId="Equation.DSMT4">
                  <p:embed/>
                </p:oleObj>
              </mc:Choice>
              <mc:Fallback>
                <p:oleObj name="Equation" r:id="rId6" imgW="64764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0704" y="3112477"/>
                        <a:ext cx="647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79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7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Approximating a Nonelementary Definite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68995" name="Object 3"/>
          <p:cNvGraphicFramePr>
            <a:graphicFrameLocks noChangeAspect="1"/>
          </p:cNvGraphicFramePr>
          <p:nvPr/>
        </p:nvGraphicFramePr>
        <p:xfrm>
          <a:off x="1219200" y="1447800"/>
          <a:ext cx="1320800" cy="698500"/>
        </p:xfrm>
        <a:graphic>
          <a:graphicData uri="http://schemas.openxmlformats.org/presentationml/2006/ole">
            <mc:AlternateContent xmlns:mc="http://schemas.openxmlformats.org/markup-compatibility/2006">
              <mc:Choice xmlns:v="urn:schemas-microsoft-com:vml" Requires="v">
                <p:oleObj name="Equation" r:id="rId2" imgW="1320480" imgH="698400" progId="Equation.DSMT4">
                  <p:embed/>
                </p:oleObj>
              </mc:Choice>
              <mc:Fallback>
                <p:oleObj name="Equation" r:id="rId2" imgW="1320480" imgH="698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132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6" name="Object 4"/>
          <p:cNvGraphicFramePr>
            <a:graphicFrameLocks noChangeAspect="1"/>
          </p:cNvGraphicFramePr>
          <p:nvPr>
            <p:extLst>
              <p:ext uri="{D42A27DB-BD31-4B8C-83A1-F6EECF244321}">
                <p14:modId xmlns:p14="http://schemas.microsoft.com/office/powerpoint/2010/main" val="278687679"/>
              </p:ext>
            </p:extLst>
          </p:nvPr>
        </p:nvGraphicFramePr>
        <p:xfrm>
          <a:off x="2598738" y="1366838"/>
          <a:ext cx="2705100" cy="939800"/>
        </p:xfrm>
        <a:graphic>
          <a:graphicData uri="http://schemas.openxmlformats.org/presentationml/2006/ole">
            <mc:AlternateContent xmlns:mc="http://schemas.openxmlformats.org/markup-compatibility/2006">
              <mc:Choice xmlns:v="urn:schemas-microsoft-com:vml" Requires="v">
                <p:oleObj name="Equation" r:id="rId4" imgW="2705040" imgH="939600" progId="Equation.DSMT4">
                  <p:embed/>
                </p:oleObj>
              </mc:Choice>
              <mc:Fallback>
                <p:oleObj name="Equation" r:id="rId4" imgW="2705040" imgH="939600" progId="Equation.DSMT4">
                  <p:embed/>
                  <p:pic>
                    <p:nvPicPr>
                      <p:cNvPr id="0" name="Picture 4"/>
                      <p:cNvPicPr>
                        <a:picLocks noChangeAspect="1" noChangeArrowheads="1"/>
                      </p:cNvPicPr>
                      <p:nvPr/>
                    </p:nvPicPr>
                    <p:blipFill>
                      <a:blip r:embed="rId5"/>
                      <a:srcRect/>
                      <a:stretch>
                        <a:fillRect/>
                      </a:stretch>
                    </p:blipFill>
                    <p:spPr bwMode="auto">
                      <a:xfrm>
                        <a:off x="2598738" y="1366838"/>
                        <a:ext cx="270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7" name="Object 5"/>
          <p:cNvGraphicFramePr>
            <a:graphicFrameLocks noChangeAspect="1"/>
          </p:cNvGraphicFramePr>
          <p:nvPr>
            <p:extLst>
              <p:ext uri="{D42A27DB-BD31-4B8C-83A1-F6EECF244321}">
                <p14:modId xmlns:p14="http://schemas.microsoft.com/office/powerpoint/2010/main" val="3466006419"/>
              </p:ext>
            </p:extLst>
          </p:nvPr>
        </p:nvGraphicFramePr>
        <p:xfrm>
          <a:off x="2597710" y="2387600"/>
          <a:ext cx="5257800" cy="1117600"/>
        </p:xfrm>
        <a:graphic>
          <a:graphicData uri="http://schemas.openxmlformats.org/presentationml/2006/ole">
            <mc:AlternateContent xmlns:mc="http://schemas.openxmlformats.org/markup-compatibility/2006">
              <mc:Choice xmlns:v="urn:schemas-microsoft-com:vml" Requires="v">
                <p:oleObj name="Equation" r:id="rId6" imgW="5257800" imgH="1117440" progId="Equation.DSMT4">
                  <p:embed/>
                </p:oleObj>
              </mc:Choice>
              <mc:Fallback>
                <p:oleObj name="Equation" r:id="rId6" imgW="5257800" imgH="1117440" progId="Equation.DSMT4">
                  <p:embed/>
                  <p:pic>
                    <p:nvPicPr>
                      <p:cNvPr id="0" name="Picture 5"/>
                      <p:cNvPicPr>
                        <a:picLocks noChangeAspect="1" noChangeArrowheads="1"/>
                      </p:cNvPicPr>
                      <p:nvPr/>
                    </p:nvPicPr>
                    <p:blipFill>
                      <a:blip r:embed="rId7"/>
                      <a:srcRect/>
                      <a:stretch>
                        <a:fillRect/>
                      </a:stretch>
                    </p:blipFill>
                    <p:spPr bwMode="auto">
                      <a:xfrm>
                        <a:off x="2597710" y="2387600"/>
                        <a:ext cx="5257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8" name="Object 6"/>
          <p:cNvGraphicFramePr>
            <a:graphicFrameLocks noChangeAspect="1"/>
          </p:cNvGraphicFramePr>
          <p:nvPr>
            <p:extLst>
              <p:ext uri="{D42A27DB-BD31-4B8C-83A1-F6EECF244321}">
                <p14:modId xmlns:p14="http://schemas.microsoft.com/office/powerpoint/2010/main" val="3026418307"/>
              </p:ext>
            </p:extLst>
          </p:nvPr>
        </p:nvGraphicFramePr>
        <p:xfrm>
          <a:off x="2606208" y="3657600"/>
          <a:ext cx="3835400" cy="838200"/>
        </p:xfrm>
        <a:graphic>
          <a:graphicData uri="http://schemas.openxmlformats.org/presentationml/2006/ole">
            <mc:AlternateContent xmlns:mc="http://schemas.openxmlformats.org/markup-compatibility/2006">
              <mc:Choice xmlns:v="urn:schemas-microsoft-com:vml" Requires="v">
                <p:oleObj name="Equation" r:id="rId8" imgW="3835080" imgH="838080" progId="Equation.DSMT4">
                  <p:embed/>
                </p:oleObj>
              </mc:Choice>
              <mc:Fallback>
                <p:oleObj name="Equation" r:id="rId8" imgW="3835080" imgH="838080" progId="Equation.DSMT4">
                  <p:embed/>
                  <p:pic>
                    <p:nvPicPr>
                      <p:cNvPr id="0" name="Picture 6"/>
                      <p:cNvPicPr>
                        <a:picLocks noChangeAspect="1" noChangeArrowheads="1"/>
                      </p:cNvPicPr>
                      <p:nvPr/>
                    </p:nvPicPr>
                    <p:blipFill>
                      <a:blip r:embed="rId9"/>
                      <a:srcRect/>
                      <a:stretch>
                        <a:fillRect/>
                      </a:stretch>
                    </p:blipFill>
                    <p:spPr bwMode="auto">
                      <a:xfrm>
                        <a:off x="2606208" y="3657600"/>
                        <a:ext cx="383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9" name="Object 7"/>
          <p:cNvGraphicFramePr>
            <a:graphicFrameLocks noChangeAspect="1"/>
          </p:cNvGraphicFramePr>
          <p:nvPr>
            <p:extLst>
              <p:ext uri="{D42A27DB-BD31-4B8C-83A1-F6EECF244321}">
                <p14:modId xmlns:p14="http://schemas.microsoft.com/office/powerpoint/2010/main" val="1366148787"/>
              </p:ext>
            </p:extLst>
          </p:nvPr>
        </p:nvGraphicFramePr>
        <p:xfrm>
          <a:off x="2619935" y="4648200"/>
          <a:ext cx="3314700" cy="838200"/>
        </p:xfrm>
        <a:graphic>
          <a:graphicData uri="http://schemas.openxmlformats.org/presentationml/2006/ole">
            <mc:AlternateContent xmlns:mc="http://schemas.openxmlformats.org/markup-compatibility/2006">
              <mc:Choice xmlns:v="urn:schemas-microsoft-com:vml" Requires="v">
                <p:oleObj name="Equation" r:id="rId10" imgW="3314520" imgH="838080" progId="Equation.DSMT4">
                  <p:embed/>
                </p:oleObj>
              </mc:Choice>
              <mc:Fallback>
                <p:oleObj name="Equation" r:id="rId10" imgW="331452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9935" y="4648200"/>
                        <a:ext cx="331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9000" name="Object 8"/>
          <p:cNvGraphicFramePr>
            <a:graphicFrameLocks noChangeAspect="1"/>
          </p:cNvGraphicFramePr>
          <p:nvPr>
            <p:extLst>
              <p:ext uri="{D42A27DB-BD31-4B8C-83A1-F6EECF244321}">
                <p14:modId xmlns:p14="http://schemas.microsoft.com/office/powerpoint/2010/main" val="4094627545"/>
              </p:ext>
            </p:extLst>
          </p:nvPr>
        </p:nvGraphicFramePr>
        <p:xfrm>
          <a:off x="6019800" y="4923692"/>
          <a:ext cx="1295400" cy="304800"/>
        </p:xfrm>
        <a:graphic>
          <a:graphicData uri="http://schemas.openxmlformats.org/presentationml/2006/ole">
            <mc:AlternateContent xmlns:mc="http://schemas.openxmlformats.org/markup-compatibility/2006">
              <mc:Choice xmlns:v="urn:schemas-microsoft-com:vml" Requires="v">
                <p:oleObj name="Equation" r:id="rId12" imgW="1295280" imgH="304560" progId="Equation.DSMT4">
                  <p:embed/>
                </p:oleObj>
              </mc:Choice>
              <mc:Fallback>
                <p:oleObj name="Equation" r:id="rId12" imgW="1295280" imgH="3045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4923692"/>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9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9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9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Approximating a Nonelementary Definite Integral (cont.)</a:t>
            </a:r>
          </a:p>
        </p:txBody>
      </p:sp>
      <p:sp>
        <p:nvSpPr>
          <p:cNvPr id="3" name="Content Placeholder 2"/>
          <p:cNvSpPr>
            <a:spLocks noGrp="1"/>
          </p:cNvSpPr>
          <p:nvPr>
            <p:ph idx="1"/>
          </p:nvPr>
        </p:nvSpPr>
        <p:spPr/>
        <p:txBody>
          <a:bodyPr/>
          <a:lstStyle/>
          <a:p>
            <a:r>
              <a:rPr lang="en-US" dirty="0"/>
              <a:t>The absolute value of the next term in the series would be				    so by the Alternating Series Test we know the approximation 0.7475 is correct to within 0.001.</a:t>
            </a:r>
          </a:p>
        </p:txBody>
      </p:sp>
      <p:graphicFrame>
        <p:nvGraphicFramePr>
          <p:cNvPr id="470018" name="Object 2"/>
          <p:cNvGraphicFramePr>
            <a:graphicFrameLocks noChangeAspect="1"/>
          </p:cNvGraphicFramePr>
          <p:nvPr/>
        </p:nvGraphicFramePr>
        <p:xfrm>
          <a:off x="1008185" y="1764323"/>
          <a:ext cx="3378200" cy="469900"/>
        </p:xfrm>
        <a:graphic>
          <a:graphicData uri="http://schemas.openxmlformats.org/presentationml/2006/ole">
            <mc:AlternateContent xmlns:mc="http://schemas.openxmlformats.org/markup-compatibility/2006">
              <mc:Choice xmlns:v="urn:schemas-microsoft-com:vml" Requires="v">
                <p:oleObj name="Equation" r:id="rId2" imgW="3377880" imgH="469800" progId="Equation.DSMT4">
                  <p:embed/>
                </p:oleObj>
              </mc:Choice>
              <mc:Fallback>
                <p:oleObj name="Equation" r:id="rId2" imgW="33778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185" y="1764323"/>
                        <a:ext cx="337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a Taylor Series Expansion</a:t>
            </a:r>
            <a:br>
              <a:rPr lang="en-US" dirty="0"/>
            </a:br>
            <a:r>
              <a:rPr lang="en-US" dirty="0"/>
              <a:t>of the Natural Logarithm</a:t>
            </a:r>
          </a:p>
        </p:txBody>
      </p:sp>
      <p:sp>
        <p:nvSpPr>
          <p:cNvPr id="3" name="Content Placeholder 2"/>
          <p:cNvSpPr>
            <a:spLocks noGrp="1"/>
          </p:cNvSpPr>
          <p:nvPr>
            <p:ph idx="1"/>
          </p:nvPr>
        </p:nvSpPr>
        <p:spPr>
          <a:xfrm>
            <a:off x="457200" y="1280160"/>
            <a:ext cx="8229600" cy="4663440"/>
          </a:xfrm>
        </p:spPr>
        <p:txBody>
          <a:bodyPr/>
          <a:lstStyle/>
          <a:p>
            <a:r>
              <a:rPr lang="en-US" dirty="0"/>
              <a:t>Find the Taylor series expansion of </a:t>
            </a:r>
            <a:r>
              <a:rPr lang="en-US" dirty="0" err="1"/>
              <a:t>ln</a:t>
            </a:r>
            <a:r>
              <a:rPr lang="en-US" i="1" dirty="0" err="1"/>
              <a:t>x</a:t>
            </a:r>
            <a:r>
              <a:rPr lang="en-US" dirty="0"/>
              <a:t> about </a:t>
            </a:r>
            <a:r>
              <a:rPr lang="en-US" i="1" dirty="0"/>
              <a:t>a</a:t>
            </a:r>
            <a:r>
              <a:rPr lang="en-US" dirty="0"/>
              <a:t> = 1.</a:t>
            </a:r>
          </a:p>
          <a:p>
            <a:r>
              <a:rPr lang="en-US" b="1" dirty="0"/>
              <a:t>Solution</a:t>
            </a:r>
          </a:p>
          <a:p>
            <a:r>
              <a:rPr lang="en-US" dirty="0"/>
              <a:t>We leave it as an exercise to find the Taylor series expansion directly, and instead demonstrate how several facts we already know can be combined as follows.</a:t>
            </a:r>
          </a:p>
        </p:txBody>
      </p:sp>
      <p:graphicFrame>
        <p:nvGraphicFramePr>
          <p:cNvPr id="471044" name="Object 4"/>
          <p:cNvGraphicFramePr>
            <a:graphicFrameLocks noChangeAspect="1"/>
          </p:cNvGraphicFramePr>
          <p:nvPr>
            <p:extLst>
              <p:ext uri="{D42A27DB-BD31-4B8C-83A1-F6EECF244321}">
                <p14:modId xmlns:p14="http://schemas.microsoft.com/office/powerpoint/2010/main" val="3231852049"/>
              </p:ext>
            </p:extLst>
          </p:nvPr>
        </p:nvGraphicFramePr>
        <p:xfrm>
          <a:off x="541399" y="3934460"/>
          <a:ext cx="6299200" cy="939800"/>
        </p:xfrm>
        <a:graphic>
          <a:graphicData uri="http://schemas.openxmlformats.org/presentationml/2006/ole">
            <mc:AlternateContent xmlns:mc="http://schemas.openxmlformats.org/markup-compatibility/2006">
              <mc:Choice xmlns:v="urn:schemas-microsoft-com:vml" Requires="v">
                <p:oleObj name="Equation" r:id="rId2" imgW="6298920" imgH="939600" progId="Equation.DSMT4">
                  <p:embed/>
                </p:oleObj>
              </mc:Choice>
              <mc:Fallback>
                <p:oleObj name="Equation" r:id="rId2" imgW="6298920" imgH="9396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99" y="3934460"/>
                        <a:ext cx="629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45" name="Object 5"/>
          <p:cNvGraphicFramePr>
            <a:graphicFrameLocks noChangeAspect="1"/>
          </p:cNvGraphicFramePr>
          <p:nvPr>
            <p:extLst>
              <p:ext uri="{D42A27DB-BD31-4B8C-83A1-F6EECF244321}">
                <p14:modId xmlns:p14="http://schemas.microsoft.com/office/powerpoint/2010/main" val="2197872253"/>
              </p:ext>
            </p:extLst>
          </p:nvPr>
        </p:nvGraphicFramePr>
        <p:xfrm>
          <a:off x="521677" y="4965700"/>
          <a:ext cx="8115300" cy="977900"/>
        </p:xfrm>
        <a:graphic>
          <a:graphicData uri="http://schemas.openxmlformats.org/presentationml/2006/ole">
            <mc:AlternateContent xmlns:mc="http://schemas.openxmlformats.org/markup-compatibility/2006">
              <mc:Choice xmlns:v="urn:schemas-microsoft-com:vml" Requires="v">
                <p:oleObj name="Equation" r:id="rId4" imgW="8115120" imgH="977760" progId="Equation.DSMT4">
                  <p:embed/>
                </p:oleObj>
              </mc:Choice>
              <mc:Fallback>
                <p:oleObj name="Equation" r:id="rId4" imgW="8115120" imgH="9777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77" y="4965700"/>
                        <a:ext cx="8115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p:txBody>
          <a:bodyPr/>
          <a:lstStyle/>
          <a:p>
            <a:r>
              <a:rPr lang="en-US" dirty="0"/>
              <a:t>Solving for each </a:t>
            </a:r>
            <a:r>
              <a:rPr lang="en-US" i="1" dirty="0" err="1"/>
              <a:t>c</a:t>
            </a:r>
            <a:r>
              <a:rPr lang="en-US" i="1" baseline="-25000" dirty="0" err="1"/>
              <a:t>n</a:t>
            </a:r>
            <a:r>
              <a:rPr lang="en-US" dirty="0"/>
              <a:t>, and using the conventions that		   	   and 0! = 1, we have discovered that</a:t>
            </a:r>
          </a:p>
          <a:p>
            <a:endParaRPr lang="en-US" dirty="0"/>
          </a:p>
          <a:p>
            <a:endParaRPr lang="en-US" dirty="0"/>
          </a:p>
          <a:p>
            <a:r>
              <a:rPr lang="en-US" dirty="0"/>
              <a:t>Remember that this all hinges upon the key assumption that </a:t>
            </a:r>
            <a:r>
              <a:rPr lang="en-US" i="1" dirty="0"/>
              <a:t>f</a:t>
            </a:r>
            <a:r>
              <a:rPr lang="en-US" dirty="0"/>
              <a:t> can be represented as a power series about </a:t>
            </a:r>
            <a:r>
              <a:rPr lang="en-US" i="1" dirty="0"/>
              <a:t>a</a:t>
            </a:r>
            <a:r>
              <a:rPr lang="en-US" dirty="0"/>
              <a:t>—we will soon revisit this assumption to answer the question of </a:t>
            </a:r>
            <a:r>
              <a:rPr lang="en-US" i="1" dirty="0"/>
              <a:t>when</a:t>
            </a:r>
            <a:r>
              <a:rPr lang="en-US" dirty="0"/>
              <a:t> this is possible. But for now, we have motivated the following definition.</a:t>
            </a:r>
          </a:p>
        </p:txBody>
      </p:sp>
      <p:graphicFrame>
        <p:nvGraphicFramePr>
          <p:cNvPr id="423938" name="Object 2"/>
          <p:cNvGraphicFramePr>
            <a:graphicFrameLocks noChangeAspect="1"/>
          </p:cNvGraphicFramePr>
          <p:nvPr/>
        </p:nvGraphicFramePr>
        <p:xfrm>
          <a:off x="533400" y="1711569"/>
          <a:ext cx="1993900" cy="520700"/>
        </p:xfrm>
        <a:graphic>
          <a:graphicData uri="http://schemas.openxmlformats.org/presentationml/2006/ole">
            <mc:AlternateContent xmlns:mc="http://schemas.openxmlformats.org/markup-compatibility/2006">
              <mc:Choice xmlns:v="urn:schemas-microsoft-com:vml" Requires="v">
                <p:oleObj name="Equation" r:id="rId2" imgW="1993680" imgH="520560" progId="Equation.DSMT4">
                  <p:embed/>
                </p:oleObj>
              </mc:Choice>
              <mc:Fallback>
                <p:oleObj name="Equation" r:id="rId2" imgW="199368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11569"/>
                        <a:ext cx="1993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3939" name="Object 3"/>
          <p:cNvGraphicFramePr>
            <a:graphicFrameLocks noChangeAspect="1"/>
          </p:cNvGraphicFramePr>
          <p:nvPr/>
        </p:nvGraphicFramePr>
        <p:xfrm>
          <a:off x="3352800" y="2268415"/>
          <a:ext cx="1765300" cy="939800"/>
        </p:xfrm>
        <a:graphic>
          <a:graphicData uri="http://schemas.openxmlformats.org/presentationml/2006/ole">
            <mc:AlternateContent xmlns:mc="http://schemas.openxmlformats.org/markup-compatibility/2006">
              <mc:Choice xmlns:v="urn:schemas-microsoft-com:vml" Requires="v">
                <p:oleObj name="Equation" r:id="rId4" imgW="1765080" imgH="939600" progId="Equation.DSMT4">
                  <p:embed/>
                </p:oleObj>
              </mc:Choice>
              <mc:Fallback>
                <p:oleObj name="Equation" r:id="rId4" imgW="1765080" imgH="939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68415"/>
                        <a:ext cx="176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a Taylor Series Expansion</a:t>
            </a:r>
            <a:br>
              <a:rPr lang="en-US" dirty="0"/>
            </a:br>
            <a:r>
              <a:rPr lang="en-US" dirty="0"/>
              <a:t>of the Natural Logarithm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Note that the expansion we just found remains valid for |</a:t>
            </a:r>
            <a:r>
              <a:rPr lang="en-US" i="1" dirty="0"/>
              <a:t>x</a:t>
            </a:r>
            <a:r>
              <a:rPr lang="en-US" dirty="0"/>
              <a:t> </a:t>
            </a:r>
            <a:r>
              <a:rPr lang="en-US" dirty="0">
                <a:latin typeface="Symbol" pitchFamily="18" charset="2"/>
              </a:rPr>
              <a:t>-</a:t>
            </a:r>
            <a:r>
              <a:rPr lang="en-US" dirty="0"/>
              <a:t> 1|&lt; 1. Note also that the interval of convergence now includes the endpoint </a:t>
            </a:r>
            <a:r>
              <a:rPr lang="en-US" i="1" dirty="0"/>
              <a:t>x</a:t>
            </a:r>
            <a:r>
              <a:rPr lang="en-US" dirty="0"/>
              <a:t> </a:t>
            </a:r>
            <a:r>
              <a:rPr lang="en-US" dirty="0">
                <a:latin typeface="Symbol" pitchFamily="18" charset="2"/>
              </a:rPr>
              <a:t>=</a:t>
            </a:r>
            <a:r>
              <a:rPr lang="en-US" dirty="0"/>
              <a:t> 2 but not the endpoint     </a:t>
            </a:r>
            <a:r>
              <a:rPr lang="en-US" i="1" dirty="0"/>
              <a:t>x</a:t>
            </a:r>
            <a:r>
              <a:rPr lang="en-US" dirty="0"/>
              <a:t> = 0.  </a:t>
            </a:r>
          </a:p>
        </p:txBody>
      </p:sp>
      <p:graphicFrame>
        <p:nvGraphicFramePr>
          <p:cNvPr id="472068" name="Object 4"/>
          <p:cNvGraphicFramePr>
            <a:graphicFrameLocks noChangeAspect="1"/>
          </p:cNvGraphicFramePr>
          <p:nvPr/>
        </p:nvGraphicFramePr>
        <p:xfrm>
          <a:off x="1143000" y="1371600"/>
          <a:ext cx="4038600" cy="939800"/>
        </p:xfrm>
        <a:graphic>
          <a:graphicData uri="http://schemas.openxmlformats.org/presentationml/2006/ole">
            <mc:AlternateContent xmlns:mc="http://schemas.openxmlformats.org/markup-compatibility/2006">
              <mc:Choice xmlns:v="urn:schemas-microsoft-com:vml" Requires="v">
                <p:oleObj name="Equation" r:id="rId2" imgW="4038480" imgH="939600" progId="Equation.DSMT4">
                  <p:embed/>
                </p:oleObj>
              </mc:Choice>
              <mc:Fallback>
                <p:oleObj name="Equation" r:id="rId2" imgW="4038480" imgH="9396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4038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2069" name="Object 5"/>
          <p:cNvGraphicFramePr>
            <a:graphicFrameLocks noChangeAspect="1"/>
          </p:cNvGraphicFramePr>
          <p:nvPr/>
        </p:nvGraphicFramePr>
        <p:xfrm>
          <a:off x="2832100" y="2455985"/>
          <a:ext cx="6007100" cy="1028700"/>
        </p:xfrm>
        <a:graphic>
          <a:graphicData uri="http://schemas.openxmlformats.org/presentationml/2006/ole">
            <mc:AlternateContent xmlns:mc="http://schemas.openxmlformats.org/markup-compatibility/2006">
              <mc:Choice xmlns:v="urn:schemas-microsoft-com:vml" Requires="v">
                <p:oleObj name="Equation" r:id="rId4" imgW="6006960" imgH="1028520" progId="Equation.DSMT4">
                  <p:embed/>
                </p:oleObj>
              </mc:Choice>
              <mc:Fallback>
                <p:oleObj name="Equation" r:id="rId4" imgW="6006960" imgH="10285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2455985"/>
                        <a:ext cx="6007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a Taylor Series Expansion</a:t>
            </a:r>
            <a:br>
              <a:rPr lang="en-US" dirty="0"/>
            </a:br>
            <a:r>
              <a:rPr lang="en-US" dirty="0"/>
              <a:t>of the Natural Logarithm (cont.)</a:t>
            </a:r>
          </a:p>
        </p:txBody>
      </p:sp>
      <p:sp>
        <p:nvSpPr>
          <p:cNvPr id="3" name="Content Placeholder 2"/>
          <p:cNvSpPr>
            <a:spLocks noGrp="1"/>
          </p:cNvSpPr>
          <p:nvPr>
            <p:ph idx="1"/>
          </p:nvPr>
        </p:nvSpPr>
        <p:spPr/>
        <p:txBody>
          <a:bodyPr/>
          <a:lstStyle/>
          <a:p>
            <a:r>
              <a:rPr lang="en-US" dirty="0"/>
              <a:t>The expansion may appear in several slightly different forms. For instance, if (</a:t>
            </a:r>
            <a:r>
              <a:rPr lang="en-US" dirty="0">
                <a:latin typeface="Symbol" pitchFamily="18" charset="2"/>
              </a:rPr>
              <a:t>-</a:t>
            </a:r>
            <a:r>
              <a:rPr lang="en-US" dirty="0"/>
              <a:t>1)</a:t>
            </a:r>
            <a:r>
              <a:rPr lang="en-US" i="1" baseline="30000" dirty="0"/>
              <a:t>n</a:t>
            </a:r>
            <a:r>
              <a:rPr lang="en-US" baseline="30000" dirty="0"/>
              <a:t>+1</a:t>
            </a:r>
            <a:r>
              <a:rPr lang="en-US" dirty="0"/>
              <a:t> is factored out of each numerator and the series reindexed to begin with 1, it can be written as</a:t>
            </a:r>
          </a:p>
        </p:txBody>
      </p:sp>
      <p:graphicFrame>
        <p:nvGraphicFramePr>
          <p:cNvPr id="473090" name="Object 2"/>
          <p:cNvGraphicFramePr>
            <a:graphicFrameLocks noChangeAspect="1"/>
          </p:cNvGraphicFramePr>
          <p:nvPr/>
        </p:nvGraphicFramePr>
        <p:xfrm>
          <a:off x="2667000" y="3124200"/>
          <a:ext cx="3429000" cy="1016000"/>
        </p:xfrm>
        <a:graphic>
          <a:graphicData uri="http://schemas.openxmlformats.org/presentationml/2006/ole">
            <mc:AlternateContent xmlns:mc="http://schemas.openxmlformats.org/markup-compatibility/2006">
              <mc:Choice xmlns:v="urn:schemas-microsoft-com:vml" Requires="v">
                <p:oleObj name="Equation" r:id="rId2" imgW="3429000" imgH="1015920" progId="Equation.DSMT4">
                  <p:embed/>
                </p:oleObj>
              </mc:Choice>
              <mc:Fallback>
                <p:oleObj name="Equation" r:id="rId2" imgW="3429000" imgH="1015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124200"/>
                        <a:ext cx="3429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Example 10: Using Known Maclaurin and Taylor Series Expansions to Find Series Expansions of Related Functions</a:t>
            </a:r>
          </a:p>
        </p:txBody>
      </p:sp>
      <p:sp>
        <p:nvSpPr>
          <p:cNvPr id="3" name="Content Placeholder 2"/>
          <p:cNvSpPr>
            <a:spLocks noGrp="1"/>
          </p:cNvSpPr>
          <p:nvPr>
            <p:ph idx="1"/>
          </p:nvPr>
        </p:nvSpPr>
        <p:spPr/>
        <p:txBody>
          <a:bodyPr/>
          <a:lstStyle/>
          <a:p>
            <a:r>
              <a:rPr lang="en-US" dirty="0"/>
              <a:t>Find </a:t>
            </a:r>
            <a:r>
              <a:rPr lang="en-US" b="1" dirty="0"/>
              <a:t>a.</a:t>
            </a:r>
            <a:r>
              <a:rPr lang="en-US" dirty="0"/>
              <a:t> the Maclaurin series expansion of </a:t>
            </a:r>
            <a:r>
              <a:rPr lang="en-US" i="1" dirty="0"/>
              <a:t>x</a:t>
            </a:r>
            <a:r>
              <a:rPr lang="en-US" dirty="0"/>
              <a:t> sin</a:t>
            </a:r>
            <a:r>
              <a:rPr lang="en-US" i="1" dirty="0"/>
              <a:t>x</a:t>
            </a:r>
            <a:r>
              <a:rPr lang="en-US" dirty="0"/>
              <a:t> and </a:t>
            </a:r>
          </a:p>
          <a:p>
            <a:r>
              <a:rPr lang="en-US" b="1" dirty="0"/>
              <a:t>b. </a:t>
            </a:r>
            <a:r>
              <a:rPr lang="en-US" dirty="0"/>
              <a:t>the Taylor series expansion of </a:t>
            </a:r>
            <a:r>
              <a:rPr lang="en-US" i="1" dirty="0"/>
              <a:t>x</a:t>
            </a:r>
            <a:r>
              <a:rPr lang="en-US" dirty="0"/>
              <a:t> ln</a:t>
            </a:r>
            <a:r>
              <a:rPr lang="en-US" i="1" dirty="0"/>
              <a:t>x</a:t>
            </a:r>
            <a:r>
              <a:rPr lang="en-US" dirty="0"/>
              <a:t> about </a:t>
            </a:r>
            <a:r>
              <a:rPr lang="en-US" i="1" dirty="0"/>
              <a:t>a</a:t>
            </a:r>
            <a:r>
              <a:rPr lang="en-US" dirty="0"/>
              <a:t> </a:t>
            </a:r>
            <a:r>
              <a:rPr lang="en-US" dirty="0">
                <a:latin typeface="Symbol" pitchFamily="18" charset="2"/>
              </a:rPr>
              <a:t>=</a:t>
            </a:r>
            <a:r>
              <a:rPr lang="en-US" dirty="0"/>
              <a:t> 1.</a:t>
            </a:r>
          </a:p>
          <a:p>
            <a:r>
              <a:rPr lang="en-US" b="1" dirty="0"/>
              <a:t>Solution</a:t>
            </a:r>
          </a:p>
          <a:p>
            <a:pPr marL="457200" indent="-457200"/>
            <a:r>
              <a:rPr lang="en-US" b="1" dirty="0"/>
              <a:t>a.	</a:t>
            </a:r>
            <a:r>
              <a:rPr lang="en-US" dirty="0"/>
              <a:t>Since our series expansion of sin</a:t>
            </a:r>
            <a:r>
              <a:rPr lang="en-US" i="1" dirty="0"/>
              <a:t>x</a:t>
            </a:r>
            <a:r>
              <a:rPr lang="en-US" dirty="0"/>
              <a:t> is valid for all </a:t>
            </a:r>
            <a:r>
              <a:rPr lang="en-US" i="1" dirty="0"/>
              <a:t>x</a:t>
            </a:r>
            <a:r>
              <a:rPr lang="en-US" dirty="0"/>
              <a:t> (see Example 4), we can simply multiply it by </a:t>
            </a:r>
            <a:r>
              <a:rPr lang="en-US" i="1" dirty="0"/>
              <a:t>x</a:t>
            </a:r>
            <a:r>
              <a:rPr lang="en-US" dirty="0"/>
              <a:t> (which is, trivially, the Maclaurin series of </a:t>
            </a:r>
            <a:r>
              <a:rPr lang="en-US" i="1" dirty="0"/>
              <a:t>x</a:t>
            </a:r>
            <a:r>
              <a:rPr lang="en-US" dirty="0"/>
              <a:t>).</a:t>
            </a:r>
          </a:p>
        </p:txBody>
      </p:sp>
      <p:graphicFrame>
        <p:nvGraphicFramePr>
          <p:cNvPr id="474114" name="Object 2"/>
          <p:cNvGraphicFramePr>
            <a:graphicFrameLocks noChangeAspect="1"/>
          </p:cNvGraphicFramePr>
          <p:nvPr/>
        </p:nvGraphicFramePr>
        <p:xfrm>
          <a:off x="1752600" y="4343400"/>
          <a:ext cx="5613400" cy="1066800"/>
        </p:xfrm>
        <a:graphic>
          <a:graphicData uri="http://schemas.openxmlformats.org/presentationml/2006/ole">
            <mc:AlternateContent xmlns:mc="http://schemas.openxmlformats.org/markup-compatibility/2006">
              <mc:Choice xmlns:v="urn:schemas-microsoft-com:vml" Requires="v">
                <p:oleObj name="Equation" r:id="rId2" imgW="5613120" imgH="1066680" progId="Equation.DSMT4">
                  <p:embed/>
                </p:oleObj>
              </mc:Choice>
              <mc:Fallback>
                <p:oleObj name="Equation" r:id="rId2" imgW="5613120" imgH="1066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43400"/>
                        <a:ext cx="561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4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10: Using Known Maclaurin and Taylor Series Expansions to Find Series Expansions of Related Functions (cont.)</a:t>
            </a:r>
          </a:p>
        </p:txBody>
      </p:sp>
      <p:sp>
        <p:nvSpPr>
          <p:cNvPr id="3" name="Content Placeholder 2"/>
          <p:cNvSpPr>
            <a:spLocks noGrp="1"/>
          </p:cNvSpPr>
          <p:nvPr>
            <p:ph idx="1"/>
          </p:nvPr>
        </p:nvSpPr>
        <p:spPr/>
        <p:txBody>
          <a:bodyPr/>
          <a:lstStyle/>
          <a:p>
            <a:pPr marL="457200" indent="-457200"/>
            <a:r>
              <a:rPr lang="en-US" b="1" dirty="0"/>
              <a:t>b.</a:t>
            </a:r>
            <a:r>
              <a:rPr lang="en-US" dirty="0"/>
              <a:t>	To quickly find the series expansion of </a:t>
            </a:r>
            <a:r>
              <a:rPr lang="en-US" i="1" dirty="0"/>
              <a:t>x</a:t>
            </a:r>
            <a:r>
              <a:rPr lang="en-US" dirty="0"/>
              <a:t> ln</a:t>
            </a:r>
            <a:r>
              <a:rPr lang="en-US" i="1" dirty="0"/>
              <a:t>x</a:t>
            </a:r>
            <a:r>
              <a:rPr lang="en-US" dirty="0"/>
              <a:t> about      </a:t>
            </a:r>
            <a:r>
              <a:rPr lang="en-US" i="1" dirty="0"/>
              <a:t>a</a:t>
            </a:r>
            <a:r>
              <a:rPr lang="en-US" dirty="0"/>
              <a:t> </a:t>
            </a:r>
            <a:r>
              <a:rPr lang="en-US" dirty="0">
                <a:latin typeface="Symbol" pitchFamily="18" charset="2"/>
              </a:rPr>
              <a:t>=</a:t>
            </a:r>
            <a:r>
              <a:rPr lang="en-US" dirty="0"/>
              <a:t> 1, we want to use the result of Example 9 along with the series expansion of </a:t>
            </a:r>
            <a:r>
              <a:rPr lang="en-US" i="1" dirty="0"/>
              <a:t>x</a:t>
            </a:r>
            <a:r>
              <a:rPr lang="en-US" dirty="0"/>
              <a:t> about </a:t>
            </a:r>
            <a:r>
              <a:rPr lang="en-US" i="1" dirty="0"/>
              <a:t>a</a:t>
            </a:r>
            <a:r>
              <a:rPr lang="en-US" dirty="0"/>
              <a:t> </a:t>
            </a:r>
            <a:r>
              <a:rPr lang="en-US" dirty="0">
                <a:latin typeface="Symbol" pitchFamily="18" charset="2"/>
              </a:rPr>
              <a:t>=</a:t>
            </a:r>
            <a:r>
              <a:rPr lang="en-US" dirty="0"/>
              <a:t> 1, which is  </a:t>
            </a:r>
            <a:r>
              <a:rPr lang="en-US" i="1" dirty="0"/>
              <a:t>x</a:t>
            </a:r>
            <a:r>
              <a:rPr lang="en-US" dirty="0"/>
              <a:t> </a:t>
            </a:r>
            <a:r>
              <a:rPr lang="en-US" dirty="0">
                <a:latin typeface="Symbol" pitchFamily="18" charset="2"/>
              </a:rPr>
              <a:t>=</a:t>
            </a:r>
            <a:r>
              <a:rPr lang="en-US" dirty="0"/>
              <a:t> 1 </a:t>
            </a:r>
            <a:r>
              <a:rPr lang="en-US" dirty="0">
                <a:latin typeface="Symbol" pitchFamily="18" charset="2"/>
              </a:rPr>
              <a:t>+</a:t>
            </a:r>
            <a:r>
              <a:rPr lang="en-US" dirty="0"/>
              <a:t> 1(</a:t>
            </a:r>
            <a:r>
              <a:rPr lang="en-US" i="1" dirty="0"/>
              <a:t>x</a:t>
            </a:r>
            <a:r>
              <a:rPr lang="en-US" dirty="0"/>
              <a:t> </a:t>
            </a:r>
            <a:r>
              <a:rPr lang="en-US" dirty="0">
                <a:latin typeface="Symbol" pitchFamily="18" charset="2"/>
              </a:rPr>
              <a:t>-</a:t>
            </a:r>
            <a:r>
              <a:rPr lang="en-US" dirty="0"/>
              <a:t> 1).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10: Using Known Maclaurin and Taylor Series Expansions to Find Series Expansions of Related Functions (cont.)</a:t>
            </a:r>
          </a:p>
        </p:txBody>
      </p:sp>
      <p:sp>
        <p:nvSpPr>
          <p:cNvPr id="3" name="Content Placeholder 2"/>
          <p:cNvSpPr>
            <a:spLocks noGrp="1"/>
          </p:cNvSpPr>
          <p:nvPr>
            <p:ph idx="1"/>
          </p:nvPr>
        </p:nvSpPr>
        <p:spPr>
          <a:xfrm>
            <a:off x="457200" y="1097279"/>
            <a:ext cx="8229600" cy="4931485"/>
          </a:xfrm>
        </p:spPr>
        <p:txBody>
          <a:bodyPr/>
          <a:lstStyle/>
          <a:p>
            <a:endParaRPr lang="en-US" dirty="0"/>
          </a:p>
          <a:p>
            <a:endParaRPr lang="en-US" dirty="0"/>
          </a:p>
        </p:txBody>
      </p:sp>
      <p:graphicFrame>
        <p:nvGraphicFramePr>
          <p:cNvPr id="476165" name="Object 5"/>
          <p:cNvGraphicFramePr>
            <a:graphicFrameLocks noChangeAspect="1"/>
          </p:cNvGraphicFramePr>
          <p:nvPr>
            <p:extLst>
              <p:ext uri="{D42A27DB-BD31-4B8C-83A1-F6EECF244321}">
                <p14:modId xmlns:p14="http://schemas.microsoft.com/office/powerpoint/2010/main" val="1461579918"/>
              </p:ext>
            </p:extLst>
          </p:nvPr>
        </p:nvGraphicFramePr>
        <p:xfrm>
          <a:off x="1301750" y="3074145"/>
          <a:ext cx="6464300" cy="2197100"/>
        </p:xfrm>
        <a:graphic>
          <a:graphicData uri="http://schemas.openxmlformats.org/presentationml/2006/ole">
            <mc:AlternateContent xmlns:mc="http://schemas.openxmlformats.org/markup-compatibility/2006">
              <mc:Choice xmlns:v="urn:schemas-microsoft-com:vml" Requires="v">
                <p:oleObj name="Equation" r:id="rId2" imgW="6464160" imgH="2197080" progId="Equation.DSMT4">
                  <p:embed/>
                </p:oleObj>
              </mc:Choice>
              <mc:Fallback>
                <p:oleObj name="Equation" r:id="rId2" imgW="6464160" imgH="2197080" progId="Equation.DSMT4">
                  <p:embed/>
                  <p:pic>
                    <p:nvPicPr>
                      <p:cNvPr id="0" name="Picture 5"/>
                      <p:cNvPicPr>
                        <a:picLocks noChangeAspect="1" noChangeArrowheads="1"/>
                      </p:cNvPicPr>
                      <p:nvPr/>
                    </p:nvPicPr>
                    <p:blipFill>
                      <a:blip r:embed="rId3"/>
                      <a:srcRect/>
                      <a:stretch>
                        <a:fillRect/>
                      </a:stretch>
                    </p:blipFill>
                    <p:spPr bwMode="auto">
                      <a:xfrm>
                        <a:off x="1301750" y="3074145"/>
                        <a:ext cx="64643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6" name="Object 6"/>
          <p:cNvGraphicFramePr>
            <a:graphicFrameLocks noChangeAspect="1"/>
          </p:cNvGraphicFramePr>
          <p:nvPr>
            <p:extLst>
              <p:ext uri="{D42A27DB-BD31-4B8C-83A1-F6EECF244321}">
                <p14:modId xmlns:p14="http://schemas.microsoft.com/office/powerpoint/2010/main" val="3382105808"/>
              </p:ext>
            </p:extLst>
          </p:nvPr>
        </p:nvGraphicFramePr>
        <p:xfrm>
          <a:off x="1295400" y="5012765"/>
          <a:ext cx="3619500" cy="1016000"/>
        </p:xfrm>
        <a:graphic>
          <a:graphicData uri="http://schemas.openxmlformats.org/presentationml/2006/ole">
            <mc:AlternateContent xmlns:mc="http://schemas.openxmlformats.org/markup-compatibility/2006">
              <mc:Choice xmlns:v="urn:schemas-microsoft-com:vml" Requires="v">
                <p:oleObj name="Equation" r:id="rId4" imgW="3619440" imgH="1015920" progId="Equation.DSMT4">
                  <p:embed/>
                </p:oleObj>
              </mc:Choice>
              <mc:Fallback>
                <p:oleObj name="Equation" r:id="rId4" imgW="3619440" imgH="10159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012765"/>
                        <a:ext cx="3619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7" name="Object 7"/>
          <p:cNvGraphicFramePr>
            <a:graphicFrameLocks noChangeAspect="1"/>
          </p:cNvGraphicFramePr>
          <p:nvPr/>
        </p:nvGraphicFramePr>
        <p:xfrm>
          <a:off x="533400" y="1516063"/>
          <a:ext cx="647700" cy="279400"/>
        </p:xfrm>
        <a:graphic>
          <a:graphicData uri="http://schemas.openxmlformats.org/presentationml/2006/ole">
            <mc:AlternateContent xmlns:mc="http://schemas.openxmlformats.org/markup-compatibility/2006">
              <mc:Choice xmlns:v="urn:schemas-microsoft-com:vml" Requires="v">
                <p:oleObj name="Equation" r:id="rId6" imgW="647640" imgH="279360" progId="Equation.DSMT4">
                  <p:embed/>
                </p:oleObj>
              </mc:Choice>
              <mc:Fallback>
                <p:oleObj name="Equation" r:id="rId6" imgW="647640" imgH="27936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516063"/>
                        <a:ext cx="64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8" name="Object 8"/>
          <p:cNvGraphicFramePr>
            <a:graphicFrameLocks noChangeAspect="1"/>
          </p:cNvGraphicFramePr>
          <p:nvPr/>
        </p:nvGraphicFramePr>
        <p:xfrm>
          <a:off x="1295400" y="1143000"/>
          <a:ext cx="4241800" cy="952500"/>
        </p:xfrm>
        <a:graphic>
          <a:graphicData uri="http://schemas.openxmlformats.org/presentationml/2006/ole">
            <mc:AlternateContent xmlns:mc="http://schemas.openxmlformats.org/markup-compatibility/2006">
              <mc:Choice xmlns:v="urn:schemas-microsoft-com:vml" Requires="v">
                <p:oleObj name="Equation" r:id="rId8" imgW="4241520" imgH="952200" progId="Equation.DSMT4">
                  <p:embed/>
                </p:oleObj>
              </mc:Choice>
              <mc:Fallback>
                <p:oleObj name="Equation" r:id="rId8" imgW="4241520" imgH="9522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143000"/>
                        <a:ext cx="4241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6169" name="Object 9"/>
          <p:cNvGraphicFramePr>
            <a:graphicFrameLocks noChangeAspect="1"/>
          </p:cNvGraphicFramePr>
          <p:nvPr>
            <p:extLst>
              <p:ext uri="{D42A27DB-BD31-4B8C-83A1-F6EECF244321}">
                <p14:modId xmlns:p14="http://schemas.microsoft.com/office/powerpoint/2010/main" val="534540406"/>
              </p:ext>
            </p:extLst>
          </p:nvPr>
        </p:nvGraphicFramePr>
        <p:xfrm>
          <a:off x="1302778" y="2070845"/>
          <a:ext cx="7467600" cy="1130300"/>
        </p:xfrm>
        <a:graphic>
          <a:graphicData uri="http://schemas.openxmlformats.org/presentationml/2006/ole">
            <mc:AlternateContent xmlns:mc="http://schemas.openxmlformats.org/markup-compatibility/2006">
              <mc:Choice xmlns:v="urn:schemas-microsoft-com:vml" Requires="v">
                <p:oleObj name="Equation" r:id="rId10" imgW="7467480" imgH="1130040" progId="Equation.DSMT4">
                  <p:embed/>
                </p:oleObj>
              </mc:Choice>
              <mc:Fallback>
                <p:oleObj name="Equation" r:id="rId10" imgW="7467480" imgH="1130040" progId="Equation.DSMT4">
                  <p:embed/>
                  <p:pic>
                    <p:nvPicPr>
                      <p:cNvPr id="0" name="Picture 9"/>
                      <p:cNvPicPr>
                        <a:picLocks noChangeAspect="1" noChangeArrowheads="1"/>
                      </p:cNvPicPr>
                      <p:nvPr/>
                    </p:nvPicPr>
                    <p:blipFill>
                      <a:blip r:embed="rId11"/>
                      <a:srcRect/>
                      <a:stretch>
                        <a:fillRect/>
                      </a:stretch>
                    </p:blipFill>
                    <p:spPr bwMode="auto">
                      <a:xfrm>
                        <a:off x="1302778" y="2070845"/>
                        <a:ext cx="74676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6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6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6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a:t>
            </a:r>
            <a:br>
              <a:rPr lang="en-US" dirty="0"/>
            </a:br>
            <a:r>
              <a:rPr lang="en-US" dirty="0"/>
              <a:t>Taylor Series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569988"/>
              </p:ext>
            </p:extLst>
          </p:nvPr>
        </p:nvGraphicFramePr>
        <p:xfrm>
          <a:off x="457200" y="1279525"/>
          <a:ext cx="8229600" cy="35661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algn="ctr"/>
                      <a:r>
                        <a:rPr lang="en-US" sz="2400" dirty="0"/>
                        <a:t>Function</a:t>
                      </a:r>
                    </a:p>
                  </a:txBody>
                  <a:tcPr anchor="ctr"/>
                </a:tc>
                <a:tc>
                  <a:txBody>
                    <a:bodyPr/>
                    <a:lstStyle/>
                    <a:p>
                      <a:pPr algn="ctr"/>
                      <a:r>
                        <a:rPr lang="en-US" sz="2400" dirty="0"/>
                        <a:t>Taylor Series</a:t>
                      </a:r>
                    </a:p>
                  </a:txBody>
                  <a:tcPr anchor="ctr"/>
                </a:tc>
                <a:tc>
                  <a:txBody>
                    <a:bodyPr/>
                    <a:lstStyle/>
                    <a:p>
                      <a:pPr algn="ctr"/>
                      <a:r>
                        <a:rPr lang="en-US" sz="2400" dirty="0"/>
                        <a:t>Convergence Condition</a:t>
                      </a:r>
                    </a:p>
                  </a:txBody>
                  <a:tcPr anchor="ct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sz="2400" i="1" dirty="0"/>
                        <a:t>e</a:t>
                      </a:r>
                      <a:r>
                        <a:rPr lang="en-US" sz="2400" i="1" baseline="30000" dirty="0"/>
                        <a:t>x</a:t>
                      </a:r>
                    </a:p>
                  </a:txBody>
                  <a:tcPr anchor="ctr"/>
                </a:tc>
                <a:tc>
                  <a:txBody>
                    <a:bodyPr/>
                    <a:lstStyle/>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sz="2400" dirty="0"/>
                        <a:t>sin</a:t>
                      </a:r>
                      <a:r>
                        <a:rPr lang="en-US" sz="2400" i="1" dirty="0"/>
                        <a:t>x</a:t>
                      </a:r>
                    </a:p>
                  </a:txBody>
                  <a:tcPr anchor="ctr"/>
                </a:tc>
                <a:tc>
                  <a:txBody>
                    <a:bodyPr/>
                    <a:lstStyle/>
                    <a:p>
                      <a:endParaRPr lang="en-US" dirty="0"/>
                    </a:p>
                    <a:p>
                      <a:endParaRPr lang="en-US" dirty="0"/>
                    </a:p>
                    <a:p>
                      <a:endParaRPr lang="en-US" dirty="0"/>
                    </a:p>
                  </a:txBody>
                  <a:tcPr anchor="ctr"/>
                </a:tc>
                <a:tc>
                  <a:txBody>
                    <a:bodyPr/>
                    <a:lstStyle/>
                    <a:p>
                      <a:endParaRPr lang="en-US" dirty="0"/>
                    </a:p>
                  </a:txBody>
                  <a:tcPr anchor="ctr"/>
                </a:tc>
                <a:extLst>
                  <a:ext uri="{0D108BD9-81ED-4DB2-BD59-A6C34878D82A}">
                    <a16:rowId xmlns:a16="http://schemas.microsoft.com/office/drawing/2014/main" val="10003"/>
                  </a:ext>
                </a:extLst>
              </a:tr>
            </a:tbl>
          </a:graphicData>
        </a:graphic>
      </p:graphicFrame>
      <p:graphicFrame>
        <p:nvGraphicFramePr>
          <p:cNvPr id="477186" name="Object 2"/>
          <p:cNvGraphicFramePr>
            <a:graphicFrameLocks noChangeAspect="1"/>
          </p:cNvGraphicFramePr>
          <p:nvPr/>
        </p:nvGraphicFramePr>
        <p:xfrm>
          <a:off x="876300" y="2195146"/>
          <a:ext cx="647700" cy="723900"/>
        </p:xfrm>
        <a:graphic>
          <a:graphicData uri="http://schemas.openxmlformats.org/presentationml/2006/ole">
            <mc:AlternateContent xmlns:mc="http://schemas.openxmlformats.org/markup-compatibility/2006">
              <mc:Choice xmlns:v="urn:schemas-microsoft-com:vml" Requires="v">
                <p:oleObj name="Equation" r:id="rId2" imgW="647640" imgH="723600" progId="Equation.DSMT4">
                  <p:embed/>
                </p:oleObj>
              </mc:Choice>
              <mc:Fallback>
                <p:oleObj name="Equation" r:id="rId2" imgW="647640" imgH="723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195146"/>
                        <a:ext cx="647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7" name="Object 3"/>
          <p:cNvGraphicFramePr>
            <a:graphicFrameLocks noChangeAspect="1"/>
          </p:cNvGraphicFramePr>
          <p:nvPr>
            <p:extLst>
              <p:ext uri="{D42A27DB-BD31-4B8C-83A1-F6EECF244321}">
                <p14:modId xmlns:p14="http://schemas.microsoft.com/office/powerpoint/2010/main" val="2821877551"/>
              </p:ext>
            </p:extLst>
          </p:nvPr>
        </p:nvGraphicFramePr>
        <p:xfrm>
          <a:off x="2106613" y="2135188"/>
          <a:ext cx="3098800" cy="787400"/>
        </p:xfrm>
        <a:graphic>
          <a:graphicData uri="http://schemas.openxmlformats.org/presentationml/2006/ole">
            <mc:AlternateContent xmlns:mc="http://schemas.openxmlformats.org/markup-compatibility/2006">
              <mc:Choice xmlns:v="urn:schemas-microsoft-com:vml" Requires="v">
                <p:oleObj name="Equation" r:id="rId4" imgW="3098520" imgH="787320" progId="Equation.DSMT4">
                  <p:embed/>
                </p:oleObj>
              </mc:Choice>
              <mc:Fallback>
                <p:oleObj name="Equation" r:id="rId4" imgW="3098520" imgH="787320" progId="Equation.DSMT4">
                  <p:embed/>
                  <p:pic>
                    <p:nvPicPr>
                      <p:cNvPr id="0" name="Picture 3"/>
                      <p:cNvPicPr>
                        <a:picLocks noChangeAspect="1" noChangeArrowheads="1"/>
                      </p:cNvPicPr>
                      <p:nvPr/>
                    </p:nvPicPr>
                    <p:blipFill>
                      <a:blip r:embed="rId5"/>
                      <a:srcRect/>
                      <a:stretch>
                        <a:fillRect/>
                      </a:stretch>
                    </p:blipFill>
                    <p:spPr bwMode="auto">
                      <a:xfrm>
                        <a:off x="2106613" y="2135188"/>
                        <a:ext cx="3098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8" name="Object 4"/>
          <p:cNvGraphicFramePr>
            <a:graphicFrameLocks noChangeAspect="1"/>
          </p:cNvGraphicFramePr>
          <p:nvPr>
            <p:extLst>
              <p:ext uri="{D42A27DB-BD31-4B8C-83A1-F6EECF244321}">
                <p14:modId xmlns:p14="http://schemas.microsoft.com/office/powerpoint/2010/main" val="552714487"/>
              </p:ext>
            </p:extLst>
          </p:nvPr>
        </p:nvGraphicFramePr>
        <p:xfrm>
          <a:off x="2106613" y="3025775"/>
          <a:ext cx="3238500" cy="812800"/>
        </p:xfrm>
        <a:graphic>
          <a:graphicData uri="http://schemas.openxmlformats.org/presentationml/2006/ole">
            <mc:AlternateContent xmlns:mc="http://schemas.openxmlformats.org/markup-compatibility/2006">
              <mc:Choice xmlns:v="urn:schemas-microsoft-com:vml" Requires="v">
                <p:oleObj name="Equation" r:id="rId6" imgW="3238200" imgH="812520" progId="Equation.DSMT4">
                  <p:embed/>
                </p:oleObj>
              </mc:Choice>
              <mc:Fallback>
                <p:oleObj name="Equation" r:id="rId6" imgW="3238200" imgH="812520" progId="Equation.DSMT4">
                  <p:embed/>
                  <p:pic>
                    <p:nvPicPr>
                      <p:cNvPr id="0" name="Picture 4"/>
                      <p:cNvPicPr>
                        <a:picLocks noChangeAspect="1" noChangeArrowheads="1"/>
                      </p:cNvPicPr>
                      <p:nvPr/>
                    </p:nvPicPr>
                    <p:blipFill>
                      <a:blip r:embed="rId7"/>
                      <a:srcRect/>
                      <a:stretch>
                        <a:fillRect/>
                      </a:stretch>
                    </p:blipFill>
                    <p:spPr bwMode="auto">
                      <a:xfrm>
                        <a:off x="2106613" y="3025775"/>
                        <a:ext cx="3238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9" name="Object 5"/>
          <p:cNvGraphicFramePr>
            <a:graphicFrameLocks noChangeAspect="1"/>
          </p:cNvGraphicFramePr>
          <p:nvPr>
            <p:extLst>
              <p:ext uri="{D42A27DB-BD31-4B8C-83A1-F6EECF244321}">
                <p14:modId xmlns:p14="http://schemas.microsoft.com/office/powerpoint/2010/main" val="1190078907"/>
              </p:ext>
            </p:extLst>
          </p:nvPr>
        </p:nvGraphicFramePr>
        <p:xfrm>
          <a:off x="2089150" y="3914775"/>
          <a:ext cx="3822700" cy="952500"/>
        </p:xfrm>
        <a:graphic>
          <a:graphicData uri="http://schemas.openxmlformats.org/presentationml/2006/ole">
            <mc:AlternateContent xmlns:mc="http://schemas.openxmlformats.org/markup-compatibility/2006">
              <mc:Choice xmlns:v="urn:schemas-microsoft-com:vml" Requires="v">
                <p:oleObj name="Equation" r:id="rId8" imgW="3822480" imgH="952200" progId="Equation.DSMT4">
                  <p:embed/>
                </p:oleObj>
              </mc:Choice>
              <mc:Fallback>
                <p:oleObj name="Equation" r:id="rId8" imgW="3822480" imgH="952200" progId="Equation.DSMT4">
                  <p:embed/>
                  <p:pic>
                    <p:nvPicPr>
                      <p:cNvPr id="0" name="Picture 5"/>
                      <p:cNvPicPr>
                        <a:picLocks noChangeAspect="1" noChangeArrowheads="1"/>
                      </p:cNvPicPr>
                      <p:nvPr/>
                    </p:nvPicPr>
                    <p:blipFill>
                      <a:blip r:embed="rId9"/>
                      <a:srcRect/>
                      <a:stretch>
                        <a:fillRect/>
                      </a:stretch>
                    </p:blipFill>
                    <p:spPr bwMode="auto">
                      <a:xfrm>
                        <a:off x="2089150" y="3914775"/>
                        <a:ext cx="3822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92" name="Object 8"/>
          <p:cNvGraphicFramePr>
            <a:graphicFrameLocks noChangeAspect="1"/>
          </p:cNvGraphicFramePr>
          <p:nvPr/>
        </p:nvGraphicFramePr>
        <p:xfrm>
          <a:off x="7086600" y="2286000"/>
          <a:ext cx="711200" cy="419100"/>
        </p:xfrm>
        <a:graphic>
          <a:graphicData uri="http://schemas.openxmlformats.org/presentationml/2006/ole">
            <mc:AlternateContent xmlns:mc="http://schemas.openxmlformats.org/markup-compatibility/2006">
              <mc:Choice xmlns:v="urn:schemas-microsoft-com:vml" Requires="v">
                <p:oleObj name="Equation" r:id="rId10" imgW="711000" imgH="419040" progId="Equation.DSMT4">
                  <p:embed/>
                </p:oleObj>
              </mc:Choice>
              <mc:Fallback>
                <p:oleObj name="Equation" r:id="rId10" imgW="711000" imgH="4190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2286000"/>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93" name="Object 9"/>
          <p:cNvGraphicFramePr>
            <a:graphicFrameLocks noChangeAspect="1"/>
          </p:cNvGraphicFramePr>
          <p:nvPr/>
        </p:nvGraphicFramePr>
        <p:xfrm>
          <a:off x="7086600" y="3223846"/>
          <a:ext cx="800100" cy="419100"/>
        </p:xfrm>
        <a:graphic>
          <a:graphicData uri="http://schemas.openxmlformats.org/presentationml/2006/ole">
            <mc:AlternateContent xmlns:mc="http://schemas.openxmlformats.org/markup-compatibility/2006">
              <mc:Choice xmlns:v="urn:schemas-microsoft-com:vml" Requires="v">
                <p:oleObj name="Equation" r:id="rId12" imgW="799920" imgH="419040" progId="Equation.DSMT4">
                  <p:embed/>
                </p:oleObj>
              </mc:Choice>
              <mc:Fallback>
                <p:oleObj name="Equation" r:id="rId12" imgW="799920" imgH="4190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3223846"/>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94" name="Object 10"/>
          <p:cNvGraphicFramePr>
            <a:graphicFrameLocks noChangeAspect="1"/>
          </p:cNvGraphicFramePr>
          <p:nvPr/>
        </p:nvGraphicFramePr>
        <p:xfrm>
          <a:off x="7086600" y="4167554"/>
          <a:ext cx="800100" cy="419100"/>
        </p:xfrm>
        <a:graphic>
          <a:graphicData uri="http://schemas.openxmlformats.org/presentationml/2006/ole">
            <mc:AlternateContent xmlns:mc="http://schemas.openxmlformats.org/markup-compatibility/2006">
              <mc:Choice xmlns:v="urn:schemas-microsoft-com:vml" Requires="v">
                <p:oleObj name="Equation" r:id="rId14" imgW="799920" imgH="419040" progId="Equation.DSMT4">
                  <p:embed/>
                </p:oleObj>
              </mc:Choice>
              <mc:Fallback>
                <p:oleObj name="Equation" r:id="rId14" imgW="799920" imgH="4190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4167554"/>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378DA738-E303-E85A-8C4F-64A4275FABD5}"/>
              </a:ext>
            </a:extLst>
          </p:cNvPr>
          <p:cNvSpPr/>
          <p:nvPr/>
        </p:nvSpPr>
        <p:spPr>
          <a:xfrm>
            <a:off x="3692245" y="5079534"/>
            <a:ext cx="1239506" cy="523220"/>
          </a:xfrm>
          <a:prstGeom prst="rect">
            <a:avLst/>
          </a:prstGeom>
        </p:spPr>
        <p:txBody>
          <a:bodyPr wrap="none">
            <a:spAutoFit/>
          </a:bodyPr>
          <a:lstStyle/>
          <a:p>
            <a:r>
              <a:rPr lang="en-US" sz="2800" b="1" dirty="0"/>
              <a:t>Table 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Remainder Estimates and Convergence for</a:t>
            </a:r>
            <a:br>
              <a:rPr lang="en-US" dirty="0"/>
            </a:br>
            <a:r>
              <a:rPr lang="en-US" dirty="0"/>
              <a:t>Taylor Series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716196923"/>
              </p:ext>
            </p:extLst>
          </p:nvPr>
        </p:nvGraphicFramePr>
        <p:xfrm>
          <a:off x="457200" y="1279525"/>
          <a:ext cx="8229600" cy="37490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algn="ctr"/>
                      <a:r>
                        <a:rPr lang="en-US" sz="2400" dirty="0"/>
                        <a:t>Function</a:t>
                      </a:r>
                    </a:p>
                  </a:txBody>
                  <a:tcPr anchor="ctr"/>
                </a:tc>
                <a:tc>
                  <a:txBody>
                    <a:bodyPr/>
                    <a:lstStyle/>
                    <a:p>
                      <a:pPr algn="ctr"/>
                      <a:r>
                        <a:rPr lang="en-US" sz="2400" dirty="0"/>
                        <a:t>Taylor Series</a:t>
                      </a:r>
                    </a:p>
                  </a:txBody>
                  <a:tcPr anchor="ctr"/>
                </a:tc>
                <a:tc>
                  <a:txBody>
                    <a:bodyPr/>
                    <a:lstStyle/>
                    <a:p>
                      <a:pPr algn="ctr"/>
                      <a:r>
                        <a:rPr lang="en-US" sz="2400" dirty="0"/>
                        <a:t>Convergence Condition</a:t>
                      </a:r>
                    </a:p>
                  </a:txBody>
                  <a:tcPr anchor="ct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cos</a:t>
                      </a:r>
                      <a:r>
                        <a:rPr lang="en-US" sz="2400" i="1" dirty="0"/>
                        <a:t>x</a:t>
                      </a:r>
                    </a:p>
                  </a:txBody>
                  <a:tcPr anchor="ctr"/>
                </a:tc>
                <a:tc>
                  <a:txBody>
                    <a:bodyPr/>
                    <a:lstStyle/>
                    <a:p>
                      <a:pPr algn="ctr"/>
                      <a:endParaRPr lang="en-US" dirty="0"/>
                    </a:p>
                    <a:p>
                      <a:pPr algn="ctr"/>
                      <a:endParaRPr lang="en-US" dirty="0"/>
                    </a:p>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pPr algn="ctr"/>
                      <a:r>
                        <a:rPr lang="en-US" sz="2400" dirty="0"/>
                        <a:t>lnx</a:t>
                      </a:r>
                    </a:p>
                  </a:txBody>
                  <a:tcPr anchor="ctr"/>
                </a:tc>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478210" name="Object 2"/>
          <p:cNvGraphicFramePr>
            <a:graphicFrameLocks noChangeAspect="1"/>
          </p:cNvGraphicFramePr>
          <p:nvPr>
            <p:extLst>
              <p:ext uri="{D42A27DB-BD31-4B8C-83A1-F6EECF244321}">
                <p14:modId xmlns:p14="http://schemas.microsoft.com/office/powerpoint/2010/main" val="2182400743"/>
              </p:ext>
            </p:extLst>
          </p:nvPr>
        </p:nvGraphicFramePr>
        <p:xfrm>
          <a:off x="2089150" y="2097088"/>
          <a:ext cx="3619500" cy="952500"/>
        </p:xfrm>
        <a:graphic>
          <a:graphicData uri="http://schemas.openxmlformats.org/presentationml/2006/ole">
            <mc:AlternateContent xmlns:mc="http://schemas.openxmlformats.org/markup-compatibility/2006">
              <mc:Choice xmlns:v="urn:schemas-microsoft-com:vml" Requires="v">
                <p:oleObj name="Equation" r:id="rId2" imgW="3619440" imgH="952200" progId="Equation.DSMT4">
                  <p:embed/>
                </p:oleObj>
              </mc:Choice>
              <mc:Fallback>
                <p:oleObj name="Equation" r:id="rId2" imgW="3619440" imgH="952200" progId="Equation.DSMT4">
                  <p:embed/>
                  <p:pic>
                    <p:nvPicPr>
                      <p:cNvPr id="0" name="Picture 2"/>
                      <p:cNvPicPr>
                        <a:picLocks noChangeAspect="1" noChangeArrowheads="1"/>
                      </p:cNvPicPr>
                      <p:nvPr/>
                    </p:nvPicPr>
                    <p:blipFill>
                      <a:blip r:embed="rId3"/>
                      <a:srcRect/>
                      <a:stretch>
                        <a:fillRect/>
                      </a:stretch>
                    </p:blipFill>
                    <p:spPr bwMode="auto">
                      <a:xfrm>
                        <a:off x="2089150" y="2097088"/>
                        <a:ext cx="3619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1" name="Object 3"/>
          <p:cNvGraphicFramePr>
            <a:graphicFrameLocks noChangeAspect="1"/>
          </p:cNvGraphicFramePr>
          <p:nvPr>
            <p:extLst>
              <p:ext uri="{D42A27DB-BD31-4B8C-83A1-F6EECF244321}">
                <p14:modId xmlns:p14="http://schemas.microsoft.com/office/powerpoint/2010/main" val="1292453381"/>
              </p:ext>
            </p:extLst>
          </p:nvPr>
        </p:nvGraphicFramePr>
        <p:xfrm>
          <a:off x="2352675" y="3143250"/>
          <a:ext cx="3949700" cy="1828800"/>
        </p:xfrm>
        <a:graphic>
          <a:graphicData uri="http://schemas.openxmlformats.org/presentationml/2006/ole">
            <mc:AlternateContent xmlns:mc="http://schemas.openxmlformats.org/markup-compatibility/2006">
              <mc:Choice xmlns:v="urn:schemas-microsoft-com:vml" Requires="v">
                <p:oleObj name="Equation" r:id="rId4" imgW="3949560" imgH="1828800" progId="Equation.DSMT4">
                  <p:embed/>
                </p:oleObj>
              </mc:Choice>
              <mc:Fallback>
                <p:oleObj name="Equation" r:id="rId4" imgW="3949560" imgH="1828800" progId="Equation.DSMT4">
                  <p:embed/>
                  <p:pic>
                    <p:nvPicPr>
                      <p:cNvPr id="0" name="Picture 3"/>
                      <p:cNvPicPr>
                        <a:picLocks noChangeAspect="1" noChangeArrowheads="1"/>
                      </p:cNvPicPr>
                      <p:nvPr/>
                    </p:nvPicPr>
                    <p:blipFill>
                      <a:blip r:embed="rId5"/>
                      <a:srcRect/>
                      <a:stretch>
                        <a:fillRect/>
                      </a:stretch>
                    </p:blipFill>
                    <p:spPr bwMode="auto">
                      <a:xfrm>
                        <a:off x="2352675" y="3143250"/>
                        <a:ext cx="39497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2" name="Object 4"/>
          <p:cNvGraphicFramePr>
            <a:graphicFrameLocks noChangeAspect="1"/>
          </p:cNvGraphicFramePr>
          <p:nvPr/>
        </p:nvGraphicFramePr>
        <p:xfrm>
          <a:off x="7391400" y="2350477"/>
          <a:ext cx="800100" cy="419100"/>
        </p:xfrm>
        <a:graphic>
          <a:graphicData uri="http://schemas.openxmlformats.org/presentationml/2006/ole">
            <mc:AlternateContent xmlns:mc="http://schemas.openxmlformats.org/markup-compatibility/2006">
              <mc:Choice xmlns:v="urn:schemas-microsoft-com:vml" Requires="v">
                <p:oleObj name="Equation" r:id="rId6" imgW="799920" imgH="419040" progId="Equation.DSMT4">
                  <p:embed/>
                </p:oleObj>
              </mc:Choice>
              <mc:Fallback>
                <p:oleObj name="Equation" r:id="rId6" imgW="79992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350477"/>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8213" name="Object 5"/>
          <p:cNvGraphicFramePr>
            <a:graphicFrameLocks noChangeAspect="1"/>
          </p:cNvGraphicFramePr>
          <p:nvPr/>
        </p:nvGraphicFramePr>
        <p:xfrm>
          <a:off x="7315200" y="3543300"/>
          <a:ext cx="1066800" cy="266700"/>
        </p:xfrm>
        <a:graphic>
          <a:graphicData uri="http://schemas.openxmlformats.org/presentationml/2006/ole">
            <mc:AlternateContent xmlns:mc="http://schemas.openxmlformats.org/markup-compatibility/2006">
              <mc:Choice xmlns:v="urn:schemas-microsoft-com:vml" Requires="v">
                <p:oleObj name="Equation" r:id="rId8" imgW="1066680" imgH="266400" progId="Equation.DSMT4">
                  <p:embed/>
                </p:oleObj>
              </mc:Choice>
              <mc:Fallback>
                <p:oleObj name="Equation" r:id="rId8" imgW="1066680" imgH="266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543300"/>
                        <a:ext cx="1066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F085B3D9-18BF-FA39-3EE1-C8596376A720}"/>
              </a:ext>
            </a:extLst>
          </p:cNvPr>
          <p:cNvSpPr/>
          <p:nvPr/>
        </p:nvSpPr>
        <p:spPr>
          <a:xfrm>
            <a:off x="3411418" y="5122227"/>
            <a:ext cx="2297232" cy="523220"/>
          </a:xfrm>
          <a:prstGeom prst="rect">
            <a:avLst/>
          </a:prstGeom>
        </p:spPr>
        <p:txBody>
          <a:bodyPr wrap="none">
            <a:spAutoFit/>
          </a:bodyPr>
          <a:lstStyle/>
          <a:p>
            <a:r>
              <a:rPr lang="en-US" sz="2800" b="1" dirty="0"/>
              <a:t>Table 1 (cont.)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Series and Maclaurin Series</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a:spAutoFit/>
          </a:bodyPr>
          <a:lstStyle/>
          <a:p>
            <a:r>
              <a:rPr lang="en-US" dirty="0">
                <a:solidFill>
                  <a:schemeClr val="tx1"/>
                </a:solidFill>
              </a:rPr>
              <a:t>Given a function </a:t>
            </a:r>
            <a:r>
              <a:rPr lang="en-US" i="1" dirty="0">
                <a:solidFill>
                  <a:schemeClr val="tx1"/>
                </a:solidFill>
              </a:rPr>
              <a:t>f</a:t>
            </a:r>
            <a:r>
              <a:rPr lang="en-US" dirty="0">
                <a:solidFill>
                  <a:schemeClr val="tx1"/>
                </a:solidFill>
              </a:rPr>
              <a:t> with derivatives of all orders throughout an open interval containing </a:t>
            </a:r>
            <a:r>
              <a:rPr lang="en-US" i="1" dirty="0">
                <a:solidFill>
                  <a:schemeClr val="tx1"/>
                </a:solidFill>
              </a:rPr>
              <a:t>a</a:t>
            </a:r>
            <a:r>
              <a:rPr lang="en-US" dirty="0">
                <a:solidFill>
                  <a:schemeClr val="tx1"/>
                </a:solidFill>
              </a:rPr>
              <a:t>, the power series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is called the </a:t>
            </a:r>
            <a:r>
              <a:rPr lang="en-US" b="1" dirty="0">
                <a:solidFill>
                  <a:srgbClr val="C00000"/>
                </a:solidFill>
              </a:rPr>
              <a:t>Taylor series generated by </a:t>
            </a:r>
            <a:r>
              <a:rPr lang="en-US" b="1" i="1" dirty="0">
                <a:solidFill>
                  <a:srgbClr val="C00000"/>
                </a:solidFill>
              </a:rPr>
              <a:t>f</a:t>
            </a:r>
            <a:r>
              <a:rPr lang="en-US" b="1" dirty="0">
                <a:solidFill>
                  <a:srgbClr val="C00000"/>
                </a:solidFill>
              </a:rPr>
              <a:t> about </a:t>
            </a:r>
            <a:r>
              <a:rPr lang="en-US" b="1" i="1" dirty="0">
                <a:solidFill>
                  <a:srgbClr val="C00000"/>
                </a:solidFill>
              </a:rPr>
              <a:t>a</a:t>
            </a:r>
            <a:r>
              <a:rPr lang="en-US" b="1" dirty="0">
                <a:solidFill>
                  <a:srgbClr val="C00000"/>
                </a:solidFill>
              </a:rPr>
              <a:t>.</a:t>
            </a:r>
            <a:endParaRPr lang="en-US" dirty="0">
              <a:solidFill>
                <a:schemeClr val="tx1"/>
              </a:solidFill>
            </a:endParaRPr>
          </a:p>
        </p:txBody>
      </p:sp>
      <p:graphicFrame>
        <p:nvGraphicFramePr>
          <p:cNvPr id="424962" name="Object 2"/>
          <p:cNvGraphicFramePr>
            <a:graphicFrameLocks noChangeAspect="1"/>
          </p:cNvGraphicFramePr>
          <p:nvPr>
            <p:extLst>
              <p:ext uri="{D42A27DB-BD31-4B8C-83A1-F6EECF244321}">
                <p14:modId xmlns:p14="http://schemas.microsoft.com/office/powerpoint/2010/main" val="1145130028"/>
              </p:ext>
            </p:extLst>
          </p:nvPr>
        </p:nvGraphicFramePr>
        <p:xfrm>
          <a:off x="717550" y="2667000"/>
          <a:ext cx="7708900" cy="2006600"/>
        </p:xfrm>
        <a:graphic>
          <a:graphicData uri="http://schemas.openxmlformats.org/presentationml/2006/ole">
            <mc:AlternateContent xmlns:mc="http://schemas.openxmlformats.org/markup-compatibility/2006">
              <mc:Choice xmlns:v="urn:schemas-microsoft-com:vml" Requires="v">
                <p:oleObj name="Equation" r:id="rId2" imgW="7708680" imgH="2006280" progId="Equation.DSMT4">
                  <p:embed/>
                </p:oleObj>
              </mc:Choice>
              <mc:Fallback>
                <p:oleObj name="Equation" r:id="rId2" imgW="7708680" imgH="2006280" progId="Equation.DSMT4">
                  <p:embed/>
                  <p:pic>
                    <p:nvPicPr>
                      <p:cNvPr id="0" name="Picture 2"/>
                      <p:cNvPicPr>
                        <a:picLocks noChangeAspect="1" noChangeArrowheads="1"/>
                      </p:cNvPicPr>
                      <p:nvPr/>
                    </p:nvPicPr>
                    <p:blipFill>
                      <a:blip r:embed="rId3"/>
                      <a:srcRect/>
                      <a:stretch>
                        <a:fillRect/>
                      </a:stretch>
                    </p:blipFill>
                    <p:spPr bwMode="auto">
                      <a:xfrm>
                        <a:off x="717550" y="2667000"/>
                        <a:ext cx="77089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Taylor Series and Maclaurin Series (cont.)</a:t>
            </a:r>
          </a:p>
        </p:txBody>
      </p:sp>
      <p:sp>
        <p:nvSpPr>
          <p:cNvPr id="3" name="Content Placeholder 2"/>
          <p:cNvSpPr>
            <a:spLocks noGrp="1"/>
          </p:cNvSpPr>
          <p:nvPr>
            <p:ph idx="1"/>
          </p:nvPr>
        </p:nvSpPr>
        <p:spPr>
          <a:xfrm>
            <a:off x="457200" y="1280160"/>
            <a:ext cx="8229600" cy="954107"/>
          </a:xfrm>
          <a:solidFill>
            <a:srgbClr val="FFFFCC"/>
          </a:solidFill>
          <a:ln w="28575">
            <a:solidFill>
              <a:schemeClr val="tx1"/>
            </a:solidFill>
          </a:ln>
        </p:spPr>
        <p:txBody>
          <a:bodyPr>
            <a:spAutoFit/>
          </a:bodyPr>
          <a:lstStyle/>
          <a:p>
            <a:r>
              <a:rPr lang="en-US" dirty="0">
                <a:solidFill>
                  <a:schemeClr val="tx1"/>
                </a:solidFill>
              </a:rPr>
              <a:t>The Taylor series generated by </a:t>
            </a:r>
            <a:r>
              <a:rPr lang="en-US" i="1" dirty="0">
                <a:solidFill>
                  <a:schemeClr val="tx1"/>
                </a:solidFill>
              </a:rPr>
              <a:t>f</a:t>
            </a:r>
            <a:r>
              <a:rPr lang="en-US" dirty="0">
                <a:solidFill>
                  <a:schemeClr val="tx1"/>
                </a:solidFill>
              </a:rPr>
              <a:t> about 0 is also known as the </a:t>
            </a:r>
            <a:r>
              <a:rPr lang="en-US" b="1" dirty="0">
                <a:solidFill>
                  <a:srgbClr val="C00000"/>
                </a:solidFill>
              </a:rPr>
              <a:t>Maclaurin series generated by</a:t>
            </a:r>
            <a:r>
              <a:rPr lang="en-US" b="1" i="1" dirty="0">
                <a:solidFill>
                  <a:srgbClr val="C00000"/>
                </a:solidFill>
              </a:rPr>
              <a:t> f</a:t>
            </a:r>
            <a:r>
              <a:rPr lang="en-US" i="1" dirty="0">
                <a:solidFill>
                  <a:srgbClr val="C00000"/>
                </a:solidFill>
              </a:rPr>
              <a:t> </a:t>
            </a:r>
            <a:r>
              <a:rPr lang="en-US" i="1" dirty="0">
                <a:solidFill>
                  <a:schemeClr val="tx1"/>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and Maclaurin Series (cont.)</a:t>
            </a:r>
          </a:p>
        </p:txBody>
      </p:sp>
      <p:sp>
        <p:nvSpPr>
          <p:cNvPr id="3" name="Content Placeholder 2"/>
          <p:cNvSpPr>
            <a:spLocks noGrp="1"/>
          </p:cNvSpPr>
          <p:nvPr>
            <p:ph idx="1"/>
          </p:nvPr>
        </p:nvSpPr>
        <p:spPr/>
        <p:txBody>
          <a:bodyPr/>
          <a:lstStyle/>
          <a:p>
            <a:r>
              <a:rPr lang="en-US" dirty="0"/>
              <a:t>Note that the definition above formally describes Taylor and Maclaurin series as series—there is no claim (yet) that the Taylor series associated with a given function </a:t>
            </a:r>
            <a:r>
              <a:rPr lang="en-US" i="1" dirty="0"/>
              <a:t>f </a:t>
            </a:r>
            <a:r>
              <a:rPr lang="en-US" dirty="0"/>
              <a:t>actually converges to that function on any interval.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the Taylor Series Expansion of</a:t>
            </a:r>
            <a:br>
              <a:rPr lang="en-US" dirty="0"/>
            </a:br>
            <a:r>
              <a:rPr lang="en-US" dirty="0"/>
              <a:t>a Function and Where It Converges</a:t>
            </a:r>
          </a:p>
        </p:txBody>
      </p:sp>
      <p:sp>
        <p:nvSpPr>
          <p:cNvPr id="3" name="Content Placeholder 2"/>
          <p:cNvSpPr>
            <a:spLocks noGrp="1"/>
          </p:cNvSpPr>
          <p:nvPr>
            <p:ph idx="1"/>
          </p:nvPr>
        </p:nvSpPr>
        <p:spPr>
          <a:xfrm>
            <a:off x="457200" y="1280159"/>
            <a:ext cx="8229600" cy="4692015"/>
          </a:xfrm>
        </p:spPr>
        <p:txBody>
          <a:bodyPr/>
          <a:lstStyle/>
          <a:p>
            <a:r>
              <a:rPr lang="en-US" dirty="0"/>
              <a:t>Find the Taylor series expansion of </a:t>
            </a:r>
            <a:r>
              <a:rPr lang="en-US" i="1" dirty="0"/>
              <a:t>f</a:t>
            </a:r>
            <a:r>
              <a:rPr lang="en-US" dirty="0"/>
              <a:t>(</a:t>
            </a:r>
            <a:r>
              <a:rPr lang="en-US" i="1" dirty="0"/>
              <a:t>x</a:t>
            </a:r>
            <a:r>
              <a:rPr lang="en-US" dirty="0"/>
              <a:t>) </a:t>
            </a:r>
            <a:r>
              <a:rPr lang="en-US" dirty="0">
                <a:latin typeface="Symbol" pitchFamily="18" charset="2"/>
              </a:rPr>
              <a:t>=</a:t>
            </a:r>
            <a:r>
              <a:rPr lang="en-US" dirty="0"/>
              <a:t> 1/</a:t>
            </a:r>
            <a:r>
              <a:rPr lang="en-US" i="1" dirty="0"/>
              <a:t>x</a:t>
            </a:r>
            <a:r>
              <a:rPr lang="en-US" dirty="0"/>
              <a:t> about         </a:t>
            </a:r>
            <a:r>
              <a:rPr lang="en-US" i="1" dirty="0"/>
              <a:t>a</a:t>
            </a:r>
            <a:r>
              <a:rPr lang="en-US" dirty="0"/>
              <a:t> </a:t>
            </a:r>
            <a:r>
              <a:rPr lang="en-US" dirty="0">
                <a:latin typeface="Symbol" pitchFamily="18" charset="2"/>
              </a:rPr>
              <a:t>=</a:t>
            </a:r>
            <a:r>
              <a:rPr lang="en-US" dirty="0"/>
              <a:t> 3, and determine where, if anywhere, the Taylor series converges to </a:t>
            </a:r>
            <a:r>
              <a:rPr lang="en-US" i="1" dirty="0"/>
              <a:t>f</a:t>
            </a:r>
            <a:r>
              <a:rPr lang="en-US" dirty="0"/>
              <a:t>.</a:t>
            </a:r>
          </a:p>
          <a:p>
            <a:r>
              <a:rPr lang="en-US" b="1" dirty="0"/>
              <a:t>Solution</a:t>
            </a:r>
          </a:p>
          <a:p>
            <a:r>
              <a:rPr lang="en-US" dirty="0"/>
              <a:t>We determine the coefficients </a:t>
            </a:r>
            <a:r>
              <a:rPr lang="en-US" i="1" dirty="0"/>
              <a:t>c</a:t>
            </a:r>
            <a:r>
              <a:rPr lang="en-US" i="1" baseline="-25000" dirty="0"/>
              <a:t>n</a:t>
            </a:r>
            <a:r>
              <a:rPr lang="en-US" dirty="0"/>
              <a:t> of the series as follows:</a:t>
            </a:r>
          </a:p>
        </p:txBody>
      </p:sp>
      <p:graphicFrame>
        <p:nvGraphicFramePr>
          <p:cNvPr id="425988" name="Object 4"/>
          <p:cNvGraphicFramePr>
            <a:graphicFrameLocks noChangeAspect="1"/>
          </p:cNvGraphicFramePr>
          <p:nvPr/>
        </p:nvGraphicFramePr>
        <p:xfrm>
          <a:off x="1066800" y="4026877"/>
          <a:ext cx="6972300" cy="889000"/>
        </p:xfrm>
        <a:graphic>
          <a:graphicData uri="http://schemas.openxmlformats.org/presentationml/2006/ole">
            <mc:AlternateContent xmlns:mc="http://schemas.openxmlformats.org/markup-compatibility/2006">
              <mc:Choice xmlns:v="urn:schemas-microsoft-com:vml" Requires="v">
                <p:oleObj name="Equation" r:id="rId2" imgW="6972120" imgH="888840" progId="Equation.DSMT4">
                  <p:embed/>
                </p:oleObj>
              </mc:Choice>
              <mc:Fallback>
                <p:oleObj name="Equation" r:id="rId2" imgW="6972120" imgH="8888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26877"/>
                        <a:ext cx="6972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5989" name="Object 5"/>
          <p:cNvGraphicFramePr>
            <a:graphicFrameLocks noChangeAspect="1"/>
          </p:cNvGraphicFramePr>
          <p:nvPr>
            <p:extLst>
              <p:ext uri="{D42A27DB-BD31-4B8C-83A1-F6EECF244321}">
                <p14:modId xmlns:p14="http://schemas.microsoft.com/office/powerpoint/2010/main" val="400145568"/>
              </p:ext>
            </p:extLst>
          </p:nvPr>
        </p:nvGraphicFramePr>
        <p:xfrm>
          <a:off x="1073150" y="5070475"/>
          <a:ext cx="7289800" cy="901700"/>
        </p:xfrm>
        <a:graphic>
          <a:graphicData uri="http://schemas.openxmlformats.org/presentationml/2006/ole">
            <mc:AlternateContent xmlns:mc="http://schemas.openxmlformats.org/markup-compatibility/2006">
              <mc:Choice xmlns:v="urn:schemas-microsoft-com:vml" Requires="v">
                <p:oleObj name="Equation" r:id="rId4" imgW="7289640" imgH="901440" progId="Equation.DSMT4">
                  <p:embed/>
                </p:oleObj>
              </mc:Choice>
              <mc:Fallback>
                <p:oleObj name="Equation" r:id="rId4" imgW="7289640" imgH="901440" progId="Equation.DSMT4">
                  <p:embed/>
                  <p:pic>
                    <p:nvPicPr>
                      <p:cNvPr id="0" name="Picture 5"/>
                      <p:cNvPicPr>
                        <a:picLocks noChangeAspect="1" noChangeArrowheads="1"/>
                      </p:cNvPicPr>
                      <p:nvPr/>
                    </p:nvPicPr>
                    <p:blipFill>
                      <a:blip r:embed="rId5"/>
                      <a:srcRect/>
                      <a:stretch>
                        <a:fillRect/>
                      </a:stretch>
                    </p:blipFill>
                    <p:spPr bwMode="auto">
                      <a:xfrm>
                        <a:off x="1073150" y="5070475"/>
                        <a:ext cx="7289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59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5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7234</TotalTime>
  <Words>2992</Words>
  <Application>Microsoft Office PowerPoint</Application>
  <PresentationFormat>On-screen Show (4:3)</PresentationFormat>
  <Paragraphs>244</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Arial</vt:lpstr>
      <vt:lpstr>Symbol</vt:lpstr>
      <vt:lpstr>Calibri</vt:lpstr>
      <vt:lpstr>Cambria Math</vt:lpstr>
      <vt:lpstr>Office Theme</vt:lpstr>
      <vt:lpstr>Equation</vt:lpstr>
      <vt:lpstr>Section 10.8</vt:lpstr>
      <vt:lpstr>Taylor and Maclaurin Series</vt:lpstr>
      <vt:lpstr>Taylor and Maclaurin Series (cont.)</vt:lpstr>
      <vt:lpstr>Taylor and Maclaurin Series (cont.)</vt:lpstr>
      <vt:lpstr>Taylor and Maclaurin Series (cont.)</vt:lpstr>
      <vt:lpstr>Definition: Taylor Series and Maclaurin Series</vt:lpstr>
      <vt:lpstr>Definition: Taylor Series and Maclaurin Series (cont.)</vt:lpstr>
      <vt:lpstr>Taylor and Maclaurin Series (cont.)</vt:lpstr>
      <vt:lpstr>Example 1: Finding the Taylor Series Expansion of a Function and Where It Converges</vt:lpstr>
      <vt:lpstr>Example 1: Finding the Taylor Series Expansion of a Function and Where It Converges (cont.)</vt:lpstr>
      <vt:lpstr>Example 1: Finding the Taylor Series Expansion of a Function and Where It Converges (cont.)</vt:lpstr>
      <vt:lpstr>Example 1: Finding the Taylor Series Expansion of a Function and Where It Converges (cont.)</vt:lpstr>
      <vt:lpstr>Taylor and Maclaurin Series (cont.)</vt:lpstr>
      <vt:lpstr>Taylor and Maclaurin Series (cont.)</vt:lpstr>
      <vt:lpstr>Taylor and Maclaurin Series (cont.)</vt:lpstr>
      <vt:lpstr>Definition: Taylor Polynomial of Order n</vt:lpstr>
      <vt:lpstr>Definition: Taylor Polynomial of Order n (cont.)</vt:lpstr>
      <vt:lpstr>Example 2: Finding the Maclaurin Polynomials Generated by a Function</vt:lpstr>
      <vt:lpstr>Example 2: Finding the Maclaurin Polynomials Generated by a Function (cont.)</vt:lpstr>
      <vt:lpstr>Example 2: Finding the Maclaurin Polynomials Generated by a Function (cont.)</vt:lpstr>
      <vt:lpstr>Example 2: Finding the Maclaurin Polynomials Generated by a Function (cont.)</vt:lpstr>
      <vt:lpstr>Example 2: Finding the Maclaurin Polynomials Generated by a Function (cont.)</vt:lpstr>
      <vt:lpstr>Remainder Estimates and Convergence for Taylor Series</vt:lpstr>
      <vt:lpstr>Theorem: Taylor’s Theorem</vt:lpstr>
      <vt:lpstr>Remainder Estimates and Convergence for Taylor Series (cont.)</vt:lpstr>
      <vt:lpstr>Theorem: Taylor’s Formula</vt:lpstr>
      <vt:lpstr>Formula: Taylor’s Formula (cont.)</vt:lpstr>
      <vt:lpstr>Remainder Estimates and Convergence for Taylor Series (cont.)</vt:lpstr>
      <vt:lpstr>Example 3: Finding the Maclaurin Series Generated by a Function and Where It Converges</vt:lpstr>
      <vt:lpstr>Example 3: Finding the Maclaurin Series Generated by a Function and Where It Converges (cont.)</vt:lpstr>
      <vt:lpstr>Example 3: Finding the Maclaurin Series Generated by a Function and Where It Converges (cont.)</vt:lpstr>
      <vt:lpstr>Example 3: Finding the Maclaurin Series Generated by a Function and Where It Converges (cont.)</vt:lpstr>
      <vt:lpstr>Example 3: Finding the Maclaurin Series Generated by a Function and Where It Converges (cont.)</vt:lpstr>
      <vt:lpstr>Example 3: Finding the Maclaurin Series Generated by a Function and Where It Converges (cont.)</vt:lpstr>
      <vt:lpstr>Remainder Estimates and Convergence for Taylor Series (cont.)</vt:lpstr>
      <vt:lpstr>Example 4: Finding Values of x for Which a Maclaurin Series Converges to Its Generating Function</vt:lpstr>
      <vt:lpstr>Example 4: Finding Values of x for Which a Maclaurin Series Converges to Its Generating Function (cont.)</vt:lpstr>
      <vt:lpstr>Remainder Estimates and Convergence for Taylor Series (cont.)</vt:lpstr>
      <vt:lpstr>Example 5: Exploring a Maclaurin Series That Converges to the Desired Function at Only One Point</vt:lpstr>
      <vt:lpstr>Example 5: Exploring a Maclaurin Series That Converges to the Desired Function at Only One Point (cont.)</vt:lpstr>
      <vt:lpstr>Example 5: Exploring a Maclaurin Series That Converges to the Desired Function at Only One Point (cont.)</vt:lpstr>
      <vt:lpstr>Example 5: Exploring a Maclaurin Series That Converges to the Desired Function at Only One Point (cont.)</vt:lpstr>
      <vt:lpstr>Example 5: Exploring a Maclaurin Series That Converges to the Desired Function at Only One Point (cont.)</vt:lpstr>
      <vt:lpstr>Example 6: Finding the Maclaurin Series Expansion of Cosine</vt:lpstr>
      <vt:lpstr>Example 7: Using a Known Maclaurin Series to Find the Maclaurin Series Expansion of a Related Function</vt:lpstr>
      <vt:lpstr>Example 8: Approximating a Nonelementary Definite Integral</vt:lpstr>
      <vt:lpstr>Example 8: Approximating a Nonelementary Definite Integral (cont.)</vt:lpstr>
      <vt:lpstr>Example 8: Approximating a Nonelementary Definite Integral (cont.)</vt:lpstr>
      <vt:lpstr>Example 9: Finding a Taylor Series Expansion of the Natural Logarithm</vt:lpstr>
      <vt:lpstr>Example 9: Finding a Taylor Series Expansion of the Natural Logarithm (cont.)</vt:lpstr>
      <vt:lpstr>Example 9: Finding a Taylor Series Expansion of the Natural Logarithm (cont.)</vt:lpstr>
      <vt:lpstr>Example 10: Using Known Maclaurin and Taylor Series Expansions to Find Series Expansions of Related Functions</vt:lpstr>
      <vt:lpstr>Example 10: Using Known Maclaurin and Taylor Series Expansions to Find Series Expansions of Related Functions (cont.)</vt:lpstr>
      <vt:lpstr>Example 10: Using Known Maclaurin and Taylor Series Expansions to Find Series Expansions of Related Functions (cont.)</vt:lpstr>
      <vt:lpstr>Remainder Estimates and Convergence for Taylor Series (cont.)</vt:lpstr>
      <vt:lpstr>Remainder Estimates and Convergence for Taylor Series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855</cp:revision>
  <dcterms:created xsi:type="dcterms:W3CDTF">2013-04-26T14:43:13Z</dcterms:created>
  <dcterms:modified xsi:type="dcterms:W3CDTF">2023-05-01T19:58:39Z</dcterms:modified>
</cp:coreProperties>
</file>