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61" r:id="rId4"/>
    <p:sldId id="262" r:id="rId5"/>
    <p:sldId id="263" r:id="rId6"/>
    <p:sldId id="264" r:id="rId7"/>
    <p:sldId id="265" r:id="rId8"/>
    <p:sldId id="298" r:id="rId9"/>
    <p:sldId id="266" r:id="rId10"/>
    <p:sldId id="267" r:id="rId11"/>
    <p:sldId id="268" r:id="rId12"/>
    <p:sldId id="269" r:id="rId13"/>
    <p:sldId id="270" r:id="rId14"/>
    <p:sldId id="271" r:id="rId15"/>
    <p:sldId id="272" r:id="rId16"/>
    <p:sldId id="273" r:id="rId17"/>
    <p:sldId id="274" r:id="rId18"/>
    <p:sldId id="275" r:id="rId19"/>
    <p:sldId id="296" r:id="rId20"/>
    <p:sldId id="278" r:id="rId21"/>
    <p:sldId id="279" r:id="rId22"/>
    <p:sldId id="297" r:id="rId23"/>
    <p:sldId id="280" r:id="rId24"/>
    <p:sldId id="281" r:id="rId25"/>
    <p:sldId id="282" r:id="rId26"/>
    <p:sldId id="283" r:id="rId27"/>
    <p:sldId id="284" r:id="rId28"/>
    <p:sldId id="285" r:id="rId29"/>
    <p:sldId id="287" r:id="rId30"/>
    <p:sldId id="288" r:id="rId31"/>
    <p:sldId id="289" r:id="rId32"/>
    <p:sldId id="290" r:id="rId33"/>
    <p:sldId id="291" r:id="rId34"/>
    <p:sldId id="292" r:id="rId35"/>
    <p:sldId id="293" r:id="rId36"/>
    <p:sldId id="294" r:id="rId37"/>
    <p:sldId id="295" r:id="rId38"/>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12" autoAdjust="0"/>
    <p:restoredTop sz="94660"/>
  </p:normalViewPr>
  <p:slideViewPr>
    <p:cSldViewPr>
      <p:cViewPr varScale="1">
        <p:scale>
          <a:sx n="104" d="100"/>
          <a:sy n="104" d="100"/>
        </p:scale>
        <p:origin x="14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20.bin"/><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6.wmf"/><Relationship Id="rId12" Type="http://schemas.openxmlformats.org/officeDocument/2006/relationships/oleObject" Target="../embeddings/oleObject27.bin"/><Relationship Id="rId17" Type="http://schemas.openxmlformats.org/officeDocument/2006/relationships/image" Target="../media/image31.wmf"/><Relationship Id="rId2" Type="http://schemas.openxmlformats.org/officeDocument/2006/relationships/oleObject" Target="../embeddings/oleObject22.bin"/><Relationship Id="rId16"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24.bin"/><Relationship Id="rId11" Type="http://schemas.openxmlformats.org/officeDocument/2006/relationships/image" Target="../media/image28.wmf"/><Relationship Id="rId5" Type="http://schemas.openxmlformats.org/officeDocument/2006/relationships/image" Target="../media/image25.wmf"/><Relationship Id="rId15" Type="http://schemas.openxmlformats.org/officeDocument/2006/relationships/image" Target="../media/image30.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27.wmf"/><Relationship Id="rId14" Type="http://schemas.openxmlformats.org/officeDocument/2006/relationships/oleObject" Target="../embeddings/oleObject28.bin"/></Relationships>
</file>

<file path=ppt/slides/_rels/slide1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30.bin"/><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oleObject" Target="../embeddings/oleObject31.bin"/></Relationships>
</file>

<file path=ppt/slides/_rels/slide14.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oleObject" Target="../embeddings/oleObject33.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3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39.wmf"/><Relationship Id="rId7" Type="http://schemas.openxmlformats.org/officeDocument/2006/relationships/image" Target="../media/image41.wmf"/><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2.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image" Target="../media/image44.wmf"/><Relationship Id="rId7" Type="http://schemas.openxmlformats.org/officeDocument/2006/relationships/image" Target="../media/image46.wmf"/><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5" Type="http://schemas.openxmlformats.org/officeDocument/2006/relationships/image" Target="../media/image45.wmf"/><Relationship Id="rId4" Type="http://schemas.openxmlformats.org/officeDocument/2006/relationships/oleObject" Target="../embeddings/oleObject42.bin"/><Relationship Id="rId9" Type="http://schemas.openxmlformats.org/officeDocument/2006/relationships/image" Target="../media/image47.wmf"/></Relationships>
</file>

<file path=ppt/slides/_rels/slide19.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9.wmf"/><Relationship Id="rId5" Type="http://schemas.openxmlformats.org/officeDocument/2006/relationships/oleObject" Target="../embeddings/oleObject46.bin"/><Relationship Id="rId4" Type="http://schemas.openxmlformats.org/officeDocument/2006/relationships/image" Target="../media/image4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3.wmf"/><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5" Type="http://schemas.openxmlformats.org/officeDocument/2006/relationships/image" Target="../media/image52.wmf"/><Relationship Id="rId4" Type="http://schemas.openxmlformats.org/officeDocument/2006/relationships/oleObject" Target="../embeddings/oleObject49.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image" Target="../media/image54.wmf"/><Relationship Id="rId7" Type="http://schemas.openxmlformats.org/officeDocument/2006/relationships/image" Target="../media/image56.wmf"/><Relationship Id="rId2"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53.bin"/><Relationship Id="rId5" Type="http://schemas.openxmlformats.org/officeDocument/2006/relationships/image" Target="../media/image55.wmf"/><Relationship Id="rId10" Type="http://schemas.openxmlformats.org/officeDocument/2006/relationships/image" Target="../media/image58.png"/><Relationship Id="rId4" Type="http://schemas.openxmlformats.org/officeDocument/2006/relationships/oleObject" Target="../embeddings/oleObject52.bin"/><Relationship Id="rId9" Type="http://schemas.openxmlformats.org/officeDocument/2006/relationships/image" Target="../media/image57.wmf"/></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1.wmf"/><Relationship Id="rId5" Type="http://schemas.openxmlformats.org/officeDocument/2006/relationships/oleObject" Target="../embeddings/oleObject56.bin"/><Relationship Id="rId4" Type="http://schemas.openxmlformats.org/officeDocument/2006/relationships/image" Target="../media/image60.wmf"/></Relationships>
</file>

<file path=ppt/slides/_rels/slide25.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58.bin"/><Relationship Id="rId1" Type="http://schemas.openxmlformats.org/officeDocument/2006/relationships/slideLayout" Target="../slideLayouts/slideLayout2.xml"/><Relationship Id="rId5" Type="http://schemas.openxmlformats.org/officeDocument/2006/relationships/image" Target="../media/image64.wmf"/><Relationship Id="rId4" Type="http://schemas.openxmlformats.org/officeDocument/2006/relationships/oleObject" Target="../embeddings/oleObject59.bin"/></Relationships>
</file>

<file path=ppt/slides/_rels/slide26.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60.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68.wmf"/><Relationship Id="rId12" Type="http://schemas.openxmlformats.org/officeDocument/2006/relationships/oleObject" Target="../embeddings/oleObject66.bin"/><Relationship Id="rId2"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63.bin"/><Relationship Id="rId11" Type="http://schemas.openxmlformats.org/officeDocument/2006/relationships/image" Target="../media/image70.wmf"/><Relationship Id="rId5" Type="http://schemas.openxmlformats.org/officeDocument/2006/relationships/image" Target="../media/image67.wmf"/><Relationship Id="rId15" Type="http://schemas.openxmlformats.org/officeDocument/2006/relationships/image" Target="../media/image72.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69.wmf"/><Relationship Id="rId14" Type="http://schemas.openxmlformats.org/officeDocument/2006/relationships/oleObject" Target="../embeddings/oleObject67.bin"/></Relationships>
</file>

<file path=ppt/slides/_rels/slide28.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5.wmf"/><Relationship Id="rId5" Type="http://schemas.openxmlformats.org/officeDocument/2006/relationships/oleObject" Target="../embeddings/oleObject69.bin"/><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oleObject" Target="../embeddings/oleObject71.bin"/></Relationships>
</file>

<file path=ppt/slides/_rels/slide29.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oleObject" Target="../embeddings/oleObject72.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0.wmf"/></Relationships>
</file>

<file path=ppt/slides/_rels/slide3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3.wmf"/><Relationship Id="rId5" Type="http://schemas.openxmlformats.org/officeDocument/2006/relationships/oleObject" Target="../embeddings/oleObject75.bin"/><Relationship Id="rId4" Type="http://schemas.openxmlformats.org/officeDocument/2006/relationships/image" Target="../media/image82.wmf"/></Relationships>
</file>

<file path=ppt/slides/_rels/slide3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image" Target="../media/image86.wmf"/><Relationship Id="rId7" Type="http://schemas.openxmlformats.org/officeDocument/2006/relationships/image" Target="../media/image88.wmf"/><Relationship Id="rId2" Type="http://schemas.openxmlformats.org/officeDocument/2006/relationships/oleObject" Target="../embeddings/oleObject77.bin"/><Relationship Id="rId1" Type="http://schemas.openxmlformats.org/officeDocument/2006/relationships/slideLayout" Target="../slideLayouts/slideLayout2.xml"/><Relationship Id="rId6" Type="http://schemas.openxmlformats.org/officeDocument/2006/relationships/oleObject" Target="../embeddings/oleObject79.bin"/><Relationship Id="rId11" Type="http://schemas.openxmlformats.org/officeDocument/2006/relationships/image" Target="../media/image90.wmf"/><Relationship Id="rId5" Type="http://schemas.openxmlformats.org/officeDocument/2006/relationships/image" Target="../media/image87.wmf"/><Relationship Id="rId10" Type="http://schemas.openxmlformats.org/officeDocument/2006/relationships/oleObject" Target="../embeddings/oleObject81.bin"/><Relationship Id="rId4" Type="http://schemas.openxmlformats.org/officeDocument/2006/relationships/oleObject" Target="../embeddings/oleObject78.bin"/><Relationship Id="rId9" Type="http://schemas.openxmlformats.org/officeDocument/2006/relationships/image" Target="../media/image89.wmf"/></Relationships>
</file>

<file path=ppt/slides/_rels/slide3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image" Target="../media/image92.wmf"/><Relationship Id="rId7" Type="http://schemas.openxmlformats.org/officeDocument/2006/relationships/image" Target="../media/image94.wmf"/><Relationship Id="rId2" Type="http://schemas.openxmlformats.org/officeDocument/2006/relationships/oleObject" Target="../embeddings/oleObject82.bin"/><Relationship Id="rId1" Type="http://schemas.openxmlformats.org/officeDocument/2006/relationships/slideLayout" Target="../slideLayouts/slideLayout2.xml"/><Relationship Id="rId6" Type="http://schemas.openxmlformats.org/officeDocument/2006/relationships/oleObject" Target="../embeddings/oleObject84.bin"/><Relationship Id="rId5" Type="http://schemas.openxmlformats.org/officeDocument/2006/relationships/image" Target="../media/image93.wmf"/><Relationship Id="rId4" Type="http://schemas.openxmlformats.org/officeDocument/2006/relationships/oleObject" Target="../embeddings/oleObject83.bin"/><Relationship Id="rId9" Type="http://schemas.openxmlformats.org/officeDocument/2006/relationships/image" Target="../media/image95.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1.wmf"/><Relationship Id="rId12" Type="http://schemas.openxmlformats.org/officeDocument/2006/relationships/oleObject" Target="../embeddings/oleObject13.bin"/><Relationship Id="rId17" Type="http://schemas.openxmlformats.org/officeDocument/2006/relationships/image" Target="../media/image16.wmf"/><Relationship Id="rId2" Type="http://schemas.openxmlformats.org/officeDocument/2006/relationships/oleObject" Target="../embeddings/oleObject8.bin"/><Relationship Id="rId16"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oleObject" Target="../embeddings/oleObject10.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2.wmf"/><Relationship Id="rId14" Type="http://schemas.openxmlformats.org/officeDocument/2006/relationships/oleObject" Target="../embeddings/oleObject14.bin"/></Relationships>
</file>

<file path=ppt/slides/_rels/slide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8.bin"/><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11.3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The Dot Product</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401205"/>
          </a:xfrm>
          <a:solidFill>
            <a:srgbClr val="FFFFCC"/>
          </a:solidFill>
          <a:ln w="28575">
            <a:solidFill>
              <a:srgbClr val="000000"/>
            </a:solidFill>
          </a:ln>
        </p:spPr>
        <p:txBody>
          <a:bodyPr>
            <a:spAutoFit/>
          </a:bodyPr>
          <a:lstStyle/>
          <a:p>
            <a:r>
              <a:rPr lang="en-US" dirty="0">
                <a:solidFill>
                  <a:schemeClr val="tx1"/>
                </a:solidFill>
              </a:rPr>
              <a:t>The proof of the fact that this equation is true even in the two extreme cases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 0 and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a:t>
            </a:r>
            <a:r>
              <a:rPr lang="el-GR" i="1" dirty="0">
                <a:solidFill>
                  <a:schemeClr val="tx1"/>
                </a:solidFill>
                <a:latin typeface="Cambria Math" panose="02040503050406030204" pitchFamily="18" charset="0"/>
                <a:ea typeface="Cambria Math" panose="02040503050406030204" pitchFamily="18" charset="0"/>
              </a:rPr>
              <a:t> π</a:t>
            </a:r>
            <a:r>
              <a:rPr lang="en-US" dirty="0">
                <a:solidFill>
                  <a:schemeClr val="tx1"/>
                </a:solidFill>
              </a:rPr>
              <a:t>  is left as Exercise 28.</a:t>
            </a:r>
          </a:p>
          <a:p>
            <a:r>
              <a:rPr lang="en-US" dirty="0">
                <a:solidFill>
                  <a:schemeClr val="tx1"/>
                </a:solidFill>
              </a:rPr>
              <a:t>Since the dot product of a vector with itself is the square of the norm of the vector, we can also write</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50178" name="Object 2"/>
          <p:cNvGraphicFramePr>
            <a:graphicFrameLocks noChangeAspect="1"/>
          </p:cNvGraphicFramePr>
          <p:nvPr>
            <p:extLst>
              <p:ext uri="{D42A27DB-BD31-4B8C-83A1-F6EECF244321}">
                <p14:modId xmlns:p14="http://schemas.microsoft.com/office/powerpoint/2010/main" val="492954154"/>
              </p:ext>
            </p:extLst>
          </p:nvPr>
        </p:nvGraphicFramePr>
        <p:xfrm>
          <a:off x="2362200" y="3420113"/>
          <a:ext cx="4305300" cy="1727200"/>
        </p:xfrm>
        <a:graphic>
          <a:graphicData uri="http://schemas.openxmlformats.org/presentationml/2006/ole">
            <mc:AlternateContent xmlns:mc="http://schemas.openxmlformats.org/markup-compatibility/2006">
              <mc:Choice xmlns:v="urn:schemas-microsoft-com:vml" Requires="v">
                <p:oleObj name="Equation" r:id="rId2" imgW="4305240" imgH="1726920" progId="Equation.DSMT4">
                  <p:embed/>
                </p:oleObj>
              </mc:Choice>
              <mc:Fallback>
                <p:oleObj name="Equation" r:id="rId2" imgW="4305240" imgH="17269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420113"/>
                        <a:ext cx="43053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2634567"/>
          </a:xfrm>
          <a:solidFill>
            <a:srgbClr val="FFFFCC"/>
          </a:solidFill>
          <a:ln w="28575">
            <a:solidFill>
              <a:srgbClr val="000000"/>
            </a:solidFill>
          </a:ln>
        </p:spPr>
        <p:txBody>
          <a:bodyPr>
            <a:spAutoFit/>
          </a:bodyPr>
          <a:lstStyle/>
          <a:p>
            <a:r>
              <a:rPr lang="en-US" dirty="0">
                <a:solidFill>
                  <a:schemeClr val="tx1"/>
                </a:solidFill>
              </a:rPr>
              <a:t>Equating these two different ways of expressing	         and canceling like terms, we obtain</a:t>
            </a:r>
          </a:p>
          <a:p>
            <a:pPr>
              <a:lnSpc>
                <a:spcPct val="150000"/>
              </a:lnSpc>
            </a:pPr>
            <a:endParaRPr lang="en-US" dirty="0">
              <a:solidFill>
                <a:schemeClr val="tx1"/>
              </a:solidFill>
            </a:endParaRPr>
          </a:p>
          <a:p>
            <a:r>
              <a:rPr lang="en-US" dirty="0">
                <a:solidFill>
                  <a:schemeClr val="tx1"/>
                </a:solidFill>
              </a:rPr>
              <a:t>which, once we divide both sides by </a:t>
            </a:r>
            <a:r>
              <a:rPr lang="en-US" dirty="0">
                <a:solidFill>
                  <a:schemeClr val="tx1"/>
                </a:solidFill>
                <a:latin typeface="Symbol" pitchFamily="18" charset="2"/>
              </a:rPr>
              <a:t>-</a:t>
            </a:r>
            <a:r>
              <a:rPr lang="en-US" dirty="0">
                <a:solidFill>
                  <a:schemeClr val="tx1"/>
                </a:solidFill>
              </a:rPr>
              <a:t>2, is the desired result.</a:t>
            </a:r>
          </a:p>
        </p:txBody>
      </p:sp>
      <p:graphicFrame>
        <p:nvGraphicFramePr>
          <p:cNvPr id="51202" name="Object 2"/>
          <p:cNvGraphicFramePr>
            <a:graphicFrameLocks noChangeAspect="1"/>
          </p:cNvGraphicFramePr>
          <p:nvPr>
            <p:extLst>
              <p:ext uri="{D42A27DB-BD31-4B8C-83A1-F6EECF244321}">
                <p14:modId xmlns:p14="http://schemas.microsoft.com/office/powerpoint/2010/main" val="3797652124"/>
              </p:ext>
            </p:extLst>
          </p:nvPr>
        </p:nvGraphicFramePr>
        <p:xfrm>
          <a:off x="7543800" y="1280160"/>
          <a:ext cx="927100" cy="533400"/>
        </p:xfrm>
        <a:graphic>
          <a:graphicData uri="http://schemas.openxmlformats.org/presentationml/2006/ole">
            <mc:AlternateContent xmlns:mc="http://schemas.openxmlformats.org/markup-compatibility/2006">
              <mc:Choice xmlns:v="urn:schemas-microsoft-com:vml" Requires="v">
                <p:oleObj name="Equation" r:id="rId2" imgW="927000" imgH="533160" progId="Equation.DSMT4">
                  <p:embed/>
                </p:oleObj>
              </mc:Choice>
              <mc:Fallback>
                <p:oleObj name="Equation" r:id="rId2" imgW="927000" imgH="533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280160"/>
                        <a:ext cx="927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3" name="Object 3"/>
          <p:cNvGraphicFramePr>
            <a:graphicFrameLocks noChangeAspect="1"/>
          </p:cNvGraphicFramePr>
          <p:nvPr>
            <p:extLst>
              <p:ext uri="{D42A27DB-BD31-4B8C-83A1-F6EECF244321}">
                <p14:modId xmlns:p14="http://schemas.microsoft.com/office/powerpoint/2010/main" val="2744929019"/>
              </p:ext>
            </p:extLst>
          </p:nvPr>
        </p:nvGraphicFramePr>
        <p:xfrm>
          <a:off x="2870200" y="2356143"/>
          <a:ext cx="3403600" cy="482600"/>
        </p:xfrm>
        <a:graphic>
          <a:graphicData uri="http://schemas.openxmlformats.org/presentationml/2006/ole">
            <mc:AlternateContent xmlns:mc="http://schemas.openxmlformats.org/markup-compatibility/2006">
              <mc:Choice xmlns:v="urn:schemas-microsoft-com:vml" Requires="v">
                <p:oleObj name="Equation" r:id="rId4" imgW="3403440" imgH="482400" progId="Equation.DSMT4">
                  <p:embed/>
                </p:oleObj>
              </mc:Choice>
              <mc:Fallback>
                <p:oleObj name="Equation" r:id="rId4" imgW="3403440" imgH="482400" progId="Equation.DSMT4">
                  <p:embed/>
                  <p:pic>
                    <p:nvPicPr>
                      <p:cNvPr id="0" name="Picture 3"/>
                      <p:cNvPicPr>
                        <a:picLocks noChangeAspect="1" noChangeArrowheads="1"/>
                      </p:cNvPicPr>
                      <p:nvPr/>
                    </p:nvPicPr>
                    <p:blipFill>
                      <a:blip r:embed="rId5"/>
                      <a:srcRect/>
                      <a:stretch>
                        <a:fillRect/>
                      </a:stretch>
                    </p:blipFill>
                    <p:spPr bwMode="auto">
                      <a:xfrm>
                        <a:off x="2870200" y="2356143"/>
                        <a:ext cx="3403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Angle between Two Vectors</a:t>
            </a:r>
          </a:p>
        </p:txBody>
      </p:sp>
      <p:sp>
        <p:nvSpPr>
          <p:cNvPr id="3" name="Content Placeholder 2"/>
          <p:cNvSpPr>
            <a:spLocks noGrp="1"/>
          </p:cNvSpPr>
          <p:nvPr>
            <p:ph idx="1"/>
          </p:nvPr>
        </p:nvSpPr>
        <p:spPr/>
        <p:txBody>
          <a:bodyPr>
            <a:noAutofit/>
          </a:bodyPr>
          <a:lstStyle/>
          <a:p>
            <a:r>
              <a:rPr lang="en-US" dirty="0"/>
              <a:t>Find the angle between the vectors		        and </a:t>
            </a:r>
          </a:p>
          <a:p>
            <a:pPr>
              <a:spcBef>
                <a:spcPts val="0"/>
              </a:spcBef>
            </a:pPr>
            <a:endParaRPr lang="en-US" dirty="0"/>
          </a:p>
          <a:p>
            <a:r>
              <a:rPr lang="en-US" b="1" dirty="0"/>
              <a:t>Solution</a:t>
            </a:r>
          </a:p>
          <a:p>
            <a:r>
              <a:rPr lang="en-US" dirty="0"/>
              <a:t>We begin by determining that</a:t>
            </a:r>
          </a:p>
          <a:p>
            <a:pPr>
              <a:spcBef>
                <a:spcPts val="0"/>
              </a:spcBef>
            </a:pPr>
            <a:r>
              <a:rPr lang="en-US" dirty="0"/>
              <a:t>					         and then</a:t>
            </a:r>
          </a:p>
          <a:p>
            <a:endParaRPr lang="en-US" dirty="0"/>
          </a:p>
          <a:p>
            <a:pPr>
              <a:lnSpc>
                <a:spcPct val="150000"/>
              </a:lnSpc>
              <a:spcBef>
                <a:spcPts val="1200"/>
              </a:spcBef>
            </a:pPr>
            <a:endParaRPr lang="en-US" dirty="0"/>
          </a:p>
          <a:p>
            <a:pPr>
              <a:spcBef>
                <a:spcPts val="1200"/>
              </a:spcBef>
            </a:pPr>
            <a:r>
              <a:rPr lang="en-US" dirty="0"/>
              <a:t>Therefore, 					 or approximately </a:t>
            </a:r>
            <a:r>
              <a:rPr lang="en-US" dirty="0">
                <a:solidFill>
                  <a:srgbClr val="FF0000"/>
                </a:solidFill>
              </a:rPr>
              <a:t>100.3°</a:t>
            </a:r>
            <a:r>
              <a:rPr lang="en-US" dirty="0"/>
              <a:t>.</a:t>
            </a:r>
          </a:p>
        </p:txBody>
      </p:sp>
      <p:graphicFrame>
        <p:nvGraphicFramePr>
          <p:cNvPr id="59394" name="Object 2"/>
          <p:cNvGraphicFramePr>
            <a:graphicFrameLocks noChangeAspect="1"/>
          </p:cNvGraphicFramePr>
          <p:nvPr/>
        </p:nvGraphicFramePr>
        <p:xfrm>
          <a:off x="5715000" y="1312680"/>
          <a:ext cx="1752600" cy="469900"/>
        </p:xfrm>
        <a:graphic>
          <a:graphicData uri="http://schemas.openxmlformats.org/presentationml/2006/ole">
            <mc:AlternateContent xmlns:mc="http://schemas.openxmlformats.org/markup-compatibility/2006">
              <mc:Choice xmlns:v="urn:schemas-microsoft-com:vml" Requires="v">
                <p:oleObj name="Equation" r:id="rId2" imgW="1752480" imgH="469800" progId="Equation.DSMT4">
                  <p:embed/>
                </p:oleObj>
              </mc:Choice>
              <mc:Fallback>
                <p:oleObj name="Equation" r:id="rId2" imgW="17524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12680"/>
                        <a:ext cx="1752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5" name="Object 3"/>
          <p:cNvGraphicFramePr>
            <a:graphicFrameLocks noChangeAspect="1"/>
          </p:cNvGraphicFramePr>
          <p:nvPr/>
        </p:nvGraphicFramePr>
        <p:xfrm>
          <a:off x="537980" y="1751350"/>
          <a:ext cx="1854200" cy="469900"/>
        </p:xfrm>
        <a:graphic>
          <a:graphicData uri="http://schemas.openxmlformats.org/presentationml/2006/ole">
            <mc:AlternateContent xmlns:mc="http://schemas.openxmlformats.org/markup-compatibility/2006">
              <mc:Choice xmlns:v="urn:schemas-microsoft-com:vml" Requires="v">
                <p:oleObj name="Equation" r:id="rId4" imgW="1854000" imgH="469800" progId="Equation.DSMT4">
                  <p:embed/>
                </p:oleObj>
              </mc:Choice>
              <mc:Fallback>
                <p:oleObj name="Equation" r:id="rId4" imgW="185400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980" y="1751350"/>
                        <a:ext cx="1854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6" name="Object 4"/>
          <p:cNvGraphicFramePr>
            <a:graphicFrameLocks noChangeAspect="1"/>
          </p:cNvGraphicFramePr>
          <p:nvPr/>
        </p:nvGraphicFramePr>
        <p:xfrm>
          <a:off x="609600" y="3216640"/>
          <a:ext cx="5168900" cy="469900"/>
        </p:xfrm>
        <a:graphic>
          <a:graphicData uri="http://schemas.openxmlformats.org/presentationml/2006/ole">
            <mc:AlternateContent xmlns:mc="http://schemas.openxmlformats.org/markup-compatibility/2006">
              <mc:Choice xmlns:v="urn:schemas-microsoft-com:vml" Requires="v">
                <p:oleObj name="Equation" r:id="rId6" imgW="5168880" imgH="469800" progId="Equation.DSMT4">
                  <p:embed/>
                </p:oleObj>
              </mc:Choice>
              <mc:Fallback>
                <p:oleObj name="Equation" r:id="rId6" imgW="516888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216640"/>
                        <a:ext cx="516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8" name="Object 6"/>
          <p:cNvGraphicFramePr>
            <a:graphicFrameLocks noChangeAspect="1"/>
          </p:cNvGraphicFramePr>
          <p:nvPr>
            <p:extLst>
              <p:ext uri="{D42A27DB-BD31-4B8C-83A1-F6EECF244321}">
                <p14:modId xmlns:p14="http://schemas.microsoft.com/office/powerpoint/2010/main" val="441465055"/>
              </p:ext>
            </p:extLst>
          </p:nvPr>
        </p:nvGraphicFramePr>
        <p:xfrm>
          <a:off x="2209800" y="4891706"/>
          <a:ext cx="3848100" cy="946458"/>
        </p:xfrm>
        <a:graphic>
          <a:graphicData uri="http://schemas.openxmlformats.org/presentationml/2006/ole">
            <mc:AlternateContent xmlns:mc="http://schemas.openxmlformats.org/markup-compatibility/2006">
              <mc:Choice xmlns:v="urn:schemas-microsoft-com:vml" Requires="v">
                <p:oleObj name="Equation" r:id="rId8" imgW="3924000" imgH="965160" progId="Equation.DSMT4">
                  <p:embed/>
                </p:oleObj>
              </mc:Choice>
              <mc:Fallback>
                <p:oleObj name="Equation" r:id="rId8" imgW="3924000" imgH="965160" progId="Equation.DSMT4">
                  <p:embed/>
                  <p:pic>
                    <p:nvPicPr>
                      <p:cNvPr id="0" name="Picture 6"/>
                      <p:cNvPicPr>
                        <a:picLocks noChangeAspect="1" noChangeArrowheads="1"/>
                      </p:cNvPicPr>
                      <p:nvPr/>
                    </p:nvPicPr>
                    <p:blipFill>
                      <a:blip r:embed="rId9"/>
                      <a:srcRect/>
                      <a:stretch>
                        <a:fillRect/>
                      </a:stretch>
                    </p:blipFill>
                    <p:spPr bwMode="auto">
                      <a:xfrm>
                        <a:off x="2209800" y="4891706"/>
                        <a:ext cx="3848100" cy="946458"/>
                      </a:xfrm>
                      <a:prstGeom prst="rect">
                        <a:avLst/>
                      </a:prstGeom>
                      <a:noFill/>
                      <a:ln>
                        <a:noFill/>
                      </a:ln>
                      <a:effectLst/>
                    </p:spPr>
                  </p:pic>
                </p:oleObj>
              </mc:Fallback>
            </mc:AlternateContent>
          </a:graphicData>
        </a:graphic>
      </p:graphicFrame>
      <p:graphicFrame>
        <p:nvGraphicFramePr>
          <p:cNvPr id="59399" name="Object 7"/>
          <p:cNvGraphicFramePr>
            <a:graphicFrameLocks noChangeAspect="1"/>
          </p:cNvGraphicFramePr>
          <p:nvPr>
            <p:extLst>
              <p:ext uri="{D42A27DB-BD31-4B8C-83A1-F6EECF244321}">
                <p14:modId xmlns:p14="http://schemas.microsoft.com/office/powerpoint/2010/main" val="84298957"/>
              </p:ext>
            </p:extLst>
          </p:nvPr>
        </p:nvGraphicFramePr>
        <p:xfrm>
          <a:off x="736600" y="4116388"/>
          <a:ext cx="749300" cy="317500"/>
        </p:xfrm>
        <a:graphic>
          <a:graphicData uri="http://schemas.openxmlformats.org/presentationml/2006/ole">
            <mc:AlternateContent xmlns:mc="http://schemas.openxmlformats.org/markup-compatibility/2006">
              <mc:Choice xmlns:v="urn:schemas-microsoft-com:vml" Requires="v">
                <p:oleObj name="Equation" r:id="rId10" imgW="749160" imgH="317160" progId="Equation.DSMT4">
                  <p:embed/>
                </p:oleObj>
              </mc:Choice>
              <mc:Fallback>
                <p:oleObj name="Equation" r:id="rId10" imgW="749160" imgH="317160" progId="Equation.DSMT4">
                  <p:embed/>
                  <p:pic>
                    <p:nvPicPr>
                      <p:cNvPr id="0" name="Picture 7"/>
                      <p:cNvPicPr>
                        <a:picLocks noChangeAspect="1" noChangeArrowheads="1"/>
                      </p:cNvPicPr>
                      <p:nvPr/>
                    </p:nvPicPr>
                    <p:blipFill>
                      <a:blip r:embed="rId11"/>
                      <a:srcRect/>
                      <a:stretch>
                        <a:fillRect/>
                      </a:stretch>
                    </p:blipFill>
                    <p:spPr bwMode="auto">
                      <a:xfrm>
                        <a:off x="736600" y="4116388"/>
                        <a:ext cx="749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00" name="Object 8"/>
          <p:cNvGraphicFramePr>
            <a:graphicFrameLocks noChangeAspect="1"/>
          </p:cNvGraphicFramePr>
          <p:nvPr/>
        </p:nvGraphicFramePr>
        <p:xfrm>
          <a:off x="1524000" y="3856220"/>
          <a:ext cx="965200" cy="952500"/>
        </p:xfrm>
        <a:graphic>
          <a:graphicData uri="http://schemas.openxmlformats.org/presentationml/2006/ole">
            <mc:AlternateContent xmlns:mc="http://schemas.openxmlformats.org/markup-compatibility/2006">
              <mc:Choice xmlns:v="urn:schemas-microsoft-com:vml" Requires="v">
                <p:oleObj name="Equation" r:id="rId12" imgW="965160" imgH="952200" progId="Equation.DSMT4">
                  <p:embed/>
                </p:oleObj>
              </mc:Choice>
              <mc:Fallback>
                <p:oleObj name="Equation" r:id="rId12" imgW="965160" imgH="9522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3856220"/>
                        <a:ext cx="965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01" name="Object 9"/>
          <p:cNvGraphicFramePr>
            <a:graphicFrameLocks noChangeAspect="1"/>
          </p:cNvGraphicFramePr>
          <p:nvPr/>
        </p:nvGraphicFramePr>
        <p:xfrm>
          <a:off x="2590800" y="3844770"/>
          <a:ext cx="4025900" cy="1079500"/>
        </p:xfrm>
        <a:graphic>
          <a:graphicData uri="http://schemas.openxmlformats.org/presentationml/2006/ole">
            <mc:AlternateContent xmlns:mc="http://schemas.openxmlformats.org/markup-compatibility/2006">
              <mc:Choice xmlns:v="urn:schemas-microsoft-com:vml" Requires="v">
                <p:oleObj name="Equation" r:id="rId14" imgW="4025880" imgH="1079280" progId="Equation.DSMT4">
                  <p:embed/>
                </p:oleObj>
              </mc:Choice>
              <mc:Fallback>
                <p:oleObj name="Equation" r:id="rId14" imgW="4025880" imgH="10792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90800" y="3844770"/>
                        <a:ext cx="40259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02" name="Object 10"/>
          <p:cNvGraphicFramePr>
            <a:graphicFrameLocks noChangeAspect="1"/>
          </p:cNvGraphicFramePr>
          <p:nvPr/>
        </p:nvGraphicFramePr>
        <p:xfrm>
          <a:off x="6721840" y="3841230"/>
          <a:ext cx="1651000" cy="889000"/>
        </p:xfrm>
        <a:graphic>
          <a:graphicData uri="http://schemas.openxmlformats.org/presentationml/2006/ole">
            <mc:AlternateContent xmlns:mc="http://schemas.openxmlformats.org/markup-compatibility/2006">
              <mc:Choice xmlns:v="urn:schemas-microsoft-com:vml" Requires="v">
                <p:oleObj name="Equation" r:id="rId16" imgW="1650960" imgH="888840" progId="Equation.DSMT4">
                  <p:embed/>
                </p:oleObj>
              </mc:Choice>
              <mc:Fallback>
                <p:oleObj name="Equation" r:id="rId16" imgW="1650960" imgH="88884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21840" y="3841230"/>
                        <a:ext cx="1651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3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93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4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4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4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Dot Product</a:t>
            </a:r>
          </a:p>
        </p:txBody>
      </p:sp>
      <p:sp>
        <p:nvSpPr>
          <p:cNvPr id="3" name="Content Placeholder 2"/>
          <p:cNvSpPr>
            <a:spLocks noGrp="1"/>
          </p:cNvSpPr>
          <p:nvPr>
            <p:ph idx="1"/>
          </p:nvPr>
        </p:nvSpPr>
        <p:spPr/>
        <p:txBody>
          <a:bodyPr/>
          <a:lstStyle/>
          <a:p>
            <a:r>
              <a:rPr lang="en-US" dirty="0"/>
              <a:t>By definition, the angle </a:t>
            </a:r>
            <a:r>
              <a:rPr lang="el-GR" i="1" dirty="0">
                <a:latin typeface="Cambria Math" panose="02040503050406030204" pitchFamily="18" charset="0"/>
                <a:ea typeface="Cambria Math" panose="02040503050406030204" pitchFamily="18" charset="0"/>
              </a:rPr>
              <a:t>θ</a:t>
            </a:r>
            <a:r>
              <a:rPr lang="en-US" dirty="0"/>
              <a:t> in the formula		    lies in the interval [0,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 Since 		   for all nonzero vectors </a:t>
            </a:r>
            <a:r>
              <a:rPr lang="en-US" b="1" dirty="0"/>
              <a:t>u</a:t>
            </a:r>
            <a:r>
              <a:rPr lang="en-US" dirty="0"/>
              <a:t> and </a:t>
            </a:r>
            <a:r>
              <a:rPr lang="en-US" b="1" dirty="0"/>
              <a:t>v</a:t>
            </a:r>
            <a:r>
              <a:rPr lang="en-US" dirty="0"/>
              <a:t>, the sign of </a:t>
            </a:r>
            <a:r>
              <a:rPr lang="en-US" b="1" dirty="0"/>
              <a:t>u</a:t>
            </a:r>
            <a:r>
              <a:rPr lang="en-US" dirty="0"/>
              <a:t> ⋅ </a:t>
            </a:r>
            <a:r>
              <a:rPr lang="en-US" b="1" dirty="0"/>
              <a:t>v</a:t>
            </a:r>
            <a:r>
              <a:rPr lang="en-US" dirty="0"/>
              <a:t> will thus always be the same as the sign of cos</a:t>
            </a:r>
            <a:r>
              <a:rPr lang="el-GR" i="1" dirty="0">
                <a:latin typeface="Cambria Math" panose="02040503050406030204" pitchFamily="18" charset="0"/>
                <a:ea typeface="Cambria Math" panose="02040503050406030204" pitchFamily="18" charset="0"/>
              </a:rPr>
              <a:t>θ</a:t>
            </a:r>
            <a:r>
              <a:rPr lang="en-US" dirty="0"/>
              <a:t>. Specifically, we note the following.</a:t>
            </a:r>
          </a:p>
        </p:txBody>
      </p:sp>
      <p:graphicFrame>
        <p:nvGraphicFramePr>
          <p:cNvPr id="60418" name="Object 2"/>
          <p:cNvGraphicFramePr>
            <a:graphicFrameLocks noChangeAspect="1"/>
          </p:cNvGraphicFramePr>
          <p:nvPr>
            <p:extLst>
              <p:ext uri="{D42A27DB-BD31-4B8C-83A1-F6EECF244321}">
                <p14:modId xmlns:p14="http://schemas.microsoft.com/office/powerpoint/2010/main" val="2411878922"/>
              </p:ext>
            </p:extLst>
          </p:nvPr>
        </p:nvGraphicFramePr>
        <p:xfrm>
          <a:off x="6342530" y="1328270"/>
          <a:ext cx="2235200" cy="482600"/>
        </p:xfrm>
        <a:graphic>
          <a:graphicData uri="http://schemas.openxmlformats.org/presentationml/2006/ole">
            <mc:AlternateContent xmlns:mc="http://schemas.openxmlformats.org/markup-compatibility/2006">
              <mc:Choice xmlns:v="urn:schemas-microsoft-com:vml" Requires="v">
                <p:oleObj name="Equation" r:id="rId2" imgW="2234880" imgH="482400" progId="Equation.DSMT4">
                  <p:embed/>
                </p:oleObj>
              </mc:Choice>
              <mc:Fallback>
                <p:oleObj name="Equation" r:id="rId2" imgW="2234880" imgH="482400" progId="Equation.DSMT4">
                  <p:embed/>
                  <p:pic>
                    <p:nvPicPr>
                      <p:cNvPr id="0" name="Picture 2"/>
                      <p:cNvPicPr>
                        <a:picLocks noChangeAspect="1" noChangeArrowheads="1"/>
                      </p:cNvPicPr>
                      <p:nvPr/>
                    </p:nvPicPr>
                    <p:blipFill>
                      <a:blip r:embed="rId3"/>
                      <a:srcRect/>
                      <a:stretch>
                        <a:fillRect/>
                      </a:stretch>
                    </p:blipFill>
                    <p:spPr bwMode="auto">
                      <a:xfrm>
                        <a:off x="6342530" y="1328270"/>
                        <a:ext cx="2235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19" name="Object 3"/>
          <p:cNvGraphicFramePr>
            <a:graphicFrameLocks noChangeAspect="1"/>
          </p:cNvGraphicFramePr>
          <p:nvPr>
            <p:extLst>
              <p:ext uri="{D42A27DB-BD31-4B8C-83A1-F6EECF244321}">
                <p14:modId xmlns:p14="http://schemas.microsoft.com/office/powerpoint/2010/main" val="3737033353"/>
              </p:ext>
            </p:extLst>
          </p:nvPr>
        </p:nvGraphicFramePr>
        <p:xfrm>
          <a:off x="5065060" y="1757085"/>
          <a:ext cx="1143000" cy="469900"/>
        </p:xfrm>
        <a:graphic>
          <a:graphicData uri="http://schemas.openxmlformats.org/presentationml/2006/ole">
            <mc:AlternateContent xmlns:mc="http://schemas.openxmlformats.org/markup-compatibility/2006">
              <mc:Choice xmlns:v="urn:schemas-microsoft-com:vml" Requires="v">
                <p:oleObj name="Equation" r:id="rId4" imgW="1143000" imgH="469800" progId="Equation.DSMT4">
                  <p:embed/>
                </p:oleObj>
              </mc:Choice>
              <mc:Fallback>
                <p:oleObj name="Equation" r:id="rId4" imgW="114300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5060" y="1757085"/>
                        <a:ext cx="1143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Dot Product (cont.)</a:t>
            </a:r>
          </a:p>
        </p:txBody>
      </p:sp>
      <p:sp>
        <p:nvSpPr>
          <p:cNvPr id="3" name="Content Placeholder 2"/>
          <p:cNvSpPr>
            <a:spLocks noGrp="1"/>
          </p:cNvSpPr>
          <p:nvPr>
            <p:ph idx="1"/>
          </p:nvPr>
        </p:nvSpPr>
        <p:spPr/>
        <p:txBody>
          <a:bodyPr anchor="b"/>
          <a:lstStyle/>
          <a:p>
            <a:r>
              <a:rPr lang="en-US" dirty="0"/>
              <a:t>Vectors for which		 are called </a:t>
            </a:r>
            <a:r>
              <a:rPr lang="en-US" i="1" dirty="0"/>
              <a:t>orthogonal</a:t>
            </a:r>
            <a:r>
              <a:rPr lang="en-US" dirty="0"/>
              <a:t> or </a:t>
            </a:r>
            <a:r>
              <a:rPr lang="en-US" i="1" dirty="0"/>
              <a:t>perpendicular</a:t>
            </a:r>
            <a:r>
              <a:rPr lang="en-US" dirty="0"/>
              <a:t>, and the zero vector </a:t>
            </a:r>
            <a:r>
              <a:rPr lang="en-US" b="1" dirty="0"/>
              <a:t>0</a:t>
            </a:r>
            <a:r>
              <a:rPr lang="en-US" dirty="0"/>
              <a:t> is considered to be orthogonal to every vector.</a:t>
            </a:r>
          </a:p>
        </p:txBody>
      </p:sp>
      <p:pic>
        <p:nvPicPr>
          <p:cNvPr id="61443" name="Picture 3"/>
          <p:cNvPicPr>
            <a:picLocks noChangeAspect="1" noChangeArrowheads="1"/>
          </p:cNvPicPr>
          <p:nvPr/>
        </p:nvPicPr>
        <p:blipFill>
          <a:blip r:embed="rId2" cstate="print"/>
          <a:srcRect/>
          <a:stretch>
            <a:fillRect/>
          </a:stretch>
        </p:blipFill>
        <p:spPr bwMode="auto">
          <a:xfrm>
            <a:off x="4419600" y="1295400"/>
            <a:ext cx="4389120" cy="3040655"/>
          </a:xfrm>
          <a:prstGeom prst="rect">
            <a:avLst/>
          </a:prstGeom>
          <a:noFill/>
          <a:ln w="9525">
            <a:noFill/>
            <a:miter lim="800000"/>
            <a:headEnd/>
            <a:tailEnd/>
          </a:ln>
        </p:spPr>
      </p:pic>
      <p:sp>
        <p:nvSpPr>
          <p:cNvPr id="8" name="Rectangle 7"/>
          <p:cNvSpPr/>
          <p:nvPr/>
        </p:nvSpPr>
        <p:spPr>
          <a:xfrm>
            <a:off x="5562600" y="3972580"/>
            <a:ext cx="2031325" cy="523220"/>
          </a:xfrm>
          <a:prstGeom prst="rect">
            <a:avLst/>
          </a:prstGeom>
        </p:spPr>
        <p:txBody>
          <a:bodyPr wrap="none">
            <a:spAutoFit/>
          </a:bodyPr>
          <a:lstStyle/>
          <a:p>
            <a:r>
              <a:rPr lang="en-US" sz="2800" b="1" dirty="0"/>
              <a:t>Figure 2	</a:t>
            </a:r>
          </a:p>
        </p:txBody>
      </p:sp>
      <p:graphicFrame>
        <p:nvGraphicFramePr>
          <p:cNvPr id="61444" name="Object 4"/>
          <p:cNvGraphicFramePr>
            <a:graphicFrameLocks noChangeAspect="1"/>
          </p:cNvGraphicFramePr>
          <p:nvPr>
            <p:extLst>
              <p:ext uri="{D42A27DB-BD31-4B8C-83A1-F6EECF244321}">
                <p14:modId xmlns:p14="http://schemas.microsoft.com/office/powerpoint/2010/main" val="1717565251"/>
              </p:ext>
            </p:extLst>
          </p:nvPr>
        </p:nvGraphicFramePr>
        <p:xfrm>
          <a:off x="3108325" y="4551363"/>
          <a:ext cx="1104900" cy="431800"/>
        </p:xfrm>
        <a:graphic>
          <a:graphicData uri="http://schemas.openxmlformats.org/presentationml/2006/ole">
            <mc:AlternateContent xmlns:mc="http://schemas.openxmlformats.org/markup-compatibility/2006">
              <mc:Choice xmlns:v="urn:schemas-microsoft-com:vml" Requires="v">
                <p:oleObj name="Equation" r:id="rId3" imgW="1104840" imgH="431640" progId="Equation.DSMT4">
                  <p:embed/>
                </p:oleObj>
              </mc:Choice>
              <mc:Fallback>
                <p:oleObj name="Equation" r:id="rId3" imgW="1104840" imgH="431640" progId="Equation.DSMT4">
                  <p:embed/>
                  <p:pic>
                    <p:nvPicPr>
                      <p:cNvPr id="0" name="Picture 4"/>
                      <p:cNvPicPr>
                        <a:picLocks noChangeAspect="1" noChangeArrowheads="1"/>
                      </p:cNvPicPr>
                      <p:nvPr/>
                    </p:nvPicPr>
                    <p:blipFill>
                      <a:blip r:embed="rId4"/>
                      <a:srcRect/>
                      <a:stretch>
                        <a:fillRect/>
                      </a:stretch>
                    </p:blipFill>
                    <p:spPr bwMode="auto">
                      <a:xfrm>
                        <a:off x="3108325" y="4551363"/>
                        <a:ext cx="1104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5" name="Object 5"/>
          <p:cNvGraphicFramePr>
            <a:graphicFrameLocks noChangeAspect="1"/>
          </p:cNvGraphicFramePr>
          <p:nvPr>
            <p:extLst>
              <p:ext uri="{D42A27DB-BD31-4B8C-83A1-F6EECF244321}">
                <p14:modId xmlns:p14="http://schemas.microsoft.com/office/powerpoint/2010/main" val="2397491774"/>
              </p:ext>
            </p:extLst>
          </p:nvPr>
        </p:nvGraphicFramePr>
        <p:xfrm>
          <a:off x="571500" y="1530350"/>
          <a:ext cx="3352800" cy="825500"/>
        </p:xfrm>
        <a:graphic>
          <a:graphicData uri="http://schemas.openxmlformats.org/presentationml/2006/ole">
            <mc:AlternateContent xmlns:mc="http://schemas.openxmlformats.org/markup-compatibility/2006">
              <mc:Choice xmlns:v="urn:schemas-microsoft-com:vml" Requires="v">
                <p:oleObj name="Equation" r:id="rId5" imgW="3352680" imgH="825480" progId="Equation.DSMT4">
                  <p:embed/>
                </p:oleObj>
              </mc:Choice>
              <mc:Fallback>
                <p:oleObj name="Equation" r:id="rId5" imgW="3352680" imgH="825480" progId="Equation.DSMT4">
                  <p:embed/>
                  <p:pic>
                    <p:nvPicPr>
                      <p:cNvPr id="0" name="Picture 5"/>
                      <p:cNvPicPr>
                        <a:picLocks noChangeAspect="1" noChangeArrowheads="1"/>
                      </p:cNvPicPr>
                      <p:nvPr/>
                    </p:nvPicPr>
                    <p:blipFill>
                      <a:blip r:embed="rId6"/>
                      <a:srcRect/>
                      <a:stretch>
                        <a:fillRect/>
                      </a:stretch>
                    </p:blipFill>
                    <p:spPr bwMode="auto">
                      <a:xfrm>
                        <a:off x="571500" y="1530350"/>
                        <a:ext cx="3352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6" name="Object 6"/>
          <p:cNvGraphicFramePr>
            <a:graphicFrameLocks noChangeAspect="1"/>
          </p:cNvGraphicFramePr>
          <p:nvPr>
            <p:extLst>
              <p:ext uri="{D42A27DB-BD31-4B8C-83A1-F6EECF244321}">
                <p14:modId xmlns:p14="http://schemas.microsoft.com/office/powerpoint/2010/main" val="624637594"/>
              </p:ext>
            </p:extLst>
          </p:nvPr>
        </p:nvGraphicFramePr>
        <p:xfrm>
          <a:off x="577850" y="2520950"/>
          <a:ext cx="2857500" cy="825500"/>
        </p:xfrm>
        <a:graphic>
          <a:graphicData uri="http://schemas.openxmlformats.org/presentationml/2006/ole">
            <mc:AlternateContent xmlns:mc="http://schemas.openxmlformats.org/markup-compatibility/2006">
              <mc:Choice xmlns:v="urn:schemas-microsoft-com:vml" Requires="v">
                <p:oleObj name="Equation" r:id="rId7" imgW="2857320" imgH="825480" progId="Equation.DSMT4">
                  <p:embed/>
                </p:oleObj>
              </mc:Choice>
              <mc:Fallback>
                <p:oleObj name="Equation" r:id="rId7" imgW="2857320" imgH="825480" progId="Equation.DSMT4">
                  <p:embed/>
                  <p:pic>
                    <p:nvPicPr>
                      <p:cNvPr id="0" name="Picture 6"/>
                      <p:cNvPicPr>
                        <a:picLocks noChangeAspect="1" noChangeArrowheads="1"/>
                      </p:cNvPicPr>
                      <p:nvPr/>
                    </p:nvPicPr>
                    <p:blipFill>
                      <a:blip r:embed="rId8"/>
                      <a:srcRect/>
                      <a:stretch>
                        <a:fillRect/>
                      </a:stretch>
                    </p:blipFill>
                    <p:spPr bwMode="auto">
                      <a:xfrm>
                        <a:off x="577850" y="2520950"/>
                        <a:ext cx="2857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7" name="Object 7"/>
          <p:cNvGraphicFramePr>
            <a:graphicFrameLocks noChangeAspect="1"/>
          </p:cNvGraphicFramePr>
          <p:nvPr>
            <p:extLst>
              <p:ext uri="{D42A27DB-BD31-4B8C-83A1-F6EECF244321}">
                <p14:modId xmlns:p14="http://schemas.microsoft.com/office/powerpoint/2010/main" val="3482923843"/>
              </p:ext>
            </p:extLst>
          </p:nvPr>
        </p:nvGraphicFramePr>
        <p:xfrm>
          <a:off x="565150" y="3435350"/>
          <a:ext cx="3403600" cy="825500"/>
        </p:xfrm>
        <a:graphic>
          <a:graphicData uri="http://schemas.openxmlformats.org/presentationml/2006/ole">
            <mc:AlternateContent xmlns:mc="http://schemas.openxmlformats.org/markup-compatibility/2006">
              <mc:Choice xmlns:v="urn:schemas-microsoft-com:vml" Requires="v">
                <p:oleObj name="Equation" r:id="rId9" imgW="3403440" imgH="825480" progId="Equation.DSMT4">
                  <p:embed/>
                </p:oleObj>
              </mc:Choice>
              <mc:Fallback>
                <p:oleObj name="Equation" r:id="rId9" imgW="3403440" imgH="825480" progId="Equation.DSMT4">
                  <p:embed/>
                  <p:pic>
                    <p:nvPicPr>
                      <p:cNvPr id="0" name="Picture 7"/>
                      <p:cNvPicPr>
                        <a:picLocks noChangeAspect="1" noChangeArrowheads="1"/>
                      </p:cNvPicPr>
                      <p:nvPr/>
                    </p:nvPicPr>
                    <p:blipFill>
                      <a:blip r:embed="rId10"/>
                      <a:srcRect/>
                      <a:stretch>
                        <a:fillRect/>
                      </a:stretch>
                    </p:blipFill>
                    <p:spPr bwMode="auto">
                      <a:xfrm>
                        <a:off x="565150" y="3435350"/>
                        <a:ext cx="3403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Orthogonal Vectors</a:t>
            </a:r>
          </a:p>
        </p:txBody>
      </p:sp>
      <p:sp>
        <p:nvSpPr>
          <p:cNvPr id="3" name="Content Placeholder 2"/>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r>
              <a:rPr lang="en-US" dirty="0">
                <a:solidFill>
                  <a:srgbClr val="000000"/>
                </a:solidFill>
              </a:rPr>
              <a:t>Two vectors </a:t>
            </a:r>
            <a:r>
              <a:rPr lang="en-US" b="1" dirty="0">
                <a:solidFill>
                  <a:srgbClr val="000000"/>
                </a:solidFill>
              </a:rPr>
              <a:t>u</a:t>
            </a:r>
            <a:r>
              <a:rPr lang="en-US" dirty="0">
                <a:solidFill>
                  <a:srgbClr val="000000"/>
                </a:solidFill>
              </a:rPr>
              <a:t> and </a:t>
            </a:r>
            <a:r>
              <a:rPr lang="en-US" b="1" dirty="0">
                <a:solidFill>
                  <a:srgbClr val="000000"/>
                </a:solidFill>
              </a:rPr>
              <a:t>v</a:t>
            </a:r>
            <a:r>
              <a:rPr lang="en-US" dirty="0">
                <a:solidFill>
                  <a:srgbClr val="000000"/>
                </a:solidFill>
              </a:rPr>
              <a:t> are </a:t>
            </a:r>
            <a:r>
              <a:rPr lang="en-US" b="1" dirty="0">
                <a:solidFill>
                  <a:srgbClr val="C00000"/>
                </a:solidFill>
              </a:rPr>
              <a:t>orthogonal</a:t>
            </a:r>
            <a:r>
              <a:rPr lang="en-US" dirty="0">
                <a:solidFill>
                  <a:srgbClr val="000000"/>
                </a:solidFill>
              </a:rPr>
              <a:t>, or </a:t>
            </a:r>
            <a:r>
              <a:rPr lang="en-US" b="1" dirty="0">
                <a:solidFill>
                  <a:srgbClr val="C00000"/>
                </a:solidFill>
              </a:rPr>
              <a:t>perpendicular</a:t>
            </a:r>
            <a:r>
              <a:rPr lang="en-US" dirty="0">
                <a:solidFill>
                  <a:srgbClr val="000000"/>
                </a:solidFill>
              </a:rPr>
              <a:t>, if </a:t>
            </a:r>
            <a:r>
              <a:rPr lang="en-US" b="1" dirty="0">
                <a:solidFill>
                  <a:srgbClr val="000000"/>
                </a:solidFill>
              </a:rPr>
              <a:t>u</a:t>
            </a:r>
            <a:r>
              <a:rPr lang="en-US" dirty="0">
                <a:solidFill>
                  <a:srgbClr val="000000"/>
                </a:solidFill>
              </a:rPr>
              <a:t> </a:t>
            </a:r>
            <a:r>
              <a:rPr lang="en-US" dirty="0">
                <a:solidFill>
                  <a:srgbClr val="000000"/>
                </a:solidFill>
                <a:sym typeface="Symbol"/>
              </a:rPr>
              <a:t> </a:t>
            </a:r>
            <a:r>
              <a:rPr lang="en-US" b="1" dirty="0">
                <a:solidFill>
                  <a:srgbClr val="000000"/>
                </a:solidFill>
              </a:rPr>
              <a:t>v </a:t>
            </a:r>
            <a:r>
              <a:rPr lang="en-US" dirty="0">
                <a:solidFill>
                  <a:srgbClr val="000000"/>
                </a:solidFill>
              </a:rPr>
              <a:t>= 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Dot Product (cont.)</a:t>
            </a:r>
          </a:p>
        </p:txBody>
      </p:sp>
      <p:sp>
        <p:nvSpPr>
          <p:cNvPr id="3" name="Content Placeholder 2"/>
          <p:cNvSpPr>
            <a:spLocks noGrp="1"/>
          </p:cNvSpPr>
          <p:nvPr>
            <p:ph idx="1"/>
          </p:nvPr>
        </p:nvSpPr>
        <p:spPr/>
        <p:txBody>
          <a:bodyPr/>
          <a:lstStyle/>
          <a:p>
            <a:r>
              <a:rPr lang="en-US" dirty="0"/>
              <a:t>Another synonym for orthogonal is </a:t>
            </a:r>
            <a:r>
              <a:rPr lang="en-US" b="1" dirty="0"/>
              <a:t>normal</a:t>
            </a:r>
            <a:r>
              <a:rPr lang="en-US" dirty="0"/>
              <a:t>, often used when discussing lines or planes. For example, a vector </a:t>
            </a:r>
            <a:r>
              <a:rPr lang="en-US" b="1" dirty="0"/>
              <a:t>u</a:t>
            </a:r>
            <a:r>
              <a:rPr lang="en-US" dirty="0"/>
              <a:t> is said to be normal to a given plane if </a:t>
            </a:r>
            <a:r>
              <a:rPr lang="en-US" b="1" dirty="0"/>
              <a:t>u</a:t>
            </a:r>
            <a:r>
              <a:rPr lang="en-US" dirty="0"/>
              <a:t> </a:t>
            </a:r>
            <a:r>
              <a:rPr lang="en-US" dirty="0">
                <a:sym typeface="Symbol"/>
              </a:rPr>
              <a:t></a:t>
            </a:r>
            <a:r>
              <a:rPr lang="en-US" dirty="0"/>
              <a:t> </a:t>
            </a:r>
            <a:r>
              <a:rPr lang="en-US" b="1" dirty="0"/>
              <a:t>v</a:t>
            </a:r>
            <a:r>
              <a:rPr lang="en-US" dirty="0"/>
              <a:t> = 0 for every vector </a:t>
            </a:r>
            <a:r>
              <a:rPr lang="en-US" b="1" dirty="0"/>
              <a:t>v</a:t>
            </a:r>
            <a:r>
              <a:rPr lang="en-US" dirty="0"/>
              <a:t> in the plane. Note, however, that this usage of the word “normal” has nothing in common with the notions of </a:t>
            </a:r>
            <a:r>
              <a:rPr lang="en-US" i="1" dirty="0"/>
              <a:t>normalization</a:t>
            </a:r>
            <a:r>
              <a:rPr lang="en-US" dirty="0"/>
              <a:t> or </a:t>
            </a:r>
            <a:r>
              <a:rPr lang="en-US" i="1" dirty="0"/>
              <a:t>normalized vector</a:t>
            </a:r>
            <a:r>
              <a:rPr lang="en-US" dirty="0"/>
              <a:t>, which were defined in Section 11.2.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an Unknown Component</a:t>
            </a:r>
            <a:br>
              <a:rPr lang="en-US" dirty="0"/>
            </a:br>
            <a:r>
              <a:rPr lang="en-US" dirty="0"/>
              <a:t>of Orthogonal Vectors </a:t>
            </a:r>
          </a:p>
        </p:txBody>
      </p:sp>
      <p:sp>
        <p:nvSpPr>
          <p:cNvPr id="3" name="Content Placeholder 2"/>
          <p:cNvSpPr>
            <a:spLocks noGrp="1"/>
          </p:cNvSpPr>
          <p:nvPr>
            <p:ph idx="1"/>
          </p:nvPr>
        </p:nvSpPr>
        <p:spPr/>
        <p:txBody>
          <a:bodyPr/>
          <a:lstStyle/>
          <a:p>
            <a:r>
              <a:rPr lang="en-US" dirty="0"/>
              <a:t>Determine </a:t>
            </a:r>
            <a:r>
              <a:rPr lang="en-US" i="1" dirty="0"/>
              <a:t>k</a:t>
            </a:r>
            <a:r>
              <a:rPr lang="en-US" dirty="0"/>
              <a:t> so that the vectors		         and 		  are orthogonal.</a:t>
            </a:r>
          </a:p>
          <a:p>
            <a:r>
              <a:rPr lang="en-US" b="1" dirty="0"/>
              <a:t>Solution</a:t>
            </a:r>
          </a:p>
          <a:p>
            <a:endParaRPr lang="en-US" dirty="0"/>
          </a:p>
          <a:p>
            <a:r>
              <a:rPr lang="en-US" dirty="0"/>
              <a:t>The two vectors are orthogonal if and only if 6 </a:t>
            </a:r>
            <a:r>
              <a:rPr lang="en-US" dirty="0">
                <a:latin typeface="Symbol" pitchFamily="18" charset="2"/>
              </a:rPr>
              <a:t>-</a:t>
            </a:r>
            <a:r>
              <a:rPr lang="en-US" dirty="0"/>
              <a:t> 3</a:t>
            </a:r>
            <a:r>
              <a:rPr lang="en-US" i="1" dirty="0"/>
              <a:t>k</a:t>
            </a:r>
            <a:r>
              <a:rPr lang="en-US" dirty="0"/>
              <a:t> = 0, that is, when </a:t>
            </a:r>
            <a:r>
              <a:rPr lang="en-US" i="1" dirty="0">
                <a:solidFill>
                  <a:srgbClr val="FF0000"/>
                </a:solidFill>
              </a:rPr>
              <a:t>k</a:t>
            </a:r>
            <a:r>
              <a:rPr lang="en-US" dirty="0">
                <a:solidFill>
                  <a:srgbClr val="FF0000"/>
                </a:solidFill>
              </a:rPr>
              <a:t> = 2</a:t>
            </a:r>
            <a:r>
              <a:rPr lang="en-US" dirty="0"/>
              <a:t>.</a:t>
            </a:r>
          </a:p>
        </p:txBody>
      </p:sp>
      <p:graphicFrame>
        <p:nvGraphicFramePr>
          <p:cNvPr id="62466" name="Object 2"/>
          <p:cNvGraphicFramePr>
            <a:graphicFrameLocks noChangeAspect="1"/>
          </p:cNvGraphicFramePr>
          <p:nvPr/>
        </p:nvGraphicFramePr>
        <p:xfrm>
          <a:off x="5232400" y="1310390"/>
          <a:ext cx="1473200" cy="469900"/>
        </p:xfrm>
        <a:graphic>
          <a:graphicData uri="http://schemas.openxmlformats.org/presentationml/2006/ole">
            <mc:AlternateContent xmlns:mc="http://schemas.openxmlformats.org/markup-compatibility/2006">
              <mc:Choice xmlns:v="urn:schemas-microsoft-com:vml" Requires="v">
                <p:oleObj name="Equation" r:id="rId2" imgW="1473120" imgH="469800" progId="Equation.DSMT4">
                  <p:embed/>
                </p:oleObj>
              </mc:Choice>
              <mc:Fallback>
                <p:oleObj name="Equation" r:id="rId2" imgW="147312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1310390"/>
                        <a:ext cx="1473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7" name="Object 3"/>
          <p:cNvGraphicFramePr>
            <a:graphicFrameLocks noChangeAspect="1"/>
          </p:cNvGraphicFramePr>
          <p:nvPr/>
        </p:nvGraphicFramePr>
        <p:xfrm>
          <a:off x="533400" y="1737610"/>
          <a:ext cx="1028700" cy="469900"/>
        </p:xfrm>
        <a:graphic>
          <a:graphicData uri="http://schemas.openxmlformats.org/presentationml/2006/ole">
            <mc:AlternateContent xmlns:mc="http://schemas.openxmlformats.org/markup-compatibility/2006">
              <mc:Choice xmlns:v="urn:schemas-microsoft-com:vml" Requires="v">
                <p:oleObj name="Equation" r:id="rId4" imgW="1028520" imgH="469800" progId="Equation.DSMT4">
                  <p:embed/>
                </p:oleObj>
              </mc:Choice>
              <mc:Fallback>
                <p:oleObj name="Equation" r:id="rId4" imgW="102852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37610"/>
                        <a:ext cx="102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9" name="Object 5"/>
          <p:cNvGraphicFramePr>
            <a:graphicFrameLocks noChangeAspect="1"/>
          </p:cNvGraphicFramePr>
          <p:nvPr/>
        </p:nvGraphicFramePr>
        <p:xfrm>
          <a:off x="1752600" y="2743200"/>
          <a:ext cx="2628900" cy="469900"/>
        </p:xfrm>
        <a:graphic>
          <a:graphicData uri="http://schemas.openxmlformats.org/presentationml/2006/ole">
            <mc:AlternateContent xmlns:mc="http://schemas.openxmlformats.org/markup-compatibility/2006">
              <mc:Choice xmlns:v="urn:schemas-microsoft-com:vml" Requires="v">
                <p:oleObj name="Equation" r:id="rId6" imgW="2628720" imgH="469800" progId="Equation.DSMT4">
                  <p:embed/>
                </p:oleObj>
              </mc:Choice>
              <mc:Fallback>
                <p:oleObj name="Equation" r:id="rId6" imgW="262872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2743200"/>
                        <a:ext cx="262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0" name="Object 6"/>
          <p:cNvGraphicFramePr>
            <a:graphicFrameLocks noChangeAspect="1"/>
          </p:cNvGraphicFramePr>
          <p:nvPr/>
        </p:nvGraphicFramePr>
        <p:xfrm>
          <a:off x="4419600" y="2819400"/>
          <a:ext cx="1841500" cy="304800"/>
        </p:xfrm>
        <a:graphic>
          <a:graphicData uri="http://schemas.openxmlformats.org/presentationml/2006/ole">
            <mc:AlternateContent xmlns:mc="http://schemas.openxmlformats.org/markup-compatibility/2006">
              <mc:Choice xmlns:v="urn:schemas-microsoft-com:vml" Requires="v">
                <p:oleObj name="Equation" r:id="rId8" imgW="1841400" imgH="304560" progId="Equation.DSMT4">
                  <p:embed/>
                </p:oleObj>
              </mc:Choice>
              <mc:Fallback>
                <p:oleObj name="Equation" r:id="rId8" imgW="1841400" imgH="3045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2819400"/>
                        <a:ext cx="1841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1" name="Object 7"/>
          <p:cNvGraphicFramePr>
            <a:graphicFrameLocks noChangeAspect="1"/>
          </p:cNvGraphicFramePr>
          <p:nvPr/>
        </p:nvGraphicFramePr>
        <p:xfrm>
          <a:off x="6324600" y="2804410"/>
          <a:ext cx="1143000" cy="304800"/>
        </p:xfrm>
        <a:graphic>
          <a:graphicData uri="http://schemas.openxmlformats.org/presentationml/2006/ole">
            <mc:AlternateContent xmlns:mc="http://schemas.openxmlformats.org/markup-compatibility/2006">
              <mc:Choice xmlns:v="urn:schemas-microsoft-com:vml" Requires="v">
                <p:oleObj name="Equation" r:id="rId10" imgW="1143000" imgH="304560" progId="Equation.DSMT4">
                  <p:embed/>
                </p:oleObj>
              </mc:Choice>
              <mc:Fallback>
                <p:oleObj name="Equation" r:id="rId10" imgW="1143000" imgH="3045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280441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4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4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Describing a Set of Orthogonal Vectors </a:t>
            </a:r>
          </a:p>
        </p:txBody>
      </p:sp>
      <p:sp>
        <p:nvSpPr>
          <p:cNvPr id="3" name="Content Placeholder 2"/>
          <p:cNvSpPr>
            <a:spLocks noGrp="1"/>
          </p:cNvSpPr>
          <p:nvPr>
            <p:ph idx="1"/>
          </p:nvPr>
        </p:nvSpPr>
        <p:spPr/>
        <p:txBody>
          <a:bodyPr/>
          <a:lstStyle/>
          <a:p>
            <a:r>
              <a:rPr lang="en-US" dirty="0"/>
              <a:t>Describe the set of all vectors orthogonal to </a:t>
            </a:r>
            <a:r>
              <a:rPr lang="en-US" b="1" dirty="0"/>
              <a:t>j</a:t>
            </a:r>
            <a:r>
              <a:rPr lang="en-US" dirty="0"/>
              <a:t>.</a:t>
            </a:r>
          </a:p>
          <a:p>
            <a:r>
              <a:rPr lang="en-US" b="1" dirty="0"/>
              <a:t>Solution</a:t>
            </a:r>
          </a:p>
          <a:p>
            <a:r>
              <a:rPr lang="en-US" dirty="0"/>
              <a:t>We seek all vectors	   such that			in other words, the solution set of the equation 				  Since this reduces to </a:t>
            </a:r>
            <a:r>
              <a:rPr lang="en-US" i="1" dirty="0"/>
              <a:t>b</a:t>
            </a:r>
            <a:r>
              <a:rPr lang="en-US" dirty="0"/>
              <a:t> = 0, all vectors of the form	    are orthogonal to </a:t>
            </a:r>
            <a:r>
              <a:rPr lang="en-US" b="1" dirty="0"/>
              <a:t>j</a:t>
            </a:r>
            <a:r>
              <a:rPr lang="en-US" dirty="0"/>
              <a:t>. When graphed in standard position, these are all the vectors that lie in the </a:t>
            </a:r>
            <a:r>
              <a:rPr lang="en-US" i="1" dirty="0"/>
              <a:t>xz</a:t>
            </a:r>
            <a:r>
              <a:rPr lang="en-US" dirty="0"/>
              <a:t>-plane.</a:t>
            </a:r>
          </a:p>
        </p:txBody>
      </p:sp>
      <p:graphicFrame>
        <p:nvGraphicFramePr>
          <p:cNvPr id="63490" name="Object 2"/>
          <p:cNvGraphicFramePr>
            <a:graphicFrameLocks noChangeAspect="1"/>
          </p:cNvGraphicFramePr>
          <p:nvPr/>
        </p:nvGraphicFramePr>
        <p:xfrm>
          <a:off x="3352800" y="2347210"/>
          <a:ext cx="1054100" cy="469900"/>
        </p:xfrm>
        <a:graphic>
          <a:graphicData uri="http://schemas.openxmlformats.org/presentationml/2006/ole">
            <mc:AlternateContent xmlns:mc="http://schemas.openxmlformats.org/markup-compatibility/2006">
              <mc:Choice xmlns:v="urn:schemas-microsoft-com:vml" Requires="v">
                <p:oleObj name="Equation" r:id="rId2" imgW="1054080" imgH="469800" progId="Equation.DSMT4">
                  <p:embed/>
                </p:oleObj>
              </mc:Choice>
              <mc:Fallback>
                <p:oleObj name="Equation" r:id="rId2" imgW="10540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47210"/>
                        <a:ext cx="1054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1" name="Object 3"/>
          <p:cNvGraphicFramePr>
            <a:graphicFrameLocks noChangeAspect="1"/>
          </p:cNvGraphicFramePr>
          <p:nvPr>
            <p:extLst>
              <p:ext uri="{D42A27DB-BD31-4B8C-83A1-F6EECF244321}">
                <p14:modId xmlns:p14="http://schemas.microsoft.com/office/powerpoint/2010/main" val="1552451240"/>
              </p:ext>
            </p:extLst>
          </p:nvPr>
        </p:nvGraphicFramePr>
        <p:xfrm>
          <a:off x="5854700" y="2353992"/>
          <a:ext cx="1917700" cy="469900"/>
        </p:xfrm>
        <a:graphic>
          <a:graphicData uri="http://schemas.openxmlformats.org/presentationml/2006/ole">
            <mc:AlternateContent xmlns:mc="http://schemas.openxmlformats.org/markup-compatibility/2006">
              <mc:Choice xmlns:v="urn:schemas-microsoft-com:vml" Requires="v">
                <p:oleObj name="Equation" r:id="rId4" imgW="1917360" imgH="469800" progId="Equation.DSMT4">
                  <p:embed/>
                </p:oleObj>
              </mc:Choice>
              <mc:Fallback>
                <p:oleObj name="Equation" r:id="rId4" imgW="19173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4700" y="2353992"/>
                        <a:ext cx="1917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2" name="Object 4"/>
          <p:cNvGraphicFramePr>
            <a:graphicFrameLocks noChangeAspect="1"/>
          </p:cNvGraphicFramePr>
          <p:nvPr/>
        </p:nvGraphicFramePr>
        <p:xfrm>
          <a:off x="533400" y="3194050"/>
          <a:ext cx="2819400" cy="469900"/>
        </p:xfrm>
        <a:graphic>
          <a:graphicData uri="http://schemas.openxmlformats.org/presentationml/2006/ole">
            <mc:AlternateContent xmlns:mc="http://schemas.openxmlformats.org/markup-compatibility/2006">
              <mc:Choice xmlns:v="urn:schemas-microsoft-com:vml" Requires="v">
                <p:oleObj name="Equation" r:id="rId6" imgW="2819160" imgH="469800" progId="Equation.DSMT4">
                  <p:embed/>
                </p:oleObj>
              </mc:Choice>
              <mc:Fallback>
                <p:oleObj name="Equation" r:id="rId6" imgW="281916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194050"/>
                        <a:ext cx="2819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3" name="Object 5"/>
          <p:cNvGraphicFramePr>
            <a:graphicFrameLocks noChangeAspect="1"/>
          </p:cNvGraphicFramePr>
          <p:nvPr>
            <p:extLst>
              <p:ext uri="{D42A27DB-BD31-4B8C-83A1-F6EECF244321}">
                <p14:modId xmlns:p14="http://schemas.microsoft.com/office/powerpoint/2010/main" val="3917011761"/>
              </p:ext>
            </p:extLst>
          </p:nvPr>
        </p:nvGraphicFramePr>
        <p:xfrm>
          <a:off x="3371850" y="3608388"/>
          <a:ext cx="1041400" cy="482600"/>
        </p:xfrm>
        <a:graphic>
          <a:graphicData uri="http://schemas.openxmlformats.org/presentationml/2006/ole">
            <mc:AlternateContent xmlns:mc="http://schemas.openxmlformats.org/markup-compatibility/2006">
              <mc:Choice xmlns:v="urn:schemas-microsoft-com:vml" Requires="v">
                <p:oleObj name="Equation" r:id="rId8" imgW="1041120" imgH="482400" progId="Equation.DSMT4">
                  <p:embed/>
                </p:oleObj>
              </mc:Choice>
              <mc:Fallback>
                <p:oleObj name="Equation" r:id="rId8" imgW="1041120" imgH="482400" progId="Equation.DSMT4">
                  <p:embed/>
                  <p:pic>
                    <p:nvPicPr>
                      <p:cNvPr id="0" name="Picture 5"/>
                      <p:cNvPicPr>
                        <a:picLocks noChangeAspect="1" noChangeArrowheads="1"/>
                      </p:cNvPicPr>
                      <p:nvPr/>
                    </p:nvPicPr>
                    <p:blipFill>
                      <a:blip r:embed="rId9"/>
                      <a:srcRect/>
                      <a:stretch>
                        <a:fillRect/>
                      </a:stretch>
                    </p:blipFill>
                    <p:spPr bwMode="auto">
                      <a:xfrm>
                        <a:off x="3371850" y="3608388"/>
                        <a:ext cx="1041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4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Applications of the Dot Product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angles between a given a nonzero vector </a:t>
                </a:r>
                <a:r>
                  <a:rPr lang="en-US" b="1" dirty="0"/>
                  <a:t>u</a:t>
                </a:r>
                <a:r>
                  <a:rPr lang="en-US" dirty="0"/>
                  <a:t> and the three standard basis vectors </a:t>
                </a:r>
                <a:r>
                  <a:rPr lang="en-US" b="1" dirty="0" err="1"/>
                  <a:t>i</a:t>
                </a:r>
                <a:r>
                  <a:rPr lang="en-US" dirty="0"/>
                  <a:t>, </a:t>
                </a:r>
                <a:r>
                  <a:rPr lang="en-US" b="1" dirty="0"/>
                  <a:t>j</a:t>
                </a:r>
                <a:r>
                  <a:rPr lang="en-US" dirty="0"/>
                  <a:t>, and </a:t>
                </a:r>
                <a:r>
                  <a:rPr lang="en-US" b="1" dirty="0"/>
                  <a:t>k</a:t>
                </a:r>
                <a:r>
                  <a:rPr lang="en-US" dirty="0"/>
                  <a:t> are called the </a:t>
                </a:r>
                <a:r>
                  <a:rPr lang="en-US" b="1" dirty="0"/>
                  <a:t>direction angles                         of u.  </a:t>
                </a:r>
                <a:r>
                  <a:rPr lang="en-US" dirty="0"/>
                  <a:t>An intermediate step in finding the direction angles of a vector is to determine its </a:t>
                </a:r>
                <a:r>
                  <a:rPr lang="en-US" b="1" dirty="0"/>
                  <a:t>direction cosines </a:t>
                </a:r>
                <a:r>
                  <a:rPr lang="en-US" dirty="0"/>
                  <a:t>cos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cos </a:t>
                </a:r>
                <a14:m>
                  <m:oMath xmlns:m="http://schemas.openxmlformats.org/officeDocument/2006/math">
                    <m:r>
                      <a:rPr lang="en-US" i="1" smtClean="0">
                        <a:latin typeface="Cambria Math" panose="02040503050406030204" pitchFamily="18" charset="0"/>
                        <a:ea typeface="Cambria Math" panose="02040503050406030204" pitchFamily="18" charset="0"/>
                      </a:rPr>
                      <m:t>𝛽</m:t>
                    </m:r>
                  </m:oMath>
                </a14:m>
                <a:r>
                  <a:rPr lang="en-US" dirty="0"/>
                  <a:t>, and cos </a:t>
                </a:r>
                <a14:m>
                  <m:oMath xmlns:m="http://schemas.openxmlformats.org/officeDocument/2006/math">
                    <m:r>
                      <a:rPr lang="en-US" i="1" smtClean="0">
                        <a:latin typeface="Cambria Math" panose="02040503050406030204" pitchFamily="18" charset="0"/>
                        <a:ea typeface="Cambria Math" panose="02040503050406030204" pitchFamily="18" charset="0"/>
                      </a:rPr>
                      <m:t>𝛾</m:t>
                    </m:r>
                  </m:oMath>
                </a14:m>
                <a:r>
                  <a:rPr lang="en-US" dirty="0"/>
                  <a:t>. They are found using our dot product formula. If </a:t>
                </a:r>
                <a:br>
                  <a:rPr lang="en-US" dirty="0"/>
                </a:br>
                <a:r>
                  <a:rPr lang="en-US" b="1" dirty="0"/>
                  <a:t>u </a:t>
                </a:r>
                <a:r>
                  <a:rPr lang="en-US" dirty="0"/>
                  <a:t>= </a:t>
                </a:r>
                <a14:m>
                  <m:oMath xmlns:m="http://schemas.openxmlformats.org/officeDocument/2006/math">
                    <m:d>
                      <m:dPr>
                        <m:begChr m:val="⟨"/>
                        <m:endChr m:val="⟩"/>
                        <m:ctrlPr>
                          <a:rPr lang="en-US" i="1" dirty="0" smtClean="0">
                            <a:solidFill>
                              <a:srgbClr val="366092"/>
                            </a:solidFill>
                            <a:latin typeface="Cambria Math" panose="02040503050406030204" pitchFamily="18" charset="0"/>
                          </a:rPr>
                        </m:ctrlPr>
                      </m:dPr>
                      <m:e>
                        <m:sSub>
                          <m:sSubPr>
                            <m:ctrlPr>
                              <a:rPr lang="en-US" i="1" dirty="0" smtClean="0">
                                <a:solidFill>
                                  <a:srgbClr val="366092"/>
                                </a:solidFill>
                                <a:latin typeface="Cambria Math" panose="02040503050406030204" pitchFamily="18" charset="0"/>
                              </a:rPr>
                            </m:ctrlPr>
                          </m:sSubPr>
                          <m:e>
                            <m:r>
                              <a:rPr lang="en-US" b="0" i="1" dirty="0" smtClean="0">
                                <a:solidFill>
                                  <a:srgbClr val="366092"/>
                                </a:solidFill>
                                <a:latin typeface="Cambria Math" panose="02040503050406030204" pitchFamily="18" charset="0"/>
                              </a:rPr>
                              <m:t>𝑢</m:t>
                            </m:r>
                          </m:e>
                          <m:sub>
                            <m:r>
                              <a:rPr lang="en-US" b="0" i="1" dirty="0" smtClean="0">
                                <a:solidFill>
                                  <a:srgbClr val="366092"/>
                                </a:solidFill>
                                <a:latin typeface="Cambria Math" panose="02040503050406030204" pitchFamily="18" charset="0"/>
                              </a:rPr>
                              <m:t>1</m:t>
                            </m:r>
                          </m:sub>
                        </m:sSub>
                        <m:r>
                          <a:rPr lang="en-US" b="0" i="1" dirty="0" smtClean="0">
                            <a:solidFill>
                              <a:srgbClr val="366092"/>
                            </a:solidFill>
                            <a:latin typeface="Cambria Math" panose="02040503050406030204" pitchFamily="18" charset="0"/>
                          </a:rPr>
                          <m:t>,</m:t>
                        </m:r>
                        <m:sSub>
                          <m:sSubPr>
                            <m:ctrlPr>
                              <a:rPr lang="en-US" b="0" i="1" dirty="0" smtClean="0">
                                <a:solidFill>
                                  <a:srgbClr val="366092"/>
                                </a:solidFill>
                                <a:latin typeface="Cambria Math" panose="02040503050406030204" pitchFamily="18" charset="0"/>
                              </a:rPr>
                            </m:ctrlPr>
                          </m:sSubPr>
                          <m:e>
                            <m:r>
                              <a:rPr lang="en-US" b="0" i="1" dirty="0" smtClean="0">
                                <a:solidFill>
                                  <a:srgbClr val="366092"/>
                                </a:solidFill>
                                <a:latin typeface="Cambria Math" panose="02040503050406030204" pitchFamily="18" charset="0"/>
                              </a:rPr>
                              <m:t>𝑢</m:t>
                            </m:r>
                          </m:e>
                          <m:sub>
                            <m:r>
                              <a:rPr lang="en-US" b="0" i="1" dirty="0" smtClean="0">
                                <a:solidFill>
                                  <a:srgbClr val="366092"/>
                                </a:solidFill>
                                <a:latin typeface="Cambria Math" panose="02040503050406030204" pitchFamily="18" charset="0"/>
                              </a:rPr>
                              <m:t>2</m:t>
                            </m:r>
                          </m:sub>
                        </m:sSub>
                        <m:r>
                          <a:rPr lang="en-US" b="0" i="1" dirty="0" smtClean="0">
                            <a:solidFill>
                              <a:srgbClr val="366092"/>
                            </a:solidFill>
                            <a:latin typeface="Cambria Math" panose="02040503050406030204" pitchFamily="18" charset="0"/>
                          </a:rPr>
                          <m:t>,</m:t>
                        </m:r>
                        <m:sSub>
                          <m:sSubPr>
                            <m:ctrlPr>
                              <a:rPr lang="en-US" b="0" i="1" dirty="0" smtClean="0">
                                <a:solidFill>
                                  <a:srgbClr val="366092"/>
                                </a:solidFill>
                                <a:latin typeface="Cambria Math" panose="02040503050406030204" pitchFamily="18" charset="0"/>
                              </a:rPr>
                            </m:ctrlPr>
                          </m:sSubPr>
                          <m:e>
                            <m:r>
                              <a:rPr lang="en-US" b="0" i="1" dirty="0" smtClean="0">
                                <a:solidFill>
                                  <a:srgbClr val="366092"/>
                                </a:solidFill>
                                <a:latin typeface="Cambria Math" panose="02040503050406030204" pitchFamily="18" charset="0"/>
                              </a:rPr>
                              <m:t>𝑢</m:t>
                            </m:r>
                          </m:e>
                          <m:sub>
                            <m:r>
                              <a:rPr lang="en-US" b="0" i="1" dirty="0" smtClean="0">
                                <a:solidFill>
                                  <a:srgbClr val="366092"/>
                                </a:solidFill>
                                <a:latin typeface="Cambria Math" panose="02040503050406030204" pitchFamily="18" charset="0"/>
                              </a:rPr>
                              <m:t>3</m:t>
                            </m:r>
                          </m:sub>
                        </m:sSub>
                      </m:e>
                    </m:d>
                  </m:oMath>
                </a14:m>
                <a:r>
                  <a:rPr lang="en-US" dirty="0"/>
                  <a:t>, then we have the following. </a:t>
                </a:r>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259"/>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555809884"/>
              </p:ext>
            </p:extLst>
          </p:nvPr>
        </p:nvGraphicFramePr>
        <p:xfrm>
          <a:off x="583164" y="4464344"/>
          <a:ext cx="2467947" cy="877232"/>
        </p:xfrm>
        <a:graphic>
          <a:graphicData uri="http://schemas.openxmlformats.org/presentationml/2006/ole">
            <mc:AlternateContent xmlns:mc="http://schemas.openxmlformats.org/markup-compatibility/2006">
              <mc:Choice xmlns:v="urn:schemas-microsoft-com:vml" Requires="v">
                <p:oleObj name="Equation" r:id="rId3" imgW="2679480" imgH="952200" progId="Equation.DSMT4">
                  <p:embed/>
                </p:oleObj>
              </mc:Choice>
              <mc:Fallback>
                <p:oleObj name="Equation" r:id="rId3" imgW="2679480" imgH="952200" progId="Equation.DSMT4">
                  <p:embed/>
                  <p:pic>
                    <p:nvPicPr>
                      <p:cNvPr id="0" name=""/>
                      <p:cNvPicPr/>
                      <p:nvPr/>
                    </p:nvPicPr>
                    <p:blipFill>
                      <a:blip r:embed="rId4"/>
                      <a:stretch>
                        <a:fillRect/>
                      </a:stretch>
                    </p:blipFill>
                    <p:spPr>
                      <a:xfrm>
                        <a:off x="583164" y="4464344"/>
                        <a:ext cx="2467947" cy="87723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10272662"/>
              </p:ext>
            </p:extLst>
          </p:nvPr>
        </p:nvGraphicFramePr>
        <p:xfrm>
          <a:off x="3177075" y="4465554"/>
          <a:ext cx="4800600" cy="876022"/>
        </p:xfrm>
        <a:graphic>
          <a:graphicData uri="http://schemas.openxmlformats.org/presentationml/2006/ole">
            <mc:AlternateContent xmlns:mc="http://schemas.openxmlformats.org/markup-compatibility/2006">
              <mc:Choice xmlns:v="urn:schemas-microsoft-com:vml" Requires="v">
                <p:oleObj name="Equation" r:id="rId5" imgW="5219640" imgH="952200" progId="Equation.DSMT4">
                  <p:embed/>
                </p:oleObj>
              </mc:Choice>
              <mc:Fallback>
                <p:oleObj name="Equation" r:id="rId5" imgW="5219640" imgH="952200" progId="Equation.DSMT4">
                  <p:embed/>
                  <p:pic>
                    <p:nvPicPr>
                      <p:cNvPr id="0" name=""/>
                      <p:cNvPicPr/>
                      <p:nvPr/>
                    </p:nvPicPr>
                    <p:blipFill>
                      <a:blip r:embed="rId6"/>
                      <a:stretch>
                        <a:fillRect/>
                      </a:stretch>
                    </p:blipFill>
                    <p:spPr>
                      <a:xfrm>
                        <a:off x="3177075" y="4465554"/>
                        <a:ext cx="4800600" cy="87602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5DCFEAC-9CCC-7805-D9B2-51DE5AACEB19}"/>
              </a:ext>
            </a:extLst>
          </p:cNvPr>
          <p:cNvGraphicFramePr>
            <a:graphicFrameLocks noChangeAspect="1"/>
          </p:cNvGraphicFramePr>
          <p:nvPr>
            <p:extLst>
              <p:ext uri="{D42A27DB-BD31-4B8C-83A1-F6EECF244321}">
                <p14:modId xmlns:p14="http://schemas.microsoft.com/office/powerpoint/2010/main" val="3503289234"/>
              </p:ext>
            </p:extLst>
          </p:nvPr>
        </p:nvGraphicFramePr>
        <p:xfrm>
          <a:off x="3051111" y="2201946"/>
          <a:ext cx="1770063" cy="381000"/>
        </p:xfrm>
        <a:graphic>
          <a:graphicData uri="http://schemas.openxmlformats.org/presentationml/2006/ole">
            <mc:AlternateContent xmlns:mc="http://schemas.openxmlformats.org/markup-compatibility/2006">
              <mc:Choice xmlns:v="urn:schemas-microsoft-com:vml" Requires="v">
                <p:oleObj name="Equation" r:id="rId7" imgW="1714320" imgH="380880" progId="Equation.DSMT4">
                  <p:embed/>
                </p:oleObj>
              </mc:Choice>
              <mc:Fallback>
                <p:oleObj name="Equation" r:id="rId7" imgW="1714320" imgH="380880" progId="Equation.DSMT4">
                  <p:embed/>
                  <p:pic>
                    <p:nvPicPr>
                      <p:cNvPr id="6" name="Object 5"/>
                      <p:cNvPicPr/>
                      <p:nvPr/>
                    </p:nvPicPr>
                    <p:blipFill>
                      <a:blip r:embed="rId8"/>
                      <a:stretch>
                        <a:fillRect/>
                      </a:stretch>
                    </p:blipFill>
                    <p:spPr>
                      <a:xfrm>
                        <a:off x="3051111" y="2201946"/>
                        <a:ext cx="1770063" cy="381000"/>
                      </a:xfrm>
                      <a:prstGeom prst="rect">
                        <a:avLst/>
                      </a:prstGeom>
                    </p:spPr>
                  </p:pic>
                </p:oleObj>
              </mc:Fallback>
            </mc:AlternateContent>
          </a:graphicData>
        </a:graphic>
      </p:graphicFrame>
    </p:spTree>
    <p:extLst>
      <p:ext uri="{BB962C8B-B14F-4D97-AF65-F5344CB8AC3E}">
        <p14:creationId xmlns:p14="http://schemas.microsoft.com/office/powerpoint/2010/main" val="350387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Dot Product and Its Properties</a:t>
            </a:r>
          </a:p>
        </p:txBody>
      </p:sp>
      <p:sp>
        <p:nvSpPr>
          <p:cNvPr id="3" name="Content Placeholder 2"/>
          <p:cNvSpPr>
            <a:spLocks noGrp="1"/>
          </p:cNvSpPr>
          <p:nvPr>
            <p:ph idx="1"/>
          </p:nvPr>
        </p:nvSpPr>
        <p:spPr/>
        <p:txBody>
          <a:bodyPr/>
          <a:lstStyle/>
          <a:p>
            <a:r>
              <a:rPr lang="en-US" dirty="0"/>
              <a:t>The dot product takes its name from the notation typically used for the operation, but it also goes by the names </a:t>
            </a:r>
            <a:r>
              <a:rPr lang="en-US" i="1" dirty="0"/>
              <a:t>scalar product</a:t>
            </a:r>
            <a:r>
              <a:rPr lang="en-US" dirty="0"/>
              <a:t> (because the result is a scalar) and </a:t>
            </a:r>
            <a:r>
              <a:rPr lang="en-US" i="1" dirty="0"/>
              <a:t>inner product</a:t>
            </a:r>
            <a:r>
              <a:rPr lang="en-US" dirty="0"/>
              <a:t> (in contrast to an operation called </a:t>
            </a:r>
            <a:r>
              <a:rPr lang="en-US" i="1" dirty="0"/>
              <a:t>outer product</a:t>
            </a:r>
            <a:r>
              <a:rPr lang="en-US" dirty="0"/>
              <a:t> seen in other areas of mathematics). We will be concerned with the dot product of pairs of vectors in </a:t>
            </a:r>
            <a:r>
              <a:rPr lang="en-US" dirty="0">
                <a:latin typeface="Cambria Math" panose="02040503050406030204" pitchFamily="18" charset="0"/>
                <a:ea typeface="Cambria Math" panose="02040503050406030204" pitchFamily="18" charset="0"/>
                <a:sym typeface="Euclid Math Two"/>
              </a:rPr>
              <a:t>ℝ</a:t>
            </a:r>
            <a:r>
              <a:rPr lang="en-US" baseline="30000" dirty="0"/>
              <a:t>2</a:t>
            </a:r>
            <a:r>
              <a:rPr lang="en-US" dirty="0"/>
              <a:t> and </a:t>
            </a:r>
            <a:r>
              <a:rPr lang="en-US" dirty="0">
                <a:latin typeface="Cambria Math" panose="02040503050406030204" pitchFamily="18" charset="0"/>
                <a:ea typeface="Cambria Math" panose="02040503050406030204" pitchFamily="18" charset="0"/>
                <a:sym typeface="Euclid Math Two"/>
              </a:rPr>
              <a:t>ℝ</a:t>
            </a:r>
            <a:r>
              <a:rPr lang="en-US" baseline="30000" dirty="0"/>
              <a:t>3</a:t>
            </a:r>
            <a:r>
              <a:rPr lang="en-US" dirty="0"/>
              <a:t>, but the definition below can</a:t>
            </a:r>
          </a:p>
          <a:p>
            <a:r>
              <a:rPr lang="en-US" dirty="0"/>
              <a:t>be extended to many other spaces.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Direction Angles of a Vector</a:t>
            </a:r>
          </a:p>
        </p:txBody>
      </p:sp>
      <p:sp>
        <p:nvSpPr>
          <p:cNvPr id="3" name="Content Placeholder 2"/>
          <p:cNvSpPr>
            <a:spLocks noGrp="1"/>
          </p:cNvSpPr>
          <p:nvPr>
            <p:ph idx="1"/>
          </p:nvPr>
        </p:nvSpPr>
        <p:spPr/>
        <p:txBody>
          <a:bodyPr/>
          <a:lstStyle/>
          <a:p>
            <a:r>
              <a:rPr lang="en-US" dirty="0"/>
              <a:t>Find the direction angles of the vector </a:t>
            </a:r>
          </a:p>
          <a:p>
            <a:r>
              <a:rPr lang="en-US" b="1" dirty="0"/>
              <a:t>Solution </a:t>
            </a:r>
          </a:p>
        </p:txBody>
      </p:sp>
      <p:graphicFrame>
        <p:nvGraphicFramePr>
          <p:cNvPr id="66562" name="Object 2"/>
          <p:cNvGraphicFramePr>
            <a:graphicFrameLocks noChangeAspect="1"/>
          </p:cNvGraphicFramePr>
          <p:nvPr/>
        </p:nvGraphicFramePr>
        <p:xfrm>
          <a:off x="6100580" y="1313930"/>
          <a:ext cx="1320800" cy="469900"/>
        </p:xfrm>
        <a:graphic>
          <a:graphicData uri="http://schemas.openxmlformats.org/presentationml/2006/ole">
            <mc:AlternateContent xmlns:mc="http://schemas.openxmlformats.org/markup-compatibility/2006">
              <mc:Choice xmlns:v="urn:schemas-microsoft-com:vml" Requires="v">
                <p:oleObj name="Equation" r:id="rId2" imgW="1320480" imgH="469800" progId="Equation.DSMT4">
                  <p:embed/>
                </p:oleObj>
              </mc:Choice>
              <mc:Fallback>
                <p:oleObj name="Equation" r:id="rId2" imgW="13204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580" y="1313930"/>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3" name="Object 3"/>
          <p:cNvGraphicFramePr>
            <a:graphicFrameLocks noChangeAspect="1"/>
          </p:cNvGraphicFramePr>
          <p:nvPr/>
        </p:nvGraphicFramePr>
        <p:xfrm>
          <a:off x="3429000" y="2349500"/>
          <a:ext cx="2286000" cy="546100"/>
        </p:xfrm>
        <a:graphic>
          <a:graphicData uri="http://schemas.openxmlformats.org/presentationml/2006/ole">
            <mc:AlternateContent xmlns:mc="http://schemas.openxmlformats.org/markup-compatibility/2006">
              <mc:Choice xmlns:v="urn:schemas-microsoft-com:vml" Requires="v">
                <p:oleObj name="Equation" r:id="rId4" imgW="2286000" imgH="545760" progId="Equation.DSMT4">
                  <p:embed/>
                </p:oleObj>
              </mc:Choice>
              <mc:Fallback>
                <p:oleObj name="Equation" r:id="rId4" imgW="2286000" imgH="5457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349500"/>
                        <a:ext cx="2286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4" name="Object 4"/>
          <p:cNvGraphicFramePr>
            <a:graphicFrameLocks noChangeAspect="1"/>
          </p:cNvGraphicFramePr>
          <p:nvPr>
            <p:extLst>
              <p:ext uri="{D42A27DB-BD31-4B8C-83A1-F6EECF244321}">
                <p14:modId xmlns:p14="http://schemas.microsoft.com/office/powerpoint/2010/main" val="245233081"/>
              </p:ext>
            </p:extLst>
          </p:nvPr>
        </p:nvGraphicFramePr>
        <p:xfrm>
          <a:off x="1568450" y="3232150"/>
          <a:ext cx="6007100" cy="876300"/>
        </p:xfrm>
        <a:graphic>
          <a:graphicData uri="http://schemas.openxmlformats.org/presentationml/2006/ole">
            <mc:AlternateContent xmlns:mc="http://schemas.openxmlformats.org/markup-compatibility/2006">
              <mc:Choice xmlns:v="urn:schemas-microsoft-com:vml" Requires="v">
                <p:oleObj name="Equation" r:id="rId6" imgW="6006960" imgH="876240" progId="Equation.DSMT4">
                  <p:embed/>
                </p:oleObj>
              </mc:Choice>
              <mc:Fallback>
                <p:oleObj name="Equation" r:id="rId6" imgW="6006960" imgH="876240" progId="Equation.DSMT4">
                  <p:embed/>
                  <p:pic>
                    <p:nvPicPr>
                      <p:cNvPr id="0" name="Picture 4"/>
                      <p:cNvPicPr>
                        <a:picLocks noChangeAspect="1" noChangeArrowheads="1"/>
                      </p:cNvPicPr>
                      <p:nvPr/>
                    </p:nvPicPr>
                    <p:blipFill>
                      <a:blip r:embed="rId7"/>
                      <a:srcRect/>
                      <a:stretch>
                        <a:fillRect/>
                      </a:stretch>
                    </p:blipFill>
                    <p:spPr bwMode="auto">
                      <a:xfrm>
                        <a:off x="1568450" y="3232150"/>
                        <a:ext cx="6007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Direction Angles of a Vector (cont.)</a:t>
            </a:r>
          </a:p>
        </p:txBody>
      </p:sp>
      <p:sp>
        <p:nvSpPr>
          <p:cNvPr id="3" name="Content Placeholder 2"/>
          <p:cNvSpPr>
            <a:spLocks noGrp="1"/>
          </p:cNvSpPr>
          <p:nvPr>
            <p:ph idx="1"/>
          </p:nvPr>
        </p:nvSpPr>
        <p:spPr>
          <a:xfrm>
            <a:off x="457200" y="1280160"/>
            <a:ext cx="8229600" cy="4789003"/>
          </a:xfrm>
        </p:spPr>
        <p:txBody>
          <a:bodyPr>
            <a:spAutoFit/>
          </a:bodyPr>
          <a:lstStyle/>
          <a:p>
            <a:r>
              <a:rPr lang="en-US" dirty="0"/>
              <a:t>Hence, the direction angles are as follows.</a:t>
            </a:r>
          </a:p>
          <a:p>
            <a:endParaRPr lang="en-US" dirty="0"/>
          </a:p>
          <a:p>
            <a:endParaRPr lang="en-US" dirty="0"/>
          </a:p>
          <a:p>
            <a:endParaRPr lang="en-US" dirty="0"/>
          </a:p>
          <a:p>
            <a:pPr>
              <a:lnSpc>
                <a:spcPct val="150000"/>
              </a:lnSpc>
            </a:pPr>
            <a:endParaRPr lang="en-US" dirty="0"/>
          </a:p>
          <a:p>
            <a:endParaRPr lang="en-US" dirty="0"/>
          </a:p>
          <a:p>
            <a:endParaRPr lang="en-US" dirty="0"/>
          </a:p>
          <a:p>
            <a:r>
              <a:rPr lang="en-US" dirty="0"/>
              <a:t>These angles and the vector		are shown in Figure 3.</a:t>
            </a:r>
          </a:p>
        </p:txBody>
      </p:sp>
      <p:graphicFrame>
        <p:nvGraphicFramePr>
          <p:cNvPr id="67586" name="Object 2"/>
          <p:cNvGraphicFramePr>
            <a:graphicFrameLocks noChangeAspect="1"/>
          </p:cNvGraphicFramePr>
          <p:nvPr>
            <p:extLst>
              <p:ext uri="{D42A27DB-BD31-4B8C-83A1-F6EECF244321}">
                <p14:modId xmlns:p14="http://schemas.microsoft.com/office/powerpoint/2010/main" val="2930892591"/>
              </p:ext>
            </p:extLst>
          </p:nvPr>
        </p:nvGraphicFramePr>
        <p:xfrm>
          <a:off x="1098550" y="1835150"/>
          <a:ext cx="3454400" cy="939800"/>
        </p:xfrm>
        <a:graphic>
          <a:graphicData uri="http://schemas.openxmlformats.org/presentationml/2006/ole">
            <mc:AlternateContent xmlns:mc="http://schemas.openxmlformats.org/markup-compatibility/2006">
              <mc:Choice xmlns:v="urn:schemas-microsoft-com:vml" Requires="v">
                <p:oleObj name="Equation" r:id="rId2" imgW="3454200" imgH="939600" progId="Equation.DSMT4">
                  <p:embed/>
                </p:oleObj>
              </mc:Choice>
              <mc:Fallback>
                <p:oleObj name="Equation" r:id="rId2" imgW="3454200" imgH="939600" progId="Equation.DSMT4">
                  <p:embed/>
                  <p:pic>
                    <p:nvPicPr>
                      <p:cNvPr id="0" name="Picture 2"/>
                      <p:cNvPicPr>
                        <a:picLocks noChangeAspect="1" noChangeArrowheads="1"/>
                      </p:cNvPicPr>
                      <p:nvPr/>
                    </p:nvPicPr>
                    <p:blipFill>
                      <a:blip r:embed="rId3"/>
                      <a:srcRect/>
                      <a:stretch>
                        <a:fillRect/>
                      </a:stretch>
                    </p:blipFill>
                    <p:spPr bwMode="auto">
                      <a:xfrm>
                        <a:off x="1098550" y="1835150"/>
                        <a:ext cx="3454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7" name="Object 3"/>
          <p:cNvGraphicFramePr>
            <a:graphicFrameLocks noChangeAspect="1"/>
          </p:cNvGraphicFramePr>
          <p:nvPr>
            <p:extLst>
              <p:ext uri="{D42A27DB-BD31-4B8C-83A1-F6EECF244321}">
                <p14:modId xmlns:p14="http://schemas.microsoft.com/office/powerpoint/2010/main" val="448680709"/>
              </p:ext>
            </p:extLst>
          </p:nvPr>
        </p:nvGraphicFramePr>
        <p:xfrm>
          <a:off x="1003300" y="2978150"/>
          <a:ext cx="3644900" cy="939800"/>
        </p:xfrm>
        <a:graphic>
          <a:graphicData uri="http://schemas.openxmlformats.org/presentationml/2006/ole">
            <mc:AlternateContent xmlns:mc="http://schemas.openxmlformats.org/markup-compatibility/2006">
              <mc:Choice xmlns:v="urn:schemas-microsoft-com:vml" Requires="v">
                <p:oleObj name="Equation" r:id="rId4" imgW="3644640" imgH="939600" progId="Equation.DSMT4">
                  <p:embed/>
                </p:oleObj>
              </mc:Choice>
              <mc:Fallback>
                <p:oleObj name="Equation" r:id="rId4" imgW="3644640" imgH="939600" progId="Equation.DSMT4">
                  <p:embed/>
                  <p:pic>
                    <p:nvPicPr>
                      <p:cNvPr id="0" name="Picture 3"/>
                      <p:cNvPicPr>
                        <a:picLocks noChangeAspect="1" noChangeArrowheads="1"/>
                      </p:cNvPicPr>
                      <p:nvPr/>
                    </p:nvPicPr>
                    <p:blipFill>
                      <a:blip r:embed="rId5"/>
                      <a:srcRect/>
                      <a:stretch>
                        <a:fillRect/>
                      </a:stretch>
                    </p:blipFill>
                    <p:spPr bwMode="auto">
                      <a:xfrm>
                        <a:off x="1003300" y="2978150"/>
                        <a:ext cx="3644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8" name="Object 4"/>
          <p:cNvGraphicFramePr>
            <a:graphicFrameLocks noChangeAspect="1"/>
          </p:cNvGraphicFramePr>
          <p:nvPr>
            <p:extLst>
              <p:ext uri="{D42A27DB-BD31-4B8C-83A1-F6EECF244321}">
                <p14:modId xmlns:p14="http://schemas.microsoft.com/office/powerpoint/2010/main" val="2466368136"/>
              </p:ext>
            </p:extLst>
          </p:nvPr>
        </p:nvGraphicFramePr>
        <p:xfrm>
          <a:off x="1111250" y="4083050"/>
          <a:ext cx="3429000" cy="939800"/>
        </p:xfrm>
        <a:graphic>
          <a:graphicData uri="http://schemas.openxmlformats.org/presentationml/2006/ole">
            <mc:AlternateContent xmlns:mc="http://schemas.openxmlformats.org/markup-compatibility/2006">
              <mc:Choice xmlns:v="urn:schemas-microsoft-com:vml" Requires="v">
                <p:oleObj name="Equation" r:id="rId6" imgW="3429000" imgH="939600" progId="Equation.DSMT4">
                  <p:embed/>
                </p:oleObj>
              </mc:Choice>
              <mc:Fallback>
                <p:oleObj name="Equation" r:id="rId6" imgW="3429000" imgH="939600" progId="Equation.DSMT4">
                  <p:embed/>
                  <p:pic>
                    <p:nvPicPr>
                      <p:cNvPr id="0" name="Picture 4"/>
                      <p:cNvPicPr>
                        <a:picLocks noChangeAspect="1" noChangeArrowheads="1"/>
                      </p:cNvPicPr>
                      <p:nvPr/>
                    </p:nvPicPr>
                    <p:blipFill>
                      <a:blip r:embed="rId7"/>
                      <a:srcRect/>
                      <a:stretch>
                        <a:fillRect/>
                      </a:stretch>
                    </p:blipFill>
                    <p:spPr bwMode="auto">
                      <a:xfrm>
                        <a:off x="1111250" y="4083050"/>
                        <a:ext cx="3429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9" name="Object 5"/>
          <p:cNvGraphicFramePr>
            <a:graphicFrameLocks noChangeAspect="1"/>
          </p:cNvGraphicFramePr>
          <p:nvPr/>
        </p:nvGraphicFramePr>
        <p:xfrm>
          <a:off x="4711700" y="5108940"/>
          <a:ext cx="1231900" cy="469900"/>
        </p:xfrm>
        <a:graphic>
          <a:graphicData uri="http://schemas.openxmlformats.org/presentationml/2006/ole">
            <mc:AlternateContent xmlns:mc="http://schemas.openxmlformats.org/markup-compatibility/2006">
              <mc:Choice xmlns:v="urn:schemas-microsoft-com:vml" Requires="v">
                <p:oleObj name="Equation" r:id="rId8" imgW="1231560" imgH="469800" progId="Equation.DSMT4">
                  <p:embed/>
                </p:oleObj>
              </mc:Choice>
              <mc:Fallback>
                <p:oleObj name="Equation" r:id="rId8" imgW="123156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1700" y="5108940"/>
                        <a:ext cx="123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7590" name="Picture 6"/>
          <p:cNvPicPr>
            <a:picLocks noChangeAspect="1" noChangeArrowheads="1"/>
          </p:cNvPicPr>
          <p:nvPr/>
        </p:nvPicPr>
        <p:blipFill>
          <a:blip r:embed="rId10" cstate="print"/>
          <a:srcRect/>
          <a:stretch>
            <a:fillRect/>
          </a:stretch>
        </p:blipFill>
        <p:spPr bwMode="auto">
          <a:xfrm>
            <a:off x="5181600" y="1752600"/>
            <a:ext cx="3474720" cy="3145051"/>
          </a:xfrm>
          <a:prstGeom prst="rect">
            <a:avLst/>
          </a:prstGeom>
          <a:noFill/>
          <a:ln w="9525">
            <a:noFill/>
            <a:miter lim="800000"/>
            <a:headEnd/>
            <a:tailEnd/>
          </a:ln>
        </p:spPr>
      </p:pic>
      <p:sp>
        <p:nvSpPr>
          <p:cNvPr id="9" name="Rectangle 8"/>
          <p:cNvSpPr/>
          <p:nvPr/>
        </p:nvSpPr>
        <p:spPr>
          <a:xfrm>
            <a:off x="6781800" y="4495800"/>
            <a:ext cx="1370055" cy="523220"/>
          </a:xfrm>
          <a:prstGeom prst="rect">
            <a:avLst/>
          </a:prstGeom>
        </p:spPr>
        <p:txBody>
          <a:bodyPr wrap="none">
            <a:spAutoFit/>
          </a:bodyPr>
          <a:lstStyle/>
          <a:p>
            <a:r>
              <a:rPr lang="en-US" sz="2800" b="1" dirty="0"/>
              <a:t>Figure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59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Parallel Vectors</a:t>
            </a:r>
          </a:p>
        </p:txBody>
      </p:sp>
      <p:sp>
        <p:nvSpPr>
          <p:cNvPr id="3" name="Content Placeholder 2"/>
          <p:cNvSpPr>
            <a:spLocks noGrp="1"/>
          </p:cNvSpPr>
          <p:nvPr>
            <p:ph idx="1"/>
          </p:nvPr>
        </p:nvSpPr>
        <p:spPr>
          <a:xfrm>
            <a:off x="457200" y="1237861"/>
            <a:ext cx="8229600" cy="4572000"/>
          </a:xfrm>
        </p:spPr>
        <p:txBody>
          <a:bodyPr/>
          <a:lstStyle/>
          <a:p>
            <a:r>
              <a:rPr lang="en-US" dirty="0"/>
              <a:t> </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BBD80984-C4DA-775B-E42B-D81E3CF0C978}"/>
                  </a:ext>
                </a:extLst>
              </p:cNvPr>
              <p:cNvSpPr txBox="1">
                <a:spLocks/>
              </p:cNvSpPr>
              <p:nvPr/>
            </p:nvSpPr>
            <p:spPr>
              <a:xfrm>
                <a:off x="571500" y="1219200"/>
                <a:ext cx="8001000" cy="1601529"/>
              </a:xfrm>
              <a:prstGeom prst="rect">
                <a:avLst/>
              </a:prstGeom>
              <a:solidFill>
                <a:srgbClr val="FFFFCC"/>
              </a:solidFill>
              <a:ln w="28575">
                <a:solidFill>
                  <a:srgbClr val="000000"/>
                </a:solidFill>
              </a:ln>
            </p:spPr>
            <p:txBody>
              <a:bodyPr wrap="square">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rPr>
                  <a:t>Two vectors </a:t>
                </a:r>
                <a:r>
                  <a:rPr lang="en-US" b="1" dirty="0">
                    <a:solidFill>
                      <a:srgbClr val="000000"/>
                    </a:solidFill>
                  </a:rPr>
                  <a:t>u</a:t>
                </a:r>
                <a:r>
                  <a:rPr lang="en-US" dirty="0">
                    <a:solidFill>
                      <a:srgbClr val="000000"/>
                    </a:solidFill>
                  </a:rPr>
                  <a:t> and </a:t>
                </a:r>
                <a:r>
                  <a:rPr lang="en-US" b="1" dirty="0">
                    <a:solidFill>
                      <a:srgbClr val="000000"/>
                    </a:solidFill>
                  </a:rPr>
                  <a:t>v</a:t>
                </a:r>
                <a:r>
                  <a:rPr lang="en-US" dirty="0">
                    <a:solidFill>
                      <a:srgbClr val="000000"/>
                    </a:solidFill>
                  </a:rPr>
                  <a:t> are parallel if each is a scalar multiple of the other. That is </a:t>
                </a:r>
                <a:r>
                  <a:rPr lang="en-US" b="1" dirty="0">
                    <a:solidFill>
                      <a:srgbClr val="000000"/>
                    </a:solidFill>
                  </a:rPr>
                  <a:t>u</a:t>
                </a:r>
                <a:r>
                  <a:rPr lang="en-US" dirty="0">
                    <a:solidFill>
                      <a:srgbClr val="000000"/>
                    </a:solidFill>
                  </a:rPr>
                  <a:t> = </a:t>
                </a:r>
                <a:r>
                  <a:rPr lang="en-US" i="1" dirty="0" err="1">
                    <a:solidFill>
                      <a:srgbClr val="000000"/>
                    </a:solidFill>
                  </a:rPr>
                  <a:t>k</a:t>
                </a:r>
                <a:r>
                  <a:rPr lang="en-US" b="1" dirty="0" err="1">
                    <a:solidFill>
                      <a:srgbClr val="000000"/>
                    </a:solidFill>
                  </a:rPr>
                  <a:t>v</a:t>
                </a:r>
                <a:r>
                  <a:rPr lang="en-US" dirty="0">
                    <a:solidFill>
                      <a:srgbClr val="000000"/>
                    </a:solidFill>
                  </a:rPr>
                  <a:t> for some real number </a:t>
                </a:r>
                <a:r>
                  <a:rPr lang="en-US" i="1" dirty="0">
                    <a:solidFill>
                      <a:srgbClr val="000000"/>
                    </a:solidFill>
                  </a:rPr>
                  <a:t>k </a:t>
                </a:r>
                <a:r>
                  <a:rPr lang="en-US" dirty="0">
                    <a:solidFill>
                      <a:srgbClr val="000000"/>
                    </a:solidFill>
                  </a:rPr>
                  <a:t>(and consequently, </a:t>
                </a:r>
                <a:r>
                  <a:rPr lang="en-US" b="1" dirty="0">
                    <a:solidFill>
                      <a:srgbClr val="000000"/>
                    </a:solidFill>
                  </a:rPr>
                  <a:t>v</a:t>
                </a:r>
                <a:r>
                  <a:rPr lang="en-US" dirty="0">
                    <a:solidFill>
                      <a:srgbClr val="000000"/>
                    </a:solidFill>
                  </a:rPr>
                  <a:t> = </a:t>
                </a:r>
                <a14:m>
                  <m:oMath xmlns:m="http://schemas.openxmlformats.org/officeDocument/2006/math">
                    <m:f>
                      <m:fPr>
                        <m:ctrlPr>
                          <a:rPr lang="en-US" i="1" dirty="0" smtClean="0">
                            <a:solidFill>
                              <a:srgbClr val="000000"/>
                            </a:solidFill>
                            <a:latin typeface="Cambria Math" panose="02040503050406030204" pitchFamily="18" charset="0"/>
                          </a:rPr>
                        </m:ctrlPr>
                      </m:fPr>
                      <m:num>
                        <m:r>
                          <a:rPr lang="en-US" b="0" i="1" dirty="0" smtClean="0">
                            <a:solidFill>
                              <a:srgbClr val="000000"/>
                            </a:solidFill>
                            <a:latin typeface="Cambria Math" panose="02040503050406030204" pitchFamily="18" charset="0"/>
                          </a:rPr>
                          <m:t>1</m:t>
                        </m:r>
                      </m:num>
                      <m:den>
                        <m:r>
                          <a:rPr lang="en-US" b="0" i="1" dirty="0" smtClean="0">
                            <a:solidFill>
                              <a:srgbClr val="000000"/>
                            </a:solidFill>
                            <a:latin typeface="Cambria Math" panose="02040503050406030204" pitchFamily="18" charset="0"/>
                          </a:rPr>
                          <m:t> </m:t>
                        </m:r>
                        <m:r>
                          <a:rPr lang="en-US" b="0" i="1" dirty="0" smtClean="0">
                            <a:solidFill>
                              <a:srgbClr val="000000"/>
                            </a:solidFill>
                            <a:latin typeface="Cambria Math" panose="02040503050406030204" pitchFamily="18" charset="0"/>
                          </a:rPr>
                          <m:t>𝑘</m:t>
                        </m:r>
                        <m:r>
                          <a:rPr lang="en-US" b="0" i="1" dirty="0" smtClean="0">
                            <a:solidFill>
                              <a:srgbClr val="000000"/>
                            </a:solidFill>
                            <a:latin typeface="Cambria Math" panose="02040503050406030204" pitchFamily="18" charset="0"/>
                          </a:rPr>
                          <m:t> </m:t>
                        </m:r>
                      </m:den>
                    </m:f>
                    <m:r>
                      <a:rPr lang="en-US" b="0" i="1" dirty="0" smtClean="0">
                        <a:solidFill>
                          <a:srgbClr val="000000"/>
                        </a:solidFill>
                        <a:latin typeface="Cambria Math" panose="02040503050406030204" pitchFamily="18" charset="0"/>
                      </a:rPr>
                      <m:t> </m:t>
                    </m:r>
                  </m:oMath>
                </a14:m>
                <a:r>
                  <a:rPr lang="en-US" b="1" dirty="0">
                    <a:solidFill>
                      <a:srgbClr val="000000"/>
                    </a:solidFill>
                  </a:rPr>
                  <a:t>u</a:t>
                </a:r>
                <a:r>
                  <a:rPr lang="en-US" dirty="0">
                    <a:solidFill>
                      <a:srgbClr val="000000"/>
                    </a:solidFill>
                  </a:rPr>
                  <a:t>).</a:t>
                </a:r>
              </a:p>
            </p:txBody>
          </p:sp>
        </mc:Choice>
        <mc:Fallback xmlns="">
          <p:sp>
            <p:nvSpPr>
              <p:cNvPr id="5" name="Content Placeholder 2">
                <a:extLst>
                  <a:ext uri="{FF2B5EF4-FFF2-40B4-BE49-F238E27FC236}">
                    <a16:creationId xmlns:a16="http://schemas.microsoft.com/office/drawing/2014/main" id="{BBD80984-C4DA-775B-E42B-D81E3CF0C978}"/>
                  </a:ext>
                </a:extLst>
              </p:cNvPr>
              <p:cNvSpPr txBox="1">
                <a:spLocks noRot="1" noChangeAspect="1" noMove="1" noResize="1" noEditPoints="1" noAdjustHandles="1" noChangeArrowheads="1" noChangeShapeType="1" noTextEdit="1"/>
              </p:cNvSpPr>
              <p:nvPr/>
            </p:nvSpPr>
            <p:spPr>
              <a:xfrm>
                <a:off x="571500" y="1219200"/>
                <a:ext cx="8001000" cy="1601529"/>
              </a:xfrm>
              <a:prstGeom prst="rect">
                <a:avLst/>
              </a:prstGeom>
              <a:blipFill>
                <a:blip r:embed="rId2"/>
                <a:stretch>
                  <a:fillRect l="-1443" t="-2612" b="-1119"/>
                </a:stretch>
              </a:blipFill>
              <a:ln w="28575">
                <a:solidFill>
                  <a:srgbClr val="000000"/>
                </a:solidFill>
              </a:ln>
            </p:spPr>
            <p:txBody>
              <a:bodyPr/>
              <a:lstStyle/>
              <a:p>
                <a:r>
                  <a:rPr lang="en-IN">
                    <a:noFill/>
                  </a:rPr>
                  <a:t> </a:t>
                </a:r>
              </a:p>
            </p:txBody>
          </p:sp>
        </mc:Fallback>
      </mc:AlternateContent>
    </p:spTree>
    <p:extLst>
      <p:ext uri="{BB962C8B-B14F-4D97-AF65-F5344CB8AC3E}">
        <p14:creationId xmlns:p14="http://schemas.microsoft.com/office/powerpoint/2010/main" val="3864767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Dot Product (cont.)</a:t>
            </a:r>
          </a:p>
        </p:txBody>
      </p:sp>
      <p:sp>
        <p:nvSpPr>
          <p:cNvPr id="3" name="Content Placeholder 2"/>
          <p:cNvSpPr>
            <a:spLocks noGrp="1"/>
          </p:cNvSpPr>
          <p:nvPr>
            <p:ph idx="1"/>
          </p:nvPr>
        </p:nvSpPr>
        <p:spPr/>
        <p:txBody>
          <a:bodyPr/>
          <a:lstStyle/>
          <a:p>
            <a:r>
              <a:rPr lang="en-US" dirty="0"/>
              <a:t>Geometrically, two vectors are parallel if either they point in the same direction or exact opposite directions.</a:t>
            </a:r>
          </a:p>
          <a:p>
            <a:r>
              <a:rPr lang="en-US" dirty="0"/>
              <a:t>In many vector applications, a key step involves writing one vector </a:t>
            </a:r>
            <a:r>
              <a:rPr lang="en-US" b="1" dirty="0"/>
              <a:t>u</a:t>
            </a:r>
            <a:r>
              <a:rPr lang="en-US" dirty="0"/>
              <a:t> as a sum of two vectors, one of which is parallel to another vector </a:t>
            </a:r>
            <a:r>
              <a:rPr lang="en-US" b="1" dirty="0"/>
              <a:t>v</a:t>
            </a:r>
            <a:r>
              <a:rPr lang="en-US" dirty="0"/>
              <a:t> and the other of which is orthogonal to </a:t>
            </a:r>
            <a:r>
              <a:rPr lang="en-US" b="1" dirty="0"/>
              <a:t>v</a:t>
            </a:r>
            <a:r>
              <a:rPr lang="en-US" dirty="0"/>
              <a:t>. We call the first vector the </a:t>
            </a:r>
            <a:r>
              <a:rPr lang="en-US" b="1" dirty="0"/>
              <a:t>projection of u onto v</a:t>
            </a:r>
            <a:r>
              <a:rPr lang="en-US" dirty="0"/>
              <a:t> and give it the name proj</a:t>
            </a:r>
            <a:r>
              <a:rPr lang="en-US" b="1" baseline="-25000" dirty="0"/>
              <a:t>v</a:t>
            </a:r>
            <a:r>
              <a:rPr lang="en-US" b="1" dirty="0"/>
              <a:t>u</a:t>
            </a:r>
            <a:r>
              <a:rPr lang="en-US" dirty="0"/>
              <a:t>. Once we determine proj</a:t>
            </a:r>
            <a:r>
              <a:rPr lang="en-US" b="1" baseline="-25000" dirty="0"/>
              <a:t>v</a:t>
            </a:r>
            <a:r>
              <a:rPr lang="en-US" b="1" dirty="0"/>
              <a:t>u</a:t>
            </a:r>
            <a:r>
              <a:rPr lang="en-US" dirty="0"/>
              <a:t>, it is easy to determine the second (orthogonal) vector.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Dot Product (cont.)</a:t>
            </a:r>
          </a:p>
        </p:txBody>
      </p:sp>
      <p:sp>
        <p:nvSpPr>
          <p:cNvPr id="3" name="Content Placeholder 2"/>
          <p:cNvSpPr>
            <a:spLocks noGrp="1"/>
          </p:cNvSpPr>
          <p:nvPr>
            <p:ph idx="1"/>
          </p:nvPr>
        </p:nvSpPr>
        <p:spPr>
          <a:xfrm>
            <a:off x="4572000" y="1280160"/>
            <a:ext cx="4114800" cy="4572000"/>
          </a:xfrm>
        </p:spPr>
        <p:txBody>
          <a:bodyPr/>
          <a:lstStyle/>
          <a:p>
            <a:r>
              <a:rPr lang="en-US" dirty="0"/>
              <a:t>Figure 4 is an illustration of vectors </a:t>
            </a:r>
            <a:r>
              <a:rPr lang="en-US" b="1" dirty="0"/>
              <a:t>u</a:t>
            </a:r>
            <a:r>
              <a:rPr lang="en-US" dirty="0"/>
              <a:t> and </a:t>
            </a:r>
            <a:r>
              <a:rPr lang="en-US" b="1" dirty="0"/>
              <a:t>v</a:t>
            </a:r>
            <a:r>
              <a:rPr lang="en-US" dirty="0"/>
              <a:t> and the decomposition of </a:t>
            </a:r>
            <a:r>
              <a:rPr lang="en-US" b="1" dirty="0"/>
              <a:t>u</a:t>
            </a:r>
            <a:r>
              <a:rPr lang="en-US" dirty="0"/>
              <a:t> into such a sum in the case where		           From trigonometry, we know that			      and the dot product formula also tells us that</a:t>
            </a:r>
          </a:p>
        </p:txBody>
      </p:sp>
      <p:pic>
        <p:nvPicPr>
          <p:cNvPr id="68610" name="Picture 2"/>
          <p:cNvPicPr>
            <a:picLocks noChangeAspect="1" noChangeArrowheads="1"/>
          </p:cNvPicPr>
          <p:nvPr/>
        </p:nvPicPr>
        <p:blipFill>
          <a:blip r:embed="rId2" cstate="print"/>
          <a:srcRect/>
          <a:stretch>
            <a:fillRect/>
          </a:stretch>
        </p:blipFill>
        <p:spPr bwMode="auto">
          <a:xfrm>
            <a:off x="457200" y="1309688"/>
            <a:ext cx="4114800" cy="2403000"/>
          </a:xfrm>
          <a:prstGeom prst="rect">
            <a:avLst/>
          </a:prstGeom>
          <a:noFill/>
          <a:ln w="9525">
            <a:noFill/>
            <a:miter lim="800000"/>
            <a:headEnd/>
            <a:tailEnd/>
          </a:ln>
        </p:spPr>
      </p:pic>
      <p:sp>
        <p:nvSpPr>
          <p:cNvPr id="7" name="Rectangle 6"/>
          <p:cNvSpPr/>
          <p:nvPr/>
        </p:nvSpPr>
        <p:spPr>
          <a:xfrm>
            <a:off x="457200" y="3733800"/>
            <a:ext cx="4114800" cy="954107"/>
          </a:xfrm>
          <a:prstGeom prst="rect">
            <a:avLst/>
          </a:prstGeom>
        </p:spPr>
        <p:txBody>
          <a:bodyPr>
            <a:spAutoFit/>
          </a:bodyPr>
          <a:lstStyle/>
          <a:p>
            <a:pPr algn="ctr"/>
            <a:r>
              <a:rPr lang="en-US" sz="2800" b="1" dirty="0"/>
              <a:t>Figure 4 </a:t>
            </a:r>
          </a:p>
          <a:p>
            <a:pPr algn="ctr"/>
            <a:r>
              <a:rPr lang="en-US" sz="2800" dirty="0"/>
              <a:t>Projection of </a:t>
            </a:r>
            <a:r>
              <a:rPr lang="en-US" sz="2800" b="1" dirty="0"/>
              <a:t>u </a:t>
            </a:r>
            <a:r>
              <a:rPr lang="en-US" sz="2800" dirty="0"/>
              <a:t>onto</a:t>
            </a:r>
            <a:r>
              <a:rPr lang="en-US" sz="2800" b="1" dirty="0"/>
              <a:t> v</a:t>
            </a:r>
            <a:endParaRPr lang="en-US" sz="2800" b="1" i="1" dirty="0"/>
          </a:p>
        </p:txBody>
      </p:sp>
      <p:graphicFrame>
        <p:nvGraphicFramePr>
          <p:cNvPr id="68611" name="Object 3"/>
          <p:cNvGraphicFramePr>
            <a:graphicFrameLocks noChangeAspect="1"/>
          </p:cNvGraphicFramePr>
          <p:nvPr>
            <p:extLst>
              <p:ext uri="{D42A27DB-BD31-4B8C-83A1-F6EECF244321}">
                <p14:modId xmlns:p14="http://schemas.microsoft.com/office/powerpoint/2010/main" val="1530810865"/>
              </p:ext>
            </p:extLst>
          </p:nvPr>
        </p:nvGraphicFramePr>
        <p:xfrm>
          <a:off x="5600700" y="3043238"/>
          <a:ext cx="1701800" cy="431800"/>
        </p:xfrm>
        <a:graphic>
          <a:graphicData uri="http://schemas.openxmlformats.org/presentationml/2006/ole">
            <mc:AlternateContent xmlns:mc="http://schemas.openxmlformats.org/markup-compatibility/2006">
              <mc:Choice xmlns:v="urn:schemas-microsoft-com:vml" Requires="v">
                <p:oleObj name="Equation" r:id="rId3" imgW="1701720" imgH="431640" progId="Equation.DSMT4">
                  <p:embed/>
                </p:oleObj>
              </mc:Choice>
              <mc:Fallback>
                <p:oleObj name="Equation" r:id="rId3" imgW="1701720" imgH="431640" progId="Equation.DSMT4">
                  <p:embed/>
                  <p:pic>
                    <p:nvPicPr>
                      <p:cNvPr id="0" name="Picture 3"/>
                      <p:cNvPicPr>
                        <a:picLocks noChangeAspect="1" noChangeArrowheads="1"/>
                      </p:cNvPicPr>
                      <p:nvPr/>
                    </p:nvPicPr>
                    <p:blipFill>
                      <a:blip r:embed="rId4"/>
                      <a:srcRect/>
                      <a:stretch>
                        <a:fillRect/>
                      </a:stretch>
                    </p:blipFill>
                    <p:spPr bwMode="auto">
                      <a:xfrm>
                        <a:off x="5600700" y="3043238"/>
                        <a:ext cx="170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2" name="Object 4"/>
          <p:cNvGraphicFramePr>
            <a:graphicFrameLocks noChangeAspect="1"/>
          </p:cNvGraphicFramePr>
          <p:nvPr>
            <p:extLst>
              <p:ext uri="{D42A27DB-BD31-4B8C-83A1-F6EECF244321}">
                <p14:modId xmlns:p14="http://schemas.microsoft.com/office/powerpoint/2010/main" val="3773745566"/>
              </p:ext>
            </p:extLst>
          </p:nvPr>
        </p:nvGraphicFramePr>
        <p:xfrm>
          <a:off x="5343525" y="3868738"/>
          <a:ext cx="2438400" cy="482600"/>
        </p:xfrm>
        <a:graphic>
          <a:graphicData uri="http://schemas.openxmlformats.org/presentationml/2006/ole">
            <mc:AlternateContent xmlns:mc="http://schemas.openxmlformats.org/markup-compatibility/2006">
              <mc:Choice xmlns:v="urn:schemas-microsoft-com:vml" Requires="v">
                <p:oleObj name="Equation" r:id="rId5" imgW="2438280" imgH="482400" progId="Equation.DSMT4">
                  <p:embed/>
                </p:oleObj>
              </mc:Choice>
              <mc:Fallback>
                <p:oleObj name="Equation" r:id="rId5" imgW="2438280" imgH="482400" progId="Equation.DSMT4">
                  <p:embed/>
                  <p:pic>
                    <p:nvPicPr>
                      <p:cNvPr id="0" name="Picture 4"/>
                      <p:cNvPicPr>
                        <a:picLocks noChangeAspect="1" noChangeArrowheads="1"/>
                      </p:cNvPicPr>
                      <p:nvPr/>
                    </p:nvPicPr>
                    <p:blipFill>
                      <a:blip r:embed="rId6"/>
                      <a:srcRect/>
                      <a:stretch>
                        <a:fillRect/>
                      </a:stretch>
                    </p:blipFill>
                    <p:spPr bwMode="auto">
                      <a:xfrm>
                        <a:off x="5343525" y="3868738"/>
                        <a:ext cx="2438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3" name="Object 5"/>
          <p:cNvGraphicFramePr>
            <a:graphicFrameLocks noChangeAspect="1"/>
          </p:cNvGraphicFramePr>
          <p:nvPr>
            <p:extLst>
              <p:ext uri="{D42A27DB-BD31-4B8C-83A1-F6EECF244321}">
                <p14:modId xmlns:p14="http://schemas.microsoft.com/office/powerpoint/2010/main" val="976060482"/>
              </p:ext>
            </p:extLst>
          </p:nvPr>
        </p:nvGraphicFramePr>
        <p:xfrm>
          <a:off x="5772150" y="5029200"/>
          <a:ext cx="1854200" cy="952500"/>
        </p:xfrm>
        <a:graphic>
          <a:graphicData uri="http://schemas.openxmlformats.org/presentationml/2006/ole">
            <mc:AlternateContent xmlns:mc="http://schemas.openxmlformats.org/markup-compatibility/2006">
              <mc:Choice xmlns:v="urn:schemas-microsoft-com:vml" Requires="v">
                <p:oleObj name="Equation" r:id="rId7" imgW="1854000" imgH="952200" progId="Equation.DSMT4">
                  <p:embed/>
                </p:oleObj>
              </mc:Choice>
              <mc:Fallback>
                <p:oleObj name="Equation" r:id="rId7" imgW="1854000" imgH="952200" progId="Equation.DSMT4">
                  <p:embed/>
                  <p:pic>
                    <p:nvPicPr>
                      <p:cNvPr id="0" name="Picture 5"/>
                      <p:cNvPicPr>
                        <a:picLocks noChangeAspect="1" noChangeArrowheads="1"/>
                      </p:cNvPicPr>
                      <p:nvPr/>
                    </p:nvPicPr>
                    <p:blipFill>
                      <a:blip r:embed="rId8"/>
                      <a:srcRect/>
                      <a:stretch>
                        <a:fillRect/>
                      </a:stretch>
                    </p:blipFill>
                    <p:spPr bwMode="auto">
                      <a:xfrm>
                        <a:off x="5772150" y="5029200"/>
                        <a:ext cx="1854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Dot Product (cont.)</a:t>
            </a:r>
          </a:p>
        </p:txBody>
      </p:sp>
      <p:sp>
        <p:nvSpPr>
          <p:cNvPr id="3" name="Content Placeholder 2"/>
          <p:cNvSpPr>
            <a:spLocks noGrp="1"/>
          </p:cNvSpPr>
          <p:nvPr>
            <p:ph idx="1"/>
          </p:nvPr>
        </p:nvSpPr>
        <p:spPr/>
        <p:txBody>
          <a:bodyPr/>
          <a:lstStyle/>
          <a:p>
            <a:r>
              <a:rPr lang="en-US" dirty="0"/>
              <a:t>so,</a:t>
            </a:r>
          </a:p>
          <a:p>
            <a:pPr>
              <a:lnSpc>
                <a:spcPct val="150000"/>
              </a:lnSpc>
            </a:pPr>
            <a:endParaRPr lang="en-US" dirty="0"/>
          </a:p>
          <a:p>
            <a:r>
              <a:rPr lang="en-US" dirty="0"/>
              <a:t>To construct the vector proj</a:t>
            </a:r>
            <a:r>
              <a:rPr lang="en-US" b="1" baseline="-25000" dirty="0"/>
              <a:t>v</a:t>
            </a:r>
            <a:r>
              <a:rPr lang="en-US" b="1" dirty="0"/>
              <a:t>u</a:t>
            </a:r>
            <a:r>
              <a:rPr lang="en-US" dirty="0"/>
              <a:t>, we multiply the magnitude |proj</a:t>
            </a:r>
            <a:r>
              <a:rPr lang="en-US" b="1" baseline="-25000" dirty="0"/>
              <a:t>v</a:t>
            </a:r>
            <a:r>
              <a:rPr lang="en-US" b="1" dirty="0"/>
              <a:t>u</a:t>
            </a:r>
            <a:r>
              <a:rPr lang="en-US" dirty="0"/>
              <a:t>| by a unit vector pointing in the same direction as </a:t>
            </a:r>
            <a:r>
              <a:rPr lang="en-US" b="1" dirty="0"/>
              <a:t>v</a:t>
            </a:r>
            <a:r>
              <a:rPr lang="en-US" dirty="0"/>
              <a:t>.</a:t>
            </a:r>
          </a:p>
        </p:txBody>
      </p:sp>
      <p:graphicFrame>
        <p:nvGraphicFramePr>
          <p:cNvPr id="69634" name="Object 2"/>
          <p:cNvGraphicFramePr>
            <a:graphicFrameLocks noChangeAspect="1"/>
          </p:cNvGraphicFramePr>
          <p:nvPr>
            <p:extLst>
              <p:ext uri="{D42A27DB-BD31-4B8C-83A1-F6EECF244321}">
                <p14:modId xmlns:p14="http://schemas.microsoft.com/office/powerpoint/2010/main" val="1232893190"/>
              </p:ext>
            </p:extLst>
          </p:nvPr>
        </p:nvGraphicFramePr>
        <p:xfrm>
          <a:off x="2762250" y="1416050"/>
          <a:ext cx="3619500" cy="1092200"/>
        </p:xfrm>
        <a:graphic>
          <a:graphicData uri="http://schemas.openxmlformats.org/presentationml/2006/ole">
            <mc:AlternateContent xmlns:mc="http://schemas.openxmlformats.org/markup-compatibility/2006">
              <mc:Choice xmlns:v="urn:schemas-microsoft-com:vml" Requires="v">
                <p:oleObj name="Equation" r:id="rId2" imgW="3619440" imgH="1091880" progId="Equation.DSMT4">
                  <p:embed/>
                </p:oleObj>
              </mc:Choice>
              <mc:Fallback>
                <p:oleObj name="Equation" r:id="rId2" imgW="3619440" imgH="1091880" progId="Equation.DSMT4">
                  <p:embed/>
                  <p:pic>
                    <p:nvPicPr>
                      <p:cNvPr id="0" name="Picture 2"/>
                      <p:cNvPicPr>
                        <a:picLocks noChangeAspect="1" noChangeArrowheads="1"/>
                      </p:cNvPicPr>
                      <p:nvPr/>
                    </p:nvPicPr>
                    <p:blipFill>
                      <a:blip r:embed="rId3"/>
                      <a:srcRect/>
                      <a:stretch>
                        <a:fillRect/>
                      </a:stretch>
                    </p:blipFill>
                    <p:spPr bwMode="auto">
                      <a:xfrm>
                        <a:off x="2762250" y="1416050"/>
                        <a:ext cx="36195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5" name="Object 3"/>
          <p:cNvGraphicFramePr>
            <a:graphicFrameLocks noChangeAspect="1"/>
          </p:cNvGraphicFramePr>
          <p:nvPr>
            <p:extLst>
              <p:ext uri="{D42A27DB-BD31-4B8C-83A1-F6EECF244321}">
                <p14:modId xmlns:p14="http://schemas.microsoft.com/office/powerpoint/2010/main" val="908831015"/>
              </p:ext>
            </p:extLst>
          </p:nvPr>
        </p:nvGraphicFramePr>
        <p:xfrm>
          <a:off x="2425700" y="4006850"/>
          <a:ext cx="4292600" cy="1193800"/>
        </p:xfrm>
        <a:graphic>
          <a:graphicData uri="http://schemas.openxmlformats.org/presentationml/2006/ole">
            <mc:AlternateContent xmlns:mc="http://schemas.openxmlformats.org/markup-compatibility/2006">
              <mc:Choice xmlns:v="urn:schemas-microsoft-com:vml" Requires="v">
                <p:oleObj name="Equation" r:id="rId4" imgW="4292280" imgH="1193760" progId="Equation.DSMT4">
                  <p:embed/>
                </p:oleObj>
              </mc:Choice>
              <mc:Fallback>
                <p:oleObj name="Equation" r:id="rId4" imgW="4292280" imgH="1193760" progId="Equation.DSMT4">
                  <p:embed/>
                  <p:pic>
                    <p:nvPicPr>
                      <p:cNvPr id="0" name="Picture 3"/>
                      <p:cNvPicPr>
                        <a:picLocks noChangeAspect="1" noChangeArrowheads="1"/>
                      </p:cNvPicPr>
                      <p:nvPr/>
                    </p:nvPicPr>
                    <p:blipFill>
                      <a:blip r:embed="rId5"/>
                      <a:srcRect/>
                      <a:stretch>
                        <a:fillRect/>
                      </a:stretch>
                    </p:blipFill>
                    <p:spPr bwMode="auto">
                      <a:xfrm>
                        <a:off x="2425700" y="4006850"/>
                        <a:ext cx="42926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Dot Product (cont.)</a:t>
            </a:r>
          </a:p>
        </p:txBody>
      </p:sp>
      <p:sp>
        <p:nvSpPr>
          <p:cNvPr id="3" name="Content Placeholder 2"/>
          <p:cNvSpPr>
            <a:spLocks noGrp="1"/>
          </p:cNvSpPr>
          <p:nvPr>
            <p:ph idx="1"/>
          </p:nvPr>
        </p:nvSpPr>
        <p:spPr/>
        <p:txBody>
          <a:bodyPr/>
          <a:lstStyle/>
          <a:p>
            <a:r>
              <a:rPr lang="en-US" dirty="0"/>
              <a:t>The same formula also applies if		  but in this case </a:t>
            </a:r>
            <a:r>
              <a:rPr lang="en-US" b="1" dirty="0"/>
              <a:t>u</a:t>
            </a:r>
            <a:r>
              <a:rPr lang="en-US" dirty="0"/>
              <a:t> ⋅ </a:t>
            </a:r>
            <a:r>
              <a:rPr lang="en-US" b="1" dirty="0"/>
              <a:t>v</a:t>
            </a:r>
            <a:r>
              <a:rPr lang="en-US" dirty="0"/>
              <a:t> is negative and hence proj</a:t>
            </a:r>
            <a:r>
              <a:rPr lang="en-US" b="1" baseline="-25000" dirty="0"/>
              <a:t>v</a:t>
            </a:r>
            <a:r>
              <a:rPr lang="en-US" b="1" dirty="0"/>
              <a:t>u</a:t>
            </a:r>
            <a:r>
              <a:rPr lang="en-US" dirty="0"/>
              <a:t> points in the opposite direction of </a:t>
            </a:r>
            <a:r>
              <a:rPr lang="en-US" b="1" dirty="0"/>
              <a:t>v</a:t>
            </a:r>
            <a:r>
              <a:rPr lang="en-US" dirty="0"/>
              <a:t>.</a:t>
            </a:r>
          </a:p>
          <a:p>
            <a:r>
              <a:rPr lang="en-US" dirty="0"/>
              <a:t>Notice that the derivation above makes no mention of the dimensionality of the space—it is valid in both </a:t>
            </a:r>
            <a:r>
              <a:rPr lang="en-US" dirty="0">
                <a:latin typeface="Cambria Math" panose="02040503050406030204" pitchFamily="18" charset="0"/>
                <a:ea typeface="Cambria Math" panose="02040503050406030204" pitchFamily="18" charset="0"/>
              </a:rPr>
              <a:t>ℝ</a:t>
            </a:r>
            <a:r>
              <a:rPr lang="en-US" baseline="30000" dirty="0"/>
              <a:t>2</a:t>
            </a:r>
            <a:r>
              <a:rPr lang="en-US" dirty="0"/>
              <a:t> and </a:t>
            </a:r>
            <a:r>
              <a:rPr lang="en-US" dirty="0">
                <a:latin typeface="Cambria Math" panose="02040503050406030204" pitchFamily="18" charset="0"/>
                <a:ea typeface="Cambria Math" panose="02040503050406030204" pitchFamily="18" charset="0"/>
              </a:rPr>
              <a:t>ℝ</a:t>
            </a:r>
            <a:r>
              <a:rPr lang="en-US" baseline="30000" dirty="0"/>
              <a:t>3</a:t>
            </a:r>
            <a:r>
              <a:rPr lang="en-US" dirty="0"/>
              <a:t>.</a:t>
            </a:r>
          </a:p>
        </p:txBody>
      </p:sp>
      <p:graphicFrame>
        <p:nvGraphicFramePr>
          <p:cNvPr id="70658" name="Object 2"/>
          <p:cNvGraphicFramePr>
            <a:graphicFrameLocks noChangeAspect="1"/>
          </p:cNvGraphicFramePr>
          <p:nvPr>
            <p:extLst>
              <p:ext uri="{D42A27DB-BD31-4B8C-83A1-F6EECF244321}">
                <p14:modId xmlns:p14="http://schemas.microsoft.com/office/powerpoint/2010/main" val="2045201219"/>
              </p:ext>
            </p:extLst>
          </p:nvPr>
        </p:nvGraphicFramePr>
        <p:xfrm>
          <a:off x="5289550" y="1354138"/>
          <a:ext cx="1752600" cy="431800"/>
        </p:xfrm>
        <a:graphic>
          <a:graphicData uri="http://schemas.openxmlformats.org/presentationml/2006/ole">
            <mc:AlternateContent xmlns:mc="http://schemas.openxmlformats.org/markup-compatibility/2006">
              <mc:Choice xmlns:v="urn:schemas-microsoft-com:vml" Requires="v">
                <p:oleObj name="Equation" r:id="rId2" imgW="1752480" imgH="431640" progId="Equation.DSMT4">
                  <p:embed/>
                </p:oleObj>
              </mc:Choice>
              <mc:Fallback>
                <p:oleObj name="Equation" r:id="rId2" imgW="1752480" imgH="431640" progId="Equation.DSMT4">
                  <p:embed/>
                  <p:pic>
                    <p:nvPicPr>
                      <p:cNvPr id="0" name="Picture 2"/>
                      <p:cNvPicPr>
                        <a:picLocks noChangeAspect="1" noChangeArrowheads="1"/>
                      </p:cNvPicPr>
                      <p:nvPr/>
                    </p:nvPicPr>
                    <p:blipFill>
                      <a:blip r:embed="rId3"/>
                      <a:srcRect/>
                      <a:stretch>
                        <a:fillRect/>
                      </a:stretch>
                    </p:blipFill>
                    <p:spPr bwMode="auto">
                      <a:xfrm>
                        <a:off x="5289550" y="1354138"/>
                        <a:ext cx="1752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Decomposing a Vector into a Sum</a:t>
            </a:r>
            <a:br>
              <a:rPr lang="en-US" dirty="0"/>
            </a:br>
            <a:r>
              <a:rPr lang="en-US" dirty="0"/>
              <a:t>of Orthogonal Vectors </a:t>
            </a:r>
          </a:p>
        </p:txBody>
      </p:sp>
      <p:sp>
        <p:nvSpPr>
          <p:cNvPr id="3" name="Content Placeholder 2"/>
          <p:cNvSpPr>
            <a:spLocks noGrp="1"/>
          </p:cNvSpPr>
          <p:nvPr>
            <p:ph idx="1"/>
          </p:nvPr>
        </p:nvSpPr>
        <p:spPr/>
        <p:txBody>
          <a:bodyPr/>
          <a:lstStyle/>
          <a:p>
            <a:r>
              <a:rPr lang="en-US" dirty="0"/>
              <a:t>Let					     Express </a:t>
            </a:r>
            <a:r>
              <a:rPr lang="en-US" b="1" dirty="0"/>
              <a:t>u</a:t>
            </a:r>
            <a:r>
              <a:rPr lang="en-US" dirty="0"/>
              <a:t> as a sum of two vectors, one parallel to </a:t>
            </a:r>
            <a:r>
              <a:rPr lang="en-US" b="1" dirty="0"/>
              <a:t>v</a:t>
            </a:r>
            <a:r>
              <a:rPr lang="en-US" dirty="0"/>
              <a:t> and one perpendicular to </a:t>
            </a:r>
            <a:r>
              <a:rPr lang="en-US" b="1" dirty="0"/>
              <a:t>v </a:t>
            </a:r>
            <a:r>
              <a:rPr lang="en-IN" dirty="0"/>
              <a:t>(see Figure 5).</a:t>
            </a:r>
            <a:endParaRPr lang="en-US" dirty="0"/>
          </a:p>
          <a:p>
            <a:r>
              <a:rPr lang="en-US" b="1" dirty="0"/>
              <a:t>Solution</a:t>
            </a:r>
          </a:p>
          <a:p>
            <a:r>
              <a:rPr lang="en-US" dirty="0"/>
              <a:t>The projection of </a:t>
            </a:r>
            <a:r>
              <a:rPr lang="en-US" b="1" dirty="0"/>
              <a:t>u</a:t>
            </a:r>
            <a:r>
              <a:rPr lang="en-US" dirty="0"/>
              <a:t> onto </a:t>
            </a:r>
            <a:r>
              <a:rPr lang="en-US" b="1" dirty="0"/>
              <a:t>v</a:t>
            </a:r>
            <a:r>
              <a:rPr lang="en-US" dirty="0"/>
              <a:t> is the first vector we seek (the one parallel to </a:t>
            </a:r>
            <a:r>
              <a:rPr lang="en-US" b="1" dirty="0"/>
              <a:t>v</a:t>
            </a:r>
            <a:r>
              <a:rPr lang="en-US" dirty="0"/>
              <a:t>), and since 							 		  and</a:t>
            </a:r>
          </a:p>
        </p:txBody>
      </p:sp>
      <p:graphicFrame>
        <p:nvGraphicFramePr>
          <p:cNvPr id="71682" name="Object 2"/>
          <p:cNvGraphicFramePr>
            <a:graphicFrameLocks noChangeAspect="1"/>
          </p:cNvGraphicFramePr>
          <p:nvPr>
            <p:extLst>
              <p:ext uri="{D42A27DB-BD31-4B8C-83A1-F6EECF244321}">
                <p14:modId xmlns:p14="http://schemas.microsoft.com/office/powerpoint/2010/main" val="761214436"/>
              </p:ext>
            </p:extLst>
          </p:nvPr>
        </p:nvGraphicFramePr>
        <p:xfrm>
          <a:off x="1066800" y="1338944"/>
          <a:ext cx="4330700" cy="469900"/>
        </p:xfrm>
        <a:graphic>
          <a:graphicData uri="http://schemas.openxmlformats.org/presentationml/2006/ole">
            <mc:AlternateContent xmlns:mc="http://schemas.openxmlformats.org/markup-compatibility/2006">
              <mc:Choice xmlns:v="urn:schemas-microsoft-com:vml" Requires="v">
                <p:oleObj name="Equation" r:id="rId2" imgW="4330440" imgH="469800" progId="Equation.DSMT4">
                  <p:embed/>
                </p:oleObj>
              </mc:Choice>
              <mc:Fallback>
                <p:oleObj name="Equation" r:id="rId2" imgW="43304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38944"/>
                        <a:ext cx="433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3" name="Object 3"/>
          <p:cNvGraphicFramePr>
            <a:graphicFrameLocks noChangeAspect="1"/>
          </p:cNvGraphicFramePr>
          <p:nvPr/>
        </p:nvGraphicFramePr>
        <p:xfrm>
          <a:off x="566920" y="4038600"/>
          <a:ext cx="5575300" cy="469900"/>
        </p:xfrm>
        <a:graphic>
          <a:graphicData uri="http://schemas.openxmlformats.org/presentationml/2006/ole">
            <mc:AlternateContent xmlns:mc="http://schemas.openxmlformats.org/markup-compatibility/2006">
              <mc:Choice xmlns:v="urn:schemas-microsoft-com:vml" Requires="v">
                <p:oleObj name="Equation" r:id="rId4" imgW="5574960" imgH="469800" progId="Equation.DSMT4">
                  <p:embed/>
                </p:oleObj>
              </mc:Choice>
              <mc:Fallback>
                <p:oleObj name="Equation" r:id="rId4" imgW="55749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920" y="4038600"/>
                        <a:ext cx="5575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4" name="Object 4"/>
          <p:cNvGraphicFramePr>
            <a:graphicFrameLocks noChangeAspect="1"/>
          </p:cNvGraphicFramePr>
          <p:nvPr/>
        </p:nvGraphicFramePr>
        <p:xfrm>
          <a:off x="6794500" y="3990090"/>
          <a:ext cx="1358900" cy="520700"/>
        </p:xfrm>
        <a:graphic>
          <a:graphicData uri="http://schemas.openxmlformats.org/presentationml/2006/ole">
            <mc:AlternateContent xmlns:mc="http://schemas.openxmlformats.org/markup-compatibility/2006">
              <mc:Choice xmlns:v="urn:schemas-microsoft-com:vml" Requires="v">
                <p:oleObj name="Equation" r:id="rId6" imgW="1358640" imgH="520560" progId="Equation.DSMT4">
                  <p:embed/>
                </p:oleObj>
              </mc:Choice>
              <mc:Fallback>
                <p:oleObj name="Equation" r:id="rId6" imgW="1358640" imgH="5205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4500" y="3990090"/>
                        <a:ext cx="1358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6" name="Object 6"/>
          <p:cNvGraphicFramePr>
            <a:graphicFrameLocks noChangeAspect="1"/>
          </p:cNvGraphicFramePr>
          <p:nvPr/>
        </p:nvGraphicFramePr>
        <p:xfrm>
          <a:off x="1219200" y="5029200"/>
          <a:ext cx="876300" cy="431800"/>
        </p:xfrm>
        <a:graphic>
          <a:graphicData uri="http://schemas.openxmlformats.org/presentationml/2006/ole">
            <mc:AlternateContent xmlns:mc="http://schemas.openxmlformats.org/markup-compatibility/2006">
              <mc:Choice xmlns:v="urn:schemas-microsoft-com:vml" Requires="v">
                <p:oleObj name="Equation" r:id="rId8" imgW="876240" imgH="431640" progId="Equation.DSMT4">
                  <p:embed/>
                </p:oleObj>
              </mc:Choice>
              <mc:Fallback>
                <p:oleObj name="Equation" r:id="rId8" imgW="876240" imgH="4316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5029200"/>
                        <a:ext cx="876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7" name="Object 7"/>
          <p:cNvGraphicFramePr>
            <a:graphicFrameLocks noChangeAspect="1"/>
          </p:cNvGraphicFramePr>
          <p:nvPr>
            <p:extLst>
              <p:ext uri="{D42A27DB-BD31-4B8C-83A1-F6EECF244321}">
                <p14:modId xmlns:p14="http://schemas.microsoft.com/office/powerpoint/2010/main" val="3245894432"/>
              </p:ext>
            </p:extLst>
          </p:nvPr>
        </p:nvGraphicFramePr>
        <p:xfrm>
          <a:off x="2216150" y="4648200"/>
          <a:ext cx="1435100" cy="1193800"/>
        </p:xfrm>
        <a:graphic>
          <a:graphicData uri="http://schemas.openxmlformats.org/presentationml/2006/ole">
            <mc:AlternateContent xmlns:mc="http://schemas.openxmlformats.org/markup-compatibility/2006">
              <mc:Choice xmlns:v="urn:schemas-microsoft-com:vml" Requires="v">
                <p:oleObj name="Equation" r:id="rId10" imgW="1434960" imgH="1193760" progId="Equation.DSMT4">
                  <p:embed/>
                </p:oleObj>
              </mc:Choice>
              <mc:Fallback>
                <p:oleObj name="Equation" r:id="rId10" imgW="1434960" imgH="1193760" progId="Equation.DSMT4">
                  <p:embed/>
                  <p:pic>
                    <p:nvPicPr>
                      <p:cNvPr id="0" name="Picture 7"/>
                      <p:cNvPicPr>
                        <a:picLocks noChangeAspect="1" noChangeArrowheads="1"/>
                      </p:cNvPicPr>
                      <p:nvPr/>
                    </p:nvPicPr>
                    <p:blipFill>
                      <a:blip r:embed="rId11"/>
                      <a:srcRect/>
                      <a:stretch>
                        <a:fillRect/>
                      </a:stretch>
                    </p:blipFill>
                    <p:spPr bwMode="auto">
                      <a:xfrm>
                        <a:off x="2216150" y="4648200"/>
                        <a:ext cx="14351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8" name="Object 8"/>
          <p:cNvGraphicFramePr>
            <a:graphicFrameLocks noChangeAspect="1"/>
          </p:cNvGraphicFramePr>
          <p:nvPr/>
        </p:nvGraphicFramePr>
        <p:xfrm>
          <a:off x="3702570" y="4815590"/>
          <a:ext cx="1993900" cy="838200"/>
        </p:xfrm>
        <a:graphic>
          <a:graphicData uri="http://schemas.openxmlformats.org/presentationml/2006/ole">
            <mc:AlternateContent xmlns:mc="http://schemas.openxmlformats.org/markup-compatibility/2006">
              <mc:Choice xmlns:v="urn:schemas-microsoft-com:vml" Requires="v">
                <p:oleObj name="Equation" r:id="rId12" imgW="1993680" imgH="838080" progId="Equation.DSMT4">
                  <p:embed/>
                </p:oleObj>
              </mc:Choice>
              <mc:Fallback>
                <p:oleObj name="Equation" r:id="rId12" imgW="1993680" imgH="8380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02570" y="4815590"/>
                        <a:ext cx="199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9" name="Object 9"/>
          <p:cNvGraphicFramePr>
            <a:graphicFrameLocks noChangeAspect="1"/>
          </p:cNvGraphicFramePr>
          <p:nvPr/>
        </p:nvGraphicFramePr>
        <p:xfrm>
          <a:off x="5753100" y="4784360"/>
          <a:ext cx="2247900" cy="927100"/>
        </p:xfrm>
        <a:graphic>
          <a:graphicData uri="http://schemas.openxmlformats.org/presentationml/2006/ole">
            <mc:AlternateContent xmlns:mc="http://schemas.openxmlformats.org/markup-compatibility/2006">
              <mc:Choice xmlns:v="urn:schemas-microsoft-com:vml" Requires="v">
                <p:oleObj name="Equation" r:id="rId14" imgW="2247840" imgH="927000" progId="Equation.DSMT4">
                  <p:embed/>
                </p:oleObj>
              </mc:Choice>
              <mc:Fallback>
                <p:oleObj name="Equation" r:id="rId14" imgW="2247840" imgH="9270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53100" y="4784360"/>
                        <a:ext cx="22479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6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6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6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6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68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a:t>By the construction of proj</a:t>
            </a:r>
            <a:r>
              <a:rPr lang="en-US" b="1" baseline="-25000" dirty="0"/>
              <a:t>v</a:t>
            </a:r>
            <a:r>
              <a:rPr lang="en-US" b="1" dirty="0"/>
              <a:t>u</a:t>
            </a:r>
            <a:r>
              <a:rPr lang="en-US" dirty="0"/>
              <a:t>, </a:t>
            </a:r>
            <a:r>
              <a:rPr lang="en-US" b="1" dirty="0"/>
              <a:t>u</a:t>
            </a:r>
            <a:r>
              <a:rPr lang="en-US" dirty="0"/>
              <a:t> </a:t>
            </a:r>
            <a:r>
              <a:rPr lang="en-US" dirty="0">
                <a:latin typeface="Symbol" pitchFamily="18" charset="2"/>
              </a:rPr>
              <a:t>-</a:t>
            </a:r>
            <a:r>
              <a:rPr lang="en-US" dirty="0"/>
              <a:t> proj</a:t>
            </a:r>
            <a:r>
              <a:rPr lang="en-US" b="1" baseline="-25000" dirty="0"/>
              <a:t>v</a:t>
            </a:r>
            <a:r>
              <a:rPr lang="en-US" b="1" dirty="0"/>
              <a:t>u</a:t>
            </a:r>
            <a:r>
              <a:rPr lang="en-US" dirty="0"/>
              <a:t> is guaranteed to be perpendicular to </a:t>
            </a:r>
            <a:r>
              <a:rPr lang="en-US" b="1" dirty="0"/>
              <a:t>v</a:t>
            </a:r>
            <a:r>
              <a:rPr lang="en-US" dirty="0"/>
              <a:t>.</a:t>
            </a:r>
          </a:p>
          <a:p>
            <a:endParaRPr lang="en-US" dirty="0"/>
          </a:p>
          <a:p>
            <a:endParaRPr lang="en-US" dirty="0"/>
          </a:p>
          <a:p>
            <a:endParaRPr lang="en-US" dirty="0"/>
          </a:p>
          <a:p>
            <a:endParaRPr lang="en-US" dirty="0"/>
          </a:p>
          <a:p>
            <a:pPr>
              <a:lnSpc>
                <a:spcPct val="250000"/>
              </a:lnSpc>
            </a:pPr>
            <a:endParaRPr lang="en-US" dirty="0"/>
          </a:p>
          <a:p>
            <a:r>
              <a:rPr lang="en-US" dirty="0"/>
              <a:t>As verification, note that </a:t>
            </a:r>
          </a:p>
        </p:txBody>
      </p:sp>
      <p:pic>
        <p:nvPicPr>
          <p:cNvPr id="72706" name="Picture 2"/>
          <p:cNvPicPr>
            <a:picLocks noChangeAspect="1" noChangeArrowheads="1"/>
          </p:cNvPicPr>
          <p:nvPr/>
        </p:nvPicPr>
        <p:blipFill>
          <a:blip r:embed="rId2" cstate="print"/>
          <a:srcRect/>
          <a:stretch>
            <a:fillRect/>
          </a:stretch>
        </p:blipFill>
        <p:spPr bwMode="auto">
          <a:xfrm>
            <a:off x="4572000" y="1868018"/>
            <a:ext cx="3840480" cy="346598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6: Decomposing a Vector into a Sum</a:t>
            </a:r>
            <a:br>
              <a:rPr lang="en-US" dirty="0"/>
            </a:br>
            <a:r>
              <a:rPr lang="en-US" dirty="0"/>
              <a:t>of Orthogonal Vectors (cont.)</a:t>
            </a:r>
          </a:p>
        </p:txBody>
      </p:sp>
      <p:sp>
        <p:nvSpPr>
          <p:cNvPr id="7" name="Rectangle 6"/>
          <p:cNvSpPr/>
          <p:nvPr/>
        </p:nvSpPr>
        <p:spPr>
          <a:xfrm>
            <a:off x="7315200" y="4734580"/>
            <a:ext cx="1370055" cy="523220"/>
          </a:xfrm>
          <a:prstGeom prst="rect">
            <a:avLst/>
          </a:prstGeom>
        </p:spPr>
        <p:txBody>
          <a:bodyPr wrap="none">
            <a:spAutoFit/>
          </a:bodyPr>
          <a:lstStyle/>
          <a:p>
            <a:r>
              <a:rPr lang="en-US" sz="2800" b="1" dirty="0"/>
              <a:t>Figure 5</a:t>
            </a:r>
          </a:p>
        </p:txBody>
      </p:sp>
      <p:graphicFrame>
        <p:nvGraphicFramePr>
          <p:cNvPr id="72708" name="Object 4"/>
          <p:cNvGraphicFramePr>
            <a:graphicFrameLocks noChangeAspect="1"/>
          </p:cNvGraphicFramePr>
          <p:nvPr/>
        </p:nvGraphicFramePr>
        <p:xfrm>
          <a:off x="4203700" y="5441430"/>
          <a:ext cx="3721100" cy="495300"/>
        </p:xfrm>
        <a:graphic>
          <a:graphicData uri="http://schemas.openxmlformats.org/presentationml/2006/ole">
            <mc:AlternateContent xmlns:mc="http://schemas.openxmlformats.org/markup-compatibility/2006">
              <mc:Choice xmlns:v="urn:schemas-microsoft-com:vml" Requires="v">
                <p:oleObj name="Equation" r:id="rId3" imgW="3720960" imgH="495000" progId="Equation.DSMT4">
                  <p:embed/>
                </p:oleObj>
              </mc:Choice>
              <mc:Fallback>
                <p:oleObj name="Equation" r:id="rId3" imgW="3720960" imgH="4950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700" y="5441430"/>
                        <a:ext cx="3721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9" name="Object 5"/>
          <p:cNvGraphicFramePr>
            <a:graphicFrameLocks noChangeAspect="1"/>
          </p:cNvGraphicFramePr>
          <p:nvPr/>
        </p:nvGraphicFramePr>
        <p:xfrm>
          <a:off x="548640" y="2514600"/>
          <a:ext cx="1371600" cy="431800"/>
        </p:xfrm>
        <a:graphic>
          <a:graphicData uri="http://schemas.openxmlformats.org/presentationml/2006/ole">
            <mc:AlternateContent xmlns:mc="http://schemas.openxmlformats.org/markup-compatibility/2006">
              <mc:Choice xmlns:v="urn:schemas-microsoft-com:vml" Requires="v">
                <p:oleObj name="Equation" r:id="rId5" imgW="1371600" imgH="431640" progId="Equation.DSMT4">
                  <p:embed/>
                </p:oleObj>
              </mc:Choice>
              <mc:Fallback>
                <p:oleObj name="Equation" r:id="rId5" imgW="1371600" imgH="4316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2514600"/>
                        <a:ext cx="1371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0" name="Object 6"/>
          <p:cNvGraphicFramePr>
            <a:graphicFrameLocks noChangeAspect="1"/>
          </p:cNvGraphicFramePr>
          <p:nvPr/>
        </p:nvGraphicFramePr>
        <p:xfrm>
          <a:off x="548640" y="3124200"/>
          <a:ext cx="3695700" cy="927100"/>
        </p:xfrm>
        <a:graphic>
          <a:graphicData uri="http://schemas.openxmlformats.org/presentationml/2006/ole">
            <mc:AlternateContent xmlns:mc="http://schemas.openxmlformats.org/markup-compatibility/2006">
              <mc:Choice xmlns:v="urn:schemas-microsoft-com:vml" Requires="v">
                <p:oleObj name="Equation" r:id="rId7" imgW="3695400" imgH="927000" progId="Equation.DSMT4">
                  <p:embed/>
                </p:oleObj>
              </mc:Choice>
              <mc:Fallback>
                <p:oleObj name="Equation" r:id="rId7" imgW="3695400" imgH="9270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3124200"/>
                        <a:ext cx="3695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1" name="Object 7"/>
          <p:cNvGraphicFramePr>
            <a:graphicFrameLocks noChangeAspect="1"/>
          </p:cNvGraphicFramePr>
          <p:nvPr/>
        </p:nvGraphicFramePr>
        <p:xfrm>
          <a:off x="548640" y="4114800"/>
          <a:ext cx="2108200" cy="927100"/>
        </p:xfrm>
        <a:graphic>
          <a:graphicData uri="http://schemas.openxmlformats.org/presentationml/2006/ole">
            <mc:AlternateContent xmlns:mc="http://schemas.openxmlformats.org/markup-compatibility/2006">
              <mc:Choice xmlns:v="urn:schemas-microsoft-com:vml" Requires="v">
                <p:oleObj name="Equation" r:id="rId9" imgW="2108160" imgH="927000" progId="Equation.DSMT4">
                  <p:embed/>
                </p:oleObj>
              </mc:Choice>
              <mc:Fallback>
                <p:oleObj name="Equation" r:id="rId9" imgW="2108160" imgH="9270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 y="4114800"/>
                        <a:ext cx="2108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7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7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27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2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Dot Product (cont.)</a:t>
            </a:r>
          </a:p>
        </p:txBody>
      </p:sp>
      <p:sp>
        <p:nvSpPr>
          <p:cNvPr id="3" name="Content Placeholder 2"/>
          <p:cNvSpPr>
            <a:spLocks noGrp="1"/>
          </p:cNvSpPr>
          <p:nvPr>
            <p:ph idx="1"/>
          </p:nvPr>
        </p:nvSpPr>
        <p:spPr>
          <a:xfrm>
            <a:off x="457200" y="1143000"/>
            <a:ext cx="8229600" cy="4572000"/>
          </a:xfrm>
        </p:spPr>
        <p:txBody>
          <a:bodyPr>
            <a:noAutofit/>
          </a:bodyPr>
          <a:lstStyle/>
          <a:p>
            <a:r>
              <a:rPr lang="en-US" sz="2360" dirty="0"/>
              <a:t>Physics and engineering problems often require finding the component of one vector that lies in the direction of another vector, especially in applications involving force and work. In Section 6.5, we learned that the work </a:t>
            </a:r>
            <a:r>
              <a:rPr lang="en-US" sz="2360" i="1" dirty="0"/>
              <a:t>W</a:t>
            </a:r>
            <a:r>
              <a:rPr lang="en-US" sz="2360" dirty="0"/>
              <a:t> performed in applying a force </a:t>
            </a:r>
            <a:r>
              <a:rPr lang="en-US" sz="2360" i="1" dirty="0"/>
              <a:t>F</a:t>
            </a:r>
            <a:r>
              <a:rPr lang="en-US" sz="2360" dirty="0"/>
              <a:t> over a distance </a:t>
            </a:r>
            <a:r>
              <a:rPr lang="en-US" sz="2360" i="1" dirty="0"/>
              <a:t>d</a:t>
            </a:r>
            <a:r>
              <a:rPr lang="en-US" sz="2360" dirty="0"/>
              <a:t> is given by </a:t>
            </a:r>
            <a:r>
              <a:rPr lang="en-US" sz="2360" i="1" dirty="0"/>
              <a:t>W</a:t>
            </a:r>
            <a:r>
              <a:rPr lang="en-US" sz="2360" dirty="0"/>
              <a:t>= </a:t>
            </a:r>
            <a:r>
              <a:rPr lang="en-US" sz="2360" i="1" dirty="0" err="1"/>
              <a:t>Fd</a:t>
            </a:r>
            <a:r>
              <a:rPr lang="en-US" sz="2360" i="1" dirty="0"/>
              <a:t>. But</a:t>
            </a:r>
            <a:r>
              <a:rPr lang="en-US" sz="2360" dirty="0"/>
              <a:t> this equation assumes that </a:t>
            </a:r>
            <a:r>
              <a:rPr lang="en-US" sz="2360" i="1" dirty="0"/>
              <a:t>F</a:t>
            </a:r>
            <a:r>
              <a:rPr lang="en-US" sz="2360" dirty="0"/>
              <a:t> is applied in the direction of motion (along which </a:t>
            </a:r>
            <a:r>
              <a:rPr lang="en-US" sz="2360" i="1" dirty="0"/>
              <a:t>d</a:t>
            </a:r>
            <a:r>
              <a:rPr lang="en-US" sz="2360" dirty="0"/>
              <a:t> is measured). More generally, if the force applied is represented by the vector </a:t>
            </a:r>
            <a:r>
              <a:rPr lang="en-US" sz="2360" b="1" dirty="0"/>
              <a:t>F</a:t>
            </a:r>
            <a:r>
              <a:rPr lang="en-US" sz="2360" dirty="0"/>
              <a:t> and the direction of motion by the vector </a:t>
            </a:r>
            <a:r>
              <a:rPr lang="en-US" sz="2360" b="1" dirty="0"/>
              <a:t>D</a:t>
            </a:r>
            <a:r>
              <a:rPr lang="en-US" sz="2360" dirty="0"/>
              <a:t>, then the amount of work </a:t>
            </a:r>
            <a:r>
              <a:rPr lang="en-US" sz="2360" i="1" dirty="0"/>
              <a:t>W</a:t>
            </a:r>
            <a:r>
              <a:rPr lang="en-US" sz="2360" dirty="0"/>
              <a:t> done is equal to the portion of the force applied in the direction of </a:t>
            </a:r>
            <a:r>
              <a:rPr lang="en-US" sz="2360" b="1" dirty="0"/>
              <a:t>D</a:t>
            </a:r>
            <a:r>
              <a:rPr lang="en-US" sz="2360" dirty="0"/>
              <a:t> multiplied by the length of </a:t>
            </a:r>
            <a:r>
              <a:rPr lang="en-US" sz="2360" b="1" dirty="0"/>
              <a:t>D</a:t>
            </a:r>
            <a:r>
              <a:rPr lang="en-US" sz="2360" dirty="0"/>
              <a:t>: </a:t>
            </a:r>
            <a:r>
              <a:rPr lang="en-US" sz="2360" i="1" dirty="0"/>
              <a:t>W</a:t>
            </a:r>
            <a:r>
              <a:rPr lang="en-US" sz="2360" dirty="0"/>
              <a:t> =|proj</a:t>
            </a:r>
            <a:r>
              <a:rPr lang="en-US" sz="2360" b="1" baseline="-25000" dirty="0"/>
              <a:t>D</a:t>
            </a:r>
            <a:r>
              <a:rPr lang="en-US" sz="2360" b="1" dirty="0"/>
              <a:t>F</a:t>
            </a:r>
            <a:r>
              <a:rPr lang="en-US" sz="2360" dirty="0"/>
              <a:t>||</a:t>
            </a:r>
            <a:r>
              <a:rPr lang="en-US" sz="2360" b="1" dirty="0"/>
              <a:t>D</a:t>
            </a:r>
            <a:r>
              <a:rPr lang="en-US" sz="2360" dirty="0"/>
              <a:t>|. This leads to the following equation.</a:t>
            </a:r>
          </a:p>
        </p:txBody>
      </p:sp>
      <p:graphicFrame>
        <p:nvGraphicFramePr>
          <p:cNvPr id="73730" name="Object 2"/>
          <p:cNvGraphicFramePr>
            <a:graphicFrameLocks noChangeAspect="1"/>
          </p:cNvGraphicFramePr>
          <p:nvPr>
            <p:extLst>
              <p:ext uri="{D42A27DB-BD31-4B8C-83A1-F6EECF244321}">
                <p14:modId xmlns:p14="http://schemas.microsoft.com/office/powerpoint/2010/main" val="3721978359"/>
              </p:ext>
            </p:extLst>
          </p:nvPr>
        </p:nvGraphicFramePr>
        <p:xfrm>
          <a:off x="2924175" y="5114925"/>
          <a:ext cx="3767138" cy="928688"/>
        </p:xfrm>
        <a:graphic>
          <a:graphicData uri="http://schemas.openxmlformats.org/presentationml/2006/ole">
            <mc:AlternateContent xmlns:mc="http://schemas.openxmlformats.org/markup-compatibility/2006">
              <mc:Choice xmlns:v="urn:schemas-microsoft-com:vml" Requires="v">
                <p:oleObj name="Equation" r:id="rId2" imgW="4431960" imgH="1091880" progId="Equation.DSMT4">
                  <p:embed/>
                </p:oleObj>
              </mc:Choice>
              <mc:Fallback>
                <p:oleObj name="Equation" r:id="rId2" imgW="4431960" imgH="1091880" progId="Equation.DSMT4">
                  <p:embed/>
                  <p:pic>
                    <p:nvPicPr>
                      <p:cNvPr id="0" name="Picture 2"/>
                      <p:cNvPicPr>
                        <a:picLocks noChangeAspect="1" noChangeArrowheads="1"/>
                      </p:cNvPicPr>
                      <p:nvPr/>
                    </p:nvPicPr>
                    <p:blipFill>
                      <a:blip r:embed="rId3"/>
                      <a:srcRect/>
                      <a:stretch>
                        <a:fillRect/>
                      </a:stretch>
                    </p:blipFill>
                    <p:spPr bwMode="auto">
                      <a:xfrm>
                        <a:off x="2924175" y="5114925"/>
                        <a:ext cx="3767138" cy="928688"/>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Dot Product</a:t>
            </a:r>
          </a:p>
        </p:txBody>
      </p:sp>
      <p:sp>
        <p:nvSpPr>
          <p:cNvPr id="3" name="Content Placeholder 2"/>
          <p:cNvSpPr>
            <a:spLocks noGrp="1"/>
          </p:cNvSpPr>
          <p:nvPr>
            <p:ph idx="1"/>
          </p:nvPr>
        </p:nvSpPr>
        <p:spPr>
          <a:xfrm>
            <a:off x="457200" y="1280160"/>
            <a:ext cx="8229600" cy="2850011"/>
          </a:xfrm>
          <a:solidFill>
            <a:srgbClr val="FFFFCC"/>
          </a:solidFill>
          <a:ln w="28575">
            <a:solidFill>
              <a:srgbClr val="000000"/>
            </a:solidFill>
          </a:ln>
        </p:spPr>
        <p:txBody>
          <a:bodyPr>
            <a:spAutoFit/>
          </a:bodyPr>
          <a:lstStyle/>
          <a:p>
            <a:r>
              <a:rPr lang="en-US" dirty="0">
                <a:solidFill>
                  <a:srgbClr val="000000"/>
                </a:solidFill>
              </a:rPr>
              <a:t>Given two vectors						 the </a:t>
            </a:r>
            <a:r>
              <a:rPr lang="en-US" b="1" dirty="0">
                <a:solidFill>
                  <a:srgbClr val="C00000"/>
                </a:solidFill>
              </a:rPr>
              <a:t>dot product</a:t>
            </a:r>
            <a:r>
              <a:rPr lang="en-US" dirty="0">
                <a:solidFill>
                  <a:srgbClr val="000000"/>
                </a:solidFill>
              </a:rPr>
              <a:t> </a:t>
            </a:r>
            <a:r>
              <a:rPr lang="en-US" b="1" dirty="0">
                <a:solidFill>
                  <a:srgbClr val="000000"/>
                </a:solidFill>
              </a:rPr>
              <a:t>u</a:t>
            </a:r>
            <a:r>
              <a:rPr lang="en-US" dirty="0">
                <a:solidFill>
                  <a:srgbClr val="000000"/>
                </a:solidFill>
              </a:rPr>
              <a:t> ⋅ </a:t>
            </a:r>
            <a:r>
              <a:rPr lang="en-US" b="1" dirty="0">
                <a:solidFill>
                  <a:srgbClr val="000000"/>
                </a:solidFill>
              </a:rPr>
              <a:t>v</a:t>
            </a:r>
            <a:r>
              <a:rPr lang="en-US" dirty="0">
                <a:solidFill>
                  <a:srgbClr val="000000"/>
                </a:solidFill>
              </a:rPr>
              <a:t> of the two vectors is the scalar defined by</a:t>
            </a:r>
          </a:p>
          <a:p>
            <a:endParaRPr lang="en-US" dirty="0">
              <a:solidFill>
                <a:srgbClr val="000000"/>
              </a:solidFill>
            </a:endParaRPr>
          </a:p>
          <a:p>
            <a:r>
              <a:rPr lang="en-US" dirty="0">
                <a:solidFill>
                  <a:srgbClr val="000000"/>
                </a:solidFill>
              </a:rPr>
              <a:t>A similar formula defines the dot product of two vectors in </a:t>
            </a:r>
            <a:r>
              <a:rPr lang="en-US" dirty="0">
                <a:solidFill>
                  <a:schemeClr val="tx1"/>
                </a:solidFill>
                <a:latin typeface="Cambria Math" panose="02040503050406030204" pitchFamily="18" charset="0"/>
                <a:ea typeface="Cambria Math" panose="02040503050406030204" pitchFamily="18" charset="0"/>
              </a:rPr>
              <a:t>ℝ</a:t>
            </a:r>
            <a:r>
              <a:rPr lang="en-US" baseline="30000" dirty="0">
                <a:solidFill>
                  <a:srgbClr val="000000"/>
                </a:solidFill>
              </a:rPr>
              <a:t>2</a:t>
            </a:r>
            <a:r>
              <a:rPr lang="en-US" dirty="0">
                <a:solidFill>
                  <a:srgbClr val="000000"/>
                </a:solidFill>
              </a:rPr>
              <a:t>.</a:t>
            </a:r>
          </a:p>
        </p:txBody>
      </p:sp>
      <p:graphicFrame>
        <p:nvGraphicFramePr>
          <p:cNvPr id="44034" name="Object 2"/>
          <p:cNvGraphicFramePr>
            <a:graphicFrameLocks noChangeAspect="1"/>
          </p:cNvGraphicFramePr>
          <p:nvPr>
            <p:extLst>
              <p:ext uri="{D42A27DB-BD31-4B8C-83A1-F6EECF244321}">
                <p14:modId xmlns:p14="http://schemas.microsoft.com/office/powerpoint/2010/main" val="2515466342"/>
              </p:ext>
            </p:extLst>
          </p:nvPr>
        </p:nvGraphicFramePr>
        <p:xfrm>
          <a:off x="3200400" y="1280160"/>
          <a:ext cx="4660900" cy="495300"/>
        </p:xfrm>
        <a:graphic>
          <a:graphicData uri="http://schemas.openxmlformats.org/presentationml/2006/ole">
            <mc:AlternateContent xmlns:mc="http://schemas.openxmlformats.org/markup-compatibility/2006">
              <mc:Choice xmlns:v="urn:schemas-microsoft-com:vml" Requires="v">
                <p:oleObj name="Equation" r:id="rId2" imgW="4660560" imgH="495000" progId="Equation.DSMT4">
                  <p:embed/>
                </p:oleObj>
              </mc:Choice>
              <mc:Fallback>
                <p:oleObj name="Equation" r:id="rId2" imgW="466056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280160"/>
                        <a:ext cx="4660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5" name="Object 3"/>
          <p:cNvGraphicFramePr>
            <a:graphicFrameLocks noChangeAspect="1"/>
          </p:cNvGraphicFramePr>
          <p:nvPr>
            <p:extLst>
              <p:ext uri="{D42A27DB-BD31-4B8C-83A1-F6EECF244321}">
                <p14:modId xmlns:p14="http://schemas.microsoft.com/office/powerpoint/2010/main" val="1149843222"/>
              </p:ext>
            </p:extLst>
          </p:nvPr>
        </p:nvGraphicFramePr>
        <p:xfrm>
          <a:off x="3048000" y="2521015"/>
          <a:ext cx="3238500" cy="431800"/>
        </p:xfrm>
        <a:graphic>
          <a:graphicData uri="http://schemas.openxmlformats.org/presentationml/2006/ole">
            <mc:AlternateContent xmlns:mc="http://schemas.openxmlformats.org/markup-compatibility/2006">
              <mc:Choice xmlns:v="urn:schemas-microsoft-com:vml" Requires="v">
                <p:oleObj name="Equation" r:id="rId4" imgW="3238200" imgH="431640" progId="Equation.DSMT4">
                  <p:embed/>
                </p:oleObj>
              </mc:Choice>
              <mc:Fallback>
                <p:oleObj name="Equation" r:id="rId4" imgW="323820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521015"/>
                        <a:ext cx="3238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Dot Product (cont.)</a:t>
            </a:r>
          </a:p>
        </p:txBody>
      </p:sp>
      <p:sp>
        <p:nvSpPr>
          <p:cNvPr id="3" name="Content Placeholder 2"/>
          <p:cNvSpPr>
            <a:spLocks noGrp="1"/>
          </p:cNvSpPr>
          <p:nvPr>
            <p:ph idx="1"/>
          </p:nvPr>
        </p:nvSpPr>
        <p:spPr>
          <a:xfrm>
            <a:off x="4572000" y="1280160"/>
            <a:ext cx="4114800" cy="4572000"/>
          </a:xfrm>
        </p:spPr>
        <p:txBody>
          <a:bodyPr/>
          <a:lstStyle/>
          <a:p>
            <a:r>
              <a:rPr lang="en-US" dirty="0"/>
              <a:t>Figure 6 illustrates how work is related to a representative force vector and direction vector. Note that by our dot product formula, </a:t>
            </a:r>
          </a:p>
          <a:p>
            <a:pPr>
              <a:lnSpc>
                <a:spcPct val="150000"/>
              </a:lnSpc>
            </a:pPr>
            <a:endParaRPr lang="en-US" dirty="0"/>
          </a:p>
          <a:p>
            <a:r>
              <a:rPr lang="en-US" dirty="0"/>
              <a:t>a formula often seen in physics texts. </a:t>
            </a:r>
          </a:p>
        </p:txBody>
      </p:sp>
      <p:pic>
        <p:nvPicPr>
          <p:cNvPr id="74754" name="Picture 2"/>
          <p:cNvPicPr>
            <a:picLocks noChangeAspect="1" noChangeArrowheads="1"/>
          </p:cNvPicPr>
          <p:nvPr/>
        </p:nvPicPr>
        <p:blipFill>
          <a:blip r:embed="rId2" cstate="print"/>
          <a:srcRect/>
          <a:stretch>
            <a:fillRect/>
          </a:stretch>
        </p:blipFill>
        <p:spPr bwMode="auto">
          <a:xfrm>
            <a:off x="457200" y="1390682"/>
            <a:ext cx="4114800" cy="2266918"/>
          </a:xfrm>
          <a:prstGeom prst="rect">
            <a:avLst/>
          </a:prstGeom>
          <a:noFill/>
          <a:ln w="9525">
            <a:noFill/>
            <a:miter lim="800000"/>
            <a:headEnd/>
            <a:tailEnd/>
          </a:ln>
        </p:spPr>
      </p:pic>
      <p:sp>
        <p:nvSpPr>
          <p:cNvPr id="5" name="Rectangle 4"/>
          <p:cNvSpPr/>
          <p:nvPr/>
        </p:nvSpPr>
        <p:spPr>
          <a:xfrm>
            <a:off x="304800" y="3733800"/>
            <a:ext cx="4114800" cy="954107"/>
          </a:xfrm>
          <a:prstGeom prst="rect">
            <a:avLst/>
          </a:prstGeom>
        </p:spPr>
        <p:txBody>
          <a:bodyPr>
            <a:spAutoFit/>
          </a:bodyPr>
          <a:lstStyle/>
          <a:p>
            <a:pPr algn="ctr"/>
            <a:r>
              <a:rPr lang="en-US" sz="2800" b="1" dirty="0"/>
              <a:t>Figure 6 </a:t>
            </a:r>
          </a:p>
          <a:p>
            <a:pPr algn="ctr"/>
            <a:r>
              <a:rPr lang="en-US" sz="2800" dirty="0"/>
              <a:t>Projection of </a:t>
            </a:r>
            <a:r>
              <a:rPr lang="en-US" sz="2800" b="1" dirty="0"/>
              <a:t>F </a:t>
            </a:r>
            <a:r>
              <a:rPr lang="en-US" sz="2800" dirty="0"/>
              <a:t>onto</a:t>
            </a:r>
            <a:r>
              <a:rPr lang="en-US" sz="2800" b="1" dirty="0"/>
              <a:t> D</a:t>
            </a:r>
            <a:endParaRPr lang="en-US" sz="2800" dirty="0"/>
          </a:p>
        </p:txBody>
      </p:sp>
      <p:graphicFrame>
        <p:nvGraphicFramePr>
          <p:cNvPr id="74755" name="Object 3"/>
          <p:cNvGraphicFramePr>
            <a:graphicFrameLocks noChangeAspect="1"/>
          </p:cNvGraphicFramePr>
          <p:nvPr>
            <p:extLst>
              <p:ext uri="{D42A27DB-BD31-4B8C-83A1-F6EECF244321}">
                <p14:modId xmlns:p14="http://schemas.microsoft.com/office/powerpoint/2010/main" val="258296605"/>
              </p:ext>
            </p:extLst>
          </p:nvPr>
        </p:nvGraphicFramePr>
        <p:xfrm>
          <a:off x="5092700" y="4032250"/>
          <a:ext cx="2984500" cy="482600"/>
        </p:xfrm>
        <a:graphic>
          <a:graphicData uri="http://schemas.openxmlformats.org/presentationml/2006/ole">
            <mc:AlternateContent xmlns:mc="http://schemas.openxmlformats.org/markup-compatibility/2006">
              <mc:Choice xmlns:v="urn:schemas-microsoft-com:vml" Requires="v">
                <p:oleObj name="Equation" r:id="rId3" imgW="2984400" imgH="482400" progId="Equation.DSMT4">
                  <p:embed/>
                </p:oleObj>
              </mc:Choice>
              <mc:Fallback>
                <p:oleObj name="Equation" r:id="rId3" imgW="2984400" imgH="482400" progId="Equation.DSMT4">
                  <p:embed/>
                  <p:pic>
                    <p:nvPicPr>
                      <p:cNvPr id="0" name="Picture 3"/>
                      <p:cNvPicPr>
                        <a:picLocks noChangeAspect="1" noChangeArrowheads="1"/>
                      </p:cNvPicPr>
                      <p:nvPr/>
                    </p:nvPicPr>
                    <p:blipFill>
                      <a:blip r:embed="rId4"/>
                      <a:srcRect/>
                      <a:stretch>
                        <a:fillRect/>
                      </a:stretch>
                    </p:blipFill>
                    <p:spPr bwMode="auto">
                      <a:xfrm>
                        <a:off x="5092700" y="4032250"/>
                        <a:ext cx="298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a Projection of a Vector to Calculate Force</a:t>
            </a:r>
          </a:p>
        </p:txBody>
      </p:sp>
      <p:sp>
        <p:nvSpPr>
          <p:cNvPr id="3" name="Content Placeholder 2"/>
          <p:cNvSpPr>
            <a:spLocks noGrp="1"/>
          </p:cNvSpPr>
          <p:nvPr>
            <p:ph idx="1"/>
          </p:nvPr>
        </p:nvSpPr>
        <p:spPr>
          <a:xfrm>
            <a:off x="4572000" y="1280160"/>
            <a:ext cx="4114800" cy="4572000"/>
          </a:xfrm>
        </p:spPr>
        <p:txBody>
          <a:bodyPr/>
          <a:lstStyle/>
          <a:p>
            <a:r>
              <a:rPr lang="en-US" dirty="0"/>
              <a:t>A boat and trailer, which together weigh </a:t>
            </a:r>
            <a:r>
              <a:rPr lang="en-US" dirty="0">
                <a:solidFill>
                  <a:srgbClr val="0000FF"/>
                </a:solidFill>
              </a:rPr>
              <a:t>650</a:t>
            </a:r>
            <a:r>
              <a:rPr lang="en-US" dirty="0"/>
              <a:t> pounds, are to be pulled up a boat ramp that has an incline of </a:t>
            </a:r>
            <a:r>
              <a:rPr lang="en-US" dirty="0">
                <a:solidFill>
                  <a:srgbClr val="0000FF"/>
                </a:solidFill>
              </a:rPr>
              <a:t>30°</a:t>
            </a:r>
            <a:r>
              <a:rPr lang="en-US" dirty="0"/>
              <a:t>. What force is required to merely prevent the boat and trailer from rolling down the ramp?</a:t>
            </a:r>
          </a:p>
        </p:txBody>
      </p:sp>
      <p:pic>
        <p:nvPicPr>
          <p:cNvPr id="75778" name="Picture 2"/>
          <p:cNvPicPr>
            <a:picLocks noChangeAspect="1" noChangeArrowheads="1"/>
          </p:cNvPicPr>
          <p:nvPr/>
        </p:nvPicPr>
        <p:blipFill>
          <a:blip r:embed="rId2" cstate="print"/>
          <a:srcRect/>
          <a:stretch>
            <a:fillRect/>
          </a:stretch>
        </p:blipFill>
        <p:spPr bwMode="auto">
          <a:xfrm>
            <a:off x="457200" y="1447800"/>
            <a:ext cx="4114800" cy="2252312"/>
          </a:xfrm>
          <a:prstGeom prst="rect">
            <a:avLst/>
          </a:prstGeom>
          <a:noFill/>
          <a:ln w="9525">
            <a:noFill/>
            <a:miter lim="800000"/>
            <a:headEnd/>
            <a:tailEnd/>
          </a:ln>
        </p:spPr>
      </p:pic>
      <p:sp>
        <p:nvSpPr>
          <p:cNvPr id="5" name="Rectangle 4"/>
          <p:cNvSpPr/>
          <p:nvPr/>
        </p:nvSpPr>
        <p:spPr>
          <a:xfrm>
            <a:off x="1676400" y="3886200"/>
            <a:ext cx="1447800" cy="523220"/>
          </a:xfrm>
          <a:prstGeom prst="rect">
            <a:avLst/>
          </a:prstGeom>
        </p:spPr>
        <p:txBody>
          <a:bodyPr wrap="square">
            <a:spAutoFit/>
          </a:bodyPr>
          <a:lstStyle/>
          <a:p>
            <a:r>
              <a:rPr lang="en-US" sz="2800" b="1" dirty="0"/>
              <a:t>Figure 7</a:t>
            </a:r>
            <a:endParaRPr lang="en-US" sz="2800" b="1"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a Projection of a Vector to Calculate Force (cont.)</a:t>
            </a:r>
          </a:p>
        </p:txBody>
      </p:sp>
      <p:sp>
        <p:nvSpPr>
          <p:cNvPr id="3" name="Content Placeholder 2"/>
          <p:cNvSpPr>
            <a:spLocks noGrp="1"/>
          </p:cNvSpPr>
          <p:nvPr>
            <p:ph idx="1"/>
          </p:nvPr>
        </p:nvSpPr>
        <p:spPr/>
        <p:txBody>
          <a:bodyPr/>
          <a:lstStyle/>
          <a:p>
            <a:r>
              <a:rPr lang="en-US" b="1" dirty="0"/>
              <a:t>Solution</a:t>
            </a:r>
          </a:p>
          <a:p>
            <a:r>
              <a:rPr lang="en-US" dirty="0"/>
              <a:t>To gain some insight into this problem, note that the force that would be required to hold the boat and trailer up off the ground is 650 pounds. But the ramp supports a portion of the weight all by itself—we only need to supply the force needed to counteract the component of the weight that lies in the direction of the ramp.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a Projection of a Vector to Calculate Force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258345"/>
              </a:xfrm>
            </p:spPr>
            <p:txBody>
              <a:bodyPr>
                <a:spAutoFit/>
              </a:bodyPr>
              <a:lstStyle/>
              <a:p>
                <a:r>
                  <a:rPr lang="en-US" sz="2430" dirty="0"/>
                  <a:t>We start by defining		        a vector that represents the magnitude and direction of the boat and trailer weight. To find the component of </a:t>
                </a:r>
                <a:r>
                  <a:rPr lang="en-US" sz="2430" b="1" dirty="0"/>
                  <a:t>F</a:t>
                </a:r>
                <a:r>
                  <a:rPr lang="en-US" sz="2430" dirty="0"/>
                  <a:t> parallel to the direction of the ramp, we need a vector </a:t>
                </a:r>
                <a:r>
                  <a:rPr lang="en-US" sz="2430" b="1" dirty="0"/>
                  <a:t>v</a:t>
                </a:r>
                <a:r>
                  <a:rPr lang="en-US" sz="2430" dirty="0"/>
                  <a:t> pointing down the ramp. The length of </a:t>
                </a:r>
                <a:r>
                  <a:rPr lang="en-US" sz="2430" b="1" dirty="0"/>
                  <a:t>v</a:t>
                </a:r>
                <a:r>
                  <a:rPr lang="en-US" sz="2430" dirty="0"/>
                  <a:t> is immaterial, since the component of </a:t>
                </a:r>
                <a:r>
                  <a:rPr lang="en-US" sz="2430" b="1" dirty="0"/>
                  <a:t>F</a:t>
                </a:r>
                <a:r>
                  <a:rPr lang="en-US" sz="2430" dirty="0"/>
                  <a:t> pointing in the direction of </a:t>
                </a:r>
                <a:r>
                  <a:rPr lang="en-US" sz="2430" b="1" dirty="0"/>
                  <a:t>v</a:t>
                </a:r>
                <a:r>
                  <a:rPr lang="en-US" sz="2430" dirty="0"/>
                  <a:t> is independent of |</a:t>
                </a:r>
                <a:r>
                  <a:rPr lang="en-US" sz="2430" b="1" dirty="0"/>
                  <a:t>v</a:t>
                </a:r>
                <a:r>
                  <a:rPr lang="en-US" sz="2430" dirty="0"/>
                  <a:t>| (you should check this assertion for yourself see Exercise 27). Given that the incline of the ramp is 30°,  and recalling that the opposite and adjacent legs of a 30°-60°-90° right triangle are in the ratio of 1 to </a:t>
                </a:r>
                <a14:m>
                  <m:oMath xmlns:m="http://schemas.openxmlformats.org/officeDocument/2006/math">
                    <m:rad>
                      <m:radPr>
                        <m:degHide m:val="on"/>
                        <m:ctrlPr>
                          <a:rPr lang="en-US" sz="2430" i="1" smtClean="0">
                            <a:latin typeface="Cambria Math" panose="02040503050406030204" pitchFamily="18" charset="0"/>
                          </a:rPr>
                        </m:ctrlPr>
                      </m:radPr>
                      <m:deg/>
                      <m:e>
                        <m:r>
                          <a:rPr lang="en-US" sz="2430" b="0" i="1" smtClean="0">
                            <a:latin typeface="Cambria Math" panose="02040503050406030204" pitchFamily="18" charset="0"/>
                          </a:rPr>
                          <m:t>3</m:t>
                        </m:r>
                      </m:e>
                    </m:rad>
                  </m:oMath>
                </a14:m>
                <a:r>
                  <a:rPr lang="en-US" sz="2430" dirty="0"/>
                  <a:t>, we know that </a:t>
                </a:r>
                <a:r>
                  <a:rPr lang="en-US" sz="2430" b="1" dirty="0"/>
                  <a:t>v </a:t>
                </a:r>
                <a:r>
                  <a:rPr lang="en-US" sz="2430" dirty="0"/>
                  <a:t>must be some of scalar multiple of		     we will keep things simple and just let </a:t>
                </a:r>
                <a:r>
                  <a:rPr lang="en-US" sz="2430" b="1" dirty="0"/>
                  <a:t>v</a:t>
                </a:r>
                <a:r>
                  <a:rPr lang="en-US" sz="2430" dirty="0"/>
                  <a:t> be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258345"/>
              </a:xfrm>
              <a:blipFill>
                <a:blip r:embed="rId2"/>
                <a:stretch>
                  <a:fillRect l="-1185" t="-1144" r="-815" b="-2003"/>
                </a:stretch>
              </a:blipFill>
            </p:spPr>
            <p:txBody>
              <a:bodyPr/>
              <a:lstStyle/>
              <a:p>
                <a:r>
                  <a:rPr lang="en-IN">
                    <a:noFill/>
                  </a:rPr>
                  <a:t> </a:t>
                </a:r>
              </a:p>
            </p:txBody>
          </p:sp>
        </mc:Fallback>
      </mc:AlternateContent>
      <p:graphicFrame>
        <p:nvGraphicFramePr>
          <p:cNvPr id="76802" name="Object 2"/>
          <p:cNvGraphicFramePr>
            <a:graphicFrameLocks noChangeAspect="1"/>
          </p:cNvGraphicFramePr>
          <p:nvPr>
            <p:extLst>
              <p:ext uri="{D42A27DB-BD31-4B8C-83A1-F6EECF244321}">
                <p14:modId xmlns:p14="http://schemas.microsoft.com/office/powerpoint/2010/main" val="3252544269"/>
              </p:ext>
            </p:extLst>
          </p:nvPr>
        </p:nvGraphicFramePr>
        <p:xfrm>
          <a:off x="3124200" y="1371600"/>
          <a:ext cx="1600200" cy="386976"/>
        </p:xfrm>
        <a:graphic>
          <a:graphicData uri="http://schemas.openxmlformats.org/presentationml/2006/ole">
            <mc:AlternateContent xmlns:mc="http://schemas.openxmlformats.org/markup-compatibility/2006">
              <mc:Choice xmlns:v="urn:schemas-microsoft-com:vml" Requires="v">
                <p:oleObj name="Equation" r:id="rId3" imgW="1942920" imgH="469800" progId="Equation.DSMT4">
                  <p:embed/>
                </p:oleObj>
              </mc:Choice>
              <mc:Fallback>
                <p:oleObj name="Equation" r:id="rId3" imgW="19429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371600"/>
                        <a:ext cx="1600200" cy="386976"/>
                      </a:xfrm>
                      <a:prstGeom prst="rect">
                        <a:avLst/>
                      </a:prstGeom>
                      <a:noFill/>
                      <a:ln>
                        <a:noFill/>
                      </a:ln>
                      <a:effectLst/>
                    </p:spPr>
                  </p:pic>
                </p:oleObj>
              </mc:Fallback>
            </mc:AlternateContent>
          </a:graphicData>
        </a:graphic>
      </p:graphicFrame>
      <p:graphicFrame>
        <p:nvGraphicFramePr>
          <p:cNvPr id="76803" name="Object 3"/>
          <p:cNvGraphicFramePr>
            <a:graphicFrameLocks noChangeAspect="1"/>
          </p:cNvGraphicFramePr>
          <p:nvPr>
            <p:extLst>
              <p:ext uri="{D42A27DB-BD31-4B8C-83A1-F6EECF244321}">
                <p14:modId xmlns:p14="http://schemas.microsoft.com/office/powerpoint/2010/main" val="4026949114"/>
              </p:ext>
            </p:extLst>
          </p:nvPr>
        </p:nvGraphicFramePr>
        <p:xfrm>
          <a:off x="4876800" y="4645898"/>
          <a:ext cx="1369397" cy="456466"/>
        </p:xfrm>
        <a:graphic>
          <a:graphicData uri="http://schemas.openxmlformats.org/presentationml/2006/ole">
            <mc:AlternateContent xmlns:mc="http://schemas.openxmlformats.org/markup-compatibility/2006">
              <mc:Choice xmlns:v="urn:schemas-microsoft-com:vml" Requires="v">
                <p:oleObj name="Equation" r:id="rId5" imgW="1562040" imgH="520560" progId="Equation.DSMT4">
                  <p:embed/>
                </p:oleObj>
              </mc:Choice>
              <mc:Fallback>
                <p:oleObj name="Equation" r:id="rId5" imgW="1562040" imgH="520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645898"/>
                        <a:ext cx="1369397" cy="456466"/>
                      </a:xfrm>
                      <a:prstGeom prst="rect">
                        <a:avLst/>
                      </a:prstGeom>
                      <a:noFill/>
                      <a:ln>
                        <a:noFill/>
                      </a:ln>
                      <a:effectLst/>
                    </p:spPr>
                  </p:pic>
                </p:oleObj>
              </mc:Fallback>
            </mc:AlternateContent>
          </a:graphicData>
        </a:graphic>
      </p:graphicFrame>
      <p:graphicFrame>
        <p:nvGraphicFramePr>
          <p:cNvPr id="76804" name="Object 4"/>
          <p:cNvGraphicFramePr>
            <a:graphicFrameLocks noChangeAspect="1"/>
          </p:cNvGraphicFramePr>
          <p:nvPr>
            <p:extLst>
              <p:ext uri="{D42A27DB-BD31-4B8C-83A1-F6EECF244321}">
                <p14:modId xmlns:p14="http://schemas.microsoft.com/office/powerpoint/2010/main" val="1824945117"/>
              </p:ext>
            </p:extLst>
          </p:nvPr>
        </p:nvGraphicFramePr>
        <p:xfrm>
          <a:off x="4267200" y="5057011"/>
          <a:ext cx="1369398" cy="464011"/>
        </p:xfrm>
        <a:graphic>
          <a:graphicData uri="http://schemas.openxmlformats.org/presentationml/2006/ole">
            <mc:AlternateContent xmlns:mc="http://schemas.openxmlformats.org/markup-compatibility/2006">
              <mc:Choice xmlns:v="urn:schemas-microsoft-com:vml" Requires="v">
                <p:oleObj name="Equation" r:id="rId7" imgW="1536480" imgH="520560" progId="Equation.DSMT4">
                  <p:embed/>
                </p:oleObj>
              </mc:Choice>
              <mc:Fallback>
                <p:oleObj name="Equation" r:id="rId7" imgW="1536480" imgH="5205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5057011"/>
                        <a:ext cx="1369398" cy="464011"/>
                      </a:xfrm>
                      <a:prstGeom prst="rect">
                        <a:avLst/>
                      </a:prstGeom>
                      <a:noFill/>
                      <a:ln>
                        <a:noFill/>
                      </a:ln>
                      <a:effec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a Projection of a Vector to Calculate Force (cont.)</a:t>
            </a:r>
          </a:p>
        </p:txBody>
      </p:sp>
      <p:sp>
        <p:nvSpPr>
          <p:cNvPr id="3" name="Content Placeholder 2"/>
          <p:cNvSpPr>
            <a:spLocks noGrp="1"/>
          </p:cNvSpPr>
          <p:nvPr>
            <p:ph idx="1"/>
          </p:nvPr>
        </p:nvSpPr>
        <p:spPr>
          <a:xfrm>
            <a:off x="4267200" y="1280160"/>
            <a:ext cx="4389120" cy="4572000"/>
          </a:xfrm>
        </p:spPr>
        <p:txBody>
          <a:bodyPr/>
          <a:lstStyle/>
          <a:p>
            <a:r>
              <a:rPr lang="en-US" dirty="0"/>
              <a:t>Figure 8 is an illustration of </a:t>
            </a:r>
            <a:r>
              <a:rPr lang="en-US" b="1" dirty="0"/>
              <a:t>F</a:t>
            </a:r>
            <a:r>
              <a:rPr lang="en-US" dirty="0"/>
              <a:t> and a positive scalar multiple of </a:t>
            </a:r>
            <a:r>
              <a:rPr lang="en-US" b="1" dirty="0"/>
              <a:t>v</a:t>
            </a:r>
            <a:r>
              <a:rPr lang="en-US" dirty="0"/>
              <a:t> (the vector </a:t>
            </a:r>
            <a:r>
              <a:rPr lang="en-US" b="1" dirty="0"/>
              <a:t>v</a:t>
            </a:r>
            <a:r>
              <a:rPr lang="en-US" dirty="0"/>
              <a:t> as we have defined it is too short to show up in the diagram so we have graphed 100 </a:t>
            </a:r>
            <a:r>
              <a:rPr lang="en-US" b="1" dirty="0"/>
              <a:t>v</a:t>
            </a:r>
            <a:r>
              <a:rPr lang="en-US" dirty="0"/>
              <a:t>). </a:t>
            </a:r>
          </a:p>
        </p:txBody>
      </p:sp>
      <p:pic>
        <p:nvPicPr>
          <p:cNvPr id="77826" name="Picture 2"/>
          <p:cNvPicPr>
            <a:picLocks noChangeAspect="1" noChangeArrowheads="1"/>
          </p:cNvPicPr>
          <p:nvPr/>
        </p:nvPicPr>
        <p:blipFill>
          <a:blip r:embed="rId2" cstate="print"/>
          <a:srcRect/>
          <a:stretch>
            <a:fillRect/>
          </a:stretch>
        </p:blipFill>
        <p:spPr bwMode="auto">
          <a:xfrm>
            <a:off x="1021080" y="1152526"/>
            <a:ext cx="2560320" cy="4814800"/>
          </a:xfrm>
          <a:prstGeom prst="rect">
            <a:avLst/>
          </a:prstGeom>
          <a:noFill/>
          <a:ln w="9525">
            <a:noFill/>
            <a:miter lim="800000"/>
            <a:headEnd/>
            <a:tailEnd/>
          </a:ln>
        </p:spPr>
      </p:pic>
      <p:sp>
        <p:nvSpPr>
          <p:cNvPr id="7" name="Rectangle 6"/>
          <p:cNvSpPr/>
          <p:nvPr/>
        </p:nvSpPr>
        <p:spPr>
          <a:xfrm>
            <a:off x="3962400" y="4572000"/>
            <a:ext cx="4389120" cy="1384995"/>
          </a:xfrm>
          <a:prstGeom prst="rect">
            <a:avLst/>
          </a:prstGeom>
        </p:spPr>
        <p:txBody>
          <a:bodyPr>
            <a:spAutoFit/>
          </a:bodyPr>
          <a:lstStyle/>
          <a:p>
            <a:pPr algn="ctr"/>
            <a:r>
              <a:rPr lang="en-US" sz="2800" b="1" dirty="0"/>
              <a:t>Figure 8 </a:t>
            </a:r>
          </a:p>
          <a:p>
            <a:pPr algn="ctr"/>
            <a:r>
              <a:rPr lang="en-US" sz="2800" dirty="0"/>
              <a:t>Projection of Weight onto the Ramp</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a Projection of a Vector to Calculate Force (cont.)</a:t>
            </a:r>
          </a:p>
        </p:txBody>
      </p:sp>
      <p:sp>
        <p:nvSpPr>
          <p:cNvPr id="3" name="Content Placeholder 2"/>
          <p:cNvSpPr>
            <a:spLocks noGrp="1"/>
          </p:cNvSpPr>
          <p:nvPr>
            <p:ph idx="1"/>
          </p:nvPr>
        </p:nvSpPr>
        <p:spPr>
          <a:xfrm>
            <a:off x="457200" y="1143000"/>
            <a:ext cx="8229600" cy="5090624"/>
          </a:xfrm>
        </p:spPr>
        <p:txBody>
          <a:bodyPr>
            <a:spAutoFit/>
          </a:bodyPr>
          <a:lstStyle/>
          <a:p>
            <a:r>
              <a:rPr lang="en-US" dirty="0"/>
              <a:t>We now compute the magnitude of the projection of </a:t>
            </a:r>
            <a:r>
              <a:rPr lang="en-US" b="1" dirty="0"/>
              <a:t>F</a:t>
            </a:r>
            <a:r>
              <a:rPr lang="en-US" dirty="0"/>
              <a:t> in the direction of </a:t>
            </a:r>
            <a:r>
              <a:rPr lang="en-US" b="1" dirty="0"/>
              <a:t>v</a:t>
            </a:r>
            <a:r>
              <a:rPr lang="en-US" dirty="0"/>
              <a:t>.</a:t>
            </a:r>
          </a:p>
          <a:p>
            <a:pPr>
              <a:spcBef>
                <a:spcPts val="0"/>
              </a:spcBef>
            </a:pPr>
            <a:endParaRPr lang="en-US" dirty="0"/>
          </a:p>
          <a:p>
            <a:pPr>
              <a:spcBef>
                <a:spcPts val="0"/>
              </a:spcBef>
            </a:pPr>
            <a:endParaRPr lang="en-US" dirty="0"/>
          </a:p>
          <a:p>
            <a:r>
              <a:rPr lang="en-US" dirty="0"/>
              <a:t>This is the answer to our question: we must supply 325 pounds of force to keep the boat and trailer from rolling down the ramp—any force greater than 325 pounds will pull the boat and trailer up the ramp. Note that in this problem, we only care about |proj</a:t>
            </a:r>
            <a:r>
              <a:rPr lang="en-US" b="1" baseline="-25000" dirty="0"/>
              <a:t>v</a:t>
            </a:r>
            <a:r>
              <a:rPr lang="en-US" b="1" dirty="0"/>
              <a:t>F</a:t>
            </a:r>
            <a:r>
              <a:rPr lang="en-US" dirty="0"/>
              <a:t>|, the </a:t>
            </a:r>
            <a:r>
              <a:rPr lang="en-US" i="1" dirty="0"/>
              <a:t>magnitude</a:t>
            </a:r>
            <a:r>
              <a:rPr lang="en-US" dirty="0"/>
              <a:t> of the component of </a:t>
            </a:r>
            <a:r>
              <a:rPr lang="en-US" b="1" dirty="0"/>
              <a:t>F</a:t>
            </a:r>
            <a:r>
              <a:rPr lang="en-US" dirty="0"/>
              <a:t> in the direction of </a:t>
            </a:r>
            <a:r>
              <a:rPr lang="en-US" b="1" dirty="0"/>
              <a:t>v</a:t>
            </a:r>
            <a:r>
              <a:rPr lang="en-US" dirty="0"/>
              <a:t>, not the actual vector proj</a:t>
            </a:r>
            <a:r>
              <a:rPr lang="en-US" b="1" baseline="-25000" dirty="0"/>
              <a:t>v</a:t>
            </a:r>
            <a:r>
              <a:rPr lang="en-US" b="1" dirty="0"/>
              <a:t>F</a:t>
            </a:r>
            <a:r>
              <a:rPr lang="en-US" dirty="0"/>
              <a:t>.</a:t>
            </a:r>
          </a:p>
        </p:txBody>
      </p:sp>
      <p:graphicFrame>
        <p:nvGraphicFramePr>
          <p:cNvPr id="78851" name="Object 3"/>
          <p:cNvGraphicFramePr>
            <a:graphicFrameLocks noChangeAspect="1"/>
          </p:cNvGraphicFramePr>
          <p:nvPr/>
        </p:nvGraphicFramePr>
        <p:xfrm>
          <a:off x="762000" y="2299990"/>
          <a:ext cx="965200" cy="495300"/>
        </p:xfrm>
        <a:graphic>
          <a:graphicData uri="http://schemas.openxmlformats.org/presentationml/2006/ole">
            <mc:AlternateContent xmlns:mc="http://schemas.openxmlformats.org/markup-compatibility/2006">
              <mc:Choice xmlns:v="urn:schemas-microsoft-com:vml" Requires="v">
                <p:oleObj name="Equation" r:id="rId2" imgW="965160" imgH="495000" progId="Equation.DSMT4">
                  <p:embed/>
                </p:oleObj>
              </mc:Choice>
              <mc:Fallback>
                <p:oleObj name="Equation" r:id="rId2" imgW="965160" imgH="4950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99990"/>
                        <a:ext cx="965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2" name="Object 4"/>
          <p:cNvGraphicFramePr>
            <a:graphicFrameLocks noChangeAspect="1"/>
          </p:cNvGraphicFramePr>
          <p:nvPr/>
        </p:nvGraphicFramePr>
        <p:xfrm>
          <a:off x="1828800" y="2116360"/>
          <a:ext cx="850900" cy="952500"/>
        </p:xfrm>
        <a:graphic>
          <a:graphicData uri="http://schemas.openxmlformats.org/presentationml/2006/ole">
            <mc:AlternateContent xmlns:mc="http://schemas.openxmlformats.org/markup-compatibility/2006">
              <mc:Choice xmlns:v="urn:schemas-microsoft-com:vml" Requires="v">
                <p:oleObj name="Equation" r:id="rId4" imgW="850680" imgH="952200" progId="Equation.DSMT4">
                  <p:embed/>
                </p:oleObj>
              </mc:Choice>
              <mc:Fallback>
                <p:oleObj name="Equation" r:id="rId4" imgW="850680" imgH="9522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116360"/>
                        <a:ext cx="850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3" name="Object 5"/>
          <p:cNvGraphicFramePr>
            <a:graphicFrameLocks noChangeAspect="1"/>
          </p:cNvGraphicFramePr>
          <p:nvPr/>
        </p:nvGraphicFramePr>
        <p:xfrm>
          <a:off x="2832100" y="1920240"/>
          <a:ext cx="3263900" cy="1092200"/>
        </p:xfrm>
        <a:graphic>
          <a:graphicData uri="http://schemas.openxmlformats.org/presentationml/2006/ole">
            <mc:AlternateContent xmlns:mc="http://schemas.openxmlformats.org/markup-compatibility/2006">
              <mc:Choice xmlns:v="urn:schemas-microsoft-com:vml" Requires="v">
                <p:oleObj name="Equation" r:id="rId6" imgW="3263760" imgH="1091880" progId="Equation.DSMT4">
                  <p:embed/>
                </p:oleObj>
              </mc:Choice>
              <mc:Fallback>
                <p:oleObj name="Equation" r:id="rId6" imgW="3263760" imgH="10918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2100" y="1920240"/>
                        <a:ext cx="32639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4" name="Object 6"/>
          <p:cNvGraphicFramePr>
            <a:graphicFrameLocks noChangeAspect="1"/>
          </p:cNvGraphicFramePr>
          <p:nvPr/>
        </p:nvGraphicFramePr>
        <p:xfrm>
          <a:off x="6197600" y="2101370"/>
          <a:ext cx="889000" cy="838200"/>
        </p:xfrm>
        <a:graphic>
          <a:graphicData uri="http://schemas.openxmlformats.org/presentationml/2006/ole">
            <mc:AlternateContent xmlns:mc="http://schemas.openxmlformats.org/markup-compatibility/2006">
              <mc:Choice xmlns:v="urn:schemas-microsoft-com:vml" Requires="v">
                <p:oleObj name="Equation" r:id="rId8" imgW="888840" imgH="838080" progId="Equation.DSMT4">
                  <p:embed/>
                </p:oleObj>
              </mc:Choice>
              <mc:Fallback>
                <p:oleObj name="Equation" r:id="rId8" imgW="888840" imgH="838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7600" y="2101370"/>
                        <a:ext cx="88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5" name="Object 7"/>
          <p:cNvGraphicFramePr>
            <a:graphicFrameLocks noChangeAspect="1"/>
          </p:cNvGraphicFramePr>
          <p:nvPr>
            <p:extLst>
              <p:ext uri="{D42A27DB-BD31-4B8C-83A1-F6EECF244321}">
                <p14:modId xmlns:p14="http://schemas.microsoft.com/office/powerpoint/2010/main" val="854511913"/>
              </p:ext>
            </p:extLst>
          </p:nvPr>
        </p:nvGraphicFramePr>
        <p:xfrm>
          <a:off x="7165975" y="2376488"/>
          <a:ext cx="812800" cy="292100"/>
        </p:xfrm>
        <a:graphic>
          <a:graphicData uri="http://schemas.openxmlformats.org/presentationml/2006/ole">
            <mc:AlternateContent xmlns:mc="http://schemas.openxmlformats.org/markup-compatibility/2006">
              <mc:Choice xmlns:v="urn:schemas-microsoft-com:vml" Requires="v">
                <p:oleObj name="Equation" r:id="rId10" imgW="812520" imgH="291960" progId="Equation.DSMT4">
                  <p:embed/>
                </p:oleObj>
              </mc:Choice>
              <mc:Fallback>
                <p:oleObj name="Equation" r:id="rId10" imgW="812520" imgH="291960" progId="Equation.DSMT4">
                  <p:embed/>
                  <p:pic>
                    <p:nvPicPr>
                      <p:cNvPr id="0" name="Picture 7"/>
                      <p:cNvPicPr>
                        <a:picLocks noChangeAspect="1" noChangeArrowheads="1"/>
                      </p:cNvPicPr>
                      <p:nvPr/>
                    </p:nvPicPr>
                    <p:blipFill>
                      <a:blip r:embed="rId11"/>
                      <a:srcRect/>
                      <a:stretch>
                        <a:fillRect/>
                      </a:stretch>
                    </p:blipFill>
                    <p:spPr bwMode="auto">
                      <a:xfrm>
                        <a:off x="7165975" y="2376488"/>
                        <a:ext cx="812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8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8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Vectors to Find the Work</a:t>
            </a:r>
            <a:br>
              <a:rPr lang="en-US" dirty="0"/>
            </a:br>
            <a:r>
              <a:rPr lang="en-US" dirty="0"/>
              <a:t>Done in Pulling a Wagon</a:t>
            </a:r>
          </a:p>
        </p:txBody>
      </p:sp>
      <p:sp>
        <p:nvSpPr>
          <p:cNvPr id="3" name="Content Placeholder 2"/>
          <p:cNvSpPr>
            <a:spLocks noGrp="1"/>
          </p:cNvSpPr>
          <p:nvPr>
            <p:ph idx="1"/>
          </p:nvPr>
        </p:nvSpPr>
        <p:spPr>
          <a:xfrm>
            <a:off x="4572000" y="1280160"/>
            <a:ext cx="4114800" cy="4572000"/>
          </a:xfrm>
        </p:spPr>
        <p:txBody>
          <a:bodyPr/>
          <a:lstStyle/>
          <a:p>
            <a:r>
              <a:rPr lang="en-US" dirty="0"/>
              <a:t>A child pulls a wagon along a sidewalk, exerting a force of </a:t>
            </a:r>
            <a:r>
              <a:rPr lang="en-US" dirty="0">
                <a:solidFill>
                  <a:srgbClr val="0000FF"/>
                </a:solidFill>
              </a:rPr>
              <a:t>70</a:t>
            </a:r>
            <a:r>
              <a:rPr lang="en-US" dirty="0"/>
              <a:t> newtons on the handle of the wagon. The handle of the wagon is at an angle of </a:t>
            </a:r>
            <a:r>
              <a:rPr lang="en-US" dirty="0">
                <a:solidFill>
                  <a:srgbClr val="0000FF"/>
                </a:solidFill>
              </a:rPr>
              <a:t>40°</a:t>
            </a:r>
            <a:r>
              <a:rPr lang="en-US" dirty="0"/>
              <a:t> to the horizontal. If he pulls the wagon a distance of </a:t>
            </a:r>
            <a:r>
              <a:rPr lang="en-US" dirty="0">
                <a:solidFill>
                  <a:srgbClr val="0000FF"/>
                </a:solidFill>
              </a:rPr>
              <a:t>20</a:t>
            </a:r>
            <a:r>
              <a:rPr lang="en-US" dirty="0"/>
              <a:t> meters, how much work has been done?</a:t>
            </a:r>
          </a:p>
        </p:txBody>
      </p:sp>
      <p:pic>
        <p:nvPicPr>
          <p:cNvPr id="79874" name="Picture 2"/>
          <p:cNvPicPr>
            <a:picLocks noChangeAspect="1" noChangeArrowheads="1"/>
          </p:cNvPicPr>
          <p:nvPr/>
        </p:nvPicPr>
        <p:blipFill>
          <a:blip r:embed="rId2" cstate="print"/>
          <a:srcRect/>
          <a:stretch>
            <a:fillRect/>
          </a:stretch>
        </p:blipFill>
        <p:spPr bwMode="auto">
          <a:xfrm>
            <a:off x="457200" y="1447800"/>
            <a:ext cx="4114800" cy="2931509"/>
          </a:xfrm>
          <a:prstGeom prst="rect">
            <a:avLst/>
          </a:prstGeom>
          <a:noFill/>
          <a:ln w="9525">
            <a:noFill/>
            <a:miter lim="800000"/>
            <a:headEnd/>
            <a:tailEnd/>
          </a:ln>
        </p:spPr>
      </p:pic>
      <p:sp>
        <p:nvSpPr>
          <p:cNvPr id="5" name="Rectangle 4"/>
          <p:cNvSpPr/>
          <p:nvPr/>
        </p:nvSpPr>
        <p:spPr>
          <a:xfrm>
            <a:off x="1676400" y="4495800"/>
            <a:ext cx="1370055" cy="523220"/>
          </a:xfrm>
          <a:prstGeom prst="rect">
            <a:avLst/>
          </a:prstGeom>
        </p:spPr>
        <p:txBody>
          <a:bodyPr wrap="none">
            <a:spAutoFit/>
          </a:bodyPr>
          <a:lstStyle/>
          <a:p>
            <a:r>
              <a:rPr lang="en-US" sz="2800" b="1" dirty="0"/>
              <a:t>Figure 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Vectors to Find the Work</a:t>
            </a:r>
            <a:br>
              <a:rPr lang="en-US" dirty="0"/>
            </a:br>
            <a:r>
              <a:rPr lang="en-US" dirty="0"/>
              <a:t>Done in Pulling a Wagon (cont.)</a:t>
            </a:r>
          </a:p>
        </p:txBody>
      </p:sp>
      <p:sp>
        <p:nvSpPr>
          <p:cNvPr id="3" name="Content Placeholder 2"/>
          <p:cNvSpPr>
            <a:spLocks noGrp="1"/>
          </p:cNvSpPr>
          <p:nvPr>
            <p:ph idx="1"/>
          </p:nvPr>
        </p:nvSpPr>
        <p:spPr/>
        <p:txBody>
          <a:bodyPr/>
          <a:lstStyle/>
          <a:p>
            <a:r>
              <a:rPr lang="en-US" b="1" dirty="0"/>
              <a:t>Solution</a:t>
            </a:r>
          </a:p>
          <a:p>
            <a:r>
              <a:rPr lang="en-US" dirty="0"/>
              <a:t>We start by defining the force and distance vectors.</a:t>
            </a:r>
          </a:p>
          <a:p>
            <a:pPr>
              <a:lnSpc>
                <a:spcPct val="150000"/>
              </a:lnSpc>
            </a:pPr>
            <a:endParaRPr lang="en-US" dirty="0"/>
          </a:p>
          <a:p>
            <a:r>
              <a:rPr lang="en-US" dirty="0"/>
              <a:t>The calculation of the work done is now straightforward.</a:t>
            </a:r>
          </a:p>
        </p:txBody>
      </p:sp>
      <p:graphicFrame>
        <p:nvGraphicFramePr>
          <p:cNvPr id="80898" name="Object 2"/>
          <p:cNvGraphicFramePr>
            <a:graphicFrameLocks noChangeAspect="1"/>
          </p:cNvGraphicFramePr>
          <p:nvPr/>
        </p:nvGraphicFramePr>
        <p:xfrm>
          <a:off x="1682750" y="2438400"/>
          <a:ext cx="5778500" cy="469900"/>
        </p:xfrm>
        <a:graphic>
          <a:graphicData uri="http://schemas.openxmlformats.org/presentationml/2006/ole">
            <mc:AlternateContent xmlns:mc="http://schemas.openxmlformats.org/markup-compatibility/2006">
              <mc:Choice xmlns:v="urn:schemas-microsoft-com:vml" Requires="v">
                <p:oleObj name="Equation" r:id="rId2" imgW="5778360" imgH="469800" progId="Equation.DSMT4">
                  <p:embed/>
                </p:oleObj>
              </mc:Choice>
              <mc:Fallback>
                <p:oleObj name="Equation" r:id="rId2" imgW="57783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0" y="2438400"/>
                        <a:ext cx="5778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0" name="Object 4"/>
          <p:cNvGraphicFramePr>
            <a:graphicFrameLocks noChangeAspect="1"/>
          </p:cNvGraphicFramePr>
          <p:nvPr/>
        </p:nvGraphicFramePr>
        <p:xfrm>
          <a:off x="990600" y="4267200"/>
          <a:ext cx="1219200" cy="279400"/>
        </p:xfrm>
        <a:graphic>
          <a:graphicData uri="http://schemas.openxmlformats.org/presentationml/2006/ole">
            <mc:AlternateContent xmlns:mc="http://schemas.openxmlformats.org/markup-compatibility/2006">
              <mc:Choice xmlns:v="urn:schemas-microsoft-com:vml" Requires="v">
                <p:oleObj name="Equation" r:id="rId4" imgW="1218960" imgH="279360" progId="Equation.DSMT4">
                  <p:embed/>
                </p:oleObj>
              </mc:Choice>
              <mc:Fallback>
                <p:oleObj name="Equation" r:id="rId4" imgW="1218960" imgH="2793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267200"/>
                        <a:ext cx="1219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1" name="Object 5"/>
          <p:cNvGraphicFramePr>
            <a:graphicFrameLocks noChangeAspect="1"/>
          </p:cNvGraphicFramePr>
          <p:nvPr/>
        </p:nvGraphicFramePr>
        <p:xfrm>
          <a:off x="2269760" y="4176010"/>
          <a:ext cx="4064000" cy="469900"/>
        </p:xfrm>
        <a:graphic>
          <a:graphicData uri="http://schemas.openxmlformats.org/presentationml/2006/ole">
            <mc:AlternateContent xmlns:mc="http://schemas.openxmlformats.org/markup-compatibility/2006">
              <mc:Choice xmlns:v="urn:schemas-microsoft-com:vml" Requires="v">
                <p:oleObj name="Equation" r:id="rId6" imgW="4063680" imgH="469800" progId="Equation.DSMT4">
                  <p:embed/>
                </p:oleObj>
              </mc:Choice>
              <mc:Fallback>
                <p:oleObj name="Equation" r:id="rId6" imgW="406368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9760" y="4176010"/>
                        <a:ext cx="4064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2" name="Object 6"/>
          <p:cNvGraphicFramePr>
            <a:graphicFrameLocks noChangeAspect="1"/>
          </p:cNvGraphicFramePr>
          <p:nvPr/>
        </p:nvGraphicFramePr>
        <p:xfrm>
          <a:off x="6354580" y="4267200"/>
          <a:ext cx="1714500" cy="292100"/>
        </p:xfrm>
        <a:graphic>
          <a:graphicData uri="http://schemas.openxmlformats.org/presentationml/2006/ole">
            <mc:AlternateContent xmlns:mc="http://schemas.openxmlformats.org/markup-compatibility/2006">
              <mc:Choice xmlns:v="urn:schemas-microsoft-com:vml" Requires="v">
                <p:oleObj name="Equation" r:id="rId8" imgW="1714320" imgH="291960" progId="Equation.DSMT4">
                  <p:embed/>
                </p:oleObj>
              </mc:Choice>
              <mc:Fallback>
                <p:oleObj name="Equation" r:id="rId8" imgW="1714320" imgH="2919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4580" y="4267200"/>
                        <a:ext cx="1714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9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9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Evaluating Dot Products</a:t>
            </a:r>
          </a:p>
        </p:txBody>
      </p:sp>
      <p:sp>
        <p:nvSpPr>
          <p:cNvPr id="3" name="Content Placeholder 2"/>
          <p:cNvSpPr>
            <a:spLocks noGrp="1"/>
          </p:cNvSpPr>
          <p:nvPr>
            <p:ph idx="1"/>
          </p:nvPr>
        </p:nvSpPr>
        <p:spPr/>
        <p:txBody>
          <a:bodyPr/>
          <a:lstStyle/>
          <a:p>
            <a:r>
              <a:rPr lang="en-US" dirty="0"/>
              <a:t>Evaluate each of the following dot products.</a:t>
            </a:r>
          </a:p>
          <a:p>
            <a:endParaRPr lang="en-US" dirty="0"/>
          </a:p>
          <a:p>
            <a:pPr>
              <a:lnSpc>
                <a:spcPct val="200000"/>
              </a:lnSpc>
            </a:pPr>
            <a:endParaRPr lang="en-US" dirty="0"/>
          </a:p>
          <a:p>
            <a:endParaRPr lang="en-US" dirty="0"/>
          </a:p>
          <a:p>
            <a:r>
              <a:rPr lang="en-US" b="1" dirty="0"/>
              <a:t>Solution</a:t>
            </a:r>
          </a:p>
          <a:p>
            <a:endParaRPr lang="en-US" dirty="0"/>
          </a:p>
        </p:txBody>
      </p:sp>
      <p:graphicFrame>
        <p:nvGraphicFramePr>
          <p:cNvPr id="45058" name="Object 2"/>
          <p:cNvGraphicFramePr>
            <a:graphicFrameLocks noChangeAspect="1"/>
          </p:cNvGraphicFramePr>
          <p:nvPr/>
        </p:nvGraphicFramePr>
        <p:xfrm>
          <a:off x="548640" y="1905000"/>
          <a:ext cx="3060700" cy="1638300"/>
        </p:xfrm>
        <a:graphic>
          <a:graphicData uri="http://schemas.openxmlformats.org/presentationml/2006/ole">
            <mc:AlternateContent xmlns:mc="http://schemas.openxmlformats.org/markup-compatibility/2006">
              <mc:Choice xmlns:v="urn:schemas-microsoft-com:vml" Requires="v">
                <p:oleObj name="Equation" r:id="rId2" imgW="3060360" imgH="1638000" progId="Equation.DSMT4">
                  <p:embed/>
                </p:oleObj>
              </mc:Choice>
              <mc:Fallback>
                <p:oleObj name="Equation" r:id="rId2" imgW="3060360" imgH="1638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905000"/>
                        <a:ext cx="30607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2" name="Object 6"/>
          <p:cNvGraphicFramePr>
            <a:graphicFrameLocks noChangeAspect="1"/>
          </p:cNvGraphicFramePr>
          <p:nvPr/>
        </p:nvGraphicFramePr>
        <p:xfrm>
          <a:off x="548640" y="4419600"/>
          <a:ext cx="2882900" cy="469900"/>
        </p:xfrm>
        <a:graphic>
          <a:graphicData uri="http://schemas.openxmlformats.org/presentationml/2006/ole">
            <mc:AlternateContent xmlns:mc="http://schemas.openxmlformats.org/markup-compatibility/2006">
              <mc:Choice xmlns:v="urn:schemas-microsoft-com:vml" Requires="v">
                <p:oleObj name="Equation" r:id="rId4" imgW="2882880" imgH="469800" progId="Equation.DSMT4">
                  <p:embed/>
                </p:oleObj>
              </mc:Choice>
              <mc:Fallback>
                <p:oleObj name="Equation" r:id="rId4" imgW="2882880" imgH="4698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4419600"/>
                        <a:ext cx="2882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3" name="Object 7"/>
          <p:cNvGraphicFramePr>
            <a:graphicFrameLocks noChangeAspect="1"/>
          </p:cNvGraphicFramePr>
          <p:nvPr/>
        </p:nvGraphicFramePr>
        <p:xfrm>
          <a:off x="3581400" y="4404610"/>
          <a:ext cx="3695700" cy="469900"/>
        </p:xfrm>
        <a:graphic>
          <a:graphicData uri="http://schemas.openxmlformats.org/presentationml/2006/ole">
            <mc:AlternateContent xmlns:mc="http://schemas.openxmlformats.org/markup-compatibility/2006">
              <mc:Choice xmlns:v="urn:schemas-microsoft-com:vml" Requires="v">
                <p:oleObj name="Equation" r:id="rId6" imgW="3695400" imgH="469800" progId="Equation.DSMT4">
                  <p:embed/>
                </p:oleObj>
              </mc:Choice>
              <mc:Fallback>
                <p:oleObj name="Equation" r:id="rId6" imgW="3695400" imgH="4698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4404610"/>
                        <a:ext cx="369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4" name="Object 8"/>
          <p:cNvGraphicFramePr>
            <a:graphicFrameLocks noChangeAspect="1"/>
          </p:cNvGraphicFramePr>
          <p:nvPr/>
        </p:nvGraphicFramePr>
        <p:xfrm>
          <a:off x="3581400" y="5029200"/>
          <a:ext cx="2006600" cy="292100"/>
        </p:xfrm>
        <a:graphic>
          <a:graphicData uri="http://schemas.openxmlformats.org/presentationml/2006/ole">
            <mc:AlternateContent xmlns:mc="http://schemas.openxmlformats.org/markup-compatibility/2006">
              <mc:Choice xmlns:v="urn:schemas-microsoft-com:vml" Requires="v">
                <p:oleObj name="Equation" r:id="rId8" imgW="2006280" imgH="291960" progId="Equation.DSMT4">
                  <p:embed/>
                </p:oleObj>
              </mc:Choice>
              <mc:Fallback>
                <p:oleObj name="Equation" r:id="rId8" imgW="2006280" imgH="29196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5029200"/>
                        <a:ext cx="200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5" name="Object 9"/>
          <p:cNvGraphicFramePr>
            <a:graphicFrameLocks noChangeAspect="1"/>
          </p:cNvGraphicFramePr>
          <p:nvPr/>
        </p:nvGraphicFramePr>
        <p:xfrm>
          <a:off x="3581400" y="5486400"/>
          <a:ext cx="469900" cy="292100"/>
        </p:xfrm>
        <a:graphic>
          <a:graphicData uri="http://schemas.openxmlformats.org/presentationml/2006/ole">
            <mc:AlternateContent xmlns:mc="http://schemas.openxmlformats.org/markup-compatibility/2006">
              <mc:Choice xmlns:v="urn:schemas-microsoft-com:vml" Requires="v">
                <p:oleObj name="Equation" r:id="rId10" imgW="469800" imgH="291960" progId="Equation.DSMT4">
                  <p:embed/>
                </p:oleObj>
              </mc:Choice>
              <mc:Fallback>
                <p:oleObj name="Equation" r:id="rId10" imgW="469800" imgH="29196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5486400"/>
                        <a:ext cx="469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0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0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Evaluating Dot Products (cont.)</a:t>
            </a:r>
          </a:p>
        </p:txBody>
      </p:sp>
      <p:graphicFrame>
        <p:nvGraphicFramePr>
          <p:cNvPr id="46086" name="Object 6"/>
          <p:cNvGraphicFramePr>
            <a:graphicFrameLocks noChangeAspect="1"/>
          </p:cNvGraphicFramePr>
          <p:nvPr/>
        </p:nvGraphicFramePr>
        <p:xfrm>
          <a:off x="548640" y="1463040"/>
          <a:ext cx="2273300" cy="469900"/>
        </p:xfrm>
        <a:graphic>
          <a:graphicData uri="http://schemas.openxmlformats.org/presentationml/2006/ole">
            <mc:AlternateContent xmlns:mc="http://schemas.openxmlformats.org/markup-compatibility/2006">
              <mc:Choice xmlns:v="urn:schemas-microsoft-com:vml" Requires="v">
                <p:oleObj name="Equation" r:id="rId2" imgW="2273040" imgH="469800" progId="Equation.DSMT4">
                  <p:embed/>
                </p:oleObj>
              </mc:Choice>
              <mc:Fallback>
                <p:oleObj name="Equation" r:id="rId2" imgW="2273040" imgH="4698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463040"/>
                        <a:ext cx="2273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7" name="Object 7"/>
          <p:cNvGraphicFramePr>
            <a:graphicFrameLocks noChangeAspect="1"/>
          </p:cNvGraphicFramePr>
          <p:nvPr/>
        </p:nvGraphicFramePr>
        <p:xfrm>
          <a:off x="2895600" y="1492770"/>
          <a:ext cx="2501900" cy="469900"/>
        </p:xfrm>
        <a:graphic>
          <a:graphicData uri="http://schemas.openxmlformats.org/presentationml/2006/ole">
            <mc:AlternateContent xmlns:mc="http://schemas.openxmlformats.org/markup-compatibility/2006">
              <mc:Choice xmlns:v="urn:schemas-microsoft-com:vml" Requires="v">
                <p:oleObj name="Equation" r:id="rId4" imgW="2501640" imgH="469800" progId="Equation.DSMT4">
                  <p:embed/>
                </p:oleObj>
              </mc:Choice>
              <mc:Fallback>
                <p:oleObj name="Equation" r:id="rId4" imgW="2501640" imgH="4698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492770"/>
                        <a:ext cx="250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8" name="Object 8"/>
          <p:cNvGraphicFramePr>
            <a:graphicFrameLocks noChangeAspect="1"/>
          </p:cNvGraphicFramePr>
          <p:nvPr/>
        </p:nvGraphicFramePr>
        <p:xfrm>
          <a:off x="5471410" y="1568970"/>
          <a:ext cx="977900" cy="292100"/>
        </p:xfrm>
        <a:graphic>
          <a:graphicData uri="http://schemas.openxmlformats.org/presentationml/2006/ole">
            <mc:AlternateContent xmlns:mc="http://schemas.openxmlformats.org/markup-compatibility/2006">
              <mc:Choice xmlns:v="urn:schemas-microsoft-com:vml" Requires="v">
                <p:oleObj name="Equation" r:id="rId6" imgW="977760" imgH="291960" progId="Equation.DSMT4">
                  <p:embed/>
                </p:oleObj>
              </mc:Choice>
              <mc:Fallback>
                <p:oleObj name="Equation" r:id="rId6" imgW="977760" imgH="29196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410" y="1568970"/>
                        <a:ext cx="977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9" name="Object 9"/>
          <p:cNvGraphicFramePr>
            <a:graphicFrameLocks noChangeAspect="1"/>
          </p:cNvGraphicFramePr>
          <p:nvPr/>
        </p:nvGraphicFramePr>
        <p:xfrm>
          <a:off x="6538210" y="1568970"/>
          <a:ext cx="685800" cy="279400"/>
        </p:xfrm>
        <a:graphic>
          <a:graphicData uri="http://schemas.openxmlformats.org/presentationml/2006/ole">
            <mc:AlternateContent xmlns:mc="http://schemas.openxmlformats.org/markup-compatibility/2006">
              <mc:Choice xmlns:v="urn:schemas-microsoft-com:vml" Requires="v">
                <p:oleObj name="Equation" r:id="rId8" imgW="685800" imgH="279360" progId="Equation.DSMT4">
                  <p:embed/>
                </p:oleObj>
              </mc:Choice>
              <mc:Fallback>
                <p:oleObj name="Equation" r:id="rId8" imgW="685800" imgH="27936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8210" y="1568970"/>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0" name="Object 10"/>
          <p:cNvGraphicFramePr>
            <a:graphicFrameLocks noChangeAspect="1"/>
          </p:cNvGraphicFramePr>
          <p:nvPr/>
        </p:nvGraphicFramePr>
        <p:xfrm>
          <a:off x="548640" y="2209800"/>
          <a:ext cx="3035300" cy="469900"/>
        </p:xfrm>
        <a:graphic>
          <a:graphicData uri="http://schemas.openxmlformats.org/presentationml/2006/ole">
            <mc:AlternateContent xmlns:mc="http://schemas.openxmlformats.org/markup-compatibility/2006">
              <mc:Choice xmlns:v="urn:schemas-microsoft-com:vml" Requires="v">
                <p:oleObj name="Equation" r:id="rId10" imgW="3035160" imgH="469800" progId="Equation.DSMT4">
                  <p:embed/>
                </p:oleObj>
              </mc:Choice>
              <mc:Fallback>
                <p:oleObj name="Equation" r:id="rId10" imgW="3035160" imgH="469800" progId="Equation.DSMT4">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 y="2209800"/>
                        <a:ext cx="3035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1" name="Object 11"/>
          <p:cNvGraphicFramePr>
            <a:graphicFrameLocks noChangeAspect="1"/>
          </p:cNvGraphicFramePr>
          <p:nvPr/>
        </p:nvGraphicFramePr>
        <p:xfrm>
          <a:off x="3657600" y="2209800"/>
          <a:ext cx="3848100" cy="469900"/>
        </p:xfrm>
        <a:graphic>
          <a:graphicData uri="http://schemas.openxmlformats.org/presentationml/2006/ole">
            <mc:AlternateContent xmlns:mc="http://schemas.openxmlformats.org/markup-compatibility/2006">
              <mc:Choice xmlns:v="urn:schemas-microsoft-com:vml" Requires="v">
                <p:oleObj name="Equation" r:id="rId12" imgW="3848040" imgH="469800" progId="Equation.DSMT4">
                  <p:embed/>
                </p:oleObj>
              </mc:Choice>
              <mc:Fallback>
                <p:oleObj name="Equation" r:id="rId12" imgW="3848040" imgH="469800" progId="Equation.DSMT4">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7600" y="2209800"/>
                        <a:ext cx="384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2" name="Object 12"/>
          <p:cNvGraphicFramePr>
            <a:graphicFrameLocks noChangeAspect="1"/>
          </p:cNvGraphicFramePr>
          <p:nvPr/>
        </p:nvGraphicFramePr>
        <p:xfrm>
          <a:off x="3657600" y="2819400"/>
          <a:ext cx="1460500" cy="279400"/>
        </p:xfrm>
        <a:graphic>
          <a:graphicData uri="http://schemas.openxmlformats.org/presentationml/2006/ole">
            <mc:AlternateContent xmlns:mc="http://schemas.openxmlformats.org/markup-compatibility/2006">
              <mc:Choice xmlns:v="urn:schemas-microsoft-com:vml" Requires="v">
                <p:oleObj name="Equation" r:id="rId14" imgW="1460160" imgH="279360" progId="Equation.DSMT4">
                  <p:embed/>
                </p:oleObj>
              </mc:Choice>
              <mc:Fallback>
                <p:oleObj name="Equation" r:id="rId14" imgW="1460160" imgH="279360" progId="Equation.DSMT4">
                  <p:embed/>
                  <p:pic>
                    <p:nvPicPr>
                      <p:cNvPr id="0"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7600" y="2819400"/>
                        <a:ext cx="146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3" name="Object 13"/>
          <p:cNvGraphicFramePr>
            <a:graphicFrameLocks noChangeAspect="1"/>
          </p:cNvGraphicFramePr>
          <p:nvPr/>
        </p:nvGraphicFramePr>
        <p:xfrm>
          <a:off x="3657600" y="3352800"/>
          <a:ext cx="482600" cy="292100"/>
        </p:xfrm>
        <a:graphic>
          <a:graphicData uri="http://schemas.openxmlformats.org/presentationml/2006/ole">
            <mc:AlternateContent xmlns:mc="http://schemas.openxmlformats.org/markup-compatibility/2006">
              <mc:Choice xmlns:v="urn:schemas-microsoft-com:vml" Requires="v">
                <p:oleObj name="Equation" r:id="rId16" imgW="482400" imgH="291960" progId="Equation.DSMT4">
                  <p:embed/>
                </p:oleObj>
              </mc:Choice>
              <mc:Fallback>
                <p:oleObj name="Equation" r:id="rId16" imgW="482400" imgH="291960" progId="Equation.DSMT4">
                  <p:embed/>
                  <p:pic>
                    <p:nvPicPr>
                      <p:cNvPr id="0"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57600" y="3352800"/>
                        <a:ext cx="482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0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the Dot Product</a:t>
            </a:r>
          </a:p>
        </p:txBody>
      </p:sp>
      <p:sp>
        <p:nvSpPr>
          <p:cNvPr id="3" name="Content Placeholder 2"/>
          <p:cNvSpPr>
            <a:spLocks noGrp="1"/>
          </p:cNvSpPr>
          <p:nvPr>
            <p:ph idx="1"/>
          </p:nvPr>
        </p:nvSpPr>
        <p:spPr>
          <a:xfrm>
            <a:off x="457200" y="1280160"/>
            <a:ext cx="8229600" cy="3022366"/>
          </a:xfrm>
          <a:solidFill>
            <a:srgbClr val="FFFFCC"/>
          </a:solidFill>
          <a:ln w="28575">
            <a:solidFill>
              <a:srgbClr val="000000"/>
            </a:solidFill>
          </a:ln>
        </p:spPr>
        <p:txBody>
          <a:bodyPr>
            <a:spAutoFit/>
          </a:bodyPr>
          <a:lstStyle/>
          <a:p>
            <a:r>
              <a:rPr lang="en-US" dirty="0">
                <a:solidFill>
                  <a:schemeClr val="tx1"/>
                </a:solidFill>
              </a:rPr>
              <a:t>Assume </a:t>
            </a:r>
            <a:r>
              <a:rPr lang="en-US" b="1" dirty="0">
                <a:solidFill>
                  <a:schemeClr val="tx1"/>
                </a:solidFill>
              </a:rPr>
              <a:t>u</a:t>
            </a:r>
            <a:r>
              <a:rPr lang="en-US" dirty="0">
                <a:solidFill>
                  <a:schemeClr val="tx1"/>
                </a:solidFill>
              </a:rPr>
              <a:t>, </a:t>
            </a:r>
            <a:r>
              <a:rPr lang="en-US" b="1" dirty="0">
                <a:solidFill>
                  <a:schemeClr val="tx1"/>
                </a:solidFill>
              </a:rPr>
              <a:t>v</a:t>
            </a:r>
            <a:r>
              <a:rPr lang="en-US" dirty="0">
                <a:solidFill>
                  <a:schemeClr val="tx1"/>
                </a:solidFill>
              </a:rPr>
              <a:t>, and </a:t>
            </a:r>
            <a:r>
              <a:rPr lang="en-US" b="1" dirty="0">
                <a:solidFill>
                  <a:schemeClr val="tx1"/>
                </a:solidFill>
              </a:rPr>
              <a:t>w</a:t>
            </a:r>
            <a:r>
              <a:rPr lang="en-US" dirty="0">
                <a:solidFill>
                  <a:schemeClr val="tx1"/>
                </a:solidFill>
              </a:rPr>
              <a:t> represent vectors and that </a:t>
            </a:r>
            <a:r>
              <a:rPr lang="en-US" i="1" dirty="0">
                <a:solidFill>
                  <a:schemeClr val="tx1"/>
                </a:solidFill>
              </a:rPr>
              <a:t>a</a:t>
            </a:r>
            <a:r>
              <a:rPr lang="en-US" dirty="0">
                <a:solidFill>
                  <a:schemeClr val="tx1"/>
                </a:solidFill>
              </a:rPr>
              <a:t> represents a scalar. Then the following properties hold.</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47106" name="Object 2"/>
          <p:cNvGraphicFramePr>
            <a:graphicFrameLocks noChangeAspect="1"/>
          </p:cNvGraphicFramePr>
          <p:nvPr>
            <p:extLst>
              <p:ext uri="{D42A27DB-BD31-4B8C-83A1-F6EECF244321}">
                <p14:modId xmlns:p14="http://schemas.microsoft.com/office/powerpoint/2010/main" val="2921494199"/>
              </p:ext>
            </p:extLst>
          </p:nvPr>
        </p:nvGraphicFramePr>
        <p:xfrm>
          <a:off x="1219200" y="2362200"/>
          <a:ext cx="7073900" cy="1612900"/>
        </p:xfrm>
        <a:graphic>
          <a:graphicData uri="http://schemas.openxmlformats.org/presentationml/2006/ole">
            <mc:AlternateContent xmlns:mc="http://schemas.openxmlformats.org/markup-compatibility/2006">
              <mc:Choice xmlns:v="urn:schemas-microsoft-com:vml" Requires="v">
                <p:oleObj name="Equation" r:id="rId2" imgW="7073640" imgH="1612800" progId="Equation.DSMT4">
                  <p:embed/>
                </p:oleObj>
              </mc:Choice>
              <mc:Fallback>
                <p:oleObj name="Equation" r:id="rId2" imgW="7073640" imgH="1612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362200"/>
                        <a:ext cx="70739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Dot Product and Its Properties (cont.)</a:t>
            </a:r>
          </a:p>
        </p:txBody>
      </p:sp>
      <p:sp>
        <p:nvSpPr>
          <p:cNvPr id="5" name="Rectangle 4"/>
          <p:cNvSpPr/>
          <p:nvPr/>
        </p:nvSpPr>
        <p:spPr>
          <a:xfrm>
            <a:off x="457200" y="1280160"/>
            <a:ext cx="8229600" cy="2600712"/>
          </a:xfrm>
          <a:prstGeom prst="rect">
            <a:avLst/>
          </a:prstGeom>
        </p:spPr>
        <p:txBody>
          <a:bodyPr>
            <a:spAutoFit/>
          </a:bodyPr>
          <a:lstStyle/>
          <a:p>
            <a:r>
              <a:rPr lang="en-US" sz="2700" dirty="0">
                <a:solidFill>
                  <a:srgbClr val="366092"/>
                </a:solidFill>
              </a:rPr>
              <a:t>Another property, however, is not so immediately clear. The following theorem shows how the dot product can be used to quickly determine the angle between any two vectors in </a:t>
            </a:r>
            <a:r>
              <a:rPr lang="en-US" sz="2700" dirty="0">
                <a:solidFill>
                  <a:srgbClr val="366092"/>
                </a:solidFill>
                <a:latin typeface="Cambria Math" panose="02040503050406030204" pitchFamily="18" charset="0"/>
                <a:ea typeface="Cambria Math" panose="02040503050406030204" pitchFamily="18" charset="0"/>
              </a:rPr>
              <a:t>ℝ</a:t>
            </a:r>
            <a:r>
              <a:rPr lang="en-US" sz="2700" baseline="30000" dirty="0">
                <a:solidFill>
                  <a:srgbClr val="366092"/>
                </a:solidFill>
              </a:rPr>
              <a:t>2</a:t>
            </a:r>
            <a:r>
              <a:rPr lang="en-US" sz="2700" dirty="0">
                <a:solidFill>
                  <a:srgbClr val="366092"/>
                </a:solidFill>
              </a:rPr>
              <a:t> or </a:t>
            </a:r>
            <a:r>
              <a:rPr lang="en-US" sz="2700" dirty="0">
                <a:solidFill>
                  <a:srgbClr val="366092"/>
                </a:solidFill>
                <a:latin typeface="Cambria Math" panose="02040503050406030204" pitchFamily="18" charset="0"/>
                <a:ea typeface="Cambria Math" panose="02040503050406030204" pitchFamily="18" charset="0"/>
              </a:rPr>
              <a:t>ℝ</a:t>
            </a:r>
            <a:r>
              <a:rPr lang="en-US" sz="2700" baseline="30000" dirty="0">
                <a:solidFill>
                  <a:srgbClr val="366092"/>
                </a:solidFill>
              </a:rPr>
              <a:t>3</a:t>
            </a:r>
            <a:r>
              <a:rPr lang="en-US" sz="2700" dirty="0">
                <a:solidFill>
                  <a:srgbClr val="366092"/>
                </a:solidFill>
              </a:rPr>
              <a:t>. Its proof makes use of the Law of Cosines and several of the properties above. </a:t>
            </a:r>
          </a:p>
          <a:p>
            <a:endParaRPr lang="en-US" sz="2800" dirty="0">
              <a:solidFill>
                <a:srgbClr val="36609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Dot Product and the Angle between Two Vectors</a:t>
            </a:r>
          </a:p>
        </p:txBody>
      </p:sp>
      <p:sp>
        <p:nvSpPr>
          <p:cNvPr id="3" name="Content Placeholder 2"/>
          <p:cNvSpPr>
            <a:spLocks noGrp="1"/>
          </p:cNvSpPr>
          <p:nvPr>
            <p:ph idx="1"/>
          </p:nvPr>
        </p:nvSpPr>
        <p:spPr>
          <a:xfrm>
            <a:off x="468854" y="1192306"/>
            <a:ext cx="8229600" cy="2332946"/>
          </a:xfrm>
          <a:solidFill>
            <a:srgbClr val="FFFFCC"/>
          </a:solidFill>
          <a:ln w="28575">
            <a:solidFill>
              <a:srgbClr val="000000"/>
            </a:solidFill>
          </a:ln>
        </p:spPr>
        <p:txBody>
          <a:bodyPr>
            <a:spAutoFit/>
          </a:bodyPr>
          <a:lstStyle/>
          <a:p>
            <a:r>
              <a:rPr lang="en-US" dirty="0">
                <a:solidFill>
                  <a:schemeClr val="tx1"/>
                </a:solidFill>
              </a:rPr>
              <a:t>If two nonzero vectors </a:t>
            </a:r>
            <a:r>
              <a:rPr lang="en-US" b="1" dirty="0">
                <a:solidFill>
                  <a:schemeClr val="tx1"/>
                </a:solidFill>
              </a:rPr>
              <a:t>u</a:t>
            </a:r>
            <a:r>
              <a:rPr lang="en-US" dirty="0">
                <a:solidFill>
                  <a:schemeClr val="tx1"/>
                </a:solidFill>
              </a:rPr>
              <a:t> and </a:t>
            </a:r>
            <a:r>
              <a:rPr lang="en-US" b="1" dirty="0">
                <a:solidFill>
                  <a:schemeClr val="tx1"/>
                </a:solidFill>
              </a:rPr>
              <a:t>v</a:t>
            </a:r>
            <a:r>
              <a:rPr lang="en-US" dirty="0">
                <a:solidFill>
                  <a:schemeClr val="tx1"/>
                </a:solidFill>
              </a:rPr>
              <a:t> are depicted so that their initial points coincide, and if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represents the smaller of the two angles formed by </a:t>
            </a:r>
            <a:r>
              <a:rPr lang="en-US" b="1" dirty="0">
                <a:solidFill>
                  <a:schemeClr val="tx1"/>
                </a:solidFill>
              </a:rPr>
              <a:t>u</a:t>
            </a:r>
            <a:r>
              <a:rPr lang="en-US" dirty="0">
                <a:solidFill>
                  <a:schemeClr val="tx1"/>
                </a:solidFill>
              </a:rPr>
              <a:t> and </a:t>
            </a:r>
            <a:r>
              <a:rPr lang="en-US" b="1" dirty="0">
                <a:solidFill>
                  <a:schemeClr val="tx1"/>
                </a:solidFill>
              </a:rPr>
              <a:t>v</a:t>
            </a:r>
            <a:r>
              <a:rPr lang="en-US" dirty="0">
                <a:solidFill>
                  <a:schemeClr val="tx1"/>
                </a:solidFill>
              </a:rPr>
              <a:t> (so that 0 ≤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 </a:t>
            </a:r>
            <a:r>
              <a:rPr lang="el-GR" i="1" dirty="0">
                <a:solidFill>
                  <a:schemeClr val="tx1"/>
                </a:solidFill>
                <a:latin typeface="Cambria Math" panose="02040503050406030204" pitchFamily="18" charset="0"/>
                <a:ea typeface="Cambria Math" panose="02040503050406030204" pitchFamily="18" charset="0"/>
              </a:rPr>
              <a:t>π</a:t>
            </a:r>
            <a:r>
              <a:rPr lang="en-US" i="1" dirty="0">
                <a:solidFill>
                  <a:schemeClr val="tx1"/>
                </a:solidFill>
                <a:latin typeface="Cambria Math" panose="02040503050406030204" pitchFamily="18" charset="0"/>
                <a:ea typeface="Cambria Math" panose="02040503050406030204" pitchFamily="18" charset="0"/>
              </a:rPr>
              <a:t> </a:t>
            </a:r>
            <a:r>
              <a:rPr lang="en-US" dirty="0">
                <a:solidFill>
                  <a:schemeClr val="tx1"/>
                </a:solidFill>
              </a:rPr>
              <a:t>), then</a:t>
            </a:r>
          </a:p>
          <a:p>
            <a:endParaRPr lang="en-US" dirty="0">
              <a:solidFill>
                <a:schemeClr val="tx1"/>
              </a:solidFill>
            </a:endParaRPr>
          </a:p>
        </p:txBody>
      </p:sp>
      <p:graphicFrame>
        <p:nvGraphicFramePr>
          <p:cNvPr id="48130" name="Object 2"/>
          <p:cNvGraphicFramePr>
            <a:graphicFrameLocks noChangeAspect="1"/>
          </p:cNvGraphicFramePr>
          <p:nvPr>
            <p:extLst>
              <p:ext uri="{D42A27DB-BD31-4B8C-83A1-F6EECF244321}">
                <p14:modId xmlns:p14="http://schemas.microsoft.com/office/powerpoint/2010/main" val="1809254423"/>
              </p:ext>
            </p:extLst>
          </p:nvPr>
        </p:nvGraphicFramePr>
        <p:xfrm>
          <a:off x="3200400" y="2946400"/>
          <a:ext cx="2298700" cy="482600"/>
        </p:xfrm>
        <a:graphic>
          <a:graphicData uri="http://schemas.openxmlformats.org/presentationml/2006/ole">
            <mc:AlternateContent xmlns:mc="http://schemas.openxmlformats.org/markup-compatibility/2006">
              <mc:Choice xmlns:v="urn:schemas-microsoft-com:vml" Requires="v">
                <p:oleObj name="Equation" r:id="rId2" imgW="2298600" imgH="482400" progId="Equation.DSMT4">
                  <p:embed/>
                </p:oleObj>
              </mc:Choice>
              <mc:Fallback>
                <p:oleObj name="Equation" r:id="rId2" imgW="2298600" imgH="482400" progId="Equation.DSMT4">
                  <p:embed/>
                  <p:pic>
                    <p:nvPicPr>
                      <p:cNvPr id="48130" name="Object 2"/>
                      <p:cNvPicPr>
                        <a:picLocks noChangeAspect="1" noChangeArrowheads="1"/>
                      </p:cNvPicPr>
                      <p:nvPr/>
                    </p:nvPicPr>
                    <p:blipFill>
                      <a:blip r:embed="rId3"/>
                      <a:srcRect/>
                      <a:stretch>
                        <a:fillRect/>
                      </a:stretch>
                    </p:blipFill>
                    <p:spPr bwMode="auto">
                      <a:xfrm>
                        <a:off x="3200400" y="2946400"/>
                        <a:ext cx="229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25837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3970318"/>
          </a:xfrm>
          <a:solidFill>
            <a:srgbClr val="FFFFCC"/>
          </a:solidFill>
          <a:ln w="28575">
            <a:solidFill>
              <a:srgbClr val="000000"/>
            </a:solidFill>
          </a:ln>
        </p:spPr>
        <p:txBody>
          <a:bodyPr>
            <a:spAutoFit/>
          </a:bodyPr>
          <a:lstStyle/>
          <a:p>
            <a:r>
              <a:rPr lang="en-US" dirty="0">
                <a:solidFill>
                  <a:schemeClr val="tx1"/>
                </a:solidFill>
              </a:rPr>
              <a:t>Given </a:t>
            </a:r>
            <a:r>
              <a:rPr lang="en-US" b="1" dirty="0">
                <a:solidFill>
                  <a:schemeClr val="tx1"/>
                </a:solidFill>
              </a:rPr>
              <a:t>u</a:t>
            </a:r>
            <a:r>
              <a:rPr lang="en-US" dirty="0">
                <a:solidFill>
                  <a:schemeClr val="tx1"/>
                </a:solidFill>
              </a:rPr>
              <a:t> and </a:t>
            </a:r>
            <a:r>
              <a:rPr lang="en-US" b="1" dirty="0">
                <a:solidFill>
                  <a:schemeClr val="tx1"/>
                </a:solidFill>
              </a:rPr>
              <a:t>v</a:t>
            </a:r>
            <a:r>
              <a:rPr lang="en-US" dirty="0">
                <a:solidFill>
                  <a:schemeClr val="tx1"/>
                </a:solidFill>
              </a:rPr>
              <a:t> placed so that their initial points coincide, construct </a:t>
            </a:r>
            <a:r>
              <a:rPr lang="en-US" b="1" dirty="0">
                <a:solidFill>
                  <a:schemeClr val="tx1"/>
                </a:solidFill>
              </a:rPr>
              <a:t>u</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b="1" dirty="0">
                <a:solidFill>
                  <a:schemeClr val="tx1"/>
                </a:solidFill>
              </a:rPr>
              <a:t>v</a:t>
            </a:r>
            <a:r>
              <a:rPr lang="en-US" dirty="0">
                <a:solidFill>
                  <a:schemeClr val="tx1"/>
                </a:solidFill>
              </a:rPr>
              <a:t> as shown in Figure 1. Then, by the Law of Cosines,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49154" name="Object 2"/>
          <p:cNvGraphicFramePr>
            <a:graphicFrameLocks noChangeAspect="1"/>
          </p:cNvGraphicFramePr>
          <p:nvPr>
            <p:extLst>
              <p:ext uri="{D42A27DB-BD31-4B8C-83A1-F6EECF244321}">
                <p14:modId xmlns:p14="http://schemas.microsoft.com/office/powerpoint/2010/main" val="2748509462"/>
              </p:ext>
            </p:extLst>
          </p:nvPr>
        </p:nvGraphicFramePr>
        <p:xfrm>
          <a:off x="4103914" y="3810000"/>
          <a:ext cx="4343400" cy="558800"/>
        </p:xfrm>
        <a:graphic>
          <a:graphicData uri="http://schemas.openxmlformats.org/presentationml/2006/ole">
            <mc:AlternateContent xmlns:mc="http://schemas.openxmlformats.org/markup-compatibility/2006">
              <mc:Choice xmlns:v="urn:schemas-microsoft-com:vml" Requires="v">
                <p:oleObj name="Equation" r:id="rId2" imgW="4343400" imgH="558720" progId="Equation.DSMT4">
                  <p:embed/>
                </p:oleObj>
              </mc:Choice>
              <mc:Fallback>
                <p:oleObj name="Equation" r:id="rId2" imgW="4343400" imgH="558720" progId="Equation.DSMT4">
                  <p:embed/>
                  <p:pic>
                    <p:nvPicPr>
                      <p:cNvPr id="0" name="Picture 2"/>
                      <p:cNvPicPr>
                        <a:picLocks noChangeAspect="1" noChangeArrowheads="1"/>
                      </p:cNvPicPr>
                      <p:nvPr/>
                    </p:nvPicPr>
                    <p:blipFill>
                      <a:blip r:embed="rId3"/>
                      <a:srcRect/>
                      <a:stretch>
                        <a:fillRect/>
                      </a:stretch>
                    </p:blipFill>
                    <p:spPr bwMode="auto">
                      <a:xfrm>
                        <a:off x="4103914" y="3810000"/>
                        <a:ext cx="4343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915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94360" y="2390379"/>
            <a:ext cx="3383280" cy="2387420"/>
          </a:xfrm>
          <a:prstGeom prst="rect">
            <a:avLst/>
          </a:prstGeom>
          <a:noFill/>
          <a:ln w="9525">
            <a:noFill/>
            <a:miter lim="800000"/>
            <a:headEnd/>
            <a:tailEnd/>
          </a:ln>
        </p:spPr>
      </p:pic>
      <p:sp>
        <p:nvSpPr>
          <p:cNvPr id="8" name="Rectangle 7"/>
          <p:cNvSpPr/>
          <p:nvPr/>
        </p:nvSpPr>
        <p:spPr>
          <a:xfrm>
            <a:off x="2057400" y="4727258"/>
            <a:ext cx="1370055" cy="523220"/>
          </a:xfrm>
          <a:prstGeom prst="rect">
            <a:avLst/>
          </a:prstGeom>
        </p:spPr>
        <p:txBody>
          <a:bodyPr wrap="none">
            <a:spAutoFit/>
          </a:bodyPr>
          <a:lstStyle/>
          <a:p>
            <a:r>
              <a:rPr lang="en-US" sz="2800" b="1" dirty="0"/>
              <a:t>Figure 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TotalTime>
  <Words>2138</Words>
  <Application>Microsoft Office PowerPoint</Application>
  <PresentationFormat>On-screen Show (4:3)</PresentationFormat>
  <Paragraphs>145</Paragraphs>
  <Slides>37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Calibri</vt:lpstr>
      <vt:lpstr>Symbol</vt:lpstr>
      <vt:lpstr>Arial</vt:lpstr>
      <vt:lpstr>Cambria Math</vt:lpstr>
      <vt:lpstr>Office Theme</vt:lpstr>
      <vt:lpstr>Equation</vt:lpstr>
      <vt:lpstr>Section 11.3</vt:lpstr>
      <vt:lpstr>The Dot Product and Its Properties</vt:lpstr>
      <vt:lpstr>Definition: Dot Product</vt:lpstr>
      <vt:lpstr>Example 1: Evaluating Dot Products</vt:lpstr>
      <vt:lpstr>Example 1: Evaluating Dot Products (cont.)</vt:lpstr>
      <vt:lpstr>Theorem: Properties of the Dot Product</vt:lpstr>
      <vt:lpstr>The Dot Product and Its Properties (cont.)</vt:lpstr>
      <vt:lpstr>Theorem: Dot Product and the Angle between Two Vectors</vt:lpstr>
      <vt:lpstr>Proof</vt:lpstr>
      <vt:lpstr>Proof (cont.)</vt:lpstr>
      <vt:lpstr>Proof (cont.)</vt:lpstr>
      <vt:lpstr>Example 2: Finding the Angle between Two Vectors</vt:lpstr>
      <vt:lpstr>Applications of the Dot Product</vt:lpstr>
      <vt:lpstr>Applications of the Dot Product (cont.)</vt:lpstr>
      <vt:lpstr>Definition: Orthogonal Vectors</vt:lpstr>
      <vt:lpstr>Applications of the Dot Product (cont.)</vt:lpstr>
      <vt:lpstr>Example 3: Finding an Unknown Component of Orthogonal Vectors </vt:lpstr>
      <vt:lpstr>Example 4: Describing a Set of Orthogonal Vectors </vt:lpstr>
      <vt:lpstr>Applications of the Dot Product (cont.)</vt:lpstr>
      <vt:lpstr>Example 5: Finding the Direction Angles of a Vector</vt:lpstr>
      <vt:lpstr>Example 5: Finding the Direction Angles of a Vector (cont.)</vt:lpstr>
      <vt:lpstr>Definition: Parallel Vectors</vt:lpstr>
      <vt:lpstr>Applications of the Dot Product (cont.)</vt:lpstr>
      <vt:lpstr>Applications of the Dot Product (cont.)</vt:lpstr>
      <vt:lpstr>Applications of the Dot Product (cont.)</vt:lpstr>
      <vt:lpstr>Applications of the Dot Product (cont.)</vt:lpstr>
      <vt:lpstr>Example 6: Decomposing a Vector into a Sum of Orthogonal Vectors </vt:lpstr>
      <vt:lpstr>Example 6: Decomposing a Vector into a Sum of Orthogonal Vectors (cont.)</vt:lpstr>
      <vt:lpstr>Applications of the Dot Product (cont.)</vt:lpstr>
      <vt:lpstr>Applications of the Dot Product (cont.)</vt:lpstr>
      <vt:lpstr>Example 7:  Using a Projection of a Vector to Calculate Force</vt:lpstr>
      <vt:lpstr>Example 7:  Using a Projection of a Vector to Calculate Force (cont.)</vt:lpstr>
      <vt:lpstr>Example 7:  Using a Projection of a Vector to Calculate Force (cont.)</vt:lpstr>
      <vt:lpstr>Example 7:  Using a Projection of a Vector to Calculate Force (cont.)</vt:lpstr>
      <vt:lpstr>Example 7:  Using a Projection of a Vector to Calculate Force (cont.)</vt:lpstr>
      <vt:lpstr>Example 8:  Using Vectors to Find the Work Done in Pulling a Wagon</vt:lpstr>
      <vt:lpstr>Example 8:  Using Vectors to Find the Work Done in Pulling a Wagon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153</cp:revision>
  <dcterms:created xsi:type="dcterms:W3CDTF">2013-04-26T14:43:13Z</dcterms:created>
  <dcterms:modified xsi:type="dcterms:W3CDTF">2023-05-05T17:21:37Z</dcterms:modified>
</cp:coreProperties>
</file>