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60" r:id="rId3"/>
    <p:sldId id="261" r:id="rId4"/>
    <p:sldId id="259" r:id="rId5"/>
    <p:sldId id="285" r:id="rId6"/>
    <p:sldId id="286" r:id="rId7"/>
    <p:sldId id="263" r:id="rId8"/>
    <p:sldId id="264" r:id="rId9"/>
    <p:sldId id="297" r:id="rId10"/>
    <p:sldId id="266" r:id="rId11"/>
    <p:sldId id="265" r:id="rId12"/>
    <p:sldId id="287" r:id="rId13"/>
    <p:sldId id="288" r:id="rId14"/>
    <p:sldId id="267" r:id="rId15"/>
    <p:sldId id="268" r:id="rId16"/>
    <p:sldId id="269" r:id="rId17"/>
    <p:sldId id="270" r:id="rId18"/>
    <p:sldId id="271" r:id="rId19"/>
    <p:sldId id="272" r:id="rId20"/>
    <p:sldId id="273" r:id="rId21"/>
    <p:sldId id="274" r:id="rId22"/>
    <p:sldId id="298" r:id="rId23"/>
    <p:sldId id="276" r:id="rId24"/>
    <p:sldId id="289" r:id="rId25"/>
    <p:sldId id="300" r:id="rId26"/>
    <p:sldId id="277" r:id="rId27"/>
    <p:sldId id="279" r:id="rId28"/>
    <p:sldId id="280" r:id="rId29"/>
    <p:sldId id="281" r:id="rId30"/>
    <p:sldId id="291" r:id="rId31"/>
    <p:sldId id="292" r:id="rId32"/>
    <p:sldId id="293" r:id="rId33"/>
    <p:sldId id="299" r:id="rId34"/>
    <p:sldId id="301" r:id="rId35"/>
    <p:sldId id="282" r:id="rId36"/>
    <p:sldId id="294" r:id="rId37"/>
    <p:sldId id="295" r:id="rId38"/>
    <p:sldId id="296" r:id="rId39"/>
    <p:sldId id="283"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000099"/>
    <a:srgbClr val="000000"/>
    <a:srgbClr val="FFFFCC"/>
    <a:srgbClr val="FFFF99"/>
    <a:srgbClr val="004786"/>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09" autoAdjust="0"/>
    <p:restoredTop sz="94660"/>
  </p:normalViewPr>
  <p:slideViewPr>
    <p:cSldViewPr>
      <p:cViewPr varScale="1">
        <p:scale>
          <a:sx n="104" d="100"/>
          <a:sy n="104" d="100"/>
        </p:scale>
        <p:origin x="117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5/8/2023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904849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9.w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2.wmf"/><Relationship Id="rId12" Type="http://schemas.openxmlformats.org/officeDocument/2006/relationships/oleObject" Target="../embeddings/oleObject32.bin"/><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3.wmf"/><Relationship Id="rId14" Type="http://schemas.openxmlformats.org/officeDocument/2006/relationships/oleObject" Target="../embeddings/oleObject33.bin"/></Relationships>
</file>

<file path=ppt/slides/_rels/slide12.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38.wmf"/><Relationship Id="rId4" Type="http://schemas.openxmlformats.org/officeDocument/2006/relationships/oleObject" Target="../embeddings/oleObject3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image" Target="../media/image41.wmf"/><Relationship Id="rId4" Type="http://schemas.openxmlformats.org/officeDocument/2006/relationships/oleObject" Target="../embeddings/oleObject38.bin"/><Relationship Id="rId9" Type="http://schemas.openxmlformats.org/officeDocument/2006/relationships/image" Target="../media/image43.wmf"/></Relationships>
</file>

<file path=ppt/slides/_rels/slide14.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45.wmf"/><Relationship Id="rId4" Type="http://schemas.openxmlformats.org/officeDocument/2006/relationships/oleObject" Target="../embeddings/oleObject42.bin"/></Relationships>
</file>

<file path=ppt/slides/_rels/slide1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45.bin"/><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4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51.wmf"/><Relationship Id="rId4" Type="http://schemas.openxmlformats.org/officeDocument/2006/relationships/oleObject" Target="../embeddings/oleObject48.bin"/><Relationship Id="rId9" Type="http://schemas.openxmlformats.org/officeDocument/2006/relationships/image" Target="../media/image5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6.wmf"/><Relationship Id="rId12" Type="http://schemas.openxmlformats.org/officeDocument/2006/relationships/oleObject" Target="../embeddings/oleObject56.bin"/><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11" Type="http://schemas.openxmlformats.org/officeDocument/2006/relationships/image" Target="../media/image58.wmf"/><Relationship Id="rId5" Type="http://schemas.openxmlformats.org/officeDocument/2006/relationships/image" Target="../media/image55.wmf"/><Relationship Id="rId15" Type="http://schemas.openxmlformats.org/officeDocument/2006/relationships/image" Target="../media/image60.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7.wmf"/><Relationship Id="rId14" Type="http://schemas.openxmlformats.org/officeDocument/2006/relationships/oleObject" Target="../embeddings/oleObject57.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4.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61.wmf"/><Relationship Id="rId7" Type="http://schemas.openxmlformats.org/officeDocument/2006/relationships/image" Target="../media/image63.w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65.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67.bin"/><Relationship Id="rId4" Type="http://schemas.openxmlformats.org/officeDocument/2006/relationships/oleObject" Target="../embeddings/oleObject64.bin"/><Relationship Id="rId9" Type="http://schemas.openxmlformats.org/officeDocument/2006/relationships/image" Target="../media/image69.wmf"/></Relationships>
</file>

<file path=ppt/slides/_rels/slide2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68.bin"/><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wmf"/><Relationship Id="rId4" Type="http://schemas.openxmlformats.org/officeDocument/2006/relationships/oleObject" Target="../embeddings/oleObject70.bin"/></Relationships>
</file>

<file path=ppt/slides/_rels/slide25.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71.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7.wmf"/><Relationship Id="rId7" Type="http://schemas.openxmlformats.org/officeDocument/2006/relationships/oleObject" Target="../embeddings/oleObject74.bin"/><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image" Target="../media/image79.wmf"/><Relationship Id="rId5" Type="http://schemas.openxmlformats.org/officeDocument/2006/relationships/oleObject" Target="../embeddings/oleObject73.bin"/><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84.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87.wmf"/><Relationship Id="rId4" Type="http://schemas.openxmlformats.org/officeDocument/2006/relationships/oleObject" Target="../embeddings/oleObject81.bin"/><Relationship Id="rId9" Type="http://schemas.openxmlformats.org/officeDocument/2006/relationships/image" Target="../media/image89.wmf"/></Relationships>
</file>

<file path=ppt/slides/_rels/slide29.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95.wmf"/><Relationship Id="rId2" Type="http://schemas.openxmlformats.org/officeDocument/2006/relationships/image" Target="../media/image90.png"/><Relationship Id="rId16" Type="http://schemas.openxmlformats.org/officeDocument/2006/relationships/image" Target="../media/image97.wmf"/><Relationship Id="rId1" Type="http://schemas.openxmlformats.org/officeDocument/2006/relationships/slideLayout" Target="../slideLayouts/slideLayout2.xml"/><Relationship Id="rId6" Type="http://schemas.openxmlformats.org/officeDocument/2006/relationships/image" Target="../media/image92.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87.bin"/><Relationship Id="rId14" Type="http://schemas.openxmlformats.org/officeDocument/2006/relationships/image" Target="../media/image96.wmf"/></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11" Type="http://schemas.openxmlformats.org/officeDocument/2006/relationships/image" Target="../media/image103.wmf"/><Relationship Id="rId5" Type="http://schemas.openxmlformats.org/officeDocument/2006/relationships/image" Target="../media/image100.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02.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image" Target="../media/image104.wmf"/><Relationship Id="rId7" Type="http://schemas.openxmlformats.org/officeDocument/2006/relationships/image" Target="../media/image106.wmf"/><Relationship Id="rId2" Type="http://schemas.openxmlformats.org/officeDocument/2006/relationships/oleObject" Target="../embeddings/oleObject96.bin"/><Relationship Id="rId1" Type="http://schemas.openxmlformats.org/officeDocument/2006/relationships/slideLayout" Target="../slideLayouts/slideLayout2.xml"/><Relationship Id="rId6" Type="http://schemas.openxmlformats.org/officeDocument/2006/relationships/oleObject" Target="../embeddings/oleObject98.bin"/><Relationship Id="rId11" Type="http://schemas.openxmlformats.org/officeDocument/2006/relationships/image" Target="../media/image108.wmf"/><Relationship Id="rId5" Type="http://schemas.openxmlformats.org/officeDocument/2006/relationships/image" Target="../media/image105.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107.wmf"/></Relationships>
</file>

<file path=ppt/slides/_rels/slide33.xml.rels><?xml version="1.0" encoding="UTF-8" standalone="yes"?>
<Relationships xmlns="http://schemas.openxmlformats.org/package/2006/relationships"><Relationship Id="rId3" Type="http://schemas.openxmlformats.org/officeDocument/2006/relationships/image" Target="../media/image109.wmf"/><Relationship Id="rId7" Type="http://schemas.openxmlformats.org/officeDocument/2006/relationships/image" Target="../media/image111.wmf"/><Relationship Id="rId2"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103.bin"/><Relationship Id="rId5" Type="http://schemas.openxmlformats.org/officeDocument/2006/relationships/image" Target="../media/image110.wmf"/><Relationship Id="rId4" Type="http://schemas.openxmlformats.org/officeDocument/2006/relationships/oleObject" Target="../embeddings/oleObject102.bin"/></Relationships>
</file>

<file path=ppt/slides/_rels/slide34.x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oleObject" Target="../embeddings/oleObject104.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18.wmf"/><Relationship Id="rId3" Type="http://schemas.openxmlformats.org/officeDocument/2006/relationships/image" Target="../media/image113.wmf"/><Relationship Id="rId7" Type="http://schemas.openxmlformats.org/officeDocument/2006/relationships/image" Target="../media/image115.wmf"/><Relationship Id="rId12" Type="http://schemas.openxmlformats.org/officeDocument/2006/relationships/oleObject" Target="../embeddings/oleObject110.bin"/><Relationship Id="rId2" Type="http://schemas.openxmlformats.org/officeDocument/2006/relationships/oleObject" Target="../embeddings/oleObject105.bin"/><Relationship Id="rId1" Type="http://schemas.openxmlformats.org/officeDocument/2006/relationships/slideLayout" Target="../slideLayouts/slideLayout2.xml"/><Relationship Id="rId6" Type="http://schemas.openxmlformats.org/officeDocument/2006/relationships/oleObject" Target="../embeddings/oleObject107.bin"/><Relationship Id="rId11" Type="http://schemas.openxmlformats.org/officeDocument/2006/relationships/image" Target="../media/image117.wmf"/><Relationship Id="rId5" Type="http://schemas.openxmlformats.org/officeDocument/2006/relationships/image" Target="../media/image114.wmf"/><Relationship Id="rId15" Type="http://schemas.openxmlformats.org/officeDocument/2006/relationships/image" Target="../media/image119.wmf"/><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116.wmf"/><Relationship Id="rId14" Type="http://schemas.openxmlformats.org/officeDocument/2006/relationships/oleObject" Target="../embeddings/oleObject11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21.wmf"/></Relationships>
</file>

<file path=ppt/slides/_rels/slide37.xml.rels><?xml version="1.0" encoding="UTF-8" standalone="yes"?>
<Relationships xmlns="http://schemas.openxmlformats.org/package/2006/relationships"><Relationship Id="rId3" Type="http://schemas.openxmlformats.org/officeDocument/2006/relationships/image" Target="../media/image122.wmf"/><Relationship Id="rId7" Type="http://schemas.openxmlformats.org/officeDocument/2006/relationships/image" Target="../media/image124.wmf"/><Relationship Id="rId2" Type="http://schemas.openxmlformats.org/officeDocument/2006/relationships/oleObject" Target="../embeddings/oleObject113.bin"/><Relationship Id="rId1" Type="http://schemas.openxmlformats.org/officeDocument/2006/relationships/slideLayout" Target="../slideLayouts/slideLayout2.xml"/><Relationship Id="rId6" Type="http://schemas.openxmlformats.org/officeDocument/2006/relationships/oleObject" Target="../embeddings/oleObject115.bin"/><Relationship Id="rId5" Type="http://schemas.openxmlformats.org/officeDocument/2006/relationships/image" Target="../media/image123.wmf"/><Relationship Id="rId4" Type="http://schemas.openxmlformats.org/officeDocument/2006/relationships/oleObject" Target="../embeddings/oleObject114.bin"/></Relationships>
</file>

<file path=ppt/slides/_rels/slide38.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oleObject" Target="../embeddings/oleObject116.bin"/><Relationship Id="rId1" Type="http://schemas.openxmlformats.org/officeDocument/2006/relationships/slideLayout" Target="../slideLayouts/slideLayout2.xml"/><Relationship Id="rId5" Type="http://schemas.openxmlformats.org/officeDocument/2006/relationships/image" Target="../media/image126.wmf"/><Relationship Id="rId4" Type="http://schemas.openxmlformats.org/officeDocument/2006/relationships/oleObject" Target="../embeddings/oleObject117.bin"/></Relationships>
</file>

<file path=ppt/slides/_rels/slide39.x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oleObject" Target="../embeddings/oleObject123.bin"/><Relationship Id="rId3" Type="http://schemas.openxmlformats.org/officeDocument/2006/relationships/image" Target="../media/image127.wmf"/><Relationship Id="rId7" Type="http://schemas.openxmlformats.org/officeDocument/2006/relationships/oleObject" Target="../embeddings/oleObject120.bin"/><Relationship Id="rId12" Type="http://schemas.openxmlformats.org/officeDocument/2006/relationships/image" Target="../media/image132.wmf"/><Relationship Id="rId2" Type="http://schemas.openxmlformats.org/officeDocument/2006/relationships/oleObject" Target="../embeddings/oleObject118.bin"/><Relationship Id="rId1" Type="http://schemas.openxmlformats.org/officeDocument/2006/relationships/slideLayout" Target="../slideLayouts/slideLayout2.xml"/><Relationship Id="rId6" Type="http://schemas.openxmlformats.org/officeDocument/2006/relationships/image" Target="../media/image129.wmf"/><Relationship Id="rId11" Type="http://schemas.openxmlformats.org/officeDocument/2006/relationships/oleObject" Target="../embeddings/oleObject122.bin"/><Relationship Id="rId5" Type="http://schemas.openxmlformats.org/officeDocument/2006/relationships/oleObject" Target="../embeddings/oleObject119.bin"/><Relationship Id="rId10" Type="http://schemas.openxmlformats.org/officeDocument/2006/relationships/image" Target="../media/image131.wmf"/><Relationship Id="rId4" Type="http://schemas.openxmlformats.org/officeDocument/2006/relationships/image" Target="../media/image128.png"/><Relationship Id="rId9" Type="http://schemas.openxmlformats.org/officeDocument/2006/relationships/oleObject" Target="../embeddings/oleObject121.bin"/><Relationship Id="rId14" Type="http://schemas.openxmlformats.org/officeDocument/2006/relationships/image" Target="../media/image133.wmf"/></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6.wmf"/><Relationship Id="rId12" Type="http://schemas.openxmlformats.org/officeDocument/2006/relationships/oleObject" Target="../embeddings/oleObject17.bin"/><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The Cross Product</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Evaluating Cross Products (cont.)</a:t>
            </a:r>
          </a:p>
        </p:txBody>
      </p:sp>
      <p:sp>
        <p:nvSpPr>
          <p:cNvPr id="3" name="Content Placeholder 2"/>
          <p:cNvSpPr>
            <a:spLocks noGrp="1"/>
          </p:cNvSpPr>
          <p:nvPr>
            <p:ph idx="1"/>
          </p:nvPr>
        </p:nvSpPr>
        <p:spPr/>
        <p:txBody>
          <a:bodyPr/>
          <a:lstStyle/>
          <a:p>
            <a:pPr>
              <a:spcBef>
                <a:spcPts val="0"/>
              </a:spcBef>
            </a:pPr>
            <a:r>
              <a:rPr lang="en-US" dirty="0"/>
              <a:t>(Note how the right‑hand rule</a:t>
            </a:r>
          </a:p>
          <a:p>
            <a:pPr>
              <a:spcBef>
                <a:spcPts val="0"/>
              </a:spcBef>
            </a:pPr>
            <a:r>
              <a:rPr lang="en-US" dirty="0"/>
              <a:t>is satisfied by the vectors in </a:t>
            </a:r>
          </a:p>
          <a:p>
            <a:pPr>
              <a:spcBef>
                <a:spcPts val="0"/>
              </a:spcBef>
            </a:pPr>
            <a:r>
              <a:rPr lang="en-US" dirty="0"/>
              <a:t>Figure 2.) For </a:t>
            </a:r>
            <a:r>
              <a:rPr lang="en-US" b="1" dirty="0"/>
              <a:t>n</a:t>
            </a:r>
            <a:r>
              <a:rPr lang="en-US" dirty="0"/>
              <a:t> to have </a:t>
            </a:r>
          </a:p>
          <a:p>
            <a:pPr>
              <a:spcBef>
                <a:spcPts val="0"/>
              </a:spcBef>
            </a:pPr>
            <a:r>
              <a:rPr lang="en-US" dirty="0"/>
              <a:t>magnitude 1, we let</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This gives us the following result.</a:t>
            </a:r>
          </a:p>
          <a:p>
            <a:pPr>
              <a:spcBef>
                <a:spcPts val="0"/>
              </a:spcBef>
            </a:pPr>
            <a:endParaRPr lang="en-US" dirty="0"/>
          </a:p>
          <a:p>
            <a:pPr>
              <a:spcBef>
                <a:spcPts val="0"/>
              </a:spcBef>
            </a:pPr>
            <a:endParaRPr lang="en-US" dirty="0"/>
          </a:p>
        </p:txBody>
      </p:sp>
      <p:sp>
        <p:nvSpPr>
          <p:cNvPr id="5" name="Rectangle 4"/>
          <p:cNvSpPr/>
          <p:nvPr/>
        </p:nvSpPr>
        <p:spPr>
          <a:xfrm>
            <a:off x="5529262" y="4114800"/>
            <a:ext cx="2698752" cy="523220"/>
          </a:xfrm>
          <a:prstGeom prst="rect">
            <a:avLst/>
          </a:prstGeom>
        </p:spPr>
        <p:txBody>
          <a:bodyPr wrap="none">
            <a:spAutoFit/>
          </a:bodyPr>
          <a:lstStyle/>
          <a:p>
            <a:r>
              <a:rPr lang="en-US" sz="2800" b="1" dirty="0"/>
              <a:t>Figure 2</a:t>
            </a:r>
            <a:r>
              <a:rPr lang="en-US" sz="2800" dirty="0"/>
              <a:t> </a:t>
            </a:r>
            <a:r>
              <a:rPr lang="en-US" sz="2800" b="1" dirty="0"/>
              <a:t>i</a:t>
            </a:r>
            <a:r>
              <a:rPr lang="en-US" sz="2800" dirty="0"/>
              <a:t> × (</a:t>
            </a:r>
            <a:r>
              <a:rPr lang="en-US" sz="2800" b="1" dirty="0"/>
              <a:t>j</a:t>
            </a:r>
            <a:r>
              <a:rPr lang="en-US" sz="2800" dirty="0"/>
              <a:t> + </a:t>
            </a:r>
            <a:r>
              <a:rPr lang="en-US" sz="2800" b="1" dirty="0"/>
              <a:t>k</a:t>
            </a:r>
            <a:r>
              <a:rPr lang="en-US" sz="2800" dirty="0"/>
              <a:t>)</a:t>
            </a:r>
            <a:endParaRPr lang="en-US" sz="2800" b="1" dirty="0"/>
          </a:p>
        </p:txBody>
      </p:sp>
      <p:pic>
        <p:nvPicPr>
          <p:cNvPr id="6133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91125" y="1371600"/>
            <a:ext cx="3419475" cy="2619375"/>
          </a:xfrm>
          <a:prstGeom prst="rect">
            <a:avLst/>
          </a:prstGeom>
          <a:noFill/>
          <a:ln w="9525">
            <a:noFill/>
            <a:miter lim="800000"/>
            <a:headEnd/>
            <a:tailEnd/>
          </a:ln>
        </p:spPr>
      </p:pic>
      <p:graphicFrame>
        <p:nvGraphicFramePr>
          <p:cNvPr id="4" name="Object 1"/>
          <p:cNvGraphicFramePr>
            <a:graphicFrameLocks noChangeAspect="1"/>
          </p:cNvGraphicFramePr>
          <p:nvPr/>
        </p:nvGraphicFramePr>
        <p:xfrm>
          <a:off x="565674" y="3077980"/>
          <a:ext cx="3035300" cy="622300"/>
        </p:xfrm>
        <a:graphic>
          <a:graphicData uri="http://schemas.openxmlformats.org/presentationml/2006/ole">
            <mc:AlternateContent xmlns:mc="http://schemas.openxmlformats.org/markup-compatibility/2006">
              <mc:Choice xmlns:v="urn:schemas-microsoft-com:vml" Requires="v">
                <p:oleObj name="Equation" r:id="rId3" imgW="3035160" imgH="622080" progId="Equation.DSMT4">
                  <p:embed/>
                </p:oleObj>
              </mc:Choice>
              <mc:Fallback>
                <p:oleObj name="Equation" r:id="rId3" imgW="3035160" imgH="6220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74" y="3077980"/>
                        <a:ext cx="3035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3380" name="Object 4"/>
          <p:cNvGraphicFramePr>
            <a:graphicFrameLocks noChangeAspect="1"/>
          </p:cNvGraphicFramePr>
          <p:nvPr/>
        </p:nvGraphicFramePr>
        <p:xfrm>
          <a:off x="548640" y="5181600"/>
          <a:ext cx="1244600" cy="469900"/>
        </p:xfrm>
        <a:graphic>
          <a:graphicData uri="http://schemas.openxmlformats.org/presentationml/2006/ole">
            <mc:AlternateContent xmlns:mc="http://schemas.openxmlformats.org/markup-compatibility/2006">
              <mc:Choice xmlns:v="urn:schemas-microsoft-com:vml" Requires="v">
                <p:oleObj name="Equation" r:id="rId5" imgW="1244520" imgH="469800" progId="Equation.DSMT4">
                  <p:embed/>
                </p:oleObj>
              </mc:Choice>
              <mc:Fallback>
                <p:oleObj name="Equation" r:id="rId5" imgW="124452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5181600"/>
                        <a:ext cx="124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3381" name="Object 5"/>
          <p:cNvGraphicFramePr>
            <a:graphicFrameLocks noChangeAspect="1"/>
          </p:cNvGraphicFramePr>
          <p:nvPr>
            <p:extLst>
              <p:ext uri="{D42A27DB-BD31-4B8C-83A1-F6EECF244321}">
                <p14:modId xmlns:p14="http://schemas.microsoft.com/office/powerpoint/2010/main" val="1921066691"/>
              </p:ext>
            </p:extLst>
          </p:nvPr>
        </p:nvGraphicFramePr>
        <p:xfrm>
          <a:off x="1841500" y="5141913"/>
          <a:ext cx="2349500" cy="533400"/>
        </p:xfrm>
        <a:graphic>
          <a:graphicData uri="http://schemas.openxmlformats.org/presentationml/2006/ole">
            <mc:AlternateContent xmlns:mc="http://schemas.openxmlformats.org/markup-compatibility/2006">
              <mc:Choice xmlns:v="urn:schemas-microsoft-com:vml" Requires="v">
                <p:oleObj name="Equation" r:id="rId7" imgW="2349360" imgH="533160" progId="Equation.DSMT4">
                  <p:embed/>
                </p:oleObj>
              </mc:Choice>
              <mc:Fallback>
                <p:oleObj name="Equation" r:id="rId7" imgW="2349360" imgH="533160" progId="Equation.DSMT4">
                  <p:embed/>
                  <p:pic>
                    <p:nvPicPr>
                      <p:cNvPr id="0" name="Picture 5"/>
                      <p:cNvPicPr>
                        <a:picLocks noChangeAspect="1" noChangeArrowheads="1"/>
                      </p:cNvPicPr>
                      <p:nvPr/>
                    </p:nvPicPr>
                    <p:blipFill>
                      <a:blip r:embed="rId8"/>
                      <a:srcRect/>
                      <a:stretch>
                        <a:fillRect/>
                      </a:stretch>
                    </p:blipFill>
                    <p:spPr bwMode="auto">
                      <a:xfrm>
                        <a:off x="1841500" y="5141913"/>
                        <a:ext cx="2349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3382" name="Object 6"/>
          <p:cNvGraphicFramePr>
            <a:graphicFrameLocks noChangeAspect="1"/>
          </p:cNvGraphicFramePr>
          <p:nvPr/>
        </p:nvGraphicFramePr>
        <p:xfrm>
          <a:off x="4233680" y="4953000"/>
          <a:ext cx="2806700" cy="952500"/>
        </p:xfrm>
        <a:graphic>
          <a:graphicData uri="http://schemas.openxmlformats.org/presentationml/2006/ole">
            <mc:AlternateContent xmlns:mc="http://schemas.openxmlformats.org/markup-compatibility/2006">
              <mc:Choice xmlns:v="urn:schemas-microsoft-com:vml" Requires="v">
                <p:oleObj name="Equation" r:id="rId9" imgW="2806560" imgH="952200" progId="Equation.DSMT4">
                  <p:embed/>
                </p:oleObj>
              </mc:Choice>
              <mc:Fallback>
                <p:oleObj name="Equation" r:id="rId9" imgW="2806560" imgH="952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3680" y="4953000"/>
                        <a:ext cx="2806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3383" name="Object 7"/>
          <p:cNvGraphicFramePr>
            <a:graphicFrameLocks noChangeAspect="1"/>
          </p:cNvGraphicFramePr>
          <p:nvPr/>
        </p:nvGraphicFramePr>
        <p:xfrm>
          <a:off x="7070360" y="5165360"/>
          <a:ext cx="1511300" cy="469900"/>
        </p:xfrm>
        <a:graphic>
          <a:graphicData uri="http://schemas.openxmlformats.org/presentationml/2006/ole">
            <mc:AlternateContent xmlns:mc="http://schemas.openxmlformats.org/markup-compatibility/2006">
              <mc:Choice xmlns:v="urn:schemas-microsoft-com:vml" Requires="v">
                <p:oleObj name="Equation" r:id="rId11" imgW="1511280" imgH="469800" progId="Equation.DSMT4">
                  <p:embed/>
                </p:oleObj>
              </mc:Choice>
              <mc:Fallback>
                <p:oleObj name="Equation" r:id="rId11" imgW="151128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0360" y="5165360"/>
                        <a:ext cx="1511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3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33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33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3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693" name="Object 13"/>
          <p:cNvGraphicFramePr>
            <a:graphicFrameLocks noChangeAspect="1"/>
          </p:cNvGraphicFramePr>
          <p:nvPr>
            <p:extLst>
              <p:ext uri="{D42A27DB-BD31-4B8C-83A1-F6EECF244321}">
                <p14:modId xmlns:p14="http://schemas.microsoft.com/office/powerpoint/2010/main" val="1897047825"/>
              </p:ext>
            </p:extLst>
          </p:nvPr>
        </p:nvGraphicFramePr>
        <p:xfrm>
          <a:off x="3336514" y="4617908"/>
          <a:ext cx="2273300" cy="469900"/>
        </p:xfrm>
        <a:graphic>
          <a:graphicData uri="http://schemas.openxmlformats.org/presentationml/2006/ole">
            <mc:AlternateContent xmlns:mc="http://schemas.openxmlformats.org/markup-compatibility/2006">
              <mc:Choice xmlns:v="urn:schemas-microsoft-com:vml" Requires="v">
                <p:oleObj name="Equation" r:id="rId2" imgW="2273040" imgH="469800" progId="Equation.DSMT4">
                  <p:embed/>
                </p:oleObj>
              </mc:Choice>
              <mc:Fallback>
                <p:oleObj name="Equation" r:id="rId2" imgW="2273040" imgH="469800" progId="Equation.DSMT4">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514" y="4617908"/>
                        <a:ext cx="2273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1: Evaluating Cross Products (cont.)</a:t>
            </a:r>
          </a:p>
        </p:txBody>
      </p:sp>
      <p:sp>
        <p:nvSpPr>
          <p:cNvPr id="3" name="Content Placeholder 2"/>
          <p:cNvSpPr>
            <a:spLocks noGrp="1"/>
          </p:cNvSpPr>
          <p:nvPr>
            <p:ph idx="1"/>
          </p:nvPr>
        </p:nvSpPr>
        <p:spPr/>
        <p:txBody>
          <a:bodyPr/>
          <a:lstStyle/>
          <a:p>
            <a:endParaRPr lang="en-US" b="1" dirty="0"/>
          </a:p>
          <a:p>
            <a:endParaRPr lang="en-US" b="1" dirty="0"/>
          </a:p>
          <a:p>
            <a:pPr marL="463550" indent="-463550"/>
            <a:r>
              <a:rPr lang="en-US" dirty="0"/>
              <a:t>							</a:t>
            </a:r>
          </a:p>
          <a:p>
            <a:pPr marL="463550" indent="-463550"/>
            <a:endParaRPr lang="en-US" dirty="0"/>
          </a:p>
          <a:p>
            <a:pPr marL="463550" indent="-463550"/>
            <a:r>
              <a:rPr lang="en-US" dirty="0"/>
              <a:t>	</a:t>
            </a:r>
          </a:p>
        </p:txBody>
      </p:sp>
      <p:graphicFrame>
        <p:nvGraphicFramePr>
          <p:cNvPr id="583687" name="Object 7"/>
          <p:cNvGraphicFramePr>
            <a:graphicFrameLocks noChangeAspect="1"/>
          </p:cNvGraphicFramePr>
          <p:nvPr>
            <p:extLst>
              <p:ext uri="{D42A27DB-BD31-4B8C-83A1-F6EECF244321}">
                <p14:modId xmlns:p14="http://schemas.microsoft.com/office/powerpoint/2010/main" val="3902227909"/>
              </p:ext>
            </p:extLst>
          </p:nvPr>
        </p:nvGraphicFramePr>
        <p:xfrm>
          <a:off x="1111250" y="1450975"/>
          <a:ext cx="1676400" cy="482600"/>
        </p:xfrm>
        <a:graphic>
          <a:graphicData uri="http://schemas.openxmlformats.org/presentationml/2006/ole">
            <mc:AlternateContent xmlns:mc="http://schemas.openxmlformats.org/markup-compatibility/2006">
              <mc:Choice xmlns:v="urn:schemas-microsoft-com:vml" Requires="v">
                <p:oleObj name="Equation" r:id="rId4" imgW="1676160" imgH="482400" progId="Equation.DSMT4">
                  <p:embed/>
                </p:oleObj>
              </mc:Choice>
              <mc:Fallback>
                <p:oleObj name="Equation" r:id="rId4" imgW="1676160" imgH="482400" progId="Equation.DSMT4">
                  <p:embed/>
                  <p:pic>
                    <p:nvPicPr>
                      <p:cNvPr id="0" name="Picture 7"/>
                      <p:cNvPicPr>
                        <a:picLocks noChangeAspect="1" noChangeArrowheads="1"/>
                      </p:cNvPicPr>
                      <p:nvPr/>
                    </p:nvPicPr>
                    <p:blipFill>
                      <a:blip r:embed="rId5"/>
                      <a:srcRect/>
                      <a:stretch>
                        <a:fillRect/>
                      </a:stretch>
                    </p:blipFill>
                    <p:spPr bwMode="auto">
                      <a:xfrm>
                        <a:off x="1111250" y="1450975"/>
                        <a:ext cx="1676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688" name="Object 8"/>
          <p:cNvGraphicFramePr>
            <a:graphicFrameLocks noChangeAspect="1"/>
          </p:cNvGraphicFramePr>
          <p:nvPr>
            <p:extLst>
              <p:ext uri="{D42A27DB-BD31-4B8C-83A1-F6EECF244321}">
                <p14:modId xmlns:p14="http://schemas.microsoft.com/office/powerpoint/2010/main" val="2178086751"/>
              </p:ext>
            </p:extLst>
          </p:nvPr>
        </p:nvGraphicFramePr>
        <p:xfrm>
          <a:off x="2787650" y="1425575"/>
          <a:ext cx="2540000" cy="533400"/>
        </p:xfrm>
        <a:graphic>
          <a:graphicData uri="http://schemas.openxmlformats.org/presentationml/2006/ole">
            <mc:AlternateContent xmlns:mc="http://schemas.openxmlformats.org/markup-compatibility/2006">
              <mc:Choice xmlns:v="urn:schemas-microsoft-com:vml" Requires="v">
                <p:oleObj name="Equation" r:id="rId6" imgW="2539800" imgH="533160" progId="Equation.DSMT4">
                  <p:embed/>
                </p:oleObj>
              </mc:Choice>
              <mc:Fallback>
                <p:oleObj name="Equation" r:id="rId6" imgW="2539800" imgH="533160" progId="Equation.DSMT4">
                  <p:embed/>
                  <p:pic>
                    <p:nvPicPr>
                      <p:cNvPr id="0" name="Picture 8"/>
                      <p:cNvPicPr>
                        <a:picLocks noChangeAspect="1" noChangeArrowheads="1"/>
                      </p:cNvPicPr>
                      <p:nvPr/>
                    </p:nvPicPr>
                    <p:blipFill>
                      <a:blip r:embed="rId7"/>
                      <a:srcRect/>
                      <a:stretch>
                        <a:fillRect/>
                      </a:stretch>
                    </p:blipFill>
                    <p:spPr bwMode="auto">
                      <a:xfrm>
                        <a:off x="2787650" y="1425575"/>
                        <a:ext cx="254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689" name="Object 9"/>
          <p:cNvGraphicFramePr>
            <a:graphicFrameLocks noChangeAspect="1"/>
          </p:cNvGraphicFramePr>
          <p:nvPr>
            <p:extLst>
              <p:ext uri="{D42A27DB-BD31-4B8C-83A1-F6EECF244321}">
                <p14:modId xmlns:p14="http://schemas.microsoft.com/office/powerpoint/2010/main" val="2083526335"/>
              </p:ext>
            </p:extLst>
          </p:nvPr>
        </p:nvGraphicFramePr>
        <p:xfrm>
          <a:off x="2794000" y="2063750"/>
          <a:ext cx="3073400" cy="533400"/>
        </p:xfrm>
        <a:graphic>
          <a:graphicData uri="http://schemas.openxmlformats.org/presentationml/2006/ole">
            <mc:AlternateContent xmlns:mc="http://schemas.openxmlformats.org/markup-compatibility/2006">
              <mc:Choice xmlns:v="urn:schemas-microsoft-com:vml" Requires="v">
                <p:oleObj name="Equation" r:id="rId8" imgW="3073320" imgH="533160" progId="Equation.DSMT4">
                  <p:embed/>
                </p:oleObj>
              </mc:Choice>
              <mc:Fallback>
                <p:oleObj name="Equation" r:id="rId8" imgW="3073320" imgH="533160" progId="Equation.DSMT4">
                  <p:embed/>
                  <p:pic>
                    <p:nvPicPr>
                      <p:cNvPr id="0" name="Picture 9"/>
                      <p:cNvPicPr>
                        <a:picLocks noChangeAspect="1" noChangeArrowheads="1"/>
                      </p:cNvPicPr>
                      <p:nvPr/>
                    </p:nvPicPr>
                    <p:blipFill>
                      <a:blip r:embed="rId9"/>
                      <a:srcRect/>
                      <a:stretch>
                        <a:fillRect/>
                      </a:stretch>
                    </p:blipFill>
                    <p:spPr bwMode="auto">
                      <a:xfrm>
                        <a:off x="2794000" y="2063750"/>
                        <a:ext cx="307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690" name="Object 10"/>
          <p:cNvGraphicFramePr>
            <a:graphicFrameLocks noChangeAspect="1"/>
          </p:cNvGraphicFramePr>
          <p:nvPr/>
        </p:nvGraphicFramePr>
        <p:xfrm>
          <a:off x="2819400" y="2667000"/>
          <a:ext cx="2489200" cy="520700"/>
        </p:xfrm>
        <a:graphic>
          <a:graphicData uri="http://schemas.openxmlformats.org/presentationml/2006/ole">
            <mc:AlternateContent xmlns:mc="http://schemas.openxmlformats.org/markup-compatibility/2006">
              <mc:Choice xmlns:v="urn:schemas-microsoft-com:vml" Requires="v">
                <p:oleObj name="Equation" r:id="rId10" imgW="2489040" imgH="520560" progId="Equation.DSMT4">
                  <p:embed/>
                </p:oleObj>
              </mc:Choice>
              <mc:Fallback>
                <p:oleObj name="Equation" r:id="rId10" imgW="2489040" imgH="52056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2667000"/>
                        <a:ext cx="2489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692" name="Object 12"/>
          <p:cNvGraphicFramePr>
            <a:graphicFrameLocks noChangeAspect="1"/>
          </p:cNvGraphicFramePr>
          <p:nvPr>
            <p:extLst>
              <p:ext uri="{D42A27DB-BD31-4B8C-83A1-F6EECF244321}">
                <p14:modId xmlns:p14="http://schemas.microsoft.com/office/powerpoint/2010/main" val="2262259591"/>
              </p:ext>
            </p:extLst>
          </p:nvPr>
        </p:nvGraphicFramePr>
        <p:xfrm>
          <a:off x="3286461" y="4038592"/>
          <a:ext cx="1943100" cy="469900"/>
        </p:xfrm>
        <a:graphic>
          <a:graphicData uri="http://schemas.openxmlformats.org/presentationml/2006/ole">
            <mc:AlternateContent xmlns:mc="http://schemas.openxmlformats.org/markup-compatibility/2006">
              <mc:Choice xmlns:v="urn:schemas-microsoft-com:vml" Requires="v">
                <p:oleObj name="Equation" r:id="rId12" imgW="1942920" imgH="469800" progId="Equation.DSMT4">
                  <p:embed/>
                </p:oleObj>
              </mc:Choice>
              <mc:Fallback>
                <p:oleObj name="Equation" r:id="rId12" imgW="1942920" imgH="46980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6461" y="4038592"/>
                        <a:ext cx="194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7">
            <a:extLst>
              <a:ext uri="{FF2B5EF4-FFF2-40B4-BE49-F238E27FC236}">
                <a16:creationId xmlns:a16="http://schemas.microsoft.com/office/drawing/2014/main" id="{A84B2BAD-0CA0-53D5-CCE1-9C92F9E549AF}"/>
              </a:ext>
            </a:extLst>
          </p:cNvPr>
          <p:cNvGraphicFramePr>
            <a:graphicFrameLocks noChangeAspect="1"/>
          </p:cNvGraphicFramePr>
          <p:nvPr>
            <p:extLst>
              <p:ext uri="{D42A27DB-BD31-4B8C-83A1-F6EECF244321}">
                <p14:modId xmlns:p14="http://schemas.microsoft.com/office/powerpoint/2010/main" val="2327882925"/>
              </p:ext>
            </p:extLst>
          </p:nvPr>
        </p:nvGraphicFramePr>
        <p:xfrm>
          <a:off x="592903" y="3514819"/>
          <a:ext cx="4457700" cy="482600"/>
        </p:xfrm>
        <a:graphic>
          <a:graphicData uri="http://schemas.openxmlformats.org/presentationml/2006/ole">
            <mc:AlternateContent xmlns:mc="http://schemas.openxmlformats.org/markup-compatibility/2006">
              <mc:Choice xmlns:v="urn:schemas-microsoft-com:vml" Requires="v">
                <p:oleObj name="Equation" r:id="rId14" imgW="4457520" imgH="482400" progId="Equation.DSMT4">
                  <p:embed/>
                </p:oleObj>
              </mc:Choice>
              <mc:Fallback>
                <p:oleObj name="Equation" r:id="rId14" imgW="4457520" imgH="482400" progId="Equation.DSMT4">
                  <p:embed/>
                  <p:pic>
                    <p:nvPicPr>
                      <p:cNvPr id="583687" name="Object 7"/>
                      <p:cNvPicPr>
                        <a:picLocks noChangeAspect="1" noChangeArrowheads="1"/>
                      </p:cNvPicPr>
                      <p:nvPr/>
                    </p:nvPicPr>
                    <p:blipFill>
                      <a:blip r:embed="rId15"/>
                      <a:srcRect/>
                      <a:stretch>
                        <a:fillRect/>
                      </a:stretch>
                    </p:blipFill>
                    <p:spPr bwMode="auto">
                      <a:xfrm>
                        <a:off x="592903" y="3514819"/>
                        <a:ext cx="445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6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6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6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3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 (cont.)</a:t>
            </a:r>
          </a:p>
        </p:txBody>
      </p:sp>
      <p:sp>
        <p:nvSpPr>
          <p:cNvPr id="3" name="Content Placeholder 2"/>
          <p:cNvSpPr>
            <a:spLocks noGrp="1"/>
          </p:cNvSpPr>
          <p:nvPr>
            <p:ph idx="1"/>
          </p:nvPr>
        </p:nvSpPr>
        <p:spPr/>
        <p:txBody>
          <a:bodyPr/>
          <a:lstStyle/>
          <a:p>
            <a:r>
              <a:rPr lang="en-US" dirty="0"/>
              <a:t>Note that </a:t>
            </a:r>
            <a:r>
              <a:rPr lang="en-US" b="1" dirty="0"/>
              <a:t>i</a:t>
            </a:r>
            <a:r>
              <a:rPr lang="en-US" dirty="0"/>
              <a:t> × </a:t>
            </a:r>
            <a:r>
              <a:rPr lang="en-US" b="1" dirty="0"/>
              <a:t>j</a:t>
            </a:r>
            <a:r>
              <a:rPr lang="en-US" dirty="0"/>
              <a:t> </a:t>
            </a:r>
            <a:r>
              <a:rPr lang="en-US" dirty="0">
                <a:latin typeface="Symbol" pitchFamily="18" charset="2"/>
              </a:rPr>
              <a:t>=</a:t>
            </a:r>
            <a:r>
              <a:rPr lang="en-US" dirty="0"/>
              <a:t> </a:t>
            </a:r>
            <a:r>
              <a:rPr lang="en-US" b="1" dirty="0"/>
              <a:t>k</a:t>
            </a:r>
            <a:r>
              <a:rPr lang="en-US" dirty="0"/>
              <a:t>, so 				           which combined with part c. of Example 1 indicates that </a:t>
            </a:r>
            <a:r>
              <a:rPr lang="en-US" b="1" dirty="0"/>
              <a:t>i</a:t>
            </a:r>
            <a:r>
              <a:rPr lang="en-US" dirty="0"/>
              <a:t> × (</a:t>
            </a:r>
            <a:r>
              <a:rPr lang="en-US" b="1" dirty="0"/>
              <a:t>j </a:t>
            </a:r>
            <a:r>
              <a:rPr lang="en-US" dirty="0"/>
              <a:t>+ </a:t>
            </a:r>
            <a:r>
              <a:rPr lang="en-US" b="1" dirty="0"/>
              <a:t>k</a:t>
            </a:r>
            <a:r>
              <a:rPr lang="en-US" dirty="0"/>
              <a:t>) </a:t>
            </a:r>
            <a:r>
              <a:rPr lang="en-US" dirty="0">
                <a:latin typeface="Symbol" pitchFamily="18" charset="2"/>
              </a:rPr>
              <a:t>=</a:t>
            </a:r>
            <a:r>
              <a:rPr lang="en-US" dirty="0"/>
              <a:t> (</a:t>
            </a:r>
            <a:r>
              <a:rPr lang="en-US" b="1" dirty="0"/>
              <a:t>i</a:t>
            </a:r>
            <a:r>
              <a:rPr lang="en-US" dirty="0"/>
              <a:t> × </a:t>
            </a:r>
            <a:r>
              <a:rPr lang="en-US" b="1" dirty="0"/>
              <a:t>j</a:t>
            </a:r>
            <a:r>
              <a:rPr lang="en-US" dirty="0"/>
              <a:t>)+ (</a:t>
            </a:r>
            <a:r>
              <a:rPr lang="en-US" b="1" dirty="0"/>
              <a:t>i</a:t>
            </a:r>
            <a:r>
              <a:rPr lang="en-US" dirty="0"/>
              <a:t> × </a:t>
            </a:r>
            <a:r>
              <a:rPr lang="en-US" b="1" dirty="0"/>
              <a:t>k</a:t>
            </a:r>
            <a:r>
              <a:rPr lang="en-US" dirty="0"/>
              <a:t>). A similar argument shows that</a:t>
            </a:r>
          </a:p>
          <a:p>
            <a:pPr algn="ctr">
              <a:lnSpc>
                <a:spcPct val="150000"/>
              </a:lnSpc>
            </a:pPr>
            <a:r>
              <a:rPr lang="en-US" dirty="0">
                <a:solidFill>
                  <a:srgbClr val="0000FF"/>
                </a:solidFill>
              </a:rPr>
              <a:t>     and</a:t>
            </a:r>
          </a:p>
          <a:p>
            <a:r>
              <a:rPr lang="en-US" dirty="0"/>
              <a:t>whenever </a:t>
            </a:r>
            <a:r>
              <a:rPr lang="en-US" b="1" dirty="0"/>
              <a:t>u</a:t>
            </a:r>
            <a:r>
              <a:rPr lang="en-US" dirty="0"/>
              <a:t>, </a:t>
            </a:r>
            <a:r>
              <a:rPr lang="en-US" b="1" dirty="0"/>
              <a:t>v</a:t>
            </a:r>
            <a:r>
              <a:rPr lang="en-US" dirty="0"/>
              <a:t>, and </a:t>
            </a:r>
            <a:r>
              <a:rPr lang="en-US" b="1" dirty="0"/>
              <a:t>w</a:t>
            </a:r>
            <a:r>
              <a:rPr lang="en-US" dirty="0"/>
              <a:t> are replaced with </a:t>
            </a:r>
            <a:r>
              <a:rPr lang="en-US" b="1" dirty="0"/>
              <a:t>i</a:t>
            </a:r>
            <a:r>
              <a:rPr lang="en-US" dirty="0"/>
              <a:t>, </a:t>
            </a:r>
            <a:r>
              <a:rPr lang="en-US" b="1" dirty="0"/>
              <a:t>j</a:t>
            </a:r>
            <a:r>
              <a:rPr lang="en-US" dirty="0"/>
              <a:t>, and </a:t>
            </a:r>
            <a:r>
              <a:rPr lang="en-US" b="1" dirty="0"/>
              <a:t>k</a:t>
            </a:r>
            <a:r>
              <a:rPr lang="en-US" dirty="0"/>
              <a:t>, in any order. </a:t>
            </a:r>
          </a:p>
        </p:txBody>
      </p:sp>
      <p:graphicFrame>
        <p:nvGraphicFramePr>
          <p:cNvPr id="615425" name="Object 1"/>
          <p:cNvGraphicFramePr>
            <a:graphicFrameLocks noChangeAspect="1"/>
          </p:cNvGraphicFramePr>
          <p:nvPr/>
        </p:nvGraphicFramePr>
        <p:xfrm>
          <a:off x="3619500" y="1346200"/>
          <a:ext cx="4851400" cy="469900"/>
        </p:xfrm>
        <a:graphic>
          <a:graphicData uri="http://schemas.openxmlformats.org/presentationml/2006/ole">
            <mc:AlternateContent xmlns:mc="http://schemas.openxmlformats.org/markup-compatibility/2006">
              <mc:Choice xmlns:v="urn:schemas-microsoft-com:vml" Requires="v">
                <p:oleObj name="Equation" r:id="rId2" imgW="4851360" imgH="469800" progId="Equation.DSMT4">
                  <p:embed/>
                </p:oleObj>
              </mc:Choice>
              <mc:Fallback>
                <p:oleObj name="Equation" r:id="rId2" imgW="4851360" imgH="469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1346200"/>
                        <a:ext cx="485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26" name="Object 2"/>
          <p:cNvGraphicFramePr>
            <a:graphicFrameLocks noChangeAspect="1"/>
          </p:cNvGraphicFramePr>
          <p:nvPr/>
        </p:nvGraphicFramePr>
        <p:xfrm>
          <a:off x="539750" y="3263900"/>
          <a:ext cx="3771900" cy="444500"/>
        </p:xfrm>
        <a:graphic>
          <a:graphicData uri="http://schemas.openxmlformats.org/presentationml/2006/ole">
            <mc:AlternateContent xmlns:mc="http://schemas.openxmlformats.org/markup-compatibility/2006">
              <mc:Choice xmlns:v="urn:schemas-microsoft-com:vml" Requires="v">
                <p:oleObj name="Equation" r:id="rId4" imgW="3771720" imgH="444240" progId="Equation.DSMT4">
                  <p:embed/>
                </p:oleObj>
              </mc:Choice>
              <mc:Fallback>
                <p:oleObj name="Equation" r:id="rId4" imgW="3771720" imgH="4442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263900"/>
                        <a:ext cx="3771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27" name="Object 3"/>
          <p:cNvGraphicFramePr>
            <a:graphicFrameLocks noChangeAspect="1"/>
          </p:cNvGraphicFramePr>
          <p:nvPr/>
        </p:nvGraphicFramePr>
        <p:xfrm>
          <a:off x="5175250" y="3263900"/>
          <a:ext cx="3873500" cy="444500"/>
        </p:xfrm>
        <a:graphic>
          <a:graphicData uri="http://schemas.openxmlformats.org/presentationml/2006/ole">
            <mc:AlternateContent xmlns:mc="http://schemas.openxmlformats.org/markup-compatibility/2006">
              <mc:Choice xmlns:v="urn:schemas-microsoft-com:vml" Requires="v">
                <p:oleObj name="Equation" r:id="rId6" imgW="3873240" imgH="444240" progId="Equation.DSMT4">
                  <p:embed/>
                </p:oleObj>
              </mc:Choice>
              <mc:Fallback>
                <p:oleObj name="Equation" r:id="rId6" imgW="3873240" imgH="4442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5250" y="3263900"/>
                        <a:ext cx="3873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4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4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 (cont.)</a:t>
            </a:r>
          </a:p>
        </p:txBody>
      </p:sp>
      <p:sp>
        <p:nvSpPr>
          <p:cNvPr id="3" name="Content Placeholder 2"/>
          <p:cNvSpPr>
            <a:spLocks noGrp="1"/>
          </p:cNvSpPr>
          <p:nvPr>
            <p:ph idx="1"/>
          </p:nvPr>
        </p:nvSpPr>
        <p:spPr>
          <a:xfrm>
            <a:off x="457200" y="1280160"/>
            <a:ext cx="8382000" cy="4572000"/>
          </a:xfrm>
        </p:spPr>
        <p:txBody>
          <a:bodyPr>
            <a:normAutofit/>
          </a:bodyPr>
          <a:lstStyle/>
          <a:p>
            <a:r>
              <a:rPr lang="en-US" dirty="0"/>
              <a:t>Also, by the reasoning of part d.,</a:t>
            </a:r>
          </a:p>
          <a:p>
            <a:r>
              <a:rPr lang="en-US" dirty="0"/>
              <a:t>for scalars </a:t>
            </a:r>
            <a:r>
              <a:rPr lang="en-US" i="1" dirty="0"/>
              <a:t>a</a:t>
            </a:r>
            <a:r>
              <a:rPr lang="en-US" dirty="0"/>
              <a:t> and </a:t>
            </a:r>
            <a:r>
              <a:rPr lang="en-US" i="1" dirty="0"/>
              <a:t>b</a:t>
            </a:r>
            <a:r>
              <a:rPr lang="en-US" dirty="0"/>
              <a:t> whenever </a:t>
            </a:r>
            <a:r>
              <a:rPr lang="en-US" b="1" dirty="0"/>
              <a:t>u</a:t>
            </a:r>
            <a:r>
              <a:rPr lang="en-US" dirty="0"/>
              <a:t> and </a:t>
            </a:r>
            <a:r>
              <a:rPr lang="en-US" b="1" dirty="0"/>
              <a:t>v</a:t>
            </a:r>
            <a:r>
              <a:rPr lang="en-US" dirty="0"/>
              <a:t> are each replaced by </a:t>
            </a:r>
            <a:r>
              <a:rPr lang="en-US" b="1" dirty="0"/>
              <a:t>i</a:t>
            </a:r>
            <a:r>
              <a:rPr lang="en-US" dirty="0"/>
              <a:t>, </a:t>
            </a:r>
            <a:r>
              <a:rPr lang="en-US" b="1" dirty="0"/>
              <a:t>j</a:t>
            </a:r>
            <a:r>
              <a:rPr lang="en-US" dirty="0"/>
              <a:t>, or </a:t>
            </a:r>
            <a:r>
              <a:rPr lang="en-US" b="1" dirty="0"/>
              <a:t>k</a:t>
            </a:r>
            <a:r>
              <a:rPr lang="en-US" dirty="0"/>
              <a:t>.</a:t>
            </a:r>
          </a:p>
          <a:p>
            <a:r>
              <a:rPr lang="en-US" dirty="0"/>
              <a:t>As Example 1 already shows, the formula 				           	 can be tedious to apply in all but the simplest cases. Fortunately, we can use the distributive properties above and the facts that 			     and 				        restricting their use to </a:t>
            </a:r>
            <a:r>
              <a:rPr lang="en-US" b="1" dirty="0"/>
              <a:t>i</a:t>
            </a:r>
            <a:r>
              <a:rPr lang="en-US" dirty="0"/>
              <a:t>, </a:t>
            </a:r>
            <a:r>
              <a:rPr lang="en-US" b="1" dirty="0"/>
              <a:t>j</a:t>
            </a:r>
            <a:r>
              <a:rPr lang="en-US" dirty="0"/>
              <a:t>, and </a:t>
            </a:r>
            <a:r>
              <a:rPr lang="en-US" b="1" dirty="0"/>
              <a:t>k</a:t>
            </a:r>
            <a:r>
              <a:rPr lang="en-US" dirty="0"/>
              <a:t>, to establish a much more easily applied formula. </a:t>
            </a:r>
          </a:p>
        </p:txBody>
      </p:sp>
      <p:graphicFrame>
        <p:nvGraphicFramePr>
          <p:cNvPr id="620546" name="Object 2"/>
          <p:cNvGraphicFramePr>
            <a:graphicFrameLocks noChangeAspect="1"/>
          </p:cNvGraphicFramePr>
          <p:nvPr>
            <p:extLst>
              <p:ext uri="{D42A27DB-BD31-4B8C-83A1-F6EECF244321}">
                <p14:modId xmlns:p14="http://schemas.microsoft.com/office/powerpoint/2010/main" val="1768156799"/>
              </p:ext>
            </p:extLst>
          </p:nvPr>
        </p:nvGraphicFramePr>
        <p:xfrm>
          <a:off x="546100" y="3177272"/>
          <a:ext cx="2730500" cy="533400"/>
        </p:xfrm>
        <a:graphic>
          <a:graphicData uri="http://schemas.openxmlformats.org/presentationml/2006/ole">
            <mc:AlternateContent xmlns:mc="http://schemas.openxmlformats.org/markup-compatibility/2006">
              <mc:Choice xmlns:v="urn:schemas-microsoft-com:vml" Requires="v">
                <p:oleObj name="Equation" r:id="rId2" imgW="2730240" imgH="533160" progId="Equation.DSMT4">
                  <p:embed/>
                </p:oleObj>
              </mc:Choice>
              <mc:Fallback>
                <p:oleObj name="Equation" r:id="rId2" imgW="2730240" imgH="533160" progId="Equation.DSMT4">
                  <p:embed/>
                  <p:pic>
                    <p:nvPicPr>
                      <p:cNvPr id="0" name="Picture 2"/>
                      <p:cNvPicPr>
                        <a:picLocks noChangeAspect="1" noChangeArrowheads="1"/>
                      </p:cNvPicPr>
                      <p:nvPr/>
                    </p:nvPicPr>
                    <p:blipFill>
                      <a:blip r:embed="rId3"/>
                      <a:srcRect/>
                      <a:stretch>
                        <a:fillRect/>
                      </a:stretch>
                    </p:blipFill>
                    <p:spPr bwMode="auto">
                      <a:xfrm>
                        <a:off x="546100" y="3177272"/>
                        <a:ext cx="2730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7" name="Object 3"/>
          <p:cNvGraphicFramePr>
            <a:graphicFrameLocks noChangeAspect="1"/>
          </p:cNvGraphicFramePr>
          <p:nvPr>
            <p:extLst>
              <p:ext uri="{D42A27DB-BD31-4B8C-83A1-F6EECF244321}">
                <p14:modId xmlns:p14="http://schemas.microsoft.com/office/powerpoint/2010/main" val="1097243162"/>
              </p:ext>
            </p:extLst>
          </p:nvPr>
        </p:nvGraphicFramePr>
        <p:xfrm>
          <a:off x="5747658" y="4071258"/>
          <a:ext cx="2159000" cy="469900"/>
        </p:xfrm>
        <a:graphic>
          <a:graphicData uri="http://schemas.openxmlformats.org/presentationml/2006/ole">
            <mc:AlternateContent xmlns:mc="http://schemas.openxmlformats.org/markup-compatibility/2006">
              <mc:Choice xmlns:v="urn:schemas-microsoft-com:vml" Requires="v">
                <p:oleObj name="Equation" r:id="rId4" imgW="2158920" imgH="469800" progId="Equation.DSMT4">
                  <p:embed/>
                </p:oleObj>
              </mc:Choice>
              <mc:Fallback>
                <p:oleObj name="Equation" r:id="rId4" imgW="21589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7658" y="4071258"/>
                        <a:ext cx="215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8" name="Object 4"/>
          <p:cNvGraphicFramePr>
            <a:graphicFrameLocks noChangeAspect="1"/>
          </p:cNvGraphicFramePr>
          <p:nvPr>
            <p:extLst>
              <p:ext uri="{D42A27DB-BD31-4B8C-83A1-F6EECF244321}">
                <p14:modId xmlns:p14="http://schemas.microsoft.com/office/powerpoint/2010/main" val="1612187458"/>
              </p:ext>
            </p:extLst>
          </p:nvPr>
        </p:nvGraphicFramePr>
        <p:xfrm>
          <a:off x="1143000" y="4474028"/>
          <a:ext cx="3594100" cy="495300"/>
        </p:xfrm>
        <a:graphic>
          <a:graphicData uri="http://schemas.openxmlformats.org/presentationml/2006/ole">
            <mc:AlternateContent xmlns:mc="http://schemas.openxmlformats.org/markup-compatibility/2006">
              <mc:Choice xmlns:v="urn:schemas-microsoft-com:vml" Requires="v">
                <p:oleObj name="Equation" r:id="rId6" imgW="3593880" imgH="495000" progId="Equation.DSMT4">
                  <p:embed/>
                </p:oleObj>
              </mc:Choice>
              <mc:Fallback>
                <p:oleObj name="Equation" r:id="rId6" imgW="359388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474028"/>
                        <a:ext cx="3594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3076056"/>
              </p:ext>
            </p:extLst>
          </p:nvPr>
        </p:nvGraphicFramePr>
        <p:xfrm>
          <a:off x="5279572" y="1306286"/>
          <a:ext cx="3467100" cy="495300"/>
        </p:xfrm>
        <a:graphic>
          <a:graphicData uri="http://schemas.openxmlformats.org/presentationml/2006/ole">
            <mc:AlternateContent xmlns:mc="http://schemas.openxmlformats.org/markup-compatibility/2006">
              <mc:Choice xmlns:v="urn:schemas-microsoft-com:vml" Requires="v">
                <p:oleObj name="Equation" r:id="rId8" imgW="3467100" imgH="495300" progId="Equation.DSMT4">
                  <p:embed/>
                </p:oleObj>
              </mc:Choice>
              <mc:Fallback>
                <p:oleObj name="Equation" r:id="rId8" imgW="3467100" imgH="4953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9572" y="1306286"/>
                        <a:ext cx="3467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05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05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0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Cross Product Determinant Formula</a:t>
            </a:r>
          </a:p>
        </p:txBody>
      </p:sp>
      <p:sp>
        <p:nvSpPr>
          <p:cNvPr id="3" name="Content Placeholder 2"/>
          <p:cNvSpPr>
            <a:spLocks noGrp="1"/>
          </p:cNvSpPr>
          <p:nvPr>
            <p:ph idx="1"/>
          </p:nvPr>
        </p:nvSpPr>
        <p:spPr>
          <a:xfrm>
            <a:off x="457200" y="1280160"/>
            <a:ext cx="8229600" cy="4130040"/>
          </a:xfrm>
          <a:solidFill>
            <a:srgbClr val="FFFFCC"/>
          </a:solidFill>
          <a:ln w="28575">
            <a:solidFill>
              <a:schemeClr val="tx1"/>
            </a:solidFill>
          </a:ln>
        </p:spPr>
        <p:txBody>
          <a:bodyPr/>
          <a:lstStyle/>
          <a:p>
            <a:r>
              <a:rPr lang="en-US" dirty="0">
                <a:solidFill>
                  <a:schemeClr val="tx1"/>
                </a:solidFill>
              </a:rPr>
              <a:t>Given 			    and </a:t>
            </a:r>
            <a:endParaRPr lang="en-US" b="1" dirty="0">
              <a:solidFill>
                <a:schemeClr val="tx1"/>
              </a:solidFill>
            </a:endParaRPr>
          </a:p>
        </p:txBody>
      </p:sp>
      <p:graphicFrame>
        <p:nvGraphicFramePr>
          <p:cNvPr id="585730" name="Object 2"/>
          <p:cNvGraphicFramePr>
            <a:graphicFrameLocks noChangeAspect="1"/>
          </p:cNvGraphicFramePr>
          <p:nvPr>
            <p:extLst>
              <p:ext uri="{D42A27DB-BD31-4B8C-83A1-F6EECF244321}">
                <p14:modId xmlns:p14="http://schemas.microsoft.com/office/powerpoint/2010/main" val="317578003"/>
              </p:ext>
            </p:extLst>
          </p:nvPr>
        </p:nvGraphicFramePr>
        <p:xfrm>
          <a:off x="1608707" y="1319183"/>
          <a:ext cx="1917700" cy="495300"/>
        </p:xfrm>
        <a:graphic>
          <a:graphicData uri="http://schemas.openxmlformats.org/presentationml/2006/ole">
            <mc:AlternateContent xmlns:mc="http://schemas.openxmlformats.org/markup-compatibility/2006">
              <mc:Choice xmlns:v="urn:schemas-microsoft-com:vml" Requires="v">
                <p:oleObj name="Equation" r:id="rId2" imgW="1917360" imgH="495000" progId="Equation.DSMT4">
                  <p:embed/>
                </p:oleObj>
              </mc:Choice>
              <mc:Fallback>
                <p:oleObj name="Equation" r:id="rId2" imgW="191736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707" y="1319183"/>
                        <a:ext cx="1917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5731" name="Object 3"/>
          <p:cNvGraphicFramePr>
            <a:graphicFrameLocks noChangeAspect="1"/>
          </p:cNvGraphicFramePr>
          <p:nvPr>
            <p:extLst>
              <p:ext uri="{D42A27DB-BD31-4B8C-83A1-F6EECF244321}">
                <p14:modId xmlns:p14="http://schemas.microsoft.com/office/powerpoint/2010/main" val="2875461301"/>
              </p:ext>
            </p:extLst>
          </p:nvPr>
        </p:nvGraphicFramePr>
        <p:xfrm>
          <a:off x="4339515" y="1301676"/>
          <a:ext cx="2006600" cy="495300"/>
        </p:xfrm>
        <a:graphic>
          <a:graphicData uri="http://schemas.openxmlformats.org/presentationml/2006/ole">
            <mc:AlternateContent xmlns:mc="http://schemas.openxmlformats.org/markup-compatibility/2006">
              <mc:Choice xmlns:v="urn:schemas-microsoft-com:vml" Requires="v">
                <p:oleObj name="Equation" r:id="rId4" imgW="2006280" imgH="495000" progId="Equation.DSMT4">
                  <p:embed/>
                </p:oleObj>
              </mc:Choice>
              <mc:Fallback>
                <p:oleObj name="Equation" r:id="rId4" imgW="200628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9515" y="1301676"/>
                        <a:ext cx="200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5732" name="Object 4"/>
          <p:cNvGraphicFramePr>
            <a:graphicFrameLocks noChangeAspect="1"/>
          </p:cNvGraphicFramePr>
          <p:nvPr>
            <p:extLst>
              <p:ext uri="{D42A27DB-BD31-4B8C-83A1-F6EECF244321}">
                <p14:modId xmlns:p14="http://schemas.microsoft.com/office/powerpoint/2010/main" val="175399366"/>
              </p:ext>
            </p:extLst>
          </p:nvPr>
        </p:nvGraphicFramePr>
        <p:xfrm>
          <a:off x="751765" y="1979856"/>
          <a:ext cx="7175500" cy="2755900"/>
        </p:xfrm>
        <a:graphic>
          <a:graphicData uri="http://schemas.openxmlformats.org/presentationml/2006/ole">
            <mc:AlternateContent xmlns:mc="http://schemas.openxmlformats.org/markup-compatibility/2006">
              <mc:Choice xmlns:v="urn:schemas-microsoft-com:vml" Requires="v">
                <p:oleObj name="Equation" r:id="rId6" imgW="7175160" imgH="2755800" progId="Equation.DSMT4">
                  <p:embed/>
                </p:oleObj>
              </mc:Choice>
              <mc:Fallback>
                <p:oleObj name="Equation" r:id="rId6" imgW="7175160" imgH="2755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765" y="1979856"/>
                        <a:ext cx="71755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4434840"/>
          </a:xfrm>
          <a:solidFill>
            <a:srgbClr val="FFFFCC"/>
          </a:solidFill>
          <a:ln w="28575">
            <a:solidFill>
              <a:schemeClr val="tx1"/>
            </a:solidFill>
          </a:ln>
        </p:spPr>
        <p:txBody>
          <a:bodyPr/>
          <a:lstStyle/>
          <a:p>
            <a:r>
              <a:rPr lang="en-US" dirty="0">
                <a:solidFill>
                  <a:srgbClr val="000000"/>
                </a:solidFill>
              </a:rPr>
              <a:t>Writing </a:t>
            </a:r>
            <a:r>
              <a:rPr lang="en-US" b="1" dirty="0">
                <a:solidFill>
                  <a:srgbClr val="000000"/>
                </a:solidFill>
              </a:rPr>
              <a:t>u</a:t>
            </a:r>
            <a:r>
              <a:rPr lang="en-US" dirty="0">
                <a:solidFill>
                  <a:srgbClr val="000000"/>
                </a:solidFill>
              </a:rPr>
              <a:t> = </a:t>
            </a:r>
            <a:r>
              <a:rPr lang="en-US" i="1" dirty="0">
                <a:solidFill>
                  <a:srgbClr val="000000"/>
                </a:solidFill>
              </a:rPr>
              <a:t>u</a:t>
            </a:r>
            <a:r>
              <a:rPr lang="en-US" baseline="-25000" dirty="0">
                <a:solidFill>
                  <a:srgbClr val="000000"/>
                </a:solidFill>
              </a:rPr>
              <a:t>1</a:t>
            </a:r>
            <a:r>
              <a:rPr lang="en-US" dirty="0">
                <a:solidFill>
                  <a:srgbClr val="000000"/>
                </a:solidFill>
              </a:rPr>
              <a:t> </a:t>
            </a:r>
            <a:r>
              <a:rPr lang="en-US" b="1" dirty="0">
                <a:solidFill>
                  <a:srgbClr val="000000"/>
                </a:solidFill>
              </a:rPr>
              <a:t>i</a:t>
            </a:r>
            <a:r>
              <a:rPr lang="en-US" dirty="0">
                <a:solidFill>
                  <a:srgbClr val="000000"/>
                </a:solidFill>
              </a:rPr>
              <a:t> + </a:t>
            </a:r>
            <a:r>
              <a:rPr lang="en-US" i="1" dirty="0">
                <a:solidFill>
                  <a:srgbClr val="000000"/>
                </a:solidFill>
              </a:rPr>
              <a:t>u</a:t>
            </a:r>
            <a:r>
              <a:rPr lang="en-US" baseline="-25000" dirty="0">
                <a:solidFill>
                  <a:srgbClr val="000000"/>
                </a:solidFill>
              </a:rPr>
              <a:t>2</a:t>
            </a:r>
            <a:r>
              <a:rPr lang="en-US" dirty="0">
                <a:solidFill>
                  <a:srgbClr val="000000"/>
                </a:solidFill>
              </a:rPr>
              <a:t> </a:t>
            </a:r>
            <a:r>
              <a:rPr lang="en-US" b="1" dirty="0">
                <a:solidFill>
                  <a:srgbClr val="000000"/>
                </a:solidFill>
              </a:rPr>
              <a:t>j</a:t>
            </a:r>
            <a:r>
              <a:rPr lang="en-US" dirty="0">
                <a:solidFill>
                  <a:srgbClr val="000000"/>
                </a:solidFill>
              </a:rPr>
              <a:t> + </a:t>
            </a:r>
            <a:r>
              <a:rPr lang="en-US" i="1" dirty="0">
                <a:solidFill>
                  <a:srgbClr val="000000"/>
                </a:solidFill>
              </a:rPr>
              <a:t>u</a:t>
            </a:r>
            <a:r>
              <a:rPr lang="en-US" baseline="-25000" dirty="0">
                <a:solidFill>
                  <a:srgbClr val="000000"/>
                </a:solidFill>
              </a:rPr>
              <a:t>3</a:t>
            </a:r>
            <a:r>
              <a:rPr lang="en-US" dirty="0">
                <a:solidFill>
                  <a:srgbClr val="000000"/>
                </a:solidFill>
              </a:rPr>
              <a:t> </a:t>
            </a:r>
            <a:r>
              <a:rPr lang="en-US" b="1" dirty="0">
                <a:solidFill>
                  <a:srgbClr val="000000"/>
                </a:solidFill>
              </a:rPr>
              <a:t>k</a:t>
            </a:r>
            <a:r>
              <a:rPr lang="en-US" dirty="0">
                <a:solidFill>
                  <a:srgbClr val="000000"/>
                </a:solidFill>
              </a:rPr>
              <a:t> and </a:t>
            </a:r>
            <a:r>
              <a:rPr lang="en-US" b="1" dirty="0">
                <a:solidFill>
                  <a:srgbClr val="000000"/>
                </a:solidFill>
              </a:rPr>
              <a:t>v</a:t>
            </a:r>
            <a:r>
              <a:rPr lang="en-US" dirty="0">
                <a:solidFill>
                  <a:srgbClr val="000000"/>
                </a:solidFill>
              </a:rPr>
              <a:t> = </a:t>
            </a:r>
            <a:r>
              <a:rPr lang="en-US" i="1" dirty="0">
                <a:solidFill>
                  <a:srgbClr val="000000"/>
                </a:solidFill>
              </a:rPr>
              <a:t>v</a:t>
            </a:r>
            <a:r>
              <a:rPr lang="en-US" baseline="-25000" dirty="0">
                <a:solidFill>
                  <a:srgbClr val="000000"/>
                </a:solidFill>
              </a:rPr>
              <a:t>1</a:t>
            </a:r>
            <a:r>
              <a:rPr lang="en-US" dirty="0">
                <a:solidFill>
                  <a:srgbClr val="000000"/>
                </a:solidFill>
              </a:rPr>
              <a:t> </a:t>
            </a:r>
            <a:r>
              <a:rPr lang="en-US" b="1" dirty="0">
                <a:solidFill>
                  <a:srgbClr val="000000"/>
                </a:solidFill>
              </a:rPr>
              <a:t>i</a:t>
            </a:r>
            <a:r>
              <a:rPr lang="en-US" dirty="0">
                <a:solidFill>
                  <a:srgbClr val="000000"/>
                </a:solidFill>
              </a:rPr>
              <a:t> + </a:t>
            </a:r>
            <a:r>
              <a:rPr lang="en-US" i="1" dirty="0">
                <a:solidFill>
                  <a:srgbClr val="000000"/>
                </a:solidFill>
              </a:rPr>
              <a:t>v</a:t>
            </a:r>
            <a:r>
              <a:rPr lang="en-US" baseline="-25000" dirty="0">
                <a:solidFill>
                  <a:srgbClr val="000000"/>
                </a:solidFill>
              </a:rPr>
              <a:t>2</a:t>
            </a:r>
            <a:r>
              <a:rPr lang="en-US" dirty="0">
                <a:solidFill>
                  <a:srgbClr val="000000"/>
                </a:solidFill>
              </a:rPr>
              <a:t> </a:t>
            </a:r>
            <a:r>
              <a:rPr lang="en-US" b="1" dirty="0">
                <a:solidFill>
                  <a:srgbClr val="000000"/>
                </a:solidFill>
              </a:rPr>
              <a:t>j</a:t>
            </a:r>
            <a:r>
              <a:rPr lang="en-US" dirty="0">
                <a:solidFill>
                  <a:srgbClr val="000000"/>
                </a:solidFill>
              </a:rPr>
              <a:t> + </a:t>
            </a:r>
            <a:r>
              <a:rPr lang="en-US" i="1" dirty="0">
                <a:solidFill>
                  <a:srgbClr val="000000"/>
                </a:solidFill>
              </a:rPr>
              <a:t>v</a:t>
            </a:r>
            <a:r>
              <a:rPr lang="en-US" baseline="-25000" dirty="0">
                <a:solidFill>
                  <a:srgbClr val="000000"/>
                </a:solidFill>
              </a:rPr>
              <a:t>3</a:t>
            </a:r>
            <a:r>
              <a:rPr lang="en-US" dirty="0">
                <a:solidFill>
                  <a:srgbClr val="000000"/>
                </a:solidFill>
              </a:rPr>
              <a:t> </a:t>
            </a:r>
            <a:r>
              <a:rPr lang="en-US" b="1" dirty="0">
                <a:solidFill>
                  <a:srgbClr val="000000"/>
                </a:solidFill>
              </a:rPr>
              <a:t>k</a:t>
            </a:r>
            <a:r>
              <a:rPr lang="en-US" dirty="0">
                <a:solidFill>
                  <a:srgbClr val="000000"/>
                </a:solidFill>
              </a:rPr>
              <a:t>, and making use of the properties we noted previously,</a:t>
            </a:r>
          </a:p>
        </p:txBody>
      </p:sp>
      <p:graphicFrame>
        <p:nvGraphicFramePr>
          <p:cNvPr id="586756" name="Object 4"/>
          <p:cNvGraphicFramePr>
            <a:graphicFrameLocks noChangeAspect="1"/>
          </p:cNvGraphicFramePr>
          <p:nvPr>
            <p:extLst>
              <p:ext uri="{D42A27DB-BD31-4B8C-83A1-F6EECF244321}">
                <p14:modId xmlns:p14="http://schemas.microsoft.com/office/powerpoint/2010/main" val="251041867"/>
              </p:ext>
            </p:extLst>
          </p:nvPr>
        </p:nvGraphicFramePr>
        <p:xfrm>
          <a:off x="546100" y="2362200"/>
          <a:ext cx="8140700" cy="2628900"/>
        </p:xfrm>
        <a:graphic>
          <a:graphicData uri="http://schemas.openxmlformats.org/presentationml/2006/ole">
            <mc:AlternateContent xmlns:mc="http://schemas.openxmlformats.org/markup-compatibility/2006">
              <mc:Choice xmlns:v="urn:schemas-microsoft-com:vml" Requires="v">
                <p:oleObj name="Equation" r:id="rId2" imgW="8140680" imgH="2628720" progId="Equation.DSMT4">
                  <p:embed/>
                </p:oleObj>
              </mc:Choice>
              <mc:Fallback>
                <p:oleObj name="Equation" r:id="rId2" imgW="8140680" imgH="262872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2362200"/>
                        <a:ext cx="81407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291840"/>
          </a:xfrm>
          <a:solidFill>
            <a:srgbClr val="FFFFCC"/>
          </a:solidFill>
          <a:ln w="28575">
            <a:solidFill>
              <a:schemeClr val="tx1"/>
            </a:solidFill>
          </a:ln>
        </p:spPr>
        <p:txBody>
          <a:bodyPr/>
          <a:lstStyle/>
          <a:p>
            <a:endParaRPr lang="en-US" dirty="0">
              <a:solidFill>
                <a:srgbClr val="000000"/>
              </a:solidFill>
            </a:endParaRPr>
          </a:p>
          <a:p>
            <a:endParaRPr lang="en-US" dirty="0">
              <a:solidFill>
                <a:srgbClr val="000000"/>
              </a:solidFill>
            </a:endParaRPr>
          </a:p>
          <a:p>
            <a:endParaRPr lang="en-US" sz="1500" dirty="0">
              <a:solidFill>
                <a:srgbClr val="000000"/>
              </a:solidFill>
            </a:endParaRPr>
          </a:p>
          <a:p>
            <a:r>
              <a:rPr lang="en-US" dirty="0">
                <a:solidFill>
                  <a:srgbClr val="000000"/>
                </a:solidFill>
              </a:rPr>
              <a:t>The matrix determinant notation seen in the statement of this theorem is used merely as a convenient reminder of the formula.</a:t>
            </a:r>
            <a:endParaRPr lang="en-US" b="1" dirty="0">
              <a:solidFill>
                <a:srgbClr val="000000"/>
              </a:solidFill>
            </a:endParaRPr>
          </a:p>
        </p:txBody>
      </p:sp>
      <p:graphicFrame>
        <p:nvGraphicFramePr>
          <p:cNvPr id="587778" name="Object 2"/>
          <p:cNvGraphicFramePr>
            <a:graphicFrameLocks noChangeAspect="1"/>
          </p:cNvGraphicFramePr>
          <p:nvPr>
            <p:extLst>
              <p:ext uri="{D42A27DB-BD31-4B8C-83A1-F6EECF244321}">
                <p14:modId xmlns:p14="http://schemas.microsoft.com/office/powerpoint/2010/main" val="1237104076"/>
              </p:ext>
            </p:extLst>
          </p:nvPr>
        </p:nvGraphicFramePr>
        <p:xfrm>
          <a:off x="604669" y="1561652"/>
          <a:ext cx="5981700" cy="990600"/>
        </p:xfrm>
        <a:graphic>
          <a:graphicData uri="http://schemas.openxmlformats.org/presentationml/2006/ole">
            <mc:AlternateContent xmlns:mc="http://schemas.openxmlformats.org/markup-compatibility/2006">
              <mc:Choice xmlns:v="urn:schemas-microsoft-com:vml" Requires="v">
                <p:oleObj name="Equation" r:id="rId2" imgW="5981400" imgH="990360" progId="Equation.DSMT4">
                  <p:embed/>
                </p:oleObj>
              </mc:Choice>
              <mc:Fallback>
                <p:oleObj name="Equation" r:id="rId2" imgW="5981400" imgH="990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69" y="1561652"/>
                        <a:ext cx="5981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7779" name="Object 3"/>
          <p:cNvGraphicFramePr>
            <a:graphicFrameLocks noChangeAspect="1"/>
          </p:cNvGraphicFramePr>
          <p:nvPr>
            <p:extLst>
              <p:ext uri="{D42A27DB-BD31-4B8C-83A1-F6EECF244321}">
                <p14:modId xmlns:p14="http://schemas.microsoft.com/office/powerpoint/2010/main" val="4111696749"/>
              </p:ext>
            </p:extLst>
          </p:nvPr>
        </p:nvGraphicFramePr>
        <p:xfrm>
          <a:off x="6521282" y="1626740"/>
          <a:ext cx="1981200" cy="279400"/>
        </p:xfrm>
        <a:graphic>
          <a:graphicData uri="http://schemas.openxmlformats.org/presentationml/2006/ole">
            <mc:AlternateContent xmlns:mc="http://schemas.openxmlformats.org/markup-compatibility/2006">
              <mc:Choice xmlns:v="urn:schemas-microsoft-com:vml" Requires="v">
                <p:oleObj name="Equation" r:id="rId4" imgW="1981080" imgH="279360" progId="Equation.DSMT4">
                  <p:embed/>
                </p:oleObj>
              </mc:Choice>
              <mc:Fallback>
                <p:oleObj name="Equation" r:id="rId4" imgW="198108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1282" y="1626740"/>
                        <a:ext cx="1981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Cross Product Determinant Formula</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88807" name="Object 7"/>
          <p:cNvGraphicFramePr>
            <a:graphicFrameLocks noChangeAspect="1"/>
          </p:cNvGraphicFramePr>
          <p:nvPr/>
        </p:nvGraphicFramePr>
        <p:xfrm>
          <a:off x="457200" y="2069052"/>
          <a:ext cx="2717800" cy="469900"/>
        </p:xfrm>
        <a:graphic>
          <a:graphicData uri="http://schemas.openxmlformats.org/presentationml/2006/ole">
            <mc:AlternateContent xmlns:mc="http://schemas.openxmlformats.org/markup-compatibility/2006">
              <mc:Choice xmlns:v="urn:schemas-microsoft-com:vml" Requires="v">
                <p:oleObj name="Equation" r:id="rId2" imgW="2717640" imgH="469800" progId="Equation.DSMT4">
                  <p:embed/>
                </p:oleObj>
              </mc:Choice>
              <mc:Fallback>
                <p:oleObj name="Equation" r:id="rId2" imgW="2717640" imgH="46980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69052"/>
                        <a:ext cx="271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08" name="Object 8"/>
          <p:cNvGraphicFramePr>
            <a:graphicFrameLocks noChangeAspect="1"/>
          </p:cNvGraphicFramePr>
          <p:nvPr>
            <p:extLst>
              <p:ext uri="{D42A27DB-BD31-4B8C-83A1-F6EECF244321}">
                <p14:modId xmlns:p14="http://schemas.microsoft.com/office/powerpoint/2010/main" val="1896403345"/>
              </p:ext>
            </p:extLst>
          </p:nvPr>
        </p:nvGraphicFramePr>
        <p:xfrm>
          <a:off x="3213100" y="1530350"/>
          <a:ext cx="1981200" cy="1549400"/>
        </p:xfrm>
        <a:graphic>
          <a:graphicData uri="http://schemas.openxmlformats.org/presentationml/2006/ole">
            <mc:AlternateContent xmlns:mc="http://schemas.openxmlformats.org/markup-compatibility/2006">
              <mc:Choice xmlns:v="urn:schemas-microsoft-com:vml" Requires="v">
                <p:oleObj name="Equation" r:id="rId4" imgW="1981080" imgH="1549080" progId="Equation.DSMT4">
                  <p:embed/>
                </p:oleObj>
              </mc:Choice>
              <mc:Fallback>
                <p:oleObj name="Equation" r:id="rId4" imgW="1981080" imgH="1549080" progId="Equation.DSMT4">
                  <p:embed/>
                  <p:pic>
                    <p:nvPicPr>
                      <p:cNvPr id="0" name="Picture 8"/>
                      <p:cNvPicPr>
                        <a:picLocks noChangeAspect="1" noChangeArrowheads="1"/>
                      </p:cNvPicPr>
                      <p:nvPr/>
                    </p:nvPicPr>
                    <p:blipFill>
                      <a:blip r:embed="rId5"/>
                      <a:srcRect/>
                      <a:stretch>
                        <a:fillRect/>
                      </a:stretch>
                    </p:blipFill>
                    <p:spPr bwMode="auto">
                      <a:xfrm>
                        <a:off x="3213100" y="1530350"/>
                        <a:ext cx="19812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09" name="Object 9"/>
          <p:cNvGraphicFramePr>
            <a:graphicFrameLocks noChangeAspect="1"/>
          </p:cNvGraphicFramePr>
          <p:nvPr>
            <p:extLst>
              <p:ext uri="{D42A27DB-BD31-4B8C-83A1-F6EECF244321}">
                <p14:modId xmlns:p14="http://schemas.microsoft.com/office/powerpoint/2010/main" val="1477002586"/>
              </p:ext>
            </p:extLst>
          </p:nvPr>
        </p:nvGraphicFramePr>
        <p:xfrm>
          <a:off x="3213100" y="3408381"/>
          <a:ext cx="4419600" cy="482600"/>
        </p:xfrm>
        <a:graphic>
          <a:graphicData uri="http://schemas.openxmlformats.org/presentationml/2006/ole">
            <mc:AlternateContent xmlns:mc="http://schemas.openxmlformats.org/markup-compatibility/2006">
              <mc:Choice xmlns:v="urn:schemas-microsoft-com:vml" Requires="v">
                <p:oleObj name="Equation" r:id="rId6" imgW="4419360" imgH="482400" progId="Equation.DSMT4">
                  <p:embed/>
                </p:oleObj>
              </mc:Choice>
              <mc:Fallback>
                <p:oleObj name="Equation" r:id="rId6" imgW="4419360" imgH="482400" progId="Equation.DSMT4">
                  <p:embed/>
                  <p:pic>
                    <p:nvPicPr>
                      <p:cNvPr id="0" name="Picture 9"/>
                      <p:cNvPicPr>
                        <a:picLocks noChangeAspect="1" noChangeArrowheads="1"/>
                      </p:cNvPicPr>
                      <p:nvPr/>
                    </p:nvPicPr>
                    <p:blipFill>
                      <a:blip r:embed="rId7"/>
                      <a:srcRect/>
                      <a:stretch>
                        <a:fillRect/>
                      </a:stretch>
                    </p:blipFill>
                    <p:spPr bwMode="auto">
                      <a:xfrm>
                        <a:off x="3213100" y="3408381"/>
                        <a:ext cx="441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10" name="Object 10"/>
          <p:cNvGraphicFramePr>
            <a:graphicFrameLocks noChangeAspect="1"/>
          </p:cNvGraphicFramePr>
          <p:nvPr>
            <p:extLst>
              <p:ext uri="{D42A27DB-BD31-4B8C-83A1-F6EECF244321}">
                <p14:modId xmlns:p14="http://schemas.microsoft.com/office/powerpoint/2010/main" val="489458494"/>
              </p:ext>
            </p:extLst>
          </p:nvPr>
        </p:nvGraphicFramePr>
        <p:xfrm>
          <a:off x="3213100" y="4401670"/>
          <a:ext cx="2108200" cy="469900"/>
        </p:xfrm>
        <a:graphic>
          <a:graphicData uri="http://schemas.openxmlformats.org/presentationml/2006/ole">
            <mc:AlternateContent xmlns:mc="http://schemas.openxmlformats.org/markup-compatibility/2006">
              <mc:Choice xmlns:v="urn:schemas-microsoft-com:vml" Requires="v">
                <p:oleObj name="Equation" r:id="rId8" imgW="2108160" imgH="469800" progId="Equation.DSMT4">
                  <p:embed/>
                </p:oleObj>
              </mc:Choice>
              <mc:Fallback>
                <p:oleObj name="Equation" r:id="rId8" imgW="2108160" imgH="46980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3100" y="4401670"/>
                        <a:ext cx="210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8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88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8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the Cross Product</a:t>
            </a:r>
          </a:p>
        </p:txBody>
      </p:sp>
      <p:sp>
        <p:nvSpPr>
          <p:cNvPr id="3" name="Content Placeholder 2"/>
          <p:cNvSpPr>
            <a:spLocks noGrp="1"/>
          </p:cNvSpPr>
          <p:nvPr>
            <p:ph idx="1"/>
          </p:nvPr>
        </p:nvSpPr>
        <p:spPr>
          <a:xfrm>
            <a:off x="457200" y="1280160"/>
            <a:ext cx="8229600" cy="3453253"/>
          </a:xfrm>
          <a:solidFill>
            <a:srgbClr val="FFFFCC"/>
          </a:solidFill>
          <a:ln w="28575">
            <a:solidFill>
              <a:schemeClr val="tx1"/>
            </a:solidFill>
          </a:ln>
        </p:spPr>
        <p:txBody>
          <a:bodyPr wrap="square">
            <a:spAutoFit/>
          </a:bodyPr>
          <a:lstStyle/>
          <a:p>
            <a:r>
              <a:rPr lang="en-US" dirty="0">
                <a:solidFill>
                  <a:srgbClr val="000000"/>
                </a:solidFill>
              </a:rPr>
              <a:t>Assume </a:t>
            </a:r>
            <a:r>
              <a:rPr lang="en-US" b="1" dirty="0">
                <a:solidFill>
                  <a:srgbClr val="000000"/>
                </a:solidFill>
              </a:rPr>
              <a:t>u</a:t>
            </a:r>
            <a:r>
              <a:rPr lang="en-US" dirty="0">
                <a:solidFill>
                  <a:srgbClr val="000000"/>
                </a:solidFill>
              </a:rPr>
              <a:t>, </a:t>
            </a:r>
            <a:r>
              <a:rPr lang="en-US" b="1" dirty="0">
                <a:solidFill>
                  <a:srgbClr val="000000"/>
                </a:solidFill>
              </a:rPr>
              <a:t>v</a:t>
            </a:r>
            <a:r>
              <a:rPr lang="en-US" dirty="0">
                <a:solidFill>
                  <a:srgbClr val="000000"/>
                </a:solidFill>
              </a:rPr>
              <a:t>, and </a:t>
            </a:r>
            <a:r>
              <a:rPr lang="en-US" b="1" dirty="0">
                <a:solidFill>
                  <a:srgbClr val="000000"/>
                </a:solidFill>
              </a:rPr>
              <a:t>w</a:t>
            </a:r>
            <a:r>
              <a:rPr lang="en-US" dirty="0">
                <a:solidFill>
                  <a:srgbClr val="000000"/>
                </a:solidFill>
              </a:rPr>
              <a:t> represent vectors in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3</a:t>
            </a:r>
            <a:r>
              <a:rPr lang="en-US" dirty="0">
                <a:solidFill>
                  <a:srgbClr val="000000"/>
                </a:solidFill>
              </a:rPr>
              <a:t> and that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represent scalars. Then the following properties hold.</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589827" name="Object 3"/>
          <p:cNvGraphicFramePr>
            <a:graphicFrameLocks noChangeAspect="1"/>
          </p:cNvGraphicFramePr>
          <p:nvPr>
            <p:extLst>
              <p:ext uri="{D42A27DB-BD31-4B8C-83A1-F6EECF244321}">
                <p14:modId xmlns:p14="http://schemas.microsoft.com/office/powerpoint/2010/main" val="2710662263"/>
              </p:ext>
            </p:extLst>
          </p:nvPr>
        </p:nvGraphicFramePr>
        <p:xfrm>
          <a:off x="696759" y="2609626"/>
          <a:ext cx="2159000" cy="469900"/>
        </p:xfrm>
        <a:graphic>
          <a:graphicData uri="http://schemas.openxmlformats.org/presentationml/2006/ole">
            <mc:AlternateContent xmlns:mc="http://schemas.openxmlformats.org/markup-compatibility/2006">
              <mc:Choice xmlns:v="urn:schemas-microsoft-com:vml" Requires="v">
                <p:oleObj name="Equation" r:id="rId2" imgW="2158920" imgH="469800" progId="Equation.DSMT4">
                  <p:embed/>
                </p:oleObj>
              </mc:Choice>
              <mc:Fallback>
                <p:oleObj name="Equation" r:id="rId2" imgW="215892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9" y="2609626"/>
                        <a:ext cx="215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28" name="Object 4"/>
          <p:cNvGraphicFramePr>
            <a:graphicFrameLocks noChangeAspect="1"/>
          </p:cNvGraphicFramePr>
          <p:nvPr>
            <p:extLst>
              <p:ext uri="{D42A27DB-BD31-4B8C-83A1-F6EECF244321}">
                <p14:modId xmlns:p14="http://schemas.microsoft.com/office/powerpoint/2010/main" val="4199163570"/>
              </p:ext>
            </p:extLst>
          </p:nvPr>
        </p:nvGraphicFramePr>
        <p:xfrm>
          <a:off x="706084" y="3070988"/>
          <a:ext cx="3556000" cy="469900"/>
        </p:xfrm>
        <a:graphic>
          <a:graphicData uri="http://schemas.openxmlformats.org/presentationml/2006/ole">
            <mc:AlternateContent xmlns:mc="http://schemas.openxmlformats.org/markup-compatibility/2006">
              <mc:Choice xmlns:v="urn:schemas-microsoft-com:vml" Requires="v">
                <p:oleObj name="Equation" r:id="rId4" imgW="3555720" imgH="469800" progId="Equation.DSMT4">
                  <p:embed/>
                </p:oleObj>
              </mc:Choice>
              <mc:Fallback>
                <p:oleObj name="Equation" r:id="rId4" imgW="355572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084" y="3070988"/>
                        <a:ext cx="355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29" name="Object 5"/>
          <p:cNvGraphicFramePr>
            <a:graphicFrameLocks noChangeAspect="1"/>
          </p:cNvGraphicFramePr>
          <p:nvPr>
            <p:extLst>
              <p:ext uri="{D42A27DB-BD31-4B8C-83A1-F6EECF244321}">
                <p14:modId xmlns:p14="http://schemas.microsoft.com/office/powerpoint/2010/main" val="3067501304"/>
              </p:ext>
            </p:extLst>
          </p:nvPr>
        </p:nvGraphicFramePr>
        <p:xfrm>
          <a:off x="696558" y="3551338"/>
          <a:ext cx="3492500" cy="495300"/>
        </p:xfrm>
        <a:graphic>
          <a:graphicData uri="http://schemas.openxmlformats.org/presentationml/2006/ole">
            <mc:AlternateContent xmlns:mc="http://schemas.openxmlformats.org/markup-compatibility/2006">
              <mc:Choice xmlns:v="urn:schemas-microsoft-com:vml" Requires="v">
                <p:oleObj name="Equation" r:id="rId6" imgW="3492360" imgH="495000" progId="Equation.DSMT4">
                  <p:embed/>
                </p:oleObj>
              </mc:Choice>
              <mc:Fallback>
                <p:oleObj name="Equation" r:id="rId6" imgW="3492360" imgH="495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558" y="3551338"/>
                        <a:ext cx="3492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30" name="Object 6"/>
          <p:cNvGraphicFramePr>
            <a:graphicFrameLocks noChangeAspect="1"/>
          </p:cNvGraphicFramePr>
          <p:nvPr>
            <p:extLst>
              <p:ext uri="{D42A27DB-BD31-4B8C-83A1-F6EECF244321}">
                <p14:modId xmlns:p14="http://schemas.microsoft.com/office/powerpoint/2010/main" val="130251823"/>
              </p:ext>
            </p:extLst>
          </p:nvPr>
        </p:nvGraphicFramePr>
        <p:xfrm>
          <a:off x="733734" y="4084738"/>
          <a:ext cx="4267200" cy="469900"/>
        </p:xfrm>
        <a:graphic>
          <a:graphicData uri="http://schemas.openxmlformats.org/presentationml/2006/ole">
            <mc:AlternateContent xmlns:mc="http://schemas.openxmlformats.org/markup-compatibility/2006">
              <mc:Choice xmlns:v="urn:schemas-microsoft-com:vml" Requires="v">
                <p:oleObj name="Equation" r:id="rId8" imgW="4267080" imgH="469800" progId="Equation.DSMT4">
                  <p:embed/>
                </p:oleObj>
              </mc:Choice>
              <mc:Fallback>
                <p:oleObj name="Equation" r:id="rId8" imgW="426708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734" y="4084738"/>
                        <a:ext cx="426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31" name="Object 7"/>
          <p:cNvGraphicFramePr>
            <a:graphicFrameLocks noChangeAspect="1"/>
          </p:cNvGraphicFramePr>
          <p:nvPr>
            <p:extLst>
              <p:ext uri="{D42A27DB-BD31-4B8C-83A1-F6EECF244321}">
                <p14:modId xmlns:p14="http://schemas.microsoft.com/office/powerpoint/2010/main" val="936173402"/>
              </p:ext>
            </p:extLst>
          </p:nvPr>
        </p:nvGraphicFramePr>
        <p:xfrm>
          <a:off x="4976458" y="2685826"/>
          <a:ext cx="1206500" cy="304800"/>
        </p:xfrm>
        <a:graphic>
          <a:graphicData uri="http://schemas.openxmlformats.org/presentationml/2006/ole">
            <mc:AlternateContent xmlns:mc="http://schemas.openxmlformats.org/markup-compatibility/2006">
              <mc:Choice xmlns:v="urn:schemas-microsoft-com:vml" Requires="v">
                <p:oleObj name="Equation" r:id="rId10" imgW="1206360" imgH="304560" progId="Equation.DSMT4">
                  <p:embed/>
                </p:oleObj>
              </mc:Choice>
              <mc:Fallback>
                <p:oleObj name="Equation" r:id="rId10" imgW="1206360" imgH="3045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6458" y="2685826"/>
                        <a:ext cx="1206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32" name="Object 8"/>
          <p:cNvGraphicFramePr>
            <a:graphicFrameLocks noChangeAspect="1"/>
          </p:cNvGraphicFramePr>
          <p:nvPr>
            <p:extLst>
              <p:ext uri="{D42A27DB-BD31-4B8C-83A1-F6EECF244321}">
                <p14:modId xmlns:p14="http://schemas.microsoft.com/office/powerpoint/2010/main" val="4277145165"/>
              </p:ext>
            </p:extLst>
          </p:nvPr>
        </p:nvGraphicFramePr>
        <p:xfrm>
          <a:off x="4963758" y="3100888"/>
          <a:ext cx="3657600" cy="469900"/>
        </p:xfrm>
        <a:graphic>
          <a:graphicData uri="http://schemas.openxmlformats.org/presentationml/2006/ole">
            <mc:AlternateContent xmlns:mc="http://schemas.openxmlformats.org/markup-compatibility/2006">
              <mc:Choice xmlns:v="urn:schemas-microsoft-com:vml" Requires="v">
                <p:oleObj name="Equation" r:id="rId12" imgW="3657600" imgH="469800" progId="Equation.DSMT4">
                  <p:embed/>
                </p:oleObj>
              </mc:Choice>
              <mc:Fallback>
                <p:oleObj name="Equation" r:id="rId12" imgW="3657600" imgH="469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3758" y="3100888"/>
                        <a:ext cx="3657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33" name="Object 9"/>
          <p:cNvGraphicFramePr>
            <a:graphicFrameLocks noChangeAspect="1"/>
          </p:cNvGraphicFramePr>
          <p:nvPr>
            <p:extLst>
              <p:ext uri="{D42A27DB-BD31-4B8C-83A1-F6EECF244321}">
                <p14:modId xmlns:p14="http://schemas.microsoft.com/office/powerpoint/2010/main" val="2520683881"/>
              </p:ext>
            </p:extLst>
          </p:nvPr>
        </p:nvGraphicFramePr>
        <p:xfrm>
          <a:off x="5039958" y="3634288"/>
          <a:ext cx="3035300" cy="469900"/>
        </p:xfrm>
        <a:graphic>
          <a:graphicData uri="http://schemas.openxmlformats.org/presentationml/2006/ole">
            <mc:AlternateContent xmlns:mc="http://schemas.openxmlformats.org/markup-compatibility/2006">
              <mc:Choice xmlns:v="urn:schemas-microsoft-com:vml" Requires="v">
                <p:oleObj name="Equation" r:id="rId14" imgW="3035160" imgH="469800" progId="Equation.DSMT4">
                  <p:embed/>
                </p:oleObj>
              </mc:Choice>
              <mc:Fallback>
                <p:oleObj name="Equation" r:id="rId14" imgW="3035160" imgH="4698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39958" y="3634288"/>
                        <a:ext cx="303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a:t>
            </a:r>
          </a:p>
        </p:txBody>
      </p:sp>
      <p:sp>
        <p:nvSpPr>
          <p:cNvPr id="3" name="Content Placeholder 2"/>
          <p:cNvSpPr>
            <a:spLocks noGrp="1"/>
          </p:cNvSpPr>
          <p:nvPr>
            <p:ph idx="1"/>
          </p:nvPr>
        </p:nvSpPr>
        <p:spPr/>
        <p:txBody>
          <a:bodyPr/>
          <a:lstStyle/>
          <a:p>
            <a:r>
              <a:rPr lang="en-US" dirty="0"/>
              <a:t>We say that a vector or a line that is perpendicular to a given plane is normal to the plane, and we will see in the next section how normal vectors play a role in characterizing planes. The cross product, by its nature, allows us to quickly construct normal vectors.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a:t>
            </a:r>
          </a:p>
        </p:txBody>
      </p:sp>
      <p:sp>
        <p:nvSpPr>
          <p:cNvPr id="3" name="Content Placeholder 2"/>
          <p:cNvSpPr>
            <a:spLocks noGrp="1"/>
          </p:cNvSpPr>
          <p:nvPr>
            <p:ph idx="1"/>
          </p:nvPr>
        </p:nvSpPr>
        <p:spPr>
          <a:xfrm>
            <a:off x="457200" y="1003502"/>
            <a:ext cx="8229600" cy="4572000"/>
          </a:xfrm>
        </p:spPr>
        <p:txBody>
          <a:bodyPr/>
          <a:lstStyle/>
          <a:p>
            <a:r>
              <a:rPr lang="en-US" dirty="0"/>
              <a:t>The cross product of two vectors </a:t>
            </a:r>
            <a:r>
              <a:rPr lang="en-US" b="1" dirty="0"/>
              <a:t>u</a:t>
            </a:r>
            <a:r>
              <a:rPr lang="en-US" dirty="0"/>
              <a:t> and </a:t>
            </a:r>
            <a:r>
              <a:rPr lang="en-US" b="1" dirty="0"/>
              <a:t>v</a:t>
            </a:r>
            <a:r>
              <a:rPr lang="en-US" dirty="0"/>
              <a:t> is written as 	notation which explains its common name. However, the cross product also goes by several other names including </a:t>
            </a:r>
            <a:r>
              <a:rPr lang="en-US" i="1" dirty="0"/>
              <a:t>vector product</a:t>
            </a:r>
            <a:r>
              <a:rPr lang="en-US" dirty="0"/>
              <a:t>, a name reflecting the fact that 	  is a vector. This is in contrast to         which is a scalar. The </a:t>
            </a:r>
            <a:r>
              <a:rPr lang="en-US" i="1" dirty="0"/>
              <a:t>magnitude</a:t>
            </a:r>
            <a:r>
              <a:rPr lang="en-US" dirty="0"/>
              <a:t> of 	     on the other hand, has much in common with one of the properties of 	  If, as in Section 11.3, we let </a:t>
            </a:r>
            <a:r>
              <a:rPr lang="el-GR" i="1" dirty="0">
                <a:latin typeface="Cambria Math" panose="02040503050406030204" pitchFamily="18" charset="0"/>
                <a:ea typeface="Cambria Math" panose="02040503050406030204" pitchFamily="18" charset="0"/>
              </a:rPr>
              <a:t>θ</a:t>
            </a:r>
            <a:r>
              <a:rPr lang="en-US" dirty="0"/>
              <a:t>  denote the angle between </a:t>
            </a:r>
            <a:r>
              <a:rPr lang="en-US" b="1" dirty="0"/>
              <a:t>u</a:t>
            </a:r>
            <a:r>
              <a:rPr lang="en-US" dirty="0"/>
              <a:t> and </a:t>
            </a:r>
            <a:r>
              <a:rPr lang="en-US" b="1" dirty="0"/>
              <a:t>v</a:t>
            </a:r>
            <a:r>
              <a:rPr lang="en-US" dirty="0"/>
              <a:t> when the two vectors are depicted with the same initial point, then</a:t>
            </a:r>
          </a:p>
        </p:txBody>
      </p:sp>
      <p:graphicFrame>
        <p:nvGraphicFramePr>
          <p:cNvPr id="578562" name="Object 2"/>
          <p:cNvGraphicFramePr>
            <a:graphicFrameLocks noChangeAspect="1"/>
          </p:cNvGraphicFramePr>
          <p:nvPr>
            <p:extLst>
              <p:ext uri="{D42A27DB-BD31-4B8C-83A1-F6EECF244321}">
                <p14:modId xmlns:p14="http://schemas.microsoft.com/office/powerpoint/2010/main" val="1209709683"/>
              </p:ext>
            </p:extLst>
          </p:nvPr>
        </p:nvGraphicFramePr>
        <p:xfrm>
          <a:off x="597208" y="1605342"/>
          <a:ext cx="762000" cy="292100"/>
        </p:xfrm>
        <a:graphic>
          <a:graphicData uri="http://schemas.openxmlformats.org/presentationml/2006/ole">
            <mc:AlternateContent xmlns:mc="http://schemas.openxmlformats.org/markup-compatibility/2006">
              <mc:Choice xmlns:v="urn:schemas-microsoft-com:vml" Requires="v">
                <p:oleObj name="Equation" r:id="rId2" imgW="761760" imgH="291960" progId="Equation.DSMT4">
                  <p:embed/>
                </p:oleObj>
              </mc:Choice>
              <mc:Fallback>
                <p:oleObj name="Equation" r:id="rId2" imgW="76176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08" y="1605342"/>
                        <a:ext cx="762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3" name="Object 3"/>
          <p:cNvGraphicFramePr>
            <a:graphicFrameLocks noChangeAspect="1"/>
          </p:cNvGraphicFramePr>
          <p:nvPr>
            <p:extLst>
              <p:ext uri="{D42A27DB-BD31-4B8C-83A1-F6EECF244321}">
                <p14:modId xmlns:p14="http://schemas.microsoft.com/office/powerpoint/2010/main" val="2851670909"/>
              </p:ext>
            </p:extLst>
          </p:nvPr>
        </p:nvGraphicFramePr>
        <p:xfrm>
          <a:off x="1807808" y="2877130"/>
          <a:ext cx="685800" cy="254000"/>
        </p:xfrm>
        <a:graphic>
          <a:graphicData uri="http://schemas.openxmlformats.org/presentationml/2006/ole">
            <mc:AlternateContent xmlns:mc="http://schemas.openxmlformats.org/markup-compatibility/2006">
              <mc:Choice xmlns:v="urn:schemas-microsoft-com:vml" Requires="v">
                <p:oleObj name="Equation" r:id="rId4" imgW="685800" imgH="253800" progId="Equation.DSMT4">
                  <p:embed/>
                </p:oleObj>
              </mc:Choice>
              <mc:Fallback>
                <p:oleObj name="Equation" r:id="rId4" imgW="68580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808" y="2877130"/>
                        <a:ext cx="6858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4" name="Object 4"/>
          <p:cNvGraphicFramePr>
            <a:graphicFrameLocks noChangeAspect="1"/>
          </p:cNvGraphicFramePr>
          <p:nvPr>
            <p:extLst>
              <p:ext uri="{D42A27DB-BD31-4B8C-83A1-F6EECF244321}">
                <p14:modId xmlns:p14="http://schemas.microsoft.com/office/powerpoint/2010/main" val="4021193613"/>
              </p:ext>
            </p:extLst>
          </p:nvPr>
        </p:nvGraphicFramePr>
        <p:xfrm>
          <a:off x="7129631" y="2891619"/>
          <a:ext cx="622300" cy="279400"/>
        </p:xfrm>
        <a:graphic>
          <a:graphicData uri="http://schemas.openxmlformats.org/presentationml/2006/ole">
            <mc:AlternateContent xmlns:mc="http://schemas.openxmlformats.org/markup-compatibility/2006">
              <mc:Choice xmlns:v="urn:schemas-microsoft-com:vml" Requires="v">
                <p:oleObj name="Equation" r:id="rId6" imgW="622080" imgH="279360" progId="Equation.DSMT4">
                  <p:embed/>
                </p:oleObj>
              </mc:Choice>
              <mc:Fallback>
                <p:oleObj name="Equation" r:id="rId6" imgW="622080" imgH="279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9631" y="2891619"/>
                        <a:ext cx="622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5" name="Object 5"/>
          <p:cNvGraphicFramePr>
            <a:graphicFrameLocks noChangeAspect="1"/>
          </p:cNvGraphicFramePr>
          <p:nvPr>
            <p:extLst>
              <p:ext uri="{D42A27DB-BD31-4B8C-83A1-F6EECF244321}">
                <p14:modId xmlns:p14="http://schemas.microsoft.com/office/powerpoint/2010/main" val="3393512170"/>
              </p:ext>
            </p:extLst>
          </p:nvPr>
        </p:nvGraphicFramePr>
        <p:xfrm>
          <a:off x="5653565" y="3302519"/>
          <a:ext cx="762000" cy="292100"/>
        </p:xfrm>
        <a:graphic>
          <a:graphicData uri="http://schemas.openxmlformats.org/presentationml/2006/ole">
            <mc:AlternateContent xmlns:mc="http://schemas.openxmlformats.org/markup-compatibility/2006">
              <mc:Choice xmlns:v="urn:schemas-microsoft-com:vml" Requires="v">
                <p:oleObj name="Equation" r:id="rId8" imgW="761760" imgH="291960" progId="Equation.DSMT4">
                  <p:embed/>
                </p:oleObj>
              </mc:Choice>
              <mc:Fallback>
                <p:oleObj name="Equation" r:id="rId8" imgW="761760" imgH="2919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565" y="3302519"/>
                        <a:ext cx="762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6" name="Object 6"/>
          <p:cNvGraphicFramePr>
            <a:graphicFrameLocks noChangeAspect="1"/>
          </p:cNvGraphicFramePr>
          <p:nvPr>
            <p:extLst>
              <p:ext uri="{D42A27DB-BD31-4B8C-83A1-F6EECF244321}">
                <p14:modId xmlns:p14="http://schemas.microsoft.com/office/powerpoint/2010/main" val="2592860176"/>
              </p:ext>
            </p:extLst>
          </p:nvPr>
        </p:nvGraphicFramePr>
        <p:xfrm>
          <a:off x="935098" y="4152295"/>
          <a:ext cx="596900" cy="241300"/>
        </p:xfrm>
        <a:graphic>
          <a:graphicData uri="http://schemas.openxmlformats.org/presentationml/2006/ole">
            <mc:AlternateContent xmlns:mc="http://schemas.openxmlformats.org/markup-compatibility/2006">
              <mc:Choice xmlns:v="urn:schemas-microsoft-com:vml" Requires="v">
                <p:oleObj name="Equation" r:id="rId10" imgW="596880" imgH="241200" progId="Equation.DSMT4">
                  <p:embed/>
                </p:oleObj>
              </mc:Choice>
              <mc:Fallback>
                <p:oleObj name="Equation" r:id="rId10" imgW="596880" imgH="241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5098" y="4152295"/>
                        <a:ext cx="596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7" name="Object 7"/>
          <p:cNvGraphicFramePr>
            <a:graphicFrameLocks noChangeAspect="1"/>
          </p:cNvGraphicFramePr>
          <p:nvPr>
            <p:extLst>
              <p:ext uri="{D42A27DB-BD31-4B8C-83A1-F6EECF244321}">
                <p14:modId xmlns:p14="http://schemas.microsoft.com/office/powerpoint/2010/main" val="4289546589"/>
              </p:ext>
            </p:extLst>
          </p:nvPr>
        </p:nvGraphicFramePr>
        <p:xfrm>
          <a:off x="3359150" y="5406860"/>
          <a:ext cx="2425700" cy="482600"/>
        </p:xfrm>
        <a:graphic>
          <a:graphicData uri="http://schemas.openxmlformats.org/presentationml/2006/ole">
            <mc:AlternateContent xmlns:mc="http://schemas.openxmlformats.org/markup-compatibility/2006">
              <mc:Choice xmlns:v="urn:schemas-microsoft-com:vml" Requires="v">
                <p:oleObj name="Equation" r:id="rId12" imgW="2425680" imgH="482400" progId="Equation.DSMT4">
                  <p:embed/>
                </p:oleObj>
              </mc:Choice>
              <mc:Fallback>
                <p:oleObj name="Equation" r:id="rId12" imgW="2425680" imgH="482400" progId="Equation.DSMT4">
                  <p:embed/>
                  <p:pic>
                    <p:nvPicPr>
                      <p:cNvPr id="0" name="Picture 7"/>
                      <p:cNvPicPr>
                        <a:picLocks noChangeAspect="1" noChangeArrowheads="1"/>
                      </p:cNvPicPr>
                      <p:nvPr/>
                    </p:nvPicPr>
                    <p:blipFill>
                      <a:blip r:embed="rId13"/>
                      <a:srcRect/>
                      <a:stretch>
                        <a:fillRect/>
                      </a:stretch>
                    </p:blipFill>
                    <p:spPr bwMode="auto">
                      <a:xfrm>
                        <a:off x="3359150" y="5406860"/>
                        <a:ext cx="2425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Constructing a Vector Normal to a</a:t>
            </a:r>
            <a:br>
              <a:rPr lang="en-US" dirty="0"/>
            </a:br>
            <a:r>
              <a:rPr lang="en-US" dirty="0"/>
              <a:t>Plane Defined by Three Points</a:t>
            </a:r>
          </a:p>
        </p:txBody>
      </p:sp>
      <p:sp>
        <p:nvSpPr>
          <p:cNvPr id="3" name="Content Placeholder 2"/>
          <p:cNvSpPr>
            <a:spLocks noGrp="1"/>
          </p:cNvSpPr>
          <p:nvPr>
            <p:ph idx="1"/>
          </p:nvPr>
        </p:nvSpPr>
        <p:spPr/>
        <p:txBody>
          <a:bodyPr>
            <a:noAutofit/>
          </a:bodyPr>
          <a:lstStyle/>
          <a:p>
            <a:r>
              <a:rPr lang="en-US" dirty="0"/>
              <a:t>Construct a vector normal to the plane containing the three points 			       and </a:t>
            </a:r>
          </a:p>
          <a:p>
            <a:r>
              <a:rPr lang="en-US" b="1" dirty="0"/>
              <a:t>Solution </a:t>
            </a:r>
          </a:p>
          <a:p>
            <a:r>
              <a:rPr lang="en-US" dirty="0"/>
              <a:t>If we define 				and 			 then </a:t>
            </a:r>
            <a:r>
              <a:rPr lang="en-US" b="1" dirty="0"/>
              <a:t>u</a:t>
            </a:r>
            <a:r>
              <a:rPr lang="en-US" dirty="0"/>
              <a:t> and </a:t>
            </a:r>
            <a:r>
              <a:rPr lang="en-US" b="1" dirty="0"/>
              <a:t>v </a:t>
            </a:r>
            <a:r>
              <a:rPr lang="en-US" dirty="0"/>
              <a:t>have the same initial point and lie in the plane containing </a:t>
            </a:r>
            <a:r>
              <a:rPr lang="en-US" i="1" dirty="0"/>
              <a:t>P</a:t>
            </a:r>
            <a:r>
              <a:rPr lang="en-US" dirty="0"/>
              <a:t>, </a:t>
            </a:r>
            <a:r>
              <a:rPr lang="en-US" i="1" dirty="0"/>
              <a:t>Q</a:t>
            </a:r>
            <a:r>
              <a:rPr lang="en-US" dirty="0"/>
              <a:t>, and </a:t>
            </a:r>
            <a:r>
              <a:rPr lang="en-US" i="1" dirty="0"/>
              <a:t>R</a:t>
            </a:r>
            <a:r>
              <a:rPr lang="en-US" dirty="0"/>
              <a:t>. </a:t>
            </a:r>
          </a:p>
        </p:txBody>
      </p:sp>
      <p:graphicFrame>
        <p:nvGraphicFramePr>
          <p:cNvPr id="590850" name="Object 2"/>
          <p:cNvGraphicFramePr>
            <a:graphicFrameLocks noChangeAspect="1"/>
          </p:cNvGraphicFramePr>
          <p:nvPr/>
        </p:nvGraphicFramePr>
        <p:xfrm>
          <a:off x="2366963" y="1765655"/>
          <a:ext cx="1536700" cy="469900"/>
        </p:xfrm>
        <a:graphic>
          <a:graphicData uri="http://schemas.openxmlformats.org/presentationml/2006/ole">
            <mc:AlternateContent xmlns:mc="http://schemas.openxmlformats.org/markup-compatibility/2006">
              <mc:Choice xmlns:v="urn:schemas-microsoft-com:vml" Requires="v">
                <p:oleObj name="Equation" r:id="rId2" imgW="1536480" imgH="469800" progId="Equation.DSMT4">
                  <p:embed/>
                </p:oleObj>
              </mc:Choice>
              <mc:Fallback>
                <p:oleObj name="Equation" r:id="rId2" imgW="15364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1765655"/>
                        <a:ext cx="153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0851" name="Object 3"/>
          <p:cNvGraphicFramePr>
            <a:graphicFrameLocks noChangeAspect="1"/>
          </p:cNvGraphicFramePr>
          <p:nvPr/>
        </p:nvGraphicFramePr>
        <p:xfrm>
          <a:off x="3979863" y="1765655"/>
          <a:ext cx="1587500" cy="469900"/>
        </p:xfrm>
        <a:graphic>
          <a:graphicData uri="http://schemas.openxmlformats.org/presentationml/2006/ole">
            <mc:AlternateContent xmlns:mc="http://schemas.openxmlformats.org/markup-compatibility/2006">
              <mc:Choice xmlns:v="urn:schemas-microsoft-com:vml" Requires="v">
                <p:oleObj name="Equation" r:id="rId4" imgW="1587240" imgH="469800" progId="Equation.DSMT4">
                  <p:embed/>
                </p:oleObj>
              </mc:Choice>
              <mc:Fallback>
                <p:oleObj name="Equation" r:id="rId4" imgW="15872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9863" y="1765655"/>
                        <a:ext cx="158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0852" name="Object 4"/>
          <p:cNvGraphicFramePr>
            <a:graphicFrameLocks noChangeAspect="1"/>
          </p:cNvGraphicFramePr>
          <p:nvPr/>
        </p:nvGraphicFramePr>
        <p:xfrm>
          <a:off x="6329363" y="1776767"/>
          <a:ext cx="1320800" cy="469900"/>
        </p:xfrm>
        <a:graphic>
          <a:graphicData uri="http://schemas.openxmlformats.org/presentationml/2006/ole">
            <mc:AlternateContent xmlns:mc="http://schemas.openxmlformats.org/markup-compatibility/2006">
              <mc:Choice xmlns:v="urn:schemas-microsoft-com:vml" Requires="v">
                <p:oleObj name="Equation" r:id="rId6" imgW="1320480" imgH="469800" progId="Equation.DSMT4">
                  <p:embed/>
                </p:oleObj>
              </mc:Choice>
              <mc:Fallback>
                <p:oleObj name="Equation" r:id="rId6" imgW="13204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9363" y="1776767"/>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0853" name="Object 5"/>
          <p:cNvGraphicFramePr>
            <a:graphicFrameLocks noChangeAspect="1"/>
          </p:cNvGraphicFramePr>
          <p:nvPr>
            <p:extLst>
              <p:ext uri="{D42A27DB-BD31-4B8C-83A1-F6EECF244321}">
                <p14:modId xmlns:p14="http://schemas.microsoft.com/office/powerpoint/2010/main" val="505802765"/>
              </p:ext>
            </p:extLst>
          </p:nvPr>
        </p:nvGraphicFramePr>
        <p:xfrm>
          <a:off x="2324100" y="2785035"/>
          <a:ext cx="2705100" cy="482600"/>
        </p:xfrm>
        <a:graphic>
          <a:graphicData uri="http://schemas.openxmlformats.org/presentationml/2006/ole">
            <mc:AlternateContent xmlns:mc="http://schemas.openxmlformats.org/markup-compatibility/2006">
              <mc:Choice xmlns:v="urn:schemas-microsoft-com:vml" Requires="v">
                <p:oleObj name="Equation" r:id="rId8" imgW="2705040" imgH="482400" progId="Equation.DSMT4">
                  <p:embed/>
                </p:oleObj>
              </mc:Choice>
              <mc:Fallback>
                <p:oleObj name="Equation" r:id="rId8" imgW="2705040" imgH="482400" progId="Equation.DSMT4">
                  <p:embed/>
                  <p:pic>
                    <p:nvPicPr>
                      <p:cNvPr id="0" name="Picture 5"/>
                      <p:cNvPicPr>
                        <a:picLocks noChangeAspect="1" noChangeArrowheads="1"/>
                      </p:cNvPicPr>
                      <p:nvPr/>
                    </p:nvPicPr>
                    <p:blipFill>
                      <a:blip r:embed="rId9"/>
                      <a:srcRect/>
                      <a:stretch>
                        <a:fillRect/>
                      </a:stretch>
                    </p:blipFill>
                    <p:spPr bwMode="auto">
                      <a:xfrm>
                        <a:off x="2324100" y="2785035"/>
                        <a:ext cx="270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0854" name="Object 6"/>
          <p:cNvGraphicFramePr>
            <a:graphicFrameLocks noChangeAspect="1"/>
          </p:cNvGraphicFramePr>
          <p:nvPr>
            <p:extLst>
              <p:ext uri="{D42A27DB-BD31-4B8C-83A1-F6EECF244321}">
                <p14:modId xmlns:p14="http://schemas.microsoft.com/office/powerpoint/2010/main" val="3946112761"/>
              </p:ext>
            </p:extLst>
          </p:nvPr>
        </p:nvGraphicFramePr>
        <p:xfrm>
          <a:off x="5765800" y="2784850"/>
          <a:ext cx="2387600" cy="482600"/>
        </p:xfrm>
        <a:graphic>
          <a:graphicData uri="http://schemas.openxmlformats.org/presentationml/2006/ole">
            <mc:AlternateContent xmlns:mc="http://schemas.openxmlformats.org/markup-compatibility/2006">
              <mc:Choice xmlns:v="urn:schemas-microsoft-com:vml" Requires="v">
                <p:oleObj name="Equation" r:id="rId10" imgW="2387520" imgH="482400" progId="Equation.DSMT4">
                  <p:embed/>
                </p:oleObj>
              </mc:Choice>
              <mc:Fallback>
                <p:oleObj name="Equation" r:id="rId10" imgW="2387520" imgH="482400" progId="Equation.DSMT4">
                  <p:embed/>
                  <p:pic>
                    <p:nvPicPr>
                      <p:cNvPr id="0" name="Picture 6"/>
                      <p:cNvPicPr>
                        <a:picLocks noChangeAspect="1" noChangeArrowheads="1"/>
                      </p:cNvPicPr>
                      <p:nvPr/>
                    </p:nvPicPr>
                    <p:blipFill>
                      <a:blip r:embed="rId11"/>
                      <a:srcRect/>
                      <a:stretch>
                        <a:fillRect/>
                      </a:stretch>
                    </p:blipFill>
                    <p:spPr bwMode="auto">
                      <a:xfrm>
                        <a:off x="5765800" y="2784850"/>
                        <a:ext cx="238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Arrow Connector 8">
            <a:extLst>
              <a:ext uri="{FF2B5EF4-FFF2-40B4-BE49-F238E27FC236}">
                <a16:creationId xmlns:a16="http://schemas.microsoft.com/office/drawing/2014/main" id="{B3A738A6-376B-473D-93C8-7EDD22017E95}"/>
              </a:ext>
            </a:extLst>
          </p:cNvPr>
          <p:cNvCxnSpPr>
            <a:cxnSpLocks/>
          </p:cNvCxnSpPr>
          <p:nvPr/>
        </p:nvCxnSpPr>
        <p:spPr>
          <a:xfrm>
            <a:off x="2857130" y="2819400"/>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F271D61-3946-4500-8ACC-D16FCE80931B}"/>
              </a:ext>
            </a:extLst>
          </p:cNvPr>
          <p:cNvCxnSpPr>
            <a:cxnSpLocks/>
          </p:cNvCxnSpPr>
          <p:nvPr/>
        </p:nvCxnSpPr>
        <p:spPr>
          <a:xfrm>
            <a:off x="6297705" y="2819400"/>
            <a:ext cx="381000"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08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0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Constructing a Vector Normal to a</a:t>
            </a:r>
            <a:br>
              <a:rPr lang="en-US" dirty="0"/>
            </a:br>
            <a:r>
              <a:rPr lang="en-US" dirty="0"/>
              <a:t>Plane Defined by Three Points (cont.)</a:t>
            </a:r>
          </a:p>
        </p:txBody>
      </p:sp>
      <p:sp>
        <p:nvSpPr>
          <p:cNvPr id="3" name="Content Placeholder 2"/>
          <p:cNvSpPr>
            <a:spLocks noGrp="1"/>
          </p:cNvSpPr>
          <p:nvPr>
            <p:ph idx="1"/>
          </p:nvPr>
        </p:nvSpPr>
        <p:spPr/>
        <p:txBody>
          <a:bodyPr/>
          <a:lstStyle/>
          <a:p>
            <a:r>
              <a:rPr lang="en-US" dirty="0"/>
              <a:t>Further, we now know that these three points determine a unique plane, because </a:t>
            </a:r>
            <a:r>
              <a:rPr lang="en-US" b="1" dirty="0"/>
              <a:t>u</a:t>
            </a:r>
            <a:r>
              <a:rPr lang="en-US" dirty="0"/>
              <a:t> and </a:t>
            </a:r>
            <a:r>
              <a:rPr lang="en-US" b="1" dirty="0"/>
              <a:t>v</a:t>
            </a:r>
            <a:r>
              <a:rPr lang="en-US" dirty="0"/>
              <a:t> are not parallel (neither is a scalar multiple of the other)—if the two vectors were parallel, the three points </a:t>
            </a:r>
            <a:r>
              <a:rPr lang="en-US" i="1" dirty="0"/>
              <a:t>P</a:t>
            </a:r>
            <a:r>
              <a:rPr lang="en-US" dirty="0"/>
              <a:t>, </a:t>
            </a:r>
            <a:r>
              <a:rPr lang="en-US" i="1" dirty="0"/>
              <a:t>Q</a:t>
            </a:r>
            <a:r>
              <a:rPr lang="en-US" dirty="0"/>
              <a:t>, and </a:t>
            </a:r>
            <a:r>
              <a:rPr lang="en-US" i="1" dirty="0"/>
              <a:t>R</a:t>
            </a:r>
            <a:r>
              <a:rPr lang="en-US" dirty="0"/>
              <a:t> would be collinear and there would be an infinite number of planes containing them.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Constructing a Vector Normal to a</a:t>
            </a:r>
            <a:br>
              <a:rPr lang="en-US" dirty="0"/>
            </a:br>
            <a:r>
              <a:rPr lang="en-US" dirty="0"/>
              <a:t>Plane Defined by Three Points (cont.)</a:t>
            </a:r>
          </a:p>
        </p:txBody>
      </p:sp>
      <p:sp>
        <p:nvSpPr>
          <p:cNvPr id="3" name="Content Placeholder 2"/>
          <p:cNvSpPr>
            <a:spLocks noGrp="1"/>
          </p:cNvSpPr>
          <p:nvPr>
            <p:ph idx="1"/>
          </p:nvPr>
        </p:nvSpPr>
        <p:spPr/>
        <p:txBody>
          <a:bodyPr/>
          <a:lstStyle/>
          <a:p>
            <a:r>
              <a:rPr lang="en-US" dirty="0"/>
              <a:t>The vector 	       is perpendicular to both </a:t>
            </a:r>
            <a:r>
              <a:rPr lang="en-US" b="1" dirty="0"/>
              <a:t>u</a:t>
            </a:r>
            <a:r>
              <a:rPr lang="en-US" dirty="0"/>
              <a:t> and </a:t>
            </a:r>
            <a:r>
              <a:rPr lang="en-US" b="1" dirty="0"/>
              <a:t>v</a:t>
            </a:r>
            <a:r>
              <a:rPr lang="en-US" dirty="0"/>
              <a:t>, so it is also normal to the plane containing </a:t>
            </a:r>
            <a:r>
              <a:rPr lang="en-US" b="1" dirty="0"/>
              <a:t>u</a:t>
            </a:r>
            <a:r>
              <a:rPr lang="en-US" dirty="0"/>
              <a:t> and </a:t>
            </a:r>
            <a:r>
              <a:rPr lang="en-US" b="1" dirty="0"/>
              <a:t>v</a:t>
            </a:r>
            <a:r>
              <a:rPr lang="en-US" dirty="0"/>
              <a:t>. We now apply the cross product determinant formula, as follows.</a:t>
            </a:r>
          </a:p>
        </p:txBody>
      </p:sp>
      <p:graphicFrame>
        <p:nvGraphicFramePr>
          <p:cNvPr id="591874" name="Object 2"/>
          <p:cNvGraphicFramePr>
            <a:graphicFrameLocks noChangeAspect="1"/>
          </p:cNvGraphicFramePr>
          <p:nvPr/>
        </p:nvGraphicFramePr>
        <p:xfrm>
          <a:off x="2133600" y="1435310"/>
          <a:ext cx="685800" cy="254000"/>
        </p:xfrm>
        <a:graphic>
          <a:graphicData uri="http://schemas.openxmlformats.org/presentationml/2006/ole">
            <mc:AlternateContent xmlns:mc="http://schemas.openxmlformats.org/markup-compatibility/2006">
              <mc:Choice xmlns:v="urn:schemas-microsoft-com:vml" Requires="v">
                <p:oleObj name="Equation" r:id="rId2" imgW="685800" imgH="253800" progId="Equation.DSMT4">
                  <p:embed/>
                </p:oleObj>
              </mc:Choice>
              <mc:Fallback>
                <p:oleObj name="Equation" r:id="rId2" imgW="685800" imgH="2538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35310"/>
                        <a:ext cx="6858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6" name="Object 4"/>
          <p:cNvGraphicFramePr>
            <a:graphicFrameLocks noChangeAspect="1"/>
          </p:cNvGraphicFramePr>
          <p:nvPr/>
        </p:nvGraphicFramePr>
        <p:xfrm>
          <a:off x="609600" y="3355975"/>
          <a:ext cx="4343400" cy="469900"/>
        </p:xfrm>
        <a:graphic>
          <a:graphicData uri="http://schemas.openxmlformats.org/presentationml/2006/ole">
            <mc:AlternateContent xmlns:mc="http://schemas.openxmlformats.org/markup-compatibility/2006">
              <mc:Choice xmlns:v="urn:schemas-microsoft-com:vml" Requires="v">
                <p:oleObj name="Equation" r:id="rId4" imgW="4343400" imgH="469800" progId="Equation.DSMT4">
                  <p:embed/>
                </p:oleObj>
              </mc:Choice>
              <mc:Fallback>
                <p:oleObj name="Equation" r:id="rId4" imgW="4343400" imgH="469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355975"/>
                        <a:ext cx="434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7" name="Object 5"/>
          <p:cNvGraphicFramePr>
            <a:graphicFrameLocks noChangeAspect="1"/>
          </p:cNvGraphicFramePr>
          <p:nvPr/>
        </p:nvGraphicFramePr>
        <p:xfrm>
          <a:off x="5022330" y="2796655"/>
          <a:ext cx="2019300" cy="1562100"/>
        </p:xfrm>
        <a:graphic>
          <a:graphicData uri="http://schemas.openxmlformats.org/presentationml/2006/ole">
            <mc:AlternateContent xmlns:mc="http://schemas.openxmlformats.org/markup-compatibility/2006">
              <mc:Choice xmlns:v="urn:schemas-microsoft-com:vml" Requires="v">
                <p:oleObj name="Equation" r:id="rId6" imgW="2019240" imgH="1562040" progId="Equation.DSMT4">
                  <p:embed/>
                </p:oleObj>
              </mc:Choice>
              <mc:Fallback>
                <p:oleObj name="Equation" r:id="rId6" imgW="2019240" imgH="15620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2330" y="2796655"/>
                        <a:ext cx="20193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8" name="Object 6"/>
          <p:cNvGraphicFramePr>
            <a:graphicFrameLocks noChangeAspect="1"/>
          </p:cNvGraphicFramePr>
          <p:nvPr/>
        </p:nvGraphicFramePr>
        <p:xfrm>
          <a:off x="1905000" y="4495800"/>
          <a:ext cx="6223000" cy="520700"/>
        </p:xfrm>
        <a:graphic>
          <a:graphicData uri="http://schemas.openxmlformats.org/presentationml/2006/ole">
            <mc:AlternateContent xmlns:mc="http://schemas.openxmlformats.org/markup-compatibility/2006">
              <mc:Choice xmlns:v="urn:schemas-microsoft-com:vml" Requires="v">
                <p:oleObj name="Equation" r:id="rId8" imgW="6222960" imgH="520560" progId="Equation.DSMT4">
                  <p:embed/>
                </p:oleObj>
              </mc:Choice>
              <mc:Fallback>
                <p:oleObj name="Equation" r:id="rId8" imgW="6222960" imgH="52056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4495800"/>
                        <a:ext cx="6223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9" name="Object 7"/>
          <p:cNvGraphicFramePr>
            <a:graphicFrameLocks noChangeAspect="1"/>
          </p:cNvGraphicFramePr>
          <p:nvPr/>
        </p:nvGraphicFramePr>
        <p:xfrm>
          <a:off x="1905000" y="5257800"/>
          <a:ext cx="1905000" cy="469900"/>
        </p:xfrm>
        <a:graphic>
          <a:graphicData uri="http://schemas.openxmlformats.org/presentationml/2006/ole">
            <mc:AlternateContent xmlns:mc="http://schemas.openxmlformats.org/markup-compatibility/2006">
              <mc:Choice xmlns:v="urn:schemas-microsoft-com:vml" Requires="v">
                <p:oleObj name="Equation" r:id="rId10" imgW="1904760" imgH="469800" progId="Equation.DSMT4">
                  <p:embed/>
                </p:oleObj>
              </mc:Choice>
              <mc:Fallback>
                <p:oleObj name="Equation" r:id="rId10" imgW="1904760" imgH="4698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5257800"/>
                        <a:ext cx="1905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1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18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18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1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Constructing a Vector Normal to a</a:t>
            </a:r>
            <a:br>
              <a:rPr lang="en-US" dirty="0"/>
            </a:br>
            <a:r>
              <a:rPr lang="en-US" dirty="0"/>
              <a:t>Plane Defined by Three Points (cont.)</a:t>
            </a:r>
          </a:p>
        </p:txBody>
      </p:sp>
      <p:sp>
        <p:nvSpPr>
          <p:cNvPr id="3" name="Content Placeholder 2"/>
          <p:cNvSpPr>
            <a:spLocks noGrp="1"/>
          </p:cNvSpPr>
          <p:nvPr>
            <p:ph idx="1"/>
          </p:nvPr>
        </p:nvSpPr>
        <p:spPr>
          <a:xfrm>
            <a:off x="457200" y="1280160"/>
            <a:ext cx="5029200" cy="4572000"/>
          </a:xfrm>
        </p:spPr>
        <p:txBody>
          <a:bodyPr>
            <a:noAutofit/>
          </a:bodyPr>
          <a:lstStyle/>
          <a:p>
            <a:r>
              <a:rPr lang="en-US" dirty="0"/>
              <a:t>Any nonzero multiple of </a:t>
            </a:r>
            <a:r>
              <a:rPr lang="en-US" b="1" dirty="0"/>
              <a:t>n</a:t>
            </a:r>
            <a:r>
              <a:rPr lang="en-US" dirty="0"/>
              <a:t> will also be normal to the plane, and Figure 3 is an illustration of the three points </a:t>
            </a:r>
            <a:r>
              <a:rPr lang="en-US" i="1" dirty="0"/>
              <a:t>P</a:t>
            </a:r>
            <a:r>
              <a:rPr lang="en-US" dirty="0"/>
              <a:t>, </a:t>
            </a:r>
            <a:r>
              <a:rPr lang="en-US" i="1" dirty="0"/>
              <a:t>Q</a:t>
            </a:r>
            <a:r>
              <a:rPr lang="en-US" dirty="0"/>
              <a:t>, and </a:t>
            </a:r>
            <a:r>
              <a:rPr lang="en-US" i="1" dirty="0"/>
              <a:t>R</a:t>
            </a:r>
            <a:r>
              <a:rPr lang="en-US" dirty="0"/>
              <a:t>, the two vectors </a:t>
            </a:r>
            <a:r>
              <a:rPr lang="en-US" b="1" dirty="0"/>
              <a:t>u</a:t>
            </a:r>
            <a:r>
              <a:rPr lang="en-US" dirty="0"/>
              <a:t> and </a:t>
            </a:r>
            <a:r>
              <a:rPr lang="en-US" b="1" dirty="0"/>
              <a:t>v</a:t>
            </a:r>
            <a:r>
              <a:rPr lang="en-US" dirty="0"/>
              <a:t> drawn with initial point </a:t>
            </a:r>
            <a:r>
              <a:rPr lang="en-US" i="1" dirty="0"/>
              <a:t>P</a:t>
            </a:r>
            <a:r>
              <a:rPr lang="en-US" dirty="0"/>
              <a:t>, and one-tenth of the vector </a:t>
            </a:r>
            <a:r>
              <a:rPr lang="en-US" b="1" dirty="0"/>
              <a:t>n</a:t>
            </a:r>
            <a:r>
              <a:rPr lang="en-US" dirty="0"/>
              <a:t> also drawn with initial point </a:t>
            </a:r>
            <a:r>
              <a:rPr lang="en-US" i="1" dirty="0"/>
              <a:t>P</a:t>
            </a:r>
            <a:r>
              <a:rPr lang="en-US" dirty="0"/>
              <a:t>. Incidentally, the fact that 	     serves as an alternative proof that </a:t>
            </a:r>
            <a:r>
              <a:rPr lang="en-US" b="1" dirty="0"/>
              <a:t>u</a:t>
            </a:r>
            <a:r>
              <a:rPr lang="en-US" dirty="0"/>
              <a:t> and </a:t>
            </a:r>
            <a:r>
              <a:rPr lang="en-US" b="1" dirty="0"/>
              <a:t>v</a:t>
            </a:r>
            <a:r>
              <a:rPr lang="en-US" dirty="0"/>
              <a:t> are not parallel. </a:t>
            </a:r>
          </a:p>
        </p:txBody>
      </p:sp>
      <p:graphicFrame>
        <p:nvGraphicFramePr>
          <p:cNvPr id="593922" name="Object 2"/>
          <p:cNvGraphicFramePr>
            <a:graphicFrameLocks noChangeAspect="1"/>
          </p:cNvGraphicFramePr>
          <p:nvPr/>
        </p:nvGraphicFramePr>
        <p:xfrm>
          <a:off x="558800" y="4831410"/>
          <a:ext cx="1206500" cy="304800"/>
        </p:xfrm>
        <a:graphic>
          <a:graphicData uri="http://schemas.openxmlformats.org/presentationml/2006/ole">
            <mc:AlternateContent xmlns:mc="http://schemas.openxmlformats.org/markup-compatibility/2006">
              <mc:Choice xmlns:v="urn:schemas-microsoft-com:vml" Requires="v">
                <p:oleObj name="Equation" r:id="rId2" imgW="1206360" imgH="304560" progId="Equation.DSMT4">
                  <p:embed/>
                </p:oleObj>
              </mc:Choice>
              <mc:Fallback>
                <p:oleObj name="Equation" r:id="rId2" imgW="1206360" imgH="304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4831410"/>
                        <a:ext cx="1206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486400" y="1524000"/>
            <a:ext cx="3371850" cy="2885420"/>
            <a:chOff x="5486400" y="2667000"/>
            <a:chExt cx="3371850" cy="2885420"/>
          </a:xfrm>
        </p:grpSpPr>
        <p:sp>
          <p:nvSpPr>
            <p:cNvPr id="6" name="Rectangle 5"/>
            <p:cNvSpPr/>
            <p:nvPr/>
          </p:nvSpPr>
          <p:spPr>
            <a:xfrm>
              <a:off x="6553200" y="5029200"/>
              <a:ext cx="1370055" cy="523220"/>
            </a:xfrm>
            <a:prstGeom prst="rect">
              <a:avLst/>
            </a:prstGeom>
          </p:spPr>
          <p:txBody>
            <a:bodyPr wrap="none">
              <a:spAutoFit/>
            </a:bodyPr>
            <a:lstStyle/>
            <a:p>
              <a:r>
                <a:rPr lang="en-US" sz="2800" b="1" dirty="0"/>
                <a:t>Figure 3</a:t>
              </a:r>
            </a:p>
          </p:txBody>
        </p:sp>
        <p:pic>
          <p:nvPicPr>
            <p:cNvPr id="59392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6400" y="2667000"/>
              <a:ext cx="3371850" cy="2038350"/>
            </a:xfrm>
            <a:prstGeom prst="rect">
              <a:avLst/>
            </a:prstGeom>
            <a:noFill/>
            <a:ln w="9525">
              <a:noFill/>
              <a:miter lim="800000"/>
              <a:headEnd/>
              <a:tailEnd/>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(cont.) </a:t>
            </a:r>
          </a:p>
        </p:txBody>
      </p:sp>
      <p:sp>
        <p:nvSpPr>
          <p:cNvPr id="3" name="Content Placeholder 2"/>
          <p:cNvSpPr>
            <a:spLocks noGrp="1"/>
          </p:cNvSpPr>
          <p:nvPr>
            <p:ph idx="1"/>
          </p:nvPr>
        </p:nvSpPr>
        <p:spPr/>
        <p:txBody>
          <a:bodyPr/>
          <a:lstStyle/>
          <a:p>
            <a:r>
              <a:rPr lang="en-US" dirty="0"/>
              <a:t>Two nonzero, nonparallel vectors </a:t>
            </a:r>
            <a:r>
              <a:rPr lang="en-US" b="1" dirty="0"/>
              <a:t>u</a:t>
            </a:r>
            <a:r>
              <a:rPr lang="en-US" dirty="0"/>
              <a:t> and </a:t>
            </a:r>
            <a:r>
              <a:rPr lang="en-US" b="1" dirty="0"/>
              <a:t>v</a:t>
            </a:r>
            <a:r>
              <a:rPr lang="en-US" dirty="0"/>
              <a:t> in </a:t>
            </a:r>
            <a:r>
              <a:rPr lang="en-US" dirty="0">
                <a:latin typeface="Cambria Math" panose="02040503050406030204" pitchFamily="18" charset="0"/>
                <a:ea typeface="Cambria Math" panose="02040503050406030204" pitchFamily="18" charset="0"/>
              </a:rPr>
              <a:t>ℝ</a:t>
            </a:r>
            <a:r>
              <a:rPr lang="en-US" baseline="30000" dirty="0"/>
              <a:t>3</a:t>
            </a:r>
            <a:r>
              <a:rPr lang="en-US" dirty="0"/>
              <a:t> can also be used to define a parallelogram, if the vectors are arranged as shown in Figure 4. Since the area of such a parallelogram is 					        the   magnitude of </a:t>
            </a:r>
            <a:r>
              <a:rPr lang="en-US" b="1" dirty="0"/>
              <a:t>u</a:t>
            </a:r>
            <a:r>
              <a:rPr lang="en-US" dirty="0"/>
              <a:t> × </a:t>
            </a:r>
            <a:r>
              <a:rPr lang="en-US" b="1" dirty="0"/>
              <a:t>v</a:t>
            </a:r>
            <a:r>
              <a:rPr lang="en-US" dirty="0"/>
              <a:t> provides a convenient way to calculate the area.</a:t>
            </a:r>
          </a:p>
        </p:txBody>
      </p:sp>
      <p:graphicFrame>
        <p:nvGraphicFramePr>
          <p:cNvPr id="621571" name="Object 3"/>
          <p:cNvGraphicFramePr>
            <a:graphicFrameLocks noChangeAspect="1"/>
          </p:cNvGraphicFramePr>
          <p:nvPr>
            <p:extLst>
              <p:ext uri="{D42A27DB-BD31-4B8C-83A1-F6EECF244321}">
                <p14:modId xmlns:p14="http://schemas.microsoft.com/office/powerpoint/2010/main" val="297773723"/>
              </p:ext>
            </p:extLst>
          </p:nvPr>
        </p:nvGraphicFramePr>
        <p:xfrm>
          <a:off x="2844800" y="2571750"/>
          <a:ext cx="4699000" cy="533400"/>
        </p:xfrm>
        <a:graphic>
          <a:graphicData uri="http://schemas.openxmlformats.org/presentationml/2006/ole">
            <mc:AlternateContent xmlns:mc="http://schemas.openxmlformats.org/markup-compatibility/2006">
              <mc:Choice xmlns:v="urn:schemas-microsoft-com:vml" Requires="v">
                <p:oleObj name="Equation" r:id="rId2" imgW="4698720" imgH="533160" progId="Equation.DSMT4">
                  <p:embed/>
                </p:oleObj>
              </mc:Choice>
              <mc:Fallback>
                <p:oleObj name="Equation" r:id="rId2" imgW="4698720" imgH="533160" progId="Equation.DSMT4">
                  <p:embed/>
                  <p:pic>
                    <p:nvPicPr>
                      <p:cNvPr id="0" name="Picture 3"/>
                      <p:cNvPicPr>
                        <a:picLocks noChangeAspect="1" noChangeArrowheads="1"/>
                      </p:cNvPicPr>
                      <p:nvPr/>
                    </p:nvPicPr>
                    <p:blipFill>
                      <a:blip r:embed="rId3"/>
                      <a:srcRect/>
                      <a:stretch>
                        <a:fillRect/>
                      </a:stretch>
                    </p:blipFill>
                    <p:spPr bwMode="auto">
                      <a:xfrm>
                        <a:off x="2844800" y="2571750"/>
                        <a:ext cx="469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1572" name="Object 4"/>
          <p:cNvGraphicFramePr>
            <a:graphicFrameLocks noChangeAspect="1"/>
          </p:cNvGraphicFramePr>
          <p:nvPr>
            <p:extLst>
              <p:ext uri="{D42A27DB-BD31-4B8C-83A1-F6EECF244321}">
                <p14:modId xmlns:p14="http://schemas.microsoft.com/office/powerpoint/2010/main" val="2413576661"/>
              </p:ext>
            </p:extLst>
          </p:nvPr>
        </p:nvGraphicFramePr>
        <p:xfrm>
          <a:off x="755650" y="4184650"/>
          <a:ext cx="2882900" cy="482600"/>
        </p:xfrm>
        <a:graphic>
          <a:graphicData uri="http://schemas.openxmlformats.org/presentationml/2006/ole">
            <mc:AlternateContent xmlns:mc="http://schemas.openxmlformats.org/markup-compatibility/2006">
              <mc:Choice xmlns:v="urn:schemas-microsoft-com:vml" Requires="v">
                <p:oleObj name="Equation" r:id="rId4" imgW="2882880" imgH="482400" progId="Equation.DSMT4">
                  <p:embed/>
                </p:oleObj>
              </mc:Choice>
              <mc:Fallback>
                <p:oleObj name="Equation" r:id="rId4" imgW="2882880" imgH="482400" progId="Equation.DSMT4">
                  <p:embed/>
                  <p:pic>
                    <p:nvPicPr>
                      <p:cNvPr id="0" name="Picture 4"/>
                      <p:cNvPicPr>
                        <a:picLocks noChangeAspect="1" noChangeArrowheads="1"/>
                      </p:cNvPicPr>
                      <p:nvPr/>
                    </p:nvPicPr>
                    <p:blipFill>
                      <a:blip r:embed="rId5"/>
                      <a:srcRect/>
                      <a:stretch>
                        <a:fillRect/>
                      </a:stretch>
                    </p:blipFill>
                    <p:spPr bwMode="auto">
                      <a:xfrm>
                        <a:off x="755650" y="4184650"/>
                        <a:ext cx="2882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9"/>
          <p:cNvGrpSpPr/>
          <p:nvPr/>
        </p:nvGrpSpPr>
        <p:grpSpPr>
          <a:xfrm>
            <a:off x="4227179" y="4038600"/>
            <a:ext cx="4840621" cy="1894820"/>
            <a:chOff x="4227179" y="4038600"/>
            <a:chExt cx="4840621" cy="1894820"/>
          </a:xfrm>
        </p:grpSpPr>
        <p:sp>
          <p:nvSpPr>
            <p:cNvPr id="8" name="Rectangle 7"/>
            <p:cNvSpPr/>
            <p:nvPr/>
          </p:nvSpPr>
          <p:spPr>
            <a:xfrm>
              <a:off x="4227179" y="5410200"/>
              <a:ext cx="4840621" cy="523220"/>
            </a:xfrm>
            <a:prstGeom prst="rect">
              <a:avLst/>
            </a:prstGeom>
          </p:spPr>
          <p:txBody>
            <a:bodyPr wrap="none">
              <a:spAutoFit/>
            </a:bodyPr>
            <a:lstStyle/>
            <a:p>
              <a:r>
                <a:rPr lang="en-US" sz="2800" b="1" dirty="0"/>
                <a:t>Figure 4 </a:t>
              </a:r>
              <a:r>
                <a:rPr lang="en-US" sz="2800" dirty="0"/>
                <a:t>Area of a Parallelogram</a:t>
              </a:r>
              <a:endParaRPr lang="en-US" sz="2800" b="1" dirty="0"/>
            </a:p>
          </p:txBody>
        </p:sp>
        <p:pic>
          <p:nvPicPr>
            <p:cNvPr id="4"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00600" y="4038600"/>
              <a:ext cx="3409950" cy="1285875"/>
            </a:xfrm>
            <a:prstGeom prst="rect">
              <a:avLst/>
            </a:prstGeom>
            <a:no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Cross Product Formula for Area of a Parallelogram</a:t>
            </a:r>
          </a:p>
        </p:txBody>
      </p:sp>
      <p:sp>
        <p:nvSpPr>
          <p:cNvPr id="3" name="Content Placeholder 2"/>
          <p:cNvSpPr>
            <a:spLocks noGrp="1"/>
          </p:cNvSpPr>
          <p:nvPr>
            <p:ph idx="1"/>
          </p:nvPr>
        </p:nvSpPr>
        <p:spPr>
          <a:xfrm>
            <a:off x="457200" y="1280160"/>
            <a:ext cx="8229600" cy="3367076"/>
          </a:xfrm>
          <a:solidFill>
            <a:srgbClr val="FFFFCC"/>
          </a:solidFill>
          <a:ln w="28575">
            <a:solidFill>
              <a:schemeClr val="tx1"/>
            </a:solidFill>
          </a:ln>
        </p:spPr>
        <p:txBody>
          <a:bodyPr wrap="square">
            <a:spAutoFit/>
          </a:bodyPr>
          <a:lstStyle/>
          <a:p>
            <a:r>
              <a:rPr lang="en-US" dirty="0">
                <a:solidFill>
                  <a:srgbClr val="000000"/>
                </a:solidFill>
              </a:rPr>
              <a:t>Given two nonzero, nonparallel vectors </a:t>
            </a:r>
            <a:r>
              <a:rPr lang="en-US" b="1" dirty="0">
                <a:solidFill>
                  <a:srgbClr val="000000"/>
                </a:solidFill>
              </a:rPr>
              <a:t>u </a:t>
            </a:r>
            <a:r>
              <a:rPr lang="en-US" dirty="0">
                <a:solidFill>
                  <a:srgbClr val="000000"/>
                </a:solidFill>
              </a:rPr>
              <a:t>and </a:t>
            </a:r>
            <a:r>
              <a:rPr lang="en-US" b="1" dirty="0">
                <a:solidFill>
                  <a:srgbClr val="000000"/>
                </a:solidFill>
              </a:rPr>
              <a:t>v </a:t>
            </a:r>
            <a:r>
              <a:rPr lang="en-US" dirty="0">
                <a:solidFill>
                  <a:srgbClr val="000000"/>
                </a:solidFill>
              </a:rPr>
              <a:t>in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3</a:t>
            </a:r>
            <a:r>
              <a:rPr lang="en-US" dirty="0">
                <a:solidFill>
                  <a:srgbClr val="000000"/>
                </a:solidFill>
              </a:rPr>
              <a:t>, positioned to form a parallelogram as in Figure 4, the area </a:t>
            </a:r>
            <a:r>
              <a:rPr lang="en-US" i="1" dirty="0">
                <a:solidFill>
                  <a:srgbClr val="000000"/>
                </a:solidFill>
              </a:rPr>
              <a:t>A </a:t>
            </a:r>
            <a:r>
              <a:rPr lang="en-US" dirty="0">
                <a:solidFill>
                  <a:srgbClr val="000000"/>
                </a:solidFill>
              </a:rPr>
              <a:t>of the parallelogram can be calculated as follows.</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589827" name="Object 3"/>
          <p:cNvGraphicFramePr>
            <a:graphicFrameLocks noChangeAspect="1"/>
          </p:cNvGraphicFramePr>
          <p:nvPr>
            <p:extLst>
              <p:ext uri="{D42A27DB-BD31-4B8C-83A1-F6EECF244321}">
                <p14:modId xmlns:p14="http://schemas.microsoft.com/office/powerpoint/2010/main" val="167995778"/>
              </p:ext>
            </p:extLst>
          </p:nvPr>
        </p:nvGraphicFramePr>
        <p:xfrm>
          <a:off x="3200400" y="3187700"/>
          <a:ext cx="1308100" cy="482600"/>
        </p:xfrm>
        <a:graphic>
          <a:graphicData uri="http://schemas.openxmlformats.org/presentationml/2006/ole">
            <mc:AlternateContent xmlns:mc="http://schemas.openxmlformats.org/markup-compatibility/2006">
              <mc:Choice xmlns:v="urn:schemas-microsoft-com:vml" Requires="v">
                <p:oleObj name="Equation" r:id="rId2" imgW="1307880" imgH="482400" progId="Equation.DSMT4">
                  <p:embed/>
                </p:oleObj>
              </mc:Choice>
              <mc:Fallback>
                <p:oleObj name="Equation" r:id="rId2" imgW="1307880" imgH="482400" progId="Equation.DSMT4">
                  <p:embed/>
                  <p:pic>
                    <p:nvPicPr>
                      <p:cNvPr id="589827" name="Object 3"/>
                      <p:cNvPicPr>
                        <a:picLocks noChangeAspect="1" noChangeArrowheads="1"/>
                      </p:cNvPicPr>
                      <p:nvPr/>
                    </p:nvPicPr>
                    <p:blipFill>
                      <a:blip r:embed="rId3"/>
                      <a:srcRect/>
                      <a:stretch>
                        <a:fillRect/>
                      </a:stretch>
                    </p:blipFill>
                    <p:spPr bwMode="auto">
                      <a:xfrm>
                        <a:off x="3200400" y="3187700"/>
                        <a:ext cx="130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79966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Cross Product Formula</a:t>
            </a:r>
            <a:br>
              <a:rPr lang="en-US" dirty="0"/>
            </a:br>
            <a:r>
              <a:rPr lang="en-US" dirty="0"/>
              <a:t>for Area of a Parallelogram</a:t>
            </a:r>
          </a:p>
        </p:txBody>
      </p:sp>
      <p:sp>
        <p:nvSpPr>
          <p:cNvPr id="3" name="Content Placeholder 2"/>
          <p:cNvSpPr>
            <a:spLocks noGrp="1"/>
          </p:cNvSpPr>
          <p:nvPr>
            <p:ph idx="1"/>
          </p:nvPr>
        </p:nvSpPr>
        <p:spPr/>
        <p:txBody>
          <a:bodyPr/>
          <a:lstStyle/>
          <a:p>
            <a:r>
              <a:rPr lang="en-US" dirty="0"/>
              <a:t>The two vectors			 are used to construct the parallelogram shown in Figure 5. Find its area. </a:t>
            </a:r>
          </a:p>
        </p:txBody>
      </p:sp>
      <p:graphicFrame>
        <p:nvGraphicFramePr>
          <p:cNvPr id="594946" name="Object 2"/>
          <p:cNvGraphicFramePr>
            <a:graphicFrameLocks noChangeAspect="1"/>
          </p:cNvGraphicFramePr>
          <p:nvPr>
            <p:extLst>
              <p:ext uri="{D42A27DB-BD31-4B8C-83A1-F6EECF244321}">
                <p14:modId xmlns:p14="http://schemas.microsoft.com/office/powerpoint/2010/main" val="1773341877"/>
              </p:ext>
            </p:extLst>
          </p:nvPr>
        </p:nvGraphicFramePr>
        <p:xfrm>
          <a:off x="2867025" y="1352550"/>
          <a:ext cx="2298700" cy="482600"/>
        </p:xfrm>
        <a:graphic>
          <a:graphicData uri="http://schemas.openxmlformats.org/presentationml/2006/ole">
            <mc:AlternateContent xmlns:mc="http://schemas.openxmlformats.org/markup-compatibility/2006">
              <mc:Choice xmlns:v="urn:schemas-microsoft-com:vml" Requires="v">
                <p:oleObj name="Equation" r:id="rId2" imgW="2298600" imgH="482400" progId="Equation.DSMT4">
                  <p:embed/>
                </p:oleObj>
              </mc:Choice>
              <mc:Fallback>
                <p:oleObj name="Equation" r:id="rId2" imgW="2298600" imgH="482400" progId="Equation.DSMT4">
                  <p:embed/>
                  <p:pic>
                    <p:nvPicPr>
                      <p:cNvPr id="0" name="Picture 2"/>
                      <p:cNvPicPr>
                        <a:picLocks noChangeAspect="1" noChangeArrowheads="1"/>
                      </p:cNvPicPr>
                      <p:nvPr/>
                    </p:nvPicPr>
                    <p:blipFill>
                      <a:blip r:embed="rId3"/>
                      <a:srcRect/>
                      <a:stretch>
                        <a:fillRect/>
                      </a:stretch>
                    </p:blipFill>
                    <p:spPr bwMode="auto">
                      <a:xfrm>
                        <a:off x="2867025" y="1352550"/>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362575" y="2438400"/>
            <a:ext cx="3476625" cy="3037820"/>
            <a:chOff x="2362200" y="2743200"/>
            <a:chExt cx="3476625" cy="3037820"/>
          </a:xfrm>
        </p:grpSpPr>
        <p:sp>
          <p:nvSpPr>
            <p:cNvPr id="6" name="Rectangle 5"/>
            <p:cNvSpPr/>
            <p:nvPr/>
          </p:nvSpPr>
          <p:spPr>
            <a:xfrm>
              <a:off x="3200400" y="5257800"/>
              <a:ext cx="1370055" cy="523220"/>
            </a:xfrm>
            <a:prstGeom prst="rect">
              <a:avLst/>
            </a:prstGeom>
          </p:spPr>
          <p:txBody>
            <a:bodyPr wrap="none">
              <a:spAutoFit/>
            </a:bodyPr>
            <a:lstStyle/>
            <a:p>
              <a:r>
                <a:rPr lang="en-US" sz="2800" b="1" dirty="0"/>
                <a:t>Figure 5</a:t>
              </a:r>
            </a:p>
          </p:txBody>
        </p:sp>
        <p:pic>
          <p:nvPicPr>
            <p:cNvPr id="59494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62200" y="2743200"/>
              <a:ext cx="3476625" cy="2209800"/>
            </a:xfrm>
            <a:prstGeom prst="rect">
              <a:avLst/>
            </a:prstGeom>
            <a:noFill/>
            <a:ln w="9525">
              <a:noFill/>
              <a:miter lim="800000"/>
              <a:headEnd/>
              <a:tailEnd/>
            </a:ln>
          </p:spPr>
        </p:pic>
      </p:grpSp>
      <p:sp>
        <p:nvSpPr>
          <p:cNvPr id="8" name="Rectangle 7"/>
          <p:cNvSpPr/>
          <p:nvPr/>
        </p:nvSpPr>
        <p:spPr>
          <a:xfrm>
            <a:off x="435683" y="2209800"/>
            <a:ext cx="4730041" cy="3108543"/>
          </a:xfrm>
          <a:prstGeom prst="rect">
            <a:avLst/>
          </a:prstGeom>
        </p:spPr>
        <p:txBody>
          <a:bodyPr wrap="square">
            <a:spAutoFit/>
          </a:bodyPr>
          <a:lstStyle/>
          <a:p>
            <a:r>
              <a:rPr lang="en-US" sz="2800" b="1" dirty="0">
                <a:solidFill>
                  <a:srgbClr val="366092"/>
                </a:solidFill>
              </a:rPr>
              <a:t>Solution </a:t>
            </a:r>
          </a:p>
          <a:p>
            <a:r>
              <a:rPr lang="en-US" sz="2800" dirty="0">
                <a:solidFill>
                  <a:srgbClr val="366092"/>
                </a:solidFill>
              </a:rPr>
              <a:t>Although the parallelogram is constructed of vectors from </a:t>
            </a:r>
            <a:r>
              <a:rPr lang="en-US" sz="2800" dirty="0">
                <a:solidFill>
                  <a:srgbClr val="366092"/>
                </a:solidFill>
                <a:latin typeface="Cambria Math" panose="02040503050406030204" pitchFamily="18" charset="0"/>
                <a:ea typeface="Cambria Math" panose="02040503050406030204" pitchFamily="18" charset="0"/>
              </a:rPr>
              <a:t>ℝ</a:t>
            </a:r>
            <a:r>
              <a:rPr lang="en-US" sz="2800" baseline="30000" dirty="0">
                <a:solidFill>
                  <a:srgbClr val="366092"/>
                </a:solidFill>
              </a:rPr>
              <a:t>2</a:t>
            </a:r>
            <a:r>
              <a:rPr lang="en-US" sz="2800" dirty="0">
                <a:solidFill>
                  <a:srgbClr val="366092"/>
                </a:solidFill>
              </a:rPr>
              <a:t>, we can also define the parallelogram with the three-dimensional vectors	         and 		</a:t>
            </a:r>
          </a:p>
        </p:txBody>
      </p:sp>
      <p:graphicFrame>
        <p:nvGraphicFramePr>
          <p:cNvPr id="594948" name="Object 4"/>
          <p:cNvGraphicFramePr>
            <a:graphicFrameLocks noChangeAspect="1"/>
          </p:cNvGraphicFramePr>
          <p:nvPr>
            <p:extLst>
              <p:ext uri="{D42A27DB-BD31-4B8C-83A1-F6EECF244321}">
                <p14:modId xmlns:p14="http://schemas.microsoft.com/office/powerpoint/2010/main" val="2330537550"/>
              </p:ext>
            </p:extLst>
          </p:nvPr>
        </p:nvGraphicFramePr>
        <p:xfrm>
          <a:off x="3513268" y="4391811"/>
          <a:ext cx="1739900" cy="469900"/>
        </p:xfrm>
        <a:graphic>
          <a:graphicData uri="http://schemas.openxmlformats.org/presentationml/2006/ole">
            <mc:AlternateContent xmlns:mc="http://schemas.openxmlformats.org/markup-compatibility/2006">
              <mc:Choice xmlns:v="urn:schemas-microsoft-com:vml" Requires="v">
                <p:oleObj name="Equation" r:id="rId5" imgW="1739880" imgH="469800" progId="Equation.DSMT4">
                  <p:embed/>
                </p:oleObj>
              </mc:Choice>
              <mc:Fallback>
                <p:oleObj name="Equation" r:id="rId5" imgW="17398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3268" y="4391811"/>
                        <a:ext cx="173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949" name="Object 5"/>
          <p:cNvGraphicFramePr>
            <a:graphicFrameLocks noChangeAspect="1"/>
          </p:cNvGraphicFramePr>
          <p:nvPr>
            <p:extLst>
              <p:ext uri="{D42A27DB-BD31-4B8C-83A1-F6EECF244321}">
                <p14:modId xmlns:p14="http://schemas.microsoft.com/office/powerpoint/2010/main" val="4254215855"/>
              </p:ext>
            </p:extLst>
          </p:nvPr>
        </p:nvGraphicFramePr>
        <p:xfrm>
          <a:off x="1147932" y="4800601"/>
          <a:ext cx="1638300" cy="469900"/>
        </p:xfrm>
        <a:graphic>
          <a:graphicData uri="http://schemas.openxmlformats.org/presentationml/2006/ole">
            <mc:AlternateContent xmlns:mc="http://schemas.openxmlformats.org/markup-compatibility/2006">
              <mc:Choice xmlns:v="urn:schemas-microsoft-com:vml" Requires="v">
                <p:oleObj name="Equation" r:id="rId7" imgW="1638000" imgH="469800" progId="Equation.DSMT4">
                  <p:embed/>
                </p:oleObj>
              </mc:Choice>
              <mc:Fallback>
                <p:oleObj name="Equation" r:id="rId7" imgW="163800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32" y="4800601"/>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49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4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Cross Product Formula</a:t>
            </a:r>
            <a:br>
              <a:rPr lang="en-US" dirty="0"/>
            </a:br>
            <a:r>
              <a:rPr lang="en-US" dirty="0"/>
              <a:t>for Area of a Parallelogram (cont.)</a:t>
            </a:r>
          </a:p>
        </p:txBody>
      </p:sp>
      <p:sp>
        <p:nvSpPr>
          <p:cNvPr id="3" name="Content Placeholder 2"/>
          <p:cNvSpPr>
            <a:spLocks noGrp="1"/>
          </p:cNvSpPr>
          <p:nvPr>
            <p:ph idx="1"/>
          </p:nvPr>
        </p:nvSpPr>
        <p:spPr/>
        <p:txBody>
          <a:bodyPr/>
          <a:lstStyle/>
          <a:p>
            <a:r>
              <a:rPr lang="en-US" dirty="0"/>
              <a:t>In fact, we must do so if we want to use the cross product formula to find the parallelogram’s area. </a:t>
            </a:r>
          </a:p>
          <a:p>
            <a:endParaRPr lang="en-US" dirty="0"/>
          </a:p>
          <a:p>
            <a:endParaRPr lang="en-US" dirty="0"/>
          </a:p>
          <a:p>
            <a:endParaRPr lang="en-US" dirty="0"/>
          </a:p>
          <a:p>
            <a:endParaRPr lang="en-US" dirty="0"/>
          </a:p>
          <a:p>
            <a:endParaRPr lang="en-US" dirty="0"/>
          </a:p>
          <a:p>
            <a:r>
              <a:rPr lang="en-US" dirty="0"/>
              <a:t>The area of the parallelogram equals	          or 10 square units.</a:t>
            </a:r>
          </a:p>
        </p:txBody>
      </p:sp>
      <p:graphicFrame>
        <p:nvGraphicFramePr>
          <p:cNvPr id="619524" name="Object 4"/>
          <p:cNvGraphicFramePr>
            <a:graphicFrameLocks noChangeAspect="1"/>
          </p:cNvGraphicFramePr>
          <p:nvPr/>
        </p:nvGraphicFramePr>
        <p:xfrm>
          <a:off x="1961626" y="2400300"/>
          <a:ext cx="1816100" cy="1562100"/>
        </p:xfrm>
        <a:graphic>
          <a:graphicData uri="http://schemas.openxmlformats.org/presentationml/2006/ole">
            <mc:AlternateContent xmlns:mc="http://schemas.openxmlformats.org/markup-compatibility/2006">
              <mc:Choice xmlns:v="urn:schemas-microsoft-com:vml" Requires="v">
                <p:oleObj name="Equation" r:id="rId2" imgW="1815840" imgH="1562040" progId="Equation.DSMT4">
                  <p:embed/>
                </p:oleObj>
              </mc:Choice>
              <mc:Fallback>
                <p:oleObj name="Equation" r:id="rId2" imgW="1815840" imgH="15620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626" y="2400300"/>
                        <a:ext cx="18161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5" name="Object 5"/>
          <p:cNvGraphicFramePr>
            <a:graphicFrameLocks noChangeAspect="1"/>
          </p:cNvGraphicFramePr>
          <p:nvPr/>
        </p:nvGraphicFramePr>
        <p:xfrm>
          <a:off x="1143000" y="3052932"/>
          <a:ext cx="685800" cy="254000"/>
        </p:xfrm>
        <a:graphic>
          <a:graphicData uri="http://schemas.openxmlformats.org/presentationml/2006/ole">
            <mc:AlternateContent xmlns:mc="http://schemas.openxmlformats.org/markup-compatibility/2006">
              <mc:Choice xmlns:v="urn:schemas-microsoft-com:vml" Requires="v">
                <p:oleObj name="Equation" r:id="rId4" imgW="685800" imgH="253800" progId="Equation.DSMT4">
                  <p:embed/>
                </p:oleObj>
              </mc:Choice>
              <mc:Fallback>
                <p:oleObj name="Equation" r:id="rId4" imgW="685800" imgH="253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52932"/>
                        <a:ext cx="6858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6" name="Object 6"/>
          <p:cNvGraphicFramePr>
            <a:graphicFrameLocks noChangeAspect="1"/>
          </p:cNvGraphicFramePr>
          <p:nvPr/>
        </p:nvGraphicFramePr>
        <p:xfrm>
          <a:off x="6654800" y="4158726"/>
          <a:ext cx="1498600" cy="469900"/>
        </p:xfrm>
        <a:graphic>
          <a:graphicData uri="http://schemas.openxmlformats.org/presentationml/2006/ole">
            <mc:AlternateContent xmlns:mc="http://schemas.openxmlformats.org/markup-compatibility/2006">
              <mc:Choice xmlns:v="urn:schemas-microsoft-com:vml" Requires="v">
                <p:oleObj name="Equation" r:id="rId6" imgW="1498320" imgH="469800" progId="Equation.DSMT4">
                  <p:embed/>
                </p:oleObj>
              </mc:Choice>
              <mc:Fallback>
                <p:oleObj name="Equation" r:id="rId6" imgW="1498320" imgH="469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4800" y="4158726"/>
                        <a:ext cx="149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7" name="Object 7"/>
          <p:cNvGraphicFramePr>
            <a:graphicFrameLocks noChangeAspect="1"/>
          </p:cNvGraphicFramePr>
          <p:nvPr>
            <p:extLst>
              <p:ext uri="{D42A27DB-BD31-4B8C-83A1-F6EECF244321}">
                <p14:modId xmlns:p14="http://schemas.microsoft.com/office/powerpoint/2010/main" val="3726193112"/>
              </p:ext>
            </p:extLst>
          </p:nvPr>
        </p:nvGraphicFramePr>
        <p:xfrm>
          <a:off x="5910263" y="4826000"/>
          <a:ext cx="876300" cy="482600"/>
        </p:xfrm>
        <a:graphic>
          <a:graphicData uri="http://schemas.openxmlformats.org/presentationml/2006/ole">
            <mc:AlternateContent xmlns:mc="http://schemas.openxmlformats.org/markup-compatibility/2006">
              <mc:Choice xmlns:v="urn:schemas-microsoft-com:vml" Requires="v">
                <p:oleObj name="Equation" r:id="rId8" imgW="876240" imgH="482400" progId="Equation.DSMT4">
                  <p:embed/>
                </p:oleObj>
              </mc:Choice>
              <mc:Fallback>
                <p:oleObj name="Equation" r:id="rId8" imgW="876240" imgH="482400" progId="Equation.DSMT4">
                  <p:embed/>
                  <p:pic>
                    <p:nvPicPr>
                      <p:cNvPr id="0" name="Picture 7"/>
                      <p:cNvPicPr>
                        <a:picLocks noChangeAspect="1" noChangeArrowheads="1"/>
                      </p:cNvPicPr>
                      <p:nvPr/>
                    </p:nvPicPr>
                    <p:blipFill>
                      <a:blip r:embed="rId9"/>
                      <a:srcRect/>
                      <a:stretch>
                        <a:fillRect/>
                      </a:stretch>
                    </p:blipFill>
                    <p:spPr bwMode="auto">
                      <a:xfrm>
                        <a:off x="5910263" y="4826000"/>
                        <a:ext cx="876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8" name="Object 8"/>
          <p:cNvGraphicFramePr>
            <a:graphicFrameLocks noChangeAspect="1"/>
          </p:cNvGraphicFramePr>
          <p:nvPr/>
        </p:nvGraphicFramePr>
        <p:xfrm>
          <a:off x="1985084" y="4114800"/>
          <a:ext cx="4584700" cy="520700"/>
        </p:xfrm>
        <a:graphic>
          <a:graphicData uri="http://schemas.openxmlformats.org/presentationml/2006/ole">
            <mc:AlternateContent xmlns:mc="http://schemas.openxmlformats.org/markup-compatibility/2006">
              <mc:Choice xmlns:v="urn:schemas-microsoft-com:vml" Requires="v">
                <p:oleObj name="Equation" r:id="rId10" imgW="4584600" imgH="520560" progId="Equation.DSMT4">
                  <p:embed/>
                </p:oleObj>
              </mc:Choice>
              <mc:Fallback>
                <p:oleObj name="Equation" r:id="rId10" imgW="4584600" imgH="5205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5084" y="4114800"/>
                        <a:ext cx="4584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95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95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95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19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 Cross Product to Find the Area of a Triangle</a:t>
            </a:r>
          </a:p>
        </p:txBody>
      </p:sp>
      <p:sp>
        <p:nvSpPr>
          <p:cNvPr id="3" name="Content Placeholder 2"/>
          <p:cNvSpPr>
            <a:spLocks noGrp="1"/>
          </p:cNvSpPr>
          <p:nvPr>
            <p:ph idx="1"/>
          </p:nvPr>
        </p:nvSpPr>
        <p:spPr/>
        <p:txBody>
          <a:bodyPr/>
          <a:lstStyle/>
          <a:p>
            <a:r>
              <a:rPr lang="en-US" dirty="0"/>
              <a:t>Find the area of the triangle whose vertices are the origin and the points 		 and	</a:t>
            </a:r>
          </a:p>
          <a:p>
            <a:r>
              <a:rPr lang="en-US" b="1" dirty="0"/>
              <a:t>Solution </a:t>
            </a:r>
          </a:p>
          <a:p>
            <a:r>
              <a:rPr lang="en-US" dirty="0"/>
              <a:t>The area of the triangle </a:t>
            </a:r>
            <a:r>
              <a:rPr lang="en-US" i="1" dirty="0"/>
              <a:t>OAB</a:t>
            </a:r>
            <a:r>
              <a:rPr lang="en-US" dirty="0"/>
              <a:t>, illustrated in Figure 6, is half of the area of the parallelogram formed by the vectors 			and </a:t>
            </a:r>
          </a:p>
        </p:txBody>
      </p:sp>
      <p:graphicFrame>
        <p:nvGraphicFramePr>
          <p:cNvPr id="598018" name="Object 2"/>
          <p:cNvGraphicFramePr>
            <a:graphicFrameLocks noChangeAspect="1"/>
          </p:cNvGraphicFramePr>
          <p:nvPr/>
        </p:nvGraphicFramePr>
        <p:xfrm>
          <a:off x="3616125" y="1775750"/>
          <a:ext cx="1460500" cy="469900"/>
        </p:xfrm>
        <a:graphic>
          <a:graphicData uri="http://schemas.openxmlformats.org/presentationml/2006/ole">
            <mc:AlternateContent xmlns:mc="http://schemas.openxmlformats.org/markup-compatibility/2006">
              <mc:Choice xmlns:v="urn:schemas-microsoft-com:vml" Requires="v">
                <p:oleObj name="Equation" r:id="rId2" imgW="1460160" imgH="469800" progId="Equation.DSMT4">
                  <p:embed/>
                </p:oleObj>
              </mc:Choice>
              <mc:Fallback>
                <p:oleObj name="Equation" r:id="rId2" imgW="14601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125" y="1775750"/>
                        <a:ext cx="146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19" name="Object 3"/>
          <p:cNvGraphicFramePr>
            <a:graphicFrameLocks noChangeAspect="1"/>
          </p:cNvGraphicFramePr>
          <p:nvPr/>
        </p:nvGraphicFramePr>
        <p:xfrm>
          <a:off x="5819775" y="1776413"/>
          <a:ext cx="1536700" cy="469900"/>
        </p:xfrm>
        <a:graphic>
          <a:graphicData uri="http://schemas.openxmlformats.org/presentationml/2006/ole">
            <mc:AlternateContent xmlns:mc="http://schemas.openxmlformats.org/markup-compatibility/2006">
              <mc:Choice xmlns:v="urn:schemas-microsoft-com:vml" Requires="v">
                <p:oleObj name="Equation" r:id="rId4" imgW="1536480" imgH="469800" progId="Equation.DSMT4">
                  <p:embed/>
                </p:oleObj>
              </mc:Choice>
              <mc:Fallback>
                <p:oleObj name="Equation" r:id="rId4" imgW="15364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775" y="1776413"/>
                        <a:ext cx="153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20" name="Object 4"/>
          <p:cNvGraphicFramePr>
            <a:graphicFrameLocks noChangeAspect="1"/>
          </p:cNvGraphicFramePr>
          <p:nvPr>
            <p:extLst>
              <p:ext uri="{D42A27DB-BD31-4B8C-83A1-F6EECF244321}">
                <p14:modId xmlns:p14="http://schemas.microsoft.com/office/powerpoint/2010/main" val="948810244"/>
              </p:ext>
            </p:extLst>
          </p:nvPr>
        </p:nvGraphicFramePr>
        <p:xfrm>
          <a:off x="1663700" y="3635750"/>
          <a:ext cx="2476500" cy="482600"/>
        </p:xfrm>
        <a:graphic>
          <a:graphicData uri="http://schemas.openxmlformats.org/presentationml/2006/ole">
            <mc:AlternateContent xmlns:mc="http://schemas.openxmlformats.org/markup-compatibility/2006">
              <mc:Choice xmlns:v="urn:schemas-microsoft-com:vml" Requires="v">
                <p:oleObj name="Equation" r:id="rId6" imgW="2476440" imgH="482400" progId="Equation.DSMT4">
                  <p:embed/>
                </p:oleObj>
              </mc:Choice>
              <mc:Fallback>
                <p:oleObj name="Equation" r:id="rId6" imgW="2476440" imgH="482400" progId="Equation.DSMT4">
                  <p:embed/>
                  <p:pic>
                    <p:nvPicPr>
                      <p:cNvPr id="0" name="Picture 4"/>
                      <p:cNvPicPr>
                        <a:picLocks noChangeAspect="1" noChangeArrowheads="1"/>
                      </p:cNvPicPr>
                      <p:nvPr/>
                    </p:nvPicPr>
                    <p:blipFill>
                      <a:blip r:embed="rId7"/>
                      <a:srcRect/>
                      <a:stretch>
                        <a:fillRect/>
                      </a:stretch>
                    </p:blipFill>
                    <p:spPr bwMode="auto">
                      <a:xfrm>
                        <a:off x="1663700" y="3635750"/>
                        <a:ext cx="2476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21" name="Object 5"/>
          <p:cNvGraphicFramePr>
            <a:graphicFrameLocks noChangeAspect="1"/>
          </p:cNvGraphicFramePr>
          <p:nvPr>
            <p:extLst>
              <p:ext uri="{D42A27DB-BD31-4B8C-83A1-F6EECF244321}">
                <p14:modId xmlns:p14="http://schemas.microsoft.com/office/powerpoint/2010/main" val="1465754784"/>
              </p:ext>
            </p:extLst>
          </p:nvPr>
        </p:nvGraphicFramePr>
        <p:xfrm>
          <a:off x="4876800" y="3635750"/>
          <a:ext cx="2590800" cy="482600"/>
        </p:xfrm>
        <a:graphic>
          <a:graphicData uri="http://schemas.openxmlformats.org/presentationml/2006/ole">
            <mc:AlternateContent xmlns:mc="http://schemas.openxmlformats.org/markup-compatibility/2006">
              <mc:Choice xmlns:v="urn:schemas-microsoft-com:vml" Requires="v">
                <p:oleObj name="Equation" r:id="rId8" imgW="2590560" imgH="482400" progId="Equation.DSMT4">
                  <p:embed/>
                </p:oleObj>
              </mc:Choice>
              <mc:Fallback>
                <p:oleObj name="Equation" r:id="rId8" imgW="2590560" imgH="482400" progId="Equation.DSMT4">
                  <p:embed/>
                  <p:pic>
                    <p:nvPicPr>
                      <p:cNvPr id="0" name="Picture 5"/>
                      <p:cNvPicPr>
                        <a:picLocks noChangeAspect="1" noChangeArrowheads="1"/>
                      </p:cNvPicPr>
                      <p:nvPr/>
                    </p:nvPicPr>
                    <p:blipFill>
                      <a:blip r:embed="rId9"/>
                      <a:srcRect/>
                      <a:stretch>
                        <a:fillRect/>
                      </a:stretch>
                    </p:blipFill>
                    <p:spPr bwMode="auto">
                      <a:xfrm>
                        <a:off x="4876800" y="3635750"/>
                        <a:ext cx="2590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Arrow Connector 7">
            <a:extLst>
              <a:ext uri="{FF2B5EF4-FFF2-40B4-BE49-F238E27FC236}">
                <a16:creationId xmlns:a16="http://schemas.microsoft.com/office/drawing/2014/main" id="{E11C0ED2-C608-4987-8DFF-EC9F2D1A3FB2}"/>
              </a:ext>
            </a:extLst>
          </p:cNvPr>
          <p:cNvCxnSpPr>
            <a:cxnSpLocks/>
          </p:cNvCxnSpPr>
          <p:nvPr/>
        </p:nvCxnSpPr>
        <p:spPr>
          <a:xfrm>
            <a:off x="2200835" y="366656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4611D8C-301D-49A4-9321-87F4A27F911F}"/>
              </a:ext>
            </a:extLst>
          </p:cNvPr>
          <p:cNvCxnSpPr>
            <a:cxnSpLocks/>
          </p:cNvCxnSpPr>
          <p:nvPr/>
        </p:nvCxnSpPr>
        <p:spPr>
          <a:xfrm>
            <a:off x="5427200" y="366656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80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8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 Cross Product to Find the Area of a Triangle (cont.)</a:t>
            </a:r>
          </a:p>
        </p:txBody>
      </p:sp>
      <p:sp>
        <p:nvSpPr>
          <p:cNvPr id="3" name="Content Placeholder 2"/>
          <p:cNvSpPr>
            <a:spLocks noGrp="1"/>
          </p:cNvSpPr>
          <p:nvPr>
            <p:ph idx="1"/>
          </p:nvPr>
        </p:nvSpPr>
        <p:spPr>
          <a:xfrm>
            <a:off x="457200" y="1280160"/>
            <a:ext cx="5410200" cy="4572000"/>
          </a:xfrm>
        </p:spPr>
        <p:txBody>
          <a:bodyPr/>
          <a:lstStyle/>
          <a:p>
            <a:endParaRPr lang="en-US" dirty="0"/>
          </a:p>
          <a:p>
            <a:endParaRPr lang="en-US" dirty="0"/>
          </a:p>
          <a:p>
            <a:endParaRPr lang="en-US" dirty="0"/>
          </a:p>
          <a:p>
            <a:endParaRPr lang="en-US" dirty="0"/>
          </a:p>
          <a:p>
            <a:endParaRPr lang="en-US" dirty="0"/>
          </a:p>
          <a:p>
            <a:r>
              <a:rPr lang="en-US" dirty="0"/>
              <a:t>The area of the triangle is 	</a:t>
            </a:r>
          </a:p>
          <a:p>
            <a:endParaRPr lang="en-US" dirty="0"/>
          </a:p>
          <a:p>
            <a:r>
              <a:rPr lang="en-US" dirty="0"/>
              <a:t>square units. </a:t>
            </a:r>
          </a:p>
        </p:txBody>
      </p:sp>
      <p:grpSp>
        <p:nvGrpSpPr>
          <p:cNvPr id="8" name="Group 7"/>
          <p:cNvGrpSpPr/>
          <p:nvPr/>
        </p:nvGrpSpPr>
        <p:grpSpPr>
          <a:xfrm>
            <a:off x="5638800" y="1098720"/>
            <a:ext cx="2971800" cy="4834700"/>
            <a:chOff x="5638800" y="1098720"/>
            <a:chExt cx="2971800" cy="4834700"/>
          </a:xfrm>
        </p:grpSpPr>
        <p:sp>
          <p:nvSpPr>
            <p:cNvPr id="6" name="Rectangle 5"/>
            <p:cNvSpPr/>
            <p:nvPr/>
          </p:nvSpPr>
          <p:spPr>
            <a:xfrm>
              <a:off x="6477000" y="5410200"/>
              <a:ext cx="1370055" cy="523220"/>
            </a:xfrm>
            <a:prstGeom prst="rect">
              <a:avLst/>
            </a:prstGeom>
          </p:spPr>
          <p:txBody>
            <a:bodyPr wrap="none">
              <a:spAutoFit/>
            </a:bodyPr>
            <a:lstStyle/>
            <a:p>
              <a:r>
                <a:rPr lang="en-US" sz="2800" b="1" dirty="0"/>
                <a:t>Figure 6</a:t>
              </a:r>
            </a:p>
          </p:txBody>
        </p:sp>
        <p:pic>
          <p:nvPicPr>
            <p:cNvPr id="59904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1098720"/>
              <a:ext cx="2971800" cy="4301955"/>
            </a:xfrm>
            <a:prstGeom prst="rect">
              <a:avLst/>
            </a:prstGeom>
            <a:noFill/>
            <a:ln w="9525">
              <a:noFill/>
              <a:miter lim="800000"/>
              <a:headEnd/>
              <a:tailEnd/>
            </a:ln>
          </p:spPr>
        </p:pic>
      </p:grpSp>
      <p:graphicFrame>
        <p:nvGraphicFramePr>
          <p:cNvPr id="4" name="Object 4"/>
          <p:cNvGraphicFramePr>
            <a:graphicFrameLocks noChangeAspect="1"/>
          </p:cNvGraphicFramePr>
          <p:nvPr/>
        </p:nvGraphicFramePr>
        <p:xfrm>
          <a:off x="848958" y="1861968"/>
          <a:ext cx="596900" cy="228600"/>
        </p:xfrm>
        <a:graphic>
          <a:graphicData uri="http://schemas.openxmlformats.org/presentationml/2006/ole">
            <mc:AlternateContent xmlns:mc="http://schemas.openxmlformats.org/markup-compatibility/2006">
              <mc:Choice xmlns:v="urn:schemas-microsoft-com:vml" Requires="v">
                <p:oleObj name="Equation" r:id="rId3" imgW="596880" imgH="228600" progId="Equation.DSMT4">
                  <p:embed/>
                </p:oleObj>
              </mc:Choice>
              <mc:Fallback>
                <p:oleObj name="Equation" r:id="rId3" imgW="596880" imgH="228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958" y="1861968"/>
                        <a:ext cx="596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5" name="Object 5"/>
          <p:cNvGraphicFramePr>
            <a:graphicFrameLocks noChangeAspect="1"/>
          </p:cNvGraphicFramePr>
          <p:nvPr/>
        </p:nvGraphicFramePr>
        <p:xfrm>
          <a:off x="1612900" y="1295400"/>
          <a:ext cx="1739900" cy="1358900"/>
        </p:xfrm>
        <a:graphic>
          <a:graphicData uri="http://schemas.openxmlformats.org/presentationml/2006/ole">
            <mc:AlternateContent xmlns:mc="http://schemas.openxmlformats.org/markup-compatibility/2006">
              <mc:Choice xmlns:v="urn:schemas-microsoft-com:vml" Requires="v">
                <p:oleObj name="Equation" r:id="rId5" imgW="1739880" imgH="1358640" progId="Equation.DSMT4">
                  <p:embed/>
                </p:oleObj>
              </mc:Choice>
              <mc:Fallback>
                <p:oleObj name="Equation" r:id="rId5" imgW="1739880" imgH="1358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2900" y="1295400"/>
                        <a:ext cx="1739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6" name="Object 6"/>
          <p:cNvGraphicFramePr>
            <a:graphicFrameLocks noChangeAspect="1"/>
          </p:cNvGraphicFramePr>
          <p:nvPr/>
        </p:nvGraphicFramePr>
        <p:xfrm>
          <a:off x="912458" y="3352800"/>
          <a:ext cx="1612900" cy="419100"/>
        </p:xfrm>
        <a:graphic>
          <a:graphicData uri="http://schemas.openxmlformats.org/presentationml/2006/ole">
            <mc:AlternateContent xmlns:mc="http://schemas.openxmlformats.org/markup-compatibility/2006">
              <mc:Choice xmlns:v="urn:schemas-microsoft-com:vml" Requires="v">
                <p:oleObj name="Equation" r:id="rId7" imgW="1612800" imgH="419040" progId="Equation.DSMT4">
                  <p:embed/>
                </p:oleObj>
              </mc:Choice>
              <mc:Fallback>
                <p:oleObj name="Equation" r:id="rId7" imgW="1612800" imgH="4190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458" y="3352800"/>
                        <a:ext cx="1612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7" name="Object 7"/>
          <p:cNvGraphicFramePr>
            <a:graphicFrameLocks noChangeAspect="1"/>
          </p:cNvGraphicFramePr>
          <p:nvPr/>
        </p:nvGraphicFramePr>
        <p:xfrm>
          <a:off x="914400" y="2777262"/>
          <a:ext cx="4381500" cy="469900"/>
        </p:xfrm>
        <a:graphic>
          <a:graphicData uri="http://schemas.openxmlformats.org/presentationml/2006/ole">
            <mc:AlternateContent xmlns:mc="http://schemas.openxmlformats.org/markup-compatibility/2006">
              <mc:Choice xmlns:v="urn:schemas-microsoft-com:vml" Requires="v">
                <p:oleObj name="Equation" r:id="rId9" imgW="4381200" imgH="469800" progId="Equation.DSMT4">
                  <p:embed/>
                </p:oleObj>
              </mc:Choice>
              <mc:Fallback>
                <p:oleObj name="Equation" r:id="rId9" imgW="4381200" imgH="469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2777262"/>
                        <a:ext cx="438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8" name="Object 8"/>
          <p:cNvGraphicFramePr>
            <a:graphicFrameLocks noChangeAspect="1"/>
          </p:cNvGraphicFramePr>
          <p:nvPr/>
        </p:nvGraphicFramePr>
        <p:xfrm>
          <a:off x="4403016" y="4377616"/>
          <a:ext cx="1104900" cy="444500"/>
        </p:xfrm>
        <a:graphic>
          <a:graphicData uri="http://schemas.openxmlformats.org/presentationml/2006/ole">
            <mc:AlternateContent xmlns:mc="http://schemas.openxmlformats.org/markup-compatibility/2006">
              <mc:Choice xmlns:v="urn:schemas-microsoft-com:vml" Requires="v">
                <p:oleObj name="Equation" r:id="rId11" imgW="1104840" imgH="444240" progId="Equation.DSMT4">
                  <p:embed/>
                </p:oleObj>
              </mc:Choice>
              <mc:Fallback>
                <p:oleObj name="Equation" r:id="rId11" imgW="1104840" imgH="4442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03016" y="4377616"/>
                        <a:ext cx="1104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9" name="Object 9"/>
          <p:cNvGraphicFramePr>
            <a:graphicFrameLocks noChangeAspect="1"/>
          </p:cNvGraphicFramePr>
          <p:nvPr/>
        </p:nvGraphicFramePr>
        <p:xfrm>
          <a:off x="1589442" y="4380452"/>
          <a:ext cx="2781300" cy="508000"/>
        </p:xfrm>
        <a:graphic>
          <a:graphicData uri="http://schemas.openxmlformats.org/presentationml/2006/ole">
            <mc:AlternateContent xmlns:mc="http://schemas.openxmlformats.org/markup-compatibility/2006">
              <mc:Choice xmlns:v="urn:schemas-microsoft-com:vml" Requires="v">
                <p:oleObj name="Equation" r:id="rId13" imgW="2781000" imgH="507960" progId="Equation.DSMT4">
                  <p:embed/>
                </p:oleObj>
              </mc:Choice>
              <mc:Fallback>
                <p:oleObj name="Equation" r:id="rId13" imgW="2781000" imgH="5079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9442" y="4380452"/>
                        <a:ext cx="2781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50" name="Object 10"/>
          <p:cNvGraphicFramePr>
            <a:graphicFrameLocks noChangeAspect="1"/>
          </p:cNvGraphicFramePr>
          <p:nvPr>
            <p:extLst>
              <p:ext uri="{D42A27DB-BD31-4B8C-83A1-F6EECF244321}">
                <p14:modId xmlns:p14="http://schemas.microsoft.com/office/powerpoint/2010/main" val="3490259844"/>
              </p:ext>
            </p:extLst>
          </p:nvPr>
        </p:nvGraphicFramePr>
        <p:xfrm>
          <a:off x="555810" y="4428416"/>
          <a:ext cx="990600" cy="469900"/>
        </p:xfrm>
        <a:graphic>
          <a:graphicData uri="http://schemas.openxmlformats.org/presentationml/2006/ole">
            <mc:AlternateContent xmlns:mc="http://schemas.openxmlformats.org/markup-compatibility/2006">
              <mc:Choice xmlns:v="urn:schemas-microsoft-com:vml" Requires="v">
                <p:oleObj name="Equation" r:id="rId15" imgW="990360" imgH="469800" progId="Equation.DSMT4">
                  <p:embed/>
                </p:oleObj>
              </mc:Choice>
              <mc:Fallback>
                <p:oleObj name="Equation" r:id="rId15" imgW="990360" imgH="4698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810" y="4428416"/>
                        <a:ext cx="99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90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90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90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9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90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90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 (cont.)</a:t>
            </a:r>
          </a:p>
        </p:txBody>
      </p:sp>
      <p:sp>
        <p:nvSpPr>
          <p:cNvPr id="3" name="Content Placeholder 2"/>
          <p:cNvSpPr>
            <a:spLocks noGrp="1"/>
          </p:cNvSpPr>
          <p:nvPr>
            <p:ph idx="1"/>
          </p:nvPr>
        </p:nvSpPr>
        <p:spPr>
          <a:xfrm>
            <a:off x="457200" y="1280160"/>
            <a:ext cx="5486400" cy="4572000"/>
          </a:xfrm>
        </p:spPr>
        <p:txBody>
          <a:bodyPr>
            <a:noAutofit/>
          </a:bodyPr>
          <a:lstStyle/>
          <a:p>
            <a:pPr>
              <a:spcBef>
                <a:spcPts val="0"/>
              </a:spcBef>
            </a:pPr>
            <a:r>
              <a:rPr lang="en-US" dirty="0"/>
              <a:t>We construct the vector 	       by multiplying its magnitude by a unit vector </a:t>
            </a:r>
            <a:r>
              <a:rPr lang="en-US" b="1" dirty="0"/>
              <a:t>n</a:t>
            </a:r>
            <a:r>
              <a:rPr lang="en-US" dirty="0"/>
              <a:t> that is perpendicular to both </a:t>
            </a:r>
            <a:r>
              <a:rPr lang="en-US" b="1" dirty="0"/>
              <a:t>u</a:t>
            </a:r>
            <a:r>
              <a:rPr lang="en-US" dirty="0"/>
              <a:t> and </a:t>
            </a:r>
            <a:r>
              <a:rPr lang="en-US" b="1" dirty="0"/>
              <a:t>v</a:t>
            </a:r>
            <a:r>
              <a:rPr lang="en-US" dirty="0"/>
              <a:t>, with </a:t>
            </a:r>
            <a:r>
              <a:rPr lang="en-US" b="1" dirty="0"/>
              <a:t>n</a:t>
            </a:r>
            <a:r>
              <a:rPr lang="en-US" dirty="0"/>
              <a:t> chosen so that if you curl the fingers of your right hand from the direction of </a:t>
            </a:r>
            <a:r>
              <a:rPr lang="en-US" b="1" dirty="0"/>
              <a:t>u</a:t>
            </a:r>
            <a:r>
              <a:rPr lang="en-US" dirty="0"/>
              <a:t> to the direction of </a:t>
            </a:r>
            <a:r>
              <a:rPr lang="en-US" b="1" dirty="0"/>
              <a:t>v</a:t>
            </a:r>
            <a:r>
              <a:rPr lang="en-US" dirty="0"/>
              <a:t>, </a:t>
            </a:r>
            <a:r>
              <a:rPr lang="en-US" b="1" dirty="0"/>
              <a:t>n</a:t>
            </a:r>
            <a:r>
              <a:rPr lang="en-US" dirty="0"/>
              <a:t> points in the direction of your thumb. That is, the three vectors </a:t>
            </a:r>
            <a:r>
              <a:rPr lang="en-US" b="1" dirty="0"/>
              <a:t>u</a:t>
            </a:r>
            <a:r>
              <a:rPr lang="en-US" dirty="0"/>
              <a:t>, </a:t>
            </a:r>
            <a:r>
              <a:rPr lang="en-US" b="1" dirty="0"/>
              <a:t>v</a:t>
            </a:r>
            <a:r>
              <a:rPr lang="en-US" dirty="0"/>
              <a:t>, and </a:t>
            </a:r>
            <a:r>
              <a:rPr lang="en-US" b="1" dirty="0"/>
              <a:t>n</a:t>
            </a:r>
            <a:r>
              <a:rPr lang="en-US" dirty="0"/>
              <a:t> (in that order) follow the </a:t>
            </a:r>
            <a:r>
              <a:rPr lang="en-US" i="1" dirty="0"/>
              <a:t>right-hand rule.</a:t>
            </a:r>
            <a:endParaRPr lang="en-US" dirty="0"/>
          </a:p>
        </p:txBody>
      </p:sp>
      <p:graphicFrame>
        <p:nvGraphicFramePr>
          <p:cNvPr id="579587" name="Object 3"/>
          <p:cNvGraphicFramePr>
            <a:graphicFrameLocks noChangeAspect="1"/>
          </p:cNvGraphicFramePr>
          <p:nvPr/>
        </p:nvGraphicFramePr>
        <p:xfrm>
          <a:off x="4065165" y="1447180"/>
          <a:ext cx="685800" cy="254000"/>
        </p:xfrm>
        <a:graphic>
          <a:graphicData uri="http://schemas.openxmlformats.org/presentationml/2006/ole">
            <mc:AlternateContent xmlns:mc="http://schemas.openxmlformats.org/markup-compatibility/2006">
              <mc:Choice xmlns:v="urn:schemas-microsoft-com:vml" Requires="v">
                <p:oleObj name="Equation" r:id="rId2" imgW="685800" imgH="253800" progId="Equation.DSMT4">
                  <p:embed/>
                </p:oleObj>
              </mc:Choice>
              <mc:Fallback>
                <p:oleObj name="Equation" r:id="rId2" imgW="685800" imgH="253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165" y="1447180"/>
                        <a:ext cx="6858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5977122" y="5029200"/>
            <a:ext cx="2823978" cy="954107"/>
          </a:xfrm>
          <a:prstGeom prst="rect">
            <a:avLst/>
          </a:prstGeom>
        </p:spPr>
        <p:txBody>
          <a:bodyPr wrap="none">
            <a:spAutoFit/>
          </a:bodyPr>
          <a:lstStyle/>
          <a:p>
            <a:pPr algn="ctr"/>
            <a:r>
              <a:rPr lang="en-US" sz="2800" b="1" dirty="0"/>
              <a:t>Figure 1 </a:t>
            </a:r>
          </a:p>
          <a:p>
            <a:pPr algn="ctr"/>
            <a:r>
              <a:rPr lang="en-US" sz="2800" dirty="0"/>
              <a:t>Constructing </a:t>
            </a:r>
            <a:r>
              <a:rPr lang="en-US" sz="2800" b="1" dirty="0"/>
              <a:t>u</a:t>
            </a:r>
            <a:r>
              <a:rPr lang="en-US" sz="2800" dirty="0"/>
              <a:t> × </a:t>
            </a:r>
            <a:r>
              <a:rPr lang="en-US" sz="2800" b="1" dirty="0"/>
              <a:t>v</a:t>
            </a:r>
          </a:p>
        </p:txBody>
      </p:sp>
      <p:pic>
        <p:nvPicPr>
          <p:cNvPr id="579588" name="Picture 4"/>
          <p:cNvPicPr>
            <a:picLocks noChangeAspect="1" noChangeArrowheads="1"/>
          </p:cNvPicPr>
          <p:nvPr/>
        </p:nvPicPr>
        <p:blipFill>
          <a:blip r:embed="rId4" cstate="print"/>
          <a:srcRect/>
          <a:stretch>
            <a:fillRect/>
          </a:stretch>
        </p:blipFill>
        <p:spPr bwMode="auto">
          <a:xfrm>
            <a:off x="5893686" y="1447800"/>
            <a:ext cx="2990850" cy="33337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(cont.)</a:t>
            </a:r>
          </a:p>
        </p:txBody>
      </p:sp>
      <p:sp>
        <p:nvSpPr>
          <p:cNvPr id="3" name="Content Placeholder 2"/>
          <p:cNvSpPr>
            <a:spLocks noGrp="1"/>
          </p:cNvSpPr>
          <p:nvPr>
            <p:ph idx="1"/>
          </p:nvPr>
        </p:nvSpPr>
        <p:spPr>
          <a:xfrm>
            <a:off x="457200" y="1280160"/>
            <a:ext cx="5105400" cy="4572000"/>
          </a:xfrm>
        </p:spPr>
        <p:txBody>
          <a:bodyPr>
            <a:normAutofit lnSpcReduction="10000"/>
          </a:bodyPr>
          <a:lstStyle/>
          <a:p>
            <a:r>
              <a:rPr lang="en-US" dirty="0"/>
              <a:t>Just as two vectors can be used to define a parallelogram, three vectors in space can be used to define a parallelepiped. Figure 7 illustrates how four copies each of three vectors </a:t>
            </a:r>
            <a:r>
              <a:rPr lang="en-US" b="1" dirty="0"/>
              <a:t>u</a:t>
            </a:r>
            <a:r>
              <a:rPr lang="en-US" dirty="0"/>
              <a:t>, </a:t>
            </a:r>
            <a:r>
              <a:rPr lang="en-US" b="1" dirty="0"/>
              <a:t>v</a:t>
            </a:r>
            <a:r>
              <a:rPr lang="en-US" dirty="0"/>
              <a:t>, and </a:t>
            </a:r>
            <a:r>
              <a:rPr lang="en-US" b="1" dirty="0"/>
              <a:t>w</a:t>
            </a:r>
            <a:r>
              <a:rPr lang="en-US" dirty="0"/>
              <a:t> define its edges. Once constructed, the cross product and dot product together provide an elegant way to calculate the volume of such a parallelepiped. </a:t>
            </a:r>
          </a:p>
        </p:txBody>
      </p:sp>
      <p:grpSp>
        <p:nvGrpSpPr>
          <p:cNvPr id="7" name="Group 6"/>
          <p:cNvGrpSpPr/>
          <p:nvPr/>
        </p:nvGrpSpPr>
        <p:grpSpPr>
          <a:xfrm>
            <a:off x="3886200" y="2171700"/>
            <a:ext cx="5347426" cy="3886200"/>
            <a:chOff x="3886200" y="2171700"/>
            <a:chExt cx="5347426" cy="3886200"/>
          </a:xfrm>
        </p:grpSpPr>
        <p:sp>
          <p:nvSpPr>
            <p:cNvPr id="5" name="Rectangle 4"/>
            <p:cNvSpPr/>
            <p:nvPr/>
          </p:nvSpPr>
          <p:spPr>
            <a:xfrm>
              <a:off x="3886200" y="5534680"/>
              <a:ext cx="5347426" cy="523220"/>
            </a:xfrm>
            <a:prstGeom prst="rect">
              <a:avLst/>
            </a:prstGeom>
          </p:spPr>
          <p:txBody>
            <a:bodyPr wrap="none">
              <a:spAutoFit/>
            </a:bodyPr>
            <a:lstStyle/>
            <a:p>
              <a:r>
                <a:rPr lang="en-US" sz="2800" b="1" dirty="0"/>
                <a:t>Figure 7 </a:t>
              </a:r>
              <a:r>
                <a:rPr lang="en-US" sz="2800" dirty="0"/>
                <a:t>Volume of a Parallelepiped</a:t>
              </a:r>
              <a:endParaRPr lang="en-US" sz="2800" b="1" dirty="0"/>
            </a:p>
          </p:txBody>
        </p:sp>
        <p:pic>
          <p:nvPicPr>
            <p:cNvPr id="625665" name="Picture 1"/>
            <p:cNvPicPr>
              <a:picLocks noChangeAspect="1" noChangeArrowheads="1"/>
            </p:cNvPicPr>
            <p:nvPr/>
          </p:nvPicPr>
          <p:blipFill>
            <a:blip r:embed="rId2" cstate="print"/>
            <a:srcRect/>
            <a:stretch>
              <a:fillRect/>
            </a:stretch>
          </p:blipFill>
          <p:spPr bwMode="auto">
            <a:xfrm>
              <a:off x="5486400" y="2171700"/>
              <a:ext cx="3419475" cy="3238500"/>
            </a:xfrm>
            <a:prstGeom prst="rect">
              <a:avLst/>
            </a:prstGeom>
            <a:noFill/>
            <a:ln w="9525">
              <a:noFill/>
              <a:miter lim="800000"/>
              <a:headEnd/>
              <a:tailEnd/>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(cont.)</a:t>
            </a:r>
          </a:p>
        </p:txBody>
      </p:sp>
      <p:sp>
        <p:nvSpPr>
          <p:cNvPr id="3" name="Content Placeholder 2"/>
          <p:cNvSpPr>
            <a:spLocks noGrp="1"/>
          </p:cNvSpPr>
          <p:nvPr>
            <p:ph idx="1"/>
          </p:nvPr>
        </p:nvSpPr>
        <p:spPr/>
        <p:txBody>
          <a:bodyPr/>
          <a:lstStyle/>
          <a:p>
            <a:r>
              <a:rPr lang="en-US" dirty="0"/>
              <a:t>We already know that the area of the parallelogram defined by </a:t>
            </a:r>
            <a:r>
              <a:rPr lang="en-US" b="1" dirty="0"/>
              <a:t>u</a:t>
            </a:r>
            <a:r>
              <a:rPr lang="en-US" dirty="0"/>
              <a:t> and</a:t>
            </a:r>
            <a:r>
              <a:rPr lang="en-US" b="1" dirty="0"/>
              <a:t> v </a:t>
            </a:r>
            <a:r>
              <a:rPr lang="en-US" dirty="0"/>
              <a:t>is 		and we also know that in general the volume of an object with fixed cross-sectional area </a:t>
            </a:r>
            <a:r>
              <a:rPr lang="en-US" i="1" dirty="0"/>
              <a:t>A</a:t>
            </a:r>
            <a:r>
              <a:rPr lang="en-US" dirty="0"/>
              <a:t> and height </a:t>
            </a:r>
            <a:r>
              <a:rPr lang="en-US" i="1" dirty="0"/>
              <a:t>h</a:t>
            </a:r>
            <a:r>
              <a:rPr lang="en-US" dirty="0"/>
              <a:t> is </a:t>
            </a:r>
            <a:r>
              <a:rPr lang="en-US" i="1" dirty="0"/>
              <a:t>Ah </a:t>
            </a:r>
            <a:r>
              <a:rPr lang="en-US" dirty="0"/>
              <a:t>(for review, see Section 6.1). Referring to Figure 7, we see that </a:t>
            </a:r>
            <a:r>
              <a:rPr lang="en-US" i="1" dirty="0"/>
              <a:t>h</a:t>
            </a:r>
            <a:r>
              <a:rPr lang="en-US" dirty="0"/>
              <a:t> is equal to the absolute value of the component of </a:t>
            </a:r>
            <a:r>
              <a:rPr lang="en-US" b="1" dirty="0"/>
              <a:t>w</a:t>
            </a:r>
            <a:r>
              <a:rPr lang="en-US" dirty="0"/>
              <a:t> in the direction of </a:t>
            </a:r>
            <a:r>
              <a:rPr lang="en-US" b="1" dirty="0"/>
              <a:t>u</a:t>
            </a:r>
            <a:r>
              <a:rPr lang="en-US" dirty="0"/>
              <a:t> × </a:t>
            </a:r>
            <a:r>
              <a:rPr lang="en-US" b="1" dirty="0"/>
              <a:t>v</a:t>
            </a:r>
            <a:r>
              <a:rPr lang="en-US" dirty="0"/>
              <a:t>.</a:t>
            </a:r>
          </a:p>
        </p:txBody>
      </p:sp>
      <p:graphicFrame>
        <p:nvGraphicFramePr>
          <p:cNvPr id="623618" name="Object 2"/>
          <p:cNvGraphicFramePr>
            <a:graphicFrameLocks noChangeAspect="1"/>
          </p:cNvGraphicFramePr>
          <p:nvPr/>
        </p:nvGraphicFramePr>
        <p:xfrm>
          <a:off x="3581400" y="1739900"/>
          <a:ext cx="1447800" cy="469900"/>
        </p:xfrm>
        <a:graphic>
          <a:graphicData uri="http://schemas.openxmlformats.org/presentationml/2006/ole">
            <mc:AlternateContent xmlns:mc="http://schemas.openxmlformats.org/markup-compatibility/2006">
              <mc:Choice xmlns:v="urn:schemas-microsoft-com:vml" Requires="v">
                <p:oleObj name="Equation" r:id="rId2" imgW="1447560" imgH="469800" progId="Equation.DSMT4">
                  <p:embed/>
                </p:oleObj>
              </mc:Choice>
              <mc:Fallback>
                <p:oleObj name="Equation" r:id="rId2" imgW="14475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39900"/>
                        <a:ext cx="144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3620" name="Object 4"/>
          <p:cNvGraphicFramePr>
            <a:graphicFrameLocks noChangeAspect="1"/>
          </p:cNvGraphicFramePr>
          <p:nvPr/>
        </p:nvGraphicFramePr>
        <p:xfrm>
          <a:off x="831850" y="4849813"/>
          <a:ext cx="1841500" cy="495300"/>
        </p:xfrm>
        <a:graphic>
          <a:graphicData uri="http://schemas.openxmlformats.org/presentationml/2006/ole">
            <mc:AlternateContent xmlns:mc="http://schemas.openxmlformats.org/markup-compatibility/2006">
              <mc:Choice xmlns:v="urn:schemas-microsoft-com:vml" Requires="v">
                <p:oleObj name="Equation" r:id="rId4" imgW="1841400" imgH="495000" progId="Equation.DSMT4">
                  <p:embed/>
                </p:oleObj>
              </mc:Choice>
              <mc:Fallback>
                <p:oleObj name="Equation" r:id="rId4" imgW="184140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4849813"/>
                        <a:ext cx="1841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3621" name="Object 5"/>
          <p:cNvGraphicFramePr>
            <a:graphicFrameLocks noChangeAspect="1"/>
          </p:cNvGraphicFramePr>
          <p:nvPr/>
        </p:nvGraphicFramePr>
        <p:xfrm>
          <a:off x="2697163" y="4572000"/>
          <a:ext cx="1816100" cy="1079500"/>
        </p:xfrm>
        <a:graphic>
          <a:graphicData uri="http://schemas.openxmlformats.org/presentationml/2006/ole">
            <mc:AlternateContent xmlns:mc="http://schemas.openxmlformats.org/markup-compatibility/2006">
              <mc:Choice xmlns:v="urn:schemas-microsoft-com:vml" Requires="v">
                <p:oleObj name="Equation" r:id="rId6" imgW="1815840" imgH="1079280" progId="Equation.DSMT4">
                  <p:embed/>
                </p:oleObj>
              </mc:Choice>
              <mc:Fallback>
                <p:oleObj name="Equation" r:id="rId6" imgW="1815840" imgH="10792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7163" y="4572000"/>
                        <a:ext cx="1816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3622" name="Object 6"/>
          <p:cNvGraphicFramePr>
            <a:graphicFrameLocks noChangeAspect="1"/>
          </p:cNvGraphicFramePr>
          <p:nvPr>
            <p:extLst>
              <p:ext uri="{D42A27DB-BD31-4B8C-83A1-F6EECF244321}">
                <p14:modId xmlns:p14="http://schemas.microsoft.com/office/powerpoint/2010/main" val="415848177"/>
              </p:ext>
            </p:extLst>
          </p:nvPr>
        </p:nvGraphicFramePr>
        <p:xfrm>
          <a:off x="4537075" y="4613275"/>
          <a:ext cx="2362200" cy="1016000"/>
        </p:xfrm>
        <a:graphic>
          <a:graphicData uri="http://schemas.openxmlformats.org/presentationml/2006/ole">
            <mc:AlternateContent xmlns:mc="http://schemas.openxmlformats.org/markup-compatibility/2006">
              <mc:Choice xmlns:v="urn:schemas-microsoft-com:vml" Requires="v">
                <p:oleObj name="Equation" r:id="rId8" imgW="2361960" imgH="1015920" progId="Equation.DSMT4">
                  <p:embed/>
                </p:oleObj>
              </mc:Choice>
              <mc:Fallback>
                <p:oleObj name="Equation" r:id="rId8" imgW="2361960" imgH="1015920" progId="Equation.DSMT4">
                  <p:embed/>
                  <p:pic>
                    <p:nvPicPr>
                      <p:cNvPr id="0" name="Picture 6"/>
                      <p:cNvPicPr>
                        <a:picLocks noChangeAspect="1" noChangeArrowheads="1"/>
                      </p:cNvPicPr>
                      <p:nvPr/>
                    </p:nvPicPr>
                    <p:blipFill>
                      <a:blip r:embed="rId9"/>
                      <a:srcRect/>
                      <a:stretch>
                        <a:fillRect/>
                      </a:stretch>
                    </p:blipFill>
                    <p:spPr bwMode="auto">
                      <a:xfrm>
                        <a:off x="4537075" y="4613275"/>
                        <a:ext cx="2362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3623" name="Object 7"/>
          <p:cNvGraphicFramePr>
            <a:graphicFrameLocks noChangeAspect="1"/>
          </p:cNvGraphicFramePr>
          <p:nvPr>
            <p:extLst>
              <p:ext uri="{D42A27DB-BD31-4B8C-83A1-F6EECF244321}">
                <p14:modId xmlns:p14="http://schemas.microsoft.com/office/powerpoint/2010/main" val="1946977505"/>
              </p:ext>
            </p:extLst>
          </p:nvPr>
        </p:nvGraphicFramePr>
        <p:xfrm>
          <a:off x="6892925" y="4870450"/>
          <a:ext cx="1536700" cy="482600"/>
        </p:xfrm>
        <a:graphic>
          <a:graphicData uri="http://schemas.openxmlformats.org/presentationml/2006/ole">
            <mc:AlternateContent xmlns:mc="http://schemas.openxmlformats.org/markup-compatibility/2006">
              <mc:Choice xmlns:v="urn:schemas-microsoft-com:vml" Requires="v">
                <p:oleObj name="Equation" r:id="rId10" imgW="1536480" imgH="482400" progId="Equation.DSMT4">
                  <p:embed/>
                </p:oleObj>
              </mc:Choice>
              <mc:Fallback>
                <p:oleObj name="Equation" r:id="rId10" imgW="1536480" imgH="482400" progId="Equation.DSMT4">
                  <p:embed/>
                  <p:pic>
                    <p:nvPicPr>
                      <p:cNvPr id="0" name="Picture 7"/>
                      <p:cNvPicPr>
                        <a:picLocks noChangeAspect="1" noChangeArrowheads="1"/>
                      </p:cNvPicPr>
                      <p:nvPr/>
                    </p:nvPicPr>
                    <p:blipFill>
                      <a:blip r:embed="rId11"/>
                      <a:srcRect/>
                      <a:stretch>
                        <a:fillRect/>
                      </a:stretch>
                    </p:blipFill>
                    <p:spPr bwMode="auto">
                      <a:xfrm>
                        <a:off x="6892925" y="4870450"/>
                        <a:ext cx="153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6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3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3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(cont.) </a:t>
            </a:r>
          </a:p>
        </p:txBody>
      </p:sp>
      <p:sp>
        <p:nvSpPr>
          <p:cNvPr id="3" name="Content Placeholder 2"/>
          <p:cNvSpPr>
            <a:spLocks noGrp="1"/>
          </p:cNvSpPr>
          <p:nvPr>
            <p:ph idx="1"/>
          </p:nvPr>
        </p:nvSpPr>
        <p:spPr/>
        <p:txBody>
          <a:bodyPr/>
          <a:lstStyle/>
          <a:p>
            <a:r>
              <a:rPr lang="en-US" dirty="0"/>
              <a:t>Note that we use 	        instead of cos</a:t>
            </a:r>
            <a:r>
              <a:rPr lang="el-GR" i="1" dirty="0">
                <a:latin typeface="Cambria Math" panose="02040503050406030204" pitchFamily="18" charset="0"/>
                <a:ea typeface="Cambria Math" panose="02040503050406030204" pitchFamily="18" charset="0"/>
              </a:rPr>
              <a:t>θ</a:t>
            </a:r>
            <a:r>
              <a:rPr lang="en-US" dirty="0"/>
              <a:t> in case  	       This gives us the following formula for the volume </a:t>
            </a:r>
            <a:r>
              <a:rPr lang="en-US" i="1" dirty="0"/>
              <a:t>V</a:t>
            </a:r>
            <a:r>
              <a:rPr lang="en-US" dirty="0"/>
              <a:t> of the parallelepiped. </a:t>
            </a:r>
          </a:p>
          <a:p>
            <a:endParaRPr lang="en-US" dirty="0"/>
          </a:p>
          <a:p>
            <a:endParaRPr lang="en-US" dirty="0"/>
          </a:p>
          <a:p>
            <a:r>
              <a:rPr lang="en-US" dirty="0"/>
              <a:t>The expression 		is called the </a:t>
            </a:r>
            <a:r>
              <a:rPr lang="en-US" b="1" dirty="0"/>
              <a:t>triple scalar product </a:t>
            </a:r>
            <a:r>
              <a:rPr lang="en-US" dirty="0"/>
              <a:t>of </a:t>
            </a:r>
            <a:r>
              <a:rPr lang="en-US" b="1" dirty="0"/>
              <a:t>u</a:t>
            </a:r>
            <a:r>
              <a:rPr lang="en-US" dirty="0"/>
              <a:t>, </a:t>
            </a:r>
            <a:r>
              <a:rPr lang="en-US" b="1" dirty="0"/>
              <a:t>v</a:t>
            </a:r>
            <a:r>
              <a:rPr lang="en-US" dirty="0"/>
              <a:t>, and </a:t>
            </a:r>
            <a:r>
              <a:rPr lang="en-US" b="1" dirty="0"/>
              <a:t>w</a:t>
            </a:r>
            <a:r>
              <a:rPr lang="en-US" dirty="0"/>
              <a:t>. Since the cross product is not commutative (that is, 		      the order of the vectors is critical.</a:t>
            </a:r>
          </a:p>
        </p:txBody>
      </p:sp>
      <p:graphicFrame>
        <p:nvGraphicFramePr>
          <p:cNvPr id="624642" name="Object 2"/>
          <p:cNvGraphicFramePr>
            <a:graphicFrameLocks noChangeAspect="1"/>
          </p:cNvGraphicFramePr>
          <p:nvPr>
            <p:extLst>
              <p:ext uri="{D42A27DB-BD31-4B8C-83A1-F6EECF244321}">
                <p14:modId xmlns:p14="http://schemas.microsoft.com/office/powerpoint/2010/main" val="215791132"/>
              </p:ext>
            </p:extLst>
          </p:nvPr>
        </p:nvGraphicFramePr>
        <p:xfrm>
          <a:off x="3079375" y="1328645"/>
          <a:ext cx="850900" cy="482600"/>
        </p:xfrm>
        <a:graphic>
          <a:graphicData uri="http://schemas.openxmlformats.org/presentationml/2006/ole">
            <mc:AlternateContent xmlns:mc="http://schemas.openxmlformats.org/markup-compatibility/2006">
              <mc:Choice xmlns:v="urn:schemas-microsoft-com:vml" Requires="v">
                <p:oleObj name="Equation" r:id="rId2" imgW="850680" imgH="482400" progId="Equation.DSMT4">
                  <p:embed/>
                </p:oleObj>
              </mc:Choice>
              <mc:Fallback>
                <p:oleObj name="Equation" r:id="rId2" imgW="850680" imgH="482400" progId="Equation.DSMT4">
                  <p:embed/>
                  <p:pic>
                    <p:nvPicPr>
                      <p:cNvPr id="0" name="Picture 2"/>
                      <p:cNvPicPr>
                        <a:picLocks noChangeAspect="1" noChangeArrowheads="1"/>
                      </p:cNvPicPr>
                      <p:nvPr/>
                    </p:nvPicPr>
                    <p:blipFill>
                      <a:blip r:embed="rId3"/>
                      <a:srcRect/>
                      <a:stretch>
                        <a:fillRect/>
                      </a:stretch>
                    </p:blipFill>
                    <p:spPr bwMode="auto">
                      <a:xfrm>
                        <a:off x="3079375" y="1328645"/>
                        <a:ext cx="850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3" name="Object 3"/>
          <p:cNvGraphicFramePr>
            <a:graphicFrameLocks noChangeAspect="1"/>
          </p:cNvGraphicFramePr>
          <p:nvPr>
            <p:extLst>
              <p:ext uri="{D42A27DB-BD31-4B8C-83A1-F6EECF244321}">
                <p14:modId xmlns:p14="http://schemas.microsoft.com/office/powerpoint/2010/main" val="3277347955"/>
              </p:ext>
            </p:extLst>
          </p:nvPr>
        </p:nvGraphicFramePr>
        <p:xfrm>
          <a:off x="7255435" y="1354605"/>
          <a:ext cx="1727200" cy="431800"/>
        </p:xfrm>
        <a:graphic>
          <a:graphicData uri="http://schemas.openxmlformats.org/presentationml/2006/ole">
            <mc:AlternateContent xmlns:mc="http://schemas.openxmlformats.org/markup-compatibility/2006">
              <mc:Choice xmlns:v="urn:schemas-microsoft-com:vml" Requires="v">
                <p:oleObj name="Equation" r:id="rId4" imgW="1726920" imgH="431640" progId="Equation.DSMT4">
                  <p:embed/>
                </p:oleObj>
              </mc:Choice>
              <mc:Fallback>
                <p:oleObj name="Equation" r:id="rId4" imgW="1726920" imgH="431640" progId="Equation.DSMT4">
                  <p:embed/>
                  <p:pic>
                    <p:nvPicPr>
                      <p:cNvPr id="0" name="Picture 3"/>
                      <p:cNvPicPr>
                        <a:picLocks noChangeAspect="1" noChangeArrowheads="1"/>
                      </p:cNvPicPr>
                      <p:nvPr/>
                    </p:nvPicPr>
                    <p:blipFill>
                      <a:blip r:embed="rId5"/>
                      <a:srcRect/>
                      <a:stretch>
                        <a:fillRect/>
                      </a:stretch>
                    </p:blipFill>
                    <p:spPr bwMode="auto">
                      <a:xfrm>
                        <a:off x="7255435" y="1354605"/>
                        <a:ext cx="1727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4" name="Object 4"/>
          <p:cNvGraphicFramePr>
            <a:graphicFrameLocks noChangeAspect="1"/>
          </p:cNvGraphicFramePr>
          <p:nvPr>
            <p:extLst>
              <p:ext uri="{D42A27DB-BD31-4B8C-83A1-F6EECF244321}">
                <p14:modId xmlns:p14="http://schemas.microsoft.com/office/powerpoint/2010/main" val="3338258320"/>
              </p:ext>
            </p:extLst>
          </p:nvPr>
        </p:nvGraphicFramePr>
        <p:xfrm>
          <a:off x="2152650" y="2794000"/>
          <a:ext cx="5041900" cy="558800"/>
        </p:xfrm>
        <a:graphic>
          <a:graphicData uri="http://schemas.openxmlformats.org/presentationml/2006/ole">
            <mc:AlternateContent xmlns:mc="http://schemas.openxmlformats.org/markup-compatibility/2006">
              <mc:Choice xmlns:v="urn:schemas-microsoft-com:vml" Requires="v">
                <p:oleObj name="Equation" r:id="rId6" imgW="5041800" imgH="558720" progId="Equation.DSMT4">
                  <p:embed/>
                </p:oleObj>
              </mc:Choice>
              <mc:Fallback>
                <p:oleObj name="Equation" r:id="rId6" imgW="5041800" imgH="558720" progId="Equation.DSMT4">
                  <p:embed/>
                  <p:pic>
                    <p:nvPicPr>
                      <p:cNvPr id="0" name="Picture 4"/>
                      <p:cNvPicPr>
                        <a:picLocks noChangeAspect="1" noChangeArrowheads="1"/>
                      </p:cNvPicPr>
                      <p:nvPr/>
                    </p:nvPicPr>
                    <p:blipFill>
                      <a:blip r:embed="rId7"/>
                      <a:srcRect/>
                      <a:stretch>
                        <a:fillRect/>
                      </a:stretch>
                    </p:blipFill>
                    <p:spPr bwMode="auto">
                      <a:xfrm>
                        <a:off x="2152650" y="2794000"/>
                        <a:ext cx="5041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5" name="Object 5"/>
          <p:cNvGraphicFramePr>
            <a:graphicFrameLocks noChangeAspect="1"/>
          </p:cNvGraphicFramePr>
          <p:nvPr>
            <p:extLst>
              <p:ext uri="{D42A27DB-BD31-4B8C-83A1-F6EECF244321}">
                <p14:modId xmlns:p14="http://schemas.microsoft.com/office/powerpoint/2010/main" val="62394576"/>
              </p:ext>
            </p:extLst>
          </p:nvPr>
        </p:nvGraphicFramePr>
        <p:xfrm>
          <a:off x="2743200" y="3733800"/>
          <a:ext cx="1358900" cy="469900"/>
        </p:xfrm>
        <a:graphic>
          <a:graphicData uri="http://schemas.openxmlformats.org/presentationml/2006/ole">
            <mc:AlternateContent xmlns:mc="http://schemas.openxmlformats.org/markup-compatibility/2006">
              <mc:Choice xmlns:v="urn:schemas-microsoft-com:vml" Requires="v">
                <p:oleObj name="Equation" r:id="rId8" imgW="1358640" imgH="469800" progId="Equation.DSMT4">
                  <p:embed/>
                </p:oleObj>
              </mc:Choice>
              <mc:Fallback>
                <p:oleObj name="Equation" r:id="rId8" imgW="135864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733800"/>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6" name="Object 6"/>
          <p:cNvGraphicFramePr>
            <a:graphicFrameLocks noChangeAspect="1"/>
          </p:cNvGraphicFramePr>
          <p:nvPr>
            <p:extLst>
              <p:ext uri="{D42A27DB-BD31-4B8C-83A1-F6EECF244321}">
                <p14:modId xmlns:p14="http://schemas.microsoft.com/office/powerpoint/2010/main" val="15208664"/>
              </p:ext>
            </p:extLst>
          </p:nvPr>
        </p:nvGraphicFramePr>
        <p:xfrm>
          <a:off x="3694280" y="4616973"/>
          <a:ext cx="1841500" cy="368300"/>
        </p:xfrm>
        <a:graphic>
          <a:graphicData uri="http://schemas.openxmlformats.org/presentationml/2006/ole">
            <mc:AlternateContent xmlns:mc="http://schemas.openxmlformats.org/markup-compatibility/2006">
              <mc:Choice xmlns:v="urn:schemas-microsoft-com:vml" Requires="v">
                <p:oleObj name="Equation" r:id="rId10" imgW="1841400" imgH="368280" progId="Equation.DSMT4">
                  <p:embed/>
                </p:oleObj>
              </mc:Choice>
              <mc:Fallback>
                <p:oleObj name="Equation" r:id="rId10" imgW="1841400" imgH="3682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4280" y="4616973"/>
                        <a:ext cx="1841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(cont.) </a:t>
            </a:r>
          </a:p>
        </p:txBody>
      </p:sp>
      <p:sp>
        <p:nvSpPr>
          <p:cNvPr id="3" name="Content Placeholder 2"/>
          <p:cNvSpPr>
            <a:spLocks noGrp="1"/>
          </p:cNvSpPr>
          <p:nvPr>
            <p:ph idx="1"/>
          </p:nvPr>
        </p:nvSpPr>
        <p:spPr/>
        <p:txBody>
          <a:bodyPr/>
          <a:lstStyle/>
          <a:p>
            <a:r>
              <a:rPr lang="en-US" dirty="0"/>
              <a:t>However, one of the properties proved in the exercises shows that the cross and dot product can be interchanged, since                                        Further, </a:t>
            </a:r>
          </a:p>
          <a:p>
            <a:r>
              <a:rPr lang="en-US" dirty="0"/>
              <a:t>the following determinant formula makes it relatively easy to compute</a:t>
            </a:r>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54747026"/>
              </p:ext>
            </p:extLst>
          </p:nvPr>
        </p:nvGraphicFramePr>
        <p:xfrm>
          <a:off x="2286000" y="3833906"/>
          <a:ext cx="4089400" cy="1778000"/>
        </p:xfrm>
        <a:graphic>
          <a:graphicData uri="http://schemas.openxmlformats.org/presentationml/2006/ole">
            <mc:AlternateContent xmlns:mc="http://schemas.openxmlformats.org/markup-compatibility/2006">
              <mc:Choice xmlns:v="urn:schemas-microsoft-com:vml" Requires="v">
                <p:oleObj name="Equation" r:id="rId2" imgW="4089240" imgH="1777680" progId="Equation.DSMT4">
                  <p:embed/>
                </p:oleObj>
              </mc:Choice>
              <mc:Fallback>
                <p:oleObj name="Equation" r:id="rId2" imgW="4089240" imgH="1777680" progId="Equation.DSMT4">
                  <p:embed/>
                  <p:pic>
                    <p:nvPicPr>
                      <p:cNvPr id="0" name=""/>
                      <p:cNvPicPr/>
                      <p:nvPr/>
                    </p:nvPicPr>
                    <p:blipFill>
                      <a:blip r:embed="rId3"/>
                      <a:stretch>
                        <a:fillRect/>
                      </a:stretch>
                    </p:blipFill>
                    <p:spPr>
                      <a:xfrm>
                        <a:off x="2286000" y="3833906"/>
                        <a:ext cx="4089400" cy="1778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FEBCF0D-759F-9704-8A95-EC4A46EB4FBF}"/>
              </a:ext>
            </a:extLst>
          </p:cNvPr>
          <p:cNvGraphicFramePr>
            <a:graphicFrameLocks noChangeAspect="1"/>
          </p:cNvGraphicFramePr>
          <p:nvPr>
            <p:extLst>
              <p:ext uri="{D42A27DB-BD31-4B8C-83A1-F6EECF244321}">
                <p14:modId xmlns:p14="http://schemas.microsoft.com/office/powerpoint/2010/main" val="3555856492"/>
              </p:ext>
            </p:extLst>
          </p:nvPr>
        </p:nvGraphicFramePr>
        <p:xfrm>
          <a:off x="3420036" y="2198501"/>
          <a:ext cx="3035300" cy="482600"/>
        </p:xfrm>
        <a:graphic>
          <a:graphicData uri="http://schemas.openxmlformats.org/presentationml/2006/ole">
            <mc:AlternateContent xmlns:mc="http://schemas.openxmlformats.org/markup-compatibility/2006">
              <mc:Choice xmlns:v="urn:schemas-microsoft-com:vml" Requires="v">
                <p:oleObj name="Equation" r:id="rId4" imgW="3035160" imgH="482400" progId="Equation.DSMT4">
                  <p:embed/>
                </p:oleObj>
              </mc:Choice>
              <mc:Fallback>
                <p:oleObj name="Equation" r:id="rId4" imgW="3035160" imgH="482400" progId="Equation.DSMT4">
                  <p:embed/>
                  <p:pic>
                    <p:nvPicPr>
                      <p:cNvPr id="624645" name="Object 5"/>
                      <p:cNvPicPr>
                        <a:picLocks noChangeAspect="1" noChangeArrowheads="1"/>
                      </p:cNvPicPr>
                      <p:nvPr/>
                    </p:nvPicPr>
                    <p:blipFill>
                      <a:blip r:embed="rId5"/>
                      <a:srcRect/>
                      <a:stretch>
                        <a:fillRect/>
                      </a:stretch>
                    </p:blipFill>
                    <p:spPr bwMode="auto">
                      <a:xfrm>
                        <a:off x="3420036" y="2198501"/>
                        <a:ext cx="303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B6540E47-0689-6312-A079-9AC711EF9CC5}"/>
              </a:ext>
            </a:extLst>
          </p:cNvPr>
          <p:cNvGraphicFramePr>
            <a:graphicFrameLocks noChangeAspect="1"/>
          </p:cNvGraphicFramePr>
          <p:nvPr>
            <p:extLst>
              <p:ext uri="{D42A27DB-BD31-4B8C-83A1-F6EECF244321}">
                <p14:modId xmlns:p14="http://schemas.microsoft.com/office/powerpoint/2010/main" val="4118143163"/>
              </p:ext>
            </p:extLst>
          </p:nvPr>
        </p:nvGraphicFramePr>
        <p:xfrm>
          <a:off x="3055565" y="3114675"/>
          <a:ext cx="1422400" cy="482600"/>
        </p:xfrm>
        <a:graphic>
          <a:graphicData uri="http://schemas.openxmlformats.org/presentationml/2006/ole">
            <mc:AlternateContent xmlns:mc="http://schemas.openxmlformats.org/markup-compatibility/2006">
              <mc:Choice xmlns:v="urn:schemas-microsoft-com:vml" Requires="v">
                <p:oleObj name="Equation" r:id="rId6" imgW="1422360" imgH="482400" progId="Equation.DSMT4">
                  <p:embed/>
                </p:oleObj>
              </mc:Choice>
              <mc:Fallback>
                <p:oleObj name="Equation" r:id="rId6" imgW="1422360" imgH="482400" progId="Equation.DSMT4">
                  <p:embed/>
                  <p:pic>
                    <p:nvPicPr>
                      <p:cNvPr id="6" name="Object 5">
                        <a:extLst>
                          <a:ext uri="{FF2B5EF4-FFF2-40B4-BE49-F238E27FC236}">
                            <a16:creationId xmlns:a16="http://schemas.microsoft.com/office/drawing/2014/main" id="{CFEBCF0D-759F-9704-8A95-EC4A46EB4FBF}"/>
                          </a:ext>
                        </a:extLst>
                      </p:cNvPr>
                      <p:cNvPicPr>
                        <a:picLocks noChangeAspect="1" noChangeArrowheads="1"/>
                      </p:cNvPicPr>
                      <p:nvPr/>
                    </p:nvPicPr>
                    <p:blipFill>
                      <a:blip r:embed="rId7"/>
                      <a:srcRect/>
                      <a:stretch>
                        <a:fillRect/>
                      </a:stretch>
                    </p:blipFill>
                    <p:spPr bwMode="auto">
                      <a:xfrm>
                        <a:off x="3055565" y="3114675"/>
                        <a:ext cx="142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52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Triple Scalar Product Formula for</a:t>
            </a:r>
            <a:br>
              <a:rPr lang="en-US" dirty="0"/>
            </a:br>
            <a:r>
              <a:rPr lang="en-US" dirty="0"/>
              <a:t>Volume of a Parallelepiped</a:t>
            </a:r>
          </a:p>
        </p:txBody>
      </p:sp>
      <p:sp>
        <p:nvSpPr>
          <p:cNvPr id="3" name="Content Placeholder 2"/>
          <p:cNvSpPr>
            <a:spLocks noGrp="1"/>
          </p:cNvSpPr>
          <p:nvPr>
            <p:ph idx="1"/>
          </p:nvPr>
        </p:nvSpPr>
        <p:spPr>
          <a:xfrm>
            <a:off x="457200" y="1280160"/>
            <a:ext cx="8229600" cy="4401205"/>
          </a:xfrm>
          <a:solidFill>
            <a:srgbClr val="FFFFCC"/>
          </a:solidFill>
          <a:ln w="28575">
            <a:solidFill>
              <a:schemeClr val="tx1"/>
            </a:solidFill>
          </a:ln>
        </p:spPr>
        <p:txBody>
          <a:bodyPr wrap="square">
            <a:spAutoFit/>
          </a:bodyPr>
          <a:lstStyle/>
          <a:p>
            <a:r>
              <a:rPr lang="en-US" dirty="0">
                <a:solidFill>
                  <a:srgbClr val="000000"/>
                </a:solidFill>
              </a:rPr>
              <a:t>Given three nonzero, nonparallel vectors </a:t>
            </a:r>
            <a:r>
              <a:rPr lang="en-US" b="1" dirty="0">
                <a:solidFill>
                  <a:srgbClr val="000000"/>
                </a:solidFill>
              </a:rPr>
              <a:t>u</a:t>
            </a:r>
            <a:r>
              <a:rPr lang="en-US" dirty="0">
                <a:solidFill>
                  <a:srgbClr val="000000"/>
                </a:solidFill>
              </a:rPr>
              <a:t>,</a:t>
            </a:r>
            <a:r>
              <a:rPr lang="en-US" b="1" dirty="0">
                <a:solidFill>
                  <a:srgbClr val="000000"/>
                </a:solidFill>
              </a:rPr>
              <a:t> v</a:t>
            </a:r>
            <a:r>
              <a:rPr lang="en-US" dirty="0">
                <a:solidFill>
                  <a:srgbClr val="000000"/>
                </a:solidFill>
              </a:rPr>
              <a:t>,</a:t>
            </a:r>
            <a:r>
              <a:rPr lang="en-US" b="1" dirty="0">
                <a:solidFill>
                  <a:srgbClr val="000000"/>
                </a:solidFill>
              </a:rPr>
              <a:t> </a:t>
            </a:r>
            <a:r>
              <a:rPr lang="en-US" dirty="0">
                <a:solidFill>
                  <a:srgbClr val="000000"/>
                </a:solidFill>
              </a:rPr>
              <a:t>and </a:t>
            </a:r>
            <a:r>
              <a:rPr lang="en-US" b="1" dirty="0">
                <a:solidFill>
                  <a:srgbClr val="000000"/>
                </a:solidFill>
              </a:rPr>
              <a:t>w </a:t>
            </a:r>
            <a:r>
              <a:rPr lang="en-US" dirty="0">
                <a:solidFill>
                  <a:srgbClr val="000000"/>
                </a:solidFill>
              </a:rPr>
              <a:t>in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3</a:t>
            </a:r>
            <a:r>
              <a:rPr lang="en-US" dirty="0">
                <a:solidFill>
                  <a:srgbClr val="000000"/>
                </a:solidFill>
              </a:rPr>
              <a:t>, positioned to form a parallelepiped as in Figure 7, the volume </a:t>
            </a:r>
            <a:r>
              <a:rPr lang="en-US" i="1" dirty="0">
                <a:solidFill>
                  <a:srgbClr val="000000"/>
                </a:solidFill>
              </a:rPr>
              <a:t>V </a:t>
            </a:r>
            <a:r>
              <a:rPr lang="en-US" dirty="0">
                <a:solidFill>
                  <a:srgbClr val="000000"/>
                </a:solidFill>
              </a:rPr>
              <a:t>of the parallelepiped can be calculated</a:t>
            </a:r>
          </a:p>
          <a:p>
            <a:r>
              <a:rPr lang="en-US" dirty="0">
                <a:solidFill>
                  <a:srgbClr val="000000"/>
                </a:solidFill>
              </a:rPr>
              <a:t>as follows.</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Note that the last expression in the above formula denotes the absolute value of a determinant.</a:t>
            </a:r>
          </a:p>
        </p:txBody>
      </p:sp>
      <p:graphicFrame>
        <p:nvGraphicFramePr>
          <p:cNvPr id="4" name="Object 3">
            <a:extLst>
              <a:ext uri="{FF2B5EF4-FFF2-40B4-BE49-F238E27FC236}">
                <a16:creationId xmlns:a16="http://schemas.microsoft.com/office/drawing/2014/main" id="{5F543EA6-FCE0-E1C2-53E8-7F36849669F3}"/>
              </a:ext>
            </a:extLst>
          </p:cNvPr>
          <p:cNvGraphicFramePr>
            <a:graphicFrameLocks noChangeAspect="1"/>
          </p:cNvGraphicFramePr>
          <p:nvPr>
            <p:extLst>
              <p:ext uri="{D42A27DB-BD31-4B8C-83A1-F6EECF244321}">
                <p14:modId xmlns:p14="http://schemas.microsoft.com/office/powerpoint/2010/main" val="768259115"/>
              </p:ext>
            </p:extLst>
          </p:nvPr>
        </p:nvGraphicFramePr>
        <p:xfrm>
          <a:off x="1816100" y="2819400"/>
          <a:ext cx="4838700" cy="1778000"/>
        </p:xfrm>
        <a:graphic>
          <a:graphicData uri="http://schemas.openxmlformats.org/presentationml/2006/ole">
            <mc:AlternateContent xmlns:mc="http://schemas.openxmlformats.org/markup-compatibility/2006">
              <mc:Choice xmlns:v="urn:schemas-microsoft-com:vml" Requires="v">
                <p:oleObj name="Equation" r:id="rId2" imgW="4838400" imgH="1777680" progId="Equation.DSMT4">
                  <p:embed/>
                </p:oleObj>
              </mc:Choice>
              <mc:Fallback>
                <p:oleObj name="Equation" r:id="rId2" imgW="4838400" imgH="1777680" progId="Equation.DSMT4">
                  <p:embed/>
                  <p:pic>
                    <p:nvPicPr>
                      <p:cNvPr id="5" name="Object 4"/>
                      <p:cNvPicPr/>
                      <p:nvPr/>
                    </p:nvPicPr>
                    <p:blipFill>
                      <a:blip r:embed="rId3"/>
                      <a:stretch>
                        <a:fillRect/>
                      </a:stretch>
                    </p:blipFill>
                    <p:spPr>
                      <a:xfrm>
                        <a:off x="1816100" y="2819400"/>
                        <a:ext cx="4838700" cy="1778000"/>
                      </a:xfrm>
                      <a:prstGeom prst="rect">
                        <a:avLst/>
                      </a:prstGeom>
                    </p:spPr>
                  </p:pic>
                </p:oleObj>
              </mc:Fallback>
            </mc:AlternateContent>
          </a:graphicData>
        </a:graphic>
      </p:graphicFrame>
    </p:spTree>
    <p:extLst>
      <p:ext uri="{BB962C8B-B14F-4D97-AF65-F5344CB8AC3E}">
        <p14:creationId xmlns:p14="http://schemas.microsoft.com/office/powerpoint/2010/main" val="1341438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Using the Triple Scalar Product Formula</a:t>
            </a:r>
            <a:br>
              <a:rPr lang="en-US" dirty="0"/>
            </a:br>
            <a:r>
              <a:rPr lang="en-US" dirty="0"/>
              <a:t>for Volume of a Parallelepiped</a:t>
            </a:r>
          </a:p>
        </p:txBody>
      </p:sp>
      <p:sp>
        <p:nvSpPr>
          <p:cNvPr id="3" name="Content Placeholder 2"/>
          <p:cNvSpPr>
            <a:spLocks noGrp="1"/>
          </p:cNvSpPr>
          <p:nvPr>
            <p:ph idx="1"/>
          </p:nvPr>
        </p:nvSpPr>
        <p:spPr/>
        <p:txBody>
          <a:bodyPr/>
          <a:lstStyle/>
          <a:p>
            <a:r>
              <a:rPr lang="en-US" dirty="0"/>
              <a:t>Find the volume of the parallelepiped defined by the vectors 		      		     and  </a:t>
            </a:r>
          </a:p>
          <a:p>
            <a:r>
              <a:rPr lang="en-US" b="1" dirty="0"/>
              <a:t>Solution</a:t>
            </a:r>
          </a:p>
          <a:p>
            <a:r>
              <a:rPr lang="en-US" dirty="0"/>
              <a:t>The volume of the parallelepiped follows from the fact that</a:t>
            </a:r>
          </a:p>
          <a:p>
            <a:endParaRPr lang="en-US" dirty="0"/>
          </a:p>
          <a:p>
            <a:endParaRPr lang="en-US" dirty="0"/>
          </a:p>
          <a:p>
            <a:endParaRPr lang="en-US" dirty="0"/>
          </a:p>
          <a:p>
            <a:r>
              <a:rPr lang="en-US" dirty="0"/>
              <a:t>and hence 		      cubic units.</a:t>
            </a:r>
          </a:p>
        </p:txBody>
      </p:sp>
      <p:graphicFrame>
        <p:nvGraphicFramePr>
          <p:cNvPr id="600066" name="Object 2"/>
          <p:cNvGraphicFramePr>
            <a:graphicFrameLocks noChangeAspect="1"/>
          </p:cNvGraphicFramePr>
          <p:nvPr/>
        </p:nvGraphicFramePr>
        <p:xfrm>
          <a:off x="1658938" y="1763713"/>
          <a:ext cx="2044700" cy="469900"/>
        </p:xfrm>
        <a:graphic>
          <a:graphicData uri="http://schemas.openxmlformats.org/presentationml/2006/ole">
            <mc:AlternateContent xmlns:mc="http://schemas.openxmlformats.org/markup-compatibility/2006">
              <mc:Choice xmlns:v="urn:schemas-microsoft-com:vml" Requires="v">
                <p:oleObj name="Equation" r:id="rId2" imgW="2044440" imgH="469800" progId="Equation.DSMT4">
                  <p:embed/>
                </p:oleObj>
              </mc:Choice>
              <mc:Fallback>
                <p:oleObj name="Equation" r:id="rId2" imgW="20444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1763713"/>
                        <a:ext cx="204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67" name="Object 3"/>
          <p:cNvGraphicFramePr>
            <a:graphicFrameLocks noChangeAspect="1"/>
          </p:cNvGraphicFramePr>
          <p:nvPr/>
        </p:nvGraphicFramePr>
        <p:xfrm>
          <a:off x="3762375" y="1752600"/>
          <a:ext cx="1651000" cy="469900"/>
        </p:xfrm>
        <a:graphic>
          <a:graphicData uri="http://schemas.openxmlformats.org/presentationml/2006/ole">
            <mc:AlternateContent xmlns:mc="http://schemas.openxmlformats.org/markup-compatibility/2006">
              <mc:Choice xmlns:v="urn:schemas-microsoft-com:vml" Requires="v">
                <p:oleObj name="Equation" r:id="rId4" imgW="1650960" imgH="469800" progId="Equation.DSMT4">
                  <p:embed/>
                </p:oleObj>
              </mc:Choice>
              <mc:Fallback>
                <p:oleObj name="Equation" r:id="rId4" imgW="16509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75" y="1752600"/>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68" name="Object 4"/>
          <p:cNvGraphicFramePr>
            <a:graphicFrameLocks noChangeAspect="1"/>
          </p:cNvGraphicFramePr>
          <p:nvPr/>
        </p:nvGraphicFramePr>
        <p:xfrm>
          <a:off x="6146800" y="1752955"/>
          <a:ext cx="1955800" cy="469900"/>
        </p:xfrm>
        <a:graphic>
          <a:graphicData uri="http://schemas.openxmlformats.org/presentationml/2006/ole">
            <mc:AlternateContent xmlns:mc="http://schemas.openxmlformats.org/markup-compatibility/2006">
              <mc:Choice xmlns:v="urn:schemas-microsoft-com:vml" Requires="v">
                <p:oleObj name="Equation" r:id="rId6" imgW="1955520" imgH="469800" progId="Equation.DSMT4">
                  <p:embed/>
                </p:oleObj>
              </mc:Choice>
              <mc:Fallback>
                <p:oleObj name="Equation" r:id="rId6" imgW="195552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800" y="1752955"/>
                        <a:ext cx="195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1" name="Object 7"/>
          <p:cNvGraphicFramePr>
            <a:graphicFrameLocks noChangeAspect="1"/>
          </p:cNvGraphicFramePr>
          <p:nvPr/>
        </p:nvGraphicFramePr>
        <p:xfrm>
          <a:off x="2122025" y="5276125"/>
          <a:ext cx="1574800" cy="469900"/>
        </p:xfrm>
        <a:graphic>
          <a:graphicData uri="http://schemas.openxmlformats.org/presentationml/2006/ole">
            <mc:AlternateContent xmlns:mc="http://schemas.openxmlformats.org/markup-compatibility/2006">
              <mc:Choice xmlns:v="urn:schemas-microsoft-com:vml" Requires="v">
                <p:oleObj name="Equation" r:id="rId8" imgW="1574640" imgH="469800" progId="Equation.DSMT4">
                  <p:embed/>
                </p:oleObj>
              </mc:Choice>
              <mc:Fallback>
                <p:oleObj name="Equation" r:id="rId8" imgW="1574640" imgH="469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2025" y="5276125"/>
                        <a:ext cx="1574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2" name="Object 8"/>
          <p:cNvGraphicFramePr>
            <a:graphicFrameLocks noChangeAspect="1"/>
          </p:cNvGraphicFramePr>
          <p:nvPr/>
        </p:nvGraphicFramePr>
        <p:xfrm>
          <a:off x="546100" y="3790950"/>
          <a:ext cx="1663700" cy="1358900"/>
        </p:xfrm>
        <a:graphic>
          <a:graphicData uri="http://schemas.openxmlformats.org/presentationml/2006/ole">
            <mc:AlternateContent xmlns:mc="http://schemas.openxmlformats.org/markup-compatibility/2006">
              <mc:Choice xmlns:v="urn:schemas-microsoft-com:vml" Requires="v">
                <p:oleObj name="Equation" r:id="rId10" imgW="1663560" imgH="1358640" progId="Equation.DSMT4">
                  <p:embed/>
                </p:oleObj>
              </mc:Choice>
              <mc:Fallback>
                <p:oleObj name="Equation" r:id="rId10" imgW="1663560" imgH="135864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100" y="3790950"/>
                        <a:ext cx="16637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3" name="Object 9"/>
          <p:cNvGraphicFramePr>
            <a:graphicFrameLocks noChangeAspect="1"/>
          </p:cNvGraphicFramePr>
          <p:nvPr/>
        </p:nvGraphicFramePr>
        <p:xfrm>
          <a:off x="2292350" y="4254500"/>
          <a:ext cx="5981700" cy="419100"/>
        </p:xfrm>
        <a:graphic>
          <a:graphicData uri="http://schemas.openxmlformats.org/presentationml/2006/ole">
            <mc:AlternateContent xmlns:mc="http://schemas.openxmlformats.org/markup-compatibility/2006">
              <mc:Choice xmlns:v="urn:schemas-microsoft-com:vml" Requires="v">
                <p:oleObj name="Equation" r:id="rId12" imgW="5981400" imgH="419040" progId="Equation.DSMT4">
                  <p:embed/>
                </p:oleObj>
              </mc:Choice>
              <mc:Fallback>
                <p:oleObj name="Equation" r:id="rId12" imgW="5981400" imgH="41904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2350" y="4254500"/>
                        <a:ext cx="5981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4" name="Object 10"/>
          <p:cNvGraphicFramePr>
            <a:graphicFrameLocks noChangeAspect="1"/>
          </p:cNvGraphicFramePr>
          <p:nvPr/>
        </p:nvGraphicFramePr>
        <p:xfrm>
          <a:off x="8312150" y="4318000"/>
          <a:ext cx="596900" cy="266700"/>
        </p:xfrm>
        <a:graphic>
          <a:graphicData uri="http://schemas.openxmlformats.org/presentationml/2006/ole">
            <mc:AlternateContent xmlns:mc="http://schemas.openxmlformats.org/markup-compatibility/2006">
              <mc:Choice xmlns:v="urn:schemas-microsoft-com:vml" Requires="v">
                <p:oleObj name="Equation" r:id="rId14" imgW="596880" imgH="266400" progId="Equation.DSMT4">
                  <p:embed/>
                </p:oleObj>
              </mc:Choice>
              <mc:Fallback>
                <p:oleObj name="Equation" r:id="rId14" imgW="596880" imgH="26640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12150" y="4318000"/>
                        <a:ext cx="5969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00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00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0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0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(cont.) </a:t>
            </a:r>
          </a:p>
        </p:txBody>
      </p:sp>
      <p:sp>
        <p:nvSpPr>
          <p:cNvPr id="3" name="Content Placeholder 2"/>
          <p:cNvSpPr>
            <a:spLocks noGrp="1"/>
          </p:cNvSpPr>
          <p:nvPr>
            <p:ph idx="1"/>
          </p:nvPr>
        </p:nvSpPr>
        <p:spPr>
          <a:xfrm>
            <a:off x="457200" y="1280160"/>
            <a:ext cx="5334000" cy="4572000"/>
          </a:xfrm>
        </p:spPr>
        <p:txBody>
          <a:bodyPr>
            <a:normAutofit lnSpcReduction="10000"/>
          </a:bodyPr>
          <a:lstStyle/>
          <a:p>
            <a:r>
              <a:rPr lang="en-US" dirty="0"/>
              <a:t>We will conclude this section with one more use of the cross product frequently seen in physics and engineering applications. The magnitude of the </a:t>
            </a:r>
            <a:r>
              <a:rPr lang="en-US" b="1" dirty="0"/>
              <a:t>torque</a:t>
            </a:r>
            <a:r>
              <a:rPr lang="en-US" dirty="0"/>
              <a:t>     (tau), relative to the pivot point, produced by a force </a:t>
            </a:r>
            <a:r>
              <a:rPr lang="en-US" b="1" dirty="0"/>
              <a:t>F</a:t>
            </a:r>
            <a:r>
              <a:rPr lang="en-US" dirty="0"/>
              <a:t> applied to the end of a lever arm </a:t>
            </a:r>
            <a:r>
              <a:rPr lang="en-US" b="1" dirty="0"/>
              <a:t>r</a:t>
            </a:r>
            <a:r>
              <a:rPr lang="en-US" dirty="0"/>
              <a:t> is equal to the product of the length of </a:t>
            </a:r>
            <a:r>
              <a:rPr lang="en-US" b="1" dirty="0"/>
              <a:t>r</a:t>
            </a:r>
            <a:r>
              <a:rPr lang="en-US" dirty="0"/>
              <a:t> and the component of </a:t>
            </a:r>
            <a:r>
              <a:rPr lang="en-US" b="1" dirty="0"/>
              <a:t>F</a:t>
            </a:r>
            <a:r>
              <a:rPr lang="en-US" dirty="0"/>
              <a:t> perpendicular to </a:t>
            </a:r>
            <a:r>
              <a:rPr lang="en-US" b="1" dirty="0"/>
              <a:t>r</a:t>
            </a:r>
            <a:r>
              <a:rPr lang="en-US" dirty="0"/>
              <a:t>. That is, referring to Figure 8,</a:t>
            </a:r>
          </a:p>
        </p:txBody>
      </p:sp>
      <p:grpSp>
        <p:nvGrpSpPr>
          <p:cNvPr id="7" name="Group 6"/>
          <p:cNvGrpSpPr/>
          <p:nvPr/>
        </p:nvGrpSpPr>
        <p:grpSpPr>
          <a:xfrm>
            <a:off x="5638800" y="1371600"/>
            <a:ext cx="3418363" cy="4561820"/>
            <a:chOff x="5638800" y="1371600"/>
            <a:chExt cx="3418363" cy="4561820"/>
          </a:xfrm>
        </p:grpSpPr>
        <p:sp>
          <p:nvSpPr>
            <p:cNvPr id="5" name="Rectangle 4"/>
            <p:cNvSpPr/>
            <p:nvPr/>
          </p:nvSpPr>
          <p:spPr>
            <a:xfrm>
              <a:off x="6554745" y="5410200"/>
              <a:ext cx="1370055" cy="523220"/>
            </a:xfrm>
            <a:prstGeom prst="rect">
              <a:avLst/>
            </a:prstGeom>
          </p:spPr>
          <p:txBody>
            <a:bodyPr wrap="none">
              <a:spAutoFit/>
            </a:bodyPr>
            <a:lstStyle/>
            <a:p>
              <a:r>
                <a:rPr lang="en-US" sz="2800" b="1" dirty="0"/>
                <a:t>Figure 8</a:t>
              </a:r>
            </a:p>
          </p:txBody>
        </p:sp>
        <p:pic>
          <p:nvPicPr>
            <p:cNvPr id="628737" name="Picture 1"/>
            <p:cNvPicPr>
              <a:picLocks noChangeAspect="1" noChangeArrowheads="1"/>
            </p:cNvPicPr>
            <p:nvPr/>
          </p:nvPicPr>
          <p:blipFill>
            <a:blip r:embed="rId2" cstate="print"/>
            <a:srcRect/>
            <a:stretch>
              <a:fillRect/>
            </a:stretch>
          </p:blipFill>
          <p:spPr bwMode="auto">
            <a:xfrm>
              <a:off x="5638800" y="1371600"/>
              <a:ext cx="3418363" cy="3962400"/>
            </a:xfrm>
            <a:prstGeom prst="rect">
              <a:avLst/>
            </a:prstGeom>
            <a:noFill/>
            <a:ln w="9525">
              <a:noFill/>
              <a:miter lim="800000"/>
              <a:headEnd/>
              <a:tailEnd/>
            </a:ln>
          </p:spPr>
        </p:pic>
      </p:grpSp>
      <p:graphicFrame>
        <p:nvGraphicFramePr>
          <p:cNvPr id="4" name="Object 3"/>
          <p:cNvGraphicFramePr>
            <a:graphicFrameLocks noChangeAspect="1"/>
          </p:cNvGraphicFramePr>
          <p:nvPr>
            <p:extLst>
              <p:ext uri="{D42A27DB-BD31-4B8C-83A1-F6EECF244321}">
                <p14:modId xmlns:p14="http://schemas.microsoft.com/office/powerpoint/2010/main" val="2999613290"/>
              </p:ext>
            </p:extLst>
          </p:nvPr>
        </p:nvGraphicFramePr>
        <p:xfrm>
          <a:off x="4222375" y="2947520"/>
          <a:ext cx="228600" cy="241300"/>
        </p:xfrm>
        <a:graphic>
          <a:graphicData uri="http://schemas.openxmlformats.org/presentationml/2006/ole">
            <mc:AlternateContent xmlns:mc="http://schemas.openxmlformats.org/markup-compatibility/2006">
              <mc:Choice xmlns:v="urn:schemas-microsoft-com:vml" Requires="v">
                <p:oleObj name="Equation" r:id="rId3" imgW="228600" imgH="241200" progId="Equation.DSMT4">
                  <p:embed/>
                </p:oleObj>
              </mc:Choice>
              <mc:Fallback>
                <p:oleObj name="Equation" r:id="rId3" imgW="228600" imgH="241200" progId="Equation.DSMT4">
                  <p:embed/>
                  <p:pic>
                    <p:nvPicPr>
                      <p:cNvPr id="0" name=""/>
                      <p:cNvPicPr/>
                      <p:nvPr/>
                    </p:nvPicPr>
                    <p:blipFill>
                      <a:blip r:embed="rId4"/>
                      <a:stretch>
                        <a:fillRect/>
                      </a:stretch>
                    </p:blipFill>
                    <p:spPr>
                      <a:xfrm>
                        <a:off x="4222375" y="2947520"/>
                        <a:ext cx="228600" cy="241300"/>
                      </a:xfrm>
                      <a:prstGeom prst="rect">
                        <a:avLst/>
                      </a:prstGeom>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(cont.) </a:t>
            </a:r>
          </a:p>
        </p:txBody>
      </p:sp>
      <p:sp>
        <p:nvSpPr>
          <p:cNvPr id="3" name="Content Placeholder 2"/>
          <p:cNvSpPr>
            <a:spLocks noGrp="1"/>
          </p:cNvSpPr>
          <p:nvPr>
            <p:ph idx="1"/>
          </p:nvPr>
        </p:nvSpPr>
        <p:spPr/>
        <p:txBody>
          <a:bodyPr/>
          <a:lstStyle/>
          <a:p>
            <a:endParaRPr lang="en-US" dirty="0"/>
          </a:p>
          <a:p>
            <a:endParaRPr lang="en-US" dirty="0"/>
          </a:p>
          <a:p>
            <a:r>
              <a:rPr lang="en-US" dirty="0"/>
              <a:t>This reflects the fact that the magnitude of the torque depends on both the length of the lever and how much of the force is applied in a useful direction—in the extreme cases of 	       and 	      no torque is generated by the force </a:t>
            </a:r>
            <a:r>
              <a:rPr lang="en-US" b="1" dirty="0"/>
              <a:t>F</a:t>
            </a:r>
            <a:r>
              <a:rPr lang="en-US" dirty="0"/>
              <a:t>, no matter how great its magnitude.</a:t>
            </a:r>
          </a:p>
        </p:txBody>
      </p:sp>
      <p:graphicFrame>
        <p:nvGraphicFramePr>
          <p:cNvPr id="626690" name="Object 2"/>
          <p:cNvGraphicFramePr>
            <a:graphicFrameLocks noChangeAspect="1"/>
          </p:cNvGraphicFramePr>
          <p:nvPr>
            <p:extLst>
              <p:ext uri="{D42A27DB-BD31-4B8C-83A1-F6EECF244321}">
                <p14:modId xmlns:p14="http://schemas.microsoft.com/office/powerpoint/2010/main" val="3363444743"/>
              </p:ext>
            </p:extLst>
          </p:nvPr>
        </p:nvGraphicFramePr>
        <p:xfrm>
          <a:off x="2889250" y="1517650"/>
          <a:ext cx="2933700" cy="482600"/>
        </p:xfrm>
        <a:graphic>
          <a:graphicData uri="http://schemas.openxmlformats.org/presentationml/2006/ole">
            <mc:AlternateContent xmlns:mc="http://schemas.openxmlformats.org/markup-compatibility/2006">
              <mc:Choice xmlns:v="urn:schemas-microsoft-com:vml" Requires="v">
                <p:oleObj name="Equation" r:id="rId2" imgW="2933640" imgH="482400" progId="Equation.DSMT4">
                  <p:embed/>
                </p:oleObj>
              </mc:Choice>
              <mc:Fallback>
                <p:oleObj name="Equation" r:id="rId2" imgW="2933640" imgH="482400" progId="Equation.DSMT4">
                  <p:embed/>
                  <p:pic>
                    <p:nvPicPr>
                      <p:cNvPr id="0" name="Picture 2"/>
                      <p:cNvPicPr>
                        <a:picLocks noChangeAspect="1" noChangeArrowheads="1"/>
                      </p:cNvPicPr>
                      <p:nvPr/>
                    </p:nvPicPr>
                    <p:blipFill>
                      <a:blip r:embed="rId3"/>
                      <a:srcRect/>
                      <a:stretch>
                        <a:fillRect/>
                      </a:stretch>
                    </p:blipFill>
                    <p:spPr bwMode="auto">
                      <a:xfrm>
                        <a:off x="2889250" y="1517650"/>
                        <a:ext cx="2933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691" name="Object 3"/>
          <p:cNvGraphicFramePr>
            <a:graphicFrameLocks noChangeAspect="1"/>
          </p:cNvGraphicFramePr>
          <p:nvPr>
            <p:extLst>
              <p:ext uri="{D42A27DB-BD31-4B8C-83A1-F6EECF244321}">
                <p14:modId xmlns:p14="http://schemas.microsoft.com/office/powerpoint/2010/main" val="1554521479"/>
              </p:ext>
            </p:extLst>
          </p:nvPr>
        </p:nvGraphicFramePr>
        <p:xfrm>
          <a:off x="3054350" y="3695700"/>
          <a:ext cx="749300" cy="317500"/>
        </p:xfrm>
        <a:graphic>
          <a:graphicData uri="http://schemas.openxmlformats.org/presentationml/2006/ole">
            <mc:AlternateContent xmlns:mc="http://schemas.openxmlformats.org/markup-compatibility/2006">
              <mc:Choice xmlns:v="urn:schemas-microsoft-com:vml" Requires="v">
                <p:oleObj name="Equation" r:id="rId4" imgW="749160" imgH="317160" progId="Equation.DSMT4">
                  <p:embed/>
                </p:oleObj>
              </mc:Choice>
              <mc:Fallback>
                <p:oleObj name="Equation" r:id="rId4" imgW="749160" imgH="317160" progId="Equation.DSMT4">
                  <p:embed/>
                  <p:pic>
                    <p:nvPicPr>
                      <p:cNvPr id="0" name="Picture 3"/>
                      <p:cNvPicPr>
                        <a:picLocks noChangeAspect="1" noChangeArrowheads="1"/>
                      </p:cNvPicPr>
                      <p:nvPr/>
                    </p:nvPicPr>
                    <p:blipFill>
                      <a:blip r:embed="rId5"/>
                      <a:srcRect/>
                      <a:stretch>
                        <a:fillRect/>
                      </a:stretch>
                    </p:blipFill>
                    <p:spPr bwMode="auto">
                      <a:xfrm>
                        <a:off x="3054350" y="3695700"/>
                        <a:ext cx="749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692" name="Object 4"/>
          <p:cNvGraphicFramePr>
            <a:graphicFrameLocks noChangeAspect="1"/>
          </p:cNvGraphicFramePr>
          <p:nvPr>
            <p:extLst>
              <p:ext uri="{D42A27DB-BD31-4B8C-83A1-F6EECF244321}">
                <p14:modId xmlns:p14="http://schemas.microsoft.com/office/powerpoint/2010/main" val="2013922499"/>
              </p:ext>
            </p:extLst>
          </p:nvPr>
        </p:nvGraphicFramePr>
        <p:xfrm>
          <a:off x="4451350" y="3708400"/>
          <a:ext cx="1104900" cy="355600"/>
        </p:xfrm>
        <a:graphic>
          <a:graphicData uri="http://schemas.openxmlformats.org/presentationml/2006/ole">
            <mc:AlternateContent xmlns:mc="http://schemas.openxmlformats.org/markup-compatibility/2006">
              <mc:Choice xmlns:v="urn:schemas-microsoft-com:vml" Requires="v">
                <p:oleObj name="Equation" r:id="rId6" imgW="1104840" imgH="355320" progId="Equation.DSMT4">
                  <p:embed/>
                </p:oleObj>
              </mc:Choice>
              <mc:Fallback>
                <p:oleObj name="Equation" r:id="rId6" imgW="1104840" imgH="355320" progId="Equation.DSMT4">
                  <p:embed/>
                  <p:pic>
                    <p:nvPicPr>
                      <p:cNvPr id="0" name="Picture 4"/>
                      <p:cNvPicPr>
                        <a:picLocks noChangeAspect="1" noChangeArrowheads="1"/>
                      </p:cNvPicPr>
                      <p:nvPr/>
                    </p:nvPicPr>
                    <p:blipFill>
                      <a:blip r:embed="rId7"/>
                      <a:srcRect/>
                      <a:stretch>
                        <a:fillRect/>
                      </a:stretch>
                    </p:blipFill>
                    <p:spPr bwMode="auto">
                      <a:xfrm>
                        <a:off x="4451350" y="3708400"/>
                        <a:ext cx="1104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66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Cross Product (cont.)</a:t>
            </a:r>
          </a:p>
        </p:txBody>
      </p:sp>
      <p:sp>
        <p:nvSpPr>
          <p:cNvPr id="3" name="Content Placeholder 2"/>
          <p:cNvSpPr>
            <a:spLocks noGrp="1"/>
          </p:cNvSpPr>
          <p:nvPr>
            <p:ph idx="1"/>
          </p:nvPr>
        </p:nvSpPr>
        <p:spPr/>
        <p:txBody>
          <a:bodyPr/>
          <a:lstStyle/>
          <a:p>
            <a:r>
              <a:rPr lang="en-US" dirty="0"/>
              <a:t>In the context of screws and bolts, a force </a:t>
            </a:r>
            <a:r>
              <a:rPr lang="en-US" b="1" dirty="0"/>
              <a:t>F</a:t>
            </a:r>
            <a:r>
              <a:rPr lang="en-US" dirty="0"/>
              <a:t> applied with 		   generates a torque “into” the page. That is, tightening a bolt (turning a wrench clockwise) creates a torque vector </a:t>
            </a:r>
            <a:r>
              <a:rPr lang="el-GR" i="1" dirty="0">
                <a:latin typeface="Cambria Math" panose="02040503050406030204" pitchFamily="18" charset="0"/>
                <a:ea typeface="Cambria Math" panose="02040503050406030204" pitchFamily="18" charset="0"/>
              </a:rPr>
              <a:t>τ</a:t>
            </a:r>
            <a:r>
              <a:rPr lang="en-US" dirty="0"/>
              <a:t>  that drives the bolt into an object. Loosening, or turning the wrench counterclockwise, corresponds to applying a force with 	        and backs the bolt out of the object.</a:t>
            </a:r>
          </a:p>
        </p:txBody>
      </p:sp>
      <p:graphicFrame>
        <p:nvGraphicFramePr>
          <p:cNvPr id="627714" name="Object 2"/>
          <p:cNvGraphicFramePr>
            <a:graphicFrameLocks noChangeAspect="1"/>
          </p:cNvGraphicFramePr>
          <p:nvPr>
            <p:extLst>
              <p:ext uri="{D42A27DB-BD31-4B8C-83A1-F6EECF244321}">
                <p14:modId xmlns:p14="http://schemas.microsoft.com/office/powerpoint/2010/main" val="1976711484"/>
              </p:ext>
            </p:extLst>
          </p:nvPr>
        </p:nvGraphicFramePr>
        <p:xfrm>
          <a:off x="1244600" y="1816100"/>
          <a:ext cx="1295400" cy="317500"/>
        </p:xfrm>
        <a:graphic>
          <a:graphicData uri="http://schemas.openxmlformats.org/presentationml/2006/ole">
            <mc:AlternateContent xmlns:mc="http://schemas.openxmlformats.org/markup-compatibility/2006">
              <mc:Choice xmlns:v="urn:schemas-microsoft-com:vml" Requires="v">
                <p:oleObj name="Equation" r:id="rId2" imgW="1295280" imgH="317160" progId="Equation.DSMT4">
                  <p:embed/>
                </p:oleObj>
              </mc:Choice>
              <mc:Fallback>
                <p:oleObj name="Equation" r:id="rId2" imgW="1295280" imgH="317160" progId="Equation.DSMT4">
                  <p:embed/>
                  <p:pic>
                    <p:nvPicPr>
                      <p:cNvPr id="0" name="Picture 2"/>
                      <p:cNvPicPr>
                        <a:picLocks noChangeAspect="1" noChangeArrowheads="1"/>
                      </p:cNvPicPr>
                      <p:nvPr/>
                    </p:nvPicPr>
                    <p:blipFill>
                      <a:blip r:embed="rId3"/>
                      <a:srcRect/>
                      <a:stretch>
                        <a:fillRect/>
                      </a:stretch>
                    </p:blipFill>
                    <p:spPr bwMode="auto">
                      <a:xfrm>
                        <a:off x="1244600" y="1816100"/>
                        <a:ext cx="1295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7715" name="Object 3"/>
          <p:cNvGraphicFramePr>
            <a:graphicFrameLocks noChangeAspect="1"/>
          </p:cNvGraphicFramePr>
          <p:nvPr>
            <p:extLst>
              <p:ext uri="{D42A27DB-BD31-4B8C-83A1-F6EECF244321}">
                <p14:modId xmlns:p14="http://schemas.microsoft.com/office/powerpoint/2010/main" val="3183648800"/>
              </p:ext>
            </p:extLst>
          </p:nvPr>
        </p:nvGraphicFramePr>
        <p:xfrm>
          <a:off x="520700" y="3962400"/>
          <a:ext cx="1511300" cy="317500"/>
        </p:xfrm>
        <a:graphic>
          <a:graphicData uri="http://schemas.openxmlformats.org/presentationml/2006/ole">
            <mc:AlternateContent xmlns:mc="http://schemas.openxmlformats.org/markup-compatibility/2006">
              <mc:Choice xmlns:v="urn:schemas-microsoft-com:vml" Requires="v">
                <p:oleObj name="Equation" r:id="rId4" imgW="1511280" imgH="317160" progId="Equation.DSMT4">
                  <p:embed/>
                </p:oleObj>
              </mc:Choice>
              <mc:Fallback>
                <p:oleObj name="Equation" r:id="rId4" imgW="1511280" imgH="317160" progId="Equation.DSMT4">
                  <p:embed/>
                  <p:pic>
                    <p:nvPicPr>
                      <p:cNvPr id="0" name="Picture 3"/>
                      <p:cNvPicPr>
                        <a:picLocks noChangeAspect="1" noChangeArrowheads="1"/>
                      </p:cNvPicPr>
                      <p:nvPr/>
                    </p:nvPicPr>
                    <p:blipFill>
                      <a:blip r:embed="rId5"/>
                      <a:srcRect/>
                      <a:stretch>
                        <a:fillRect/>
                      </a:stretch>
                    </p:blipFill>
                    <p:spPr bwMode="auto">
                      <a:xfrm>
                        <a:off x="520700" y="3962400"/>
                        <a:ext cx="1511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a Cross Product to Find the</a:t>
            </a:r>
            <a:br>
              <a:rPr lang="en-US" dirty="0"/>
            </a:br>
            <a:r>
              <a:rPr lang="en-US" dirty="0"/>
              <a:t>Torque Generated by a Wrench</a:t>
            </a:r>
          </a:p>
        </p:txBody>
      </p:sp>
      <p:sp>
        <p:nvSpPr>
          <p:cNvPr id="3" name="Content Placeholder 2"/>
          <p:cNvSpPr>
            <a:spLocks noGrp="1"/>
          </p:cNvSpPr>
          <p:nvPr>
            <p:ph idx="1"/>
          </p:nvPr>
        </p:nvSpPr>
        <p:spPr>
          <a:xfrm>
            <a:off x="472440" y="1144793"/>
            <a:ext cx="8229600" cy="4572000"/>
          </a:xfrm>
        </p:spPr>
        <p:txBody>
          <a:bodyPr>
            <a:normAutofit/>
          </a:bodyPr>
          <a:lstStyle/>
          <a:p>
            <a:r>
              <a:rPr lang="en-US" dirty="0"/>
              <a:t>A bolt is tightened by a wrench supplying 20 pounds of force at an angle of 	   (see Figure 9). The length of the wrench is 1 foot. How much torque is applied to the bolt at the pivot point?</a:t>
            </a:r>
          </a:p>
          <a:p>
            <a:r>
              <a:rPr lang="en-US" b="1" dirty="0"/>
              <a:t>Solution</a:t>
            </a:r>
            <a:endParaRPr lang="en-US" dirty="0"/>
          </a:p>
          <a:p>
            <a:endParaRPr lang="en-US" dirty="0"/>
          </a:p>
          <a:p>
            <a:endParaRPr lang="en-US" dirty="0"/>
          </a:p>
          <a:p>
            <a:r>
              <a:rPr lang="en-US" dirty="0"/>
              <a:t>Note that the direction of the torque 		           vector is into the page.</a:t>
            </a:r>
          </a:p>
          <a:p>
            <a:endParaRPr lang="en-US" dirty="0"/>
          </a:p>
        </p:txBody>
      </p:sp>
      <p:graphicFrame>
        <p:nvGraphicFramePr>
          <p:cNvPr id="601091" name="Object 3"/>
          <p:cNvGraphicFramePr>
            <a:graphicFrameLocks noChangeAspect="1"/>
          </p:cNvGraphicFramePr>
          <p:nvPr>
            <p:extLst>
              <p:ext uri="{D42A27DB-BD31-4B8C-83A1-F6EECF244321}">
                <p14:modId xmlns:p14="http://schemas.microsoft.com/office/powerpoint/2010/main" val="193874869"/>
              </p:ext>
            </p:extLst>
          </p:nvPr>
        </p:nvGraphicFramePr>
        <p:xfrm>
          <a:off x="3405840" y="1808630"/>
          <a:ext cx="1054100" cy="317500"/>
        </p:xfrm>
        <a:graphic>
          <a:graphicData uri="http://schemas.openxmlformats.org/presentationml/2006/ole">
            <mc:AlternateContent xmlns:mc="http://schemas.openxmlformats.org/markup-compatibility/2006">
              <mc:Choice xmlns:v="urn:schemas-microsoft-com:vml" Requires="v">
                <p:oleObj name="Equation" r:id="rId2" imgW="1054080" imgH="317160" progId="Equation.DSMT4">
                  <p:embed/>
                </p:oleObj>
              </mc:Choice>
              <mc:Fallback>
                <p:oleObj name="Equation" r:id="rId2" imgW="1054080" imgH="317160" progId="Equation.DSMT4">
                  <p:embed/>
                  <p:pic>
                    <p:nvPicPr>
                      <p:cNvPr id="0" name="Picture 3"/>
                      <p:cNvPicPr>
                        <a:picLocks noChangeAspect="1" noChangeArrowheads="1"/>
                      </p:cNvPicPr>
                      <p:nvPr/>
                    </p:nvPicPr>
                    <p:blipFill>
                      <a:blip r:embed="rId3"/>
                      <a:srcRect/>
                      <a:stretch>
                        <a:fillRect/>
                      </a:stretch>
                    </p:blipFill>
                    <p:spPr bwMode="auto">
                      <a:xfrm>
                        <a:off x="3405840" y="1808630"/>
                        <a:ext cx="1054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F9E6B5F7-0570-FB67-D46F-18957008B64E}"/>
              </a:ext>
            </a:extLst>
          </p:cNvPr>
          <p:cNvSpPr/>
          <p:nvPr/>
        </p:nvSpPr>
        <p:spPr>
          <a:xfrm>
            <a:off x="6842760" y="5306528"/>
            <a:ext cx="1370055" cy="523220"/>
          </a:xfrm>
          <a:prstGeom prst="rect">
            <a:avLst/>
          </a:prstGeom>
        </p:spPr>
        <p:txBody>
          <a:bodyPr wrap="none">
            <a:spAutoFit/>
          </a:bodyPr>
          <a:lstStyle/>
          <a:p>
            <a:r>
              <a:rPr lang="en-US" sz="2800" b="1" dirty="0"/>
              <a:t>Figure 9</a:t>
            </a:r>
          </a:p>
        </p:txBody>
      </p:sp>
      <p:pic>
        <p:nvPicPr>
          <p:cNvPr id="5" name="Picture 2">
            <a:extLst>
              <a:ext uri="{FF2B5EF4-FFF2-40B4-BE49-F238E27FC236}">
                <a16:creationId xmlns:a16="http://schemas.microsoft.com/office/drawing/2014/main" id="{331D6CF4-BBFD-3073-73F5-F93ADE1F650C}"/>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55303" y="2868128"/>
            <a:ext cx="2516257" cy="2362200"/>
          </a:xfrm>
          <a:prstGeom prst="rect">
            <a:avLst/>
          </a:prstGeom>
          <a:noFill/>
          <a:ln w="9525">
            <a:noFill/>
            <a:miter lim="800000"/>
            <a:headEnd/>
            <a:tailEnd/>
          </a:ln>
        </p:spPr>
      </p:pic>
      <p:graphicFrame>
        <p:nvGraphicFramePr>
          <p:cNvPr id="6" name="Object 3">
            <a:extLst>
              <a:ext uri="{FF2B5EF4-FFF2-40B4-BE49-F238E27FC236}">
                <a16:creationId xmlns:a16="http://schemas.microsoft.com/office/drawing/2014/main" id="{0C94561D-F1D4-4EC3-A813-371D94B7CDF4}"/>
              </a:ext>
            </a:extLst>
          </p:cNvPr>
          <p:cNvGraphicFramePr>
            <a:graphicFrameLocks noChangeAspect="1"/>
          </p:cNvGraphicFramePr>
          <p:nvPr>
            <p:extLst>
              <p:ext uri="{D42A27DB-BD31-4B8C-83A1-F6EECF244321}">
                <p14:modId xmlns:p14="http://schemas.microsoft.com/office/powerpoint/2010/main" val="2273521522"/>
              </p:ext>
            </p:extLst>
          </p:nvPr>
        </p:nvGraphicFramePr>
        <p:xfrm>
          <a:off x="756173" y="3400237"/>
          <a:ext cx="330200" cy="482600"/>
        </p:xfrm>
        <a:graphic>
          <a:graphicData uri="http://schemas.openxmlformats.org/presentationml/2006/ole">
            <mc:AlternateContent xmlns:mc="http://schemas.openxmlformats.org/markup-compatibility/2006">
              <mc:Choice xmlns:v="urn:schemas-microsoft-com:vml" Requires="v">
                <p:oleObj name="Equation" r:id="rId5" imgW="330120" imgH="482400" progId="Equation.DSMT4">
                  <p:embed/>
                </p:oleObj>
              </mc:Choice>
              <mc:Fallback>
                <p:oleObj name="Equation" r:id="rId5" imgW="330120" imgH="482400" progId="Equation.DSMT4">
                  <p:embed/>
                  <p:pic>
                    <p:nvPicPr>
                      <p:cNvPr id="631811" name="Object 3"/>
                      <p:cNvPicPr>
                        <a:picLocks noChangeAspect="1" noChangeArrowheads="1"/>
                      </p:cNvPicPr>
                      <p:nvPr/>
                    </p:nvPicPr>
                    <p:blipFill>
                      <a:blip r:embed="rId6"/>
                      <a:srcRect/>
                      <a:stretch>
                        <a:fillRect/>
                      </a:stretch>
                    </p:blipFill>
                    <p:spPr bwMode="auto">
                      <a:xfrm>
                        <a:off x="756173" y="3400237"/>
                        <a:ext cx="33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45C3151E-DA02-9947-8AFA-F9A69175BC1A}"/>
              </a:ext>
            </a:extLst>
          </p:cNvPr>
          <p:cNvGraphicFramePr>
            <a:graphicFrameLocks noChangeAspect="1"/>
          </p:cNvGraphicFramePr>
          <p:nvPr>
            <p:extLst>
              <p:ext uri="{D42A27DB-BD31-4B8C-83A1-F6EECF244321}">
                <p14:modId xmlns:p14="http://schemas.microsoft.com/office/powerpoint/2010/main" val="2426896961"/>
              </p:ext>
            </p:extLst>
          </p:nvPr>
        </p:nvGraphicFramePr>
        <p:xfrm>
          <a:off x="1124473" y="3395829"/>
          <a:ext cx="990600" cy="469900"/>
        </p:xfrm>
        <a:graphic>
          <a:graphicData uri="http://schemas.openxmlformats.org/presentationml/2006/ole">
            <mc:AlternateContent xmlns:mc="http://schemas.openxmlformats.org/markup-compatibility/2006">
              <mc:Choice xmlns:v="urn:schemas-microsoft-com:vml" Requires="v">
                <p:oleObj name="Equation" r:id="rId7" imgW="990360" imgH="469800" progId="Equation.DSMT4">
                  <p:embed/>
                </p:oleObj>
              </mc:Choice>
              <mc:Fallback>
                <p:oleObj name="Equation" r:id="rId7" imgW="990360" imgH="469800" progId="Equation.DSMT4">
                  <p:embed/>
                  <p:pic>
                    <p:nvPicPr>
                      <p:cNvPr id="63181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4473" y="3395829"/>
                        <a:ext cx="99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A40E679C-5C91-AA4F-AF9E-D02E35902E9C}"/>
              </a:ext>
            </a:extLst>
          </p:cNvPr>
          <p:cNvGraphicFramePr>
            <a:graphicFrameLocks noChangeAspect="1"/>
          </p:cNvGraphicFramePr>
          <p:nvPr>
            <p:extLst>
              <p:ext uri="{D42A27DB-BD31-4B8C-83A1-F6EECF244321}">
                <p14:modId xmlns:p14="http://schemas.microsoft.com/office/powerpoint/2010/main" val="2499325948"/>
              </p:ext>
            </p:extLst>
          </p:nvPr>
        </p:nvGraphicFramePr>
        <p:xfrm>
          <a:off x="2278021" y="3403617"/>
          <a:ext cx="1485900" cy="482600"/>
        </p:xfrm>
        <a:graphic>
          <a:graphicData uri="http://schemas.openxmlformats.org/presentationml/2006/ole">
            <mc:AlternateContent xmlns:mc="http://schemas.openxmlformats.org/markup-compatibility/2006">
              <mc:Choice xmlns:v="urn:schemas-microsoft-com:vml" Requires="v">
                <p:oleObj name="Equation" r:id="rId9" imgW="1485720" imgH="482400" progId="Equation.DSMT4">
                  <p:embed/>
                </p:oleObj>
              </mc:Choice>
              <mc:Fallback>
                <p:oleObj name="Equation" r:id="rId9" imgW="1485720" imgH="482400" progId="Equation.DSMT4">
                  <p:embed/>
                  <p:pic>
                    <p:nvPicPr>
                      <p:cNvPr id="631813" name="Object 5"/>
                      <p:cNvPicPr>
                        <a:picLocks noChangeAspect="1" noChangeArrowheads="1"/>
                      </p:cNvPicPr>
                      <p:nvPr/>
                    </p:nvPicPr>
                    <p:blipFill>
                      <a:blip r:embed="rId10"/>
                      <a:srcRect/>
                      <a:stretch>
                        <a:fillRect/>
                      </a:stretch>
                    </p:blipFill>
                    <p:spPr bwMode="auto">
                      <a:xfrm>
                        <a:off x="2278021" y="3403617"/>
                        <a:ext cx="148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765E6A3E-B822-16D6-76EA-DDA5802BDEF2}"/>
              </a:ext>
            </a:extLst>
          </p:cNvPr>
          <p:cNvGraphicFramePr>
            <a:graphicFrameLocks noChangeAspect="1"/>
          </p:cNvGraphicFramePr>
          <p:nvPr>
            <p:extLst>
              <p:ext uri="{D42A27DB-BD31-4B8C-83A1-F6EECF244321}">
                <p14:modId xmlns:p14="http://schemas.microsoft.com/office/powerpoint/2010/main" val="432031391"/>
              </p:ext>
            </p:extLst>
          </p:nvPr>
        </p:nvGraphicFramePr>
        <p:xfrm>
          <a:off x="3873636" y="3406754"/>
          <a:ext cx="2298700" cy="482600"/>
        </p:xfrm>
        <a:graphic>
          <a:graphicData uri="http://schemas.openxmlformats.org/presentationml/2006/ole">
            <mc:AlternateContent xmlns:mc="http://schemas.openxmlformats.org/markup-compatibility/2006">
              <mc:Choice xmlns:v="urn:schemas-microsoft-com:vml" Requires="v">
                <p:oleObj name="Equation" r:id="rId11" imgW="2298600" imgH="482400" progId="Equation.DSMT4">
                  <p:embed/>
                </p:oleObj>
              </mc:Choice>
              <mc:Fallback>
                <p:oleObj name="Equation" r:id="rId11" imgW="2298600" imgH="482400" progId="Equation.DSMT4">
                  <p:embed/>
                  <p:pic>
                    <p:nvPicPr>
                      <p:cNvPr id="631814" name="Object 6"/>
                      <p:cNvPicPr>
                        <a:picLocks noChangeAspect="1" noChangeArrowheads="1"/>
                      </p:cNvPicPr>
                      <p:nvPr/>
                    </p:nvPicPr>
                    <p:blipFill>
                      <a:blip r:embed="rId12"/>
                      <a:srcRect/>
                      <a:stretch>
                        <a:fillRect/>
                      </a:stretch>
                    </p:blipFill>
                    <p:spPr bwMode="auto">
                      <a:xfrm>
                        <a:off x="3873636" y="3406754"/>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7">
            <a:extLst>
              <a:ext uri="{FF2B5EF4-FFF2-40B4-BE49-F238E27FC236}">
                <a16:creationId xmlns:a16="http://schemas.microsoft.com/office/drawing/2014/main" id="{7801FF7A-C7F7-00B5-8792-C9B1155A2B60}"/>
              </a:ext>
            </a:extLst>
          </p:cNvPr>
          <p:cNvGraphicFramePr>
            <a:graphicFrameLocks noChangeAspect="1"/>
          </p:cNvGraphicFramePr>
          <p:nvPr>
            <p:extLst>
              <p:ext uri="{D42A27DB-BD31-4B8C-83A1-F6EECF244321}">
                <p14:modId xmlns:p14="http://schemas.microsoft.com/office/powerpoint/2010/main" val="2883789524"/>
              </p:ext>
            </p:extLst>
          </p:nvPr>
        </p:nvGraphicFramePr>
        <p:xfrm>
          <a:off x="1124473" y="4048609"/>
          <a:ext cx="1854200" cy="406400"/>
        </p:xfrm>
        <a:graphic>
          <a:graphicData uri="http://schemas.openxmlformats.org/presentationml/2006/ole">
            <mc:AlternateContent xmlns:mc="http://schemas.openxmlformats.org/markup-compatibility/2006">
              <mc:Choice xmlns:v="urn:schemas-microsoft-com:vml" Requires="v">
                <p:oleObj name="Equation" r:id="rId13" imgW="1854000" imgH="406080" progId="Equation.DSMT4">
                  <p:embed/>
                </p:oleObj>
              </mc:Choice>
              <mc:Fallback>
                <p:oleObj name="Equation" r:id="rId13" imgW="1854000" imgH="406080" progId="Equation.DSMT4">
                  <p:embed/>
                  <p:pic>
                    <p:nvPicPr>
                      <p:cNvPr id="631815"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4473" y="4048609"/>
                        <a:ext cx="1854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Cross Product</a:t>
            </a:r>
          </a:p>
        </p:txBody>
      </p:sp>
      <p:sp>
        <p:nvSpPr>
          <p:cNvPr id="3" name="Content Placeholder 2"/>
          <p:cNvSpPr>
            <a:spLocks noGrp="1"/>
          </p:cNvSpPr>
          <p:nvPr>
            <p:ph idx="1"/>
          </p:nvPr>
        </p:nvSpPr>
        <p:spPr/>
        <p:txBody>
          <a:bodyPr>
            <a:noAutofit/>
          </a:bodyPr>
          <a:lstStyle/>
          <a:p>
            <a:endParaRPr lang="en-US" dirty="0"/>
          </a:p>
        </p:txBody>
      </p:sp>
      <p:sp>
        <p:nvSpPr>
          <p:cNvPr id="4" name="Content Placeholder 2"/>
          <p:cNvSpPr txBox="1">
            <a:spLocks/>
          </p:cNvSpPr>
          <p:nvPr/>
        </p:nvSpPr>
        <p:spPr>
          <a:xfrm>
            <a:off x="457200" y="1280160"/>
            <a:ext cx="8229600" cy="3367076"/>
          </a:xfrm>
          <a:prstGeom prst="rect">
            <a:avLst/>
          </a:prstGeom>
          <a:solidFill>
            <a:srgbClr val="FFFFCC"/>
          </a:solidFill>
          <a:ln w="28575">
            <a:solidFill>
              <a:schemeClr val="tx1"/>
            </a:solidFill>
          </a:ln>
        </p:spPr>
        <p:txBody>
          <a:bodyPr>
            <a:spAutoFit/>
          </a:bodyPr>
          <a:lstStyle/>
          <a:p>
            <a:pPr lvl="0">
              <a:spcBef>
                <a:spcPct val="20000"/>
              </a:spcBef>
            </a:pPr>
            <a:r>
              <a:rPr lang="en-US" sz="2800" dirty="0"/>
              <a:t>Given two nonparallel and nonzero vectors </a:t>
            </a:r>
            <a:r>
              <a:rPr lang="en-US" sz="2800" b="1" dirty="0"/>
              <a:t>u</a:t>
            </a:r>
            <a:r>
              <a:rPr lang="en-US" sz="2800" dirty="0"/>
              <a:t> and </a:t>
            </a:r>
            <a:r>
              <a:rPr lang="en-US" sz="2800" b="1" dirty="0"/>
              <a:t>v</a:t>
            </a:r>
            <a:r>
              <a:rPr lang="en-US" sz="2800" dirty="0"/>
              <a:t>, the </a:t>
            </a:r>
            <a:r>
              <a:rPr lang="en-US" sz="2800" b="1" dirty="0">
                <a:solidFill>
                  <a:srgbClr val="C00000"/>
                </a:solidFill>
              </a:rPr>
              <a:t>cross product </a:t>
            </a:r>
            <a:r>
              <a:rPr lang="en-US" sz="2800" dirty="0"/>
              <a:t>of </a:t>
            </a:r>
            <a:r>
              <a:rPr lang="en-US" sz="2800" b="1" dirty="0"/>
              <a:t>u</a:t>
            </a:r>
            <a:r>
              <a:rPr lang="en-US" sz="2800" dirty="0"/>
              <a:t> and </a:t>
            </a:r>
            <a:r>
              <a:rPr lang="en-US" sz="2800" b="1" dirty="0"/>
              <a:t>v</a:t>
            </a:r>
            <a:r>
              <a:rPr lang="en-US" sz="2800" dirty="0"/>
              <a:t> is the vector</a:t>
            </a:r>
          </a:p>
          <a:p>
            <a:pPr lvl="0">
              <a:spcBef>
                <a:spcPct val="20000"/>
              </a:spcBef>
            </a:pPr>
            <a:endParaRPr kumimoji="0" lang="en-US" sz="2800" i="0" u="none" strike="noStrike" kern="1200" cap="none" spc="0" normalizeH="0" baseline="0" noProof="0" dirty="0">
              <a:ln>
                <a:noFill/>
              </a:ln>
              <a:solidFill>
                <a:srgbClr val="000000"/>
              </a:solidFill>
              <a:effectLst/>
              <a:uLnTx/>
              <a:uFillTx/>
              <a:latin typeface="+mn-lt"/>
              <a:ea typeface="+mn-ea"/>
              <a:cs typeface="+mn-cs"/>
            </a:endParaRPr>
          </a:p>
          <a:p>
            <a:pPr lvl="0">
              <a:spcBef>
                <a:spcPct val="20000"/>
              </a:spcBef>
            </a:pPr>
            <a:endParaRPr lang="en-US" sz="2800" dirty="0">
              <a:solidFill>
                <a:srgbClr val="000000"/>
              </a:solidFill>
            </a:endParaRPr>
          </a:p>
          <a:p>
            <a:pPr lvl="0">
              <a:spcBef>
                <a:spcPct val="20000"/>
              </a:spcBef>
            </a:pPr>
            <a:r>
              <a:rPr lang="en-US" sz="2800" dirty="0"/>
              <a:t>with </a:t>
            </a:r>
            <a:r>
              <a:rPr lang="en-US" sz="2800" b="1" dirty="0"/>
              <a:t>n</a:t>
            </a:r>
            <a:r>
              <a:rPr lang="en-US" sz="2800" dirty="0"/>
              <a:t> a unit vector chosen perpendicular to both </a:t>
            </a:r>
            <a:r>
              <a:rPr lang="en-US" sz="2800" b="1" dirty="0"/>
              <a:t>u</a:t>
            </a:r>
            <a:r>
              <a:rPr lang="en-US" sz="2800" dirty="0"/>
              <a:t> and </a:t>
            </a:r>
            <a:r>
              <a:rPr lang="en-US" sz="2800" b="1" dirty="0"/>
              <a:t>v</a:t>
            </a:r>
            <a:r>
              <a:rPr lang="en-US" sz="2800" dirty="0"/>
              <a:t> according to the right-hand rule. If </a:t>
            </a:r>
            <a:r>
              <a:rPr lang="en-US" sz="2800" b="1" dirty="0"/>
              <a:t>u</a:t>
            </a:r>
            <a:r>
              <a:rPr lang="en-US" sz="2800" dirty="0"/>
              <a:t> and </a:t>
            </a:r>
            <a:r>
              <a:rPr lang="en-US" sz="2800" b="1" dirty="0"/>
              <a:t>v</a:t>
            </a:r>
            <a:r>
              <a:rPr lang="en-US" sz="2800" dirty="0"/>
              <a:t> are parallel, or if either is the zero vector, then</a:t>
            </a:r>
            <a:endParaRPr kumimoji="0" lang="en-US" sz="280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568321" name="Object 1"/>
          <p:cNvGraphicFramePr>
            <a:graphicFrameLocks noChangeAspect="1"/>
          </p:cNvGraphicFramePr>
          <p:nvPr>
            <p:extLst>
              <p:ext uri="{D42A27DB-BD31-4B8C-83A1-F6EECF244321}">
                <p14:modId xmlns:p14="http://schemas.microsoft.com/office/powerpoint/2010/main" val="1151848015"/>
              </p:ext>
            </p:extLst>
          </p:nvPr>
        </p:nvGraphicFramePr>
        <p:xfrm>
          <a:off x="3205331" y="2379233"/>
          <a:ext cx="2819400" cy="533400"/>
        </p:xfrm>
        <a:graphic>
          <a:graphicData uri="http://schemas.openxmlformats.org/presentationml/2006/ole">
            <mc:AlternateContent xmlns:mc="http://schemas.openxmlformats.org/markup-compatibility/2006">
              <mc:Choice xmlns:v="urn:schemas-microsoft-com:vml" Requires="v">
                <p:oleObj name="Equation" r:id="rId2" imgW="2819160" imgH="533160" progId="Equation.DSMT4">
                  <p:embed/>
                </p:oleObj>
              </mc:Choice>
              <mc:Fallback>
                <p:oleObj name="Equation" r:id="rId2" imgW="2819160" imgH="533160" progId="Equation.DSMT4">
                  <p:embed/>
                  <p:pic>
                    <p:nvPicPr>
                      <p:cNvPr id="0" name="Picture 1"/>
                      <p:cNvPicPr>
                        <a:picLocks noChangeAspect="1" noChangeArrowheads="1"/>
                      </p:cNvPicPr>
                      <p:nvPr/>
                    </p:nvPicPr>
                    <p:blipFill>
                      <a:blip r:embed="rId3"/>
                      <a:srcRect/>
                      <a:stretch>
                        <a:fillRect/>
                      </a:stretch>
                    </p:blipFill>
                    <p:spPr bwMode="auto">
                      <a:xfrm>
                        <a:off x="3205331" y="2379233"/>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8322" name="Object 2"/>
          <p:cNvGraphicFramePr>
            <a:graphicFrameLocks noChangeAspect="1"/>
          </p:cNvGraphicFramePr>
          <p:nvPr>
            <p:extLst>
              <p:ext uri="{D42A27DB-BD31-4B8C-83A1-F6EECF244321}">
                <p14:modId xmlns:p14="http://schemas.microsoft.com/office/powerpoint/2010/main" val="324301441"/>
              </p:ext>
            </p:extLst>
          </p:nvPr>
        </p:nvGraphicFramePr>
        <p:xfrm>
          <a:off x="6741881" y="4208033"/>
          <a:ext cx="1282700" cy="304800"/>
        </p:xfrm>
        <a:graphic>
          <a:graphicData uri="http://schemas.openxmlformats.org/presentationml/2006/ole">
            <mc:AlternateContent xmlns:mc="http://schemas.openxmlformats.org/markup-compatibility/2006">
              <mc:Choice xmlns:v="urn:schemas-microsoft-com:vml" Requires="v">
                <p:oleObj name="Equation" r:id="rId4" imgW="1282680" imgH="304560" progId="Equation.DSMT4">
                  <p:embed/>
                </p:oleObj>
              </mc:Choice>
              <mc:Fallback>
                <p:oleObj name="Equation" r:id="rId4" imgW="1282680" imgH="3045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1881" y="4208033"/>
                        <a:ext cx="1282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 (cont.)</a:t>
            </a:r>
          </a:p>
        </p:txBody>
      </p:sp>
      <p:sp>
        <p:nvSpPr>
          <p:cNvPr id="3" name="Content Placeholder 2"/>
          <p:cNvSpPr>
            <a:spLocks noGrp="1"/>
          </p:cNvSpPr>
          <p:nvPr>
            <p:ph idx="1"/>
          </p:nvPr>
        </p:nvSpPr>
        <p:spPr/>
        <p:txBody>
          <a:bodyPr/>
          <a:lstStyle/>
          <a:p>
            <a:r>
              <a:rPr lang="en-US" dirty="0"/>
              <a:t>This definition immediately points out one of the differences between the cross product and the dot product: by its nature, when 		 the vector </a:t>
            </a:r>
            <a:r>
              <a:rPr lang="en-US" b="1" dirty="0"/>
              <a:t>u</a:t>
            </a:r>
            <a:r>
              <a:rPr lang="en-US" dirty="0"/>
              <a:t> × </a:t>
            </a:r>
            <a:r>
              <a:rPr lang="en-US" b="1" dirty="0"/>
              <a:t>v</a:t>
            </a:r>
            <a:r>
              <a:rPr lang="en-US" dirty="0"/>
              <a:t> cannot lie in the same plane as </a:t>
            </a:r>
            <a:r>
              <a:rPr lang="en-US" b="1" dirty="0"/>
              <a:t>u</a:t>
            </a:r>
            <a:r>
              <a:rPr lang="en-US" dirty="0"/>
              <a:t> and </a:t>
            </a:r>
            <a:r>
              <a:rPr lang="en-US" b="1" dirty="0"/>
              <a:t>v</a:t>
            </a:r>
            <a:r>
              <a:rPr lang="en-US" dirty="0"/>
              <a:t> and hence the cross product only makes sense in </a:t>
            </a:r>
            <a:r>
              <a:rPr lang="en-US" dirty="0">
                <a:latin typeface="Cambria Math" panose="02040503050406030204" pitchFamily="18" charset="0"/>
                <a:ea typeface="Cambria Math" panose="02040503050406030204" pitchFamily="18" charset="0"/>
              </a:rPr>
              <a:t>ℝ</a:t>
            </a:r>
            <a:r>
              <a:rPr lang="en-US" baseline="30000" dirty="0"/>
              <a:t>3</a:t>
            </a:r>
            <a:r>
              <a:rPr lang="en-US" dirty="0"/>
              <a:t>.	Specifically, it is a function that takes two vectors in </a:t>
            </a:r>
            <a:r>
              <a:rPr lang="en-US" dirty="0">
                <a:latin typeface="Cambria Math" panose="02040503050406030204" pitchFamily="18" charset="0"/>
                <a:ea typeface="Cambria Math" panose="02040503050406030204" pitchFamily="18" charset="0"/>
              </a:rPr>
              <a:t>ℝ</a:t>
            </a:r>
            <a:r>
              <a:rPr lang="en-US" baseline="30000" dirty="0"/>
              <a:t>3</a:t>
            </a:r>
            <a:r>
              <a:rPr lang="en-US" dirty="0"/>
              <a:t> and returns a third vector in </a:t>
            </a:r>
            <a:r>
              <a:rPr lang="en-US" dirty="0">
                <a:latin typeface="Cambria Math" panose="02040503050406030204" pitchFamily="18" charset="0"/>
                <a:ea typeface="Cambria Math" panose="02040503050406030204" pitchFamily="18" charset="0"/>
              </a:rPr>
              <a:t>ℝ</a:t>
            </a:r>
            <a:r>
              <a:rPr lang="en-US" baseline="30000" dirty="0"/>
              <a:t>3</a:t>
            </a:r>
            <a:r>
              <a:rPr lang="en-US" dirty="0"/>
              <a:t>.</a:t>
            </a:r>
          </a:p>
        </p:txBody>
      </p:sp>
      <p:graphicFrame>
        <p:nvGraphicFramePr>
          <p:cNvPr id="609282" name="Object 2"/>
          <p:cNvGraphicFramePr>
            <a:graphicFrameLocks noChangeAspect="1"/>
          </p:cNvGraphicFramePr>
          <p:nvPr/>
        </p:nvGraphicFramePr>
        <p:xfrm>
          <a:off x="4724400" y="2222500"/>
          <a:ext cx="1282700" cy="342900"/>
        </p:xfrm>
        <a:graphic>
          <a:graphicData uri="http://schemas.openxmlformats.org/presentationml/2006/ole">
            <mc:AlternateContent xmlns:mc="http://schemas.openxmlformats.org/markup-compatibility/2006">
              <mc:Choice xmlns:v="urn:schemas-microsoft-com:vml" Requires="v">
                <p:oleObj name="Equation" r:id="rId2" imgW="1282680" imgH="342720" progId="Equation.DSMT4">
                  <p:embed/>
                </p:oleObj>
              </mc:Choice>
              <mc:Fallback>
                <p:oleObj name="Equation" r:id="rId2" imgW="1282680" imgH="342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22500"/>
                        <a:ext cx="1282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Cross Product and Its Properties (cont.)</a:t>
            </a:r>
          </a:p>
        </p:txBody>
      </p:sp>
      <p:sp>
        <p:nvSpPr>
          <p:cNvPr id="3" name="Content Placeholder 2"/>
          <p:cNvSpPr>
            <a:spLocks noGrp="1"/>
          </p:cNvSpPr>
          <p:nvPr>
            <p:ph idx="1"/>
          </p:nvPr>
        </p:nvSpPr>
        <p:spPr/>
        <p:txBody>
          <a:bodyPr>
            <a:normAutofit/>
          </a:bodyPr>
          <a:lstStyle/>
          <a:p>
            <a:r>
              <a:rPr lang="en-US" dirty="0"/>
              <a:t>Another property follows quickly from the definition above. Two nonzero, nonparallel vectors </a:t>
            </a:r>
            <a:r>
              <a:rPr lang="en-US" b="1" dirty="0"/>
              <a:t>u</a:t>
            </a:r>
            <a:r>
              <a:rPr lang="en-US" dirty="0"/>
              <a:t> and </a:t>
            </a:r>
            <a:r>
              <a:rPr lang="en-US" b="1" dirty="0"/>
              <a:t>v</a:t>
            </a:r>
            <a:r>
              <a:rPr lang="en-US" dirty="0"/>
              <a:t> with the same initial point define a unique plane, and there are exactly two unit vectors perpendicular to that plane: the vector </a:t>
            </a:r>
            <a:r>
              <a:rPr lang="en-US" b="1" dirty="0"/>
              <a:t>n</a:t>
            </a:r>
            <a:r>
              <a:rPr lang="en-US" dirty="0"/>
              <a:t> as defined above, and the vector      </a:t>
            </a:r>
            <a:r>
              <a:rPr lang="en-US" dirty="0">
                <a:latin typeface="Symbol" pitchFamily="18" charset="2"/>
              </a:rPr>
              <a:t>-</a:t>
            </a:r>
            <a:r>
              <a:rPr lang="en-US" b="1" dirty="0"/>
              <a:t>n</a:t>
            </a:r>
            <a:r>
              <a:rPr lang="en-US" dirty="0"/>
              <a:t>. Your thumb points in the direction of </a:t>
            </a:r>
            <a:r>
              <a:rPr lang="en-US" b="1" dirty="0"/>
              <a:t>n</a:t>
            </a:r>
            <a:r>
              <a:rPr lang="en-US" dirty="0"/>
              <a:t> if you curl your fingers from the direction of </a:t>
            </a:r>
            <a:r>
              <a:rPr lang="en-US" b="1" dirty="0"/>
              <a:t>u</a:t>
            </a:r>
            <a:r>
              <a:rPr lang="en-US" dirty="0"/>
              <a:t> to the direction of </a:t>
            </a:r>
            <a:r>
              <a:rPr lang="en-US" b="1" dirty="0"/>
              <a:t>v</a:t>
            </a:r>
            <a:r>
              <a:rPr lang="en-US" dirty="0"/>
              <a:t>, and points in the direction of </a:t>
            </a:r>
            <a:r>
              <a:rPr lang="en-US" dirty="0">
                <a:latin typeface="Symbol" pitchFamily="18" charset="2"/>
              </a:rPr>
              <a:t>-</a:t>
            </a:r>
            <a:r>
              <a:rPr lang="en-US" b="1" dirty="0"/>
              <a:t>n</a:t>
            </a:r>
            <a:r>
              <a:rPr lang="en-US" dirty="0"/>
              <a:t> if you curl your fingers from the direction of </a:t>
            </a:r>
            <a:r>
              <a:rPr lang="en-US" b="1" dirty="0"/>
              <a:t>v</a:t>
            </a:r>
            <a:r>
              <a:rPr lang="en-US" dirty="0"/>
              <a:t> to the direction of </a:t>
            </a:r>
            <a:r>
              <a:rPr lang="en-US" b="1" dirty="0"/>
              <a:t>u</a:t>
            </a:r>
            <a:r>
              <a:rPr lang="en-US" dirty="0"/>
              <a:t>. </a:t>
            </a:r>
            <a:r>
              <a:rPr lang="nl-NL" dirty="0"/>
              <a:t>That is, </a:t>
            </a:r>
            <a:endParaRPr lang="en-US" dirty="0"/>
          </a:p>
        </p:txBody>
      </p:sp>
      <p:graphicFrame>
        <p:nvGraphicFramePr>
          <p:cNvPr id="610306" name="Object 2"/>
          <p:cNvGraphicFramePr>
            <a:graphicFrameLocks noChangeAspect="1"/>
          </p:cNvGraphicFramePr>
          <p:nvPr/>
        </p:nvGraphicFramePr>
        <p:xfrm>
          <a:off x="1643232" y="5186532"/>
          <a:ext cx="2247900" cy="469900"/>
        </p:xfrm>
        <a:graphic>
          <a:graphicData uri="http://schemas.openxmlformats.org/presentationml/2006/ole">
            <mc:AlternateContent xmlns:mc="http://schemas.openxmlformats.org/markup-compatibility/2006">
              <mc:Choice xmlns:v="urn:schemas-microsoft-com:vml" Requires="v">
                <p:oleObj name="Equation" r:id="rId2" imgW="2247840" imgH="469800" progId="Equation.DSMT4">
                  <p:embed/>
                </p:oleObj>
              </mc:Choice>
              <mc:Fallback>
                <p:oleObj name="Equation" r:id="rId2" imgW="22478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232" y="5186532"/>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Evaluating Cross Products</a:t>
            </a:r>
          </a:p>
        </p:txBody>
      </p:sp>
      <p:sp>
        <p:nvSpPr>
          <p:cNvPr id="3" name="Content Placeholder 2"/>
          <p:cNvSpPr>
            <a:spLocks noGrp="1"/>
          </p:cNvSpPr>
          <p:nvPr>
            <p:ph idx="1"/>
          </p:nvPr>
        </p:nvSpPr>
        <p:spPr/>
        <p:txBody>
          <a:bodyPr/>
          <a:lstStyle/>
          <a:p>
            <a:r>
              <a:rPr lang="en-US" dirty="0"/>
              <a:t>Simplify each of the following cross products.</a:t>
            </a:r>
          </a:p>
          <a:p>
            <a:pPr marL="463550" indent="-463550">
              <a:tabLst>
                <a:tab pos="1828800" algn="l"/>
                <a:tab pos="2292350" algn="l"/>
                <a:tab pos="3657600" algn="l"/>
                <a:tab pos="4121150" algn="l"/>
                <a:tab pos="5429250" algn="l"/>
                <a:tab pos="5949950" algn="l"/>
              </a:tabLst>
            </a:pPr>
            <a:r>
              <a:rPr lang="nl-NL" b="1" dirty="0"/>
              <a:t>a.</a:t>
            </a:r>
            <a:r>
              <a:rPr lang="nl-NL" dirty="0"/>
              <a:t>		</a:t>
            </a:r>
            <a:r>
              <a:rPr lang="nl-NL" b="1" dirty="0"/>
              <a:t>b.</a:t>
            </a:r>
            <a:r>
              <a:rPr lang="nl-NL" dirty="0"/>
              <a:t>		</a:t>
            </a:r>
            <a:r>
              <a:rPr lang="nl-NL" b="1" dirty="0"/>
              <a:t>c.</a:t>
            </a:r>
            <a:r>
              <a:rPr lang="nl-NL" dirty="0"/>
              <a:t>		</a:t>
            </a:r>
            <a:r>
              <a:rPr lang="nl-NL" b="1" dirty="0"/>
              <a:t>d.</a:t>
            </a:r>
            <a:r>
              <a:rPr lang="nl-NL" dirty="0"/>
              <a:t>	</a:t>
            </a:r>
          </a:p>
          <a:p>
            <a:r>
              <a:rPr lang="en-US" b="1" dirty="0"/>
              <a:t>Solution</a:t>
            </a:r>
          </a:p>
          <a:p>
            <a:pPr marL="463550" indent="-463550"/>
            <a:r>
              <a:rPr lang="en-US" b="1" dirty="0"/>
              <a:t>a.</a:t>
            </a:r>
            <a:r>
              <a:rPr lang="en-US" dirty="0"/>
              <a:t>	The vectors </a:t>
            </a:r>
            <a:r>
              <a:rPr lang="en-US" b="1" dirty="0"/>
              <a:t>i</a:t>
            </a:r>
            <a:r>
              <a:rPr lang="en-US" dirty="0"/>
              <a:t> and </a:t>
            </a:r>
            <a:r>
              <a:rPr lang="en-US" b="1" dirty="0"/>
              <a:t>k</a:t>
            </a:r>
            <a:r>
              <a:rPr lang="en-US" dirty="0"/>
              <a:t> are orthogonal, so sin</a:t>
            </a:r>
            <a:r>
              <a:rPr lang="el-GR" i="1" dirty="0">
                <a:latin typeface="Cambria Math" panose="02040503050406030204" pitchFamily="18" charset="0"/>
                <a:ea typeface="Cambria Math" panose="02040503050406030204" pitchFamily="18" charset="0"/>
              </a:rPr>
              <a:t>θ</a:t>
            </a:r>
            <a:r>
              <a:rPr lang="en-US" dirty="0">
                <a:latin typeface="Symbol" pitchFamily="18" charset="2"/>
              </a:rPr>
              <a:t> </a:t>
            </a:r>
            <a:r>
              <a:rPr lang="en-US" dirty="0"/>
              <a:t>= 1. They are also unit vectors, so 	         All that remains is to visualize a right hand with fingers curling from </a:t>
            </a:r>
            <a:r>
              <a:rPr lang="en-US" b="1" dirty="0"/>
              <a:t>i</a:t>
            </a:r>
            <a:r>
              <a:rPr lang="en-US" dirty="0"/>
              <a:t> to </a:t>
            </a:r>
            <a:r>
              <a:rPr lang="en-US" b="1" dirty="0"/>
              <a:t>k</a:t>
            </a:r>
            <a:r>
              <a:rPr lang="en-US" dirty="0"/>
              <a:t>, and noting that the thumb points in the direction of </a:t>
            </a:r>
            <a:r>
              <a:rPr lang="en-US" dirty="0">
                <a:latin typeface="Symbol" pitchFamily="18" charset="2"/>
              </a:rPr>
              <a:t>-</a:t>
            </a:r>
            <a:r>
              <a:rPr lang="en-US" b="1" dirty="0"/>
              <a:t>j</a:t>
            </a:r>
            <a:r>
              <a:rPr lang="en-US" dirty="0"/>
              <a:t>. So </a:t>
            </a:r>
          </a:p>
        </p:txBody>
      </p:sp>
      <p:graphicFrame>
        <p:nvGraphicFramePr>
          <p:cNvPr id="581634" name="Object 2"/>
          <p:cNvGraphicFramePr>
            <a:graphicFrameLocks noChangeAspect="1"/>
          </p:cNvGraphicFramePr>
          <p:nvPr/>
        </p:nvGraphicFramePr>
        <p:xfrm>
          <a:off x="946150" y="1905000"/>
          <a:ext cx="584200" cy="292100"/>
        </p:xfrm>
        <a:graphic>
          <a:graphicData uri="http://schemas.openxmlformats.org/presentationml/2006/ole">
            <mc:AlternateContent xmlns:mc="http://schemas.openxmlformats.org/markup-compatibility/2006">
              <mc:Choice xmlns:v="urn:schemas-microsoft-com:vml" Requires="v">
                <p:oleObj name="Equation" r:id="rId2" imgW="583920" imgH="291960" progId="Equation.DSMT4">
                  <p:embed/>
                </p:oleObj>
              </mc:Choice>
              <mc:Fallback>
                <p:oleObj name="Equation" r:id="rId2" imgW="58392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905000"/>
                        <a:ext cx="584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5" name="Object 3"/>
          <p:cNvGraphicFramePr>
            <a:graphicFrameLocks noChangeAspect="1"/>
          </p:cNvGraphicFramePr>
          <p:nvPr/>
        </p:nvGraphicFramePr>
        <p:xfrm>
          <a:off x="2819400" y="1828800"/>
          <a:ext cx="1041400" cy="469900"/>
        </p:xfrm>
        <a:graphic>
          <a:graphicData uri="http://schemas.openxmlformats.org/presentationml/2006/ole">
            <mc:AlternateContent xmlns:mc="http://schemas.openxmlformats.org/markup-compatibility/2006">
              <mc:Choice xmlns:v="urn:schemas-microsoft-com:vml" Requires="v">
                <p:oleObj name="Equation" r:id="rId4" imgW="1041120" imgH="469800" progId="Equation.DSMT4">
                  <p:embed/>
                </p:oleObj>
              </mc:Choice>
              <mc:Fallback>
                <p:oleObj name="Equation" r:id="rId4" imgW="10411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828800"/>
                        <a:ext cx="104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6" name="Object 4"/>
          <p:cNvGraphicFramePr>
            <a:graphicFrameLocks noChangeAspect="1"/>
          </p:cNvGraphicFramePr>
          <p:nvPr/>
        </p:nvGraphicFramePr>
        <p:xfrm>
          <a:off x="4630738" y="1839913"/>
          <a:ext cx="1244600" cy="469900"/>
        </p:xfrm>
        <a:graphic>
          <a:graphicData uri="http://schemas.openxmlformats.org/presentationml/2006/ole">
            <mc:AlternateContent xmlns:mc="http://schemas.openxmlformats.org/markup-compatibility/2006">
              <mc:Choice xmlns:v="urn:schemas-microsoft-com:vml" Requires="v">
                <p:oleObj name="Equation" r:id="rId6" imgW="1244520" imgH="469800" progId="Equation.DSMT4">
                  <p:embed/>
                </p:oleObj>
              </mc:Choice>
              <mc:Fallback>
                <p:oleObj name="Equation" r:id="rId6" imgW="124452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0738" y="1839913"/>
                        <a:ext cx="124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7" name="Object 5"/>
          <p:cNvGraphicFramePr>
            <a:graphicFrameLocks noChangeAspect="1"/>
          </p:cNvGraphicFramePr>
          <p:nvPr/>
        </p:nvGraphicFramePr>
        <p:xfrm>
          <a:off x="6418263" y="1817688"/>
          <a:ext cx="1676400" cy="495300"/>
        </p:xfrm>
        <a:graphic>
          <a:graphicData uri="http://schemas.openxmlformats.org/presentationml/2006/ole">
            <mc:AlternateContent xmlns:mc="http://schemas.openxmlformats.org/markup-compatibility/2006">
              <mc:Choice xmlns:v="urn:schemas-microsoft-com:vml" Requires="v">
                <p:oleObj name="Equation" r:id="rId8" imgW="1676160" imgH="495000" progId="Equation.DSMT4">
                  <p:embed/>
                </p:oleObj>
              </mc:Choice>
              <mc:Fallback>
                <p:oleObj name="Equation" r:id="rId8" imgW="1676160" imgH="495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8263" y="1817688"/>
                        <a:ext cx="167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8" name="Object 6"/>
          <p:cNvGraphicFramePr>
            <a:graphicFrameLocks noChangeAspect="1"/>
          </p:cNvGraphicFramePr>
          <p:nvPr>
            <p:extLst>
              <p:ext uri="{D42A27DB-BD31-4B8C-83A1-F6EECF244321}">
                <p14:modId xmlns:p14="http://schemas.microsoft.com/office/powerpoint/2010/main" val="3000976458"/>
              </p:ext>
            </p:extLst>
          </p:nvPr>
        </p:nvGraphicFramePr>
        <p:xfrm>
          <a:off x="4432300" y="3299750"/>
          <a:ext cx="1409700" cy="469900"/>
        </p:xfrm>
        <a:graphic>
          <a:graphicData uri="http://schemas.openxmlformats.org/presentationml/2006/ole">
            <mc:AlternateContent xmlns:mc="http://schemas.openxmlformats.org/markup-compatibility/2006">
              <mc:Choice xmlns:v="urn:schemas-microsoft-com:vml" Requires="v">
                <p:oleObj name="Equation" r:id="rId10" imgW="1409400" imgH="469800" progId="Equation.DSMT4">
                  <p:embed/>
                </p:oleObj>
              </mc:Choice>
              <mc:Fallback>
                <p:oleObj name="Equation" r:id="rId10" imgW="140940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2300" y="3299750"/>
                        <a:ext cx="1409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9" name="Object 7"/>
          <p:cNvGraphicFramePr>
            <a:graphicFrameLocks noChangeAspect="1"/>
          </p:cNvGraphicFramePr>
          <p:nvPr>
            <p:extLst>
              <p:ext uri="{D42A27DB-BD31-4B8C-83A1-F6EECF244321}">
                <p14:modId xmlns:p14="http://schemas.microsoft.com/office/powerpoint/2010/main" val="596035515"/>
              </p:ext>
            </p:extLst>
          </p:nvPr>
        </p:nvGraphicFramePr>
        <p:xfrm>
          <a:off x="2286000" y="4554538"/>
          <a:ext cx="3213100" cy="533400"/>
        </p:xfrm>
        <a:graphic>
          <a:graphicData uri="http://schemas.openxmlformats.org/presentationml/2006/ole">
            <mc:AlternateContent xmlns:mc="http://schemas.openxmlformats.org/markup-compatibility/2006">
              <mc:Choice xmlns:v="urn:schemas-microsoft-com:vml" Requires="v">
                <p:oleObj name="Equation" r:id="rId12" imgW="3213000" imgH="533160" progId="Equation.DSMT4">
                  <p:embed/>
                </p:oleObj>
              </mc:Choice>
              <mc:Fallback>
                <p:oleObj name="Equation" r:id="rId12" imgW="3213000" imgH="533160" progId="Equation.DSMT4">
                  <p:embed/>
                  <p:pic>
                    <p:nvPicPr>
                      <p:cNvPr id="0" name="Picture 7"/>
                      <p:cNvPicPr>
                        <a:picLocks noChangeAspect="1" noChangeArrowheads="1"/>
                      </p:cNvPicPr>
                      <p:nvPr/>
                    </p:nvPicPr>
                    <p:blipFill>
                      <a:blip r:embed="rId13"/>
                      <a:srcRect/>
                      <a:stretch>
                        <a:fillRect/>
                      </a:stretch>
                    </p:blipFill>
                    <p:spPr bwMode="auto">
                      <a:xfrm>
                        <a:off x="2286000" y="4554538"/>
                        <a:ext cx="3213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16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1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Evaluating Cross Products (cont.)</a:t>
            </a:r>
          </a:p>
        </p:txBody>
      </p:sp>
      <p:sp>
        <p:nvSpPr>
          <p:cNvPr id="3" name="Content Placeholder 2"/>
          <p:cNvSpPr>
            <a:spLocks noGrp="1"/>
          </p:cNvSpPr>
          <p:nvPr>
            <p:ph idx="1"/>
          </p:nvPr>
        </p:nvSpPr>
        <p:spPr>
          <a:xfrm>
            <a:off x="457200" y="1280160"/>
            <a:ext cx="8229600" cy="4572000"/>
          </a:xfrm>
        </p:spPr>
        <p:txBody>
          <a:bodyPr>
            <a:noAutofit/>
          </a:bodyPr>
          <a:lstStyle/>
          <a:p>
            <a:pPr marL="463550" indent="-463550"/>
            <a:r>
              <a:rPr lang="en-US" b="1" dirty="0"/>
              <a:t>b.</a:t>
            </a:r>
            <a:r>
              <a:rPr lang="en-US" dirty="0"/>
              <a:t>	The thumb of a right hand with fingers curling from </a:t>
            </a:r>
            <a:r>
              <a:rPr lang="en-US" b="1" dirty="0"/>
              <a:t>i</a:t>
            </a:r>
            <a:r>
              <a:rPr lang="en-US" dirty="0"/>
              <a:t> to </a:t>
            </a:r>
            <a:r>
              <a:rPr lang="en-US" dirty="0">
                <a:latin typeface="Symbol" pitchFamily="18" charset="2"/>
              </a:rPr>
              <a:t>-</a:t>
            </a:r>
            <a:r>
              <a:rPr lang="en-US" b="1" dirty="0"/>
              <a:t>k</a:t>
            </a:r>
            <a:r>
              <a:rPr lang="en-US" dirty="0"/>
              <a:t> points in the direction of </a:t>
            </a:r>
            <a:r>
              <a:rPr lang="en-US" b="1" dirty="0"/>
              <a:t>j</a:t>
            </a:r>
            <a:r>
              <a:rPr lang="en-US" dirty="0"/>
              <a:t>. Every other factor is 1, as in part a., so </a:t>
            </a:r>
          </a:p>
          <a:p>
            <a:pPr marL="463550" indent="-463550"/>
            <a:r>
              <a:rPr lang="en-US" dirty="0"/>
              <a:t>	</a:t>
            </a:r>
          </a:p>
        </p:txBody>
      </p:sp>
      <p:graphicFrame>
        <p:nvGraphicFramePr>
          <p:cNvPr id="582658" name="Object 2"/>
          <p:cNvGraphicFramePr>
            <a:graphicFrameLocks noChangeAspect="1"/>
          </p:cNvGraphicFramePr>
          <p:nvPr/>
        </p:nvGraphicFramePr>
        <p:xfrm>
          <a:off x="3909350" y="2164870"/>
          <a:ext cx="1536700" cy="469900"/>
        </p:xfrm>
        <a:graphic>
          <a:graphicData uri="http://schemas.openxmlformats.org/presentationml/2006/ole">
            <mc:AlternateContent xmlns:mc="http://schemas.openxmlformats.org/markup-compatibility/2006">
              <mc:Choice xmlns:v="urn:schemas-microsoft-com:vml" Requires="v">
                <p:oleObj name="Equation" r:id="rId2" imgW="1536480" imgH="469800" progId="Equation.DSMT4">
                  <p:embed/>
                </p:oleObj>
              </mc:Choice>
              <mc:Fallback>
                <p:oleObj name="Equation" r:id="rId2" imgW="15364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350" y="2164870"/>
                        <a:ext cx="153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Evaluating Cross Products (cont.)</a:t>
            </a:r>
          </a:p>
        </p:txBody>
      </p:sp>
      <p:sp>
        <p:nvSpPr>
          <p:cNvPr id="3" name="Content Placeholder 2"/>
          <p:cNvSpPr>
            <a:spLocks noGrp="1"/>
          </p:cNvSpPr>
          <p:nvPr>
            <p:ph idx="1"/>
          </p:nvPr>
        </p:nvSpPr>
        <p:spPr>
          <a:xfrm>
            <a:off x="457200" y="1280160"/>
            <a:ext cx="8229600" cy="4572000"/>
          </a:xfrm>
        </p:spPr>
        <p:txBody>
          <a:bodyPr>
            <a:noAutofit/>
          </a:bodyPr>
          <a:lstStyle/>
          <a:p>
            <a:pPr marL="463550" indent="-463550">
              <a:lnSpc>
                <a:spcPct val="110000"/>
              </a:lnSpc>
            </a:pPr>
            <a:r>
              <a:rPr lang="en-US" b="1" dirty="0"/>
              <a:t>c.</a:t>
            </a:r>
            <a:r>
              <a:rPr lang="en-US" dirty="0"/>
              <a:t>	The two vectors </a:t>
            </a:r>
            <a:r>
              <a:rPr lang="en-US" b="1" dirty="0"/>
              <a:t>i</a:t>
            </a:r>
            <a:r>
              <a:rPr lang="en-US" dirty="0"/>
              <a:t> and 			 are again orthogonal so sin</a:t>
            </a:r>
            <a:r>
              <a:rPr lang="el-GR" i="1" dirty="0">
                <a:latin typeface="Cambria Math" panose="02040503050406030204" pitchFamily="18" charset="0"/>
                <a:ea typeface="Cambria Math" panose="02040503050406030204" pitchFamily="18" charset="0"/>
              </a:rPr>
              <a:t>θ</a:t>
            </a:r>
            <a:r>
              <a:rPr lang="en-US" dirty="0"/>
              <a:t> = 1, but 		                 Determining </a:t>
            </a:r>
            <a:r>
              <a:rPr lang="en-US" b="1" dirty="0"/>
              <a:t>n</a:t>
            </a:r>
            <a:r>
              <a:rPr lang="en-US" dirty="0"/>
              <a:t> also requires a bit more effort than the first two problems. Since </a:t>
            </a:r>
            <a:r>
              <a:rPr lang="en-US" b="1" dirty="0"/>
              <a:t>n</a:t>
            </a:r>
            <a:r>
              <a:rPr lang="en-US" dirty="0"/>
              <a:t> must be orthogonal to </a:t>
            </a:r>
            <a:r>
              <a:rPr lang="en-US" b="1" dirty="0"/>
              <a:t>i</a:t>
            </a:r>
            <a:r>
              <a:rPr lang="en-US" dirty="0"/>
              <a:t>, it lies in the </a:t>
            </a:r>
            <a:r>
              <a:rPr lang="en-US" i="1" dirty="0"/>
              <a:t>yz</a:t>
            </a:r>
            <a:r>
              <a:rPr lang="en-US" dirty="0"/>
              <a:t>-plane</a:t>
            </a:r>
            <a:r>
              <a:rPr lang="en-US" i="1" dirty="0"/>
              <a:t>. </a:t>
            </a:r>
            <a:r>
              <a:rPr lang="en-US" dirty="0"/>
              <a:t>The vector </a:t>
            </a:r>
            <a:r>
              <a:rPr lang="en-US" b="1" dirty="0"/>
              <a:t>j</a:t>
            </a:r>
            <a:r>
              <a:rPr lang="en-US" dirty="0"/>
              <a:t> + </a:t>
            </a:r>
            <a:r>
              <a:rPr lang="en-US" b="1" dirty="0"/>
              <a:t>k</a:t>
            </a:r>
            <a:r>
              <a:rPr lang="en-US" dirty="0"/>
              <a:t> also lies in the </a:t>
            </a:r>
            <a:r>
              <a:rPr lang="en-US" i="1" dirty="0"/>
              <a:t>yz</a:t>
            </a:r>
            <a:r>
              <a:rPr lang="en-US" dirty="0"/>
              <a:t>-plane, so </a:t>
            </a:r>
            <a:r>
              <a:rPr lang="en-US" b="1" dirty="0"/>
              <a:t>n</a:t>
            </a:r>
            <a:r>
              <a:rPr lang="en-US" dirty="0"/>
              <a:t> must be a scalar multiple of</a:t>
            </a:r>
          </a:p>
          <a:p>
            <a:pPr marL="463550" indent="-463550"/>
            <a:r>
              <a:rPr lang="en-US" dirty="0"/>
              <a:t>	</a:t>
            </a:r>
          </a:p>
        </p:txBody>
      </p:sp>
      <p:graphicFrame>
        <p:nvGraphicFramePr>
          <p:cNvPr id="582659" name="Object 3"/>
          <p:cNvGraphicFramePr>
            <a:graphicFrameLocks noChangeAspect="1"/>
          </p:cNvGraphicFramePr>
          <p:nvPr/>
        </p:nvGraphicFramePr>
        <p:xfrm>
          <a:off x="4149525" y="1340370"/>
          <a:ext cx="1917700" cy="469900"/>
        </p:xfrm>
        <a:graphic>
          <a:graphicData uri="http://schemas.openxmlformats.org/presentationml/2006/ole">
            <mc:AlternateContent xmlns:mc="http://schemas.openxmlformats.org/markup-compatibility/2006">
              <mc:Choice xmlns:v="urn:schemas-microsoft-com:vml" Requires="v">
                <p:oleObj name="Equation" r:id="rId2" imgW="1917360" imgH="469800" progId="Equation.DSMT4">
                  <p:embed/>
                </p:oleObj>
              </mc:Choice>
              <mc:Fallback>
                <p:oleObj name="Equation" r:id="rId2" imgW="1917360" imgH="469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525" y="1340370"/>
                        <a:ext cx="191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0" name="Object 4"/>
          <p:cNvGraphicFramePr>
            <a:graphicFrameLocks noChangeAspect="1"/>
          </p:cNvGraphicFramePr>
          <p:nvPr>
            <p:extLst>
              <p:ext uri="{D42A27DB-BD31-4B8C-83A1-F6EECF244321}">
                <p14:modId xmlns:p14="http://schemas.microsoft.com/office/powerpoint/2010/main" val="1471636586"/>
              </p:ext>
            </p:extLst>
          </p:nvPr>
        </p:nvGraphicFramePr>
        <p:xfrm>
          <a:off x="4944611" y="1723135"/>
          <a:ext cx="3683000" cy="571500"/>
        </p:xfrm>
        <a:graphic>
          <a:graphicData uri="http://schemas.openxmlformats.org/presentationml/2006/ole">
            <mc:AlternateContent xmlns:mc="http://schemas.openxmlformats.org/markup-compatibility/2006">
              <mc:Choice xmlns:v="urn:schemas-microsoft-com:vml" Requires="v">
                <p:oleObj name="Equation" r:id="rId4" imgW="3682800" imgH="571320" progId="Equation.DSMT4">
                  <p:embed/>
                </p:oleObj>
              </mc:Choice>
              <mc:Fallback>
                <p:oleObj name="Equation" r:id="rId4" imgW="3682800" imgH="5713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4611" y="1723135"/>
                        <a:ext cx="368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2" name="Object 6"/>
          <p:cNvGraphicFramePr>
            <a:graphicFrameLocks noChangeAspect="1"/>
          </p:cNvGraphicFramePr>
          <p:nvPr>
            <p:extLst>
              <p:ext uri="{D42A27DB-BD31-4B8C-83A1-F6EECF244321}">
                <p14:modId xmlns:p14="http://schemas.microsoft.com/office/powerpoint/2010/main" val="2036880533"/>
              </p:ext>
            </p:extLst>
          </p:nvPr>
        </p:nvGraphicFramePr>
        <p:xfrm>
          <a:off x="990600" y="4114800"/>
          <a:ext cx="1320800" cy="469900"/>
        </p:xfrm>
        <a:graphic>
          <a:graphicData uri="http://schemas.openxmlformats.org/presentationml/2006/ole">
            <mc:AlternateContent xmlns:mc="http://schemas.openxmlformats.org/markup-compatibility/2006">
              <mc:Choice xmlns:v="urn:schemas-microsoft-com:vml" Requires="v">
                <p:oleObj name="Equation" r:id="rId6" imgW="1320480" imgH="469800" progId="Equation.DSMT4">
                  <p:embed/>
                </p:oleObj>
              </mc:Choice>
              <mc:Fallback>
                <p:oleObj name="Equation" r:id="rId6" imgW="1320480" imgH="469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114800"/>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5997</TotalTime>
  <Words>2445</Words>
  <Application>Microsoft Office PowerPoint</Application>
  <PresentationFormat>On-screen Show (4:3)</PresentationFormat>
  <Paragraphs>158</Paragraphs>
  <Slides>39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Cambria Math</vt:lpstr>
      <vt:lpstr>Calibri</vt:lpstr>
      <vt:lpstr>Symbol</vt:lpstr>
      <vt:lpstr>Office Theme</vt:lpstr>
      <vt:lpstr>Equation</vt:lpstr>
      <vt:lpstr>Section 11.4</vt:lpstr>
      <vt:lpstr>The Cross Product and Its Properties</vt:lpstr>
      <vt:lpstr>The Cross Product and Its Properties (cont.)</vt:lpstr>
      <vt:lpstr>Definition: Cross Product</vt:lpstr>
      <vt:lpstr>The Cross Product and Its Properties (cont.)</vt:lpstr>
      <vt:lpstr>The Cross Product and Its Properties (cont.)</vt:lpstr>
      <vt:lpstr>Example 1: Evaluating Cross Products</vt:lpstr>
      <vt:lpstr>Example 1: Evaluating Cross Products (cont.)</vt:lpstr>
      <vt:lpstr>Example 1: Evaluating Cross Products (cont.)</vt:lpstr>
      <vt:lpstr>Example 1: Evaluating Cross Products (cont.)</vt:lpstr>
      <vt:lpstr>Example 1: Evaluating Cross Products (cont.)</vt:lpstr>
      <vt:lpstr>The Cross Product and Its Properties (cont.)</vt:lpstr>
      <vt:lpstr>The Cross Product and Its Properties (cont.)</vt:lpstr>
      <vt:lpstr>Theorem: The Cross Product Determinant Formula</vt:lpstr>
      <vt:lpstr>Proof</vt:lpstr>
      <vt:lpstr>Proof (cont.)</vt:lpstr>
      <vt:lpstr>Example 2: Using the Cross Product Determinant Formula</vt:lpstr>
      <vt:lpstr>Theorem: Properties of the Cross Product</vt:lpstr>
      <vt:lpstr>Applications of the Cross Product </vt:lpstr>
      <vt:lpstr>Example 3: Constructing a Vector Normal to a Plane Defined by Three Points</vt:lpstr>
      <vt:lpstr>Example 3: Constructing a Vector Normal to a Plane Defined by Three Points (cont.)</vt:lpstr>
      <vt:lpstr>Example 3: Constructing a Vector Normal to a Plane Defined by Three Points (cont.)</vt:lpstr>
      <vt:lpstr>Example 3: Constructing a Vector Normal to a Plane Defined by Three Points (cont.)</vt:lpstr>
      <vt:lpstr>Applications of the Cross Product (cont.) </vt:lpstr>
      <vt:lpstr>Theorem: Cross Product Formula for Area of a Parallelogram</vt:lpstr>
      <vt:lpstr>Example 4: Using the Cross Product Formula for Area of a Parallelogram</vt:lpstr>
      <vt:lpstr>Example 4: Using the Cross Product Formula for Area of a Parallelogram (cont.)</vt:lpstr>
      <vt:lpstr>Example 5: Using a Cross Product to Find the Area of a Triangle</vt:lpstr>
      <vt:lpstr>Example 5: Using a Cross Product to Find the Area of a Triangle (cont.)</vt:lpstr>
      <vt:lpstr>Applications of the Cross Product (cont.)</vt:lpstr>
      <vt:lpstr>Applications of the Cross Product (cont.)</vt:lpstr>
      <vt:lpstr>Applications of the Cross Product (cont.) </vt:lpstr>
      <vt:lpstr>Applications of the Cross Product (cont.) </vt:lpstr>
      <vt:lpstr>Theorem: Triple Scalar Product Formula for Volume of a Parallelepiped</vt:lpstr>
      <vt:lpstr>Example 6: Using the Triple Scalar Product Formula for Volume of a Parallelepiped</vt:lpstr>
      <vt:lpstr>Applications of the Cross Product (cont.) </vt:lpstr>
      <vt:lpstr>Applications of the Cross Product (cont.) </vt:lpstr>
      <vt:lpstr>Applications of the Cross Product (cont.)</vt:lpstr>
      <vt:lpstr>Example 7: Using a Cross Product to Find the Torque Generated by a Wrench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734</cp:revision>
  <dcterms:created xsi:type="dcterms:W3CDTF">2013-04-26T14:43:13Z</dcterms:created>
  <dcterms:modified xsi:type="dcterms:W3CDTF">2023-05-08T16:07:31Z</dcterms:modified>
</cp:coreProperties>
</file>