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9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F"/>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4" autoAdjust="0"/>
    <p:restoredTop sz="94603" autoAdjust="0"/>
  </p:normalViewPr>
  <p:slideViewPr>
    <p:cSldViewPr>
      <p:cViewPr varScale="1">
        <p:scale>
          <a:sx n="98" d="100"/>
          <a:sy n="98" d="100"/>
        </p:scale>
        <p:origin x="7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 Id="rId9"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5.wmf"/><Relationship Id="rId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39.bin"/><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46.wmf"/><Relationship Id="rId4" Type="http://schemas.openxmlformats.org/officeDocument/2006/relationships/oleObject" Target="../embeddings/oleObject41.bin"/><Relationship Id="rId9" Type="http://schemas.openxmlformats.org/officeDocument/2006/relationships/image" Target="../media/image48.wmf"/></Relationships>
</file>

<file path=ppt/slides/_rels/slide2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4.wmf"/><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1.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54.bin"/><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9.wmf"/></Relationships>
</file>

<file path=ppt/slides/_rels/slide28.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55.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56.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58.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5" Type="http://schemas.openxmlformats.org/officeDocument/2006/relationships/image" Target="../media/image67.wmf"/><Relationship Id="rId4"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wmf"/><Relationship Id="rId5" Type="http://schemas.openxmlformats.org/officeDocument/2006/relationships/oleObject" Target="../embeddings/oleObject63.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9.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image" Target="../media/image85.wmf"/><Relationship Id="rId5" Type="http://schemas.openxmlformats.org/officeDocument/2006/relationships/image" Target="../media/image82.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84.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Describing Lines and Planes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Points of Intersection of a</a:t>
            </a:r>
            <a:br>
              <a:rPr lang="en-US" dirty="0"/>
            </a:br>
            <a:r>
              <a:rPr lang="en-US" dirty="0"/>
              <a:t>Line with the Coordinate Planes (cont.)</a:t>
            </a:r>
          </a:p>
        </p:txBody>
      </p:sp>
      <p:sp>
        <p:nvSpPr>
          <p:cNvPr id="3" name="Content Placeholder 2"/>
          <p:cNvSpPr>
            <a:spLocks noGrp="1"/>
          </p:cNvSpPr>
          <p:nvPr>
            <p:ph idx="1"/>
          </p:nvPr>
        </p:nvSpPr>
        <p:spPr/>
        <p:txBody>
          <a:bodyPr>
            <a:normAutofit/>
          </a:bodyPr>
          <a:lstStyle/>
          <a:p>
            <a:r>
              <a:rPr lang="en-US" dirty="0"/>
              <a:t>The </a:t>
            </a:r>
            <a:r>
              <a:rPr lang="en-US" i="1" dirty="0"/>
              <a:t>yz</a:t>
            </a:r>
            <a:r>
              <a:rPr lang="en-US" dirty="0"/>
              <a:t>-plane corresponds to the equation </a:t>
            </a:r>
            <a:r>
              <a:rPr lang="en-US" i="1" dirty="0"/>
              <a:t>x</a:t>
            </a:r>
            <a:r>
              <a:rPr lang="en-US" dirty="0"/>
              <a:t> = 0, and we find the point of intersection of the line with the plane </a:t>
            </a:r>
            <a:r>
              <a:rPr lang="en-US" i="1" dirty="0"/>
              <a:t>x</a:t>
            </a:r>
            <a:r>
              <a:rPr lang="en-US" dirty="0"/>
              <a:t> = 0 by determining the value of the parameter for which the </a:t>
            </a:r>
            <a:r>
              <a:rPr lang="en-US" i="1" dirty="0"/>
              <a:t>x</a:t>
            </a:r>
            <a:r>
              <a:rPr lang="en-US" dirty="0"/>
              <a:t>‑component of </a:t>
            </a:r>
            <a:r>
              <a:rPr lang="en-US" b="1" dirty="0"/>
              <a:t>r</a:t>
            </a:r>
            <a:r>
              <a:rPr lang="en-US" dirty="0"/>
              <a:t>(</a:t>
            </a:r>
            <a:r>
              <a:rPr lang="en-US" i="1" dirty="0"/>
              <a:t>t</a:t>
            </a:r>
            <a:r>
              <a:rPr lang="en-US" dirty="0"/>
              <a:t>) is 0.</a:t>
            </a:r>
          </a:p>
          <a:p>
            <a:endParaRPr lang="en-US" dirty="0"/>
          </a:p>
          <a:p>
            <a:endParaRPr lang="en-US" dirty="0"/>
          </a:p>
          <a:p>
            <a:r>
              <a:rPr lang="en-US" dirty="0"/>
              <a:t>For this value of </a:t>
            </a:r>
            <a:r>
              <a:rPr lang="en-US" i="1" dirty="0"/>
              <a:t>t</a:t>
            </a:r>
            <a:r>
              <a:rPr lang="en-US" dirty="0"/>
              <a:t>, </a:t>
            </a:r>
            <a:r>
              <a:rPr lang="en-US" i="1" dirty="0"/>
              <a:t>y</a:t>
            </a:r>
            <a:r>
              <a:rPr lang="en-US" dirty="0"/>
              <a:t> = 2 and			   Note that </a:t>
            </a:r>
            <a:r>
              <a:rPr lang="en-US" i="1" dirty="0"/>
              <a:t>y</a:t>
            </a:r>
            <a:r>
              <a:rPr lang="en-US" dirty="0"/>
              <a:t> = 2 for any value of </a:t>
            </a:r>
            <a:r>
              <a:rPr lang="en-US" i="1" dirty="0"/>
              <a:t>t</a:t>
            </a:r>
            <a:r>
              <a:rPr lang="en-US" dirty="0"/>
              <a:t>.  So the point of intersection between the line and the </a:t>
            </a:r>
            <a:r>
              <a:rPr lang="en-US" i="1" dirty="0" err="1"/>
              <a:t>yz</a:t>
            </a:r>
            <a:r>
              <a:rPr lang="en-US" dirty="0"/>
              <a:t>‑plane is the point </a:t>
            </a:r>
          </a:p>
        </p:txBody>
      </p:sp>
      <p:graphicFrame>
        <p:nvGraphicFramePr>
          <p:cNvPr id="93186" name="Object 2"/>
          <p:cNvGraphicFramePr>
            <a:graphicFrameLocks noChangeAspect="1"/>
          </p:cNvGraphicFramePr>
          <p:nvPr/>
        </p:nvGraphicFramePr>
        <p:xfrm>
          <a:off x="3079750" y="3200400"/>
          <a:ext cx="2984500" cy="838200"/>
        </p:xfrm>
        <a:graphic>
          <a:graphicData uri="http://schemas.openxmlformats.org/presentationml/2006/ole">
            <mc:AlternateContent xmlns:mc="http://schemas.openxmlformats.org/markup-compatibility/2006">
              <mc:Choice xmlns:v="urn:schemas-microsoft-com:vml" Requires="v">
                <p:oleObj name="Equation" r:id="rId2" imgW="2984400" imgH="838080" progId="Equation.DSMT4">
                  <p:embed/>
                </p:oleObj>
              </mc:Choice>
              <mc:Fallback>
                <p:oleObj name="Equation" r:id="rId2" imgW="29844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3200400"/>
                        <a:ext cx="298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7" name="Object 3"/>
          <p:cNvGraphicFramePr>
            <a:graphicFrameLocks noChangeAspect="1"/>
          </p:cNvGraphicFramePr>
          <p:nvPr/>
        </p:nvGraphicFramePr>
        <p:xfrm>
          <a:off x="4576580" y="4121670"/>
          <a:ext cx="2540000" cy="495300"/>
        </p:xfrm>
        <a:graphic>
          <a:graphicData uri="http://schemas.openxmlformats.org/presentationml/2006/ole">
            <mc:AlternateContent xmlns:mc="http://schemas.openxmlformats.org/markup-compatibility/2006">
              <mc:Choice xmlns:v="urn:schemas-microsoft-com:vml" Requires="v">
                <p:oleObj name="Equation" r:id="rId4" imgW="2539800" imgH="495000" progId="Equation.DSMT4">
                  <p:embed/>
                </p:oleObj>
              </mc:Choice>
              <mc:Fallback>
                <p:oleObj name="Equation" r:id="rId4" imgW="25398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580" y="4121670"/>
                        <a:ext cx="2540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extLst>
              <p:ext uri="{D42A27DB-BD31-4B8C-83A1-F6EECF244321}">
                <p14:modId xmlns:p14="http://schemas.microsoft.com/office/powerpoint/2010/main" val="1421967468"/>
              </p:ext>
            </p:extLst>
          </p:nvPr>
        </p:nvGraphicFramePr>
        <p:xfrm>
          <a:off x="7239896" y="5019638"/>
          <a:ext cx="1231900" cy="508000"/>
        </p:xfrm>
        <a:graphic>
          <a:graphicData uri="http://schemas.openxmlformats.org/presentationml/2006/ole">
            <mc:AlternateContent xmlns:mc="http://schemas.openxmlformats.org/markup-compatibility/2006">
              <mc:Choice xmlns:v="urn:schemas-microsoft-com:vml" Requires="v">
                <p:oleObj name="Equation" r:id="rId6" imgW="1231560" imgH="507960" progId="Equation.DSMT4">
                  <p:embed/>
                </p:oleObj>
              </mc:Choice>
              <mc:Fallback>
                <p:oleObj name="Equation" r:id="rId6" imgW="1231560" imgH="507960" progId="Equation.DSMT4">
                  <p:embed/>
                  <p:pic>
                    <p:nvPicPr>
                      <p:cNvPr id="0" name="Picture 4"/>
                      <p:cNvPicPr>
                        <a:picLocks noChangeAspect="1" noChangeArrowheads="1"/>
                      </p:cNvPicPr>
                      <p:nvPr/>
                    </p:nvPicPr>
                    <p:blipFill>
                      <a:blip r:embed="rId7"/>
                      <a:srcRect/>
                      <a:stretch>
                        <a:fillRect/>
                      </a:stretch>
                    </p:blipFill>
                    <p:spPr bwMode="auto">
                      <a:xfrm>
                        <a:off x="7239896" y="5019638"/>
                        <a:ext cx="1231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Example 3: Finding the Points of Intersection of a</a:t>
            </a:r>
            <a:br>
              <a:rPr lang="en-US" dirty="0"/>
            </a:br>
            <a:r>
              <a:rPr lang="en-US" dirty="0"/>
              <a:t>Line with the Coordinate Planes (cont.)</a:t>
            </a:r>
          </a:p>
        </p:txBody>
      </p:sp>
      <p:sp>
        <p:nvSpPr>
          <p:cNvPr id="3" name="Content Placeholder 2"/>
          <p:cNvSpPr>
            <a:spLocks noGrp="1"/>
          </p:cNvSpPr>
          <p:nvPr>
            <p:ph idx="1"/>
          </p:nvPr>
        </p:nvSpPr>
        <p:spPr>
          <a:xfrm>
            <a:off x="457200" y="1280160"/>
            <a:ext cx="8382000" cy="4572000"/>
          </a:xfrm>
        </p:spPr>
        <p:txBody>
          <a:bodyPr/>
          <a:lstStyle/>
          <a:p>
            <a:r>
              <a:rPr lang="en-US" dirty="0"/>
              <a:t>The line intersects the </a:t>
            </a:r>
            <a:r>
              <a:rPr lang="en-US" i="1" dirty="0"/>
              <a:t>xy</a:t>
            </a:r>
            <a:r>
              <a:rPr lang="en-US" dirty="0"/>
              <a:t>-plane when </a:t>
            </a:r>
            <a:r>
              <a:rPr lang="en-US" i="1" dirty="0"/>
              <a:t>z</a:t>
            </a:r>
            <a:r>
              <a:rPr lang="en-US" dirty="0"/>
              <a:t> = 0, and the </a:t>
            </a:r>
            <a:r>
              <a:rPr lang="en-US" i="1" dirty="0"/>
              <a:t>z</a:t>
            </a:r>
            <a:r>
              <a:rPr lang="en-US" dirty="0"/>
              <a:t>‑component of </a:t>
            </a:r>
            <a:r>
              <a:rPr lang="en-US" b="1" dirty="0"/>
              <a:t>r</a:t>
            </a:r>
            <a:r>
              <a:rPr lang="en-US" dirty="0"/>
              <a:t>(</a:t>
            </a:r>
            <a:r>
              <a:rPr lang="en-US" i="1" dirty="0"/>
              <a:t>t</a:t>
            </a:r>
            <a:r>
              <a:rPr lang="en-US" dirty="0"/>
              <a:t>) is 0 when	        For this value of </a:t>
            </a:r>
            <a:r>
              <a:rPr lang="en-US" i="1" dirty="0"/>
              <a:t>t</a:t>
            </a:r>
            <a:r>
              <a:rPr lang="en-US" dirty="0"/>
              <a:t>, 		      and </a:t>
            </a:r>
            <a:r>
              <a:rPr lang="en-US" i="1" dirty="0"/>
              <a:t>y</a:t>
            </a:r>
            <a:r>
              <a:rPr lang="en-US" dirty="0"/>
              <a:t> = 2, so the point of intersection between the line and the </a:t>
            </a:r>
            <a:r>
              <a:rPr lang="en-US" i="1" dirty="0"/>
              <a:t>xy</a:t>
            </a:r>
            <a:r>
              <a:rPr lang="en-US" dirty="0"/>
              <a:t>‑plane is the point </a:t>
            </a:r>
          </a:p>
          <a:p>
            <a:endParaRPr lang="en-US" dirty="0"/>
          </a:p>
          <a:p>
            <a:r>
              <a:rPr lang="en-US" dirty="0"/>
              <a:t>Since </a:t>
            </a:r>
            <a:r>
              <a:rPr lang="en-US" i="1" dirty="0"/>
              <a:t>y</a:t>
            </a:r>
            <a:r>
              <a:rPr lang="en-US" dirty="0"/>
              <a:t> = 2 always, </a:t>
            </a:r>
            <a:r>
              <a:rPr lang="en-US" dirty="0">
                <a:solidFill>
                  <a:srgbClr val="FF0000"/>
                </a:solidFill>
              </a:rPr>
              <a:t>the line never intersects the </a:t>
            </a:r>
            <a:r>
              <a:rPr lang="en-US" i="1" dirty="0">
                <a:solidFill>
                  <a:srgbClr val="FF0000"/>
                </a:solidFill>
              </a:rPr>
              <a:t>xz</a:t>
            </a:r>
            <a:r>
              <a:rPr lang="en-US" dirty="0">
                <a:solidFill>
                  <a:srgbClr val="FF0000"/>
                </a:solidFill>
              </a:rPr>
              <a:t>­-plane. </a:t>
            </a:r>
          </a:p>
        </p:txBody>
      </p:sp>
      <p:graphicFrame>
        <p:nvGraphicFramePr>
          <p:cNvPr id="94210" name="Object 2"/>
          <p:cNvGraphicFramePr>
            <a:graphicFrameLocks noChangeAspect="1"/>
          </p:cNvGraphicFramePr>
          <p:nvPr/>
        </p:nvGraphicFramePr>
        <p:xfrm>
          <a:off x="4910320" y="1765300"/>
          <a:ext cx="774700" cy="444500"/>
        </p:xfrm>
        <a:graphic>
          <a:graphicData uri="http://schemas.openxmlformats.org/presentationml/2006/ole">
            <mc:AlternateContent xmlns:mc="http://schemas.openxmlformats.org/markup-compatibility/2006">
              <mc:Choice xmlns:v="urn:schemas-microsoft-com:vml" Requires="v">
                <p:oleObj name="Equation" r:id="rId2" imgW="774360" imgH="444240" progId="Equation.DSMT4">
                  <p:embed/>
                </p:oleObj>
              </mc:Choice>
              <mc:Fallback>
                <p:oleObj name="Equation" r:id="rId2" imgW="77436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320" y="1765300"/>
                        <a:ext cx="774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1" name="Object 3"/>
          <p:cNvGraphicFramePr>
            <a:graphicFrameLocks noChangeAspect="1"/>
          </p:cNvGraphicFramePr>
          <p:nvPr/>
        </p:nvGraphicFramePr>
        <p:xfrm>
          <a:off x="527570" y="2156710"/>
          <a:ext cx="2260600" cy="495300"/>
        </p:xfrm>
        <a:graphic>
          <a:graphicData uri="http://schemas.openxmlformats.org/presentationml/2006/ole">
            <mc:AlternateContent xmlns:mc="http://schemas.openxmlformats.org/markup-compatibility/2006">
              <mc:Choice xmlns:v="urn:schemas-microsoft-com:vml" Requires="v">
                <p:oleObj name="Equation" r:id="rId4" imgW="2260440" imgH="495000" progId="Equation.DSMT4">
                  <p:embed/>
                </p:oleObj>
              </mc:Choice>
              <mc:Fallback>
                <p:oleObj name="Equation" r:id="rId4" imgW="226044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70" y="2156710"/>
                        <a:ext cx="2260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2" name="Object 4"/>
          <p:cNvGraphicFramePr>
            <a:graphicFrameLocks noChangeAspect="1"/>
          </p:cNvGraphicFramePr>
          <p:nvPr>
            <p:extLst>
              <p:ext uri="{D42A27DB-BD31-4B8C-83A1-F6EECF244321}">
                <p14:modId xmlns:p14="http://schemas.microsoft.com/office/powerpoint/2010/main" val="2775255008"/>
              </p:ext>
            </p:extLst>
          </p:nvPr>
        </p:nvGraphicFramePr>
        <p:xfrm>
          <a:off x="7283450" y="2584450"/>
          <a:ext cx="1257300" cy="508000"/>
        </p:xfrm>
        <a:graphic>
          <a:graphicData uri="http://schemas.openxmlformats.org/presentationml/2006/ole">
            <mc:AlternateContent xmlns:mc="http://schemas.openxmlformats.org/markup-compatibility/2006">
              <mc:Choice xmlns:v="urn:schemas-microsoft-com:vml" Requires="v">
                <p:oleObj name="Equation" r:id="rId6" imgW="1257120" imgH="507960" progId="Equation.DSMT4">
                  <p:embed/>
                </p:oleObj>
              </mc:Choice>
              <mc:Fallback>
                <p:oleObj name="Equation" r:id="rId6" imgW="1257120" imgH="507960" progId="Equation.DSMT4">
                  <p:embed/>
                  <p:pic>
                    <p:nvPicPr>
                      <p:cNvPr id="0" name="Picture 4"/>
                      <p:cNvPicPr>
                        <a:picLocks noChangeAspect="1" noChangeArrowheads="1"/>
                      </p:cNvPicPr>
                      <p:nvPr/>
                    </p:nvPicPr>
                    <p:blipFill>
                      <a:blip r:embed="rId7"/>
                      <a:srcRect/>
                      <a:stretch>
                        <a:fillRect/>
                      </a:stretch>
                    </p:blipFill>
                    <p:spPr bwMode="auto">
                      <a:xfrm>
                        <a:off x="7283450" y="2584450"/>
                        <a:ext cx="12573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Point of Intersection of Two Lines </a:t>
            </a:r>
          </a:p>
        </p:txBody>
      </p:sp>
      <p:sp>
        <p:nvSpPr>
          <p:cNvPr id="3" name="Content Placeholder 2"/>
          <p:cNvSpPr>
            <a:spLocks noGrp="1"/>
          </p:cNvSpPr>
          <p:nvPr>
            <p:ph idx="1"/>
          </p:nvPr>
        </p:nvSpPr>
        <p:spPr/>
        <p:txBody>
          <a:bodyPr/>
          <a:lstStyle/>
          <a:p>
            <a:r>
              <a:rPr lang="en-US" dirty="0"/>
              <a:t>Determine the point of intersection of each of the following pairs of lines, if possible.</a:t>
            </a:r>
          </a:p>
          <a:p>
            <a:endParaRPr lang="en-US" dirty="0"/>
          </a:p>
          <a:p>
            <a:endParaRPr lang="en-US" dirty="0"/>
          </a:p>
          <a:p>
            <a:endParaRPr lang="en-US" dirty="0"/>
          </a:p>
        </p:txBody>
      </p:sp>
      <p:graphicFrame>
        <p:nvGraphicFramePr>
          <p:cNvPr id="95234" name="Object 2"/>
          <p:cNvGraphicFramePr>
            <a:graphicFrameLocks noChangeAspect="1"/>
          </p:cNvGraphicFramePr>
          <p:nvPr/>
        </p:nvGraphicFramePr>
        <p:xfrm>
          <a:off x="548640" y="2298700"/>
          <a:ext cx="8382000" cy="1054100"/>
        </p:xfrm>
        <a:graphic>
          <a:graphicData uri="http://schemas.openxmlformats.org/presentationml/2006/ole">
            <mc:AlternateContent xmlns:mc="http://schemas.openxmlformats.org/markup-compatibility/2006">
              <mc:Choice xmlns:v="urn:schemas-microsoft-com:vml" Requires="v">
                <p:oleObj name="Equation" r:id="rId2" imgW="8381880" imgH="1054080" progId="Equation.DSMT4">
                  <p:embed/>
                </p:oleObj>
              </mc:Choice>
              <mc:Fallback>
                <p:oleObj name="Equation" r:id="rId2" imgW="8381880" imgH="1054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98700"/>
                        <a:ext cx="8382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Point of Intersection of Two Lines (cont.)</a:t>
            </a:r>
          </a:p>
        </p:txBody>
      </p:sp>
      <p:sp>
        <p:nvSpPr>
          <p:cNvPr id="3" name="Content Placeholder 2"/>
          <p:cNvSpPr>
            <a:spLocks noGrp="1"/>
          </p:cNvSpPr>
          <p:nvPr>
            <p:ph idx="1"/>
          </p:nvPr>
        </p:nvSpPr>
        <p:spPr/>
        <p:txBody>
          <a:bodyPr>
            <a:normAutofit lnSpcReduction="10000"/>
          </a:bodyPr>
          <a:lstStyle/>
          <a:p>
            <a:pPr marL="465138" indent="-465138"/>
            <a:r>
              <a:rPr lang="en-US" b="1" dirty="0"/>
              <a:t>Solution</a:t>
            </a:r>
          </a:p>
          <a:p>
            <a:pPr marL="514350" indent="-514350">
              <a:buAutoNum type="alphaLcPeriod"/>
            </a:pPr>
            <a:r>
              <a:rPr lang="en-US" dirty="0"/>
              <a:t>If the two lines </a:t>
            </a:r>
            <a:r>
              <a:rPr lang="en-US" b="1" dirty="0"/>
              <a:t>r</a:t>
            </a:r>
            <a:r>
              <a:rPr lang="en-US" dirty="0"/>
              <a:t>(</a:t>
            </a:r>
            <a:r>
              <a:rPr lang="en-US" i="1" dirty="0"/>
              <a:t>u</a:t>
            </a:r>
            <a:r>
              <a:rPr lang="en-US" dirty="0"/>
              <a:t>) and </a:t>
            </a:r>
            <a:r>
              <a:rPr lang="en-US" b="1" dirty="0"/>
              <a:t>s</a:t>
            </a:r>
            <a:r>
              <a:rPr lang="en-US" dirty="0"/>
              <a:t>(</a:t>
            </a:r>
            <a:r>
              <a:rPr lang="en-US" i="1" dirty="0"/>
              <a:t>v</a:t>
            </a:r>
            <a:r>
              <a:rPr lang="en-US" dirty="0"/>
              <a:t>) intersect, there must be values of </a:t>
            </a:r>
            <a:r>
              <a:rPr lang="en-US" i="1" dirty="0"/>
              <a:t>u</a:t>
            </a:r>
            <a:r>
              <a:rPr lang="en-US" dirty="0"/>
              <a:t> and </a:t>
            </a:r>
            <a:r>
              <a:rPr lang="en-US" i="1" dirty="0"/>
              <a:t>v</a:t>
            </a:r>
            <a:r>
              <a:rPr lang="en-US" dirty="0"/>
              <a:t> for which </a:t>
            </a:r>
            <a:r>
              <a:rPr lang="en-US" b="1" dirty="0"/>
              <a:t>r</a:t>
            </a:r>
            <a:r>
              <a:rPr lang="en-US" dirty="0"/>
              <a:t>(</a:t>
            </a:r>
            <a:r>
              <a:rPr lang="en-US" i="1" dirty="0"/>
              <a:t>u</a:t>
            </a:r>
            <a:r>
              <a:rPr lang="en-US" dirty="0"/>
              <a:t>) = </a:t>
            </a:r>
            <a:r>
              <a:rPr lang="en-US" b="1" dirty="0"/>
              <a:t>s</a:t>
            </a:r>
            <a:r>
              <a:rPr lang="en-US" dirty="0"/>
              <a:t>(</a:t>
            </a:r>
            <a:r>
              <a:rPr lang="en-US" i="1" dirty="0"/>
              <a:t>v</a:t>
            </a:r>
            <a:r>
              <a:rPr lang="en-US" dirty="0"/>
              <a:t>). In other words, for those values of </a:t>
            </a:r>
            <a:r>
              <a:rPr lang="en-US" i="1" dirty="0"/>
              <a:t>u</a:t>
            </a:r>
            <a:r>
              <a:rPr lang="en-US" dirty="0"/>
              <a:t> and </a:t>
            </a:r>
            <a:r>
              <a:rPr lang="en-US" i="1" dirty="0"/>
              <a:t>v</a:t>
            </a:r>
            <a:r>
              <a:rPr lang="en-US" dirty="0"/>
              <a:t>, it must be the case that</a:t>
            </a:r>
          </a:p>
          <a:p>
            <a:pPr marL="514350" indent="-514350">
              <a:buAutoNum type="alphaLcPeriod"/>
            </a:pPr>
            <a:endParaRPr lang="en-US" dirty="0"/>
          </a:p>
          <a:p>
            <a:pPr marL="514350" indent="-514350">
              <a:buAutoNum type="alphaLcPeriod"/>
            </a:pPr>
            <a:endParaRPr lang="en-US" dirty="0"/>
          </a:p>
          <a:p>
            <a:pPr marL="514350" indent="-514350">
              <a:buAutoNum type="alphaLcPeriod"/>
            </a:pPr>
            <a:endParaRPr lang="en-US" dirty="0"/>
          </a:p>
          <a:p>
            <a:r>
              <a:rPr lang="en-US" dirty="0"/>
              <a:t>       Solving the first two (by elimination, substitution,  </a:t>
            </a:r>
          </a:p>
          <a:p>
            <a:r>
              <a:rPr lang="en-US" dirty="0"/>
              <a:t>       or a matrix method) yields </a:t>
            </a:r>
            <a:r>
              <a:rPr lang="en-US" i="1" dirty="0"/>
              <a:t>u</a:t>
            </a:r>
            <a:r>
              <a:rPr lang="en-US" dirty="0"/>
              <a:t> = 1 and </a:t>
            </a:r>
            <a:r>
              <a:rPr lang="en-US" i="1" dirty="0"/>
              <a:t>v</a:t>
            </a:r>
            <a:r>
              <a:rPr lang="en-US" dirty="0"/>
              <a:t> = </a:t>
            </a:r>
            <a:r>
              <a:rPr lang="en-US" dirty="0">
                <a:latin typeface="Symbol" pitchFamily="18" charset="2"/>
              </a:rPr>
              <a:t>-</a:t>
            </a:r>
            <a:r>
              <a:rPr lang="en-US" dirty="0"/>
              <a:t>1,</a:t>
            </a:r>
          </a:p>
          <a:p>
            <a:pPr marL="514350" indent="-514350">
              <a:buAutoNum type="alphaLcPeriod"/>
            </a:pPr>
            <a:endParaRPr lang="en-US" dirty="0"/>
          </a:p>
        </p:txBody>
      </p:sp>
      <p:graphicFrame>
        <p:nvGraphicFramePr>
          <p:cNvPr id="96258" name="Object 2"/>
          <p:cNvGraphicFramePr>
            <a:graphicFrameLocks noChangeAspect="1"/>
          </p:cNvGraphicFramePr>
          <p:nvPr>
            <p:extLst>
              <p:ext uri="{D42A27DB-BD31-4B8C-83A1-F6EECF244321}">
                <p14:modId xmlns:p14="http://schemas.microsoft.com/office/powerpoint/2010/main" val="629721020"/>
              </p:ext>
            </p:extLst>
          </p:nvPr>
        </p:nvGraphicFramePr>
        <p:xfrm>
          <a:off x="3505200" y="3276600"/>
          <a:ext cx="2006600" cy="292100"/>
        </p:xfrm>
        <a:graphic>
          <a:graphicData uri="http://schemas.openxmlformats.org/presentationml/2006/ole">
            <mc:AlternateContent xmlns:mc="http://schemas.openxmlformats.org/markup-compatibility/2006">
              <mc:Choice xmlns:v="urn:schemas-microsoft-com:vml" Requires="v">
                <p:oleObj name="Equation" r:id="rId2" imgW="2006280" imgH="291960" progId="Equation.DSMT4">
                  <p:embed/>
                </p:oleObj>
              </mc:Choice>
              <mc:Fallback>
                <p:oleObj name="Equation" r:id="rId2" imgW="200628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6600"/>
                        <a:ext cx="200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59" name="Object 3"/>
          <p:cNvGraphicFramePr>
            <a:graphicFrameLocks noChangeAspect="1"/>
          </p:cNvGraphicFramePr>
          <p:nvPr>
            <p:extLst>
              <p:ext uri="{D42A27DB-BD31-4B8C-83A1-F6EECF244321}">
                <p14:modId xmlns:p14="http://schemas.microsoft.com/office/powerpoint/2010/main" val="3503153471"/>
              </p:ext>
            </p:extLst>
          </p:nvPr>
        </p:nvGraphicFramePr>
        <p:xfrm>
          <a:off x="3460230" y="3810000"/>
          <a:ext cx="2082800" cy="292100"/>
        </p:xfrm>
        <a:graphic>
          <a:graphicData uri="http://schemas.openxmlformats.org/presentationml/2006/ole">
            <mc:AlternateContent xmlns:mc="http://schemas.openxmlformats.org/markup-compatibility/2006">
              <mc:Choice xmlns:v="urn:schemas-microsoft-com:vml" Requires="v">
                <p:oleObj name="Equation" r:id="rId4" imgW="2082600" imgH="291960" progId="Equation.DSMT4">
                  <p:embed/>
                </p:oleObj>
              </mc:Choice>
              <mc:Fallback>
                <p:oleObj name="Equation" r:id="rId4" imgW="2082600" imgH="291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230" y="3810000"/>
                        <a:ext cx="208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extLst>
              <p:ext uri="{D42A27DB-BD31-4B8C-83A1-F6EECF244321}">
                <p14:modId xmlns:p14="http://schemas.microsoft.com/office/powerpoint/2010/main" val="2838440326"/>
              </p:ext>
            </p:extLst>
          </p:nvPr>
        </p:nvGraphicFramePr>
        <p:xfrm>
          <a:off x="3976140" y="4343400"/>
          <a:ext cx="1409700" cy="292100"/>
        </p:xfrm>
        <a:graphic>
          <a:graphicData uri="http://schemas.openxmlformats.org/presentationml/2006/ole">
            <mc:AlternateContent xmlns:mc="http://schemas.openxmlformats.org/markup-compatibility/2006">
              <mc:Choice xmlns:v="urn:schemas-microsoft-com:vml" Requires="v">
                <p:oleObj name="Equation" r:id="rId6" imgW="1409400" imgH="291960" progId="Equation.DSMT4">
                  <p:embed/>
                </p:oleObj>
              </mc:Choice>
              <mc:Fallback>
                <p:oleObj name="Equation" r:id="rId6" imgW="140940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6140" y="4343400"/>
                        <a:ext cx="1409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Point of Intersection of Two Lines (cont.)</a:t>
            </a:r>
          </a:p>
        </p:txBody>
      </p:sp>
      <p:sp>
        <p:nvSpPr>
          <p:cNvPr id="3" name="Content Placeholder 2"/>
          <p:cNvSpPr>
            <a:spLocks noGrp="1"/>
          </p:cNvSpPr>
          <p:nvPr>
            <p:ph idx="1"/>
          </p:nvPr>
        </p:nvSpPr>
        <p:spPr>
          <a:xfrm>
            <a:off x="457200" y="1280160"/>
            <a:ext cx="4419600" cy="4572000"/>
          </a:xfrm>
        </p:spPr>
        <p:txBody>
          <a:bodyPr/>
          <a:lstStyle/>
          <a:p>
            <a:r>
              <a:rPr lang="en-US" dirty="0"/>
              <a:t>and these values also satisfy the third equation.</a:t>
            </a:r>
          </a:p>
          <a:p>
            <a:endParaRPr lang="en-US" dirty="0"/>
          </a:p>
          <a:p>
            <a:endParaRPr lang="en-US" dirty="0"/>
          </a:p>
          <a:p>
            <a:r>
              <a:rPr lang="en-US" dirty="0"/>
              <a:t>So the two lines intersect at the point </a:t>
            </a:r>
            <a:r>
              <a:rPr lang="en-US" dirty="0">
                <a:solidFill>
                  <a:srgbClr val="FF0000"/>
                </a:solidFill>
              </a:rPr>
              <a:t>(5, −2, 2) </a:t>
            </a:r>
            <a:r>
              <a:rPr lang="en-US" dirty="0"/>
              <a:t>shown in Figure 2. </a:t>
            </a:r>
          </a:p>
        </p:txBody>
      </p:sp>
      <p:pic>
        <p:nvPicPr>
          <p:cNvPr id="97282" name="Picture 2"/>
          <p:cNvPicPr>
            <a:picLocks noChangeAspect="1" noChangeArrowheads="1"/>
          </p:cNvPicPr>
          <p:nvPr/>
        </p:nvPicPr>
        <p:blipFill>
          <a:blip r:embed="rId2" cstate="print"/>
          <a:srcRect/>
          <a:stretch>
            <a:fillRect/>
          </a:stretch>
        </p:blipFill>
        <p:spPr bwMode="auto">
          <a:xfrm>
            <a:off x="5052060" y="1215425"/>
            <a:ext cx="3657600" cy="3665185"/>
          </a:xfrm>
          <a:prstGeom prst="rect">
            <a:avLst/>
          </a:prstGeom>
          <a:noFill/>
          <a:ln w="9525">
            <a:noFill/>
            <a:miter lim="800000"/>
            <a:headEnd/>
            <a:tailEnd/>
          </a:ln>
        </p:spPr>
      </p:pic>
      <p:sp>
        <p:nvSpPr>
          <p:cNvPr id="8" name="Rectangle 7"/>
          <p:cNvSpPr/>
          <p:nvPr/>
        </p:nvSpPr>
        <p:spPr>
          <a:xfrm>
            <a:off x="5638800" y="5002565"/>
            <a:ext cx="2808269" cy="954107"/>
          </a:xfrm>
          <a:prstGeom prst="rect">
            <a:avLst/>
          </a:prstGeom>
        </p:spPr>
        <p:txBody>
          <a:bodyPr wrap="none">
            <a:spAutoFit/>
          </a:bodyPr>
          <a:lstStyle/>
          <a:p>
            <a:r>
              <a:rPr lang="en-US" sz="2800" b="1" dirty="0"/>
              <a:t>        Figure 2</a:t>
            </a:r>
          </a:p>
          <a:p>
            <a:r>
              <a:rPr lang="en-US" sz="2800" b="1" dirty="0"/>
              <a:t> </a:t>
            </a:r>
            <a:r>
              <a:rPr lang="en-US" sz="2800" dirty="0"/>
              <a:t>Intersecting Lines</a:t>
            </a:r>
          </a:p>
        </p:txBody>
      </p:sp>
      <p:graphicFrame>
        <p:nvGraphicFramePr>
          <p:cNvPr id="97283" name="Object 3"/>
          <p:cNvGraphicFramePr>
            <a:graphicFrameLocks noChangeAspect="1"/>
          </p:cNvGraphicFramePr>
          <p:nvPr>
            <p:extLst>
              <p:ext uri="{D42A27DB-BD31-4B8C-83A1-F6EECF244321}">
                <p14:modId xmlns:p14="http://schemas.microsoft.com/office/powerpoint/2010/main" val="616856297"/>
              </p:ext>
            </p:extLst>
          </p:nvPr>
        </p:nvGraphicFramePr>
        <p:xfrm>
          <a:off x="723900" y="2438400"/>
          <a:ext cx="3251200" cy="469900"/>
        </p:xfrm>
        <a:graphic>
          <a:graphicData uri="http://schemas.openxmlformats.org/presentationml/2006/ole">
            <mc:AlternateContent xmlns:mc="http://schemas.openxmlformats.org/markup-compatibility/2006">
              <mc:Choice xmlns:v="urn:schemas-microsoft-com:vml" Requires="v">
                <p:oleObj name="Equation" r:id="rId3" imgW="3251160" imgH="469800" progId="Equation.DSMT4">
                  <p:embed/>
                </p:oleObj>
              </mc:Choice>
              <mc:Fallback>
                <p:oleObj name="Equation" r:id="rId3" imgW="32511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2438400"/>
                        <a:ext cx="3251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2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Point of Intersection of Two Lines (cont.)</a:t>
            </a:r>
          </a:p>
        </p:txBody>
      </p:sp>
      <p:sp>
        <p:nvSpPr>
          <p:cNvPr id="3" name="Content Placeholder 2"/>
          <p:cNvSpPr>
            <a:spLocks noGrp="1"/>
          </p:cNvSpPr>
          <p:nvPr>
            <p:ph idx="1"/>
          </p:nvPr>
        </p:nvSpPr>
        <p:spPr>
          <a:xfrm>
            <a:off x="457200" y="1280160"/>
            <a:ext cx="8229600" cy="4745915"/>
          </a:xfrm>
        </p:spPr>
        <p:txBody>
          <a:bodyPr>
            <a:spAutoFit/>
          </a:bodyPr>
          <a:lstStyle/>
          <a:p>
            <a:pPr marL="465138" indent="-465138"/>
            <a:r>
              <a:rPr lang="en-US" b="1" dirty="0"/>
              <a:t>b.</a:t>
            </a:r>
            <a:r>
              <a:rPr lang="en-US" dirty="0"/>
              <a:t>	Proceeding in the same manner, the solution of the first two of the three equations</a:t>
            </a:r>
          </a:p>
          <a:p>
            <a:endParaRPr lang="en-US" dirty="0"/>
          </a:p>
          <a:p>
            <a:endParaRPr lang="en-US" dirty="0"/>
          </a:p>
          <a:p>
            <a:endParaRPr lang="en-US" dirty="0"/>
          </a:p>
          <a:p>
            <a:pPr marL="465138" indent="-465138"/>
            <a:r>
              <a:rPr lang="en-US" dirty="0"/>
              <a:t>	is </a:t>
            </a:r>
            <a:r>
              <a:rPr lang="en-US" i="1" dirty="0"/>
              <a:t>u</a:t>
            </a:r>
            <a:r>
              <a:rPr lang="en-US" dirty="0"/>
              <a:t> = 0 and </a:t>
            </a:r>
            <a:r>
              <a:rPr lang="en-US" i="1" dirty="0"/>
              <a:t>v</a:t>
            </a:r>
            <a:r>
              <a:rPr lang="en-US" dirty="0"/>
              <a:t> = 1. But these values don’t satisfy the third equation, so </a:t>
            </a:r>
            <a:r>
              <a:rPr lang="en-US" dirty="0">
                <a:solidFill>
                  <a:srgbClr val="FF0000"/>
                </a:solidFill>
              </a:rPr>
              <a:t>it is impossible to find a point of intersection of these two lines.</a:t>
            </a:r>
            <a:r>
              <a:rPr lang="en-US" dirty="0"/>
              <a:t> Moreover, the lines are not parallel since their direction vectors are not scalar multiples of one another. </a:t>
            </a:r>
          </a:p>
        </p:txBody>
      </p:sp>
      <p:graphicFrame>
        <p:nvGraphicFramePr>
          <p:cNvPr id="98306" name="Object 2"/>
          <p:cNvGraphicFramePr>
            <a:graphicFrameLocks noChangeAspect="1"/>
          </p:cNvGraphicFramePr>
          <p:nvPr/>
        </p:nvGraphicFramePr>
        <p:xfrm>
          <a:off x="3902440" y="2393430"/>
          <a:ext cx="1358900" cy="292100"/>
        </p:xfrm>
        <a:graphic>
          <a:graphicData uri="http://schemas.openxmlformats.org/presentationml/2006/ole">
            <mc:AlternateContent xmlns:mc="http://schemas.openxmlformats.org/markup-compatibility/2006">
              <mc:Choice xmlns:v="urn:schemas-microsoft-com:vml" Requires="v">
                <p:oleObj name="Equation" r:id="rId2" imgW="1358640" imgH="291960" progId="Equation.DSMT4">
                  <p:embed/>
                </p:oleObj>
              </mc:Choice>
              <mc:Fallback>
                <p:oleObj name="Equation" r:id="rId2" imgW="135864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440" y="2393430"/>
                        <a:ext cx="1358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3733800" y="2895600"/>
          <a:ext cx="1854200" cy="292100"/>
        </p:xfrm>
        <a:graphic>
          <a:graphicData uri="http://schemas.openxmlformats.org/presentationml/2006/ole">
            <mc:AlternateContent xmlns:mc="http://schemas.openxmlformats.org/markup-compatibility/2006">
              <mc:Choice xmlns:v="urn:schemas-microsoft-com:vml" Requires="v">
                <p:oleObj name="Equation" r:id="rId4" imgW="1854000" imgH="291960" progId="Equation.DSMT4">
                  <p:embed/>
                </p:oleObj>
              </mc:Choice>
              <mc:Fallback>
                <p:oleObj name="Equation" r:id="rId4" imgW="1854000" imgH="291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895600"/>
                        <a:ext cx="1854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3886200" y="3430250"/>
          <a:ext cx="1663700" cy="292100"/>
        </p:xfrm>
        <a:graphic>
          <a:graphicData uri="http://schemas.openxmlformats.org/presentationml/2006/ole">
            <mc:AlternateContent xmlns:mc="http://schemas.openxmlformats.org/markup-compatibility/2006">
              <mc:Choice xmlns:v="urn:schemas-microsoft-com:vml" Requires="v">
                <p:oleObj name="Equation" r:id="rId6" imgW="1663560" imgH="291960" progId="Equation.DSMT4">
                  <p:embed/>
                </p:oleObj>
              </mc:Choice>
              <mc:Fallback>
                <p:oleObj name="Equation" r:id="rId6" imgW="166356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430250"/>
                        <a:ext cx="1663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Point of Intersection of Two Lines (cont.)</a:t>
            </a:r>
          </a:p>
        </p:txBody>
      </p:sp>
      <p:sp>
        <p:nvSpPr>
          <p:cNvPr id="3" name="Content Placeholder 2"/>
          <p:cNvSpPr>
            <a:spLocks noGrp="1"/>
          </p:cNvSpPr>
          <p:nvPr>
            <p:ph idx="1"/>
          </p:nvPr>
        </p:nvSpPr>
        <p:spPr>
          <a:xfrm>
            <a:off x="457200" y="1280160"/>
            <a:ext cx="4114800" cy="4572000"/>
          </a:xfrm>
        </p:spPr>
        <p:txBody>
          <a:bodyPr/>
          <a:lstStyle/>
          <a:p>
            <a:r>
              <a:rPr lang="en-US" dirty="0"/>
              <a:t>Nonparallel lines with no point of intersection are called </a:t>
            </a:r>
            <a:r>
              <a:rPr lang="en-US" b="1" dirty="0"/>
              <a:t>skew</a:t>
            </a:r>
            <a:r>
              <a:rPr lang="en-US" dirty="0"/>
              <a:t> lines. Skew lines, while not parallel to each other, do have the property that they lie in two planes that are parallel to each other.</a:t>
            </a:r>
          </a:p>
        </p:txBody>
      </p:sp>
      <p:pic>
        <p:nvPicPr>
          <p:cNvPr id="99330" name="Picture 2"/>
          <p:cNvPicPr>
            <a:picLocks noChangeAspect="1" noChangeArrowheads="1"/>
          </p:cNvPicPr>
          <p:nvPr/>
        </p:nvPicPr>
        <p:blipFill>
          <a:blip r:embed="rId2" cstate="print"/>
          <a:srcRect/>
          <a:stretch>
            <a:fillRect/>
          </a:stretch>
        </p:blipFill>
        <p:spPr bwMode="auto">
          <a:xfrm>
            <a:off x="4343400" y="1371600"/>
            <a:ext cx="4114800" cy="3767289"/>
          </a:xfrm>
          <a:prstGeom prst="rect">
            <a:avLst/>
          </a:prstGeom>
          <a:noFill/>
          <a:ln w="9525">
            <a:noFill/>
            <a:miter lim="800000"/>
            <a:headEnd/>
            <a:tailEnd/>
          </a:ln>
        </p:spPr>
      </p:pic>
      <p:sp>
        <p:nvSpPr>
          <p:cNvPr id="7" name="Rectangle 6"/>
          <p:cNvSpPr/>
          <p:nvPr/>
        </p:nvSpPr>
        <p:spPr>
          <a:xfrm>
            <a:off x="4648200" y="5257800"/>
            <a:ext cx="3087320" cy="523220"/>
          </a:xfrm>
          <a:prstGeom prst="rect">
            <a:avLst/>
          </a:prstGeom>
        </p:spPr>
        <p:txBody>
          <a:bodyPr wrap="none">
            <a:spAutoFit/>
          </a:bodyPr>
          <a:lstStyle/>
          <a:p>
            <a:r>
              <a:rPr lang="en-US" sz="2800" b="1" dirty="0"/>
              <a:t>Figure 3 </a:t>
            </a:r>
            <a:r>
              <a:rPr lang="en-US" sz="2800" dirty="0"/>
              <a:t>Skew Lines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Equation for a Plane with a Known Normal Vector</a:t>
            </a:r>
          </a:p>
        </p:txBody>
      </p:sp>
      <p:sp>
        <p:nvSpPr>
          <p:cNvPr id="3" name="Content Placeholder 2"/>
          <p:cNvSpPr>
            <a:spLocks noGrp="1"/>
          </p:cNvSpPr>
          <p:nvPr>
            <p:ph idx="1"/>
          </p:nvPr>
        </p:nvSpPr>
        <p:spPr>
          <a:solidFill>
            <a:srgbClr val="FFFFCC"/>
          </a:solidFill>
          <a:ln w="28575">
            <a:solidFill>
              <a:srgbClr val="000000"/>
            </a:solidFill>
          </a:ln>
        </p:spPr>
        <p:txBody>
          <a:bodyPr>
            <a:noAutofit/>
          </a:bodyPr>
          <a:lstStyle/>
          <a:p>
            <a:r>
              <a:rPr lang="en-US" dirty="0">
                <a:solidFill>
                  <a:srgbClr val="000000"/>
                </a:solidFill>
              </a:rPr>
              <a:t>If the vector		         is normal to a given plane, and if the point		         lies in the plane, then any point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in the plane must satisfy the vector equation</a:t>
            </a:r>
          </a:p>
          <a:p>
            <a:pPr>
              <a:lnSpc>
                <a:spcPct val="150000"/>
              </a:lnSpc>
            </a:pPr>
            <a:endParaRPr lang="en-US" dirty="0">
              <a:solidFill>
                <a:srgbClr val="000000"/>
              </a:solidFill>
            </a:endParaRPr>
          </a:p>
          <a:p>
            <a:r>
              <a:rPr lang="en-US" dirty="0">
                <a:solidFill>
                  <a:srgbClr val="000000"/>
                </a:solidFill>
              </a:rPr>
              <a:t>In scalar form, this becomes the linear equation</a:t>
            </a:r>
          </a:p>
        </p:txBody>
      </p:sp>
      <p:graphicFrame>
        <p:nvGraphicFramePr>
          <p:cNvPr id="100354" name="Object 2"/>
          <p:cNvGraphicFramePr>
            <a:graphicFrameLocks noChangeAspect="1"/>
          </p:cNvGraphicFramePr>
          <p:nvPr>
            <p:extLst>
              <p:ext uri="{D42A27DB-BD31-4B8C-83A1-F6EECF244321}">
                <p14:modId xmlns:p14="http://schemas.microsoft.com/office/powerpoint/2010/main" val="1662597540"/>
              </p:ext>
            </p:extLst>
          </p:nvPr>
        </p:nvGraphicFramePr>
        <p:xfrm>
          <a:off x="2383972" y="1323447"/>
          <a:ext cx="1562100" cy="469900"/>
        </p:xfrm>
        <a:graphic>
          <a:graphicData uri="http://schemas.openxmlformats.org/presentationml/2006/ole">
            <mc:AlternateContent xmlns:mc="http://schemas.openxmlformats.org/markup-compatibility/2006">
              <mc:Choice xmlns:v="urn:schemas-microsoft-com:vml" Requires="v">
                <p:oleObj name="Equation" r:id="rId2" imgW="1562040" imgH="469800" progId="Equation.DSMT4">
                  <p:embed/>
                </p:oleObj>
              </mc:Choice>
              <mc:Fallback>
                <p:oleObj name="Equation" r:id="rId2" imgW="15620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972" y="1323447"/>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5" name="Object 3"/>
          <p:cNvGraphicFramePr>
            <a:graphicFrameLocks noChangeAspect="1"/>
          </p:cNvGraphicFramePr>
          <p:nvPr>
            <p:extLst>
              <p:ext uri="{D42A27DB-BD31-4B8C-83A1-F6EECF244321}">
                <p14:modId xmlns:p14="http://schemas.microsoft.com/office/powerpoint/2010/main" val="3711569311"/>
              </p:ext>
            </p:extLst>
          </p:nvPr>
        </p:nvGraphicFramePr>
        <p:xfrm>
          <a:off x="2257270" y="1738058"/>
          <a:ext cx="1651000" cy="495300"/>
        </p:xfrm>
        <a:graphic>
          <a:graphicData uri="http://schemas.openxmlformats.org/presentationml/2006/ole">
            <mc:AlternateContent xmlns:mc="http://schemas.openxmlformats.org/markup-compatibility/2006">
              <mc:Choice xmlns:v="urn:schemas-microsoft-com:vml" Requires="v">
                <p:oleObj name="Equation" r:id="rId4" imgW="1650960" imgH="495000" progId="Equation.DSMT4">
                  <p:embed/>
                </p:oleObj>
              </mc:Choice>
              <mc:Fallback>
                <p:oleObj name="Equation" r:id="rId4" imgW="165096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270" y="1738058"/>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6" name="Object 4"/>
          <p:cNvGraphicFramePr>
            <a:graphicFrameLocks noChangeAspect="1"/>
          </p:cNvGraphicFramePr>
          <p:nvPr>
            <p:extLst>
              <p:ext uri="{D42A27DB-BD31-4B8C-83A1-F6EECF244321}">
                <p14:modId xmlns:p14="http://schemas.microsoft.com/office/powerpoint/2010/main" val="3610684674"/>
              </p:ext>
            </p:extLst>
          </p:nvPr>
        </p:nvGraphicFramePr>
        <p:xfrm>
          <a:off x="2216150" y="2787575"/>
          <a:ext cx="4711700" cy="495300"/>
        </p:xfrm>
        <a:graphic>
          <a:graphicData uri="http://schemas.openxmlformats.org/presentationml/2006/ole">
            <mc:AlternateContent xmlns:mc="http://schemas.openxmlformats.org/markup-compatibility/2006">
              <mc:Choice xmlns:v="urn:schemas-microsoft-com:vml" Requires="v">
                <p:oleObj name="Equation" r:id="rId6" imgW="4711680" imgH="495000" progId="Equation.DSMT4">
                  <p:embed/>
                </p:oleObj>
              </mc:Choice>
              <mc:Fallback>
                <p:oleObj name="Equation" r:id="rId6" imgW="471168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6150" y="2787575"/>
                        <a:ext cx="471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extLst>
              <p:ext uri="{D42A27DB-BD31-4B8C-83A1-F6EECF244321}">
                <p14:modId xmlns:p14="http://schemas.microsoft.com/office/powerpoint/2010/main" val="3249225664"/>
              </p:ext>
            </p:extLst>
          </p:nvPr>
        </p:nvGraphicFramePr>
        <p:xfrm>
          <a:off x="1358900" y="4044875"/>
          <a:ext cx="6426200" cy="1028700"/>
        </p:xfrm>
        <a:graphic>
          <a:graphicData uri="http://schemas.openxmlformats.org/presentationml/2006/ole">
            <mc:AlternateContent xmlns:mc="http://schemas.openxmlformats.org/markup-compatibility/2006">
              <mc:Choice xmlns:v="urn:schemas-microsoft-com:vml" Requires="v">
                <p:oleObj name="Equation" r:id="rId8" imgW="6426000" imgH="1028520" progId="Equation.DSMT4">
                  <p:embed/>
                </p:oleObj>
              </mc:Choice>
              <mc:Fallback>
                <p:oleObj name="Equation" r:id="rId8" imgW="6426000" imgH="10285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900" y="4044875"/>
                        <a:ext cx="6426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Equations for a Plane Given</a:t>
            </a:r>
            <a:br>
              <a:rPr lang="en-US" dirty="0"/>
            </a:br>
            <a:r>
              <a:rPr lang="en-US" dirty="0"/>
              <a:t>a Point and a Normal Vector </a:t>
            </a:r>
          </a:p>
        </p:txBody>
      </p:sp>
      <p:sp>
        <p:nvSpPr>
          <p:cNvPr id="3" name="Content Placeholder 2"/>
          <p:cNvSpPr>
            <a:spLocks noGrp="1"/>
          </p:cNvSpPr>
          <p:nvPr>
            <p:ph idx="1"/>
          </p:nvPr>
        </p:nvSpPr>
        <p:spPr/>
        <p:txBody>
          <a:bodyPr/>
          <a:lstStyle/>
          <a:p>
            <a:r>
              <a:rPr lang="en-US" dirty="0"/>
              <a:t>Find a vector equation and a scalar equation for the plane containing the point </a:t>
            </a:r>
            <a:r>
              <a:rPr lang="en-US" dirty="0">
                <a:solidFill>
                  <a:srgbClr val="0000FF"/>
                </a:solidFill>
              </a:rPr>
              <a:t>(−3, 1, 5)</a:t>
            </a:r>
            <a:r>
              <a:rPr lang="en-US" dirty="0"/>
              <a:t> and having 			as a normal vector.</a:t>
            </a:r>
          </a:p>
          <a:p>
            <a:r>
              <a:rPr lang="en-US" b="1" dirty="0"/>
              <a:t>Solution</a:t>
            </a:r>
          </a:p>
          <a:p>
            <a:r>
              <a:rPr lang="en-US" dirty="0"/>
              <a:t>The vector equation for the plane is </a:t>
            </a:r>
          </a:p>
          <a:p>
            <a:endParaRPr lang="en-US" dirty="0"/>
          </a:p>
          <a:p>
            <a:r>
              <a:rPr lang="en-US" dirty="0"/>
              <a:t>After carrying out the scalar product operation and simplifying, we have the scalar equation</a:t>
            </a:r>
          </a:p>
        </p:txBody>
      </p:sp>
      <p:graphicFrame>
        <p:nvGraphicFramePr>
          <p:cNvPr id="101378" name="Object 2"/>
          <p:cNvGraphicFramePr>
            <a:graphicFrameLocks noChangeAspect="1"/>
          </p:cNvGraphicFramePr>
          <p:nvPr/>
        </p:nvGraphicFramePr>
        <p:xfrm>
          <a:off x="533400" y="2163580"/>
          <a:ext cx="1752600" cy="469900"/>
        </p:xfrm>
        <a:graphic>
          <a:graphicData uri="http://schemas.openxmlformats.org/presentationml/2006/ole">
            <mc:AlternateContent xmlns:mc="http://schemas.openxmlformats.org/markup-compatibility/2006">
              <mc:Choice xmlns:v="urn:schemas-microsoft-com:vml" Requires="v">
                <p:oleObj name="Equation" r:id="rId2" imgW="1752480" imgH="469800" progId="Equation.DSMT4">
                  <p:embed/>
                </p:oleObj>
              </mc:Choice>
              <mc:Fallback>
                <p:oleObj name="Equation" r:id="rId2" imgW="17524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63580"/>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9" name="Object 3"/>
          <p:cNvGraphicFramePr>
            <a:graphicFrameLocks noChangeAspect="1"/>
          </p:cNvGraphicFramePr>
          <p:nvPr/>
        </p:nvGraphicFramePr>
        <p:xfrm>
          <a:off x="2336800" y="3721100"/>
          <a:ext cx="4470400" cy="469900"/>
        </p:xfrm>
        <a:graphic>
          <a:graphicData uri="http://schemas.openxmlformats.org/presentationml/2006/ole">
            <mc:AlternateContent xmlns:mc="http://schemas.openxmlformats.org/markup-compatibility/2006">
              <mc:Choice xmlns:v="urn:schemas-microsoft-com:vml" Requires="v">
                <p:oleObj name="Equation" r:id="rId4" imgW="4470120" imgH="469800" progId="Equation.DSMT4">
                  <p:embed/>
                </p:oleObj>
              </mc:Choice>
              <mc:Fallback>
                <p:oleObj name="Equation" r:id="rId4" imgW="44701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800" y="3721100"/>
                        <a:ext cx="447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3397250" y="5302250"/>
          <a:ext cx="2349500" cy="355600"/>
        </p:xfrm>
        <a:graphic>
          <a:graphicData uri="http://schemas.openxmlformats.org/presentationml/2006/ole">
            <mc:AlternateContent xmlns:mc="http://schemas.openxmlformats.org/markup-compatibility/2006">
              <mc:Choice xmlns:v="urn:schemas-microsoft-com:vml" Requires="v">
                <p:oleObj name="Equation" r:id="rId6" imgW="2349360" imgH="355320" progId="Equation.DSMT4">
                  <p:embed/>
                </p:oleObj>
              </mc:Choice>
              <mc:Fallback>
                <p:oleObj name="Equation" r:id="rId6" imgW="2349360" imgH="355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7250" y="5302250"/>
                        <a:ext cx="2349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3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Describing a Plane as a Two-Parameter Set of Points </a:t>
            </a:r>
          </a:p>
        </p:txBody>
      </p:sp>
      <p:sp>
        <p:nvSpPr>
          <p:cNvPr id="3" name="Content Placeholder 2"/>
          <p:cNvSpPr>
            <a:spLocks noGrp="1"/>
          </p:cNvSpPr>
          <p:nvPr>
            <p:ph idx="1"/>
          </p:nvPr>
        </p:nvSpPr>
        <p:spPr/>
        <p:txBody>
          <a:bodyPr>
            <a:noAutofit/>
          </a:bodyPr>
          <a:lstStyle/>
          <a:p>
            <a:r>
              <a:rPr lang="en-US" dirty="0"/>
              <a:t>Describe the plane </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y</a:t>
            </a:r>
            <a:r>
              <a:rPr lang="en-US" dirty="0">
                <a:solidFill>
                  <a:srgbClr val="0000FF"/>
                </a:solidFill>
              </a:rPr>
              <a:t> + </a:t>
            </a:r>
            <a:r>
              <a:rPr lang="en-US" i="1" dirty="0">
                <a:solidFill>
                  <a:srgbClr val="0000FF"/>
                </a:solidFill>
              </a:rPr>
              <a:t>z</a:t>
            </a:r>
            <a:r>
              <a:rPr lang="en-US" dirty="0">
                <a:solidFill>
                  <a:srgbClr val="0000FF"/>
                </a:solidFill>
              </a:rPr>
              <a:t> = </a:t>
            </a:r>
            <a:r>
              <a:rPr lang="en-US" dirty="0">
                <a:solidFill>
                  <a:srgbClr val="0000FF"/>
                </a:solidFill>
                <a:latin typeface="Symbol" pitchFamily="18" charset="2"/>
              </a:rPr>
              <a:t>-</a:t>
            </a:r>
            <a:r>
              <a:rPr lang="en-US" dirty="0">
                <a:solidFill>
                  <a:srgbClr val="0000FF"/>
                </a:solidFill>
              </a:rPr>
              <a:t>5</a:t>
            </a:r>
            <a:r>
              <a:rPr lang="en-US" dirty="0"/>
              <a:t> as a two-parameter set of points in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a:p>
            <a:r>
              <a:rPr lang="en-US" b="1" dirty="0"/>
              <a:t>Solution</a:t>
            </a:r>
          </a:p>
          <a:p>
            <a:r>
              <a:rPr lang="en-US" dirty="0"/>
              <a:t>By solving the equation 2</a:t>
            </a:r>
            <a:r>
              <a:rPr lang="en-US" i="1" dirty="0"/>
              <a:t>x</a:t>
            </a:r>
            <a:r>
              <a:rPr lang="en-US" dirty="0"/>
              <a:t> </a:t>
            </a:r>
            <a:r>
              <a:rPr lang="en-US" dirty="0">
                <a:latin typeface="Symbol" pitchFamily="18" charset="2"/>
              </a:rPr>
              <a:t>-</a:t>
            </a:r>
            <a:r>
              <a:rPr lang="en-US" dirty="0"/>
              <a:t> 4</a:t>
            </a:r>
            <a:r>
              <a:rPr lang="en-US" i="1" dirty="0"/>
              <a:t>y</a:t>
            </a:r>
            <a:r>
              <a:rPr lang="en-US" dirty="0"/>
              <a:t> + </a:t>
            </a:r>
            <a:r>
              <a:rPr lang="en-US" i="1" dirty="0"/>
              <a:t>z</a:t>
            </a:r>
            <a:r>
              <a:rPr lang="en-US" dirty="0"/>
              <a:t> = </a:t>
            </a:r>
            <a:r>
              <a:rPr lang="en-US" dirty="0">
                <a:latin typeface="Symbol" pitchFamily="18" charset="2"/>
              </a:rPr>
              <a:t>-</a:t>
            </a:r>
            <a:r>
              <a:rPr lang="en-US" dirty="0"/>
              <a:t>5 for any one of the three variables, we can describe the plane as a set of points in terms of the other two variables. For instance,</a:t>
            </a:r>
          </a:p>
          <a:p>
            <a:endParaRPr lang="en-US" dirty="0"/>
          </a:p>
          <a:p>
            <a:r>
              <a:rPr lang="en-US" dirty="0"/>
              <a:t>is one description of all the ordered triples making up the plane.</a:t>
            </a:r>
          </a:p>
        </p:txBody>
      </p:sp>
      <p:grpSp>
        <p:nvGrpSpPr>
          <p:cNvPr id="6" name="Group 5"/>
          <p:cNvGrpSpPr/>
          <p:nvPr/>
        </p:nvGrpSpPr>
        <p:grpSpPr>
          <a:xfrm>
            <a:off x="2260600" y="4483100"/>
            <a:ext cx="4622800" cy="609600"/>
            <a:chOff x="2260600" y="4483100"/>
            <a:chExt cx="4622800" cy="609600"/>
          </a:xfrm>
        </p:grpSpPr>
        <p:graphicFrame>
          <p:nvGraphicFramePr>
            <p:cNvPr id="102402" name="Object 2"/>
            <p:cNvGraphicFramePr>
              <a:graphicFrameLocks noChangeAspect="1"/>
            </p:cNvGraphicFramePr>
            <p:nvPr>
              <p:extLst>
                <p:ext uri="{D42A27DB-BD31-4B8C-83A1-F6EECF244321}">
                  <p14:modId xmlns:p14="http://schemas.microsoft.com/office/powerpoint/2010/main" val="2318080760"/>
                </p:ext>
              </p:extLst>
            </p:nvPr>
          </p:nvGraphicFramePr>
          <p:xfrm>
            <a:off x="2260600" y="4483100"/>
            <a:ext cx="4622800" cy="609600"/>
          </p:xfrm>
          <a:graphic>
            <a:graphicData uri="http://schemas.openxmlformats.org/presentationml/2006/ole">
              <mc:AlternateContent xmlns:mc="http://schemas.openxmlformats.org/markup-compatibility/2006">
                <mc:Choice xmlns:v="urn:schemas-microsoft-com:vml" Requires="v">
                  <p:oleObj name="Equation" r:id="rId2" imgW="4622760" imgH="609480" progId="Equation.DSMT4">
                    <p:embed/>
                  </p:oleObj>
                </mc:Choice>
                <mc:Fallback>
                  <p:oleObj name="Equation" r:id="rId2" imgW="4622760" imgH="609480" progId="Equation.DSMT4">
                    <p:embed/>
                    <p:pic>
                      <p:nvPicPr>
                        <p:cNvPr id="0" name="Picture 2"/>
                        <p:cNvPicPr>
                          <a:picLocks noChangeAspect="1" noChangeArrowheads="1"/>
                        </p:cNvPicPr>
                        <p:nvPr/>
                      </p:nvPicPr>
                      <p:blipFill>
                        <a:blip r:embed="rId3"/>
                        <a:srcRect/>
                        <a:stretch>
                          <a:fillRect/>
                        </a:stretch>
                      </p:blipFill>
                      <p:spPr bwMode="auto">
                        <a:xfrm>
                          <a:off x="2260600" y="4483100"/>
                          <a:ext cx="462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5477312" y="4523457"/>
              <a:ext cx="452368" cy="523220"/>
            </a:xfrm>
            <a:prstGeom prst="rect">
              <a:avLst/>
            </a:prstGeom>
          </p:spPr>
          <p:txBody>
            <a:bodyPr wrap="none">
              <a:spAutoFit/>
            </a:bodyPr>
            <a:lstStyle/>
            <a:p>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sp>
          <p:nvSpPr>
            <p:cNvPr id="7" name="Rectangle 6"/>
            <p:cNvSpPr/>
            <p:nvPr/>
          </p:nvSpPr>
          <p:spPr>
            <a:xfrm>
              <a:off x="6324600" y="4531147"/>
              <a:ext cx="452368" cy="523220"/>
            </a:xfrm>
            <a:prstGeom prst="rect">
              <a:avLst/>
            </a:prstGeom>
          </p:spPr>
          <p:txBody>
            <a:bodyPr wrap="none">
              <a:spAutoFit/>
            </a:bodyPr>
            <a:lstStyle/>
            <a:p>
              <a:r>
                <a:rPr lang="en-US" sz="2800" dirty="0">
                  <a:solidFill>
                    <a:srgbClr val="FF0000"/>
                  </a:solidFill>
                  <a:latin typeface="Cambria Math" panose="02040503050406030204" pitchFamily="18" charset="0"/>
                  <a:ea typeface="Cambria Math" panose="02040503050406030204" pitchFamily="18" charset="0"/>
                </a:rPr>
                <a:t>ℝ</a:t>
              </a:r>
              <a:endParaRPr lang="en-US" sz="28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in Space</a:t>
            </a:r>
          </a:p>
        </p:txBody>
      </p:sp>
      <p:sp>
        <p:nvSpPr>
          <p:cNvPr id="3" name="Content Placeholder 2"/>
          <p:cNvSpPr>
            <a:spLocks noGrp="1"/>
          </p:cNvSpPr>
          <p:nvPr>
            <p:ph idx="1"/>
          </p:nvPr>
        </p:nvSpPr>
        <p:spPr/>
        <p:txBody>
          <a:bodyPr/>
          <a:lstStyle/>
          <a:p>
            <a:r>
              <a:rPr lang="en-US" dirty="0"/>
              <a:t>The </a:t>
            </a:r>
            <a:r>
              <a:rPr lang="en-US" b="1" dirty="0"/>
              <a:t>position vector</a:t>
            </a:r>
            <a:r>
              <a:rPr lang="en-US" dirty="0"/>
              <a:t> of a point </a:t>
            </a:r>
            <a:r>
              <a:rPr lang="en-US" i="1" dirty="0"/>
              <a:t>P</a:t>
            </a:r>
            <a:r>
              <a:rPr lang="en-US" dirty="0"/>
              <a:t> is a vector in standard position having </a:t>
            </a:r>
            <a:r>
              <a:rPr lang="en-US" i="1" dirty="0"/>
              <a:t>P</a:t>
            </a:r>
            <a:r>
              <a:rPr lang="en-US" dirty="0"/>
              <a:t> as its terminal point—we use position vectors to describe a point’s location. In both </a:t>
            </a:r>
            <a:r>
              <a:rPr lang="en-US" sz="2800" dirty="0">
                <a:solidFill>
                  <a:srgbClr val="366092"/>
                </a:solidFill>
                <a:latin typeface="Cambria Math" panose="02040503050406030204" pitchFamily="18" charset="0"/>
                <a:ea typeface="Cambria Math" panose="02040503050406030204" pitchFamily="18" charset="0"/>
              </a:rPr>
              <a:t>ℝ</a:t>
            </a:r>
            <a:r>
              <a:rPr lang="en-US" sz="2800" baseline="30000" dirty="0">
                <a:solidFill>
                  <a:srgbClr val="366092"/>
                </a:solidFill>
              </a:rPr>
              <a:t>2</a:t>
            </a:r>
            <a:r>
              <a:rPr lang="en-US" dirty="0"/>
              <a:t> and </a:t>
            </a:r>
            <a:r>
              <a:rPr lang="en-US" sz="2800" dirty="0">
                <a:solidFill>
                  <a:srgbClr val="366092"/>
                </a:solidFill>
                <a:latin typeface="Cambria Math" panose="02040503050406030204" pitchFamily="18" charset="0"/>
                <a:ea typeface="Cambria Math" panose="02040503050406030204" pitchFamily="18" charset="0"/>
              </a:rPr>
              <a:t>ℝ</a:t>
            </a:r>
            <a:r>
              <a:rPr lang="en-US" sz="2800" baseline="30000" dirty="0">
                <a:solidFill>
                  <a:srgbClr val="366092"/>
                </a:solidFill>
              </a:rPr>
              <a:t>3</a:t>
            </a:r>
            <a:r>
              <a:rPr lang="en-US" dirty="0"/>
              <a:t>, we can construct position vectors describing all the points of a line, given some basic information about that line as in the example below.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4419600" y="2362200"/>
            <a:ext cx="4389120" cy="311285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7: Finding an Equation for a Plane Given Three Points </a:t>
            </a:r>
          </a:p>
        </p:txBody>
      </p:sp>
      <p:sp>
        <p:nvSpPr>
          <p:cNvPr id="3" name="Content Placeholder 2"/>
          <p:cNvSpPr>
            <a:spLocks noGrp="1"/>
          </p:cNvSpPr>
          <p:nvPr>
            <p:ph idx="1"/>
          </p:nvPr>
        </p:nvSpPr>
        <p:spPr/>
        <p:txBody>
          <a:bodyPr/>
          <a:lstStyle/>
          <a:p>
            <a:r>
              <a:rPr lang="en-US" dirty="0"/>
              <a:t>Find an equation for the plane containing the three points </a:t>
            </a:r>
            <a:r>
              <a:rPr lang="en-US" i="1" dirty="0">
                <a:solidFill>
                  <a:srgbClr val="0000FF"/>
                </a:solidFill>
              </a:rPr>
              <a:t>A</a:t>
            </a:r>
            <a:r>
              <a:rPr lang="en-US" dirty="0">
                <a:solidFill>
                  <a:srgbClr val="0000FF"/>
                </a:solidFill>
              </a:rPr>
              <a:t>(−1, 2, 2)</a:t>
            </a:r>
            <a:r>
              <a:rPr lang="en-US" dirty="0"/>
              <a:t>, </a:t>
            </a:r>
            <a:r>
              <a:rPr lang="en-US" i="1" dirty="0">
                <a:solidFill>
                  <a:srgbClr val="0000FF"/>
                </a:solidFill>
              </a:rPr>
              <a:t>B</a:t>
            </a:r>
            <a:r>
              <a:rPr lang="en-US" dirty="0">
                <a:solidFill>
                  <a:srgbClr val="0000FF"/>
                </a:solidFill>
              </a:rPr>
              <a:t>(2, −1, 1)</a:t>
            </a:r>
            <a:r>
              <a:rPr lang="en-US" dirty="0"/>
              <a:t>, and </a:t>
            </a:r>
            <a:r>
              <a:rPr lang="en-US" i="1" dirty="0">
                <a:solidFill>
                  <a:srgbClr val="0000FF"/>
                </a:solidFill>
              </a:rPr>
              <a:t>C</a:t>
            </a:r>
            <a:r>
              <a:rPr lang="en-US" dirty="0">
                <a:solidFill>
                  <a:srgbClr val="0000FF"/>
                </a:solidFill>
              </a:rPr>
              <a:t>(2, 2, 1)</a:t>
            </a:r>
            <a:r>
              <a:rPr lang="en-US" dirty="0"/>
              <a:t>.</a:t>
            </a:r>
          </a:p>
          <a:p>
            <a:r>
              <a:rPr lang="en-US" b="1" dirty="0"/>
              <a:t>Solution </a:t>
            </a:r>
          </a:p>
          <a:p>
            <a:r>
              <a:rPr lang="en-US" dirty="0"/>
              <a:t>To use the formulation above, </a:t>
            </a:r>
            <a:br>
              <a:rPr lang="en-US" dirty="0"/>
            </a:br>
            <a:r>
              <a:rPr lang="en-US" dirty="0"/>
              <a:t>we need a vector </a:t>
            </a:r>
            <a:r>
              <a:rPr lang="en-US" b="1" dirty="0"/>
              <a:t>n</a:t>
            </a:r>
            <a:r>
              <a:rPr lang="en-US" dirty="0"/>
              <a:t> normal to </a:t>
            </a:r>
            <a:br>
              <a:rPr lang="en-US" dirty="0"/>
            </a:br>
            <a:r>
              <a:rPr lang="en-US" dirty="0"/>
              <a:t>the plane; we can construct</a:t>
            </a:r>
            <a:br>
              <a:rPr lang="en-US" dirty="0"/>
            </a:br>
            <a:r>
              <a:rPr lang="en-US" dirty="0"/>
              <a:t>such a vector by taking the</a:t>
            </a:r>
            <a:br>
              <a:rPr lang="en-US" dirty="0"/>
            </a:br>
            <a:r>
              <a:rPr lang="en-US" dirty="0"/>
              <a:t>cross product of two </a:t>
            </a:r>
            <a:br>
              <a:rPr lang="en-US" dirty="0"/>
            </a:br>
            <a:r>
              <a:rPr lang="en-US" dirty="0"/>
              <a:t>vectors </a:t>
            </a:r>
            <a:r>
              <a:rPr lang="en-US" b="1" dirty="0"/>
              <a:t>u</a:t>
            </a:r>
            <a:r>
              <a:rPr lang="en-US" dirty="0"/>
              <a:t> and </a:t>
            </a:r>
            <a:r>
              <a:rPr lang="en-US" b="1" dirty="0"/>
              <a:t>v</a:t>
            </a:r>
            <a:r>
              <a:rPr lang="en-US" dirty="0"/>
              <a:t> in the plane. </a:t>
            </a:r>
          </a:p>
        </p:txBody>
      </p:sp>
      <p:sp>
        <p:nvSpPr>
          <p:cNvPr id="7" name="Rectangle 6"/>
          <p:cNvSpPr/>
          <p:nvPr/>
        </p:nvSpPr>
        <p:spPr>
          <a:xfrm>
            <a:off x="4114800" y="5486400"/>
            <a:ext cx="4901983" cy="523220"/>
          </a:xfrm>
          <a:prstGeom prst="rect">
            <a:avLst/>
          </a:prstGeom>
        </p:spPr>
        <p:txBody>
          <a:bodyPr wrap="none">
            <a:spAutoFit/>
          </a:bodyPr>
          <a:lstStyle/>
          <a:p>
            <a:r>
              <a:rPr lang="en-US" sz="2800" b="1" dirty="0"/>
              <a:t>Figure 4</a:t>
            </a:r>
            <a:r>
              <a:rPr lang="en-US" sz="2800" dirty="0"/>
              <a:t> Plane Containing </a:t>
            </a:r>
            <a:r>
              <a:rPr lang="en-US" sz="2800" i="1" dirty="0"/>
              <a:t>A</a:t>
            </a:r>
            <a:r>
              <a:rPr lang="en-US" sz="2800" dirty="0"/>
              <a:t>, </a:t>
            </a:r>
            <a:r>
              <a:rPr lang="en-US" sz="2800" i="1" dirty="0"/>
              <a:t>B</a:t>
            </a:r>
            <a:r>
              <a:rPr lang="en-US" sz="2800" dirty="0"/>
              <a:t>, </a:t>
            </a:r>
            <a:r>
              <a:rPr lang="en-US" sz="2800" i="1" dirty="0"/>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an Equation for a Plane Given Three Points (cont.)</a:t>
            </a:r>
          </a:p>
        </p:txBody>
      </p:sp>
      <p:sp>
        <p:nvSpPr>
          <p:cNvPr id="3" name="Content Placeholder 2"/>
          <p:cNvSpPr>
            <a:spLocks noGrp="1"/>
          </p:cNvSpPr>
          <p:nvPr>
            <p:ph idx="1"/>
          </p:nvPr>
        </p:nvSpPr>
        <p:spPr/>
        <p:txBody>
          <a:bodyPr/>
          <a:lstStyle/>
          <a:p>
            <a:r>
              <a:rPr lang="en-US" dirty="0"/>
              <a:t>To that end, let</a:t>
            </a:r>
          </a:p>
          <a:p>
            <a:pPr>
              <a:lnSpc>
                <a:spcPct val="150000"/>
              </a:lnSpc>
            </a:pPr>
            <a:endParaRPr lang="en-US" dirty="0"/>
          </a:p>
          <a:p>
            <a:r>
              <a:rPr lang="en-US" dirty="0"/>
              <a:t>Then,</a:t>
            </a:r>
          </a:p>
          <a:p>
            <a:endParaRPr lang="en-US" dirty="0"/>
          </a:p>
          <a:p>
            <a:pPr>
              <a:lnSpc>
                <a:spcPct val="200000"/>
              </a:lnSpc>
            </a:pPr>
            <a:endParaRPr lang="en-US" dirty="0"/>
          </a:p>
          <a:p>
            <a:r>
              <a:rPr lang="en-US" dirty="0"/>
              <a:t>and, using the fact that </a:t>
            </a:r>
            <a:r>
              <a:rPr lang="en-US" i="1" dirty="0"/>
              <a:t>A</a:t>
            </a:r>
            <a:r>
              <a:rPr lang="en-US" dirty="0"/>
              <a:t> is a point in the plane, a vector equation for the plane is  </a:t>
            </a:r>
          </a:p>
        </p:txBody>
      </p:sp>
      <p:graphicFrame>
        <p:nvGraphicFramePr>
          <p:cNvPr id="110594" name="Object 2"/>
          <p:cNvGraphicFramePr>
            <a:graphicFrameLocks noChangeAspect="1"/>
          </p:cNvGraphicFramePr>
          <p:nvPr>
            <p:extLst>
              <p:ext uri="{D42A27DB-BD31-4B8C-83A1-F6EECF244321}">
                <p14:modId xmlns:p14="http://schemas.microsoft.com/office/powerpoint/2010/main" val="4230991451"/>
              </p:ext>
            </p:extLst>
          </p:nvPr>
        </p:nvGraphicFramePr>
        <p:xfrm>
          <a:off x="1403350" y="1930400"/>
          <a:ext cx="6337300" cy="482600"/>
        </p:xfrm>
        <a:graphic>
          <a:graphicData uri="http://schemas.openxmlformats.org/presentationml/2006/ole">
            <mc:AlternateContent xmlns:mc="http://schemas.openxmlformats.org/markup-compatibility/2006">
              <mc:Choice xmlns:v="urn:schemas-microsoft-com:vml" Requires="v">
                <p:oleObj name="Equation" r:id="rId2" imgW="6337080" imgH="482400" progId="Equation.DSMT4">
                  <p:embed/>
                </p:oleObj>
              </mc:Choice>
              <mc:Fallback>
                <p:oleObj name="Equation" r:id="rId2" imgW="6337080" imgH="482400" progId="Equation.DSMT4">
                  <p:embed/>
                  <p:pic>
                    <p:nvPicPr>
                      <p:cNvPr id="0" name="Picture 2"/>
                      <p:cNvPicPr>
                        <a:picLocks noChangeAspect="1" noChangeArrowheads="1"/>
                      </p:cNvPicPr>
                      <p:nvPr/>
                    </p:nvPicPr>
                    <p:blipFill>
                      <a:blip r:embed="rId3"/>
                      <a:srcRect/>
                      <a:stretch>
                        <a:fillRect/>
                      </a:stretch>
                    </p:blipFill>
                    <p:spPr bwMode="auto">
                      <a:xfrm>
                        <a:off x="1403350" y="1930400"/>
                        <a:ext cx="633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5" name="Object 3"/>
          <p:cNvGraphicFramePr>
            <a:graphicFrameLocks noChangeAspect="1"/>
          </p:cNvGraphicFramePr>
          <p:nvPr/>
        </p:nvGraphicFramePr>
        <p:xfrm>
          <a:off x="1066800" y="3505200"/>
          <a:ext cx="1206500" cy="254000"/>
        </p:xfrm>
        <a:graphic>
          <a:graphicData uri="http://schemas.openxmlformats.org/presentationml/2006/ole">
            <mc:AlternateContent xmlns:mc="http://schemas.openxmlformats.org/markup-compatibility/2006">
              <mc:Choice xmlns:v="urn:schemas-microsoft-com:vml" Requires="v">
                <p:oleObj name="Equation" r:id="rId4" imgW="1206360" imgH="253800" progId="Equation.DSMT4">
                  <p:embed/>
                </p:oleObj>
              </mc:Choice>
              <mc:Fallback>
                <p:oleObj name="Equation" r:id="rId4" imgW="12063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505200"/>
                        <a:ext cx="12065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6" name="Object 4"/>
          <p:cNvGraphicFramePr>
            <a:graphicFrameLocks noChangeAspect="1"/>
          </p:cNvGraphicFramePr>
          <p:nvPr/>
        </p:nvGraphicFramePr>
        <p:xfrm>
          <a:off x="2392180" y="2849380"/>
          <a:ext cx="1993900" cy="1562100"/>
        </p:xfrm>
        <a:graphic>
          <a:graphicData uri="http://schemas.openxmlformats.org/presentationml/2006/ole">
            <mc:AlternateContent xmlns:mc="http://schemas.openxmlformats.org/markup-compatibility/2006">
              <mc:Choice xmlns:v="urn:schemas-microsoft-com:vml" Requires="v">
                <p:oleObj name="Equation" r:id="rId6" imgW="1993680" imgH="1562040" progId="Equation.DSMT4">
                  <p:embed/>
                </p:oleObj>
              </mc:Choice>
              <mc:Fallback>
                <p:oleObj name="Equation" r:id="rId6" imgW="1993680" imgH="1562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2180" y="2849380"/>
                        <a:ext cx="19939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7" name="Object 5"/>
          <p:cNvGraphicFramePr>
            <a:graphicFrameLocks noChangeAspect="1"/>
          </p:cNvGraphicFramePr>
          <p:nvPr/>
        </p:nvGraphicFramePr>
        <p:xfrm>
          <a:off x="4479560" y="3382780"/>
          <a:ext cx="4279900" cy="469900"/>
        </p:xfrm>
        <a:graphic>
          <a:graphicData uri="http://schemas.openxmlformats.org/presentationml/2006/ole">
            <mc:AlternateContent xmlns:mc="http://schemas.openxmlformats.org/markup-compatibility/2006">
              <mc:Choice xmlns:v="urn:schemas-microsoft-com:vml" Requires="v">
                <p:oleObj name="Equation" r:id="rId8" imgW="4279680" imgH="469800" progId="Equation.DSMT4">
                  <p:embed/>
                </p:oleObj>
              </mc:Choice>
              <mc:Fallback>
                <p:oleObj name="Equation" r:id="rId8" imgW="427968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9560" y="3382780"/>
                        <a:ext cx="427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nvGraphicFramePr>
        <p:xfrm>
          <a:off x="4479560" y="4038600"/>
          <a:ext cx="1333500" cy="469900"/>
        </p:xfrm>
        <a:graphic>
          <a:graphicData uri="http://schemas.openxmlformats.org/presentationml/2006/ole">
            <mc:AlternateContent xmlns:mc="http://schemas.openxmlformats.org/markup-compatibility/2006">
              <mc:Choice xmlns:v="urn:schemas-microsoft-com:vml" Requires="v">
                <p:oleObj name="Equation" r:id="rId10" imgW="1333440" imgH="469800" progId="Equation.DSMT4">
                  <p:embed/>
                </p:oleObj>
              </mc:Choice>
              <mc:Fallback>
                <p:oleObj name="Equation" r:id="rId10" imgW="133344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9560" y="4038600"/>
                        <a:ext cx="133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9" name="Object 7"/>
          <p:cNvGraphicFramePr>
            <a:graphicFrameLocks noChangeAspect="1"/>
          </p:cNvGraphicFramePr>
          <p:nvPr>
            <p:extLst>
              <p:ext uri="{D42A27DB-BD31-4B8C-83A1-F6EECF244321}">
                <p14:modId xmlns:p14="http://schemas.microsoft.com/office/powerpoint/2010/main" val="2359787516"/>
              </p:ext>
            </p:extLst>
          </p:nvPr>
        </p:nvGraphicFramePr>
        <p:xfrm>
          <a:off x="2559050" y="5403850"/>
          <a:ext cx="4191000" cy="482600"/>
        </p:xfrm>
        <a:graphic>
          <a:graphicData uri="http://schemas.openxmlformats.org/presentationml/2006/ole">
            <mc:AlternateContent xmlns:mc="http://schemas.openxmlformats.org/markup-compatibility/2006">
              <mc:Choice xmlns:v="urn:schemas-microsoft-com:vml" Requires="v">
                <p:oleObj name="Equation" r:id="rId12" imgW="4190760" imgH="482400" progId="Equation.DSMT4">
                  <p:embed/>
                </p:oleObj>
              </mc:Choice>
              <mc:Fallback>
                <p:oleObj name="Equation" r:id="rId12" imgW="4190760" imgH="482400" progId="Equation.DSMT4">
                  <p:embed/>
                  <p:pic>
                    <p:nvPicPr>
                      <p:cNvPr id="0" name="Picture 7"/>
                      <p:cNvPicPr>
                        <a:picLocks noChangeAspect="1" noChangeArrowheads="1"/>
                      </p:cNvPicPr>
                      <p:nvPr/>
                    </p:nvPicPr>
                    <p:blipFill>
                      <a:blip r:embed="rId13"/>
                      <a:srcRect/>
                      <a:stretch>
                        <a:fillRect/>
                      </a:stretch>
                    </p:blipFill>
                    <p:spPr bwMode="auto">
                      <a:xfrm>
                        <a:off x="2559050" y="5403850"/>
                        <a:ext cx="419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Arrow Connector 9">
            <a:extLst>
              <a:ext uri="{FF2B5EF4-FFF2-40B4-BE49-F238E27FC236}">
                <a16:creationId xmlns:a16="http://schemas.microsoft.com/office/drawing/2014/main" id="{EEB8859E-185E-48B4-9603-F6088F8F0483}"/>
              </a:ext>
            </a:extLst>
          </p:cNvPr>
          <p:cNvCxnSpPr>
            <a:cxnSpLocks/>
          </p:cNvCxnSpPr>
          <p:nvPr/>
        </p:nvCxnSpPr>
        <p:spPr>
          <a:xfrm>
            <a:off x="1951695" y="196327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1556B50-86EE-49E7-8631-626425A5D1B9}"/>
              </a:ext>
            </a:extLst>
          </p:cNvPr>
          <p:cNvCxnSpPr>
            <a:cxnSpLocks/>
          </p:cNvCxnSpPr>
          <p:nvPr/>
        </p:nvCxnSpPr>
        <p:spPr>
          <a:xfrm>
            <a:off x="5715000" y="196327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5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05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5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05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Finding an Equation for a Plane Given Three Points (cont.)</a:t>
            </a:r>
          </a:p>
        </p:txBody>
      </p:sp>
      <p:sp>
        <p:nvSpPr>
          <p:cNvPr id="3" name="Content Placeholder 2"/>
          <p:cNvSpPr>
            <a:spLocks noGrp="1"/>
          </p:cNvSpPr>
          <p:nvPr>
            <p:ph idx="1"/>
          </p:nvPr>
        </p:nvSpPr>
        <p:spPr/>
        <p:txBody>
          <a:bodyPr/>
          <a:lstStyle/>
          <a:p>
            <a:r>
              <a:rPr lang="en-US" dirty="0"/>
              <a:t>or, as linear equation, </a:t>
            </a:r>
            <a:r>
              <a:rPr lang="en-US" dirty="0">
                <a:solidFill>
                  <a:srgbClr val="FF0000"/>
                </a:solidFill>
              </a:rPr>
              <a:t>3</a:t>
            </a:r>
            <a:r>
              <a:rPr lang="en-US" i="1" dirty="0">
                <a:solidFill>
                  <a:srgbClr val="FF0000"/>
                </a:solidFill>
              </a:rPr>
              <a:t>x</a:t>
            </a:r>
            <a:r>
              <a:rPr lang="en-US" dirty="0">
                <a:solidFill>
                  <a:srgbClr val="FF0000"/>
                </a:solidFill>
              </a:rPr>
              <a:t> + 9</a:t>
            </a:r>
            <a:r>
              <a:rPr lang="en-US" i="1" dirty="0">
                <a:solidFill>
                  <a:srgbClr val="FF0000"/>
                </a:solidFill>
              </a:rPr>
              <a:t>z</a:t>
            </a:r>
            <a:r>
              <a:rPr lang="en-US" dirty="0">
                <a:solidFill>
                  <a:srgbClr val="FF0000"/>
                </a:solidFill>
              </a:rPr>
              <a:t> = 15</a:t>
            </a:r>
            <a:r>
              <a:rPr lang="en-US" dirty="0"/>
              <a:t>. Using either of the other two points </a:t>
            </a:r>
            <a:r>
              <a:rPr lang="en-US" i="1" dirty="0"/>
              <a:t>B</a:t>
            </a:r>
            <a:r>
              <a:rPr lang="en-US" dirty="0"/>
              <a:t> and </a:t>
            </a:r>
            <a:r>
              <a:rPr lang="en-US" i="1" dirty="0"/>
              <a:t>C</a:t>
            </a:r>
            <a:r>
              <a:rPr lang="en-US" dirty="0"/>
              <a:t> would have resulted in an equivalent answer.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Planes</a:t>
            </a:r>
          </a:p>
        </p:txBody>
      </p:sp>
      <p:sp>
        <p:nvSpPr>
          <p:cNvPr id="3" name="Content Placeholder 2"/>
          <p:cNvSpPr>
            <a:spLocks noGrp="1"/>
          </p:cNvSpPr>
          <p:nvPr>
            <p:ph idx="1"/>
          </p:nvPr>
        </p:nvSpPr>
        <p:spPr/>
        <p:txBody>
          <a:bodyPr/>
          <a:lstStyle/>
          <a:p>
            <a:r>
              <a:rPr lang="en-US" dirty="0"/>
              <a:t>If a line is not parallel to a plane, it must intersect it at some point. The next example illustrates how that point can be determined.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Finding the Point of Intersection</a:t>
            </a:r>
            <a:br>
              <a:rPr lang="en-US" dirty="0"/>
            </a:br>
            <a:r>
              <a:rPr lang="en-US" dirty="0"/>
              <a:t>of a Line and a Plane </a:t>
            </a:r>
          </a:p>
        </p:txBody>
      </p:sp>
      <p:sp>
        <p:nvSpPr>
          <p:cNvPr id="3" name="Content Placeholder 2"/>
          <p:cNvSpPr>
            <a:spLocks noGrp="1"/>
          </p:cNvSpPr>
          <p:nvPr>
            <p:ph idx="1"/>
          </p:nvPr>
        </p:nvSpPr>
        <p:spPr/>
        <p:txBody>
          <a:bodyPr/>
          <a:lstStyle/>
          <a:p>
            <a:r>
              <a:rPr lang="en-US" dirty="0"/>
              <a:t>Find the point of intersection between the line </a:t>
            </a:r>
          </a:p>
          <a:p>
            <a:pPr>
              <a:spcBef>
                <a:spcPts val="0"/>
              </a:spcBef>
            </a:pPr>
            <a:r>
              <a:rPr lang="en-US" dirty="0"/>
              <a:t>				  and the plane </a:t>
            </a:r>
            <a:r>
              <a:rPr lang="en-US" dirty="0">
                <a:solidFill>
                  <a:srgbClr val="0000FF"/>
                </a:solidFill>
              </a:rPr>
              <a:t>4</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solidFill>
                  <a:srgbClr val="0000FF"/>
                </a:solidFill>
              </a:rPr>
              <a:t> + 2</a:t>
            </a:r>
            <a:r>
              <a:rPr lang="en-US" i="1" dirty="0">
                <a:solidFill>
                  <a:srgbClr val="0000FF"/>
                </a:solidFill>
              </a:rPr>
              <a:t>z</a:t>
            </a:r>
            <a:r>
              <a:rPr lang="en-US" dirty="0">
                <a:solidFill>
                  <a:srgbClr val="0000FF"/>
                </a:solidFill>
              </a:rPr>
              <a:t> = 5</a:t>
            </a:r>
            <a:r>
              <a:rPr lang="en-US" dirty="0"/>
              <a:t>. </a:t>
            </a:r>
          </a:p>
          <a:p>
            <a:r>
              <a:rPr lang="en-US" b="1" dirty="0"/>
              <a:t>Solution </a:t>
            </a:r>
          </a:p>
          <a:p>
            <a:r>
              <a:rPr lang="en-US" dirty="0"/>
              <a:t>Each point on the line has the form 			      (2 </a:t>
            </a:r>
            <a:r>
              <a:rPr lang="en-US" dirty="0">
                <a:latin typeface="Symbol" pitchFamily="18" charset="2"/>
              </a:rPr>
              <a:t>-</a:t>
            </a:r>
            <a:r>
              <a:rPr lang="en-US" dirty="0"/>
              <a:t> 3</a:t>
            </a:r>
            <a:r>
              <a:rPr lang="en-US" i="1" dirty="0"/>
              <a:t>t</a:t>
            </a:r>
            <a:r>
              <a:rPr lang="en-US" dirty="0"/>
              <a:t>, 1 </a:t>
            </a:r>
            <a:r>
              <a:rPr lang="en-US" dirty="0">
                <a:latin typeface="Symbol" pitchFamily="18" charset="2"/>
              </a:rPr>
              <a:t>+</a:t>
            </a:r>
            <a:r>
              <a:rPr lang="en-US" dirty="0"/>
              <a:t> 4</a:t>
            </a:r>
            <a:r>
              <a:rPr lang="en-US" i="1" dirty="0"/>
              <a:t>t</a:t>
            </a:r>
            <a:r>
              <a:rPr lang="en-US" dirty="0"/>
              <a:t>, </a:t>
            </a:r>
            <a:r>
              <a:rPr lang="en-US" dirty="0">
                <a:latin typeface="Symbol" pitchFamily="18" charset="2"/>
              </a:rPr>
              <a:t>-</a:t>
            </a:r>
            <a:r>
              <a:rPr lang="en-US" dirty="0"/>
              <a:t>3 </a:t>
            </a:r>
            <a:r>
              <a:rPr lang="en-US" dirty="0">
                <a:latin typeface="Symbol" pitchFamily="18" charset="2"/>
              </a:rPr>
              <a:t>-</a:t>
            </a:r>
            <a:r>
              <a:rPr lang="en-US" dirty="0"/>
              <a:t> </a:t>
            </a:r>
            <a:r>
              <a:rPr lang="en-US" i="1" dirty="0"/>
              <a:t>t</a:t>
            </a:r>
            <a:r>
              <a:rPr lang="en-US" dirty="0"/>
              <a:t>) for some </a:t>
            </a:r>
            <a:r>
              <a:rPr lang="en-US" i="1" dirty="0"/>
              <a:t>t</a:t>
            </a:r>
            <a:r>
              <a:rPr lang="en-US" dirty="0"/>
              <a:t> </a:t>
            </a:r>
            <a:r>
              <a:rPr lang="en-US" dirty="0">
                <a:sym typeface="Symbol"/>
              </a:rPr>
              <a:t></a:t>
            </a:r>
            <a:r>
              <a:rPr lang="en-US" dirty="0"/>
              <a:t> </a:t>
            </a:r>
            <a:r>
              <a:rPr lang="en-US" dirty="0">
                <a:latin typeface="Cambria Math" panose="02040503050406030204" pitchFamily="18" charset="0"/>
                <a:ea typeface="Cambria Math" panose="02040503050406030204" pitchFamily="18" charset="0"/>
              </a:rPr>
              <a:t>ℝ</a:t>
            </a:r>
            <a:r>
              <a:rPr lang="en-US" dirty="0"/>
              <a:t>, and we seek the value of </a:t>
            </a:r>
            <a:r>
              <a:rPr lang="en-US" i="1" dirty="0"/>
              <a:t>t</a:t>
            </a:r>
            <a:r>
              <a:rPr lang="en-US" dirty="0"/>
              <a:t> for which such a point also satisfies </a:t>
            </a:r>
            <a:br>
              <a:rPr lang="en-US" dirty="0"/>
            </a:br>
            <a:r>
              <a:rPr lang="en-US" dirty="0"/>
              <a:t>4</a:t>
            </a:r>
            <a:r>
              <a:rPr lang="en-US" i="1" dirty="0"/>
              <a:t>x</a:t>
            </a:r>
            <a:r>
              <a:rPr lang="en-US" dirty="0"/>
              <a:t> </a:t>
            </a:r>
            <a:r>
              <a:rPr lang="en-US" dirty="0">
                <a:latin typeface="Symbol" pitchFamily="18" charset="2"/>
              </a:rPr>
              <a:t>-</a:t>
            </a:r>
            <a:r>
              <a:rPr lang="en-US" dirty="0"/>
              <a:t> </a:t>
            </a:r>
            <a:r>
              <a:rPr lang="en-US" i="1" dirty="0"/>
              <a:t>y</a:t>
            </a:r>
            <a:r>
              <a:rPr lang="en-US" dirty="0"/>
              <a:t> + 2</a:t>
            </a:r>
            <a:r>
              <a:rPr lang="en-US" i="1" dirty="0"/>
              <a:t>z</a:t>
            </a:r>
            <a:r>
              <a:rPr lang="en-US" dirty="0"/>
              <a:t> = 5. So, we solve the following equation for </a:t>
            </a:r>
            <a:r>
              <a:rPr lang="en-US" i="1" dirty="0"/>
              <a:t>t</a:t>
            </a:r>
            <a:r>
              <a:rPr lang="en-US" dirty="0"/>
              <a:t>. </a:t>
            </a:r>
          </a:p>
        </p:txBody>
      </p:sp>
      <p:graphicFrame>
        <p:nvGraphicFramePr>
          <p:cNvPr id="111618" name="Object 2"/>
          <p:cNvGraphicFramePr>
            <a:graphicFrameLocks noChangeAspect="1"/>
          </p:cNvGraphicFramePr>
          <p:nvPr/>
        </p:nvGraphicFramePr>
        <p:xfrm>
          <a:off x="548390" y="1752600"/>
          <a:ext cx="3784600" cy="469900"/>
        </p:xfrm>
        <a:graphic>
          <a:graphicData uri="http://schemas.openxmlformats.org/presentationml/2006/ole">
            <mc:AlternateContent xmlns:mc="http://schemas.openxmlformats.org/markup-compatibility/2006">
              <mc:Choice xmlns:v="urn:schemas-microsoft-com:vml" Requires="v">
                <p:oleObj name="Equation" r:id="rId2" imgW="3784320" imgH="469800" progId="Equation.DSMT4">
                  <p:embed/>
                </p:oleObj>
              </mc:Choice>
              <mc:Fallback>
                <p:oleObj name="Equation" r:id="rId2" imgW="37843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90" y="1752600"/>
                        <a:ext cx="3784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19" name="Object 3"/>
          <p:cNvGraphicFramePr>
            <a:graphicFrameLocks noChangeAspect="1"/>
          </p:cNvGraphicFramePr>
          <p:nvPr>
            <p:extLst>
              <p:ext uri="{D42A27DB-BD31-4B8C-83A1-F6EECF244321}">
                <p14:modId xmlns:p14="http://schemas.microsoft.com/office/powerpoint/2010/main" val="3618057519"/>
              </p:ext>
            </p:extLst>
          </p:nvPr>
        </p:nvGraphicFramePr>
        <p:xfrm>
          <a:off x="2569994" y="4544060"/>
          <a:ext cx="4686300" cy="469900"/>
        </p:xfrm>
        <a:graphic>
          <a:graphicData uri="http://schemas.openxmlformats.org/presentationml/2006/ole">
            <mc:AlternateContent xmlns:mc="http://schemas.openxmlformats.org/markup-compatibility/2006">
              <mc:Choice xmlns:v="urn:schemas-microsoft-com:vml" Requires="v">
                <p:oleObj name="Equation" r:id="rId4" imgW="4686120" imgH="469800" progId="Equation.DSMT4">
                  <p:embed/>
                </p:oleObj>
              </mc:Choice>
              <mc:Fallback>
                <p:oleObj name="Equation" r:id="rId4" imgW="46861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9994" y="4544060"/>
                        <a:ext cx="468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extLst>
              <p:ext uri="{D42A27DB-BD31-4B8C-83A1-F6EECF244321}">
                <p14:modId xmlns:p14="http://schemas.microsoft.com/office/powerpoint/2010/main" val="422895486"/>
              </p:ext>
            </p:extLst>
          </p:nvPr>
        </p:nvGraphicFramePr>
        <p:xfrm>
          <a:off x="3556000" y="4988844"/>
          <a:ext cx="3708400" cy="292100"/>
        </p:xfrm>
        <a:graphic>
          <a:graphicData uri="http://schemas.openxmlformats.org/presentationml/2006/ole">
            <mc:AlternateContent xmlns:mc="http://schemas.openxmlformats.org/markup-compatibility/2006">
              <mc:Choice xmlns:v="urn:schemas-microsoft-com:vml" Requires="v">
                <p:oleObj name="Equation" r:id="rId6" imgW="3708360" imgH="291960" progId="Equation.DSMT4">
                  <p:embed/>
                </p:oleObj>
              </mc:Choice>
              <mc:Fallback>
                <p:oleObj name="Equation" r:id="rId6" imgW="370836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000" y="4988844"/>
                        <a:ext cx="3708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extLst>
              <p:ext uri="{D42A27DB-BD31-4B8C-83A1-F6EECF244321}">
                <p14:modId xmlns:p14="http://schemas.microsoft.com/office/powerpoint/2010/main" val="924495024"/>
              </p:ext>
            </p:extLst>
          </p:nvPr>
        </p:nvGraphicFramePr>
        <p:xfrm>
          <a:off x="6629400" y="5119330"/>
          <a:ext cx="977900" cy="838200"/>
        </p:xfrm>
        <a:graphic>
          <a:graphicData uri="http://schemas.openxmlformats.org/presentationml/2006/ole">
            <mc:AlternateContent xmlns:mc="http://schemas.openxmlformats.org/markup-compatibility/2006">
              <mc:Choice xmlns:v="urn:schemas-microsoft-com:vml" Requires="v">
                <p:oleObj name="Equation" r:id="rId8" imgW="977760" imgH="838080" progId="Equation.DSMT4">
                  <p:embed/>
                </p:oleObj>
              </mc:Choice>
              <mc:Fallback>
                <p:oleObj name="Equation" r:id="rId8" imgW="9777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119330"/>
                        <a:ext cx="97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6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16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918269"/>
          </a:xfrm>
        </p:spPr>
        <p:txBody>
          <a:bodyPr>
            <a:spAutoFit/>
          </a:bodyPr>
          <a:lstStyle/>
          <a:p>
            <a:r>
              <a:rPr lang="en-US" dirty="0"/>
              <a:t>The point of intersection </a:t>
            </a:r>
            <a:br>
              <a:rPr lang="en-US" dirty="0"/>
            </a:br>
            <a:r>
              <a:rPr lang="en-US" dirty="0"/>
              <a:t>occurs when		  and </a:t>
            </a:r>
          </a:p>
          <a:p>
            <a:pPr>
              <a:spcBef>
                <a:spcPts val="0"/>
              </a:spcBef>
            </a:pPr>
            <a:endParaRPr lang="en-US" dirty="0"/>
          </a:p>
          <a:p>
            <a:pPr>
              <a:lnSpc>
                <a:spcPct val="200000"/>
              </a:lnSpc>
            </a:pPr>
            <a:endParaRPr lang="en-US" dirty="0"/>
          </a:p>
          <a:p>
            <a:endParaRPr lang="en-US" dirty="0"/>
          </a:p>
          <a:p>
            <a:endParaRPr lang="en-US" dirty="0"/>
          </a:p>
          <a:p>
            <a:endParaRPr lang="en-US" dirty="0"/>
          </a:p>
          <a:p>
            <a:r>
              <a:rPr lang="en-US" dirty="0"/>
              <a:t>Therefore		   is the point of intersection and it is shown in Figure 5. </a:t>
            </a:r>
          </a:p>
        </p:txBody>
      </p:sp>
      <p:pic>
        <p:nvPicPr>
          <p:cNvPr id="112642" name="Picture 2"/>
          <p:cNvPicPr>
            <a:picLocks noChangeAspect="1" noChangeArrowheads="1"/>
          </p:cNvPicPr>
          <p:nvPr/>
        </p:nvPicPr>
        <p:blipFill>
          <a:blip r:embed="rId2" cstate="print"/>
          <a:srcRect/>
          <a:stretch>
            <a:fillRect/>
          </a:stretch>
        </p:blipFill>
        <p:spPr bwMode="auto">
          <a:xfrm>
            <a:off x="4998720" y="1295400"/>
            <a:ext cx="3840480" cy="284980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8: Finding the Point of Intersection</a:t>
            </a:r>
            <a:br>
              <a:rPr lang="en-US" dirty="0"/>
            </a:br>
            <a:r>
              <a:rPr lang="en-US" dirty="0"/>
              <a:t>of a Line and a Plane (cont.)</a:t>
            </a:r>
          </a:p>
        </p:txBody>
      </p:sp>
      <p:sp>
        <p:nvSpPr>
          <p:cNvPr id="7" name="Rectangle 6"/>
          <p:cNvSpPr/>
          <p:nvPr/>
        </p:nvSpPr>
        <p:spPr>
          <a:xfrm>
            <a:off x="6707145" y="4343400"/>
            <a:ext cx="1370055" cy="523220"/>
          </a:xfrm>
          <a:prstGeom prst="rect">
            <a:avLst/>
          </a:prstGeom>
        </p:spPr>
        <p:txBody>
          <a:bodyPr wrap="none">
            <a:spAutoFit/>
          </a:bodyPr>
          <a:lstStyle/>
          <a:p>
            <a:r>
              <a:rPr lang="en-US" sz="2800" b="1" dirty="0"/>
              <a:t>Figure 5</a:t>
            </a:r>
          </a:p>
        </p:txBody>
      </p:sp>
      <p:graphicFrame>
        <p:nvGraphicFramePr>
          <p:cNvPr id="112643" name="Object 3"/>
          <p:cNvGraphicFramePr>
            <a:graphicFrameLocks noChangeAspect="1"/>
          </p:cNvGraphicFramePr>
          <p:nvPr/>
        </p:nvGraphicFramePr>
        <p:xfrm>
          <a:off x="2438400" y="1752600"/>
          <a:ext cx="914400" cy="444500"/>
        </p:xfrm>
        <a:graphic>
          <a:graphicData uri="http://schemas.openxmlformats.org/presentationml/2006/ole">
            <mc:AlternateContent xmlns:mc="http://schemas.openxmlformats.org/markup-compatibility/2006">
              <mc:Choice xmlns:v="urn:schemas-microsoft-com:vml" Requires="v">
                <p:oleObj name="Equation" r:id="rId3" imgW="914400" imgH="444240" progId="Equation.DSMT4">
                  <p:embed/>
                </p:oleObj>
              </mc:Choice>
              <mc:Fallback>
                <p:oleObj name="Equation" r:id="rId3" imgW="91440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914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2057400" y="5143500"/>
          <a:ext cx="1409700" cy="495300"/>
        </p:xfrm>
        <a:graphic>
          <a:graphicData uri="http://schemas.openxmlformats.org/presentationml/2006/ole">
            <mc:AlternateContent xmlns:mc="http://schemas.openxmlformats.org/markup-compatibility/2006">
              <mc:Choice xmlns:v="urn:schemas-microsoft-com:vml" Requires="v">
                <p:oleObj name="Equation" r:id="rId5" imgW="1409400" imgH="495000" progId="Equation.DSMT4">
                  <p:embed/>
                </p:oleObj>
              </mc:Choice>
              <mc:Fallback>
                <p:oleObj name="Equation" r:id="rId5" imgW="1409400" imgH="4950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143500"/>
                        <a:ext cx="1409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6" name="Object 6"/>
          <p:cNvGraphicFramePr>
            <a:graphicFrameLocks noChangeAspect="1"/>
          </p:cNvGraphicFramePr>
          <p:nvPr>
            <p:extLst>
              <p:ext uri="{D42A27DB-BD31-4B8C-83A1-F6EECF244321}">
                <p14:modId xmlns:p14="http://schemas.microsoft.com/office/powerpoint/2010/main" val="1095021837"/>
              </p:ext>
            </p:extLst>
          </p:nvPr>
        </p:nvGraphicFramePr>
        <p:xfrm>
          <a:off x="568325" y="2279650"/>
          <a:ext cx="990600" cy="939800"/>
        </p:xfrm>
        <a:graphic>
          <a:graphicData uri="http://schemas.openxmlformats.org/presentationml/2006/ole">
            <mc:AlternateContent xmlns:mc="http://schemas.openxmlformats.org/markup-compatibility/2006">
              <mc:Choice xmlns:v="urn:schemas-microsoft-com:vml" Requires="v">
                <p:oleObj name="Equation" r:id="rId7" imgW="990360" imgH="939600" progId="Equation.DSMT4">
                  <p:embed/>
                </p:oleObj>
              </mc:Choice>
              <mc:Fallback>
                <p:oleObj name="Equation" r:id="rId7" imgW="990360" imgH="939600" progId="Equation.DSMT4">
                  <p:embed/>
                  <p:pic>
                    <p:nvPicPr>
                      <p:cNvPr id="0" name="Picture 6"/>
                      <p:cNvPicPr>
                        <a:picLocks noChangeAspect="1" noChangeArrowheads="1"/>
                      </p:cNvPicPr>
                      <p:nvPr/>
                    </p:nvPicPr>
                    <p:blipFill>
                      <a:blip r:embed="rId8"/>
                      <a:srcRect/>
                      <a:stretch>
                        <a:fillRect/>
                      </a:stretch>
                    </p:blipFill>
                    <p:spPr bwMode="auto">
                      <a:xfrm>
                        <a:off x="568325" y="2279650"/>
                        <a:ext cx="990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7" name="Object 7"/>
          <p:cNvGraphicFramePr>
            <a:graphicFrameLocks noChangeAspect="1"/>
          </p:cNvGraphicFramePr>
          <p:nvPr>
            <p:extLst>
              <p:ext uri="{D42A27DB-BD31-4B8C-83A1-F6EECF244321}">
                <p14:modId xmlns:p14="http://schemas.microsoft.com/office/powerpoint/2010/main" val="2309524520"/>
              </p:ext>
            </p:extLst>
          </p:nvPr>
        </p:nvGraphicFramePr>
        <p:xfrm>
          <a:off x="546100" y="3206750"/>
          <a:ext cx="5016500" cy="990600"/>
        </p:xfrm>
        <a:graphic>
          <a:graphicData uri="http://schemas.openxmlformats.org/presentationml/2006/ole">
            <mc:AlternateContent xmlns:mc="http://schemas.openxmlformats.org/markup-compatibility/2006">
              <mc:Choice xmlns:v="urn:schemas-microsoft-com:vml" Requires="v">
                <p:oleObj name="Equation" r:id="rId9" imgW="5016240" imgH="990360" progId="Equation.DSMT4">
                  <p:embed/>
                </p:oleObj>
              </mc:Choice>
              <mc:Fallback>
                <p:oleObj name="Equation" r:id="rId9" imgW="5016240" imgH="990360" progId="Equation.DSMT4">
                  <p:embed/>
                  <p:pic>
                    <p:nvPicPr>
                      <p:cNvPr id="0" name="Picture 7"/>
                      <p:cNvPicPr>
                        <a:picLocks noChangeAspect="1" noChangeArrowheads="1"/>
                      </p:cNvPicPr>
                      <p:nvPr/>
                    </p:nvPicPr>
                    <p:blipFill>
                      <a:blip r:embed="rId10"/>
                      <a:srcRect/>
                      <a:stretch>
                        <a:fillRect/>
                      </a:stretch>
                    </p:blipFill>
                    <p:spPr bwMode="auto">
                      <a:xfrm>
                        <a:off x="546100" y="3206750"/>
                        <a:ext cx="5016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8" name="Object 8"/>
          <p:cNvGraphicFramePr>
            <a:graphicFrameLocks noChangeAspect="1"/>
          </p:cNvGraphicFramePr>
          <p:nvPr>
            <p:extLst>
              <p:ext uri="{D42A27DB-BD31-4B8C-83A1-F6EECF244321}">
                <p14:modId xmlns:p14="http://schemas.microsoft.com/office/powerpoint/2010/main" val="3983788718"/>
              </p:ext>
            </p:extLst>
          </p:nvPr>
        </p:nvGraphicFramePr>
        <p:xfrm>
          <a:off x="531905" y="4184650"/>
          <a:ext cx="2108200" cy="939800"/>
        </p:xfrm>
        <a:graphic>
          <a:graphicData uri="http://schemas.openxmlformats.org/presentationml/2006/ole">
            <mc:AlternateContent xmlns:mc="http://schemas.openxmlformats.org/markup-compatibility/2006">
              <mc:Choice xmlns:v="urn:schemas-microsoft-com:vml" Requires="v">
                <p:oleObj name="Equation" r:id="rId11" imgW="2108160" imgH="939600" progId="Equation.DSMT4">
                  <p:embed/>
                </p:oleObj>
              </mc:Choice>
              <mc:Fallback>
                <p:oleObj name="Equation" r:id="rId11" imgW="2108160" imgH="939600" progId="Equation.DSMT4">
                  <p:embed/>
                  <p:pic>
                    <p:nvPicPr>
                      <p:cNvPr id="0" name="Picture 8"/>
                      <p:cNvPicPr>
                        <a:picLocks noChangeAspect="1" noChangeArrowheads="1"/>
                      </p:cNvPicPr>
                      <p:nvPr/>
                    </p:nvPicPr>
                    <p:blipFill>
                      <a:blip r:embed="rId12"/>
                      <a:srcRect/>
                      <a:stretch>
                        <a:fillRect/>
                      </a:stretch>
                    </p:blipFill>
                    <p:spPr bwMode="auto">
                      <a:xfrm>
                        <a:off x="531905" y="4184650"/>
                        <a:ext cx="2108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Parametric Equations for a</a:t>
            </a:r>
            <a:br>
              <a:rPr lang="en-US" dirty="0"/>
            </a:br>
            <a:r>
              <a:rPr lang="en-US" dirty="0"/>
              <a:t>Line of Intersection of Two Planes </a:t>
            </a:r>
          </a:p>
        </p:txBody>
      </p:sp>
      <p:sp>
        <p:nvSpPr>
          <p:cNvPr id="3" name="Content Placeholder 2"/>
          <p:cNvSpPr>
            <a:spLocks noGrp="1"/>
          </p:cNvSpPr>
          <p:nvPr>
            <p:ph idx="1"/>
          </p:nvPr>
        </p:nvSpPr>
        <p:spPr/>
        <p:txBody>
          <a:bodyPr/>
          <a:lstStyle/>
          <a:p>
            <a:r>
              <a:rPr lang="en-US" dirty="0"/>
              <a:t>Find parametric equations for the line formed by the intersection of the two planes </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y</a:t>
            </a:r>
            <a:r>
              <a:rPr lang="en-US" dirty="0">
                <a:solidFill>
                  <a:srgbClr val="0000FF"/>
                </a:solidFill>
              </a:rPr>
              <a:t> + 4</a:t>
            </a:r>
            <a:r>
              <a:rPr lang="en-US" i="1" dirty="0">
                <a:solidFill>
                  <a:srgbClr val="0000FF"/>
                </a:solidFill>
              </a:rPr>
              <a:t>z</a:t>
            </a:r>
            <a:r>
              <a:rPr lang="en-US" dirty="0">
                <a:solidFill>
                  <a:srgbClr val="0000FF"/>
                </a:solidFill>
              </a:rPr>
              <a:t> = 7 </a:t>
            </a:r>
            <a:r>
              <a:rPr lang="en-US" dirty="0"/>
              <a:t>and 	     </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solidFill>
                  <a:srgbClr val="0000FF"/>
                </a:solidFill>
              </a:rPr>
              <a:t> + 3</a:t>
            </a:r>
            <a:r>
              <a:rPr lang="en-US" i="1" dirty="0">
                <a:solidFill>
                  <a:srgbClr val="0000FF"/>
                </a:solidFill>
              </a:rPr>
              <a:t>z</a:t>
            </a:r>
            <a:r>
              <a:rPr lang="en-US" dirty="0">
                <a:solidFill>
                  <a:srgbClr val="0000FF"/>
                </a:solidFill>
              </a:rPr>
              <a:t> = 0</a:t>
            </a:r>
            <a:r>
              <a:rPr lang="en-US" dirty="0"/>
              <a:t>. </a:t>
            </a:r>
          </a:p>
          <a:p>
            <a:r>
              <a:rPr lang="en-US" b="1" dirty="0"/>
              <a:t>Solution </a:t>
            </a:r>
          </a:p>
          <a:p>
            <a:r>
              <a:rPr lang="en-US" dirty="0"/>
              <a:t>The line of intersection of </a:t>
            </a:r>
            <a:br>
              <a:rPr lang="en-US" dirty="0"/>
            </a:br>
            <a:r>
              <a:rPr lang="en-US" dirty="0"/>
              <a:t>two planes lies in each </a:t>
            </a:r>
            <a:br>
              <a:rPr lang="en-US" dirty="0"/>
            </a:br>
            <a:r>
              <a:rPr lang="en-US" dirty="0"/>
              <a:t>plane, so it is orthogonal to</a:t>
            </a:r>
            <a:br>
              <a:rPr lang="en-US" dirty="0"/>
            </a:br>
            <a:r>
              <a:rPr lang="en-US" dirty="0"/>
              <a:t>a vector that is orthogonal </a:t>
            </a:r>
            <a:br>
              <a:rPr lang="en-US" dirty="0"/>
            </a:br>
            <a:r>
              <a:rPr lang="en-US" dirty="0"/>
              <a:t>to either plane (see Figure 6). </a:t>
            </a:r>
          </a:p>
        </p:txBody>
      </p:sp>
      <p:pic>
        <p:nvPicPr>
          <p:cNvPr id="113666" name="Picture 2"/>
          <p:cNvPicPr>
            <a:picLocks noChangeAspect="1" noChangeArrowheads="1"/>
          </p:cNvPicPr>
          <p:nvPr/>
        </p:nvPicPr>
        <p:blipFill>
          <a:blip r:embed="rId2" cstate="print"/>
          <a:srcRect/>
          <a:stretch>
            <a:fillRect/>
          </a:stretch>
        </p:blipFill>
        <p:spPr bwMode="auto">
          <a:xfrm>
            <a:off x="4876800" y="2133600"/>
            <a:ext cx="3566160" cy="3059948"/>
          </a:xfrm>
          <a:prstGeom prst="rect">
            <a:avLst/>
          </a:prstGeom>
          <a:noFill/>
          <a:ln w="9525">
            <a:noFill/>
            <a:miter lim="800000"/>
            <a:headEnd/>
            <a:tailEnd/>
          </a:ln>
        </p:spPr>
      </p:pic>
      <p:sp>
        <p:nvSpPr>
          <p:cNvPr id="7" name="Rectangle 6"/>
          <p:cNvSpPr/>
          <p:nvPr/>
        </p:nvSpPr>
        <p:spPr>
          <a:xfrm>
            <a:off x="3754692" y="5141893"/>
            <a:ext cx="5160708" cy="954107"/>
          </a:xfrm>
          <a:prstGeom prst="rect">
            <a:avLst/>
          </a:prstGeom>
        </p:spPr>
        <p:txBody>
          <a:bodyPr wrap="none">
            <a:spAutoFit/>
          </a:bodyPr>
          <a:lstStyle/>
          <a:p>
            <a:pPr algn="ctr"/>
            <a:r>
              <a:rPr lang="en-US" sz="2800" b="1" dirty="0"/>
              <a:t>Figure 6 </a:t>
            </a:r>
          </a:p>
          <a:p>
            <a:pPr algn="ctr"/>
            <a:r>
              <a:rPr lang="en-US" sz="2800" dirty="0"/>
              <a:t>Line of Intersection of Two Planes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Parametric Equations for a</a:t>
            </a:r>
            <a:br>
              <a:rPr lang="en-US" dirty="0"/>
            </a:br>
            <a:r>
              <a:rPr lang="en-US" dirty="0"/>
              <a:t>Line of Intersection of Two Planes (cont.)</a:t>
            </a:r>
          </a:p>
        </p:txBody>
      </p:sp>
      <p:sp>
        <p:nvSpPr>
          <p:cNvPr id="3" name="Content Placeholder 2"/>
          <p:cNvSpPr>
            <a:spLocks noGrp="1"/>
          </p:cNvSpPr>
          <p:nvPr>
            <p:ph idx="1"/>
          </p:nvPr>
        </p:nvSpPr>
        <p:spPr/>
        <p:txBody>
          <a:bodyPr/>
          <a:lstStyle/>
          <a:p>
            <a:r>
              <a:rPr lang="en-US" dirty="0"/>
              <a:t>We can use this fact to quickly find a direction vector for the line we seek. From the given equations for the planes, we know that		       is normal to the first plane and		     is normal to the second plane. So, the vector </a:t>
            </a:r>
          </a:p>
          <a:p>
            <a:endParaRPr lang="en-US" dirty="0"/>
          </a:p>
          <a:p>
            <a:endParaRPr lang="en-US" dirty="0"/>
          </a:p>
          <a:p>
            <a:pPr>
              <a:lnSpc>
                <a:spcPct val="150000"/>
              </a:lnSpc>
            </a:pPr>
            <a:endParaRPr lang="en-US" dirty="0"/>
          </a:p>
          <a:p>
            <a:r>
              <a:rPr lang="en-US" dirty="0"/>
              <a:t>will serve as a direction vector for the line. </a:t>
            </a:r>
          </a:p>
        </p:txBody>
      </p:sp>
      <p:graphicFrame>
        <p:nvGraphicFramePr>
          <p:cNvPr id="114690" name="Object 2"/>
          <p:cNvGraphicFramePr>
            <a:graphicFrameLocks noChangeAspect="1"/>
          </p:cNvGraphicFramePr>
          <p:nvPr/>
        </p:nvGraphicFramePr>
        <p:xfrm>
          <a:off x="3700280" y="2164830"/>
          <a:ext cx="1892300" cy="469900"/>
        </p:xfrm>
        <a:graphic>
          <a:graphicData uri="http://schemas.openxmlformats.org/presentationml/2006/ole">
            <mc:AlternateContent xmlns:mc="http://schemas.openxmlformats.org/markup-compatibility/2006">
              <mc:Choice xmlns:v="urn:schemas-microsoft-com:vml" Requires="v">
                <p:oleObj name="Equation" r:id="rId2" imgW="1892160" imgH="469800" progId="Equation.DSMT4">
                  <p:embed/>
                </p:oleObj>
              </mc:Choice>
              <mc:Fallback>
                <p:oleObj name="Equation" r:id="rId2" imgW="18921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80" y="2164830"/>
                        <a:ext cx="189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2677410" y="2590800"/>
          <a:ext cx="1879600" cy="469900"/>
        </p:xfrm>
        <a:graphic>
          <a:graphicData uri="http://schemas.openxmlformats.org/presentationml/2006/ole">
            <mc:AlternateContent xmlns:mc="http://schemas.openxmlformats.org/markup-compatibility/2006">
              <mc:Choice xmlns:v="urn:schemas-microsoft-com:vml" Requires="v">
                <p:oleObj name="Equation" r:id="rId4" imgW="1879560" imgH="469800" progId="Equation.DSMT4">
                  <p:embed/>
                </p:oleObj>
              </mc:Choice>
              <mc:Fallback>
                <p:oleObj name="Equation" r:id="rId4" imgW="18795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410" y="2590800"/>
                        <a:ext cx="1879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extLst>
              <p:ext uri="{D42A27DB-BD31-4B8C-83A1-F6EECF244321}">
                <p14:modId xmlns:p14="http://schemas.microsoft.com/office/powerpoint/2010/main" val="2014462138"/>
              </p:ext>
            </p:extLst>
          </p:nvPr>
        </p:nvGraphicFramePr>
        <p:xfrm>
          <a:off x="622300" y="4167188"/>
          <a:ext cx="1384300" cy="431800"/>
        </p:xfrm>
        <a:graphic>
          <a:graphicData uri="http://schemas.openxmlformats.org/presentationml/2006/ole">
            <mc:AlternateContent xmlns:mc="http://schemas.openxmlformats.org/markup-compatibility/2006">
              <mc:Choice xmlns:v="urn:schemas-microsoft-com:vml" Requires="v">
                <p:oleObj name="Equation" r:id="rId6" imgW="1384200" imgH="431640" progId="Equation.DSMT4">
                  <p:embed/>
                </p:oleObj>
              </mc:Choice>
              <mc:Fallback>
                <p:oleObj name="Equation" r:id="rId6" imgW="1384200" imgH="431640" progId="Equation.DSMT4">
                  <p:embed/>
                  <p:pic>
                    <p:nvPicPr>
                      <p:cNvPr id="0" name="Picture 4"/>
                      <p:cNvPicPr>
                        <a:picLocks noChangeAspect="1" noChangeArrowheads="1"/>
                      </p:cNvPicPr>
                      <p:nvPr/>
                    </p:nvPicPr>
                    <p:blipFill>
                      <a:blip r:embed="rId7"/>
                      <a:srcRect/>
                      <a:stretch>
                        <a:fillRect/>
                      </a:stretch>
                    </p:blipFill>
                    <p:spPr bwMode="auto">
                      <a:xfrm>
                        <a:off x="622300" y="4167188"/>
                        <a:ext cx="1384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nvGraphicFramePr>
        <p:xfrm>
          <a:off x="2164830" y="3619500"/>
          <a:ext cx="1803400" cy="1562100"/>
        </p:xfrm>
        <a:graphic>
          <a:graphicData uri="http://schemas.openxmlformats.org/presentationml/2006/ole">
            <mc:AlternateContent xmlns:mc="http://schemas.openxmlformats.org/markup-compatibility/2006">
              <mc:Choice xmlns:v="urn:schemas-microsoft-com:vml" Requires="v">
                <p:oleObj name="Equation" r:id="rId8" imgW="1803240" imgH="1562040" progId="Equation.DSMT4">
                  <p:embed/>
                </p:oleObj>
              </mc:Choice>
              <mc:Fallback>
                <p:oleObj name="Equation" r:id="rId8" imgW="1803240" imgH="1562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4830" y="3619500"/>
                        <a:ext cx="18034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4" name="Object 6"/>
          <p:cNvGraphicFramePr>
            <a:graphicFrameLocks noChangeAspect="1"/>
          </p:cNvGraphicFramePr>
          <p:nvPr/>
        </p:nvGraphicFramePr>
        <p:xfrm>
          <a:off x="4083570" y="4153940"/>
          <a:ext cx="3009900" cy="469900"/>
        </p:xfrm>
        <a:graphic>
          <a:graphicData uri="http://schemas.openxmlformats.org/presentationml/2006/ole">
            <mc:AlternateContent xmlns:mc="http://schemas.openxmlformats.org/markup-compatibility/2006">
              <mc:Choice xmlns:v="urn:schemas-microsoft-com:vml" Requires="v">
                <p:oleObj name="Equation" r:id="rId10" imgW="3009600" imgH="469800" progId="Equation.DSMT4">
                  <p:embed/>
                </p:oleObj>
              </mc:Choice>
              <mc:Fallback>
                <p:oleObj name="Equation" r:id="rId10" imgW="300960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3570" y="4153940"/>
                        <a:ext cx="300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5" name="Object 7"/>
          <p:cNvGraphicFramePr>
            <a:graphicFrameLocks noChangeAspect="1"/>
          </p:cNvGraphicFramePr>
          <p:nvPr/>
        </p:nvGraphicFramePr>
        <p:xfrm>
          <a:off x="7162800" y="4155190"/>
          <a:ext cx="1524000" cy="469900"/>
        </p:xfrm>
        <a:graphic>
          <a:graphicData uri="http://schemas.openxmlformats.org/presentationml/2006/ole">
            <mc:AlternateContent xmlns:mc="http://schemas.openxmlformats.org/markup-compatibility/2006">
              <mc:Choice xmlns:v="urn:schemas-microsoft-com:vml" Requires="v">
                <p:oleObj name="Equation" r:id="rId12" imgW="1523880" imgH="469800" progId="Equation.DSMT4">
                  <p:embed/>
                </p:oleObj>
              </mc:Choice>
              <mc:Fallback>
                <p:oleObj name="Equation" r:id="rId12" imgW="152388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415519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6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Parametric Equations for a</a:t>
            </a:r>
            <a:br>
              <a:rPr lang="en-US" dirty="0"/>
            </a:br>
            <a:r>
              <a:rPr lang="en-US" dirty="0"/>
              <a:t>Line of Intersection of Two Planes (cont.)</a:t>
            </a:r>
          </a:p>
        </p:txBody>
      </p:sp>
      <p:sp>
        <p:nvSpPr>
          <p:cNvPr id="3" name="Content Placeholder 2"/>
          <p:cNvSpPr>
            <a:spLocks noGrp="1"/>
          </p:cNvSpPr>
          <p:nvPr>
            <p:ph idx="1"/>
          </p:nvPr>
        </p:nvSpPr>
        <p:spPr/>
        <p:txBody>
          <a:bodyPr/>
          <a:lstStyle/>
          <a:p>
            <a:r>
              <a:rPr lang="en-US" dirty="0"/>
              <a:t>To complete the characterization of the line of intersection, we need a point on the line. Any such point will suffice, so we can choose to use the point where it intersects the </a:t>
            </a:r>
            <a:r>
              <a:rPr lang="en-US" i="1" dirty="0"/>
              <a:t>xy</a:t>
            </a:r>
            <a:r>
              <a:rPr lang="en-US" dirty="0"/>
              <a:t>-plane—that is, where </a:t>
            </a:r>
            <a:r>
              <a:rPr lang="en-US" i="1" dirty="0"/>
              <a:t>z</a:t>
            </a:r>
            <a:r>
              <a:rPr lang="en-US" dirty="0"/>
              <a:t> = 0 (if the line doesn’t intersect the </a:t>
            </a:r>
            <a:r>
              <a:rPr lang="en-US" i="1" dirty="0"/>
              <a:t>xy</a:t>
            </a:r>
            <a:r>
              <a:rPr lang="en-US" dirty="0"/>
              <a:t>-plane, that will become apparent in the next step). Setting </a:t>
            </a:r>
            <a:r>
              <a:rPr lang="en-US" i="1" dirty="0"/>
              <a:t>z</a:t>
            </a:r>
            <a:r>
              <a:rPr lang="en-US" dirty="0"/>
              <a:t> = 0 in the two plane equations and solving for </a:t>
            </a:r>
            <a:r>
              <a:rPr lang="en-US" i="1" dirty="0"/>
              <a:t>x</a:t>
            </a:r>
            <a:r>
              <a:rPr lang="en-US" dirty="0"/>
              <a:t> and </a:t>
            </a:r>
            <a:r>
              <a:rPr lang="en-US" i="1" dirty="0"/>
              <a:t>y</a:t>
            </a:r>
            <a:r>
              <a:rPr lang="en-US" dirty="0"/>
              <a:t> yields the point  </a:t>
            </a:r>
          </a:p>
        </p:txBody>
      </p:sp>
      <p:graphicFrame>
        <p:nvGraphicFramePr>
          <p:cNvPr id="115714" name="Object 2"/>
          <p:cNvGraphicFramePr>
            <a:graphicFrameLocks noChangeAspect="1"/>
          </p:cNvGraphicFramePr>
          <p:nvPr/>
        </p:nvGraphicFramePr>
        <p:xfrm>
          <a:off x="548640" y="4343400"/>
          <a:ext cx="1778000" cy="495300"/>
        </p:xfrm>
        <a:graphic>
          <a:graphicData uri="http://schemas.openxmlformats.org/presentationml/2006/ole">
            <mc:AlternateContent xmlns:mc="http://schemas.openxmlformats.org/markup-compatibility/2006">
              <mc:Choice xmlns:v="urn:schemas-microsoft-com:vml" Requires="v">
                <p:oleObj name="Equation" r:id="rId2" imgW="1777680" imgH="495000" progId="Equation.DSMT4">
                  <p:embed/>
                </p:oleObj>
              </mc:Choice>
              <mc:Fallback>
                <p:oleObj name="Equation" r:id="rId2" imgW="17776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4343400"/>
                        <a:ext cx="1778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Finding Parametric Equations for a</a:t>
            </a:r>
            <a:br>
              <a:rPr lang="en-US" dirty="0"/>
            </a:br>
            <a:r>
              <a:rPr lang="en-US" dirty="0"/>
              <a:t>Line of Intersection of Two Planes (cont.)</a:t>
            </a:r>
          </a:p>
        </p:txBody>
      </p:sp>
      <p:sp>
        <p:nvSpPr>
          <p:cNvPr id="3" name="Content Placeholder 2"/>
          <p:cNvSpPr>
            <a:spLocks noGrp="1"/>
          </p:cNvSpPr>
          <p:nvPr>
            <p:ph idx="1"/>
          </p:nvPr>
        </p:nvSpPr>
        <p:spPr/>
        <p:txBody>
          <a:bodyPr/>
          <a:lstStyle/>
          <a:p>
            <a:r>
              <a:rPr lang="en-US" dirty="0"/>
              <a:t>So the vector form of the line of intersection is</a:t>
            </a:r>
          </a:p>
          <a:p>
            <a:pPr>
              <a:lnSpc>
                <a:spcPct val="150000"/>
              </a:lnSpc>
            </a:pPr>
            <a:endParaRPr lang="en-US" dirty="0"/>
          </a:p>
          <a:p>
            <a:endParaRPr lang="en-US" dirty="0"/>
          </a:p>
          <a:p>
            <a:r>
              <a:rPr lang="en-US" dirty="0"/>
              <a:t>and the parametric equations describing this line are  </a:t>
            </a:r>
          </a:p>
          <a:p>
            <a:endParaRPr lang="en-US" dirty="0"/>
          </a:p>
        </p:txBody>
      </p:sp>
      <p:graphicFrame>
        <p:nvGraphicFramePr>
          <p:cNvPr id="116738" name="Object 2"/>
          <p:cNvGraphicFramePr>
            <a:graphicFrameLocks noChangeAspect="1"/>
          </p:cNvGraphicFramePr>
          <p:nvPr/>
        </p:nvGraphicFramePr>
        <p:xfrm>
          <a:off x="2730500" y="1968500"/>
          <a:ext cx="3683000" cy="927100"/>
        </p:xfrm>
        <a:graphic>
          <a:graphicData uri="http://schemas.openxmlformats.org/presentationml/2006/ole">
            <mc:AlternateContent xmlns:mc="http://schemas.openxmlformats.org/markup-compatibility/2006">
              <mc:Choice xmlns:v="urn:schemas-microsoft-com:vml" Requires="v">
                <p:oleObj name="Equation" r:id="rId2" imgW="3682800" imgH="927000" progId="Equation.DSMT4">
                  <p:embed/>
                </p:oleObj>
              </mc:Choice>
              <mc:Fallback>
                <p:oleObj name="Equation" r:id="rId2" imgW="368280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1968500"/>
                        <a:ext cx="3683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noChangeAspect="1"/>
          </p:cNvGraphicFramePr>
          <p:nvPr/>
        </p:nvGraphicFramePr>
        <p:xfrm>
          <a:off x="1651000" y="3657600"/>
          <a:ext cx="5842000" cy="838200"/>
        </p:xfrm>
        <a:graphic>
          <a:graphicData uri="http://schemas.openxmlformats.org/presentationml/2006/ole">
            <mc:AlternateContent xmlns:mc="http://schemas.openxmlformats.org/markup-compatibility/2006">
              <mc:Choice xmlns:v="urn:schemas-microsoft-com:vml" Requires="v">
                <p:oleObj name="Equation" r:id="rId4" imgW="5841720" imgH="838080" progId="Equation.DSMT4">
                  <p:embed/>
                </p:oleObj>
              </mc:Choice>
              <mc:Fallback>
                <p:oleObj name="Equation" r:id="rId4" imgW="584172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0" y="3657600"/>
                        <a:ext cx="584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Constructing Position Vectors to Describe a Line </a:t>
            </a:r>
          </a:p>
        </p:txBody>
      </p:sp>
      <p:sp>
        <p:nvSpPr>
          <p:cNvPr id="3" name="Content Placeholder 2"/>
          <p:cNvSpPr>
            <a:spLocks noGrp="1"/>
          </p:cNvSpPr>
          <p:nvPr>
            <p:ph idx="1"/>
          </p:nvPr>
        </p:nvSpPr>
        <p:spPr/>
        <p:txBody>
          <a:bodyPr/>
          <a:lstStyle/>
          <a:p>
            <a:r>
              <a:rPr lang="en-US" dirty="0"/>
              <a:t>Construct position vectors describing the points making up the line </a:t>
            </a:r>
            <a:r>
              <a:rPr lang="en-US" i="1" dirty="0"/>
              <a:t>L</a:t>
            </a:r>
            <a:r>
              <a:rPr lang="en-US" dirty="0"/>
              <a:t> passing through </a:t>
            </a:r>
            <a:r>
              <a:rPr lang="en-US" i="1" dirty="0">
                <a:solidFill>
                  <a:srgbClr val="0000FF"/>
                </a:solidFill>
              </a:rPr>
              <a:t>A</a:t>
            </a:r>
            <a:r>
              <a:rPr lang="en-US" dirty="0">
                <a:solidFill>
                  <a:srgbClr val="0000FF"/>
                </a:solidFill>
              </a:rPr>
              <a:t>(4, 2, −1) </a:t>
            </a:r>
            <a:r>
              <a:rPr lang="en-US" dirty="0"/>
              <a:t>and </a:t>
            </a:r>
            <a:r>
              <a:rPr lang="en-US" i="1" dirty="0">
                <a:solidFill>
                  <a:srgbClr val="0000FF"/>
                </a:solidFill>
              </a:rPr>
              <a:t>B</a:t>
            </a:r>
            <a:r>
              <a:rPr lang="en-US" dirty="0">
                <a:solidFill>
                  <a:srgbClr val="0000FF"/>
                </a:solidFill>
              </a:rPr>
              <a:t>(1, 2, 3)</a:t>
            </a:r>
            <a:r>
              <a:rPr lang="en-US" dirty="0"/>
              <a:t>.</a:t>
            </a:r>
          </a:p>
          <a:p>
            <a:r>
              <a:rPr lang="en-US" b="1" dirty="0"/>
              <a:t>Solution</a:t>
            </a:r>
          </a:p>
          <a:p>
            <a:r>
              <a:rPr lang="en-US" dirty="0"/>
              <a:t>The position vector		   describes one point of </a:t>
            </a:r>
            <a:r>
              <a:rPr lang="en-US" i="1" dirty="0"/>
              <a:t>L</a:t>
            </a:r>
            <a:r>
              <a:rPr lang="en-US" dirty="0"/>
              <a:t>, namely the point </a:t>
            </a:r>
            <a:r>
              <a:rPr lang="en-US" i="1" dirty="0"/>
              <a:t>A</a:t>
            </a:r>
            <a:r>
              <a:rPr lang="en-US" dirty="0"/>
              <a:t>. As in Example 5 of Section 11.2,</a:t>
            </a:r>
          </a:p>
        </p:txBody>
      </p:sp>
      <p:graphicFrame>
        <p:nvGraphicFramePr>
          <p:cNvPr id="87042" name="Object 2"/>
          <p:cNvGraphicFramePr>
            <a:graphicFrameLocks noChangeAspect="1"/>
          </p:cNvGraphicFramePr>
          <p:nvPr/>
        </p:nvGraphicFramePr>
        <p:xfrm>
          <a:off x="3411720" y="2774430"/>
          <a:ext cx="1816100" cy="469900"/>
        </p:xfrm>
        <a:graphic>
          <a:graphicData uri="http://schemas.openxmlformats.org/presentationml/2006/ole">
            <mc:AlternateContent xmlns:mc="http://schemas.openxmlformats.org/markup-compatibility/2006">
              <mc:Choice xmlns:v="urn:schemas-microsoft-com:vml" Requires="v">
                <p:oleObj name="Equation" r:id="rId2" imgW="1815840" imgH="469800" progId="Equation.DSMT4">
                  <p:embed/>
                </p:oleObj>
              </mc:Choice>
              <mc:Fallback>
                <p:oleObj name="Equation" r:id="rId2" imgW="18158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720" y="2774430"/>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the Shortest Distance</a:t>
            </a:r>
            <a:br>
              <a:rPr lang="en-US" dirty="0"/>
            </a:br>
            <a:r>
              <a:rPr lang="en-US" dirty="0"/>
              <a:t>between a Point and a Plane </a:t>
            </a:r>
          </a:p>
        </p:txBody>
      </p:sp>
      <p:sp>
        <p:nvSpPr>
          <p:cNvPr id="3" name="Content Placeholder 2"/>
          <p:cNvSpPr>
            <a:spLocks noGrp="1"/>
          </p:cNvSpPr>
          <p:nvPr>
            <p:ph idx="1"/>
          </p:nvPr>
        </p:nvSpPr>
        <p:spPr/>
        <p:txBody>
          <a:bodyPr/>
          <a:lstStyle/>
          <a:p>
            <a:r>
              <a:rPr lang="en-US" dirty="0"/>
              <a:t>Find the shortest distance between the point </a:t>
            </a:r>
            <a:r>
              <a:rPr lang="en-US" i="1" dirty="0">
                <a:solidFill>
                  <a:srgbClr val="0000FF"/>
                </a:solidFill>
              </a:rPr>
              <a:t>A</a:t>
            </a:r>
            <a:r>
              <a:rPr lang="en-US" dirty="0">
                <a:solidFill>
                  <a:srgbClr val="0000FF"/>
                </a:solidFill>
              </a:rPr>
              <a:t>(3,</a:t>
            </a:r>
            <a:r>
              <a:rPr lang="en-US" baseline="30000" dirty="0">
                <a:solidFill>
                  <a:srgbClr val="0000FF"/>
                </a:solidFill>
              </a:rPr>
              <a:t> </a:t>
            </a:r>
            <a:r>
              <a:rPr lang="en-US" dirty="0">
                <a:solidFill>
                  <a:srgbClr val="0000FF"/>
                </a:solidFill>
              </a:rPr>
              <a:t>1, −2)</a:t>
            </a:r>
            <a:r>
              <a:rPr lang="en-US" dirty="0"/>
              <a:t> and the plane </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3</a:t>
            </a:r>
            <a:r>
              <a:rPr lang="en-US" i="1" dirty="0">
                <a:solidFill>
                  <a:srgbClr val="0000FF"/>
                </a:solidFill>
              </a:rPr>
              <a:t>y</a:t>
            </a:r>
            <a:r>
              <a:rPr lang="en-US" dirty="0">
                <a:solidFill>
                  <a:srgbClr val="0000FF"/>
                </a:solidFill>
              </a:rPr>
              <a:t> + 6</a:t>
            </a:r>
            <a:r>
              <a:rPr lang="en-US" i="1" dirty="0">
                <a:solidFill>
                  <a:srgbClr val="0000FF"/>
                </a:solidFill>
              </a:rPr>
              <a:t>z</a:t>
            </a:r>
            <a:r>
              <a:rPr lang="en-US" dirty="0">
                <a:solidFill>
                  <a:srgbClr val="0000FF"/>
                </a:solidFill>
              </a:rPr>
              <a:t> = 2</a:t>
            </a:r>
            <a:r>
              <a:rPr lang="en-US" dirty="0"/>
              <a:t>. </a:t>
            </a:r>
          </a:p>
          <a:p>
            <a:r>
              <a:rPr lang="en-US" b="1" dirty="0"/>
              <a:t>Solution </a:t>
            </a:r>
          </a:p>
          <a:p>
            <a:pPr>
              <a:tabLst>
                <a:tab pos="165100" algn="l"/>
              </a:tabLst>
            </a:pPr>
            <a:r>
              <a:rPr lang="en-US" dirty="0"/>
              <a:t>We are looking for the distance </a:t>
            </a:r>
            <a:r>
              <a:rPr lang="en-US" i="1" dirty="0"/>
              <a:t>d</a:t>
            </a:r>
            <a:r>
              <a:rPr lang="en-US" dirty="0"/>
              <a:t> between </a:t>
            </a:r>
            <a:r>
              <a:rPr lang="en-US" i="1" dirty="0"/>
              <a:t>A</a:t>
            </a:r>
            <a:r>
              <a:rPr lang="en-US" dirty="0"/>
              <a:t> and the point on the plane closest to </a:t>
            </a:r>
            <a:r>
              <a:rPr lang="en-US" i="1" dirty="0"/>
              <a:t>A</a:t>
            </a:r>
            <a:r>
              <a:rPr lang="en-US" dirty="0"/>
              <a:t>. If </a:t>
            </a:r>
            <a:r>
              <a:rPr lang="en-US" i="1" dirty="0"/>
              <a:t>B</a:t>
            </a:r>
            <a:r>
              <a:rPr lang="en-US" dirty="0"/>
              <a:t> is </a:t>
            </a:r>
            <a:r>
              <a:rPr lang="en-US" i="1" dirty="0"/>
              <a:t>any</a:t>
            </a:r>
            <a:r>
              <a:rPr lang="en-US" dirty="0"/>
              <a:t> point on the plane, then </a:t>
            </a:r>
            <a:r>
              <a:rPr lang="en-US" i="1" dirty="0"/>
              <a:t>d</a:t>
            </a:r>
            <a:r>
              <a:rPr lang="en-US" dirty="0"/>
              <a:t> is equal to the length of the projection of   	    onto a vector orthogonal to the plane. </a:t>
            </a:r>
          </a:p>
        </p:txBody>
      </p:sp>
      <p:graphicFrame>
        <p:nvGraphicFramePr>
          <p:cNvPr id="117762" name="Object 2"/>
          <p:cNvGraphicFramePr>
            <a:graphicFrameLocks noChangeAspect="1"/>
          </p:cNvGraphicFramePr>
          <p:nvPr>
            <p:extLst>
              <p:ext uri="{D42A27DB-BD31-4B8C-83A1-F6EECF244321}">
                <p14:modId xmlns:p14="http://schemas.microsoft.com/office/powerpoint/2010/main" val="576720904"/>
              </p:ext>
            </p:extLst>
          </p:nvPr>
        </p:nvGraphicFramePr>
        <p:xfrm>
          <a:off x="533400" y="4140200"/>
          <a:ext cx="419100" cy="279400"/>
        </p:xfrm>
        <a:graphic>
          <a:graphicData uri="http://schemas.openxmlformats.org/presentationml/2006/ole">
            <mc:AlternateContent xmlns:mc="http://schemas.openxmlformats.org/markup-compatibility/2006">
              <mc:Choice xmlns:v="urn:schemas-microsoft-com:vml" Requires="v">
                <p:oleObj name="Equation" r:id="rId2" imgW="419040" imgH="279360" progId="Equation.DSMT4">
                  <p:embed/>
                </p:oleObj>
              </mc:Choice>
              <mc:Fallback>
                <p:oleObj name="Equation" r:id="rId2" imgW="419040" imgH="279360" progId="Equation.DSMT4">
                  <p:embed/>
                  <p:pic>
                    <p:nvPicPr>
                      <p:cNvPr id="0" name="Picture 2"/>
                      <p:cNvPicPr>
                        <a:picLocks noChangeAspect="1" noChangeArrowheads="1"/>
                      </p:cNvPicPr>
                      <p:nvPr/>
                    </p:nvPicPr>
                    <p:blipFill>
                      <a:blip r:embed="rId3"/>
                      <a:srcRect/>
                      <a:stretch>
                        <a:fillRect/>
                      </a:stretch>
                    </p:blipFill>
                    <p:spPr bwMode="auto">
                      <a:xfrm>
                        <a:off x="533400" y="4140200"/>
                        <a:ext cx="419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a:extLst>
              <a:ext uri="{FF2B5EF4-FFF2-40B4-BE49-F238E27FC236}">
                <a16:creationId xmlns:a16="http://schemas.microsoft.com/office/drawing/2014/main" id="{70328B31-EC71-434C-A05B-3B0017651E4E}"/>
              </a:ext>
            </a:extLst>
          </p:cNvPr>
          <p:cNvCxnSpPr>
            <a:cxnSpLocks/>
          </p:cNvCxnSpPr>
          <p:nvPr/>
        </p:nvCxnSpPr>
        <p:spPr>
          <a:xfrm>
            <a:off x="559925" y="410583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the Shortest Distance</a:t>
            </a:r>
            <a:br>
              <a:rPr lang="en-US" dirty="0"/>
            </a:br>
            <a:r>
              <a:rPr lang="en-US" dirty="0"/>
              <a:t>between a Point and a Plane (cont.)</a:t>
            </a:r>
          </a:p>
        </p:txBody>
      </p:sp>
      <p:sp>
        <p:nvSpPr>
          <p:cNvPr id="3" name="Content Placeholder 2"/>
          <p:cNvSpPr>
            <a:spLocks noGrp="1"/>
          </p:cNvSpPr>
          <p:nvPr>
            <p:ph idx="1"/>
          </p:nvPr>
        </p:nvSpPr>
        <p:spPr/>
        <p:txBody>
          <a:bodyPr>
            <a:normAutofit/>
          </a:bodyPr>
          <a:lstStyle/>
          <a:p>
            <a:r>
              <a:rPr lang="en-US" dirty="0"/>
              <a:t>From the equation 2</a:t>
            </a:r>
            <a:r>
              <a:rPr lang="en-US" i="1" dirty="0"/>
              <a:t>x</a:t>
            </a:r>
            <a:r>
              <a:rPr lang="en-US" dirty="0"/>
              <a:t> </a:t>
            </a:r>
            <a:r>
              <a:rPr lang="en-US" dirty="0">
                <a:latin typeface="Symbol" pitchFamily="18" charset="2"/>
              </a:rPr>
              <a:t>-</a:t>
            </a:r>
            <a:r>
              <a:rPr lang="en-US" dirty="0"/>
              <a:t> 3</a:t>
            </a:r>
            <a:r>
              <a:rPr lang="en-US" i="1" dirty="0"/>
              <a:t>y</a:t>
            </a:r>
            <a:r>
              <a:rPr lang="en-US" dirty="0"/>
              <a:t> + 6</a:t>
            </a:r>
            <a:r>
              <a:rPr lang="en-US" i="1" dirty="0"/>
              <a:t>z</a:t>
            </a:r>
            <a:r>
              <a:rPr lang="en-US" dirty="0"/>
              <a:t> = 2, we know that the vector 		  is normal to the plane and we can say that </a:t>
            </a:r>
            <a:br>
              <a:rPr lang="en-US" dirty="0"/>
            </a:br>
            <a:br>
              <a:rPr lang="en-US" dirty="0"/>
            </a:br>
            <a:endParaRPr lang="en-US" dirty="0"/>
          </a:p>
          <a:p>
            <a:br>
              <a:rPr lang="en-US" dirty="0"/>
            </a:br>
            <a:r>
              <a:rPr lang="en-US" dirty="0"/>
              <a:t>All that remains is to find a convenient point </a:t>
            </a:r>
            <a:r>
              <a:rPr lang="en-US" i="1" dirty="0"/>
              <a:t>B</a:t>
            </a:r>
            <a:r>
              <a:rPr lang="en-US" dirty="0"/>
              <a:t> and carry out the computation. By inspection, the point</a:t>
            </a:r>
            <a:br>
              <a:rPr lang="en-US" dirty="0"/>
            </a:br>
            <a:r>
              <a:rPr lang="en-US" dirty="0"/>
              <a:t>(1, 0, 0) is an easily found point on 2</a:t>
            </a:r>
            <a:r>
              <a:rPr lang="en-US" i="1" dirty="0"/>
              <a:t>x</a:t>
            </a:r>
            <a:r>
              <a:rPr lang="en-US" dirty="0"/>
              <a:t> </a:t>
            </a:r>
            <a:r>
              <a:rPr lang="en-US" dirty="0">
                <a:latin typeface="Symbol" pitchFamily="18" charset="2"/>
              </a:rPr>
              <a:t>-</a:t>
            </a:r>
            <a:r>
              <a:rPr lang="en-US" dirty="0"/>
              <a:t> 3</a:t>
            </a:r>
            <a:r>
              <a:rPr lang="en-US" i="1" dirty="0"/>
              <a:t>y</a:t>
            </a:r>
            <a:r>
              <a:rPr lang="en-US" dirty="0"/>
              <a:t> + 6</a:t>
            </a:r>
            <a:r>
              <a:rPr lang="en-US" i="1" dirty="0"/>
              <a:t>z</a:t>
            </a:r>
            <a:r>
              <a:rPr lang="en-US" dirty="0"/>
              <a:t> = 2, and this gives us </a:t>
            </a:r>
          </a:p>
          <a:p>
            <a:endParaRPr lang="en-US" dirty="0"/>
          </a:p>
        </p:txBody>
      </p:sp>
      <p:graphicFrame>
        <p:nvGraphicFramePr>
          <p:cNvPr id="117763" name="Object 3"/>
          <p:cNvGraphicFramePr>
            <a:graphicFrameLocks noChangeAspect="1"/>
          </p:cNvGraphicFramePr>
          <p:nvPr/>
        </p:nvGraphicFramePr>
        <p:xfrm>
          <a:off x="1600200" y="1752600"/>
          <a:ext cx="1752600" cy="469900"/>
        </p:xfrm>
        <a:graphic>
          <a:graphicData uri="http://schemas.openxmlformats.org/presentationml/2006/ole">
            <mc:AlternateContent xmlns:mc="http://schemas.openxmlformats.org/markup-compatibility/2006">
              <mc:Choice xmlns:v="urn:schemas-microsoft-com:vml" Requires="v">
                <p:oleObj name="Equation" r:id="rId2" imgW="1752480" imgH="469800" progId="Equation.DSMT4">
                  <p:embed/>
                </p:oleObj>
              </mc:Choice>
              <mc:Fallback>
                <p:oleObj name="Equation" r:id="rId2" imgW="1752480" imgH="4698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175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4" name="Object 4"/>
          <p:cNvGraphicFramePr>
            <a:graphicFrameLocks noChangeAspect="1"/>
          </p:cNvGraphicFramePr>
          <p:nvPr>
            <p:extLst>
              <p:ext uri="{D42A27DB-BD31-4B8C-83A1-F6EECF244321}">
                <p14:modId xmlns:p14="http://schemas.microsoft.com/office/powerpoint/2010/main" val="159050576"/>
              </p:ext>
            </p:extLst>
          </p:nvPr>
        </p:nvGraphicFramePr>
        <p:xfrm>
          <a:off x="2247900" y="2673350"/>
          <a:ext cx="4559300" cy="1054100"/>
        </p:xfrm>
        <a:graphic>
          <a:graphicData uri="http://schemas.openxmlformats.org/presentationml/2006/ole">
            <mc:AlternateContent xmlns:mc="http://schemas.openxmlformats.org/markup-compatibility/2006">
              <mc:Choice xmlns:v="urn:schemas-microsoft-com:vml" Requires="v">
                <p:oleObj name="Equation" r:id="rId4" imgW="4559040" imgH="1054080" progId="Equation.DSMT4">
                  <p:embed/>
                </p:oleObj>
              </mc:Choice>
              <mc:Fallback>
                <p:oleObj name="Equation" r:id="rId4" imgW="4559040" imgH="1054080" progId="Equation.DSMT4">
                  <p:embed/>
                  <p:pic>
                    <p:nvPicPr>
                      <p:cNvPr id="0" name="Object 4"/>
                      <p:cNvPicPr>
                        <a:picLocks noChangeAspect="1" noChangeArrowheads="1"/>
                      </p:cNvPicPr>
                      <p:nvPr/>
                    </p:nvPicPr>
                    <p:blipFill>
                      <a:blip r:embed="rId5"/>
                      <a:srcRect/>
                      <a:stretch>
                        <a:fillRect/>
                      </a:stretch>
                    </p:blipFill>
                    <p:spPr bwMode="auto">
                      <a:xfrm>
                        <a:off x="2247900" y="2673350"/>
                        <a:ext cx="45593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76671155"/>
              </p:ext>
            </p:extLst>
          </p:nvPr>
        </p:nvGraphicFramePr>
        <p:xfrm>
          <a:off x="2400300" y="5259295"/>
          <a:ext cx="2019300" cy="482600"/>
        </p:xfrm>
        <a:graphic>
          <a:graphicData uri="http://schemas.openxmlformats.org/presentationml/2006/ole">
            <mc:AlternateContent xmlns:mc="http://schemas.openxmlformats.org/markup-compatibility/2006">
              <mc:Choice xmlns:v="urn:schemas-microsoft-com:vml" Requires="v">
                <p:oleObj name="Equation" r:id="rId6" imgW="2019240" imgH="482400" progId="Equation.DSMT4">
                  <p:embed/>
                </p:oleObj>
              </mc:Choice>
              <mc:Fallback>
                <p:oleObj name="Equation" r:id="rId6" imgW="2019240" imgH="482400" progId="Equation.DSMT4">
                  <p:embed/>
                  <p:pic>
                    <p:nvPicPr>
                      <p:cNvPr id="0" name="Object 3"/>
                      <p:cNvPicPr>
                        <a:picLocks noChangeAspect="1" noChangeArrowheads="1"/>
                      </p:cNvPicPr>
                      <p:nvPr/>
                    </p:nvPicPr>
                    <p:blipFill>
                      <a:blip r:embed="rId7"/>
                      <a:srcRect/>
                      <a:stretch>
                        <a:fillRect/>
                      </a:stretch>
                    </p:blipFill>
                    <p:spPr bwMode="auto">
                      <a:xfrm>
                        <a:off x="2400300" y="5259295"/>
                        <a:ext cx="2019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Straight Arrow Connector 6">
            <a:extLst>
              <a:ext uri="{FF2B5EF4-FFF2-40B4-BE49-F238E27FC236}">
                <a16:creationId xmlns:a16="http://schemas.microsoft.com/office/drawing/2014/main" id="{6F10F2D0-4FFC-451C-AD85-5CEFA14CDBB1}"/>
              </a:ext>
            </a:extLst>
          </p:cNvPr>
          <p:cNvCxnSpPr>
            <a:cxnSpLocks/>
          </p:cNvCxnSpPr>
          <p:nvPr/>
        </p:nvCxnSpPr>
        <p:spPr>
          <a:xfrm>
            <a:off x="2429435" y="530710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19AB557-27DC-4831-95E0-794D7157DE0F}"/>
              </a:ext>
            </a:extLst>
          </p:cNvPr>
          <p:cNvCxnSpPr>
            <a:cxnSpLocks/>
          </p:cNvCxnSpPr>
          <p:nvPr/>
        </p:nvCxnSpPr>
        <p:spPr>
          <a:xfrm>
            <a:off x="3514165" y="2962835"/>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A913910-CB1C-4334-9C5C-417D921C7C5A}"/>
              </a:ext>
            </a:extLst>
          </p:cNvPr>
          <p:cNvCxnSpPr>
            <a:cxnSpLocks/>
          </p:cNvCxnSpPr>
          <p:nvPr/>
        </p:nvCxnSpPr>
        <p:spPr>
          <a:xfrm>
            <a:off x="4375712" y="270286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7AB760-785A-451F-B904-99DCB8319002}"/>
              </a:ext>
            </a:extLst>
          </p:cNvPr>
          <p:cNvCxnSpPr>
            <a:cxnSpLocks/>
          </p:cNvCxnSpPr>
          <p:nvPr/>
        </p:nvCxnSpPr>
        <p:spPr>
          <a:xfrm>
            <a:off x="5898775" y="270734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Finding the Shortest Distance</a:t>
            </a:r>
            <a:br>
              <a:rPr lang="en-US" dirty="0"/>
            </a:br>
            <a:r>
              <a:rPr lang="en-US" dirty="0"/>
              <a:t>between a Point and a Plane (cont.)</a:t>
            </a:r>
          </a:p>
        </p:txBody>
      </p:sp>
      <p:pic>
        <p:nvPicPr>
          <p:cNvPr id="119810" name="Picture 2"/>
          <p:cNvPicPr>
            <a:picLocks noChangeAspect="1" noChangeArrowheads="1"/>
          </p:cNvPicPr>
          <p:nvPr/>
        </p:nvPicPr>
        <p:blipFill>
          <a:blip r:embed="rId2" cstate="print"/>
          <a:srcRect/>
          <a:stretch>
            <a:fillRect/>
          </a:stretch>
        </p:blipFill>
        <p:spPr bwMode="auto">
          <a:xfrm>
            <a:off x="5318760" y="1295402"/>
            <a:ext cx="3291840" cy="4074810"/>
          </a:xfrm>
          <a:prstGeom prst="rect">
            <a:avLst/>
          </a:prstGeom>
          <a:noFill/>
          <a:ln w="9525">
            <a:noFill/>
            <a:miter lim="800000"/>
            <a:headEnd/>
            <a:tailEnd/>
          </a:ln>
        </p:spPr>
      </p:pic>
      <p:sp>
        <p:nvSpPr>
          <p:cNvPr id="7" name="Rectangle 6"/>
          <p:cNvSpPr/>
          <p:nvPr/>
        </p:nvSpPr>
        <p:spPr>
          <a:xfrm>
            <a:off x="6279653" y="5486400"/>
            <a:ext cx="1370055" cy="523220"/>
          </a:xfrm>
          <a:prstGeom prst="rect">
            <a:avLst/>
          </a:prstGeom>
        </p:spPr>
        <p:txBody>
          <a:bodyPr wrap="none">
            <a:spAutoFit/>
          </a:bodyPr>
          <a:lstStyle/>
          <a:p>
            <a:r>
              <a:rPr lang="en-US" sz="2800" b="1" dirty="0"/>
              <a:t>Figure 7</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758134396"/>
              </p:ext>
            </p:extLst>
          </p:nvPr>
        </p:nvGraphicFramePr>
        <p:xfrm>
          <a:off x="573088" y="1304925"/>
          <a:ext cx="1493837" cy="1047750"/>
        </p:xfrm>
        <a:graphic>
          <a:graphicData uri="http://schemas.openxmlformats.org/presentationml/2006/ole">
            <mc:AlternateContent xmlns:mc="http://schemas.openxmlformats.org/markup-compatibility/2006">
              <mc:Choice xmlns:v="urn:schemas-microsoft-com:vml" Requires="v">
                <p:oleObj name="Equation" r:id="rId3" imgW="1447560" imgH="1015920" progId="Equation.DSMT4">
                  <p:embed/>
                </p:oleObj>
              </mc:Choice>
              <mc:Fallback>
                <p:oleObj name="Equation" r:id="rId3" imgW="1447560" imgH="1015920" progId="Equation.DSMT4">
                  <p:embed/>
                  <p:pic>
                    <p:nvPicPr>
                      <p:cNvPr id="0" name="Object 4"/>
                      <p:cNvPicPr>
                        <a:picLocks noChangeAspect="1" noChangeArrowheads="1"/>
                      </p:cNvPicPr>
                      <p:nvPr/>
                    </p:nvPicPr>
                    <p:blipFill>
                      <a:blip r:embed="rId4"/>
                      <a:srcRect/>
                      <a:stretch>
                        <a:fillRect/>
                      </a:stretch>
                    </p:blipFill>
                    <p:spPr bwMode="auto">
                      <a:xfrm>
                        <a:off x="573088" y="1304925"/>
                        <a:ext cx="149383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81018522"/>
              </p:ext>
            </p:extLst>
          </p:nvPr>
        </p:nvGraphicFramePr>
        <p:xfrm>
          <a:off x="838200" y="2514600"/>
          <a:ext cx="3022600" cy="1079500"/>
        </p:xfrm>
        <a:graphic>
          <a:graphicData uri="http://schemas.openxmlformats.org/presentationml/2006/ole">
            <mc:AlternateContent xmlns:mc="http://schemas.openxmlformats.org/markup-compatibility/2006">
              <mc:Choice xmlns:v="urn:schemas-microsoft-com:vml" Requires="v">
                <p:oleObj name="Equation" r:id="rId5" imgW="3022560" imgH="1079280" progId="Equation.DSMT4">
                  <p:embed/>
                </p:oleObj>
              </mc:Choice>
              <mc:Fallback>
                <p:oleObj name="Equation" r:id="rId5" imgW="3022560" imgH="1079280" progId="Equation.DSMT4">
                  <p:embed/>
                  <p:pic>
                    <p:nvPicPr>
                      <p:cNvPr id="0" name=""/>
                      <p:cNvPicPr/>
                      <p:nvPr/>
                    </p:nvPicPr>
                    <p:blipFill>
                      <a:blip r:embed="rId6"/>
                      <a:stretch>
                        <a:fillRect/>
                      </a:stretch>
                    </p:blipFill>
                    <p:spPr>
                      <a:xfrm>
                        <a:off x="838200" y="2514600"/>
                        <a:ext cx="3022600" cy="1079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17172129"/>
              </p:ext>
            </p:extLst>
          </p:nvPr>
        </p:nvGraphicFramePr>
        <p:xfrm>
          <a:off x="838200" y="3733800"/>
          <a:ext cx="1955800" cy="927100"/>
        </p:xfrm>
        <a:graphic>
          <a:graphicData uri="http://schemas.openxmlformats.org/presentationml/2006/ole">
            <mc:AlternateContent xmlns:mc="http://schemas.openxmlformats.org/markup-compatibility/2006">
              <mc:Choice xmlns:v="urn:schemas-microsoft-com:vml" Requires="v">
                <p:oleObj name="Equation" r:id="rId7" imgW="1955520" imgH="927000" progId="Equation.DSMT4">
                  <p:embed/>
                </p:oleObj>
              </mc:Choice>
              <mc:Fallback>
                <p:oleObj name="Equation" r:id="rId7" imgW="1955520" imgH="927000" progId="Equation.DSMT4">
                  <p:embed/>
                  <p:pic>
                    <p:nvPicPr>
                      <p:cNvPr id="0" name=""/>
                      <p:cNvPicPr/>
                      <p:nvPr/>
                    </p:nvPicPr>
                    <p:blipFill>
                      <a:blip r:embed="rId8"/>
                      <a:stretch>
                        <a:fillRect/>
                      </a:stretch>
                    </p:blipFill>
                    <p:spPr>
                      <a:xfrm>
                        <a:off x="838200" y="3733800"/>
                        <a:ext cx="1955800" cy="927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54116974"/>
              </p:ext>
            </p:extLst>
          </p:nvPr>
        </p:nvGraphicFramePr>
        <p:xfrm>
          <a:off x="838200" y="4800600"/>
          <a:ext cx="698500" cy="838200"/>
        </p:xfrm>
        <a:graphic>
          <a:graphicData uri="http://schemas.openxmlformats.org/presentationml/2006/ole">
            <mc:AlternateContent xmlns:mc="http://schemas.openxmlformats.org/markup-compatibility/2006">
              <mc:Choice xmlns:v="urn:schemas-microsoft-com:vml" Requires="v">
                <p:oleObj name="Equation" r:id="rId9" imgW="698400" imgH="838080" progId="Equation.DSMT4">
                  <p:embed/>
                </p:oleObj>
              </mc:Choice>
              <mc:Fallback>
                <p:oleObj name="Equation" r:id="rId9" imgW="698400" imgH="838080" progId="Equation.DSMT4">
                  <p:embed/>
                  <p:pic>
                    <p:nvPicPr>
                      <p:cNvPr id="0" name=""/>
                      <p:cNvPicPr/>
                      <p:nvPr/>
                    </p:nvPicPr>
                    <p:blipFill>
                      <a:blip r:embed="rId10"/>
                      <a:stretch>
                        <a:fillRect/>
                      </a:stretch>
                    </p:blipFill>
                    <p:spPr>
                      <a:xfrm>
                        <a:off x="838200" y="4800600"/>
                        <a:ext cx="698500" cy="838200"/>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43E76AD7-4B2C-4F75-B1AD-53AED839D864}"/>
              </a:ext>
            </a:extLst>
          </p:cNvPr>
          <p:cNvCxnSpPr>
            <a:cxnSpLocks/>
          </p:cNvCxnSpPr>
          <p:nvPr/>
        </p:nvCxnSpPr>
        <p:spPr>
          <a:xfrm>
            <a:off x="1228165" y="1344705"/>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2" cstate="print"/>
          <a:srcRect/>
          <a:stretch>
            <a:fillRect/>
          </a:stretch>
        </p:blipFill>
        <p:spPr bwMode="auto">
          <a:xfrm>
            <a:off x="4648200" y="2873056"/>
            <a:ext cx="4206240" cy="261334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11: Finding the Shortest Distance</a:t>
            </a:r>
            <a:br>
              <a:rPr lang="en-US" dirty="0"/>
            </a:br>
            <a:r>
              <a:rPr lang="en-US" dirty="0"/>
              <a:t>between Two Skew Lines </a:t>
            </a:r>
          </a:p>
        </p:txBody>
      </p:sp>
      <p:sp>
        <p:nvSpPr>
          <p:cNvPr id="3" name="Content Placeholder 2"/>
          <p:cNvSpPr>
            <a:spLocks noGrp="1"/>
          </p:cNvSpPr>
          <p:nvPr>
            <p:ph idx="1"/>
          </p:nvPr>
        </p:nvSpPr>
        <p:spPr/>
        <p:txBody>
          <a:bodyPr>
            <a:noAutofit/>
          </a:bodyPr>
          <a:lstStyle/>
          <a:p>
            <a:r>
              <a:rPr lang="en-US" dirty="0"/>
              <a:t>Find the shortest distance </a:t>
            </a:r>
            <a:r>
              <a:rPr lang="en-US" i="1" dirty="0"/>
              <a:t>d</a:t>
            </a:r>
            <a:r>
              <a:rPr lang="en-US" dirty="0"/>
              <a:t> between the skew lines </a:t>
            </a:r>
          </a:p>
          <a:p>
            <a:pPr>
              <a:lnSpc>
                <a:spcPct val="150000"/>
              </a:lnSpc>
            </a:pPr>
            <a:endParaRPr lang="en-US" dirty="0"/>
          </a:p>
          <a:p>
            <a:r>
              <a:rPr lang="en-US" b="1" dirty="0"/>
              <a:t>Solution </a:t>
            </a:r>
          </a:p>
          <a:p>
            <a:r>
              <a:rPr lang="en-US" dirty="0"/>
              <a:t>We determined in Example 4b</a:t>
            </a:r>
            <a:br>
              <a:rPr lang="en-US" dirty="0"/>
            </a:br>
            <a:r>
              <a:rPr lang="en-US" dirty="0"/>
              <a:t>that the lines are skew, so we</a:t>
            </a:r>
            <a:br>
              <a:rPr lang="en-US" dirty="0"/>
            </a:br>
            <a:r>
              <a:rPr lang="en-US" dirty="0"/>
              <a:t>know that they lie in two </a:t>
            </a:r>
            <a:br>
              <a:rPr lang="en-US" dirty="0"/>
            </a:br>
            <a:r>
              <a:rPr lang="en-US" dirty="0"/>
              <a:t>parallel planes. </a:t>
            </a:r>
          </a:p>
        </p:txBody>
      </p:sp>
      <p:graphicFrame>
        <p:nvGraphicFramePr>
          <p:cNvPr id="120834" name="Object 2"/>
          <p:cNvGraphicFramePr>
            <a:graphicFrameLocks noChangeAspect="1"/>
          </p:cNvGraphicFramePr>
          <p:nvPr/>
        </p:nvGraphicFramePr>
        <p:xfrm>
          <a:off x="654050" y="1905000"/>
          <a:ext cx="7835900" cy="469900"/>
        </p:xfrm>
        <a:graphic>
          <a:graphicData uri="http://schemas.openxmlformats.org/presentationml/2006/ole">
            <mc:AlternateContent xmlns:mc="http://schemas.openxmlformats.org/markup-compatibility/2006">
              <mc:Choice xmlns:v="urn:schemas-microsoft-com:vml" Requires="v">
                <p:oleObj name="Equation" r:id="rId3" imgW="7835760" imgH="469800" progId="Equation.DSMT4">
                  <p:embed/>
                </p:oleObj>
              </mc:Choice>
              <mc:Fallback>
                <p:oleObj name="Equation" r:id="rId3" imgW="78357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1905000"/>
                        <a:ext cx="783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339840" y="5486400"/>
            <a:ext cx="1451808" cy="523220"/>
          </a:xfrm>
          <a:prstGeom prst="rect">
            <a:avLst/>
          </a:prstGeom>
        </p:spPr>
        <p:txBody>
          <a:bodyPr wrap="none">
            <a:spAutoFit/>
          </a:bodyPr>
          <a:lstStyle/>
          <a:p>
            <a:r>
              <a:rPr lang="en-US" sz="2800" b="1" dirty="0"/>
              <a:t>Figure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8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the Shortest Distance</a:t>
            </a:r>
            <a:br>
              <a:rPr lang="en-US" dirty="0"/>
            </a:br>
            <a:r>
              <a:rPr lang="en-US" dirty="0"/>
              <a:t>between Two Skew Lines (cont.)</a:t>
            </a:r>
          </a:p>
        </p:txBody>
      </p:sp>
      <p:sp>
        <p:nvSpPr>
          <p:cNvPr id="3" name="Content Placeholder 2"/>
          <p:cNvSpPr>
            <a:spLocks noGrp="1"/>
          </p:cNvSpPr>
          <p:nvPr>
            <p:ph idx="1"/>
          </p:nvPr>
        </p:nvSpPr>
        <p:spPr/>
        <p:txBody>
          <a:bodyPr/>
          <a:lstStyle/>
          <a:p>
            <a:r>
              <a:rPr lang="en-US" dirty="0"/>
              <a:t>If we can determine those planes, the shortest distance between the lines will be the same as the distance between the planes. A variation of our work in </a:t>
            </a:r>
            <a:br>
              <a:rPr lang="en-US" dirty="0"/>
            </a:br>
            <a:r>
              <a:rPr lang="en-US" dirty="0"/>
              <a:t>Example 10 will let us find that distance.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the Shortest Distance</a:t>
            </a:r>
            <a:br>
              <a:rPr lang="en-US" dirty="0"/>
            </a:br>
            <a:r>
              <a:rPr lang="en-US" dirty="0"/>
              <a:t>between Two Skew Lines (cont.)</a:t>
            </a:r>
          </a:p>
        </p:txBody>
      </p:sp>
      <p:sp>
        <p:nvSpPr>
          <p:cNvPr id="3" name="Content Placeholder 2"/>
          <p:cNvSpPr>
            <a:spLocks noGrp="1"/>
          </p:cNvSpPr>
          <p:nvPr>
            <p:ph idx="1"/>
          </p:nvPr>
        </p:nvSpPr>
        <p:spPr/>
        <p:txBody>
          <a:bodyPr/>
          <a:lstStyle/>
          <a:p>
            <a:r>
              <a:rPr lang="en-US" dirty="0"/>
              <a:t>Since					and </a:t>
            </a:r>
            <a:br>
              <a:rPr lang="en-US" dirty="0"/>
            </a:br>
            <a:r>
              <a:rPr lang="en-US" dirty="0"/>
              <a:t>				      the direction vector for the line </a:t>
            </a:r>
            <a:r>
              <a:rPr lang="en-US" b="1" dirty="0"/>
              <a:t>r</a:t>
            </a:r>
            <a:r>
              <a:rPr lang="en-US" dirty="0"/>
              <a:t>(</a:t>
            </a:r>
            <a:r>
              <a:rPr lang="en-US" i="1" dirty="0"/>
              <a:t>u</a:t>
            </a:r>
            <a:r>
              <a:rPr lang="en-US" dirty="0"/>
              <a:t>) is		       and the direction vector for the line </a:t>
            </a:r>
            <a:r>
              <a:rPr lang="en-US" b="1" dirty="0"/>
              <a:t>s</a:t>
            </a:r>
            <a:r>
              <a:rPr lang="en-US" dirty="0"/>
              <a:t>(</a:t>
            </a:r>
            <a:r>
              <a:rPr lang="en-US" i="1" dirty="0"/>
              <a:t>v</a:t>
            </a:r>
            <a:r>
              <a:rPr lang="en-US" dirty="0"/>
              <a:t>) is			Any vector </a:t>
            </a:r>
            <a:r>
              <a:rPr lang="en-US" b="1" dirty="0"/>
              <a:t>n</a:t>
            </a:r>
            <a:r>
              <a:rPr lang="en-US" dirty="0"/>
              <a:t> normal to the two parallel planes must be orthogonal to both </a:t>
            </a:r>
            <a:br>
              <a:rPr lang="en-US" dirty="0"/>
            </a:br>
            <a:r>
              <a:rPr lang="en-US" b="1" dirty="0"/>
              <a:t>p</a:t>
            </a:r>
            <a:r>
              <a:rPr lang="en-US" dirty="0"/>
              <a:t> and </a:t>
            </a:r>
            <a:r>
              <a:rPr lang="en-US" b="1" dirty="0"/>
              <a:t>q</a:t>
            </a:r>
            <a:r>
              <a:rPr lang="en-US" dirty="0"/>
              <a:t>, so we can define </a:t>
            </a:r>
          </a:p>
        </p:txBody>
      </p:sp>
      <p:graphicFrame>
        <p:nvGraphicFramePr>
          <p:cNvPr id="122882" name="Object 2"/>
          <p:cNvGraphicFramePr>
            <a:graphicFrameLocks noChangeAspect="1"/>
          </p:cNvGraphicFramePr>
          <p:nvPr/>
        </p:nvGraphicFramePr>
        <p:xfrm>
          <a:off x="1371600" y="1304908"/>
          <a:ext cx="3644900" cy="469900"/>
        </p:xfrm>
        <a:graphic>
          <a:graphicData uri="http://schemas.openxmlformats.org/presentationml/2006/ole">
            <mc:AlternateContent xmlns:mc="http://schemas.openxmlformats.org/markup-compatibility/2006">
              <mc:Choice xmlns:v="urn:schemas-microsoft-com:vml" Requires="v">
                <p:oleObj name="Equation" r:id="rId2" imgW="3644640" imgH="469800" progId="Equation.DSMT4">
                  <p:embed/>
                </p:oleObj>
              </mc:Choice>
              <mc:Fallback>
                <p:oleObj name="Equation" r:id="rId2" imgW="36446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04908"/>
                        <a:ext cx="364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3"/>
          <p:cNvGraphicFramePr>
            <a:graphicFrameLocks noChangeAspect="1"/>
          </p:cNvGraphicFramePr>
          <p:nvPr/>
        </p:nvGraphicFramePr>
        <p:xfrm>
          <a:off x="533400" y="1737610"/>
          <a:ext cx="4025900" cy="469900"/>
        </p:xfrm>
        <a:graphic>
          <a:graphicData uri="http://schemas.openxmlformats.org/presentationml/2006/ole">
            <mc:AlternateContent xmlns:mc="http://schemas.openxmlformats.org/markup-compatibility/2006">
              <mc:Choice xmlns:v="urn:schemas-microsoft-com:vml" Requires="v">
                <p:oleObj name="Equation" r:id="rId4" imgW="4025880" imgH="469800" progId="Equation.DSMT4">
                  <p:embed/>
                </p:oleObj>
              </mc:Choice>
              <mc:Fallback>
                <p:oleObj name="Equation" r:id="rId4" imgW="40258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37610"/>
                        <a:ext cx="402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4" name="Object 4"/>
          <p:cNvGraphicFramePr>
            <a:graphicFrameLocks noChangeAspect="1"/>
          </p:cNvGraphicFramePr>
          <p:nvPr/>
        </p:nvGraphicFramePr>
        <p:xfrm>
          <a:off x="2057400" y="2179820"/>
          <a:ext cx="1739900" cy="469900"/>
        </p:xfrm>
        <a:graphic>
          <a:graphicData uri="http://schemas.openxmlformats.org/presentationml/2006/ole">
            <mc:AlternateContent xmlns:mc="http://schemas.openxmlformats.org/markup-compatibility/2006">
              <mc:Choice xmlns:v="urn:schemas-microsoft-com:vml" Requires="v">
                <p:oleObj name="Equation" r:id="rId6" imgW="1739880" imgH="469800" progId="Equation.DSMT4">
                  <p:embed/>
                </p:oleObj>
              </mc:Choice>
              <mc:Fallback>
                <p:oleObj name="Equation" r:id="rId6" imgW="17398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2179820"/>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5" name="Object 5"/>
          <p:cNvGraphicFramePr>
            <a:graphicFrameLocks noChangeAspect="1"/>
          </p:cNvGraphicFramePr>
          <p:nvPr/>
        </p:nvGraphicFramePr>
        <p:xfrm>
          <a:off x="2027420" y="2593090"/>
          <a:ext cx="2057400" cy="469900"/>
        </p:xfrm>
        <a:graphic>
          <a:graphicData uri="http://schemas.openxmlformats.org/presentationml/2006/ole">
            <mc:AlternateContent xmlns:mc="http://schemas.openxmlformats.org/markup-compatibility/2006">
              <mc:Choice xmlns:v="urn:schemas-microsoft-com:vml" Requires="v">
                <p:oleObj name="Equation" r:id="rId8" imgW="2057400" imgH="469800" progId="Equation.DSMT4">
                  <p:embed/>
                </p:oleObj>
              </mc:Choice>
              <mc:Fallback>
                <p:oleObj name="Equation" r:id="rId8" imgW="205740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7420" y="2593090"/>
                        <a:ext cx="205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6" name="Object 6"/>
          <p:cNvGraphicFramePr>
            <a:graphicFrameLocks noChangeAspect="1"/>
          </p:cNvGraphicFramePr>
          <p:nvPr/>
        </p:nvGraphicFramePr>
        <p:xfrm>
          <a:off x="1930400" y="4000500"/>
          <a:ext cx="5283200" cy="1562100"/>
        </p:xfrm>
        <a:graphic>
          <a:graphicData uri="http://schemas.openxmlformats.org/presentationml/2006/ole">
            <mc:AlternateContent xmlns:mc="http://schemas.openxmlformats.org/markup-compatibility/2006">
              <mc:Choice xmlns:v="urn:schemas-microsoft-com:vml" Requires="v">
                <p:oleObj name="Equation" r:id="rId10" imgW="5283000" imgH="1562040" progId="Equation.DSMT4">
                  <p:embed/>
                </p:oleObj>
              </mc:Choice>
              <mc:Fallback>
                <p:oleObj name="Equation" r:id="rId10" imgW="5283000" imgH="1562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0400" y="4000500"/>
                        <a:ext cx="5283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Finding the Shortest Distance</a:t>
            </a:r>
            <a:br>
              <a:rPr lang="en-US" dirty="0"/>
            </a:br>
            <a:r>
              <a:rPr lang="en-US" dirty="0"/>
              <a:t>between Two Skew Lines (cont.)</a:t>
            </a:r>
          </a:p>
        </p:txBody>
      </p:sp>
      <p:sp>
        <p:nvSpPr>
          <p:cNvPr id="3" name="Content Placeholder 2"/>
          <p:cNvSpPr>
            <a:spLocks noGrp="1"/>
          </p:cNvSpPr>
          <p:nvPr>
            <p:ph idx="1"/>
          </p:nvPr>
        </p:nvSpPr>
        <p:spPr/>
        <p:txBody>
          <a:bodyPr/>
          <a:lstStyle/>
          <a:p>
            <a:r>
              <a:rPr lang="en-US" dirty="0"/>
              <a:t>The point </a:t>
            </a:r>
            <a:r>
              <a:rPr lang="en-US" i="1" dirty="0"/>
              <a:t>A</a:t>
            </a:r>
            <a:r>
              <a:rPr lang="en-US" dirty="0"/>
              <a:t>(2, 3, 2) lies in the plane containing the line </a:t>
            </a:r>
            <a:r>
              <a:rPr lang="en-US" b="1" dirty="0"/>
              <a:t>r</a:t>
            </a:r>
            <a:r>
              <a:rPr lang="en-US" dirty="0"/>
              <a:t>(</a:t>
            </a:r>
            <a:r>
              <a:rPr lang="en-US" i="1" dirty="0"/>
              <a:t>u</a:t>
            </a:r>
            <a:r>
              <a:rPr lang="en-US" dirty="0"/>
              <a:t>) and the point </a:t>
            </a:r>
            <a:r>
              <a:rPr lang="en-US" i="1" dirty="0"/>
              <a:t>B</a:t>
            </a:r>
            <a:r>
              <a:rPr lang="en-US" dirty="0"/>
              <a:t>(0, 4, 2) lies in the plane containing the line </a:t>
            </a:r>
            <a:r>
              <a:rPr lang="en-US" b="1" dirty="0"/>
              <a:t>s</a:t>
            </a:r>
            <a:r>
              <a:rPr lang="en-US" dirty="0"/>
              <a:t>(</a:t>
            </a:r>
            <a:r>
              <a:rPr lang="en-US" i="1" dirty="0"/>
              <a:t>v</a:t>
            </a:r>
            <a:r>
              <a:rPr lang="en-US" dirty="0"/>
              <a:t>). So, the length of the projection of the vector 		    onto </a:t>
            </a:r>
            <a:r>
              <a:rPr lang="en-US" b="1" dirty="0"/>
              <a:t>n</a:t>
            </a:r>
            <a:r>
              <a:rPr lang="en-US" dirty="0"/>
              <a:t> is the distance </a:t>
            </a:r>
            <a:r>
              <a:rPr lang="en-US" i="1" dirty="0"/>
              <a:t>d</a:t>
            </a:r>
            <a:r>
              <a:rPr lang="en-US" dirty="0"/>
              <a:t> between the two planes. </a:t>
            </a:r>
          </a:p>
        </p:txBody>
      </p:sp>
      <p:graphicFrame>
        <p:nvGraphicFramePr>
          <p:cNvPr id="123906" name="Object 2"/>
          <p:cNvGraphicFramePr>
            <a:graphicFrameLocks noChangeAspect="1"/>
          </p:cNvGraphicFramePr>
          <p:nvPr>
            <p:extLst>
              <p:ext uri="{D42A27DB-BD31-4B8C-83A1-F6EECF244321}">
                <p14:modId xmlns:p14="http://schemas.microsoft.com/office/powerpoint/2010/main" val="2390132488"/>
              </p:ext>
            </p:extLst>
          </p:nvPr>
        </p:nvGraphicFramePr>
        <p:xfrm>
          <a:off x="1545665" y="2607610"/>
          <a:ext cx="1968500" cy="482600"/>
        </p:xfrm>
        <a:graphic>
          <a:graphicData uri="http://schemas.openxmlformats.org/presentationml/2006/ole">
            <mc:AlternateContent xmlns:mc="http://schemas.openxmlformats.org/markup-compatibility/2006">
              <mc:Choice xmlns:v="urn:schemas-microsoft-com:vml" Requires="v">
                <p:oleObj name="Equation" r:id="rId2" imgW="1968480" imgH="482400" progId="Equation.DSMT4">
                  <p:embed/>
                </p:oleObj>
              </mc:Choice>
              <mc:Fallback>
                <p:oleObj name="Equation" r:id="rId2" imgW="1968480" imgH="482400" progId="Equation.DSMT4">
                  <p:embed/>
                  <p:pic>
                    <p:nvPicPr>
                      <p:cNvPr id="0" name="Picture 2"/>
                      <p:cNvPicPr>
                        <a:picLocks noChangeAspect="1" noChangeArrowheads="1"/>
                      </p:cNvPicPr>
                      <p:nvPr/>
                    </p:nvPicPr>
                    <p:blipFill>
                      <a:blip r:embed="rId3"/>
                      <a:srcRect/>
                      <a:stretch>
                        <a:fillRect/>
                      </a:stretch>
                    </p:blipFill>
                    <p:spPr bwMode="auto">
                      <a:xfrm>
                        <a:off x="1545665" y="2607610"/>
                        <a:ext cx="1968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8" name="Object 4"/>
          <p:cNvGraphicFramePr>
            <a:graphicFrameLocks noChangeAspect="1"/>
          </p:cNvGraphicFramePr>
          <p:nvPr>
            <p:extLst>
              <p:ext uri="{D42A27DB-BD31-4B8C-83A1-F6EECF244321}">
                <p14:modId xmlns:p14="http://schemas.microsoft.com/office/powerpoint/2010/main" val="2919605777"/>
              </p:ext>
            </p:extLst>
          </p:nvPr>
        </p:nvGraphicFramePr>
        <p:xfrm>
          <a:off x="933450" y="4087813"/>
          <a:ext cx="1752600" cy="482600"/>
        </p:xfrm>
        <a:graphic>
          <a:graphicData uri="http://schemas.openxmlformats.org/presentationml/2006/ole">
            <mc:AlternateContent xmlns:mc="http://schemas.openxmlformats.org/markup-compatibility/2006">
              <mc:Choice xmlns:v="urn:schemas-microsoft-com:vml" Requires="v">
                <p:oleObj name="Equation" r:id="rId4" imgW="1752480" imgH="482400" progId="Equation.DSMT4">
                  <p:embed/>
                </p:oleObj>
              </mc:Choice>
              <mc:Fallback>
                <p:oleObj name="Equation" r:id="rId4" imgW="1752480" imgH="482400" progId="Equation.DSMT4">
                  <p:embed/>
                  <p:pic>
                    <p:nvPicPr>
                      <p:cNvPr id="0" name="Picture 4"/>
                      <p:cNvPicPr>
                        <a:picLocks noChangeAspect="1" noChangeArrowheads="1"/>
                      </p:cNvPicPr>
                      <p:nvPr/>
                    </p:nvPicPr>
                    <p:blipFill>
                      <a:blip r:embed="rId5"/>
                      <a:srcRect/>
                      <a:stretch>
                        <a:fillRect/>
                      </a:stretch>
                    </p:blipFill>
                    <p:spPr bwMode="auto">
                      <a:xfrm>
                        <a:off x="933450" y="4087813"/>
                        <a:ext cx="175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9" name="Object 5"/>
          <p:cNvGraphicFramePr>
            <a:graphicFrameLocks noChangeAspect="1"/>
          </p:cNvGraphicFramePr>
          <p:nvPr>
            <p:extLst>
              <p:ext uri="{D42A27DB-BD31-4B8C-83A1-F6EECF244321}">
                <p14:modId xmlns:p14="http://schemas.microsoft.com/office/powerpoint/2010/main" val="540707421"/>
              </p:ext>
            </p:extLst>
          </p:nvPr>
        </p:nvGraphicFramePr>
        <p:xfrm>
          <a:off x="2736850" y="3863975"/>
          <a:ext cx="1206500" cy="1016000"/>
        </p:xfrm>
        <a:graphic>
          <a:graphicData uri="http://schemas.openxmlformats.org/presentationml/2006/ole">
            <mc:AlternateContent xmlns:mc="http://schemas.openxmlformats.org/markup-compatibility/2006">
              <mc:Choice xmlns:v="urn:schemas-microsoft-com:vml" Requires="v">
                <p:oleObj name="Equation" r:id="rId6" imgW="1206360" imgH="1015920" progId="Equation.DSMT4">
                  <p:embed/>
                </p:oleObj>
              </mc:Choice>
              <mc:Fallback>
                <p:oleObj name="Equation" r:id="rId6" imgW="1206360" imgH="1015920" progId="Equation.DSMT4">
                  <p:embed/>
                  <p:pic>
                    <p:nvPicPr>
                      <p:cNvPr id="0" name="Picture 5"/>
                      <p:cNvPicPr>
                        <a:picLocks noChangeAspect="1" noChangeArrowheads="1"/>
                      </p:cNvPicPr>
                      <p:nvPr/>
                    </p:nvPicPr>
                    <p:blipFill>
                      <a:blip r:embed="rId7"/>
                      <a:srcRect/>
                      <a:stretch>
                        <a:fillRect/>
                      </a:stretch>
                    </p:blipFill>
                    <p:spPr bwMode="auto">
                      <a:xfrm>
                        <a:off x="2736850" y="3863975"/>
                        <a:ext cx="1206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0" name="Object 6"/>
          <p:cNvGraphicFramePr>
            <a:graphicFrameLocks noChangeAspect="1"/>
          </p:cNvGraphicFramePr>
          <p:nvPr/>
        </p:nvGraphicFramePr>
        <p:xfrm>
          <a:off x="4007370" y="3808750"/>
          <a:ext cx="3251200" cy="1079500"/>
        </p:xfrm>
        <a:graphic>
          <a:graphicData uri="http://schemas.openxmlformats.org/presentationml/2006/ole">
            <mc:AlternateContent xmlns:mc="http://schemas.openxmlformats.org/markup-compatibility/2006">
              <mc:Choice xmlns:v="urn:schemas-microsoft-com:vml" Requires="v">
                <p:oleObj name="Equation" r:id="rId8" imgW="3251160" imgH="1079280" progId="Equation.DSMT4">
                  <p:embed/>
                </p:oleObj>
              </mc:Choice>
              <mc:Fallback>
                <p:oleObj name="Equation" r:id="rId8" imgW="3251160" imgH="10792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7370" y="3808750"/>
                        <a:ext cx="32512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1" name="Object 7"/>
          <p:cNvGraphicFramePr>
            <a:graphicFrameLocks noChangeAspect="1"/>
          </p:cNvGraphicFramePr>
          <p:nvPr/>
        </p:nvGraphicFramePr>
        <p:xfrm>
          <a:off x="7270230" y="3914930"/>
          <a:ext cx="965200" cy="889000"/>
        </p:xfrm>
        <a:graphic>
          <a:graphicData uri="http://schemas.openxmlformats.org/presentationml/2006/ole">
            <mc:AlternateContent xmlns:mc="http://schemas.openxmlformats.org/markup-compatibility/2006">
              <mc:Choice xmlns:v="urn:schemas-microsoft-com:vml" Requires="v">
                <p:oleObj name="Equation" r:id="rId10" imgW="965160" imgH="888840" progId="Equation.DSMT4">
                  <p:embed/>
                </p:oleObj>
              </mc:Choice>
              <mc:Fallback>
                <p:oleObj name="Equation" r:id="rId10" imgW="965160" imgH="8888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0230" y="3914930"/>
                        <a:ext cx="965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a:extLst>
              <a:ext uri="{FF2B5EF4-FFF2-40B4-BE49-F238E27FC236}">
                <a16:creationId xmlns:a16="http://schemas.microsoft.com/office/drawing/2014/main" id="{AF1DBB38-373A-4FE9-8B38-A7CB16A98B11}"/>
              </a:ext>
            </a:extLst>
          </p:cNvPr>
          <p:cNvCxnSpPr>
            <a:cxnSpLocks/>
          </p:cNvCxnSpPr>
          <p:nvPr/>
        </p:nvCxnSpPr>
        <p:spPr>
          <a:xfrm>
            <a:off x="2218765" y="4123765"/>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643A3B1-A7FF-42A5-AA8F-CA7431235ECA}"/>
              </a:ext>
            </a:extLst>
          </p:cNvPr>
          <p:cNvCxnSpPr>
            <a:cxnSpLocks/>
          </p:cNvCxnSpPr>
          <p:nvPr/>
        </p:nvCxnSpPr>
        <p:spPr>
          <a:xfrm>
            <a:off x="3135035" y="3886200"/>
            <a:ext cx="392575" cy="0"/>
          </a:xfrm>
          <a:prstGeom prst="straightConnector1">
            <a:avLst/>
          </a:prstGeom>
          <a:ln>
            <a:solidFill>
              <a:srgbClr val="00009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751F44D-FE70-45A5-BDFA-AD2B820F189B}"/>
              </a:ext>
            </a:extLst>
          </p:cNvPr>
          <p:cNvCxnSpPr>
            <a:cxnSpLocks/>
          </p:cNvCxnSpPr>
          <p:nvPr/>
        </p:nvCxnSpPr>
        <p:spPr>
          <a:xfrm>
            <a:off x="1588625" y="2649070"/>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Constructing Position Vectors to Describe a Line (cont.)</a:t>
            </a:r>
          </a:p>
        </p:txBody>
      </p:sp>
      <p:sp>
        <p:nvSpPr>
          <p:cNvPr id="3" name="Content Placeholder 2"/>
          <p:cNvSpPr>
            <a:spLocks noGrp="1"/>
          </p:cNvSpPr>
          <p:nvPr>
            <p:ph idx="1"/>
          </p:nvPr>
        </p:nvSpPr>
        <p:spPr>
          <a:xfrm>
            <a:off x="457200" y="1280160"/>
            <a:ext cx="4724400" cy="4572000"/>
          </a:xfrm>
        </p:spPr>
        <p:txBody>
          <a:bodyPr/>
          <a:lstStyle/>
          <a:p>
            <a:r>
              <a:rPr lang="en-US" dirty="0"/>
              <a:t>we can add the vector			          to </a:t>
            </a:r>
            <a:r>
              <a:rPr lang="en-US" b="1" dirty="0"/>
              <a:t>r</a:t>
            </a:r>
            <a:r>
              <a:rPr lang="en-US" baseline="-25000" dirty="0"/>
              <a:t>0</a:t>
            </a:r>
            <a:r>
              <a:rPr lang="en-US" dirty="0"/>
              <a:t> to construct a position vector whose terminal point is </a:t>
            </a:r>
            <a:r>
              <a:rPr lang="en-US" i="1" dirty="0"/>
              <a:t>B</a:t>
            </a:r>
            <a:r>
              <a:rPr lang="en-US" dirty="0"/>
              <a:t>; Figure 1 illustrates the fact that</a:t>
            </a:r>
          </a:p>
        </p:txBody>
      </p:sp>
      <p:pic>
        <p:nvPicPr>
          <p:cNvPr id="88066" name="Picture 2"/>
          <p:cNvPicPr>
            <a:picLocks noChangeAspect="1" noChangeArrowheads="1"/>
          </p:cNvPicPr>
          <p:nvPr/>
        </p:nvPicPr>
        <p:blipFill>
          <a:blip r:embed="rId2" cstate="print"/>
          <a:srcRect/>
          <a:stretch>
            <a:fillRect/>
          </a:stretch>
        </p:blipFill>
        <p:spPr bwMode="auto">
          <a:xfrm>
            <a:off x="5334000" y="1143000"/>
            <a:ext cx="2926080" cy="4018349"/>
          </a:xfrm>
          <a:prstGeom prst="rect">
            <a:avLst/>
          </a:prstGeom>
          <a:noFill/>
          <a:ln w="9525">
            <a:noFill/>
            <a:miter lim="800000"/>
            <a:headEnd/>
            <a:tailEnd/>
          </a:ln>
        </p:spPr>
      </p:pic>
      <p:sp>
        <p:nvSpPr>
          <p:cNvPr id="5" name="Rectangle 4"/>
          <p:cNvSpPr/>
          <p:nvPr/>
        </p:nvSpPr>
        <p:spPr>
          <a:xfrm>
            <a:off x="4800600" y="5065693"/>
            <a:ext cx="4206240" cy="954107"/>
          </a:xfrm>
          <a:prstGeom prst="rect">
            <a:avLst/>
          </a:prstGeom>
        </p:spPr>
        <p:txBody>
          <a:bodyPr wrap="square">
            <a:spAutoFit/>
          </a:bodyPr>
          <a:lstStyle/>
          <a:p>
            <a:pPr algn="ctr"/>
            <a:r>
              <a:rPr lang="en-US" sz="2800" b="1" dirty="0"/>
              <a:t>Figure 1</a:t>
            </a:r>
          </a:p>
          <a:p>
            <a:pPr algn="ctr"/>
            <a:r>
              <a:rPr lang="en-US" sz="2800" dirty="0"/>
              <a:t>Vector Description of a Line</a:t>
            </a:r>
          </a:p>
        </p:txBody>
      </p:sp>
      <p:graphicFrame>
        <p:nvGraphicFramePr>
          <p:cNvPr id="88067" name="Object 3"/>
          <p:cNvGraphicFramePr>
            <a:graphicFrameLocks noChangeAspect="1"/>
          </p:cNvGraphicFramePr>
          <p:nvPr>
            <p:extLst>
              <p:ext uri="{D42A27DB-BD31-4B8C-83A1-F6EECF244321}">
                <p14:modId xmlns:p14="http://schemas.microsoft.com/office/powerpoint/2010/main" val="3897193049"/>
              </p:ext>
            </p:extLst>
          </p:nvPr>
        </p:nvGraphicFramePr>
        <p:xfrm>
          <a:off x="546100" y="1754563"/>
          <a:ext cx="2501900" cy="482600"/>
        </p:xfrm>
        <a:graphic>
          <a:graphicData uri="http://schemas.openxmlformats.org/presentationml/2006/ole">
            <mc:AlternateContent xmlns:mc="http://schemas.openxmlformats.org/markup-compatibility/2006">
              <mc:Choice xmlns:v="urn:schemas-microsoft-com:vml" Requires="v">
                <p:oleObj name="Equation" r:id="rId3" imgW="2501640" imgH="482400" progId="Equation.DSMT4">
                  <p:embed/>
                </p:oleObj>
              </mc:Choice>
              <mc:Fallback>
                <p:oleObj name="Equation" r:id="rId3" imgW="2501640" imgH="482400" progId="Equation.DSMT4">
                  <p:embed/>
                  <p:pic>
                    <p:nvPicPr>
                      <p:cNvPr id="0" name="Picture 3"/>
                      <p:cNvPicPr>
                        <a:picLocks noChangeAspect="1" noChangeArrowheads="1"/>
                      </p:cNvPicPr>
                      <p:nvPr/>
                    </p:nvPicPr>
                    <p:blipFill>
                      <a:blip r:embed="rId4"/>
                      <a:srcRect/>
                      <a:stretch>
                        <a:fillRect/>
                      </a:stretch>
                    </p:blipFill>
                    <p:spPr bwMode="auto">
                      <a:xfrm>
                        <a:off x="546100" y="1754563"/>
                        <a:ext cx="2501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2597164663"/>
              </p:ext>
            </p:extLst>
          </p:nvPr>
        </p:nvGraphicFramePr>
        <p:xfrm>
          <a:off x="762000" y="3644900"/>
          <a:ext cx="2070100" cy="469900"/>
        </p:xfrm>
        <a:graphic>
          <a:graphicData uri="http://schemas.openxmlformats.org/presentationml/2006/ole">
            <mc:AlternateContent xmlns:mc="http://schemas.openxmlformats.org/markup-compatibility/2006">
              <mc:Choice xmlns:v="urn:schemas-microsoft-com:vml" Requires="v">
                <p:oleObj name="Equation" r:id="rId5" imgW="2070000" imgH="469800" progId="Equation.DSMT4">
                  <p:embed/>
                </p:oleObj>
              </mc:Choice>
              <mc:Fallback>
                <p:oleObj name="Equation" r:id="rId5" imgW="207000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44900"/>
                        <a:ext cx="207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3715959271"/>
              </p:ext>
            </p:extLst>
          </p:nvPr>
        </p:nvGraphicFramePr>
        <p:xfrm>
          <a:off x="1812560" y="4267200"/>
          <a:ext cx="3187700" cy="469900"/>
        </p:xfrm>
        <a:graphic>
          <a:graphicData uri="http://schemas.openxmlformats.org/presentationml/2006/ole">
            <mc:AlternateContent xmlns:mc="http://schemas.openxmlformats.org/markup-compatibility/2006">
              <mc:Choice xmlns:v="urn:schemas-microsoft-com:vml" Requires="v">
                <p:oleObj name="Equation" r:id="rId7" imgW="3187440" imgH="469800" progId="Equation.DSMT4">
                  <p:embed/>
                </p:oleObj>
              </mc:Choice>
              <mc:Fallback>
                <p:oleObj name="Equation" r:id="rId7" imgW="3187440" imgH="4698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2560" y="4267200"/>
                        <a:ext cx="318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Arrow Connector 8">
            <a:extLst>
              <a:ext uri="{FF2B5EF4-FFF2-40B4-BE49-F238E27FC236}">
                <a16:creationId xmlns:a16="http://schemas.microsoft.com/office/drawing/2014/main" id="{75828744-A3A7-4305-B420-E15E8640B1FE}"/>
              </a:ext>
            </a:extLst>
          </p:cNvPr>
          <p:cNvCxnSpPr>
            <a:cxnSpLocks/>
          </p:cNvCxnSpPr>
          <p:nvPr/>
        </p:nvCxnSpPr>
        <p:spPr>
          <a:xfrm>
            <a:off x="1113495" y="1792940"/>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Constructing Position Vectors to Describe a Line (cont.)</a:t>
            </a:r>
          </a:p>
        </p:txBody>
      </p:sp>
      <p:sp>
        <p:nvSpPr>
          <p:cNvPr id="3" name="Content Placeholder 2"/>
          <p:cNvSpPr>
            <a:spLocks noGrp="1"/>
          </p:cNvSpPr>
          <p:nvPr>
            <p:ph idx="1"/>
          </p:nvPr>
        </p:nvSpPr>
        <p:spPr>
          <a:xfrm>
            <a:off x="510988" y="1066800"/>
            <a:ext cx="8229600" cy="5004447"/>
          </a:xfrm>
        </p:spPr>
        <p:txBody>
          <a:bodyPr>
            <a:spAutoFit/>
          </a:bodyPr>
          <a:lstStyle/>
          <a:p>
            <a:r>
              <a:rPr lang="en-US" dirty="0"/>
              <a:t>And as in that previous example, we can describe any other point between </a:t>
            </a:r>
            <a:r>
              <a:rPr lang="en-US" i="1" dirty="0"/>
              <a:t>A</a:t>
            </a:r>
            <a:r>
              <a:rPr lang="en-US" dirty="0"/>
              <a:t> and </a:t>
            </a:r>
            <a:r>
              <a:rPr lang="en-US" i="1" dirty="0"/>
              <a:t>B</a:t>
            </a:r>
            <a:r>
              <a:rPr lang="en-US" dirty="0"/>
              <a:t> with a position vector of the form </a:t>
            </a:r>
            <a:r>
              <a:rPr lang="en-US" b="1" dirty="0"/>
              <a:t>r</a:t>
            </a:r>
            <a:r>
              <a:rPr lang="en-US" baseline="-25000" dirty="0"/>
              <a:t>0</a:t>
            </a:r>
            <a:r>
              <a:rPr lang="en-US" dirty="0"/>
              <a:t> + </a:t>
            </a:r>
            <a:r>
              <a:rPr lang="en-US" i="1" dirty="0"/>
              <a:t>t</a:t>
            </a:r>
            <a:r>
              <a:rPr lang="en-US" b="1" dirty="0"/>
              <a:t>v</a:t>
            </a:r>
            <a:r>
              <a:rPr lang="en-US" dirty="0"/>
              <a:t>, for some 0 ≤ </a:t>
            </a:r>
            <a:r>
              <a:rPr lang="en-US" i="1" dirty="0"/>
              <a:t>t</a:t>
            </a:r>
            <a:r>
              <a:rPr lang="en-US" dirty="0"/>
              <a:t> ≤ 1. But by merely allowing </a:t>
            </a:r>
            <a:r>
              <a:rPr lang="en-US" i="1" dirty="0"/>
              <a:t>t</a:t>
            </a:r>
            <a:r>
              <a:rPr lang="en-US" dirty="0"/>
              <a:t> to take on all possible real values, we describe all the points that can be reached by starting at </a:t>
            </a:r>
            <a:r>
              <a:rPr lang="en-US" i="1" dirty="0"/>
              <a:t>A</a:t>
            </a:r>
            <a:r>
              <a:rPr lang="en-US" dirty="0"/>
              <a:t> and traveling in the direction of </a:t>
            </a:r>
            <a:r>
              <a:rPr lang="en-US" b="1" dirty="0"/>
              <a:t>v</a:t>
            </a:r>
            <a:r>
              <a:rPr lang="en-US" dirty="0"/>
              <a:t> by some scalar multiple (including negative scalar multiples). So the position vector </a:t>
            </a:r>
          </a:p>
          <a:p>
            <a:endParaRPr lang="en-US" dirty="0"/>
          </a:p>
          <a:p>
            <a:r>
              <a:rPr lang="en-US" dirty="0"/>
              <a:t>is a function of t that describes all the points of the line </a:t>
            </a:r>
            <a:r>
              <a:rPr lang="en-US" i="1" dirty="0"/>
              <a:t>L</a:t>
            </a:r>
            <a:r>
              <a:rPr lang="en-US" dirty="0"/>
              <a:t> as </a:t>
            </a:r>
            <a:r>
              <a:rPr lang="en-US" i="1" dirty="0"/>
              <a:t>t</a:t>
            </a:r>
            <a:r>
              <a:rPr lang="en-US" dirty="0"/>
              <a:t> takes on all real values.</a:t>
            </a:r>
          </a:p>
        </p:txBody>
      </p:sp>
      <p:graphicFrame>
        <p:nvGraphicFramePr>
          <p:cNvPr id="89090" name="Object 2"/>
          <p:cNvGraphicFramePr>
            <a:graphicFrameLocks noChangeAspect="1"/>
          </p:cNvGraphicFramePr>
          <p:nvPr>
            <p:extLst>
              <p:ext uri="{D42A27DB-BD31-4B8C-83A1-F6EECF244321}">
                <p14:modId xmlns:p14="http://schemas.microsoft.com/office/powerpoint/2010/main" val="3035123461"/>
              </p:ext>
            </p:extLst>
          </p:nvPr>
        </p:nvGraphicFramePr>
        <p:xfrm>
          <a:off x="783331" y="4572000"/>
          <a:ext cx="7874000" cy="469900"/>
        </p:xfrm>
        <a:graphic>
          <a:graphicData uri="http://schemas.openxmlformats.org/presentationml/2006/ole">
            <mc:AlternateContent xmlns:mc="http://schemas.openxmlformats.org/markup-compatibility/2006">
              <mc:Choice xmlns:v="urn:schemas-microsoft-com:vml" Requires="v">
                <p:oleObj name="Equation" r:id="rId2" imgW="7873920" imgH="469800" progId="Equation.DSMT4">
                  <p:embed/>
                </p:oleObj>
              </mc:Choice>
              <mc:Fallback>
                <p:oleObj name="Equation" r:id="rId2" imgW="78739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31" y="4572000"/>
                        <a:ext cx="787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Vector Form and </a:t>
            </a:r>
            <a:br>
              <a:rPr lang="en-US" dirty="0"/>
            </a:br>
            <a:r>
              <a:rPr lang="en-US" dirty="0"/>
              <a:t>Parametric Form of a Line</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wrap="square">
            <a:spAutoFit/>
          </a:bodyPr>
          <a:lstStyle/>
          <a:p>
            <a:r>
              <a:rPr lang="en-US" dirty="0">
                <a:solidFill>
                  <a:srgbClr val="000000"/>
                </a:solidFill>
              </a:rPr>
              <a:t>The </a:t>
            </a:r>
            <a:r>
              <a:rPr lang="en-US" b="1" dirty="0">
                <a:solidFill>
                  <a:srgbClr val="C00000"/>
                </a:solidFill>
              </a:rPr>
              <a:t>vector form</a:t>
            </a:r>
            <a:r>
              <a:rPr lang="en-US" dirty="0">
                <a:solidFill>
                  <a:srgbClr val="000000"/>
                </a:solidFill>
              </a:rPr>
              <a:t> for the line </a:t>
            </a:r>
            <a:r>
              <a:rPr lang="en-US" i="1" dirty="0">
                <a:solidFill>
                  <a:srgbClr val="000000"/>
                </a:solidFill>
              </a:rPr>
              <a:t>L</a:t>
            </a:r>
            <a:r>
              <a:rPr lang="en-US" dirty="0">
                <a:solidFill>
                  <a:srgbClr val="000000"/>
                </a:solidFill>
              </a:rPr>
              <a:t> containing the point 	 	          and parallel to the </a:t>
            </a:r>
            <a:r>
              <a:rPr lang="en-US" b="1" dirty="0">
                <a:solidFill>
                  <a:srgbClr val="C00000"/>
                </a:solidFill>
              </a:rPr>
              <a:t>direction vector</a:t>
            </a:r>
            <a:r>
              <a:rPr lang="en-US" dirty="0">
                <a:solidFill>
                  <a:srgbClr val="000000"/>
                </a:solidFill>
              </a:rPr>
              <a:t> </a:t>
            </a:r>
          </a:p>
          <a:p>
            <a:pPr>
              <a:spcBef>
                <a:spcPts val="0"/>
              </a:spcBef>
            </a:pPr>
            <a:r>
              <a:rPr lang="en-US" dirty="0">
                <a:solidFill>
                  <a:srgbClr val="000000"/>
                </a:solidFill>
              </a:rPr>
              <a:t>	         is</a:t>
            </a:r>
          </a:p>
          <a:p>
            <a:endParaRPr lang="en-US" dirty="0">
              <a:solidFill>
                <a:srgbClr val="000000"/>
              </a:solidFill>
            </a:endParaRPr>
          </a:p>
          <a:p>
            <a:r>
              <a:rPr lang="en-US" dirty="0">
                <a:solidFill>
                  <a:srgbClr val="000000"/>
                </a:solidFill>
              </a:rPr>
              <a:t>Note that if we let		  denote the components of </a:t>
            </a:r>
            <a:r>
              <a:rPr lang="en-US" b="1" dirty="0">
                <a:solidFill>
                  <a:srgbClr val="000000"/>
                </a:solidFill>
              </a:rPr>
              <a:t>r</a:t>
            </a:r>
            <a:r>
              <a:rPr lang="en-US" dirty="0">
                <a:solidFill>
                  <a:srgbClr val="000000"/>
                </a:solidFill>
              </a:rPr>
              <a:t>(</a:t>
            </a:r>
            <a:r>
              <a:rPr lang="en-US" i="1" dirty="0">
                <a:solidFill>
                  <a:srgbClr val="000000"/>
                </a:solidFill>
              </a:rPr>
              <a:t>t</a:t>
            </a:r>
            <a:r>
              <a:rPr lang="en-US" dirty="0">
                <a:solidFill>
                  <a:srgbClr val="000000"/>
                </a:solidFill>
              </a:rPr>
              <a:t>), then the equations</a:t>
            </a:r>
          </a:p>
          <a:p>
            <a:pPr algn="ctr">
              <a:spcBef>
                <a:spcPts val="0"/>
              </a:spcBef>
            </a:pPr>
            <a:r>
              <a:rPr lang="en-US" i="1" dirty="0">
                <a:solidFill>
                  <a:srgbClr val="000000"/>
                </a:solidFill>
              </a:rPr>
              <a:t>x</a:t>
            </a:r>
            <a:r>
              <a:rPr lang="en-US" dirty="0">
                <a:solidFill>
                  <a:srgbClr val="000000"/>
                </a:solidFill>
              </a:rPr>
              <a:t> = </a:t>
            </a:r>
            <a:r>
              <a:rPr lang="en-US" i="1" dirty="0">
                <a:solidFill>
                  <a:srgbClr val="000000"/>
                </a:solidFill>
              </a:rPr>
              <a:t>x</a:t>
            </a:r>
            <a:r>
              <a:rPr lang="en-US" baseline="-25000" dirty="0">
                <a:solidFill>
                  <a:srgbClr val="000000"/>
                </a:solidFill>
              </a:rPr>
              <a:t>0</a:t>
            </a:r>
            <a:r>
              <a:rPr lang="en-US" dirty="0">
                <a:solidFill>
                  <a:srgbClr val="000000"/>
                </a:solidFill>
              </a:rPr>
              <a:t> + </a:t>
            </a:r>
            <a:r>
              <a:rPr lang="en-US" i="1" dirty="0">
                <a:solidFill>
                  <a:srgbClr val="000000"/>
                </a:solidFill>
              </a:rPr>
              <a:t>at</a:t>
            </a:r>
            <a:r>
              <a:rPr lang="en-US" dirty="0">
                <a:solidFill>
                  <a:srgbClr val="000000"/>
                </a:solidFill>
              </a:rPr>
              <a:t>, </a:t>
            </a:r>
            <a:r>
              <a:rPr lang="en-US" i="1" dirty="0">
                <a:solidFill>
                  <a:srgbClr val="000000"/>
                </a:solidFill>
              </a:rPr>
              <a:t>y</a:t>
            </a:r>
            <a:r>
              <a:rPr lang="en-US" dirty="0">
                <a:solidFill>
                  <a:srgbClr val="000000"/>
                </a:solidFill>
              </a:rPr>
              <a:t> = </a:t>
            </a:r>
            <a:r>
              <a:rPr lang="en-US" i="1" dirty="0">
                <a:solidFill>
                  <a:srgbClr val="000000"/>
                </a:solidFill>
              </a:rPr>
              <a:t>y</a:t>
            </a:r>
            <a:r>
              <a:rPr lang="en-US" baseline="-25000" dirty="0">
                <a:solidFill>
                  <a:srgbClr val="000000"/>
                </a:solidFill>
              </a:rPr>
              <a:t>0</a:t>
            </a:r>
            <a:r>
              <a:rPr lang="en-US" dirty="0">
                <a:solidFill>
                  <a:srgbClr val="000000"/>
                </a:solidFill>
              </a:rPr>
              <a:t> + </a:t>
            </a:r>
            <a:r>
              <a:rPr lang="en-US" i="1" dirty="0">
                <a:solidFill>
                  <a:srgbClr val="000000"/>
                </a:solidFill>
              </a:rPr>
              <a:t>bt</a:t>
            </a:r>
            <a:r>
              <a:rPr lang="en-US" dirty="0">
                <a:solidFill>
                  <a:srgbClr val="000000"/>
                </a:solidFill>
              </a:rPr>
              <a:t>, and </a:t>
            </a:r>
            <a:r>
              <a:rPr lang="en-US" i="1" dirty="0">
                <a:solidFill>
                  <a:srgbClr val="000000"/>
                </a:solidFill>
              </a:rPr>
              <a:t>z</a:t>
            </a:r>
            <a:r>
              <a:rPr lang="en-US" dirty="0">
                <a:solidFill>
                  <a:srgbClr val="000000"/>
                </a:solidFill>
              </a:rPr>
              <a:t> = </a:t>
            </a:r>
            <a:r>
              <a:rPr lang="en-US" i="1" dirty="0">
                <a:solidFill>
                  <a:srgbClr val="000000"/>
                </a:solidFill>
              </a:rPr>
              <a:t>z</a:t>
            </a:r>
            <a:r>
              <a:rPr lang="en-US" baseline="-25000" dirty="0">
                <a:solidFill>
                  <a:srgbClr val="000000"/>
                </a:solidFill>
              </a:rPr>
              <a:t>0</a:t>
            </a:r>
            <a:r>
              <a:rPr lang="en-US" dirty="0">
                <a:solidFill>
                  <a:srgbClr val="000000"/>
                </a:solidFill>
              </a:rPr>
              <a:t> + </a:t>
            </a:r>
            <a:r>
              <a:rPr lang="en-US" i="1" dirty="0">
                <a:solidFill>
                  <a:srgbClr val="000000"/>
                </a:solidFill>
              </a:rPr>
              <a:t>ct</a:t>
            </a:r>
            <a:r>
              <a:rPr lang="en-US" dirty="0">
                <a:solidFill>
                  <a:srgbClr val="000000"/>
                </a:solidFill>
              </a:rPr>
              <a:t> </a:t>
            </a:r>
          </a:p>
          <a:p>
            <a:pPr>
              <a:spcBef>
                <a:spcPts val="0"/>
              </a:spcBef>
            </a:pPr>
            <a:r>
              <a:rPr lang="en-US" dirty="0">
                <a:solidFill>
                  <a:srgbClr val="000000"/>
                </a:solidFill>
              </a:rPr>
              <a:t>are parametric equations (in the parameter </a:t>
            </a:r>
            <a:r>
              <a:rPr lang="en-US" i="1" dirty="0">
                <a:solidFill>
                  <a:srgbClr val="000000"/>
                </a:solidFill>
              </a:rPr>
              <a:t>t</a:t>
            </a:r>
            <a:r>
              <a:rPr lang="en-US" dirty="0">
                <a:solidFill>
                  <a:srgbClr val="000000"/>
                </a:solidFill>
              </a:rPr>
              <a:t>) describing the line </a:t>
            </a:r>
            <a:r>
              <a:rPr lang="en-US" i="1" dirty="0">
                <a:solidFill>
                  <a:srgbClr val="000000"/>
                </a:solidFill>
              </a:rPr>
              <a:t>L</a:t>
            </a:r>
            <a:r>
              <a:rPr lang="en-US" dirty="0">
                <a:solidFill>
                  <a:srgbClr val="000000"/>
                </a:solidFill>
              </a:rPr>
              <a:t>.</a:t>
            </a:r>
          </a:p>
        </p:txBody>
      </p:sp>
      <p:graphicFrame>
        <p:nvGraphicFramePr>
          <p:cNvPr id="90114" name="Object 2"/>
          <p:cNvGraphicFramePr>
            <a:graphicFrameLocks noChangeAspect="1"/>
          </p:cNvGraphicFramePr>
          <p:nvPr>
            <p:extLst>
              <p:ext uri="{D42A27DB-BD31-4B8C-83A1-F6EECF244321}">
                <p14:modId xmlns:p14="http://schemas.microsoft.com/office/powerpoint/2010/main" val="855201870"/>
              </p:ext>
            </p:extLst>
          </p:nvPr>
        </p:nvGraphicFramePr>
        <p:xfrm>
          <a:off x="544157" y="1701898"/>
          <a:ext cx="1651000" cy="495300"/>
        </p:xfrm>
        <a:graphic>
          <a:graphicData uri="http://schemas.openxmlformats.org/presentationml/2006/ole">
            <mc:AlternateContent xmlns:mc="http://schemas.openxmlformats.org/markup-compatibility/2006">
              <mc:Choice xmlns:v="urn:schemas-microsoft-com:vml" Requires="v">
                <p:oleObj name="Equation" r:id="rId2" imgW="1650960" imgH="495000" progId="Equation.DSMT4">
                  <p:embed/>
                </p:oleObj>
              </mc:Choice>
              <mc:Fallback>
                <p:oleObj name="Equation" r:id="rId2" imgW="165096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57" y="1701898"/>
                        <a:ext cx="165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5" name="Object 3"/>
          <p:cNvGraphicFramePr>
            <a:graphicFrameLocks noChangeAspect="1"/>
          </p:cNvGraphicFramePr>
          <p:nvPr>
            <p:extLst>
              <p:ext uri="{D42A27DB-BD31-4B8C-83A1-F6EECF244321}">
                <p14:modId xmlns:p14="http://schemas.microsoft.com/office/powerpoint/2010/main" val="2419537063"/>
              </p:ext>
            </p:extLst>
          </p:nvPr>
        </p:nvGraphicFramePr>
        <p:xfrm>
          <a:off x="559147" y="2146608"/>
          <a:ext cx="1574800" cy="469900"/>
        </p:xfrm>
        <a:graphic>
          <a:graphicData uri="http://schemas.openxmlformats.org/presentationml/2006/ole">
            <mc:AlternateContent xmlns:mc="http://schemas.openxmlformats.org/markup-compatibility/2006">
              <mc:Choice xmlns:v="urn:schemas-microsoft-com:vml" Requires="v">
                <p:oleObj name="Equation" r:id="rId4" imgW="1574640" imgH="469800" progId="Equation.DSMT4">
                  <p:embed/>
                </p:oleObj>
              </mc:Choice>
              <mc:Fallback>
                <p:oleObj name="Equation" r:id="rId4" imgW="15746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47" y="2146608"/>
                        <a:ext cx="1574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p:cNvGraphicFramePr>
            <a:graphicFrameLocks noChangeAspect="1"/>
          </p:cNvGraphicFramePr>
          <p:nvPr>
            <p:extLst>
              <p:ext uri="{D42A27DB-BD31-4B8C-83A1-F6EECF244321}">
                <p14:modId xmlns:p14="http://schemas.microsoft.com/office/powerpoint/2010/main" val="386920733"/>
              </p:ext>
            </p:extLst>
          </p:nvPr>
        </p:nvGraphicFramePr>
        <p:xfrm>
          <a:off x="1064857" y="2624418"/>
          <a:ext cx="7035800" cy="495300"/>
        </p:xfrm>
        <a:graphic>
          <a:graphicData uri="http://schemas.openxmlformats.org/presentationml/2006/ole">
            <mc:AlternateContent xmlns:mc="http://schemas.openxmlformats.org/markup-compatibility/2006">
              <mc:Choice xmlns:v="urn:schemas-microsoft-com:vml" Requires="v">
                <p:oleObj name="Equation" r:id="rId6" imgW="7035480" imgH="495000" progId="Equation.DSMT4">
                  <p:embed/>
                </p:oleObj>
              </mc:Choice>
              <mc:Fallback>
                <p:oleObj name="Equation" r:id="rId6" imgW="703548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857" y="2624418"/>
                        <a:ext cx="703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7" name="Object 5"/>
          <p:cNvGraphicFramePr>
            <a:graphicFrameLocks noChangeAspect="1"/>
          </p:cNvGraphicFramePr>
          <p:nvPr>
            <p:extLst>
              <p:ext uri="{D42A27DB-BD31-4B8C-83A1-F6EECF244321}">
                <p14:modId xmlns:p14="http://schemas.microsoft.com/office/powerpoint/2010/main" val="1183720148"/>
              </p:ext>
            </p:extLst>
          </p:nvPr>
        </p:nvGraphicFramePr>
        <p:xfrm>
          <a:off x="3232673" y="3174402"/>
          <a:ext cx="1066800" cy="469900"/>
        </p:xfrm>
        <a:graphic>
          <a:graphicData uri="http://schemas.openxmlformats.org/presentationml/2006/ole">
            <mc:AlternateContent xmlns:mc="http://schemas.openxmlformats.org/markup-compatibility/2006">
              <mc:Choice xmlns:v="urn:schemas-microsoft-com:vml" Requires="v">
                <p:oleObj name="Equation" r:id="rId8" imgW="1066680" imgH="469800" progId="Equation.DSMT4">
                  <p:embed/>
                </p:oleObj>
              </mc:Choice>
              <mc:Fallback>
                <p:oleObj name="Equation" r:id="rId8" imgW="106668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2673" y="3174402"/>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Vector Form and</a:t>
            </a:r>
            <a:br>
              <a:rPr lang="en-US" dirty="0"/>
            </a:br>
            <a:r>
              <a:rPr lang="en-US" dirty="0"/>
              <a:t>Parametric Equations of a Line </a:t>
            </a:r>
          </a:p>
        </p:txBody>
      </p:sp>
      <p:sp>
        <p:nvSpPr>
          <p:cNvPr id="3" name="Content Placeholder 2"/>
          <p:cNvSpPr>
            <a:spLocks noGrp="1"/>
          </p:cNvSpPr>
          <p:nvPr>
            <p:ph idx="1"/>
          </p:nvPr>
        </p:nvSpPr>
        <p:spPr/>
        <p:txBody>
          <a:bodyPr>
            <a:spAutoFit/>
          </a:bodyPr>
          <a:lstStyle/>
          <a:p>
            <a:r>
              <a:rPr lang="en-US" dirty="0"/>
              <a:t>Find both the vector form and the parametric equations of the line parallel to the direction vector   </a:t>
            </a:r>
            <a:r>
              <a:rPr lang="en-US" dirty="0">
                <a:solidFill>
                  <a:srgbClr val="0000FF"/>
                </a:solidFill>
              </a:rPr>
              <a:t>3</a:t>
            </a:r>
            <a:r>
              <a:rPr lang="en-US" b="1" dirty="0">
                <a:solidFill>
                  <a:srgbClr val="0000FF"/>
                </a:solidFill>
              </a:rPr>
              <a:t>i</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b="1" dirty="0">
                <a:solidFill>
                  <a:srgbClr val="0000FF"/>
                </a:solidFill>
              </a:rPr>
              <a:t>j</a:t>
            </a:r>
            <a:r>
              <a:rPr lang="en-US" dirty="0">
                <a:solidFill>
                  <a:srgbClr val="0000FF"/>
                </a:solidFill>
              </a:rPr>
              <a:t> + 2</a:t>
            </a:r>
            <a:r>
              <a:rPr lang="en-US" b="1" dirty="0">
                <a:solidFill>
                  <a:srgbClr val="0000FF"/>
                </a:solidFill>
              </a:rPr>
              <a:t>k</a:t>
            </a:r>
            <a:r>
              <a:rPr lang="en-US" dirty="0"/>
              <a:t> and passing through the point </a:t>
            </a:r>
            <a:r>
              <a:rPr lang="en-US" dirty="0">
                <a:solidFill>
                  <a:srgbClr val="0000FF"/>
                </a:solidFill>
              </a:rPr>
              <a:t>(−7, 2, 5)</a:t>
            </a:r>
            <a:r>
              <a:rPr lang="en-US" dirty="0"/>
              <a:t>.</a:t>
            </a:r>
          </a:p>
          <a:p>
            <a:r>
              <a:rPr lang="en-US" b="1" dirty="0"/>
              <a:t>Solution</a:t>
            </a:r>
          </a:p>
          <a:p>
            <a:r>
              <a:rPr lang="en-US" dirty="0"/>
              <a:t>The line passing through the given point and parallel to 3</a:t>
            </a:r>
            <a:r>
              <a:rPr lang="en-US" b="1" dirty="0"/>
              <a:t>i</a:t>
            </a:r>
            <a:r>
              <a:rPr lang="en-US" dirty="0"/>
              <a:t> </a:t>
            </a:r>
            <a:r>
              <a:rPr lang="en-US" dirty="0">
                <a:latin typeface="Symbol" pitchFamily="18" charset="2"/>
              </a:rPr>
              <a:t>-</a:t>
            </a:r>
            <a:r>
              <a:rPr lang="en-US" dirty="0"/>
              <a:t> </a:t>
            </a:r>
            <a:r>
              <a:rPr lang="en-US" b="1" dirty="0"/>
              <a:t>j</a:t>
            </a:r>
            <a:r>
              <a:rPr lang="en-US" dirty="0"/>
              <a:t> + 2</a:t>
            </a:r>
            <a:r>
              <a:rPr lang="en-US" b="1" dirty="0"/>
              <a:t>k</a:t>
            </a:r>
            <a:r>
              <a:rPr lang="en-US" dirty="0"/>
              <a:t> can be described in vector form as follows.</a:t>
            </a:r>
          </a:p>
          <a:p>
            <a:endParaRPr lang="en-US" dirty="0"/>
          </a:p>
          <a:p>
            <a:r>
              <a:rPr lang="en-US" dirty="0"/>
              <a:t>The parametric equations are</a:t>
            </a:r>
          </a:p>
          <a:p>
            <a:pPr algn="ctr"/>
            <a:r>
              <a:rPr lang="en-US" i="1" dirty="0">
                <a:solidFill>
                  <a:srgbClr val="FF0000"/>
                </a:solidFill>
              </a:rPr>
              <a:t>x</a:t>
            </a:r>
            <a:r>
              <a:rPr lang="en-US" dirty="0">
                <a:solidFill>
                  <a:srgbClr val="FF0000"/>
                </a:solidFill>
              </a:rPr>
              <a:t> = </a:t>
            </a:r>
            <a:r>
              <a:rPr lang="en-US" dirty="0">
                <a:solidFill>
                  <a:srgbClr val="FF0000"/>
                </a:solidFill>
                <a:latin typeface="Symbol" pitchFamily="18" charset="2"/>
              </a:rPr>
              <a:t>-</a:t>
            </a:r>
            <a:r>
              <a:rPr lang="en-US" dirty="0">
                <a:solidFill>
                  <a:srgbClr val="FF0000"/>
                </a:solidFill>
              </a:rPr>
              <a:t>7 + 3</a:t>
            </a:r>
            <a:r>
              <a:rPr lang="en-US" i="1" dirty="0">
                <a:solidFill>
                  <a:srgbClr val="FF0000"/>
                </a:solidFill>
              </a:rPr>
              <a:t>t</a:t>
            </a:r>
            <a:r>
              <a:rPr lang="en-US" dirty="0">
                <a:solidFill>
                  <a:srgbClr val="FF0000"/>
                </a:solidFill>
              </a:rPr>
              <a:t>, </a:t>
            </a:r>
            <a:r>
              <a:rPr lang="en-US" i="1" dirty="0">
                <a:solidFill>
                  <a:srgbClr val="FF0000"/>
                </a:solidFill>
              </a:rPr>
              <a:t>y</a:t>
            </a:r>
            <a:r>
              <a:rPr lang="en-US" dirty="0">
                <a:solidFill>
                  <a:srgbClr val="FF0000"/>
                </a:solidFill>
              </a:rPr>
              <a:t> = 2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t</a:t>
            </a:r>
            <a:r>
              <a:rPr lang="en-US" dirty="0">
                <a:solidFill>
                  <a:srgbClr val="FF0000"/>
                </a:solidFill>
              </a:rPr>
              <a:t>, and </a:t>
            </a:r>
            <a:r>
              <a:rPr lang="en-US" i="1" dirty="0">
                <a:solidFill>
                  <a:srgbClr val="FF0000"/>
                </a:solidFill>
              </a:rPr>
              <a:t>z</a:t>
            </a:r>
            <a:r>
              <a:rPr lang="en-US" dirty="0">
                <a:solidFill>
                  <a:srgbClr val="FF0000"/>
                </a:solidFill>
              </a:rPr>
              <a:t> = 5 + 2</a:t>
            </a:r>
            <a:r>
              <a:rPr lang="en-US" i="1" dirty="0">
                <a:solidFill>
                  <a:srgbClr val="FF0000"/>
                </a:solidFill>
              </a:rPr>
              <a:t>t</a:t>
            </a:r>
            <a:r>
              <a:rPr lang="en-US" dirty="0">
                <a:solidFill>
                  <a:srgbClr val="FF0000"/>
                </a:solidFill>
              </a:rPr>
              <a:t>.</a:t>
            </a:r>
          </a:p>
        </p:txBody>
      </p:sp>
      <p:graphicFrame>
        <p:nvGraphicFramePr>
          <p:cNvPr id="91138" name="Object 2"/>
          <p:cNvGraphicFramePr>
            <a:graphicFrameLocks noChangeAspect="1"/>
          </p:cNvGraphicFramePr>
          <p:nvPr/>
        </p:nvGraphicFramePr>
        <p:xfrm>
          <a:off x="1060450" y="4148320"/>
          <a:ext cx="7023100" cy="469900"/>
        </p:xfrm>
        <a:graphic>
          <a:graphicData uri="http://schemas.openxmlformats.org/presentationml/2006/ole">
            <mc:AlternateContent xmlns:mc="http://schemas.openxmlformats.org/markup-compatibility/2006">
              <mc:Choice xmlns:v="urn:schemas-microsoft-com:vml" Requires="v">
                <p:oleObj name="Equation" r:id="rId2" imgW="7022880" imgH="469800" progId="Equation.DSMT4">
                  <p:embed/>
                </p:oleObj>
              </mc:Choice>
              <mc:Fallback>
                <p:oleObj name="Equation" r:id="rId2" imgW="70228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4148320"/>
                        <a:ext cx="702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1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Lines in Space (cont.)</a:t>
            </a:r>
          </a:p>
        </p:txBody>
      </p:sp>
      <p:sp>
        <p:nvSpPr>
          <p:cNvPr id="3" name="Content Placeholder 2"/>
          <p:cNvSpPr>
            <a:spLocks noGrp="1"/>
          </p:cNvSpPr>
          <p:nvPr>
            <p:ph idx="1"/>
          </p:nvPr>
        </p:nvSpPr>
        <p:spPr>
          <a:xfrm>
            <a:off x="457200" y="1280160"/>
            <a:ext cx="8229600" cy="4315027"/>
          </a:xfrm>
        </p:spPr>
        <p:txBody>
          <a:bodyPr>
            <a:spAutoFit/>
          </a:bodyPr>
          <a:lstStyle/>
          <a:p>
            <a:r>
              <a:rPr lang="en-US" dirty="0"/>
              <a:t>As we saw in Chapter 9, Parametrizations are not unique. For instance, the parametrizations </a:t>
            </a:r>
          </a:p>
          <a:p>
            <a:pPr algn="ctr"/>
            <a:r>
              <a:rPr lang="fr-FR" i="1" dirty="0"/>
              <a:t>x</a:t>
            </a:r>
            <a:r>
              <a:rPr lang="fr-FR" dirty="0"/>
              <a:t> = </a:t>
            </a:r>
            <a:r>
              <a:rPr lang="fr-FR" dirty="0">
                <a:latin typeface="Symbol" pitchFamily="18" charset="2"/>
              </a:rPr>
              <a:t>-</a:t>
            </a:r>
            <a:r>
              <a:rPr lang="fr-FR" dirty="0"/>
              <a:t>1 + 3</a:t>
            </a:r>
            <a:r>
              <a:rPr lang="fr-FR" i="1" dirty="0"/>
              <a:t>t</a:t>
            </a:r>
            <a:r>
              <a:rPr lang="fr-FR" dirty="0"/>
              <a:t>, </a:t>
            </a:r>
            <a:r>
              <a:rPr lang="fr-FR" i="1" dirty="0"/>
              <a:t>y</a:t>
            </a:r>
            <a:r>
              <a:rPr lang="fr-FR" dirty="0"/>
              <a:t> = </a:t>
            </a:r>
            <a:r>
              <a:rPr lang="fr-FR" dirty="0">
                <a:latin typeface="Symbol" pitchFamily="18" charset="2"/>
              </a:rPr>
              <a:t>-</a:t>
            </a:r>
            <a:r>
              <a:rPr lang="fr-FR" i="1" dirty="0"/>
              <a:t>t</a:t>
            </a:r>
            <a:r>
              <a:rPr lang="fr-FR" dirty="0"/>
              <a:t>, and</a:t>
            </a:r>
            <a:r>
              <a:rPr lang="fr-FR" i="1" dirty="0"/>
              <a:t> z</a:t>
            </a:r>
            <a:r>
              <a:rPr lang="fr-FR" dirty="0"/>
              <a:t> = 9 + 2</a:t>
            </a:r>
            <a:r>
              <a:rPr lang="fr-FR" i="1" dirty="0"/>
              <a:t>t</a:t>
            </a:r>
            <a:r>
              <a:rPr lang="fr-FR" dirty="0"/>
              <a:t> </a:t>
            </a:r>
            <a:br>
              <a:rPr lang="fr-FR" dirty="0"/>
            </a:br>
            <a:r>
              <a:rPr lang="fr-FR" dirty="0"/>
              <a:t>(different initial point)</a:t>
            </a:r>
          </a:p>
          <a:p>
            <a:pPr algn="ctr"/>
            <a:r>
              <a:rPr lang="en-US" dirty="0"/>
              <a:t>and</a:t>
            </a:r>
          </a:p>
          <a:p>
            <a:pPr algn="ctr"/>
            <a:r>
              <a:rPr lang="en-US" i="1" dirty="0"/>
              <a:t>x</a:t>
            </a:r>
            <a:r>
              <a:rPr lang="en-US" dirty="0"/>
              <a:t> = </a:t>
            </a:r>
            <a:r>
              <a:rPr lang="en-US" dirty="0">
                <a:latin typeface="Symbol" pitchFamily="18" charset="2"/>
              </a:rPr>
              <a:t>-</a:t>
            </a:r>
            <a:r>
              <a:rPr lang="en-US" dirty="0"/>
              <a:t>7 + 3</a:t>
            </a:r>
            <a:r>
              <a:rPr lang="en-US" i="1" dirty="0"/>
              <a:t>t</a:t>
            </a:r>
            <a:r>
              <a:rPr lang="en-US" baseline="30000" dirty="0"/>
              <a:t>3</a:t>
            </a:r>
            <a:r>
              <a:rPr lang="en-US" dirty="0"/>
              <a:t>, </a:t>
            </a:r>
            <a:r>
              <a:rPr lang="en-US" i="1" dirty="0"/>
              <a:t>y</a:t>
            </a:r>
            <a:r>
              <a:rPr lang="en-US" dirty="0"/>
              <a:t> = 2 </a:t>
            </a:r>
            <a:r>
              <a:rPr lang="en-US" dirty="0">
                <a:latin typeface="Symbol" pitchFamily="18" charset="2"/>
              </a:rPr>
              <a:t>-</a:t>
            </a:r>
            <a:r>
              <a:rPr lang="en-US" dirty="0"/>
              <a:t> </a:t>
            </a:r>
            <a:r>
              <a:rPr lang="en-US" i="1" dirty="0"/>
              <a:t>t</a:t>
            </a:r>
            <a:r>
              <a:rPr lang="en-US" baseline="30000" dirty="0"/>
              <a:t>3</a:t>
            </a:r>
            <a:r>
              <a:rPr lang="en-US" dirty="0"/>
              <a:t>, and   </a:t>
            </a:r>
            <a:r>
              <a:rPr lang="en-US" i="1" dirty="0"/>
              <a:t>z</a:t>
            </a:r>
            <a:r>
              <a:rPr lang="en-US" dirty="0"/>
              <a:t> = 5 + 2</a:t>
            </a:r>
            <a:r>
              <a:rPr lang="en-US" i="1" dirty="0"/>
              <a:t>t</a:t>
            </a:r>
            <a:r>
              <a:rPr lang="en-US" baseline="30000" dirty="0"/>
              <a:t>3</a:t>
            </a:r>
            <a:r>
              <a:rPr lang="en-US" dirty="0"/>
              <a:t> </a:t>
            </a:r>
            <a:br>
              <a:rPr lang="en-US" dirty="0"/>
            </a:br>
            <a:r>
              <a:rPr lang="en-US" dirty="0"/>
              <a:t>(different tracing rate) </a:t>
            </a:r>
          </a:p>
          <a:p>
            <a:r>
              <a:rPr lang="en-US" dirty="0"/>
              <a:t>both describe the same line as the parametrization in Example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Points of Intersection of a</a:t>
            </a:r>
            <a:br>
              <a:rPr lang="en-US" dirty="0"/>
            </a:br>
            <a:r>
              <a:rPr lang="en-US" dirty="0"/>
              <a:t>Line with the Coordinate Planes </a:t>
            </a:r>
          </a:p>
        </p:txBody>
      </p:sp>
      <p:sp>
        <p:nvSpPr>
          <p:cNvPr id="3" name="Content Placeholder 2"/>
          <p:cNvSpPr>
            <a:spLocks noGrp="1"/>
          </p:cNvSpPr>
          <p:nvPr>
            <p:ph idx="1"/>
          </p:nvPr>
        </p:nvSpPr>
        <p:spPr>
          <a:xfrm>
            <a:off x="457200" y="1280160"/>
            <a:ext cx="8229600" cy="2850011"/>
          </a:xfrm>
        </p:spPr>
        <p:txBody>
          <a:bodyPr>
            <a:spAutoFit/>
          </a:bodyPr>
          <a:lstStyle/>
          <a:p>
            <a:r>
              <a:rPr lang="en-US" dirty="0"/>
              <a:t>Determine the points of intersection of the line 				         with the three coordinate planes.</a:t>
            </a:r>
          </a:p>
          <a:p>
            <a:r>
              <a:rPr lang="en-US" b="1" dirty="0"/>
              <a:t>Solution</a:t>
            </a:r>
          </a:p>
          <a:p>
            <a:r>
              <a:rPr lang="en-US" dirty="0"/>
              <a:t>This is the line from Example 1—you may want to refer to Figure 1 as we work through this problem.</a:t>
            </a:r>
          </a:p>
        </p:txBody>
      </p:sp>
      <p:graphicFrame>
        <p:nvGraphicFramePr>
          <p:cNvPr id="92162" name="Object 2"/>
          <p:cNvGraphicFramePr>
            <a:graphicFrameLocks noChangeAspect="1"/>
          </p:cNvGraphicFramePr>
          <p:nvPr/>
        </p:nvGraphicFramePr>
        <p:xfrm>
          <a:off x="581910" y="1752600"/>
          <a:ext cx="3365500" cy="469900"/>
        </p:xfrm>
        <a:graphic>
          <a:graphicData uri="http://schemas.openxmlformats.org/presentationml/2006/ole">
            <mc:AlternateContent xmlns:mc="http://schemas.openxmlformats.org/markup-compatibility/2006">
              <mc:Choice xmlns:v="urn:schemas-microsoft-com:vml" Requires="v">
                <p:oleObj name="Equation" r:id="rId2" imgW="3365280" imgH="469800" progId="Equation.DSMT4">
                  <p:embed/>
                </p:oleObj>
              </mc:Choice>
              <mc:Fallback>
                <p:oleObj name="Equation" r:id="rId2" imgW="3365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10" y="1752600"/>
                        <a:ext cx="336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2514</Words>
  <Application>Microsoft Office PowerPoint</Application>
  <PresentationFormat>On-screen Show (4:3)</PresentationFormat>
  <Paragraphs>164</Paragraphs>
  <Slides>36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Cambria Math</vt:lpstr>
      <vt:lpstr>Calibri</vt:lpstr>
      <vt:lpstr>Symbol</vt:lpstr>
      <vt:lpstr>Office Theme</vt:lpstr>
      <vt:lpstr>Equation</vt:lpstr>
      <vt:lpstr>Section 11.5</vt:lpstr>
      <vt:lpstr>Lines in Space</vt:lpstr>
      <vt:lpstr>Example 1: Constructing Position Vectors to Describe a Line </vt:lpstr>
      <vt:lpstr>Example 1: Constructing Position Vectors to Describe a Line (cont.)</vt:lpstr>
      <vt:lpstr>Example 1: Constructing Position Vectors to Describe a Line (cont.)</vt:lpstr>
      <vt:lpstr>Definition: Vector Form and  Parametric Form of a Line</vt:lpstr>
      <vt:lpstr>Example 2: Finding the Vector Form and Parametric Equations of a Line </vt:lpstr>
      <vt:lpstr>Lines in Space (cont.)</vt:lpstr>
      <vt:lpstr>Example 3: Finding the Points of Intersection of a Line with the Coordinate Planes </vt:lpstr>
      <vt:lpstr>Example 3: Finding the Points of Intersection of a Line with the Coordinate Planes (cont.)</vt:lpstr>
      <vt:lpstr>Example 3: Finding the Points of Intersection of a Line with the Coordinate Planes (cont.)</vt:lpstr>
      <vt:lpstr>Example 4: Finding the Point of Intersection of Two Lines </vt:lpstr>
      <vt:lpstr>Example 4: Finding the Point of Intersection of Two Lines (cont.)</vt:lpstr>
      <vt:lpstr>Example 4: Finding the Point of Intersection of Two Lines (cont.)</vt:lpstr>
      <vt:lpstr>Example 4: Finding the Point of Intersection of Two Lines (cont.)</vt:lpstr>
      <vt:lpstr>Example 4: Finding the Point of Intersection of Two Lines (cont.)</vt:lpstr>
      <vt:lpstr>Definition: Equation for a Plane with a Known Normal Vector</vt:lpstr>
      <vt:lpstr>Example 5: Finding Equations for a Plane Given a Point and a Normal Vector </vt:lpstr>
      <vt:lpstr>Example 6: Describing a Plane as a Two-Parameter Set of Points </vt:lpstr>
      <vt:lpstr>Example 7: Finding an Equation for a Plane Given Three Points </vt:lpstr>
      <vt:lpstr>Example 7: Finding an Equation for a Plane Given Three Points (cont.)</vt:lpstr>
      <vt:lpstr>Example 7: Finding an Equation for a Plane Given Three Points (cont.)</vt:lpstr>
      <vt:lpstr>Planes</vt:lpstr>
      <vt:lpstr>Example 8: Finding the Point of Intersection of a Line and a Plane </vt:lpstr>
      <vt:lpstr>Example 8: Finding the Point of Intersection of a Line and a Plane (cont.)</vt:lpstr>
      <vt:lpstr>Example 9: Finding Parametric Equations for a Line of Intersection of Two Planes </vt:lpstr>
      <vt:lpstr>Example 9: Finding Parametric Equations for a Line of Intersection of Two Planes (cont.)</vt:lpstr>
      <vt:lpstr>Example 9: Finding Parametric Equations for a Line of Intersection of Two Planes (cont.)</vt:lpstr>
      <vt:lpstr>Example 9: Finding Parametric Equations for a Line of Intersection of Two Planes (cont.)</vt:lpstr>
      <vt:lpstr>Example 10: Finding the Shortest Distance between a Point and a Plane </vt:lpstr>
      <vt:lpstr>Example 10: Finding the Shortest Distance between a Point and a Plane (cont.)</vt:lpstr>
      <vt:lpstr>Example 10: Finding the Shortest Distance between a Point and a Plane (cont.)</vt:lpstr>
      <vt:lpstr>Example 11: Finding the Shortest Distance between Two Skew Lines </vt:lpstr>
      <vt:lpstr>Example 11: Finding the Shortest Distance between Two Skew Lines (cont.)</vt:lpstr>
      <vt:lpstr>Example 11: Finding the Shortest Distance between Two Skew Lines (cont.)</vt:lpstr>
      <vt:lpstr>Example 11: Finding the Shortest Distance between Two Skew Lines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154</cp:revision>
  <dcterms:created xsi:type="dcterms:W3CDTF">2013-04-26T14:43:13Z</dcterms:created>
  <dcterms:modified xsi:type="dcterms:W3CDTF">2023-05-08T16:46:03Z</dcterms:modified>
</cp:coreProperties>
</file>