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61" r:id="rId3"/>
    <p:sldId id="262" r:id="rId4"/>
    <p:sldId id="263" r:id="rId5"/>
    <p:sldId id="264" r:id="rId6"/>
    <p:sldId id="265" r:id="rId7"/>
    <p:sldId id="266" r:id="rId8"/>
    <p:sldId id="267" r:id="rId9"/>
    <p:sldId id="269" r:id="rId10"/>
    <p:sldId id="270" r:id="rId11"/>
    <p:sldId id="286" r:id="rId12"/>
    <p:sldId id="287" r:id="rId13"/>
    <p:sldId id="290" r:id="rId14"/>
    <p:sldId id="291" r:id="rId15"/>
    <p:sldId id="292" r:id="rId16"/>
    <p:sldId id="293" r:id="rId17"/>
    <p:sldId id="294" r:id="rId18"/>
    <p:sldId id="295" r:id="rId19"/>
    <p:sldId id="271" r:id="rId20"/>
    <p:sldId id="272" r:id="rId21"/>
    <p:sldId id="273" r:id="rId22"/>
    <p:sldId id="274" r:id="rId23"/>
    <p:sldId id="288" r:id="rId24"/>
    <p:sldId id="275" r:id="rId25"/>
    <p:sldId id="276" r:id="rId26"/>
    <p:sldId id="277" r:id="rId27"/>
    <p:sldId id="279" r:id="rId28"/>
    <p:sldId id="281" r:id="rId29"/>
    <p:sldId id="296" r:id="rId30"/>
    <p:sldId id="282" r:id="rId31"/>
    <p:sldId id="283" r:id="rId32"/>
    <p:sldId id="284" r:id="rId33"/>
    <p:sldId id="285"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a:srgbClr val="FFFF99"/>
    <a:srgbClr val="366092"/>
    <a:srgbClr val="004786"/>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94660"/>
  </p:normalViewPr>
  <p:slideViewPr>
    <p:cSldViewPr>
      <p:cViewPr varScale="1">
        <p:scale>
          <a:sx n="104" d="100"/>
          <a:sy n="104" d="100"/>
        </p:scale>
        <p:origin x="12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97386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30.wmf"/><Relationship Id="rId10" Type="http://schemas.openxmlformats.org/officeDocument/2006/relationships/image" Target="../media/image34.png"/><Relationship Id="rId4" Type="http://schemas.openxmlformats.org/officeDocument/2006/relationships/oleObject" Target="../embeddings/oleObject19.bin"/><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Cylinders and Quadric Surfaces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Sketching Surfaces by Determining</a:t>
            </a:r>
            <a:br>
              <a:rPr lang="en-US" dirty="0"/>
            </a:br>
            <a:r>
              <a:rPr lang="en-US" dirty="0"/>
              <a:t>Their Cross-Sections (cont.)</a:t>
            </a:r>
          </a:p>
        </p:txBody>
      </p:sp>
      <p:sp>
        <p:nvSpPr>
          <p:cNvPr id="3" name="Content Placeholder 2"/>
          <p:cNvSpPr>
            <a:spLocks noGrp="1"/>
          </p:cNvSpPr>
          <p:nvPr>
            <p:ph idx="1"/>
          </p:nvPr>
        </p:nvSpPr>
        <p:spPr>
          <a:xfrm>
            <a:off x="457200" y="1280160"/>
            <a:ext cx="5181600" cy="4572000"/>
          </a:xfrm>
        </p:spPr>
        <p:txBody>
          <a:bodyPr>
            <a:normAutofit/>
          </a:bodyPr>
          <a:lstStyle/>
          <a:p>
            <a:r>
              <a:rPr lang="en-US" dirty="0"/>
              <a:t>In the </a:t>
            </a:r>
            <a:r>
              <a:rPr lang="en-US" i="1" dirty="0"/>
              <a:t>xz</a:t>
            </a:r>
            <a:r>
              <a:rPr lang="en-US" dirty="0"/>
              <a:t>-plane, the cross-section of the surface is a vertically oriented hyperbola centered at  (0, −1) with asymptotes of               </a:t>
            </a:r>
            <a:r>
              <a:rPr lang="en-US" i="1" dirty="0"/>
              <a:t>z</a:t>
            </a:r>
            <a:r>
              <a:rPr lang="en-US" dirty="0"/>
              <a:t> = −1 ± 2</a:t>
            </a:r>
            <a:r>
              <a:rPr lang="en-US" i="1" dirty="0"/>
              <a:t>x </a:t>
            </a:r>
            <a:r>
              <a:rPr lang="en-US" dirty="0"/>
              <a:t>(see Section 9.5 for a refresher on how to determine the asymptotes). Figure 3 is a depiction of the surface, with a cross-section again shown as a red curve. </a:t>
            </a:r>
          </a:p>
        </p:txBody>
      </p:sp>
      <p:grpSp>
        <p:nvGrpSpPr>
          <p:cNvPr id="7" name="Group 6"/>
          <p:cNvGrpSpPr/>
          <p:nvPr/>
        </p:nvGrpSpPr>
        <p:grpSpPr>
          <a:xfrm>
            <a:off x="4764250" y="1219200"/>
            <a:ext cx="4303550" cy="4638020"/>
            <a:chOff x="4764250" y="1219200"/>
            <a:chExt cx="4303550" cy="4638020"/>
          </a:xfrm>
        </p:grpSpPr>
        <p:sp>
          <p:nvSpPr>
            <p:cNvPr id="5" name="Rectangle 4"/>
            <p:cNvSpPr/>
            <p:nvPr/>
          </p:nvSpPr>
          <p:spPr>
            <a:xfrm>
              <a:off x="4764250" y="5334000"/>
              <a:ext cx="4303550" cy="523220"/>
            </a:xfrm>
            <a:prstGeom prst="rect">
              <a:avLst/>
            </a:prstGeom>
          </p:spPr>
          <p:txBody>
            <a:bodyPr wrap="none">
              <a:spAutoFit/>
            </a:bodyPr>
            <a:lstStyle/>
            <a:p>
              <a:r>
                <a:rPr lang="en-US" sz="2800" b="1" dirty="0"/>
                <a:t>Figure 3 </a:t>
              </a:r>
              <a:r>
                <a:rPr lang="en-US" sz="2800" dirty="0"/>
                <a:t>Hyperbolic Cylinder</a:t>
              </a:r>
              <a:endParaRPr lang="en-US" sz="2800" b="1" dirty="0"/>
            </a:p>
          </p:txBody>
        </p:sp>
        <p:pic>
          <p:nvPicPr>
            <p:cNvPr id="6430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1219200"/>
              <a:ext cx="3162300" cy="4029075"/>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Quadric Surfaces</a:t>
            </a:r>
          </a:p>
        </p:txBody>
      </p:sp>
      <p:sp>
        <p:nvSpPr>
          <p:cNvPr id="3" name="Content Placeholder 2"/>
          <p:cNvSpPr>
            <a:spLocks noGrp="1"/>
          </p:cNvSpPr>
          <p:nvPr>
            <p:ph idx="1"/>
          </p:nvPr>
        </p:nvSpPr>
        <p:spPr/>
        <p:txBody>
          <a:bodyPr>
            <a:noAutofit/>
          </a:bodyPr>
          <a:lstStyle/>
          <a:p>
            <a:pPr>
              <a:spcAft>
                <a:spcPts val="600"/>
              </a:spcAft>
            </a:pPr>
            <a:r>
              <a:rPr lang="en-US" dirty="0"/>
              <a:t>The three varieties of cylinders just shown are particular examples of </a:t>
            </a:r>
            <a:r>
              <a:rPr lang="en-US" b="1" dirty="0"/>
              <a:t>quadric surfaces</a:t>
            </a:r>
            <a:r>
              <a:rPr lang="en-US" dirty="0"/>
              <a:t>, which in general are graphs of equations of the form</a:t>
            </a:r>
          </a:p>
          <a:p>
            <a:pPr>
              <a:spcAft>
                <a:spcPts val="600"/>
              </a:spcAft>
            </a:pPr>
            <a:endParaRPr lang="en-US" dirty="0"/>
          </a:p>
          <a:p>
            <a:pPr>
              <a:spcAft>
                <a:spcPts val="600"/>
              </a:spcAft>
            </a:pPr>
            <a:r>
              <a:rPr lang="en-US" dirty="0"/>
              <a:t>where </a:t>
            </a:r>
            <a:r>
              <a:rPr lang="en-US" i="1" dirty="0"/>
              <a:t>A</a:t>
            </a:r>
            <a:r>
              <a:rPr lang="en-US" dirty="0"/>
              <a:t>, </a:t>
            </a:r>
            <a:r>
              <a:rPr lang="en-US" i="1" dirty="0"/>
              <a:t>B</a:t>
            </a:r>
            <a:r>
              <a:rPr lang="en-US" dirty="0"/>
              <a:t>, …, </a:t>
            </a:r>
            <a:r>
              <a:rPr lang="en-US" i="1" dirty="0"/>
              <a:t>J</a:t>
            </a:r>
            <a:r>
              <a:rPr lang="en-US" dirty="0"/>
              <a:t> are real constants. Quadric surfaces are the three-dimensional analogs of the conic sections of Section 9.5; </a:t>
            </a:r>
          </a:p>
        </p:txBody>
      </p:sp>
      <p:graphicFrame>
        <p:nvGraphicFramePr>
          <p:cNvPr id="636930" name="Object 2"/>
          <p:cNvGraphicFramePr>
            <a:graphicFrameLocks noChangeAspect="1"/>
          </p:cNvGraphicFramePr>
          <p:nvPr/>
        </p:nvGraphicFramePr>
        <p:xfrm>
          <a:off x="800100" y="2755900"/>
          <a:ext cx="7531100" cy="444500"/>
        </p:xfrm>
        <a:graphic>
          <a:graphicData uri="http://schemas.openxmlformats.org/presentationml/2006/ole">
            <mc:AlternateContent xmlns:mc="http://schemas.openxmlformats.org/markup-compatibility/2006">
              <mc:Choice xmlns:v="urn:schemas-microsoft-com:vml" Requires="v">
                <p:oleObj name="Equation" r:id="rId2" imgW="7530840" imgH="444240" progId="Equation.DSMT4">
                  <p:embed/>
                </p:oleObj>
              </mc:Choice>
              <mc:Fallback>
                <p:oleObj name="Equation" r:id="rId2" imgW="753084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755900"/>
                        <a:ext cx="7531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9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Quadric Surfaces (cont.)</a:t>
            </a:r>
          </a:p>
        </p:txBody>
      </p:sp>
      <p:sp>
        <p:nvSpPr>
          <p:cNvPr id="3" name="Content Placeholder 2"/>
          <p:cNvSpPr>
            <a:spLocks noGrp="1"/>
          </p:cNvSpPr>
          <p:nvPr>
            <p:ph idx="1"/>
          </p:nvPr>
        </p:nvSpPr>
        <p:spPr/>
        <p:txBody>
          <a:bodyPr/>
          <a:lstStyle/>
          <a:p>
            <a:r>
              <a:rPr lang="en-US" dirty="0"/>
              <a:t>like those two-dimensional curves, a given quadric surface can be rotated and translated so that its  corresponding equation is simpler, namely of the form</a:t>
            </a:r>
          </a:p>
          <a:p>
            <a:pPr algn="ctr"/>
            <a:r>
              <a:rPr lang="pl-PL" i="1" dirty="0"/>
              <a:t>Ax</a:t>
            </a:r>
            <a:r>
              <a:rPr lang="pl-PL" baseline="30000" dirty="0"/>
              <a:t>2</a:t>
            </a:r>
            <a:r>
              <a:rPr lang="pl-PL" dirty="0"/>
              <a:t> + </a:t>
            </a:r>
            <a:r>
              <a:rPr lang="pl-PL" i="1" dirty="0"/>
              <a:t>By</a:t>
            </a:r>
            <a:r>
              <a:rPr lang="pl-PL" baseline="30000" dirty="0"/>
              <a:t>2</a:t>
            </a:r>
            <a:r>
              <a:rPr lang="pl-PL" dirty="0"/>
              <a:t> + </a:t>
            </a:r>
            <a:r>
              <a:rPr lang="pl-PL" i="1" dirty="0"/>
              <a:t>Cz</a:t>
            </a:r>
            <a:r>
              <a:rPr lang="pl-PL" baseline="30000" dirty="0"/>
              <a:t>2</a:t>
            </a:r>
            <a:r>
              <a:rPr lang="pl-PL" dirty="0"/>
              <a:t> + </a:t>
            </a:r>
            <a:r>
              <a:rPr lang="pl-PL" i="1" dirty="0"/>
              <a:t>J</a:t>
            </a:r>
            <a:r>
              <a:rPr lang="pl-PL" dirty="0"/>
              <a:t> </a:t>
            </a:r>
            <a:r>
              <a:rPr lang="en-US" dirty="0">
                <a:latin typeface="Symbol" pitchFamily="18" charset="2"/>
              </a:rPr>
              <a:t>=</a:t>
            </a:r>
            <a:r>
              <a:rPr lang="pl-PL" dirty="0"/>
              <a:t> 0, </a:t>
            </a:r>
            <a:r>
              <a:rPr lang="pl-PL" i="1" dirty="0"/>
              <a:t>Ax</a:t>
            </a:r>
            <a:r>
              <a:rPr lang="pl-PL" baseline="30000" dirty="0"/>
              <a:t>2</a:t>
            </a:r>
            <a:r>
              <a:rPr lang="pl-PL" dirty="0"/>
              <a:t> + </a:t>
            </a:r>
            <a:r>
              <a:rPr lang="pl-PL" i="1" dirty="0"/>
              <a:t>By</a:t>
            </a:r>
            <a:r>
              <a:rPr lang="pl-PL" baseline="30000" dirty="0"/>
              <a:t>2</a:t>
            </a:r>
            <a:r>
              <a:rPr lang="pl-PL" dirty="0"/>
              <a:t> + </a:t>
            </a:r>
            <a:r>
              <a:rPr lang="pl-PL" i="1" dirty="0"/>
              <a:t>Iz</a:t>
            </a:r>
            <a:r>
              <a:rPr lang="pl-PL" dirty="0"/>
              <a:t> </a:t>
            </a:r>
            <a:r>
              <a:rPr lang="en-US" dirty="0">
                <a:latin typeface="Symbol" pitchFamily="18" charset="2"/>
              </a:rPr>
              <a:t>=</a:t>
            </a:r>
            <a:r>
              <a:rPr lang="pl-PL" dirty="0"/>
              <a:t> 0,</a:t>
            </a:r>
          </a:p>
          <a:p>
            <a:pPr algn="ctr"/>
            <a:r>
              <a:rPr lang="en-US" i="1" dirty="0"/>
              <a:t>By</a:t>
            </a:r>
            <a:r>
              <a:rPr lang="en-US" baseline="30000" dirty="0"/>
              <a:t>2</a:t>
            </a:r>
            <a:r>
              <a:rPr lang="en-US" dirty="0"/>
              <a:t> + </a:t>
            </a:r>
            <a:r>
              <a:rPr lang="en-US" i="1" dirty="0"/>
              <a:t>Cz</a:t>
            </a:r>
            <a:r>
              <a:rPr lang="en-US" baseline="30000" dirty="0"/>
              <a:t>2</a:t>
            </a:r>
            <a:r>
              <a:rPr lang="en-US" dirty="0"/>
              <a:t> + </a:t>
            </a:r>
            <a:r>
              <a:rPr lang="en-US" i="1" dirty="0"/>
              <a:t>Gx</a:t>
            </a:r>
            <a:r>
              <a:rPr lang="en-US" dirty="0"/>
              <a:t> </a:t>
            </a:r>
            <a:r>
              <a:rPr lang="en-US" dirty="0">
                <a:latin typeface="Symbol" pitchFamily="18" charset="2"/>
              </a:rPr>
              <a:t>=</a:t>
            </a:r>
            <a:r>
              <a:rPr lang="en-US" dirty="0"/>
              <a:t> 0, or </a:t>
            </a:r>
            <a:r>
              <a:rPr lang="en-US" i="1" dirty="0"/>
              <a:t>Ax</a:t>
            </a:r>
            <a:r>
              <a:rPr lang="en-US" baseline="30000" dirty="0"/>
              <a:t>2</a:t>
            </a:r>
            <a:r>
              <a:rPr lang="en-US" dirty="0"/>
              <a:t> + </a:t>
            </a:r>
            <a:r>
              <a:rPr lang="en-US" i="1" dirty="0"/>
              <a:t>Cz</a:t>
            </a:r>
            <a:r>
              <a:rPr lang="en-US" baseline="30000" dirty="0"/>
              <a:t>2</a:t>
            </a:r>
            <a:r>
              <a:rPr lang="en-US" dirty="0"/>
              <a:t> + </a:t>
            </a:r>
            <a:r>
              <a:rPr lang="en-US" i="1" dirty="0"/>
              <a:t>Hy</a:t>
            </a:r>
            <a:r>
              <a:rPr lang="en-US" dirty="0"/>
              <a:t> </a:t>
            </a:r>
            <a:r>
              <a:rPr lang="en-US" dirty="0">
                <a:latin typeface="Symbol" pitchFamily="18" charset="2"/>
              </a:rPr>
              <a:t>=</a:t>
            </a:r>
            <a:r>
              <a:rPr lang="en-US" dirty="0"/>
              <a:t> 0.</a:t>
            </a:r>
          </a:p>
          <a:p>
            <a:r>
              <a:rPr lang="en-US" dirty="0"/>
              <a:t>In order to briefly characterize and name the shapes of quadric surfaces, we restrict our attention to equations of these forms, rewritten in one of the following patterns.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Quadric Surfaces (cont.)</a:t>
            </a:r>
          </a:p>
        </p:txBody>
      </p:sp>
      <p:pic>
        <p:nvPicPr>
          <p:cNvPr id="654338"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242073" y="2350990"/>
            <a:ext cx="4953000" cy="3663431"/>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26A722CF-2914-F2DE-50CA-64AA25CFCAAE}"/>
              </a:ext>
            </a:extLst>
          </p:cNvPr>
          <p:cNvSpPr>
            <a:spLocks noGrp="1"/>
          </p:cNvSpPr>
          <p:nvPr>
            <p:ph idx="1"/>
          </p:nvPr>
        </p:nvSpPr>
        <p:spPr>
          <a:xfrm>
            <a:off x="446443" y="1032734"/>
            <a:ext cx="8229600" cy="4572000"/>
          </a:xfrm>
        </p:spPr>
        <p:txBody>
          <a:bodyPr/>
          <a:lstStyle/>
          <a:p>
            <a:pPr algn="ctr"/>
            <a:r>
              <a:rPr lang="en-US" sz="2800" b="1" dirty="0"/>
              <a:t>Table 1</a:t>
            </a:r>
          </a:p>
          <a:p>
            <a:r>
              <a:rPr lang="en-US" sz="2800" dirty="0"/>
              <a:t>(Not Including Parabolic, Elliptic, and Hyperbolic Cylinders)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Quadric Surfaces (cont.)</a:t>
            </a:r>
          </a:p>
        </p:txBody>
      </p:sp>
      <p:pic>
        <p:nvPicPr>
          <p:cNvPr id="655362"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138530" y="2210533"/>
            <a:ext cx="4953000" cy="3718723"/>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id="{7231D54D-5860-B979-3815-279F20A8C395}"/>
              </a:ext>
            </a:extLst>
          </p:cNvPr>
          <p:cNvSpPr>
            <a:spLocks noGrp="1"/>
          </p:cNvSpPr>
          <p:nvPr>
            <p:ph idx="1"/>
          </p:nvPr>
        </p:nvSpPr>
        <p:spPr>
          <a:xfrm>
            <a:off x="446443" y="1032734"/>
            <a:ext cx="8229600" cy="4572000"/>
          </a:xfrm>
        </p:spPr>
        <p:txBody>
          <a:bodyPr/>
          <a:lstStyle/>
          <a:p>
            <a:pPr algn="ctr"/>
            <a:r>
              <a:rPr lang="en-US" sz="2800" b="1" dirty="0"/>
              <a:t>Table 1 (cont.)</a:t>
            </a:r>
          </a:p>
          <a:p>
            <a:r>
              <a:rPr lang="en-US" sz="2800" dirty="0"/>
              <a:t>(Not Including Parabolic, Elliptic, and Hyperbolic Cylinders)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Quadric Surfaces (cont.)</a:t>
            </a:r>
          </a:p>
        </p:txBody>
      </p:sp>
      <p:pic>
        <p:nvPicPr>
          <p:cNvPr id="656386" name="Picture 2"/>
          <p:cNvPicPr>
            <a:picLocks noChangeAspect="1" noChangeArrowheads="1"/>
          </p:cNvPicPr>
          <p:nvPr/>
        </p:nvPicPr>
        <p:blipFill>
          <a:blip r:embed="rId2" cstate="print"/>
          <a:srcRect/>
          <a:stretch>
            <a:fillRect/>
          </a:stretch>
        </p:blipFill>
        <p:spPr bwMode="auto">
          <a:xfrm>
            <a:off x="2198146" y="2270760"/>
            <a:ext cx="4667250" cy="3538569"/>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62226C70-0596-04DE-737D-AAE5B9F1F3CF}"/>
              </a:ext>
            </a:extLst>
          </p:cNvPr>
          <p:cNvSpPr>
            <a:spLocks noGrp="1"/>
          </p:cNvSpPr>
          <p:nvPr>
            <p:ph idx="1"/>
          </p:nvPr>
        </p:nvSpPr>
        <p:spPr>
          <a:xfrm>
            <a:off x="446443" y="1032734"/>
            <a:ext cx="8229600" cy="4572000"/>
          </a:xfrm>
        </p:spPr>
        <p:txBody>
          <a:bodyPr/>
          <a:lstStyle/>
          <a:p>
            <a:pPr algn="ctr"/>
            <a:r>
              <a:rPr lang="en-US" sz="2800" b="1" dirty="0"/>
              <a:t>Table 1 (cont.)</a:t>
            </a:r>
          </a:p>
          <a:p>
            <a:r>
              <a:rPr lang="en-US" sz="2800" dirty="0"/>
              <a:t>(Not Including Parabolic, Elliptic, and Hyperbolic Cylinders)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Quadric Surfaces (cont.)</a:t>
            </a:r>
          </a:p>
        </p:txBody>
      </p:sp>
      <p:pic>
        <p:nvPicPr>
          <p:cNvPr id="657410" name="Picture 2"/>
          <p:cNvPicPr>
            <a:picLocks noChangeAspect="1" noChangeArrowheads="1"/>
          </p:cNvPicPr>
          <p:nvPr/>
        </p:nvPicPr>
        <p:blipFill>
          <a:blip r:embed="rId2" cstate="print"/>
          <a:srcRect/>
          <a:stretch>
            <a:fillRect/>
          </a:stretch>
        </p:blipFill>
        <p:spPr bwMode="auto">
          <a:xfrm>
            <a:off x="2153322" y="2314687"/>
            <a:ext cx="4932381" cy="3530625"/>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F9FB7F7F-DF52-0343-546F-7E5611D87C33}"/>
              </a:ext>
            </a:extLst>
          </p:cNvPr>
          <p:cNvSpPr>
            <a:spLocks noGrp="1"/>
          </p:cNvSpPr>
          <p:nvPr>
            <p:ph idx="1"/>
          </p:nvPr>
        </p:nvSpPr>
        <p:spPr>
          <a:xfrm>
            <a:off x="446443" y="1032734"/>
            <a:ext cx="8229600" cy="4572000"/>
          </a:xfrm>
        </p:spPr>
        <p:txBody>
          <a:bodyPr/>
          <a:lstStyle/>
          <a:p>
            <a:pPr algn="ctr"/>
            <a:r>
              <a:rPr lang="en-US" sz="2800" b="1" dirty="0"/>
              <a:t>Table 1 (cont.)</a:t>
            </a:r>
          </a:p>
          <a:p>
            <a:r>
              <a:rPr lang="en-US" sz="2800" dirty="0"/>
              <a:t>(Not Including Parabolic, Elliptic, and Hyperbolic Cylinders)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Quadric Surfaces (cont.)</a:t>
            </a:r>
          </a:p>
        </p:txBody>
      </p:sp>
      <p:pic>
        <p:nvPicPr>
          <p:cNvPr id="658434" name="Picture 2"/>
          <p:cNvPicPr>
            <a:picLocks noChangeAspect="1" noChangeArrowheads="1"/>
          </p:cNvPicPr>
          <p:nvPr/>
        </p:nvPicPr>
        <p:blipFill>
          <a:blip r:embed="rId2" cstate="print"/>
          <a:srcRect/>
          <a:stretch>
            <a:fillRect/>
          </a:stretch>
        </p:blipFill>
        <p:spPr bwMode="auto">
          <a:xfrm>
            <a:off x="2286000" y="2133600"/>
            <a:ext cx="4897597" cy="3657600"/>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FF5A0B52-3ABA-05E6-C0F0-1C109C258308}"/>
              </a:ext>
            </a:extLst>
          </p:cNvPr>
          <p:cNvSpPr>
            <a:spLocks noGrp="1"/>
          </p:cNvSpPr>
          <p:nvPr>
            <p:ph idx="1"/>
          </p:nvPr>
        </p:nvSpPr>
        <p:spPr>
          <a:xfrm>
            <a:off x="446443" y="1032734"/>
            <a:ext cx="8229600" cy="4572000"/>
          </a:xfrm>
        </p:spPr>
        <p:txBody>
          <a:bodyPr/>
          <a:lstStyle/>
          <a:p>
            <a:pPr algn="ctr"/>
            <a:r>
              <a:rPr lang="en-US" sz="2800" b="1" dirty="0"/>
              <a:t>Table 1 (cont.)</a:t>
            </a:r>
          </a:p>
          <a:p>
            <a:r>
              <a:rPr lang="en-US" sz="2800" dirty="0"/>
              <a:t>(Not Including Parabolic, Elliptic, and Hyperbolic Cylinders)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Quadric Surfaces (cont.)</a:t>
            </a:r>
          </a:p>
        </p:txBody>
      </p:sp>
      <p:pic>
        <p:nvPicPr>
          <p:cNvPr id="659458" name="Picture 2"/>
          <p:cNvPicPr>
            <a:picLocks noChangeAspect="1" noChangeArrowheads="1"/>
          </p:cNvPicPr>
          <p:nvPr/>
        </p:nvPicPr>
        <p:blipFill>
          <a:blip r:embed="rId2" cstate="print"/>
          <a:srcRect/>
          <a:stretch>
            <a:fillRect/>
          </a:stretch>
        </p:blipFill>
        <p:spPr bwMode="auto">
          <a:xfrm>
            <a:off x="2095500" y="2194116"/>
            <a:ext cx="4953000" cy="3410618"/>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075EF8DA-0A7D-5DBC-F6CF-02B816A69543}"/>
              </a:ext>
            </a:extLst>
          </p:cNvPr>
          <p:cNvSpPr>
            <a:spLocks noGrp="1"/>
          </p:cNvSpPr>
          <p:nvPr>
            <p:ph idx="1"/>
          </p:nvPr>
        </p:nvSpPr>
        <p:spPr>
          <a:xfrm>
            <a:off x="446443" y="1032734"/>
            <a:ext cx="8229600" cy="4572000"/>
          </a:xfrm>
        </p:spPr>
        <p:txBody>
          <a:bodyPr/>
          <a:lstStyle/>
          <a:p>
            <a:pPr algn="ctr"/>
            <a:r>
              <a:rPr lang="en-US" sz="2800" b="1" dirty="0"/>
              <a:t>Table 1 (cont.)</a:t>
            </a:r>
          </a:p>
          <a:p>
            <a:r>
              <a:rPr lang="en-US" sz="2800" dirty="0"/>
              <a:t>(Not Including Parabolic, Elliptic, and Hyperbolic Cylinders)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Sketching a Surface</a:t>
            </a:r>
          </a:p>
        </p:txBody>
      </p:sp>
      <p:sp>
        <p:nvSpPr>
          <p:cNvPr id="3" name="Content Placeholder 2"/>
          <p:cNvSpPr>
            <a:spLocks noGrp="1"/>
          </p:cNvSpPr>
          <p:nvPr>
            <p:ph idx="1"/>
          </p:nvPr>
        </p:nvSpPr>
        <p:spPr/>
        <p:txBody>
          <a:bodyPr/>
          <a:lstStyle/>
          <a:p>
            <a:r>
              <a:rPr lang="en-US" dirty="0"/>
              <a:t>Sketch the surface </a:t>
            </a:r>
            <a:r>
              <a:rPr lang="en-US" i="1" dirty="0">
                <a:solidFill>
                  <a:srgbClr val="0000FF"/>
                </a:solidFill>
              </a:rPr>
              <a:t>x</a:t>
            </a:r>
            <a:r>
              <a:rPr lang="en-US" baseline="30000" dirty="0">
                <a:solidFill>
                  <a:srgbClr val="0000FF"/>
                </a:solidFill>
              </a:rPr>
              <a:t>2</a:t>
            </a:r>
            <a:r>
              <a:rPr lang="en-US" dirty="0">
                <a:solidFill>
                  <a:srgbClr val="0000FF"/>
                </a:solidFill>
              </a:rPr>
              <a:t> + 4</a:t>
            </a:r>
            <a:r>
              <a:rPr lang="en-US" i="1" dirty="0">
                <a:solidFill>
                  <a:srgbClr val="0000FF"/>
                </a:solidFill>
              </a:rPr>
              <a:t>y</a:t>
            </a:r>
            <a:r>
              <a:rPr lang="en-US" baseline="30000" dirty="0">
                <a:solidFill>
                  <a:srgbClr val="0000FF"/>
                </a:solidFill>
              </a:rPr>
              <a:t>2</a:t>
            </a:r>
            <a:r>
              <a:rPr lang="en-US" dirty="0">
                <a:solidFill>
                  <a:srgbClr val="0000FF"/>
                </a:solidFill>
              </a:rPr>
              <a:t> + 4</a:t>
            </a:r>
            <a:r>
              <a:rPr lang="en-US" i="1" dirty="0">
                <a:solidFill>
                  <a:srgbClr val="0000FF"/>
                </a:solidFill>
              </a:rPr>
              <a:t>z</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 </a:t>
            </a:r>
          </a:p>
          <a:p>
            <a:r>
              <a:rPr lang="en-US" b="1" dirty="0"/>
              <a:t>Solution </a:t>
            </a:r>
          </a:p>
          <a:p>
            <a:r>
              <a:rPr lang="en-US" dirty="0"/>
              <a:t>By rewriting the equation in the form</a:t>
            </a:r>
          </a:p>
          <a:p>
            <a:endParaRPr lang="en-US" dirty="0"/>
          </a:p>
          <a:p>
            <a:endParaRPr lang="en-US" dirty="0"/>
          </a:p>
          <a:p>
            <a:r>
              <a:rPr lang="en-US" dirty="0"/>
              <a:t>we identify it as an elliptic paraboloid. </a:t>
            </a:r>
          </a:p>
        </p:txBody>
      </p:sp>
      <p:graphicFrame>
        <p:nvGraphicFramePr>
          <p:cNvPr id="614402" name="Object 2"/>
          <p:cNvGraphicFramePr>
            <a:graphicFrameLocks noChangeAspect="1"/>
          </p:cNvGraphicFramePr>
          <p:nvPr/>
        </p:nvGraphicFramePr>
        <p:xfrm>
          <a:off x="3505200" y="2971800"/>
          <a:ext cx="1841500" cy="876300"/>
        </p:xfrm>
        <a:graphic>
          <a:graphicData uri="http://schemas.openxmlformats.org/presentationml/2006/ole">
            <mc:AlternateContent xmlns:mc="http://schemas.openxmlformats.org/markup-compatibility/2006">
              <mc:Choice xmlns:v="urn:schemas-microsoft-com:vml" Requires="v">
                <p:oleObj name="Equation" r:id="rId2" imgW="1841400" imgH="876240" progId="Equation.DSMT4">
                  <p:embed/>
                </p:oleObj>
              </mc:Choice>
              <mc:Fallback>
                <p:oleObj name="Equation" r:id="rId2" imgW="184140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1800"/>
                        <a:ext cx="1841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4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Cylinders, Generating Curves, and Cross-Sections</a:t>
            </a:r>
          </a:p>
        </p:txBody>
      </p:sp>
      <p:sp>
        <p:nvSpPr>
          <p:cNvPr id="3" name="Content Placeholder 2"/>
          <p:cNvSpPr>
            <a:spLocks noGrp="1"/>
          </p:cNvSpPr>
          <p:nvPr>
            <p:ph idx="1"/>
          </p:nvPr>
        </p:nvSpPr>
        <p:spPr>
          <a:xfrm>
            <a:off x="457200" y="1280160"/>
            <a:ext cx="8229600" cy="3108543"/>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C00000"/>
                </a:solidFill>
              </a:rPr>
              <a:t>cylinder</a:t>
            </a:r>
            <a:r>
              <a:rPr lang="en-US" dirty="0">
                <a:solidFill>
                  <a:srgbClr val="000000"/>
                </a:solidFill>
              </a:rPr>
              <a:t> is a surface consisting of all lines (called </a:t>
            </a:r>
            <a:r>
              <a:rPr lang="en-US" b="1" dirty="0">
                <a:solidFill>
                  <a:srgbClr val="000000"/>
                </a:solidFill>
              </a:rPr>
              <a:t>rulings</a:t>
            </a:r>
            <a:r>
              <a:rPr lang="en-US" dirty="0">
                <a:solidFill>
                  <a:srgbClr val="000000"/>
                </a:solidFill>
              </a:rPr>
              <a:t>) parallel to a given line and passing through a fixed planar curve, called the cylinder’s </a:t>
            </a:r>
            <a:r>
              <a:rPr lang="en-US" b="1" dirty="0">
                <a:solidFill>
                  <a:srgbClr val="C00000"/>
                </a:solidFill>
              </a:rPr>
              <a:t>generating curve</a:t>
            </a:r>
            <a:r>
              <a:rPr lang="en-US" dirty="0">
                <a:solidFill>
                  <a:srgbClr val="000000"/>
                </a:solidFill>
              </a:rPr>
              <a:t>. Cylinders are often described in terms of their intersections with planes parallel to the coordinate planes; each such intersection is called a </a:t>
            </a:r>
            <a:r>
              <a:rPr lang="en-US" b="1" dirty="0">
                <a:solidFill>
                  <a:srgbClr val="C00000"/>
                </a:solidFill>
              </a:rPr>
              <a:t>cross-section</a:t>
            </a:r>
            <a:r>
              <a:rPr lang="en-US" dirty="0">
                <a:solidFill>
                  <a:srgbClr val="000000"/>
                </a:solidFill>
              </a:rPr>
              <a:t> or </a:t>
            </a:r>
            <a:r>
              <a:rPr lang="en-US" b="1" dirty="0">
                <a:solidFill>
                  <a:srgbClr val="C00000"/>
                </a:solidFill>
              </a:rPr>
              <a:t>trace</a:t>
            </a:r>
            <a:r>
              <a:rPr lang="en-US" dirty="0">
                <a:solidFill>
                  <a:srgbClr val="000000"/>
                </a:solidFill>
              </a:rPr>
              <a:t> of the surface.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Sketching a Surface (cont.)</a:t>
            </a:r>
          </a:p>
        </p:txBody>
      </p:sp>
      <p:sp>
        <p:nvSpPr>
          <p:cNvPr id="3" name="Content Placeholder 2"/>
          <p:cNvSpPr>
            <a:spLocks noGrp="1"/>
          </p:cNvSpPr>
          <p:nvPr>
            <p:ph idx="1"/>
          </p:nvPr>
        </p:nvSpPr>
        <p:spPr/>
        <p:txBody>
          <a:bodyPr>
            <a:normAutofit/>
          </a:bodyPr>
          <a:lstStyle/>
          <a:p>
            <a:r>
              <a:rPr lang="en-US" dirty="0"/>
              <a:t>If </a:t>
            </a:r>
            <a:r>
              <a:rPr lang="en-US" i="1" dirty="0"/>
              <a:t>k</a:t>
            </a:r>
            <a:r>
              <a:rPr lang="en-US" dirty="0"/>
              <a:t> is a positive constant, setting </a:t>
            </a:r>
            <a:r>
              <a:rPr lang="en-US" i="1" dirty="0"/>
              <a:t>z</a:t>
            </a:r>
            <a:r>
              <a:rPr lang="en-US" dirty="0"/>
              <a:t> = </a:t>
            </a:r>
            <a:r>
              <a:rPr lang="en-US" dirty="0">
                <a:latin typeface="Symbol" pitchFamily="18" charset="2"/>
              </a:rPr>
              <a:t>-</a:t>
            </a:r>
            <a:r>
              <a:rPr lang="en-US" i="1" dirty="0"/>
              <a:t>k</a:t>
            </a:r>
            <a:r>
              <a:rPr lang="en-US" dirty="0"/>
              <a:t> reduces the</a:t>
            </a:r>
          </a:p>
          <a:p>
            <a:pPr>
              <a:lnSpc>
                <a:spcPct val="150000"/>
              </a:lnSpc>
            </a:pPr>
            <a:r>
              <a:rPr lang="en-US" dirty="0"/>
              <a:t>equation to </a:t>
            </a:r>
          </a:p>
          <a:p>
            <a:r>
              <a:rPr lang="en-US" dirty="0"/>
              <a:t>an ellipse in the plane </a:t>
            </a:r>
            <a:r>
              <a:rPr lang="en-US" i="1" dirty="0"/>
              <a:t>z</a:t>
            </a:r>
            <a:r>
              <a:rPr lang="en-US" dirty="0"/>
              <a:t> = −</a:t>
            </a:r>
            <a:r>
              <a:rPr lang="en-US" i="1" dirty="0"/>
              <a:t>k</a:t>
            </a:r>
            <a:r>
              <a:rPr lang="en-US" dirty="0"/>
              <a:t> centered at the origin with major axis of length 	   and minor axis of length Note that there are no real values of </a:t>
            </a:r>
            <a:r>
              <a:rPr lang="en-US" i="1" dirty="0"/>
              <a:t>x</a:t>
            </a:r>
            <a:r>
              <a:rPr lang="en-US" dirty="0"/>
              <a:t> and </a:t>
            </a:r>
            <a:r>
              <a:rPr lang="en-US" i="1" dirty="0"/>
              <a:t>y</a:t>
            </a:r>
            <a:r>
              <a:rPr lang="en-US" dirty="0"/>
              <a:t> that satisfy the equation for positive values of </a:t>
            </a:r>
            <a:r>
              <a:rPr lang="en-US" i="1" dirty="0"/>
              <a:t>z</a:t>
            </a:r>
            <a:r>
              <a:rPr lang="en-US" dirty="0"/>
              <a:t>. Similarly, setting either </a:t>
            </a:r>
            <a:r>
              <a:rPr lang="en-US" i="1" dirty="0"/>
              <a:t>x</a:t>
            </a:r>
            <a:r>
              <a:rPr lang="en-US" dirty="0"/>
              <a:t> or </a:t>
            </a:r>
            <a:r>
              <a:rPr lang="en-US" i="1" dirty="0"/>
              <a:t>y</a:t>
            </a:r>
            <a:r>
              <a:rPr lang="en-US" dirty="0"/>
              <a:t> equal to a constant results in a parabolic cross-section parallel to, respectively, the </a:t>
            </a:r>
            <a:r>
              <a:rPr lang="en-US" i="1" dirty="0" err="1"/>
              <a:t>yz</a:t>
            </a:r>
            <a:r>
              <a:rPr lang="en-US" dirty="0"/>
              <a:t>-plane or the </a:t>
            </a:r>
            <a:r>
              <a:rPr lang="en-US" i="1" dirty="0" err="1"/>
              <a:t>xz</a:t>
            </a:r>
            <a:r>
              <a:rPr lang="en-US" dirty="0"/>
              <a:t>-plane. </a:t>
            </a:r>
          </a:p>
        </p:txBody>
      </p:sp>
      <p:graphicFrame>
        <p:nvGraphicFramePr>
          <p:cNvPr id="628737" name="Object 1"/>
          <p:cNvGraphicFramePr>
            <a:graphicFrameLocks noChangeAspect="1"/>
          </p:cNvGraphicFramePr>
          <p:nvPr>
            <p:extLst>
              <p:ext uri="{D42A27DB-BD31-4B8C-83A1-F6EECF244321}">
                <p14:modId xmlns:p14="http://schemas.microsoft.com/office/powerpoint/2010/main" val="3050484690"/>
              </p:ext>
            </p:extLst>
          </p:nvPr>
        </p:nvGraphicFramePr>
        <p:xfrm>
          <a:off x="3450772" y="2936420"/>
          <a:ext cx="977900" cy="444500"/>
        </p:xfrm>
        <a:graphic>
          <a:graphicData uri="http://schemas.openxmlformats.org/presentationml/2006/ole">
            <mc:AlternateContent xmlns:mc="http://schemas.openxmlformats.org/markup-compatibility/2006">
              <mc:Choice xmlns:v="urn:schemas-microsoft-com:vml" Requires="v">
                <p:oleObj name="Equation" r:id="rId2" imgW="977760" imgH="444240" progId="Equation.DSMT4">
                  <p:embed/>
                </p:oleObj>
              </mc:Choice>
              <mc:Fallback>
                <p:oleObj name="Equation" r:id="rId2" imgW="977760" imgH="44424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772" y="293642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8738" name="Object 2"/>
          <p:cNvGraphicFramePr>
            <a:graphicFrameLocks noChangeAspect="1"/>
          </p:cNvGraphicFramePr>
          <p:nvPr>
            <p:extLst>
              <p:ext uri="{D42A27DB-BD31-4B8C-83A1-F6EECF244321}">
                <p14:modId xmlns:p14="http://schemas.microsoft.com/office/powerpoint/2010/main" val="2542579879"/>
              </p:ext>
            </p:extLst>
          </p:nvPr>
        </p:nvGraphicFramePr>
        <p:xfrm>
          <a:off x="7990114" y="2940956"/>
          <a:ext cx="863600" cy="444500"/>
        </p:xfrm>
        <a:graphic>
          <a:graphicData uri="http://schemas.openxmlformats.org/presentationml/2006/ole">
            <mc:AlternateContent xmlns:mc="http://schemas.openxmlformats.org/markup-compatibility/2006">
              <mc:Choice xmlns:v="urn:schemas-microsoft-com:vml" Requires="v">
                <p:oleObj name="Equation" r:id="rId4" imgW="863280" imgH="444240" progId="Equation.DSMT4">
                  <p:embed/>
                </p:oleObj>
              </mc:Choice>
              <mc:Fallback>
                <p:oleObj name="Equation" r:id="rId4" imgW="863280" imgH="444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0114" y="2940956"/>
                        <a:ext cx="86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69976121"/>
              </p:ext>
            </p:extLst>
          </p:nvPr>
        </p:nvGraphicFramePr>
        <p:xfrm>
          <a:off x="2347913" y="1714500"/>
          <a:ext cx="3860800" cy="876300"/>
        </p:xfrm>
        <a:graphic>
          <a:graphicData uri="http://schemas.openxmlformats.org/presentationml/2006/ole">
            <mc:AlternateContent xmlns:mc="http://schemas.openxmlformats.org/markup-compatibility/2006">
              <mc:Choice xmlns:v="urn:schemas-microsoft-com:vml" Requires="v">
                <p:oleObj name="Equation" r:id="rId6" imgW="3860640" imgH="876240" progId="Equation.DSMT4">
                  <p:embed/>
                </p:oleObj>
              </mc:Choice>
              <mc:Fallback>
                <p:oleObj name="Equation" r:id="rId6" imgW="3860640" imgH="876240" progId="Equation.DSMT4">
                  <p:embed/>
                  <p:pic>
                    <p:nvPicPr>
                      <p:cNvPr id="0" name="Object 3"/>
                      <p:cNvPicPr>
                        <a:picLocks noChangeAspect="1" noChangeArrowheads="1"/>
                      </p:cNvPicPr>
                      <p:nvPr/>
                    </p:nvPicPr>
                    <p:blipFill>
                      <a:blip r:embed="rId7"/>
                      <a:srcRect/>
                      <a:stretch>
                        <a:fillRect/>
                      </a:stretch>
                    </p:blipFill>
                    <p:spPr bwMode="auto">
                      <a:xfrm>
                        <a:off x="2347913" y="1714500"/>
                        <a:ext cx="386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Sketching a Surface (cont.)</a:t>
            </a:r>
          </a:p>
        </p:txBody>
      </p:sp>
      <p:sp>
        <p:nvSpPr>
          <p:cNvPr id="3" name="Content Placeholder 2"/>
          <p:cNvSpPr>
            <a:spLocks noGrp="1"/>
          </p:cNvSpPr>
          <p:nvPr>
            <p:ph idx="1"/>
          </p:nvPr>
        </p:nvSpPr>
        <p:spPr>
          <a:xfrm>
            <a:off x="457200" y="1280160"/>
            <a:ext cx="5105400" cy="4572000"/>
          </a:xfrm>
        </p:spPr>
        <p:txBody>
          <a:bodyPr/>
          <a:lstStyle/>
          <a:p>
            <a:r>
              <a:rPr lang="en-US" dirty="0"/>
              <a:t>Figure 4 illustrates the surface with elliptic horizontal traces and parabolic traces corresponding to fixed </a:t>
            </a:r>
            <a:r>
              <a:rPr lang="en-US" i="1" dirty="0"/>
              <a:t>x</a:t>
            </a:r>
            <a:r>
              <a:rPr lang="en-US" dirty="0"/>
              <a:t>-values. </a:t>
            </a:r>
          </a:p>
        </p:txBody>
      </p:sp>
      <p:grpSp>
        <p:nvGrpSpPr>
          <p:cNvPr id="7" name="Group 6"/>
          <p:cNvGrpSpPr/>
          <p:nvPr/>
        </p:nvGrpSpPr>
        <p:grpSpPr>
          <a:xfrm>
            <a:off x="6172200" y="1447800"/>
            <a:ext cx="2676525" cy="3952220"/>
            <a:chOff x="6172200" y="1828800"/>
            <a:chExt cx="2676525" cy="3952220"/>
          </a:xfrm>
        </p:grpSpPr>
        <p:sp>
          <p:nvSpPr>
            <p:cNvPr id="5" name="Rectangle 4"/>
            <p:cNvSpPr/>
            <p:nvPr/>
          </p:nvSpPr>
          <p:spPr>
            <a:xfrm>
              <a:off x="6934200" y="5257800"/>
              <a:ext cx="1370055" cy="523220"/>
            </a:xfrm>
            <a:prstGeom prst="rect">
              <a:avLst/>
            </a:prstGeom>
          </p:spPr>
          <p:txBody>
            <a:bodyPr wrap="none">
              <a:spAutoFit/>
            </a:bodyPr>
            <a:lstStyle/>
            <a:p>
              <a:r>
                <a:rPr lang="en-US" sz="2800" b="1" dirty="0"/>
                <a:t>Figure 4</a:t>
              </a:r>
            </a:p>
          </p:txBody>
        </p:sp>
        <p:pic>
          <p:nvPicPr>
            <p:cNvPr id="646145" name="Picture 1"/>
            <p:cNvPicPr>
              <a:picLocks noChangeAspect="1" noChangeArrowheads="1"/>
            </p:cNvPicPr>
            <p:nvPr/>
          </p:nvPicPr>
          <p:blipFill>
            <a:blip r:embed="rId2" cstate="print"/>
            <a:srcRect/>
            <a:stretch>
              <a:fillRect/>
            </a:stretch>
          </p:blipFill>
          <p:spPr bwMode="auto">
            <a:xfrm>
              <a:off x="6172200" y="1828800"/>
              <a:ext cx="2676525" cy="3238500"/>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Describing the Traces of a Surface</a:t>
            </a:r>
          </a:p>
        </p:txBody>
      </p:sp>
      <p:sp>
        <p:nvSpPr>
          <p:cNvPr id="3" name="Content Placeholder 2"/>
          <p:cNvSpPr>
            <a:spLocks noGrp="1"/>
          </p:cNvSpPr>
          <p:nvPr>
            <p:ph idx="1"/>
          </p:nvPr>
        </p:nvSpPr>
        <p:spPr/>
        <p:txBody>
          <a:bodyPr>
            <a:normAutofit lnSpcReduction="10000"/>
          </a:bodyPr>
          <a:lstStyle/>
          <a:p>
            <a:r>
              <a:rPr lang="en-US" dirty="0"/>
              <a:t>Describe the traces of the surface </a:t>
            </a:r>
          </a:p>
          <a:p>
            <a:r>
              <a:rPr lang="en-US" b="1" dirty="0"/>
              <a:t>Solution </a:t>
            </a:r>
          </a:p>
          <a:p>
            <a:r>
              <a:rPr lang="en-US" dirty="0"/>
              <a:t>Matching this equation against the given patterns of quadrics, we identify it as a hyperbolic paraboloid. Fixing </a:t>
            </a:r>
            <a:r>
              <a:rPr lang="en-US" i="1" dirty="0"/>
              <a:t>x</a:t>
            </a:r>
            <a:r>
              <a:rPr lang="en-US" dirty="0"/>
              <a:t> </a:t>
            </a:r>
            <a:r>
              <a:rPr lang="en-US" dirty="0">
                <a:latin typeface="Symbol" pitchFamily="18" charset="2"/>
              </a:rPr>
              <a:t>=</a:t>
            </a:r>
            <a:r>
              <a:rPr lang="en-US" dirty="0"/>
              <a:t> </a:t>
            </a:r>
            <a:r>
              <a:rPr lang="en-US" i="1" dirty="0"/>
              <a:t>k</a:t>
            </a:r>
            <a:r>
              <a:rPr lang="en-US" dirty="0"/>
              <a:t> reduces the equation to a hyperbola, while fixing either </a:t>
            </a:r>
            <a:r>
              <a:rPr lang="en-US" i="1" dirty="0"/>
              <a:t>y</a:t>
            </a:r>
            <a:r>
              <a:rPr lang="en-US" dirty="0"/>
              <a:t> </a:t>
            </a:r>
            <a:r>
              <a:rPr lang="en-US" dirty="0">
                <a:latin typeface="Symbol" pitchFamily="18" charset="2"/>
              </a:rPr>
              <a:t>=</a:t>
            </a:r>
            <a:r>
              <a:rPr lang="en-US" dirty="0"/>
              <a:t> </a:t>
            </a:r>
            <a:r>
              <a:rPr lang="en-US" i="1" dirty="0"/>
              <a:t>k</a:t>
            </a:r>
            <a:r>
              <a:rPr lang="en-US" dirty="0"/>
              <a:t> or </a:t>
            </a:r>
            <a:r>
              <a:rPr lang="en-US" i="1" dirty="0"/>
              <a:t>z</a:t>
            </a:r>
            <a:r>
              <a:rPr lang="en-US" dirty="0"/>
              <a:t> </a:t>
            </a:r>
            <a:r>
              <a:rPr lang="en-US" dirty="0">
                <a:latin typeface="Symbol" pitchFamily="18" charset="2"/>
              </a:rPr>
              <a:t>=</a:t>
            </a:r>
            <a:r>
              <a:rPr lang="en-US" dirty="0"/>
              <a:t> </a:t>
            </a:r>
            <a:r>
              <a:rPr lang="en-US" i="1" dirty="0"/>
              <a:t>k</a:t>
            </a:r>
            <a:r>
              <a:rPr lang="en-US" dirty="0"/>
              <a:t> reduces the equation to a parabola. That is, traces parallel to the </a:t>
            </a:r>
            <a:r>
              <a:rPr lang="en-US" i="1" dirty="0"/>
              <a:t>yz</a:t>
            </a:r>
            <a:r>
              <a:rPr lang="en-US" dirty="0"/>
              <a:t>-plane are hyperbolas (Figure 5) and traces parallel to either the </a:t>
            </a:r>
            <a:r>
              <a:rPr lang="en-US" i="1" dirty="0"/>
              <a:t>xz</a:t>
            </a:r>
            <a:r>
              <a:rPr lang="en-US" dirty="0"/>
              <a:t>-plane or the </a:t>
            </a:r>
            <a:r>
              <a:rPr lang="en-US" i="1" dirty="0"/>
              <a:t>xy</a:t>
            </a:r>
            <a:r>
              <a:rPr lang="en-US" dirty="0"/>
              <a:t>-plane are parabolas (Figures 6 and 7, respectively)—this characteristic is reflected in the name of the surface. </a:t>
            </a:r>
          </a:p>
        </p:txBody>
      </p:sp>
      <p:graphicFrame>
        <p:nvGraphicFramePr>
          <p:cNvPr id="617474" name="Object 2"/>
          <p:cNvGraphicFramePr>
            <a:graphicFrameLocks noChangeAspect="1"/>
          </p:cNvGraphicFramePr>
          <p:nvPr/>
        </p:nvGraphicFramePr>
        <p:xfrm>
          <a:off x="5480050" y="1074738"/>
          <a:ext cx="1752600" cy="876300"/>
        </p:xfrm>
        <a:graphic>
          <a:graphicData uri="http://schemas.openxmlformats.org/presentationml/2006/ole">
            <mc:AlternateContent xmlns:mc="http://schemas.openxmlformats.org/markup-compatibility/2006">
              <mc:Choice xmlns:v="urn:schemas-microsoft-com:vml" Requires="v">
                <p:oleObj name="Equation" r:id="rId2" imgW="1752480" imgH="876240" progId="Equation.DSMT4">
                  <p:embed/>
                </p:oleObj>
              </mc:Choice>
              <mc:Fallback>
                <p:oleObj name="Equation" r:id="rId2" imgW="17524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50" y="1074738"/>
                        <a:ext cx="1752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Describing the Traces of a Surface (cont.)</a:t>
            </a:r>
          </a:p>
        </p:txBody>
      </p:sp>
      <p:sp>
        <p:nvSpPr>
          <p:cNvPr id="3" name="Content Placeholder 2"/>
          <p:cNvSpPr>
            <a:spLocks noGrp="1"/>
          </p:cNvSpPr>
          <p:nvPr>
            <p:ph idx="1"/>
          </p:nvPr>
        </p:nvSpPr>
        <p:spPr/>
        <p:txBody>
          <a:bodyPr/>
          <a:lstStyle/>
          <a:p>
            <a:endParaRPr lang="en-US" dirty="0"/>
          </a:p>
          <a:p>
            <a:r>
              <a:rPr lang="en-US" dirty="0"/>
              <a:t> </a:t>
            </a:r>
          </a:p>
        </p:txBody>
      </p:sp>
      <p:sp>
        <p:nvSpPr>
          <p:cNvPr id="4" name="Rectangle 3"/>
          <p:cNvSpPr/>
          <p:nvPr/>
        </p:nvSpPr>
        <p:spPr>
          <a:xfrm>
            <a:off x="281650" y="3703359"/>
            <a:ext cx="2320572" cy="1815882"/>
          </a:xfrm>
          <a:prstGeom prst="rect">
            <a:avLst/>
          </a:prstGeom>
        </p:spPr>
        <p:txBody>
          <a:bodyPr wrap="none">
            <a:spAutoFit/>
          </a:bodyPr>
          <a:lstStyle/>
          <a:p>
            <a:r>
              <a:rPr lang="en-US" sz="2800" b="1" dirty="0"/>
              <a:t>       Figure 5 </a:t>
            </a:r>
          </a:p>
          <a:p>
            <a:r>
              <a:rPr lang="en-US" sz="2800" dirty="0"/>
              <a:t>Traces of Form</a:t>
            </a:r>
          </a:p>
          <a:p>
            <a:endParaRPr lang="en-US" sz="2800" b="1" dirty="0"/>
          </a:p>
          <a:p>
            <a:endParaRPr lang="en-US" sz="2800" b="1" dirty="0"/>
          </a:p>
        </p:txBody>
      </p:sp>
      <p:sp>
        <p:nvSpPr>
          <p:cNvPr id="5" name="Rectangle 4"/>
          <p:cNvSpPr/>
          <p:nvPr/>
        </p:nvSpPr>
        <p:spPr>
          <a:xfrm>
            <a:off x="3581400" y="3693179"/>
            <a:ext cx="2320572" cy="1815882"/>
          </a:xfrm>
          <a:prstGeom prst="rect">
            <a:avLst/>
          </a:prstGeom>
        </p:spPr>
        <p:txBody>
          <a:bodyPr wrap="none">
            <a:spAutoFit/>
          </a:bodyPr>
          <a:lstStyle/>
          <a:p>
            <a:r>
              <a:rPr lang="en-US" sz="2800" b="1" dirty="0"/>
              <a:t>      Figure 6 </a:t>
            </a:r>
          </a:p>
          <a:p>
            <a:r>
              <a:rPr lang="en-US" sz="2800" dirty="0"/>
              <a:t>Traces of Form</a:t>
            </a:r>
          </a:p>
          <a:p>
            <a:endParaRPr lang="en-US" sz="2800" b="1" dirty="0"/>
          </a:p>
          <a:p>
            <a:endParaRPr lang="en-US" sz="2800" b="1" dirty="0"/>
          </a:p>
        </p:txBody>
      </p:sp>
      <p:sp>
        <p:nvSpPr>
          <p:cNvPr id="6" name="Rectangle 5"/>
          <p:cNvSpPr/>
          <p:nvPr/>
        </p:nvSpPr>
        <p:spPr>
          <a:xfrm>
            <a:off x="6477000" y="3711504"/>
            <a:ext cx="2320572" cy="1815882"/>
          </a:xfrm>
          <a:prstGeom prst="rect">
            <a:avLst/>
          </a:prstGeom>
        </p:spPr>
        <p:txBody>
          <a:bodyPr wrap="none">
            <a:spAutoFit/>
          </a:bodyPr>
          <a:lstStyle/>
          <a:p>
            <a:r>
              <a:rPr lang="en-US" sz="2800" b="1" dirty="0"/>
              <a:t>       Figure 7</a:t>
            </a:r>
          </a:p>
          <a:p>
            <a:r>
              <a:rPr lang="en-US" sz="2800" dirty="0"/>
              <a:t>Traces of Form</a:t>
            </a:r>
          </a:p>
          <a:p>
            <a:endParaRPr lang="en-US" sz="2800" b="1" dirty="0"/>
          </a:p>
          <a:p>
            <a:endParaRPr lang="en-US" sz="2800" b="1" dirty="0"/>
          </a:p>
        </p:txBody>
      </p:sp>
      <p:graphicFrame>
        <p:nvGraphicFramePr>
          <p:cNvPr id="650242" name="Object 2"/>
          <p:cNvGraphicFramePr>
            <a:graphicFrameLocks noChangeAspect="1"/>
          </p:cNvGraphicFramePr>
          <p:nvPr/>
        </p:nvGraphicFramePr>
        <p:xfrm>
          <a:off x="533400" y="4648200"/>
          <a:ext cx="1651000" cy="876300"/>
        </p:xfrm>
        <a:graphic>
          <a:graphicData uri="http://schemas.openxmlformats.org/presentationml/2006/ole">
            <mc:AlternateContent xmlns:mc="http://schemas.openxmlformats.org/markup-compatibility/2006">
              <mc:Choice xmlns:v="urn:schemas-microsoft-com:vml" Requires="v">
                <p:oleObj name="Equation" r:id="rId2" imgW="1650960" imgH="876240" progId="Equation.DSMT4">
                  <p:embed/>
                </p:oleObj>
              </mc:Choice>
              <mc:Fallback>
                <p:oleObj name="Equation" r:id="rId2" imgW="16509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648200"/>
                        <a:ext cx="1651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0243" name="Object 3"/>
          <p:cNvGraphicFramePr>
            <a:graphicFrameLocks noChangeAspect="1"/>
          </p:cNvGraphicFramePr>
          <p:nvPr/>
        </p:nvGraphicFramePr>
        <p:xfrm>
          <a:off x="3962400" y="4724400"/>
          <a:ext cx="1651000" cy="876300"/>
        </p:xfrm>
        <a:graphic>
          <a:graphicData uri="http://schemas.openxmlformats.org/presentationml/2006/ole">
            <mc:AlternateContent xmlns:mc="http://schemas.openxmlformats.org/markup-compatibility/2006">
              <mc:Choice xmlns:v="urn:schemas-microsoft-com:vml" Requires="v">
                <p:oleObj name="Equation" r:id="rId4" imgW="1650960" imgH="876240" progId="Equation.DSMT4">
                  <p:embed/>
                </p:oleObj>
              </mc:Choice>
              <mc:Fallback>
                <p:oleObj name="Equation" r:id="rId4" imgW="165096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724400"/>
                        <a:ext cx="1651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0244" name="Object 4"/>
          <p:cNvGraphicFramePr>
            <a:graphicFrameLocks noChangeAspect="1"/>
          </p:cNvGraphicFramePr>
          <p:nvPr/>
        </p:nvGraphicFramePr>
        <p:xfrm>
          <a:off x="6934200" y="4648200"/>
          <a:ext cx="1676400" cy="876300"/>
        </p:xfrm>
        <a:graphic>
          <a:graphicData uri="http://schemas.openxmlformats.org/presentationml/2006/ole">
            <mc:AlternateContent xmlns:mc="http://schemas.openxmlformats.org/markup-compatibility/2006">
              <mc:Choice xmlns:v="urn:schemas-microsoft-com:vml" Requires="v">
                <p:oleObj name="Equation" r:id="rId6" imgW="1676160" imgH="876240" progId="Equation.DSMT4">
                  <p:embed/>
                </p:oleObj>
              </mc:Choice>
              <mc:Fallback>
                <p:oleObj name="Equation" r:id="rId6" imgW="167616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4648200"/>
                        <a:ext cx="1676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50245" name="Picture 5"/>
          <p:cNvPicPr>
            <a:picLocks noChangeAspect="1" noChangeArrowheads="1"/>
          </p:cNvPicPr>
          <p:nvPr/>
        </p:nvPicPr>
        <p:blipFill>
          <a:blip r:embed="rId8" cstate="print"/>
          <a:srcRect/>
          <a:stretch>
            <a:fillRect/>
          </a:stretch>
        </p:blipFill>
        <p:spPr bwMode="auto">
          <a:xfrm>
            <a:off x="3505200" y="1552575"/>
            <a:ext cx="2609850" cy="2181225"/>
          </a:xfrm>
          <a:prstGeom prst="rect">
            <a:avLst/>
          </a:prstGeom>
          <a:noFill/>
          <a:ln w="9525">
            <a:noFill/>
            <a:miter lim="800000"/>
            <a:headEnd/>
            <a:tailEnd/>
          </a:ln>
        </p:spPr>
      </p:pic>
      <p:pic>
        <p:nvPicPr>
          <p:cNvPr id="650246" name="Picture 6"/>
          <p:cNvPicPr>
            <a:picLocks noChangeAspect="1" noChangeArrowheads="1"/>
          </p:cNvPicPr>
          <p:nvPr/>
        </p:nvPicPr>
        <p:blipFill>
          <a:blip r:embed="rId9" cstate="print"/>
          <a:srcRect/>
          <a:stretch>
            <a:fillRect/>
          </a:stretch>
        </p:blipFill>
        <p:spPr bwMode="auto">
          <a:xfrm>
            <a:off x="6496050" y="1457325"/>
            <a:ext cx="2343150" cy="2276475"/>
          </a:xfrm>
          <a:prstGeom prst="rect">
            <a:avLst/>
          </a:prstGeom>
          <a:noFill/>
          <a:ln w="9525">
            <a:noFill/>
            <a:miter lim="800000"/>
            <a:headEnd/>
            <a:tailEnd/>
          </a:ln>
        </p:spPr>
      </p:pic>
      <p:pic>
        <p:nvPicPr>
          <p:cNvPr id="650247" name="Picture 7"/>
          <p:cNvPicPr>
            <a:picLocks noChangeAspect="1" noChangeArrowheads="1"/>
          </p:cNvPicPr>
          <p:nvPr/>
        </p:nvPicPr>
        <p:blipFill>
          <a:blip r:embed="rId10" cstate="print"/>
          <a:srcRect/>
          <a:stretch>
            <a:fillRect/>
          </a:stretch>
        </p:blipFill>
        <p:spPr bwMode="auto">
          <a:xfrm>
            <a:off x="346275" y="1424050"/>
            <a:ext cx="2667000" cy="22383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Describing the Traces of a Surface (cont.)</a:t>
            </a:r>
          </a:p>
        </p:txBody>
      </p:sp>
      <p:sp>
        <p:nvSpPr>
          <p:cNvPr id="3" name="Content Placeholder 2"/>
          <p:cNvSpPr>
            <a:spLocks noGrp="1"/>
          </p:cNvSpPr>
          <p:nvPr>
            <p:ph idx="1"/>
          </p:nvPr>
        </p:nvSpPr>
        <p:spPr/>
        <p:txBody>
          <a:bodyPr>
            <a:normAutofit/>
          </a:bodyPr>
          <a:lstStyle/>
          <a:p>
            <a:r>
              <a:rPr lang="en-US" dirty="0"/>
              <a:t>Note that for any positive fixed </a:t>
            </a:r>
            <a:r>
              <a:rPr lang="en-US" i="1" dirty="0"/>
              <a:t>x</a:t>
            </a:r>
            <a:r>
              <a:rPr lang="en-US" dirty="0"/>
              <a:t>, the hyperbolas open left and right, while for any negative fixed </a:t>
            </a:r>
            <a:r>
              <a:rPr lang="en-US" i="1" dirty="0"/>
              <a:t>x</a:t>
            </a:r>
            <a:r>
              <a:rPr lang="en-US" dirty="0"/>
              <a:t> the hyperbolas open downward and upward. In contrast, because they are squared, fixing either </a:t>
            </a:r>
            <a:r>
              <a:rPr lang="en-US" i="1" dirty="0"/>
              <a:t>y</a:t>
            </a:r>
            <a:r>
              <a:rPr lang="en-US" dirty="0"/>
              <a:t> or </a:t>
            </a:r>
            <a:r>
              <a:rPr lang="en-US" i="1" dirty="0"/>
              <a:t>z</a:t>
            </a:r>
            <a:r>
              <a:rPr lang="en-US" dirty="0"/>
              <a:t> results in a family of parabolas all opening in the same direction.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Sketching a Surface</a:t>
            </a:r>
          </a:p>
        </p:txBody>
      </p:sp>
      <p:sp>
        <p:nvSpPr>
          <p:cNvPr id="3" name="Content Placeholder 2"/>
          <p:cNvSpPr>
            <a:spLocks noGrp="1"/>
          </p:cNvSpPr>
          <p:nvPr>
            <p:ph idx="1"/>
          </p:nvPr>
        </p:nvSpPr>
        <p:spPr/>
        <p:txBody>
          <a:bodyPr/>
          <a:lstStyle/>
          <a:p>
            <a:r>
              <a:rPr lang="en-US" dirty="0"/>
              <a:t>Sketch the surface </a:t>
            </a:r>
            <a:r>
              <a:rPr lang="en-US" dirty="0">
                <a:solidFill>
                  <a:srgbClr val="0000FF"/>
                </a:solidFill>
              </a:rPr>
              <a:t>9</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9</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z</a:t>
            </a:r>
            <a:r>
              <a:rPr lang="en-US" baseline="30000" dirty="0">
                <a:solidFill>
                  <a:srgbClr val="0000FF"/>
                </a:solidFill>
              </a:rPr>
              <a:t>2</a:t>
            </a:r>
            <a:r>
              <a:rPr lang="en-US" dirty="0">
                <a:solidFill>
                  <a:srgbClr val="0000FF"/>
                </a:solidFill>
              </a:rPr>
              <a:t> + 18</a:t>
            </a:r>
            <a:r>
              <a:rPr lang="en-US" i="1" dirty="0">
                <a:solidFill>
                  <a:srgbClr val="0000FF"/>
                </a:solidFill>
              </a:rPr>
              <a:t>y</a:t>
            </a:r>
            <a:r>
              <a:rPr lang="en-US" dirty="0">
                <a:solidFill>
                  <a:srgbClr val="0000FF"/>
                </a:solidFill>
              </a:rPr>
              <a:t> + 16</a:t>
            </a:r>
            <a:r>
              <a:rPr lang="en-US" i="1" dirty="0">
                <a:solidFill>
                  <a:srgbClr val="0000FF"/>
                </a:solidFill>
              </a:rPr>
              <a:t>z</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61</a:t>
            </a:r>
            <a:r>
              <a:rPr lang="en-US" dirty="0"/>
              <a:t>. </a:t>
            </a:r>
          </a:p>
          <a:p>
            <a:r>
              <a:rPr lang="en-US" b="1" dirty="0"/>
              <a:t>Solution </a:t>
            </a:r>
          </a:p>
          <a:p>
            <a:r>
              <a:rPr lang="en-US" dirty="0"/>
              <a:t>We recognize the equation as a quadric surface immediately, but to identify it further requires a bit more analysis. The most efficient approach is usually to manipulate the equation, completing the square as required, in order to match it against one of the standard forms; by doing so, we also identify some of the particular features of the surface.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Sketching a Surface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19523" name="Object 3"/>
          <p:cNvGraphicFramePr>
            <a:graphicFrameLocks noChangeAspect="1"/>
          </p:cNvGraphicFramePr>
          <p:nvPr/>
        </p:nvGraphicFramePr>
        <p:xfrm>
          <a:off x="2400300" y="1524000"/>
          <a:ext cx="4457700" cy="444500"/>
        </p:xfrm>
        <a:graphic>
          <a:graphicData uri="http://schemas.openxmlformats.org/presentationml/2006/ole">
            <mc:AlternateContent xmlns:mc="http://schemas.openxmlformats.org/markup-compatibility/2006">
              <mc:Choice xmlns:v="urn:schemas-microsoft-com:vml" Requires="v">
                <p:oleObj name="Equation" r:id="rId2" imgW="4457520" imgH="444240" progId="Equation.DSMT4">
                  <p:embed/>
                </p:oleObj>
              </mc:Choice>
              <mc:Fallback>
                <p:oleObj name="Equation" r:id="rId2" imgW="445752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524000"/>
                        <a:ext cx="4457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4" name="Object 4"/>
          <p:cNvGraphicFramePr>
            <a:graphicFrameLocks noChangeAspect="1"/>
          </p:cNvGraphicFramePr>
          <p:nvPr/>
        </p:nvGraphicFramePr>
        <p:xfrm>
          <a:off x="1219200" y="2103700"/>
          <a:ext cx="6743700" cy="571500"/>
        </p:xfrm>
        <a:graphic>
          <a:graphicData uri="http://schemas.openxmlformats.org/presentationml/2006/ole">
            <mc:AlternateContent xmlns:mc="http://schemas.openxmlformats.org/markup-compatibility/2006">
              <mc:Choice xmlns:v="urn:schemas-microsoft-com:vml" Requires="v">
                <p:oleObj name="Equation" r:id="rId4" imgW="6743520" imgH="571320" progId="Equation.DSMT4">
                  <p:embed/>
                </p:oleObj>
              </mc:Choice>
              <mc:Fallback>
                <p:oleObj name="Equation" r:id="rId4" imgW="674352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103700"/>
                        <a:ext cx="6743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5" name="Object 5"/>
          <p:cNvGraphicFramePr>
            <a:graphicFrameLocks noChangeAspect="1"/>
          </p:cNvGraphicFramePr>
          <p:nvPr/>
        </p:nvGraphicFramePr>
        <p:xfrm>
          <a:off x="2339050" y="2784675"/>
          <a:ext cx="4508500" cy="533400"/>
        </p:xfrm>
        <a:graphic>
          <a:graphicData uri="http://schemas.openxmlformats.org/presentationml/2006/ole">
            <mc:AlternateContent xmlns:mc="http://schemas.openxmlformats.org/markup-compatibility/2006">
              <mc:Choice xmlns:v="urn:schemas-microsoft-com:vml" Requires="v">
                <p:oleObj name="Equation" r:id="rId6" imgW="4508280" imgH="533160" progId="Equation.DSMT4">
                  <p:embed/>
                </p:oleObj>
              </mc:Choice>
              <mc:Fallback>
                <p:oleObj name="Equation" r:id="rId6" imgW="4508280" imgH="533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050" y="2784675"/>
                        <a:ext cx="4508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6" name="Object 6"/>
          <p:cNvGraphicFramePr>
            <a:graphicFrameLocks noChangeAspect="1"/>
          </p:cNvGraphicFramePr>
          <p:nvPr/>
        </p:nvGraphicFramePr>
        <p:xfrm>
          <a:off x="2647950" y="3436938"/>
          <a:ext cx="3441700" cy="952500"/>
        </p:xfrm>
        <a:graphic>
          <a:graphicData uri="http://schemas.openxmlformats.org/presentationml/2006/ole">
            <mc:AlternateContent xmlns:mc="http://schemas.openxmlformats.org/markup-compatibility/2006">
              <mc:Choice xmlns:v="urn:schemas-microsoft-com:vml" Requires="v">
                <p:oleObj name="Equation" r:id="rId8" imgW="3441600" imgH="952200" progId="Equation.DSMT4">
                  <p:embed/>
                </p:oleObj>
              </mc:Choice>
              <mc:Fallback>
                <p:oleObj name="Equation" r:id="rId8" imgW="3441600" imgH="952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7950" y="3436938"/>
                        <a:ext cx="3441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7" name="Object 7"/>
          <p:cNvGraphicFramePr>
            <a:graphicFrameLocks noChangeAspect="1"/>
          </p:cNvGraphicFramePr>
          <p:nvPr/>
        </p:nvGraphicFramePr>
        <p:xfrm>
          <a:off x="6172200" y="3810000"/>
          <a:ext cx="457200" cy="279400"/>
        </p:xfrm>
        <a:graphic>
          <a:graphicData uri="http://schemas.openxmlformats.org/presentationml/2006/ole">
            <mc:AlternateContent xmlns:mc="http://schemas.openxmlformats.org/markup-compatibility/2006">
              <mc:Choice xmlns:v="urn:schemas-microsoft-com:vml" Requires="v">
                <p:oleObj name="Equation" r:id="rId10" imgW="457200" imgH="279360" progId="Equation.DSMT4">
                  <p:embed/>
                </p:oleObj>
              </mc:Choice>
              <mc:Fallback>
                <p:oleObj name="Equation" r:id="rId10" imgW="457200" imgH="2793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38100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95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95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9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Sketching a Surface (cont.)</a:t>
            </a:r>
          </a:p>
        </p:txBody>
      </p:sp>
      <p:sp>
        <p:nvSpPr>
          <p:cNvPr id="3" name="Content Placeholder 2"/>
          <p:cNvSpPr>
            <a:spLocks noGrp="1"/>
          </p:cNvSpPr>
          <p:nvPr>
            <p:ph idx="1"/>
          </p:nvPr>
        </p:nvSpPr>
        <p:spPr/>
        <p:txBody>
          <a:bodyPr/>
          <a:lstStyle/>
          <a:p>
            <a:r>
              <a:rPr lang="en-US" dirty="0"/>
              <a:t>In this form we recognize the surface as a hyperboloid of two sheets (the two negative signs on the left distinguish hyperboloids of two sheets from hyperboloids of one sheet). Further, the center of the hyperboloid has been shifted from the origin to the point (0,1,2).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Sketching a Surface (cont.)</a:t>
            </a:r>
          </a:p>
        </p:txBody>
      </p:sp>
      <p:sp>
        <p:nvSpPr>
          <p:cNvPr id="3" name="Content Placeholder 2"/>
          <p:cNvSpPr>
            <a:spLocks noGrp="1"/>
          </p:cNvSpPr>
          <p:nvPr>
            <p:ph idx="1"/>
          </p:nvPr>
        </p:nvSpPr>
        <p:spPr>
          <a:xfrm>
            <a:off x="457200" y="1280160"/>
            <a:ext cx="8229600" cy="4511040"/>
          </a:xfrm>
        </p:spPr>
        <p:txBody>
          <a:bodyPr>
            <a:normAutofit/>
          </a:bodyPr>
          <a:lstStyle/>
          <a:p>
            <a:r>
              <a:rPr lang="en-US" dirty="0"/>
              <a:t>Fixing </a:t>
            </a:r>
            <a:r>
              <a:rPr lang="en-US" i="1" dirty="0"/>
              <a:t>x</a:t>
            </a:r>
            <a:r>
              <a:rPr lang="en-US" dirty="0"/>
              <a:t> </a:t>
            </a:r>
            <a:r>
              <a:rPr lang="en-US" dirty="0">
                <a:latin typeface="Symbol" pitchFamily="18" charset="2"/>
              </a:rPr>
              <a:t>=</a:t>
            </a:r>
            <a:r>
              <a:rPr lang="en-US" dirty="0"/>
              <a:t> </a:t>
            </a:r>
            <a:r>
              <a:rPr lang="en-US" i="1" dirty="0"/>
              <a:t>k</a:t>
            </a:r>
            <a:r>
              <a:rPr lang="en-US" dirty="0"/>
              <a:t> gives us the family of equations </a:t>
            </a:r>
          </a:p>
          <a:p>
            <a:endParaRPr lang="en-US" dirty="0"/>
          </a:p>
          <a:p>
            <a:endParaRPr lang="en-US" dirty="0"/>
          </a:p>
          <a:p>
            <a:r>
              <a:rPr lang="en-US" dirty="0"/>
              <a:t>which only have real solutions for |</a:t>
            </a:r>
            <a:r>
              <a:rPr lang="en-US" i="1" dirty="0"/>
              <a:t>k</a:t>
            </a:r>
            <a:r>
              <a:rPr lang="en-US" dirty="0"/>
              <a:t>| ≥ 2. The graphs in the plane </a:t>
            </a:r>
            <a:r>
              <a:rPr lang="en-US" i="1" dirty="0"/>
              <a:t>x</a:t>
            </a:r>
            <a:r>
              <a:rPr lang="en-US" dirty="0"/>
              <a:t> </a:t>
            </a:r>
            <a:r>
              <a:rPr lang="en-US" dirty="0">
                <a:latin typeface="Symbol" pitchFamily="18" charset="2"/>
              </a:rPr>
              <a:t>=</a:t>
            </a:r>
            <a:r>
              <a:rPr lang="en-US" dirty="0"/>
              <a:t> </a:t>
            </a:r>
            <a:r>
              <a:rPr lang="en-US" i="1" dirty="0"/>
              <a:t>k</a:t>
            </a:r>
            <a:r>
              <a:rPr lang="en-US" dirty="0"/>
              <a:t> are ellipses (as seen in red in Figure 8), and the ellipses reduce to a point when </a:t>
            </a:r>
            <a:r>
              <a:rPr lang="en-US" i="1" dirty="0"/>
              <a:t>k</a:t>
            </a:r>
            <a:r>
              <a:rPr lang="en-US" dirty="0"/>
              <a:t> </a:t>
            </a:r>
            <a:r>
              <a:rPr lang="en-US" dirty="0">
                <a:latin typeface="Symbol" pitchFamily="18" charset="2"/>
              </a:rPr>
              <a:t>=</a:t>
            </a:r>
            <a:r>
              <a:rPr lang="en-US" dirty="0"/>
              <a:t> 2 and 	        </a:t>
            </a:r>
            <a:r>
              <a:rPr lang="en-US" i="1" dirty="0"/>
              <a:t>k</a:t>
            </a:r>
            <a:r>
              <a:rPr lang="en-US" dirty="0"/>
              <a:t> </a:t>
            </a:r>
            <a:r>
              <a:rPr lang="en-US" dirty="0">
                <a:latin typeface="Symbol" pitchFamily="18" charset="2"/>
              </a:rPr>
              <a:t>=</a:t>
            </a:r>
            <a:r>
              <a:rPr lang="en-US" dirty="0"/>
              <a:t> −2; that is, the points (2,1,2) and (−2,1,2) are the vertices of the hyperboloid.</a:t>
            </a:r>
          </a:p>
        </p:txBody>
      </p:sp>
      <p:graphicFrame>
        <p:nvGraphicFramePr>
          <p:cNvPr id="4" name="Object 3"/>
          <p:cNvGraphicFramePr>
            <a:graphicFrameLocks noChangeAspect="1"/>
          </p:cNvGraphicFramePr>
          <p:nvPr>
            <p:extLst>
              <p:ext uri="{D42A27DB-BD31-4B8C-83A1-F6EECF244321}">
                <p14:modId xmlns:p14="http://schemas.microsoft.com/office/powerpoint/2010/main" val="2389403065"/>
              </p:ext>
            </p:extLst>
          </p:nvPr>
        </p:nvGraphicFramePr>
        <p:xfrm>
          <a:off x="2743200" y="1752600"/>
          <a:ext cx="3746500" cy="977900"/>
        </p:xfrm>
        <a:graphic>
          <a:graphicData uri="http://schemas.openxmlformats.org/presentationml/2006/ole">
            <mc:AlternateContent xmlns:mc="http://schemas.openxmlformats.org/markup-compatibility/2006">
              <mc:Choice xmlns:v="urn:schemas-microsoft-com:vml" Requires="v">
                <p:oleObj name="Equation" r:id="rId2" imgW="3746160" imgH="977760" progId="Equation.DSMT4">
                  <p:embed/>
                </p:oleObj>
              </mc:Choice>
              <mc:Fallback>
                <p:oleObj name="Equation" r:id="rId2" imgW="3746160" imgH="97776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52600"/>
                        <a:ext cx="37465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Sketching a Surface (cont.)</a:t>
            </a:r>
          </a:p>
        </p:txBody>
      </p:sp>
      <p:sp>
        <p:nvSpPr>
          <p:cNvPr id="3" name="Content Placeholder 2"/>
          <p:cNvSpPr>
            <a:spLocks noGrp="1"/>
          </p:cNvSpPr>
          <p:nvPr>
            <p:ph idx="1"/>
          </p:nvPr>
        </p:nvSpPr>
        <p:spPr>
          <a:xfrm>
            <a:off x="457200" y="990600"/>
            <a:ext cx="8229600" cy="4861560"/>
          </a:xfrm>
        </p:spPr>
        <p:txBody>
          <a:bodyPr/>
          <a:lstStyle/>
          <a:p>
            <a:r>
              <a:rPr lang="en-US" dirty="0"/>
              <a:t>Fixing </a:t>
            </a:r>
            <a:r>
              <a:rPr lang="en-US" i="1" dirty="0"/>
              <a:t>z</a:t>
            </a:r>
            <a:r>
              <a:rPr lang="en-US" dirty="0"/>
              <a:t> </a:t>
            </a:r>
            <a:r>
              <a:rPr lang="en-US" dirty="0">
                <a:latin typeface="Symbol" pitchFamily="18" charset="2"/>
              </a:rPr>
              <a:t>=</a:t>
            </a:r>
            <a:r>
              <a:rPr lang="en-US" dirty="0"/>
              <a:t> </a:t>
            </a:r>
            <a:r>
              <a:rPr lang="en-US" i="1" dirty="0"/>
              <a:t>k</a:t>
            </a:r>
            <a:r>
              <a:rPr lang="en-US" dirty="0"/>
              <a:t> results in a hyperbola in the plane </a:t>
            </a:r>
            <a:r>
              <a:rPr lang="en-US" i="1" dirty="0"/>
              <a:t>z</a:t>
            </a:r>
            <a:r>
              <a:rPr lang="en-US" dirty="0"/>
              <a:t> </a:t>
            </a:r>
            <a:r>
              <a:rPr lang="en-US" dirty="0">
                <a:latin typeface="Symbol" pitchFamily="18" charset="2"/>
              </a:rPr>
              <a:t>=</a:t>
            </a:r>
            <a:r>
              <a:rPr lang="en-US" dirty="0"/>
              <a:t> </a:t>
            </a:r>
            <a:r>
              <a:rPr lang="en-US" i="1" dirty="0"/>
              <a:t>k</a:t>
            </a:r>
            <a:r>
              <a:rPr lang="en-US" dirty="0"/>
              <a:t> (shown in green in Figure 8), while fixing </a:t>
            </a:r>
            <a:r>
              <a:rPr lang="en-US" i="1" dirty="0"/>
              <a:t>y</a:t>
            </a:r>
            <a:r>
              <a:rPr lang="en-US" dirty="0"/>
              <a:t> </a:t>
            </a:r>
            <a:r>
              <a:rPr lang="en-US" dirty="0">
                <a:latin typeface="Symbol" pitchFamily="18" charset="2"/>
              </a:rPr>
              <a:t>=</a:t>
            </a:r>
            <a:r>
              <a:rPr lang="en-US" dirty="0"/>
              <a:t> </a:t>
            </a:r>
            <a:r>
              <a:rPr lang="en-US" i="1" dirty="0"/>
              <a:t>k</a:t>
            </a:r>
            <a:r>
              <a:rPr lang="en-US" dirty="0"/>
              <a:t> results in a hyperbola in the plane </a:t>
            </a:r>
            <a:r>
              <a:rPr lang="en-US" i="1" dirty="0"/>
              <a:t>y</a:t>
            </a:r>
            <a:r>
              <a:rPr lang="en-US" dirty="0"/>
              <a:t> </a:t>
            </a:r>
            <a:r>
              <a:rPr lang="en-US" dirty="0">
                <a:latin typeface="Symbol" pitchFamily="18" charset="2"/>
              </a:rPr>
              <a:t>=</a:t>
            </a:r>
            <a:r>
              <a:rPr lang="en-US" dirty="0"/>
              <a:t> </a:t>
            </a:r>
            <a:r>
              <a:rPr lang="en-US" i="1" dirty="0"/>
              <a:t>k</a:t>
            </a:r>
            <a:r>
              <a:rPr lang="en-US" dirty="0"/>
              <a:t>; this family of hyperbolas is illustrated in Figure 9. </a:t>
            </a:r>
          </a:p>
        </p:txBody>
      </p:sp>
      <p:grpSp>
        <p:nvGrpSpPr>
          <p:cNvPr id="4" name="Group 3"/>
          <p:cNvGrpSpPr/>
          <p:nvPr/>
        </p:nvGrpSpPr>
        <p:grpSpPr>
          <a:xfrm>
            <a:off x="1031371" y="2735036"/>
            <a:ext cx="3235829" cy="3342620"/>
            <a:chOff x="2783971" y="2590800"/>
            <a:chExt cx="3235829" cy="3342620"/>
          </a:xfrm>
        </p:grpSpPr>
        <p:sp>
          <p:nvSpPr>
            <p:cNvPr id="5" name="Rectangle 4"/>
            <p:cNvSpPr/>
            <p:nvPr/>
          </p:nvSpPr>
          <p:spPr>
            <a:xfrm>
              <a:off x="3657600" y="5410200"/>
              <a:ext cx="1370055" cy="523220"/>
            </a:xfrm>
            <a:prstGeom prst="rect">
              <a:avLst/>
            </a:prstGeom>
          </p:spPr>
          <p:txBody>
            <a:bodyPr wrap="none">
              <a:spAutoFit/>
            </a:bodyPr>
            <a:lstStyle/>
            <a:p>
              <a:r>
                <a:rPr lang="en-US" sz="2800" b="1" dirty="0"/>
                <a:t>Figure 8</a:t>
              </a:r>
            </a:p>
          </p:txBody>
        </p:sp>
        <p:pic>
          <p:nvPicPr>
            <p:cNvPr id="6" name="Picture 1"/>
            <p:cNvPicPr>
              <a:picLocks noChangeAspect="1" noChangeArrowheads="1"/>
            </p:cNvPicPr>
            <p:nvPr/>
          </p:nvPicPr>
          <p:blipFill>
            <a:blip r:embed="rId2" cstate="print"/>
            <a:srcRect/>
            <a:stretch>
              <a:fillRect/>
            </a:stretch>
          </p:blipFill>
          <p:spPr bwMode="auto">
            <a:xfrm>
              <a:off x="2783971" y="2590800"/>
              <a:ext cx="3235829" cy="2967717"/>
            </a:xfrm>
            <a:prstGeom prst="rect">
              <a:avLst/>
            </a:prstGeom>
            <a:noFill/>
            <a:ln w="9525">
              <a:noFill/>
              <a:miter lim="800000"/>
              <a:headEnd/>
              <a:tailEnd/>
            </a:ln>
          </p:spPr>
        </p:pic>
      </p:grpSp>
      <p:grpSp>
        <p:nvGrpSpPr>
          <p:cNvPr id="7" name="Group 6"/>
          <p:cNvGrpSpPr/>
          <p:nvPr/>
        </p:nvGrpSpPr>
        <p:grpSpPr>
          <a:xfrm>
            <a:off x="4980032" y="2379078"/>
            <a:ext cx="3325768" cy="3698578"/>
            <a:chOff x="2825839" y="2082442"/>
            <a:chExt cx="3325768" cy="3698578"/>
          </a:xfrm>
        </p:grpSpPr>
        <p:sp>
          <p:nvSpPr>
            <p:cNvPr id="8" name="Rectangle 7"/>
            <p:cNvSpPr/>
            <p:nvPr/>
          </p:nvSpPr>
          <p:spPr>
            <a:xfrm>
              <a:off x="3735345" y="5257800"/>
              <a:ext cx="1370055" cy="523220"/>
            </a:xfrm>
            <a:prstGeom prst="rect">
              <a:avLst/>
            </a:prstGeom>
          </p:spPr>
          <p:txBody>
            <a:bodyPr wrap="none">
              <a:spAutoFit/>
            </a:bodyPr>
            <a:lstStyle/>
            <a:p>
              <a:r>
                <a:rPr lang="en-US" sz="2800" b="1" dirty="0"/>
                <a:t>Figure 9</a:t>
              </a:r>
            </a:p>
          </p:txBody>
        </p:sp>
        <p:pic>
          <p:nvPicPr>
            <p:cNvPr id="9" name="Picture 2"/>
            <p:cNvPicPr>
              <a:picLocks noChangeAspect="1" noChangeArrowheads="1"/>
            </p:cNvPicPr>
            <p:nvPr/>
          </p:nvPicPr>
          <p:blipFill>
            <a:blip r:embed="rId3" cstate="print"/>
            <a:srcRect/>
            <a:stretch>
              <a:fillRect/>
            </a:stretch>
          </p:blipFill>
          <p:spPr bwMode="auto">
            <a:xfrm>
              <a:off x="2825839" y="2082442"/>
              <a:ext cx="3325768" cy="3288295"/>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a Parabolic Cylinder</a:t>
            </a:r>
          </a:p>
        </p:txBody>
      </p:sp>
      <p:sp>
        <p:nvSpPr>
          <p:cNvPr id="3" name="Content Placeholder 2"/>
          <p:cNvSpPr>
            <a:spLocks noGrp="1"/>
          </p:cNvSpPr>
          <p:nvPr>
            <p:ph idx="1"/>
          </p:nvPr>
        </p:nvSpPr>
        <p:spPr>
          <a:xfrm>
            <a:off x="457200" y="1280160"/>
            <a:ext cx="4876800" cy="4572000"/>
          </a:xfrm>
        </p:spPr>
        <p:txBody>
          <a:bodyPr>
            <a:normAutofit fontScale="92500"/>
          </a:bodyPr>
          <a:lstStyle/>
          <a:p>
            <a:r>
              <a:rPr lang="en-US" dirty="0"/>
              <a:t>The equation </a:t>
            </a:r>
            <a:r>
              <a:rPr lang="en-US" i="1" dirty="0"/>
              <a:t>x</a:t>
            </a:r>
            <a:r>
              <a:rPr lang="en-US" baseline="30000" dirty="0"/>
              <a:t>2</a:t>
            </a:r>
            <a:r>
              <a:rPr lang="en-US" dirty="0"/>
              <a:t> = 4</a:t>
            </a:r>
            <a:r>
              <a:rPr lang="en-US" i="1" dirty="0"/>
              <a:t>y</a:t>
            </a:r>
            <a:r>
              <a:rPr lang="en-US" dirty="0"/>
              <a:t> corresponds to the surface depicted in Figure 1.</a:t>
            </a:r>
            <a:br>
              <a:rPr lang="en-US" dirty="0"/>
            </a:br>
            <a:r>
              <a:rPr lang="en-US" dirty="0"/>
              <a:t>In the </a:t>
            </a:r>
            <a:r>
              <a:rPr lang="en-US" i="1" dirty="0"/>
              <a:t>xy</a:t>
            </a:r>
            <a:r>
              <a:rPr lang="en-US" dirty="0"/>
              <a:t>-plane, the graph of the equation </a:t>
            </a:r>
            <a:r>
              <a:rPr lang="en-US" i="1" dirty="0"/>
              <a:t>x</a:t>
            </a:r>
            <a:r>
              <a:rPr lang="en-US" baseline="30000" dirty="0"/>
              <a:t>2</a:t>
            </a:r>
            <a:r>
              <a:rPr lang="en-US" dirty="0"/>
              <a:t> = 4</a:t>
            </a:r>
            <a:r>
              <a:rPr lang="en-US" i="1" dirty="0"/>
              <a:t>y</a:t>
            </a:r>
            <a:r>
              <a:rPr lang="en-US" dirty="0"/>
              <a:t> is the parabola labeled in Figure 1 as the generating curve; the other two parabolas shown in red qualify as cross-sections of the surface, but we could actually use any one of them as the generating curve. </a:t>
            </a:r>
          </a:p>
        </p:txBody>
      </p:sp>
      <p:grpSp>
        <p:nvGrpSpPr>
          <p:cNvPr id="7" name="Group 6"/>
          <p:cNvGrpSpPr/>
          <p:nvPr/>
        </p:nvGrpSpPr>
        <p:grpSpPr>
          <a:xfrm>
            <a:off x="5105400" y="1752600"/>
            <a:ext cx="4064061" cy="4180820"/>
            <a:chOff x="5105400" y="1752600"/>
            <a:chExt cx="4064061" cy="4180820"/>
          </a:xfrm>
        </p:grpSpPr>
        <p:sp>
          <p:nvSpPr>
            <p:cNvPr id="6" name="Rectangle 5"/>
            <p:cNvSpPr/>
            <p:nvPr/>
          </p:nvSpPr>
          <p:spPr>
            <a:xfrm>
              <a:off x="5105400" y="5410200"/>
              <a:ext cx="4064061" cy="523220"/>
            </a:xfrm>
            <a:prstGeom prst="rect">
              <a:avLst/>
            </a:prstGeom>
          </p:spPr>
          <p:txBody>
            <a:bodyPr wrap="none">
              <a:spAutoFit/>
            </a:bodyPr>
            <a:lstStyle/>
            <a:p>
              <a:r>
                <a:rPr lang="en-US" sz="2800" b="1" dirty="0"/>
                <a:t>Figure 1 </a:t>
              </a:r>
              <a:r>
                <a:rPr lang="en-US" sz="2800" dirty="0"/>
                <a:t>Parabolic Cylinder</a:t>
              </a:r>
              <a:endParaRPr lang="en-US" sz="2800" b="1" dirty="0"/>
            </a:p>
          </p:txBody>
        </p:sp>
        <p:pic>
          <p:nvPicPr>
            <p:cNvPr id="64102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334000" y="1752600"/>
              <a:ext cx="3609975" cy="3533775"/>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Sketching a Surface</a:t>
            </a:r>
          </a:p>
        </p:txBody>
      </p:sp>
      <p:sp>
        <p:nvSpPr>
          <p:cNvPr id="3" name="Content Placeholder 2"/>
          <p:cNvSpPr>
            <a:spLocks noGrp="1"/>
          </p:cNvSpPr>
          <p:nvPr>
            <p:ph idx="1"/>
          </p:nvPr>
        </p:nvSpPr>
        <p:spPr>
          <a:xfrm>
            <a:off x="457200" y="1295400"/>
            <a:ext cx="8229600" cy="4495800"/>
          </a:xfrm>
          <a:ln w="28575">
            <a:solidFill>
              <a:srgbClr val="FF0000"/>
            </a:solidFill>
          </a:ln>
        </p:spPr>
        <p:txBody>
          <a:bodyPr>
            <a:noAutofit/>
          </a:bodyPr>
          <a:lstStyle/>
          <a:p>
            <a:r>
              <a:rPr lang="en-US" dirty="0">
                <a:solidFill>
                  <a:srgbClr val="000000"/>
                </a:solidFill>
              </a:rPr>
              <a:t>Graphing calculators and computer algebra systems are very useful tools for visualizing quadric surfaces, especially if the technology allows the surface to be “grabbed” and spun in space—doing so gives us the ability to look at parts of the surface obscured by any one static snapshot. </a:t>
            </a:r>
          </a:p>
          <a:p>
            <a:r>
              <a:rPr lang="en-US" dirty="0">
                <a:solidFill>
                  <a:srgbClr val="000000"/>
                </a:solidFill>
              </a:rPr>
              <a:t>The basic command in </a:t>
            </a:r>
            <a:r>
              <a:rPr lang="en-US" i="1" dirty="0">
                <a:solidFill>
                  <a:srgbClr val="000000"/>
                </a:solidFill>
              </a:rPr>
              <a:t>Mathematica </a:t>
            </a:r>
            <a:r>
              <a:rPr lang="en-US" dirty="0">
                <a:solidFill>
                  <a:srgbClr val="000000"/>
                </a:solidFill>
              </a:rPr>
              <a:t>for plotting three-dimensional surfaces is </a:t>
            </a:r>
            <a:r>
              <a:rPr lang="en-US" b="1" dirty="0">
                <a:solidFill>
                  <a:srgbClr val="000000"/>
                </a:solidFill>
              </a:rPr>
              <a:t>ContourPlot3D</a:t>
            </a:r>
            <a:r>
              <a:rPr lang="en-US" dirty="0">
                <a:solidFill>
                  <a:srgbClr val="000000"/>
                </a:solidFill>
              </a:rPr>
              <a:t>, and most other computer algebra systems have comparable graphing capability.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Sketching a Surface (cont.)</a:t>
            </a:r>
          </a:p>
        </p:txBody>
      </p:sp>
      <p:sp>
        <p:nvSpPr>
          <p:cNvPr id="3" name="Content Placeholder 2"/>
          <p:cNvSpPr>
            <a:spLocks noGrp="1"/>
          </p:cNvSpPr>
          <p:nvPr>
            <p:ph idx="1"/>
          </p:nvPr>
        </p:nvSpPr>
        <p:spPr>
          <a:xfrm>
            <a:off x="457200" y="1280160"/>
            <a:ext cx="8229600" cy="2677656"/>
          </a:xfrm>
          <a:ln w="28575">
            <a:solidFill>
              <a:srgbClr val="FF0000"/>
            </a:solidFill>
          </a:ln>
        </p:spPr>
        <p:txBody>
          <a:bodyPr>
            <a:spAutoFit/>
          </a:bodyPr>
          <a:lstStyle/>
          <a:p>
            <a:r>
              <a:rPr lang="en-US" dirty="0">
                <a:solidFill>
                  <a:srgbClr val="000000"/>
                </a:solidFill>
              </a:rPr>
              <a:t>Each computer algebra system offers its own particular set of options, which may allow specification of which traces to draw and the transparency of the surface. Figures 10 and 11 illustrate the use of two of </a:t>
            </a:r>
            <a:r>
              <a:rPr lang="en-US" i="1" dirty="0">
                <a:solidFill>
                  <a:srgbClr val="000000"/>
                </a:solidFill>
              </a:rPr>
              <a:t>Mathematica’</a:t>
            </a:r>
            <a:r>
              <a:rPr lang="en-US" dirty="0">
                <a:solidFill>
                  <a:srgbClr val="000000"/>
                </a:solidFill>
              </a:rPr>
              <a:t>s graphing options in drawing the surface of Example 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Sketching a Surface (cont.)</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chemeClr val="tx1"/>
                </a:solidFill>
              </a:rPr>
              <a:t> </a:t>
            </a:r>
          </a:p>
        </p:txBody>
      </p:sp>
      <p:sp>
        <p:nvSpPr>
          <p:cNvPr id="5" name="Rectangle 4"/>
          <p:cNvSpPr/>
          <p:nvPr/>
        </p:nvSpPr>
        <p:spPr>
          <a:xfrm>
            <a:off x="533400" y="5334000"/>
            <a:ext cx="1552797" cy="523220"/>
          </a:xfrm>
          <a:prstGeom prst="rect">
            <a:avLst/>
          </a:prstGeom>
        </p:spPr>
        <p:txBody>
          <a:bodyPr wrap="none">
            <a:spAutoFit/>
          </a:bodyPr>
          <a:lstStyle/>
          <a:p>
            <a:r>
              <a:rPr lang="en-US" sz="2800" b="1" dirty="0"/>
              <a:t>Figure 10</a:t>
            </a:r>
          </a:p>
        </p:txBody>
      </p:sp>
      <p:pic>
        <p:nvPicPr>
          <p:cNvPr id="660482"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950603" y="1524001"/>
            <a:ext cx="5097897" cy="407161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Sketching a Surface (cont.)</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chemeClr val="tx1"/>
                </a:solidFill>
              </a:rPr>
              <a:t> </a:t>
            </a:r>
          </a:p>
        </p:txBody>
      </p:sp>
      <p:sp>
        <p:nvSpPr>
          <p:cNvPr id="5" name="Rectangle 4"/>
          <p:cNvSpPr/>
          <p:nvPr/>
        </p:nvSpPr>
        <p:spPr>
          <a:xfrm>
            <a:off x="457200" y="5334000"/>
            <a:ext cx="1552797" cy="523220"/>
          </a:xfrm>
          <a:prstGeom prst="rect">
            <a:avLst/>
          </a:prstGeom>
        </p:spPr>
        <p:txBody>
          <a:bodyPr wrap="none">
            <a:spAutoFit/>
          </a:bodyPr>
          <a:lstStyle/>
          <a:p>
            <a:r>
              <a:rPr lang="en-US" sz="2800" b="1" dirty="0"/>
              <a:t>Figure 11</a:t>
            </a:r>
          </a:p>
        </p:txBody>
      </p:sp>
      <p:pic>
        <p:nvPicPr>
          <p:cNvPr id="661506"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048323" y="1465281"/>
            <a:ext cx="5047353" cy="420175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a Parabolic Cylinder (cont.)</a:t>
            </a:r>
          </a:p>
        </p:txBody>
      </p:sp>
      <p:sp>
        <p:nvSpPr>
          <p:cNvPr id="3" name="Content Placeholder 2"/>
          <p:cNvSpPr>
            <a:spLocks noGrp="1"/>
          </p:cNvSpPr>
          <p:nvPr>
            <p:ph idx="1"/>
          </p:nvPr>
        </p:nvSpPr>
        <p:spPr/>
        <p:txBody>
          <a:bodyPr/>
          <a:lstStyle/>
          <a:p>
            <a:r>
              <a:rPr lang="en-US" dirty="0"/>
              <a:t>Each line on the surface parallel to the </a:t>
            </a:r>
            <a:r>
              <a:rPr lang="en-US" i="1" dirty="0"/>
              <a:t>z</a:t>
            </a:r>
            <a:r>
              <a:rPr lang="en-US" dirty="0"/>
              <a:t>-axis is a ruling. The surface can be thought of as being generated by one such ruling, as its point of intersection with the generating curve traces out the parabola.</a:t>
            </a:r>
          </a:p>
          <a:p>
            <a:r>
              <a:rPr lang="en-US" dirty="0"/>
              <a:t>Because of the shape of its generating curve, this surface is called a </a:t>
            </a:r>
            <a:r>
              <a:rPr lang="en-US" b="1" dirty="0"/>
              <a:t>parabolic cylinder.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Cylinders</a:t>
            </a:r>
          </a:p>
        </p:txBody>
      </p:sp>
      <p:sp>
        <p:nvSpPr>
          <p:cNvPr id="3" name="Content Placeholder 2"/>
          <p:cNvSpPr>
            <a:spLocks noGrp="1"/>
          </p:cNvSpPr>
          <p:nvPr>
            <p:ph idx="1"/>
          </p:nvPr>
        </p:nvSpPr>
        <p:spPr/>
        <p:txBody>
          <a:bodyPr/>
          <a:lstStyle/>
          <a:p>
            <a:r>
              <a:rPr lang="en-US" dirty="0"/>
              <a:t>The other two conic sections, ellipses and hyperbolas, give rise to </a:t>
            </a:r>
            <a:r>
              <a:rPr lang="en-US" b="1" dirty="0"/>
              <a:t>elliptic</a:t>
            </a:r>
            <a:r>
              <a:rPr lang="en-US" dirty="0"/>
              <a:t> and </a:t>
            </a:r>
            <a:r>
              <a:rPr lang="en-US" b="1" dirty="0"/>
              <a:t>hyperbolic cylinders</a:t>
            </a:r>
            <a:r>
              <a:rPr lang="en-US" dirty="0"/>
              <a:t> in a similar fashion. In general, any graph lying in one of the three coordinate planes can be used as the generating curve for a cylinder with rulings perpendicular to that plane. Our familiarity with conic sections allows us to readily sketch the cylinders associated with them.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Sketching Surfaces by Determining</a:t>
            </a:r>
            <a:br>
              <a:rPr lang="en-US" dirty="0"/>
            </a:br>
            <a:r>
              <a:rPr lang="en-US" dirty="0"/>
              <a:t>Their Cross-Sections</a:t>
            </a:r>
          </a:p>
        </p:txBody>
      </p:sp>
      <p:sp>
        <p:nvSpPr>
          <p:cNvPr id="3" name="Content Placeholder 2"/>
          <p:cNvSpPr>
            <a:spLocks noGrp="1"/>
          </p:cNvSpPr>
          <p:nvPr>
            <p:ph idx="1"/>
          </p:nvPr>
        </p:nvSpPr>
        <p:spPr/>
        <p:txBody>
          <a:bodyPr/>
          <a:lstStyle/>
          <a:p>
            <a:r>
              <a:rPr lang="en-US" dirty="0"/>
              <a:t>Sketch the surfaces defined by the equations below by determining their cross-sections.</a:t>
            </a:r>
          </a:p>
          <a:p>
            <a:pPr marL="463550" indent="-463550">
              <a:tabLst>
                <a:tab pos="4572000" algn="l"/>
                <a:tab pos="5035550" algn="l"/>
              </a:tabLst>
            </a:pPr>
            <a:r>
              <a:rPr lang="pl-PL" b="1" dirty="0"/>
              <a:t>a.</a:t>
            </a:r>
            <a:r>
              <a:rPr lang="en-US" dirty="0"/>
              <a:t>	</a:t>
            </a:r>
            <a:r>
              <a:rPr lang="pl-PL" dirty="0">
                <a:solidFill>
                  <a:srgbClr val="0000FF"/>
                </a:solidFill>
              </a:rPr>
              <a:t>4</a:t>
            </a:r>
            <a:r>
              <a:rPr lang="pl-PL" i="1" dirty="0">
                <a:solidFill>
                  <a:srgbClr val="0000FF"/>
                </a:solidFill>
              </a:rPr>
              <a:t>y</a:t>
            </a:r>
            <a:r>
              <a:rPr lang="pl-PL" baseline="30000" dirty="0">
                <a:solidFill>
                  <a:srgbClr val="0000FF"/>
                </a:solidFill>
              </a:rPr>
              <a:t>2</a:t>
            </a:r>
            <a:r>
              <a:rPr lang="pl-PL" dirty="0">
                <a:solidFill>
                  <a:srgbClr val="0000FF"/>
                </a:solidFill>
              </a:rPr>
              <a:t> </a:t>
            </a:r>
            <a:r>
              <a:rPr lang="pl-PL" dirty="0">
                <a:solidFill>
                  <a:srgbClr val="0000FF"/>
                </a:solidFill>
                <a:latin typeface="Symbol" pitchFamily="18" charset="2"/>
              </a:rPr>
              <a:t>-</a:t>
            </a:r>
            <a:r>
              <a:rPr lang="pl-PL" dirty="0">
                <a:solidFill>
                  <a:srgbClr val="0000FF"/>
                </a:solidFill>
              </a:rPr>
              <a:t> 16</a:t>
            </a:r>
            <a:r>
              <a:rPr lang="pl-PL" i="1" dirty="0">
                <a:solidFill>
                  <a:srgbClr val="0000FF"/>
                </a:solidFill>
              </a:rPr>
              <a:t>y</a:t>
            </a:r>
            <a:r>
              <a:rPr lang="pl-PL" dirty="0">
                <a:solidFill>
                  <a:srgbClr val="0000FF"/>
                </a:solidFill>
              </a:rPr>
              <a:t> + 9</a:t>
            </a:r>
            <a:r>
              <a:rPr lang="pl-PL" i="1" dirty="0">
                <a:solidFill>
                  <a:srgbClr val="0000FF"/>
                </a:solidFill>
              </a:rPr>
              <a:t>z</a:t>
            </a:r>
            <a:r>
              <a:rPr lang="pl-PL" baseline="30000" dirty="0">
                <a:solidFill>
                  <a:srgbClr val="0000FF"/>
                </a:solidFill>
              </a:rPr>
              <a:t>2</a:t>
            </a:r>
            <a:r>
              <a:rPr lang="pl-PL" dirty="0">
                <a:solidFill>
                  <a:srgbClr val="0000FF"/>
                </a:solidFill>
              </a:rPr>
              <a:t> </a:t>
            </a:r>
            <a:r>
              <a:rPr lang="pl-PL" dirty="0">
                <a:solidFill>
                  <a:srgbClr val="0000FF"/>
                </a:solidFill>
                <a:latin typeface="Symbol" pitchFamily="18" charset="2"/>
              </a:rPr>
              <a:t>-</a:t>
            </a:r>
            <a:r>
              <a:rPr lang="pl-PL" dirty="0">
                <a:solidFill>
                  <a:srgbClr val="0000FF"/>
                </a:solidFill>
              </a:rPr>
              <a:t> 18</a:t>
            </a:r>
            <a:r>
              <a:rPr lang="pl-PL" i="1" dirty="0">
                <a:solidFill>
                  <a:srgbClr val="0000FF"/>
                </a:solidFill>
              </a:rPr>
              <a:t>z</a:t>
            </a:r>
            <a:r>
              <a:rPr lang="pl-PL" dirty="0">
                <a:solidFill>
                  <a:srgbClr val="0000FF"/>
                </a:solidFill>
              </a:rPr>
              <a:t> = 11</a:t>
            </a:r>
            <a:r>
              <a:rPr lang="en-US" dirty="0"/>
              <a:t>	</a:t>
            </a:r>
            <a:r>
              <a:rPr lang="pl-PL" b="1" dirty="0"/>
              <a:t>b.</a:t>
            </a:r>
            <a:r>
              <a:rPr lang="en-US" dirty="0"/>
              <a:t>	</a:t>
            </a:r>
            <a:r>
              <a:rPr lang="pl-PL" i="1" dirty="0">
                <a:solidFill>
                  <a:srgbClr val="0000FF"/>
                </a:solidFill>
              </a:rPr>
              <a:t>z</a:t>
            </a:r>
            <a:r>
              <a:rPr lang="pl-PL" baseline="30000" dirty="0">
                <a:solidFill>
                  <a:srgbClr val="0000FF"/>
                </a:solidFill>
              </a:rPr>
              <a:t>2</a:t>
            </a:r>
            <a:r>
              <a:rPr lang="pl-PL" dirty="0">
                <a:solidFill>
                  <a:srgbClr val="0000FF"/>
                </a:solidFill>
              </a:rPr>
              <a:t> + 2</a:t>
            </a:r>
            <a:r>
              <a:rPr lang="pl-PL" i="1" dirty="0">
                <a:solidFill>
                  <a:srgbClr val="0000FF"/>
                </a:solidFill>
              </a:rPr>
              <a:t>z</a:t>
            </a:r>
            <a:r>
              <a:rPr lang="pl-PL" dirty="0">
                <a:solidFill>
                  <a:srgbClr val="0000FF"/>
                </a:solidFill>
              </a:rPr>
              <a:t> </a:t>
            </a:r>
            <a:r>
              <a:rPr lang="pl-PL" dirty="0">
                <a:solidFill>
                  <a:srgbClr val="0000FF"/>
                </a:solidFill>
                <a:latin typeface="Symbol" pitchFamily="18" charset="2"/>
              </a:rPr>
              <a:t>-</a:t>
            </a:r>
            <a:r>
              <a:rPr lang="pl-PL" dirty="0">
                <a:solidFill>
                  <a:srgbClr val="0000FF"/>
                </a:solidFill>
              </a:rPr>
              <a:t> 4</a:t>
            </a:r>
            <a:r>
              <a:rPr lang="pl-PL" i="1" dirty="0">
                <a:solidFill>
                  <a:srgbClr val="0000FF"/>
                </a:solidFill>
              </a:rPr>
              <a:t>x</a:t>
            </a:r>
            <a:r>
              <a:rPr lang="pl-PL" baseline="30000" dirty="0">
                <a:solidFill>
                  <a:srgbClr val="0000FF"/>
                </a:solidFill>
              </a:rPr>
              <a:t>2</a:t>
            </a:r>
            <a:r>
              <a:rPr lang="pl-PL" dirty="0">
                <a:solidFill>
                  <a:srgbClr val="0000FF"/>
                </a:solidFill>
              </a:rPr>
              <a:t> = 3</a:t>
            </a:r>
            <a:endParaRPr lang="en-US" dirty="0">
              <a:solidFill>
                <a:srgbClr val="0000FF"/>
              </a:solidFill>
            </a:endParaRPr>
          </a:p>
          <a:p>
            <a:r>
              <a:rPr lang="en-US" b="1" dirty="0"/>
              <a:t>Solution </a:t>
            </a:r>
          </a:p>
          <a:p>
            <a:r>
              <a:rPr lang="en-US" dirty="0"/>
              <a:t>Each surface is defined by an equation in only two variables, meaning that the missing variable is free to take on any value whatsoever. Geometrically, this means that the rulings are parallel to the axis of the missing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Sketching Surfaces by Determining</a:t>
            </a:r>
            <a:br>
              <a:rPr lang="en-US" dirty="0"/>
            </a:br>
            <a:r>
              <a:rPr lang="en-US" dirty="0"/>
              <a:t>Their Cross-Sections (cont.)</a:t>
            </a:r>
          </a:p>
        </p:txBody>
      </p:sp>
      <p:sp>
        <p:nvSpPr>
          <p:cNvPr id="3" name="Content Placeholder 2"/>
          <p:cNvSpPr>
            <a:spLocks noGrp="1"/>
          </p:cNvSpPr>
          <p:nvPr>
            <p:ph idx="1"/>
          </p:nvPr>
        </p:nvSpPr>
        <p:spPr/>
        <p:txBody>
          <a:bodyPr/>
          <a:lstStyle/>
          <a:p>
            <a:r>
              <a:rPr lang="en-US" dirty="0"/>
              <a:t>To determine the cross-sections of each surface, we use the familiar technique of completing the square.</a:t>
            </a:r>
          </a:p>
          <a:p>
            <a:r>
              <a:rPr lang="en-US" b="1" dirty="0"/>
              <a:t>a.</a:t>
            </a:r>
          </a:p>
          <a:p>
            <a:endParaRPr lang="en-US" dirty="0"/>
          </a:p>
        </p:txBody>
      </p:sp>
      <p:graphicFrame>
        <p:nvGraphicFramePr>
          <p:cNvPr id="610307" name="Object 3"/>
          <p:cNvGraphicFramePr>
            <a:graphicFrameLocks noChangeAspect="1"/>
          </p:cNvGraphicFramePr>
          <p:nvPr/>
        </p:nvGraphicFramePr>
        <p:xfrm>
          <a:off x="2701725" y="2438400"/>
          <a:ext cx="3644900" cy="444500"/>
        </p:xfrm>
        <a:graphic>
          <a:graphicData uri="http://schemas.openxmlformats.org/presentationml/2006/ole">
            <mc:AlternateContent xmlns:mc="http://schemas.openxmlformats.org/markup-compatibility/2006">
              <mc:Choice xmlns:v="urn:schemas-microsoft-com:vml" Requires="v">
                <p:oleObj name="Equation" r:id="rId2" imgW="3644640" imgH="444240" progId="Equation.DSMT4">
                  <p:embed/>
                </p:oleObj>
              </mc:Choice>
              <mc:Fallback>
                <p:oleObj name="Equation" r:id="rId2" imgW="364464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25" y="2438400"/>
                        <a:ext cx="3644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8" name="Object 4"/>
          <p:cNvGraphicFramePr>
            <a:graphicFrameLocks noChangeAspect="1"/>
          </p:cNvGraphicFramePr>
          <p:nvPr/>
        </p:nvGraphicFramePr>
        <p:xfrm>
          <a:off x="1524000" y="3021475"/>
          <a:ext cx="5930900" cy="571500"/>
        </p:xfrm>
        <a:graphic>
          <a:graphicData uri="http://schemas.openxmlformats.org/presentationml/2006/ole">
            <mc:AlternateContent xmlns:mc="http://schemas.openxmlformats.org/markup-compatibility/2006">
              <mc:Choice xmlns:v="urn:schemas-microsoft-com:vml" Requires="v">
                <p:oleObj name="Equation" r:id="rId4" imgW="5930640" imgH="571320" progId="Equation.DSMT4">
                  <p:embed/>
                </p:oleObj>
              </mc:Choice>
              <mc:Fallback>
                <p:oleObj name="Equation" r:id="rId4" imgW="593064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21475"/>
                        <a:ext cx="5930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9" name="Object 5"/>
          <p:cNvGraphicFramePr>
            <a:graphicFrameLocks noChangeAspect="1"/>
          </p:cNvGraphicFramePr>
          <p:nvPr/>
        </p:nvGraphicFramePr>
        <p:xfrm>
          <a:off x="2678575" y="3699075"/>
          <a:ext cx="3670300" cy="533400"/>
        </p:xfrm>
        <a:graphic>
          <a:graphicData uri="http://schemas.openxmlformats.org/presentationml/2006/ole">
            <mc:AlternateContent xmlns:mc="http://schemas.openxmlformats.org/markup-compatibility/2006">
              <mc:Choice xmlns:v="urn:schemas-microsoft-com:vml" Requires="v">
                <p:oleObj name="Equation" r:id="rId6" imgW="3670200" imgH="533160" progId="Equation.DSMT4">
                  <p:embed/>
                </p:oleObj>
              </mc:Choice>
              <mc:Fallback>
                <p:oleObj name="Equation" r:id="rId6" imgW="3670200" imgH="533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8575" y="3699075"/>
                        <a:ext cx="3670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0" name="Object 6"/>
          <p:cNvGraphicFramePr>
            <a:graphicFrameLocks noChangeAspect="1"/>
          </p:cNvGraphicFramePr>
          <p:nvPr/>
        </p:nvGraphicFramePr>
        <p:xfrm>
          <a:off x="3057525" y="4343400"/>
          <a:ext cx="2501900" cy="952500"/>
        </p:xfrm>
        <a:graphic>
          <a:graphicData uri="http://schemas.openxmlformats.org/presentationml/2006/ole">
            <mc:AlternateContent xmlns:mc="http://schemas.openxmlformats.org/markup-compatibility/2006">
              <mc:Choice xmlns:v="urn:schemas-microsoft-com:vml" Requires="v">
                <p:oleObj name="Equation" r:id="rId8" imgW="2501640" imgH="952200" progId="Equation.DSMT4">
                  <p:embed/>
                </p:oleObj>
              </mc:Choice>
              <mc:Fallback>
                <p:oleObj name="Equation" r:id="rId8" imgW="2501640" imgH="952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7525" y="4343400"/>
                        <a:ext cx="2501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1" name="Object 7"/>
          <p:cNvGraphicFramePr>
            <a:graphicFrameLocks noChangeAspect="1"/>
          </p:cNvGraphicFramePr>
          <p:nvPr/>
        </p:nvGraphicFramePr>
        <p:xfrm>
          <a:off x="5693484" y="4724400"/>
          <a:ext cx="457200" cy="279400"/>
        </p:xfrm>
        <a:graphic>
          <a:graphicData uri="http://schemas.openxmlformats.org/presentationml/2006/ole">
            <mc:AlternateContent xmlns:mc="http://schemas.openxmlformats.org/markup-compatibility/2006">
              <mc:Choice xmlns:v="urn:schemas-microsoft-com:vml" Requires="v">
                <p:oleObj name="Equation" r:id="rId10" imgW="457200" imgH="279360" progId="Equation.DSMT4">
                  <p:embed/>
                </p:oleObj>
              </mc:Choice>
              <mc:Fallback>
                <p:oleObj name="Equation" r:id="rId10" imgW="457200" imgH="2793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3484" y="47244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03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0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Sketching Surfaces by Determining</a:t>
            </a:r>
            <a:br>
              <a:rPr lang="en-US" dirty="0"/>
            </a:br>
            <a:r>
              <a:rPr lang="en-US" dirty="0"/>
              <a:t>Their Cross-Sections (cont.)</a:t>
            </a:r>
          </a:p>
        </p:txBody>
      </p:sp>
      <p:sp>
        <p:nvSpPr>
          <p:cNvPr id="3" name="Content Placeholder 2"/>
          <p:cNvSpPr>
            <a:spLocks noGrp="1"/>
          </p:cNvSpPr>
          <p:nvPr>
            <p:ph idx="1"/>
          </p:nvPr>
        </p:nvSpPr>
        <p:spPr>
          <a:xfrm>
            <a:off x="457200" y="1280160"/>
            <a:ext cx="4648200" cy="4572000"/>
          </a:xfrm>
        </p:spPr>
        <p:txBody>
          <a:bodyPr/>
          <a:lstStyle/>
          <a:p>
            <a:r>
              <a:rPr lang="en-US" dirty="0"/>
              <a:t>In the </a:t>
            </a:r>
            <a:r>
              <a:rPr lang="en-US" i="1" dirty="0"/>
              <a:t>yz</a:t>
            </a:r>
            <a:r>
              <a:rPr lang="en-US" dirty="0"/>
              <a:t>-plane, the cross-section of the surface is the ellipse centered at (2, 1) with major axis of length 	     and minor axis of length 		   Figure 2 is an illustration, with the cross-section in the </a:t>
            </a:r>
            <a:r>
              <a:rPr lang="en-US" i="1" dirty="0"/>
              <a:t>yz</a:t>
            </a:r>
            <a:r>
              <a:rPr lang="en-US" dirty="0"/>
              <a:t>‑plane shown as a red curve. </a:t>
            </a:r>
          </a:p>
        </p:txBody>
      </p:sp>
      <p:graphicFrame>
        <p:nvGraphicFramePr>
          <p:cNvPr id="611330" name="Object 2"/>
          <p:cNvGraphicFramePr>
            <a:graphicFrameLocks noChangeAspect="1"/>
          </p:cNvGraphicFramePr>
          <p:nvPr/>
        </p:nvGraphicFramePr>
        <p:xfrm>
          <a:off x="3467100" y="2667000"/>
          <a:ext cx="1028700" cy="304800"/>
        </p:xfrm>
        <a:graphic>
          <a:graphicData uri="http://schemas.openxmlformats.org/presentationml/2006/ole">
            <mc:AlternateContent xmlns:mc="http://schemas.openxmlformats.org/markup-compatibility/2006">
              <mc:Choice xmlns:v="urn:schemas-microsoft-com:vml" Requires="v">
                <p:oleObj name="Equation" r:id="rId2" imgW="1028520" imgH="304560" progId="Equation.DSMT4">
                  <p:embed/>
                </p:oleObj>
              </mc:Choice>
              <mc:Fallback>
                <p:oleObj name="Equation" r:id="rId2" imgW="1028520" imgH="304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2667000"/>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1" name="Object 3"/>
          <p:cNvGraphicFramePr>
            <a:graphicFrameLocks noChangeAspect="1"/>
          </p:cNvGraphicFramePr>
          <p:nvPr/>
        </p:nvGraphicFramePr>
        <p:xfrm>
          <a:off x="533400" y="3517900"/>
          <a:ext cx="1117600" cy="292100"/>
        </p:xfrm>
        <a:graphic>
          <a:graphicData uri="http://schemas.openxmlformats.org/presentationml/2006/ole">
            <mc:AlternateContent xmlns:mc="http://schemas.openxmlformats.org/markup-compatibility/2006">
              <mc:Choice xmlns:v="urn:schemas-microsoft-com:vml" Requires="v">
                <p:oleObj name="Equation" r:id="rId4" imgW="1117440" imgH="291960" progId="Equation.DSMT4">
                  <p:embed/>
                </p:oleObj>
              </mc:Choice>
              <mc:Fallback>
                <p:oleObj name="Equation" r:id="rId4" imgW="1117440" imgH="291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517900"/>
                        <a:ext cx="1117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222594" y="2133600"/>
            <a:ext cx="3692806" cy="3037820"/>
            <a:chOff x="5334000" y="2895600"/>
            <a:chExt cx="3692806" cy="3037820"/>
          </a:xfrm>
        </p:grpSpPr>
        <p:sp>
          <p:nvSpPr>
            <p:cNvPr id="7" name="Rectangle 6"/>
            <p:cNvSpPr/>
            <p:nvPr/>
          </p:nvSpPr>
          <p:spPr>
            <a:xfrm>
              <a:off x="5334000" y="5410200"/>
              <a:ext cx="3692806" cy="523220"/>
            </a:xfrm>
            <a:prstGeom prst="rect">
              <a:avLst/>
            </a:prstGeom>
          </p:spPr>
          <p:txBody>
            <a:bodyPr wrap="none">
              <a:spAutoFit/>
            </a:bodyPr>
            <a:lstStyle/>
            <a:p>
              <a:r>
                <a:rPr lang="en-US" sz="2800" b="1" dirty="0"/>
                <a:t>Figure 2 </a:t>
              </a:r>
              <a:r>
                <a:rPr lang="en-US" sz="2800" dirty="0"/>
                <a:t>Elliptic Cylinder</a:t>
              </a:r>
              <a:endParaRPr lang="en-US" sz="2800" b="1" dirty="0"/>
            </a:p>
          </p:txBody>
        </p:sp>
        <p:pic>
          <p:nvPicPr>
            <p:cNvPr id="61133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6400" y="2895600"/>
              <a:ext cx="3143250" cy="2314575"/>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Sketching Surfaces by Determining</a:t>
            </a:r>
            <a:br>
              <a:rPr lang="en-US" dirty="0"/>
            </a:br>
            <a:r>
              <a:rPr lang="en-US" dirty="0"/>
              <a:t>Their Cross-Sections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26689" name="Object 1"/>
          <p:cNvGraphicFramePr>
            <a:graphicFrameLocks noChangeAspect="1"/>
          </p:cNvGraphicFramePr>
          <p:nvPr>
            <p:extLst>
              <p:ext uri="{D42A27DB-BD31-4B8C-83A1-F6EECF244321}">
                <p14:modId xmlns:p14="http://schemas.microsoft.com/office/powerpoint/2010/main" val="1422660367"/>
              </p:ext>
            </p:extLst>
          </p:nvPr>
        </p:nvGraphicFramePr>
        <p:xfrm>
          <a:off x="2293938" y="1335666"/>
          <a:ext cx="2311400" cy="381000"/>
        </p:xfrm>
        <a:graphic>
          <a:graphicData uri="http://schemas.openxmlformats.org/presentationml/2006/ole">
            <mc:AlternateContent xmlns:mc="http://schemas.openxmlformats.org/markup-compatibility/2006">
              <mc:Choice xmlns:v="urn:schemas-microsoft-com:vml" Requires="v">
                <p:oleObj name="Equation" r:id="rId2" imgW="2311200" imgH="380880" progId="Equation.DSMT4">
                  <p:embed/>
                </p:oleObj>
              </mc:Choice>
              <mc:Fallback>
                <p:oleObj name="Equation" r:id="rId2" imgW="2311200" imgH="3808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1335666"/>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0" name="Object 2"/>
          <p:cNvGraphicFramePr>
            <a:graphicFrameLocks noChangeAspect="1"/>
          </p:cNvGraphicFramePr>
          <p:nvPr>
            <p:extLst>
              <p:ext uri="{D42A27DB-BD31-4B8C-83A1-F6EECF244321}">
                <p14:modId xmlns:p14="http://schemas.microsoft.com/office/powerpoint/2010/main" val="1493317259"/>
              </p:ext>
            </p:extLst>
          </p:nvPr>
        </p:nvGraphicFramePr>
        <p:xfrm>
          <a:off x="1612900" y="1851604"/>
          <a:ext cx="3441700" cy="571500"/>
        </p:xfrm>
        <a:graphic>
          <a:graphicData uri="http://schemas.openxmlformats.org/presentationml/2006/ole">
            <mc:AlternateContent xmlns:mc="http://schemas.openxmlformats.org/markup-compatibility/2006">
              <mc:Choice xmlns:v="urn:schemas-microsoft-com:vml" Requires="v">
                <p:oleObj name="Equation" r:id="rId4" imgW="3441600" imgH="571320" progId="Equation.DSMT4">
                  <p:embed/>
                </p:oleObj>
              </mc:Choice>
              <mc:Fallback>
                <p:oleObj name="Equation" r:id="rId4" imgW="3441600" imgH="5713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1851604"/>
                        <a:ext cx="3441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1" name="Object 3"/>
          <p:cNvGraphicFramePr>
            <a:graphicFrameLocks noChangeAspect="1"/>
          </p:cNvGraphicFramePr>
          <p:nvPr>
            <p:extLst>
              <p:ext uri="{D42A27DB-BD31-4B8C-83A1-F6EECF244321}">
                <p14:modId xmlns:p14="http://schemas.microsoft.com/office/powerpoint/2010/main" val="2909099861"/>
              </p:ext>
            </p:extLst>
          </p:nvPr>
        </p:nvGraphicFramePr>
        <p:xfrm>
          <a:off x="1763358" y="2497716"/>
          <a:ext cx="2857500" cy="533400"/>
        </p:xfrm>
        <a:graphic>
          <a:graphicData uri="http://schemas.openxmlformats.org/presentationml/2006/ole">
            <mc:AlternateContent xmlns:mc="http://schemas.openxmlformats.org/markup-compatibility/2006">
              <mc:Choice xmlns:v="urn:schemas-microsoft-com:vml" Requires="v">
                <p:oleObj name="Equation" r:id="rId6" imgW="2857320" imgH="533160" progId="Equation.DSMT4">
                  <p:embed/>
                </p:oleObj>
              </mc:Choice>
              <mc:Fallback>
                <p:oleObj name="Equation" r:id="rId6" imgW="2857320" imgH="5331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358" y="2497716"/>
                        <a:ext cx="2857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2" name="Object 4"/>
          <p:cNvGraphicFramePr>
            <a:graphicFrameLocks noChangeAspect="1"/>
          </p:cNvGraphicFramePr>
          <p:nvPr>
            <p:extLst>
              <p:ext uri="{D42A27DB-BD31-4B8C-83A1-F6EECF244321}">
                <p14:modId xmlns:p14="http://schemas.microsoft.com/office/powerpoint/2010/main" val="2756018753"/>
              </p:ext>
            </p:extLst>
          </p:nvPr>
        </p:nvGraphicFramePr>
        <p:xfrm>
          <a:off x="1920875" y="3070804"/>
          <a:ext cx="2705100" cy="952500"/>
        </p:xfrm>
        <a:graphic>
          <a:graphicData uri="http://schemas.openxmlformats.org/presentationml/2006/ole">
            <mc:AlternateContent xmlns:mc="http://schemas.openxmlformats.org/markup-compatibility/2006">
              <mc:Choice xmlns:v="urn:schemas-microsoft-com:vml" Requires="v">
                <p:oleObj name="Equation" r:id="rId8" imgW="2705040" imgH="952200" progId="Equation.DSMT4">
                  <p:embed/>
                </p:oleObj>
              </mc:Choice>
              <mc:Fallback>
                <p:oleObj name="Equation" r:id="rId8" imgW="2705040" imgH="9522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0875" y="3070804"/>
                        <a:ext cx="2705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a:extLst>
              <a:ext uri="{FF2B5EF4-FFF2-40B4-BE49-F238E27FC236}">
                <a16:creationId xmlns:a16="http://schemas.microsoft.com/office/drawing/2014/main" id="{50F1BED3-7FEA-15CD-E499-03837EAE5F15}"/>
              </a:ext>
            </a:extLst>
          </p:cNvPr>
          <p:cNvSpPr txBox="1">
            <a:spLocks/>
          </p:cNvSpPr>
          <p:nvPr/>
        </p:nvSpPr>
        <p:spPr>
          <a:xfrm>
            <a:off x="609600" y="128016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b.</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6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5418</TotalTime>
  <Words>1686</Words>
  <Application>Microsoft Office PowerPoint</Application>
  <PresentationFormat>On-screen Show (4:3)</PresentationFormat>
  <Paragraphs>111</Paragraphs>
  <Slides>33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Symbol</vt:lpstr>
      <vt:lpstr>Office Theme</vt:lpstr>
      <vt:lpstr>Equation</vt:lpstr>
      <vt:lpstr>Section 11.6</vt:lpstr>
      <vt:lpstr>Definition: Cylinders, Generating Curves, and Cross-Sections</vt:lpstr>
      <vt:lpstr>Example 1: Describing a Parabolic Cylinder</vt:lpstr>
      <vt:lpstr>Example 1: Describing a Parabolic Cylinder (cont.)</vt:lpstr>
      <vt:lpstr>Cylinders</vt:lpstr>
      <vt:lpstr>Example 2: Sketching Surfaces by Determining Their Cross-Sections</vt:lpstr>
      <vt:lpstr>Example 2: Sketching Surfaces by Determining Their Cross-Sections (cont.)</vt:lpstr>
      <vt:lpstr>Example 2: Sketching Surfaces by Determining Their Cross-Sections (cont.)</vt:lpstr>
      <vt:lpstr>Example 2: Sketching Surfaces by Determining Their Cross-Sections (cont.)</vt:lpstr>
      <vt:lpstr>Example 2: Sketching Surfaces by Determining Their Cross-Sections (cont.)</vt:lpstr>
      <vt:lpstr>Quadric Surfaces</vt:lpstr>
      <vt:lpstr>Quadric Surfaces (cont.)</vt:lpstr>
      <vt:lpstr>Quadric Surfaces (cont.)</vt:lpstr>
      <vt:lpstr>Quadric Surfaces (cont.)</vt:lpstr>
      <vt:lpstr>Quadric Surfaces (cont.)</vt:lpstr>
      <vt:lpstr>Quadric Surfaces (cont.)</vt:lpstr>
      <vt:lpstr>Quadric Surfaces (cont.)</vt:lpstr>
      <vt:lpstr>Quadric Surfaces (cont.)</vt:lpstr>
      <vt:lpstr>Example 3: Sketching a Surface</vt:lpstr>
      <vt:lpstr>Example 3: Sketching a Surface (cont.)</vt:lpstr>
      <vt:lpstr>Example 3: Sketching a Surface (cont.)</vt:lpstr>
      <vt:lpstr>Example 4: Describing the Traces of a Surface</vt:lpstr>
      <vt:lpstr>Example 4: Describing the Traces of a Surface (cont.)</vt:lpstr>
      <vt:lpstr>Example 4: Describing the Traces of a Surface (cont.)</vt:lpstr>
      <vt:lpstr>Example 5: Sketching a Surface</vt:lpstr>
      <vt:lpstr>Example 5: Sketching a Surface (cont.)</vt:lpstr>
      <vt:lpstr>Example 5: Sketching a Surface (cont.)</vt:lpstr>
      <vt:lpstr>Example 5: Sketching a Surface (cont.)</vt:lpstr>
      <vt:lpstr>Example 5: Sketching a Surface (cont.)</vt:lpstr>
      <vt:lpstr>Technology Note: Sketching a Surface</vt:lpstr>
      <vt:lpstr>Technology Note: Sketching a Surface (cont.)</vt:lpstr>
      <vt:lpstr>Technology Note: Sketching a Surface (cont.)</vt:lpstr>
      <vt:lpstr>Technology Note: Sketching a Surface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710</cp:revision>
  <dcterms:created xsi:type="dcterms:W3CDTF">2013-04-26T14:43:13Z</dcterms:created>
  <dcterms:modified xsi:type="dcterms:W3CDTF">2023-05-08T17:28:54Z</dcterms:modified>
</cp:coreProperties>
</file>