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25" r:id="rId3"/>
    <p:sldId id="326" r:id="rId4"/>
    <p:sldId id="298" r:id="rId5"/>
    <p:sldId id="299" r:id="rId6"/>
    <p:sldId id="294" r:id="rId7"/>
    <p:sldId id="327" r:id="rId8"/>
    <p:sldId id="328" r:id="rId9"/>
    <p:sldId id="300" r:id="rId10"/>
    <p:sldId id="301" r:id="rId11"/>
    <p:sldId id="329" r:id="rId12"/>
    <p:sldId id="302" r:id="rId13"/>
    <p:sldId id="303" r:id="rId14"/>
    <p:sldId id="304" r:id="rId15"/>
    <p:sldId id="305" r:id="rId16"/>
    <p:sldId id="330" r:id="rId17"/>
    <p:sldId id="332" r:id="rId18"/>
    <p:sldId id="333" r:id="rId19"/>
    <p:sldId id="334" r:id="rId20"/>
    <p:sldId id="335" r:id="rId21"/>
    <p:sldId id="336" r:id="rId22"/>
    <p:sldId id="306" r:id="rId23"/>
    <p:sldId id="307" r:id="rId24"/>
    <p:sldId id="308" r:id="rId25"/>
    <p:sldId id="309" r:id="rId26"/>
    <p:sldId id="310" r:id="rId27"/>
    <p:sldId id="311" r:id="rId28"/>
    <p:sldId id="313" r:id="rId29"/>
    <p:sldId id="314" r:id="rId30"/>
    <p:sldId id="337" r:id="rId31"/>
    <p:sldId id="315" r:id="rId32"/>
    <p:sldId id="316" r:id="rId33"/>
    <p:sldId id="317" r:id="rId34"/>
    <p:sldId id="319" r:id="rId35"/>
    <p:sldId id="320" r:id="rId36"/>
    <p:sldId id="321" r:id="rId37"/>
    <p:sldId id="322" r:id="rId38"/>
    <p:sldId id="323" r:id="rId39"/>
    <p:sldId id="324" r:id="rId40"/>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9.wmf"/><Relationship Id="rId4"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4.wmf"/><Relationship Id="rId4" Type="http://schemas.openxmlformats.org/officeDocument/2006/relationships/oleObject" Target="../embeddings/oleObject39.bin"/><Relationship Id="rId9" Type="http://schemas.openxmlformats.org/officeDocument/2006/relationships/image" Target="../media/image46.wmf"/></Relationships>
</file>

<file path=ppt/slides/_rels/slide2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4.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4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4.wmf"/><Relationship Id="rId4" Type="http://schemas.openxmlformats.org/officeDocument/2006/relationships/oleObject" Target="../embeddings/oleObject47.bin"/><Relationship Id="rId9" Type="http://schemas.openxmlformats.org/officeDocument/2006/relationships/image" Target="../media/image5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oleObject" Target="../embeddings/oleObject5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59.wmf"/><Relationship Id="rId7" Type="http://schemas.openxmlformats.org/officeDocument/2006/relationships/image" Target="../media/image62.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3.wmf"/></Relationships>
</file>

<file path=ppt/slides/_rels/slide33.x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6.wmf"/><Relationship Id="rId4" Type="http://schemas.openxmlformats.org/officeDocument/2006/relationships/oleObject" Target="../embeddings/oleObject59.bin"/></Relationships>
</file>

<file path=ppt/slides/_rels/slide34.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71.wmf"/><Relationship Id="rId4" Type="http://schemas.openxmlformats.org/officeDocument/2006/relationships/oleObject" Target="../embeddings/oleObject64.bin"/></Relationships>
</file>

<file path=ppt/slides/_rels/slide36.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74.wmf"/><Relationship Id="rId4" Type="http://schemas.openxmlformats.org/officeDocument/2006/relationships/oleObject" Target="../embeddings/oleObject67.bin"/></Relationships>
</file>

<file path=ppt/slides/_rels/slide37.x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5" Type="http://schemas.openxmlformats.org/officeDocument/2006/relationships/image" Target="../media/image77.wmf"/><Relationship Id="rId4" Type="http://schemas.openxmlformats.org/officeDocument/2006/relationships/oleObject" Target="../embeddings/oleObject70.bin"/></Relationships>
</file>

<file path=ppt/slides/_rels/slide38.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72.bin"/><Relationship Id="rId1" Type="http://schemas.openxmlformats.org/officeDocument/2006/relationships/slideLayout" Target="../slideLayouts/slideLayout2.xml"/><Relationship Id="rId5" Type="http://schemas.openxmlformats.org/officeDocument/2006/relationships/image" Target="../media/image80.wmf"/><Relationship Id="rId4" Type="http://schemas.openxmlformats.org/officeDocument/2006/relationships/oleObject" Target="../embeddings/oleObject73.bin"/></Relationships>
</file>

<file path=ppt/slides/_rels/slide39.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7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17.bin"/><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7.wmf"/><Relationship Id="rId1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12.1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Vector-Valued Functions </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Continuity of Vector Functions</a:t>
            </a:r>
          </a:p>
        </p:txBody>
      </p:sp>
      <p:sp>
        <p:nvSpPr>
          <p:cNvPr id="3" name="Content Placeholder 2"/>
          <p:cNvSpPr>
            <a:spLocks noGrp="1"/>
          </p:cNvSpPr>
          <p:nvPr>
            <p:ph idx="1"/>
          </p:nvPr>
        </p:nvSpPr>
        <p:spPr>
          <a:xfrm>
            <a:off x="457200" y="1280160"/>
            <a:ext cx="8229600" cy="1461939"/>
          </a:xfrm>
          <a:solidFill>
            <a:srgbClr val="FFFFCC"/>
          </a:solidFill>
          <a:ln w="28575">
            <a:solidFill>
              <a:schemeClr val="tx1"/>
            </a:solidFill>
          </a:ln>
        </p:spPr>
        <p:txBody>
          <a:bodyPr>
            <a:spAutoFit/>
          </a:bodyPr>
          <a:lstStyle/>
          <a:p>
            <a:r>
              <a:rPr lang="en-US" dirty="0">
                <a:solidFill>
                  <a:schemeClr val="tx1"/>
                </a:solidFill>
              </a:rPr>
              <a:t>A vector-valued function </a:t>
            </a:r>
            <a:r>
              <a:rPr lang="en-US" b="1" dirty="0">
                <a:solidFill>
                  <a:schemeClr val="tx1"/>
                </a:solidFill>
              </a:rPr>
              <a:t>r</a:t>
            </a:r>
            <a:r>
              <a:rPr lang="en-US" dirty="0">
                <a:solidFill>
                  <a:schemeClr val="tx1"/>
                </a:solidFill>
              </a:rPr>
              <a:t>(</a:t>
            </a:r>
            <a:r>
              <a:rPr lang="en-US" i="1" dirty="0">
                <a:solidFill>
                  <a:schemeClr val="tx1"/>
                </a:solidFill>
              </a:rPr>
              <a:t>t</a:t>
            </a:r>
            <a:r>
              <a:rPr lang="en-US" dirty="0">
                <a:solidFill>
                  <a:schemeClr val="tx1"/>
                </a:solidFill>
              </a:rPr>
              <a:t>) is </a:t>
            </a:r>
            <a:r>
              <a:rPr lang="en-US" b="1" dirty="0">
                <a:solidFill>
                  <a:srgbClr val="C00000"/>
                </a:solidFill>
              </a:rPr>
              <a:t>continuous at </a:t>
            </a:r>
            <a:r>
              <a:rPr lang="en-US" b="1" i="1" dirty="0">
                <a:solidFill>
                  <a:srgbClr val="C00000"/>
                </a:solidFill>
              </a:rPr>
              <a:t>t</a:t>
            </a:r>
            <a:r>
              <a:rPr lang="en-US" b="1" dirty="0">
                <a:solidFill>
                  <a:srgbClr val="C00000"/>
                </a:solidFill>
              </a:rPr>
              <a:t> </a:t>
            </a:r>
            <a:r>
              <a:rPr lang="en-US" dirty="0">
                <a:solidFill>
                  <a:srgbClr val="C00000"/>
                </a:solidFill>
                <a:latin typeface="Symbol" pitchFamily="82" charset="2"/>
              </a:rPr>
              <a:t>=</a:t>
            </a:r>
            <a:r>
              <a:rPr lang="en-US" b="1" dirty="0">
                <a:solidFill>
                  <a:srgbClr val="C00000"/>
                </a:solidFill>
              </a:rPr>
              <a:t> </a:t>
            </a:r>
            <a:r>
              <a:rPr lang="en-US" b="1" i="1" dirty="0">
                <a:solidFill>
                  <a:srgbClr val="C00000"/>
                </a:solidFill>
              </a:rPr>
              <a:t>a</a:t>
            </a:r>
            <a:r>
              <a:rPr lang="en-US" dirty="0">
                <a:solidFill>
                  <a:schemeClr val="tx1"/>
                </a:solidFill>
              </a:rPr>
              <a:t> if </a:t>
            </a:r>
          </a:p>
          <a:p>
            <a:pPr>
              <a:spcBef>
                <a:spcPts val="0"/>
              </a:spcBef>
            </a:pPr>
            <a:r>
              <a:rPr lang="en-US" dirty="0">
                <a:solidFill>
                  <a:schemeClr val="tx1"/>
                </a:solidFill>
              </a:rPr>
              <a:t>                          The function is said to be </a:t>
            </a:r>
            <a:r>
              <a:rPr lang="en-US" b="1" dirty="0">
                <a:solidFill>
                  <a:srgbClr val="C00000"/>
                </a:solidFill>
              </a:rPr>
              <a:t>continuous on </a:t>
            </a:r>
          </a:p>
          <a:p>
            <a:pPr>
              <a:spcBef>
                <a:spcPts val="600"/>
              </a:spcBef>
            </a:pPr>
            <a:r>
              <a:rPr lang="en-US" b="1" dirty="0">
                <a:solidFill>
                  <a:srgbClr val="C00000"/>
                </a:solidFill>
              </a:rPr>
              <a:t>the interval </a:t>
            </a:r>
            <a:r>
              <a:rPr lang="en-US" b="1" i="1" dirty="0">
                <a:solidFill>
                  <a:srgbClr val="C00000"/>
                </a:solidFill>
              </a:rPr>
              <a:t>I</a:t>
            </a:r>
            <a:r>
              <a:rPr lang="en-US" dirty="0">
                <a:solidFill>
                  <a:schemeClr val="tx1"/>
                </a:solidFill>
              </a:rPr>
              <a:t> if it is continuous at each point of </a:t>
            </a:r>
            <a:r>
              <a:rPr lang="en-US" i="1" dirty="0">
                <a:solidFill>
                  <a:schemeClr val="tx1"/>
                </a:solidFill>
              </a:rPr>
              <a:t>I</a:t>
            </a:r>
            <a:r>
              <a:rPr lang="en-US" dirty="0">
                <a:solidFill>
                  <a:schemeClr val="tx1"/>
                </a:solidFill>
              </a:rPr>
              <a:t>.</a:t>
            </a:r>
          </a:p>
        </p:txBody>
      </p:sp>
      <p:graphicFrame>
        <p:nvGraphicFramePr>
          <p:cNvPr id="100354" name="Object 2"/>
          <p:cNvGraphicFramePr>
            <a:graphicFrameLocks noChangeAspect="1"/>
          </p:cNvGraphicFramePr>
          <p:nvPr>
            <p:extLst>
              <p:ext uri="{D42A27DB-BD31-4B8C-83A1-F6EECF244321}">
                <p14:modId xmlns:p14="http://schemas.microsoft.com/office/powerpoint/2010/main" val="3222674694"/>
              </p:ext>
            </p:extLst>
          </p:nvPr>
        </p:nvGraphicFramePr>
        <p:xfrm>
          <a:off x="533400" y="1725379"/>
          <a:ext cx="2019300" cy="571500"/>
        </p:xfrm>
        <a:graphic>
          <a:graphicData uri="http://schemas.openxmlformats.org/presentationml/2006/ole">
            <mc:AlternateContent xmlns:mc="http://schemas.openxmlformats.org/markup-compatibility/2006">
              <mc:Choice xmlns:v="urn:schemas-microsoft-com:vml" Requires="v">
                <p:oleObj name="Equation" r:id="rId2" imgW="2019240" imgH="571320" progId="Equation.DSMT4">
                  <p:embed/>
                </p:oleObj>
              </mc:Choice>
              <mc:Fallback>
                <p:oleObj name="Equation" r:id="rId2" imgW="20192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25379"/>
                        <a:ext cx="201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 (cont.)</a:t>
            </a:r>
          </a:p>
        </p:txBody>
      </p:sp>
      <p:sp>
        <p:nvSpPr>
          <p:cNvPr id="3" name="Content Placeholder 2"/>
          <p:cNvSpPr>
            <a:spLocks noGrp="1"/>
          </p:cNvSpPr>
          <p:nvPr>
            <p:ph idx="1"/>
          </p:nvPr>
        </p:nvSpPr>
        <p:spPr/>
        <p:txBody>
          <a:bodyPr/>
          <a:lstStyle/>
          <a:p>
            <a:r>
              <a:rPr lang="en-US" dirty="0"/>
              <a:t>In parallel with the definition of limit, a vector function is continuous at a given point </a:t>
            </a:r>
            <a:r>
              <a:rPr lang="en-US" i="1" dirty="0"/>
              <a:t>a </a:t>
            </a:r>
            <a:r>
              <a:rPr lang="en-US" dirty="0"/>
              <a:t>if and only if each of its component functions is continuous at </a:t>
            </a:r>
            <a:r>
              <a:rPr lang="en-US" i="1" dirty="0"/>
              <a:t>a</a:t>
            </a:r>
            <a:r>
              <a:rPr lang="en-US" dirty="0"/>
              <a:t>. We use this fact as the motivation for the following definition, given our intuitive sense that a curve represents a continuous collection of points.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Space Curves </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r>
              <a:rPr lang="en-US" dirty="0">
                <a:solidFill>
                  <a:schemeClr val="tx1"/>
                </a:solidFill>
              </a:rPr>
              <a:t>Given functions </a:t>
            </a:r>
            <a:r>
              <a:rPr lang="en-US" i="1" dirty="0">
                <a:solidFill>
                  <a:schemeClr val="tx1"/>
                </a:solidFill>
              </a:rPr>
              <a:t>f</a:t>
            </a:r>
            <a:r>
              <a:rPr lang="en-US" dirty="0">
                <a:solidFill>
                  <a:schemeClr val="tx1"/>
                </a:solidFill>
              </a:rPr>
              <a:t>, </a:t>
            </a:r>
            <a:r>
              <a:rPr lang="en-US" i="1" dirty="0">
                <a:solidFill>
                  <a:schemeClr val="tx1"/>
                </a:solidFill>
              </a:rPr>
              <a:t>g</a:t>
            </a:r>
            <a:r>
              <a:rPr lang="en-US" dirty="0">
                <a:solidFill>
                  <a:schemeClr val="tx1"/>
                </a:solidFill>
              </a:rPr>
              <a:t>, and </a:t>
            </a:r>
            <a:r>
              <a:rPr lang="en-US" i="1" dirty="0">
                <a:solidFill>
                  <a:schemeClr val="tx1"/>
                </a:solidFill>
              </a:rPr>
              <a:t>h</a:t>
            </a:r>
            <a:r>
              <a:rPr lang="en-US" dirty="0">
                <a:solidFill>
                  <a:schemeClr val="tx1"/>
                </a:solidFill>
              </a:rPr>
              <a:t>, each continuous on an interval </a:t>
            </a:r>
            <a:r>
              <a:rPr lang="en-US" i="1" dirty="0">
                <a:solidFill>
                  <a:schemeClr val="tx1"/>
                </a:solidFill>
              </a:rPr>
              <a:t>I</a:t>
            </a:r>
            <a:r>
              <a:rPr lang="en-US" dirty="0">
                <a:solidFill>
                  <a:schemeClr val="tx1"/>
                </a:solidFill>
              </a:rPr>
              <a:t>, the set </a:t>
            </a:r>
            <a:r>
              <a:rPr lang="en-US" i="1" dirty="0">
                <a:solidFill>
                  <a:schemeClr val="tx1"/>
                </a:solidFill>
              </a:rPr>
              <a:t>C</a:t>
            </a:r>
            <a:r>
              <a:rPr lang="en-US" dirty="0">
                <a:solidFill>
                  <a:schemeClr val="tx1"/>
                </a:solidFill>
              </a:rPr>
              <a:t> of points traced out by the vector function                                                     is said to be a </a:t>
            </a:r>
            <a:r>
              <a:rPr lang="en-US" b="1" dirty="0">
                <a:solidFill>
                  <a:srgbClr val="C00000"/>
                </a:solidFill>
              </a:rPr>
              <a:t>space curve</a:t>
            </a:r>
            <a:r>
              <a:rPr lang="en-US" dirty="0">
                <a:solidFill>
                  <a:schemeClr val="tx1"/>
                </a:solidFill>
              </a:rPr>
              <a:t> (or simply a </a:t>
            </a:r>
            <a:r>
              <a:rPr lang="en-US" b="1" dirty="0">
                <a:solidFill>
                  <a:srgbClr val="C00000"/>
                </a:solidFill>
              </a:rPr>
              <a:t>curve</a:t>
            </a:r>
            <a:r>
              <a:rPr lang="en-US" dirty="0">
                <a:solidFill>
                  <a:schemeClr val="tx1"/>
                </a:solidFill>
              </a:rPr>
              <a:t>) in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chemeClr val="tx1"/>
                </a:solidFill>
              </a:rPr>
              <a:t>3</a:t>
            </a:r>
            <a:r>
              <a:rPr lang="en-US" dirty="0">
                <a:solidFill>
                  <a:schemeClr val="tx1"/>
                </a:solidFill>
              </a:rPr>
              <a:t>. The curve </a:t>
            </a:r>
            <a:r>
              <a:rPr lang="en-US" i="1" dirty="0">
                <a:solidFill>
                  <a:schemeClr val="tx1"/>
                </a:solidFill>
              </a:rPr>
              <a:t>C</a:t>
            </a:r>
            <a:r>
              <a:rPr lang="en-US" dirty="0">
                <a:solidFill>
                  <a:schemeClr val="tx1"/>
                </a:solidFill>
              </a:rPr>
              <a:t> is also defined by the parametric equations </a:t>
            </a:r>
          </a:p>
          <a:p>
            <a:r>
              <a:rPr lang="en-US" i="1" dirty="0">
                <a:solidFill>
                  <a:schemeClr val="tx1"/>
                </a:solidFill>
              </a:rPr>
              <a:t>x</a:t>
            </a:r>
            <a:r>
              <a:rPr lang="en-US" dirty="0">
                <a:solidFill>
                  <a:schemeClr val="tx1"/>
                </a:solidFill>
              </a:rPr>
              <a:t> = </a:t>
            </a:r>
            <a:r>
              <a:rPr lang="en-US" i="1" dirty="0">
                <a:solidFill>
                  <a:schemeClr val="tx1"/>
                </a:solidFill>
              </a:rPr>
              <a:t>f</a:t>
            </a:r>
            <a:r>
              <a:rPr lang="en-US" dirty="0">
                <a:solidFill>
                  <a:schemeClr val="tx1"/>
                </a:solidFill>
              </a:rPr>
              <a:t> (</a:t>
            </a:r>
            <a:r>
              <a:rPr lang="en-US" i="1" dirty="0">
                <a:solidFill>
                  <a:schemeClr val="tx1"/>
                </a:solidFill>
              </a:rPr>
              <a:t>t</a:t>
            </a:r>
            <a:r>
              <a:rPr lang="en-US" dirty="0">
                <a:solidFill>
                  <a:schemeClr val="tx1"/>
                </a:solidFill>
              </a:rPr>
              <a:t>), </a:t>
            </a:r>
            <a:r>
              <a:rPr lang="en-US" i="1" dirty="0">
                <a:solidFill>
                  <a:schemeClr val="tx1"/>
                </a:solidFill>
              </a:rPr>
              <a:t>y</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g</a:t>
            </a:r>
            <a:r>
              <a:rPr lang="en-US" dirty="0">
                <a:solidFill>
                  <a:schemeClr val="tx1"/>
                </a:solidFill>
              </a:rPr>
              <a:t>(</a:t>
            </a:r>
            <a:r>
              <a:rPr lang="en-US" i="1" dirty="0">
                <a:solidFill>
                  <a:schemeClr val="tx1"/>
                </a:solidFill>
              </a:rPr>
              <a:t>t</a:t>
            </a:r>
            <a:r>
              <a:rPr lang="en-US" dirty="0">
                <a:solidFill>
                  <a:schemeClr val="tx1"/>
                </a:solidFill>
              </a:rPr>
              <a:t>), and </a:t>
            </a:r>
            <a:r>
              <a:rPr lang="en-US" i="1" dirty="0">
                <a:solidFill>
                  <a:schemeClr val="tx1"/>
                </a:solidFill>
              </a:rPr>
              <a:t>z </a:t>
            </a:r>
            <a:r>
              <a:rPr lang="en-US" dirty="0">
                <a:solidFill>
                  <a:schemeClr val="tx1"/>
                </a:solidFill>
                <a:latin typeface="Symbol" pitchFamily="82" charset="2"/>
              </a:rPr>
              <a:t>=</a:t>
            </a:r>
            <a:r>
              <a:rPr lang="en-US" dirty="0">
                <a:solidFill>
                  <a:schemeClr val="tx1"/>
                </a:solidFill>
              </a:rPr>
              <a:t> </a:t>
            </a:r>
            <a:r>
              <a:rPr lang="en-US" i="1" dirty="0">
                <a:solidFill>
                  <a:schemeClr val="tx1"/>
                </a:solidFill>
              </a:rPr>
              <a:t>h</a:t>
            </a:r>
            <a:r>
              <a:rPr lang="en-US" dirty="0">
                <a:solidFill>
                  <a:schemeClr val="tx1"/>
                </a:solidFill>
              </a:rPr>
              <a:t>(</a:t>
            </a:r>
            <a:r>
              <a:rPr lang="en-US" i="1" dirty="0">
                <a:solidFill>
                  <a:schemeClr val="tx1"/>
                </a:solidFill>
              </a:rPr>
              <a:t>t</a:t>
            </a:r>
            <a:r>
              <a:rPr lang="en-US" dirty="0">
                <a:solidFill>
                  <a:schemeClr val="tx1"/>
                </a:solidFill>
              </a:rPr>
              <a:t>) for </a:t>
            </a:r>
            <a:r>
              <a:rPr lang="en-US" i="1" dirty="0">
                <a:solidFill>
                  <a:schemeClr val="tx1"/>
                </a:solidFill>
              </a:rPr>
              <a:t>t </a:t>
            </a:r>
            <a:r>
              <a:rPr lang="en-US" dirty="0">
                <a:solidFill>
                  <a:schemeClr val="tx1"/>
                </a:solidFill>
                <a:latin typeface="Symbol" pitchFamily="82" charset="2"/>
                <a:sym typeface="Symbol"/>
              </a:rPr>
              <a:t></a:t>
            </a:r>
            <a:r>
              <a:rPr lang="en-US" i="1" dirty="0">
                <a:solidFill>
                  <a:schemeClr val="tx1"/>
                </a:solidFill>
                <a:sym typeface="Symbol"/>
              </a:rPr>
              <a:t> </a:t>
            </a:r>
            <a:r>
              <a:rPr lang="en-US" i="1" dirty="0">
                <a:solidFill>
                  <a:schemeClr val="tx1"/>
                </a:solidFill>
              </a:rPr>
              <a:t>I</a:t>
            </a:r>
            <a:r>
              <a:rPr lang="en-US" dirty="0">
                <a:solidFill>
                  <a:schemeClr val="tx1"/>
                </a:solidFill>
              </a:rPr>
              <a:t>. </a:t>
            </a:r>
          </a:p>
        </p:txBody>
      </p:sp>
      <p:graphicFrame>
        <p:nvGraphicFramePr>
          <p:cNvPr id="101379" name="Object 3"/>
          <p:cNvGraphicFramePr>
            <a:graphicFrameLocks noChangeAspect="1"/>
          </p:cNvGraphicFramePr>
          <p:nvPr>
            <p:extLst>
              <p:ext uri="{D42A27DB-BD31-4B8C-83A1-F6EECF244321}">
                <p14:modId xmlns:p14="http://schemas.microsoft.com/office/powerpoint/2010/main" val="2443882993"/>
              </p:ext>
            </p:extLst>
          </p:nvPr>
        </p:nvGraphicFramePr>
        <p:xfrm>
          <a:off x="1984022" y="2141377"/>
          <a:ext cx="3352800" cy="520700"/>
        </p:xfrm>
        <a:graphic>
          <a:graphicData uri="http://schemas.openxmlformats.org/presentationml/2006/ole">
            <mc:AlternateContent xmlns:mc="http://schemas.openxmlformats.org/markup-compatibility/2006">
              <mc:Choice xmlns:v="urn:schemas-microsoft-com:vml" Requires="v">
                <p:oleObj name="Equation" r:id="rId2" imgW="3352680" imgH="520560" progId="Equation.DSMT4">
                  <p:embed/>
                </p:oleObj>
              </mc:Choice>
              <mc:Fallback>
                <p:oleObj name="Equation" r:id="rId2" imgW="335268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22" y="2141377"/>
                        <a:ext cx="3352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2312657967"/>
              </p:ext>
            </p:extLst>
          </p:nvPr>
        </p:nvGraphicFramePr>
        <p:xfrm>
          <a:off x="5336822" y="2236627"/>
          <a:ext cx="660400" cy="330200"/>
        </p:xfrm>
        <a:graphic>
          <a:graphicData uri="http://schemas.openxmlformats.org/presentationml/2006/ole">
            <mc:AlternateContent xmlns:mc="http://schemas.openxmlformats.org/markup-compatibility/2006">
              <mc:Choice xmlns:v="urn:schemas-microsoft-com:vml" Requires="v">
                <p:oleObj name="Equation" r:id="rId4" imgW="660240" imgH="330120" progId="Equation.DSMT4">
                  <p:embed/>
                </p:oleObj>
              </mc:Choice>
              <mc:Fallback>
                <p:oleObj name="Equation" r:id="rId4" imgW="660240" imgH="3301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6822" y="2236627"/>
                        <a:ext cx="6604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Describing a Space Curve in</a:t>
            </a:r>
            <a:br>
              <a:rPr lang="en-US" dirty="0"/>
            </a:br>
            <a:r>
              <a:rPr lang="en-US" dirty="0"/>
              <a:t>Terms of a Vector Function</a:t>
            </a:r>
          </a:p>
        </p:txBody>
      </p:sp>
      <p:sp>
        <p:nvSpPr>
          <p:cNvPr id="3" name="Content Placeholder 2"/>
          <p:cNvSpPr>
            <a:spLocks noGrp="1"/>
          </p:cNvSpPr>
          <p:nvPr>
            <p:ph idx="1"/>
          </p:nvPr>
        </p:nvSpPr>
        <p:spPr>
          <a:xfrm>
            <a:off x="457200" y="1280160"/>
            <a:ext cx="8229600" cy="4918269"/>
          </a:xfrm>
        </p:spPr>
        <p:txBody>
          <a:bodyPr>
            <a:spAutoFit/>
          </a:bodyPr>
          <a:lstStyle/>
          <a:p>
            <a:r>
              <a:rPr lang="en-US" dirty="0"/>
              <a:t>The intersection of the cylinder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 4</a:t>
            </a:r>
            <a:r>
              <a:rPr lang="en-US" dirty="0"/>
              <a:t> and the plane </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a:t>
            </a:r>
            <a:r>
              <a:rPr lang="en-US" dirty="0"/>
              <a:t> is shown in Figure 2. Describe this curve in terms of a vector function </a:t>
            </a:r>
            <a:r>
              <a:rPr lang="en-US" b="1" dirty="0"/>
              <a:t>r</a:t>
            </a:r>
            <a:r>
              <a:rPr lang="en-US" dirty="0"/>
              <a:t>(</a:t>
            </a:r>
            <a:r>
              <a:rPr lang="en-US" i="1" dirty="0"/>
              <a:t>t</a:t>
            </a:r>
            <a:r>
              <a:rPr lang="en-US" dirty="0"/>
              <a:t>). </a:t>
            </a:r>
          </a:p>
          <a:p>
            <a:pPr>
              <a:spcBef>
                <a:spcPts val="0"/>
              </a:spcBef>
            </a:pPr>
            <a:r>
              <a:rPr lang="en-US" b="1" dirty="0"/>
              <a:t>Solution </a:t>
            </a:r>
          </a:p>
          <a:p>
            <a:pPr>
              <a:spcBef>
                <a:spcPts val="0"/>
              </a:spcBef>
            </a:pPr>
            <a:r>
              <a:rPr lang="en-US" dirty="0"/>
              <a:t>In order to introduce a </a:t>
            </a:r>
          </a:p>
          <a:p>
            <a:pPr>
              <a:spcBef>
                <a:spcPts val="0"/>
              </a:spcBef>
            </a:pPr>
            <a:r>
              <a:rPr lang="en-US" dirty="0"/>
              <a:t>parameter </a:t>
            </a:r>
            <a:r>
              <a:rPr lang="en-US" i="1" dirty="0"/>
              <a:t>t</a:t>
            </a:r>
            <a:r>
              <a:rPr lang="en-US" dirty="0"/>
              <a:t>, we can use the </a:t>
            </a:r>
          </a:p>
          <a:p>
            <a:pPr>
              <a:spcBef>
                <a:spcPts val="0"/>
              </a:spcBef>
            </a:pPr>
            <a:r>
              <a:rPr lang="en-US" dirty="0"/>
              <a:t>fact that the circle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4 </a:t>
            </a:r>
          </a:p>
          <a:p>
            <a:pPr>
              <a:spcBef>
                <a:spcPts val="0"/>
              </a:spcBef>
            </a:pPr>
            <a:r>
              <a:rPr lang="en-US" dirty="0"/>
              <a:t>in the </a:t>
            </a:r>
            <a:r>
              <a:rPr lang="en-US" i="1" dirty="0"/>
              <a:t>xy</a:t>
            </a:r>
            <a:r>
              <a:rPr lang="en-US" dirty="0"/>
              <a:t>-plane corresponds </a:t>
            </a:r>
          </a:p>
          <a:p>
            <a:pPr>
              <a:spcBef>
                <a:spcPts val="0"/>
              </a:spcBef>
            </a:pPr>
            <a:r>
              <a:rPr lang="en-US" dirty="0"/>
              <a:t>to the parametric equations </a:t>
            </a:r>
          </a:p>
          <a:p>
            <a:pPr>
              <a:spcBef>
                <a:spcPts val="0"/>
              </a:spcBef>
            </a:pPr>
            <a:r>
              <a:rPr lang="en-US" i="1" dirty="0"/>
              <a:t>x</a:t>
            </a:r>
            <a:r>
              <a:rPr lang="en-US" dirty="0"/>
              <a:t> = 2 cos </a:t>
            </a:r>
            <a:r>
              <a:rPr lang="en-US" i="1" dirty="0"/>
              <a:t>t</a:t>
            </a:r>
            <a:r>
              <a:rPr lang="en-US" dirty="0"/>
              <a:t> and </a:t>
            </a:r>
            <a:r>
              <a:rPr lang="en-US" i="1" dirty="0"/>
              <a:t>y</a:t>
            </a:r>
            <a:r>
              <a:rPr lang="en-US" dirty="0"/>
              <a:t> = 2 sin </a:t>
            </a:r>
            <a:r>
              <a:rPr lang="en-US" i="1" dirty="0"/>
              <a:t>t</a:t>
            </a:r>
            <a:r>
              <a:rPr lang="en-US" dirty="0"/>
              <a:t>, </a:t>
            </a:r>
          </a:p>
          <a:p>
            <a:pPr>
              <a:spcBef>
                <a:spcPts val="0"/>
              </a:spcBef>
            </a:pPr>
            <a:r>
              <a:rPr lang="en-US" dirty="0"/>
              <a:t>0 ≤ </a:t>
            </a:r>
            <a:r>
              <a:rPr lang="en-US" i="1" dirty="0"/>
              <a:t>t</a:t>
            </a:r>
            <a:r>
              <a:rPr lang="en-US" dirty="0"/>
              <a:t> ≤ 2</a:t>
            </a:r>
            <a:r>
              <a:rPr lang="el-GR" i="1" dirty="0">
                <a:latin typeface="Cambria Math" panose="02040503050406030204" pitchFamily="18" charset="0"/>
                <a:ea typeface="Cambria Math" panose="02040503050406030204" pitchFamily="18" charset="0"/>
                <a:sym typeface="Euclid Symbol"/>
              </a:rPr>
              <a:t>π</a:t>
            </a:r>
            <a:r>
              <a:rPr lang="en-US" dirty="0"/>
              <a:t>.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62475" y="2209800"/>
            <a:ext cx="4352925" cy="3600450"/>
          </a:xfrm>
          <a:prstGeom prst="rect">
            <a:avLst/>
          </a:prstGeom>
          <a:noFill/>
          <a:ln w="9525">
            <a:noFill/>
            <a:miter lim="800000"/>
            <a:headEnd/>
            <a:tailEnd/>
          </a:ln>
        </p:spPr>
      </p:pic>
      <p:sp>
        <p:nvSpPr>
          <p:cNvPr id="5" name="Rectangle 4"/>
          <p:cNvSpPr/>
          <p:nvPr/>
        </p:nvSpPr>
        <p:spPr>
          <a:xfrm>
            <a:off x="7545345" y="5481935"/>
            <a:ext cx="1370055" cy="523220"/>
          </a:xfrm>
          <a:prstGeom prst="rect">
            <a:avLst/>
          </a:prstGeom>
        </p:spPr>
        <p:txBody>
          <a:bodyPr wrap="none">
            <a:spAutoFit/>
          </a:bodyPr>
          <a:lstStyle/>
          <a:p>
            <a:r>
              <a:rPr lang="en-US" sz="2800" b="1" dirty="0"/>
              <a:t>Figure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Describing a Space Curve in</a:t>
            </a:r>
            <a:br>
              <a:rPr lang="en-US" dirty="0"/>
            </a:br>
            <a:r>
              <a:rPr lang="en-US" dirty="0"/>
              <a:t>Terms of a Vector Function (cont.)</a:t>
            </a:r>
          </a:p>
        </p:txBody>
      </p:sp>
      <p:sp>
        <p:nvSpPr>
          <p:cNvPr id="3" name="Content Placeholder 2"/>
          <p:cNvSpPr>
            <a:spLocks noGrp="1"/>
          </p:cNvSpPr>
          <p:nvPr>
            <p:ph idx="1"/>
          </p:nvPr>
        </p:nvSpPr>
        <p:spPr>
          <a:xfrm>
            <a:off x="457200" y="1280160"/>
            <a:ext cx="8229600" cy="3711785"/>
          </a:xfrm>
        </p:spPr>
        <p:txBody>
          <a:bodyPr>
            <a:spAutoFit/>
          </a:bodyPr>
          <a:lstStyle/>
          <a:p>
            <a:r>
              <a:rPr lang="en-US" dirty="0"/>
              <a:t>These equations also describe the cylinder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 4 in </a:t>
            </a:r>
            <a:r>
              <a:rPr lang="en-US" dirty="0">
                <a:latin typeface="Cambria Math" panose="02040503050406030204" pitchFamily="18" charset="0"/>
                <a:ea typeface="Cambria Math" panose="02040503050406030204" pitchFamily="18" charset="0"/>
              </a:rPr>
              <a:t>ℝ</a:t>
            </a:r>
            <a:r>
              <a:rPr lang="en-US" baseline="30000" dirty="0"/>
              <a:t>3</a:t>
            </a:r>
            <a:r>
              <a:rPr lang="en-US" dirty="0"/>
              <a:t>, since there is no restriction on </a:t>
            </a:r>
            <a:r>
              <a:rPr lang="en-US" i="1" dirty="0"/>
              <a:t>z</a:t>
            </a:r>
            <a:r>
              <a:rPr lang="en-US" dirty="0"/>
              <a:t>. Now, we can make the substitution </a:t>
            </a:r>
            <a:r>
              <a:rPr lang="en-US" i="1" dirty="0"/>
              <a:t>z</a:t>
            </a:r>
            <a:r>
              <a:rPr lang="en-US" dirty="0"/>
              <a:t> = 2 </a:t>
            </a:r>
            <a:r>
              <a:rPr lang="en-US" dirty="0">
                <a:latin typeface="Symbol" pitchFamily="82" charset="2"/>
              </a:rPr>
              <a:t>-</a:t>
            </a:r>
            <a:r>
              <a:rPr lang="en-US" dirty="0"/>
              <a:t> </a:t>
            </a:r>
            <a:r>
              <a:rPr lang="en-US" i="1" dirty="0"/>
              <a:t>x</a:t>
            </a:r>
            <a:r>
              <a:rPr lang="en-US" dirty="0"/>
              <a:t> = 2 </a:t>
            </a:r>
            <a:r>
              <a:rPr lang="en-US" dirty="0">
                <a:latin typeface="Symbol" pitchFamily="82" charset="2"/>
              </a:rPr>
              <a:t>-</a:t>
            </a:r>
            <a:r>
              <a:rPr lang="en-US" dirty="0"/>
              <a:t> 2 cos </a:t>
            </a:r>
            <a:r>
              <a:rPr lang="en-US" i="1" dirty="0"/>
              <a:t>t</a:t>
            </a:r>
            <a:r>
              <a:rPr lang="en-US" dirty="0"/>
              <a:t> to describe the values of </a:t>
            </a:r>
            <a:r>
              <a:rPr lang="en-US" i="1" dirty="0"/>
              <a:t>z</a:t>
            </a:r>
            <a:r>
              <a:rPr lang="en-US" dirty="0"/>
              <a:t> on the plane </a:t>
            </a:r>
            <a:r>
              <a:rPr lang="en-US" i="1" dirty="0"/>
              <a:t>x</a:t>
            </a:r>
            <a:r>
              <a:rPr lang="en-US" dirty="0"/>
              <a:t> </a:t>
            </a:r>
            <a:r>
              <a:rPr lang="en-US" dirty="0">
                <a:latin typeface="Symbol" pitchFamily="82" charset="2"/>
              </a:rPr>
              <a:t>+</a:t>
            </a:r>
            <a:r>
              <a:rPr lang="en-US" dirty="0"/>
              <a:t> </a:t>
            </a:r>
            <a:r>
              <a:rPr lang="en-US" i="1" dirty="0"/>
              <a:t>z</a:t>
            </a:r>
            <a:r>
              <a:rPr lang="en-US" dirty="0"/>
              <a:t> = 2 restricted to points also on the cylinder. Thus, the function </a:t>
            </a:r>
          </a:p>
          <a:p>
            <a:endParaRPr lang="en-US" dirty="0"/>
          </a:p>
          <a:p>
            <a:r>
              <a:rPr lang="en-US" dirty="0"/>
              <a:t>describes the space curve defined by the intersection of the two surfaces. </a:t>
            </a:r>
          </a:p>
        </p:txBody>
      </p:sp>
      <p:graphicFrame>
        <p:nvGraphicFramePr>
          <p:cNvPr id="102403" name="Object 3"/>
          <p:cNvGraphicFramePr>
            <a:graphicFrameLocks noChangeAspect="1"/>
          </p:cNvGraphicFramePr>
          <p:nvPr/>
        </p:nvGraphicFramePr>
        <p:xfrm>
          <a:off x="1219200" y="3551904"/>
          <a:ext cx="4406900" cy="469900"/>
        </p:xfrm>
        <a:graphic>
          <a:graphicData uri="http://schemas.openxmlformats.org/presentationml/2006/ole">
            <mc:AlternateContent xmlns:mc="http://schemas.openxmlformats.org/markup-compatibility/2006">
              <mc:Choice xmlns:v="urn:schemas-microsoft-com:vml" Requires="v">
                <p:oleObj name="Equation" r:id="rId2" imgW="4406760" imgH="469800" progId="Equation.DSMT4">
                  <p:embed/>
                </p:oleObj>
              </mc:Choice>
              <mc:Fallback>
                <p:oleObj name="Equation" r:id="rId2" imgW="440676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51904"/>
                        <a:ext cx="440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extLst>
              <p:ext uri="{D42A27DB-BD31-4B8C-83A1-F6EECF244321}">
                <p14:modId xmlns:p14="http://schemas.microsoft.com/office/powerpoint/2010/main" val="1054073669"/>
              </p:ext>
            </p:extLst>
          </p:nvPr>
        </p:nvGraphicFramePr>
        <p:xfrm>
          <a:off x="5695950" y="3557588"/>
          <a:ext cx="1409700" cy="482600"/>
        </p:xfrm>
        <a:graphic>
          <a:graphicData uri="http://schemas.openxmlformats.org/presentationml/2006/ole">
            <mc:AlternateContent xmlns:mc="http://schemas.openxmlformats.org/markup-compatibility/2006">
              <mc:Choice xmlns:v="urn:schemas-microsoft-com:vml" Requires="v">
                <p:oleObj name="Equation" r:id="rId4" imgW="1409400" imgH="482400" progId="Equation.DSMT4">
                  <p:embed/>
                </p:oleObj>
              </mc:Choice>
              <mc:Fallback>
                <p:oleObj name="Equation" r:id="rId4" imgW="1409400" imgH="482400" progId="Equation.DSMT4">
                  <p:embed/>
                  <p:pic>
                    <p:nvPicPr>
                      <p:cNvPr id="0" name="Picture 4"/>
                      <p:cNvPicPr>
                        <a:picLocks noChangeAspect="1" noChangeArrowheads="1"/>
                      </p:cNvPicPr>
                      <p:nvPr/>
                    </p:nvPicPr>
                    <p:blipFill>
                      <a:blip r:embed="rId5"/>
                      <a:srcRect/>
                      <a:stretch>
                        <a:fillRect/>
                      </a:stretch>
                    </p:blipFill>
                    <p:spPr bwMode="auto">
                      <a:xfrm>
                        <a:off x="5695950" y="3557588"/>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Describing a Space Curve in</a:t>
            </a:r>
            <a:br>
              <a:rPr lang="en-US" dirty="0"/>
            </a:br>
            <a:r>
              <a:rPr lang="en-US" dirty="0"/>
              <a:t>Terms of a Vector Function (cont.)</a:t>
            </a:r>
          </a:p>
        </p:txBody>
      </p:sp>
      <p:sp>
        <p:nvSpPr>
          <p:cNvPr id="3" name="Content Placeholder 2"/>
          <p:cNvSpPr>
            <a:spLocks noGrp="1"/>
          </p:cNvSpPr>
          <p:nvPr>
            <p:ph idx="1"/>
          </p:nvPr>
        </p:nvSpPr>
        <p:spPr/>
        <p:txBody>
          <a:bodyPr/>
          <a:lstStyle/>
          <a:p>
            <a:r>
              <a:rPr lang="en-US" dirty="0"/>
              <a:t>The curve is traced out in the direction indicated in Figure 3.</a:t>
            </a:r>
          </a:p>
          <a:p>
            <a:endParaRPr lang="en-US" dirty="0"/>
          </a:p>
        </p:txBody>
      </p:sp>
      <p:pic>
        <p:nvPicPr>
          <p:cNvPr id="1034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0400" y="2194593"/>
            <a:ext cx="3094673" cy="3240405"/>
          </a:xfrm>
          <a:prstGeom prst="rect">
            <a:avLst/>
          </a:prstGeom>
          <a:noFill/>
          <a:ln w="9525">
            <a:noFill/>
            <a:miter lim="800000"/>
            <a:headEnd/>
            <a:tailEnd/>
          </a:ln>
        </p:spPr>
      </p:pic>
      <p:sp>
        <p:nvSpPr>
          <p:cNvPr id="5" name="Rectangle 4"/>
          <p:cNvSpPr/>
          <p:nvPr/>
        </p:nvSpPr>
        <p:spPr>
          <a:xfrm>
            <a:off x="4419600" y="5481935"/>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and Integration of Space Curves</a:t>
            </a:r>
          </a:p>
        </p:txBody>
      </p:sp>
      <p:sp>
        <p:nvSpPr>
          <p:cNvPr id="3" name="Content Placeholder 2"/>
          <p:cNvSpPr>
            <a:spLocks noGrp="1"/>
          </p:cNvSpPr>
          <p:nvPr>
            <p:ph idx="1"/>
          </p:nvPr>
        </p:nvSpPr>
        <p:spPr/>
        <p:txBody>
          <a:bodyPr/>
          <a:lstStyle/>
          <a:p>
            <a:r>
              <a:rPr lang="en-US" dirty="0"/>
              <a:t>Our definition of the derivative of a vector function </a:t>
            </a:r>
            <a:br>
              <a:rPr lang="en-US" dirty="0"/>
            </a:br>
            <a:r>
              <a:rPr lang="en-US" dirty="0"/>
              <a:t>                                         is the same as the derivative of a scalar function.</a:t>
            </a:r>
          </a:p>
        </p:txBody>
      </p:sp>
      <p:graphicFrame>
        <p:nvGraphicFramePr>
          <p:cNvPr id="133122" name="Object 2"/>
          <p:cNvGraphicFramePr>
            <a:graphicFrameLocks noChangeAspect="1"/>
          </p:cNvGraphicFramePr>
          <p:nvPr/>
        </p:nvGraphicFramePr>
        <p:xfrm>
          <a:off x="548640" y="1737852"/>
          <a:ext cx="3238500" cy="520700"/>
        </p:xfrm>
        <a:graphic>
          <a:graphicData uri="http://schemas.openxmlformats.org/presentationml/2006/ole">
            <mc:AlternateContent xmlns:mc="http://schemas.openxmlformats.org/markup-compatibility/2006">
              <mc:Choice xmlns:v="urn:schemas-microsoft-com:vml" Requires="v">
                <p:oleObj name="Equation" r:id="rId2" imgW="3238200" imgH="520560" progId="Equation.DSMT4">
                  <p:embed/>
                </p:oleObj>
              </mc:Choice>
              <mc:Fallback>
                <p:oleObj name="Equation" r:id="rId2" imgW="323820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37852"/>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extLst>
              <p:ext uri="{D42A27DB-BD31-4B8C-83A1-F6EECF244321}">
                <p14:modId xmlns:p14="http://schemas.microsoft.com/office/powerpoint/2010/main" val="2985083848"/>
              </p:ext>
            </p:extLst>
          </p:nvPr>
        </p:nvGraphicFramePr>
        <p:xfrm>
          <a:off x="2393950" y="2654300"/>
          <a:ext cx="4356100" cy="901700"/>
        </p:xfrm>
        <a:graphic>
          <a:graphicData uri="http://schemas.openxmlformats.org/presentationml/2006/ole">
            <mc:AlternateContent xmlns:mc="http://schemas.openxmlformats.org/markup-compatibility/2006">
              <mc:Choice xmlns:v="urn:schemas-microsoft-com:vml" Requires="v">
                <p:oleObj name="Equation" r:id="rId4" imgW="4356000" imgH="901440" progId="Equation.DSMT4">
                  <p:embed/>
                </p:oleObj>
              </mc:Choice>
              <mc:Fallback>
                <p:oleObj name="Equation" r:id="rId4" imgW="4356000" imgH="901440" progId="Equation.DSMT4">
                  <p:embed/>
                  <p:pic>
                    <p:nvPicPr>
                      <p:cNvPr id="0" name="Picture 3"/>
                      <p:cNvPicPr>
                        <a:picLocks noChangeAspect="1" noChangeArrowheads="1"/>
                      </p:cNvPicPr>
                      <p:nvPr/>
                    </p:nvPicPr>
                    <p:blipFill>
                      <a:blip r:embed="rId5"/>
                      <a:srcRect/>
                      <a:stretch>
                        <a:fillRect/>
                      </a:stretch>
                    </p:blipFill>
                    <p:spPr bwMode="auto">
                      <a:xfrm>
                        <a:off x="2393950" y="2654300"/>
                        <a:ext cx="4356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Differentiation and Integration of Space Curves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The geometric meaning of this limit is also familiar. Figure 4 depicts a curve </a:t>
            </a:r>
            <a:r>
              <a:rPr lang="en-US" i="1" dirty="0"/>
              <a:t>C</a:t>
            </a:r>
            <a:r>
              <a:rPr lang="en-US" dirty="0"/>
              <a:t> defined by </a:t>
            </a:r>
            <a:r>
              <a:rPr lang="en-US" b="1" dirty="0"/>
              <a:t>r</a:t>
            </a:r>
            <a:r>
              <a:rPr lang="en-US" dirty="0"/>
              <a:t> and two vectors, </a:t>
            </a:r>
            <a:r>
              <a:rPr lang="en-US" b="1" dirty="0"/>
              <a:t>r</a:t>
            </a:r>
            <a:r>
              <a:rPr lang="en-US" dirty="0"/>
              <a:t>(</a:t>
            </a:r>
            <a:r>
              <a:rPr lang="en-US" i="1" dirty="0"/>
              <a:t>t</a:t>
            </a:r>
            <a:r>
              <a:rPr lang="en-US" dirty="0"/>
              <a:t>) and </a:t>
            </a:r>
            <a:r>
              <a:rPr lang="en-US" b="1" dirty="0"/>
              <a:t>r</a:t>
            </a:r>
            <a:r>
              <a:rPr lang="en-US" dirty="0"/>
              <a:t>(</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for a fixed </a:t>
            </a:r>
            <a:r>
              <a:rPr lang="en-US" i="1" dirty="0"/>
              <a:t>t</a:t>
            </a:r>
            <a:r>
              <a:rPr lang="en-US" dirty="0"/>
              <a:t> and one particular value of </a:t>
            </a:r>
            <a:r>
              <a:rPr lang="en-US" dirty="0">
                <a:sym typeface="Symbol" panose="05050102010706020507" pitchFamily="18" charset="2"/>
              </a:rPr>
              <a:t></a:t>
            </a:r>
            <a:r>
              <a:rPr lang="en-US" i="1" dirty="0"/>
              <a:t>t</a:t>
            </a:r>
            <a:r>
              <a:rPr lang="en-US" dirty="0"/>
              <a:t>. </a:t>
            </a:r>
          </a:p>
        </p:txBody>
      </p:sp>
      <p:pic>
        <p:nvPicPr>
          <p:cNvPr id="135171" name="Picture 3"/>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276225" y="2961354"/>
            <a:ext cx="8591550" cy="3105150"/>
          </a:xfrm>
          <a:prstGeom prst="rect">
            <a:avLst/>
          </a:prstGeom>
          <a:noFill/>
          <a:ln w="9525">
            <a:noFill/>
            <a:miter lim="800000"/>
            <a:headEnd/>
            <a:tailEnd/>
          </a:ln>
        </p:spPr>
      </p:pic>
      <p:sp>
        <p:nvSpPr>
          <p:cNvPr id="6" name="Rectangle 5"/>
          <p:cNvSpPr/>
          <p:nvPr/>
        </p:nvSpPr>
        <p:spPr>
          <a:xfrm>
            <a:off x="3505200" y="55626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 (cont.)</a:t>
            </a:r>
          </a:p>
        </p:txBody>
      </p:sp>
      <p:sp>
        <p:nvSpPr>
          <p:cNvPr id="5" name="Content Placeholder 2"/>
          <p:cNvSpPr>
            <a:spLocks noGrp="1"/>
          </p:cNvSpPr>
          <p:nvPr>
            <p:ph idx="1"/>
          </p:nvPr>
        </p:nvSpPr>
        <p:spPr>
          <a:xfrm>
            <a:off x="457200" y="1280160"/>
            <a:ext cx="8229600" cy="3539430"/>
          </a:xfrm>
        </p:spPr>
        <p:txBody>
          <a:bodyPr>
            <a:spAutoFit/>
          </a:bodyPr>
          <a:lstStyle/>
          <a:p>
            <a:r>
              <a:rPr lang="en-US" dirty="0"/>
              <a:t>The numerator of the difference quotient, </a:t>
            </a:r>
            <a:br>
              <a:rPr lang="en-US" dirty="0"/>
            </a:br>
            <a:r>
              <a:rPr lang="en-US" b="1" dirty="0"/>
              <a:t>r</a:t>
            </a:r>
            <a:r>
              <a:rPr lang="en-US" dirty="0"/>
              <a:t> (</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a:t>
            </a:r>
            <a:r>
              <a:rPr lang="en-US" dirty="0">
                <a:latin typeface="Symbol" pitchFamily="82" charset="2"/>
              </a:rPr>
              <a:t>-</a:t>
            </a:r>
            <a:r>
              <a:rPr lang="en-US" dirty="0"/>
              <a:t> </a:t>
            </a:r>
            <a:r>
              <a:rPr lang="en-US" b="1" dirty="0"/>
              <a:t>r</a:t>
            </a:r>
            <a:r>
              <a:rPr lang="en-US" dirty="0"/>
              <a:t> (</a:t>
            </a:r>
            <a:r>
              <a:rPr lang="en-US" i="1" dirty="0"/>
              <a:t>t</a:t>
            </a:r>
            <a:r>
              <a:rPr lang="en-US" dirty="0"/>
              <a:t>), is referred to as a secant vector, and dividing </a:t>
            </a:r>
            <a:r>
              <a:rPr lang="en-US" b="1" dirty="0"/>
              <a:t>r</a:t>
            </a:r>
            <a:r>
              <a:rPr lang="en-US" dirty="0"/>
              <a:t> (</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a:t>
            </a:r>
            <a:r>
              <a:rPr lang="en-US" dirty="0">
                <a:latin typeface="Symbol" pitchFamily="82" charset="2"/>
              </a:rPr>
              <a:t>-</a:t>
            </a:r>
            <a:r>
              <a:rPr lang="en-US" dirty="0"/>
              <a:t> </a:t>
            </a:r>
            <a:r>
              <a:rPr lang="en-US" b="1" dirty="0"/>
              <a:t>r</a:t>
            </a:r>
            <a:r>
              <a:rPr lang="en-US" dirty="0"/>
              <a:t> (</a:t>
            </a:r>
            <a:r>
              <a:rPr lang="en-US" i="1" dirty="0"/>
              <a:t>t</a:t>
            </a:r>
            <a:r>
              <a:rPr lang="en-US" dirty="0"/>
              <a:t>) by </a:t>
            </a:r>
            <a:r>
              <a:rPr lang="en-US" dirty="0">
                <a:sym typeface="Symbol" panose="05050102010706020507" pitchFamily="18" charset="2"/>
              </a:rPr>
              <a:t></a:t>
            </a:r>
            <a:r>
              <a:rPr lang="en-US" i="1" dirty="0"/>
              <a:t>t</a:t>
            </a:r>
            <a:r>
              <a:rPr lang="en-US" dirty="0"/>
              <a:t> produces either a vector pointing either in the same direction as </a:t>
            </a:r>
            <a:r>
              <a:rPr lang="en-US" b="1" dirty="0"/>
              <a:t>r</a:t>
            </a:r>
            <a:r>
              <a:rPr lang="en-US" dirty="0"/>
              <a:t> (</a:t>
            </a:r>
            <a:r>
              <a:rPr lang="en-US" i="1" dirty="0"/>
              <a:t>t</a:t>
            </a:r>
            <a:r>
              <a:rPr lang="en-US" dirty="0"/>
              <a:t> </a:t>
            </a:r>
            <a:r>
              <a:rPr lang="en-US" dirty="0">
                <a:latin typeface="Symbol" pitchFamily="82" charset="2"/>
              </a:rPr>
              <a:t>+</a:t>
            </a:r>
            <a:r>
              <a:rPr lang="en-US" dirty="0"/>
              <a:t> </a:t>
            </a:r>
            <a:r>
              <a:rPr lang="en-US" dirty="0">
                <a:sym typeface="Symbol" panose="05050102010706020507" pitchFamily="18" charset="2"/>
              </a:rPr>
              <a:t></a:t>
            </a:r>
            <a:r>
              <a:rPr lang="en-US" i="1" dirty="0"/>
              <a:t>t</a:t>
            </a:r>
            <a:r>
              <a:rPr lang="en-US" dirty="0"/>
              <a:t>) </a:t>
            </a:r>
            <a:r>
              <a:rPr lang="en-US" dirty="0">
                <a:latin typeface="Symbol" pitchFamily="82" charset="2"/>
              </a:rPr>
              <a:t>-</a:t>
            </a:r>
            <a:r>
              <a:rPr lang="en-US" dirty="0"/>
              <a:t> </a:t>
            </a:r>
            <a:r>
              <a:rPr lang="en-US" b="1" dirty="0"/>
              <a:t>r</a:t>
            </a:r>
            <a:r>
              <a:rPr lang="en-US" dirty="0"/>
              <a:t> (</a:t>
            </a:r>
            <a:r>
              <a:rPr lang="en-US" i="1" dirty="0"/>
              <a:t>t</a:t>
            </a:r>
            <a:r>
              <a:rPr lang="en-US" dirty="0"/>
              <a:t>) if </a:t>
            </a:r>
            <a:r>
              <a:rPr lang="en-US" dirty="0">
                <a:sym typeface="Symbol" panose="05050102010706020507" pitchFamily="18" charset="2"/>
              </a:rPr>
              <a:t></a:t>
            </a:r>
            <a:r>
              <a:rPr lang="en-US" i="1" dirty="0"/>
              <a:t>t</a:t>
            </a:r>
            <a:r>
              <a:rPr lang="en-US" dirty="0"/>
              <a:t> is positive or in the opposite direction if </a:t>
            </a:r>
            <a:r>
              <a:rPr lang="en-US" dirty="0">
                <a:sym typeface="Symbol" panose="05050102010706020507" pitchFamily="18" charset="2"/>
              </a:rPr>
              <a:t></a:t>
            </a:r>
            <a:r>
              <a:rPr lang="en-US" i="1" dirty="0"/>
              <a:t>t</a:t>
            </a:r>
            <a:r>
              <a:rPr lang="en-US" dirty="0"/>
              <a:t> is negative. In either case, if </a:t>
            </a:r>
            <a:r>
              <a:rPr lang="en-US" dirty="0">
                <a:sym typeface="Symbol" panose="05050102010706020507" pitchFamily="18" charset="2"/>
              </a:rPr>
              <a:t></a:t>
            </a:r>
            <a:r>
              <a:rPr lang="en-US" i="1" dirty="0"/>
              <a:t>t</a:t>
            </a:r>
            <a:r>
              <a:rPr lang="en-US" dirty="0"/>
              <a:t> is small enough, the result is a vector approximately parallel to the line tangent to the curve </a:t>
            </a:r>
            <a:r>
              <a:rPr lang="en-US" i="1" dirty="0"/>
              <a:t>C</a:t>
            </a:r>
            <a:r>
              <a:rPr lang="en-US" dirty="0"/>
              <a:t>, provided the tangent line exists.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 (cont.)</a:t>
            </a:r>
          </a:p>
        </p:txBody>
      </p:sp>
      <p:sp>
        <p:nvSpPr>
          <p:cNvPr id="5" name="Content Placeholder 2"/>
          <p:cNvSpPr>
            <a:spLocks noGrp="1"/>
          </p:cNvSpPr>
          <p:nvPr>
            <p:ph idx="1"/>
          </p:nvPr>
        </p:nvSpPr>
        <p:spPr>
          <a:xfrm>
            <a:off x="457200" y="1280160"/>
            <a:ext cx="8229600" cy="2246769"/>
          </a:xfrm>
        </p:spPr>
        <p:txBody>
          <a:bodyPr>
            <a:spAutoFit/>
          </a:bodyPr>
          <a:lstStyle/>
          <a:p>
            <a:r>
              <a:rPr lang="en-US" dirty="0"/>
              <a:t>Further, the difference quotient vector has the same orientation as </a:t>
            </a:r>
            <a:r>
              <a:rPr lang="en-US" i="1" dirty="0"/>
              <a:t>C</a:t>
            </a:r>
            <a:r>
              <a:rPr lang="en-US" dirty="0"/>
              <a:t>, in the sense that it points in the direction of increasing </a:t>
            </a:r>
            <a:r>
              <a:rPr lang="en-US" i="1" dirty="0"/>
              <a:t>t</a:t>
            </a:r>
            <a:r>
              <a:rPr lang="en-US" dirty="0"/>
              <a:t>. The approximation becomes exact as </a:t>
            </a:r>
            <a:r>
              <a:rPr lang="en-US" dirty="0">
                <a:sym typeface="Symbol" panose="05050102010706020507" pitchFamily="18" charset="2"/>
              </a:rPr>
              <a:t></a:t>
            </a:r>
            <a:r>
              <a:rPr lang="en-US" i="1" dirty="0"/>
              <a:t>t </a:t>
            </a:r>
            <a:r>
              <a:rPr lang="en-US" dirty="0">
                <a:sym typeface="Symbol"/>
              </a:rPr>
              <a:t></a:t>
            </a:r>
            <a:r>
              <a:rPr lang="en-US" dirty="0"/>
              <a:t> 0, assuming </a:t>
            </a:r>
            <a:r>
              <a:rPr lang="en-US" b="1" dirty="0"/>
              <a:t>r</a:t>
            </a:r>
            <a:r>
              <a:rPr lang="en-US" dirty="0">
                <a:sym typeface="Symbol"/>
              </a:rPr>
              <a:t></a:t>
            </a:r>
            <a:r>
              <a:rPr lang="en-US" dirty="0"/>
              <a:t>(</a:t>
            </a:r>
            <a:r>
              <a:rPr lang="en-US" i="1" dirty="0"/>
              <a:t>t</a:t>
            </a:r>
            <a:r>
              <a:rPr lang="en-US" dirty="0"/>
              <a:t>) </a:t>
            </a:r>
            <a:r>
              <a:rPr lang="en-US" dirty="0">
                <a:sym typeface="Symbol"/>
              </a:rPr>
              <a:t></a:t>
            </a:r>
            <a:r>
              <a:rPr lang="en-US" dirty="0"/>
              <a:t> </a:t>
            </a:r>
            <a:r>
              <a:rPr lang="en-US" b="1" dirty="0"/>
              <a:t>0</a:t>
            </a:r>
            <a:r>
              <a:rPr lang="en-US" dirty="0"/>
              <a:t>, so we call </a:t>
            </a:r>
            <a:r>
              <a:rPr lang="en-US" b="1" dirty="0"/>
              <a:t>r</a:t>
            </a:r>
            <a:r>
              <a:rPr lang="en-US" dirty="0">
                <a:sym typeface="Symbol"/>
              </a:rPr>
              <a:t></a:t>
            </a:r>
            <a:r>
              <a:rPr lang="en-US" dirty="0"/>
              <a:t>(</a:t>
            </a:r>
            <a:r>
              <a:rPr lang="en-US" i="1" dirty="0"/>
              <a:t>t</a:t>
            </a:r>
            <a:r>
              <a:rPr lang="en-US" dirty="0"/>
              <a:t>) the </a:t>
            </a:r>
            <a:r>
              <a:rPr lang="en-US" b="1" dirty="0"/>
              <a:t>tangent vector</a:t>
            </a:r>
            <a:r>
              <a:rPr lang="en-US" dirty="0"/>
              <a:t> to </a:t>
            </a:r>
            <a:r>
              <a:rPr lang="en-US" i="1" dirty="0"/>
              <a:t>C</a:t>
            </a:r>
            <a:r>
              <a:rPr lang="en-US" dirty="0"/>
              <a:t> in this case.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a:t>
            </a:r>
          </a:p>
        </p:txBody>
      </p:sp>
      <p:sp>
        <p:nvSpPr>
          <p:cNvPr id="3" name="Content Placeholder 2"/>
          <p:cNvSpPr>
            <a:spLocks noGrp="1"/>
          </p:cNvSpPr>
          <p:nvPr>
            <p:ph idx="1"/>
          </p:nvPr>
        </p:nvSpPr>
        <p:spPr>
          <a:xfrm>
            <a:off x="533400" y="1097280"/>
            <a:ext cx="8229600" cy="4493538"/>
          </a:xfrm>
        </p:spPr>
        <p:txBody>
          <a:bodyPr>
            <a:spAutoFit/>
          </a:bodyPr>
          <a:lstStyle/>
          <a:p>
            <a:pPr>
              <a:spcBef>
                <a:spcPts val="0"/>
              </a:spcBef>
            </a:pPr>
            <a:r>
              <a:rPr lang="en-US" sz="2600" dirty="0"/>
              <a:t>The parametric equations introduced in Chapter 9 expanded the notion of curves in the plane, and the vector and parametric forms of lines in Section 11.5 began to illustrate the connection between parametric equations and vectors. Generalizing these ideas, we say that a </a:t>
            </a:r>
            <a:r>
              <a:rPr lang="en-US" sz="2600" b="1" dirty="0"/>
              <a:t>vector-valued</a:t>
            </a:r>
            <a:r>
              <a:rPr lang="en-US" sz="2600" dirty="0"/>
              <a:t> (or simply </a:t>
            </a:r>
            <a:r>
              <a:rPr lang="en-US" sz="2600" b="1" dirty="0"/>
              <a:t>vector</a:t>
            </a:r>
            <a:r>
              <a:rPr lang="en-US" sz="2600" dirty="0"/>
              <a:t>) </a:t>
            </a:r>
            <a:r>
              <a:rPr lang="en-US" sz="2600" b="1" dirty="0"/>
              <a:t>function</a:t>
            </a:r>
            <a:r>
              <a:rPr lang="en-US" sz="2600" dirty="0"/>
              <a:t> on a domain </a:t>
            </a:r>
            <a:r>
              <a:rPr lang="en-US" sz="2600" i="1" dirty="0"/>
              <a:t>D</a:t>
            </a:r>
            <a:r>
              <a:rPr lang="en-US" sz="2600" dirty="0"/>
              <a:t> is a function that assigns a vector to each element of </a:t>
            </a:r>
            <a:r>
              <a:rPr lang="en-US" sz="2600" i="1" dirty="0"/>
              <a:t>D</a:t>
            </a:r>
            <a:r>
              <a:rPr lang="en-US" sz="2600" dirty="0"/>
              <a:t>. For our current purposes, the domain </a:t>
            </a:r>
            <a:r>
              <a:rPr lang="en-US" sz="2600" i="1" dirty="0"/>
              <a:t>D</a:t>
            </a:r>
            <a:r>
              <a:rPr lang="en-US" sz="2600" dirty="0"/>
              <a:t> can be taken to be an interval </a:t>
            </a:r>
            <a:r>
              <a:rPr lang="en-US" sz="2600" i="1" dirty="0"/>
              <a:t>I</a:t>
            </a:r>
            <a:r>
              <a:rPr lang="en-US" sz="2600" dirty="0"/>
              <a:t> of real numbers, and the vectors assigned to each </a:t>
            </a:r>
            <a:r>
              <a:rPr lang="en-US" sz="2600" i="1" dirty="0"/>
              <a:t>t</a:t>
            </a:r>
            <a:r>
              <a:rPr lang="en-US" sz="2600" dirty="0"/>
              <a:t> </a:t>
            </a:r>
            <a:r>
              <a:rPr lang="en-US" sz="2600" dirty="0">
                <a:sym typeface="Symbol"/>
              </a:rPr>
              <a:t></a:t>
            </a:r>
            <a:r>
              <a:rPr lang="en-US" sz="2600" dirty="0"/>
              <a:t> </a:t>
            </a:r>
            <a:r>
              <a:rPr lang="en-US" sz="2600" i="1" dirty="0"/>
              <a:t>I</a:t>
            </a:r>
            <a:r>
              <a:rPr lang="en-US" sz="2600" dirty="0"/>
              <a:t> are position vectors in </a:t>
            </a:r>
            <a:r>
              <a:rPr lang="en-US" sz="2600" dirty="0">
                <a:latin typeface="Cambria Math" panose="02040503050406030204" pitchFamily="18" charset="0"/>
                <a:ea typeface="Cambria Math" panose="02040503050406030204" pitchFamily="18" charset="0"/>
              </a:rPr>
              <a:t>ℝ</a:t>
            </a:r>
            <a:r>
              <a:rPr lang="en-US" sz="2600" baseline="30000" dirty="0"/>
              <a:t>3</a:t>
            </a:r>
            <a:r>
              <a:rPr lang="en-US" sz="2600" dirty="0"/>
              <a:t> (recall that a position vector is one whose initial point is the origin).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 (cont.)</a:t>
            </a:r>
          </a:p>
        </p:txBody>
      </p:sp>
      <p:sp>
        <p:nvSpPr>
          <p:cNvPr id="5" name="Content Placeholder 2"/>
          <p:cNvSpPr>
            <a:spLocks noGrp="1"/>
          </p:cNvSpPr>
          <p:nvPr>
            <p:ph idx="1"/>
          </p:nvPr>
        </p:nvSpPr>
        <p:spPr>
          <a:xfrm>
            <a:off x="457200" y="1280160"/>
            <a:ext cx="8229600" cy="954107"/>
          </a:xfrm>
        </p:spPr>
        <p:txBody>
          <a:bodyPr>
            <a:spAutoFit/>
          </a:bodyPr>
          <a:lstStyle/>
          <a:p>
            <a:r>
              <a:rPr lang="en-US" dirty="0"/>
              <a:t>As with limits, differentiation of </a:t>
            </a:r>
            <a:br>
              <a:rPr lang="en-US" dirty="0"/>
            </a:br>
            <a:r>
              <a:rPr lang="en-US" dirty="0"/>
              <a:t>can be determined component by component. </a:t>
            </a:r>
          </a:p>
        </p:txBody>
      </p:sp>
      <p:graphicFrame>
        <p:nvGraphicFramePr>
          <p:cNvPr id="136194" name="Object 2"/>
          <p:cNvGraphicFramePr>
            <a:graphicFrameLocks noChangeAspect="1"/>
          </p:cNvGraphicFramePr>
          <p:nvPr/>
        </p:nvGraphicFramePr>
        <p:xfrm>
          <a:off x="5166852" y="1310148"/>
          <a:ext cx="3238500" cy="520700"/>
        </p:xfrm>
        <a:graphic>
          <a:graphicData uri="http://schemas.openxmlformats.org/presentationml/2006/ole">
            <mc:AlternateContent xmlns:mc="http://schemas.openxmlformats.org/markup-compatibility/2006">
              <mc:Choice xmlns:v="urn:schemas-microsoft-com:vml" Requires="v">
                <p:oleObj name="Equation" r:id="rId2" imgW="3238200" imgH="520560" progId="Equation.DSMT4">
                  <p:embed/>
                </p:oleObj>
              </mc:Choice>
              <mc:Fallback>
                <p:oleObj name="Equation" r:id="rId2" imgW="323820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852" y="1310148"/>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Differentiation and Integration of Space Curves (cont.)</a:t>
            </a:r>
          </a:p>
        </p:txBody>
      </p:sp>
      <p:sp>
        <p:nvSpPr>
          <p:cNvPr id="5" name="Content Placeholder 2"/>
          <p:cNvSpPr>
            <a:spLocks noGrp="1"/>
          </p:cNvSpPr>
          <p:nvPr>
            <p:ph idx="1"/>
          </p:nvPr>
        </p:nvSpPr>
        <p:spPr>
          <a:xfrm>
            <a:off x="457200" y="1280160"/>
            <a:ext cx="8229600" cy="523220"/>
          </a:xfrm>
        </p:spPr>
        <p:txBody>
          <a:bodyPr>
            <a:spAutoFit/>
          </a:bodyPr>
          <a:lstStyle/>
          <a:p>
            <a:r>
              <a:rPr lang="en-US" dirty="0"/>
              <a:t>This follows from the fact that</a:t>
            </a:r>
          </a:p>
        </p:txBody>
      </p:sp>
      <p:graphicFrame>
        <p:nvGraphicFramePr>
          <p:cNvPr id="137223" name="Object 7"/>
          <p:cNvGraphicFramePr>
            <a:graphicFrameLocks noChangeAspect="1"/>
          </p:cNvGraphicFramePr>
          <p:nvPr/>
        </p:nvGraphicFramePr>
        <p:xfrm>
          <a:off x="609600" y="1981200"/>
          <a:ext cx="571500" cy="419100"/>
        </p:xfrm>
        <a:graphic>
          <a:graphicData uri="http://schemas.openxmlformats.org/presentationml/2006/ole">
            <mc:AlternateContent xmlns:mc="http://schemas.openxmlformats.org/markup-compatibility/2006">
              <mc:Choice xmlns:v="urn:schemas-microsoft-com:vml" Requires="v">
                <p:oleObj name="Equation" r:id="rId2" imgW="571320" imgH="419040" progId="Equation.DSMT4">
                  <p:embed/>
                </p:oleObj>
              </mc:Choice>
              <mc:Fallback>
                <p:oleObj name="Equation" r:id="rId2" imgW="571320" imgH="41904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571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4" name="Object 8"/>
          <p:cNvGraphicFramePr>
            <a:graphicFrameLocks noChangeAspect="1"/>
          </p:cNvGraphicFramePr>
          <p:nvPr>
            <p:extLst>
              <p:ext uri="{D42A27DB-BD31-4B8C-83A1-F6EECF244321}">
                <p14:modId xmlns:p14="http://schemas.microsoft.com/office/powerpoint/2010/main" val="3383344974"/>
              </p:ext>
            </p:extLst>
          </p:nvPr>
        </p:nvGraphicFramePr>
        <p:xfrm>
          <a:off x="1262063" y="1763713"/>
          <a:ext cx="2565400" cy="787400"/>
        </p:xfrm>
        <a:graphic>
          <a:graphicData uri="http://schemas.openxmlformats.org/presentationml/2006/ole">
            <mc:AlternateContent xmlns:mc="http://schemas.openxmlformats.org/markup-compatibility/2006">
              <mc:Choice xmlns:v="urn:schemas-microsoft-com:vml" Requires="v">
                <p:oleObj name="Equation" r:id="rId4" imgW="2565360" imgH="787320" progId="Equation.DSMT4">
                  <p:embed/>
                </p:oleObj>
              </mc:Choice>
              <mc:Fallback>
                <p:oleObj name="Equation" r:id="rId4" imgW="2565360" imgH="787320" progId="Equation.DSMT4">
                  <p:embed/>
                  <p:pic>
                    <p:nvPicPr>
                      <p:cNvPr id="0" name="Picture 8"/>
                      <p:cNvPicPr>
                        <a:picLocks noChangeAspect="1" noChangeArrowheads="1"/>
                      </p:cNvPicPr>
                      <p:nvPr/>
                    </p:nvPicPr>
                    <p:blipFill>
                      <a:blip r:embed="rId5"/>
                      <a:srcRect/>
                      <a:stretch>
                        <a:fillRect/>
                      </a:stretch>
                    </p:blipFill>
                    <p:spPr bwMode="auto">
                      <a:xfrm>
                        <a:off x="1262063" y="1763713"/>
                        <a:ext cx="2565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5" name="Object 9"/>
          <p:cNvGraphicFramePr>
            <a:graphicFrameLocks noChangeAspect="1"/>
          </p:cNvGraphicFramePr>
          <p:nvPr>
            <p:extLst>
              <p:ext uri="{D42A27DB-BD31-4B8C-83A1-F6EECF244321}">
                <p14:modId xmlns:p14="http://schemas.microsoft.com/office/powerpoint/2010/main" val="4111008527"/>
              </p:ext>
            </p:extLst>
          </p:nvPr>
        </p:nvGraphicFramePr>
        <p:xfrm>
          <a:off x="1270000" y="2619375"/>
          <a:ext cx="6858000" cy="838200"/>
        </p:xfrm>
        <a:graphic>
          <a:graphicData uri="http://schemas.openxmlformats.org/presentationml/2006/ole">
            <mc:AlternateContent xmlns:mc="http://schemas.openxmlformats.org/markup-compatibility/2006">
              <mc:Choice xmlns:v="urn:schemas-microsoft-com:vml" Requires="v">
                <p:oleObj name="Equation" r:id="rId6" imgW="6858000" imgH="838080" progId="Equation.DSMT4">
                  <p:embed/>
                </p:oleObj>
              </mc:Choice>
              <mc:Fallback>
                <p:oleObj name="Equation" r:id="rId6" imgW="6858000" imgH="838080" progId="Equation.DSMT4">
                  <p:embed/>
                  <p:pic>
                    <p:nvPicPr>
                      <p:cNvPr id="0" name="Picture 9"/>
                      <p:cNvPicPr>
                        <a:picLocks noChangeAspect="1" noChangeArrowheads="1"/>
                      </p:cNvPicPr>
                      <p:nvPr/>
                    </p:nvPicPr>
                    <p:blipFill>
                      <a:blip r:embed="rId7"/>
                      <a:srcRect/>
                      <a:stretch>
                        <a:fillRect/>
                      </a:stretch>
                    </p:blipFill>
                    <p:spPr bwMode="auto">
                      <a:xfrm>
                        <a:off x="1270000" y="2619375"/>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6" name="Object 10"/>
          <p:cNvGraphicFramePr>
            <a:graphicFrameLocks noChangeAspect="1"/>
          </p:cNvGraphicFramePr>
          <p:nvPr>
            <p:extLst>
              <p:ext uri="{D42A27DB-BD31-4B8C-83A1-F6EECF244321}">
                <p14:modId xmlns:p14="http://schemas.microsoft.com/office/powerpoint/2010/main" val="940929094"/>
              </p:ext>
            </p:extLst>
          </p:nvPr>
        </p:nvGraphicFramePr>
        <p:xfrm>
          <a:off x="1276350" y="3516313"/>
          <a:ext cx="7086600" cy="914400"/>
        </p:xfrm>
        <a:graphic>
          <a:graphicData uri="http://schemas.openxmlformats.org/presentationml/2006/ole">
            <mc:AlternateContent xmlns:mc="http://schemas.openxmlformats.org/markup-compatibility/2006">
              <mc:Choice xmlns:v="urn:schemas-microsoft-com:vml" Requires="v">
                <p:oleObj name="Equation" r:id="rId8" imgW="7086600" imgH="914400" progId="Equation.DSMT4">
                  <p:embed/>
                </p:oleObj>
              </mc:Choice>
              <mc:Fallback>
                <p:oleObj name="Equation" r:id="rId8" imgW="7086600" imgH="914400" progId="Equation.DSMT4">
                  <p:embed/>
                  <p:pic>
                    <p:nvPicPr>
                      <p:cNvPr id="0" name="Picture 10"/>
                      <p:cNvPicPr>
                        <a:picLocks noChangeAspect="1" noChangeArrowheads="1"/>
                      </p:cNvPicPr>
                      <p:nvPr/>
                    </p:nvPicPr>
                    <p:blipFill>
                      <a:blip r:embed="rId9"/>
                      <a:srcRect/>
                      <a:stretch>
                        <a:fillRect/>
                      </a:stretch>
                    </p:blipFill>
                    <p:spPr bwMode="auto">
                      <a:xfrm>
                        <a:off x="1276350" y="3516313"/>
                        <a:ext cx="708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7" name="Object 11"/>
          <p:cNvGraphicFramePr>
            <a:graphicFrameLocks noChangeAspect="1"/>
          </p:cNvGraphicFramePr>
          <p:nvPr>
            <p:extLst>
              <p:ext uri="{D42A27DB-BD31-4B8C-83A1-F6EECF244321}">
                <p14:modId xmlns:p14="http://schemas.microsoft.com/office/powerpoint/2010/main" val="2444802289"/>
              </p:ext>
            </p:extLst>
          </p:nvPr>
        </p:nvGraphicFramePr>
        <p:xfrm>
          <a:off x="1073150" y="4486275"/>
          <a:ext cx="8039100" cy="914400"/>
        </p:xfrm>
        <a:graphic>
          <a:graphicData uri="http://schemas.openxmlformats.org/presentationml/2006/ole">
            <mc:AlternateContent xmlns:mc="http://schemas.openxmlformats.org/markup-compatibility/2006">
              <mc:Choice xmlns:v="urn:schemas-microsoft-com:vml" Requires="v">
                <p:oleObj name="Equation" r:id="rId10" imgW="8038800" imgH="914400" progId="Equation.DSMT4">
                  <p:embed/>
                </p:oleObj>
              </mc:Choice>
              <mc:Fallback>
                <p:oleObj name="Equation" r:id="rId10" imgW="8038800" imgH="914400" progId="Equation.DSMT4">
                  <p:embed/>
                  <p:pic>
                    <p:nvPicPr>
                      <p:cNvPr id="0" name="Picture 11"/>
                      <p:cNvPicPr>
                        <a:picLocks noChangeAspect="1" noChangeArrowheads="1"/>
                      </p:cNvPicPr>
                      <p:nvPr/>
                    </p:nvPicPr>
                    <p:blipFill>
                      <a:blip r:embed="rId11"/>
                      <a:srcRect/>
                      <a:stretch>
                        <a:fillRect/>
                      </a:stretch>
                    </p:blipFill>
                    <p:spPr bwMode="auto">
                      <a:xfrm>
                        <a:off x="1073150" y="4486275"/>
                        <a:ext cx="803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8" name="Object 12"/>
          <p:cNvGraphicFramePr>
            <a:graphicFrameLocks noChangeAspect="1"/>
          </p:cNvGraphicFramePr>
          <p:nvPr/>
        </p:nvGraphicFramePr>
        <p:xfrm>
          <a:off x="1270000" y="5486400"/>
          <a:ext cx="2616200" cy="469900"/>
        </p:xfrm>
        <a:graphic>
          <a:graphicData uri="http://schemas.openxmlformats.org/presentationml/2006/ole">
            <mc:AlternateContent xmlns:mc="http://schemas.openxmlformats.org/markup-compatibility/2006">
              <mc:Choice xmlns:v="urn:schemas-microsoft-com:vml" Requires="v">
                <p:oleObj name="Equation" r:id="rId12" imgW="2616120" imgH="469800" progId="Equation.DSMT4">
                  <p:embed/>
                </p:oleObj>
              </mc:Choice>
              <mc:Fallback>
                <p:oleObj name="Equation" r:id="rId12" imgW="2616120" imgH="4698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00" y="5486400"/>
                        <a:ext cx="261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2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Derivative of a Vector Function </a:t>
            </a:r>
          </a:p>
        </p:txBody>
      </p:sp>
      <p:sp>
        <p:nvSpPr>
          <p:cNvPr id="3" name="Content Placeholder 2"/>
          <p:cNvSpPr>
            <a:spLocks noGrp="1"/>
          </p:cNvSpPr>
          <p:nvPr>
            <p:ph idx="1"/>
          </p:nvPr>
        </p:nvSpPr>
        <p:spPr/>
        <p:txBody>
          <a:bodyPr/>
          <a:lstStyle/>
          <a:p>
            <a:r>
              <a:rPr lang="en-US" dirty="0"/>
              <a:t>Given                                                         find </a:t>
            </a:r>
          </a:p>
          <a:p>
            <a:r>
              <a:rPr lang="en-US" b="1" dirty="0"/>
              <a:t>Solution</a:t>
            </a:r>
          </a:p>
          <a:p>
            <a:r>
              <a:rPr lang="en-US" dirty="0"/>
              <a:t>We have                                              over the same interval 1 ≤ </a:t>
            </a:r>
            <a:r>
              <a:rPr lang="en-US" i="1" dirty="0"/>
              <a:t>t </a:t>
            </a:r>
            <a:r>
              <a:rPr lang="en-US" dirty="0"/>
              <a:t>≤ 3.  </a:t>
            </a:r>
          </a:p>
        </p:txBody>
      </p:sp>
      <p:graphicFrame>
        <p:nvGraphicFramePr>
          <p:cNvPr id="104450" name="Object 2"/>
          <p:cNvGraphicFramePr>
            <a:graphicFrameLocks noChangeAspect="1"/>
          </p:cNvGraphicFramePr>
          <p:nvPr/>
        </p:nvGraphicFramePr>
        <p:xfrm>
          <a:off x="1475248" y="1295400"/>
          <a:ext cx="4406900" cy="571500"/>
        </p:xfrm>
        <a:graphic>
          <a:graphicData uri="http://schemas.openxmlformats.org/presentationml/2006/ole">
            <mc:AlternateContent xmlns:mc="http://schemas.openxmlformats.org/markup-compatibility/2006">
              <mc:Choice xmlns:v="urn:schemas-microsoft-com:vml" Requires="v">
                <p:oleObj name="Equation" r:id="rId2" imgW="4406760" imgH="571320" progId="Equation.DSMT4">
                  <p:embed/>
                </p:oleObj>
              </mc:Choice>
              <mc:Fallback>
                <p:oleObj name="Equation" r:id="rId2" imgW="44067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248" y="1295400"/>
                        <a:ext cx="4406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6658896" y="1310148"/>
          <a:ext cx="749300" cy="469900"/>
        </p:xfrm>
        <a:graphic>
          <a:graphicData uri="http://schemas.openxmlformats.org/presentationml/2006/ole">
            <mc:AlternateContent xmlns:mc="http://schemas.openxmlformats.org/markup-compatibility/2006">
              <mc:Choice xmlns:v="urn:schemas-microsoft-com:vml" Requires="v">
                <p:oleObj name="Equation" r:id="rId4" imgW="749160" imgH="469800" progId="Equation.DSMT4">
                  <p:embed/>
                </p:oleObj>
              </mc:Choice>
              <mc:Fallback>
                <p:oleObj name="Equation" r:id="rId4" imgW="7491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896" y="1310148"/>
                        <a:ext cx="74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1915652" y="2300748"/>
          <a:ext cx="3479800" cy="571500"/>
        </p:xfrm>
        <a:graphic>
          <a:graphicData uri="http://schemas.openxmlformats.org/presentationml/2006/ole">
            <mc:AlternateContent xmlns:mc="http://schemas.openxmlformats.org/markup-compatibility/2006">
              <mc:Choice xmlns:v="urn:schemas-microsoft-com:vml" Requires="v">
                <p:oleObj name="Equation" r:id="rId6" imgW="3479760" imgH="571320" progId="Equation.DSMT4">
                  <p:embed/>
                </p:oleObj>
              </mc:Choice>
              <mc:Fallback>
                <p:oleObj name="Equation" r:id="rId6" imgW="347976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5652" y="2300748"/>
                        <a:ext cx="347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Differentiability and Smoothness of Space Curves</a:t>
            </a:r>
          </a:p>
        </p:txBody>
      </p:sp>
      <p:sp>
        <p:nvSpPr>
          <p:cNvPr id="3" name="Content Placeholder 2"/>
          <p:cNvSpPr>
            <a:spLocks noGrp="1"/>
          </p:cNvSpPr>
          <p:nvPr>
            <p:ph idx="1"/>
          </p:nvPr>
        </p:nvSpPr>
        <p:spPr>
          <a:xfrm>
            <a:off x="457200" y="1280160"/>
            <a:ext cx="8229600" cy="2677656"/>
          </a:xfrm>
          <a:solidFill>
            <a:srgbClr val="FFFFCC"/>
          </a:solidFill>
          <a:ln w="28575">
            <a:solidFill>
              <a:schemeClr val="tx1"/>
            </a:solidFill>
          </a:ln>
        </p:spPr>
        <p:txBody>
          <a:bodyPr>
            <a:spAutoFit/>
          </a:bodyPr>
          <a:lstStyle/>
          <a:p>
            <a:r>
              <a:rPr lang="en-US" dirty="0">
                <a:solidFill>
                  <a:schemeClr val="tx1"/>
                </a:solidFill>
              </a:rPr>
              <a:t>A vector function                                          is </a:t>
            </a:r>
            <a:r>
              <a:rPr lang="en-US" b="1" dirty="0">
                <a:solidFill>
                  <a:srgbClr val="C00000"/>
                </a:solidFill>
              </a:rPr>
              <a:t>differentiable at</a:t>
            </a:r>
            <a:r>
              <a:rPr lang="en-US" dirty="0">
                <a:solidFill>
                  <a:srgbClr val="C00000"/>
                </a:solidFill>
              </a:rPr>
              <a:t> </a:t>
            </a:r>
            <a:r>
              <a:rPr lang="en-US" b="1" i="1" dirty="0">
                <a:solidFill>
                  <a:srgbClr val="C00000"/>
                </a:solidFill>
              </a:rPr>
              <a:t>t</a:t>
            </a:r>
            <a:r>
              <a:rPr lang="en-US" b="1" baseline="-25000" dirty="0">
                <a:solidFill>
                  <a:srgbClr val="C00000"/>
                </a:solidFill>
              </a:rPr>
              <a:t>0</a:t>
            </a:r>
            <a:r>
              <a:rPr lang="en-US" dirty="0">
                <a:solidFill>
                  <a:schemeClr val="tx1"/>
                </a:solidFill>
              </a:rPr>
              <a:t> if </a:t>
            </a:r>
            <a:r>
              <a:rPr lang="en-US" i="1" dirty="0">
                <a:solidFill>
                  <a:schemeClr val="tx1"/>
                </a:solidFill>
              </a:rPr>
              <a:t>f</a:t>
            </a:r>
            <a:r>
              <a:rPr lang="en-US" dirty="0">
                <a:solidFill>
                  <a:schemeClr val="tx1"/>
                </a:solidFill>
              </a:rPr>
              <a:t>, </a:t>
            </a:r>
            <a:r>
              <a:rPr lang="en-US" i="1" dirty="0">
                <a:solidFill>
                  <a:schemeClr val="tx1"/>
                </a:solidFill>
              </a:rPr>
              <a:t>g</a:t>
            </a:r>
            <a:r>
              <a:rPr lang="en-US" dirty="0">
                <a:solidFill>
                  <a:schemeClr val="tx1"/>
                </a:solidFill>
              </a:rPr>
              <a:t>, and </a:t>
            </a:r>
            <a:r>
              <a:rPr lang="en-US" i="1" dirty="0">
                <a:solidFill>
                  <a:schemeClr val="tx1"/>
                </a:solidFill>
              </a:rPr>
              <a:t>h</a:t>
            </a:r>
            <a:r>
              <a:rPr lang="en-US" dirty="0">
                <a:solidFill>
                  <a:schemeClr val="tx1"/>
                </a:solidFill>
              </a:rPr>
              <a:t> are each differentiable at </a:t>
            </a:r>
            <a:r>
              <a:rPr lang="en-US" i="1" dirty="0">
                <a:solidFill>
                  <a:schemeClr val="tx1"/>
                </a:solidFill>
              </a:rPr>
              <a:t>t</a:t>
            </a:r>
            <a:r>
              <a:rPr lang="en-US" baseline="-25000" dirty="0">
                <a:solidFill>
                  <a:schemeClr val="tx1"/>
                </a:solidFill>
              </a:rPr>
              <a:t>0</a:t>
            </a:r>
            <a:r>
              <a:rPr lang="en-US" dirty="0">
                <a:solidFill>
                  <a:schemeClr val="tx1"/>
                </a:solidFill>
              </a:rPr>
              <a:t>. The curve </a:t>
            </a:r>
            <a:r>
              <a:rPr lang="en-US" i="1" dirty="0">
                <a:solidFill>
                  <a:schemeClr val="tx1"/>
                </a:solidFill>
              </a:rPr>
              <a:t>C</a:t>
            </a:r>
            <a:r>
              <a:rPr lang="en-US" dirty="0">
                <a:solidFill>
                  <a:schemeClr val="tx1"/>
                </a:solidFill>
              </a:rPr>
              <a:t> defined by </a:t>
            </a:r>
            <a:r>
              <a:rPr lang="en-US" b="1" dirty="0">
                <a:solidFill>
                  <a:schemeClr val="tx1"/>
                </a:solidFill>
              </a:rPr>
              <a:t>r</a:t>
            </a:r>
            <a:r>
              <a:rPr lang="en-US" dirty="0">
                <a:solidFill>
                  <a:schemeClr val="tx1"/>
                </a:solidFill>
              </a:rPr>
              <a:t> is </a:t>
            </a:r>
            <a:r>
              <a:rPr lang="en-US" b="1" dirty="0">
                <a:solidFill>
                  <a:srgbClr val="C00000"/>
                </a:solidFill>
              </a:rPr>
              <a:t>smooth at </a:t>
            </a:r>
            <a:r>
              <a:rPr lang="en-US" b="1" i="1" dirty="0">
                <a:solidFill>
                  <a:srgbClr val="C00000"/>
                </a:solidFill>
              </a:rPr>
              <a:t>t</a:t>
            </a:r>
            <a:r>
              <a:rPr lang="en-US" b="1" baseline="-25000" dirty="0">
                <a:solidFill>
                  <a:srgbClr val="C00000"/>
                </a:solidFill>
              </a:rPr>
              <a:t>0</a:t>
            </a:r>
            <a:r>
              <a:rPr lang="en-US" dirty="0">
                <a:solidFill>
                  <a:schemeClr val="tx1"/>
                </a:solidFill>
              </a:rPr>
              <a:t> if </a:t>
            </a:r>
            <a:r>
              <a:rPr lang="en-US" b="1" dirty="0">
                <a:solidFill>
                  <a:schemeClr val="tx1"/>
                </a:solidFill>
              </a:rPr>
              <a:t>r</a:t>
            </a:r>
            <a:r>
              <a:rPr lang="en-US" dirty="0">
                <a:solidFill>
                  <a:schemeClr val="tx1"/>
                </a:solidFill>
              </a:rPr>
              <a:t>′ is a continuous function at </a:t>
            </a:r>
            <a:r>
              <a:rPr lang="en-US" i="1" dirty="0">
                <a:solidFill>
                  <a:schemeClr val="tx1"/>
                </a:solidFill>
              </a:rPr>
              <a:t>t</a:t>
            </a:r>
            <a:r>
              <a:rPr lang="en-US" baseline="-25000" dirty="0">
                <a:solidFill>
                  <a:schemeClr val="tx1"/>
                </a:solidFill>
              </a:rPr>
              <a:t>0</a:t>
            </a:r>
            <a:r>
              <a:rPr lang="en-US" dirty="0">
                <a:solidFill>
                  <a:schemeClr val="tx1"/>
                </a:solidFill>
              </a:rPr>
              <a:t> and                    This is equivalent to </a:t>
            </a:r>
            <a:r>
              <a:rPr lang="en-US" i="1" dirty="0">
                <a:solidFill>
                  <a:schemeClr val="tx1"/>
                </a:solidFill>
              </a:rPr>
              <a:t>f</a:t>
            </a:r>
            <a:r>
              <a:rPr lang="en-US" dirty="0">
                <a:solidFill>
                  <a:schemeClr val="tx1"/>
                </a:solidFill>
              </a:rPr>
              <a:t> ′, </a:t>
            </a:r>
            <a:r>
              <a:rPr lang="en-US" i="1" dirty="0">
                <a:solidFill>
                  <a:schemeClr val="tx1"/>
                </a:solidFill>
              </a:rPr>
              <a:t>g</a:t>
            </a:r>
            <a:r>
              <a:rPr lang="en-US" dirty="0">
                <a:solidFill>
                  <a:schemeClr val="tx1"/>
                </a:solidFill>
              </a:rPr>
              <a:t> ′, and </a:t>
            </a:r>
            <a:r>
              <a:rPr lang="en-US" i="1" dirty="0">
                <a:solidFill>
                  <a:schemeClr val="tx1"/>
                </a:solidFill>
              </a:rPr>
              <a:t>h</a:t>
            </a:r>
            <a:r>
              <a:rPr lang="en-US" dirty="0">
                <a:solidFill>
                  <a:schemeClr val="tx1"/>
                </a:solidFill>
              </a:rPr>
              <a:t> ′ all being continuous at </a:t>
            </a:r>
            <a:r>
              <a:rPr lang="en-US" i="1" dirty="0">
                <a:solidFill>
                  <a:schemeClr val="tx1"/>
                </a:solidFill>
              </a:rPr>
              <a:t>t</a:t>
            </a:r>
            <a:r>
              <a:rPr lang="en-US" baseline="-25000" dirty="0">
                <a:solidFill>
                  <a:schemeClr val="tx1"/>
                </a:solidFill>
              </a:rPr>
              <a:t>0</a:t>
            </a:r>
            <a:r>
              <a:rPr lang="en-US" dirty="0">
                <a:solidFill>
                  <a:schemeClr val="tx1"/>
                </a:solidFill>
              </a:rPr>
              <a:t> and not simultaneously 0 at </a:t>
            </a:r>
            <a:r>
              <a:rPr lang="en-US" i="1" dirty="0">
                <a:solidFill>
                  <a:schemeClr val="tx1"/>
                </a:solidFill>
              </a:rPr>
              <a:t>t</a:t>
            </a:r>
            <a:r>
              <a:rPr lang="en-US" baseline="-25000" dirty="0">
                <a:solidFill>
                  <a:schemeClr val="tx1"/>
                </a:solidFill>
              </a:rPr>
              <a:t>0</a:t>
            </a:r>
            <a:r>
              <a:rPr lang="en-US" dirty="0">
                <a:solidFill>
                  <a:schemeClr val="tx1"/>
                </a:solidFill>
              </a:rPr>
              <a:t>.</a:t>
            </a:r>
          </a:p>
        </p:txBody>
      </p:sp>
      <p:graphicFrame>
        <p:nvGraphicFramePr>
          <p:cNvPr id="105474" name="Object 2"/>
          <p:cNvGraphicFramePr>
            <a:graphicFrameLocks noChangeAspect="1"/>
          </p:cNvGraphicFramePr>
          <p:nvPr>
            <p:extLst>
              <p:ext uri="{D42A27DB-BD31-4B8C-83A1-F6EECF244321}">
                <p14:modId xmlns:p14="http://schemas.microsoft.com/office/powerpoint/2010/main" val="1172788951"/>
              </p:ext>
            </p:extLst>
          </p:nvPr>
        </p:nvGraphicFramePr>
        <p:xfrm>
          <a:off x="3124200" y="1280160"/>
          <a:ext cx="3238500" cy="520700"/>
        </p:xfrm>
        <a:graphic>
          <a:graphicData uri="http://schemas.openxmlformats.org/presentationml/2006/ole">
            <mc:AlternateContent xmlns:mc="http://schemas.openxmlformats.org/markup-compatibility/2006">
              <mc:Choice xmlns:v="urn:schemas-microsoft-com:vml" Requires="v">
                <p:oleObj name="Equation" r:id="rId2" imgW="3238200" imgH="520560" progId="Equation.DSMT4">
                  <p:embed/>
                </p:oleObj>
              </mc:Choice>
              <mc:Fallback>
                <p:oleObj name="Equation" r:id="rId2" imgW="323820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80160"/>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extLst>
              <p:ext uri="{D42A27DB-BD31-4B8C-83A1-F6EECF244321}">
                <p14:modId xmlns:p14="http://schemas.microsoft.com/office/powerpoint/2010/main" val="1624013436"/>
              </p:ext>
            </p:extLst>
          </p:nvPr>
        </p:nvGraphicFramePr>
        <p:xfrm>
          <a:off x="4876800" y="2618988"/>
          <a:ext cx="1371600" cy="495300"/>
        </p:xfrm>
        <a:graphic>
          <a:graphicData uri="http://schemas.openxmlformats.org/presentationml/2006/ole">
            <mc:AlternateContent xmlns:mc="http://schemas.openxmlformats.org/markup-compatibility/2006">
              <mc:Choice xmlns:v="urn:schemas-microsoft-com:vml" Requires="v">
                <p:oleObj name="Equation" r:id="rId4" imgW="1371600" imgH="495000" progId="Equation.DSMT4">
                  <p:embed/>
                </p:oleObj>
              </mc:Choice>
              <mc:Fallback>
                <p:oleObj name="Equation" r:id="rId4" imgW="13716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18988"/>
                        <a:ext cx="1371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Vector Form of an</a:t>
            </a:r>
            <a:br>
              <a:rPr lang="en-US" dirty="0"/>
            </a:br>
            <a:r>
              <a:rPr lang="en-US" dirty="0"/>
              <a:t>Equation for a Tangent Line</a:t>
            </a:r>
          </a:p>
        </p:txBody>
      </p:sp>
      <p:sp>
        <p:nvSpPr>
          <p:cNvPr id="3" name="Content Placeholder 2"/>
          <p:cNvSpPr>
            <a:spLocks noGrp="1"/>
          </p:cNvSpPr>
          <p:nvPr>
            <p:ph idx="1"/>
          </p:nvPr>
        </p:nvSpPr>
        <p:spPr>
          <a:xfrm>
            <a:off x="457200" y="1280160"/>
            <a:ext cx="8229600" cy="3579441"/>
          </a:xfrm>
        </p:spPr>
        <p:txBody>
          <a:bodyPr>
            <a:spAutoFit/>
          </a:bodyPr>
          <a:lstStyle/>
          <a:p>
            <a:r>
              <a:rPr lang="en-US" dirty="0"/>
              <a:t>Find the vector form of an equation for the line tangent to the helix traced out by                                    at the </a:t>
            </a:r>
          </a:p>
          <a:p>
            <a:pPr>
              <a:spcBef>
                <a:spcPts val="1200"/>
              </a:spcBef>
            </a:pPr>
            <a:r>
              <a:rPr lang="en-US" dirty="0"/>
              <a:t>point                            </a:t>
            </a:r>
          </a:p>
          <a:p>
            <a:pPr>
              <a:spcBef>
                <a:spcPts val="1800"/>
              </a:spcBef>
            </a:pPr>
            <a:r>
              <a:rPr lang="en-US" b="1" dirty="0"/>
              <a:t>Solution</a:t>
            </a:r>
          </a:p>
          <a:p>
            <a:r>
              <a:rPr lang="en-US" dirty="0"/>
              <a:t>Since the </a:t>
            </a:r>
            <a:r>
              <a:rPr lang="en-US" i="1" dirty="0"/>
              <a:t>z</a:t>
            </a:r>
            <a:r>
              <a:rPr lang="en-US" dirty="0"/>
              <a:t>‑component of </a:t>
            </a:r>
            <a:r>
              <a:rPr lang="en-US" b="1" dirty="0"/>
              <a:t>r</a:t>
            </a:r>
            <a:r>
              <a:rPr lang="en-US" dirty="0"/>
              <a:t> is simply </a:t>
            </a:r>
            <a:r>
              <a:rPr lang="en-US" i="1" dirty="0"/>
              <a:t>t</a:t>
            </a:r>
            <a:r>
              <a:rPr lang="en-US" dirty="0"/>
              <a:t>, the given point on the helix corresponds to the parameter value </a:t>
            </a:r>
          </a:p>
          <a:p>
            <a:pPr>
              <a:spcBef>
                <a:spcPts val="0"/>
              </a:spcBef>
            </a:pPr>
            <a:r>
              <a:rPr lang="en-US" dirty="0"/>
              <a:t>(and, as a check, we note that </a:t>
            </a:r>
          </a:p>
        </p:txBody>
      </p:sp>
      <p:graphicFrame>
        <p:nvGraphicFramePr>
          <p:cNvPr id="106498" name="Object 2"/>
          <p:cNvGraphicFramePr>
            <a:graphicFrameLocks noChangeAspect="1"/>
          </p:cNvGraphicFramePr>
          <p:nvPr/>
        </p:nvGraphicFramePr>
        <p:xfrm>
          <a:off x="4267200" y="1752600"/>
          <a:ext cx="2717800" cy="469900"/>
        </p:xfrm>
        <a:graphic>
          <a:graphicData uri="http://schemas.openxmlformats.org/presentationml/2006/ole">
            <mc:AlternateContent xmlns:mc="http://schemas.openxmlformats.org/markup-compatibility/2006">
              <mc:Choice xmlns:v="urn:schemas-microsoft-com:vml" Requires="v">
                <p:oleObj name="Equation" r:id="rId2" imgW="2717640" imgH="469800" progId="Equation.DSMT4">
                  <p:embed/>
                </p:oleObj>
              </mc:Choice>
              <mc:Fallback>
                <p:oleObj name="Equation" r:id="rId2" imgW="2717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271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9" name="Object 3"/>
          <p:cNvGraphicFramePr>
            <a:graphicFrameLocks noChangeAspect="1"/>
          </p:cNvGraphicFramePr>
          <p:nvPr>
            <p:extLst>
              <p:ext uri="{D42A27DB-BD31-4B8C-83A1-F6EECF244321}">
                <p14:modId xmlns:p14="http://schemas.microsoft.com/office/powerpoint/2010/main" val="322594546"/>
              </p:ext>
            </p:extLst>
          </p:nvPr>
        </p:nvGraphicFramePr>
        <p:xfrm>
          <a:off x="1406525" y="2085975"/>
          <a:ext cx="2057400" cy="939800"/>
        </p:xfrm>
        <a:graphic>
          <a:graphicData uri="http://schemas.openxmlformats.org/presentationml/2006/ole">
            <mc:AlternateContent xmlns:mc="http://schemas.openxmlformats.org/markup-compatibility/2006">
              <mc:Choice xmlns:v="urn:schemas-microsoft-com:vml" Requires="v">
                <p:oleObj name="Equation" r:id="rId4" imgW="2057400" imgH="939600" progId="Equation.DSMT4">
                  <p:embed/>
                </p:oleObj>
              </mc:Choice>
              <mc:Fallback>
                <p:oleObj name="Equation" r:id="rId4" imgW="2057400" imgH="939600" progId="Equation.DSMT4">
                  <p:embed/>
                  <p:pic>
                    <p:nvPicPr>
                      <p:cNvPr id="0" name="Picture 3"/>
                      <p:cNvPicPr>
                        <a:picLocks noChangeAspect="1" noChangeArrowheads="1"/>
                      </p:cNvPicPr>
                      <p:nvPr/>
                    </p:nvPicPr>
                    <p:blipFill>
                      <a:blip r:embed="rId5"/>
                      <a:srcRect/>
                      <a:stretch>
                        <a:fillRect/>
                      </a:stretch>
                    </p:blipFill>
                    <p:spPr bwMode="auto">
                      <a:xfrm>
                        <a:off x="1406525" y="2085975"/>
                        <a:ext cx="205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extLst>
              <p:ext uri="{D42A27DB-BD31-4B8C-83A1-F6EECF244321}">
                <p14:modId xmlns:p14="http://schemas.microsoft.com/office/powerpoint/2010/main" val="3551517887"/>
              </p:ext>
            </p:extLst>
          </p:nvPr>
        </p:nvGraphicFramePr>
        <p:xfrm>
          <a:off x="7567613" y="3962400"/>
          <a:ext cx="1054100" cy="431800"/>
        </p:xfrm>
        <a:graphic>
          <a:graphicData uri="http://schemas.openxmlformats.org/presentationml/2006/ole">
            <mc:AlternateContent xmlns:mc="http://schemas.openxmlformats.org/markup-compatibility/2006">
              <mc:Choice xmlns:v="urn:schemas-microsoft-com:vml" Requires="v">
                <p:oleObj name="Equation" r:id="rId6" imgW="1054080" imgH="431640" progId="Equation.DSMT4">
                  <p:embed/>
                </p:oleObj>
              </mc:Choice>
              <mc:Fallback>
                <p:oleObj name="Equation" r:id="rId6" imgW="1054080" imgH="431640" progId="Equation.DSMT4">
                  <p:embed/>
                  <p:pic>
                    <p:nvPicPr>
                      <p:cNvPr id="0" name="Picture 4"/>
                      <p:cNvPicPr>
                        <a:picLocks noChangeAspect="1" noChangeArrowheads="1"/>
                      </p:cNvPicPr>
                      <p:nvPr/>
                    </p:nvPicPr>
                    <p:blipFill>
                      <a:blip r:embed="rId7"/>
                      <a:srcRect/>
                      <a:stretch>
                        <a:fillRect/>
                      </a:stretch>
                    </p:blipFill>
                    <p:spPr bwMode="auto">
                      <a:xfrm>
                        <a:off x="7567613" y="3962400"/>
                        <a:ext cx="105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1" name="Object 5"/>
          <p:cNvGraphicFramePr>
            <a:graphicFrameLocks noChangeAspect="1"/>
          </p:cNvGraphicFramePr>
          <p:nvPr>
            <p:extLst>
              <p:ext uri="{D42A27DB-BD31-4B8C-83A1-F6EECF244321}">
                <p14:modId xmlns:p14="http://schemas.microsoft.com/office/powerpoint/2010/main" val="3553435344"/>
              </p:ext>
            </p:extLst>
          </p:nvPr>
        </p:nvGraphicFramePr>
        <p:xfrm>
          <a:off x="533400" y="4768161"/>
          <a:ext cx="4216400" cy="533400"/>
        </p:xfrm>
        <a:graphic>
          <a:graphicData uri="http://schemas.openxmlformats.org/presentationml/2006/ole">
            <mc:AlternateContent xmlns:mc="http://schemas.openxmlformats.org/markup-compatibility/2006">
              <mc:Choice xmlns:v="urn:schemas-microsoft-com:vml" Requires="v">
                <p:oleObj name="Equation" r:id="rId8" imgW="4216320" imgH="533160" progId="Equation.DSMT4">
                  <p:embed/>
                </p:oleObj>
              </mc:Choice>
              <mc:Fallback>
                <p:oleObj name="Equation" r:id="rId8" imgW="4216320" imgH="533160" progId="Equation.DSMT4">
                  <p:embed/>
                  <p:pic>
                    <p:nvPicPr>
                      <p:cNvPr id="0" name="Picture 5"/>
                      <p:cNvPicPr>
                        <a:picLocks noChangeAspect="1" noChangeArrowheads="1"/>
                      </p:cNvPicPr>
                      <p:nvPr/>
                    </p:nvPicPr>
                    <p:blipFill>
                      <a:blip r:embed="rId9"/>
                      <a:srcRect/>
                      <a:stretch>
                        <a:fillRect/>
                      </a:stretch>
                    </p:blipFill>
                    <p:spPr bwMode="auto">
                      <a:xfrm>
                        <a:off x="533400" y="4768161"/>
                        <a:ext cx="421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Vector Form of an</a:t>
            </a:r>
            <a:br>
              <a:rPr lang="en-US" dirty="0"/>
            </a:br>
            <a:r>
              <a:rPr lang="en-US" dirty="0"/>
              <a:t>Equation for a Tangent Line (cont.) </a:t>
            </a:r>
          </a:p>
        </p:txBody>
      </p:sp>
      <p:sp>
        <p:nvSpPr>
          <p:cNvPr id="3" name="Content Placeholder 2"/>
          <p:cNvSpPr>
            <a:spLocks noGrp="1"/>
          </p:cNvSpPr>
          <p:nvPr>
            <p:ph idx="1"/>
          </p:nvPr>
        </p:nvSpPr>
        <p:spPr>
          <a:xfrm>
            <a:off x="457200" y="1280160"/>
            <a:ext cx="8229600" cy="4278094"/>
          </a:xfrm>
        </p:spPr>
        <p:txBody>
          <a:bodyPr>
            <a:spAutoFit/>
          </a:bodyPr>
          <a:lstStyle/>
          <a:p>
            <a:r>
              <a:rPr lang="en-US" dirty="0"/>
              <a:t>The direction vector for the tangent line at this point is</a:t>
            </a:r>
          </a:p>
          <a:p>
            <a:endParaRPr lang="en-US" dirty="0"/>
          </a:p>
          <a:p>
            <a:endParaRPr lang="en-US" dirty="0"/>
          </a:p>
          <a:p>
            <a:r>
              <a:rPr lang="en-US" dirty="0"/>
              <a:t>so the tangent line in vector form (as defined in Section 11.5) is</a:t>
            </a:r>
          </a:p>
          <a:p>
            <a:endParaRPr lang="en-US" dirty="0"/>
          </a:p>
          <a:p>
            <a:endParaRPr lang="en-US" dirty="0"/>
          </a:p>
          <a:p>
            <a:pPr>
              <a:spcBef>
                <a:spcPts val="2400"/>
              </a:spcBef>
            </a:pPr>
            <a:r>
              <a:rPr lang="en-US" dirty="0"/>
              <a:t>where </a:t>
            </a:r>
            <a:r>
              <a:rPr lang="en-US" i="1" dirty="0"/>
              <a:t>t</a:t>
            </a:r>
            <a:r>
              <a:rPr lang="en-US" dirty="0"/>
              <a:t> is an element of </a:t>
            </a:r>
            <a:r>
              <a:rPr lang="en-US" dirty="0">
                <a:latin typeface="Cambria Math" panose="02040503050406030204" pitchFamily="18" charset="0"/>
                <a:ea typeface="Cambria Math" panose="02040503050406030204" pitchFamily="18" charset="0"/>
              </a:rPr>
              <a:t>ℝ</a:t>
            </a:r>
            <a:r>
              <a:rPr lang="en-US" dirty="0"/>
              <a:t>.</a:t>
            </a:r>
          </a:p>
        </p:txBody>
      </p:sp>
      <p:graphicFrame>
        <p:nvGraphicFramePr>
          <p:cNvPr id="107526" name="Object 6"/>
          <p:cNvGraphicFramePr>
            <a:graphicFrameLocks noChangeAspect="1"/>
          </p:cNvGraphicFramePr>
          <p:nvPr>
            <p:extLst>
              <p:ext uri="{D42A27DB-BD31-4B8C-83A1-F6EECF244321}">
                <p14:modId xmlns:p14="http://schemas.microsoft.com/office/powerpoint/2010/main" val="4221790311"/>
              </p:ext>
            </p:extLst>
          </p:nvPr>
        </p:nvGraphicFramePr>
        <p:xfrm>
          <a:off x="1371600" y="1849438"/>
          <a:ext cx="6400800" cy="939800"/>
        </p:xfrm>
        <a:graphic>
          <a:graphicData uri="http://schemas.openxmlformats.org/presentationml/2006/ole">
            <mc:AlternateContent xmlns:mc="http://schemas.openxmlformats.org/markup-compatibility/2006">
              <mc:Choice xmlns:v="urn:schemas-microsoft-com:vml" Requires="v">
                <p:oleObj name="Equation" r:id="rId2" imgW="6400800" imgH="939600" progId="Equation.DSMT4">
                  <p:embed/>
                </p:oleObj>
              </mc:Choice>
              <mc:Fallback>
                <p:oleObj name="Equation" r:id="rId2" imgW="6400800" imgH="939600" progId="Equation.DSMT4">
                  <p:embed/>
                  <p:pic>
                    <p:nvPicPr>
                      <p:cNvPr id="0" name="Picture 6"/>
                      <p:cNvPicPr>
                        <a:picLocks noChangeAspect="1" noChangeArrowheads="1"/>
                      </p:cNvPicPr>
                      <p:nvPr/>
                    </p:nvPicPr>
                    <p:blipFill>
                      <a:blip r:embed="rId3"/>
                      <a:srcRect/>
                      <a:stretch>
                        <a:fillRect/>
                      </a:stretch>
                    </p:blipFill>
                    <p:spPr bwMode="auto">
                      <a:xfrm>
                        <a:off x="1371600" y="1849438"/>
                        <a:ext cx="6400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7" name="Object 7"/>
          <p:cNvGraphicFramePr>
            <a:graphicFrameLocks noChangeAspect="1"/>
          </p:cNvGraphicFramePr>
          <p:nvPr>
            <p:extLst>
              <p:ext uri="{D42A27DB-BD31-4B8C-83A1-F6EECF244321}">
                <p14:modId xmlns:p14="http://schemas.microsoft.com/office/powerpoint/2010/main" val="1024825035"/>
              </p:ext>
            </p:extLst>
          </p:nvPr>
        </p:nvGraphicFramePr>
        <p:xfrm>
          <a:off x="479323" y="3733316"/>
          <a:ext cx="8320548" cy="880859"/>
        </p:xfrm>
        <a:graphic>
          <a:graphicData uri="http://schemas.openxmlformats.org/presentationml/2006/ole">
            <mc:AlternateContent xmlns:mc="http://schemas.openxmlformats.org/markup-compatibility/2006">
              <mc:Choice xmlns:v="urn:schemas-microsoft-com:vml" Requires="v">
                <p:oleObj name="Equation" r:id="rId4" imgW="8877240" imgH="939600" progId="Equation.DSMT4">
                  <p:embed/>
                </p:oleObj>
              </mc:Choice>
              <mc:Fallback>
                <p:oleObj name="Equation" r:id="rId4" imgW="8877240" imgH="939600" progId="Equation.DSMT4">
                  <p:embed/>
                  <p:pic>
                    <p:nvPicPr>
                      <p:cNvPr id="0" name="Picture 7"/>
                      <p:cNvPicPr>
                        <a:picLocks noChangeAspect="1" noChangeArrowheads="1"/>
                      </p:cNvPicPr>
                      <p:nvPr/>
                    </p:nvPicPr>
                    <p:blipFill>
                      <a:blip r:embed="rId5"/>
                      <a:srcRect/>
                      <a:stretch>
                        <a:fillRect/>
                      </a:stretch>
                    </p:blipFill>
                    <p:spPr bwMode="auto">
                      <a:xfrm>
                        <a:off x="479323" y="3733316"/>
                        <a:ext cx="8320548" cy="880859"/>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Vector Form of an</a:t>
            </a:r>
            <a:br>
              <a:rPr lang="en-US" dirty="0"/>
            </a:br>
            <a:r>
              <a:rPr lang="en-US" dirty="0"/>
              <a:t>Equation for a Tangent Line (cont.) </a:t>
            </a:r>
          </a:p>
        </p:txBody>
      </p:sp>
      <p:sp>
        <p:nvSpPr>
          <p:cNvPr id="3" name="Content Placeholder 2"/>
          <p:cNvSpPr>
            <a:spLocks noGrp="1"/>
          </p:cNvSpPr>
          <p:nvPr>
            <p:ph idx="1"/>
          </p:nvPr>
        </p:nvSpPr>
        <p:spPr>
          <a:xfrm>
            <a:off x="457200" y="1280160"/>
            <a:ext cx="8229600" cy="954107"/>
          </a:xfrm>
        </p:spPr>
        <p:txBody>
          <a:bodyPr>
            <a:spAutoFit/>
          </a:bodyPr>
          <a:lstStyle/>
          <a:p>
            <a:r>
              <a:rPr lang="en-US" dirty="0"/>
              <a:t>Figure 5 is an illustration of the helix and, in blue, the tangent line we just found.</a:t>
            </a:r>
          </a:p>
        </p:txBody>
      </p:sp>
      <p:pic>
        <p:nvPicPr>
          <p:cNvPr id="108548" name="Picture 4"/>
          <p:cNvPicPr>
            <a:picLocks noChangeAspect="1" noChangeArrowheads="1"/>
          </p:cNvPicPr>
          <p:nvPr/>
        </p:nvPicPr>
        <p:blipFill>
          <a:blip r:embed="rId2" cstate="print"/>
          <a:srcRect/>
          <a:stretch>
            <a:fillRect/>
          </a:stretch>
        </p:blipFill>
        <p:spPr bwMode="auto">
          <a:xfrm>
            <a:off x="4581525" y="1905000"/>
            <a:ext cx="4105275" cy="3438525"/>
          </a:xfrm>
          <a:prstGeom prst="rect">
            <a:avLst/>
          </a:prstGeom>
          <a:noFill/>
          <a:ln w="9525">
            <a:noFill/>
            <a:miter lim="800000"/>
            <a:headEnd/>
            <a:tailEnd/>
          </a:ln>
        </p:spPr>
      </p:pic>
      <p:pic>
        <p:nvPicPr>
          <p:cNvPr id="5" name="Picture 4">
            <a:extLst>
              <a:ext uri="{FF2B5EF4-FFF2-40B4-BE49-F238E27FC236}">
                <a16:creationId xmlns:a16="http://schemas.microsoft.com/office/drawing/2014/main" id="{92A2D293-DFE2-DD35-7640-50CD70C55B7B}"/>
              </a:ext>
            </a:extLst>
          </p:cNvPr>
          <p:cNvPicPr>
            <a:picLocks noChangeAspect="1"/>
          </p:cNvPicPr>
          <p:nvPr/>
        </p:nvPicPr>
        <p:blipFill>
          <a:blip r:embed="rId3"/>
          <a:stretch>
            <a:fillRect/>
          </a:stretch>
        </p:blipFill>
        <p:spPr>
          <a:xfrm>
            <a:off x="4724400" y="5316978"/>
            <a:ext cx="3505200" cy="6814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Rules for Vector Functions</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r>
              <a:rPr lang="en-US" dirty="0">
                <a:solidFill>
                  <a:schemeClr val="tx1"/>
                </a:solidFill>
              </a:rPr>
              <a:t>Assume that </a:t>
            </a:r>
            <a:r>
              <a:rPr lang="en-US" b="1" dirty="0">
                <a:solidFill>
                  <a:schemeClr val="tx1"/>
                </a:solidFill>
              </a:rPr>
              <a:t>u </a:t>
            </a:r>
            <a:r>
              <a:rPr lang="en-US" dirty="0">
                <a:solidFill>
                  <a:schemeClr val="tx1"/>
                </a:solidFill>
              </a:rPr>
              <a:t>and </a:t>
            </a:r>
            <a:r>
              <a:rPr lang="en-US" b="1" dirty="0">
                <a:solidFill>
                  <a:schemeClr val="tx1"/>
                </a:solidFill>
              </a:rPr>
              <a:t>v</a:t>
            </a:r>
            <a:r>
              <a:rPr lang="en-US" dirty="0">
                <a:solidFill>
                  <a:schemeClr val="tx1"/>
                </a:solidFill>
              </a:rPr>
              <a:t> are differentiable vector functions, </a:t>
            </a:r>
            <a:r>
              <a:rPr lang="en-US" b="1" dirty="0">
                <a:solidFill>
                  <a:schemeClr val="tx1"/>
                </a:solidFill>
              </a:rPr>
              <a:t>C</a:t>
            </a:r>
            <a:r>
              <a:rPr lang="en-US" dirty="0">
                <a:solidFill>
                  <a:schemeClr val="tx1"/>
                </a:solidFill>
              </a:rPr>
              <a:t> is a constant vector, </a:t>
            </a:r>
            <a:r>
              <a:rPr lang="en-US" i="1" dirty="0">
                <a:solidFill>
                  <a:schemeClr val="tx1"/>
                </a:solidFill>
              </a:rPr>
              <a:t>f </a:t>
            </a:r>
            <a:r>
              <a:rPr lang="en-US" dirty="0">
                <a:solidFill>
                  <a:schemeClr val="tx1"/>
                </a:solidFill>
              </a:rPr>
              <a:t>is a differentiable scalar function, and </a:t>
            </a:r>
            <a:r>
              <a:rPr lang="en-US" i="1" dirty="0">
                <a:solidFill>
                  <a:schemeClr val="tx1"/>
                </a:solidFill>
              </a:rPr>
              <a:t>c</a:t>
            </a:r>
            <a:r>
              <a:rPr lang="en-US" dirty="0">
                <a:solidFill>
                  <a:schemeClr val="tx1"/>
                </a:solidFill>
              </a:rPr>
              <a:t> is a scalar. Then the following rules apply.</a:t>
            </a:r>
          </a:p>
        </p:txBody>
      </p:sp>
      <p:graphicFrame>
        <p:nvGraphicFramePr>
          <p:cNvPr id="4" name="Content Placeholder 3"/>
          <p:cNvGraphicFramePr>
            <a:graphicFrameLocks/>
          </p:cNvGraphicFramePr>
          <p:nvPr>
            <p:extLst>
              <p:ext uri="{D42A27DB-BD31-4B8C-83A1-F6EECF244321}">
                <p14:modId xmlns:p14="http://schemas.microsoft.com/office/powerpoint/2010/main" val="853907654"/>
              </p:ext>
            </p:extLst>
          </p:nvPr>
        </p:nvGraphicFramePr>
        <p:xfrm>
          <a:off x="457200" y="3128010"/>
          <a:ext cx="8229600" cy="1569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89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Constant Vector Rule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0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Scalar Multiple Rules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09570" name="Object 2"/>
          <p:cNvGraphicFramePr>
            <a:graphicFrameLocks noChangeAspect="1"/>
          </p:cNvGraphicFramePr>
          <p:nvPr>
            <p:extLst>
              <p:ext uri="{D42A27DB-BD31-4B8C-83A1-F6EECF244321}">
                <p14:modId xmlns:p14="http://schemas.microsoft.com/office/powerpoint/2010/main" val="3772663372"/>
              </p:ext>
            </p:extLst>
          </p:nvPr>
        </p:nvGraphicFramePr>
        <p:xfrm>
          <a:off x="3797712" y="3007566"/>
          <a:ext cx="1155700" cy="838200"/>
        </p:xfrm>
        <a:graphic>
          <a:graphicData uri="http://schemas.openxmlformats.org/presentationml/2006/ole">
            <mc:AlternateContent xmlns:mc="http://schemas.openxmlformats.org/markup-compatibility/2006">
              <mc:Choice xmlns:v="urn:schemas-microsoft-com:vml" Requires="v">
                <p:oleObj name="Equation" r:id="rId2" imgW="1155600" imgH="838080" progId="Equation.DSMT4">
                  <p:embed/>
                </p:oleObj>
              </mc:Choice>
              <mc:Fallback>
                <p:oleObj name="Equation" r:id="rId2" imgW="11556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712" y="3007566"/>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1" name="Object 3"/>
          <p:cNvGraphicFramePr>
            <a:graphicFrameLocks noChangeAspect="1"/>
          </p:cNvGraphicFramePr>
          <p:nvPr>
            <p:extLst>
              <p:ext uri="{D42A27DB-BD31-4B8C-83A1-F6EECF244321}">
                <p14:modId xmlns:p14="http://schemas.microsoft.com/office/powerpoint/2010/main" val="81156577"/>
              </p:ext>
            </p:extLst>
          </p:nvPr>
        </p:nvGraphicFramePr>
        <p:xfrm>
          <a:off x="3810000" y="3890010"/>
          <a:ext cx="4775200" cy="1676400"/>
        </p:xfrm>
        <a:graphic>
          <a:graphicData uri="http://schemas.openxmlformats.org/presentationml/2006/ole">
            <mc:AlternateContent xmlns:mc="http://schemas.openxmlformats.org/markup-compatibility/2006">
              <mc:Choice xmlns:v="urn:schemas-microsoft-com:vml" Requires="v">
                <p:oleObj name="Equation" r:id="rId4" imgW="4775040" imgH="1676160" progId="Equation.DSMT4">
                  <p:embed/>
                </p:oleObj>
              </mc:Choice>
              <mc:Fallback>
                <p:oleObj name="Equation" r:id="rId4" imgW="4775040" imgH="1676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90010"/>
                        <a:ext cx="477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Rules for Vector Functions (cont.)</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r>
              <a:rPr lang="en-US" dirty="0">
                <a:solidFill>
                  <a:schemeClr val="tx1"/>
                </a:solidFill>
              </a:rPr>
              <a:t> </a:t>
            </a:r>
          </a:p>
        </p:txBody>
      </p:sp>
      <p:graphicFrame>
        <p:nvGraphicFramePr>
          <p:cNvPr id="7" name="Content Placeholder 3"/>
          <p:cNvGraphicFramePr>
            <a:graphicFrameLocks/>
          </p:cNvGraphicFramePr>
          <p:nvPr>
            <p:extLst>
              <p:ext uri="{D42A27DB-BD31-4B8C-83A1-F6EECF244321}">
                <p14:modId xmlns:p14="http://schemas.microsoft.com/office/powerpoint/2010/main" val="1729783551"/>
              </p:ext>
            </p:extLst>
          </p:nvPr>
        </p:nvGraphicFramePr>
        <p:xfrm>
          <a:off x="518160" y="1592580"/>
          <a:ext cx="8229600" cy="37899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Sum/Difference Rules</a:t>
                      </a:r>
                      <a:r>
                        <a:rPr lang="en-US" sz="2800" b="0" kern="1200" baseline="0" dirty="0">
                          <a:solidFill>
                            <a:schemeClr val="tx1"/>
                          </a:solidFill>
                          <a:latin typeface="+mn-lt"/>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Dot Product Rule</a:t>
                      </a:r>
                      <a:r>
                        <a:rPr lang="en-US" sz="2800" b="0" kern="1200" baseline="0" dirty="0">
                          <a:solidFill>
                            <a:schemeClr val="tx1"/>
                          </a:solidFill>
                          <a:latin typeface="+mn-lt"/>
                          <a:ea typeface="+mn-ea"/>
                          <a:cs typeface="+mn-cs"/>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1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baseline="0" dirty="0">
                          <a:solidFill>
                            <a:schemeClr val="tx1"/>
                          </a:solidFill>
                          <a:latin typeface="+mn-lt"/>
                          <a:ea typeface="+mn-ea"/>
                          <a:cs typeface="+mn-cs"/>
                        </a:rPr>
                        <a:t>Cross Product Rule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14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1200"/>
                        </a:spcBef>
                        <a:spcAft>
                          <a:spcPts val="0"/>
                        </a:spcAft>
                        <a:buClrTx/>
                        <a:buSzTx/>
                        <a:buFontTx/>
                        <a:buNone/>
                        <a:tabLst/>
                        <a:defRPr/>
                      </a:pPr>
                      <a:r>
                        <a:rPr lang="en-US" sz="2800" b="1" kern="1200" baseline="0" dirty="0">
                          <a:solidFill>
                            <a:schemeClr val="tx1"/>
                          </a:solidFill>
                          <a:latin typeface="+mn-lt"/>
                          <a:ea typeface="+mn-ea"/>
                          <a:cs typeface="+mn-cs"/>
                        </a:rPr>
                        <a:t>Chain Rule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10596" name="Object 4"/>
          <p:cNvGraphicFramePr>
            <a:graphicFrameLocks noChangeAspect="1"/>
          </p:cNvGraphicFramePr>
          <p:nvPr>
            <p:extLst>
              <p:ext uri="{D42A27DB-BD31-4B8C-83A1-F6EECF244321}">
                <p14:modId xmlns:p14="http://schemas.microsoft.com/office/powerpoint/2010/main" val="1727501826"/>
              </p:ext>
            </p:extLst>
          </p:nvPr>
        </p:nvGraphicFramePr>
        <p:xfrm>
          <a:off x="3890010" y="1440180"/>
          <a:ext cx="4241800" cy="838200"/>
        </p:xfrm>
        <a:graphic>
          <a:graphicData uri="http://schemas.openxmlformats.org/presentationml/2006/ole">
            <mc:AlternateContent xmlns:mc="http://schemas.openxmlformats.org/markup-compatibility/2006">
              <mc:Choice xmlns:v="urn:schemas-microsoft-com:vml" Requires="v">
                <p:oleObj name="Equation" r:id="rId2" imgW="4241520" imgH="838080" progId="Equation.DSMT4">
                  <p:embed/>
                </p:oleObj>
              </mc:Choice>
              <mc:Fallback>
                <p:oleObj name="Equation" r:id="rId2" imgW="424152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010" y="1440180"/>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extLst>
              <p:ext uri="{D42A27DB-BD31-4B8C-83A1-F6EECF244321}">
                <p14:modId xmlns:p14="http://schemas.microsoft.com/office/powerpoint/2010/main" val="1577483878"/>
              </p:ext>
            </p:extLst>
          </p:nvPr>
        </p:nvGraphicFramePr>
        <p:xfrm>
          <a:off x="3890010" y="2424430"/>
          <a:ext cx="4813300" cy="787400"/>
        </p:xfrm>
        <a:graphic>
          <a:graphicData uri="http://schemas.openxmlformats.org/presentationml/2006/ole">
            <mc:AlternateContent xmlns:mc="http://schemas.openxmlformats.org/markup-compatibility/2006">
              <mc:Choice xmlns:v="urn:schemas-microsoft-com:vml" Requires="v">
                <p:oleObj name="Equation" r:id="rId4" imgW="4813200" imgH="787320" progId="Equation.DSMT4">
                  <p:embed/>
                </p:oleObj>
              </mc:Choice>
              <mc:Fallback>
                <p:oleObj name="Equation" r:id="rId4" imgW="4813200" imgH="7873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010" y="2424430"/>
                        <a:ext cx="4813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extLst>
              <p:ext uri="{D42A27DB-BD31-4B8C-83A1-F6EECF244321}">
                <p14:modId xmlns:p14="http://schemas.microsoft.com/office/powerpoint/2010/main" val="2026389149"/>
              </p:ext>
            </p:extLst>
          </p:nvPr>
        </p:nvGraphicFramePr>
        <p:xfrm>
          <a:off x="3890010" y="3245628"/>
          <a:ext cx="4241800" cy="1409700"/>
        </p:xfrm>
        <a:graphic>
          <a:graphicData uri="http://schemas.openxmlformats.org/presentationml/2006/ole">
            <mc:AlternateContent xmlns:mc="http://schemas.openxmlformats.org/markup-compatibility/2006">
              <mc:Choice xmlns:v="urn:schemas-microsoft-com:vml" Requires="v">
                <p:oleObj name="Equation" r:id="rId6" imgW="4241520" imgH="1409400" progId="Equation.DSMT4">
                  <p:embed/>
                </p:oleObj>
              </mc:Choice>
              <mc:Fallback>
                <p:oleObj name="Equation" r:id="rId6" imgW="4241520" imgH="14094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0010" y="3245628"/>
                        <a:ext cx="4241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7"/>
          <p:cNvGraphicFramePr>
            <a:graphicFrameLocks noChangeAspect="1"/>
          </p:cNvGraphicFramePr>
          <p:nvPr>
            <p:extLst>
              <p:ext uri="{D42A27DB-BD31-4B8C-83A1-F6EECF244321}">
                <p14:modId xmlns:p14="http://schemas.microsoft.com/office/powerpoint/2010/main" val="1009793878"/>
              </p:ext>
            </p:extLst>
          </p:nvPr>
        </p:nvGraphicFramePr>
        <p:xfrm>
          <a:off x="3890010" y="4716780"/>
          <a:ext cx="4025900" cy="838200"/>
        </p:xfrm>
        <a:graphic>
          <a:graphicData uri="http://schemas.openxmlformats.org/presentationml/2006/ole">
            <mc:AlternateContent xmlns:mc="http://schemas.openxmlformats.org/markup-compatibility/2006">
              <mc:Choice xmlns:v="urn:schemas-microsoft-com:vml" Requires="v">
                <p:oleObj name="Equation" r:id="rId8" imgW="4025880" imgH="838080" progId="Equation.DSMT4">
                  <p:embed/>
                </p:oleObj>
              </mc:Choice>
              <mc:Fallback>
                <p:oleObj name="Equation" r:id="rId8" imgW="402588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0010" y="4716780"/>
                        <a:ext cx="402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6"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r>
              <a:rPr lang="en-US" sz="2600" dirty="0">
                <a:solidFill>
                  <a:schemeClr val="tx1"/>
                </a:solidFill>
              </a:rPr>
              <a:t>We will prove the Cross Product Rule and leave the remaining proofs as exercises (Exercises 60–64).</a:t>
            </a:r>
          </a:p>
          <a:p>
            <a:r>
              <a:rPr lang="en-US" sz="2600" dirty="0">
                <a:solidFill>
                  <a:schemeClr val="tx1"/>
                </a:solidFill>
              </a:rPr>
              <a:t>The proof is very similar to the proof of the Product Rule for scalar functions in Section 3.2, with the key step being the addition and subtraction of a term (shown in red below). Along the way, we will also need two facts about limits and vectors which you will prove in Exercises 41 and 42.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 (cont.)</a:t>
            </a:r>
          </a:p>
        </p:txBody>
      </p:sp>
      <p:sp>
        <p:nvSpPr>
          <p:cNvPr id="3" name="Content Placeholder 2"/>
          <p:cNvSpPr>
            <a:spLocks noGrp="1"/>
          </p:cNvSpPr>
          <p:nvPr>
            <p:ph idx="1"/>
          </p:nvPr>
        </p:nvSpPr>
        <p:spPr>
          <a:xfrm>
            <a:off x="457200" y="1280160"/>
            <a:ext cx="8229600" cy="3884140"/>
          </a:xfrm>
        </p:spPr>
        <p:txBody>
          <a:bodyPr>
            <a:spAutoFit/>
          </a:bodyPr>
          <a:lstStyle/>
          <a:p>
            <a:r>
              <a:rPr lang="en-US" dirty="0"/>
              <a:t>If </a:t>
            </a:r>
            <a:r>
              <a:rPr lang="en-US" i="1" dirty="0"/>
              <a:t>f</a:t>
            </a:r>
            <a:r>
              <a:rPr lang="en-US" dirty="0"/>
              <a:t>, </a:t>
            </a:r>
            <a:r>
              <a:rPr lang="en-US" i="1" dirty="0"/>
              <a:t>g</a:t>
            </a:r>
            <a:r>
              <a:rPr lang="en-US" dirty="0"/>
              <a:t>, and </a:t>
            </a:r>
            <a:r>
              <a:rPr lang="en-US" i="1" dirty="0"/>
              <a:t>h</a:t>
            </a:r>
            <a:r>
              <a:rPr lang="en-US" dirty="0"/>
              <a:t> are all real-valued (or scalar) functions defined on </a:t>
            </a:r>
            <a:r>
              <a:rPr lang="en-US" i="1" dirty="0"/>
              <a:t>I</a:t>
            </a:r>
            <a:r>
              <a:rPr lang="en-US" dirty="0"/>
              <a:t>, then</a:t>
            </a:r>
          </a:p>
          <a:p>
            <a:endParaRPr lang="en-US" dirty="0"/>
          </a:p>
          <a:p>
            <a:r>
              <a:rPr lang="en-US" dirty="0"/>
              <a:t>is such a vector-valued function, and </a:t>
            </a:r>
            <a:r>
              <a:rPr lang="en-US" i="1" dirty="0"/>
              <a:t>f</a:t>
            </a:r>
            <a:r>
              <a:rPr lang="en-US" dirty="0"/>
              <a:t>, </a:t>
            </a:r>
            <a:r>
              <a:rPr lang="en-US" i="1" dirty="0"/>
              <a:t>g</a:t>
            </a:r>
            <a:r>
              <a:rPr lang="en-US" dirty="0"/>
              <a:t>, and </a:t>
            </a:r>
            <a:r>
              <a:rPr lang="en-US" i="1" dirty="0"/>
              <a:t>h</a:t>
            </a:r>
            <a:r>
              <a:rPr lang="en-US" dirty="0"/>
              <a:t>, are its </a:t>
            </a:r>
            <a:r>
              <a:rPr lang="en-US" b="1" dirty="0"/>
              <a:t>component functions. </a:t>
            </a:r>
            <a:r>
              <a:rPr lang="en-US" dirty="0"/>
              <a:t>The equations</a:t>
            </a:r>
          </a:p>
          <a:p>
            <a:endParaRPr lang="en-US" dirty="0"/>
          </a:p>
          <a:p>
            <a:r>
              <a:rPr lang="en-US" dirty="0"/>
              <a:t>are parametric equations describing the same points in space as the vector function </a:t>
            </a:r>
            <a:r>
              <a:rPr lang="en-US" b="1" dirty="0"/>
              <a:t>r</a:t>
            </a:r>
            <a:r>
              <a:rPr lang="en-US" dirty="0"/>
              <a:t>(</a:t>
            </a:r>
            <a:r>
              <a:rPr lang="en-US" i="1" dirty="0"/>
              <a:t>t</a:t>
            </a:r>
            <a:r>
              <a:rPr lang="en-US" dirty="0"/>
              <a:t>).</a:t>
            </a:r>
          </a:p>
        </p:txBody>
      </p:sp>
      <p:graphicFrame>
        <p:nvGraphicFramePr>
          <p:cNvPr id="130050" name="Object 2"/>
          <p:cNvGraphicFramePr>
            <a:graphicFrameLocks noChangeAspect="1"/>
          </p:cNvGraphicFramePr>
          <p:nvPr/>
        </p:nvGraphicFramePr>
        <p:xfrm>
          <a:off x="1308100" y="3674396"/>
          <a:ext cx="6527800" cy="469900"/>
        </p:xfrm>
        <a:graphic>
          <a:graphicData uri="http://schemas.openxmlformats.org/presentationml/2006/ole">
            <mc:AlternateContent xmlns:mc="http://schemas.openxmlformats.org/markup-compatibility/2006">
              <mc:Choice xmlns:v="urn:schemas-microsoft-com:vml" Requires="v">
                <p:oleObj name="Equation" r:id="rId2" imgW="6527520" imgH="469800" progId="Equation.DSMT4">
                  <p:embed/>
                </p:oleObj>
              </mc:Choice>
              <mc:Fallback>
                <p:oleObj name="Equation" r:id="rId2" imgW="65275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3674396"/>
                        <a:ext cx="6527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1365250" y="2209800"/>
          <a:ext cx="6413500" cy="520700"/>
        </p:xfrm>
        <a:graphic>
          <a:graphicData uri="http://schemas.openxmlformats.org/presentationml/2006/ole">
            <mc:AlternateContent xmlns:mc="http://schemas.openxmlformats.org/markup-compatibility/2006">
              <mc:Choice xmlns:v="urn:schemas-microsoft-com:vml" Requires="v">
                <p:oleObj name="Equation" r:id="rId4" imgW="6413400" imgH="520560" progId="Equation.DSMT4">
                  <p:embed/>
                </p:oleObj>
              </mc:Choice>
              <mc:Fallback>
                <p:oleObj name="Equation" r:id="rId4" imgW="641340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0" y="2209800"/>
                        <a:ext cx="6413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6"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r>
              <a:rPr lang="en-US" sz="2600" dirty="0">
                <a:solidFill>
                  <a:schemeClr val="tx1"/>
                </a:solidFill>
              </a:rPr>
              <a:t> </a:t>
            </a:r>
          </a:p>
        </p:txBody>
      </p:sp>
      <p:graphicFrame>
        <p:nvGraphicFramePr>
          <p:cNvPr id="111618" name="Object 2"/>
          <p:cNvGraphicFramePr>
            <a:graphicFrameLocks noChangeAspect="1"/>
          </p:cNvGraphicFramePr>
          <p:nvPr>
            <p:extLst>
              <p:ext uri="{D42A27DB-BD31-4B8C-83A1-F6EECF244321}">
                <p14:modId xmlns:p14="http://schemas.microsoft.com/office/powerpoint/2010/main" val="2612908254"/>
              </p:ext>
            </p:extLst>
          </p:nvPr>
        </p:nvGraphicFramePr>
        <p:xfrm>
          <a:off x="561129" y="1600200"/>
          <a:ext cx="7928821" cy="3816629"/>
        </p:xfrm>
        <a:graphic>
          <a:graphicData uri="http://schemas.openxmlformats.org/presentationml/2006/ole">
            <mc:AlternateContent xmlns:mc="http://schemas.openxmlformats.org/markup-compatibility/2006">
              <mc:Choice xmlns:v="urn:schemas-microsoft-com:vml" Requires="v">
                <p:oleObj name="Equation" r:id="rId2" imgW="7835760" imgH="3771720" progId="Equation.DSMT4">
                  <p:embed/>
                </p:oleObj>
              </mc:Choice>
              <mc:Fallback>
                <p:oleObj name="Equation" r:id="rId2" imgW="7835760" imgH="3771720" progId="Equation.DSMT4">
                  <p:embed/>
                  <p:pic>
                    <p:nvPicPr>
                      <p:cNvPr id="1116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29" y="1600200"/>
                        <a:ext cx="7928821" cy="3816629"/>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5487F085-A4D1-E87F-C06F-AE5019060E37}"/>
              </a:ext>
            </a:extLst>
          </p:cNvPr>
          <p:cNvSpPr txBox="1"/>
          <p:nvPr/>
        </p:nvSpPr>
        <p:spPr>
          <a:xfrm>
            <a:off x="7208520" y="4881232"/>
            <a:ext cx="1447800" cy="373025"/>
          </a:xfrm>
          <a:prstGeom prst="rect">
            <a:avLst/>
          </a:prstGeom>
          <a:noFill/>
        </p:spPr>
        <p:txBody>
          <a:bodyPr wrap="square">
            <a:spAutoFit/>
          </a:bodyPr>
          <a:lstStyle/>
          <a:p>
            <a:r>
              <a:rPr lang="en-IN" sz="1800" b="0" i="0" u="none" strike="noStrike" baseline="0" dirty="0">
                <a:solidFill>
                  <a:schemeClr val="tx2">
                    <a:lumMod val="60000"/>
                    <a:lumOff val="40000"/>
                  </a:schemeClr>
                </a:solidFill>
                <a:latin typeface="NFAJI L+ Times New Roman PSMT"/>
              </a:rPr>
              <a:t>Exercise 41 </a:t>
            </a:r>
            <a:endParaRPr lang="en-IN" dirty="0">
              <a:solidFill>
                <a:schemeClr val="tx2">
                  <a:lumMod val="60000"/>
                  <a:lumOff val="40000"/>
                </a:schemeClr>
              </a:solidFill>
            </a:endParaRPr>
          </a:p>
        </p:txBody>
      </p:sp>
      <p:sp>
        <p:nvSpPr>
          <p:cNvPr id="8" name="TextBox 7">
            <a:extLst>
              <a:ext uri="{FF2B5EF4-FFF2-40B4-BE49-F238E27FC236}">
                <a16:creationId xmlns:a16="http://schemas.microsoft.com/office/drawing/2014/main" id="{556FF80A-E2BA-ACE0-7D20-B8897AD4F0B1}"/>
              </a:ext>
            </a:extLst>
          </p:cNvPr>
          <p:cNvSpPr txBox="1"/>
          <p:nvPr/>
        </p:nvSpPr>
        <p:spPr>
          <a:xfrm>
            <a:off x="7208520" y="5241836"/>
            <a:ext cx="1447800" cy="373025"/>
          </a:xfrm>
          <a:prstGeom prst="rect">
            <a:avLst/>
          </a:prstGeom>
          <a:noFill/>
        </p:spPr>
        <p:txBody>
          <a:bodyPr wrap="square">
            <a:spAutoFit/>
          </a:bodyPr>
          <a:lstStyle/>
          <a:p>
            <a:r>
              <a:rPr lang="en-IN" sz="1800" b="0" i="0" u="none" strike="noStrike" baseline="0" dirty="0">
                <a:solidFill>
                  <a:schemeClr val="tx2">
                    <a:lumMod val="60000"/>
                    <a:lumOff val="40000"/>
                  </a:schemeClr>
                </a:solidFill>
                <a:latin typeface="NFAJI L+ Times New Roman PSMT"/>
              </a:rPr>
              <a:t>Exercise 42 </a:t>
            </a:r>
            <a:endParaRPr lang="en-IN" dirty="0">
              <a:solidFill>
                <a:schemeClr val="tx2">
                  <a:lumMod val="60000"/>
                  <a:lumOff val="40000"/>
                </a:schemeClr>
              </a:solidFill>
            </a:endParaRPr>
          </a:p>
        </p:txBody>
      </p:sp>
    </p:spTree>
    <p:extLst>
      <p:ext uri="{BB962C8B-B14F-4D97-AF65-F5344CB8AC3E}">
        <p14:creationId xmlns:p14="http://schemas.microsoft.com/office/powerpoint/2010/main" val="413369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Proving a Constant-Magnitude Vector</a:t>
            </a:r>
            <a:br>
              <a:rPr lang="en-US" dirty="0"/>
            </a:br>
            <a:r>
              <a:rPr lang="en-US" dirty="0"/>
              <a:t>Function and Its Tangent Are Orthogonal</a:t>
            </a:r>
          </a:p>
        </p:txBody>
      </p:sp>
      <p:sp>
        <p:nvSpPr>
          <p:cNvPr id="3" name="Content Placeholder 2"/>
          <p:cNvSpPr>
            <a:spLocks noGrp="1"/>
          </p:cNvSpPr>
          <p:nvPr>
            <p:ph idx="1"/>
          </p:nvPr>
        </p:nvSpPr>
        <p:spPr>
          <a:xfrm>
            <a:off x="457200" y="1280160"/>
            <a:ext cx="8229600" cy="3539430"/>
          </a:xfrm>
        </p:spPr>
        <p:txBody>
          <a:bodyPr>
            <a:spAutoFit/>
          </a:bodyPr>
          <a:lstStyle/>
          <a:p>
            <a:r>
              <a:rPr lang="en-US" dirty="0"/>
              <a:t>Assume </a:t>
            </a:r>
            <a:r>
              <a:rPr lang="en-US" b="1" dirty="0"/>
              <a:t>r</a:t>
            </a:r>
            <a:r>
              <a:rPr lang="en-US" dirty="0"/>
              <a:t>(</a:t>
            </a:r>
            <a:r>
              <a:rPr lang="en-US" i="1" dirty="0"/>
              <a:t>t</a:t>
            </a:r>
            <a:r>
              <a:rPr lang="en-US" dirty="0"/>
              <a:t>) is a differentiable vector function of constant magnitude—geometrically, a vector function that traces out a curve on a sphere centered at the origin, as shown in Figure 6. </a:t>
            </a:r>
          </a:p>
          <a:p>
            <a:pPr>
              <a:spcBef>
                <a:spcPts val="0"/>
              </a:spcBef>
            </a:pPr>
            <a:r>
              <a:rPr lang="en-US" dirty="0"/>
              <a:t>Show that                          for all </a:t>
            </a:r>
            <a:r>
              <a:rPr lang="en-US" i="1" dirty="0"/>
              <a:t>t</a:t>
            </a:r>
            <a:r>
              <a:rPr lang="en-US" dirty="0"/>
              <a:t>. </a:t>
            </a:r>
          </a:p>
          <a:p>
            <a:pPr>
              <a:spcBef>
                <a:spcPts val="0"/>
              </a:spcBef>
            </a:pPr>
            <a:r>
              <a:rPr lang="en-US" dirty="0"/>
              <a:t>In words, this means </a:t>
            </a:r>
            <a:r>
              <a:rPr lang="en-US" b="1" dirty="0"/>
              <a:t>r</a:t>
            </a:r>
            <a:r>
              <a:rPr lang="en-US" dirty="0"/>
              <a:t>(</a:t>
            </a:r>
            <a:r>
              <a:rPr lang="en-US" i="1" dirty="0"/>
              <a:t>t</a:t>
            </a:r>
            <a:r>
              <a:rPr lang="en-US" dirty="0"/>
              <a:t>) and its </a:t>
            </a:r>
          </a:p>
          <a:p>
            <a:pPr>
              <a:spcBef>
                <a:spcPts val="0"/>
              </a:spcBef>
            </a:pPr>
            <a:r>
              <a:rPr lang="en-US" dirty="0"/>
              <a:t>tangent vector </a:t>
            </a:r>
            <a:r>
              <a:rPr lang="en-US" b="1" dirty="0"/>
              <a:t>r</a:t>
            </a:r>
            <a:r>
              <a:rPr lang="en-US" b="1" dirty="0">
                <a:sym typeface="Symbol"/>
              </a:rPr>
              <a:t></a:t>
            </a:r>
            <a:r>
              <a:rPr lang="en-US" dirty="0"/>
              <a:t>(</a:t>
            </a:r>
            <a:r>
              <a:rPr lang="en-US" i="1" dirty="0"/>
              <a:t>t</a:t>
            </a:r>
            <a:r>
              <a:rPr lang="en-US" dirty="0"/>
              <a:t>) are always </a:t>
            </a:r>
          </a:p>
          <a:p>
            <a:pPr>
              <a:spcBef>
                <a:spcPts val="0"/>
              </a:spcBef>
            </a:pPr>
            <a:r>
              <a:rPr lang="en-US" dirty="0"/>
              <a:t>orthogonal if          is constant.</a:t>
            </a:r>
          </a:p>
        </p:txBody>
      </p:sp>
      <p:graphicFrame>
        <p:nvGraphicFramePr>
          <p:cNvPr id="112642" name="Object 2"/>
          <p:cNvGraphicFramePr>
            <a:graphicFrameLocks noChangeAspect="1"/>
          </p:cNvGraphicFramePr>
          <p:nvPr/>
        </p:nvGraphicFramePr>
        <p:xfrm>
          <a:off x="2143978" y="3030792"/>
          <a:ext cx="1854200" cy="469900"/>
        </p:xfrm>
        <a:graphic>
          <a:graphicData uri="http://schemas.openxmlformats.org/presentationml/2006/ole">
            <mc:AlternateContent xmlns:mc="http://schemas.openxmlformats.org/markup-compatibility/2006">
              <mc:Choice xmlns:v="urn:schemas-microsoft-com:vml" Requires="v">
                <p:oleObj name="Equation" r:id="rId2" imgW="1854000" imgH="469800" progId="Equation.DSMT4">
                  <p:embed/>
                </p:oleObj>
              </mc:Choice>
              <mc:Fallback>
                <p:oleObj name="Equation" r:id="rId2" imgW="1854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978" y="3030792"/>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3" name="Object 3"/>
          <p:cNvGraphicFramePr>
            <a:graphicFrameLocks noChangeAspect="1"/>
          </p:cNvGraphicFramePr>
          <p:nvPr/>
        </p:nvGraphicFramePr>
        <p:xfrm>
          <a:off x="2478548" y="4267200"/>
          <a:ext cx="660400" cy="520700"/>
        </p:xfrm>
        <a:graphic>
          <a:graphicData uri="http://schemas.openxmlformats.org/presentationml/2006/ole">
            <mc:AlternateContent xmlns:mc="http://schemas.openxmlformats.org/markup-compatibility/2006">
              <mc:Choice xmlns:v="urn:schemas-microsoft-com:vml" Requires="v">
                <p:oleObj name="Equation" r:id="rId4" imgW="660240" imgH="520560" progId="Equation.DSMT4">
                  <p:embed/>
                </p:oleObj>
              </mc:Choice>
              <mc:Fallback>
                <p:oleObj name="Equation" r:id="rId4" imgW="66024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548" y="4267200"/>
                        <a:ext cx="660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644"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5562600" y="2590800"/>
            <a:ext cx="3486150" cy="3423578"/>
          </a:xfrm>
          <a:prstGeom prst="rect">
            <a:avLst/>
          </a:prstGeom>
          <a:noFill/>
          <a:ln w="9525">
            <a:noFill/>
            <a:miter lim="800000"/>
            <a:headEnd/>
            <a:tailEnd/>
          </a:ln>
        </p:spPr>
      </p:pic>
      <p:sp>
        <p:nvSpPr>
          <p:cNvPr id="7" name="Rectangle 6"/>
          <p:cNvSpPr/>
          <p:nvPr/>
        </p:nvSpPr>
        <p:spPr>
          <a:xfrm>
            <a:off x="685800" y="5125155"/>
            <a:ext cx="6172200" cy="954107"/>
          </a:xfrm>
          <a:prstGeom prst="rect">
            <a:avLst/>
          </a:prstGeom>
        </p:spPr>
        <p:txBody>
          <a:bodyPr wrap="square">
            <a:spAutoFit/>
          </a:bodyPr>
          <a:lstStyle/>
          <a:p>
            <a:pPr algn="ctr"/>
            <a:r>
              <a:rPr lang="en-US" sz="2800" b="1" dirty="0"/>
              <a:t>Figure 6</a:t>
            </a:r>
          </a:p>
          <a:p>
            <a:pPr algn="ctr"/>
            <a:r>
              <a:rPr lang="en-US" sz="2800" dirty="0"/>
              <a:t>Vector Function of Constant Magnitude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Proving a Constant-Magnitude Vector</a:t>
            </a:r>
            <a:br>
              <a:rPr lang="en-US" dirty="0"/>
            </a:br>
            <a:r>
              <a:rPr lang="en-US" dirty="0"/>
              <a:t>Function and Its Tangent Are Orthogonal (cont.) </a:t>
            </a:r>
          </a:p>
        </p:txBody>
      </p:sp>
      <p:sp>
        <p:nvSpPr>
          <p:cNvPr id="3" name="Content Placeholder 2"/>
          <p:cNvSpPr>
            <a:spLocks noGrp="1"/>
          </p:cNvSpPr>
          <p:nvPr>
            <p:ph idx="1"/>
          </p:nvPr>
        </p:nvSpPr>
        <p:spPr>
          <a:xfrm>
            <a:off x="457200" y="1280160"/>
            <a:ext cx="8229600" cy="4573560"/>
          </a:xfrm>
        </p:spPr>
        <p:txBody>
          <a:bodyPr>
            <a:spAutoFit/>
          </a:bodyPr>
          <a:lstStyle/>
          <a:p>
            <a:r>
              <a:rPr lang="en-US" b="1" dirty="0"/>
              <a:t>Solution</a:t>
            </a:r>
          </a:p>
          <a:p>
            <a:r>
              <a:rPr lang="en-US" dirty="0"/>
              <a:t>Recall that                                 so the fact that           is constant means</a:t>
            </a:r>
          </a:p>
          <a:p>
            <a:endParaRPr lang="en-US" dirty="0"/>
          </a:p>
          <a:p>
            <a:endParaRPr lang="en-US" dirty="0"/>
          </a:p>
          <a:p>
            <a:r>
              <a:rPr lang="en-US" dirty="0"/>
              <a:t>On the other hand, the Dot Product Rule tells us that</a:t>
            </a:r>
          </a:p>
          <a:p>
            <a:endParaRPr lang="en-US" dirty="0"/>
          </a:p>
          <a:p>
            <a:endParaRPr lang="en-US" dirty="0"/>
          </a:p>
          <a:p>
            <a:r>
              <a:rPr lang="en-US" dirty="0"/>
              <a:t>and therefore</a:t>
            </a:r>
          </a:p>
        </p:txBody>
      </p:sp>
      <p:graphicFrame>
        <p:nvGraphicFramePr>
          <p:cNvPr id="112643" name="Object 3"/>
          <p:cNvGraphicFramePr>
            <a:graphicFrameLocks noChangeAspect="1"/>
          </p:cNvGraphicFramePr>
          <p:nvPr/>
        </p:nvGraphicFramePr>
        <p:xfrm>
          <a:off x="7035800" y="1823293"/>
          <a:ext cx="660400" cy="520700"/>
        </p:xfrm>
        <a:graphic>
          <a:graphicData uri="http://schemas.openxmlformats.org/presentationml/2006/ole">
            <mc:AlternateContent xmlns:mc="http://schemas.openxmlformats.org/markup-compatibility/2006">
              <mc:Choice xmlns:v="urn:schemas-microsoft-com:vml" Requires="v">
                <p:oleObj name="Equation" r:id="rId2" imgW="660240" imgH="520560" progId="Equation.DSMT4">
                  <p:embed/>
                </p:oleObj>
              </mc:Choice>
              <mc:Fallback>
                <p:oleObj name="Equation" r:id="rId2" imgW="660240" imgH="52056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1823293"/>
                        <a:ext cx="660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2164645" y="1737852"/>
          <a:ext cx="2463800" cy="596900"/>
        </p:xfrm>
        <a:graphic>
          <a:graphicData uri="http://schemas.openxmlformats.org/presentationml/2006/ole">
            <mc:AlternateContent xmlns:mc="http://schemas.openxmlformats.org/markup-compatibility/2006">
              <mc:Choice xmlns:v="urn:schemas-microsoft-com:vml" Requires="v">
                <p:oleObj name="Equation" r:id="rId4" imgW="2463480" imgH="596880" progId="Equation.DSMT4">
                  <p:embed/>
                </p:oleObj>
              </mc:Choice>
              <mc:Fallback>
                <p:oleObj name="Equation" r:id="rId4" imgW="2463480" imgH="596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645" y="1737852"/>
                        <a:ext cx="2463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9" name="Object 5"/>
          <p:cNvGraphicFramePr>
            <a:graphicFrameLocks noChangeAspect="1"/>
          </p:cNvGraphicFramePr>
          <p:nvPr/>
        </p:nvGraphicFramePr>
        <p:xfrm>
          <a:off x="2533650" y="2819400"/>
          <a:ext cx="4076700" cy="838200"/>
        </p:xfrm>
        <a:graphic>
          <a:graphicData uri="http://schemas.openxmlformats.org/presentationml/2006/ole">
            <mc:AlternateContent xmlns:mc="http://schemas.openxmlformats.org/markup-compatibility/2006">
              <mc:Choice xmlns:v="urn:schemas-microsoft-com:vml" Requires="v">
                <p:oleObj name="Equation" r:id="rId6" imgW="4076640" imgH="838080" progId="Equation.DSMT4">
                  <p:embed/>
                </p:oleObj>
              </mc:Choice>
              <mc:Fallback>
                <p:oleObj name="Equation" r:id="rId6" imgW="407664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3650" y="2819400"/>
                        <a:ext cx="407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nvGraphicFramePr>
        <p:xfrm>
          <a:off x="984250" y="4360608"/>
          <a:ext cx="7175500" cy="838200"/>
        </p:xfrm>
        <a:graphic>
          <a:graphicData uri="http://schemas.openxmlformats.org/presentationml/2006/ole">
            <mc:AlternateContent xmlns:mc="http://schemas.openxmlformats.org/markup-compatibility/2006">
              <mc:Choice xmlns:v="urn:schemas-microsoft-com:vml" Requires="v">
                <p:oleObj name="Equation" r:id="rId8" imgW="7175160" imgH="838080" progId="Equation.DSMT4">
                  <p:embed/>
                </p:oleObj>
              </mc:Choice>
              <mc:Fallback>
                <p:oleObj name="Equation" r:id="rId8" imgW="717516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4250" y="4360608"/>
                        <a:ext cx="717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nvGraphicFramePr>
        <p:xfrm>
          <a:off x="2614152" y="5334000"/>
          <a:ext cx="1943100" cy="469900"/>
        </p:xfrm>
        <a:graphic>
          <a:graphicData uri="http://schemas.openxmlformats.org/presentationml/2006/ole">
            <mc:AlternateContent xmlns:mc="http://schemas.openxmlformats.org/markup-compatibility/2006">
              <mc:Choice xmlns:v="urn:schemas-microsoft-com:vml" Requires="v">
                <p:oleObj name="Equation" r:id="rId10" imgW="1942920" imgH="469800" progId="Equation.DSMT4">
                  <p:embed/>
                </p:oleObj>
              </mc:Choice>
              <mc:Fallback>
                <p:oleObj name="Equation" r:id="rId10" imgW="194292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4152" y="5334000"/>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Indefinite and Definite Integrals of Vector Functions</a:t>
            </a:r>
          </a:p>
        </p:txBody>
      </p:sp>
      <p:sp>
        <p:nvSpPr>
          <p:cNvPr id="3" name="Content Placeholder 2"/>
          <p:cNvSpPr>
            <a:spLocks noGrp="1"/>
          </p:cNvSpPr>
          <p:nvPr>
            <p:ph idx="1"/>
          </p:nvPr>
        </p:nvSpPr>
        <p:spPr>
          <a:xfrm>
            <a:off x="457200" y="1280160"/>
            <a:ext cx="8229600" cy="3108543"/>
          </a:xfrm>
          <a:solidFill>
            <a:srgbClr val="FFFFCC"/>
          </a:solidFill>
          <a:ln w="28575">
            <a:solidFill>
              <a:schemeClr val="tx1"/>
            </a:solidFill>
          </a:ln>
        </p:spPr>
        <p:txBody>
          <a:bodyPr>
            <a:spAutoFit/>
          </a:bodyPr>
          <a:lstStyle/>
          <a:p>
            <a:r>
              <a:rPr lang="en-US" dirty="0">
                <a:solidFill>
                  <a:schemeClr val="tx1"/>
                </a:solidFill>
              </a:rPr>
              <a:t>Given a vector function                                            the </a:t>
            </a:r>
            <a:r>
              <a:rPr lang="en-US" b="1" dirty="0">
                <a:solidFill>
                  <a:srgbClr val="C00000"/>
                </a:solidFill>
              </a:rPr>
              <a:t>indefinite integral</a:t>
            </a:r>
            <a:r>
              <a:rPr lang="en-US" dirty="0">
                <a:solidFill>
                  <a:schemeClr val="tx1"/>
                </a:solidFill>
              </a:rPr>
              <a:t> of </a:t>
            </a:r>
            <a:r>
              <a:rPr lang="en-US" b="1" dirty="0">
                <a:solidFill>
                  <a:schemeClr val="tx1"/>
                </a:solidFill>
              </a:rPr>
              <a:t>r</a:t>
            </a:r>
            <a:r>
              <a:rPr lang="en-US" dirty="0">
                <a:solidFill>
                  <a:schemeClr val="tx1"/>
                </a:solidFill>
              </a:rPr>
              <a:t> with respect to </a:t>
            </a:r>
            <a:r>
              <a:rPr lang="en-US" i="1" dirty="0">
                <a:solidFill>
                  <a:schemeClr val="tx1"/>
                </a:solidFill>
              </a:rPr>
              <a:t>t</a:t>
            </a:r>
            <a:r>
              <a:rPr lang="en-US" dirty="0">
                <a:solidFill>
                  <a:schemeClr val="tx1"/>
                </a:solidFill>
              </a:rPr>
              <a:t> is the family of all vector functions whose derivative is </a:t>
            </a:r>
            <a:r>
              <a:rPr lang="en-US" b="1" dirty="0">
                <a:solidFill>
                  <a:schemeClr val="tx1"/>
                </a:solidFill>
              </a:rPr>
              <a:t>r</a:t>
            </a:r>
            <a:r>
              <a:rPr lang="en-US" dirty="0">
                <a:solidFill>
                  <a:schemeClr val="tx1"/>
                </a:solidFill>
              </a:rPr>
              <a:t>, denoted </a:t>
            </a:r>
          </a:p>
          <a:p>
            <a:pPr>
              <a:spcBef>
                <a:spcPts val="0"/>
              </a:spcBef>
            </a:pPr>
            <a:r>
              <a:rPr lang="en-US" dirty="0">
                <a:solidFill>
                  <a:schemeClr val="tx1"/>
                </a:solidFill>
              </a:rPr>
              <a:t>               If </a:t>
            </a:r>
            <a:r>
              <a:rPr lang="en-US" b="1" dirty="0">
                <a:solidFill>
                  <a:schemeClr val="tx1"/>
                </a:solidFill>
              </a:rPr>
              <a:t>R</a:t>
            </a:r>
            <a:r>
              <a:rPr lang="en-US" dirty="0">
                <a:solidFill>
                  <a:schemeClr val="tx1"/>
                </a:solidFill>
              </a:rPr>
              <a:t> is a particular antiderivative of </a:t>
            </a:r>
            <a:r>
              <a:rPr lang="en-US" b="1" dirty="0">
                <a:solidFill>
                  <a:schemeClr val="tx1"/>
                </a:solidFill>
              </a:rPr>
              <a:t>r</a:t>
            </a:r>
            <a:r>
              <a:rPr lang="en-US" dirty="0">
                <a:solidFill>
                  <a:schemeClr val="tx1"/>
                </a:solidFill>
              </a:rPr>
              <a:t>, then</a:t>
            </a: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where </a:t>
            </a:r>
            <a:r>
              <a:rPr lang="en-US" b="1" dirty="0">
                <a:solidFill>
                  <a:schemeClr val="tx1"/>
                </a:solidFill>
              </a:rPr>
              <a:t>C </a:t>
            </a:r>
            <a:r>
              <a:rPr lang="en-US" dirty="0">
                <a:solidFill>
                  <a:schemeClr val="tx1"/>
                </a:solidFill>
              </a:rPr>
              <a:t>represents an arbitrary constant vector.</a:t>
            </a:r>
            <a:r>
              <a:rPr lang="en-US" b="1" dirty="0">
                <a:solidFill>
                  <a:schemeClr val="tx1"/>
                </a:solidFill>
              </a:rPr>
              <a:t> </a:t>
            </a:r>
            <a:endParaRPr lang="en-US" dirty="0">
              <a:solidFill>
                <a:schemeClr val="tx1"/>
              </a:solidFill>
            </a:endParaRPr>
          </a:p>
        </p:txBody>
      </p:sp>
      <p:graphicFrame>
        <p:nvGraphicFramePr>
          <p:cNvPr id="114690" name="Object 2"/>
          <p:cNvGraphicFramePr>
            <a:graphicFrameLocks noChangeAspect="1"/>
          </p:cNvGraphicFramePr>
          <p:nvPr>
            <p:extLst>
              <p:ext uri="{D42A27DB-BD31-4B8C-83A1-F6EECF244321}">
                <p14:modId xmlns:p14="http://schemas.microsoft.com/office/powerpoint/2010/main" val="2554387482"/>
              </p:ext>
            </p:extLst>
          </p:nvPr>
        </p:nvGraphicFramePr>
        <p:xfrm>
          <a:off x="2514600" y="3130550"/>
          <a:ext cx="2628900" cy="596900"/>
        </p:xfrm>
        <a:graphic>
          <a:graphicData uri="http://schemas.openxmlformats.org/presentationml/2006/ole">
            <mc:AlternateContent xmlns:mc="http://schemas.openxmlformats.org/markup-compatibility/2006">
              <mc:Choice xmlns:v="urn:schemas-microsoft-com:vml" Requires="v">
                <p:oleObj name="Equation" r:id="rId2" imgW="2628720" imgH="596880" progId="Equation.DSMT4">
                  <p:embed/>
                </p:oleObj>
              </mc:Choice>
              <mc:Fallback>
                <p:oleObj name="Equation" r:id="rId2" imgW="262872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130550"/>
                        <a:ext cx="2628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extLst>
              <p:ext uri="{D42A27DB-BD31-4B8C-83A1-F6EECF244321}">
                <p14:modId xmlns:p14="http://schemas.microsoft.com/office/powerpoint/2010/main" val="2761878791"/>
              </p:ext>
            </p:extLst>
          </p:nvPr>
        </p:nvGraphicFramePr>
        <p:xfrm>
          <a:off x="4038600" y="1309657"/>
          <a:ext cx="3352800" cy="520700"/>
        </p:xfrm>
        <a:graphic>
          <a:graphicData uri="http://schemas.openxmlformats.org/presentationml/2006/ole">
            <mc:AlternateContent xmlns:mc="http://schemas.openxmlformats.org/markup-compatibility/2006">
              <mc:Choice xmlns:v="urn:schemas-microsoft-com:vml" Requires="v">
                <p:oleObj name="Equation" r:id="rId4" imgW="3352680" imgH="520560" progId="Equation.DSMT4">
                  <p:embed/>
                </p:oleObj>
              </mc:Choice>
              <mc:Fallback>
                <p:oleObj name="Equation" r:id="rId4" imgW="335268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309657"/>
                        <a:ext cx="3352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extLst>
              <p:ext uri="{D42A27DB-BD31-4B8C-83A1-F6EECF244321}">
                <p14:modId xmlns:p14="http://schemas.microsoft.com/office/powerpoint/2010/main" val="362975756"/>
              </p:ext>
            </p:extLst>
          </p:nvPr>
        </p:nvGraphicFramePr>
        <p:xfrm>
          <a:off x="484239" y="2514600"/>
          <a:ext cx="1168400" cy="596900"/>
        </p:xfrm>
        <a:graphic>
          <a:graphicData uri="http://schemas.openxmlformats.org/presentationml/2006/ole">
            <mc:AlternateContent xmlns:mc="http://schemas.openxmlformats.org/markup-compatibility/2006">
              <mc:Choice xmlns:v="urn:schemas-microsoft-com:vml" Requires="v">
                <p:oleObj name="Equation" r:id="rId6" imgW="1168200" imgH="596880" progId="Equation.DSMT4">
                  <p:embed/>
                </p:oleObj>
              </mc:Choice>
              <mc:Fallback>
                <p:oleObj name="Equation" r:id="rId6" imgW="1168200" imgH="596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239" y="2514600"/>
                        <a:ext cx="1168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Indefinite and Definite Integrals of Vector Functions (cont.)</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Autofit/>
          </a:bodyPr>
          <a:lstStyle/>
          <a:p>
            <a:r>
              <a:rPr lang="en-US" dirty="0">
                <a:solidFill>
                  <a:schemeClr val="tx1"/>
                </a:solidFill>
              </a:rPr>
              <a:t>If </a:t>
            </a:r>
            <a:r>
              <a:rPr lang="en-US" i="1" dirty="0">
                <a:solidFill>
                  <a:schemeClr val="tx1"/>
                </a:solidFill>
              </a:rPr>
              <a:t>f</a:t>
            </a:r>
            <a:r>
              <a:rPr lang="en-US" dirty="0">
                <a:solidFill>
                  <a:schemeClr val="tx1"/>
                </a:solidFill>
              </a:rPr>
              <a:t>, </a:t>
            </a:r>
            <a:r>
              <a:rPr lang="en-US" i="1" dirty="0">
                <a:solidFill>
                  <a:schemeClr val="tx1"/>
                </a:solidFill>
              </a:rPr>
              <a:t>g</a:t>
            </a:r>
            <a:r>
              <a:rPr lang="en-US" dirty="0">
                <a:solidFill>
                  <a:schemeClr val="tx1"/>
                </a:solidFill>
              </a:rPr>
              <a:t>, and </a:t>
            </a:r>
            <a:r>
              <a:rPr lang="en-US" i="1" dirty="0">
                <a:solidFill>
                  <a:schemeClr val="tx1"/>
                </a:solidFill>
              </a:rPr>
              <a:t>h</a:t>
            </a:r>
            <a:r>
              <a:rPr lang="en-US" dirty="0">
                <a:solidFill>
                  <a:schemeClr val="tx1"/>
                </a:solidFill>
              </a:rPr>
              <a:t> are all integrable functions over an 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then the </a:t>
            </a:r>
            <a:r>
              <a:rPr lang="en-US" b="1" dirty="0">
                <a:solidFill>
                  <a:srgbClr val="C00000"/>
                </a:solidFill>
              </a:rPr>
              <a:t>definite integral</a:t>
            </a:r>
            <a:r>
              <a:rPr lang="en-US" dirty="0">
                <a:solidFill>
                  <a:schemeClr val="tx1"/>
                </a:solidFill>
              </a:rPr>
              <a:t> of </a:t>
            </a:r>
            <a:r>
              <a:rPr lang="en-US" b="1" dirty="0">
                <a:solidFill>
                  <a:schemeClr val="tx1"/>
                </a:solidFill>
              </a:rPr>
              <a:t>r</a:t>
            </a:r>
            <a:r>
              <a:rPr lang="en-US" dirty="0">
                <a:solidFill>
                  <a:schemeClr val="tx1"/>
                </a:solidFill>
              </a:rPr>
              <a:t> from </a:t>
            </a:r>
            <a:r>
              <a:rPr lang="en-US" i="1" dirty="0">
                <a:solidFill>
                  <a:schemeClr val="tx1"/>
                </a:solidFill>
              </a:rPr>
              <a:t>a</a:t>
            </a:r>
            <a:r>
              <a:rPr lang="en-US" dirty="0">
                <a:solidFill>
                  <a:schemeClr val="tx1"/>
                </a:solidFill>
              </a:rPr>
              <a:t> to </a:t>
            </a:r>
            <a:r>
              <a:rPr lang="en-US" i="1" dirty="0">
                <a:solidFill>
                  <a:schemeClr val="tx1"/>
                </a:solidFill>
              </a:rPr>
              <a:t>b</a:t>
            </a:r>
            <a:r>
              <a:rPr lang="en-US" dirty="0">
                <a:solidFill>
                  <a:schemeClr val="tx1"/>
                </a:solidFill>
              </a:rPr>
              <a:t> </a:t>
            </a:r>
          </a:p>
          <a:p>
            <a:pPr>
              <a:spcBef>
                <a:spcPts val="1200"/>
              </a:spcBef>
            </a:pPr>
            <a:r>
              <a:rPr lang="en-US" dirty="0">
                <a:solidFill>
                  <a:schemeClr val="tx1"/>
                </a:solidFill>
              </a:rPr>
              <a:t>is denoted                 , and</a:t>
            </a:r>
          </a:p>
          <a:p>
            <a:endParaRPr lang="en-US" dirty="0">
              <a:solidFill>
                <a:schemeClr val="tx1"/>
              </a:solidFill>
            </a:endParaRPr>
          </a:p>
        </p:txBody>
      </p:sp>
      <p:graphicFrame>
        <p:nvGraphicFramePr>
          <p:cNvPr id="115716" name="Object 4"/>
          <p:cNvGraphicFramePr>
            <a:graphicFrameLocks noChangeAspect="1"/>
          </p:cNvGraphicFramePr>
          <p:nvPr>
            <p:extLst>
              <p:ext uri="{D42A27DB-BD31-4B8C-83A1-F6EECF244321}">
                <p14:modId xmlns:p14="http://schemas.microsoft.com/office/powerpoint/2010/main" val="2329844933"/>
              </p:ext>
            </p:extLst>
          </p:nvPr>
        </p:nvGraphicFramePr>
        <p:xfrm>
          <a:off x="2133600" y="2177026"/>
          <a:ext cx="1244600" cy="698500"/>
        </p:xfrm>
        <a:graphic>
          <a:graphicData uri="http://schemas.openxmlformats.org/presentationml/2006/ole">
            <mc:AlternateContent xmlns:mc="http://schemas.openxmlformats.org/markup-compatibility/2006">
              <mc:Choice xmlns:v="urn:schemas-microsoft-com:vml" Requires="v">
                <p:oleObj name="Equation" r:id="rId2" imgW="1244520" imgH="698400" progId="Equation.DSMT4">
                  <p:embed/>
                </p:oleObj>
              </mc:Choice>
              <mc:Fallback>
                <p:oleObj name="Equation" r:id="rId2" imgW="1244520" imgH="6984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77026"/>
                        <a:ext cx="124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extLst>
              <p:ext uri="{D42A27DB-BD31-4B8C-83A1-F6EECF244321}">
                <p14:modId xmlns:p14="http://schemas.microsoft.com/office/powerpoint/2010/main" val="518175731"/>
              </p:ext>
            </p:extLst>
          </p:nvPr>
        </p:nvGraphicFramePr>
        <p:xfrm>
          <a:off x="1295400" y="3188725"/>
          <a:ext cx="6070600" cy="1587500"/>
        </p:xfrm>
        <a:graphic>
          <a:graphicData uri="http://schemas.openxmlformats.org/presentationml/2006/ole">
            <mc:AlternateContent xmlns:mc="http://schemas.openxmlformats.org/markup-compatibility/2006">
              <mc:Choice xmlns:v="urn:schemas-microsoft-com:vml" Requires="v">
                <p:oleObj name="Equation" r:id="rId4" imgW="6070320" imgH="1587240" progId="Equation.DSMT4">
                  <p:embed/>
                </p:oleObj>
              </mc:Choice>
              <mc:Fallback>
                <p:oleObj name="Equation" r:id="rId4" imgW="6070320" imgH="158724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188725"/>
                        <a:ext cx="6070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Indefinite and Definite Integrals of Vector Functions (cont.)</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noAutofit/>
          </a:bodyPr>
          <a:lstStyle/>
          <a:p>
            <a:r>
              <a:rPr lang="en-US" dirty="0">
                <a:solidFill>
                  <a:schemeClr val="tx1"/>
                </a:solidFill>
              </a:rPr>
              <a:t>Using alternate notation,        </a:t>
            </a:r>
          </a:p>
          <a:p>
            <a:pPr>
              <a:spcBef>
                <a:spcPts val="0"/>
              </a:spcBef>
            </a:pPr>
            <a:r>
              <a:rPr lang="en-US" dirty="0">
                <a:solidFill>
                  <a:schemeClr val="tx1"/>
                </a:solidFill>
              </a:rPr>
              <a:t>we have</a:t>
            </a:r>
          </a:p>
          <a:p>
            <a:endParaRPr lang="en-US"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If </a:t>
            </a:r>
            <a:r>
              <a:rPr lang="en-US" b="1" dirty="0">
                <a:solidFill>
                  <a:schemeClr val="tx1"/>
                </a:solidFill>
              </a:rPr>
              <a:t>R</a:t>
            </a:r>
            <a:r>
              <a:rPr lang="en-US" dirty="0">
                <a:solidFill>
                  <a:schemeClr val="tx1"/>
                </a:solidFill>
              </a:rPr>
              <a:t> is again a particular antiderivative of </a:t>
            </a:r>
            <a:r>
              <a:rPr lang="en-US" b="1" dirty="0">
                <a:solidFill>
                  <a:schemeClr val="tx1"/>
                </a:solidFill>
              </a:rPr>
              <a:t>r</a:t>
            </a:r>
            <a:r>
              <a:rPr lang="en-US" dirty="0">
                <a:solidFill>
                  <a:schemeClr val="tx1"/>
                </a:solidFill>
              </a:rPr>
              <a:t>, then </a:t>
            </a:r>
          </a:p>
        </p:txBody>
      </p:sp>
      <p:graphicFrame>
        <p:nvGraphicFramePr>
          <p:cNvPr id="117764" name="Object 4"/>
          <p:cNvGraphicFramePr>
            <a:graphicFrameLocks noChangeAspect="1"/>
          </p:cNvGraphicFramePr>
          <p:nvPr>
            <p:extLst>
              <p:ext uri="{D42A27DB-BD31-4B8C-83A1-F6EECF244321}">
                <p14:modId xmlns:p14="http://schemas.microsoft.com/office/powerpoint/2010/main" val="3619787136"/>
              </p:ext>
            </p:extLst>
          </p:nvPr>
        </p:nvGraphicFramePr>
        <p:xfrm>
          <a:off x="4267200" y="1359310"/>
          <a:ext cx="3822700" cy="469900"/>
        </p:xfrm>
        <a:graphic>
          <a:graphicData uri="http://schemas.openxmlformats.org/presentationml/2006/ole">
            <mc:AlternateContent xmlns:mc="http://schemas.openxmlformats.org/markup-compatibility/2006">
              <mc:Choice xmlns:v="urn:schemas-microsoft-com:vml" Requires="v">
                <p:oleObj name="Equation" r:id="rId2" imgW="3822480" imgH="469800" progId="Equation.DSMT4">
                  <p:embed/>
                </p:oleObj>
              </mc:Choice>
              <mc:Fallback>
                <p:oleObj name="Equation" r:id="rId2" imgW="382248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59310"/>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5" name="Object 5"/>
          <p:cNvGraphicFramePr>
            <a:graphicFrameLocks noChangeAspect="1"/>
          </p:cNvGraphicFramePr>
          <p:nvPr>
            <p:extLst>
              <p:ext uri="{D42A27DB-BD31-4B8C-83A1-F6EECF244321}">
                <p14:modId xmlns:p14="http://schemas.microsoft.com/office/powerpoint/2010/main" val="3569968798"/>
              </p:ext>
            </p:extLst>
          </p:nvPr>
        </p:nvGraphicFramePr>
        <p:xfrm>
          <a:off x="1066800" y="2209800"/>
          <a:ext cx="7277100" cy="800100"/>
        </p:xfrm>
        <a:graphic>
          <a:graphicData uri="http://schemas.openxmlformats.org/presentationml/2006/ole">
            <mc:AlternateContent xmlns:mc="http://schemas.openxmlformats.org/markup-compatibility/2006">
              <mc:Choice xmlns:v="urn:schemas-microsoft-com:vml" Requires="v">
                <p:oleObj name="Equation" r:id="rId4" imgW="7277040" imgH="799920" progId="Equation.DSMT4">
                  <p:embed/>
                </p:oleObj>
              </mc:Choice>
              <mc:Fallback>
                <p:oleObj name="Equation" r:id="rId4" imgW="7277040" imgH="7999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09800"/>
                        <a:ext cx="7277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6" name="Object 6"/>
          <p:cNvGraphicFramePr>
            <a:graphicFrameLocks noChangeAspect="1"/>
          </p:cNvGraphicFramePr>
          <p:nvPr>
            <p:extLst>
              <p:ext uri="{D42A27DB-BD31-4B8C-83A1-F6EECF244321}">
                <p14:modId xmlns:p14="http://schemas.microsoft.com/office/powerpoint/2010/main" val="3563183519"/>
              </p:ext>
            </p:extLst>
          </p:nvPr>
        </p:nvGraphicFramePr>
        <p:xfrm>
          <a:off x="3352800" y="3969037"/>
          <a:ext cx="3276600" cy="698500"/>
        </p:xfrm>
        <a:graphic>
          <a:graphicData uri="http://schemas.openxmlformats.org/presentationml/2006/ole">
            <mc:AlternateContent xmlns:mc="http://schemas.openxmlformats.org/markup-compatibility/2006">
              <mc:Choice xmlns:v="urn:schemas-microsoft-com:vml" Requires="v">
                <p:oleObj name="Equation" r:id="rId6" imgW="3276360" imgH="698400" progId="Equation.DSMT4">
                  <p:embed/>
                </p:oleObj>
              </mc:Choice>
              <mc:Fallback>
                <p:oleObj name="Equation" r:id="rId6" imgW="3276360" imgH="6984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969037"/>
                        <a:ext cx="3276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Integration to Find Velocity</a:t>
            </a:r>
            <a:br>
              <a:rPr lang="en-US" dirty="0"/>
            </a:br>
            <a:r>
              <a:rPr lang="en-US" dirty="0"/>
              <a:t>and Position Vector Functions  </a:t>
            </a:r>
          </a:p>
        </p:txBody>
      </p:sp>
      <p:sp>
        <p:nvSpPr>
          <p:cNvPr id="3" name="Content Placeholder 2"/>
          <p:cNvSpPr>
            <a:spLocks noGrp="1"/>
          </p:cNvSpPr>
          <p:nvPr>
            <p:ph idx="1"/>
          </p:nvPr>
        </p:nvSpPr>
        <p:spPr>
          <a:xfrm>
            <a:off x="457200" y="1280160"/>
            <a:ext cx="8229600" cy="4573560"/>
          </a:xfrm>
        </p:spPr>
        <p:txBody>
          <a:bodyPr>
            <a:spAutoFit/>
          </a:bodyPr>
          <a:lstStyle/>
          <a:p>
            <a:r>
              <a:rPr lang="en-US" dirty="0"/>
              <a:t>A ball is shot by a slingshot into the air with an initial velocity vector                                 measured in ft</a:t>
            </a:r>
            <a:r>
              <a:rPr lang="en-US" dirty="0">
                <a:latin typeface="Symbol" pitchFamily="82" charset="2"/>
              </a:rPr>
              <a:t>/</a:t>
            </a:r>
            <a:r>
              <a:rPr lang="en-US" dirty="0"/>
              <a:t>s. Determine its velocity </a:t>
            </a:r>
            <a:r>
              <a:rPr lang="en-US" b="1" dirty="0"/>
              <a:t>v</a:t>
            </a:r>
            <a:r>
              <a:rPr lang="en-US" dirty="0"/>
              <a:t> and its position </a:t>
            </a:r>
            <a:r>
              <a:rPr lang="en-US" b="1" dirty="0"/>
              <a:t>r</a:t>
            </a:r>
            <a:r>
              <a:rPr lang="en-US" dirty="0"/>
              <a:t> as functions of time </a:t>
            </a:r>
            <a:r>
              <a:rPr lang="en-US" i="1" dirty="0"/>
              <a:t>t</a:t>
            </a:r>
            <a:r>
              <a:rPr lang="en-US" dirty="0"/>
              <a:t>. Find the position of the ball at 2 seconds and 4 seconds.</a:t>
            </a:r>
          </a:p>
          <a:p>
            <a:r>
              <a:rPr lang="en-US" b="1" dirty="0"/>
              <a:t>Solution</a:t>
            </a:r>
          </a:p>
          <a:p>
            <a:r>
              <a:rPr lang="en-US" dirty="0"/>
              <a:t>We begin with the fact that the acceleration of the ball is given by the vector                                 reflecting the fact that the Earth’s gravity is pulling it (and every other object) in the negative </a:t>
            </a:r>
            <a:r>
              <a:rPr lang="en-US" i="1" dirty="0"/>
              <a:t>z</a:t>
            </a:r>
            <a:r>
              <a:rPr lang="en-US" dirty="0"/>
              <a:t>‑direction at a rate of  </a:t>
            </a:r>
          </a:p>
        </p:txBody>
      </p:sp>
      <p:graphicFrame>
        <p:nvGraphicFramePr>
          <p:cNvPr id="118786" name="Object 2"/>
          <p:cNvGraphicFramePr>
            <a:graphicFrameLocks noChangeAspect="1"/>
          </p:cNvGraphicFramePr>
          <p:nvPr/>
        </p:nvGraphicFramePr>
        <p:xfrm>
          <a:off x="2755900" y="1757970"/>
          <a:ext cx="2501900" cy="469900"/>
        </p:xfrm>
        <a:graphic>
          <a:graphicData uri="http://schemas.openxmlformats.org/presentationml/2006/ole">
            <mc:AlternateContent xmlns:mc="http://schemas.openxmlformats.org/markup-compatibility/2006">
              <mc:Choice xmlns:v="urn:schemas-microsoft-com:vml" Requires="v">
                <p:oleObj name="Equation" r:id="rId2" imgW="2501640" imgH="469800" progId="Equation.DSMT4">
                  <p:embed/>
                </p:oleObj>
              </mc:Choice>
              <mc:Fallback>
                <p:oleObj name="Equation" r:id="rId2" imgW="2501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175797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nvGraphicFramePr>
        <p:xfrm>
          <a:off x="3749322" y="4473222"/>
          <a:ext cx="2476500" cy="469900"/>
        </p:xfrm>
        <a:graphic>
          <a:graphicData uri="http://schemas.openxmlformats.org/presentationml/2006/ole">
            <mc:AlternateContent xmlns:mc="http://schemas.openxmlformats.org/markup-compatibility/2006">
              <mc:Choice xmlns:v="urn:schemas-microsoft-com:vml" Requires="v">
                <p:oleObj name="Equation" r:id="rId4" imgW="2476440" imgH="469800" progId="Equation.DSMT4">
                  <p:embed/>
                </p:oleObj>
              </mc:Choice>
              <mc:Fallback>
                <p:oleObj name="Equation" r:id="rId4" imgW="24764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9322" y="4473222"/>
                        <a:ext cx="247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nvGraphicFramePr>
        <p:xfrm>
          <a:off x="7086600" y="5302044"/>
          <a:ext cx="1181100" cy="495300"/>
        </p:xfrm>
        <a:graphic>
          <a:graphicData uri="http://schemas.openxmlformats.org/presentationml/2006/ole">
            <mc:AlternateContent xmlns:mc="http://schemas.openxmlformats.org/markup-compatibility/2006">
              <mc:Choice xmlns:v="urn:schemas-microsoft-com:vml" Requires="v">
                <p:oleObj name="Equation" r:id="rId6" imgW="1180800" imgH="495000" progId="Equation.DSMT4">
                  <p:embed/>
                </p:oleObj>
              </mc:Choice>
              <mc:Fallback>
                <p:oleObj name="Equation" r:id="rId6" imgW="118080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5302044"/>
                        <a:ext cx="118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Integration to Find Velocity</a:t>
            </a:r>
            <a:br>
              <a:rPr lang="en-US" dirty="0"/>
            </a:br>
            <a:r>
              <a:rPr lang="en-US" dirty="0"/>
              <a:t>and Position Vector Functions (cont.)</a:t>
            </a:r>
          </a:p>
        </p:txBody>
      </p:sp>
      <p:sp>
        <p:nvSpPr>
          <p:cNvPr id="3" name="Content Placeholder 2"/>
          <p:cNvSpPr>
            <a:spLocks noGrp="1"/>
          </p:cNvSpPr>
          <p:nvPr>
            <p:ph idx="1"/>
          </p:nvPr>
        </p:nvSpPr>
        <p:spPr>
          <a:xfrm>
            <a:off x="457200" y="1280160"/>
            <a:ext cx="8229600" cy="3167021"/>
          </a:xfrm>
        </p:spPr>
        <p:txBody>
          <a:bodyPr>
            <a:spAutoFit/>
          </a:bodyPr>
          <a:lstStyle/>
          <a:p>
            <a:r>
              <a:rPr lang="en-US" dirty="0"/>
              <a:t>So the ball’s velocity vector is the indefinite integral of </a:t>
            </a:r>
            <a:r>
              <a:rPr lang="en-US" b="1" dirty="0"/>
              <a:t>a.</a:t>
            </a:r>
            <a:endParaRPr lang="en-US" dirty="0"/>
          </a:p>
          <a:p>
            <a:endParaRPr lang="en-US" dirty="0"/>
          </a:p>
          <a:p>
            <a:r>
              <a:rPr lang="en-US" dirty="0"/>
              <a:t>Since we are given its velocity at time </a:t>
            </a:r>
            <a:r>
              <a:rPr lang="en-US" i="1" dirty="0"/>
              <a:t>t</a:t>
            </a:r>
            <a:r>
              <a:rPr lang="en-US" dirty="0"/>
              <a:t> = 0,</a:t>
            </a:r>
          </a:p>
          <a:p>
            <a:endParaRPr lang="en-US" dirty="0"/>
          </a:p>
          <a:p>
            <a:pPr>
              <a:spcBef>
                <a:spcPts val="1800"/>
              </a:spcBef>
            </a:pPr>
            <a:r>
              <a:rPr lang="en-US" dirty="0"/>
              <a:t>so </a:t>
            </a:r>
          </a:p>
        </p:txBody>
      </p:sp>
      <p:graphicFrame>
        <p:nvGraphicFramePr>
          <p:cNvPr id="125954" name="Object 2"/>
          <p:cNvGraphicFramePr>
            <a:graphicFrameLocks noChangeAspect="1"/>
          </p:cNvGraphicFramePr>
          <p:nvPr/>
        </p:nvGraphicFramePr>
        <p:xfrm>
          <a:off x="2343150" y="2133600"/>
          <a:ext cx="4457700" cy="596900"/>
        </p:xfrm>
        <a:graphic>
          <a:graphicData uri="http://schemas.openxmlformats.org/presentationml/2006/ole">
            <mc:AlternateContent xmlns:mc="http://schemas.openxmlformats.org/markup-compatibility/2006">
              <mc:Choice xmlns:v="urn:schemas-microsoft-com:vml" Requires="v">
                <p:oleObj name="Equation" r:id="rId2" imgW="4457520" imgH="596880" progId="Equation.DSMT4">
                  <p:embed/>
                </p:oleObj>
              </mc:Choice>
              <mc:Fallback>
                <p:oleObj name="Equation" r:id="rId2" imgW="445752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2133600"/>
                        <a:ext cx="4457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nvGraphicFramePr>
        <p:xfrm>
          <a:off x="603250" y="3340100"/>
          <a:ext cx="7937500" cy="469900"/>
        </p:xfrm>
        <a:graphic>
          <a:graphicData uri="http://schemas.openxmlformats.org/presentationml/2006/ole">
            <mc:AlternateContent xmlns:mc="http://schemas.openxmlformats.org/markup-compatibility/2006">
              <mc:Choice xmlns:v="urn:schemas-microsoft-com:vml" Requires="v">
                <p:oleObj name="Equation" r:id="rId4" imgW="7937280" imgH="469800" progId="Equation.DSMT4">
                  <p:embed/>
                </p:oleObj>
              </mc:Choice>
              <mc:Fallback>
                <p:oleObj name="Equation" r:id="rId4" imgW="79372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3340100"/>
                        <a:ext cx="793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929148" y="3949700"/>
          <a:ext cx="3429000" cy="469900"/>
        </p:xfrm>
        <a:graphic>
          <a:graphicData uri="http://schemas.openxmlformats.org/presentationml/2006/ole">
            <mc:AlternateContent xmlns:mc="http://schemas.openxmlformats.org/markup-compatibility/2006">
              <mc:Choice xmlns:v="urn:schemas-microsoft-com:vml" Requires="v">
                <p:oleObj name="Equation" r:id="rId6" imgW="3429000" imgH="469800" progId="Equation.DSMT4">
                  <p:embed/>
                </p:oleObj>
              </mc:Choice>
              <mc:Fallback>
                <p:oleObj name="Equation" r:id="rId6" imgW="34290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48" y="3949700"/>
                        <a:ext cx="342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Integration to Find Velocity</a:t>
            </a:r>
            <a:br>
              <a:rPr lang="en-US" dirty="0"/>
            </a:br>
            <a:r>
              <a:rPr lang="en-US" dirty="0"/>
              <a:t>and Position Vector Functions (cont.)</a:t>
            </a:r>
          </a:p>
        </p:txBody>
      </p:sp>
      <p:sp>
        <p:nvSpPr>
          <p:cNvPr id="3" name="Content Placeholder 2"/>
          <p:cNvSpPr>
            <a:spLocks noGrp="1"/>
          </p:cNvSpPr>
          <p:nvPr>
            <p:ph idx="1"/>
          </p:nvPr>
        </p:nvSpPr>
        <p:spPr/>
        <p:txBody>
          <a:bodyPr/>
          <a:lstStyle/>
          <a:p>
            <a:r>
              <a:rPr lang="en-US" dirty="0"/>
              <a:t>If we let </a:t>
            </a:r>
            <a:r>
              <a:rPr lang="en-US" b="1" dirty="0"/>
              <a:t>r</a:t>
            </a:r>
            <a:r>
              <a:rPr lang="en-US" dirty="0"/>
              <a:t> denote the ball’s position vector, then </a:t>
            </a:r>
          </a:p>
          <a:p>
            <a:endParaRPr lang="en-US" dirty="0"/>
          </a:p>
          <a:p>
            <a:r>
              <a:rPr lang="en-US" dirty="0"/>
              <a:t>We can locate the origin of the coordinate system wherever convenient, so we may as well specify that the ball’s position at time </a:t>
            </a:r>
            <a:r>
              <a:rPr lang="en-US" i="1" dirty="0"/>
              <a:t>t</a:t>
            </a:r>
            <a:r>
              <a:rPr lang="en-US" dirty="0"/>
              <a:t> = 0 is the origin, meaning </a:t>
            </a:r>
          </a:p>
          <a:p>
            <a:pPr>
              <a:spcBef>
                <a:spcPts val="0"/>
              </a:spcBef>
            </a:pPr>
            <a:r>
              <a:rPr lang="en-US" dirty="0"/>
              <a:t>                      We previously determined that the ball reaches its maximum height when </a:t>
            </a:r>
            <a:r>
              <a:rPr lang="en-US" i="1" dirty="0"/>
              <a:t>t</a:t>
            </a:r>
            <a:r>
              <a:rPr lang="en-US" dirty="0"/>
              <a:t> = 2 and lands on the ground when </a:t>
            </a:r>
            <a:r>
              <a:rPr lang="en-US" i="1" dirty="0"/>
              <a:t>t</a:t>
            </a:r>
            <a:r>
              <a:rPr lang="en-US" dirty="0"/>
              <a:t> = 4, and its position at these times is given by the following definite integrals of its velocity.</a:t>
            </a:r>
          </a:p>
        </p:txBody>
      </p:sp>
      <p:graphicFrame>
        <p:nvGraphicFramePr>
          <p:cNvPr id="126978" name="Object 2"/>
          <p:cNvGraphicFramePr>
            <a:graphicFrameLocks noChangeAspect="1"/>
          </p:cNvGraphicFramePr>
          <p:nvPr/>
        </p:nvGraphicFramePr>
        <p:xfrm>
          <a:off x="1695450" y="1812004"/>
          <a:ext cx="5753100" cy="596900"/>
        </p:xfrm>
        <a:graphic>
          <a:graphicData uri="http://schemas.openxmlformats.org/presentationml/2006/ole">
            <mc:AlternateContent xmlns:mc="http://schemas.openxmlformats.org/markup-compatibility/2006">
              <mc:Choice xmlns:v="urn:schemas-microsoft-com:vml" Requires="v">
                <p:oleObj name="Equation" r:id="rId2" imgW="5752800" imgH="596880" progId="Equation.DSMT4">
                  <p:embed/>
                </p:oleObj>
              </mc:Choice>
              <mc:Fallback>
                <p:oleObj name="Equation" r:id="rId2" imgW="575280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812004"/>
                        <a:ext cx="575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nvGraphicFramePr>
        <p:xfrm>
          <a:off x="533400" y="3610896"/>
          <a:ext cx="1701800" cy="469900"/>
        </p:xfrm>
        <a:graphic>
          <a:graphicData uri="http://schemas.openxmlformats.org/presentationml/2006/ole">
            <mc:AlternateContent xmlns:mc="http://schemas.openxmlformats.org/markup-compatibility/2006">
              <mc:Choice xmlns:v="urn:schemas-microsoft-com:vml" Requires="v">
                <p:oleObj name="Equation" r:id="rId4" imgW="1701720" imgH="469800" progId="Equation.DSMT4">
                  <p:embed/>
                </p:oleObj>
              </mc:Choice>
              <mc:Fallback>
                <p:oleObj name="Equation" r:id="rId4" imgW="17017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10896"/>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Integration to Find Velocity</a:t>
            </a:r>
            <a:br>
              <a:rPr lang="en-US" dirty="0"/>
            </a:br>
            <a:r>
              <a:rPr lang="en-US" dirty="0"/>
              <a:t>and Position Vector Functions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In words, the ball has traveled </a:t>
            </a:r>
            <a:r>
              <a:rPr lang="en-US" dirty="0">
                <a:solidFill>
                  <a:srgbClr val="FF0000"/>
                </a:solidFill>
              </a:rPr>
              <a:t>20 feet</a:t>
            </a:r>
            <a:r>
              <a:rPr lang="en-US" dirty="0"/>
              <a:t> horizontally when it reaches its maximum height of </a:t>
            </a:r>
            <a:r>
              <a:rPr lang="en-US" dirty="0">
                <a:solidFill>
                  <a:srgbClr val="FF0000"/>
                </a:solidFill>
              </a:rPr>
              <a:t>64 feet</a:t>
            </a:r>
            <a:r>
              <a:rPr lang="en-US" dirty="0"/>
              <a:t>, and has traveled </a:t>
            </a:r>
            <a:r>
              <a:rPr lang="en-US" dirty="0">
                <a:solidFill>
                  <a:srgbClr val="FF0000"/>
                </a:solidFill>
              </a:rPr>
              <a:t>40 feet</a:t>
            </a:r>
            <a:r>
              <a:rPr lang="en-US" dirty="0"/>
              <a:t> horizontally when it lands.</a:t>
            </a:r>
          </a:p>
        </p:txBody>
      </p:sp>
      <p:graphicFrame>
        <p:nvGraphicFramePr>
          <p:cNvPr id="128002" name="Object 2"/>
          <p:cNvGraphicFramePr>
            <a:graphicFrameLocks noChangeAspect="1"/>
          </p:cNvGraphicFramePr>
          <p:nvPr/>
        </p:nvGraphicFramePr>
        <p:xfrm>
          <a:off x="1860550" y="1333500"/>
          <a:ext cx="5422900" cy="1485900"/>
        </p:xfrm>
        <a:graphic>
          <a:graphicData uri="http://schemas.openxmlformats.org/presentationml/2006/ole">
            <mc:AlternateContent xmlns:mc="http://schemas.openxmlformats.org/markup-compatibility/2006">
              <mc:Choice xmlns:v="urn:schemas-microsoft-com:vml" Requires="v">
                <p:oleObj name="Equation" r:id="rId2" imgW="5422680" imgH="1485720" progId="Equation.DSMT4">
                  <p:embed/>
                </p:oleObj>
              </mc:Choice>
              <mc:Fallback>
                <p:oleObj name="Equation" r:id="rId2" imgW="5422680" imgH="1485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333500"/>
                        <a:ext cx="5422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Understanding the Parameters of a Vector Function</a:t>
            </a:r>
          </a:p>
        </p:txBody>
      </p:sp>
      <p:sp>
        <p:nvSpPr>
          <p:cNvPr id="3" name="Content Placeholder 2"/>
          <p:cNvSpPr>
            <a:spLocks noGrp="1"/>
          </p:cNvSpPr>
          <p:nvPr>
            <p:ph idx="1"/>
          </p:nvPr>
        </p:nvSpPr>
        <p:spPr>
          <a:xfrm>
            <a:off x="457200" y="1280160"/>
            <a:ext cx="4572000" cy="4572000"/>
          </a:xfrm>
        </p:spPr>
        <p:txBody>
          <a:bodyPr>
            <a:normAutofit/>
          </a:bodyPr>
          <a:lstStyle/>
          <a:p>
            <a:r>
              <a:rPr lang="en-US" dirty="0"/>
              <a:t>The vector function                                                               </a:t>
            </a:r>
          </a:p>
          <a:p>
            <a:r>
              <a:rPr lang="en-US" dirty="0"/>
              <a:t>                         describes the </a:t>
            </a:r>
            <a:r>
              <a:rPr lang="en-US" i="1" dirty="0"/>
              <a:t>helix</a:t>
            </a:r>
            <a:r>
              <a:rPr lang="en-US" dirty="0"/>
              <a:t> shown in red in </a:t>
            </a:r>
          </a:p>
          <a:p>
            <a:pPr>
              <a:spcBef>
                <a:spcPts val="0"/>
              </a:spcBef>
            </a:pPr>
            <a:r>
              <a:rPr lang="en-US" dirty="0"/>
              <a:t>Figure 1. Note that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 1, where </a:t>
            </a:r>
            <a:r>
              <a:rPr lang="en-US" i="1" dirty="0"/>
              <a:t>x</a:t>
            </a:r>
            <a:r>
              <a:rPr lang="en-US" dirty="0"/>
              <a:t> = cos </a:t>
            </a:r>
            <a:r>
              <a:rPr lang="en-US" i="1" dirty="0"/>
              <a:t>t</a:t>
            </a:r>
            <a:r>
              <a:rPr lang="en-US" dirty="0"/>
              <a:t> and </a:t>
            </a:r>
            <a:r>
              <a:rPr lang="en-US" i="1" dirty="0"/>
              <a:t>y</a:t>
            </a:r>
            <a:r>
              <a:rPr lang="en-US" dirty="0"/>
              <a:t> = sin </a:t>
            </a:r>
            <a:r>
              <a:rPr lang="en-US" i="1" dirty="0"/>
              <a:t>t</a:t>
            </a:r>
            <a:r>
              <a:rPr lang="en-US" dirty="0"/>
              <a:t>, so the points of the helix all reside on the cylinder of radius 1 shown in blue. </a:t>
            </a:r>
          </a:p>
        </p:txBody>
      </p:sp>
      <p:graphicFrame>
        <p:nvGraphicFramePr>
          <p:cNvPr id="97282" name="Object 2"/>
          <p:cNvGraphicFramePr>
            <a:graphicFrameLocks noChangeAspect="1"/>
          </p:cNvGraphicFramePr>
          <p:nvPr/>
        </p:nvGraphicFramePr>
        <p:xfrm>
          <a:off x="3458496" y="1329404"/>
          <a:ext cx="2832100" cy="469900"/>
        </p:xfrm>
        <a:graphic>
          <a:graphicData uri="http://schemas.openxmlformats.org/presentationml/2006/ole">
            <mc:AlternateContent xmlns:mc="http://schemas.openxmlformats.org/markup-compatibility/2006">
              <mc:Choice xmlns:v="urn:schemas-microsoft-com:vml" Requires="v">
                <p:oleObj name="Equation" r:id="rId2" imgW="2831760" imgH="469800" progId="Equation.DSMT4">
                  <p:embed/>
                </p:oleObj>
              </mc:Choice>
              <mc:Fallback>
                <p:oleObj name="Equation" r:id="rId2" imgW="28317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496" y="1329404"/>
                        <a:ext cx="283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3" name="Object 3"/>
          <p:cNvGraphicFramePr>
            <a:graphicFrameLocks noChangeAspect="1"/>
          </p:cNvGraphicFramePr>
          <p:nvPr>
            <p:extLst>
              <p:ext uri="{D42A27DB-BD31-4B8C-83A1-F6EECF244321}">
                <p14:modId xmlns:p14="http://schemas.microsoft.com/office/powerpoint/2010/main" val="1879338677"/>
              </p:ext>
            </p:extLst>
          </p:nvPr>
        </p:nvGraphicFramePr>
        <p:xfrm>
          <a:off x="517525" y="1809750"/>
          <a:ext cx="1968500" cy="482600"/>
        </p:xfrm>
        <a:graphic>
          <a:graphicData uri="http://schemas.openxmlformats.org/presentationml/2006/ole">
            <mc:AlternateContent xmlns:mc="http://schemas.openxmlformats.org/markup-compatibility/2006">
              <mc:Choice xmlns:v="urn:schemas-microsoft-com:vml" Requires="v">
                <p:oleObj name="Equation" r:id="rId4" imgW="1968480" imgH="482400" progId="Equation.DSMT4">
                  <p:embed/>
                </p:oleObj>
              </mc:Choice>
              <mc:Fallback>
                <p:oleObj name="Equation" r:id="rId4" imgW="1968480" imgH="482400" progId="Equation.DSMT4">
                  <p:embed/>
                  <p:pic>
                    <p:nvPicPr>
                      <p:cNvPr id="0" name="Picture 3"/>
                      <p:cNvPicPr>
                        <a:picLocks noChangeAspect="1" noChangeArrowheads="1"/>
                      </p:cNvPicPr>
                      <p:nvPr/>
                    </p:nvPicPr>
                    <p:blipFill>
                      <a:blip r:embed="rId5"/>
                      <a:srcRect/>
                      <a:stretch>
                        <a:fillRect/>
                      </a:stretch>
                    </p:blipFill>
                    <p:spPr bwMode="auto">
                      <a:xfrm>
                        <a:off x="517525" y="1809750"/>
                        <a:ext cx="1968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876800" y="1600200"/>
            <a:ext cx="4086225" cy="4404955"/>
            <a:chOff x="4876800" y="1600200"/>
            <a:chExt cx="4086225" cy="4404955"/>
          </a:xfrm>
        </p:grpSpPr>
        <p:pic>
          <p:nvPicPr>
            <p:cNvPr id="97284"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b="9333"/>
            <a:stretch>
              <a:fillRect/>
            </a:stretch>
          </p:blipFill>
          <p:spPr bwMode="auto">
            <a:xfrm>
              <a:off x="4876800" y="1600200"/>
              <a:ext cx="4086225" cy="3886200"/>
            </a:xfrm>
            <a:prstGeom prst="rect">
              <a:avLst/>
            </a:prstGeom>
            <a:noFill/>
            <a:ln w="9525">
              <a:noFill/>
              <a:miter lim="800000"/>
              <a:headEnd/>
              <a:tailEnd/>
            </a:ln>
          </p:spPr>
        </p:pic>
        <p:sp>
          <p:nvSpPr>
            <p:cNvPr id="7" name="Rectangle 6"/>
            <p:cNvSpPr/>
            <p:nvPr/>
          </p:nvSpPr>
          <p:spPr>
            <a:xfrm>
              <a:off x="6190401" y="5481935"/>
              <a:ext cx="2173159" cy="523220"/>
            </a:xfrm>
            <a:prstGeom prst="rect">
              <a:avLst/>
            </a:prstGeom>
          </p:spPr>
          <p:txBody>
            <a:bodyPr wrap="none">
              <a:spAutoFit/>
            </a:bodyPr>
            <a:lstStyle/>
            <a:p>
              <a:r>
                <a:rPr lang="en-US" sz="2800" b="1" dirty="0"/>
                <a:t>Figure 1 </a:t>
              </a:r>
              <a:r>
                <a:rPr lang="en-US" sz="2800" dirty="0"/>
                <a:t>Helix</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Understanding the Parameters of a Vector Function (cont.) </a:t>
            </a:r>
          </a:p>
        </p:txBody>
      </p:sp>
      <p:sp>
        <p:nvSpPr>
          <p:cNvPr id="3" name="Content Placeholder 2"/>
          <p:cNvSpPr>
            <a:spLocks noGrp="1"/>
          </p:cNvSpPr>
          <p:nvPr>
            <p:ph idx="1"/>
          </p:nvPr>
        </p:nvSpPr>
        <p:spPr/>
        <p:txBody>
          <a:bodyPr>
            <a:normAutofit/>
          </a:bodyPr>
          <a:lstStyle/>
          <a:p>
            <a:r>
              <a:rPr lang="en-US" dirty="0"/>
              <a:t>The third parametric equation, </a:t>
            </a:r>
            <a:r>
              <a:rPr lang="en-US" i="1" dirty="0"/>
              <a:t>z</a:t>
            </a:r>
            <a:r>
              <a:rPr lang="en-US" dirty="0"/>
              <a:t> = </a:t>
            </a:r>
            <a:r>
              <a:rPr lang="en-US" i="1" dirty="0"/>
              <a:t>t</a:t>
            </a:r>
            <a:r>
              <a:rPr lang="en-US" dirty="0"/>
              <a:t>, tells us that the position vector </a:t>
            </a:r>
            <a:r>
              <a:rPr lang="en-US" b="1" dirty="0"/>
              <a:t>r</a:t>
            </a:r>
            <a:r>
              <a:rPr lang="en-US" dirty="0"/>
              <a:t>(</a:t>
            </a:r>
            <a:r>
              <a:rPr lang="en-US" i="1" dirty="0"/>
              <a:t>t</a:t>
            </a:r>
            <a:r>
              <a:rPr lang="en-US" dirty="0"/>
              <a:t>) travels “up” the helix (in the direction of the positive </a:t>
            </a:r>
            <a:r>
              <a:rPr lang="en-US" i="1" dirty="0"/>
              <a:t>z</a:t>
            </a:r>
            <a:r>
              <a:rPr lang="en-US" dirty="0"/>
              <a:t>‑axis) as </a:t>
            </a:r>
            <a:r>
              <a:rPr lang="en-US" i="1" dirty="0"/>
              <a:t>t</a:t>
            </a:r>
            <a:r>
              <a:rPr lang="en-US" dirty="0"/>
              <a:t> increases. We often indicate the direction of increasing values of the parameter with arrows, as shown. If the third component of </a:t>
            </a:r>
            <a:r>
              <a:rPr lang="en-US" b="1" dirty="0"/>
              <a:t>r</a:t>
            </a:r>
            <a:r>
              <a:rPr lang="en-US" dirty="0"/>
              <a:t>(</a:t>
            </a:r>
            <a:r>
              <a:rPr lang="en-US" i="1" dirty="0"/>
              <a:t>t</a:t>
            </a:r>
            <a:r>
              <a:rPr lang="en-US" dirty="0"/>
              <a:t>) were instead </a:t>
            </a:r>
            <a:r>
              <a:rPr lang="en-US" dirty="0">
                <a:latin typeface="Symbol" pitchFamily="82" charset="2"/>
              </a:rPr>
              <a:t>-</a:t>
            </a:r>
            <a:r>
              <a:rPr lang="en-US" i="1" dirty="0"/>
              <a:t>t</a:t>
            </a:r>
            <a:r>
              <a:rPr lang="en-US" dirty="0"/>
              <a:t>, the orientation of the helix would be downward and the arrows on the helix would be reversed.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Limits of Vector Functions</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r>
              <a:rPr lang="en-US" dirty="0">
                <a:solidFill>
                  <a:schemeClr val="tx1"/>
                </a:solidFill>
              </a:rPr>
              <a:t>Let                                          be a vector function and </a:t>
            </a:r>
            <a:r>
              <a:rPr lang="en-US" b="1" dirty="0">
                <a:solidFill>
                  <a:schemeClr val="tx1"/>
                </a:solidFill>
              </a:rPr>
              <a:t>L</a:t>
            </a:r>
            <a:r>
              <a:rPr lang="en-US" dirty="0">
                <a:solidFill>
                  <a:schemeClr val="tx1"/>
                </a:solidFill>
              </a:rPr>
              <a:t> a fixed vector. We say that </a:t>
            </a:r>
            <a:r>
              <a:rPr lang="en-US" b="1" dirty="0">
                <a:solidFill>
                  <a:schemeClr val="tx1"/>
                </a:solidFill>
              </a:rPr>
              <a:t>r</a:t>
            </a:r>
            <a:r>
              <a:rPr lang="en-US" dirty="0">
                <a:solidFill>
                  <a:schemeClr val="tx1"/>
                </a:solidFill>
              </a:rPr>
              <a:t> has </a:t>
            </a:r>
            <a:r>
              <a:rPr lang="en-US" b="1" dirty="0">
                <a:solidFill>
                  <a:srgbClr val="C00000"/>
                </a:solidFill>
              </a:rPr>
              <a:t>limit L</a:t>
            </a:r>
            <a:r>
              <a:rPr lang="en-US" dirty="0">
                <a:solidFill>
                  <a:schemeClr val="tx1"/>
                </a:solidFill>
              </a:rPr>
              <a:t> as </a:t>
            </a:r>
            <a:r>
              <a:rPr lang="en-US" i="1" dirty="0">
                <a:solidFill>
                  <a:schemeClr val="tx1"/>
                </a:solidFill>
              </a:rPr>
              <a:t>t</a:t>
            </a:r>
            <a:r>
              <a:rPr lang="en-US" dirty="0">
                <a:solidFill>
                  <a:schemeClr val="tx1"/>
                </a:solidFill>
              </a:rPr>
              <a:t> approaches </a:t>
            </a:r>
            <a:r>
              <a:rPr lang="en-US" i="1" dirty="0">
                <a:solidFill>
                  <a:schemeClr val="tx1"/>
                </a:solidFill>
              </a:rPr>
              <a:t>a</a:t>
            </a:r>
            <a:r>
              <a:rPr lang="en-US" dirty="0">
                <a:solidFill>
                  <a:schemeClr val="tx1"/>
                </a:solidFill>
              </a:rPr>
              <a:t>, and write                      if for every number </a:t>
            </a:r>
            <a:r>
              <a:rPr lang="el-GR" i="1" dirty="0">
                <a:solidFill>
                  <a:schemeClr val="tx1"/>
                </a:solidFill>
                <a:latin typeface="Cambria Math" panose="02040503050406030204" pitchFamily="18" charset="0"/>
                <a:ea typeface="Cambria Math" panose="02040503050406030204" pitchFamily="18" charset="0"/>
                <a:sym typeface="Euclid Symbol"/>
              </a:rPr>
              <a:t>ε</a:t>
            </a:r>
            <a:r>
              <a:rPr lang="en-US" dirty="0">
                <a:solidFill>
                  <a:schemeClr val="tx1"/>
                </a:solidFill>
              </a:rPr>
              <a:t> &gt; 0 there is </a:t>
            </a:r>
          </a:p>
          <a:p>
            <a:r>
              <a:rPr lang="en-US" dirty="0">
                <a:solidFill>
                  <a:schemeClr val="tx1"/>
                </a:solidFill>
              </a:rPr>
              <a:t>a number </a:t>
            </a:r>
            <a:r>
              <a:rPr lang="el-GR" i="1" dirty="0">
                <a:solidFill>
                  <a:schemeClr val="tx1"/>
                </a:solidFill>
                <a:latin typeface="Cambria Math" panose="02040503050406030204" pitchFamily="18" charset="0"/>
                <a:ea typeface="Cambria Math" panose="02040503050406030204" pitchFamily="18" charset="0"/>
                <a:sym typeface="Euclid Symbol"/>
              </a:rPr>
              <a:t>δ</a:t>
            </a:r>
            <a:r>
              <a:rPr lang="en-US" dirty="0">
                <a:solidFill>
                  <a:schemeClr val="tx1"/>
                </a:solidFill>
              </a:rPr>
              <a:t> &gt; 0 such that</a:t>
            </a:r>
          </a:p>
        </p:txBody>
      </p:sp>
      <p:graphicFrame>
        <p:nvGraphicFramePr>
          <p:cNvPr id="40966" name="Object 6"/>
          <p:cNvGraphicFramePr>
            <a:graphicFrameLocks noChangeAspect="1"/>
          </p:cNvGraphicFramePr>
          <p:nvPr>
            <p:extLst>
              <p:ext uri="{D42A27DB-BD31-4B8C-83A1-F6EECF244321}">
                <p14:modId xmlns:p14="http://schemas.microsoft.com/office/powerpoint/2010/main" val="2668087160"/>
              </p:ext>
            </p:extLst>
          </p:nvPr>
        </p:nvGraphicFramePr>
        <p:xfrm>
          <a:off x="1066800" y="1280160"/>
          <a:ext cx="3238500" cy="520700"/>
        </p:xfrm>
        <a:graphic>
          <a:graphicData uri="http://schemas.openxmlformats.org/presentationml/2006/ole">
            <mc:AlternateContent xmlns:mc="http://schemas.openxmlformats.org/markup-compatibility/2006">
              <mc:Choice xmlns:v="urn:schemas-microsoft-com:vml" Requires="v">
                <p:oleObj name="Equation" r:id="rId2" imgW="3238200" imgH="520560" progId="Equation.DSMT4">
                  <p:embed/>
                </p:oleObj>
              </mc:Choice>
              <mc:Fallback>
                <p:oleObj name="Equation" r:id="rId2" imgW="3238200" imgH="52056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80160"/>
                        <a:ext cx="3238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7"/>
          <p:cNvGraphicFramePr>
            <a:graphicFrameLocks noChangeAspect="1"/>
          </p:cNvGraphicFramePr>
          <p:nvPr>
            <p:extLst>
              <p:ext uri="{D42A27DB-BD31-4B8C-83A1-F6EECF244321}">
                <p14:modId xmlns:p14="http://schemas.microsoft.com/office/powerpoint/2010/main" val="3848243069"/>
              </p:ext>
            </p:extLst>
          </p:nvPr>
        </p:nvGraphicFramePr>
        <p:xfrm>
          <a:off x="1981200" y="2159000"/>
          <a:ext cx="1638300" cy="571500"/>
        </p:xfrm>
        <a:graphic>
          <a:graphicData uri="http://schemas.openxmlformats.org/presentationml/2006/ole">
            <mc:AlternateContent xmlns:mc="http://schemas.openxmlformats.org/markup-compatibility/2006">
              <mc:Choice xmlns:v="urn:schemas-microsoft-com:vml" Requires="v">
                <p:oleObj name="Equation" r:id="rId4" imgW="1638000" imgH="571320" progId="Equation.DSMT4">
                  <p:embed/>
                </p:oleObj>
              </mc:Choice>
              <mc:Fallback>
                <p:oleObj name="Equation" r:id="rId4" imgW="1638000" imgH="57132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159000"/>
                        <a:ext cx="163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8"/>
          <p:cNvGraphicFramePr>
            <a:graphicFrameLocks noChangeAspect="1"/>
          </p:cNvGraphicFramePr>
          <p:nvPr>
            <p:extLst>
              <p:ext uri="{D42A27DB-BD31-4B8C-83A1-F6EECF244321}">
                <p14:modId xmlns:p14="http://schemas.microsoft.com/office/powerpoint/2010/main" val="2078107517"/>
              </p:ext>
            </p:extLst>
          </p:nvPr>
        </p:nvGraphicFramePr>
        <p:xfrm>
          <a:off x="2355850" y="3333750"/>
          <a:ext cx="4432300" cy="558800"/>
        </p:xfrm>
        <a:graphic>
          <a:graphicData uri="http://schemas.openxmlformats.org/presentationml/2006/ole">
            <mc:AlternateContent xmlns:mc="http://schemas.openxmlformats.org/markup-compatibility/2006">
              <mc:Choice xmlns:v="urn:schemas-microsoft-com:vml" Requires="v">
                <p:oleObj name="Equation" r:id="rId6" imgW="4431960" imgH="558720" progId="Equation.DSMT4">
                  <p:embed/>
                </p:oleObj>
              </mc:Choice>
              <mc:Fallback>
                <p:oleObj name="Equation" r:id="rId6" imgW="4431960" imgH="558720" progId="Equation.DSMT4">
                  <p:embed/>
                  <p:pic>
                    <p:nvPicPr>
                      <p:cNvPr id="0" name="Picture 8"/>
                      <p:cNvPicPr>
                        <a:picLocks noChangeAspect="1" noChangeArrowheads="1"/>
                      </p:cNvPicPr>
                      <p:nvPr/>
                    </p:nvPicPr>
                    <p:blipFill>
                      <a:blip r:embed="rId7"/>
                      <a:srcRect/>
                      <a:stretch>
                        <a:fillRect/>
                      </a:stretch>
                    </p:blipFill>
                    <p:spPr bwMode="auto">
                      <a:xfrm>
                        <a:off x="2355850" y="3333750"/>
                        <a:ext cx="443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 (cont.)</a:t>
            </a:r>
          </a:p>
        </p:txBody>
      </p:sp>
      <p:sp>
        <p:nvSpPr>
          <p:cNvPr id="3" name="Content Placeholder 2"/>
          <p:cNvSpPr>
            <a:spLocks noGrp="1"/>
          </p:cNvSpPr>
          <p:nvPr>
            <p:ph idx="1"/>
          </p:nvPr>
        </p:nvSpPr>
        <p:spPr/>
        <p:txBody>
          <a:bodyPr/>
          <a:lstStyle/>
          <a:p>
            <a:r>
              <a:rPr lang="en-US" dirty="0"/>
              <a:t>As with scalar functions, this definition means that the vector </a:t>
            </a:r>
            <a:r>
              <a:rPr lang="en-US" b="1" dirty="0"/>
              <a:t>r</a:t>
            </a:r>
            <a:r>
              <a:rPr lang="en-US" dirty="0"/>
              <a:t>(</a:t>
            </a:r>
            <a:r>
              <a:rPr lang="en-US" i="1" dirty="0"/>
              <a:t>t</a:t>
            </a:r>
            <a:r>
              <a:rPr lang="en-US" dirty="0"/>
              <a:t>) approaches the fixed vector </a:t>
            </a:r>
            <a:r>
              <a:rPr lang="en-US" b="1" dirty="0"/>
              <a:t>L</a:t>
            </a:r>
            <a:r>
              <a:rPr lang="en-US" dirty="0"/>
              <a:t> as </a:t>
            </a:r>
            <a:r>
              <a:rPr lang="en-US" i="1" dirty="0"/>
              <a:t>t</a:t>
            </a:r>
            <a:r>
              <a:rPr lang="en-US" dirty="0"/>
              <a:t> gets closer to the fixed number </a:t>
            </a:r>
            <a:r>
              <a:rPr lang="en-US" i="1" dirty="0"/>
              <a:t>a</a:t>
            </a:r>
            <a:r>
              <a:rPr lang="en-US" dirty="0"/>
              <a:t>. If                         then</a:t>
            </a:r>
          </a:p>
          <a:p>
            <a:endParaRPr lang="en-US" dirty="0"/>
          </a:p>
          <a:p>
            <a:endParaRPr lang="en-US" dirty="0"/>
          </a:p>
          <a:p>
            <a:endParaRPr lang="en-US" dirty="0"/>
          </a:p>
          <a:p>
            <a:r>
              <a:rPr lang="en-US" dirty="0"/>
              <a:t>and this, in turn, is equivalent to each of the three summands under the radical approaching 0 as </a:t>
            </a:r>
            <a:r>
              <a:rPr lang="en-US" i="1" dirty="0"/>
              <a:t>t</a:t>
            </a:r>
            <a:r>
              <a:rPr lang="en-US" dirty="0"/>
              <a:t> </a:t>
            </a:r>
            <a:r>
              <a:rPr lang="en-US" dirty="0">
                <a:sym typeface="Symbol"/>
              </a:rPr>
              <a:t></a:t>
            </a:r>
            <a:r>
              <a:rPr lang="en-US" dirty="0"/>
              <a:t> </a:t>
            </a:r>
            <a:r>
              <a:rPr lang="en-US" i="1" dirty="0"/>
              <a:t>a</a:t>
            </a:r>
            <a:r>
              <a:rPr lang="en-US" dirty="0"/>
              <a:t>.</a:t>
            </a:r>
          </a:p>
        </p:txBody>
      </p:sp>
      <p:graphicFrame>
        <p:nvGraphicFramePr>
          <p:cNvPr id="131074" name="Object 2"/>
          <p:cNvGraphicFramePr>
            <a:graphicFrameLocks noChangeAspect="1"/>
          </p:cNvGraphicFramePr>
          <p:nvPr/>
        </p:nvGraphicFramePr>
        <p:xfrm>
          <a:off x="4114800" y="2163096"/>
          <a:ext cx="1905000" cy="495300"/>
        </p:xfrm>
        <a:graphic>
          <a:graphicData uri="http://schemas.openxmlformats.org/presentationml/2006/ole">
            <mc:AlternateContent xmlns:mc="http://schemas.openxmlformats.org/markup-compatibility/2006">
              <mc:Choice xmlns:v="urn:schemas-microsoft-com:vml" Requires="v">
                <p:oleObj name="Equation" r:id="rId2" imgW="1904760" imgH="495000" progId="Equation.DSMT4">
                  <p:embed/>
                </p:oleObj>
              </mc:Choice>
              <mc:Fallback>
                <p:oleObj name="Equation" r:id="rId2" imgW="190476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163096"/>
                        <a:ext cx="190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6" name="Object 4"/>
          <p:cNvGraphicFramePr>
            <a:graphicFrameLocks noChangeAspect="1"/>
          </p:cNvGraphicFramePr>
          <p:nvPr/>
        </p:nvGraphicFramePr>
        <p:xfrm>
          <a:off x="1263650" y="2762250"/>
          <a:ext cx="6616700" cy="1333500"/>
        </p:xfrm>
        <a:graphic>
          <a:graphicData uri="http://schemas.openxmlformats.org/presentationml/2006/ole">
            <mc:AlternateContent xmlns:mc="http://schemas.openxmlformats.org/markup-compatibility/2006">
              <mc:Choice xmlns:v="urn:schemas-microsoft-com:vml" Requires="v">
                <p:oleObj name="Equation" r:id="rId4" imgW="6616440" imgH="1333440" progId="Equation.DSMT4">
                  <p:embed/>
                </p:oleObj>
              </mc:Choice>
              <mc:Fallback>
                <p:oleObj name="Equation" r:id="rId4" imgW="6616440" imgH="13334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650" y="2762250"/>
                        <a:ext cx="66167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Functions and Space Curves (cont.)</a:t>
            </a:r>
          </a:p>
        </p:txBody>
      </p:sp>
      <p:sp>
        <p:nvSpPr>
          <p:cNvPr id="3" name="Content Placeholder 2"/>
          <p:cNvSpPr>
            <a:spLocks noGrp="1"/>
          </p:cNvSpPr>
          <p:nvPr>
            <p:ph idx="1"/>
          </p:nvPr>
        </p:nvSpPr>
        <p:spPr/>
        <p:txBody>
          <a:bodyPr/>
          <a:lstStyle/>
          <a:p>
            <a:r>
              <a:rPr lang="en-US" dirty="0"/>
              <a:t>That is,</a:t>
            </a:r>
          </a:p>
          <a:p>
            <a:endParaRPr lang="en-US" dirty="0"/>
          </a:p>
          <a:p>
            <a:endParaRPr lang="en-US" dirty="0"/>
          </a:p>
          <a:p>
            <a:r>
              <a:rPr lang="en-US" dirty="0"/>
              <a:t>and hence</a:t>
            </a:r>
          </a:p>
          <a:p>
            <a:endParaRPr lang="en-US" dirty="0"/>
          </a:p>
          <a:p>
            <a:endParaRPr lang="en-US" dirty="0"/>
          </a:p>
          <a:p>
            <a:r>
              <a:rPr lang="en-US" dirty="0"/>
              <a:t>This fact allows us to use all the familiar tools of calculus to determine limits of vector functions component by component.</a:t>
            </a:r>
          </a:p>
        </p:txBody>
      </p:sp>
      <p:graphicFrame>
        <p:nvGraphicFramePr>
          <p:cNvPr id="132098" name="Object 2"/>
          <p:cNvGraphicFramePr>
            <a:graphicFrameLocks noChangeAspect="1"/>
          </p:cNvGraphicFramePr>
          <p:nvPr>
            <p:extLst>
              <p:ext uri="{D42A27DB-BD31-4B8C-83A1-F6EECF244321}">
                <p14:modId xmlns:p14="http://schemas.microsoft.com/office/powerpoint/2010/main" val="842272361"/>
              </p:ext>
            </p:extLst>
          </p:nvPr>
        </p:nvGraphicFramePr>
        <p:xfrm>
          <a:off x="666750" y="1828800"/>
          <a:ext cx="7810500" cy="723900"/>
        </p:xfrm>
        <a:graphic>
          <a:graphicData uri="http://schemas.openxmlformats.org/presentationml/2006/ole">
            <mc:AlternateContent xmlns:mc="http://schemas.openxmlformats.org/markup-compatibility/2006">
              <mc:Choice xmlns:v="urn:schemas-microsoft-com:vml" Requires="v">
                <p:oleObj name="Equation" r:id="rId2" imgW="7810200" imgH="723600" progId="Equation.DSMT4">
                  <p:embed/>
                </p:oleObj>
              </mc:Choice>
              <mc:Fallback>
                <p:oleObj name="Equation" r:id="rId2" imgW="7810200" imgH="723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828800"/>
                        <a:ext cx="7810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2821526725"/>
              </p:ext>
            </p:extLst>
          </p:nvPr>
        </p:nvGraphicFramePr>
        <p:xfrm>
          <a:off x="1974850" y="3204210"/>
          <a:ext cx="5194300" cy="723900"/>
        </p:xfrm>
        <a:graphic>
          <a:graphicData uri="http://schemas.openxmlformats.org/presentationml/2006/ole">
            <mc:AlternateContent xmlns:mc="http://schemas.openxmlformats.org/markup-compatibility/2006">
              <mc:Choice xmlns:v="urn:schemas-microsoft-com:vml" Requires="v">
                <p:oleObj name="Equation" r:id="rId4" imgW="5194080" imgH="723600" progId="Equation.DSMT4">
                  <p:embed/>
                </p:oleObj>
              </mc:Choice>
              <mc:Fallback>
                <p:oleObj name="Equation" r:id="rId4" imgW="5194080" imgH="723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3204210"/>
                        <a:ext cx="5194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Limit of a Vector Function</a:t>
            </a:r>
          </a:p>
        </p:txBody>
      </p:sp>
      <p:sp>
        <p:nvSpPr>
          <p:cNvPr id="3" name="Content Placeholder 2"/>
          <p:cNvSpPr>
            <a:spLocks noGrp="1"/>
          </p:cNvSpPr>
          <p:nvPr>
            <p:ph idx="1"/>
          </p:nvPr>
        </p:nvSpPr>
        <p:spPr/>
        <p:txBody>
          <a:bodyPr/>
          <a:lstStyle/>
          <a:p>
            <a:r>
              <a:rPr lang="en-US" dirty="0"/>
              <a:t>Given                                                             find </a:t>
            </a:r>
          </a:p>
          <a:p>
            <a:pPr>
              <a:spcBef>
                <a:spcPts val="2400"/>
              </a:spcBef>
            </a:pPr>
            <a:r>
              <a:rPr lang="en-US" b="1" dirty="0"/>
              <a:t>Solution </a:t>
            </a:r>
          </a:p>
          <a:p>
            <a:endParaRPr lang="en-US" dirty="0"/>
          </a:p>
        </p:txBody>
      </p:sp>
      <p:graphicFrame>
        <p:nvGraphicFramePr>
          <p:cNvPr id="99330" name="Object 2"/>
          <p:cNvGraphicFramePr>
            <a:graphicFrameLocks noChangeAspect="1"/>
          </p:cNvGraphicFramePr>
          <p:nvPr/>
        </p:nvGraphicFramePr>
        <p:xfrm>
          <a:off x="1476934" y="1101803"/>
          <a:ext cx="4749800" cy="927100"/>
        </p:xfrm>
        <a:graphic>
          <a:graphicData uri="http://schemas.openxmlformats.org/presentationml/2006/ole">
            <mc:AlternateContent xmlns:mc="http://schemas.openxmlformats.org/markup-compatibility/2006">
              <mc:Choice xmlns:v="urn:schemas-microsoft-com:vml" Requires="v">
                <p:oleObj name="Equation" r:id="rId2" imgW="4749480" imgH="927000" progId="Equation.DSMT4">
                  <p:embed/>
                </p:oleObj>
              </mc:Choice>
              <mc:Fallback>
                <p:oleObj name="Equation" r:id="rId2" imgW="474948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934" y="1101803"/>
                        <a:ext cx="4749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6972300" y="1318752"/>
          <a:ext cx="1104900" cy="571500"/>
        </p:xfrm>
        <a:graphic>
          <a:graphicData uri="http://schemas.openxmlformats.org/presentationml/2006/ole">
            <mc:AlternateContent xmlns:mc="http://schemas.openxmlformats.org/markup-compatibility/2006">
              <mc:Choice xmlns:v="urn:schemas-microsoft-com:vml" Requires="v">
                <p:oleObj name="Equation" r:id="rId4" imgW="1104840" imgH="571320" progId="Equation.DSMT4">
                  <p:embed/>
                </p:oleObj>
              </mc:Choice>
              <mc:Fallback>
                <p:oleObj name="Equation" r:id="rId4" imgW="110484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300" y="1318752"/>
                        <a:ext cx="1104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4" name="Object 6"/>
          <p:cNvGraphicFramePr>
            <a:graphicFrameLocks noChangeAspect="1"/>
          </p:cNvGraphicFramePr>
          <p:nvPr>
            <p:extLst>
              <p:ext uri="{D42A27DB-BD31-4B8C-83A1-F6EECF244321}">
                <p14:modId xmlns:p14="http://schemas.microsoft.com/office/powerpoint/2010/main" val="1375308007"/>
              </p:ext>
            </p:extLst>
          </p:nvPr>
        </p:nvGraphicFramePr>
        <p:xfrm>
          <a:off x="1632903" y="5043170"/>
          <a:ext cx="1473200" cy="482600"/>
        </p:xfrm>
        <a:graphic>
          <a:graphicData uri="http://schemas.openxmlformats.org/presentationml/2006/ole">
            <mc:AlternateContent xmlns:mc="http://schemas.openxmlformats.org/markup-compatibility/2006">
              <mc:Choice xmlns:v="urn:schemas-microsoft-com:vml" Requires="v">
                <p:oleObj name="Equation" r:id="rId6" imgW="1473120" imgH="482400" progId="Equation.DSMT4">
                  <p:embed/>
                </p:oleObj>
              </mc:Choice>
              <mc:Fallback>
                <p:oleObj name="Equation" r:id="rId6" imgW="1473120" imgH="482400" progId="Equation.DSMT4">
                  <p:embed/>
                  <p:pic>
                    <p:nvPicPr>
                      <p:cNvPr id="0" name="Picture 6"/>
                      <p:cNvPicPr>
                        <a:picLocks noChangeAspect="1" noChangeArrowheads="1"/>
                      </p:cNvPicPr>
                      <p:nvPr/>
                    </p:nvPicPr>
                    <p:blipFill>
                      <a:blip r:embed="rId7"/>
                      <a:srcRect/>
                      <a:stretch>
                        <a:fillRect/>
                      </a:stretch>
                    </p:blipFill>
                    <p:spPr bwMode="auto">
                      <a:xfrm>
                        <a:off x="1632903" y="5043170"/>
                        <a:ext cx="1473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5" name="Object 7"/>
          <p:cNvGraphicFramePr>
            <a:graphicFrameLocks noChangeAspect="1"/>
          </p:cNvGraphicFramePr>
          <p:nvPr>
            <p:extLst>
              <p:ext uri="{D42A27DB-BD31-4B8C-83A1-F6EECF244321}">
                <p14:modId xmlns:p14="http://schemas.microsoft.com/office/powerpoint/2010/main" val="3303857187"/>
              </p:ext>
            </p:extLst>
          </p:nvPr>
        </p:nvGraphicFramePr>
        <p:xfrm>
          <a:off x="540036" y="2907030"/>
          <a:ext cx="1016000" cy="571500"/>
        </p:xfrm>
        <a:graphic>
          <a:graphicData uri="http://schemas.openxmlformats.org/presentationml/2006/ole">
            <mc:AlternateContent xmlns:mc="http://schemas.openxmlformats.org/markup-compatibility/2006">
              <mc:Choice xmlns:v="urn:schemas-microsoft-com:vml" Requires="v">
                <p:oleObj name="Equation" r:id="rId8" imgW="1015920" imgH="571320" progId="Equation.DSMT4">
                  <p:embed/>
                </p:oleObj>
              </mc:Choice>
              <mc:Fallback>
                <p:oleObj name="Equation" r:id="rId8" imgW="1015920" imgH="57132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036" y="2907030"/>
                        <a:ext cx="1016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6" name="Object 8"/>
          <p:cNvGraphicFramePr>
            <a:graphicFrameLocks noChangeAspect="1"/>
          </p:cNvGraphicFramePr>
          <p:nvPr>
            <p:extLst>
              <p:ext uri="{D42A27DB-BD31-4B8C-83A1-F6EECF244321}">
                <p14:modId xmlns:p14="http://schemas.microsoft.com/office/powerpoint/2010/main" val="4018224765"/>
              </p:ext>
            </p:extLst>
          </p:nvPr>
        </p:nvGraphicFramePr>
        <p:xfrm>
          <a:off x="1613853" y="2672080"/>
          <a:ext cx="5969000" cy="990600"/>
        </p:xfrm>
        <a:graphic>
          <a:graphicData uri="http://schemas.openxmlformats.org/presentationml/2006/ole">
            <mc:AlternateContent xmlns:mc="http://schemas.openxmlformats.org/markup-compatibility/2006">
              <mc:Choice xmlns:v="urn:schemas-microsoft-com:vml" Requires="v">
                <p:oleObj name="Equation" r:id="rId10" imgW="5968800" imgH="990360" progId="Equation.DSMT4">
                  <p:embed/>
                </p:oleObj>
              </mc:Choice>
              <mc:Fallback>
                <p:oleObj name="Equation" r:id="rId10" imgW="5968800" imgH="990360" progId="Equation.DSMT4">
                  <p:embed/>
                  <p:pic>
                    <p:nvPicPr>
                      <p:cNvPr id="0" name="Picture 8"/>
                      <p:cNvPicPr>
                        <a:picLocks noChangeAspect="1" noChangeArrowheads="1"/>
                      </p:cNvPicPr>
                      <p:nvPr/>
                    </p:nvPicPr>
                    <p:blipFill>
                      <a:blip r:embed="rId11"/>
                      <a:srcRect/>
                      <a:stretch>
                        <a:fillRect/>
                      </a:stretch>
                    </p:blipFill>
                    <p:spPr bwMode="auto">
                      <a:xfrm>
                        <a:off x="1613853" y="2672080"/>
                        <a:ext cx="5969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8">
            <a:extLst>
              <a:ext uri="{FF2B5EF4-FFF2-40B4-BE49-F238E27FC236}">
                <a16:creationId xmlns:a16="http://schemas.microsoft.com/office/drawing/2014/main" id="{C24A2608-3BF1-53BF-299C-60D830289847}"/>
              </a:ext>
            </a:extLst>
          </p:cNvPr>
          <p:cNvGraphicFramePr>
            <a:graphicFrameLocks noChangeAspect="1"/>
          </p:cNvGraphicFramePr>
          <p:nvPr>
            <p:extLst>
              <p:ext uri="{D42A27DB-BD31-4B8C-83A1-F6EECF244321}">
                <p14:modId xmlns:p14="http://schemas.microsoft.com/office/powerpoint/2010/main" val="3296322192"/>
              </p:ext>
            </p:extLst>
          </p:nvPr>
        </p:nvGraphicFramePr>
        <p:xfrm>
          <a:off x="1605915" y="3999230"/>
          <a:ext cx="3479800" cy="635000"/>
        </p:xfrm>
        <a:graphic>
          <a:graphicData uri="http://schemas.openxmlformats.org/presentationml/2006/ole">
            <mc:AlternateContent xmlns:mc="http://schemas.openxmlformats.org/markup-compatibility/2006">
              <mc:Choice xmlns:v="urn:schemas-microsoft-com:vml" Requires="v">
                <p:oleObj name="Equation" r:id="rId12" imgW="3479760" imgH="634680" progId="Equation.DSMT4">
                  <p:embed/>
                </p:oleObj>
              </mc:Choice>
              <mc:Fallback>
                <p:oleObj name="Equation" r:id="rId12" imgW="3479760" imgH="634680" progId="Equation.DSMT4">
                  <p:embed/>
                  <p:pic>
                    <p:nvPicPr>
                      <p:cNvPr id="99336" name="Object 8"/>
                      <p:cNvPicPr>
                        <a:picLocks noChangeAspect="1" noChangeArrowheads="1"/>
                      </p:cNvPicPr>
                      <p:nvPr/>
                    </p:nvPicPr>
                    <p:blipFill>
                      <a:blip r:embed="rId13"/>
                      <a:srcRect/>
                      <a:stretch>
                        <a:fillRect/>
                      </a:stretch>
                    </p:blipFill>
                    <p:spPr bwMode="auto">
                      <a:xfrm>
                        <a:off x="1605915" y="3999230"/>
                        <a:ext cx="3479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A8131E85-8811-DCEE-0B2B-E2CA8B7C74C2}"/>
              </a:ext>
            </a:extLst>
          </p:cNvPr>
          <p:cNvGraphicFramePr>
            <a:graphicFrameLocks noChangeAspect="1"/>
          </p:cNvGraphicFramePr>
          <p:nvPr>
            <p:extLst>
              <p:ext uri="{D42A27DB-BD31-4B8C-83A1-F6EECF244321}">
                <p14:modId xmlns:p14="http://schemas.microsoft.com/office/powerpoint/2010/main" val="1882201468"/>
              </p:ext>
            </p:extLst>
          </p:nvPr>
        </p:nvGraphicFramePr>
        <p:xfrm>
          <a:off x="5078095" y="3897630"/>
          <a:ext cx="3708400" cy="838200"/>
        </p:xfrm>
        <a:graphic>
          <a:graphicData uri="http://schemas.openxmlformats.org/presentationml/2006/ole">
            <mc:AlternateContent xmlns:mc="http://schemas.openxmlformats.org/markup-compatibility/2006">
              <mc:Choice xmlns:v="urn:schemas-microsoft-com:vml" Requires="v">
                <p:oleObj name="Equation" r:id="rId14" imgW="3708360" imgH="838080" progId="Equation.DSMT4">
                  <p:embed/>
                </p:oleObj>
              </mc:Choice>
              <mc:Fallback>
                <p:oleObj name="Equation" r:id="rId14" imgW="3708360" imgH="838080" progId="Equation.DSMT4">
                  <p:embed/>
                  <p:pic>
                    <p:nvPicPr>
                      <p:cNvPr id="5" name="Object 4"/>
                      <p:cNvPicPr>
                        <a:picLocks noChangeAspect="1" noChangeArrowheads="1"/>
                      </p:cNvPicPr>
                      <p:nvPr/>
                    </p:nvPicPr>
                    <p:blipFill>
                      <a:blip r:embed="rId15"/>
                      <a:srcRect/>
                      <a:stretch>
                        <a:fillRect/>
                      </a:stretch>
                    </p:blipFill>
                    <p:spPr bwMode="auto">
                      <a:xfrm>
                        <a:off x="5078095" y="3897630"/>
                        <a:ext cx="3708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3499</TotalTime>
  <Words>2230</Words>
  <Application>Microsoft Office PowerPoint</Application>
  <PresentationFormat>On-screen Show (4:3)</PresentationFormat>
  <Paragraphs>169</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Cambria Math</vt:lpstr>
      <vt:lpstr>Calibri</vt:lpstr>
      <vt:lpstr>Symbol</vt:lpstr>
      <vt:lpstr>NFAJI L+ Times New Roman PSMT</vt:lpstr>
      <vt:lpstr>Office Theme</vt:lpstr>
      <vt:lpstr>Equation</vt:lpstr>
      <vt:lpstr>Section 12.1</vt:lpstr>
      <vt:lpstr>Vector Functions and Space Curves</vt:lpstr>
      <vt:lpstr>Vector Functions and Space Curves (cont.)</vt:lpstr>
      <vt:lpstr>Example 1: Understanding the Parameters of a Vector Function</vt:lpstr>
      <vt:lpstr>Example 1: Understanding the Parameters of a Vector Function (cont.) </vt:lpstr>
      <vt:lpstr>Definition: Limits of Vector Functions</vt:lpstr>
      <vt:lpstr>Vector Functions and Space Curves (cont.)</vt:lpstr>
      <vt:lpstr>Vector Functions and Space Curves (cont.)</vt:lpstr>
      <vt:lpstr>Example 2: Finding the Limit of a Vector Function</vt:lpstr>
      <vt:lpstr>Definition: Continuity of Vector Functions</vt:lpstr>
      <vt:lpstr>Vector Functions and Space Curves (cont.)</vt:lpstr>
      <vt:lpstr>Definition: Space Curves </vt:lpstr>
      <vt:lpstr>Example 3: Describing a Space Curve in Terms of a Vector Function</vt:lpstr>
      <vt:lpstr>Example 3: Describing a Space Curve in Terms of a Vector Function (cont.)</vt:lpstr>
      <vt:lpstr>Example 3: Describing a Space Curve in Terms of a Vector Function (cont.)</vt:lpstr>
      <vt:lpstr>Differentiation and Integration of Space Curves</vt:lpstr>
      <vt:lpstr>Differentiation and Integration of Space Curves (cont.)</vt:lpstr>
      <vt:lpstr>Differentiation and Integration of Space Curves (cont.)</vt:lpstr>
      <vt:lpstr>Differentiation and Integration of Space Curves (cont.)</vt:lpstr>
      <vt:lpstr>Differentiation and Integration of Space Curves (cont.)</vt:lpstr>
      <vt:lpstr>Differentiation and Integration of Space Curves (cont.)</vt:lpstr>
      <vt:lpstr>Example 4: Finding the Derivative of a Vector Function </vt:lpstr>
      <vt:lpstr>Definition: Differentiability and Smoothness of Space Curves</vt:lpstr>
      <vt:lpstr>Example 5: Finding the Vector Form of an Equation for a Tangent Line</vt:lpstr>
      <vt:lpstr>Example 5: Finding the Vector Form of an Equation for a Tangent Line (cont.) </vt:lpstr>
      <vt:lpstr>Example 5: Finding the Vector Form of an Equation for a Tangent Line (cont.) </vt:lpstr>
      <vt:lpstr>Theorem: Differentiation Rules for Vector Functions</vt:lpstr>
      <vt:lpstr>Theorem: Differentiation Rules for Vector Functions (cont.)</vt:lpstr>
      <vt:lpstr>Proof</vt:lpstr>
      <vt:lpstr>Proof (cont.)</vt:lpstr>
      <vt:lpstr>Example 6: Proving a Constant-Magnitude Vector Function and Its Tangent Are Orthogonal</vt:lpstr>
      <vt:lpstr>Example 6: Proving a Constant-Magnitude Vector Function and Its Tangent Are Orthogonal (cont.) </vt:lpstr>
      <vt:lpstr>Definition: Indefinite and Definite Integrals of Vector Functions</vt:lpstr>
      <vt:lpstr>Definition: Indefinite and Definite Integrals of Vector Functions (cont.)</vt:lpstr>
      <vt:lpstr>Definition: Indefinite and Definite Integrals of Vector Functions (cont.)</vt:lpstr>
      <vt:lpstr>Example 7: Using Integration to Find Velocity and Position Vector Functions  </vt:lpstr>
      <vt:lpstr>Example 7: Using Integration to Find Velocity and Position Vector Functions (cont.)</vt:lpstr>
      <vt:lpstr>Example 7: Using Integration to Find Velocity and Position Vector Functions (cont.)</vt:lpstr>
      <vt:lpstr>Example 7: Using Integration to Find Velocity and Position Vector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413</cp:revision>
  <dcterms:created xsi:type="dcterms:W3CDTF">2013-04-26T14:43:13Z</dcterms:created>
  <dcterms:modified xsi:type="dcterms:W3CDTF">2023-05-09T12:34:45Z</dcterms:modified>
</cp:coreProperties>
</file>