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9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82" r:id="rId20"/>
    <p:sldId id="283" r:id="rId21"/>
    <p:sldId id="284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42" autoAdjust="0"/>
    <p:restoredTop sz="94660"/>
  </p:normalViewPr>
  <p:slideViewPr>
    <p:cSldViewPr>
      <p:cViewPr varScale="1">
        <p:scale>
          <a:sx n="104" d="100"/>
          <a:sy n="104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52.wmf"/><Relationship Id="rId7" Type="http://schemas.openxmlformats.org/officeDocument/2006/relationships/image" Target="../media/image54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12.2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en-US" b="1" i="1" dirty="0">
                <a:solidFill>
                  <a:schemeClr val="tx2"/>
                </a:solidFill>
              </a:rPr>
              <a:t>Arc Length and the Unit Tangent Vector</a:t>
            </a: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Parametrizing a Space Curve with</a:t>
            </a:r>
            <a:br>
              <a:rPr lang="en-US" dirty="0"/>
            </a:br>
            <a:r>
              <a:rPr lang="en-US" dirty="0"/>
              <a:t>Respect to Arc Length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This confirms that the arc length of the helix between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0 and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4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is			  as we found in Example 1. Solving		       for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yields		  so the parametrization </a:t>
            </a:r>
            <a:r>
              <a:rPr lang="en-US" dirty="0"/>
              <a:t>of the curve with respect to arc length is</a:t>
            </a:r>
          </a:p>
        </p:txBody>
      </p:sp>
      <p:graphicFrame>
        <p:nvGraphicFramePr>
          <p:cNvPr id="134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116236"/>
              </p:ext>
            </p:extLst>
          </p:nvPr>
        </p:nvGraphicFramePr>
        <p:xfrm>
          <a:off x="3072716" y="1704072"/>
          <a:ext cx="2184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120" imgH="533160" progId="Equation.DSMT4">
                  <p:embed/>
                </p:oleObj>
              </mc:Choice>
              <mc:Fallback>
                <p:oleObj name="Equation" r:id="rId2" imgW="2184120" imgH="533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716" y="1704072"/>
                        <a:ext cx="2184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7" name="Object 3"/>
          <p:cNvGraphicFramePr>
            <a:graphicFrameLocks noChangeAspect="1"/>
          </p:cNvGraphicFramePr>
          <p:nvPr/>
        </p:nvGraphicFramePr>
        <p:xfrm>
          <a:off x="3306580" y="217857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457200" progId="Equation.DSMT4">
                  <p:embed/>
                </p:oleObj>
              </mc:Choice>
              <mc:Fallback>
                <p:oleObj name="Equation" r:id="rId4" imgW="137160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580" y="2178570"/>
                        <a:ext cx="1371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8" name="Object 4"/>
          <p:cNvGraphicFramePr>
            <a:graphicFrameLocks noChangeAspect="1"/>
          </p:cNvGraphicFramePr>
          <p:nvPr/>
        </p:nvGraphicFramePr>
        <p:xfrm>
          <a:off x="6400800" y="2179820"/>
          <a:ext cx="152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880" imgH="457200" progId="Equation.DSMT4">
                  <p:embed/>
                </p:oleObj>
              </mc:Choice>
              <mc:Fallback>
                <p:oleObj name="Equation" r:id="rId6" imgW="152388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179820"/>
                        <a:ext cx="1524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2330450" y="3390900"/>
          <a:ext cx="4483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83080" imgH="952200" progId="Equation.DSMT4">
                  <p:embed/>
                </p:oleObj>
              </mc:Choice>
              <mc:Fallback>
                <p:oleObj name="Equation" r:id="rId8" imgW="4483080" imgH="952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3390900"/>
                        <a:ext cx="44831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Parametrizing a Space Curve with</a:t>
            </a:r>
            <a:br>
              <a:rPr lang="en-US" dirty="0"/>
            </a:br>
            <a:r>
              <a:rPr lang="en-US" dirty="0"/>
              <a:t>Respect to Arc Length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This tells us, for instance, that the points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mark off locations that are 1 unit from each other traveling along the helix (see Figure 2).</a:t>
            </a:r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991177"/>
              </p:ext>
            </p:extLst>
          </p:nvPr>
        </p:nvGraphicFramePr>
        <p:xfrm>
          <a:off x="635000" y="1879600"/>
          <a:ext cx="43815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81200" imgH="3098520" progId="Equation.DSMT4">
                  <p:embed/>
                </p:oleObj>
              </mc:Choice>
              <mc:Fallback>
                <p:oleObj name="Equation" r:id="rId2" imgW="4381200" imgH="3098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879600"/>
                        <a:ext cx="4381500" cy="309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4920" y="1905002"/>
            <a:ext cx="3840480" cy="268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10133" y="44958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Unit Tangent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9650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unit tangent vector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 of a smooth curve </a:t>
            </a:r>
            <a:r>
              <a:rPr lang="en-US" b="1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 is   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		  Note that if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is the arc length parameter 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0000"/>
                </a:solidFill>
              </a:rPr>
              <a:t>for the curve, then</a:t>
            </a:r>
          </a:p>
          <a:p>
            <a:pPr>
              <a:lnSpc>
                <a:spcPct val="200000"/>
              </a:lnSpc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So, at any given point, </a:t>
            </a:r>
            <a:r>
              <a:rPr lang="en-US" i="1" dirty="0">
                <a:solidFill>
                  <a:srgbClr val="000000"/>
                </a:solidFill>
              </a:rPr>
              <a:t>the rate of change of a curve with respect to the arc length parameter is the unit tangent vector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86211"/>
              </p:ext>
            </p:extLst>
          </p:nvPr>
        </p:nvGraphicFramePr>
        <p:xfrm>
          <a:off x="609600" y="1644620"/>
          <a:ext cx="1841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400" imgH="1015920" progId="Equation.DSMT4">
                  <p:embed/>
                </p:oleObj>
              </mc:Choice>
              <mc:Fallback>
                <p:oleObj name="Equation" r:id="rId2" imgW="1841400" imgH="1015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44620"/>
                        <a:ext cx="1841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285421"/>
              </p:ext>
            </p:extLst>
          </p:nvPr>
        </p:nvGraphicFramePr>
        <p:xfrm>
          <a:off x="1816100" y="3006725"/>
          <a:ext cx="5511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11600" imgH="1054080" progId="Equation.DSMT4">
                  <p:embed/>
                </p:oleObj>
              </mc:Choice>
              <mc:Fallback>
                <p:oleObj name="Equation" r:id="rId4" imgW="5511600" imgH="1054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3006725"/>
                        <a:ext cx="55118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Finding the Unit Tangent Vector for a Curve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unit tangent vector for the curve defined by</a:t>
            </a:r>
            <a:br>
              <a:rPr lang="en-US" dirty="0"/>
            </a:br>
            <a:r>
              <a:rPr lang="en-US" dirty="0"/>
              <a:t>			          over the interval [0, 2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/>
              <a:t>].</a:t>
            </a:r>
          </a:p>
          <a:p>
            <a:r>
              <a:rPr lang="en-US" b="1" dirty="0"/>
              <a:t>Solution </a:t>
            </a:r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593016" y="1733374"/>
          <a:ext cx="3390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0840" imgH="469800" progId="Equation.DSMT4">
                  <p:embed/>
                </p:oleObj>
              </mc:Choice>
              <mc:Fallback>
                <p:oleObj name="Equation" r:id="rId2" imgW="339084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16" y="1733374"/>
                        <a:ext cx="3390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829040" y="2895600"/>
          <a:ext cx="4064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3680" imgH="469800" progId="Equation.DSMT4">
                  <p:embed/>
                </p:oleObj>
              </mc:Choice>
              <mc:Fallback>
                <p:oleObj name="Equation" r:id="rId4" imgW="40636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040" y="2895600"/>
                        <a:ext cx="4064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685800" y="3657600"/>
          <a:ext cx="7835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35760" imgH="647640" progId="Equation.DSMT4">
                  <p:embed/>
                </p:oleObj>
              </mc:Choice>
              <mc:Fallback>
                <p:oleObj name="Equation" r:id="rId6" imgW="7835760" imgH="647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57600"/>
                        <a:ext cx="78359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830080" y="4572000"/>
          <a:ext cx="7048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048440" imgH="1015920" progId="Equation.DSMT4">
                  <p:embed/>
                </p:oleObj>
              </mc:Choice>
              <mc:Fallback>
                <p:oleObj name="Equation" r:id="rId8" imgW="7048440" imgH="1015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080" y="4572000"/>
                        <a:ext cx="7048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Finding the Unit Tangent Vector for a Curve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3 is an illustration of the curve </a:t>
            </a:r>
            <a:r>
              <a:rPr lang="en-US" b="1" dirty="0"/>
              <a:t>r</a:t>
            </a:r>
            <a:r>
              <a:rPr lang="en-US" dirty="0"/>
              <a:t> and</a:t>
            </a:r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907904"/>
              </p:ext>
            </p:extLst>
          </p:nvPr>
        </p:nvGraphicFramePr>
        <p:xfrm>
          <a:off x="6746875" y="1316038"/>
          <a:ext cx="119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482400" progId="Equation.DSMT4">
                  <p:embed/>
                </p:oleObj>
              </mc:Choice>
              <mc:Fallback>
                <p:oleObj name="Equation" r:id="rId2" imgW="119376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75" y="1316038"/>
                        <a:ext cx="1193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0945" y="1828800"/>
            <a:ext cx="3467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95600" y="54864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Finding the Unit Tangent Vector for a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unit tangent vector for the curve in the plane defined by</a:t>
            </a:r>
          </a:p>
          <a:p>
            <a:endParaRPr lang="en-US" dirty="0"/>
          </a:p>
          <a:p>
            <a:r>
              <a:rPr lang="en-US" b="1" dirty="0"/>
              <a:t>Solution</a:t>
            </a:r>
          </a:p>
          <a:p>
            <a:r>
              <a:rPr lang="en-US" dirty="0"/>
              <a:t>This is an easy task:			       so</a:t>
            </a:r>
            <a:br>
              <a:rPr lang="en-US" dirty="0"/>
            </a:br>
            <a:r>
              <a:rPr lang="en-US" dirty="0"/>
              <a:t>				  The point of this example is simply to illustrate the general fact </a:t>
            </a:r>
            <a:r>
              <a:rPr lang="en-IN" dirty="0"/>
              <a:t>(proved in Section 12.1) </a:t>
            </a:r>
            <a:r>
              <a:rPr lang="en-US" dirty="0"/>
              <a:t>that if |</a:t>
            </a:r>
            <a:r>
              <a:rPr lang="en-US" b="1" dirty="0"/>
              <a:t>r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)| is constant, then </a:t>
            </a:r>
            <a:r>
              <a:rPr lang="en-US" b="1" dirty="0"/>
              <a:t>r</a:t>
            </a:r>
            <a:r>
              <a:rPr lang="en-US" dirty="0"/>
              <a:t> and </a:t>
            </a:r>
            <a:r>
              <a:rPr lang="en-US" b="1" dirty="0"/>
              <a:t>r</a:t>
            </a:r>
            <a:r>
              <a:rPr lang="en-US" dirty="0"/>
              <a:t>′ are orthogonal at every point of the curve. </a:t>
            </a:r>
          </a:p>
        </p:txBody>
      </p:sp>
      <p:graphicFrame>
        <p:nvGraphicFramePr>
          <p:cNvPr id="139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32075"/>
              </p:ext>
            </p:extLst>
          </p:nvPr>
        </p:nvGraphicFramePr>
        <p:xfrm>
          <a:off x="3282950" y="2266950"/>
          <a:ext cx="2578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7960" imgH="482400" progId="Equation.DSMT4">
                  <p:embed/>
                </p:oleObj>
              </mc:Choice>
              <mc:Fallback>
                <p:oleObj name="Equation" r:id="rId2" imgW="257796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2266950"/>
                        <a:ext cx="2578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3543300" y="3283990"/>
          <a:ext cx="2933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33640" imgH="469800" progId="Equation.DSMT4">
                  <p:embed/>
                </p:oleObj>
              </mc:Choice>
              <mc:Fallback>
                <p:oleObj name="Equation" r:id="rId4" imgW="29336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3283990"/>
                        <a:ext cx="2933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586490" y="3670300"/>
          <a:ext cx="3619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19440" imgH="520560" progId="Equation.DSMT4">
                  <p:embed/>
                </p:oleObj>
              </mc:Choice>
              <mc:Fallback>
                <p:oleObj name="Equation" r:id="rId6" imgW="3619440" imgH="520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90" y="3670300"/>
                        <a:ext cx="3619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Finding the Unit Tangent Vector for a Curve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4 depicts the unit tangent vector at the point </a:t>
            </a:r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084785"/>
              </p:ext>
            </p:extLst>
          </p:nvPr>
        </p:nvGraphicFramePr>
        <p:xfrm>
          <a:off x="544513" y="1768475"/>
          <a:ext cx="1130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040" imgH="431640" progId="Equation.DSMT4">
                  <p:embed/>
                </p:oleObj>
              </mc:Choice>
              <mc:Fallback>
                <p:oleObj name="Equation" r:id="rId2" imgW="113004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1768475"/>
                        <a:ext cx="1130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8920" y="1894313"/>
            <a:ext cx="3566160" cy="39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105400" y="549658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If we let </a:t>
            </a:r>
            <a:r>
              <a:rPr lang="en-US" b="1" dirty="0"/>
              <a:t>r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denote the position of such an object at time </a:t>
            </a:r>
            <a:r>
              <a:rPr lang="en-US" i="1" dirty="0"/>
              <a:t>t</a:t>
            </a:r>
            <a:r>
              <a:rPr lang="en-US" dirty="0"/>
              <a:t>, then its velocity and acceleration are, respectively, </a:t>
            </a:r>
            <a:r>
              <a:rPr lang="en-US" b="1" dirty="0"/>
              <a:t>v</a:t>
            </a:r>
            <a:r>
              <a:rPr lang="en-US" dirty="0"/>
              <a:t> = </a:t>
            </a:r>
            <a:r>
              <a:rPr lang="en-US" b="1" dirty="0"/>
              <a:t>r</a:t>
            </a:r>
            <a:r>
              <a:rPr lang="en-US" b="1" dirty="0">
                <a:sym typeface="Symbol"/>
              </a:rPr>
              <a:t>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and </a:t>
            </a:r>
            <a:r>
              <a:rPr lang="en-US" b="1" dirty="0"/>
              <a:t>a</a:t>
            </a:r>
            <a:r>
              <a:rPr lang="en-US" dirty="0"/>
              <a:t> = </a:t>
            </a:r>
            <a:r>
              <a:rPr lang="en-US" b="1" dirty="0"/>
              <a:t>r</a:t>
            </a:r>
            <a:r>
              <a:rPr lang="en-US" b="1" dirty="0">
                <a:sym typeface="Symbol"/>
              </a:rPr>
              <a:t> 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). Newton’s Second Law of Motion, </a:t>
            </a:r>
            <a:r>
              <a:rPr lang="en-US" b="1" dirty="0"/>
              <a:t>F</a:t>
            </a:r>
            <a:r>
              <a:rPr lang="en-US" dirty="0"/>
              <a:t> = </a:t>
            </a:r>
            <a:r>
              <a:rPr lang="en-US" i="1" dirty="0"/>
              <a:t>m</a:t>
            </a:r>
            <a:r>
              <a:rPr lang="en-US" i="1" baseline="30000" dirty="0"/>
              <a:t> </a:t>
            </a:r>
            <a:r>
              <a:rPr lang="en-US" b="1" dirty="0"/>
              <a:t>a</a:t>
            </a:r>
            <a:r>
              <a:rPr lang="en-US" dirty="0"/>
              <a:t>, tells us that the sum of the forces acting on an object is equal to the product of its mass </a:t>
            </a:r>
            <a:r>
              <a:rPr lang="en-US" i="1" dirty="0"/>
              <a:t>m</a:t>
            </a:r>
            <a:r>
              <a:rPr lang="en-US" dirty="0"/>
              <a:t> and its acceleration </a:t>
            </a:r>
            <a:r>
              <a:rPr lang="en-US" b="1" dirty="0"/>
              <a:t>a</a:t>
            </a:r>
            <a:r>
              <a:rPr lang="en-US" dirty="0"/>
              <a:t>; if gravity is the only force present, then </a:t>
            </a:r>
            <a:r>
              <a:rPr lang="en-US" b="1" dirty="0"/>
              <a:t>F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i="1" dirty="0"/>
              <a:t>mg</a:t>
            </a:r>
            <a:r>
              <a:rPr lang="en-US" i="1" baseline="30000" dirty="0"/>
              <a:t> </a:t>
            </a:r>
            <a:r>
              <a:rPr lang="en-US" b="1" dirty="0"/>
              <a:t>j</a:t>
            </a:r>
            <a:r>
              <a:rPr lang="en-US" dirty="0"/>
              <a:t>, where </a:t>
            </a:r>
            <a:r>
              <a:rPr lang="en-US" i="1" dirty="0"/>
              <a:t>g</a:t>
            </a:r>
            <a:r>
              <a:rPr lang="en-US" dirty="0"/>
              <a:t> is either 9.81 m/s</a:t>
            </a:r>
            <a:r>
              <a:rPr lang="en-US" baseline="30000" dirty="0"/>
              <a:t>2</a:t>
            </a:r>
            <a:r>
              <a:rPr lang="en-US" dirty="0"/>
              <a:t> or 32 ft/s</a:t>
            </a:r>
            <a:r>
              <a:rPr lang="en-US" baseline="30000" dirty="0"/>
              <a:t>2</a:t>
            </a:r>
            <a:r>
              <a:rPr lang="en-US" dirty="0"/>
              <a:t> and </a:t>
            </a:r>
            <a:r>
              <a:rPr lang="en-US" b="1" dirty="0"/>
              <a:t>j</a:t>
            </a:r>
            <a:r>
              <a:rPr lang="en-US" dirty="0"/>
              <a:t> is the unit vector pointing in the positive </a:t>
            </a:r>
            <a:r>
              <a:rPr lang="en-US" i="1" dirty="0"/>
              <a:t>y</a:t>
            </a:r>
            <a:r>
              <a:rPr lang="en-US" dirty="0"/>
              <a:t>‑direction (away from the Earth’s center). That is, −</a:t>
            </a:r>
            <a:r>
              <a:rPr lang="en-US" i="1" dirty="0"/>
              <a:t>mg</a:t>
            </a:r>
            <a:r>
              <a:rPr lang="en-US" baseline="30000" dirty="0"/>
              <a:t> </a:t>
            </a:r>
            <a:r>
              <a:rPr lang="en-US" b="1" dirty="0"/>
              <a:t>j</a:t>
            </a:r>
            <a:r>
              <a:rPr lang="en-US" dirty="0"/>
              <a:t> = </a:t>
            </a:r>
            <a:r>
              <a:rPr lang="en-US" i="1" dirty="0"/>
              <a:t>m</a:t>
            </a:r>
            <a:r>
              <a:rPr lang="en-US" b="1" dirty="0"/>
              <a:t>r</a:t>
            </a:r>
            <a:r>
              <a:rPr lang="en-US" b="1" dirty="0">
                <a:sym typeface="Symbol"/>
              </a:rPr>
              <a:t>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or, canceling </a:t>
            </a:r>
            <a:r>
              <a:rPr lang="en-US" i="1" dirty="0"/>
              <a:t>m</a:t>
            </a:r>
            <a:r>
              <a:rPr lang="en-US" dirty="0"/>
              <a:t> from both sides, −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en-US" b="1" dirty="0"/>
              <a:t>j</a:t>
            </a:r>
            <a:r>
              <a:rPr lang="en-US" dirty="0"/>
              <a:t> = </a:t>
            </a:r>
            <a:r>
              <a:rPr lang="en-US" b="1" dirty="0"/>
              <a:t>r</a:t>
            </a:r>
            <a:r>
              <a:rPr lang="en-US" b="1" dirty="0">
                <a:sym typeface="Symbol"/>
              </a:rPr>
              <a:t> 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 Motion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set up our coordinate system so that the object moves in the </a:t>
            </a:r>
            <a:r>
              <a:rPr lang="en-US" i="1" dirty="0"/>
              <a:t>xy</a:t>
            </a:r>
            <a:r>
              <a:rPr lang="en-US" dirty="0"/>
              <a:t>-plane, as illustrated in Figure 5, and if the object has initial velocity </a:t>
            </a:r>
            <a:r>
              <a:rPr lang="en-US" b="1" dirty="0"/>
              <a:t>v</a:t>
            </a:r>
            <a:r>
              <a:rPr lang="en-US" baseline="-25000" dirty="0"/>
              <a:t>0</a:t>
            </a:r>
            <a:r>
              <a:rPr lang="en-US" dirty="0"/>
              <a:t> and initial position </a:t>
            </a:r>
            <a:r>
              <a:rPr lang="en-US" b="1" dirty="0"/>
              <a:t>r</a:t>
            </a:r>
            <a:r>
              <a:rPr lang="en-US" baseline="-25000" dirty="0"/>
              <a:t>0</a:t>
            </a:r>
            <a:r>
              <a:rPr lang="en-US" dirty="0"/>
              <a:t>, then we determine </a:t>
            </a:r>
            <a:r>
              <a:rPr lang="en-US" b="1" dirty="0"/>
              <a:t>r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by solving the following initial value problem.</a:t>
            </a: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124200"/>
            <a:ext cx="3657600" cy="227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029200" y="5410200"/>
            <a:ext cx="396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5 </a:t>
            </a:r>
            <a:r>
              <a:rPr lang="en-US" sz="2800" dirty="0"/>
              <a:t>Projectile Motion</a:t>
            </a:r>
          </a:p>
        </p:txBody>
      </p:sp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1219200" y="3746500"/>
          <a:ext cx="3416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16040" imgH="1054080" progId="Equation.DSMT4">
                  <p:embed/>
                </p:oleObj>
              </mc:Choice>
              <mc:Fallback>
                <p:oleObj name="Equation" r:id="rId3" imgW="3416040" imgH="1054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746500"/>
                        <a:ext cx="34163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 Motion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Integrating once and making use of the initial velocity results in the velocity vector</a:t>
            </a:r>
          </a:p>
          <a:p>
            <a:endParaRPr lang="en-US" dirty="0"/>
          </a:p>
          <a:p>
            <a:r>
              <a:rPr lang="en-US" dirty="0"/>
              <a:t>and integrating a second time and using the initial position gives us</a:t>
            </a:r>
          </a:p>
        </p:txBody>
      </p:sp>
      <p:graphicFrame>
        <p:nvGraphicFramePr>
          <p:cNvPr id="154626" name="Object 2"/>
          <p:cNvGraphicFramePr>
            <a:graphicFrameLocks noChangeAspect="1"/>
          </p:cNvGraphicFramePr>
          <p:nvPr/>
        </p:nvGraphicFramePr>
        <p:xfrm>
          <a:off x="3371850" y="2286000"/>
          <a:ext cx="2400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00120" imgH="469800" progId="Equation.DSMT4">
                  <p:embed/>
                </p:oleObj>
              </mc:Choice>
              <mc:Fallback>
                <p:oleObj name="Equation" r:id="rId2" imgW="240012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2286000"/>
                        <a:ext cx="2400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27" name="Object 3"/>
          <p:cNvGraphicFramePr>
            <a:graphicFrameLocks noChangeAspect="1"/>
          </p:cNvGraphicFramePr>
          <p:nvPr/>
        </p:nvGraphicFramePr>
        <p:xfrm>
          <a:off x="2901950" y="3657600"/>
          <a:ext cx="3340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40080" imgH="838080" progId="Equation.DSMT4">
                  <p:embed/>
                </p:oleObj>
              </mc:Choice>
              <mc:Fallback>
                <p:oleObj name="Equation" r:id="rId4" imgW="334008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3657600"/>
                        <a:ext cx="3340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Arc Length of Space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08543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Suppose a curve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is defined over the interval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≤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 ≤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by the position vector				  or, equivalently, by the parametric equations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), and </a:t>
            </a:r>
            <a:r>
              <a:rPr lang="en-US" i="1" dirty="0">
                <a:solidFill>
                  <a:srgbClr val="000000"/>
                </a:solidFill>
              </a:rPr>
              <a:t>z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i="1" dirty="0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). Suppose further that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′,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′, and </a:t>
            </a:r>
            <a:r>
              <a:rPr lang="en-US" i="1" dirty="0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′ are all continuous on [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], and that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is traced out just once over the interval, except possibly for a finite number of self-intersections. </a:t>
            </a:r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538119"/>
              </p:ext>
            </p:extLst>
          </p:nvPr>
        </p:nvGraphicFramePr>
        <p:xfrm>
          <a:off x="3810000" y="1752600"/>
          <a:ext cx="3238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38200" imgH="520560" progId="Equation.DSMT4">
                  <p:embed/>
                </p:oleObj>
              </mc:Choice>
              <mc:Fallback>
                <p:oleObj name="Equation" r:id="rId2" imgW="3238200" imgH="520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752600"/>
                        <a:ext cx="3238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 Motion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Often, it is more natural to express the initial velocity of a projectile in terms of its magnitude (or speed) </a:t>
            </a:r>
            <a:r>
              <a:rPr lang="en-US" i="1" dirty="0"/>
              <a:t>v</a:t>
            </a:r>
            <a:r>
              <a:rPr lang="en-US" baseline="-25000" dirty="0"/>
              <a:t>0</a:t>
            </a:r>
            <a:r>
              <a:rPr lang="en-US" dirty="0"/>
              <a:t> and the angle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/>
              <a:t>  shown in Figure 5, in which case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55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590679"/>
              </p:ext>
            </p:extLst>
          </p:nvPr>
        </p:nvGraphicFramePr>
        <p:xfrm>
          <a:off x="544513" y="2586038"/>
          <a:ext cx="2832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31760" imgH="482400" progId="Equation.DSMT4">
                  <p:embed/>
                </p:oleObj>
              </mc:Choice>
              <mc:Fallback>
                <p:oleObj name="Equation" r:id="rId2" imgW="283176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2586038"/>
                        <a:ext cx="2832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743200"/>
            <a:ext cx="3657600" cy="227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724400" y="5029200"/>
            <a:ext cx="396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5 </a:t>
            </a:r>
            <a:r>
              <a:rPr lang="en-US" sz="2800" dirty="0"/>
              <a:t>Projectile Motion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 Motion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also express </a:t>
            </a:r>
            <a:r>
              <a:rPr lang="en-US" b="1" dirty="0"/>
              <a:t>r</a:t>
            </a:r>
            <a:r>
              <a:rPr lang="en-US" baseline="-25000" dirty="0"/>
              <a:t>0</a:t>
            </a:r>
            <a:r>
              <a:rPr lang="en-US" dirty="0"/>
              <a:t> in component form as</a:t>
            </a:r>
            <a:br>
              <a:rPr lang="en-US" dirty="0"/>
            </a:br>
            <a:r>
              <a:rPr lang="en-US" dirty="0"/>
              <a:t>then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parametric equations corresponding to this vector function are as follows.</a:t>
            </a:r>
          </a:p>
        </p:txBody>
      </p:sp>
      <p:graphicFrame>
        <p:nvGraphicFramePr>
          <p:cNvPr id="156674" name="Object 2"/>
          <p:cNvGraphicFramePr>
            <a:graphicFrameLocks noChangeAspect="1"/>
          </p:cNvGraphicFramePr>
          <p:nvPr/>
        </p:nvGraphicFramePr>
        <p:xfrm>
          <a:off x="6736830" y="1296650"/>
          <a:ext cx="1168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495000" progId="Equation.DSMT4">
                  <p:embed/>
                </p:oleObj>
              </mc:Choice>
              <mc:Fallback>
                <p:oleObj name="Equation" r:id="rId2" imgW="116820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6830" y="1296650"/>
                        <a:ext cx="1168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714247"/>
              </p:ext>
            </p:extLst>
          </p:nvPr>
        </p:nvGraphicFramePr>
        <p:xfrm>
          <a:off x="1174750" y="2203450"/>
          <a:ext cx="63627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62640" imgH="939600" progId="Equation.DSMT4">
                  <p:embed/>
                </p:oleObj>
              </mc:Choice>
              <mc:Fallback>
                <p:oleObj name="Equation" r:id="rId4" imgW="6362640" imgH="93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203450"/>
                        <a:ext cx="63627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43230"/>
              </p:ext>
            </p:extLst>
          </p:nvPr>
        </p:nvGraphicFramePr>
        <p:xfrm>
          <a:off x="1771650" y="3225800"/>
          <a:ext cx="62357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35560" imgH="939600" progId="Equation.DSMT4">
                  <p:embed/>
                </p:oleObj>
              </mc:Choice>
              <mc:Fallback>
                <p:oleObj name="Equation" r:id="rId6" imgW="6235560" imgH="93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3225800"/>
                        <a:ext cx="62357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561683"/>
              </p:ext>
            </p:extLst>
          </p:nvPr>
        </p:nvGraphicFramePr>
        <p:xfrm>
          <a:off x="825500" y="5111750"/>
          <a:ext cx="7493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92680" imgH="825480" progId="Equation.DSMT4">
                  <p:embed/>
                </p:oleObj>
              </mc:Choice>
              <mc:Fallback>
                <p:oleObj name="Equation" r:id="rId8" imgW="7492680" imgH="825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5111750"/>
                        <a:ext cx="7493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 Finding the Maximum Height of a Projectile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vector function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a projectile’s motion, find formulas for its maximum height and the time at which it reaches that height.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A projectile reaches its maximum height when the vertical component of its velocity is 0. </a:t>
            </a:r>
          </a:p>
        </p:txBody>
      </p:sp>
      <p:graphicFrame>
        <p:nvGraphicFramePr>
          <p:cNvPr id="141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40464"/>
              </p:ext>
            </p:extLst>
          </p:nvPr>
        </p:nvGraphicFramePr>
        <p:xfrm>
          <a:off x="1193800" y="1822450"/>
          <a:ext cx="6756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56120" imgH="939600" progId="Equation.DSMT4">
                  <p:embed/>
                </p:oleObj>
              </mc:Choice>
              <mc:Fallback>
                <p:oleObj name="Equation" r:id="rId2" imgW="6756120" imgH="93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1822450"/>
                        <a:ext cx="6756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 Finding the Maximum Height of a Projectile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						       the formula for the time at which it reaches its maximum height 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 that time, the vertical component of </a:t>
            </a:r>
            <a:r>
              <a:rPr lang="en-US" b="1" dirty="0"/>
              <a:t>r </a:t>
            </a:r>
            <a:r>
              <a:rPr lang="en-US" dirty="0"/>
              <a:t>is</a:t>
            </a:r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242748"/>
              </p:ext>
            </p:extLst>
          </p:nvPr>
        </p:nvGraphicFramePr>
        <p:xfrm>
          <a:off x="1333500" y="1303338"/>
          <a:ext cx="525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57800" imgH="482400" progId="Equation.DSMT4">
                  <p:embed/>
                </p:oleObj>
              </mc:Choice>
              <mc:Fallback>
                <p:oleObj name="Equation" r:id="rId2" imgW="525780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303338"/>
                        <a:ext cx="5257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273152"/>
              </p:ext>
            </p:extLst>
          </p:nvPr>
        </p:nvGraphicFramePr>
        <p:xfrm>
          <a:off x="3771900" y="2292350"/>
          <a:ext cx="1600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888840" progId="Equation.DSMT4">
                  <p:embed/>
                </p:oleObj>
              </mc:Choice>
              <mc:Fallback>
                <p:oleObj name="Equation" r:id="rId4" imgW="1600200" imgH="8888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2292350"/>
                        <a:ext cx="16002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359167"/>
              </p:ext>
            </p:extLst>
          </p:nvPr>
        </p:nvGraphicFramePr>
        <p:xfrm>
          <a:off x="457200" y="3886200"/>
          <a:ext cx="8229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29600" imgH="1066680" progId="Equation.DSMT4">
                  <p:embed/>
                </p:oleObj>
              </mc:Choice>
              <mc:Fallback>
                <p:oleObj name="Equation" r:id="rId6" imgW="8229600" imgH="1066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8229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Example 6: Finding the Distance Traveled by a</a:t>
            </a:r>
            <a:br>
              <a:rPr lang="en-US" dirty="0"/>
            </a:br>
            <a:r>
              <a:rPr lang="en-US" dirty="0"/>
              <a:t>Projectile and Its Speed at Impact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bullet is shot from a rifle with a muzzle velocity of 170 m/s at a 30° angle of elevation. The bullet leaves the rifle at a height 2 m above the ground. Assuming the surrounding terrain is flat and level, how far does the bullet travel, and with what speed does it hit the ground?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Finding the Distance Traveled by a</a:t>
            </a:r>
            <a:br>
              <a:rPr lang="en-US" dirty="0"/>
            </a:br>
            <a:r>
              <a:rPr lang="en-US" dirty="0"/>
              <a:t>Projectile and Its Speed at Impact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412480" cy="4572000"/>
          </a:xfrm>
        </p:spPr>
        <p:txBody>
          <a:bodyPr/>
          <a:lstStyle/>
          <a:p>
            <a:r>
              <a:rPr lang="en-US" b="1" dirty="0"/>
              <a:t>Solution</a:t>
            </a:r>
          </a:p>
          <a:p>
            <a:r>
              <a:rPr lang="en-US" dirty="0"/>
              <a:t>We can determine the time </a:t>
            </a:r>
            <a:r>
              <a:rPr lang="en-US" i="1" dirty="0"/>
              <a:t>t</a:t>
            </a:r>
            <a:r>
              <a:rPr lang="en-US" dirty="0"/>
              <a:t> at which the bullet lands by solving the quadratic equation </a:t>
            </a:r>
          </a:p>
        </p:txBody>
      </p:sp>
      <p:graphicFrame>
        <p:nvGraphicFramePr>
          <p:cNvPr id="143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671570"/>
              </p:ext>
            </p:extLst>
          </p:nvPr>
        </p:nvGraphicFramePr>
        <p:xfrm>
          <a:off x="5010150" y="2270125"/>
          <a:ext cx="3822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22480" imgH="495000" progId="Equation.DSMT4">
                  <p:embed/>
                </p:oleObj>
              </mc:Choice>
              <mc:Fallback>
                <p:oleObj name="Equation" r:id="rId2" imgW="382248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150" y="2270125"/>
                        <a:ext cx="3822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609600" y="2971800"/>
          <a:ext cx="468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86120" imgH="838080" progId="Equation.DSMT4">
                  <p:embed/>
                </p:oleObj>
              </mc:Choice>
              <mc:Fallback>
                <p:oleObj name="Equation" r:id="rId4" imgW="468612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71800"/>
                        <a:ext cx="468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2286000" y="3886200"/>
          <a:ext cx="624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48160" imgH="838080" progId="Equation.DSMT4">
                  <p:embed/>
                </p:oleObj>
              </mc:Choice>
              <mc:Fallback>
                <p:oleObj name="Equation" r:id="rId6" imgW="624816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86200"/>
                        <a:ext cx="6248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666886"/>
              </p:ext>
            </p:extLst>
          </p:nvPr>
        </p:nvGraphicFramePr>
        <p:xfrm>
          <a:off x="4601980" y="4876800"/>
          <a:ext cx="2222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22280" imgH="330120" progId="Equation.DSMT4">
                  <p:embed/>
                </p:oleObj>
              </mc:Choice>
              <mc:Fallback>
                <p:oleObj name="Equation" r:id="rId8" imgW="2222280" imgH="3301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980" y="4876800"/>
                        <a:ext cx="2222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Finding the Distance Traveled by a</a:t>
            </a:r>
            <a:br>
              <a:rPr lang="en-US" dirty="0"/>
            </a:br>
            <a:r>
              <a:rPr lang="en-US" dirty="0"/>
              <a:t>Projectile and Its Speed at Impact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second solution for </a:t>
            </a:r>
            <a:r>
              <a:rPr lang="en-US" i="1" dirty="0"/>
              <a:t>t</a:t>
            </a:r>
            <a:r>
              <a:rPr lang="en-US" dirty="0"/>
              <a:t> is the value we seek (the first solution is a time before the rifle is fired), and the horizontal distance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the bullet has traveled over that time is as follows.</a:t>
            </a:r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871475"/>
              </p:ext>
            </p:extLst>
          </p:nvPr>
        </p:nvGraphicFramePr>
        <p:xfrm>
          <a:off x="2940050" y="3206750"/>
          <a:ext cx="2641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41320" imgH="482400" progId="Equation.DSMT4">
                  <p:embed/>
                </p:oleObj>
              </mc:Choice>
              <mc:Fallback>
                <p:oleObj name="Equation" r:id="rId2" imgW="264132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3206750"/>
                        <a:ext cx="2641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8" name="Object 4"/>
          <p:cNvGraphicFramePr>
            <a:graphicFrameLocks noChangeAspect="1"/>
          </p:cNvGraphicFramePr>
          <p:nvPr/>
        </p:nvGraphicFramePr>
        <p:xfrm>
          <a:off x="3810000" y="3886200"/>
          <a:ext cx="2374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74560" imgH="914400" progId="Equation.DSMT4">
                  <p:embed/>
                </p:oleObj>
              </mc:Choice>
              <mc:Fallback>
                <p:oleObj name="Equation" r:id="rId4" imgW="2374560" imgH="914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886200"/>
                        <a:ext cx="23749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125099"/>
              </p:ext>
            </p:extLst>
          </p:nvPr>
        </p:nvGraphicFramePr>
        <p:xfrm>
          <a:off x="3810000" y="4965700"/>
          <a:ext cx="137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291960" progId="Equation.DSMT4">
                  <p:embed/>
                </p:oleObj>
              </mc:Choice>
              <mc:Fallback>
                <p:oleObj name="Equation" r:id="rId6" imgW="13716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965700"/>
                        <a:ext cx="137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Finding the Distance Traveled by a</a:t>
            </a:r>
            <a:br>
              <a:rPr lang="en-US" dirty="0"/>
            </a:br>
            <a:r>
              <a:rPr lang="en-US" dirty="0"/>
              <a:t>Projectile and Its Speed at Impact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As always, the speed of an object is the absolute value of its velocity, so using the fact that</a:t>
            </a:r>
            <a:br>
              <a:rPr lang="en-US" sz="2700" dirty="0"/>
            </a:br>
            <a:r>
              <a:rPr lang="en-US" sz="2700" dirty="0"/>
              <a:t>			        the speed of the bullet when it lands is</a:t>
            </a:r>
          </a:p>
          <a:p>
            <a:endParaRPr lang="en-US" sz="2700" dirty="0"/>
          </a:p>
          <a:p>
            <a:endParaRPr lang="en-US" sz="2700" dirty="0"/>
          </a:p>
          <a:p>
            <a:endParaRPr lang="en-US" sz="2700" dirty="0"/>
          </a:p>
          <a:p>
            <a:endParaRPr lang="en-US" sz="2700" dirty="0"/>
          </a:p>
          <a:p>
            <a:r>
              <a:rPr lang="en-US" sz="2700" dirty="0"/>
              <a:t>or just slightly greater than the speed  which it left the rifle.</a:t>
            </a:r>
          </a:p>
        </p:txBody>
      </p:sp>
      <p:graphicFrame>
        <p:nvGraphicFramePr>
          <p:cNvPr id="145410" name="Object 2"/>
          <p:cNvGraphicFramePr>
            <a:graphicFrameLocks noChangeAspect="1"/>
          </p:cNvGraphicFramePr>
          <p:nvPr/>
        </p:nvGraphicFramePr>
        <p:xfrm>
          <a:off x="5725758" y="1746078"/>
          <a:ext cx="1854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000" imgH="469800" progId="Equation.DSMT4">
                  <p:embed/>
                </p:oleObj>
              </mc:Choice>
              <mc:Fallback>
                <p:oleObj name="Equation" r:id="rId2" imgW="185400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758" y="1746078"/>
                        <a:ext cx="1854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159789"/>
              </p:ext>
            </p:extLst>
          </p:nvPr>
        </p:nvGraphicFramePr>
        <p:xfrm>
          <a:off x="533400" y="2171700"/>
          <a:ext cx="3365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65280" imgH="482400" progId="Equation.DSMT4">
                  <p:embed/>
                </p:oleObj>
              </mc:Choice>
              <mc:Fallback>
                <p:oleObj name="Equation" r:id="rId4" imgW="336528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71700"/>
                        <a:ext cx="3365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328058"/>
              </p:ext>
            </p:extLst>
          </p:nvPr>
        </p:nvGraphicFramePr>
        <p:xfrm>
          <a:off x="736600" y="3054350"/>
          <a:ext cx="7670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70520" imgH="609480" progId="Equation.DSMT4">
                  <p:embed/>
                </p:oleObj>
              </mc:Choice>
              <mc:Fallback>
                <p:oleObj name="Equation" r:id="rId6" imgW="7670520" imgH="609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3054350"/>
                        <a:ext cx="7670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206892"/>
              </p:ext>
            </p:extLst>
          </p:nvPr>
        </p:nvGraphicFramePr>
        <p:xfrm>
          <a:off x="2136775" y="3636963"/>
          <a:ext cx="5867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67280" imgH="1104840" progId="Equation.DSMT4">
                  <p:embed/>
                </p:oleObj>
              </mc:Choice>
              <mc:Fallback>
                <p:oleObj name="Equation" r:id="rId8" imgW="5867280" imgH="1104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3636963"/>
                        <a:ext cx="58674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814892"/>
              </p:ext>
            </p:extLst>
          </p:nvPr>
        </p:nvGraphicFramePr>
        <p:xfrm>
          <a:off x="2216150" y="4708843"/>
          <a:ext cx="1866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66600" imgH="431640" progId="Equation.DSMT4">
                  <p:embed/>
                </p:oleObj>
              </mc:Choice>
              <mc:Fallback>
                <p:oleObj name="Equation" r:id="rId10" imgW="1866600" imgH="431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4708843"/>
                        <a:ext cx="1866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Arc Length of Space Curves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10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no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Then the </a:t>
            </a:r>
            <a:r>
              <a:rPr lang="en-US" b="1" dirty="0">
                <a:solidFill>
                  <a:srgbClr val="C00000"/>
                </a:solidFill>
              </a:rPr>
              <a:t>arc length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L</a:t>
            </a:r>
            <a:r>
              <a:rPr lang="en-US" dirty="0">
                <a:solidFill>
                  <a:srgbClr val="000000"/>
                </a:solidFill>
              </a:rPr>
              <a:t> of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is given by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Since					 the above is equivalent </a:t>
            </a:r>
          </a:p>
          <a:p>
            <a:r>
              <a:rPr lang="en-US" dirty="0">
                <a:solidFill>
                  <a:srgbClr val="000000"/>
                </a:solidFill>
              </a:rPr>
              <a:t>to </a:t>
            </a:r>
          </a:p>
        </p:txBody>
      </p:sp>
      <p:graphicFrame>
        <p:nvGraphicFramePr>
          <p:cNvPr id="1280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431978"/>
              </p:ext>
            </p:extLst>
          </p:nvPr>
        </p:nvGraphicFramePr>
        <p:xfrm>
          <a:off x="1771650" y="2006742"/>
          <a:ext cx="56007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600520" imgH="2031840" progId="Equation.DSMT4">
                  <p:embed/>
                </p:oleObj>
              </mc:Choice>
              <mc:Fallback>
                <p:oleObj name="Equation" r:id="rId2" imgW="5600520" imgH="20318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2006742"/>
                        <a:ext cx="56007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925892"/>
              </p:ext>
            </p:extLst>
          </p:nvPr>
        </p:nvGraphicFramePr>
        <p:xfrm>
          <a:off x="1371600" y="4049628"/>
          <a:ext cx="3759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59120" imgH="520560" progId="Equation.DSMT4">
                  <p:embed/>
                </p:oleObj>
              </mc:Choice>
              <mc:Fallback>
                <p:oleObj name="Equation" r:id="rId4" imgW="3759120" imgH="520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049628"/>
                        <a:ext cx="37592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988269"/>
              </p:ext>
            </p:extLst>
          </p:nvPr>
        </p:nvGraphicFramePr>
        <p:xfrm>
          <a:off x="1066800" y="4482264"/>
          <a:ext cx="1993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93680" imgH="698400" progId="Equation.DSMT4">
                  <p:embed/>
                </p:oleObj>
              </mc:Choice>
              <mc:Fallback>
                <p:oleObj name="Equation" r:id="rId6" imgW="1993680" imgH="698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82264"/>
                        <a:ext cx="19939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Finding the Arc Length of a Space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arc length of the portion of the helix</a:t>
            </a:r>
            <a:br>
              <a:rPr lang="en-US" dirty="0"/>
            </a:br>
            <a:r>
              <a:rPr lang="en-US" dirty="0"/>
              <a:t>			      over the interval [0, 4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].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The given interval defines</a:t>
            </a:r>
            <a:br>
              <a:rPr lang="en-US" dirty="0"/>
            </a:br>
            <a:r>
              <a:rPr lang="en-US" dirty="0"/>
              <a:t>two coils of the helix as </a:t>
            </a:r>
            <a:br>
              <a:rPr lang="en-US" dirty="0"/>
            </a:br>
            <a:r>
              <a:rPr lang="en-US" dirty="0"/>
              <a:t>shown in Figure 1, </a:t>
            </a:r>
            <a:br>
              <a:rPr lang="en-US" dirty="0"/>
            </a:br>
            <a:r>
              <a:rPr lang="en-US" dirty="0"/>
              <a:t>beginning at the point </a:t>
            </a:r>
            <a:br>
              <a:rPr lang="en-US" dirty="0"/>
            </a:br>
            <a:r>
              <a:rPr lang="en-US" dirty="0"/>
              <a:t>(1, 0, 0) and ending at the</a:t>
            </a:r>
            <a:br>
              <a:rPr lang="en-US" dirty="0"/>
            </a:br>
            <a:r>
              <a:rPr lang="en-US" dirty="0"/>
              <a:t> point (1, 2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/>
              <a:t>, 0).</a:t>
            </a:r>
          </a:p>
        </p:txBody>
      </p:sp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609600" y="1737610"/>
          <a:ext cx="3048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7760" imgH="495000" progId="Equation.DSMT4">
                  <p:embed/>
                </p:oleObj>
              </mc:Choice>
              <mc:Fallback>
                <p:oleObj name="Equation" r:id="rId2" imgW="304776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37610"/>
                        <a:ext cx="3048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700468"/>
            <a:ext cx="4480560" cy="260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791200" y="5352408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Finding the Arc Length of a Space Curve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arc length of this curve is as follows.</a:t>
            </a:r>
          </a:p>
        </p:txBody>
      </p:sp>
      <p:graphicFrame>
        <p:nvGraphicFramePr>
          <p:cNvPr id="130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393984"/>
              </p:ext>
            </p:extLst>
          </p:nvPr>
        </p:nvGraphicFramePr>
        <p:xfrm>
          <a:off x="1022350" y="2381250"/>
          <a:ext cx="2108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160" imgH="736560" progId="Equation.DSMT4">
                  <p:embed/>
                </p:oleObj>
              </mc:Choice>
              <mc:Fallback>
                <p:oleObj name="Equation" r:id="rId2" imgW="2108160" imgH="736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2381250"/>
                        <a:ext cx="2108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261375"/>
              </p:ext>
            </p:extLst>
          </p:nvPr>
        </p:nvGraphicFramePr>
        <p:xfrm>
          <a:off x="3189288" y="2133600"/>
          <a:ext cx="4927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27320" imgH="1104840" progId="Equation.DSMT4">
                  <p:embed/>
                </p:oleObj>
              </mc:Choice>
              <mc:Fallback>
                <p:oleObj name="Equation" r:id="rId4" imgW="4927320" imgH="11048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2133600"/>
                        <a:ext cx="49276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875506"/>
              </p:ext>
            </p:extLst>
          </p:nvPr>
        </p:nvGraphicFramePr>
        <p:xfrm>
          <a:off x="1284288" y="3354388"/>
          <a:ext cx="25527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52400" imgH="1104840" progId="Equation.DSMT4">
                  <p:embed/>
                </p:oleObj>
              </mc:Choice>
              <mc:Fallback>
                <p:oleObj name="Equation" r:id="rId6" imgW="2552400" imgH="1104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3354388"/>
                        <a:ext cx="25527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213684"/>
              </p:ext>
            </p:extLst>
          </p:nvPr>
        </p:nvGraphicFramePr>
        <p:xfrm>
          <a:off x="3910013" y="3689350"/>
          <a:ext cx="1143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444240" progId="Equation.DSMT4">
                  <p:embed/>
                </p:oleObj>
              </mc:Choice>
              <mc:Fallback>
                <p:oleObj name="Equation" r:id="rId8" imgW="1143000" imgH="444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3689350"/>
                        <a:ext cx="1143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often use </a:t>
            </a:r>
            <a:r>
              <a:rPr lang="en-US" i="1" dirty="0"/>
              <a:t>t</a:t>
            </a:r>
            <a:r>
              <a:rPr lang="en-US" dirty="0"/>
              <a:t> as the symbol for the parameter in defining a curve, since the curves in many applications arise as functions of time. But curves can be reparametrized as convenient, and when studying the pure geometry of a curve, it often makes sense to replace the original parameter with the </a:t>
            </a:r>
            <a:r>
              <a:rPr lang="en-US" b="1" dirty="0"/>
              <a:t>arc length parameter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. After doing so, we say the curve is </a:t>
            </a:r>
            <a:r>
              <a:rPr lang="en-US" b="1" dirty="0"/>
              <a:t>parametrized with respect to arc length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arc length parameter is defined by the arc length formula.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In this formula, we assume that the curve is parametrized in terms of </a:t>
            </a:r>
            <a:r>
              <a:rPr lang="en-US" i="1" dirty="0"/>
              <a:t>u</a:t>
            </a:r>
            <a:r>
              <a:rPr lang="en-US" dirty="0"/>
              <a:t>, and that</a:t>
            </a:r>
            <a:br>
              <a:rPr lang="en-US" dirty="0"/>
            </a:br>
            <a:r>
              <a:rPr lang="en-US" dirty="0"/>
              <a:t>			         is a conveniently chosen reference point from which to measure arc length. Then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is the length of the curve between </a:t>
            </a:r>
            <a:r>
              <a:rPr lang="en-US" i="1" dirty="0"/>
              <a:t>u</a:t>
            </a:r>
            <a:r>
              <a:rPr lang="en-US" dirty="0"/>
              <a:t> = </a:t>
            </a:r>
            <a:r>
              <a:rPr lang="en-US" i="1" dirty="0"/>
              <a:t>t</a:t>
            </a:r>
            <a:r>
              <a:rPr lang="en-US" baseline="-25000" dirty="0"/>
              <a:t>0</a:t>
            </a:r>
            <a:r>
              <a:rPr lang="en-US" dirty="0"/>
              <a:t> and </a:t>
            </a:r>
            <a:br>
              <a:rPr lang="en-US" dirty="0"/>
            </a:br>
            <a:r>
              <a:rPr lang="en-US" i="1" dirty="0"/>
              <a:t>u</a:t>
            </a:r>
            <a:r>
              <a:rPr lang="en-US" dirty="0"/>
              <a:t> = </a:t>
            </a:r>
            <a:r>
              <a:rPr lang="en-US" i="1" dirty="0"/>
              <a:t>t</a:t>
            </a:r>
            <a:r>
              <a:rPr lang="en-US" dirty="0"/>
              <a:t>, and by the Fundamental Theorem of Calculus,</a:t>
            </a: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684595"/>
              </p:ext>
            </p:extLst>
          </p:nvPr>
        </p:nvGraphicFramePr>
        <p:xfrm>
          <a:off x="1016000" y="1905000"/>
          <a:ext cx="71120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1800" imgH="1104840" progId="Equation.DSMT4">
                  <p:embed/>
                </p:oleObj>
              </mc:Choice>
              <mc:Fallback>
                <p:oleObj name="Equation" r:id="rId2" imgW="7111800" imgH="1104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905000"/>
                        <a:ext cx="71120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139652"/>
              </p:ext>
            </p:extLst>
          </p:nvPr>
        </p:nvGraphicFramePr>
        <p:xfrm>
          <a:off x="565880" y="3853130"/>
          <a:ext cx="3327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27120" imgH="444240" progId="Equation.DSMT4">
                  <p:embed/>
                </p:oleObj>
              </mc:Choice>
              <mc:Fallback>
                <p:oleObj name="Equation" r:id="rId4" imgW="332712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880" y="3853130"/>
                        <a:ext cx="3327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781912"/>
              </p:ext>
            </p:extLst>
          </p:nvPr>
        </p:nvGraphicFramePr>
        <p:xfrm>
          <a:off x="517525" y="5567784"/>
          <a:ext cx="1892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92160" imgH="444240" progId="Equation.DSMT4">
                  <p:embed/>
                </p:oleObj>
              </mc:Choice>
              <mc:Fallback>
                <p:oleObj name="Equation" r:id="rId6" imgW="1892160" imgH="444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5567784"/>
                        <a:ext cx="1892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advantage of the arc length parameter is evident if we are able to write </a:t>
            </a:r>
            <a:r>
              <a:rPr lang="en-US" i="1" dirty="0"/>
              <a:t>t</a:t>
            </a:r>
            <a:r>
              <a:rPr lang="en-US" dirty="0"/>
              <a:t> as a function of </a:t>
            </a:r>
            <a:r>
              <a:rPr lang="en-US" i="1" dirty="0"/>
              <a:t>s</a:t>
            </a:r>
            <a:r>
              <a:rPr lang="en-US" dirty="0"/>
              <a:t>, for then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  <a:p>
            <a:r>
              <a:rPr lang="en-US" dirty="0"/>
              <a:t>and the arc length of the curve between two points </a:t>
            </a:r>
            <a:br>
              <a:rPr lang="en-US" dirty="0"/>
            </a:br>
            <a:r>
              <a:rPr lang="en-US" b="1" dirty="0"/>
              <a:t>r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)) and </a:t>
            </a:r>
            <a:r>
              <a:rPr lang="en-US" b="1" dirty="0"/>
              <a:t>r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)) is thus</a:t>
            </a:r>
          </a:p>
        </p:txBody>
      </p:sp>
      <p:graphicFrame>
        <p:nvGraphicFramePr>
          <p:cNvPr id="152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715688"/>
              </p:ext>
            </p:extLst>
          </p:nvPr>
        </p:nvGraphicFramePr>
        <p:xfrm>
          <a:off x="609600" y="2806700"/>
          <a:ext cx="7924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24680" imgH="1079280" progId="Equation.DSMT4">
                  <p:embed/>
                </p:oleObj>
              </mc:Choice>
              <mc:Fallback>
                <p:oleObj name="Equation" r:id="rId2" imgW="7924680" imgH="10792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06700"/>
                        <a:ext cx="79248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56659"/>
              </p:ext>
            </p:extLst>
          </p:nvPr>
        </p:nvGraphicFramePr>
        <p:xfrm>
          <a:off x="2698750" y="4953000"/>
          <a:ext cx="3746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46160" imgH="927000" progId="Equation.DSMT4">
                  <p:embed/>
                </p:oleObj>
              </mc:Choice>
              <mc:Fallback>
                <p:oleObj name="Equation" r:id="rId4" imgW="3746160" imgH="927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4953000"/>
                        <a:ext cx="37465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Parametrizing a Space Curve with</a:t>
            </a:r>
            <a:br>
              <a:rPr lang="en-US" dirty="0"/>
            </a:br>
            <a:r>
              <a:rPr lang="en-US" dirty="0"/>
              <a:t>Respect to Arc Length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Reparametrize the helix				   with respect to arc length.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We first make the cosmetic reparametrization </a:t>
            </a:r>
            <a:br>
              <a:rPr lang="en-US" dirty="0"/>
            </a:br>
            <a:r>
              <a:rPr lang="en-US" dirty="0"/>
              <a:t>			       so that we can use </a:t>
            </a:r>
            <a:r>
              <a:rPr lang="en-US" i="1" dirty="0"/>
              <a:t>t</a:t>
            </a:r>
            <a:r>
              <a:rPr lang="en-US" dirty="0"/>
              <a:t> as a variable upper limit of integration. Any point on the helix can be used as a reference point, so we choose </a:t>
            </a:r>
            <a:br>
              <a:rPr lang="en-US" dirty="0"/>
            </a:br>
            <a:r>
              <a:rPr lang="en-US" i="1" dirty="0"/>
              <a:t>u</a:t>
            </a:r>
            <a:r>
              <a:rPr lang="en-US" dirty="0"/>
              <a:t> = 0.</a:t>
            </a:r>
          </a:p>
        </p:txBody>
      </p:sp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4038600" y="1325036"/>
          <a:ext cx="3048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7760" imgH="495000" progId="Equation.DSMT4">
                  <p:embed/>
                </p:oleObj>
              </mc:Choice>
              <mc:Fallback>
                <p:oleObj name="Equation" r:id="rId2" imgW="304776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325036"/>
                        <a:ext cx="3048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3" name="Object 3"/>
          <p:cNvGraphicFramePr>
            <a:graphicFrameLocks noChangeAspect="1"/>
          </p:cNvGraphicFramePr>
          <p:nvPr/>
        </p:nvGraphicFramePr>
        <p:xfrm>
          <a:off x="533400" y="3181350"/>
          <a:ext cx="3225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25600" imgH="495000" progId="Equation.DSMT4">
                  <p:embed/>
                </p:oleObj>
              </mc:Choice>
              <mc:Fallback>
                <p:oleObj name="Equation" r:id="rId4" imgW="322560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81350"/>
                        <a:ext cx="3225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2127250" y="4724400"/>
          <a:ext cx="4889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89160" imgH="939600" progId="Equation.DSMT4">
                  <p:embed/>
                </p:oleObj>
              </mc:Choice>
              <mc:Fallback>
                <p:oleObj name="Equation" r:id="rId6" imgW="4889160" imgH="93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4724400"/>
                        <a:ext cx="4889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1553</Words>
  <Application>Microsoft Office PowerPoint</Application>
  <PresentationFormat>On-screen Show (4:3)</PresentationFormat>
  <Paragraphs>112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Symbol</vt:lpstr>
      <vt:lpstr>Arial</vt:lpstr>
      <vt:lpstr>Cambria Math</vt:lpstr>
      <vt:lpstr>Calibri</vt:lpstr>
      <vt:lpstr>Office Theme</vt:lpstr>
      <vt:lpstr>Equation</vt:lpstr>
      <vt:lpstr>Section 12.2</vt:lpstr>
      <vt:lpstr>Definition: Arc Length of Space Curves</vt:lpstr>
      <vt:lpstr>Definition: Arc Length of Space Curves (cont.)</vt:lpstr>
      <vt:lpstr>Example 1: Finding the Arc Length of a Space Curve</vt:lpstr>
      <vt:lpstr>Example 1: Finding the Arc Length of a Space Curve (cont.)</vt:lpstr>
      <vt:lpstr>Arc Length</vt:lpstr>
      <vt:lpstr>Arc Length (cont.)</vt:lpstr>
      <vt:lpstr>Arc Length (cont.)</vt:lpstr>
      <vt:lpstr>Example 2: Parametrizing a Space Curve with Respect to Arc Length </vt:lpstr>
      <vt:lpstr>Example 2: Parametrizing a Space Curve with Respect to Arc Length (cont.)</vt:lpstr>
      <vt:lpstr>Example 2: Parametrizing a Space Curve with Respect to Arc Length (cont.)</vt:lpstr>
      <vt:lpstr>Definition: Unit Tangent Vector</vt:lpstr>
      <vt:lpstr>Example 3: Finding the Unit Tangent Vector for a Curve </vt:lpstr>
      <vt:lpstr>Example 3: Finding the Unit Tangent Vector for a Curve (cont.)</vt:lpstr>
      <vt:lpstr>Example 4: Finding the Unit Tangent Vector for a Curve</vt:lpstr>
      <vt:lpstr>Example 4: Finding the Unit Tangent Vector for a Curve (cont.)</vt:lpstr>
      <vt:lpstr>Projectile Motion</vt:lpstr>
      <vt:lpstr>Projectile Motion (cont.)</vt:lpstr>
      <vt:lpstr>Projectile Motion (cont.)</vt:lpstr>
      <vt:lpstr>Projectile Motion (cont.)</vt:lpstr>
      <vt:lpstr>Projectile Motion (cont.)</vt:lpstr>
      <vt:lpstr>Example 5:  Finding the Maximum Height of a Projectile</vt:lpstr>
      <vt:lpstr>Example 5:  Finding the Maximum Height of a Projectile (cont.)</vt:lpstr>
      <vt:lpstr> Example 6: Finding the Distance Traveled by a Projectile and Its Speed at Impact </vt:lpstr>
      <vt:lpstr>Example 6: Finding the Distance Traveled by a Projectile and Its Speed at Impact (cont.)</vt:lpstr>
      <vt:lpstr>Example 6: Finding the Distance Traveled by a Projectile and Its Speed at Impact (cont.)</vt:lpstr>
      <vt:lpstr>Example 6: Finding the Distance Traveled by a Projectile and Its Speed at Impact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Transcendentals, 2nd edition</dc:title>
  <dc:creator>Hawkes Learning</dc:creator>
  <cp:lastModifiedBy>Allison Conger</cp:lastModifiedBy>
  <cp:revision>184</cp:revision>
  <dcterms:created xsi:type="dcterms:W3CDTF">2013-04-26T14:43:13Z</dcterms:created>
  <dcterms:modified xsi:type="dcterms:W3CDTF">2023-05-10T19:05:24Z</dcterms:modified>
</cp:coreProperties>
</file>