
<file path=[Content_Types].xml><?xml version="1.0" encoding="utf-8"?>
<Types xmlns="http://schemas.openxmlformats.org/package/2006/content-types">
  <Default Extension="bin" ContentType="application/vnd.openxmlformats-officedocument.oleObject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97" r:id="rId3"/>
    <p:sldId id="305" r:id="rId4"/>
    <p:sldId id="306" r:id="rId5"/>
    <p:sldId id="307" r:id="rId6"/>
    <p:sldId id="291" r:id="rId7"/>
    <p:sldId id="294" r:id="rId8"/>
    <p:sldId id="295" r:id="rId9"/>
    <p:sldId id="299" r:id="rId10"/>
    <p:sldId id="296" r:id="rId11"/>
    <p:sldId id="265" r:id="rId12"/>
    <p:sldId id="298" r:id="rId13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Cambria Math" panose="02040503050406030204" pitchFamily="18" charset="0"/>
      <p:regular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497D"/>
    <a:srgbClr val="366092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273" autoAdjust="0"/>
    <p:restoredTop sz="94660"/>
  </p:normalViewPr>
  <p:slideViewPr>
    <p:cSldViewPr>
      <p:cViewPr varScale="1">
        <p:scale>
          <a:sx n="98" d="100"/>
          <a:sy n="98" d="100"/>
        </p:scale>
        <p:origin x="1458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 userDrawn="1">
            <p:ph type="ctrTitle"/>
          </p:nvPr>
        </p:nvSpPr>
        <p:spPr>
          <a:xfrm>
            <a:off x="685800" y="2133600"/>
            <a:ext cx="7772400" cy="1470025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dirty="0">
                <a:solidFill>
                  <a:srgbClr val="004786"/>
                </a:solidFill>
                <a:latin typeface="Arial" charset="0"/>
                <a:cs typeface="Arial" charset="0"/>
              </a:rPr>
              <a:t>Section X.X</a:t>
            </a:r>
          </a:p>
        </p:txBody>
      </p:sp>
      <p:sp>
        <p:nvSpPr>
          <p:cNvPr id="13" name="Subtitle 2"/>
          <p:cNvSpPr>
            <a:spLocks noGrp="1"/>
          </p:cNvSpPr>
          <p:nvPr userDrawn="1">
            <p:ph type="subTitle" idx="1"/>
          </p:nvPr>
        </p:nvSpPr>
        <p:spPr>
          <a:xfrm>
            <a:off x="1371600" y="3505200"/>
            <a:ext cx="6400800" cy="17526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i="1" dirty="0">
                <a:solidFill>
                  <a:srgbClr val="004786"/>
                </a:solidFill>
                <a:latin typeface="Arial" pitchFamily="34" charset="0"/>
                <a:cs typeface="Arial" pitchFamily="34" charset="0"/>
              </a:rPr>
              <a:t>Section Title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45683"/>
            <a:ext cx="1828649" cy="457162"/>
          </a:xfrm>
          <a:prstGeom prst="rect">
            <a:avLst/>
          </a:prstGeom>
        </p:spPr>
      </p:pic>
      <p:sp>
        <p:nvSpPr>
          <p:cNvPr id="15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2D7D9F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  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10307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2D7D9F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  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541659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1666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2.bin"/><Relationship Id="rId13" Type="http://schemas.openxmlformats.org/officeDocument/2006/relationships/image" Target="../media/image36.wmf"/><Relationship Id="rId3" Type="http://schemas.openxmlformats.org/officeDocument/2006/relationships/image" Target="../media/image31.wmf"/><Relationship Id="rId7" Type="http://schemas.openxmlformats.org/officeDocument/2006/relationships/image" Target="../media/image33.wmf"/><Relationship Id="rId12" Type="http://schemas.openxmlformats.org/officeDocument/2006/relationships/oleObject" Target="../embeddings/oleObject34.bin"/><Relationship Id="rId2" Type="http://schemas.openxmlformats.org/officeDocument/2006/relationships/oleObject" Target="../embeddings/oleObject29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1.bin"/><Relationship Id="rId11" Type="http://schemas.openxmlformats.org/officeDocument/2006/relationships/image" Target="../media/image35.wmf"/><Relationship Id="rId5" Type="http://schemas.openxmlformats.org/officeDocument/2006/relationships/image" Target="../media/image32.wmf"/><Relationship Id="rId10" Type="http://schemas.openxmlformats.org/officeDocument/2006/relationships/oleObject" Target="../embeddings/oleObject33.bin"/><Relationship Id="rId4" Type="http://schemas.openxmlformats.org/officeDocument/2006/relationships/oleObject" Target="../embeddings/oleObject30.bin"/><Relationship Id="rId9" Type="http://schemas.openxmlformats.org/officeDocument/2006/relationships/image" Target="../media/image34.w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7" Type="http://schemas.openxmlformats.org/officeDocument/2006/relationships/image" Target="../media/image4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3.wmf"/><Relationship Id="rId4" Type="http://schemas.openxmlformats.org/officeDocument/2006/relationships/oleObject" Target="../embeddings/oleObject2.bin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image" Target="../media/image5.wmf"/><Relationship Id="rId7" Type="http://schemas.openxmlformats.org/officeDocument/2006/relationships/image" Target="../media/image7.w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6.wmf"/><Relationship Id="rId4" Type="http://schemas.openxmlformats.org/officeDocument/2006/relationships/oleObject" Target="../embeddings/oleObject5.bin"/><Relationship Id="rId9" Type="http://schemas.openxmlformats.org/officeDocument/2006/relationships/image" Target="../media/image8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3" Type="http://schemas.openxmlformats.org/officeDocument/2006/relationships/image" Target="../media/image9.wmf"/><Relationship Id="rId7" Type="http://schemas.openxmlformats.org/officeDocument/2006/relationships/image" Target="../media/image11.wmf"/><Relationship Id="rId2" Type="http://schemas.openxmlformats.org/officeDocument/2006/relationships/oleObject" Target="../embeddings/oleObject8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0.bin"/><Relationship Id="rId11" Type="http://schemas.openxmlformats.org/officeDocument/2006/relationships/image" Target="../media/image13.wmf"/><Relationship Id="rId5" Type="http://schemas.openxmlformats.org/officeDocument/2006/relationships/image" Target="../media/image10.wmf"/><Relationship Id="rId10" Type="http://schemas.openxmlformats.org/officeDocument/2006/relationships/oleObject" Target="../embeddings/oleObject12.bin"/><Relationship Id="rId4" Type="http://schemas.openxmlformats.org/officeDocument/2006/relationships/oleObject" Target="../embeddings/oleObject9.bin"/><Relationship Id="rId9" Type="http://schemas.openxmlformats.org/officeDocument/2006/relationships/image" Target="../media/image12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7" Type="http://schemas.openxmlformats.org/officeDocument/2006/relationships/image" Target="../media/image16.wmf"/><Relationship Id="rId2" Type="http://schemas.openxmlformats.org/officeDocument/2006/relationships/oleObject" Target="../embeddings/oleObject13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5.bin"/><Relationship Id="rId5" Type="http://schemas.openxmlformats.org/officeDocument/2006/relationships/image" Target="../media/image15.wmf"/><Relationship Id="rId4" Type="http://schemas.openxmlformats.org/officeDocument/2006/relationships/oleObject" Target="../embeddings/oleObject14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.bin"/><Relationship Id="rId3" Type="http://schemas.openxmlformats.org/officeDocument/2006/relationships/image" Target="../media/image17.wmf"/><Relationship Id="rId7" Type="http://schemas.openxmlformats.org/officeDocument/2006/relationships/image" Target="../media/image19.wmf"/><Relationship Id="rId2" Type="http://schemas.openxmlformats.org/officeDocument/2006/relationships/oleObject" Target="../embeddings/oleObject16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8.bin"/><Relationship Id="rId5" Type="http://schemas.openxmlformats.org/officeDocument/2006/relationships/image" Target="../media/image18.wmf"/><Relationship Id="rId4" Type="http://schemas.openxmlformats.org/officeDocument/2006/relationships/oleObject" Target="../embeddings/oleObject17.bin"/><Relationship Id="rId9" Type="http://schemas.openxmlformats.org/officeDocument/2006/relationships/image" Target="../media/image20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3.bin"/><Relationship Id="rId3" Type="http://schemas.openxmlformats.org/officeDocument/2006/relationships/image" Target="../media/image21.wmf"/><Relationship Id="rId7" Type="http://schemas.openxmlformats.org/officeDocument/2006/relationships/image" Target="../media/image23.wmf"/><Relationship Id="rId2" Type="http://schemas.openxmlformats.org/officeDocument/2006/relationships/oleObject" Target="../embeddings/oleObject20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2.bin"/><Relationship Id="rId5" Type="http://schemas.openxmlformats.org/officeDocument/2006/relationships/image" Target="../media/image22.wmf"/><Relationship Id="rId4" Type="http://schemas.openxmlformats.org/officeDocument/2006/relationships/oleObject" Target="../embeddings/oleObject21.bin"/><Relationship Id="rId9" Type="http://schemas.openxmlformats.org/officeDocument/2006/relationships/image" Target="../media/image24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7.bin"/><Relationship Id="rId3" Type="http://schemas.openxmlformats.org/officeDocument/2006/relationships/image" Target="../media/image25.wmf"/><Relationship Id="rId7" Type="http://schemas.openxmlformats.org/officeDocument/2006/relationships/image" Target="../media/image27.wmf"/><Relationship Id="rId2" Type="http://schemas.openxmlformats.org/officeDocument/2006/relationships/oleObject" Target="../embeddings/oleObject24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6.bin"/><Relationship Id="rId5" Type="http://schemas.openxmlformats.org/officeDocument/2006/relationships/image" Target="../media/image26.wmf"/><Relationship Id="rId4" Type="http://schemas.openxmlformats.org/officeDocument/2006/relationships/oleObject" Target="../embeddings/oleObject25.bin"/><Relationship Id="rId9" Type="http://schemas.openxmlformats.org/officeDocument/2006/relationships/image" Target="../media/image28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685800" y="2133600"/>
            <a:ext cx="7772400" cy="1470025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dirty="0">
                <a:solidFill>
                  <a:srgbClr val="004786"/>
                </a:solidFill>
                <a:latin typeface="Arial" charset="0"/>
                <a:cs typeface="Arial" charset="0"/>
              </a:rPr>
              <a:t>Section 12.4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4294967295"/>
          </p:nvPr>
        </p:nvSpPr>
        <p:spPr>
          <a:xfrm>
            <a:off x="1371600" y="3505200"/>
            <a:ext cx="6400800" cy="17526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algn="ctr">
              <a:buNone/>
              <a:defRPr/>
            </a:pPr>
            <a:r>
              <a:rPr lang="en-US" b="1" i="1" dirty="0">
                <a:solidFill>
                  <a:srgbClr val="1F497D"/>
                </a:solidFill>
              </a:rPr>
              <a:t>Planetary Motion and Kepler’s Laws</a:t>
            </a:r>
          </a:p>
        </p:txBody>
      </p:sp>
    </p:spTree>
    <p:extLst>
      <p:ext uri="{BB962C8B-B14F-4D97-AF65-F5344CB8AC3E}">
        <p14:creationId xmlns:p14="http://schemas.microsoft.com/office/powerpoint/2010/main" val="37750620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1: Describing Velocity and Acceleration</a:t>
            </a:r>
            <a:br>
              <a:rPr lang="en-US" dirty="0"/>
            </a:br>
            <a:r>
              <a:rPr lang="en-US" dirty="0"/>
              <a:t>Vectors Given a Position Function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graphicFrame>
        <p:nvGraphicFramePr>
          <p:cNvPr id="5222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0458643"/>
              </p:ext>
            </p:extLst>
          </p:nvPr>
        </p:nvGraphicFramePr>
        <p:xfrm>
          <a:off x="615950" y="1333500"/>
          <a:ext cx="8128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812520" imgH="939600" progId="Equation.DSMT4">
                  <p:embed/>
                </p:oleObj>
              </mc:Choice>
              <mc:Fallback>
                <p:oleObj name="Equation" r:id="rId2" imgW="812520" imgH="9396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5950" y="1333500"/>
                        <a:ext cx="812800" cy="93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2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0312325"/>
              </p:ext>
            </p:extLst>
          </p:nvPr>
        </p:nvGraphicFramePr>
        <p:xfrm>
          <a:off x="1549400" y="2373153"/>
          <a:ext cx="60960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6095880" imgH="990360" progId="Equation.DSMT4">
                  <p:embed/>
                </p:oleObj>
              </mc:Choice>
              <mc:Fallback>
                <p:oleObj name="Equation" r:id="rId4" imgW="6095880" imgH="99036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9400" y="2373153"/>
                        <a:ext cx="6096000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3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4159526"/>
              </p:ext>
            </p:extLst>
          </p:nvPr>
        </p:nvGraphicFramePr>
        <p:xfrm>
          <a:off x="622300" y="3670300"/>
          <a:ext cx="7874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787320" imgH="939600" progId="Equation.DSMT4">
                  <p:embed/>
                </p:oleObj>
              </mc:Choice>
              <mc:Fallback>
                <p:oleObj name="Equation" r:id="rId6" imgW="787320" imgH="93960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2300" y="3670300"/>
                        <a:ext cx="787400" cy="93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3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898374"/>
              </p:ext>
            </p:extLst>
          </p:nvPr>
        </p:nvGraphicFramePr>
        <p:xfrm>
          <a:off x="1555750" y="4729480"/>
          <a:ext cx="69342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6933960" imgH="990360" progId="Equation.DSMT4">
                  <p:embed/>
                </p:oleObj>
              </mc:Choice>
              <mc:Fallback>
                <p:oleObj name="Equation" r:id="rId8" imgW="6933960" imgH="99036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55750" y="4729480"/>
                        <a:ext cx="6934200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32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9186305"/>
              </p:ext>
            </p:extLst>
          </p:nvPr>
        </p:nvGraphicFramePr>
        <p:xfrm>
          <a:off x="1549400" y="1306513"/>
          <a:ext cx="3251200" cy="100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3251160" imgH="1002960" progId="Equation.DSMT4">
                  <p:embed/>
                </p:oleObj>
              </mc:Choice>
              <mc:Fallback>
                <p:oleObj name="Equation" r:id="rId10" imgW="3251160" imgH="100296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9400" y="1306513"/>
                        <a:ext cx="3251200" cy="1003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33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5804865"/>
              </p:ext>
            </p:extLst>
          </p:nvPr>
        </p:nvGraphicFramePr>
        <p:xfrm>
          <a:off x="1555750" y="3651250"/>
          <a:ext cx="4267200" cy="100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4267080" imgH="1002960" progId="Equation.DSMT4">
                  <p:embed/>
                </p:oleObj>
              </mc:Choice>
              <mc:Fallback>
                <p:oleObj name="Equation" r:id="rId12" imgW="4267080" imgH="100296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55750" y="3651250"/>
                        <a:ext cx="4267200" cy="1003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Theorem: Kepler’s Laws of Planetary Motion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87240"/>
          </a:xfrm>
          <a:solidFill>
            <a:srgbClr val="FFFFCC"/>
          </a:solidFill>
          <a:ln w="28575"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463550" indent="-463550"/>
            <a:r>
              <a:rPr lang="en-US" b="1" dirty="0">
                <a:solidFill>
                  <a:schemeClr val="tx1"/>
                </a:solidFill>
              </a:rPr>
              <a:t>1.	</a:t>
            </a:r>
            <a:r>
              <a:rPr lang="en-US" dirty="0">
                <a:solidFill>
                  <a:schemeClr val="tx1"/>
                </a:solidFill>
              </a:rPr>
              <a:t>Each planet revolves around the sun in an elliptical orbit, with the sun at one focus of the ellipse (see Figure 2).</a:t>
            </a:r>
          </a:p>
          <a:p>
            <a:pPr marL="463550" indent="-463550"/>
            <a:r>
              <a:rPr lang="en-US" b="1" dirty="0">
                <a:solidFill>
                  <a:schemeClr val="tx1"/>
                </a:solidFill>
              </a:rPr>
              <a:t>2.	</a:t>
            </a:r>
            <a:r>
              <a:rPr lang="en-US" dirty="0">
                <a:solidFill>
                  <a:schemeClr val="tx1"/>
                </a:solidFill>
              </a:rPr>
              <a:t>A line segment between the sun and a given planet sweeps out equal areas of the ellipse over equal periods of time.</a:t>
            </a:r>
          </a:p>
          <a:p>
            <a:pPr marL="463550" indent="-463550"/>
            <a:r>
              <a:rPr lang="en-US" b="1" dirty="0">
                <a:solidFill>
                  <a:schemeClr val="tx1"/>
                </a:solidFill>
              </a:rPr>
              <a:t>3.</a:t>
            </a:r>
            <a:r>
              <a:rPr lang="en-US" dirty="0">
                <a:solidFill>
                  <a:schemeClr val="tx1"/>
                </a:solidFill>
              </a:rPr>
              <a:t>	The ratio of the square of the period of one revolution of a planet and the cube of the length of the semimajor axis of its orbit is a constant independent of the planet.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Theorem: Kepler’s Laws of Planetary Motion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87240"/>
          </a:xfrm>
          <a:solidFill>
            <a:srgbClr val="FFFFCC"/>
          </a:solidFill>
          <a:ln w="28575"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/>
            <a:endParaRPr lang="en-US" b="1" dirty="0">
              <a:solidFill>
                <a:schemeClr val="tx1"/>
              </a:solidFill>
            </a:endParaRPr>
          </a:p>
          <a:p>
            <a:pPr algn="ctr"/>
            <a:endParaRPr lang="en-US" b="1" dirty="0">
              <a:solidFill>
                <a:schemeClr val="tx1"/>
              </a:solidFill>
            </a:endParaRPr>
          </a:p>
          <a:p>
            <a:pPr algn="ctr"/>
            <a:endParaRPr lang="en-US" b="1" dirty="0">
              <a:solidFill>
                <a:schemeClr val="tx1"/>
              </a:solidFill>
            </a:endParaRPr>
          </a:p>
          <a:p>
            <a:pPr algn="ctr"/>
            <a:endParaRPr lang="en-US" b="1" dirty="0">
              <a:solidFill>
                <a:schemeClr val="tx1"/>
              </a:solidFill>
            </a:endParaRPr>
          </a:p>
          <a:p>
            <a:pPr algn="ctr"/>
            <a:endParaRPr lang="en-US" b="1" dirty="0">
              <a:solidFill>
                <a:schemeClr val="tx1"/>
              </a:solidFill>
            </a:endParaRPr>
          </a:p>
          <a:p>
            <a:pPr algn="ctr"/>
            <a:endParaRPr lang="en-US" b="1" dirty="0">
              <a:solidFill>
                <a:schemeClr val="tx1"/>
              </a:solidFill>
            </a:endParaRPr>
          </a:p>
          <a:p>
            <a:pPr algn="ctr"/>
            <a:endParaRPr lang="en-US" b="1" dirty="0">
              <a:solidFill>
                <a:schemeClr val="tx1"/>
              </a:solidFill>
            </a:endParaRPr>
          </a:p>
          <a:p>
            <a:r>
              <a:rPr lang="en-US" b="1" dirty="0">
                <a:solidFill>
                  <a:schemeClr val="tx1"/>
                </a:solidFill>
              </a:rPr>
              <a:t>	                       </a:t>
            </a:r>
          </a:p>
          <a:p>
            <a:r>
              <a:rPr lang="en-US" b="1" dirty="0">
                <a:solidFill>
                  <a:schemeClr val="tx1"/>
                </a:solidFill>
              </a:rPr>
              <a:t>			        Figure 2</a:t>
            </a:r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0" y="1555459"/>
            <a:ext cx="4132703" cy="3747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Motion in Polar Coordinates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And since we will be discussing the movement of planets over time, we assume the polar variables </a:t>
            </a:r>
            <a:r>
              <a:rPr lang="en-US" i="1" dirty="0"/>
              <a:t>r</a:t>
            </a:r>
            <a:r>
              <a:rPr lang="en-US" dirty="0"/>
              <a:t> and </a:t>
            </a:r>
            <a:r>
              <a:rPr lang="el-GR" i="1" dirty="0">
                <a:latin typeface="Cambria Math" panose="02040503050406030204" pitchFamily="18" charset="0"/>
                <a:ea typeface="Cambria Math" panose="02040503050406030204" pitchFamily="18" charset="0"/>
                <a:cs typeface="Ebrima" pitchFamily="2" charset="0"/>
              </a:rPr>
              <a:t>θ</a:t>
            </a:r>
            <a:r>
              <a:rPr lang="en-US" dirty="0"/>
              <a:t>  are both functions of </a:t>
            </a:r>
            <a:r>
              <a:rPr lang="en-US" i="1" dirty="0"/>
              <a:t>t</a:t>
            </a:r>
            <a:r>
              <a:rPr lang="en-US" dirty="0"/>
              <a:t>. Using vector notation, we then describe a generic curve </a:t>
            </a:r>
            <a:r>
              <a:rPr lang="en-US" i="1" dirty="0"/>
              <a:t>C</a:t>
            </a:r>
            <a:r>
              <a:rPr lang="en-US" dirty="0"/>
              <a:t> in the </a:t>
            </a:r>
            <a:r>
              <a:rPr lang="en-US" i="1" dirty="0"/>
              <a:t>xy</a:t>
            </a:r>
            <a:r>
              <a:rPr lang="en-US" dirty="0"/>
              <a:t>-plane by the vector function</a:t>
            </a:r>
          </a:p>
          <a:p>
            <a:endParaRPr lang="en-US" dirty="0"/>
          </a:p>
          <a:p>
            <a:r>
              <a:rPr lang="en-US" dirty="0"/>
              <a:t>where we define 					   and, because we will soon find it useful, we define 						  a unit vector perpendicular to </a:t>
            </a:r>
            <a:r>
              <a:rPr lang="en-US" b="1" dirty="0"/>
              <a:t>u</a:t>
            </a:r>
            <a:r>
              <a:rPr lang="en-US" dirty="0"/>
              <a:t>(</a:t>
            </a:r>
            <a:r>
              <a:rPr lang="en-US" i="1" dirty="0"/>
              <a:t>t</a:t>
            </a:r>
            <a:r>
              <a:rPr lang="en-US" dirty="0"/>
              <a:t>).</a:t>
            </a:r>
          </a:p>
          <a:p>
            <a:endParaRPr lang="en-US" dirty="0"/>
          </a:p>
        </p:txBody>
      </p:sp>
      <p:graphicFrame>
        <p:nvGraphicFramePr>
          <p:cNvPr id="45057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4689178"/>
              </p:ext>
            </p:extLst>
          </p:nvPr>
        </p:nvGraphicFramePr>
        <p:xfrm>
          <a:off x="1073150" y="3422650"/>
          <a:ext cx="69977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6997680" imgH="609480" progId="Equation.DSMT4">
                  <p:embed/>
                </p:oleObj>
              </mc:Choice>
              <mc:Fallback>
                <p:oleObj name="Equation" r:id="rId2" imgW="6997680" imgH="609480" progId="Equation.DSMT4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3150" y="3422650"/>
                        <a:ext cx="69977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5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2723903"/>
              </p:ext>
            </p:extLst>
          </p:nvPr>
        </p:nvGraphicFramePr>
        <p:xfrm>
          <a:off x="3009900" y="3990975"/>
          <a:ext cx="41529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4152600" imgH="609480" progId="Equation.DSMT4">
                  <p:embed/>
                </p:oleObj>
              </mc:Choice>
              <mc:Fallback>
                <p:oleObj name="Equation" r:id="rId4" imgW="4152600" imgH="60948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9900" y="3990975"/>
                        <a:ext cx="41529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5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363401"/>
              </p:ext>
            </p:extLst>
          </p:nvPr>
        </p:nvGraphicFramePr>
        <p:xfrm>
          <a:off x="590550" y="4838700"/>
          <a:ext cx="46482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4647960" imgH="609480" progId="Equation.DSMT4">
                  <p:embed/>
                </p:oleObj>
              </mc:Choice>
              <mc:Fallback>
                <p:oleObj name="Equation" r:id="rId6" imgW="4647960" imgH="60948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0550" y="4838700"/>
                        <a:ext cx="46482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Motion in Polar Coordinates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Given the position </a:t>
            </a:r>
            <a:r>
              <a:rPr lang="en-US" b="1" dirty="0"/>
              <a:t>r</a:t>
            </a:r>
            <a:r>
              <a:rPr lang="en-US" dirty="0"/>
              <a:t>(</a:t>
            </a:r>
            <a:r>
              <a:rPr lang="en-US" i="1" dirty="0"/>
              <a:t>t</a:t>
            </a:r>
            <a:r>
              <a:rPr lang="en-US" dirty="0"/>
              <a:t>) of an object, its velocity </a:t>
            </a:r>
            <a:r>
              <a:rPr lang="en-US" b="1" dirty="0"/>
              <a:t>v</a:t>
            </a:r>
            <a:r>
              <a:rPr lang="en-US" dirty="0"/>
              <a:t>(</a:t>
            </a:r>
            <a:r>
              <a:rPr lang="en-US" i="1" dirty="0"/>
              <a:t>t</a:t>
            </a:r>
            <a:r>
              <a:rPr lang="en-US" dirty="0"/>
              <a:t>) is then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61443" name="Object 3"/>
          <p:cNvGraphicFramePr>
            <a:graphicFrameLocks noChangeAspect="1"/>
          </p:cNvGraphicFramePr>
          <p:nvPr/>
        </p:nvGraphicFramePr>
        <p:xfrm>
          <a:off x="1018674" y="2286000"/>
          <a:ext cx="6096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609480" imgH="469800" progId="Equation.DSMT4">
                  <p:embed/>
                </p:oleObj>
              </mc:Choice>
              <mc:Fallback>
                <p:oleObj name="Equation" r:id="rId2" imgW="609480" imgH="4698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8674" y="2286000"/>
                        <a:ext cx="6096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4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3703201"/>
              </p:ext>
            </p:extLst>
          </p:nvPr>
        </p:nvGraphicFramePr>
        <p:xfrm>
          <a:off x="1701800" y="2863850"/>
          <a:ext cx="66802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6680160" imgH="609480" progId="Equation.DSMT4">
                  <p:embed/>
                </p:oleObj>
              </mc:Choice>
              <mc:Fallback>
                <p:oleObj name="Equation" r:id="rId4" imgW="6680160" imgH="60948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1800" y="2863850"/>
                        <a:ext cx="66802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4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282101"/>
              </p:ext>
            </p:extLst>
          </p:nvPr>
        </p:nvGraphicFramePr>
        <p:xfrm>
          <a:off x="1739900" y="3575050"/>
          <a:ext cx="40513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4051080" imgH="482400" progId="Equation.DSMT4">
                  <p:embed/>
                </p:oleObj>
              </mc:Choice>
              <mc:Fallback>
                <p:oleObj name="Equation" r:id="rId6" imgW="4051080" imgH="48240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39900" y="3575050"/>
                        <a:ext cx="40513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46" name="Object 6"/>
          <p:cNvGraphicFramePr>
            <a:graphicFrameLocks noChangeAspect="1"/>
          </p:cNvGraphicFramePr>
          <p:nvPr/>
        </p:nvGraphicFramePr>
        <p:xfrm>
          <a:off x="1693863" y="2298032"/>
          <a:ext cx="40894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4089240" imgH="469800" progId="Equation.DSMT4">
                  <p:embed/>
                </p:oleObj>
              </mc:Choice>
              <mc:Fallback>
                <p:oleObj name="Equation" r:id="rId8" imgW="4089240" imgH="46980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3863" y="2298032"/>
                        <a:ext cx="40894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Motion in Polar Coordinates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and its acceleration </a:t>
            </a:r>
            <a:r>
              <a:rPr lang="en-US" b="1" dirty="0"/>
              <a:t>a</a:t>
            </a:r>
            <a:r>
              <a:rPr lang="en-US" dirty="0"/>
              <a:t>(</a:t>
            </a:r>
            <a:r>
              <a:rPr lang="en-US" i="1" dirty="0"/>
              <a:t>t</a:t>
            </a:r>
            <a:r>
              <a:rPr lang="en-US" dirty="0"/>
              <a:t>) is</a:t>
            </a:r>
          </a:p>
        </p:txBody>
      </p:sp>
      <p:graphicFrame>
        <p:nvGraphicFramePr>
          <p:cNvPr id="6247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4512129"/>
              </p:ext>
            </p:extLst>
          </p:nvPr>
        </p:nvGraphicFramePr>
        <p:xfrm>
          <a:off x="571500" y="1831975"/>
          <a:ext cx="5461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545760" imgH="431640" progId="Equation.DSMT4">
                  <p:embed/>
                </p:oleObj>
              </mc:Choice>
              <mc:Fallback>
                <p:oleObj name="Equation" r:id="rId2" imgW="545760" imgH="43164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" y="1831975"/>
                        <a:ext cx="546100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472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9590060"/>
              </p:ext>
            </p:extLst>
          </p:nvPr>
        </p:nvGraphicFramePr>
        <p:xfrm>
          <a:off x="1143000" y="2430463"/>
          <a:ext cx="5081588" cy="465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4991040" imgH="457200" progId="Equation.DSMT4">
                  <p:embed/>
                </p:oleObj>
              </mc:Choice>
              <mc:Fallback>
                <p:oleObj name="Equation" r:id="rId4" imgW="4991040" imgH="45720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2430463"/>
                        <a:ext cx="5081588" cy="465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474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8209324"/>
              </p:ext>
            </p:extLst>
          </p:nvPr>
        </p:nvGraphicFramePr>
        <p:xfrm>
          <a:off x="1143000" y="3581400"/>
          <a:ext cx="7467480" cy="6602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7467480" imgH="660240" progId="Equation.DSMT4">
                  <p:embed/>
                </p:oleObj>
              </mc:Choice>
              <mc:Fallback>
                <p:oleObj name="Equation" r:id="rId6" imgW="7467480" imgH="660240" progId="Equation.DSMT4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3581400"/>
                        <a:ext cx="7467480" cy="6602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475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2992416"/>
              </p:ext>
            </p:extLst>
          </p:nvPr>
        </p:nvGraphicFramePr>
        <p:xfrm>
          <a:off x="1143000" y="1844040"/>
          <a:ext cx="64897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6489360" imgH="431640" progId="Equation.DSMT4">
                  <p:embed/>
                </p:oleObj>
              </mc:Choice>
              <mc:Fallback>
                <p:oleObj name="Equation" r:id="rId8" imgW="6489360" imgH="431640" progId="Equation.DSMT4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1844040"/>
                        <a:ext cx="6489700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5166318"/>
              </p:ext>
            </p:extLst>
          </p:nvPr>
        </p:nvGraphicFramePr>
        <p:xfrm>
          <a:off x="1295400" y="2895600"/>
          <a:ext cx="75057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7505640" imgH="558720" progId="Equation.DSMT4">
                  <p:embed/>
                </p:oleObj>
              </mc:Choice>
              <mc:Fallback>
                <p:oleObj name="Equation" r:id="rId10" imgW="7505640" imgH="558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295400" y="2895600"/>
                        <a:ext cx="7505700" cy="558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Motion in Polar Coordinates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Omitting the argument </a:t>
            </a:r>
            <a:r>
              <a:rPr lang="en-US" i="1" dirty="0"/>
              <a:t>t</a:t>
            </a:r>
            <a:r>
              <a:rPr lang="en-US" dirty="0"/>
              <a:t>, we summarize the above as follows.</a:t>
            </a:r>
          </a:p>
        </p:txBody>
      </p:sp>
      <p:graphicFrame>
        <p:nvGraphicFramePr>
          <p:cNvPr id="63491" name="Object 3"/>
          <p:cNvGraphicFramePr>
            <a:graphicFrameLocks noChangeAspect="1"/>
          </p:cNvGraphicFramePr>
          <p:nvPr/>
        </p:nvGraphicFramePr>
        <p:xfrm>
          <a:off x="2184400" y="2436813"/>
          <a:ext cx="8509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850680" imgH="330120" progId="Equation.DSMT4">
                  <p:embed/>
                </p:oleObj>
              </mc:Choice>
              <mc:Fallback>
                <p:oleObj name="Equation" r:id="rId2" imgW="850680" imgH="33012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84400" y="2436813"/>
                        <a:ext cx="850900" cy="33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49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9922938"/>
              </p:ext>
            </p:extLst>
          </p:nvPr>
        </p:nvGraphicFramePr>
        <p:xfrm>
          <a:off x="2190750" y="2868613"/>
          <a:ext cx="20574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057400" imgH="431640" progId="Equation.DSMT4">
                  <p:embed/>
                </p:oleObj>
              </mc:Choice>
              <mc:Fallback>
                <p:oleObj name="Equation" r:id="rId4" imgW="2057400" imgH="43164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0750" y="2868613"/>
                        <a:ext cx="2057400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49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9851944"/>
              </p:ext>
            </p:extLst>
          </p:nvPr>
        </p:nvGraphicFramePr>
        <p:xfrm>
          <a:off x="2184400" y="3395663"/>
          <a:ext cx="48133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4813200" imgH="685800" progId="Equation.DSMT4">
                  <p:embed/>
                </p:oleObj>
              </mc:Choice>
              <mc:Fallback>
                <p:oleObj name="Equation" r:id="rId6" imgW="4813200" imgH="68580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84400" y="3395663"/>
                        <a:ext cx="481330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1: Describing Velocity and Acceleration</a:t>
            </a:r>
            <a:br>
              <a:rPr lang="en-US" dirty="0"/>
            </a:br>
            <a:r>
              <a:rPr lang="en-US" dirty="0"/>
              <a:t>Vectors Given a Position Function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terms of the vectors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describe the velocity and acceleration vectors of a particle whose position function is </a:t>
            </a:r>
          </a:p>
          <a:p>
            <a:endParaRPr lang="en-US" dirty="0"/>
          </a:p>
        </p:txBody>
      </p:sp>
      <p:graphicFrame>
        <p:nvGraphicFramePr>
          <p:cNvPr id="37892" name="Object 4"/>
          <p:cNvGraphicFramePr>
            <a:graphicFrameLocks noChangeAspect="1"/>
          </p:cNvGraphicFramePr>
          <p:nvPr/>
        </p:nvGraphicFramePr>
        <p:xfrm>
          <a:off x="2724150" y="4864100"/>
          <a:ext cx="3695700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695400" imgH="622080" progId="Equation.DSMT4">
                  <p:embed/>
                </p:oleObj>
              </mc:Choice>
              <mc:Fallback>
                <p:oleObj name="Equation" r:id="rId2" imgW="3695400" imgH="62208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24150" y="4864100"/>
                        <a:ext cx="3695700" cy="622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2163669"/>
              </p:ext>
            </p:extLst>
          </p:nvPr>
        </p:nvGraphicFramePr>
        <p:xfrm>
          <a:off x="2559050" y="1974850"/>
          <a:ext cx="37211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720960" imgH="609480" progId="Equation.DSMT4">
                  <p:embed/>
                </p:oleObj>
              </mc:Choice>
              <mc:Fallback>
                <p:oleObj name="Equation" r:id="rId4" imgW="3720960" imgH="60948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9050" y="1974850"/>
                        <a:ext cx="37211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4" name="Object 6"/>
          <p:cNvGraphicFramePr>
            <a:graphicFrameLocks noChangeAspect="1"/>
          </p:cNvGraphicFramePr>
          <p:nvPr/>
        </p:nvGraphicFramePr>
        <p:xfrm>
          <a:off x="4293972" y="2706129"/>
          <a:ext cx="5588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558720" imgH="304560" progId="Equation.DSMT4">
                  <p:embed/>
                </p:oleObj>
              </mc:Choice>
              <mc:Fallback>
                <p:oleObj name="Equation" r:id="rId6" imgW="558720" imgH="30456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93972" y="2706129"/>
                        <a:ext cx="5588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448795"/>
              </p:ext>
            </p:extLst>
          </p:nvPr>
        </p:nvGraphicFramePr>
        <p:xfrm>
          <a:off x="2444750" y="3206750"/>
          <a:ext cx="42545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4254480" imgH="609480" progId="Equation.DSMT4">
                  <p:embed/>
                </p:oleObj>
              </mc:Choice>
              <mc:Fallback>
                <p:oleObj name="Equation" r:id="rId8" imgW="4254480" imgH="60948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44750" y="3206750"/>
                        <a:ext cx="42545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1: Describing Velocity and Acceleration</a:t>
            </a:r>
            <a:br>
              <a:rPr lang="en-US" dirty="0"/>
            </a:br>
            <a:r>
              <a:rPr lang="en-US" dirty="0"/>
              <a:t>Vectors Given a Position Function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Solution</a:t>
            </a:r>
          </a:p>
          <a:p>
            <a:r>
              <a:rPr lang="en-US" dirty="0"/>
              <a:t>Using polar notation, the function </a:t>
            </a:r>
          </a:p>
          <a:p>
            <a:endParaRPr lang="en-US" i="1" dirty="0"/>
          </a:p>
          <a:p>
            <a:r>
              <a:rPr lang="en-US" dirty="0"/>
              <a:t>where		     and</a:t>
            </a:r>
          </a:p>
          <a:p>
            <a:r>
              <a:rPr lang="en-US" dirty="0"/>
              <a:t>So</a:t>
            </a:r>
          </a:p>
        </p:txBody>
      </p:sp>
      <p:graphicFrame>
        <p:nvGraphicFramePr>
          <p:cNvPr id="3891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0975862"/>
              </p:ext>
            </p:extLst>
          </p:nvPr>
        </p:nvGraphicFramePr>
        <p:xfrm>
          <a:off x="1905000" y="2292350"/>
          <a:ext cx="53340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5333760" imgH="609480" progId="Equation.DSMT4">
                  <p:embed/>
                </p:oleObj>
              </mc:Choice>
              <mc:Fallback>
                <p:oleObj name="Equation" r:id="rId2" imgW="5333760" imgH="60948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2292350"/>
                        <a:ext cx="53340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15" name="Object 3"/>
          <p:cNvGraphicFramePr>
            <a:graphicFrameLocks noChangeAspect="1"/>
          </p:cNvGraphicFramePr>
          <p:nvPr/>
        </p:nvGraphicFramePr>
        <p:xfrm>
          <a:off x="1625600" y="2864556"/>
          <a:ext cx="10414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041120" imgH="469800" progId="Equation.DSMT4">
                  <p:embed/>
                </p:oleObj>
              </mc:Choice>
              <mc:Fallback>
                <p:oleObj name="Equation" r:id="rId4" imgW="1041120" imgH="4698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25600" y="2864556"/>
                        <a:ext cx="10414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1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4588675"/>
              </p:ext>
            </p:extLst>
          </p:nvPr>
        </p:nvGraphicFramePr>
        <p:xfrm>
          <a:off x="3467100" y="2863850"/>
          <a:ext cx="133350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333440" imgH="495000" progId="Equation.DSMT4">
                  <p:embed/>
                </p:oleObj>
              </mc:Choice>
              <mc:Fallback>
                <p:oleObj name="Equation" r:id="rId6" imgW="1333440" imgH="4950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67100" y="2863850"/>
                        <a:ext cx="1333500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1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9251882"/>
              </p:ext>
            </p:extLst>
          </p:nvPr>
        </p:nvGraphicFramePr>
        <p:xfrm>
          <a:off x="3098800" y="3740150"/>
          <a:ext cx="2946400" cy="168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946240" imgH="1688760" progId="Equation.DSMT4">
                  <p:embed/>
                </p:oleObj>
              </mc:Choice>
              <mc:Fallback>
                <p:oleObj name="Equation" r:id="rId8" imgW="2946240" imgH="168876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98800" y="3740150"/>
                        <a:ext cx="2946400" cy="168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1: Describing Velocity and Acceleration</a:t>
            </a:r>
            <a:br>
              <a:rPr lang="en-US" dirty="0"/>
            </a:br>
            <a:r>
              <a:rPr lang="en-US" dirty="0"/>
              <a:t>Vectors Given a Position Function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and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Figure 1 is a graph of the particle’s path over the time interval </a:t>
            </a:r>
            <a:r>
              <a:rPr lang="en-US" dirty="0">
                <a:latin typeface="Symbol" pitchFamily="18" charset="2"/>
              </a:rPr>
              <a:t>-</a:t>
            </a:r>
            <a:r>
              <a:rPr lang="en-US" dirty="0"/>
              <a:t>3 ≤ </a:t>
            </a:r>
            <a:r>
              <a:rPr lang="en-US" i="1" dirty="0"/>
              <a:t>t</a:t>
            </a:r>
            <a:r>
              <a:rPr lang="en-US" dirty="0"/>
              <a:t> ≤ 3 with its velocity and acceleration vectors </a:t>
            </a:r>
            <a:r>
              <a:rPr lang="en-US" b="1" dirty="0"/>
              <a:t>v</a:t>
            </a:r>
            <a:r>
              <a:rPr lang="en-US" dirty="0"/>
              <a:t> and </a:t>
            </a:r>
            <a:r>
              <a:rPr lang="en-US" b="1" dirty="0"/>
              <a:t>a</a:t>
            </a:r>
            <a:r>
              <a:rPr lang="en-US" dirty="0"/>
              <a:t> shown in red and blue, respectively, at</a:t>
            </a:r>
          </a:p>
        </p:txBody>
      </p:sp>
      <p:graphicFrame>
        <p:nvGraphicFramePr>
          <p:cNvPr id="51203" name="Object 3"/>
          <p:cNvGraphicFramePr>
            <a:graphicFrameLocks noChangeAspect="1"/>
          </p:cNvGraphicFramePr>
          <p:nvPr/>
        </p:nvGraphicFramePr>
        <p:xfrm>
          <a:off x="546100" y="4648200"/>
          <a:ext cx="7493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749160" imgH="444240" progId="Equation.DSMT4">
                  <p:embed/>
                </p:oleObj>
              </mc:Choice>
              <mc:Fallback>
                <p:oleObj name="Equation" r:id="rId2" imgW="749160" imgH="44424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6100" y="4648200"/>
                        <a:ext cx="749300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0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3863914"/>
              </p:ext>
            </p:extLst>
          </p:nvPr>
        </p:nvGraphicFramePr>
        <p:xfrm>
          <a:off x="1030288" y="1841500"/>
          <a:ext cx="36830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682800" imgH="469800" progId="Equation.DSMT4">
                  <p:embed/>
                </p:oleObj>
              </mc:Choice>
              <mc:Fallback>
                <p:oleObj name="Equation" r:id="rId4" imgW="3682800" imgH="4698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0288" y="1841500"/>
                        <a:ext cx="36830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0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7508843"/>
              </p:ext>
            </p:extLst>
          </p:nvPr>
        </p:nvGraphicFramePr>
        <p:xfrm>
          <a:off x="1017588" y="2405063"/>
          <a:ext cx="48133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4813200" imgH="685800" progId="Equation.DSMT4">
                  <p:embed/>
                </p:oleObj>
              </mc:Choice>
              <mc:Fallback>
                <p:oleObj name="Equation" r:id="rId6" imgW="4813200" imgH="68580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7588" y="2405063"/>
                        <a:ext cx="481330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06" name="Object 6"/>
          <p:cNvGraphicFramePr>
            <a:graphicFrameLocks noChangeAspect="1"/>
          </p:cNvGraphicFramePr>
          <p:nvPr/>
        </p:nvGraphicFramePr>
        <p:xfrm>
          <a:off x="5846763" y="2501900"/>
          <a:ext cx="22606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260440" imgH="469800" progId="Equation.DSMT4">
                  <p:embed/>
                </p:oleObj>
              </mc:Choice>
              <mc:Fallback>
                <p:oleObj name="Equation" r:id="rId8" imgW="2260440" imgH="46980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6763" y="2501900"/>
                        <a:ext cx="22606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1: Describing Velocity and Acceleration</a:t>
            </a:r>
            <a:br>
              <a:rPr lang="en-US" dirty="0"/>
            </a:br>
            <a:r>
              <a:rPr lang="en-US" dirty="0"/>
              <a:t>Vectors Given a Position Function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2909888" y="1143000"/>
            <a:ext cx="3529012" cy="4635500"/>
            <a:chOff x="2909888" y="1143000"/>
            <a:chExt cx="3529012" cy="4635500"/>
          </a:xfrm>
        </p:grpSpPr>
        <p:pic>
          <p:nvPicPr>
            <p:cNvPr id="54276" name="Picture 4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rcRect b="11785"/>
            <a:stretch>
              <a:fillRect/>
            </a:stretch>
          </p:blipFill>
          <p:spPr bwMode="auto">
            <a:xfrm>
              <a:off x="2909888" y="1143000"/>
              <a:ext cx="3324225" cy="396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aphicFrame>
          <p:nvGraphicFramePr>
            <p:cNvPr id="53249" name="Object 1"/>
            <p:cNvGraphicFramePr>
              <a:graphicFrameLocks noChangeAspect="1"/>
            </p:cNvGraphicFramePr>
            <p:nvPr/>
          </p:nvGraphicFramePr>
          <p:xfrm>
            <a:off x="2971800" y="5334000"/>
            <a:ext cx="3467100" cy="444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" imgW="3466800" imgH="444240" progId="Equation.DSMT4">
                    <p:embed/>
                  </p:oleObj>
                </mc:Choice>
                <mc:Fallback>
                  <p:oleObj name="Equation" r:id="rId3" imgW="3466800" imgH="444240" progId="Equation.DSMT4">
                    <p:embed/>
                    <p:pic>
                      <p:nvPicPr>
                        <p:cNvPr id="0" name="Picture 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71800" y="5334000"/>
                          <a:ext cx="3467100" cy="4445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1176</TotalTime>
  <Words>416</Words>
  <Application>Microsoft Office PowerPoint</Application>
  <PresentationFormat>On-screen Show (4:3)</PresentationFormat>
  <Paragraphs>49</Paragraphs>
  <Slides>12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Symbol</vt:lpstr>
      <vt:lpstr>Arial</vt:lpstr>
      <vt:lpstr>Cambria Math</vt:lpstr>
      <vt:lpstr>Calibri</vt:lpstr>
      <vt:lpstr>Office Theme</vt:lpstr>
      <vt:lpstr>Equation</vt:lpstr>
      <vt:lpstr>Section 12.4</vt:lpstr>
      <vt:lpstr>Motion in Polar Coordinates</vt:lpstr>
      <vt:lpstr>Motion in Polar Coordinates (cont.)</vt:lpstr>
      <vt:lpstr>Motion in Polar Coordinates (cont.)</vt:lpstr>
      <vt:lpstr>Motion in Polar Coordinates (cont.)</vt:lpstr>
      <vt:lpstr>Example 1: Describing Velocity and Acceleration Vectors Given a Position Function </vt:lpstr>
      <vt:lpstr>Example 1: Describing Velocity and Acceleration Vectors Given a Position Function (cont.)</vt:lpstr>
      <vt:lpstr>Example 1: Describing Velocity and Acceleration Vectors Given a Position Function (cont.)</vt:lpstr>
      <vt:lpstr>Example 1: Describing Velocity and Acceleration Vectors Given a Position Function (cont.)</vt:lpstr>
      <vt:lpstr>Example 1: Describing Velocity and Acceleration Vectors Given a Position Function (cont.)</vt:lpstr>
      <vt:lpstr>Theorem: Kepler’s Laws of Planetary Motion</vt:lpstr>
      <vt:lpstr>Theorem: Kepler’s Laws of Planetary Motion (cont.)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Calculus with Early Transcendentals, 2nd edition</dc:title>
  <dc:creator>Hawkes Learning Systems</dc:creator>
  <cp:lastModifiedBy>Allison Conger</cp:lastModifiedBy>
  <cp:revision>303</cp:revision>
  <dcterms:created xsi:type="dcterms:W3CDTF">2013-04-26T14:43:13Z</dcterms:created>
  <dcterms:modified xsi:type="dcterms:W3CDTF">2023-05-10T19:53:09Z</dcterms:modified>
</cp:coreProperties>
</file>