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322" r:id="rId3"/>
    <p:sldId id="297" r:id="rId4"/>
    <p:sldId id="265" r:id="rId5"/>
    <p:sldId id="298" r:id="rId6"/>
    <p:sldId id="299" r:id="rId7"/>
    <p:sldId id="300" r:id="rId8"/>
    <p:sldId id="301" r:id="rId9"/>
    <p:sldId id="302" r:id="rId10"/>
    <p:sldId id="304" r:id="rId11"/>
    <p:sldId id="305" r:id="rId12"/>
    <p:sldId id="306" r:id="rId13"/>
    <p:sldId id="307" r:id="rId14"/>
    <p:sldId id="308" r:id="rId15"/>
    <p:sldId id="309" r:id="rId16"/>
    <p:sldId id="311" r:id="rId17"/>
    <p:sldId id="312" r:id="rId18"/>
    <p:sldId id="313" r:id="rId19"/>
    <p:sldId id="314" r:id="rId20"/>
    <p:sldId id="315" r:id="rId21"/>
    <p:sldId id="316" r:id="rId22"/>
    <p:sldId id="317" r:id="rId23"/>
    <p:sldId id="318" r:id="rId24"/>
    <p:sldId id="324" r:id="rId25"/>
    <p:sldId id="325" r:id="rId26"/>
    <p:sldId id="320" r:id="rId27"/>
    <p:sldId id="326" r:id="rId28"/>
    <p:sldId id="327" r:id="rId29"/>
    <p:sldId id="321" r:id="rId3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Cambria Math" panose="02040503050406030204" pitchFamily="18" charset="0"/>
      <p:regular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1F497D"/>
    <a:srgbClr val="366092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529" autoAdjust="0"/>
    <p:restoredTop sz="94660" autoAdjust="0"/>
  </p:normalViewPr>
  <p:slideViewPr>
    <p:cSldViewPr>
      <p:cViewPr varScale="1">
        <p:scale>
          <a:sx n="104" d="100"/>
          <a:sy n="104" d="100"/>
        </p:scale>
        <p:origin x="134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5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 userDrawn="1">
            <p:ph type="ctrTitle"/>
          </p:nvPr>
        </p:nvSpPr>
        <p:spPr>
          <a:xfrm>
            <a:off x="685800" y="2133600"/>
            <a:ext cx="7772400" cy="1470025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dirty="0">
                <a:solidFill>
                  <a:srgbClr val="004786"/>
                </a:solidFill>
                <a:latin typeface="Arial" charset="0"/>
                <a:cs typeface="Arial" charset="0"/>
              </a:rPr>
              <a:t>Section X.X</a:t>
            </a: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1"/>
          </p:nvPr>
        </p:nvSpPr>
        <p:spPr>
          <a:xfrm>
            <a:off x="1371600" y="3505200"/>
            <a:ext cx="6400800" cy="17526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i="1" dirty="0">
                <a:solidFill>
                  <a:srgbClr val="004786"/>
                </a:solidFill>
                <a:latin typeface="Arial" pitchFamily="34" charset="0"/>
                <a:cs typeface="Arial" pitchFamily="34" charset="0"/>
              </a:rPr>
              <a:t>Section Title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45683"/>
            <a:ext cx="1828649" cy="457162"/>
          </a:xfrm>
          <a:prstGeom prst="rect">
            <a:avLst/>
          </a:prstGeom>
        </p:spPr>
      </p:pic>
      <p:sp>
        <p:nvSpPr>
          <p:cNvPr id="15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2D7D9F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  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2D7D9F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  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4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image" Target="../media/image14.wmf"/><Relationship Id="rId7" Type="http://schemas.openxmlformats.org/officeDocument/2006/relationships/oleObject" Target="../embeddings/oleObject18.bin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7.bin"/><Relationship Id="rId10" Type="http://schemas.openxmlformats.org/officeDocument/2006/relationships/image" Target="../media/image20.wmf"/><Relationship Id="rId4" Type="http://schemas.openxmlformats.org/officeDocument/2006/relationships/oleObject" Target="../embeddings/oleObject16.bin"/><Relationship Id="rId9" Type="http://schemas.openxmlformats.org/officeDocument/2006/relationships/oleObject" Target="../embeddings/oleObject19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oleObject" Target="../embeddings/oleObject20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21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7" Type="http://schemas.openxmlformats.org/officeDocument/2006/relationships/image" Target="../media/image27.wmf"/><Relationship Id="rId2" Type="http://schemas.openxmlformats.org/officeDocument/2006/relationships/oleObject" Target="../embeddings/oleObject2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26.wmf"/><Relationship Id="rId4" Type="http://schemas.openxmlformats.org/officeDocument/2006/relationships/oleObject" Target="../embeddings/oleObject23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7" Type="http://schemas.openxmlformats.org/officeDocument/2006/relationships/image" Target="../media/image30.wmf"/><Relationship Id="rId2" Type="http://schemas.openxmlformats.org/officeDocument/2006/relationships/oleObject" Target="../embeddings/oleObject2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7.bin"/><Relationship Id="rId5" Type="http://schemas.openxmlformats.org/officeDocument/2006/relationships/image" Target="../media/image29.wmf"/><Relationship Id="rId4" Type="http://schemas.openxmlformats.org/officeDocument/2006/relationships/oleObject" Target="../embeddings/oleObject26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13" Type="http://schemas.openxmlformats.org/officeDocument/2006/relationships/image" Target="../media/image36.wmf"/><Relationship Id="rId3" Type="http://schemas.openxmlformats.org/officeDocument/2006/relationships/image" Target="../media/image31.wmf"/><Relationship Id="rId7" Type="http://schemas.openxmlformats.org/officeDocument/2006/relationships/image" Target="../media/image33.wmf"/><Relationship Id="rId12" Type="http://schemas.openxmlformats.org/officeDocument/2006/relationships/oleObject" Target="../embeddings/oleObject33.bin"/><Relationship Id="rId2" Type="http://schemas.openxmlformats.org/officeDocument/2006/relationships/oleObject" Target="../embeddings/oleObject2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0.bin"/><Relationship Id="rId11" Type="http://schemas.openxmlformats.org/officeDocument/2006/relationships/image" Target="../media/image35.wmf"/><Relationship Id="rId5" Type="http://schemas.openxmlformats.org/officeDocument/2006/relationships/image" Target="../media/image32.wmf"/><Relationship Id="rId10" Type="http://schemas.openxmlformats.org/officeDocument/2006/relationships/oleObject" Target="../embeddings/oleObject32.bin"/><Relationship Id="rId4" Type="http://schemas.openxmlformats.org/officeDocument/2006/relationships/oleObject" Target="../embeddings/oleObject29.bin"/><Relationship Id="rId9" Type="http://schemas.openxmlformats.org/officeDocument/2006/relationships/image" Target="../media/image34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3" Type="http://schemas.openxmlformats.org/officeDocument/2006/relationships/image" Target="../media/image38.wmf"/><Relationship Id="rId7" Type="http://schemas.openxmlformats.org/officeDocument/2006/relationships/image" Target="../media/image40.wmf"/><Relationship Id="rId2" Type="http://schemas.openxmlformats.org/officeDocument/2006/relationships/oleObject" Target="../embeddings/oleObject3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6.bin"/><Relationship Id="rId5" Type="http://schemas.openxmlformats.org/officeDocument/2006/relationships/image" Target="../media/image39.wmf"/><Relationship Id="rId4" Type="http://schemas.openxmlformats.org/officeDocument/2006/relationships/oleObject" Target="../embeddings/oleObject35.bin"/><Relationship Id="rId9" Type="http://schemas.openxmlformats.org/officeDocument/2006/relationships/image" Target="../media/image41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oleObject" Target="../embeddings/oleObject38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wmf"/><Relationship Id="rId4" Type="http://schemas.openxmlformats.org/officeDocument/2006/relationships/oleObject" Target="../embeddings/oleObject39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.bin"/><Relationship Id="rId3" Type="http://schemas.openxmlformats.org/officeDocument/2006/relationships/image" Target="../media/image44.wmf"/><Relationship Id="rId7" Type="http://schemas.openxmlformats.org/officeDocument/2006/relationships/image" Target="../media/image46.wmf"/><Relationship Id="rId2" Type="http://schemas.openxmlformats.org/officeDocument/2006/relationships/oleObject" Target="../embeddings/oleObject4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2.bin"/><Relationship Id="rId11" Type="http://schemas.openxmlformats.org/officeDocument/2006/relationships/image" Target="../media/image48.wmf"/><Relationship Id="rId5" Type="http://schemas.openxmlformats.org/officeDocument/2006/relationships/image" Target="../media/image45.wmf"/><Relationship Id="rId10" Type="http://schemas.openxmlformats.org/officeDocument/2006/relationships/oleObject" Target="../embeddings/oleObject44.bin"/><Relationship Id="rId4" Type="http://schemas.openxmlformats.org/officeDocument/2006/relationships/oleObject" Target="../embeddings/oleObject41.bin"/><Relationship Id="rId9" Type="http://schemas.openxmlformats.org/officeDocument/2006/relationships/image" Target="../media/image47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oleObject" Target="../embeddings/oleObject45.bin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oleObject" Target="../embeddings/oleObject46.bin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0.bin"/><Relationship Id="rId13" Type="http://schemas.openxmlformats.org/officeDocument/2006/relationships/image" Target="../media/image56.wmf"/><Relationship Id="rId3" Type="http://schemas.openxmlformats.org/officeDocument/2006/relationships/image" Target="../media/image51.wmf"/><Relationship Id="rId7" Type="http://schemas.openxmlformats.org/officeDocument/2006/relationships/image" Target="../media/image53.wmf"/><Relationship Id="rId12" Type="http://schemas.openxmlformats.org/officeDocument/2006/relationships/oleObject" Target="../embeddings/oleObject52.bin"/><Relationship Id="rId2" Type="http://schemas.openxmlformats.org/officeDocument/2006/relationships/oleObject" Target="../embeddings/oleObject4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9.bin"/><Relationship Id="rId11" Type="http://schemas.openxmlformats.org/officeDocument/2006/relationships/image" Target="../media/image55.wmf"/><Relationship Id="rId5" Type="http://schemas.openxmlformats.org/officeDocument/2006/relationships/image" Target="../media/image52.wmf"/><Relationship Id="rId15" Type="http://schemas.openxmlformats.org/officeDocument/2006/relationships/image" Target="../media/image57.wmf"/><Relationship Id="rId10" Type="http://schemas.openxmlformats.org/officeDocument/2006/relationships/oleObject" Target="../embeddings/oleObject51.bin"/><Relationship Id="rId4" Type="http://schemas.openxmlformats.org/officeDocument/2006/relationships/oleObject" Target="../embeddings/oleObject48.bin"/><Relationship Id="rId9" Type="http://schemas.openxmlformats.org/officeDocument/2006/relationships/image" Target="../media/image54.wmf"/><Relationship Id="rId14" Type="http://schemas.openxmlformats.org/officeDocument/2006/relationships/oleObject" Target="../embeddings/oleObject53.bin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oleObject" Target="../embeddings/oleObject54.bin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8.bin"/><Relationship Id="rId13" Type="http://schemas.openxmlformats.org/officeDocument/2006/relationships/image" Target="../media/image64.wmf"/><Relationship Id="rId18" Type="http://schemas.openxmlformats.org/officeDocument/2006/relationships/oleObject" Target="../embeddings/oleObject63.bin"/><Relationship Id="rId3" Type="http://schemas.openxmlformats.org/officeDocument/2006/relationships/image" Target="../media/image59.wmf"/><Relationship Id="rId7" Type="http://schemas.openxmlformats.org/officeDocument/2006/relationships/image" Target="../media/image61.wmf"/><Relationship Id="rId12" Type="http://schemas.openxmlformats.org/officeDocument/2006/relationships/oleObject" Target="../embeddings/oleObject60.bin"/><Relationship Id="rId17" Type="http://schemas.openxmlformats.org/officeDocument/2006/relationships/image" Target="../media/image66.wmf"/><Relationship Id="rId2" Type="http://schemas.openxmlformats.org/officeDocument/2006/relationships/oleObject" Target="../embeddings/oleObject55.bin"/><Relationship Id="rId16" Type="http://schemas.openxmlformats.org/officeDocument/2006/relationships/oleObject" Target="../embeddings/oleObject6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7.bin"/><Relationship Id="rId11" Type="http://schemas.openxmlformats.org/officeDocument/2006/relationships/image" Target="../media/image63.wmf"/><Relationship Id="rId5" Type="http://schemas.openxmlformats.org/officeDocument/2006/relationships/image" Target="../media/image60.wmf"/><Relationship Id="rId15" Type="http://schemas.openxmlformats.org/officeDocument/2006/relationships/image" Target="../media/image65.wmf"/><Relationship Id="rId10" Type="http://schemas.openxmlformats.org/officeDocument/2006/relationships/oleObject" Target="../embeddings/oleObject59.bin"/><Relationship Id="rId19" Type="http://schemas.openxmlformats.org/officeDocument/2006/relationships/image" Target="../media/image67.wmf"/><Relationship Id="rId4" Type="http://schemas.openxmlformats.org/officeDocument/2006/relationships/oleObject" Target="../embeddings/oleObject56.bin"/><Relationship Id="rId9" Type="http://schemas.openxmlformats.org/officeDocument/2006/relationships/image" Target="../media/image62.wmf"/><Relationship Id="rId14" Type="http://schemas.openxmlformats.org/officeDocument/2006/relationships/oleObject" Target="../embeddings/oleObject61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image" Target="../media/image9.wmf"/><Relationship Id="rId7" Type="http://schemas.openxmlformats.org/officeDocument/2006/relationships/image" Target="../media/image11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13.wmf"/><Relationship Id="rId5" Type="http://schemas.openxmlformats.org/officeDocument/2006/relationships/image" Target="../media/image10.wmf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8.bin"/><Relationship Id="rId9" Type="http://schemas.openxmlformats.org/officeDocument/2006/relationships/image" Target="../media/image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85800" y="2133600"/>
            <a:ext cx="7772400" cy="1470025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dirty="0">
                <a:solidFill>
                  <a:srgbClr val="004786"/>
                </a:solidFill>
                <a:latin typeface="Arial" charset="0"/>
                <a:cs typeface="Arial" charset="0"/>
              </a:rPr>
              <a:t>Section 13.4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5200"/>
            <a:ext cx="6400800" cy="17526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algn="ctr">
              <a:buNone/>
              <a:defRPr/>
            </a:pPr>
            <a:r>
              <a:rPr lang="en-US" b="1" i="1" dirty="0">
                <a:solidFill>
                  <a:srgbClr val="1F497D"/>
                </a:solidFill>
              </a:rPr>
              <a:t>The Chain Rule for Multivariable Functions</a:t>
            </a:r>
          </a:p>
        </p:txBody>
      </p:sp>
    </p:spTree>
    <p:extLst>
      <p:ext uri="{BB962C8B-B14F-4D97-AF65-F5344CB8AC3E}">
        <p14:creationId xmlns:p14="http://schemas.microsoft.com/office/powerpoint/2010/main" val="3775062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Finding the Rate of Change of a Multivariable Function along a Parametric Curve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4953000" cy="4572000"/>
          </a:xfrm>
        </p:spPr>
        <p:txBody>
          <a:bodyPr>
            <a:noAutofit/>
          </a:bodyPr>
          <a:lstStyle/>
          <a:p>
            <a:r>
              <a:rPr lang="en-US" dirty="0"/>
              <a:t>Determine the rate of change with respect to </a:t>
            </a:r>
            <a:r>
              <a:rPr lang="en-US" i="1" dirty="0"/>
              <a:t>t</a:t>
            </a:r>
            <a:r>
              <a:rPr lang="en-US" dirty="0"/>
              <a:t> of the function</a:t>
            </a:r>
            <a:r>
              <a:rPr lang="en-US" i="1" dirty="0"/>
              <a:t> </a:t>
            </a:r>
            <a:r>
              <a:rPr lang="en-US" i="1" dirty="0">
                <a:solidFill>
                  <a:srgbClr val="0000FF"/>
                </a:solidFill>
              </a:rPr>
              <a:t>f</a:t>
            </a:r>
            <a:r>
              <a:rPr lang="en-US" dirty="0">
                <a:solidFill>
                  <a:srgbClr val="0000FF"/>
                </a:solidFill>
              </a:rPr>
              <a:t>(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dirty="0">
                <a:solidFill>
                  <a:srgbClr val="0000FF"/>
                </a:solidFill>
              </a:rPr>
              <a:t>, </a:t>
            </a:r>
            <a:r>
              <a:rPr lang="en-US" i="1" dirty="0">
                <a:solidFill>
                  <a:srgbClr val="0000FF"/>
                </a:solidFill>
              </a:rPr>
              <a:t>y</a:t>
            </a:r>
            <a:r>
              <a:rPr lang="en-US" dirty="0">
                <a:solidFill>
                  <a:srgbClr val="0000FF"/>
                </a:solidFill>
              </a:rPr>
              <a:t>) = </a:t>
            </a:r>
            <a:r>
              <a:rPr lang="en-US" i="1" dirty="0">
                <a:solidFill>
                  <a:srgbClr val="0000FF"/>
                </a:solidFill>
              </a:rPr>
              <a:t>xy</a:t>
            </a:r>
            <a:r>
              <a:rPr lang="en-US" dirty="0"/>
              <a:t> along the Lissajous curve described parametrically by 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dirty="0">
                <a:solidFill>
                  <a:srgbClr val="0000FF"/>
                </a:solidFill>
              </a:rPr>
              <a:t> = sin 2</a:t>
            </a:r>
            <a:r>
              <a:rPr lang="en-US" i="1" dirty="0">
                <a:solidFill>
                  <a:srgbClr val="0000FF"/>
                </a:solidFill>
              </a:rPr>
              <a:t>t</a:t>
            </a:r>
            <a:r>
              <a:rPr lang="en-US" dirty="0"/>
              <a:t> and </a:t>
            </a:r>
            <a:r>
              <a:rPr lang="en-US" i="1" dirty="0">
                <a:solidFill>
                  <a:srgbClr val="0000FF"/>
                </a:solidFill>
              </a:rPr>
              <a:t>y</a:t>
            </a:r>
            <a:r>
              <a:rPr lang="en-US" dirty="0">
                <a:solidFill>
                  <a:srgbClr val="0000FF"/>
                </a:solidFill>
              </a:rPr>
              <a:t> = cos 3</a:t>
            </a:r>
            <a:r>
              <a:rPr lang="en-US" i="1" dirty="0">
                <a:solidFill>
                  <a:srgbClr val="0000FF"/>
                </a:solidFill>
              </a:rPr>
              <a:t>t</a:t>
            </a:r>
            <a:r>
              <a:rPr lang="en-US" dirty="0"/>
              <a:t>. Then calculate            at the specific points corresponding to </a:t>
            </a:r>
            <a:r>
              <a:rPr lang="en-US" i="1" dirty="0"/>
              <a:t>t</a:t>
            </a:r>
            <a:r>
              <a:rPr lang="en-US" dirty="0"/>
              <a:t> = 0 and </a:t>
            </a:r>
            <a:r>
              <a:rPr lang="en-US" i="1" dirty="0"/>
              <a:t>t </a:t>
            </a:r>
            <a:r>
              <a:rPr lang="en-US" dirty="0"/>
              <a:t>= 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π</a:t>
            </a:r>
            <a:r>
              <a:rPr lang="en-US" dirty="0"/>
              <a:t>/6 (see Figure 2).</a:t>
            </a:r>
          </a:p>
        </p:txBody>
      </p:sp>
      <p:graphicFrame>
        <p:nvGraphicFramePr>
          <p:cNvPr id="67586" name="Object 2"/>
          <p:cNvGraphicFramePr>
            <a:graphicFrameLocks noChangeAspect="1"/>
          </p:cNvGraphicFramePr>
          <p:nvPr/>
        </p:nvGraphicFramePr>
        <p:xfrm>
          <a:off x="1930400" y="3483428"/>
          <a:ext cx="7366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36560" imgH="469800" progId="Equation.DSMT4">
                  <p:embed/>
                </p:oleObj>
              </mc:Choice>
              <mc:Fallback>
                <p:oleObj name="Equation" r:id="rId2" imgW="736560" imgH="4698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0400" y="3483428"/>
                        <a:ext cx="7366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5298789" y="1399391"/>
            <a:ext cx="3382632" cy="3871856"/>
            <a:chOff x="5451189" y="1371600"/>
            <a:chExt cx="3540411" cy="4098664"/>
          </a:xfrm>
        </p:grpSpPr>
        <p:pic>
          <p:nvPicPr>
            <p:cNvPr id="67587" name="Picture 3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 b="12734"/>
            <a:stretch>
              <a:fillRect/>
            </a:stretch>
          </p:blipFill>
          <p:spPr bwMode="auto">
            <a:xfrm>
              <a:off x="5451189" y="1371600"/>
              <a:ext cx="3540411" cy="3657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6"/>
            <p:cNvSpPr/>
            <p:nvPr/>
          </p:nvSpPr>
          <p:spPr>
            <a:xfrm>
              <a:off x="6400800" y="4947044"/>
              <a:ext cx="137005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b="1" dirty="0"/>
                <a:t>Figure 2</a:t>
              </a:r>
              <a:endParaRPr lang="en-US" sz="28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B1A9838-0413-0614-5B77-3E65F6AE419C}"/>
                  </a:ext>
                </a:extLst>
              </p:cNvPr>
              <p:cNvSpPr/>
              <p:nvPr/>
            </p:nvSpPr>
            <p:spPr>
              <a:xfrm>
                <a:off x="4648200" y="5280141"/>
                <a:ext cx="4260028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</a:rPr>
                        <m:t>𝐬𝐢𝐧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</a:rPr>
                        <m:t>𝐚𝐧𝐝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</a:rPr>
                        <m:t>𝐜𝐨𝐬𝟑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lang="en-US" sz="2800" i="1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B1A9838-0413-0614-5B77-3E65F6AE41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5280141"/>
                <a:ext cx="4260028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Example 2: Finding the Rate of Change of a Multivariable Function along a Parametric Curve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Solution</a:t>
            </a:r>
          </a:p>
          <a:p>
            <a:r>
              <a:rPr lang="en-US" dirty="0"/>
              <a:t>Using the Chain Rule, we have the following.</a:t>
            </a:r>
          </a:p>
        </p:txBody>
      </p:sp>
      <p:graphicFrame>
        <p:nvGraphicFramePr>
          <p:cNvPr id="68615" name="Object 7"/>
          <p:cNvGraphicFramePr>
            <a:graphicFrameLocks noChangeAspect="1"/>
          </p:cNvGraphicFramePr>
          <p:nvPr/>
        </p:nvGraphicFramePr>
        <p:xfrm>
          <a:off x="2724150" y="3644900"/>
          <a:ext cx="41275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127400" imgH="469800" progId="Equation.DSMT4">
                  <p:embed/>
                </p:oleObj>
              </mc:Choice>
              <mc:Fallback>
                <p:oleObj name="Equation" r:id="rId2" imgW="4127400" imgH="4698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4150" y="3644900"/>
                        <a:ext cx="41275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1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9705926"/>
              </p:ext>
            </p:extLst>
          </p:nvPr>
        </p:nvGraphicFramePr>
        <p:xfrm>
          <a:off x="1905000" y="2597150"/>
          <a:ext cx="32893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288960" imgH="888840" progId="Equation.DSMT4">
                  <p:embed/>
                </p:oleObj>
              </mc:Choice>
              <mc:Fallback>
                <p:oleObj name="Equation" r:id="rId4" imgW="3288960" imgH="88884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597150"/>
                        <a:ext cx="3289300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Example 2: Finding the Rate of Change of a Multivariable Function along a Parametric Curve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we desired, we could now express  	        as a function of </a:t>
            </a:r>
            <a:r>
              <a:rPr lang="en-US" i="1" dirty="0"/>
              <a:t>t</a:t>
            </a:r>
            <a:r>
              <a:rPr lang="en-US" dirty="0"/>
              <a:t> alone, but the previous formula is sufficient to evaluate  	    at the two points where </a:t>
            </a:r>
            <a:r>
              <a:rPr lang="en-US" i="1" dirty="0"/>
              <a:t>t</a:t>
            </a:r>
            <a:r>
              <a:rPr lang="en-US" dirty="0"/>
              <a:t> = 0 and            </a:t>
            </a:r>
            <a:r>
              <a:rPr lang="en-US" i="1" dirty="0"/>
              <a:t>t</a:t>
            </a:r>
            <a:r>
              <a:rPr lang="en-US" dirty="0"/>
              <a:t> = 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π</a:t>
            </a:r>
            <a:r>
              <a:rPr lang="en-US" dirty="0"/>
              <a:t>/6. These two points are, respectively, (0, 1) and </a:t>
            </a:r>
          </a:p>
        </p:txBody>
      </p:sp>
      <p:graphicFrame>
        <p:nvGraphicFramePr>
          <p:cNvPr id="69637" name="Object 5"/>
          <p:cNvGraphicFramePr>
            <a:graphicFrameLocks noChangeAspect="1"/>
          </p:cNvGraphicFramePr>
          <p:nvPr/>
        </p:nvGraphicFramePr>
        <p:xfrm>
          <a:off x="5867400" y="1349830"/>
          <a:ext cx="7366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36560" imgH="469800" progId="Equation.DSMT4">
                  <p:embed/>
                </p:oleObj>
              </mc:Choice>
              <mc:Fallback>
                <p:oleObj name="Equation" r:id="rId2" imgW="736560" imgH="4698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1349830"/>
                        <a:ext cx="7366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3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4627678"/>
              </p:ext>
            </p:extLst>
          </p:nvPr>
        </p:nvGraphicFramePr>
        <p:xfrm>
          <a:off x="1828800" y="2198916"/>
          <a:ext cx="7366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36560" imgH="469800" progId="Equation.DSMT4">
                  <p:embed/>
                </p:oleObj>
              </mc:Choice>
              <mc:Fallback>
                <p:oleObj name="Equation" r:id="rId4" imgW="736560" imgH="4698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198916"/>
                        <a:ext cx="7366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40" name="Object 8"/>
          <p:cNvGraphicFramePr>
            <a:graphicFrameLocks noChangeAspect="1"/>
          </p:cNvGraphicFramePr>
          <p:nvPr/>
        </p:nvGraphicFramePr>
        <p:xfrm>
          <a:off x="548640" y="3117850"/>
          <a:ext cx="14224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422360" imgH="622080" progId="Equation.DSMT4">
                  <p:embed/>
                </p:oleObj>
              </mc:Choice>
              <mc:Fallback>
                <p:oleObj name="Equation" r:id="rId5" imgW="1422360" imgH="62208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" y="3117850"/>
                        <a:ext cx="1422400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41" name="Object 9"/>
          <p:cNvGraphicFramePr>
            <a:graphicFrameLocks noChangeAspect="1"/>
          </p:cNvGraphicFramePr>
          <p:nvPr/>
        </p:nvGraphicFramePr>
        <p:xfrm>
          <a:off x="1041400" y="3873500"/>
          <a:ext cx="51816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5181480" imgH="469800" progId="Equation.DSMT4">
                  <p:embed/>
                </p:oleObj>
              </mc:Choice>
              <mc:Fallback>
                <p:oleObj name="Equation" r:id="rId7" imgW="5181480" imgH="4698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1400" y="3873500"/>
                        <a:ext cx="51816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4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2952496"/>
              </p:ext>
            </p:extLst>
          </p:nvPr>
        </p:nvGraphicFramePr>
        <p:xfrm>
          <a:off x="1035050" y="4502150"/>
          <a:ext cx="66675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6667200" imgH="990360" progId="Equation.DSMT4">
                  <p:embed/>
                </p:oleObj>
              </mc:Choice>
              <mc:Fallback>
                <p:oleObj name="Equation" r:id="rId9" imgW="6667200" imgH="99036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5050" y="4502150"/>
                        <a:ext cx="66675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Example 2: Finding the Rate of Change of a Multivariable Function along a Parametric Curve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7280"/>
            <a:ext cx="5638800" cy="4739640"/>
          </a:xfrm>
        </p:spPr>
        <p:txBody>
          <a:bodyPr>
            <a:noAutofit/>
          </a:bodyPr>
          <a:lstStyle/>
          <a:p>
            <a:r>
              <a:rPr lang="en-US" dirty="0"/>
              <a:t>If we consider the surface </a:t>
            </a:r>
            <a:r>
              <a:rPr lang="en-US" i="1" dirty="0"/>
              <a:t>z</a:t>
            </a:r>
            <a:r>
              <a:rPr lang="en-US" dirty="0"/>
              <a:t> =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dirty="0"/>
              <a:t>)</a:t>
            </a:r>
            <a:r>
              <a:rPr lang="en-US" i="1" dirty="0"/>
              <a:t>,</a:t>
            </a:r>
            <a:r>
              <a:rPr lang="en-US" dirty="0"/>
              <a:t> then the two derivatives we just found correspond to the rates of change of a point traveling along the curve shown in Figure 3 at the two locations corresponding to </a:t>
            </a:r>
            <a:r>
              <a:rPr lang="en-US" i="1" dirty="0"/>
              <a:t>t</a:t>
            </a:r>
            <a:r>
              <a:rPr lang="en-US" dirty="0"/>
              <a:t> = 0 and</a:t>
            </a:r>
            <a:r>
              <a:rPr lang="en-US" i="1" dirty="0"/>
              <a:t> </a:t>
            </a:r>
            <a:br>
              <a:rPr lang="en-US" i="1" dirty="0"/>
            </a:br>
            <a:r>
              <a:rPr lang="en-US" i="1" dirty="0"/>
              <a:t>t</a:t>
            </a:r>
            <a:r>
              <a:rPr lang="en-US" dirty="0"/>
              <a:t> = 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π</a:t>
            </a:r>
            <a:r>
              <a:rPr lang="en-US" dirty="0"/>
              <a:t>/6. Note how the signs of the derivatives reflect the fact that </a:t>
            </a:r>
            <a:r>
              <a:rPr lang="en-US" i="1" dirty="0"/>
              <a:t>z</a:t>
            </a:r>
            <a:r>
              <a:rPr lang="en-US" dirty="0"/>
              <a:t> is increasing along the curve when </a:t>
            </a:r>
            <a:br>
              <a:rPr lang="en-US" dirty="0"/>
            </a:br>
            <a:r>
              <a:rPr lang="en-US" i="1" dirty="0"/>
              <a:t>t</a:t>
            </a:r>
            <a:r>
              <a:rPr lang="en-US" dirty="0"/>
              <a:t> = 0, but decreasing along the curve when </a:t>
            </a:r>
            <a:r>
              <a:rPr lang="en-US" i="1" dirty="0"/>
              <a:t>t</a:t>
            </a:r>
            <a:r>
              <a:rPr lang="en-US" dirty="0"/>
              <a:t> = 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π</a:t>
            </a:r>
            <a:r>
              <a:rPr lang="en-US" dirty="0"/>
              <a:t>/6.</a:t>
            </a:r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b="10667"/>
          <a:stretch>
            <a:fillRect/>
          </a:stretch>
        </p:blipFill>
        <p:spPr bwMode="auto">
          <a:xfrm>
            <a:off x="5791200" y="1685925"/>
            <a:ext cx="2976563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477000" y="4876800"/>
            <a:ext cx="13700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/>
              <a:t>Figure 3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BCD23E8-7AC3-8477-A829-E8D9F8A99842}"/>
                  </a:ext>
                </a:extLst>
              </p:cNvPr>
              <p:cNvSpPr/>
              <p:nvPr/>
            </p:nvSpPr>
            <p:spPr>
              <a:xfrm>
                <a:off x="5734320" y="5400020"/>
                <a:ext cx="282494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𝑥𝑦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BCD23E8-7AC3-8477-A829-E8D9F8A998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4320" y="5400020"/>
                <a:ext cx="2824941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Theorem: The Chain Rule (Case II)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910840"/>
          </a:xfrm>
          <a:solidFill>
            <a:srgbClr val="FFFFCC"/>
          </a:solid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If </a:t>
            </a:r>
            <a:r>
              <a:rPr lang="en-US" i="1" dirty="0">
                <a:solidFill>
                  <a:schemeClr val="tx1"/>
                </a:solidFill>
              </a:rPr>
              <a:t>z</a:t>
            </a:r>
            <a:r>
              <a:rPr lang="en-US" dirty="0">
                <a:solidFill>
                  <a:schemeClr val="tx1"/>
                </a:solidFill>
              </a:rPr>
              <a:t> = </a:t>
            </a:r>
            <a:r>
              <a:rPr lang="en-US" i="1" dirty="0">
                <a:solidFill>
                  <a:schemeClr val="tx1"/>
                </a:solidFill>
              </a:rPr>
              <a:t>f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i="1" dirty="0">
                <a:solidFill>
                  <a:schemeClr val="tx1"/>
                </a:solidFill>
              </a:rPr>
              <a:t>u</a:t>
            </a:r>
            <a:r>
              <a:rPr lang="en-US" dirty="0">
                <a:solidFill>
                  <a:schemeClr val="tx1"/>
                </a:solidFill>
              </a:rPr>
              <a:t>,</a:t>
            </a:r>
            <a:r>
              <a:rPr lang="en-US" i="1" dirty="0">
                <a:solidFill>
                  <a:schemeClr val="tx1"/>
                </a:solidFill>
              </a:rPr>
              <a:t> v</a:t>
            </a:r>
            <a:r>
              <a:rPr lang="en-US" dirty="0">
                <a:solidFill>
                  <a:schemeClr val="tx1"/>
                </a:solidFill>
              </a:rPr>
              <a:t>) is a differentiable function and if </a:t>
            </a:r>
            <a:r>
              <a:rPr lang="en-US" i="1" dirty="0">
                <a:solidFill>
                  <a:schemeClr val="tx1"/>
                </a:solidFill>
              </a:rPr>
              <a:t>u</a:t>
            </a:r>
            <a:r>
              <a:rPr lang="en-US" dirty="0">
                <a:solidFill>
                  <a:schemeClr val="tx1"/>
                </a:solidFill>
              </a:rPr>
              <a:t> = </a:t>
            </a:r>
            <a:r>
              <a:rPr lang="en-US" i="1" dirty="0">
                <a:solidFill>
                  <a:schemeClr val="tx1"/>
                </a:solidFill>
              </a:rPr>
              <a:t>g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i="1" dirty="0">
                <a:solidFill>
                  <a:schemeClr val="tx1"/>
                </a:solidFill>
              </a:rPr>
              <a:t>x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i="1" dirty="0">
                <a:solidFill>
                  <a:schemeClr val="tx1"/>
                </a:solidFill>
              </a:rPr>
              <a:t>y</a:t>
            </a:r>
            <a:r>
              <a:rPr lang="en-US" dirty="0">
                <a:solidFill>
                  <a:schemeClr val="tx1"/>
                </a:solidFill>
              </a:rPr>
              <a:t>)  and </a:t>
            </a:r>
            <a:r>
              <a:rPr lang="en-US" i="1" dirty="0">
                <a:solidFill>
                  <a:schemeClr val="tx1"/>
                </a:solidFill>
              </a:rPr>
              <a:t>v</a:t>
            </a:r>
            <a:r>
              <a:rPr lang="en-US" dirty="0">
                <a:solidFill>
                  <a:schemeClr val="tx1"/>
                </a:solidFill>
              </a:rPr>
              <a:t> = </a:t>
            </a:r>
            <a:r>
              <a:rPr lang="en-US" i="1" dirty="0">
                <a:solidFill>
                  <a:schemeClr val="tx1"/>
                </a:solidFill>
              </a:rPr>
              <a:t>h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i="1" dirty="0">
                <a:solidFill>
                  <a:schemeClr val="tx1"/>
                </a:solidFill>
              </a:rPr>
              <a:t>x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i="1" dirty="0">
                <a:solidFill>
                  <a:schemeClr val="tx1"/>
                </a:solidFill>
              </a:rPr>
              <a:t>y</a:t>
            </a:r>
            <a:r>
              <a:rPr lang="en-US" dirty="0">
                <a:solidFill>
                  <a:schemeClr val="tx1"/>
                </a:solidFill>
              </a:rPr>
              <a:t>) are both differentiable functions of </a:t>
            </a:r>
            <a:r>
              <a:rPr lang="en-US" i="1" dirty="0">
                <a:solidFill>
                  <a:schemeClr val="tx1"/>
                </a:solidFill>
              </a:rPr>
              <a:t>x </a:t>
            </a:r>
            <a:r>
              <a:rPr lang="en-US" dirty="0">
                <a:solidFill>
                  <a:schemeClr val="tx1"/>
                </a:solidFill>
              </a:rPr>
              <a:t>and </a:t>
            </a:r>
            <a:r>
              <a:rPr lang="en-US" i="1" dirty="0">
                <a:solidFill>
                  <a:schemeClr val="tx1"/>
                </a:solidFill>
              </a:rPr>
              <a:t>y</a:t>
            </a:r>
            <a:r>
              <a:rPr lang="en-US" dirty="0">
                <a:solidFill>
                  <a:schemeClr val="tx1"/>
                </a:solidFill>
              </a:rPr>
              <a:t>, then the composite function 			               is a differentiable function of </a:t>
            </a:r>
            <a:r>
              <a:rPr lang="en-US" i="1" dirty="0">
                <a:solidFill>
                  <a:schemeClr val="tx1"/>
                </a:solidFill>
              </a:rPr>
              <a:t>x</a:t>
            </a:r>
            <a:r>
              <a:rPr lang="en-US" dirty="0">
                <a:solidFill>
                  <a:schemeClr val="tx1"/>
                </a:solidFill>
              </a:rPr>
              <a:t> and </a:t>
            </a:r>
            <a:r>
              <a:rPr lang="en-US" i="1" dirty="0">
                <a:solidFill>
                  <a:schemeClr val="tx1"/>
                </a:solidFill>
              </a:rPr>
              <a:t>y</a:t>
            </a:r>
            <a:r>
              <a:rPr lang="en-US" dirty="0">
                <a:solidFill>
                  <a:schemeClr val="tx1"/>
                </a:solidFill>
              </a:rPr>
              <a:t> and </a:t>
            </a:r>
            <a:endParaRPr 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7577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1809953"/>
              </p:ext>
            </p:extLst>
          </p:nvPr>
        </p:nvGraphicFramePr>
        <p:xfrm>
          <a:off x="1047750" y="3090863"/>
          <a:ext cx="72517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251480" imgH="888840" progId="Equation.DSMT4">
                  <p:embed/>
                </p:oleObj>
              </mc:Choice>
              <mc:Fallback>
                <p:oleObj name="Equation" r:id="rId2" imgW="7251480" imgH="8888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7750" y="3090863"/>
                        <a:ext cx="7251700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7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045951"/>
              </p:ext>
            </p:extLst>
          </p:nvPr>
        </p:nvGraphicFramePr>
        <p:xfrm>
          <a:off x="5080000" y="2137410"/>
          <a:ext cx="29972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997000" imgH="545760" progId="Equation.DSMT4">
                  <p:embed/>
                </p:oleObj>
              </mc:Choice>
              <mc:Fallback>
                <p:oleObj name="Equation" r:id="rId4" imgW="2997000" imgH="54576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0000" y="2137410"/>
                        <a:ext cx="2997200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3: Using a Tree Diagram to Apply the Chain Rule (Case II)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</a:t>
            </a:r>
            <a:r>
              <a:rPr lang="en-US" i="1" dirty="0">
                <a:solidFill>
                  <a:srgbClr val="0000FF"/>
                </a:solidFill>
              </a:rPr>
              <a:t>z</a:t>
            </a:r>
            <a:r>
              <a:rPr lang="en-US" dirty="0">
                <a:solidFill>
                  <a:srgbClr val="0000FF"/>
                </a:solidFill>
              </a:rPr>
              <a:t> = </a:t>
            </a:r>
            <a:r>
              <a:rPr lang="en-US" i="1" dirty="0">
                <a:solidFill>
                  <a:srgbClr val="0000FF"/>
                </a:solidFill>
              </a:rPr>
              <a:t>e</a:t>
            </a:r>
            <a:r>
              <a:rPr lang="en-US" i="1" baseline="30000" dirty="0">
                <a:solidFill>
                  <a:srgbClr val="0000FF"/>
                </a:solidFill>
              </a:rPr>
              <a:t>u</a:t>
            </a:r>
            <a:r>
              <a:rPr lang="en-US" baseline="30000" dirty="0">
                <a:solidFill>
                  <a:srgbClr val="0000FF"/>
                </a:solidFill>
              </a:rPr>
              <a:t>+2</a:t>
            </a:r>
            <a:r>
              <a:rPr lang="en-US" i="1" baseline="30000" dirty="0">
                <a:solidFill>
                  <a:srgbClr val="0000FF"/>
                </a:solidFill>
              </a:rPr>
              <a:t>v</a:t>
            </a:r>
            <a:r>
              <a:rPr lang="en-US" i="1" dirty="0">
                <a:solidFill>
                  <a:srgbClr val="0000FF"/>
                </a:solidFill>
              </a:rPr>
              <a:t> </a:t>
            </a:r>
            <a:r>
              <a:rPr lang="en-US" dirty="0"/>
              <a:t>while </a:t>
            </a:r>
            <a:r>
              <a:rPr lang="en-US" i="1" dirty="0">
                <a:solidFill>
                  <a:srgbClr val="0000FF"/>
                </a:solidFill>
              </a:rPr>
              <a:t>u</a:t>
            </a:r>
            <a:r>
              <a:rPr lang="en-US" dirty="0">
                <a:solidFill>
                  <a:srgbClr val="0000FF"/>
                </a:solidFill>
              </a:rPr>
              <a:t> = 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baseline="30000" dirty="0">
                <a:solidFill>
                  <a:srgbClr val="0000FF"/>
                </a:solidFill>
              </a:rPr>
              <a:t>3</a:t>
            </a:r>
            <a:r>
              <a:rPr lang="en-US" i="1" dirty="0">
                <a:solidFill>
                  <a:srgbClr val="0000FF"/>
                </a:solidFill>
              </a:rPr>
              <a:t>y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/>
              <a:t>and </a:t>
            </a:r>
            <a:r>
              <a:rPr lang="en-US" i="1" dirty="0">
                <a:solidFill>
                  <a:srgbClr val="0000FF"/>
                </a:solidFill>
              </a:rPr>
              <a:t>v</a:t>
            </a:r>
            <a:r>
              <a:rPr lang="en-US" dirty="0">
                <a:solidFill>
                  <a:srgbClr val="0000FF"/>
                </a:solidFill>
              </a:rPr>
              <a:t> = </a:t>
            </a:r>
            <a:r>
              <a:rPr lang="en-US" i="1" dirty="0">
                <a:solidFill>
                  <a:srgbClr val="0000FF"/>
                </a:solidFill>
              </a:rPr>
              <a:t>y</a:t>
            </a:r>
            <a:r>
              <a:rPr lang="en-US" baseline="30000" dirty="0">
                <a:solidFill>
                  <a:srgbClr val="0000FF"/>
                </a:solidFill>
              </a:rPr>
              <a:t>2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  <a:latin typeface="Symbol" pitchFamily="18" charset="2"/>
              </a:rPr>
              <a:t>-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dirty="0"/>
              <a:t>, determine </a:t>
            </a:r>
            <a:r>
              <a:rPr lang="en-US" dirty="0">
                <a:sym typeface="Symbol" panose="05050102010706020507" pitchFamily="18" charset="2"/>
              </a:rPr>
              <a:t></a:t>
            </a:r>
            <a:r>
              <a:rPr lang="en-US" i="1" dirty="0"/>
              <a:t>z</a:t>
            </a:r>
            <a:r>
              <a:rPr lang="en-US" dirty="0"/>
              <a:t>/</a:t>
            </a:r>
            <a:r>
              <a:rPr lang="en-US" dirty="0">
                <a:sym typeface="Symbol" panose="05050102010706020507" pitchFamily="18" charset="2"/>
              </a:rPr>
              <a:t> </a:t>
            </a:r>
            <a:r>
              <a:rPr lang="en-US" i="1" dirty="0"/>
              <a:t>x</a:t>
            </a:r>
            <a:r>
              <a:rPr lang="en-US" dirty="0"/>
              <a:t> and </a:t>
            </a:r>
            <a:r>
              <a:rPr lang="en-US" dirty="0">
                <a:sym typeface="Symbol" panose="05050102010706020507" pitchFamily="18" charset="2"/>
              </a:rPr>
              <a:t></a:t>
            </a:r>
            <a:r>
              <a:rPr lang="en-US" i="1" dirty="0"/>
              <a:t>z</a:t>
            </a:r>
            <a:r>
              <a:rPr lang="en-US" dirty="0"/>
              <a:t>/</a:t>
            </a:r>
            <a:r>
              <a:rPr lang="en-US" dirty="0">
                <a:sym typeface="Symbol" panose="05050102010706020507" pitchFamily="18" charset="2"/>
              </a:rPr>
              <a:t> </a:t>
            </a:r>
            <a:r>
              <a:rPr lang="en-US" i="1" dirty="0"/>
              <a:t>y.</a:t>
            </a:r>
            <a:endParaRPr lang="en-US" b="1" dirty="0"/>
          </a:p>
          <a:p>
            <a:r>
              <a:rPr lang="en-US" b="1" dirty="0"/>
              <a:t>Solution </a:t>
            </a:r>
          </a:p>
        </p:txBody>
      </p:sp>
      <p:sp>
        <p:nvSpPr>
          <p:cNvPr id="4" name="Rectangle 3"/>
          <p:cNvSpPr/>
          <p:nvPr/>
        </p:nvSpPr>
        <p:spPr>
          <a:xfrm>
            <a:off x="533400" y="2828836"/>
            <a:ext cx="4572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366092"/>
                </a:solidFill>
              </a:rPr>
              <a:t>A tree diagram is again useful in remembering and applying the Chain Rule, and Figure 4 illustrates the relevant relationships of the variables. </a:t>
            </a:r>
          </a:p>
        </p:txBody>
      </p:sp>
      <p:sp>
        <p:nvSpPr>
          <p:cNvPr id="6" name="Rectangle 5"/>
          <p:cNvSpPr/>
          <p:nvPr/>
        </p:nvSpPr>
        <p:spPr>
          <a:xfrm>
            <a:off x="6372225" y="5328940"/>
            <a:ext cx="13700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/>
              <a:t>Figure 4</a:t>
            </a:r>
            <a:endParaRPr lang="en-US" sz="2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34C6980-F668-3F9E-D025-4ED2667F15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671" y="1756566"/>
            <a:ext cx="2953162" cy="35723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3: Using a Tree Diagram to Apply the Chain Rule (Case II)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this case, to determine the derivative of the top variable with respect to either of the independent variables, multiply the derivatives along each appropriate path and add the resulting products.</a:t>
            </a:r>
          </a:p>
        </p:txBody>
      </p:sp>
      <p:graphicFrame>
        <p:nvGraphicFramePr>
          <p:cNvPr id="788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9562038"/>
              </p:ext>
            </p:extLst>
          </p:nvPr>
        </p:nvGraphicFramePr>
        <p:xfrm>
          <a:off x="2101850" y="3200400"/>
          <a:ext cx="30099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009600" imgH="838080" progId="Equation.DSMT4">
                  <p:embed/>
                </p:oleObj>
              </mc:Choice>
              <mc:Fallback>
                <p:oleObj name="Equation" r:id="rId2" imgW="3009600" imgH="8380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1850" y="3200400"/>
                        <a:ext cx="30099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51" name="Object 3"/>
          <p:cNvGraphicFramePr>
            <a:graphicFrameLocks noChangeAspect="1"/>
          </p:cNvGraphicFramePr>
          <p:nvPr/>
        </p:nvGraphicFramePr>
        <p:xfrm>
          <a:off x="2677886" y="4229100"/>
          <a:ext cx="41021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101840" imgH="571320" progId="Equation.DSMT4">
                  <p:embed/>
                </p:oleObj>
              </mc:Choice>
              <mc:Fallback>
                <p:oleObj name="Equation" r:id="rId4" imgW="4101840" imgH="57132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7886" y="4229100"/>
                        <a:ext cx="41021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52" name="Object 4"/>
          <p:cNvGraphicFramePr>
            <a:graphicFrameLocks noChangeAspect="1"/>
          </p:cNvGraphicFramePr>
          <p:nvPr/>
        </p:nvGraphicFramePr>
        <p:xfrm>
          <a:off x="2668588" y="4914900"/>
          <a:ext cx="25908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590560" imgH="571320" progId="Equation.DSMT4">
                  <p:embed/>
                </p:oleObj>
              </mc:Choice>
              <mc:Fallback>
                <p:oleObj name="Equation" r:id="rId6" imgW="2590560" imgH="57132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8588" y="4914900"/>
                        <a:ext cx="25908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3: Using a Tree Diagram to Apply the Chain Rule (Case II)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If desired, we could now substitute </a:t>
            </a:r>
            <a:r>
              <a:rPr lang="en-US" i="1" dirty="0"/>
              <a:t>u</a:t>
            </a:r>
            <a:r>
              <a:rPr lang="en-US" dirty="0"/>
              <a:t> = </a:t>
            </a:r>
            <a:r>
              <a:rPr lang="en-US" i="1" dirty="0"/>
              <a:t>x</a:t>
            </a:r>
            <a:r>
              <a:rPr lang="en-US" baseline="30000" dirty="0"/>
              <a:t>3</a:t>
            </a:r>
            <a:r>
              <a:rPr lang="en-US" i="1" dirty="0"/>
              <a:t>y</a:t>
            </a:r>
            <a:r>
              <a:rPr lang="en-US" dirty="0"/>
              <a:t> and               </a:t>
            </a:r>
            <a:r>
              <a:rPr lang="en-US" i="1" dirty="0"/>
              <a:t>v</a:t>
            </a:r>
            <a:r>
              <a:rPr lang="en-US" dirty="0"/>
              <a:t> = </a:t>
            </a:r>
            <a:r>
              <a:rPr lang="en-US" i="1" dirty="0"/>
              <a:t>y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 dirty="0">
                <a:latin typeface="Symbol" pitchFamily="18" charset="2"/>
              </a:rPr>
              <a:t>-</a:t>
            </a:r>
            <a:r>
              <a:rPr lang="en-US" dirty="0"/>
              <a:t> </a:t>
            </a:r>
            <a:r>
              <a:rPr lang="en-US" i="1" dirty="0"/>
              <a:t>x</a:t>
            </a:r>
            <a:r>
              <a:rPr lang="en-US" dirty="0"/>
              <a:t> to express each partial derivative explicitly in terms of </a:t>
            </a:r>
            <a:r>
              <a:rPr lang="en-US" i="1" dirty="0"/>
              <a:t>x</a:t>
            </a:r>
            <a:r>
              <a:rPr lang="en-US" dirty="0"/>
              <a:t> and </a:t>
            </a:r>
            <a:r>
              <a:rPr lang="en-US" i="1" dirty="0"/>
              <a:t>y</a:t>
            </a:r>
            <a:r>
              <a:rPr lang="en-US" dirty="0"/>
              <a:t>.</a:t>
            </a:r>
          </a:p>
        </p:txBody>
      </p:sp>
      <p:graphicFrame>
        <p:nvGraphicFramePr>
          <p:cNvPr id="7987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7669999"/>
              </p:ext>
            </p:extLst>
          </p:nvPr>
        </p:nvGraphicFramePr>
        <p:xfrm>
          <a:off x="1949450" y="1454150"/>
          <a:ext cx="30099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009600" imgH="888840" progId="Equation.DSMT4">
                  <p:embed/>
                </p:oleObj>
              </mc:Choice>
              <mc:Fallback>
                <p:oleObj name="Equation" r:id="rId2" imgW="3009600" imgH="8888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9450" y="1454150"/>
                        <a:ext cx="3009900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78" name="Object 6"/>
          <p:cNvGraphicFramePr>
            <a:graphicFrameLocks noChangeAspect="1"/>
          </p:cNvGraphicFramePr>
          <p:nvPr/>
        </p:nvGraphicFramePr>
        <p:xfrm>
          <a:off x="2525486" y="2514600"/>
          <a:ext cx="37465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746160" imgH="571320" progId="Equation.DSMT4">
                  <p:embed/>
                </p:oleObj>
              </mc:Choice>
              <mc:Fallback>
                <p:oleObj name="Equation" r:id="rId4" imgW="3746160" imgH="57132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5486" y="2514600"/>
                        <a:ext cx="37465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79" name="Object 7"/>
          <p:cNvGraphicFramePr>
            <a:graphicFrameLocks noChangeAspect="1"/>
          </p:cNvGraphicFramePr>
          <p:nvPr/>
        </p:nvGraphicFramePr>
        <p:xfrm>
          <a:off x="2513013" y="3200400"/>
          <a:ext cx="24765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476440" imgH="571320" progId="Equation.DSMT4">
                  <p:embed/>
                </p:oleObj>
              </mc:Choice>
              <mc:Fallback>
                <p:oleObj name="Equation" r:id="rId6" imgW="2476440" imgH="57132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3013" y="3200400"/>
                        <a:ext cx="24765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Theorem: The Chain Rule (General Case)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977640"/>
          </a:xfrm>
          <a:solidFill>
            <a:srgbClr val="FFFFCC"/>
          </a:solid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If 			   is a differentiable function of 		          and if each variable 			       is a differentiable function of 		       then </a:t>
            </a:r>
            <a:r>
              <a:rPr lang="en-US" i="1" dirty="0">
                <a:solidFill>
                  <a:schemeClr val="tx1"/>
                </a:solidFill>
              </a:rPr>
              <a:t>y</a:t>
            </a:r>
            <a:r>
              <a:rPr lang="en-US" dirty="0">
                <a:solidFill>
                  <a:schemeClr val="tx1"/>
                </a:solidFill>
              </a:rPr>
              <a:t> is a differentiable function of 	          and</a:t>
            </a:r>
          </a:p>
          <a:p>
            <a:endParaRPr lang="en-US" b="1" dirty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for each </a:t>
            </a:r>
            <a:r>
              <a:rPr lang="en-US" i="1" dirty="0">
                <a:solidFill>
                  <a:schemeClr val="tx1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 = 1, 2, …, </a:t>
            </a:r>
            <a:r>
              <a:rPr lang="en-US" i="1" dirty="0">
                <a:solidFill>
                  <a:schemeClr val="tx1"/>
                </a:solidFill>
              </a:rPr>
              <a:t>m</a:t>
            </a:r>
            <a:r>
              <a:rPr lang="en-US" dirty="0">
                <a:solidFill>
                  <a:schemeClr val="tx1"/>
                </a:solidFill>
              </a:rPr>
              <a:t>.</a:t>
            </a:r>
            <a:endParaRPr 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8090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8319944"/>
              </p:ext>
            </p:extLst>
          </p:nvPr>
        </p:nvGraphicFramePr>
        <p:xfrm>
          <a:off x="920750" y="1295400"/>
          <a:ext cx="2514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514600" imgH="482400" progId="Equation.DSMT4">
                  <p:embed/>
                </p:oleObj>
              </mc:Choice>
              <mc:Fallback>
                <p:oleObj name="Equation" r:id="rId2" imgW="2514600" imgH="4824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0750" y="1295400"/>
                        <a:ext cx="25146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0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8042268"/>
              </p:ext>
            </p:extLst>
          </p:nvPr>
        </p:nvGraphicFramePr>
        <p:xfrm>
          <a:off x="556036" y="1762649"/>
          <a:ext cx="16002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00200" imgH="431640" progId="Equation.DSMT4">
                  <p:embed/>
                </p:oleObj>
              </mc:Choice>
              <mc:Fallback>
                <p:oleObj name="Equation" r:id="rId4" imgW="1600200" imgH="4316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036" y="1762649"/>
                        <a:ext cx="16002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0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8075308"/>
              </p:ext>
            </p:extLst>
          </p:nvPr>
        </p:nvGraphicFramePr>
        <p:xfrm>
          <a:off x="5181600" y="1740237"/>
          <a:ext cx="26924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692080" imgH="495000" progId="Equation.DSMT4">
                  <p:embed/>
                </p:oleObj>
              </mc:Choice>
              <mc:Fallback>
                <p:oleObj name="Equation" r:id="rId6" imgW="2692080" imgH="4950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1740237"/>
                        <a:ext cx="26924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0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9723545"/>
              </p:ext>
            </p:extLst>
          </p:nvPr>
        </p:nvGraphicFramePr>
        <p:xfrm>
          <a:off x="4800600" y="2214171"/>
          <a:ext cx="16891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688760" imgH="431640" progId="Equation.DSMT4">
                  <p:embed/>
                </p:oleObj>
              </mc:Choice>
              <mc:Fallback>
                <p:oleObj name="Equation" r:id="rId8" imgW="1688760" imgH="43164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2214171"/>
                        <a:ext cx="16891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0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3919209"/>
              </p:ext>
            </p:extLst>
          </p:nvPr>
        </p:nvGraphicFramePr>
        <p:xfrm>
          <a:off x="4267201" y="2620665"/>
          <a:ext cx="15748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574640" imgH="431640" progId="Equation.DSMT4">
                  <p:embed/>
                </p:oleObj>
              </mc:Choice>
              <mc:Fallback>
                <p:oleObj name="Equation" r:id="rId10" imgW="1574640" imgH="43164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1" y="2620665"/>
                        <a:ext cx="15748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0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3926931"/>
              </p:ext>
            </p:extLst>
          </p:nvPr>
        </p:nvGraphicFramePr>
        <p:xfrm>
          <a:off x="2150259" y="3139124"/>
          <a:ext cx="53213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5321160" imgH="914400" progId="Equation.DSMT4">
                  <p:embed/>
                </p:oleObj>
              </mc:Choice>
              <mc:Fallback>
                <p:oleObj name="Equation" r:id="rId12" imgW="5321160" imgH="9144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0259" y="3139124"/>
                        <a:ext cx="53213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4: Using a Tree Diagram to Apply the Chain Rule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that </a:t>
            </a:r>
            <a:r>
              <a:rPr lang="en-US" i="1" dirty="0">
                <a:solidFill>
                  <a:srgbClr val="0000FF"/>
                </a:solidFill>
              </a:rPr>
              <a:t>w</a:t>
            </a:r>
            <a:r>
              <a:rPr lang="en-US" dirty="0">
                <a:solidFill>
                  <a:srgbClr val="0000FF"/>
                </a:solidFill>
              </a:rPr>
              <a:t> = 2</a:t>
            </a:r>
            <a:r>
              <a:rPr lang="en-US" i="1" dirty="0">
                <a:solidFill>
                  <a:srgbClr val="0000FF"/>
                </a:solidFill>
              </a:rPr>
              <a:t>xy</a:t>
            </a:r>
            <a:r>
              <a:rPr lang="en-US" baseline="30000" dirty="0">
                <a:solidFill>
                  <a:srgbClr val="0000FF"/>
                </a:solidFill>
              </a:rPr>
              <a:t>3</a:t>
            </a:r>
            <a:r>
              <a:rPr lang="en-US" dirty="0">
                <a:solidFill>
                  <a:srgbClr val="0000FF"/>
                </a:solidFill>
              </a:rPr>
              <a:t> + 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baseline="30000" dirty="0">
                <a:solidFill>
                  <a:srgbClr val="0000FF"/>
                </a:solidFill>
              </a:rPr>
              <a:t>2</a:t>
            </a:r>
            <a:r>
              <a:rPr lang="en-US" i="1" dirty="0">
                <a:solidFill>
                  <a:srgbClr val="0000FF"/>
                </a:solidFill>
              </a:rPr>
              <a:t>z </a:t>
            </a:r>
            <a:r>
              <a:rPr lang="en-US" i="1" dirty="0">
                <a:solidFill>
                  <a:srgbClr val="0000FF"/>
                </a:solidFill>
                <a:latin typeface="Symbol" pitchFamily="18" charset="2"/>
              </a:rPr>
              <a:t>-</a:t>
            </a:r>
            <a:r>
              <a:rPr lang="en-US" i="1" dirty="0">
                <a:solidFill>
                  <a:srgbClr val="0000FF"/>
                </a:solidFill>
              </a:rPr>
              <a:t> yz</a:t>
            </a:r>
            <a:r>
              <a:rPr lang="en-US" baseline="30000" dirty="0">
                <a:solidFill>
                  <a:srgbClr val="0000FF"/>
                </a:solidFill>
              </a:rPr>
              <a:t>2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/>
              <a:t>while 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dirty="0">
                <a:solidFill>
                  <a:srgbClr val="0000FF"/>
                </a:solidFill>
              </a:rPr>
              <a:t> = </a:t>
            </a:r>
            <a:r>
              <a:rPr lang="en-US" i="1" dirty="0">
                <a:solidFill>
                  <a:srgbClr val="0000FF"/>
                </a:solidFill>
              </a:rPr>
              <a:t>s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  <a:latin typeface="Symbol" pitchFamily="18" charset="2"/>
              </a:rPr>
              <a:t>-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i="1" dirty="0">
                <a:solidFill>
                  <a:srgbClr val="0000FF"/>
                </a:solidFill>
              </a:rPr>
              <a:t>t</a:t>
            </a:r>
            <a:r>
              <a:rPr lang="en-US" dirty="0"/>
              <a:t>, </a:t>
            </a:r>
            <a:r>
              <a:rPr lang="en-US" i="1" dirty="0">
                <a:solidFill>
                  <a:srgbClr val="0000FF"/>
                </a:solidFill>
              </a:rPr>
              <a:t>y</a:t>
            </a:r>
            <a:r>
              <a:rPr lang="en-US" dirty="0">
                <a:solidFill>
                  <a:srgbClr val="0000FF"/>
                </a:solidFill>
              </a:rPr>
              <a:t> = </a:t>
            </a:r>
            <a:r>
              <a:rPr lang="en-US" i="1" dirty="0">
                <a:solidFill>
                  <a:srgbClr val="0000FF"/>
                </a:solidFill>
              </a:rPr>
              <a:t>s</a:t>
            </a:r>
            <a:r>
              <a:rPr lang="en-US" baseline="30000" dirty="0">
                <a:solidFill>
                  <a:srgbClr val="0000FF"/>
                </a:solidFill>
              </a:rPr>
              <a:t>2</a:t>
            </a:r>
            <a:r>
              <a:rPr lang="en-US" dirty="0">
                <a:solidFill>
                  <a:srgbClr val="0000FF"/>
                </a:solidFill>
              </a:rPr>
              <a:t> + </a:t>
            </a:r>
            <a:r>
              <a:rPr lang="en-US" i="1" dirty="0">
                <a:solidFill>
                  <a:srgbClr val="0000FF"/>
                </a:solidFill>
              </a:rPr>
              <a:t>t</a:t>
            </a:r>
            <a:r>
              <a:rPr lang="en-US" baseline="30000" dirty="0">
                <a:solidFill>
                  <a:srgbClr val="0000FF"/>
                </a:solidFill>
              </a:rPr>
              <a:t>2</a:t>
            </a:r>
            <a:r>
              <a:rPr lang="en-US" i="1" dirty="0"/>
              <a:t>, </a:t>
            </a:r>
            <a:r>
              <a:rPr lang="en-US" dirty="0"/>
              <a:t>and </a:t>
            </a:r>
            <a:r>
              <a:rPr lang="en-US" i="1" dirty="0">
                <a:solidFill>
                  <a:srgbClr val="0000FF"/>
                </a:solidFill>
              </a:rPr>
              <a:t>z</a:t>
            </a:r>
            <a:r>
              <a:rPr lang="en-US" dirty="0">
                <a:solidFill>
                  <a:srgbClr val="0000FF"/>
                </a:solidFill>
              </a:rPr>
              <a:t> = </a:t>
            </a:r>
            <a:r>
              <a:rPr lang="en-US" i="1" dirty="0">
                <a:solidFill>
                  <a:srgbClr val="0000FF"/>
                </a:solidFill>
              </a:rPr>
              <a:t>st</a:t>
            </a:r>
            <a:r>
              <a:rPr lang="en-US" dirty="0"/>
              <a:t>, determine </a:t>
            </a:r>
            <a:r>
              <a:rPr lang="en-US" i="1" dirty="0"/>
              <a:t>w</a:t>
            </a:r>
            <a:r>
              <a:rPr lang="en-US" i="1" baseline="-25000" dirty="0"/>
              <a:t>s</a:t>
            </a:r>
            <a:r>
              <a:rPr lang="en-US" dirty="0"/>
              <a:t> and</a:t>
            </a:r>
            <a:r>
              <a:rPr lang="en-US" i="1" dirty="0"/>
              <a:t> w</a:t>
            </a:r>
            <a:r>
              <a:rPr lang="en-US" i="1" baseline="-25000" dirty="0"/>
              <a:t>t</a:t>
            </a:r>
            <a:r>
              <a:rPr lang="en-US" dirty="0"/>
              <a:t> (answers may be left in terms of the intermediate and independent variables).</a:t>
            </a:r>
          </a:p>
          <a:p>
            <a:r>
              <a:rPr lang="en-US" b="1" dirty="0"/>
              <a:t>Solution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3137118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1F497D"/>
                </a:solidFill>
              </a:rPr>
              <a:t>The relevant tree diagram appears in Figure 5, and we apply the same procedure as previously.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410200" y="2667000"/>
            <a:ext cx="2819400" cy="3276600"/>
            <a:chOff x="5410200" y="2667000"/>
            <a:chExt cx="2819400" cy="3276600"/>
          </a:xfrm>
        </p:grpSpPr>
        <p:pic>
          <p:nvPicPr>
            <p:cNvPr id="81922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 b="15105"/>
            <a:stretch>
              <a:fillRect/>
            </a:stretch>
          </p:blipFill>
          <p:spPr bwMode="auto">
            <a:xfrm>
              <a:off x="5410200" y="2667000"/>
              <a:ext cx="2819400" cy="274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/>
            <p:cNvSpPr/>
            <p:nvPr/>
          </p:nvSpPr>
          <p:spPr>
            <a:xfrm>
              <a:off x="6172200" y="5420380"/>
              <a:ext cx="137005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b="1" dirty="0"/>
                <a:t>Figure 5</a:t>
              </a:r>
              <a:endParaRPr lang="en-US" sz="28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Chain Rule for Multivariable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Chain Rule, makes differentiating the composition of two functions of a single variable relatively easy. Recall that if </a:t>
            </a:r>
            <a:r>
              <a:rPr lang="en-US" i="1" dirty="0"/>
              <a:t>y</a:t>
            </a:r>
            <a:r>
              <a:rPr lang="en-US" dirty="0"/>
              <a:t> =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u</a:t>
            </a:r>
            <a:r>
              <a:rPr lang="en-US" dirty="0"/>
              <a:t>)</a:t>
            </a:r>
            <a:r>
              <a:rPr lang="en-US" i="1" dirty="0"/>
              <a:t> </a:t>
            </a:r>
            <a:r>
              <a:rPr lang="en-US" dirty="0"/>
              <a:t>and</a:t>
            </a:r>
            <a:r>
              <a:rPr lang="en-US" i="1" dirty="0"/>
              <a:t> u</a:t>
            </a:r>
            <a:r>
              <a:rPr lang="en-US" dirty="0"/>
              <a:t> = </a:t>
            </a:r>
            <a:r>
              <a:rPr lang="en-US" i="1" dirty="0"/>
              <a:t>g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), and if the derivatives are all defined, then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 this section, we extend the Chain Rule to handle the composition of functions when at least one of them depends on more than one variable.</a:t>
            </a:r>
          </a:p>
        </p:txBody>
      </p:sp>
      <p:graphicFrame>
        <p:nvGraphicFramePr>
          <p:cNvPr id="9216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72173"/>
              </p:ext>
            </p:extLst>
          </p:nvPr>
        </p:nvGraphicFramePr>
        <p:xfrm>
          <a:off x="3448050" y="3124200"/>
          <a:ext cx="1854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54000" imgH="838080" progId="Equation.DSMT4">
                  <p:embed/>
                </p:oleObj>
              </mc:Choice>
              <mc:Fallback>
                <p:oleObj name="Equation" r:id="rId2" imgW="1854000" imgH="8380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8050" y="3124200"/>
                        <a:ext cx="18542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4: Using a Tree Diagram to Apply the Chain Rule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Hence,</a:t>
            </a:r>
          </a:p>
          <a:p>
            <a:endParaRPr lang="en-US" dirty="0"/>
          </a:p>
          <a:p>
            <a:r>
              <a:rPr lang="en-US" dirty="0"/>
              <a:t>and</a:t>
            </a:r>
          </a:p>
        </p:txBody>
      </p:sp>
      <p:graphicFrame>
        <p:nvGraphicFramePr>
          <p:cNvPr id="8294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7284205"/>
              </p:ext>
            </p:extLst>
          </p:nvPr>
        </p:nvGraphicFramePr>
        <p:xfrm>
          <a:off x="2190750" y="1314450"/>
          <a:ext cx="44831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483080" imgH="888840" progId="Equation.DSMT4">
                  <p:embed/>
                </p:oleObj>
              </mc:Choice>
              <mc:Fallback>
                <p:oleObj name="Equation" r:id="rId2" imgW="4483080" imgH="8888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0750" y="1314450"/>
                        <a:ext cx="4483100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4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6281735"/>
              </p:ext>
            </p:extLst>
          </p:nvPr>
        </p:nvGraphicFramePr>
        <p:xfrm>
          <a:off x="2211388" y="2457450"/>
          <a:ext cx="44704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470120" imgH="888840" progId="Equation.DSMT4">
                  <p:embed/>
                </p:oleObj>
              </mc:Choice>
              <mc:Fallback>
                <p:oleObj name="Equation" r:id="rId4" imgW="4470120" imgH="8888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1388" y="2457450"/>
                        <a:ext cx="4470400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48" name="Object 4"/>
          <p:cNvGraphicFramePr>
            <a:graphicFrameLocks noChangeAspect="1"/>
          </p:cNvGraphicFramePr>
          <p:nvPr/>
        </p:nvGraphicFramePr>
        <p:xfrm>
          <a:off x="857250" y="3886200"/>
          <a:ext cx="71374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137360" imgH="571320" progId="Equation.DSMT4">
                  <p:embed/>
                </p:oleObj>
              </mc:Choice>
              <mc:Fallback>
                <p:oleObj name="Equation" r:id="rId6" imgW="7137360" imgH="57132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50" y="3886200"/>
                        <a:ext cx="71374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49" name="Object 5"/>
          <p:cNvGraphicFramePr>
            <a:graphicFrameLocks noChangeAspect="1"/>
          </p:cNvGraphicFramePr>
          <p:nvPr/>
        </p:nvGraphicFramePr>
        <p:xfrm>
          <a:off x="857250" y="4876800"/>
          <a:ext cx="74295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429320" imgH="571320" progId="Equation.DSMT4">
                  <p:embed/>
                </p:oleObj>
              </mc:Choice>
              <mc:Fallback>
                <p:oleObj name="Equation" r:id="rId8" imgW="7429320" imgH="57132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50" y="4876800"/>
                        <a:ext cx="74295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5: Using the Chain Rule to Find Second-Order Partial Derivatives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Assume 		 has continuous second-order partial derivatives. If 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dirty="0">
                <a:solidFill>
                  <a:srgbClr val="0000FF"/>
                </a:solidFill>
              </a:rPr>
              <a:t> = </a:t>
            </a:r>
            <a:r>
              <a:rPr lang="en-US" i="1" dirty="0">
                <a:solidFill>
                  <a:srgbClr val="0000FF"/>
                </a:solidFill>
              </a:rPr>
              <a:t>v</a:t>
            </a:r>
            <a:r>
              <a:rPr lang="en-US" baseline="30000" dirty="0">
                <a:solidFill>
                  <a:srgbClr val="0000FF"/>
                </a:solidFill>
              </a:rPr>
              <a:t>2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  <a:latin typeface="Symbol" pitchFamily="18" charset="2"/>
              </a:rPr>
              <a:t>-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i="1" dirty="0">
                <a:solidFill>
                  <a:srgbClr val="0000FF"/>
                </a:solidFill>
              </a:rPr>
              <a:t>u</a:t>
            </a:r>
            <a:r>
              <a:rPr lang="en-US" baseline="30000" dirty="0">
                <a:solidFill>
                  <a:srgbClr val="0000FF"/>
                </a:solidFill>
              </a:rPr>
              <a:t>2</a:t>
            </a:r>
            <a:r>
              <a:rPr lang="en-US" dirty="0"/>
              <a:t> and </a:t>
            </a:r>
            <a:r>
              <a:rPr lang="en-US" i="1" dirty="0">
                <a:solidFill>
                  <a:srgbClr val="0000FF"/>
                </a:solidFill>
              </a:rPr>
              <a:t>y</a:t>
            </a:r>
            <a:r>
              <a:rPr lang="en-US" dirty="0">
                <a:solidFill>
                  <a:srgbClr val="0000FF"/>
                </a:solidFill>
              </a:rPr>
              <a:t> = </a:t>
            </a:r>
            <a:r>
              <a:rPr lang="en-US" i="1" dirty="0">
                <a:solidFill>
                  <a:srgbClr val="0000FF"/>
                </a:solidFill>
              </a:rPr>
              <a:t>uv</a:t>
            </a:r>
            <a:r>
              <a:rPr lang="en-US" dirty="0"/>
              <a:t>, determine </a:t>
            </a:r>
            <a:r>
              <a:rPr lang="en-US" i="1" dirty="0" err="1"/>
              <a:t>z</a:t>
            </a:r>
            <a:r>
              <a:rPr lang="en-US" i="1" baseline="-25000" dirty="0" err="1"/>
              <a:t>uu</a:t>
            </a:r>
            <a:r>
              <a:rPr lang="en-US" dirty="0"/>
              <a:t> and </a:t>
            </a:r>
            <a:r>
              <a:rPr lang="en-US" i="1" dirty="0" err="1"/>
              <a:t>z</a:t>
            </a:r>
            <a:r>
              <a:rPr lang="en-US" i="1" baseline="-25000" dirty="0" err="1"/>
              <a:t>vv</a:t>
            </a:r>
            <a:r>
              <a:rPr lang="en-US" dirty="0"/>
              <a:t>.</a:t>
            </a:r>
          </a:p>
          <a:p>
            <a:r>
              <a:rPr lang="en-US" b="1" dirty="0"/>
              <a:t>Solution</a:t>
            </a:r>
          </a:p>
          <a:p>
            <a:r>
              <a:rPr lang="en-US" dirty="0"/>
              <a:t>We begin by finding </a:t>
            </a:r>
            <a:r>
              <a:rPr lang="en-US" i="1" dirty="0"/>
              <a:t>z</a:t>
            </a:r>
            <a:r>
              <a:rPr lang="en-US" i="1" baseline="-25000" dirty="0"/>
              <a:t>u</a:t>
            </a:r>
            <a:r>
              <a:rPr lang="en-US" i="1" dirty="0"/>
              <a:t>.</a:t>
            </a:r>
            <a:endParaRPr lang="en-US" dirty="0"/>
          </a:p>
        </p:txBody>
      </p:sp>
      <p:graphicFrame>
        <p:nvGraphicFramePr>
          <p:cNvPr id="84994" name="Object 2"/>
          <p:cNvGraphicFramePr>
            <a:graphicFrameLocks noChangeAspect="1"/>
          </p:cNvGraphicFramePr>
          <p:nvPr/>
        </p:nvGraphicFramePr>
        <p:xfrm>
          <a:off x="1828800" y="1317978"/>
          <a:ext cx="14859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85720" imgH="469800" progId="Equation.DSMT4">
                  <p:embed/>
                </p:oleObj>
              </mc:Choice>
              <mc:Fallback>
                <p:oleObj name="Equation" r:id="rId2" imgW="1485720" imgH="4698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317978"/>
                        <a:ext cx="14859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99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9140924"/>
              </p:ext>
            </p:extLst>
          </p:nvPr>
        </p:nvGraphicFramePr>
        <p:xfrm>
          <a:off x="2190750" y="3740150"/>
          <a:ext cx="47625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762440" imgH="888840" progId="Equation.DSMT4">
                  <p:embed/>
                </p:oleObj>
              </mc:Choice>
              <mc:Fallback>
                <p:oleObj name="Equation" r:id="rId4" imgW="4762440" imgH="8888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0750" y="3740150"/>
                        <a:ext cx="4762500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5: Using the Chain Rule to Find Second-Order Partial Derivatives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Without knowing anything further about the function </a:t>
            </a:r>
            <a:r>
              <a:rPr lang="en-US" i="1" dirty="0"/>
              <a:t>f</a:t>
            </a:r>
            <a:r>
              <a:rPr lang="en-US" dirty="0"/>
              <a:t>, </a:t>
            </a:r>
            <a:r>
              <a:rPr lang="en-US" i="1" dirty="0"/>
              <a:t>z</a:t>
            </a:r>
            <a:r>
              <a:rPr lang="en-US" i="1" baseline="-25000" dirty="0"/>
              <a:t>u</a:t>
            </a:r>
            <a:r>
              <a:rPr lang="en-US" dirty="0"/>
              <a:t> must be left in terms of </a:t>
            </a:r>
            <a:r>
              <a:rPr lang="en-US" i="1" dirty="0"/>
              <a:t>z</a:t>
            </a:r>
            <a:r>
              <a:rPr lang="en-US" i="1" baseline="-25000" dirty="0"/>
              <a:t>x</a:t>
            </a:r>
            <a:r>
              <a:rPr lang="en-US" dirty="0"/>
              <a:t> and </a:t>
            </a:r>
            <a:r>
              <a:rPr lang="en-US" i="1" dirty="0"/>
              <a:t>z</a:t>
            </a:r>
            <a:r>
              <a:rPr lang="en-US" i="1" baseline="-25000" dirty="0"/>
              <a:t>y</a:t>
            </a:r>
            <a:r>
              <a:rPr lang="en-US" dirty="0"/>
              <a:t>. However, we do know that </a:t>
            </a:r>
            <a:r>
              <a:rPr lang="en-US" i="1" dirty="0"/>
              <a:t>z</a:t>
            </a:r>
            <a:r>
              <a:rPr lang="en-US" i="1" baseline="-25000" dirty="0"/>
              <a:t>x</a:t>
            </a:r>
            <a:r>
              <a:rPr lang="en-US" dirty="0"/>
              <a:t> and </a:t>
            </a:r>
            <a:r>
              <a:rPr lang="en-US" i="1" dirty="0"/>
              <a:t>z</a:t>
            </a:r>
            <a:r>
              <a:rPr lang="en-US" i="1" baseline="-25000" dirty="0"/>
              <a:t>y</a:t>
            </a:r>
            <a:r>
              <a:rPr lang="en-US" dirty="0"/>
              <a:t> are also functions of </a:t>
            </a:r>
            <a:r>
              <a:rPr lang="en-US" i="1" dirty="0"/>
              <a:t>u</a:t>
            </a:r>
            <a:r>
              <a:rPr lang="en-US" dirty="0"/>
              <a:t> and </a:t>
            </a:r>
            <a:r>
              <a:rPr lang="en-US" i="1" dirty="0"/>
              <a:t>v</a:t>
            </a:r>
            <a:r>
              <a:rPr lang="en-US" dirty="0"/>
              <a:t>, so we can differentiate with respect to </a:t>
            </a:r>
            <a:r>
              <a:rPr lang="en-US" i="1" dirty="0"/>
              <a:t>u</a:t>
            </a:r>
            <a:r>
              <a:rPr lang="en-US" dirty="0"/>
              <a:t> again to determine </a:t>
            </a:r>
            <a:r>
              <a:rPr lang="en-US" i="1" dirty="0"/>
              <a:t>z</a:t>
            </a:r>
            <a:r>
              <a:rPr lang="en-US" i="1" baseline="-25000" dirty="0"/>
              <a:t>uu</a:t>
            </a:r>
            <a:r>
              <a:rPr lang="en-US" dirty="0"/>
              <a:t>, making use of the equality of mixed partial derivatives along the way.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5: Using the Chain Rule to Find Second-Order Partial Derivatives (cont.)</a:t>
            </a:r>
          </a:p>
        </p:txBody>
      </p:sp>
      <p:graphicFrame>
        <p:nvGraphicFramePr>
          <p:cNvPr id="87042" name="Object 2"/>
          <p:cNvGraphicFramePr>
            <a:graphicFrameLocks noChangeAspect="1"/>
          </p:cNvGraphicFramePr>
          <p:nvPr/>
        </p:nvGraphicFramePr>
        <p:xfrm>
          <a:off x="427220" y="1219200"/>
          <a:ext cx="3048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047760" imgH="838080" progId="Equation.DSMT4">
                  <p:embed/>
                </p:oleObj>
              </mc:Choice>
              <mc:Fallback>
                <p:oleObj name="Equation" r:id="rId2" imgW="3047760" imgH="8380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220" y="1219200"/>
                        <a:ext cx="30480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4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9297500"/>
              </p:ext>
            </p:extLst>
          </p:nvPr>
        </p:nvGraphicFramePr>
        <p:xfrm>
          <a:off x="763588" y="2139950"/>
          <a:ext cx="5397500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397480" imgH="2057400" progId="Equation.DSMT4">
                  <p:embed/>
                </p:oleObj>
              </mc:Choice>
              <mc:Fallback>
                <p:oleObj name="Equation" r:id="rId4" imgW="5397480" imgH="20574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3588" y="2139950"/>
                        <a:ext cx="5397500" cy="205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44" name="Object 4"/>
          <p:cNvGraphicFramePr>
            <a:graphicFrameLocks noChangeAspect="1"/>
          </p:cNvGraphicFramePr>
          <p:nvPr/>
        </p:nvGraphicFramePr>
        <p:xfrm>
          <a:off x="891822" y="4305300"/>
          <a:ext cx="61722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172200" imgH="571320" progId="Equation.DSMT4">
                  <p:embed/>
                </p:oleObj>
              </mc:Choice>
              <mc:Fallback>
                <p:oleObj name="Equation" r:id="rId6" imgW="6172200" imgH="57132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1822" y="4305300"/>
                        <a:ext cx="61722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45" name="Object 5"/>
          <p:cNvGraphicFramePr>
            <a:graphicFrameLocks noChangeAspect="1"/>
          </p:cNvGraphicFramePr>
          <p:nvPr/>
        </p:nvGraphicFramePr>
        <p:xfrm>
          <a:off x="887589" y="5054600"/>
          <a:ext cx="43053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305240" imgH="507960" progId="Equation.DSMT4">
                  <p:embed/>
                </p:oleObj>
              </mc:Choice>
              <mc:Fallback>
                <p:oleObj name="Equation" r:id="rId8" imgW="4305240" imgH="5079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7589" y="5054600"/>
                        <a:ext cx="43053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4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3475229"/>
              </p:ext>
            </p:extLst>
          </p:nvPr>
        </p:nvGraphicFramePr>
        <p:xfrm>
          <a:off x="3475038" y="1219200"/>
          <a:ext cx="47625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762440" imgH="838080" progId="Equation.DSMT4">
                  <p:embed/>
                </p:oleObj>
              </mc:Choice>
              <mc:Fallback>
                <p:oleObj name="Equation" r:id="rId10" imgW="4762440" imgH="8380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5038" y="1219200"/>
                        <a:ext cx="47625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Implicit Differentiation via the Chain Rule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dirty="0"/>
              <a:t>) = 0 be an equation in </a:t>
            </a:r>
            <a:r>
              <a:rPr lang="en-US" i="1" dirty="0"/>
              <a:t>x</a:t>
            </a:r>
            <a:r>
              <a:rPr lang="en-US" dirty="0"/>
              <a:t> and </a:t>
            </a:r>
            <a:r>
              <a:rPr lang="en-US" i="1" dirty="0"/>
              <a:t>y</a:t>
            </a:r>
            <a:r>
              <a:rPr lang="en-US" dirty="0"/>
              <a:t> (written so that all the terms appear on one side), and assume the equation implicitly defines </a:t>
            </a:r>
            <a:r>
              <a:rPr lang="en-US" i="1" dirty="0"/>
              <a:t>y</a:t>
            </a:r>
            <a:r>
              <a:rPr lang="en-US" dirty="0"/>
              <a:t> as a function of </a:t>
            </a:r>
            <a:r>
              <a:rPr lang="en-US" i="1" dirty="0"/>
              <a:t>x</a:t>
            </a:r>
            <a:r>
              <a:rPr lang="en-US" dirty="0"/>
              <a:t>. Then if </a:t>
            </a:r>
            <a:r>
              <a:rPr lang="en-US" i="1" dirty="0"/>
              <a:t>F</a:t>
            </a:r>
            <a:r>
              <a:rPr lang="en-US" dirty="0"/>
              <a:t> is differentiable, differentiation with respect to </a:t>
            </a:r>
            <a:r>
              <a:rPr lang="en-US" i="1" dirty="0"/>
              <a:t>x</a:t>
            </a:r>
            <a:r>
              <a:rPr lang="en-US" dirty="0"/>
              <a:t> yields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9318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2098671"/>
              </p:ext>
            </p:extLst>
          </p:nvPr>
        </p:nvGraphicFramePr>
        <p:xfrm>
          <a:off x="1333500" y="3371850"/>
          <a:ext cx="64770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476760" imgH="888840" progId="Equation.DSMT4">
                  <p:embed/>
                </p:oleObj>
              </mc:Choice>
              <mc:Fallback>
                <p:oleObj name="Equation" r:id="rId2" imgW="6476760" imgH="8888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3500" y="3371850"/>
                        <a:ext cx="6477000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Implicit Differentiation via the Chain Rule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Since </a:t>
            </a:r>
            <a:r>
              <a:rPr lang="en-US" i="1" dirty="0"/>
              <a:t>dx</a:t>
            </a:r>
            <a:r>
              <a:rPr lang="en-US" dirty="0"/>
              <a:t>/</a:t>
            </a:r>
            <a:r>
              <a:rPr lang="en-US" i="1" dirty="0"/>
              <a:t>dx</a:t>
            </a:r>
            <a:r>
              <a:rPr lang="en-US" dirty="0"/>
              <a:t> = 1, solving for </a:t>
            </a:r>
            <a:r>
              <a:rPr lang="en-US" i="1" dirty="0"/>
              <a:t>dy</a:t>
            </a:r>
            <a:r>
              <a:rPr lang="en-US" dirty="0"/>
              <a:t>/</a:t>
            </a:r>
            <a:r>
              <a:rPr lang="en-US" i="1" dirty="0"/>
              <a:t>dx</a:t>
            </a:r>
            <a:r>
              <a:rPr lang="en-US" dirty="0"/>
              <a:t> gives us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assuming we are evaluating </a:t>
            </a:r>
            <a:r>
              <a:rPr lang="en-US" i="1" dirty="0"/>
              <a:t>dy</a:t>
            </a:r>
            <a:r>
              <a:rPr lang="en-US" dirty="0"/>
              <a:t>/</a:t>
            </a:r>
            <a:r>
              <a:rPr lang="en-US" i="1" dirty="0"/>
              <a:t>dx</a:t>
            </a:r>
            <a:r>
              <a:rPr lang="en-US" dirty="0"/>
              <a:t> at a point where      </a:t>
            </a:r>
            <a:r>
              <a:rPr lang="en-US" i="1" dirty="0"/>
              <a:t>F</a:t>
            </a:r>
            <a:r>
              <a:rPr lang="en-US" i="1" baseline="-25000" dirty="0"/>
              <a:t>y</a:t>
            </a:r>
            <a:r>
              <a:rPr lang="en-US" dirty="0"/>
              <a:t> ≠ 0.</a:t>
            </a:r>
          </a:p>
        </p:txBody>
      </p:sp>
      <p:graphicFrame>
        <p:nvGraphicFramePr>
          <p:cNvPr id="93187" name="Object 3"/>
          <p:cNvGraphicFramePr>
            <a:graphicFrameLocks noChangeAspect="1"/>
          </p:cNvGraphicFramePr>
          <p:nvPr/>
        </p:nvGraphicFramePr>
        <p:xfrm>
          <a:off x="3841750" y="1981200"/>
          <a:ext cx="14605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60160" imgH="965160" progId="Equation.DSMT4">
                  <p:embed/>
                </p:oleObj>
              </mc:Choice>
              <mc:Fallback>
                <p:oleObj name="Equation" r:id="rId2" imgW="1460160" imgH="9651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1750" y="1981200"/>
                        <a:ext cx="1460500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9098" name="Object 10"/>
          <p:cNvGraphicFramePr>
            <a:graphicFrameLocks noChangeAspect="1"/>
          </p:cNvGraphicFramePr>
          <p:nvPr/>
        </p:nvGraphicFramePr>
        <p:xfrm>
          <a:off x="5486400" y="3521440"/>
          <a:ext cx="24765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76440" imgH="1015920" progId="Equation.DSMT4">
                  <p:embed/>
                </p:oleObj>
              </mc:Choice>
              <mc:Fallback>
                <p:oleObj name="Equation" r:id="rId2" imgW="2476440" imgH="101592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3521440"/>
                        <a:ext cx="2476500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6: Using the Chain Rule for Implicit Differentiation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 </a:t>
            </a:r>
            <a:r>
              <a:rPr lang="en-US" i="1" dirty="0"/>
              <a:t>dy</a:t>
            </a:r>
            <a:r>
              <a:rPr lang="en-US" dirty="0"/>
              <a:t>/</a:t>
            </a:r>
            <a:r>
              <a:rPr lang="en-US" i="1" dirty="0"/>
              <a:t>dx</a:t>
            </a:r>
            <a:r>
              <a:rPr lang="en-US" dirty="0"/>
              <a:t>, given that</a:t>
            </a:r>
          </a:p>
          <a:p>
            <a:r>
              <a:rPr lang="en-US" b="1" dirty="0"/>
              <a:t>Solution</a:t>
            </a:r>
          </a:p>
          <a:p>
            <a:r>
              <a:rPr lang="en-US" dirty="0"/>
              <a:t>Defining </a:t>
            </a:r>
            <a:r>
              <a:rPr lang="en-US" i="1" dirty="0"/>
              <a:t>				      </a:t>
            </a:r>
            <a:r>
              <a:rPr lang="en-US" dirty="0"/>
              <a:t>the equation has</a:t>
            </a:r>
            <a:br>
              <a:rPr lang="en-US" dirty="0"/>
            </a:br>
            <a:r>
              <a:rPr lang="en-US" dirty="0"/>
              <a:t>the form </a:t>
            </a:r>
          </a:p>
        </p:txBody>
      </p:sp>
      <p:graphicFrame>
        <p:nvGraphicFramePr>
          <p:cNvPr id="89091" name="Object 3"/>
          <p:cNvGraphicFramePr>
            <a:graphicFrameLocks noChangeAspect="1"/>
          </p:cNvGraphicFramePr>
          <p:nvPr/>
        </p:nvGraphicFramePr>
        <p:xfrm>
          <a:off x="3786188" y="1289050"/>
          <a:ext cx="24257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425680" imgH="482400" progId="Equation.DSMT4">
                  <p:embed/>
                </p:oleObj>
              </mc:Choice>
              <mc:Fallback>
                <p:oleObj name="Equation" r:id="rId4" imgW="2425680" imgH="4824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6188" y="1289050"/>
                        <a:ext cx="24257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09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1927943"/>
              </p:ext>
            </p:extLst>
          </p:nvPr>
        </p:nvGraphicFramePr>
        <p:xfrm>
          <a:off x="1828800" y="2342445"/>
          <a:ext cx="36703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670200" imgH="482400" progId="Equation.DSMT4">
                  <p:embed/>
                </p:oleObj>
              </mc:Choice>
              <mc:Fallback>
                <p:oleObj name="Equation" r:id="rId6" imgW="3670200" imgH="4824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342445"/>
                        <a:ext cx="36703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093" name="Object 5"/>
          <p:cNvGraphicFramePr>
            <a:graphicFrameLocks noChangeAspect="1"/>
          </p:cNvGraphicFramePr>
          <p:nvPr/>
        </p:nvGraphicFramePr>
        <p:xfrm>
          <a:off x="1898130" y="2777970"/>
          <a:ext cx="15621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562040" imgH="469800" progId="Equation.DSMT4">
                  <p:embed/>
                </p:oleObj>
              </mc:Choice>
              <mc:Fallback>
                <p:oleObj name="Equation" r:id="rId8" imgW="1562040" imgH="4698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8130" y="2777970"/>
                        <a:ext cx="15621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095" name="Object 7"/>
          <p:cNvGraphicFramePr>
            <a:graphicFrameLocks noChangeAspect="1"/>
          </p:cNvGraphicFramePr>
          <p:nvPr/>
        </p:nvGraphicFramePr>
        <p:xfrm>
          <a:off x="1143000" y="3581400"/>
          <a:ext cx="4445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44240" imgH="838080" progId="Equation.DSMT4">
                  <p:embed/>
                </p:oleObj>
              </mc:Choice>
              <mc:Fallback>
                <p:oleObj name="Equation" r:id="rId10" imgW="444240" imgH="83808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581400"/>
                        <a:ext cx="4445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096" name="Object 8"/>
          <p:cNvGraphicFramePr>
            <a:graphicFrameLocks noChangeAspect="1"/>
          </p:cNvGraphicFramePr>
          <p:nvPr/>
        </p:nvGraphicFramePr>
        <p:xfrm>
          <a:off x="1663700" y="3581400"/>
          <a:ext cx="8763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876240" imgH="965160" progId="Equation.DSMT4">
                  <p:embed/>
                </p:oleObj>
              </mc:Choice>
              <mc:Fallback>
                <p:oleObj name="Equation" r:id="rId12" imgW="876240" imgH="96516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3700" y="3581400"/>
                        <a:ext cx="876300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097" name="Object 9"/>
          <p:cNvGraphicFramePr>
            <a:graphicFrameLocks noChangeAspect="1"/>
          </p:cNvGraphicFramePr>
          <p:nvPr/>
        </p:nvGraphicFramePr>
        <p:xfrm>
          <a:off x="2616200" y="3505200"/>
          <a:ext cx="27940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793960" imgH="1015920" progId="Equation.DSMT4">
                  <p:embed/>
                </p:oleObj>
              </mc:Choice>
              <mc:Fallback>
                <p:oleObj name="Equation" r:id="rId14" imgW="2793960" imgH="101592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6200" y="3505200"/>
                        <a:ext cx="2794000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Implicit Differentiation via the Chain Rule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The </a:t>
            </a:r>
            <a:r>
              <a:rPr lang="en-US" b="1" dirty="0"/>
              <a:t>Implicit Function Theorem</a:t>
            </a:r>
            <a:r>
              <a:rPr lang="en-US" dirty="0"/>
              <a:t>, typically proved in an advanced calculus course, outlines conditions under which an equation is guaranteed to define one variable as a differentiable function of the others. In the two-variable case, the theorem states that if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dirty="0"/>
              <a:t>) is defined and has continuous partial derivatives in a neighborhood of the point (</a:t>
            </a:r>
            <a:r>
              <a:rPr lang="en-US" i="1" dirty="0"/>
              <a:t>a</a:t>
            </a:r>
            <a:r>
              <a:rPr lang="en-US" dirty="0"/>
              <a:t>, </a:t>
            </a:r>
            <a:r>
              <a:rPr lang="en-US" i="1" dirty="0"/>
              <a:t>b</a:t>
            </a:r>
            <a:r>
              <a:rPr lang="en-US" dirty="0"/>
              <a:t>), and if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a</a:t>
            </a:r>
            <a:r>
              <a:rPr lang="en-US" dirty="0"/>
              <a:t>, </a:t>
            </a:r>
            <a:r>
              <a:rPr lang="en-US" i="1" dirty="0"/>
              <a:t>b</a:t>
            </a:r>
            <a:r>
              <a:rPr lang="en-US" dirty="0"/>
              <a:t>) = 0 and </a:t>
            </a:r>
            <a:r>
              <a:rPr lang="en-US" i="1" dirty="0"/>
              <a:t>F</a:t>
            </a:r>
            <a:r>
              <a:rPr lang="en-US" i="1" baseline="-25000" dirty="0"/>
              <a:t>y</a:t>
            </a:r>
            <a:r>
              <a:rPr lang="en-US" dirty="0"/>
              <a:t>(</a:t>
            </a:r>
            <a:r>
              <a:rPr lang="en-US" i="1" dirty="0"/>
              <a:t>a</a:t>
            </a:r>
            <a:r>
              <a:rPr lang="en-US" dirty="0"/>
              <a:t>, </a:t>
            </a:r>
            <a:r>
              <a:rPr lang="en-US" i="1" dirty="0"/>
              <a:t>b</a:t>
            </a:r>
            <a:r>
              <a:rPr lang="en-US" dirty="0"/>
              <a:t>) ≠ 0, then the equation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dirty="0"/>
              <a:t>) = 0 defines </a:t>
            </a:r>
            <a:r>
              <a:rPr lang="en-US" i="1" dirty="0"/>
              <a:t>y</a:t>
            </a:r>
            <a:r>
              <a:rPr lang="en-US" dirty="0"/>
              <a:t> as a function of </a:t>
            </a:r>
            <a:r>
              <a:rPr lang="en-US" i="1" dirty="0"/>
              <a:t>x</a:t>
            </a:r>
            <a:r>
              <a:rPr lang="en-US" dirty="0"/>
              <a:t> near (</a:t>
            </a:r>
            <a:r>
              <a:rPr lang="en-US" i="1" dirty="0"/>
              <a:t>a</a:t>
            </a:r>
            <a:r>
              <a:rPr lang="en-US" dirty="0"/>
              <a:t>, </a:t>
            </a:r>
            <a:r>
              <a:rPr lang="en-US" i="1" dirty="0"/>
              <a:t>b</a:t>
            </a:r>
            <a:r>
              <a:rPr lang="en-US" dirty="0"/>
              <a:t>) and </a:t>
            </a:r>
            <a:r>
              <a:rPr lang="en-US" i="1" dirty="0"/>
              <a:t>dy</a:t>
            </a:r>
            <a:r>
              <a:rPr lang="en-US" dirty="0"/>
              <a:t>/</a:t>
            </a:r>
            <a:r>
              <a:rPr lang="en-US" i="1" dirty="0"/>
              <a:t>dx</a:t>
            </a:r>
            <a:r>
              <a:rPr lang="en-US" dirty="0"/>
              <a:t> = </a:t>
            </a:r>
            <a:r>
              <a:rPr lang="en-US" dirty="0">
                <a:latin typeface="Symbol" pitchFamily="18" charset="2"/>
              </a:rPr>
              <a:t>-</a:t>
            </a:r>
            <a:r>
              <a:rPr lang="en-US" i="1" dirty="0"/>
              <a:t>F</a:t>
            </a:r>
            <a:r>
              <a:rPr lang="en-US" i="1" baseline="-25000" dirty="0"/>
              <a:t>x </a:t>
            </a:r>
            <a:r>
              <a:rPr lang="en-US" dirty="0"/>
              <a:t>/</a:t>
            </a:r>
            <a:r>
              <a:rPr lang="en-US" i="1" dirty="0"/>
              <a:t>F</a:t>
            </a:r>
            <a:r>
              <a:rPr lang="en-US" i="1" baseline="-25000" dirty="0"/>
              <a:t>y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Implicit Differentiation via the Chain Rule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three-variable case is similar: if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dirty="0"/>
              <a:t>, </a:t>
            </a:r>
            <a:r>
              <a:rPr lang="en-US" i="1" dirty="0"/>
              <a:t>z</a:t>
            </a:r>
            <a:r>
              <a:rPr lang="en-US" dirty="0"/>
              <a:t>) is defined and has continuous partial derivatives in a neighborhood of the point (</a:t>
            </a:r>
            <a:r>
              <a:rPr lang="en-US" i="1" dirty="0"/>
              <a:t>a</a:t>
            </a:r>
            <a:r>
              <a:rPr lang="en-US" dirty="0"/>
              <a:t>, </a:t>
            </a:r>
            <a:r>
              <a:rPr lang="en-US" i="1" dirty="0"/>
              <a:t>b</a:t>
            </a:r>
            <a:r>
              <a:rPr lang="en-US" dirty="0"/>
              <a:t>, </a:t>
            </a:r>
            <a:r>
              <a:rPr lang="en-US" i="1" dirty="0"/>
              <a:t>c</a:t>
            </a:r>
            <a:r>
              <a:rPr lang="en-US" dirty="0"/>
              <a:t>), and if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a</a:t>
            </a:r>
            <a:r>
              <a:rPr lang="en-US" dirty="0"/>
              <a:t>, </a:t>
            </a:r>
            <a:r>
              <a:rPr lang="en-US" i="1" dirty="0"/>
              <a:t>b</a:t>
            </a:r>
            <a:r>
              <a:rPr lang="en-US" dirty="0"/>
              <a:t>, </a:t>
            </a:r>
            <a:r>
              <a:rPr lang="en-US" i="1" dirty="0"/>
              <a:t>c</a:t>
            </a:r>
            <a:r>
              <a:rPr lang="en-US" dirty="0"/>
              <a:t>) = 0 and </a:t>
            </a:r>
            <a:r>
              <a:rPr lang="en-US" i="1" dirty="0"/>
              <a:t>F</a:t>
            </a:r>
            <a:r>
              <a:rPr lang="en-US" i="1" baseline="-25000" dirty="0"/>
              <a:t>z</a:t>
            </a:r>
            <a:r>
              <a:rPr lang="en-US" dirty="0"/>
              <a:t>(</a:t>
            </a:r>
            <a:r>
              <a:rPr lang="en-US" i="1" dirty="0"/>
              <a:t>a</a:t>
            </a:r>
            <a:r>
              <a:rPr lang="en-US" dirty="0"/>
              <a:t>, </a:t>
            </a:r>
            <a:r>
              <a:rPr lang="en-US" i="1" dirty="0"/>
              <a:t>b</a:t>
            </a:r>
            <a:r>
              <a:rPr lang="en-US" dirty="0"/>
              <a:t>, </a:t>
            </a:r>
            <a:r>
              <a:rPr lang="en-US" i="1" dirty="0"/>
              <a:t>c</a:t>
            </a:r>
            <a:r>
              <a:rPr lang="en-US" dirty="0"/>
              <a:t>) ≠ 0, then the equation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dirty="0"/>
              <a:t>, </a:t>
            </a:r>
            <a:r>
              <a:rPr lang="en-US" i="1" dirty="0"/>
              <a:t>z</a:t>
            </a:r>
            <a:r>
              <a:rPr lang="en-US" dirty="0"/>
              <a:t>) = 0 defines </a:t>
            </a:r>
            <a:r>
              <a:rPr lang="en-US" i="1" dirty="0"/>
              <a:t>z</a:t>
            </a:r>
            <a:r>
              <a:rPr lang="en-US" dirty="0"/>
              <a:t> as a function of </a:t>
            </a:r>
            <a:r>
              <a:rPr lang="en-US" i="1" dirty="0"/>
              <a:t>x</a:t>
            </a:r>
            <a:r>
              <a:rPr lang="en-US" dirty="0"/>
              <a:t> and </a:t>
            </a:r>
            <a:r>
              <a:rPr lang="en-US" i="1" dirty="0"/>
              <a:t>y</a:t>
            </a:r>
            <a:r>
              <a:rPr lang="en-US" dirty="0"/>
              <a:t> and</a:t>
            </a:r>
          </a:p>
        </p:txBody>
      </p:sp>
      <p:graphicFrame>
        <p:nvGraphicFramePr>
          <p:cNvPr id="95234" name="Object 2"/>
          <p:cNvGraphicFramePr>
            <a:graphicFrameLocks noChangeAspect="1"/>
          </p:cNvGraphicFramePr>
          <p:nvPr/>
        </p:nvGraphicFramePr>
        <p:xfrm>
          <a:off x="2641600" y="3683000"/>
          <a:ext cx="38608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860640" imgH="965160" progId="Equation.DSMT4">
                  <p:embed/>
                </p:oleObj>
              </mc:Choice>
              <mc:Fallback>
                <p:oleObj name="Equation" r:id="rId2" imgW="3860640" imgH="96516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1600" y="3683000"/>
                        <a:ext cx="3860800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0128" name="Object 16"/>
          <p:cNvGraphicFramePr>
            <a:graphicFrameLocks noChangeAspect="1"/>
          </p:cNvGraphicFramePr>
          <p:nvPr/>
        </p:nvGraphicFramePr>
        <p:xfrm>
          <a:off x="5181600" y="4570750"/>
          <a:ext cx="16510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50960" imgH="939600" progId="Equation.DSMT4">
                  <p:embed/>
                </p:oleObj>
              </mc:Choice>
              <mc:Fallback>
                <p:oleObj name="Equation" r:id="rId2" imgW="1650960" imgH="939600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4570750"/>
                        <a:ext cx="16510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24" name="Object 12"/>
          <p:cNvGraphicFramePr>
            <a:graphicFrameLocks noChangeAspect="1"/>
          </p:cNvGraphicFramePr>
          <p:nvPr/>
        </p:nvGraphicFramePr>
        <p:xfrm>
          <a:off x="3009900" y="3505200"/>
          <a:ext cx="23749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374560" imgH="939600" progId="Equation.DSMT4">
                  <p:embed/>
                </p:oleObj>
              </mc:Choice>
              <mc:Fallback>
                <p:oleObj name="Equation" r:id="rId4" imgW="2374560" imgH="93960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9900" y="3505200"/>
                        <a:ext cx="23749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7: Finding Partial Derivatives of an Implicit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 </a:t>
            </a:r>
            <a:r>
              <a:rPr lang="en-US" i="1" dirty="0"/>
              <a:t>z</a:t>
            </a:r>
            <a:r>
              <a:rPr lang="en-US" i="1" baseline="-25000" dirty="0"/>
              <a:t>x</a:t>
            </a:r>
            <a:r>
              <a:rPr lang="en-US" dirty="0"/>
              <a:t> and </a:t>
            </a:r>
            <a:r>
              <a:rPr lang="en-US" i="1" dirty="0"/>
              <a:t>z</a:t>
            </a:r>
            <a:r>
              <a:rPr lang="en-US" i="1" baseline="-25000" dirty="0"/>
              <a:t>y</a:t>
            </a:r>
            <a:r>
              <a:rPr lang="en-US" dirty="0"/>
              <a:t>, given that </a:t>
            </a:r>
          </a:p>
          <a:p>
            <a:r>
              <a:rPr lang="en-US" b="1" dirty="0"/>
              <a:t>Solution</a:t>
            </a:r>
          </a:p>
          <a:p>
            <a:r>
              <a:rPr lang="en-US" dirty="0"/>
              <a:t>Defining 				        the equation has </a:t>
            </a:r>
          </a:p>
          <a:p>
            <a:r>
              <a:rPr lang="en-US" dirty="0"/>
              <a:t>the form 		      Now we can find </a:t>
            </a:r>
            <a:r>
              <a:rPr lang="en-US" i="1" dirty="0"/>
              <a:t>z</a:t>
            </a:r>
            <a:r>
              <a:rPr lang="en-US" i="1" baseline="-25000" dirty="0"/>
              <a:t>x</a:t>
            </a:r>
            <a:r>
              <a:rPr lang="en-US" dirty="0"/>
              <a:t> and </a:t>
            </a:r>
            <a:r>
              <a:rPr lang="en-US" i="1" dirty="0"/>
              <a:t>z</a:t>
            </a:r>
            <a:r>
              <a:rPr lang="en-US" i="1" baseline="-25000" dirty="0"/>
              <a:t>y</a:t>
            </a:r>
            <a:r>
              <a:rPr lang="en-US" dirty="0"/>
              <a:t>.</a:t>
            </a:r>
          </a:p>
        </p:txBody>
      </p:sp>
      <p:graphicFrame>
        <p:nvGraphicFramePr>
          <p:cNvPr id="90118" name="Object 6"/>
          <p:cNvGraphicFramePr>
            <a:graphicFrameLocks noChangeAspect="1"/>
          </p:cNvGraphicFramePr>
          <p:nvPr/>
        </p:nvGraphicFramePr>
        <p:xfrm>
          <a:off x="4132810" y="1306513"/>
          <a:ext cx="21844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184120" imgH="444240" progId="Equation.DSMT4">
                  <p:embed/>
                </p:oleObj>
              </mc:Choice>
              <mc:Fallback>
                <p:oleObj name="Equation" r:id="rId6" imgW="2184120" imgH="44424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2810" y="1306513"/>
                        <a:ext cx="21844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19" name="Object 7"/>
          <p:cNvGraphicFramePr>
            <a:graphicFrameLocks noChangeAspect="1"/>
          </p:cNvGraphicFramePr>
          <p:nvPr/>
        </p:nvGraphicFramePr>
        <p:xfrm>
          <a:off x="1896533" y="2342445"/>
          <a:ext cx="3708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708360" imgH="482400" progId="Equation.DSMT4">
                  <p:embed/>
                </p:oleObj>
              </mc:Choice>
              <mc:Fallback>
                <p:oleObj name="Equation" r:id="rId8" imgW="3708360" imgH="4824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6533" y="2342445"/>
                        <a:ext cx="37084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20" name="Object 8"/>
          <p:cNvGraphicFramePr>
            <a:graphicFrameLocks noChangeAspect="1"/>
          </p:cNvGraphicFramePr>
          <p:nvPr/>
        </p:nvGraphicFramePr>
        <p:xfrm>
          <a:off x="1892300" y="2871611"/>
          <a:ext cx="18415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841400" imgH="469800" progId="Equation.DSMT4">
                  <p:embed/>
                </p:oleObj>
              </mc:Choice>
              <mc:Fallback>
                <p:oleObj name="Equation" r:id="rId10" imgW="1841400" imgH="4698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2300" y="2871611"/>
                        <a:ext cx="18415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23" name="Object 11"/>
          <p:cNvGraphicFramePr>
            <a:graphicFrameLocks noChangeAspect="1"/>
          </p:cNvGraphicFramePr>
          <p:nvPr/>
        </p:nvGraphicFramePr>
        <p:xfrm>
          <a:off x="1676400" y="3505200"/>
          <a:ext cx="12319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231560" imgH="927000" progId="Equation.DSMT4">
                  <p:embed/>
                </p:oleObj>
              </mc:Choice>
              <mc:Fallback>
                <p:oleObj name="Equation" r:id="rId12" imgW="1231560" imgH="92700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3505200"/>
                        <a:ext cx="1231900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25" name="Object 13"/>
          <p:cNvGraphicFramePr>
            <a:graphicFrameLocks noChangeAspect="1"/>
          </p:cNvGraphicFramePr>
          <p:nvPr/>
        </p:nvGraphicFramePr>
        <p:xfrm>
          <a:off x="5486400" y="3518940"/>
          <a:ext cx="21336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133360" imgH="939600" progId="Equation.DSMT4">
                  <p:embed/>
                </p:oleObj>
              </mc:Choice>
              <mc:Fallback>
                <p:oleObj name="Equation" r:id="rId14" imgW="2133360" imgH="93960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3518940"/>
                        <a:ext cx="21336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26" name="Object 14"/>
          <p:cNvGraphicFramePr>
            <a:graphicFrameLocks noChangeAspect="1"/>
          </p:cNvGraphicFramePr>
          <p:nvPr/>
        </p:nvGraphicFramePr>
        <p:xfrm>
          <a:off x="1676400" y="4572000"/>
          <a:ext cx="12319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231560" imgH="965160" progId="Equation.DSMT4">
                  <p:embed/>
                </p:oleObj>
              </mc:Choice>
              <mc:Fallback>
                <p:oleObj name="Equation" r:id="rId16" imgW="1231560" imgH="96516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4572000"/>
                        <a:ext cx="1231900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27" name="Object 15"/>
          <p:cNvGraphicFramePr>
            <a:graphicFrameLocks noChangeAspect="1"/>
          </p:cNvGraphicFramePr>
          <p:nvPr/>
        </p:nvGraphicFramePr>
        <p:xfrm>
          <a:off x="2990850" y="4572000"/>
          <a:ext cx="21082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2108160" imgH="939600" progId="Equation.DSMT4">
                  <p:embed/>
                </p:oleObj>
              </mc:Choice>
              <mc:Fallback>
                <p:oleObj name="Equation" r:id="rId18" imgW="2108160" imgH="93960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0850" y="4572000"/>
                        <a:ext cx="21082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Chain Rule and Its Proof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3278"/>
            <a:ext cx="8229600" cy="4739640"/>
          </a:xfrm>
        </p:spPr>
        <p:txBody>
          <a:bodyPr>
            <a:noAutofit/>
          </a:bodyPr>
          <a:lstStyle/>
          <a:p>
            <a:r>
              <a:rPr lang="en-US" dirty="0"/>
              <a:t>We will build toward a general statement of the Chain Rule by considering first the case of a function                </a:t>
            </a:r>
            <a:r>
              <a:rPr lang="en-US" i="1" dirty="0"/>
              <a:t>y</a:t>
            </a:r>
            <a:r>
              <a:rPr lang="en-US" dirty="0"/>
              <a:t> =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u</a:t>
            </a:r>
            <a:r>
              <a:rPr lang="en-US" dirty="0"/>
              <a:t>, </a:t>
            </a:r>
            <a:r>
              <a:rPr lang="en-US" i="1" dirty="0"/>
              <a:t>v</a:t>
            </a:r>
            <a:r>
              <a:rPr lang="en-US" dirty="0"/>
              <a:t>) where both </a:t>
            </a:r>
            <a:r>
              <a:rPr lang="en-US" i="1" dirty="0"/>
              <a:t>u</a:t>
            </a:r>
            <a:r>
              <a:rPr lang="en-US" dirty="0"/>
              <a:t> and </a:t>
            </a:r>
            <a:r>
              <a:rPr lang="en-US" i="1" dirty="0"/>
              <a:t>v</a:t>
            </a:r>
            <a:r>
              <a:rPr lang="en-US" dirty="0"/>
              <a:t> are functions of another variable </a:t>
            </a:r>
            <a:r>
              <a:rPr lang="en-US" i="1" dirty="0"/>
              <a:t>x</a:t>
            </a:r>
            <a:r>
              <a:rPr lang="en-US" dirty="0"/>
              <a:t>, say </a:t>
            </a:r>
            <a:r>
              <a:rPr lang="en-US" i="1" dirty="0"/>
              <a:t>u</a:t>
            </a:r>
            <a:r>
              <a:rPr lang="en-US" dirty="0"/>
              <a:t> = </a:t>
            </a:r>
            <a:r>
              <a:rPr lang="en-US" i="1" dirty="0"/>
              <a:t>g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and </a:t>
            </a:r>
            <a:r>
              <a:rPr lang="en-US" i="1" dirty="0"/>
              <a:t>v</a:t>
            </a:r>
            <a:r>
              <a:rPr lang="en-US" dirty="0"/>
              <a:t> = </a:t>
            </a:r>
            <a:r>
              <a:rPr lang="en-US" i="1" dirty="0"/>
              <a:t>h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). Then ultimately, </a:t>
            </a:r>
            <a:r>
              <a:rPr lang="en-US" i="1" dirty="0"/>
              <a:t>y</a:t>
            </a:r>
            <a:r>
              <a:rPr lang="en-US" dirty="0"/>
              <a:t> is a function of the single variable </a:t>
            </a:r>
            <a:r>
              <a:rPr lang="en-US" i="1" dirty="0"/>
              <a:t>x</a:t>
            </a:r>
            <a:r>
              <a:rPr lang="en-US" dirty="0"/>
              <a:t>, a fact which is apparent if we write </a:t>
            </a:r>
            <a:r>
              <a:rPr lang="en-US" i="1" dirty="0"/>
              <a:t>y</a:t>
            </a:r>
            <a:r>
              <a:rPr lang="en-US" dirty="0"/>
              <a:t> =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g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), </a:t>
            </a:r>
            <a:r>
              <a:rPr lang="en-US" i="1" dirty="0"/>
              <a:t>h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)); in this context, we often call </a:t>
            </a:r>
            <a:r>
              <a:rPr lang="en-US" i="1" dirty="0"/>
              <a:t>u</a:t>
            </a:r>
            <a:r>
              <a:rPr lang="en-US" dirty="0"/>
              <a:t> and </a:t>
            </a:r>
            <a:r>
              <a:rPr lang="en-US" i="1" dirty="0"/>
              <a:t>v</a:t>
            </a:r>
            <a:r>
              <a:rPr lang="en-US" dirty="0"/>
              <a:t> </a:t>
            </a:r>
            <a:r>
              <a:rPr lang="en-US" b="1" dirty="0"/>
              <a:t>intermediate variables</a:t>
            </a:r>
            <a:r>
              <a:rPr lang="en-US" dirty="0"/>
              <a:t> between the independent variable </a:t>
            </a:r>
            <a:r>
              <a:rPr lang="en-US" i="1" dirty="0"/>
              <a:t>x</a:t>
            </a:r>
            <a:r>
              <a:rPr lang="en-US" dirty="0"/>
              <a:t> and the dependent variable </a:t>
            </a:r>
            <a:r>
              <a:rPr lang="en-US" i="1" dirty="0"/>
              <a:t>y</a:t>
            </a:r>
            <a:r>
              <a:rPr lang="en-US" dirty="0"/>
              <a:t>. But the rate of change of </a:t>
            </a:r>
            <a:r>
              <a:rPr lang="en-US" i="1" dirty="0"/>
              <a:t>y</a:t>
            </a:r>
            <a:r>
              <a:rPr lang="en-US" dirty="0"/>
              <a:t> with respect to </a:t>
            </a:r>
            <a:r>
              <a:rPr lang="en-US" i="1" dirty="0"/>
              <a:t>x</a:t>
            </a:r>
            <a:r>
              <a:rPr lang="en-US" dirty="0"/>
              <a:t> has to reflect the fact that </a:t>
            </a:r>
            <a:r>
              <a:rPr lang="en-US" i="1" dirty="0"/>
              <a:t>y</a:t>
            </a:r>
            <a:r>
              <a:rPr lang="en-US" dirty="0"/>
              <a:t> is defined in terms of two functions of </a:t>
            </a:r>
            <a:r>
              <a:rPr lang="en-US" i="1" dirty="0"/>
              <a:t>x</a:t>
            </a:r>
            <a:r>
              <a:rPr lang="en-US" dirty="0"/>
              <a:t> that are independent of one another.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Theorem: The Chain Rule (Case 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87240"/>
          </a:xfrm>
          <a:solidFill>
            <a:srgbClr val="FFFFCC"/>
          </a:solid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If </a:t>
            </a:r>
            <a:r>
              <a:rPr lang="en-US" i="1" dirty="0">
                <a:solidFill>
                  <a:schemeClr val="tx1"/>
                </a:solidFill>
              </a:rPr>
              <a:t>y</a:t>
            </a:r>
            <a:r>
              <a:rPr lang="en-US" dirty="0">
                <a:solidFill>
                  <a:schemeClr val="tx1"/>
                </a:solidFill>
              </a:rPr>
              <a:t> = </a:t>
            </a:r>
            <a:r>
              <a:rPr lang="en-US" i="1" dirty="0">
                <a:solidFill>
                  <a:schemeClr val="tx1"/>
                </a:solidFill>
              </a:rPr>
              <a:t>f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i="1" dirty="0">
                <a:solidFill>
                  <a:schemeClr val="tx1"/>
                </a:solidFill>
              </a:rPr>
              <a:t>u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i="1" dirty="0">
                <a:solidFill>
                  <a:schemeClr val="tx1"/>
                </a:solidFill>
              </a:rPr>
              <a:t>v</a:t>
            </a:r>
            <a:r>
              <a:rPr lang="en-US" dirty="0">
                <a:solidFill>
                  <a:schemeClr val="tx1"/>
                </a:solidFill>
              </a:rPr>
              <a:t>) is a differentiable function and if </a:t>
            </a:r>
            <a:r>
              <a:rPr lang="en-US" i="1" dirty="0">
                <a:solidFill>
                  <a:schemeClr val="tx1"/>
                </a:solidFill>
              </a:rPr>
              <a:t>u</a:t>
            </a:r>
            <a:r>
              <a:rPr lang="en-US" dirty="0">
                <a:solidFill>
                  <a:schemeClr val="tx1"/>
                </a:solidFill>
              </a:rPr>
              <a:t> = </a:t>
            </a:r>
            <a:r>
              <a:rPr lang="en-US" i="1" dirty="0">
                <a:solidFill>
                  <a:schemeClr val="tx1"/>
                </a:solidFill>
              </a:rPr>
              <a:t>g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i="1" dirty="0">
                <a:solidFill>
                  <a:schemeClr val="tx1"/>
                </a:solidFill>
              </a:rPr>
              <a:t>x</a:t>
            </a:r>
            <a:r>
              <a:rPr lang="en-US" dirty="0">
                <a:solidFill>
                  <a:schemeClr val="tx1"/>
                </a:solidFill>
              </a:rPr>
              <a:t>) and </a:t>
            </a:r>
            <a:r>
              <a:rPr lang="en-US" i="1" dirty="0">
                <a:solidFill>
                  <a:schemeClr val="tx1"/>
                </a:solidFill>
              </a:rPr>
              <a:t>v</a:t>
            </a:r>
            <a:r>
              <a:rPr lang="en-US" dirty="0">
                <a:solidFill>
                  <a:schemeClr val="tx1"/>
                </a:solidFill>
              </a:rPr>
              <a:t> = </a:t>
            </a:r>
            <a:r>
              <a:rPr lang="en-US" i="1" dirty="0">
                <a:solidFill>
                  <a:schemeClr val="tx1"/>
                </a:solidFill>
              </a:rPr>
              <a:t>h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i="1" dirty="0">
                <a:solidFill>
                  <a:schemeClr val="tx1"/>
                </a:solidFill>
              </a:rPr>
              <a:t>x</a:t>
            </a:r>
            <a:r>
              <a:rPr lang="en-US" dirty="0">
                <a:solidFill>
                  <a:schemeClr val="tx1"/>
                </a:solidFill>
              </a:rPr>
              <a:t>) are both differentiable functions of </a:t>
            </a:r>
            <a:r>
              <a:rPr lang="en-US" i="1" dirty="0">
                <a:solidFill>
                  <a:schemeClr val="tx1"/>
                </a:solidFill>
              </a:rPr>
              <a:t>x</a:t>
            </a:r>
            <a:r>
              <a:rPr lang="en-US" dirty="0">
                <a:solidFill>
                  <a:schemeClr val="tx1"/>
                </a:solidFill>
              </a:rPr>
              <a:t>, then the composite function </a:t>
            </a:r>
            <a:r>
              <a:rPr lang="en-US" i="1" dirty="0">
                <a:solidFill>
                  <a:schemeClr val="tx1"/>
                </a:solidFill>
              </a:rPr>
              <a:t>y</a:t>
            </a:r>
            <a:r>
              <a:rPr lang="en-US" dirty="0">
                <a:solidFill>
                  <a:schemeClr val="tx1"/>
                </a:solidFill>
              </a:rPr>
              <a:t> = </a:t>
            </a:r>
            <a:r>
              <a:rPr lang="en-US" i="1" dirty="0">
                <a:solidFill>
                  <a:schemeClr val="tx1"/>
                </a:solidFill>
              </a:rPr>
              <a:t>f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i="1" dirty="0">
                <a:solidFill>
                  <a:schemeClr val="tx1"/>
                </a:solidFill>
              </a:rPr>
              <a:t>g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i="1" dirty="0">
                <a:solidFill>
                  <a:schemeClr val="tx1"/>
                </a:solidFill>
              </a:rPr>
              <a:t>x</a:t>
            </a:r>
            <a:r>
              <a:rPr lang="en-US" dirty="0">
                <a:solidFill>
                  <a:schemeClr val="tx1"/>
                </a:solidFill>
              </a:rPr>
              <a:t>), </a:t>
            </a:r>
            <a:r>
              <a:rPr lang="en-US" i="1" dirty="0">
                <a:solidFill>
                  <a:schemeClr val="tx1"/>
                </a:solidFill>
              </a:rPr>
              <a:t>h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i="1" dirty="0">
                <a:solidFill>
                  <a:schemeClr val="tx1"/>
                </a:solidFill>
              </a:rPr>
              <a:t>x</a:t>
            </a:r>
            <a:r>
              <a:rPr lang="en-US" dirty="0">
                <a:solidFill>
                  <a:schemeClr val="tx1"/>
                </a:solidFill>
              </a:rPr>
              <a:t>)), is a differentiable function of </a:t>
            </a:r>
            <a:r>
              <a:rPr lang="en-US" i="1" dirty="0">
                <a:solidFill>
                  <a:schemeClr val="tx1"/>
                </a:solidFill>
              </a:rPr>
              <a:t>x</a:t>
            </a:r>
            <a:r>
              <a:rPr lang="en-US" dirty="0">
                <a:solidFill>
                  <a:schemeClr val="tx1"/>
                </a:solidFill>
              </a:rPr>
              <a:t> and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Alternatively,</a:t>
            </a:r>
          </a:p>
        </p:txBody>
      </p:sp>
      <p:graphicFrame>
        <p:nvGraphicFramePr>
          <p:cNvPr id="5939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9293491"/>
              </p:ext>
            </p:extLst>
          </p:nvPr>
        </p:nvGraphicFramePr>
        <p:xfrm>
          <a:off x="2940050" y="3276600"/>
          <a:ext cx="3124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124080" imgH="838080" progId="Equation.DSMT4">
                  <p:embed/>
                </p:oleObj>
              </mc:Choice>
              <mc:Fallback>
                <p:oleObj name="Equation" r:id="rId2" imgW="3124080" imgH="838080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0050" y="3276600"/>
                        <a:ext cx="31242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787212"/>
              </p:ext>
            </p:extLst>
          </p:nvPr>
        </p:nvGraphicFramePr>
        <p:xfrm>
          <a:off x="1060450" y="4876800"/>
          <a:ext cx="70231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022880" imgH="545760" progId="Equation.DSMT4">
                  <p:embed/>
                </p:oleObj>
              </mc:Choice>
              <mc:Fallback>
                <p:oleObj name="Equation" r:id="rId4" imgW="7022880" imgH="54576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0450" y="4876800"/>
                        <a:ext cx="7023100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520440"/>
          </a:xfrm>
          <a:solidFill>
            <a:srgbClr val="FFFFCC"/>
          </a:solid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The method of proof is identical in nature to the proof of the Chain Rule, but our increment-based definition of differentiability allows for a more elegant presentation.</a:t>
            </a:r>
          </a:p>
          <a:p>
            <a:r>
              <a:rPr lang="en-US" dirty="0">
                <a:solidFill>
                  <a:schemeClr val="tx1"/>
                </a:solidFill>
              </a:rPr>
              <a:t>By the definition of differentiability,</a:t>
            </a:r>
          </a:p>
        </p:txBody>
      </p:sp>
      <p:graphicFrame>
        <p:nvGraphicFramePr>
          <p:cNvPr id="6246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2237792"/>
              </p:ext>
            </p:extLst>
          </p:nvPr>
        </p:nvGraphicFramePr>
        <p:xfrm>
          <a:off x="2400300" y="3810000"/>
          <a:ext cx="43434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343400" imgH="431640" progId="Equation.DSMT4">
                  <p:embed/>
                </p:oleObj>
              </mc:Choice>
              <mc:Fallback>
                <p:oleObj name="Equation" r:id="rId2" imgW="4343400" imgH="4316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0300" y="3810000"/>
                        <a:ext cx="43434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797963"/>
          </a:xfrm>
          <a:solidFill>
            <a:srgbClr val="FFFFCC"/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at any point where </a:t>
            </a:r>
            <a:r>
              <a:rPr lang="en-US" i="1" dirty="0">
                <a:solidFill>
                  <a:schemeClr val="tx1"/>
                </a:solidFill>
              </a:rPr>
              <a:t>y</a:t>
            </a:r>
            <a:r>
              <a:rPr lang="en-US" dirty="0">
                <a:solidFill>
                  <a:schemeClr val="tx1"/>
                </a:solidFill>
              </a:rPr>
              <a:t> is differentiable, and </a:t>
            </a:r>
            <a:r>
              <a:rPr lang="el-GR" i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ε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  <a:r>
              <a:rPr lang="en-US" dirty="0">
                <a:solidFill>
                  <a:schemeClr val="tx1"/>
                </a:solidFill>
              </a:rPr>
              <a:t> → 0 and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l-GR" i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ε</a:t>
            </a:r>
            <a:r>
              <a:rPr lang="en-US" baseline="-25000" dirty="0">
                <a:solidFill>
                  <a:schemeClr val="tx1"/>
                </a:solidFill>
              </a:rPr>
              <a:t>2</a:t>
            </a:r>
            <a:r>
              <a:rPr lang="en-US" dirty="0">
                <a:solidFill>
                  <a:schemeClr val="tx1"/>
                </a:solidFill>
              </a:rPr>
              <a:t> → 0 as (</a:t>
            </a:r>
            <a:r>
              <a:rPr lang="en-US" dirty="0">
                <a:solidFill>
                  <a:schemeClr val="tx1"/>
                </a:solidFill>
                <a:sym typeface="Symbol" panose="05050102010706020507" pitchFamily="18" charset="2"/>
              </a:rPr>
              <a:t></a:t>
            </a:r>
            <a:r>
              <a:rPr lang="en-US" i="1" dirty="0" err="1">
                <a:solidFill>
                  <a:schemeClr val="tx1"/>
                </a:solidFill>
              </a:rPr>
              <a:t>u</a:t>
            </a:r>
            <a:r>
              <a:rPr lang="en-US" dirty="0" err="1">
                <a:solidFill>
                  <a:schemeClr val="tx1"/>
                </a:solidFill>
              </a:rPr>
              <a:t>,</a:t>
            </a:r>
            <a:r>
              <a:rPr lang="en-US" dirty="0" err="1">
                <a:solidFill>
                  <a:schemeClr val="tx1"/>
                </a:solidFill>
                <a:sym typeface="Symbol" panose="05050102010706020507" pitchFamily="18" charset="2"/>
              </a:rPr>
              <a:t></a:t>
            </a:r>
            <a:r>
              <a:rPr lang="en-US" i="1" dirty="0" err="1">
                <a:solidFill>
                  <a:schemeClr val="tx1"/>
                </a:solidFill>
              </a:rPr>
              <a:t>v</a:t>
            </a:r>
            <a:r>
              <a:rPr lang="en-US" dirty="0">
                <a:solidFill>
                  <a:schemeClr val="tx1"/>
                </a:solidFill>
              </a:rPr>
              <a:t>) → (0,0). So the ratio of the increment Δ</a:t>
            </a:r>
            <a:r>
              <a:rPr lang="en-US" i="1" dirty="0">
                <a:solidFill>
                  <a:schemeClr val="tx1"/>
                </a:solidFill>
              </a:rPr>
              <a:t>y</a:t>
            </a:r>
            <a:r>
              <a:rPr lang="en-US" dirty="0">
                <a:solidFill>
                  <a:schemeClr val="tx1"/>
                </a:solidFill>
              </a:rPr>
              <a:t> to the increment Δ</a:t>
            </a:r>
            <a:r>
              <a:rPr lang="en-US" i="1" dirty="0">
                <a:solidFill>
                  <a:schemeClr val="tx1"/>
                </a:solidFill>
              </a:rPr>
              <a:t>x</a:t>
            </a:r>
            <a:r>
              <a:rPr lang="en-US" dirty="0">
                <a:solidFill>
                  <a:schemeClr val="tx1"/>
                </a:solidFill>
              </a:rPr>
              <a:t> is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Both </a:t>
            </a:r>
            <a:r>
              <a:rPr lang="en-US" i="1" dirty="0">
                <a:solidFill>
                  <a:schemeClr val="tx1"/>
                </a:solidFill>
              </a:rPr>
              <a:t>u</a:t>
            </a:r>
            <a:r>
              <a:rPr lang="en-US" dirty="0">
                <a:solidFill>
                  <a:schemeClr val="tx1"/>
                </a:solidFill>
              </a:rPr>
              <a:t> and </a:t>
            </a:r>
            <a:r>
              <a:rPr lang="en-US" i="1" dirty="0">
                <a:solidFill>
                  <a:schemeClr val="tx1"/>
                </a:solidFill>
              </a:rPr>
              <a:t>v</a:t>
            </a:r>
            <a:r>
              <a:rPr lang="en-US" dirty="0">
                <a:solidFill>
                  <a:schemeClr val="tx1"/>
                </a:solidFill>
              </a:rPr>
              <a:t> are continuous functions of </a:t>
            </a:r>
            <a:r>
              <a:rPr lang="en-US" i="1" dirty="0">
                <a:solidFill>
                  <a:schemeClr val="tx1"/>
                </a:solidFill>
              </a:rPr>
              <a:t>x</a:t>
            </a:r>
            <a:r>
              <a:rPr lang="en-US" dirty="0">
                <a:solidFill>
                  <a:schemeClr val="tx1"/>
                </a:solidFill>
              </a:rPr>
              <a:t> since they are differentiable, and hence </a:t>
            </a:r>
            <a:r>
              <a:rPr lang="en-US" dirty="0">
                <a:solidFill>
                  <a:schemeClr val="tx1"/>
                </a:solidFill>
                <a:sym typeface="Symbol" panose="05050102010706020507" pitchFamily="18" charset="2"/>
              </a:rPr>
              <a:t></a:t>
            </a:r>
            <a:r>
              <a:rPr lang="en-US" i="1" dirty="0">
                <a:solidFill>
                  <a:schemeClr val="tx1"/>
                </a:solidFill>
              </a:rPr>
              <a:t>u</a:t>
            </a:r>
            <a:r>
              <a:rPr lang="en-US" dirty="0">
                <a:solidFill>
                  <a:schemeClr val="tx1"/>
                </a:solidFill>
              </a:rPr>
              <a:t> → 0 and </a:t>
            </a:r>
            <a:r>
              <a:rPr lang="en-US" dirty="0">
                <a:solidFill>
                  <a:schemeClr val="tx1"/>
                </a:solidFill>
                <a:sym typeface="Symbol" panose="05050102010706020507" pitchFamily="18" charset="2"/>
              </a:rPr>
              <a:t></a:t>
            </a:r>
            <a:r>
              <a:rPr lang="en-US" i="1" dirty="0">
                <a:solidFill>
                  <a:schemeClr val="tx1"/>
                </a:solidFill>
              </a:rPr>
              <a:t>y</a:t>
            </a:r>
            <a:r>
              <a:rPr lang="en-US" dirty="0">
                <a:solidFill>
                  <a:schemeClr val="tx1"/>
                </a:solidFill>
              </a:rPr>
              <a:t> → 0 as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  <a:sym typeface="Symbol" panose="05050102010706020507" pitchFamily="18" charset="2"/>
              </a:rPr>
              <a:t></a:t>
            </a:r>
            <a:r>
              <a:rPr lang="en-US" i="1" dirty="0">
                <a:solidFill>
                  <a:schemeClr val="tx1"/>
                </a:solidFill>
              </a:rPr>
              <a:t>x</a:t>
            </a:r>
            <a:r>
              <a:rPr lang="en-US" dirty="0">
                <a:solidFill>
                  <a:schemeClr val="tx1"/>
                </a:solidFill>
              </a:rPr>
              <a:t> → 0. So we can determine </a:t>
            </a:r>
            <a:r>
              <a:rPr lang="en-US" i="1" dirty="0">
                <a:solidFill>
                  <a:schemeClr val="tx1"/>
                </a:solidFill>
              </a:rPr>
              <a:t>dy</a:t>
            </a:r>
            <a:r>
              <a:rPr lang="en-US" dirty="0">
                <a:solidFill>
                  <a:schemeClr val="tx1"/>
                </a:solidFill>
              </a:rPr>
              <a:t>/</a:t>
            </a:r>
            <a:r>
              <a:rPr lang="en-US" i="1" dirty="0">
                <a:solidFill>
                  <a:schemeClr val="tx1"/>
                </a:solidFill>
              </a:rPr>
              <a:t>dx</a:t>
            </a:r>
            <a:r>
              <a:rPr lang="en-US" dirty="0">
                <a:solidFill>
                  <a:schemeClr val="tx1"/>
                </a:solidFill>
              </a:rPr>
              <a:t> by letting </a:t>
            </a:r>
            <a:r>
              <a:rPr lang="en-US" dirty="0">
                <a:solidFill>
                  <a:schemeClr val="tx1"/>
                </a:solidFill>
                <a:sym typeface="Symbol" panose="05050102010706020507" pitchFamily="18" charset="2"/>
              </a:rPr>
              <a:t></a:t>
            </a:r>
            <a:r>
              <a:rPr lang="en-US" i="1" dirty="0">
                <a:solidFill>
                  <a:schemeClr val="tx1"/>
                </a:solidFill>
              </a:rPr>
              <a:t>x</a:t>
            </a:r>
            <a:r>
              <a:rPr lang="en-US" dirty="0">
                <a:solidFill>
                  <a:schemeClr val="tx1"/>
                </a:solidFill>
              </a:rPr>
              <a:t> → 0.</a:t>
            </a:r>
          </a:p>
        </p:txBody>
      </p:sp>
      <p:graphicFrame>
        <p:nvGraphicFramePr>
          <p:cNvPr id="6349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8821219"/>
              </p:ext>
            </p:extLst>
          </p:nvPr>
        </p:nvGraphicFramePr>
        <p:xfrm>
          <a:off x="1866900" y="2767013"/>
          <a:ext cx="54102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410080" imgH="825480" progId="Equation.DSMT4">
                  <p:embed/>
                </p:oleObj>
              </mc:Choice>
              <mc:Fallback>
                <p:oleObj name="Equation" r:id="rId2" imgW="5410080" imgH="8254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6900" y="2767013"/>
                        <a:ext cx="5410200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377440"/>
          </a:xfrm>
          <a:solidFill>
            <a:srgbClr val="FFFFCC"/>
          </a:solid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 </a:t>
            </a:r>
          </a:p>
        </p:txBody>
      </p:sp>
      <p:graphicFrame>
        <p:nvGraphicFramePr>
          <p:cNvPr id="6451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3363087"/>
              </p:ext>
            </p:extLst>
          </p:nvPr>
        </p:nvGraphicFramePr>
        <p:xfrm>
          <a:off x="517769" y="1516380"/>
          <a:ext cx="8108462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432640" imgH="1981080" progId="Equation.DSMT4">
                  <p:embed/>
                </p:oleObj>
              </mc:Choice>
              <mc:Fallback>
                <p:oleObj name="Equation" r:id="rId2" imgW="8432640" imgH="19810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769" y="1516380"/>
                        <a:ext cx="8108462" cy="190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Chain Rule and Its Proof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5562600" cy="4572000"/>
          </a:xfrm>
        </p:spPr>
        <p:txBody>
          <a:bodyPr>
            <a:noAutofit/>
          </a:bodyPr>
          <a:lstStyle/>
          <a:p>
            <a:r>
              <a:rPr lang="en-US" dirty="0"/>
              <a:t>A </a:t>
            </a:r>
            <a:r>
              <a:rPr lang="en-US" b="1" dirty="0"/>
              <a:t>tree diagram</a:t>
            </a:r>
            <a:r>
              <a:rPr lang="en-US" dirty="0"/>
              <a:t>, such as the one shown in Figure 1, is a convenient way to remember the Chain Rule and determine how to apply it for any given set of independent, intermediate, and dependent variables. To use such a diagram, multiply the derivatives appearing along each path from top to bottom and then add the resulting products.</a:t>
            </a:r>
          </a:p>
        </p:txBody>
      </p:sp>
      <p:sp>
        <p:nvSpPr>
          <p:cNvPr id="5" name="Rectangle 4"/>
          <p:cNvSpPr/>
          <p:nvPr/>
        </p:nvSpPr>
        <p:spPr>
          <a:xfrm>
            <a:off x="5486400" y="4402593"/>
            <a:ext cx="3531031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1" dirty="0"/>
              <a:t>Figure 1: Tree Diagram</a:t>
            </a:r>
          </a:p>
          <a:p>
            <a:pPr algn="ctr"/>
            <a:r>
              <a:rPr lang="en-US" sz="2600" b="1" dirty="0"/>
              <a:t>for the Chain Rule</a:t>
            </a:r>
            <a:br>
              <a:rPr lang="en-US" sz="2600" b="1" dirty="0"/>
            </a:br>
            <a:r>
              <a:rPr lang="en-US" sz="2600" b="1" dirty="0"/>
              <a:t>(Case I)</a:t>
            </a:r>
            <a:endParaRPr lang="en-US" sz="26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D9C602D-CBF8-34B4-2CDF-3DFE7CECEE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5042" y="1070412"/>
            <a:ext cx="2347883" cy="341251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Using the Chain Rule (Case 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that </a:t>
            </a:r>
            <a:r>
              <a:rPr lang="en-US" i="1" dirty="0">
                <a:solidFill>
                  <a:srgbClr val="0000FF"/>
                </a:solidFill>
              </a:rPr>
              <a:t>y</a:t>
            </a:r>
            <a:r>
              <a:rPr lang="en-US" dirty="0">
                <a:solidFill>
                  <a:srgbClr val="0000FF"/>
                </a:solidFill>
              </a:rPr>
              <a:t> = </a:t>
            </a:r>
            <a:r>
              <a:rPr lang="en-US" i="1" dirty="0">
                <a:solidFill>
                  <a:srgbClr val="0000FF"/>
                </a:solidFill>
              </a:rPr>
              <a:t>u</a:t>
            </a:r>
            <a:r>
              <a:rPr lang="en-US" baseline="30000" dirty="0">
                <a:solidFill>
                  <a:srgbClr val="0000FF"/>
                </a:solidFill>
              </a:rPr>
              <a:t>3</a:t>
            </a:r>
            <a:r>
              <a:rPr lang="en-US" i="1" dirty="0">
                <a:solidFill>
                  <a:srgbClr val="0000FF"/>
                </a:solidFill>
              </a:rPr>
              <a:t>v</a:t>
            </a:r>
            <a:r>
              <a:rPr lang="en-US" baseline="30000" dirty="0">
                <a:solidFill>
                  <a:srgbClr val="0000FF"/>
                </a:solidFill>
              </a:rPr>
              <a:t>2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/>
              <a:t>and </a:t>
            </a:r>
            <a:r>
              <a:rPr lang="en-US" i="1" dirty="0">
                <a:solidFill>
                  <a:srgbClr val="0000FF"/>
                </a:solidFill>
              </a:rPr>
              <a:t>u</a:t>
            </a:r>
            <a:r>
              <a:rPr lang="en-US" dirty="0">
                <a:solidFill>
                  <a:srgbClr val="0000FF"/>
                </a:solidFill>
              </a:rPr>
              <a:t> = 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baseline="30000" dirty="0">
                <a:solidFill>
                  <a:srgbClr val="0000FF"/>
                </a:solidFill>
              </a:rPr>
              <a:t>2</a:t>
            </a:r>
            <a:r>
              <a:rPr lang="en-US" dirty="0"/>
              <a:t> and </a:t>
            </a:r>
            <a:r>
              <a:rPr lang="en-US" i="1" dirty="0">
                <a:solidFill>
                  <a:srgbClr val="0000FF"/>
                </a:solidFill>
              </a:rPr>
              <a:t>v</a:t>
            </a:r>
            <a:r>
              <a:rPr lang="en-US" dirty="0">
                <a:solidFill>
                  <a:srgbClr val="0000FF"/>
                </a:solidFill>
              </a:rPr>
              <a:t> = 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baseline="30000" dirty="0">
                <a:solidFill>
                  <a:srgbClr val="0000FF"/>
                </a:solidFill>
              </a:rPr>
              <a:t>3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  <a:latin typeface="Symbol" pitchFamily="18" charset="2"/>
              </a:rPr>
              <a:t>-</a:t>
            </a:r>
            <a:r>
              <a:rPr lang="en-US" dirty="0">
                <a:solidFill>
                  <a:srgbClr val="0000FF"/>
                </a:solidFill>
              </a:rPr>
              <a:t> 1</a:t>
            </a:r>
            <a:r>
              <a:rPr lang="en-US" dirty="0"/>
              <a:t>, determine</a:t>
            </a:r>
            <a:r>
              <a:rPr lang="en-US" i="1" dirty="0"/>
              <a:t> dy/dx</a:t>
            </a:r>
            <a:r>
              <a:rPr lang="en-US" dirty="0"/>
              <a:t>. </a:t>
            </a:r>
          </a:p>
          <a:p>
            <a:r>
              <a:rPr lang="en-US" b="1" dirty="0"/>
              <a:t>Solution</a:t>
            </a:r>
          </a:p>
          <a:p>
            <a:r>
              <a:rPr lang="en-US" dirty="0"/>
              <a:t>Using the Chain Rule, we determine </a:t>
            </a:r>
            <a:r>
              <a:rPr lang="en-US" i="1" dirty="0"/>
              <a:t>dy</a:t>
            </a:r>
            <a:r>
              <a:rPr lang="en-US" dirty="0"/>
              <a:t>/</a:t>
            </a:r>
            <a:r>
              <a:rPr lang="en-US" i="1" dirty="0"/>
              <a:t>dx</a:t>
            </a:r>
            <a:r>
              <a:rPr lang="en-US" dirty="0"/>
              <a:t> as follows:</a:t>
            </a:r>
          </a:p>
        </p:txBody>
      </p:sp>
      <p:graphicFrame>
        <p:nvGraphicFramePr>
          <p:cNvPr id="9932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7555821"/>
              </p:ext>
            </p:extLst>
          </p:nvPr>
        </p:nvGraphicFramePr>
        <p:xfrm>
          <a:off x="848210" y="3374614"/>
          <a:ext cx="4445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44240" imgH="838080" progId="Equation.DSMT4">
                  <p:embed/>
                </p:oleObj>
              </mc:Choice>
              <mc:Fallback>
                <p:oleObj name="Equation" r:id="rId2" imgW="444240" imgH="838080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8210" y="3374614"/>
                        <a:ext cx="4445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3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7431491"/>
              </p:ext>
            </p:extLst>
          </p:nvPr>
        </p:nvGraphicFramePr>
        <p:xfrm>
          <a:off x="3983915" y="3566160"/>
          <a:ext cx="38354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835080" imgH="571320" progId="Equation.DSMT4">
                  <p:embed/>
                </p:oleObj>
              </mc:Choice>
              <mc:Fallback>
                <p:oleObj name="Equation" r:id="rId4" imgW="3835080" imgH="57132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3915" y="3566160"/>
                        <a:ext cx="38354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3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574263"/>
              </p:ext>
            </p:extLst>
          </p:nvPr>
        </p:nvGraphicFramePr>
        <p:xfrm>
          <a:off x="1363905" y="4320540"/>
          <a:ext cx="57404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740200" imgH="634680" progId="Equation.DSMT4">
                  <p:embed/>
                </p:oleObj>
              </mc:Choice>
              <mc:Fallback>
                <p:oleObj name="Equation" r:id="rId6" imgW="5740200" imgH="6346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3905" y="4320540"/>
                        <a:ext cx="574040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32" name="Object 4"/>
          <p:cNvGraphicFramePr>
            <a:graphicFrameLocks noChangeAspect="1"/>
          </p:cNvGraphicFramePr>
          <p:nvPr/>
        </p:nvGraphicFramePr>
        <p:xfrm>
          <a:off x="1346200" y="5092700"/>
          <a:ext cx="30734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073320" imgH="571320" progId="Equation.DSMT4">
                  <p:embed/>
                </p:oleObj>
              </mc:Choice>
              <mc:Fallback>
                <p:oleObj name="Equation" r:id="rId8" imgW="3073320" imgH="57132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6200" y="5092700"/>
                        <a:ext cx="30734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3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7153425"/>
              </p:ext>
            </p:extLst>
          </p:nvPr>
        </p:nvGraphicFramePr>
        <p:xfrm>
          <a:off x="1255713" y="3394075"/>
          <a:ext cx="2743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743200" imgH="838080" progId="Equation.DSMT4">
                  <p:embed/>
                </p:oleObj>
              </mc:Choice>
              <mc:Fallback>
                <p:oleObj name="Equation" r:id="rId10" imgW="2743200" imgH="8380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5713" y="3394075"/>
                        <a:ext cx="27432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1915</TotalTime>
  <Words>1798</Words>
  <Application>Microsoft Office PowerPoint</Application>
  <PresentationFormat>On-screen Show (4:3)</PresentationFormat>
  <Paragraphs>107</Paragraphs>
  <Slides>29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Symbol</vt:lpstr>
      <vt:lpstr>Arial</vt:lpstr>
      <vt:lpstr>Cambria Math</vt:lpstr>
      <vt:lpstr>Calibri</vt:lpstr>
      <vt:lpstr>Office Theme</vt:lpstr>
      <vt:lpstr>Equation</vt:lpstr>
      <vt:lpstr>Section 13.4</vt:lpstr>
      <vt:lpstr>The Chain Rule for Multivariable Functions</vt:lpstr>
      <vt:lpstr>The Chain Rule and Its Proof</vt:lpstr>
      <vt:lpstr>Theorem: The Chain Rule (Case I)</vt:lpstr>
      <vt:lpstr>Proof</vt:lpstr>
      <vt:lpstr>Proof (cont.)</vt:lpstr>
      <vt:lpstr>Proof (cont.)</vt:lpstr>
      <vt:lpstr>The Chain Rule and Its Proof (cont.)</vt:lpstr>
      <vt:lpstr>Example 1: Using the Chain Rule (Case I)</vt:lpstr>
      <vt:lpstr>Example 2: Finding the Rate of Change of a Multivariable Function along a Parametric Curve</vt:lpstr>
      <vt:lpstr>Example 2: Finding the Rate of Change of a Multivariable Function along a Parametric Curve (cont.)</vt:lpstr>
      <vt:lpstr>Example 2: Finding the Rate of Change of a Multivariable Function along a Parametric Curve (cont.)</vt:lpstr>
      <vt:lpstr>Example 2: Finding the Rate of Change of a Multivariable Function along a Parametric Curve (cont.)</vt:lpstr>
      <vt:lpstr>Theorem: The Chain Rule (Case II)</vt:lpstr>
      <vt:lpstr>Example 3: Using a Tree Diagram to Apply the Chain Rule (Case II)</vt:lpstr>
      <vt:lpstr>Example 3: Using a Tree Diagram to Apply the Chain Rule (Case II) (cont.)</vt:lpstr>
      <vt:lpstr>Example 3: Using a Tree Diagram to Apply the Chain Rule (Case II) (cont.)</vt:lpstr>
      <vt:lpstr>Theorem: The Chain Rule (General Case)</vt:lpstr>
      <vt:lpstr>Example 4: Using a Tree Diagram to Apply the Chain Rule</vt:lpstr>
      <vt:lpstr>Example 4: Using a Tree Diagram to Apply the Chain Rule (cont.)</vt:lpstr>
      <vt:lpstr>Example 5: Using the Chain Rule to Find Second-Order Partial Derivatives</vt:lpstr>
      <vt:lpstr>Example 5: Using the Chain Rule to Find Second-Order Partial Derivatives (cont.)</vt:lpstr>
      <vt:lpstr>Example 5: Using the Chain Rule to Find Second-Order Partial Derivatives (cont.)</vt:lpstr>
      <vt:lpstr>Implicit Differentiation via the Chain Rule</vt:lpstr>
      <vt:lpstr>Implicit Differentiation via the Chain Rule (cont.)</vt:lpstr>
      <vt:lpstr>Example 6: Using the Chain Rule for Implicit Differentiation</vt:lpstr>
      <vt:lpstr>Implicit Differentiation via the Chain Rule (cont.)</vt:lpstr>
      <vt:lpstr>Implicit Differentiation via the Chain Rule (cont.)</vt:lpstr>
      <vt:lpstr>Example 7: Finding Partial Derivatives of an Implicit Function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Calculus with Early Transcendentals, 2nd edition</dc:title>
  <dc:creator>Hawkes Learning</dc:creator>
  <cp:lastModifiedBy>Allison Conger</cp:lastModifiedBy>
  <cp:revision>408</cp:revision>
  <dcterms:created xsi:type="dcterms:W3CDTF">2013-04-26T14:43:13Z</dcterms:created>
  <dcterms:modified xsi:type="dcterms:W3CDTF">2023-05-12T16:13:26Z</dcterms:modified>
</cp:coreProperties>
</file>