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318" r:id="rId3"/>
    <p:sldId id="319" r:id="rId4"/>
    <p:sldId id="320" r:id="rId5"/>
    <p:sldId id="321" r:id="rId6"/>
    <p:sldId id="322" r:id="rId7"/>
    <p:sldId id="294" r:id="rId8"/>
    <p:sldId id="323" r:id="rId9"/>
    <p:sldId id="295" r:id="rId10"/>
    <p:sldId id="296" r:id="rId11"/>
    <p:sldId id="328" r:id="rId12"/>
    <p:sldId id="329" r:id="rId13"/>
    <p:sldId id="297" r:id="rId14"/>
    <p:sldId id="298" r:id="rId15"/>
    <p:sldId id="324" r:id="rId16"/>
    <p:sldId id="299" r:id="rId17"/>
    <p:sldId id="300" r:id="rId18"/>
    <p:sldId id="301" r:id="rId19"/>
    <p:sldId id="302" r:id="rId20"/>
    <p:sldId id="325" r:id="rId21"/>
    <p:sldId id="303" r:id="rId22"/>
    <p:sldId id="304" r:id="rId23"/>
    <p:sldId id="305" r:id="rId24"/>
    <p:sldId id="306" r:id="rId25"/>
    <p:sldId id="307" r:id="rId26"/>
    <p:sldId id="308" r:id="rId27"/>
    <p:sldId id="326" r:id="rId28"/>
    <p:sldId id="327" r:id="rId29"/>
    <p:sldId id="309" r:id="rId30"/>
    <p:sldId id="310" r:id="rId31"/>
    <p:sldId id="311" r:id="rId32"/>
    <p:sldId id="312" r:id="rId33"/>
    <p:sldId id="313" r:id="rId34"/>
    <p:sldId id="314" r:id="rId35"/>
    <p:sldId id="315" r:id="rId36"/>
    <p:sldId id="316" r:id="rId37"/>
    <p:sldId id="317" r:id="rId38"/>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Cambria Math" panose="02040503050406030204" pitchFamily="18"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366092"/>
    <a:srgbClr val="00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8" d="100"/>
          <a:sy n="98" d="100"/>
        </p:scale>
        <p:origin x="129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userDrawn="1">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X.X</a:t>
            </a:r>
          </a:p>
        </p:txBody>
      </p:sp>
      <p:sp>
        <p:nvSpPr>
          <p:cNvPr id="13" name="Subtitle 2"/>
          <p:cNvSpPr>
            <a:spLocks noGrp="1"/>
          </p:cNvSpPr>
          <p:nvPr userDrawn="1">
            <p:ph type="subTitle" idx="1"/>
          </p:nvPr>
        </p:nvSpPr>
        <p:spPr>
          <a:xfrm>
            <a:off x="1371600" y="3505200"/>
            <a:ext cx="6400800" cy="1752600"/>
          </a:xfrm>
          <a:prstGeom prst="rect">
            <a:avLst/>
          </a:prstGeom>
        </p:spPr>
        <p:txBody>
          <a:bodyPr rtlCol="0">
            <a:normAutofit/>
          </a:bodyPr>
          <a:lstStyle/>
          <a:p>
            <a:pPr eaLnBrk="1" fontAlgn="auto" hangingPunct="1">
              <a:spcAft>
                <a:spcPts val="0"/>
              </a:spcAft>
              <a:buFont typeface="Arial" pitchFamily="34" charset="0"/>
              <a:buNone/>
              <a:defRPr/>
            </a:pPr>
            <a:r>
              <a:rPr lang="en-US" b="1" i="1" dirty="0">
                <a:solidFill>
                  <a:srgbClr val="004786"/>
                </a:solidFill>
                <a:latin typeface="Arial" pitchFamily="34" charset="0"/>
                <a:cs typeface="Arial" pitchFamily="34" charset="0"/>
              </a:rPr>
              <a:t>Section Title</a:t>
            </a:r>
          </a:p>
          <a:p>
            <a:pPr eaLnBrk="1" fontAlgn="auto" hangingPunct="1">
              <a:spcAft>
                <a:spcPts val="0"/>
              </a:spcAft>
              <a:buFont typeface="Arial" pitchFamily="34" charset="0"/>
              <a:buNone/>
              <a:defRPr/>
            </a:pP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
        <p:nvSpPr>
          <p:cNvPr id="15"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12" name="Straight Connector 11"/>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3"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4" name="Straight Connector 13"/>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6" name="TextBox 5"/>
          <p:cNvSpPr txBox="1">
            <a:spLocks noChangeArrowheads="1"/>
          </p:cNvSpPr>
          <p:nvPr userDrawn="1"/>
        </p:nvSpPr>
        <p:spPr bwMode="auto">
          <a:xfrm>
            <a:off x="6164283" y="5856514"/>
            <a:ext cx="2819400" cy="646331"/>
          </a:xfrm>
          <a:prstGeom prst="rect">
            <a:avLst/>
          </a:prstGeom>
          <a:noFill/>
          <a:ln>
            <a:noFill/>
          </a:ln>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  </a:t>
            </a:r>
          </a:p>
          <a:p>
            <a:pPr eaLnBrk="1" hangingPunct="1"/>
            <a:r>
              <a:rPr lang="en-US" baseline="-25000" dirty="0">
                <a:solidFill>
                  <a:srgbClr val="2D7D9F"/>
                </a:solidFill>
              </a:rPr>
              <a:t>All rights reserved.</a:t>
            </a:r>
          </a:p>
        </p:txBody>
      </p: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14.bin"/><Relationship Id="rId4" Type="http://schemas.openxmlformats.org/officeDocument/2006/relationships/oleObject" Target="../embeddings/oleObject11.bin"/><Relationship Id="rId9"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5.bin"/><Relationship Id="rId1" Type="http://schemas.openxmlformats.org/officeDocument/2006/relationships/slideLayout" Target="../slideLayouts/slideLayout2.xml"/><Relationship Id="rId5" Type="http://schemas.openxmlformats.org/officeDocument/2006/relationships/image" Target="../media/image19.wmf"/><Relationship Id="rId4"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image" Target="../media/image20.wmf"/><Relationship Id="rId7" Type="http://schemas.openxmlformats.org/officeDocument/2006/relationships/image" Target="../media/image22.wmf"/><Relationship Id="rId2" Type="http://schemas.openxmlformats.org/officeDocument/2006/relationships/oleObject" Target="../embeddings/oleObject17.bin"/><Relationship Id="rId1" Type="http://schemas.openxmlformats.org/officeDocument/2006/relationships/slideLayout" Target="../slideLayouts/slideLayout2.xml"/><Relationship Id="rId6" Type="http://schemas.openxmlformats.org/officeDocument/2006/relationships/oleObject" Target="../embeddings/oleObject19.bin"/><Relationship Id="rId11" Type="http://schemas.openxmlformats.org/officeDocument/2006/relationships/image" Target="../media/image24.wmf"/><Relationship Id="rId5" Type="http://schemas.openxmlformats.org/officeDocument/2006/relationships/image" Target="../media/image21.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3.wmf"/></Relationships>
</file>

<file path=ppt/slides/_rels/slide1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22.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23.bin"/><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oleObject" Target="../embeddings/oleObject24.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8.bin"/><Relationship Id="rId13" Type="http://schemas.openxmlformats.org/officeDocument/2006/relationships/image" Target="../media/image33.wmf"/><Relationship Id="rId3" Type="http://schemas.openxmlformats.org/officeDocument/2006/relationships/image" Target="../media/image28.wmf"/><Relationship Id="rId7" Type="http://schemas.openxmlformats.org/officeDocument/2006/relationships/image" Target="../media/image30.wmf"/><Relationship Id="rId12" Type="http://schemas.openxmlformats.org/officeDocument/2006/relationships/oleObject" Target="../embeddings/oleObject30.bin"/><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11" Type="http://schemas.openxmlformats.org/officeDocument/2006/relationships/image" Target="../media/image32.wmf"/><Relationship Id="rId5" Type="http://schemas.openxmlformats.org/officeDocument/2006/relationships/image" Target="../media/image29.wmf"/><Relationship Id="rId10" Type="http://schemas.openxmlformats.org/officeDocument/2006/relationships/oleObject" Target="../embeddings/oleObject29.bin"/><Relationship Id="rId4" Type="http://schemas.openxmlformats.org/officeDocument/2006/relationships/oleObject" Target="../embeddings/oleObject26.bin"/><Relationship Id="rId9" Type="http://schemas.openxmlformats.org/officeDocument/2006/relationships/image" Target="../media/image31.w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image" Target="../media/image34.wmf"/><Relationship Id="rId7" Type="http://schemas.openxmlformats.org/officeDocument/2006/relationships/image" Target="../media/image36.wmf"/><Relationship Id="rId2" Type="http://schemas.openxmlformats.org/officeDocument/2006/relationships/oleObject" Target="../embeddings/oleObject31.bin"/><Relationship Id="rId1" Type="http://schemas.openxmlformats.org/officeDocument/2006/relationships/slideLayout" Target="../slideLayouts/slideLayout2.xml"/><Relationship Id="rId6" Type="http://schemas.openxmlformats.org/officeDocument/2006/relationships/oleObject" Target="../embeddings/oleObject33.bin"/><Relationship Id="rId11" Type="http://schemas.openxmlformats.org/officeDocument/2006/relationships/image" Target="../media/image38.wmf"/><Relationship Id="rId5" Type="http://schemas.openxmlformats.org/officeDocument/2006/relationships/image" Target="../media/image35.wmf"/><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37.w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image" Target="../media/image39.wmf"/><Relationship Id="rId7" Type="http://schemas.openxmlformats.org/officeDocument/2006/relationships/image" Target="../media/image41.wmf"/><Relationship Id="rId2"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8.bin"/><Relationship Id="rId5" Type="http://schemas.openxmlformats.org/officeDocument/2006/relationships/image" Target="../media/image40.wmf"/><Relationship Id="rId4" Type="http://schemas.openxmlformats.org/officeDocument/2006/relationships/oleObject" Target="../embeddings/oleObject37.bin"/><Relationship Id="rId9" Type="http://schemas.openxmlformats.org/officeDocument/2006/relationships/image" Target="../media/image42.wmf"/></Relationships>
</file>

<file path=ppt/slides/_rels/slide1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oleObject" Target="../embeddings/oleObject40.bin"/><Relationship Id="rId1" Type="http://schemas.openxmlformats.org/officeDocument/2006/relationships/slideLayout" Target="../slideLayouts/slideLayout2.xml"/><Relationship Id="rId5" Type="http://schemas.openxmlformats.org/officeDocument/2006/relationships/image" Target="../media/image45.wmf"/><Relationship Id="rId4" Type="http://schemas.openxmlformats.org/officeDocument/2006/relationships/oleObject" Target="../embeddings/oleObject41.bin"/></Relationships>
</file>

<file path=ppt/slides/_rels/slide21.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oleObject" Target="../embeddings/oleObject42.bin"/><Relationship Id="rId1" Type="http://schemas.openxmlformats.org/officeDocument/2006/relationships/slideLayout" Target="../slideLayouts/slideLayout2.xml"/><Relationship Id="rId5" Type="http://schemas.openxmlformats.org/officeDocument/2006/relationships/image" Target="../media/image47.wmf"/><Relationship Id="rId4" Type="http://schemas.openxmlformats.org/officeDocument/2006/relationships/oleObject" Target="../embeddings/oleObject43.bin"/></Relationships>
</file>

<file path=ppt/slides/_rels/slide22.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44.bin"/><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1.wmf"/><Relationship Id="rId2" Type="http://schemas.openxmlformats.org/officeDocument/2006/relationships/oleObject" Target="../embeddings/oleObject45.bin"/><Relationship Id="rId1" Type="http://schemas.openxmlformats.org/officeDocument/2006/relationships/slideLayout" Target="../slideLayouts/slideLayout2.xml"/><Relationship Id="rId6" Type="http://schemas.openxmlformats.org/officeDocument/2006/relationships/oleObject" Target="../embeddings/oleObject47.bin"/><Relationship Id="rId5" Type="http://schemas.openxmlformats.org/officeDocument/2006/relationships/image" Target="../media/image50.wmf"/><Relationship Id="rId4" Type="http://schemas.openxmlformats.org/officeDocument/2006/relationships/oleObject" Target="../embeddings/oleObject46.bin"/></Relationships>
</file>

<file path=ppt/slides/_rels/slide24.xml.rels><?xml version="1.0" encoding="UTF-8" standalone="yes"?>
<Relationships xmlns="http://schemas.openxmlformats.org/package/2006/relationships"><Relationship Id="rId3" Type="http://schemas.openxmlformats.org/officeDocument/2006/relationships/image" Target="../media/image52.wmf"/><Relationship Id="rId7" Type="http://schemas.openxmlformats.org/officeDocument/2006/relationships/image" Target="../media/image54.wmf"/><Relationship Id="rId2" Type="http://schemas.openxmlformats.org/officeDocument/2006/relationships/oleObject" Target="../embeddings/oleObject48.bin"/><Relationship Id="rId1" Type="http://schemas.openxmlformats.org/officeDocument/2006/relationships/slideLayout" Target="../slideLayouts/slideLayout2.xml"/><Relationship Id="rId6" Type="http://schemas.openxmlformats.org/officeDocument/2006/relationships/oleObject" Target="../embeddings/oleObject50.bin"/><Relationship Id="rId5" Type="http://schemas.openxmlformats.org/officeDocument/2006/relationships/image" Target="../media/image53.wmf"/><Relationship Id="rId4" Type="http://schemas.openxmlformats.org/officeDocument/2006/relationships/oleObject" Target="../embeddings/oleObject49.bin"/></Relationships>
</file>

<file path=ppt/slides/_rels/slide25.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oleObject" Target="../embeddings/oleObject51.bin"/><Relationship Id="rId1" Type="http://schemas.openxmlformats.org/officeDocument/2006/relationships/slideLayout" Target="../slideLayouts/slideLayout2.xml"/><Relationship Id="rId5" Type="http://schemas.openxmlformats.org/officeDocument/2006/relationships/image" Target="../media/image56.wmf"/><Relationship Id="rId4" Type="http://schemas.openxmlformats.org/officeDocument/2006/relationships/oleObject" Target="../embeddings/oleObject52.bin"/></Relationships>
</file>

<file path=ppt/slides/_rels/slide26.xml.rels><?xml version="1.0" encoding="UTF-8" standalone="yes"?>
<Relationships xmlns="http://schemas.openxmlformats.org/package/2006/relationships"><Relationship Id="rId3" Type="http://schemas.openxmlformats.org/officeDocument/2006/relationships/image" Target="../media/image57.wmf"/><Relationship Id="rId7" Type="http://schemas.openxmlformats.org/officeDocument/2006/relationships/image" Target="../media/image60.png"/><Relationship Id="rId2" Type="http://schemas.openxmlformats.org/officeDocument/2006/relationships/oleObject" Target="../embeddings/oleObject53.bin"/><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wmf"/><Relationship Id="rId4" Type="http://schemas.openxmlformats.org/officeDocument/2006/relationships/oleObject" Target="../embeddings/oleObject54.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image" Target="../media/image60.wmf"/><Relationship Id="rId7" Type="http://schemas.openxmlformats.org/officeDocument/2006/relationships/image" Target="../media/image62.wmf"/><Relationship Id="rId2" Type="http://schemas.openxmlformats.org/officeDocument/2006/relationships/oleObject" Target="../embeddings/oleObject55.bin"/><Relationship Id="rId1" Type="http://schemas.openxmlformats.org/officeDocument/2006/relationships/slideLayout" Target="../slideLayouts/slideLayout2.xml"/><Relationship Id="rId6" Type="http://schemas.openxmlformats.org/officeDocument/2006/relationships/oleObject" Target="../embeddings/oleObject57.bin"/><Relationship Id="rId11" Type="http://schemas.openxmlformats.org/officeDocument/2006/relationships/image" Target="../media/image64.wmf"/><Relationship Id="rId5" Type="http://schemas.openxmlformats.org/officeDocument/2006/relationships/image" Target="../media/image61.wmf"/><Relationship Id="rId10" Type="http://schemas.openxmlformats.org/officeDocument/2006/relationships/oleObject" Target="../embeddings/oleObject59.bin"/><Relationship Id="rId4" Type="http://schemas.openxmlformats.org/officeDocument/2006/relationships/oleObject" Target="../embeddings/oleObject56.bin"/><Relationship Id="rId9" Type="http://schemas.openxmlformats.org/officeDocument/2006/relationships/image" Target="../media/image63.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image" Target="../media/image65.wmf"/><Relationship Id="rId7" Type="http://schemas.openxmlformats.org/officeDocument/2006/relationships/image" Target="../media/image67.wmf"/><Relationship Id="rId2" Type="http://schemas.openxmlformats.org/officeDocument/2006/relationships/oleObject" Target="../embeddings/oleObject60.bin"/><Relationship Id="rId1" Type="http://schemas.openxmlformats.org/officeDocument/2006/relationships/slideLayout" Target="../slideLayouts/slideLayout2.xml"/><Relationship Id="rId6" Type="http://schemas.openxmlformats.org/officeDocument/2006/relationships/oleObject" Target="../embeddings/oleObject62.bin"/><Relationship Id="rId5" Type="http://schemas.openxmlformats.org/officeDocument/2006/relationships/image" Target="../media/image66.wmf"/><Relationship Id="rId4" Type="http://schemas.openxmlformats.org/officeDocument/2006/relationships/oleObject" Target="../embeddings/oleObject61.bin"/><Relationship Id="rId9" Type="http://schemas.openxmlformats.org/officeDocument/2006/relationships/image" Target="../media/image6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7.bin"/><Relationship Id="rId13" Type="http://schemas.openxmlformats.org/officeDocument/2006/relationships/oleObject" Target="../embeddings/oleObject70.bin"/><Relationship Id="rId3" Type="http://schemas.openxmlformats.org/officeDocument/2006/relationships/image" Target="../media/image69.wmf"/><Relationship Id="rId7" Type="http://schemas.openxmlformats.org/officeDocument/2006/relationships/image" Target="../media/image71.wmf"/><Relationship Id="rId12" Type="http://schemas.openxmlformats.org/officeDocument/2006/relationships/image" Target="../media/image73.wmf"/><Relationship Id="rId2" Type="http://schemas.openxmlformats.org/officeDocument/2006/relationships/oleObject" Target="../embeddings/oleObject64.bin"/><Relationship Id="rId1" Type="http://schemas.openxmlformats.org/officeDocument/2006/relationships/slideLayout" Target="../slideLayouts/slideLayout2.xml"/><Relationship Id="rId6" Type="http://schemas.openxmlformats.org/officeDocument/2006/relationships/oleObject" Target="../embeddings/oleObject66.bin"/><Relationship Id="rId11" Type="http://schemas.openxmlformats.org/officeDocument/2006/relationships/oleObject" Target="../embeddings/oleObject69.bin"/><Relationship Id="rId5" Type="http://schemas.openxmlformats.org/officeDocument/2006/relationships/image" Target="../media/image70.wmf"/><Relationship Id="rId10" Type="http://schemas.openxmlformats.org/officeDocument/2006/relationships/image" Target="../media/image72.wmf"/><Relationship Id="rId4" Type="http://schemas.openxmlformats.org/officeDocument/2006/relationships/oleObject" Target="../embeddings/oleObject65.bin"/><Relationship Id="rId9" Type="http://schemas.openxmlformats.org/officeDocument/2006/relationships/oleObject" Target="../embeddings/oleObject68.bin"/><Relationship Id="rId14" Type="http://schemas.openxmlformats.org/officeDocument/2006/relationships/image" Target="../media/image74.wmf"/></Relationships>
</file>

<file path=ppt/slides/_rels/slide31.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74.bin"/><Relationship Id="rId3" Type="http://schemas.openxmlformats.org/officeDocument/2006/relationships/image" Target="../media/image76.wmf"/><Relationship Id="rId7" Type="http://schemas.openxmlformats.org/officeDocument/2006/relationships/image" Target="../media/image78.wmf"/><Relationship Id="rId2" Type="http://schemas.openxmlformats.org/officeDocument/2006/relationships/oleObject" Target="../embeddings/oleObject71.bin"/><Relationship Id="rId1" Type="http://schemas.openxmlformats.org/officeDocument/2006/relationships/slideLayout" Target="../slideLayouts/slideLayout2.xml"/><Relationship Id="rId6" Type="http://schemas.openxmlformats.org/officeDocument/2006/relationships/oleObject" Target="../embeddings/oleObject73.bin"/><Relationship Id="rId5" Type="http://schemas.openxmlformats.org/officeDocument/2006/relationships/image" Target="../media/image77.wmf"/><Relationship Id="rId4" Type="http://schemas.openxmlformats.org/officeDocument/2006/relationships/oleObject" Target="../embeddings/oleObject72.bin"/><Relationship Id="rId9" Type="http://schemas.openxmlformats.org/officeDocument/2006/relationships/image" Target="../media/image79.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78.bin"/><Relationship Id="rId3" Type="http://schemas.openxmlformats.org/officeDocument/2006/relationships/image" Target="../media/image80.wmf"/><Relationship Id="rId7" Type="http://schemas.openxmlformats.org/officeDocument/2006/relationships/image" Target="../media/image82.wmf"/><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oleObject" Target="../embeddings/oleObject77.bin"/><Relationship Id="rId5" Type="http://schemas.openxmlformats.org/officeDocument/2006/relationships/image" Target="../media/image81.wmf"/><Relationship Id="rId4" Type="http://schemas.openxmlformats.org/officeDocument/2006/relationships/oleObject" Target="../embeddings/oleObject76.bin"/><Relationship Id="rId9" Type="http://schemas.openxmlformats.org/officeDocument/2006/relationships/image" Target="../media/image83.wmf"/></Relationships>
</file>

<file path=ppt/slides/_rels/slide34.x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oleObject" Target="../embeddings/oleObject79.bin"/><Relationship Id="rId1" Type="http://schemas.openxmlformats.org/officeDocument/2006/relationships/slideLayout" Target="../slideLayouts/slideLayout2.xml"/><Relationship Id="rId5" Type="http://schemas.openxmlformats.org/officeDocument/2006/relationships/image" Target="../media/image85.wmf"/><Relationship Id="rId4" Type="http://schemas.openxmlformats.org/officeDocument/2006/relationships/oleObject" Target="../embeddings/oleObject80.bin"/></Relationships>
</file>

<file path=ppt/slides/_rels/slide35.x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oleObject" Target="../embeddings/oleObject81.bin"/><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oleObject" Target="../embeddings/oleObject82.bin"/><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86.bin"/><Relationship Id="rId3" Type="http://schemas.openxmlformats.org/officeDocument/2006/relationships/image" Target="../media/image88.wmf"/><Relationship Id="rId7" Type="http://schemas.openxmlformats.org/officeDocument/2006/relationships/image" Target="../media/image90.wmf"/><Relationship Id="rId2" Type="http://schemas.openxmlformats.org/officeDocument/2006/relationships/oleObject" Target="../embeddings/oleObject83.bin"/><Relationship Id="rId1" Type="http://schemas.openxmlformats.org/officeDocument/2006/relationships/slideLayout" Target="../slideLayouts/slideLayout2.xml"/><Relationship Id="rId6" Type="http://schemas.openxmlformats.org/officeDocument/2006/relationships/oleObject" Target="../embeddings/oleObject85.bin"/><Relationship Id="rId11" Type="http://schemas.openxmlformats.org/officeDocument/2006/relationships/image" Target="../media/image92.wmf"/><Relationship Id="rId5" Type="http://schemas.openxmlformats.org/officeDocument/2006/relationships/image" Target="../media/image89.wmf"/><Relationship Id="rId10" Type="http://schemas.openxmlformats.org/officeDocument/2006/relationships/oleObject" Target="../embeddings/oleObject87.bin"/><Relationship Id="rId4" Type="http://schemas.openxmlformats.org/officeDocument/2006/relationships/oleObject" Target="../embeddings/oleObject84.bin"/><Relationship Id="rId9" Type="http://schemas.openxmlformats.org/officeDocument/2006/relationships/image" Target="../media/image91.wmf"/></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7" Type="http://schemas.openxmlformats.org/officeDocument/2006/relationships/image" Target="../media/image6.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5.wmf"/><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9.w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12.w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ctrTitle"/>
          </p:nvPr>
        </p:nvSpPr>
        <p:spPr>
          <a:xfrm>
            <a:off x="685800" y="2133600"/>
            <a:ext cx="7772400" cy="1470025"/>
          </a:xfrm>
          <a:prstGeom prst="rect">
            <a:avLst/>
          </a:prstGeom>
        </p:spPr>
        <p:txBody>
          <a:bodyPr/>
          <a:lstStyle/>
          <a:p>
            <a:pPr eaLnBrk="1" hangingPunct="1"/>
            <a:r>
              <a:rPr lang="en-US" dirty="0">
                <a:solidFill>
                  <a:srgbClr val="004786"/>
                </a:solidFill>
                <a:latin typeface="Arial" charset="0"/>
                <a:cs typeface="Arial" charset="0"/>
              </a:rPr>
              <a:t>Section 13.5</a:t>
            </a:r>
          </a:p>
        </p:txBody>
      </p:sp>
      <p:sp>
        <p:nvSpPr>
          <p:cNvPr id="10" name="Subtitle 2"/>
          <p:cNvSpPr>
            <a:spLocks noGrp="1"/>
          </p:cNvSpPr>
          <p:nvPr>
            <p:ph type="subTitle" idx="4294967295"/>
          </p:nvPr>
        </p:nvSpPr>
        <p:spPr>
          <a:xfrm>
            <a:off x="1371600" y="3505200"/>
            <a:ext cx="6400800" cy="1752600"/>
          </a:xfrm>
          <a:prstGeom prst="rect">
            <a:avLst/>
          </a:prstGeom>
        </p:spPr>
        <p:txBody>
          <a:bodyPr rtlCol="0">
            <a:normAutofit/>
          </a:bodyPr>
          <a:lstStyle/>
          <a:p>
            <a:pPr algn="ctr">
              <a:buNone/>
            </a:pPr>
            <a:r>
              <a:rPr lang="en-US" b="1" i="1" dirty="0">
                <a:solidFill>
                  <a:schemeClr val="tx2"/>
                </a:solidFill>
              </a:rPr>
              <a:t>Directional Derivatives and Gradient Vectors</a:t>
            </a:r>
          </a:p>
        </p:txBody>
      </p:sp>
    </p:spTree>
    <p:extLst>
      <p:ext uri="{BB962C8B-B14F-4D97-AF65-F5344CB8AC3E}">
        <p14:creationId xmlns:p14="http://schemas.microsoft.com/office/powerpoint/2010/main" val="3775062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a Directional Derivative of a Function of Two Variables (cont.)</a:t>
            </a:r>
          </a:p>
        </p:txBody>
      </p:sp>
      <p:graphicFrame>
        <p:nvGraphicFramePr>
          <p:cNvPr id="154628" name="Object 4"/>
          <p:cNvGraphicFramePr>
            <a:graphicFrameLocks noChangeAspect="1"/>
          </p:cNvGraphicFramePr>
          <p:nvPr>
            <p:extLst>
              <p:ext uri="{D42A27DB-BD31-4B8C-83A1-F6EECF244321}">
                <p14:modId xmlns:p14="http://schemas.microsoft.com/office/powerpoint/2010/main" val="4264464116"/>
              </p:ext>
            </p:extLst>
          </p:nvPr>
        </p:nvGraphicFramePr>
        <p:xfrm>
          <a:off x="914400" y="1219200"/>
          <a:ext cx="5702300" cy="901700"/>
        </p:xfrm>
        <a:graphic>
          <a:graphicData uri="http://schemas.openxmlformats.org/presentationml/2006/ole">
            <mc:AlternateContent xmlns:mc="http://schemas.openxmlformats.org/markup-compatibility/2006">
              <mc:Choice xmlns:v="urn:schemas-microsoft-com:vml" Requires="v">
                <p:oleObj name="Equation" r:id="rId2" imgW="5702040" imgH="901440" progId="Equation.DSMT4">
                  <p:embed/>
                </p:oleObj>
              </mc:Choice>
              <mc:Fallback>
                <p:oleObj name="Equation" r:id="rId2" imgW="5702040" imgH="901440" progId="Equation.DSMT4">
                  <p:embed/>
                  <p:pic>
                    <p:nvPicPr>
                      <p:cNvPr id="0" name="Picture 4"/>
                      <p:cNvPicPr>
                        <a:picLocks noChangeAspect="1" noChangeArrowheads="1"/>
                      </p:cNvPicPr>
                      <p:nvPr/>
                    </p:nvPicPr>
                    <p:blipFill>
                      <a:blip r:embed="rId3"/>
                      <a:srcRect/>
                      <a:stretch>
                        <a:fillRect/>
                      </a:stretch>
                    </p:blipFill>
                    <p:spPr bwMode="auto">
                      <a:xfrm>
                        <a:off x="914400" y="1219200"/>
                        <a:ext cx="5702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29" name="Object 5"/>
          <p:cNvGraphicFramePr>
            <a:graphicFrameLocks noChangeAspect="1"/>
          </p:cNvGraphicFramePr>
          <p:nvPr>
            <p:extLst>
              <p:ext uri="{D42A27DB-BD31-4B8C-83A1-F6EECF244321}">
                <p14:modId xmlns:p14="http://schemas.microsoft.com/office/powerpoint/2010/main" val="1412740240"/>
              </p:ext>
            </p:extLst>
          </p:nvPr>
        </p:nvGraphicFramePr>
        <p:xfrm>
          <a:off x="2247900" y="2203450"/>
          <a:ext cx="4648200" cy="1358900"/>
        </p:xfrm>
        <a:graphic>
          <a:graphicData uri="http://schemas.openxmlformats.org/presentationml/2006/ole">
            <mc:AlternateContent xmlns:mc="http://schemas.openxmlformats.org/markup-compatibility/2006">
              <mc:Choice xmlns:v="urn:schemas-microsoft-com:vml" Requires="v">
                <p:oleObj name="Equation" r:id="rId4" imgW="4647960" imgH="1358640" progId="Equation.DSMT4">
                  <p:embed/>
                </p:oleObj>
              </mc:Choice>
              <mc:Fallback>
                <p:oleObj name="Equation" r:id="rId4" imgW="4647960" imgH="1358640" progId="Equation.DSMT4">
                  <p:embed/>
                  <p:pic>
                    <p:nvPicPr>
                      <p:cNvPr id="0" name="Picture 5"/>
                      <p:cNvPicPr>
                        <a:picLocks noChangeAspect="1" noChangeArrowheads="1"/>
                      </p:cNvPicPr>
                      <p:nvPr/>
                    </p:nvPicPr>
                    <p:blipFill>
                      <a:blip r:embed="rId5"/>
                      <a:srcRect/>
                      <a:stretch>
                        <a:fillRect/>
                      </a:stretch>
                    </p:blipFill>
                    <p:spPr bwMode="auto">
                      <a:xfrm>
                        <a:off x="2247900" y="2203450"/>
                        <a:ext cx="46482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30" name="Object 6"/>
          <p:cNvGraphicFramePr>
            <a:graphicFrameLocks noChangeAspect="1"/>
          </p:cNvGraphicFramePr>
          <p:nvPr>
            <p:extLst>
              <p:ext uri="{D42A27DB-BD31-4B8C-83A1-F6EECF244321}">
                <p14:modId xmlns:p14="http://schemas.microsoft.com/office/powerpoint/2010/main" val="668373709"/>
              </p:ext>
            </p:extLst>
          </p:nvPr>
        </p:nvGraphicFramePr>
        <p:xfrm>
          <a:off x="2211388" y="3654425"/>
          <a:ext cx="4991100" cy="1358900"/>
        </p:xfrm>
        <a:graphic>
          <a:graphicData uri="http://schemas.openxmlformats.org/presentationml/2006/ole">
            <mc:AlternateContent xmlns:mc="http://schemas.openxmlformats.org/markup-compatibility/2006">
              <mc:Choice xmlns:v="urn:schemas-microsoft-com:vml" Requires="v">
                <p:oleObj name="Equation" r:id="rId6" imgW="4991040" imgH="1358640" progId="Equation.DSMT4">
                  <p:embed/>
                </p:oleObj>
              </mc:Choice>
              <mc:Fallback>
                <p:oleObj name="Equation" r:id="rId6" imgW="4991040" imgH="1358640" progId="Equation.DSMT4">
                  <p:embed/>
                  <p:pic>
                    <p:nvPicPr>
                      <p:cNvPr id="0" name="Picture 6"/>
                      <p:cNvPicPr>
                        <a:picLocks noChangeAspect="1" noChangeArrowheads="1"/>
                      </p:cNvPicPr>
                      <p:nvPr/>
                    </p:nvPicPr>
                    <p:blipFill>
                      <a:blip r:embed="rId7"/>
                      <a:srcRect/>
                      <a:stretch>
                        <a:fillRect/>
                      </a:stretch>
                    </p:blipFill>
                    <p:spPr bwMode="auto">
                      <a:xfrm>
                        <a:off x="2211388" y="3654425"/>
                        <a:ext cx="4991100"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31" name="Object 7"/>
          <p:cNvGraphicFramePr>
            <a:graphicFrameLocks noChangeAspect="1"/>
          </p:cNvGraphicFramePr>
          <p:nvPr>
            <p:extLst>
              <p:ext uri="{D42A27DB-BD31-4B8C-83A1-F6EECF244321}">
                <p14:modId xmlns:p14="http://schemas.microsoft.com/office/powerpoint/2010/main" val="3341314269"/>
              </p:ext>
            </p:extLst>
          </p:nvPr>
        </p:nvGraphicFramePr>
        <p:xfrm>
          <a:off x="2241550" y="5097463"/>
          <a:ext cx="2527300" cy="939800"/>
        </p:xfrm>
        <a:graphic>
          <a:graphicData uri="http://schemas.openxmlformats.org/presentationml/2006/ole">
            <mc:AlternateContent xmlns:mc="http://schemas.openxmlformats.org/markup-compatibility/2006">
              <mc:Choice xmlns:v="urn:schemas-microsoft-com:vml" Requires="v">
                <p:oleObj name="Equation" r:id="rId8" imgW="2527200" imgH="939600" progId="Equation.DSMT4">
                  <p:embed/>
                </p:oleObj>
              </mc:Choice>
              <mc:Fallback>
                <p:oleObj name="Equation" r:id="rId8" imgW="2527200" imgH="939600" progId="Equation.DSMT4">
                  <p:embed/>
                  <p:pic>
                    <p:nvPicPr>
                      <p:cNvPr id="0" name="Picture 7"/>
                      <p:cNvPicPr>
                        <a:picLocks noChangeAspect="1" noChangeArrowheads="1"/>
                      </p:cNvPicPr>
                      <p:nvPr/>
                    </p:nvPicPr>
                    <p:blipFill>
                      <a:blip r:embed="rId9"/>
                      <a:srcRect/>
                      <a:stretch>
                        <a:fillRect/>
                      </a:stretch>
                    </p:blipFill>
                    <p:spPr bwMode="auto">
                      <a:xfrm>
                        <a:off x="2241550" y="5097463"/>
                        <a:ext cx="25273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632" name="Object 8"/>
          <p:cNvGraphicFramePr>
            <a:graphicFrameLocks noChangeAspect="1"/>
          </p:cNvGraphicFramePr>
          <p:nvPr>
            <p:extLst>
              <p:ext uri="{D42A27DB-BD31-4B8C-83A1-F6EECF244321}">
                <p14:modId xmlns:p14="http://schemas.microsoft.com/office/powerpoint/2010/main" val="1924651051"/>
              </p:ext>
            </p:extLst>
          </p:nvPr>
        </p:nvGraphicFramePr>
        <p:xfrm>
          <a:off x="4827588" y="5137150"/>
          <a:ext cx="1016000" cy="876300"/>
        </p:xfrm>
        <a:graphic>
          <a:graphicData uri="http://schemas.openxmlformats.org/presentationml/2006/ole">
            <mc:AlternateContent xmlns:mc="http://schemas.openxmlformats.org/markup-compatibility/2006">
              <mc:Choice xmlns:v="urn:schemas-microsoft-com:vml" Requires="v">
                <p:oleObj name="Equation" r:id="rId10" imgW="1015920" imgH="876240" progId="Equation.DSMT4">
                  <p:embed/>
                </p:oleObj>
              </mc:Choice>
              <mc:Fallback>
                <p:oleObj name="Equation" r:id="rId10" imgW="1015920" imgH="876240" progId="Equation.DSMT4">
                  <p:embed/>
                  <p:pic>
                    <p:nvPicPr>
                      <p:cNvPr id="0" name="Picture 8"/>
                      <p:cNvPicPr>
                        <a:picLocks noChangeAspect="1" noChangeArrowheads="1"/>
                      </p:cNvPicPr>
                      <p:nvPr/>
                    </p:nvPicPr>
                    <p:blipFill>
                      <a:blip r:embed="rId11"/>
                      <a:srcRect/>
                      <a:stretch>
                        <a:fillRect/>
                      </a:stretch>
                    </p:blipFill>
                    <p:spPr bwMode="auto">
                      <a:xfrm>
                        <a:off x="4827588" y="5137150"/>
                        <a:ext cx="1016000" cy="87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46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6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46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Vectors</a:t>
            </a:r>
          </a:p>
        </p:txBody>
      </p:sp>
      <p:sp>
        <p:nvSpPr>
          <p:cNvPr id="3" name="Content Placeholder 2"/>
          <p:cNvSpPr>
            <a:spLocks noGrp="1"/>
          </p:cNvSpPr>
          <p:nvPr>
            <p:ph idx="1"/>
          </p:nvPr>
        </p:nvSpPr>
        <p:spPr/>
        <p:txBody>
          <a:bodyPr>
            <a:noAutofit/>
          </a:bodyPr>
          <a:lstStyle/>
          <a:p>
            <a:r>
              <a:rPr lang="en-US" dirty="0"/>
              <a:t>The calculation performed in Example 1 came from the difference quotient interpretation of directional derivative, which is useful for conceptual understanding but which fails to use the power of the Chain Rule. To see how the Chain Rule helps, consider again a unit direction vector		    and the line </a:t>
            </a:r>
            <a:r>
              <a:rPr lang="en-US" i="1" dirty="0"/>
              <a:t>C</a:t>
            </a:r>
            <a:r>
              <a:rPr lang="en-US" dirty="0"/>
              <a:t> parametrized by 				       Then the derivative of   </a:t>
            </a:r>
            <a:r>
              <a:rPr lang="en-US" i="1" dirty="0"/>
              <a:t>f</a:t>
            </a:r>
            <a:r>
              <a:rPr lang="en-US" dirty="0"/>
              <a:t>(</a:t>
            </a:r>
            <a:r>
              <a:rPr lang="en-US" i="1" dirty="0"/>
              <a:t>x</a:t>
            </a:r>
            <a:r>
              <a:rPr lang="en-US" dirty="0"/>
              <a:t>, </a:t>
            </a:r>
            <a:r>
              <a:rPr lang="en-US" i="1" dirty="0"/>
              <a:t>y</a:t>
            </a:r>
            <a:r>
              <a:rPr lang="en-US" dirty="0"/>
              <a:t>) at the point (</a:t>
            </a:r>
            <a:r>
              <a:rPr lang="en-US" i="1" dirty="0"/>
              <a:t>a</a:t>
            </a:r>
            <a:r>
              <a:rPr lang="en-US" dirty="0"/>
              <a:t>, </a:t>
            </a:r>
            <a:r>
              <a:rPr lang="en-US" i="1" dirty="0"/>
              <a:t>b</a:t>
            </a:r>
            <a:r>
              <a:rPr lang="en-US" dirty="0"/>
              <a:t>) in the direction of </a:t>
            </a:r>
            <a:r>
              <a:rPr lang="en-US" b="1" dirty="0"/>
              <a:t>u</a:t>
            </a:r>
            <a:r>
              <a:rPr lang="en-US" dirty="0"/>
              <a:t> is as follows.</a:t>
            </a:r>
          </a:p>
        </p:txBody>
      </p:sp>
      <p:graphicFrame>
        <p:nvGraphicFramePr>
          <p:cNvPr id="196610" name="Object 2"/>
          <p:cNvGraphicFramePr>
            <a:graphicFrameLocks noChangeAspect="1"/>
          </p:cNvGraphicFramePr>
          <p:nvPr/>
        </p:nvGraphicFramePr>
        <p:xfrm>
          <a:off x="2973211" y="3454400"/>
          <a:ext cx="1511300" cy="495300"/>
        </p:xfrm>
        <a:graphic>
          <a:graphicData uri="http://schemas.openxmlformats.org/presentationml/2006/ole">
            <mc:AlternateContent xmlns:mc="http://schemas.openxmlformats.org/markup-compatibility/2006">
              <mc:Choice xmlns:v="urn:schemas-microsoft-com:vml" Requires="v">
                <p:oleObj name="Equation" r:id="rId2" imgW="1511280" imgH="495000" progId="Equation.DSMT4">
                  <p:embed/>
                </p:oleObj>
              </mc:Choice>
              <mc:Fallback>
                <p:oleObj name="Equation" r:id="rId2" imgW="1511280" imgH="4950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3211" y="3454400"/>
                        <a:ext cx="1511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6611" name="Object 3"/>
          <p:cNvGraphicFramePr>
            <a:graphicFrameLocks noChangeAspect="1"/>
          </p:cNvGraphicFramePr>
          <p:nvPr/>
        </p:nvGraphicFramePr>
        <p:xfrm>
          <a:off x="1003300" y="3897489"/>
          <a:ext cx="3644900" cy="431800"/>
        </p:xfrm>
        <a:graphic>
          <a:graphicData uri="http://schemas.openxmlformats.org/presentationml/2006/ole">
            <mc:AlternateContent xmlns:mc="http://schemas.openxmlformats.org/markup-compatibility/2006">
              <mc:Choice xmlns:v="urn:schemas-microsoft-com:vml" Requires="v">
                <p:oleObj name="Equation" r:id="rId4" imgW="3644640" imgH="431640" progId="Equation.DSMT4">
                  <p:embed/>
                </p:oleObj>
              </mc:Choice>
              <mc:Fallback>
                <p:oleObj name="Equation" r:id="rId4" imgW="3644640" imgH="43164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3300" y="3897489"/>
                        <a:ext cx="3644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Vectors (cont.)</a:t>
            </a:r>
          </a:p>
        </p:txBody>
      </p:sp>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sz="4000" dirty="0"/>
          </a:p>
          <a:p>
            <a:r>
              <a:rPr lang="en-US" dirty="0"/>
              <a:t>Using dot product notation, we can write this as follows:</a:t>
            </a:r>
          </a:p>
        </p:txBody>
      </p:sp>
      <p:graphicFrame>
        <p:nvGraphicFramePr>
          <p:cNvPr id="197635" name="Object 3"/>
          <p:cNvGraphicFramePr>
            <a:graphicFrameLocks noChangeAspect="1"/>
          </p:cNvGraphicFramePr>
          <p:nvPr/>
        </p:nvGraphicFramePr>
        <p:xfrm>
          <a:off x="1851378" y="1524000"/>
          <a:ext cx="1295400" cy="469900"/>
        </p:xfrm>
        <a:graphic>
          <a:graphicData uri="http://schemas.openxmlformats.org/presentationml/2006/ole">
            <mc:AlternateContent xmlns:mc="http://schemas.openxmlformats.org/markup-compatibility/2006">
              <mc:Choice xmlns:v="urn:schemas-microsoft-com:vml" Requires="v">
                <p:oleObj name="Equation" r:id="rId2" imgW="1295280" imgH="469800" progId="Equation.DSMT4">
                  <p:embed/>
                </p:oleObj>
              </mc:Choice>
              <mc:Fallback>
                <p:oleObj name="Equation" r:id="rId2" imgW="1295280" imgH="4698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1378" y="1524000"/>
                        <a:ext cx="1295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6" name="Object 4"/>
          <p:cNvGraphicFramePr>
            <a:graphicFrameLocks noChangeAspect="1"/>
          </p:cNvGraphicFramePr>
          <p:nvPr/>
        </p:nvGraphicFramePr>
        <p:xfrm>
          <a:off x="3184878" y="1295400"/>
          <a:ext cx="1181100" cy="1016000"/>
        </p:xfrm>
        <a:graphic>
          <a:graphicData uri="http://schemas.openxmlformats.org/presentationml/2006/ole">
            <mc:AlternateContent xmlns:mc="http://schemas.openxmlformats.org/markup-compatibility/2006">
              <mc:Choice xmlns:v="urn:schemas-microsoft-com:vml" Requires="v">
                <p:oleObj name="Equation" r:id="rId4" imgW="1180800" imgH="1015920" progId="Equation.DSMT4">
                  <p:embed/>
                </p:oleObj>
              </mc:Choice>
              <mc:Fallback>
                <p:oleObj name="Equation" r:id="rId4" imgW="1180800" imgH="101592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4878" y="1295400"/>
                        <a:ext cx="1181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7" name="Object 5"/>
          <p:cNvGraphicFramePr>
            <a:graphicFrameLocks noChangeAspect="1"/>
          </p:cNvGraphicFramePr>
          <p:nvPr/>
        </p:nvGraphicFramePr>
        <p:xfrm>
          <a:off x="3173589" y="2438400"/>
          <a:ext cx="4076700" cy="1066800"/>
        </p:xfrm>
        <a:graphic>
          <a:graphicData uri="http://schemas.openxmlformats.org/presentationml/2006/ole">
            <mc:AlternateContent xmlns:mc="http://schemas.openxmlformats.org/markup-compatibility/2006">
              <mc:Choice xmlns:v="urn:schemas-microsoft-com:vml" Requires="v">
                <p:oleObj name="Equation" r:id="rId6" imgW="4076640" imgH="1066680" progId="Equation.DSMT4">
                  <p:embed/>
                </p:oleObj>
              </mc:Choice>
              <mc:Fallback>
                <p:oleObj name="Equation" r:id="rId6" imgW="4076640" imgH="106668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73589" y="2438400"/>
                        <a:ext cx="40767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8" name="Object 6"/>
          <p:cNvGraphicFramePr>
            <a:graphicFrameLocks noChangeAspect="1"/>
          </p:cNvGraphicFramePr>
          <p:nvPr/>
        </p:nvGraphicFramePr>
        <p:xfrm>
          <a:off x="3189111" y="3619500"/>
          <a:ext cx="3276600" cy="495300"/>
        </p:xfrm>
        <a:graphic>
          <a:graphicData uri="http://schemas.openxmlformats.org/presentationml/2006/ole">
            <mc:AlternateContent xmlns:mc="http://schemas.openxmlformats.org/markup-compatibility/2006">
              <mc:Choice xmlns:v="urn:schemas-microsoft-com:vml" Requires="v">
                <p:oleObj name="Equation" r:id="rId8" imgW="3276360" imgH="495000" progId="Equation.DSMT4">
                  <p:embed/>
                </p:oleObj>
              </mc:Choice>
              <mc:Fallback>
                <p:oleObj name="Equation" r:id="rId8" imgW="3276360" imgH="4950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89111" y="3619500"/>
                        <a:ext cx="3276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7639" name="Object 7"/>
          <p:cNvGraphicFramePr>
            <a:graphicFrameLocks noChangeAspect="1"/>
          </p:cNvGraphicFramePr>
          <p:nvPr/>
        </p:nvGraphicFramePr>
        <p:xfrm>
          <a:off x="1968500" y="5067300"/>
          <a:ext cx="5207000" cy="571500"/>
        </p:xfrm>
        <a:graphic>
          <a:graphicData uri="http://schemas.openxmlformats.org/presentationml/2006/ole">
            <mc:AlternateContent xmlns:mc="http://schemas.openxmlformats.org/markup-compatibility/2006">
              <mc:Choice xmlns:v="urn:schemas-microsoft-com:vml" Requires="v">
                <p:oleObj name="Equation" r:id="rId10" imgW="5206680" imgH="571320" progId="Equation.DSMT4">
                  <p:embed/>
                </p:oleObj>
              </mc:Choice>
              <mc:Fallback>
                <p:oleObj name="Equation" r:id="rId10" imgW="5206680" imgH="57132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8500" y="5067300"/>
                        <a:ext cx="5207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76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76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76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76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Gradient Vector</a:t>
            </a:r>
          </a:p>
        </p:txBody>
      </p:sp>
      <p:sp>
        <p:nvSpPr>
          <p:cNvPr id="3" name="Content Placeholder 2"/>
          <p:cNvSpPr>
            <a:spLocks noGrp="1"/>
          </p:cNvSpPr>
          <p:nvPr>
            <p:ph idx="1"/>
          </p:nvPr>
        </p:nvSpPr>
        <p:spPr>
          <a:xfrm>
            <a:off x="457200" y="1280160"/>
            <a:ext cx="8229600" cy="2419124"/>
          </a:xfrm>
          <a:solidFill>
            <a:srgbClr val="FFFFCC"/>
          </a:solidFill>
          <a:ln w="28575">
            <a:solidFill>
              <a:schemeClr val="tx1"/>
            </a:solidFill>
          </a:ln>
        </p:spPr>
        <p:txBody>
          <a:bodyPr>
            <a:spAutoFit/>
          </a:bodyPr>
          <a:lstStyle/>
          <a:p>
            <a:r>
              <a:rPr lang="en-US" dirty="0">
                <a:solidFill>
                  <a:schemeClr val="tx1"/>
                </a:solidFill>
              </a:rPr>
              <a:t>The </a:t>
            </a:r>
            <a:r>
              <a:rPr lang="en-US" b="1" dirty="0">
                <a:solidFill>
                  <a:srgbClr val="C00000"/>
                </a:solidFill>
              </a:rPr>
              <a:t>gradient vector</a:t>
            </a:r>
            <a:r>
              <a:rPr lang="en-US" dirty="0">
                <a:solidFill>
                  <a:schemeClr val="tx1"/>
                </a:solidFill>
              </a:rPr>
              <a:t> of the function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is the vector</a:t>
            </a:r>
          </a:p>
          <a:p>
            <a:endParaRPr lang="en-US" dirty="0">
              <a:solidFill>
                <a:schemeClr val="tx1"/>
              </a:solidFill>
            </a:endParaRPr>
          </a:p>
          <a:p>
            <a:r>
              <a:rPr lang="en-US" dirty="0">
                <a:solidFill>
                  <a:schemeClr val="tx1"/>
                </a:solidFill>
              </a:rPr>
              <a:t>The symbol </a:t>
            </a:r>
            <a:r>
              <a:rPr lang="en-US" dirty="0">
                <a:solidFill>
                  <a:schemeClr val="tx1"/>
                </a:solidFill>
                <a:sym typeface="Symbol" panose="05050102010706020507" pitchFamily="18" charset="2"/>
              </a:rPr>
              <a:t></a:t>
            </a:r>
            <a:r>
              <a:rPr lang="en-US" dirty="0">
                <a:solidFill>
                  <a:schemeClr val="tx1"/>
                </a:solidFill>
              </a:rPr>
              <a:t> (an upside-down Greek capital delta) is called the “gradient” or “del” operator, and the vector </a:t>
            </a:r>
            <a:r>
              <a:rPr lang="en-US" dirty="0">
                <a:solidFill>
                  <a:schemeClr val="tx1"/>
                </a:solidFill>
                <a:sym typeface="Symbol" panose="05050102010706020507" pitchFamily="18" charset="2"/>
              </a:rPr>
              <a:t></a:t>
            </a:r>
            <a:r>
              <a:rPr lang="en-US" i="1" dirty="0">
                <a:solidFill>
                  <a:schemeClr val="tx1"/>
                </a:solidFill>
              </a:rPr>
              <a:t>f</a:t>
            </a:r>
            <a:r>
              <a:rPr lang="en-US" dirty="0">
                <a:solidFill>
                  <a:schemeClr val="tx1"/>
                </a:solidFill>
              </a:rPr>
              <a:t> is read as “gradient of </a:t>
            </a:r>
            <a:r>
              <a:rPr lang="en-US" i="1" dirty="0">
                <a:solidFill>
                  <a:schemeClr val="tx1"/>
                </a:solidFill>
              </a:rPr>
              <a:t>f</a:t>
            </a:r>
            <a:r>
              <a:rPr lang="en-US" dirty="0">
                <a:solidFill>
                  <a:schemeClr val="tx1"/>
                </a:solidFill>
              </a:rPr>
              <a:t> ,” “grad </a:t>
            </a:r>
            <a:r>
              <a:rPr lang="en-US" i="1" dirty="0">
                <a:solidFill>
                  <a:schemeClr val="tx1"/>
                </a:solidFill>
              </a:rPr>
              <a:t>f</a:t>
            </a:r>
            <a:r>
              <a:rPr lang="en-US" dirty="0">
                <a:solidFill>
                  <a:schemeClr val="tx1"/>
                </a:solidFill>
              </a:rPr>
              <a:t> ,” or “del </a:t>
            </a:r>
            <a:r>
              <a:rPr lang="en-US" i="1" dirty="0">
                <a:solidFill>
                  <a:schemeClr val="tx1"/>
                </a:solidFill>
              </a:rPr>
              <a:t>f</a:t>
            </a:r>
            <a:r>
              <a:rPr lang="en-US" dirty="0">
                <a:solidFill>
                  <a:schemeClr val="tx1"/>
                </a:solidFill>
              </a:rPr>
              <a:t> .”</a:t>
            </a:r>
          </a:p>
        </p:txBody>
      </p:sp>
      <p:graphicFrame>
        <p:nvGraphicFramePr>
          <p:cNvPr id="155650" name="Object 2"/>
          <p:cNvGraphicFramePr>
            <a:graphicFrameLocks noChangeAspect="1"/>
          </p:cNvGraphicFramePr>
          <p:nvPr>
            <p:extLst>
              <p:ext uri="{D42A27DB-BD31-4B8C-83A1-F6EECF244321}">
                <p14:modId xmlns:p14="http://schemas.microsoft.com/office/powerpoint/2010/main" val="305753596"/>
              </p:ext>
            </p:extLst>
          </p:nvPr>
        </p:nvGraphicFramePr>
        <p:xfrm>
          <a:off x="2501900" y="1790700"/>
          <a:ext cx="4140200" cy="571500"/>
        </p:xfrm>
        <a:graphic>
          <a:graphicData uri="http://schemas.openxmlformats.org/presentationml/2006/ole">
            <mc:AlternateContent xmlns:mc="http://schemas.openxmlformats.org/markup-compatibility/2006">
              <mc:Choice xmlns:v="urn:schemas-microsoft-com:vml" Requires="v">
                <p:oleObj name="Equation" r:id="rId2" imgW="4140000" imgH="571320" progId="Equation.DSMT4">
                  <p:embed/>
                </p:oleObj>
              </mc:Choice>
              <mc:Fallback>
                <p:oleObj name="Equation" r:id="rId2" imgW="4140000" imgH="57132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1900" y="1790700"/>
                        <a:ext cx="41402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Gradient Vector (cont.)</a:t>
            </a:r>
          </a:p>
        </p:txBody>
      </p:sp>
      <p:sp>
        <p:nvSpPr>
          <p:cNvPr id="3" name="Content Placeholder 2"/>
          <p:cNvSpPr>
            <a:spLocks noGrp="1"/>
          </p:cNvSpPr>
          <p:nvPr>
            <p:ph idx="1"/>
          </p:nvPr>
        </p:nvSpPr>
        <p:spPr>
          <a:xfrm>
            <a:off x="464820" y="1280160"/>
            <a:ext cx="8229600" cy="2301240"/>
          </a:xfrm>
          <a:solidFill>
            <a:srgbClr val="FFFFCC"/>
          </a:solidFill>
          <a:ln w="28575">
            <a:solidFill>
              <a:schemeClr val="tx1"/>
            </a:solidFill>
          </a:ln>
        </p:spPr>
        <p:txBody>
          <a:bodyPr wrap="square">
            <a:noAutofit/>
          </a:bodyPr>
          <a:lstStyle/>
          <a:p>
            <a:r>
              <a:rPr lang="en-US" sz="2600" dirty="0">
                <a:solidFill>
                  <a:schemeClr val="tx1"/>
                </a:solidFill>
              </a:rPr>
              <a:t>The gradient operator extends naturally to functions of more than two variables. Given a function</a:t>
            </a:r>
          </a:p>
        </p:txBody>
      </p:sp>
      <p:graphicFrame>
        <p:nvGraphicFramePr>
          <p:cNvPr id="155651" name="Object 3"/>
          <p:cNvGraphicFramePr>
            <a:graphicFrameLocks noChangeAspect="1"/>
          </p:cNvGraphicFramePr>
          <p:nvPr>
            <p:extLst>
              <p:ext uri="{D42A27DB-BD31-4B8C-83A1-F6EECF244321}">
                <p14:modId xmlns:p14="http://schemas.microsoft.com/office/powerpoint/2010/main" val="3740352487"/>
              </p:ext>
            </p:extLst>
          </p:nvPr>
        </p:nvGraphicFramePr>
        <p:xfrm>
          <a:off x="6324600" y="1676400"/>
          <a:ext cx="2006600" cy="469900"/>
        </p:xfrm>
        <a:graphic>
          <a:graphicData uri="http://schemas.openxmlformats.org/presentationml/2006/ole">
            <mc:AlternateContent xmlns:mc="http://schemas.openxmlformats.org/markup-compatibility/2006">
              <mc:Choice xmlns:v="urn:schemas-microsoft-com:vml" Requires="v">
                <p:oleObj name="Equation" r:id="rId2" imgW="2006280" imgH="469800" progId="Equation.DSMT4">
                  <p:embed/>
                </p:oleObj>
              </mc:Choice>
              <mc:Fallback>
                <p:oleObj name="Equation" r:id="rId2" imgW="2006280" imgH="469800" progId="Equation.DSMT4">
                  <p:embed/>
                  <p:pic>
                    <p:nvPicPr>
                      <p:cNvPr id="0" name="Object 3"/>
                      <p:cNvPicPr>
                        <a:picLocks noChangeAspect="1" noChangeArrowheads="1"/>
                      </p:cNvPicPr>
                      <p:nvPr/>
                    </p:nvPicPr>
                    <p:blipFill>
                      <a:blip r:embed="rId3"/>
                      <a:srcRect/>
                      <a:stretch>
                        <a:fillRect/>
                      </a:stretch>
                    </p:blipFill>
                    <p:spPr bwMode="auto">
                      <a:xfrm>
                        <a:off x="6324600" y="1676400"/>
                        <a:ext cx="2006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6677" name="Object 5"/>
          <p:cNvGraphicFramePr>
            <a:graphicFrameLocks noChangeAspect="1"/>
          </p:cNvGraphicFramePr>
          <p:nvPr>
            <p:extLst>
              <p:ext uri="{D42A27DB-BD31-4B8C-83A1-F6EECF244321}">
                <p14:modId xmlns:p14="http://schemas.microsoft.com/office/powerpoint/2010/main" val="1210672927"/>
              </p:ext>
            </p:extLst>
          </p:nvPr>
        </p:nvGraphicFramePr>
        <p:xfrm>
          <a:off x="746125" y="2259330"/>
          <a:ext cx="7651750" cy="1104900"/>
        </p:xfrm>
        <a:graphic>
          <a:graphicData uri="http://schemas.openxmlformats.org/presentationml/2006/ole">
            <mc:AlternateContent xmlns:mc="http://schemas.openxmlformats.org/markup-compatibility/2006">
              <mc:Choice xmlns:v="urn:schemas-microsoft-com:vml" Requires="v">
                <p:oleObj name="Equation" r:id="rId4" imgW="7785000" imgH="1104840" progId="Equation.DSMT4">
                  <p:embed/>
                </p:oleObj>
              </mc:Choice>
              <mc:Fallback>
                <p:oleObj name="Equation" r:id="rId4" imgW="7785000" imgH="1104840" progId="Equation.DSMT4">
                  <p:embed/>
                  <p:pic>
                    <p:nvPicPr>
                      <p:cNvPr id="0" name="Picture 5"/>
                      <p:cNvPicPr>
                        <a:picLocks noChangeAspect="1" noChangeArrowheads="1"/>
                      </p:cNvPicPr>
                      <p:nvPr/>
                    </p:nvPicPr>
                    <p:blipFill>
                      <a:blip r:embed="rId5"/>
                      <a:srcRect/>
                      <a:stretch>
                        <a:fillRect/>
                      </a:stretch>
                    </p:blipFill>
                    <p:spPr bwMode="auto">
                      <a:xfrm>
                        <a:off x="746125" y="2259330"/>
                        <a:ext cx="7651750" cy="1104900"/>
                      </a:xfrm>
                      <a:prstGeom prst="rect">
                        <a:avLst/>
                      </a:prstGeom>
                      <a:noFill/>
                      <a:ln>
                        <a:noFill/>
                      </a:ln>
                      <a:effectLst/>
                    </p:spPr>
                  </p:pic>
                </p:oleObj>
              </mc:Fallback>
            </mc:AlternateContent>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Vectors (cont.)</a:t>
            </a:r>
          </a:p>
        </p:txBody>
      </p:sp>
      <p:sp>
        <p:nvSpPr>
          <p:cNvPr id="3" name="Content Placeholder 2"/>
          <p:cNvSpPr>
            <a:spLocks noGrp="1"/>
          </p:cNvSpPr>
          <p:nvPr>
            <p:ph idx="1"/>
          </p:nvPr>
        </p:nvSpPr>
        <p:spPr/>
        <p:txBody>
          <a:bodyPr/>
          <a:lstStyle/>
          <a:p>
            <a:r>
              <a:rPr lang="en-US" dirty="0"/>
              <a:t>In everyday language, “gradient” usually refers to a slope or rate of change, and </a:t>
            </a:r>
            <a:r>
              <a:rPr lang="en-US" dirty="0">
                <a:sym typeface="Symbol"/>
              </a:rPr>
              <a:t></a:t>
            </a:r>
            <a:r>
              <a:rPr lang="en-US" i="1" dirty="0"/>
              <a:t>f </a:t>
            </a:r>
            <a:r>
              <a:rPr lang="en-US" dirty="0"/>
              <a:t>can be remembered as simply listing, in vector form, the partial derivatives (rates of change) of </a:t>
            </a:r>
            <a:r>
              <a:rPr lang="en-US" i="1" dirty="0"/>
              <a:t>f </a:t>
            </a:r>
            <a:r>
              <a:rPr lang="en-US" dirty="0"/>
              <a:t>in each of the coordinate directions.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Computation of </a:t>
            </a:r>
            <a:r>
              <a:rPr lang="en-US" i="1" dirty="0"/>
              <a:t>D</a:t>
            </a:r>
            <a:r>
              <a:rPr lang="en-US" baseline="-25000" dirty="0"/>
              <a:t>u </a:t>
            </a:r>
            <a:r>
              <a:rPr lang="en-US" i="1" dirty="0"/>
              <a:t>f</a:t>
            </a:r>
            <a:r>
              <a:rPr lang="en-US" dirty="0"/>
              <a:t>(</a:t>
            </a:r>
            <a:r>
              <a:rPr lang="en-US" i="1" dirty="0"/>
              <a:t>c</a:t>
            </a:r>
            <a:r>
              <a:rPr lang="en-US" dirty="0"/>
              <a:t>)</a:t>
            </a:r>
          </a:p>
        </p:txBody>
      </p:sp>
      <p:sp>
        <p:nvSpPr>
          <p:cNvPr id="3" name="Content Placeholder 2"/>
          <p:cNvSpPr>
            <a:spLocks noGrp="1"/>
          </p:cNvSpPr>
          <p:nvPr>
            <p:ph idx="1"/>
          </p:nvPr>
        </p:nvSpPr>
        <p:spPr>
          <a:xfrm>
            <a:off x="457200" y="1280160"/>
            <a:ext cx="8229600" cy="3977640"/>
          </a:xfrm>
          <a:solidFill>
            <a:srgbClr val="FFFFCC"/>
          </a:solidFill>
          <a:ln w="28575">
            <a:solidFill>
              <a:schemeClr val="tx1"/>
            </a:solidFill>
          </a:ln>
        </p:spPr>
        <p:txBody>
          <a:bodyPr wrap="square">
            <a:noAutofit/>
          </a:bodyPr>
          <a:lstStyle/>
          <a:p>
            <a:r>
              <a:rPr lang="en-US" dirty="0">
                <a:solidFill>
                  <a:schemeClr val="tx1"/>
                </a:solidFill>
              </a:rPr>
              <a:t>Assuming the derivative of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at the point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in the direction of the unit vector                    exists,</a:t>
            </a:r>
          </a:p>
          <a:p>
            <a:endParaRPr lang="en-US" dirty="0">
              <a:solidFill>
                <a:schemeClr val="tx1"/>
              </a:solidFill>
            </a:endParaRPr>
          </a:p>
          <a:p>
            <a:pPr>
              <a:spcBef>
                <a:spcPts val="1800"/>
              </a:spcBef>
            </a:pPr>
            <a:r>
              <a:rPr lang="en-US" dirty="0">
                <a:solidFill>
                  <a:schemeClr val="tx1"/>
                </a:solidFill>
              </a:rPr>
              <a:t>More generally, if                            is differentiable at the point                              and if                               is a unit vector, then</a:t>
            </a:r>
          </a:p>
        </p:txBody>
      </p:sp>
      <p:graphicFrame>
        <p:nvGraphicFramePr>
          <p:cNvPr id="157700" name="Object 4"/>
          <p:cNvGraphicFramePr>
            <a:graphicFrameLocks noChangeAspect="1"/>
          </p:cNvGraphicFramePr>
          <p:nvPr>
            <p:extLst>
              <p:ext uri="{D42A27DB-BD31-4B8C-83A1-F6EECF244321}">
                <p14:modId xmlns:p14="http://schemas.microsoft.com/office/powerpoint/2010/main" val="2667369975"/>
              </p:ext>
            </p:extLst>
          </p:nvPr>
        </p:nvGraphicFramePr>
        <p:xfrm>
          <a:off x="5056648" y="1752600"/>
          <a:ext cx="1511300" cy="495300"/>
        </p:xfrm>
        <a:graphic>
          <a:graphicData uri="http://schemas.openxmlformats.org/presentationml/2006/ole">
            <mc:AlternateContent xmlns:mc="http://schemas.openxmlformats.org/markup-compatibility/2006">
              <mc:Choice xmlns:v="urn:schemas-microsoft-com:vml" Requires="v">
                <p:oleObj name="Equation" r:id="rId2" imgW="1511280" imgH="495000" progId="Equation.DSMT4">
                  <p:embed/>
                </p:oleObj>
              </mc:Choice>
              <mc:Fallback>
                <p:oleObj name="Equation" r:id="rId2" imgW="1511280" imgH="4950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6648" y="1752600"/>
                        <a:ext cx="1511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1" name="Object 5"/>
          <p:cNvGraphicFramePr>
            <a:graphicFrameLocks noChangeAspect="1"/>
          </p:cNvGraphicFramePr>
          <p:nvPr>
            <p:extLst>
              <p:ext uri="{D42A27DB-BD31-4B8C-83A1-F6EECF244321}">
                <p14:modId xmlns:p14="http://schemas.microsoft.com/office/powerpoint/2010/main" val="2431052514"/>
              </p:ext>
            </p:extLst>
          </p:nvPr>
        </p:nvGraphicFramePr>
        <p:xfrm>
          <a:off x="990600" y="2247900"/>
          <a:ext cx="7162800" cy="571500"/>
        </p:xfrm>
        <a:graphic>
          <a:graphicData uri="http://schemas.openxmlformats.org/presentationml/2006/ole">
            <mc:AlternateContent xmlns:mc="http://schemas.openxmlformats.org/markup-compatibility/2006">
              <mc:Choice xmlns:v="urn:schemas-microsoft-com:vml" Requires="v">
                <p:oleObj name="Equation" r:id="rId4" imgW="7162560" imgH="571320" progId="Equation.DSMT4">
                  <p:embed/>
                </p:oleObj>
              </mc:Choice>
              <mc:Fallback>
                <p:oleObj name="Equation" r:id="rId4" imgW="7162560" imgH="57132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247900"/>
                        <a:ext cx="7162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2" name="Object 6"/>
          <p:cNvGraphicFramePr>
            <a:graphicFrameLocks noChangeAspect="1"/>
          </p:cNvGraphicFramePr>
          <p:nvPr>
            <p:extLst>
              <p:ext uri="{D42A27DB-BD31-4B8C-83A1-F6EECF244321}">
                <p14:modId xmlns:p14="http://schemas.microsoft.com/office/powerpoint/2010/main" val="2666983648"/>
              </p:ext>
            </p:extLst>
          </p:nvPr>
        </p:nvGraphicFramePr>
        <p:xfrm>
          <a:off x="3124200" y="2895600"/>
          <a:ext cx="2120900" cy="495300"/>
        </p:xfrm>
        <a:graphic>
          <a:graphicData uri="http://schemas.openxmlformats.org/presentationml/2006/ole">
            <mc:AlternateContent xmlns:mc="http://schemas.openxmlformats.org/markup-compatibility/2006">
              <mc:Choice xmlns:v="urn:schemas-microsoft-com:vml" Requires="v">
                <p:oleObj name="Equation" r:id="rId6" imgW="2120760" imgH="495000" progId="Equation.DSMT4">
                  <p:embed/>
                </p:oleObj>
              </mc:Choice>
              <mc:Fallback>
                <p:oleObj name="Equation" r:id="rId6" imgW="2120760" imgH="49500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2895600"/>
                        <a:ext cx="21209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3" name="Object 7"/>
          <p:cNvGraphicFramePr>
            <a:graphicFrameLocks noChangeAspect="1"/>
          </p:cNvGraphicFramePr>
          <p:nvPr>
            <p:extLst>
              <p:ext uri="{D42A27DB-BD31-4B8C-83A1-F6EECF244321}">
                <p14:modId xmlns:p14="http://schemas.microsoft.com/office/powerpoint/2010/main" val="1727867912"/>
              </p:ext>
            </p:extLst>
          </p:nvPr>
        </p:nvGraphicFramePr>
        <p:xfrm>
          <a:off x="1356852" y="3352800"/>
          <a:ext cx="2298700" cy="495300"/>
        </p:xfrm>
        <a:graphic>
          <a:graphicData uri="http://schemas.openxmlformats.org/presentationml/2006/ole">
            <mc:AlternateContent xmlns:mc="http://schemas.openxmlformats.org/markup-compatibility/2006">
              <mc:Choice xmlns:v="urn:schemas-microsoft-com:vml" Requires="v">
                <p:oleObj name="Equation" r:id="rId8" imgW="2298600" imgH="495000" progId="Equation.DSMT4">
                  <p:embed/>
                </p:oleObj>
              </mc:Choice>
              <mc:Fallback>
                <p:oleObj name="Equation" r:id="rId8" imgW="2298600" imgH="49500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56852" y="3352800"/>
                        <a:ext cx="22987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4" name="Object 8"/>
          <p:cNvGraphicFramePr>
            <a:graphicFrameLocks noChangeAspect="1"/>
          </p:cNvGraphicFramePr>
          <p:nvPr>
            <p:extLst>
              <p:ext uri="{D42A27DB-BD31-4B8C-83A1-F6EECF244321}">
                <p14:modId xmlns:p14="http://schemas.microsoft.com/office/powerpoint/2010/main" val="1476200135"/>
              </p:ext>
            </p:extLst>
          </p:nvPr>
        </p:nvGraphicFramePr>
        <p:xfrm>
          <a:off x="4622800" y="3352800"/>
          <a:ext cx="2387600" cy="495300"/>
        </p:xfrm>
        <a:graphic>
          <a:graphicData uri="http://schemas.openxmlformats.org/presentationml/2006/ole">
            <mc:AlternateContent xmlns:mc="http://schemas.openxmlformats.org/markup-compatibility/2006">
              <mc:Choice xmlns:v="urn:schemas-microsoft-com:vml" Requires="v">
                <p:oleObj name="Equation" r:id="rId10" imgW="2387520" imgH="495000" progId="Equation.DSMT4">
                  <p:embed/>
                </p:oleObj>
              </mc:Choice>
              <mc:Fallback>
                <p:oleObj name="Equation" r:id="rId10" imgW="2387520" imgH="49500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22800" y="3352800"/>
                        <a:ext cx="2387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7705" name="Object 9"/>
          <p:cNvGraphicFramePr>
            <a:graphicFrameLocks noChangeAspect="1"/>
          </p:cNvGraphicFramePr>
          <p:nvPr>
            <p:extLst>
              <p:ext uri="{D42A27DB-BD31-4B8C-83A1-F6EECF244321}">
                <p14:modId xmlns:p14="http://schemas.microsoft.com/office/powerpoint/2010/main" val="3950384612"/>
              </p:ext>
            </p:extLst>
          </p:nvPr>
        </p:nvGraphicFramePr>
        <p:xfrm>
          <a:off x="3295650" y="4114800"/>
          <a:ext cx="2552700" cy="469900"/>
        </p:xfrm>
        <a:graphic>
          <a:graphicData uri="http://schemas.openxmlformats.org/presentationml/2006/ole">
            <mc:AlternateContent xmlns:mc="http://schemas.openxmlformats.org/markup-compatibility/2006">
              <mc:Choice xmlns:v="urn:schemas-microsoft-com:vml" Requires="v">
                <p:oleObj name="Equation" r:id="rId12" imgW="2552400" imgH="469800" progId="Equation.DSMT4">
                  <p:embed/>
                </p:oleObj>
              </mc:Choice>
              <mc:Fallback>
                <p:oleObj name="Equation" r:id="rId12" imgW="2552400" imgH="46980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95650" y="4114800"/>
                        <a:ext cx="2552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a Directional Derivative of a Function of Two Variables</a:t>
            </a:r>
          </a:p>
        </p:txBody>
      </p:sp>
      <p:sp>
        <p:nvSpPr>
          <p:cNvPr id="3" name="Content Placeholder 2"/>
          <p:cNvSpPr>
            <a:spLocks noGrp="1"/>
          </p:cNvSpPr>
          <p:nvPr>
            <p:ph idx="1"/>
          </p:nvPr>
        </p:nvSpPr>
        <p:spPr>
          <a:xfrm>
            <a:off x="457200" y="1280160"/>
            <a:ext cx="8229600" cy="4663440"/>
          </a:xfrm>
        </p:spPr>
        <p:txBody>
          <a:bodyPr/>
          <a:lstStyle/>
          <a:p>
            <a:r>
              <a:rPr lang="en-US" dirty="0"/>
              <a:t>Find the derivative of                                 at the point </a:t>
            </a:r>
          </a:p>
          <a:p>
            <a:pPr>
              <a:spcBef>
                <a:spcPts val="0"/>
              </a:spcBef>
            </a:pPr>
            <a:r>
              <a:rPr lang="en-US" dirty="0"/>
              <a:t>(1, </a:t>
            </a:r>
            <a:r>
              <a:rPr lang="en-US" dirty="0">
                <a:latin typeface="Symbol" pitchFamily="82" charset="2"/>
              </a:rPr>
              <a:t>-</a:t>
            </a:r>
            <a:r>
              <a:rPr lang="en-US" dirty="0"/>
              <a:t>1) in the direction of </a:t>
            </a:r>
          </a:p>
          <a:p>
            <a:r>
              <a:rPr lang="en-US" b="1" dirty="0"/>
              <a:t>Solution</a:t>
            </a:r>
          </a:p>
          <a:p>
            <a:r>
              <a:rPr lang="en-US" dirty="0"/>
              <a:t>We first determine </a:t>
            </a:r>
            <a:r>
              <a:rPr lang="en-US" dirty="0">
                <a:sym typeface="Symbol" panose="05050102010706020507" pitchFamily="18" charset="2"/>
              </a:rPr>
              <a:t></a:t>
            </a:r>
            <a:r>
              <a:rPr lang="en-US" i="1" dirty="0"/>
              <a:t>f </a:t>
            </a:r>
            <a:r>
              <a:rPr lang="en-US" dirty="0"/>
              <a:t>at an arbitrary point (</a:t>
            </a:r>
            <a:r>
              <a:rPr lang="en-US" i="1" dirty="0"/>
              <a:t>x</a:t>
            </a:r>
            <a:r>
              <a:rPr lang="en-US" dirty="0"/>
              <a:t>, </a:t>
            </a:r>
            <a:r>
              <a:rPr lang="en-US" i="1" dirty="0"/>
              <a:t>y</a:t>
            </a:r>
            <a:r>
              <a:rPr lang="en-US" dirty="0"/>
              <a:t>).</a:t>
            </a:r>
          </a:p>
          <a:p>
            <a:endParaRPr lang="en-US" dirty="0"/>
          </a:p>
          <a:p>
            <a:pPr>
              <a:spcBef>
                <a:spcPts val="1800"/>
              </a:spcBef>
            </a:pPr>
            <a:r>
              <a:rPr lang="en-US" dirty="0"/>
              <a:t>So                                                       Next, we convert the direction vector into a unit vector pointing in the same direction.</a:t>
            </a:r>
          </a:p>
        </p:txBody>
      </p:sp>
      <p:graphicFrame>
        <p:nvGraphicFramePr>
          <p:cNvPr id="158722" name="Object 2"/>
          <p:cNvGraphicFramePr>
            <a:graphicFrameLocks noChangeAspect="1"/>
          </p:cNvGraphicFramePr>
          <p:nvPr/>
        </p:nvGraphicFramePr>
        <p:xfrm>
          <a:off x="3680178" y="1302318"/>
          <a:ext cx="2514600" cy="482600"/>
        </p:xfrm>
        <a:graphic>
          <a:graphicData uri="http://schemas.openxmlformats.org/presentationml/2006/ole">
            <mc:AlternateContent xmlns:mc="http://schemas.openxmlformats.org/markup-compatibility/2006">
              <mc:Choice xmlns:v="urn:schemas-microsoft-com:vml" Requires="v">
                <p:oleObj name="Equation" r:id="rId2" imgW="2514600" imgH="482400" progId="Equation.DSMT4">
                  <p:embed/>
                </p:oleObj>
              </mc:Choice>
              <mc:Fallback>
                <p:oleObj name="Equation" r:id="rId2" imgW="2514600" imgH="4824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0178" y="1302318"/>
                        <a:ext cx="2514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3" name="Object 3"/>
          <p:cNvGraphicFramePr>
            <a:graphicFrameLocks noChangeAspect="1"/>
          </p:cNvGraphicFramePr>
          <p:nvPr/>
        </p:nvGraphicFramePr>
        <p:xfrm>
          <a:off x="4191000" y="1752600"/>
          <a:ext cx="838200" cy="469900"/>
        </p:xfrm>
        <a:graphic>
          <a:graphicData uri="http://schemas.openxmlformats.org/presentationml/2006/ole">
            <mc:AlternateContent xmlns:mc="http://schemas.openxmlformats.org/markup-compatibility/2006">
              <mc:Choice xmlns:v="urn:schemas-microsoft-com:vml" Requires="v">
                <p:oleObj name="Equation" r:id="rId4" imgW="838080" imgH="469800" progId="Equation.DSMT4">
                  <p:embed/>
                </p:oleObj>
              </mc:Choice>
              <mc:Fallback>
                <p:oleObj name="Equation" r:id="rId4" imgW="83808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1752600"/>
                        <a:ext cx="838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4" name="Object 4"/>
          <p:cNvGraphicFramePr>
            <a:graphicFrameLocks noChangeAspect="1"/>
          </p:cNvGraphicFramePr>
          <p:nvPr>
            <p:extLst>
              <p:ext uri="{D42A27DB-BD31-4B8C-83A1-F6EECF244321}">
                <p14:modId xmlns:p14="http://schemas.microsoft.com/office/powerpoint/2010/main" val="3418469903"/>
              </p:ext>
            </p:extLst>
          </p:nvPr>
        </p:nvGraphicFramePr>
        <p:xfrm>
          <a:off x="857250" y="3238500"/>
          <a:ext cx="7429500" cy="571500"/>
        </p:xfrm>
        <a:graphic>
          <a:graphicData uri="http://schemas.openxmlformats.org/presentationml/2006/ole">
            <mc:AlternateContent xmlns:mc="http://schemas.openxmlformats.org/markup-compatibility/2006">
              <mc:Choice xmlns:v="urn:schemas-microsoft-com:vml" Requires="v">
                <p:oleObj name="Equation" r:id="rId6" imgW="7429320" imgH="571320" progId="Equation.DSMT4">
                  <p:embed/>
                </p:oleObj>
              </mc:Choice>
              <mc:Fallback>
                <p:oleObj name="Equation" r:id="rId6" imgW="7429320" imgH="57132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250" y="3238500"/>
                        <a:ext cx="74295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5" name="Object 5"/>
          <p:cNvGraphicFramePr>
            <a:graphicFrameLocks noChangeAspect="1"/>
          </p:cNvGraphicFramePr>
          <p:nvPr/>
        </p:nvGraphicFramePr>
        <p:xfrm>
          <a:off x="1028700" y="3886974"/>
          <a:ext cx="4229100" cy="571500"/>
        </p:xfrm>
        <a:graphic>
          <a:graphicData uri="http://schemas.openxmlformats.org/presentationml/2006/ole">
            <mc:AlternateContent xmlns:mc="http://schemas.openxmlformats.org/markup-compatibility/2006">
              <mc:Choice xmlns:v="urn:schemas-microsoft-com:vml" Requires="v">
                <p:oleObj name="Equation" r:id="rId8" imgW="4228920" imgH="571320" progId="Equation.DSMT4">
                  <p:embed/>
                </p:oleObj>
              </mc:Choice>
              <mc:Fallback>
                <p:oleObj name="Equation" r:id="rId8" imgW="4228920" imgH="571320" progId="Equation.DSMT4">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8700" y="3886974"/>
                        <a:ext cx="4229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8726" name="Object 6"/>
          <p:cNvGraphicFramePr>
            <a:graphicFrameLocks noChangeAspect="1"/>
          </p:cNvGraphicFramePr>
          <p:nvPr>
            <p:extLst>
              <p:ext uri="{D42A27DB-BD31-4B8C-83A1-F6EECF244321}">
                <p14:modId xmlns:p14="http://schemas.microsoft.com/office/powerpoint/2010/main" val="2605700867"/>
              </p:ext>
            </p:extLst>
          </p:nvPr>
        </p:nvGraphicFramePr>
        <p:xfrm>
          <a:off x="3600450" y="4955540"/>
          <a:ext cx="1943100" cy="889000"/>
        </p:xfrm>
        <a:graphic>
          <a:graphicData uri="http://schemas.openxmlformats.org/presentationml/2006/ole">
            <mc:AlternateContent xmlns:mc="http://schemas.openxmlformats.org/markup-compatibility/2006">
              <mc:Choice xmlns:v="urn:schemas-microsoft-com:vml" Requires="v">
                <p:oleObj name="Equation" r:id="rId10" imgW="1942920" imgH="888840" progId="Equation.DSMT4">
                  <p:embed/>
                </p:oleObj>
              </mc:Choice>
              <mc:Fallback>
                <p:oleObj name="Equation" r:id="rId10" imgW="1942920" imgH="888840" progId="Equation.DSMT4">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00450" y="4955540"/>
                        <a:ext cx="19431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587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87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8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a Directional Derivative of a Function of Two Variables (cont.)</a:t>
            </a:r>
          </a:p>
        </p:txBody>
      </p:sp>
      <p:sp>
        <p:nvSpPr>
          <p:cNvPr id="3" name="Content Placeholder 2"/>
          <p:cNvSpPr>
            <a:spLocks noGrp="1"/>
          </p:cNvSpPr>
          <p:nvPr>
            <p:ph idx="1"/>
          </p:nvPr>
        </p:nvSpPr>
        <p:spPr>
          <a:xfrm>
            <a:off x="457200" y="1280160"/>
            <a:ext cx="8229600" cy="4663440"/>
          </a:xfrm>
        </p:spPr>
        <p:txBody>
          <a:bodyPr>
            <a:noAutofit/>
          </a:bodyPr>
          <a:lstStyle/>
          <a:p>
            <a:r>
              <a:rPr lang="en-US" dirty="0"/>
              <a:t>Finally,</a:t>
            </a:r>
          </a:p>
          <a:p>
            <a:endParaRPr lang="en-US" dirty="0"/>
          </a:p>
          <a:p>
            <a:endParaRPr lang="en-US" dirty="0"/>
          </a:p>
          <a:p>
            <a:endParaRPr lang="en-US" dirty="0"/>
          </a:p>
          <a:p>
            <a:endParaRPr lang="en-US" dirty="0"/>
          </a:p>
          <a:p>
            <a:endParaRPr lang="en-US" dirty="0"/>
          </a:p>
          <a:p>
            <a:pPr>
              <a:spcBef>
                <a:spcPts val="2400"/>
              </a:spcBef>
            </a:pPr>
            <a:r>
              <a:rPr lang="en-US" dirty="0"/>
              <a:t>Since </a:t>
            </a:r>
            <a:r>
              <a:rPr lang="en-US" i="1" dirty="0"/>
              <a:t>D</a:t>
            </a:r>
            <a:r>
              <a:rPr lang="en-US" b="1" baseline="-25000" dirty="0"/>
              <a:t>u </a:t>
            </a:r>
            <a:r>
              <a:rPr lang="en-US" i="1" dirty="0"/>
              <a:t>f</a:t>
            </a:r>
            <a:r>
              <a:rPr lang="en-US" dirty="0"/>
              <a:t> (1, </a:t>
            </a:r>
            <a:r>
              <a:rPr lang="en-US" dirty="0">
                <a:latin typeface="Symbol" pitchFamily="82" charset="2"/>
              </a:rPr>
              <a:t>-</a:t>
            </a:r>
            <a:r>
              <a:rPr lang="en-US" dirty="0"/>
              <a:t>1) is negative, we know that the surface </a:t>
            </a:r>
          </a:p>
          <a:p>
            <a:pPr>
              <a:spcBef>
                <a:spcPts val="0"/>
              </a:spcBef>
            </a:pPr>
            <a:r>
              <a:rPr lang="en-US" i="1" dirty="0"/>
              <a:t>z </a:t>
            </a:r>
            <a:r>
              <a:rPr lang="en-US" dirty="0">
                <a:latin typeface="Symbol" pitchFamily="82" charset="2"/>
              </a:rPr>
              <a:t>= </a:t>
            </a:r>
            <a:r>
              <a:rPr lang="en-US" i="1" dirty="0"/>
              <a:t>f</a:t>
            </a:r>
            <a:r>
              <a:rPr lang="en-US" dirty="0"/>
              <a:t>(</a:t>
            </a:r>
            <a:r>
              <a:rPr lang="en-US" i="1" dirty="0"/>
              <a:t>x</a:t>
            </a:r>
            <a:r>
              <a:rPr lang="en-US" dirty="0"/>
              <a:t>, </a:t>
            </a:r>
            <a:r>
              <a:rPr lang="en-US" i="1" dirty="0"/>
              <a:t>y</a:t>
            </a:r>
            <a:r>
              <a:rPr lang="en-US" dirty="0"/>
              <a:t>) must have a downward trend in the direction of 2</a:t>
            </a:r>
            <a:r>
              <a:rPr lang="en-US" b="1" dirty="0"/>
              <a:t>i</a:t>
            </a:r>
            <a:r>
              <a:rPr lang="en-US" dirty="0"/>
              <a:t> </a:t>
            </a:r>
            <a:r>
              <a:rPr lang="en-US" dirty="0">
                <a:latin typeface="Symbol" pitchFamily="82" charset="2"/>
              </a:rPr>
              <a:t>+</a:t>
            </a:r>
            <a:r>
              <a:rPr lang="en-US" dirty="0"/>
              <a:t> 3</a:t>
            </a:r>
            <a:r>
              <a:rPr lang="en-US" b="1" dirty="0"/>
              <a:t>j</a:t>
            </a:r>
            <a:r>
              <a:rPr lang="en-US" dirty="0"/>
              <a:t> at the point (1, </a:t>
            </a:r>
            <a:r>
              <a:rPr lang="en-US" dirty="0">
                <a:latin typeface="Symbol" pitchFamily="82" charset="2"/>
              </a:rPr>
              <a:t>-</a:t>
            </a:r>
            <a:r>
              <a:rPr lang="en-US" dirty="0"/>
              <a:t>1). </a:t>
            </a:r>
          </a:p>
        </p:txBody>
      </p:sp>
      <p:graphicFrame>
        <p:nvGraphicFramePr>
          <p:cNvPr id="159747" name="Object 3"/>
          <p:cNvGraphicFramePr>
            <a:graphicFrameLocks noChangeAspect="1"/>
          </p:cNvGraphicFramePr>
          <p:nvPr/>
        </p:nvGraphicFramePr>
        <p:xfrm>
          <a:off x="1676400" y="1600200"/>
          <a:ext cx="5791200" cy="889000"/>
        </p:xfrm>
        <a:graphic>
          <a:graphicData uri="http://schemas.openxmlformats.org/presentationml/2006/ole">
            <mc:AlternateContent xmlns:mc="http://schemas.openxmlformats.org/markup-compatibility/2006">
              <mc:Choice xmlns:v="urn:schemas-microsoft-com:vml" Requires="v">
                <p:oleObj name="Equation" r:id="rId2" imgW="5790960" imgH="888840" progId="Equation.DSMT4">
                  <p:embed/>
                </p:oleObj>
              </mc:Choice>
              <mc:Fallback>
                <p:oleObj name="Equation" r:id="rId2" imgW="5790960" imgH="88884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00200"/>
                        <a:ext cx="57912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48" name="Object 4"/>
          <p:cNvGraphicFramePr>
            <a:graphicFrameLocks noChangeAspect="1"/>
          </p:cNvGraphicFramePr>
          <p:nvPr/>
        </p:nvGraphicFramePr>
        <p:xfrm>
          <a:off x="3170904" y="2590800"/>
          <a:ext cx="3937000" cy="889000"/>
        </p:xfrm>
        <a:graphic>
          <a:graphicData uri="http://schemas.openxmlformats.org/presentationml/2006/ole">
            <mc:AlternateContent xmlns:mc="http://schemas.openxmlformats.org/markup-compatibility/2006">
              <mc:Choice xmlns:v="urn:schemas-microsoft-com:vml" Requires="v">
                <p:oleObj name="Equation" r:id="rId4" imgW="3936960" imgH="888840" progId="Equation.DSMT4">
                  <p:embed/>
                </p:oleObj>
              </mc:Choice>
              <mc:Fallback>
                <p:oleObj name="Equation" r:id="rId4" imgW="3936960" imgH="88884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0904" y="2590800"/>
                        <a:ext cx="39370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49" name="Object 5"/>
          <p:cNvGraphicFramePr>
            <a:graphicFrameLocks noChangeAspect="1"/>
          </p:cNvGraphicFramePr>
          <p:nvPr/>
        </p:nvGraphicFramePr>
        <p:xfrm>
          <a:off x="3185652" y="3610896"/>
          <a:ext cx="1511300" cy="927100"/>
        </p:xfrm>
        <a:graphic>
          <a:graphicData uri="http://schemas.openxmlformats.org/presentationml/2006/ole">
            <mc:AlternateContent xmlns:mc="http://schemas.openxmlformats.org/markup-compatibility/2006">
              <mc:Choice xmlns:v="urn:schemas-microsoft-com:vml" Requires="v">
                <p:oleObj name="Equation" r:id="rId6" imgW="1511280" imgH="927000" progId="Equation.DSMT4">
                  <p:embed/>
                </p:oleObj>
              </mc:Choice>
              <mc:Fallback>
                <p:oleObj name="Equation" r:id="rId6" imgW="1511280" imgH="9270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5652" y="3610896"/>
                        <a:ext cx="1511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9750" name="Object 6"/>
          <p:cNvGraphicFramePr>
            <a:graphicFrameLocks noChangeAspect="1"/>
          </p:cNvGraphicFramePr>
          <p:nvPr>
            <p:extLst>
              <p:ext uri="{D42A27DB-BD31-4B8C-83A1-F6EECF244321}">
                <p14:modId xmlns:p14="http://schemas.microsoft.com/office/powerpoint/2010/main" val="872704129"/>
              </p:ext>
            </p:extLst>
          </p:nvPr>
        </p:nvGraphicFramePr>
        <p:xfrm>
          <a:off x="4800600" y="3657600"/>
          <a:ext cx="1447800" cy="889000"/>
        </p:xfrm>
        <a:graphic>
          <a:graphicData uri="http://schemas.openxmlformats.org/presentationml/2006/ole">
            <mc:AlternateContent xmlns:mc="http://schemas.openxmlformats.org/markup-compatibility/2006">
              <mc:Choice xmlns:v="urn:schemas-microsoft-com:vml" Requires="v">
                <p:oleObj name="Equation" r:id="rId8" imgW="1447560" imgH="888840" progId="Equation.DSMT4">
                  <p:embed/>
                </p:oleObj>
              </mc:Choice>
              <mc:Fallback>
                <p:oleObj name="Equation" r:id="rId8" imgW="1447560" imgH="888840" progId="Equation.DSMT4">
                  <p:embed/>
                  <p:pic>
                    <p:nvPicPr>
                      <p:cNvPr id="0" name="Picture 6"/>
                      <p:cNvPicPr>
                        <a:picLocks noChangeAspect="1" noChangeArrowheads="1"/>
                      </p:cNvPicPr>
                      <p:nvPr/>
                    </p:nvPicPr>
                    <p:blipFill>
                      <a:blip r:embed="rId9"/>
                      <a:srcRect/>
                      <a:stretch>
                        <a:fillRect/>
                      </a:stretch>
                    </p:blipFill>
                    <p:spPr bwMode="auto">
                      <a:xfrm>
                        <a:off x="4800600" y="3657600"/>
                        <a:ext cx="14478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97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97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97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975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2: Finding a Directional Derivative of a Function of Two Variables (cont.)</a:t>
            </a:r>
          </a:p>
        </p:txBody>
      </p:sp>
      <p:sp>
        <p:nvSpPr>
          <p:cNvPr id="3" name="Content Placeholder 2"/>
          <p:cNvSpPr>
            <a:spLocks noGrp="1"/>
          </p:cNvSpPr>
          <p:nvPr>
            <p:ph idx="1"/>
          </p:nvPr>
        </p:nvSpPr>
        <p:spPr>
          <a:xfrm>
            <a:off x="457200" y="1280160"/>
            <a:ext cx="8229600" cy="4663440"/>
          </a:xfrm>
        </p:spPr>
        <p:txBody>
          <a:bodyPr>
            <a:normAutofit/>
          </a:bodyPr>
          <a:lstStyle/>
          <a:p>
            <a:r>
              <a:rPr lang="en-US" dirty="0"/>
              <a:t>Figure 3 illustrates the intersection of the surface </a:t>
            </a:r>
          </a:p>
          <a:p>
            <a:pPr>
              <a:spcBef>
                <a:spcPts val="0"/>
              </a:spcBef>
            </a:pPr>
            <a:r>
              <a:rPr lang="en-US" i="1" dirty="0"/>
              <a:t>z </a:t>
            </a:r>
            <a:r>
              <a:rPr lang="en-US" dirty="0">
                <a:latin typeface="Symbol" pitchFamily="82" charset="2"/>
              </a:rPr>
              <a:t>= </a:t>
            </a:r>
            <a:r>
              <a:rPr lang="en-US" i="1" dirty="0"/>
              <a:t>f</a:t>
            </a:r>
            <a:r>
              <a:rPr lang="en-US" dirty="0"/>
              <a:t>(</a:t>
            </a:r>
            <a:r>
              <a:rPr lang="en-US" i="1" dirty="0"/>
              <a:t>x</a:t>
            </a:r>
            <a:r>
              <a:rPr lang="en-US" dirty="0"/>
              <a:t>, </a:t>
            </a:r>
            <a:r>
              <a:rPr lang="en-US" i="1" dirty="0"/>
              <a:t>y</a:t>
            </a:r>
            <a:r>
              <a:rPr lang="en-US" dirty="0"/>
              <a:t>) with the vertical plane containing the point (1, </a:t>
            </a:r>
            <a:r>
              <a:rPr lang="en-US" dirty="0">
                <a:latin typeface="Symbol" pitchFamily="82" charset="2"/>
              </a:rPr>
              <a:t>-</a:t>
            </a:r>
            <a:r>
              <a:rPr lang="en-US" dirty="0"/>
              <a:t>1, 0) and the vector 2</a:t>
            </a:r>
            <a:r>
              <a:rPr lang="en-US" b="1" dirty="0"/>
              <a:t>i </a:t>
            </a:r>
            <a:r>
              <a:rPr lang="en-US" dirty="0">
                <a:latin typeface="Symbol" pitchFamily="82" charset="2"/>
              </a:rPr>
              <a:t>+</a:t>
            </a:r>
            <a:r>
              <a:rPr lang="en-US" dirty="0"/>
              <a:t> 3</a:t>
            </a:r>
            <a:r>
              <a:rPr lang="en-US" b="1" dirty="0"/>
              <a:t>j</a:t>
            </a:r>
            <a:r>
              <a:rPr lang="en-US" dirty="0"/>
              <a:t>, along </a:t>
            </a:r>
          </a:p>
          <a:p>
            <a:pPr>
              <a:spcBef>
                <a:spcPts val="0"/>
              </a:spcBef>
            </a:pPr>
            <a:r>
              <a:rPr lang="en-US" dirty="0"/>
              <a:t>with the line tangent to the curve </a:t>
            </a:r>
          </a:p>
          <a:p>
            <a:pPr>
              <a:spcBef>
                <a:spcPts val="0"/>
              </a:spcBef>
            </a:pPr>
            <a:r>
              <a:rPr lang="en-US" dirty="0"/>
              <a:t>defined by the intersection. As </a:t>
            </a:r>
          </a:p>
          <a:p>
            <a:pPr>
              <a:spcBef>
                <a:spcPts val="0"/>
              </a:spcBef>
            </a:pPr>
            <a:r>
              <a:rPr lang="en-US" dirty="0"/>
              <a:t>expected, the surface does </a:t>
            </a:r>
          </a:p>
          <a:p>
            <a:pPr>
              <a:spcBef>
                <a:spcPts val="0"/>
              </a:spcBef>
            </a:pPr>
            <a:r>
              <a:rPr lang="en-US" dirty="0"/>
              <a:t>indeed show a decreasing </a:t>
            </a:r>
          </a:p>
          <a:p>
            <a:pPr>
              <a:spcBef>
                <a:spcPts val="0"/>
              </a:spcBef>
            </a:pPr>
            <a:r>
              <a:rPr lang="en-US" dirty="0"/>
              <a:t>value for </a:t>
            </a:r>
            <a:r>
              <a:rPr lang="en-US" i="1" dirty="0"/>
              <a:t>f</a:t>
            </a:r>
            <a:r>
              <a:rPr lang="en-US" dirty="0"/>
              <a:t>(</a:t>
            </a:r>
            <a:r>
              <a:rPr lang="en-US" i="1" dirty="0"/>
              <a:t>x</a:t>
            </a:r>
            <a:r>
              <a:rPr lang="en-US" dirty="0"/>
              <a:t>, </a:t>
            </a:r>
            <a:r>
              <a:rPr lang="en-US" i="1" dirty="0"/>
              <a:t>y</a:t>
            </a:r>
            <a:r>
              <a:rPr lang="en-US" dirty="0"/>
              <a:t>) at the point </a:t>
            </a:r>
          </a:p>
          <a:p>
            <a:pPr>
              <a:spcBef>
                <a:spcPts val="0"/>
              </a:spcBef>
            </a:pPr>
            <a:r>
              <a:rPr lang="en-US" dirty="0"/>
              <a:t>(1, </a:t>
            </a:r>
            <a:r>
              <a:rPr lang="en-US" dirty="0">
                <a:latin typeface="Symbol" pitchFamily="82" charset="2"/>
              </a:rPr>
              <a:t>-</a:t>
            </a:r>
            <a:r>
              <a:rPr lang="en-US" dirty="0"/>
              <a:t>1) if we head in the </a:t>
            </a:r>
          </a:p>
          <a:p>
            <a:pPr>
              <a:spcBef>
                <a:spcPts val="0"/>
              </a:spcBef>
            </a:pPr>
            <a:r>
              <a:rPr lang="en-US" dirty="0"/>
              <a:t>direction of 2</a:t>
            </a:r>
            <a:r>
              <a:rPr lang="en-US" b="1" dirty="0"/>
              <a:t>i</a:t>
            </a:r>
            <a:r>
              <a:rPr lang="en-US" dirty="0"/>
              <a:t> </a:t>
            </a:r>
            <a:r>
              <a:rPr lang="en-US" dirty="0">
                <a:latin typeface="Symbol" pitchFamily="82" charset="2"/>
              </a:rPr>
              <a:t>+</a:t>
            </a:r>
            <a:r>
              <a:rPr lang="en-US" dirty="0"/>
              <a:t> 3</a:t>
            </a:r>
            <a:r>
              <a:rPr lang="en-US" b="1" dirty="0"/>
              <a:t>j</a:t>
            </a:r>
            <a:r>
              <a:rPr lang="en-US" dirty="0"/>
              <a:t>.</a:t>
            </a:r>
          </a:p>
        </p:txBody>
      </p:sp>
      <p:pic>
        <p:nvPicPr>
          <p:cNvPr id="160770"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151120" y="2244000"/>
            <a:ext cx="3535680" cy="3343525"/>
          </a:xfrm>
          <a:prstGeom prst="rect">
            <a:avLst/>
          </a:prstGeom>
          <a:noFill/>
          <a:ln w="9525">
            <a:noFill/>
            <a:miter lim="800000"/>
            <a:headEnd/>
            <a:tailEnd/>
          </a:ln>
        </p:spPr>
      </p:pic>
      <p:sp>
        <p:nvSpPr>
          <p:cNvPr id="5" name="Rectangle 4"/>
          <p:cNvSpPr/>
          <p:nvPr/>
        </p:nvSpPr>
        <p:spPr>
          <a:xfrm>
            <a:off x="6320206" y="5534730"/>
            <a:ext cx="1197507" cy="461665"/>
          </a:xfrm>
          <a:prstGeom prst="rect">
            <a:avLst/>
          </a:prstGeom>
        </p:spPr>
        <p:txBody>
          <a:bodyPr wrap="none">
            <a:spAutoFit/>
          </a:bodyPr>
          <a:lstStyle/>
          <a:p>
            <a:r>
              <a:rPr lang="en-US" sz="2400" b="1" dirty="0"/>
              <a:t>Figure 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Derivatives </a:t>
            </a:r>
          </a:p>
        </p:txBody>
      </p:sp>
      <p:sp>
        <p:nvSpPr>
          <p:cNvPr id="3" name="Content Placeholder 2"/>
          <p:cNvSpPr>
            <a:spLocks noGrp="1"/>
          </p:cNvSpPr>
          <p:nvPr>
            <p:ph idx="1"/>
          </p:nvPr>
        </p:nvSpPr>
        <p:spPr>
          <a:xfrm>
            <a:off x="455656" y="1070675"/>
            <a:ext cx="8229600" cy="4832092"/>
          </a:xfrm>
        </p:spPr>
        <p:txBody>
          <a:bodyPr>
            <a:spAutoFit/>
          </a:bodyPr>
          <a:lstStyle/>
          <a:p>
            <a:r>
              <a:rPr lang="en-US" dirty="0"/>
              <a:t>The definition and techniques we will develop apply to functions of any number of variables, but we’ll begin with functions of two variables since our ability to visualize them as surfaces is helpful. To make </a:t>
            </a:r>
            <a:br>
              <a:rPr lang="en-US" dirty="0"/>
            </a:br>
            <a:r>
              <a:rPr lang="en-US" dirty="0"/>
              <a:t>the discussion even more concrete, </a:t>
            </a:r>
            <a:br>
              <a:rPr lang="en-US" dirty="0"/>
            </a:br>
            <a:r>
              <a:rPr lang="en-US" dirty="0"/>
              <a:t>suppose </a:t>
            </a:r>
            <a:r>
              <a:rPr lang="en-US" i="1" dirty="0"/>
              <a:t>z </a:t>
            </a:r>
            <a:r>
              <a:rPr lang="en-US" dirty="0">
                <a:latin typeface="Symbol" pitchFamily="82" charset="2"/>
              </a:rPr>
              <a:t>=</a:t>
            </a:r>
            <a:r>
              <a:rPr lang="en-US" dirty="0"/>
              <a:t> </a:t>
            </a:r>
            <a:r>
              <a:rPr lang="en-US" i="1" dirty="0"/>
              <a:t>f</a:t>
            </a:r>
            <a:r>
              <a:rPr lang="en-US" dirty="0"/>
              <a:t> (</a:t>
            </a:r>
            <a:r>
              <a:rPr lang="en-US" i="1" dirty="0"/>
              <a:t>x</a:t>
            </a:r>
            <a:r>
              <a:rPr lang="en-US" dirty="0"/>
              <a:t>, </a:t>
            </a:r>
            <a:r>
              <a:rPr lang="en-US" i="1" dirty="0"/>
              <a:t>y</a:t>
            </a:r>
            <a:r>
              <a:rPr lang="en-US" dirty="0"/>
              <a:t>) describes the </a:t>
            </a:r>
            <a:br>
              <a:rPr lang="en-US" dirty="0"/>
            </a:br>
            <a:r>
              <a:rPr lang="en-US" dirty="0"/>
              <a:t>elevation at a point with longitude </a:t>
            </a:r>
            <a:br>
              <a:rPr lang="en-US" dirty="0"/>
            </a:br>
            <a:r>
              <a:rPr lang="en-US" i="1" dirty="0"/>
              <a:t>x</a:t>
            </a:r>
            <a:r>
              <a:rPr lang="en-US" dirty="0"/>
              <a:t> and latitude </a:t>
            </a:r>
            <a:r>
              <a:rPr lang="en-US" i="1" dirty="0"/>
              <a:t>y</a:t>
            </a:r>
            <a:r>
              <a:rPr lang="en-US" dirty="0"/>
              <a:t>—as we know, one </a:t>
            </a:r>
            <a:br>
              <a:rPr lang="en-US" dirty="0"/>
            </a:br>
            <a:r>
              <a:rPr lang="en-US" dirty="0"/>
              <a:t>way of depicting </a:t>
            </a:r>
            <a:r>
              <a:rPr lang="en-US" i="1" dirty="0"/>
              <a:t>f</a:t>
            </a:r>
            <a:r>
              <a:rPr lang="en-US" dirty="0"/>
              <a:t>(</a:t>
            </a:r>
            <a:r>
              <a:rPr lang="en-US" i="1" dirty="0"/>
              <a:t>x</a:t>
            </a:r>
            <a:r>
              <a:rPr lang="en-US" dirty="0"/>
              <a:t>, </a:t>
            </a:r>
            <a:r>
              <a:rPr lang="en-US" i="1" dirty="0"/>
              <a:t>y</a:t>
            </a:r>
            <a:r>
              <a:rPr lang="en-US" dirty="0"/>
              <a:t>) is as a </a:t>
            </a:r>
            <a:br>
              <a:rPr lang="en-US" dirty="0"/>
            </a:br>
            <a:r>
              <a:rPr lang="en-US" dirty="0"/>
              <a:t>topographical map, as shown </a:t>
            </a:r>
            <a:br>
              <a:rPr lang="en-US" dirty="0"/>
            </a:br>
            <a:r>
              <a:rPr lang="en-US" dirty="0"/>
              <a:t>in Figure 1.</a:t>
            </a:r>
          </a:p>
        </p:txBody>
      </p:sp>
      <p:sp>
        <p:nvSpPr>
          <p:cNvPr id="5" name="Rectangle 4"/>
          <p:cNvSpPr/>
          <p:nvPr/>
        </p:nvSpPr>
        <p:spPr>
          <a:xfrm>
            <a:off x="4297680" y="5433856"/>
            <a:ext cx="4267200" cy="523220"/>
          </a:xfrm>
          <a:prstGeom prst="rect">
            <a:avLst/>
          </a:prstGeom>
        </p:spPr>
        <p:txBody>
          <a:bodyPr wrap="square">
            <a:spAutoFit/>
          </a:bodyPr>
          <a:lstStyle/>
          <a:p>
            <a:r>
              <a:rPr lang="en-US" sz="2800" b="1" dirty="0"/>
              <a:t>Figure 1 Topographical Map</a:t>
            </a:r>
          </a:p>
        </p:txBody>
      </p:sp>
      <p:pic>
        <p:nvPicPr>
          <p:cNvPr id="7" name="Picture 6">
            <a:extLst>
              <a:ext uri="{FF2B5EF4-FFF2-40B4-BE49-F238E27FC236}">
                <a16:creationId xmlns:a16="http://schemas.microsoft.com/office/drawing/2014/main" id="{05D29BFA-3990-20F3-4937-0FFFCB79748F}"/>
              </a:ext>
            </a:extLst>
          </p:cNvPr>
          <p:cNvPicPr>
            <a:picLocks noChangeAspect="1"/>
          </p:cNvPicPr>
          <p:nvPr/>
        </p:nvPicPr>
        <p:blipFill>
          <a:blip r:embed="rId2"/>
          <a:stretch>
            <a:fillRect/>
          </a:stretch>
        </p:blipFill>
        <p:spPr>
          <a:xfrm>
            <a:off x="5748353" y="2819401"/>
            <a:ext cx="2633647" cy="261064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lstStyle/>
          <a:p>
            <a:r>
              <a:rPr lang="en-US" dirty="0"/>
              <a:t>Gradient Vectors (cont.)</a:t>
            </a:r>
          </a:p>
        </p:txBody>
      </p:sp>
      <p:sp>
        <p:nvSpPr>
          <p:cNvPr id="3" name="Content Placeholder 2"/>
          <p:cNvSpPr>
            <a:spLocks noGrp="1"/>
          </p:cNvSpPr>
          <p:nvPr>
            <p:ph idx="1"/>
          </p:nvPr>
        </p:nvSpPr>
        <p:spPr>
          <a:xfrm>
            <a:off x="457200" y="1104900"/>
            <a:ext cx="8229600" cy="4745915"/>
          </a:xfrm>
        </p:spPr>
        <p:txBody>
          <a:bodyPr>
            <a:spAutoFit/>
          </a:bodyPr>
          <a:lstStyle/>
          <a:p>
            <a:r>
              <a:rPr lang="en-US" dirty="0"/>
              <a:t>Recall that we have an alternative formula for the dot product of two vectors</a:t>
            </a:r>
          </a:p>
          <a:p>
            <a:endParaRPr lang="en-US" dirty="0"/>
          </a:p>
          <a:p>
            <a:r>
              <a:rPr lang="en-US" dirty="0"/>
              <a:t>where </a:t>
            </a:r>
            <a:r>
              <a:rPr lang="el-GR" i="1" dirty="0">
                <a:latin typeface="Cambria Math" panose="02040503050406030204" pitchFamily="18" charset="0"/>
                <a:ea typeface="Cambria Math" panose="02040503050406030204" pitchFamily="18" charset="0"/>
                <a:sym typeface="Euclid Symbol"/>
              </a:rPr>
              <a:t>θ</a:t>
            </a:r>
            <a:r>
              <a:rPr lang="en-US" i="1" dirty="0"/>
              <a:t> </a:t>
            </a:r>
            <a:r>
              <a:rPr lang="en-US" dirty="0"/>
              <a:t>is the angle between the vectors </a:t>
            </a:r>
            <a:r>
              <a:rPr lang="en-US" b="1" dirty="0"/>
              <a:t>u</a:t>
            </a:r>
            <a:r>
              <a:rPr lang="en-US" dirty="0"/>
              <a:t> and </a:t>
            </a:r>
            <a:r>
              <a:rPr lang="en-US" b="1" dirty="0"/>
              <a:t>v</a:t>
            </a:r>
            <a:r>
              <a:rPr lang="en-US" dirty="0"/>
              <a:t> (positioned with the same initial point). Applying this to directional derivatives,</a:t>
            </a:r>
          </a:p>
          <a:p>
            <a:endParaRPr lang="en-US" dirty="0"/>
          </a:p>
          <a:p>
            <a:r>
              <a:rPr lang="en-US" dirty="0"/>
              <a:t>where </a:t>
            </a:r>
            <a:r>
              <a:rPr lang="el-GR" i="1" dirty="0">
                <a:latin typeface="Cambria Math" panose="02040503050406030204" pitchFamily="18" charset="0"/>
                <a:ea typeface="Cambria Math" panose="02040503050406030204" pitchFamily="18" charset="0"/>
                <a:sym typeface="Euclid Symbol"/>
              </a:rPr>
              <a:t>θ</a:t>
            </a:r>
            <a:r>
              <a:rPr lang="en-US" i="1" dirty="0"/>
              <a:t> </a:t>
            </a:r>
            <a:r>
              <a:rPr lang="en-US" dirty="0"/>
              <a:t>is the angle between </a:t>
            </a:r>
            <a:r>
              <a:rPr lang="en-US" dirty="0">
                <a:sym typeface="Symbol"/>
              </a:rPr>
              <a:t></a:t>
            </a:r>
            <a:r>
              <a:rPr lang="en-US" i="1" dirty="0"/>
              <a:t>f</a:t>
            </a:r>
            <a:r>
              <a:rPr lang="en-US" dirty="0"/>
              <a:t> (</a:t>
            </a:r>
            <a:r>
              <a:rPr lang="en-US" i="1" dirty="0"/>
              <a:t>c</a:t>
            </a:r>
            <a:r>
              <a:rPr lang="en-US" dirty="0"/>
              <a:t>) and </a:t>
            </a:r>
            <a:r>
              <a:rPr lang="en-US" b="1" dirty="0"/>
              <a:t>u</a:t>
            </a:r>
            <a:r>
              <a:rPr lang="en-US" dirty="0"/>
              <a:t>. Given our knowledge of cosine, this immediately tells us the following three important facts.</a:t>
            </a:r>
          </a:p>
        </p:txBody>
      </p:sp>
      <p:graphicFrame>
        <p:nvGraphicFramePr>
          <p:cNvPr id="183298" name="Object 2"/>
          <p:cNvGraphicFramePr>
            <a:graphicFrameLocks noChangeAspect="1"/>
          </p:cNvGraphicFramePr>
          <p:nvPr>
            <p:extLst>
              <p:ext uri="{D42A27DB-BD31-4B8C-83A1-F6EECF244321}">
                <p14:modId xmlns:p14="http://schemas.microsoft.com/office/powerpoint/2010/main" val="1020221158"/>
              </p:ext>
            </p:extLst>
          </p:nvPr>
        </p:nvGraphicFramePr>
        <p:xfrm>
          <a:off x="3409950" y="2057400"/>
          <a:ext cx="2324100" cy="482600"/>
        </p:xfrm>
        <a:graphic>
          <a:graphicData uri="http://schemas.openxmlformats.org/presentationml/2006/ole">
            <mc:AlternateContent xmlns:mc="http://schemas.openxmlformats.org/markup-compatibility/2006">
              <mc:Choice xmlns:v="urn:schemas-microsoft-com:vml" Requires="v">
                <p:oleObj name="Equation" r:id="rId2" imgW="2323800" imgH="482400" progId="Equation.DSMT4">
                  <p:embed/>
                </p:oleObj>
              </mc:Choice>
              <mc:Fallback>
                <p:oleObj name="Equation" r:id="rId2" imgW="2323800" imgH="482400" progId="Equation.DSMT4">
                  <p:embed/>
                  <p:pic>
                    <p:nvPicPr>
                      <p:cNvPr id="0" name="Picture 2"/>
                      <p:cNvPicPr>
                        <a:picLocks noChangeAspect="1" noChangeArrowheads="1"/>
                      </p:cNvPicPr>
                      <p:nvPr/>
                    </p:nvPicPr>
                    <p:blipFill>
                      <a:blip r:embed="rId3"/>
                      <a:srcRect/>
                      <a:stretch>
                        <a:fillRect/>
                      </a:stretch>
                    </p:blipFill>
                    <p:spPr bwMode="auto">
                      <a:xfrm>
                        <a:off x="3409950" y="2057400"/>
                        <a:ext cx="2324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3299" name="Object 3"/>
          <p:cNvGraphicFramePr>
            <a:graphicFrameLocks noChangeAspect="1"/>
          </p:cNvGraphicFramePr>
          <p:nvPr>
            <p:extLst>
              <p:ext uri="{D42A27DB-BD31-4B8C-83A1-F6EECF244321}">
                <p14:modId xmlns:p14="http://schemas.microsoft.com/office/powerpoint/2010/main" val="2517328142"/>
              </p:ext>
            </p:extLst>
          </p:nvPr>
        </p:nvGraphicFramePr>
        <p:xfrm>
          <a:off x="1003300" y="3937000"/>
          <a:ext cx="7137400" cy="558800"/>
        </p:xfrm>
        <a:graphic>
          <a:graphicData uri="http://schemas.openxmlformats.org/presentationml/2006/ole">
            <mc:AlternateContent xmlns:mc="http://schemas.openxmlformats.org/markup-compatibility/2006">
              <mc:Choice xmlns:v="urn:schemas-microsoft-com:vml" Requires="v">
                <p:oleObj name="Equation" r:id="rId4" imgW="7137360" imgH="558720" progId="Equation.DSMT4">
                  <p:embed/>
                </p:oleObj>
              </mc:Choice>
              <mc:Fallback>
                <p:oleObj name="Equation" r:id="rId4" imgW="7137360" imgH="558720" progId="Equation.DSMT4">
                  <p:embed/>
                  <p:pic>
                    <p:nvPicPr>
                      <p:cNvPr id="0" name="Picture 3"/>
                      <p:cNvPicPr>
                        <a:picLocks noChangeAspect="1" noChangeArrowheads="1"/>
                      </p:cNvPicPr>
                      <p:nvPr/>
                    </p:nvPicPr>
                    <p:blipFill>
                      <a:blip r:embed="rId5"/>
                      <a:srcRect/>
                      <a:stretch>
                        <a:fillRect/>
                      </a:stretch>
                    </p:blipFill>
                    <p:spPr bwMode="auto">
                      <a:xfrm>
                        <a:off x="1003300" y="3937000"/>
                        <a:ext cx="7137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2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29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Properties of the Directional Derivative</a:t>
            </a:r>
          </a:p>
        </p:txBody>
      </p:sp>
      <p:sp>
        <p:nvSpPr>
          <p:cNvPr id="3" name="Content Placeholder 2"/>
          <p:cNvSpPr>
            <a:spLocks noGrp="1"/>
          </p:cNvSpPr>
          <p:nvPr>
            <p:ph idx="1"/>
          </p:nvPr>
        </p:nvSpPr>
        <p:spPr>
          <a:xfrm>
            <a:off x="457200" y="1280160"/>
            <a:ext cx="8229600" cy="3215640"/>
          </a:xfrm>
          <a:solidFill>
            <a:srgbClr val="FFFFCC"/>
          </a:solidFill>
          <a:ln w="28575">
            <a:solidFill>
              <a:schemeClr val="tx1"/>
            </a:solidFill>
          </a:ln>
        </p:spPr>
        <p:txBody>
          <a:bodyPr>
            <a:noAutofit/>
          </a:bodyPr>
          <a:lstStyle/>
          <a:p>
            <a:r>
              <a:rPr lang="en-US" dirty="0">
                <a:solidFill>
                  <a:schemeClr val="tx1"/>
                </a:solidFill>
              </a:rPr>
              <a:t>Assume </a:t>
            </a:r>
            <a:r>
              <a:rPr lang="en-US" i="1" dirty="0">
                <a:solidFill>
                  <a:schemeClr val="tx1"/>
                </a:solidFill>
              </a:rPr>
              <a:t>f </a:t>
            </a:r>
            <a:r>
              <a:rPr lang="en-US" dirty="0">
                <a:solidFill>
                  <a:schemeClr val="tx1"/>
                </a:solidFill>
              </a:rPr>
              <a:t>is differentiable at </a:t>
            </a:r>
            <a:r>
              <a:rPr lang="en-US" i="1" dirty="0">
                <a:solidFill>
                  <a:schemeClr val="tx1"/>
                </a:solidFill>
              </a:rPr>
              <a:t>c</a:t>
            </a:r>
            <a:r>
              <a:rPr lang="en-US" dirty="0">
                <a:solidFill>
                  <a:schemeClr val="tx1"/>
                </a:solidFill>
              </a:rPr>
              <a:t> and that</a:t>
            </a:r>
          </a:p>
          <a:p>
            <a:pPr marL="457200" indent="-457200"/>
            <a:r>
              <a:rPr lang="en-US" b="1" dirty="0">
                <a:solidFill>
                  <a:schemeClr val="tx1"/>
                </a:solidFill>
              </a:rPr>
              <a:t>1. 	</a:t>
            </a:r>
            <a:r>
              <a:rPr lang="en-US" dirty="0">
                <a:solidFill>
                  <a:schemeClr val="tx1"/>
                </a:solidFill>
              </a:rPr>
              <a:t>The greatest rate of increase of </a:t>
            </a:r>
            <a:r>
              <a:rPr lang="en-US" i="1" dirty="0">
                <a:solidFill>
                  <a:schemeClr val="tx1"/>
                </a:solidFill>
              </a:rPr>
              <a:t>f</a:t>
            </a:r>
            <a:r>
              <a:rPr lang="en-US" dirty="0">
                <a:solidFill>
                  <a:schemeClr val="tx1"/>
                </a:solidFill>
              </a:rPr>
              <a:t> at </a:t>
            </a:r>
            <a:r>
              <a:rPr lang="en-US" i="1" dirty="0">
                <a:solidFill>
                  <a:schemeClr val="tx1"/>
                </a:solidFill>
              </a:rPr>
              <a:t>c</a:t>
            </a:r>
            <a:r>
              <a:rPr lang="en-US" dirty="0">
                <a:solidFill>
                  <a:schemeClr val="tx1"/>
                </a:solidFill>
              </a:rPr>
              <a:t> occurs when </a:t>
            </a:r>
          </a:p>
          <a:p>
            <a:pPr marL="457200" indent="-457200">
              <a:spcBef>
                <a:spcPts val="0"/>
              </a:spcBef>
            </a:pPr>
            <a:r>
              <a:rPr lang="en-US" dirty="0">
                <a:solidFill>
                  <a:schemeClr val="tx1"/>
                </a:solidFill>
                <a:sym typeface="Symbol"/>
              </a:rPr>
              <a:t>	</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 </a:t>
            </a:r>
            <a:r>
              <a:rPr lang="en-US" dirty="0">
                <a:solidFill>
                  <a:schemeClr val="tx1"/>
                </a:solidFill>
                <a:latin typeface="Symbol" pitchFamily="82" charset="2"/>
              </a:rPr>
              <a:t>=</a:t>
            </a:r>
            <a:r>
              <a:rPr lang="en-US" dirty="0">
                <a:solidFill>
                  <a:schemeClr val="tx1"/>
                </a:solidFill>
              </a:rPr>
              <a:t> 0, since cos 0 = 1; that is, when </a:t>
            </a:r>
            <a:r>
              <a:rPr lang="en-US" b="1" dirty="0">
                <a:solidFill>
                  <a:schemeClr val="tx1"/>
                </a:solidFill>
              </a:rPr>
              <a:t>u</a:t>
            </a:r>
            <a:r>
              <a:rPr lang="en-US" dirty="0">
                <a:solidFill>
                  <a:schemeClr val="tx1"/>
                </a:solidFill>
              </a:rPr>
              <a:t> points in the direction of </a:t>
            </a:r>
            <a:r>
              <a:rPr lang="en-US" dirty="0">
                <a:solidFill>
                  <a:schemeClr val="tx1"/>
                </a:solidFill>
                <a:sym typeface="Symbol"/>
              </a:rPr>
              <a:t></a:t>
            </a:r>
            <a:r>
              <a:rPr lang="en-US" i="1" dirty="0">
                <a:solidFill>
                  <a:schemeClr val="tx1"/>
                </a:solidFill>
              </a:rPr>
              <a:t>f</a:t>
            </a:r>
            <a:r>
              <a:rPr lang="en-US" dirty="0">
                <a:solidFill>
                  <a:schemeClr val="tx1"/>
                </a:solidFill>
              </a:rPr>
              <a:t>(</a:t>
            </a:r>
            <a:r>
              <a:rPr lang="en-US" i="1" dirty="0">
                <a:solidFill>
                  <a:schemeClr val="tx1"/>
                </a:solidFill>
              </a:rPr>
              <a:t>c</a:t>
            </a:r>
            <a:r>
              <a:rPr lang="en-US" dirty="0">
                <a:solidFill>
                  <a:schemeClr val="tx1"/>
                </a:solidFill>
              </a:rPr>
              <a:t>). Further, if </a:t>
            </a:r>
            <a:r>
              <a:rPr lang="en-US" b="1" dirty="0">
                <a:solidFill>
                  <a:schemeClr val="tx1"/>
                </a:solidFill>
              </a:rPr>
              <a:t>u</a:t>
            </a:r>
            <a:r>
              <a:rPr lang="en-US" dirty="0">
                <a:solidFill>
                  <a:schemeClr val="tx1"/>
                </a:solidFill>
              </a:rPr>
              <a:t> points in the direction of </a:t>
            </a:r>
            <a:r>
              <a:rPr lang="en-US" dirty="0">
                <a:solidFill>
                  <a:schemeClr val="tx1"/>
                </a:solidFill>
                <a:sym typeface="Symbol"/>
              </a:rPr>
              <a:t></a:t>
            </a:r>
            <a:r>
              <a:rPr lang="en-US" i="1" dirty="0">
                <a:solidFill>
                  <a:schemeClr val="tx1"/>
                </a:solidFill>
              </a:rPr>
              <a:t>f</a:t>
            </a:r>
            <a:r>
              <a:rPr lang="en-US" dirty="0">
                <a:solidFill>
                  <a:schemeClr val="tx1"/>
                </a:solidFill>
              </a:rPr>
              <a:t>(</a:t>
            </a:r>
            <a:r>
              <a:rPr lang="en-US" i="1" dirty="0">
                <a:solidFill>
                  <a:schemeClr val="tx1"/>
                </a:solidFill>
              </a:rPr>
              <a:t>c</a:t>
            </a:r>
            <a:r>
              <a:rPr lang="en-US" dirty="0">
                <a:solidFill>
                  <a:schemeClr val="tx1"/>
                </a:solidFill>
              </a:rPr>
              <a:t>),</a:t>
            </a:r>
          </a:p>
        </p:txBody>
      </p:sp>
      <p:graphicFrame>
        <p:nvGraphicFramePr>
          <p:cNvPr id="161794" name="Object 2"/>
          <p:cNvGraphicFramePr>
            <a:graphicFrameLocks noChangeAspect="1"/>
          </p:cNvGraphicFramePr>
          <p:nvPr>
            <p:extLst>
              <p:ext uri="{D42A27DB-BD31-4B8C-83A1-F6EECF244321}">
                <p14:modId xmlns:p14="http://schemas.microsoft.com/office/powerpoint/2010/main" val="2716685977"/>
              </p:ext>
            </p:extLst>
          </p:nvPr>
        </p:nvGraphicFramePr>
        <p:xfrm>
          <a:off x="2387600" y="3657600"/>
          <a:ext cx="4368800" cy="520700"/>
        </p:xfrm>
        <a:graphic>
          <a:graphicData uri="http://schemas.openxmlformats.org/presentationml/2006/ole">
            <mc:AlternateContent xmlns:mc="http://schemas.openxmlformats.org/markup-compatibility/2006">
              <mc:Choice xmlns:v="urn:schemas-microsoft-com:vml" Requires="v">
                <p:oleObj name="Equation" r:id="rId2" imgW="4368600" imgH="520560" progId="Equation.DSMT4">
                  <p:embed/>
                </p:oleObj>
              </mc:Choice>
              <mc:Fallback>
                <p:oleObj name="Equation" r:id="rId2" imgW="4368600" imgH="520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7600" y="3657600"/>
                        <a:ext cx="43688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1796" name="Object 4"/>
          <p:cNvGraphicFramePr>
            <a:graphicFrameLocks noChangeAspect="1"/>
          </p:cNvGraphicFramePr>
          <p:nvPr>
            <p:extLst>
              <p:ext uri="{D42A27DB-BD31-4B8C-83A1-F6EECF244321}">
                <p14:modId xmlns:p14="http://schemas.microsoft.com/office/powerpoint/2010/main" val="1595887399"/>
              </p:ext>
            </p:extLst>
          </p:nvPr>
        </p:nvGraphicFramePr>
        <p:xfrm>
          <a:off x="6182078" y="1358900"/>
          <a:ext cx="1460500" cy="469900"/>
        </p:xfrm>
        <a:graphic>
          <a:graphicData uri="http://schemas.openxmlformats.org/presentationml/2006/ole">
            <mc:AlternateContent xmlns:mc="http://schemas.openxmlformats.org/markup-compatibility/2006">
              <mc:Choice xmlns:v="urn:schemas-microsoft-com:vml" Requires="v">
                <p:oleObj name="Equation" r:id="rId4" imgW="1460160" imgH="469800" progId="Equation.DSMT4">
                  <p:embed/>
                </p:oleObj>
              </mc:Choice>
              <mc:Fallback>
                <p:oleObj name="Equation" r:id="rId4" imgW="146016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2078" y="1358900"/>
                        <a:ext cx="1460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Properties of the Directional Derivative (cont.)</a:t>
            </a:r>
          </a:p>
        </p:txBody>
      </p:sp>
      <p:sp>
        <p:nvSpPr>
          <p:cNvPr id="3" name="Content Placeholder 2"/>
          <p:cNvSpPr>
            <a:spLocks noGrp="1"/>
          </p:cNvSpPr>
          <p:nvPr>
            <p:ph idx="1"/>
          </p:nvPr>
        </p:nvSpPr>
        <p:spPr>
          <a:xfrm>
            <a:off x="457200" y="1280160"/>
            <a:ext cx="8229600" cy="2910840"/>
          </a:xfrm>
          <a:solidFill>
            <a:srgbClr val="FFFFCC"/>
          </a:solidFill>
          <a:ln w="28575">
            <a:solidFill>
              <a:schemeClr val="tx1"/>
            </a:solidFill>
          </a:ln>
        </p:spPr>
        <p:txBody>
          <a:bodyPr>
            <a:noAutofit/>
          </a:bodyPr>
          <a:lstStyle/>
          <a:p>
            <a:pPr marL="457200" indent="-457200"/>
            <a:r>
              <a:rPr lang="en-US" b="1" dirty="0">
                <a:solidFill>
                  <a:schemeClr val="tx1"/>
                </a:solidFill>
              </a:rPr>
              <a:t>2. 	</a:t>
            </a:r>
            <a:r>
              <a:rPr lang="en-US" dirty="0">
                <a:solidFill>
                  <a:schemeClr val="tx1"/>
                </a:solidFill>
              </a:rPr>
              <a:t>The greatest rate of decrease of </a:t>
            </a:r>
            <a:r>
              <a:rPr lang="en-US" i="1" dirty="0">
                <a:solidFill>
                  <a:schemeClr val="tx1"/>
                </a:solidFill>
              </a:rPr>
              <a:t>f</a:t>
            </a:r>
            <a:r>
              <a:rPr lang="en-US" dirty="0">
                <a:solidFill>
                  <a:schemeClr val="tx1"/>
                </a:solidFill>
              </a:rPr>
              <a:t> at </a:t>
            </a:r>
            <a:r>
              <a:rPr lang="en-US" i="1" dirty="0">
                <a:solidFill>
                  <a:schemeClr val="tx1"/>
                </a:solidFill>
              </a:rPr>
              <a:t>c</a:t>
            </a:r>
            <a:r>
              <a:rPr lang="en-US" dirty="0">
                <a:solidFill>
                  <a:schemeClr val="tx1"/>
                </a:solidFill>
              </a:rPr>
              <a:t> occurs when </a:t>
            </a:r>
          </a:p>
          <a:p>
            <a:pPr marL="457200" indent="-457200">
              <a:spcBef>
                <a:spcPts val="0"/>
              </a:spcBef>
            </a:pPr>
            <a:r>
              <a:rPr lang="en-US" dirty="0">
                <a:solidFill>
                  <a:schemeClr val="tx1"/>
                </a:solidFill>
                <a:sym typeface="Symbol"/>
              </a:rPr>
              <a:t>	</a:t>
            </a:r>
            <a:r>
              <a:rPr lang="el-GR" i="1" dirty="0">
                <a:solidFill>
                  <a:schemeClr val="tx1"/>
                </a:solidFill>
                <a:latin typeface="Cambria Math" panose="02040503050406030204" pitchFamily="18" charset="0"/>
                <a:ea typeface="Cambria Math" panose="02040503050406030204" pitchFamily="18" charset="0"/>
                <a:sym typeface="Euclid Symbol"/>
              </a:rPr>
              <a:t>θ</a:t>
            </a:r>
            <a:r>
              <a:rPr lang="en-US" dirty="0">
                <a:solidFill>
                  <a:schemeClr val="tx1"/>
                </a:solidFill>
              </a:rPr>
              <a:t> </a:t>
            </a:r>
            <a:r>
              <a:rPr lang="en-US" dirty="0">
                <a:solidFill>
                  <a:schemeClr val="tx1"/>
                </a:solidFill>
                <a:latin typeface="Symbol" pitchFamily="82" charset="2"/>
              </a:rPr>
              <a:t>=</a:t>
            </a:r>
            <a:r>
              <a:rPr lang="en-US" dirty="0">
                <a:solidFill>
                  <a:schemeClr val="tx1"/>
                </a:solidFill>
              </a:rPr>
              <a:t> </a:t>
            </a:r>
            <a:r>
              <a:rPr lang="el-GR" i="1" dirty="0">
                <a:solidFill>
                  <a:schemeClr val="tx1"/>
                </a:solidFill>
                <a:latin typeface="Cambria Math" panose="02040503050406030204" pitchFamily="18" charset="0"/>
                <a:ea typeface="Cambria Math" panose="02040503050406030204" pitchFamily="18" charset="0"/>
                <a:sym typeface="Euclid Symbol"/>
              </a:rPr>
              <a:t>π</a:t>
            </a:r>
            <a:r>
              <a:rPr lang="en-US" dirty="0">
                <a:solidFill>
                  <a:schemeClr val="tx1"/>
                </a:solidFill>
              </a:rPr>
              <a:t>, since cos</a:t>
            </a:r>
            <a:r>
              <a:rPr lang="el-GR" i="1" dirty="0">
                <a:solidFill>
                  <a:schemeClr val="tx1"/>
                </a:solidFill>
                <a:latin typeface="Cambria Math" panose="02040503050406030204" pitchFamily="18" charset="0"/>
                <a:ea typeface="Cambria Math" panose="02040503050406030204" pitchFamily="18" charset="0"/>
                <a:sym typeface="Euclid Symbol"/>
              </a:rPr>
              <a:t>π</a:t>
            </a:r>
            <a:r>
              <a:rPr lang="en-US" dirty="0">
                <a:solidFill>
                  <a:schemeClr val="tx1"/>
                </a:solidFill>
              </a:rPr>
              <a:t> </a:t>
            </a:r>
            <a:r>
              <a:rPr lang="en-US" dirty="0">
                <a:solidFill>
                  <a:schemeClr val="tx1"/>
                </a:solidFill>
                <a:latin typeface="Symbol" pitchFamily="82" charset="2"/>
              </a:rPr>
              <a:t>=</a:t>
            </a:r>
            <a:r>
              <a:rPr lang="en-US" dirty="0">
                <a:solidFill>
                  <a:schemeClr val="tx1"/>
                </a:solidFill>
              </a:rPr>
              <a:t> </a:t>
            </a:r>
            <a:r>
              <a:rPr lang="en-US" dirty="0">
                <a:solidFill>
                  <a:schemeClr val="tx1"/>
                </a:solidFill>
                <a:latin typeface="Symbol" pitchFamily="82" charset="2"/>
              </a:rPr>
              <a:t>-</a:t>
            </a:r>
            <a:r>
              <a:rPr lang="en-US" dirty="0">
                <a:solidFill>
                  <a:schemeClr val="tx1"/>
                </a:solidFill>
              </a:rPr>
              <a:t>1; that is, when </a:t>
            </a:r>
            <a:r>
              <a:rPr lang="en-US" b="1" dirty="0">
                <a:solidFill>
                  <a:schemeClr val="tx1"/>
                </a:solidFill>
              </a:rPr>
              <a:t>u</a:t>
            </a:r>
            <a:r>
              <a:rPr lang="en-US" dirty="0">
                <a:solidFill>
                  <a:schemeClr val="tx1"/>
                </a:solidFill>
              </a:rPr>
              <a:t> points in the direction of </a:t>
            </a:r>
            <a:r>
              <a:rPr lang="en-US" dirty="0">
                <a:solidFill>
                  <a:schemeClr val="tx1"/>
                </a:solidFill>
                <a:latin typeface="Symbol" pitchFamily="82" charset="2"/>
              </a:rPr>
              <a:t>-</a:t>
            </a:r>
            <a:r>
              <a:rPr lang="en-US" dirty="0">
                <a:solidFill>
                  <a:schemeClr val="tx1"/>
                </a:solidFill>
                <a:sym typeface="Symbol"/>
              </a:rPr>
              <a:t></a:t>
            </a:r>
            <a:r>
              <a:rPr lang="en-US" i="1" dirty="0">
                <a:solidFill>
                  <a:schemeClr val="tx1"/>
                </a:solidFill>
              </a:rPr>
              <a:t>f</a:t>
            </a:r>
            <a:r>
              <a:rPr lang="en-US" dirty="0">
                <a:solidFill>
                  <a:schemeClr val="tx1"/>
                </a:solidFill>
              </a:rPr>
              <a:t>(</a:t>
            </a:r>
            <a:r>
              <a:rPr lang="en-US" i="1" dirty="0">
                <a:solidFill>
                  <a:schemeClr val="tx1"/>
                </a:solidFill>
              </a:rPr>
              <a:t>c</a:t>
            </a:r>
            <a:r>
              <a:rPr lang="en-US" dirty="0">
                <a:solidFill>
                  <a:schemeClr val="tx1"/>
                </a:solidFill>
              </a:rPr>
              <a:t>). Further, if </a:t>
            </a:r>
            <a:r>
              <a:rPr lang="en-US" b="1" dirty="0">
                <a:solidFill>
                  <a:schemeClr val="tx1"/>
                </a:solidFill>
              </a:rPr>
              <a:t>u</a:t>
            </a:r>
            <a:r>
              <a:rPr lang="en-US" dirty="0">
                <a:solidFill>
                  <a:schemeClr val="tx1"/>
                </a:solidFill>
              </a:rPr>
              <a:t> points in the opposite direction of </a:t>
            </a:r>
            <a:r>
              <a:rPr lang="en-US" dirty="0">
                <a:solidFill>
                  <a:schemeClr val="tx1"/>
                </a:solidFill>
                <a:sym typeface="Symbol"/>
              </a:rPr>
              <a:t></a:t>
            </a:r>
            <a:r>
              <a:rPr lang="en-US" i="1" dirty="0">
                <a:solidFill>
                  <a:schemeClr val="tx1"/>
                </a:solidFill>
              </a:rPr>
              <a:t>f</a:t>
            </a:r>
            <a:r>
              <a:rPr lang="en-US" dirty="0">
                <a:solidFill>
                  <a:schemeClr val="tx1"/>
                </a:solidFill>
              </a:rPr>
              <a:t>(</a:t>
            </a:r>
            <a:r>
              <a:rPr lang="en-US" i="1" dirty="0">
                <a:solidFill>
                  <a:schemeClr val="tx1"/>
                </a:solidFill>
              </a:rPr>
              <a:t>c</a:t>
            </a:r>
            <a:r>
              <a:rPr lang="en-US" dirty="0">
                <a:solidFill>
                  <a:schemeClr val="tx1"/>
                </a:solidFill>
              </a:rPr>
              <a:t>),</a:t>
            </a:r>
          </a:p>
          <a:p>
            <a:pPr marL="457200" indent="-457200"/>
            <a:endParaRPr lang="en-US" b="1" dirty="0">
              <a:solidFill>
                <a:schemeClr val="tx1"/>
              </a:solidFill>
            </a:endParaRPr>
          </a:p>
          <a:p>
            <a:pPr marL="457200" indent="-457200"/>
            <a:endParaRPr lang="en-US" b="1" dirty="0">
              <a:solidFill>
                <a:schemeClr val="tx1"/>
              </a:solidFill>
            </a:endParaRPr>
          </a:p>
        </p:txBody>
      </p:sp>
      <p:graphicFrame>
        <p:nvGraphicFramePr>
          <p:cNvPr id="162818" name="Object 2"/>
          <p:cNvGraphicFramePr>
            <a:graphicFrameLocks noChangeAspect="1"/>
          </p:cNvGraphicFramePr>
          <p:nvPr>
            <p:extLst>
              <p:ext uri="{D42A27DB-BD31-4B8C-83A1-F6EECF244321}">
                <p14:modId xmlns:p14="http://schemas.microsoft.com/office/powerpoint/2010/main" val="840782529"/>
              </p:ext>
            </p:extLst>
          </p:nvPr>
        </p:nvGraphicFramePr>
        <p:xfrm>
          <a:off x="2209800" y="3276600"/>
          <a:ext cx="4724400" cy="558800"/>
        </p:xfrm>
        <a:graphic>
          <a:graphicData uri="http://schemas.openxmlformats.org/presentationml/2006/ole">
            <mc:AlternateContent xmlns:mc="http://schemas.openxmlformats.org/markup-compatibility/2006">
              <mc:Choice xmlns:v="urn:schemas-microsoft-com:vml" Requires="v">
                <p:oleObj name="Equation" r:id="rId2" imgW="4724280" imgH="558720" progId="Equation.DSMT4">
                  <p:embed/>
                </p:oleObj>
              </mc:Choice>
              <mc:Fallback>
                <p:oleObj name="Equation" r:id="rId2" imgW="4724280" imgH="558720" progId="Equation.DSMT4">
                  <p:embed/>
                  <p:pic>
                    <p:nvPicPr>
                      <p:cNvPr id="0" name="Picture 2"/>
                      <p:cNvPicPr>
                        <a:picLocks noChangeAspect="1" noChangeArrowheads="1"/>
                      </p:cNvPicPr>
                      <p:nvPr/>
                    </p:nvPicPr>
                    <p:blipFill>
                      <a:blip r:embed="rId3"/>
                      <a:srcRect/>
                      <a:stretch>
                        <a:fillRect/>
                      </a:stretch>
                    </p:blipFill>
                    <p:spPr bwMode="auto">
                      <a:xfrm>
                        <a:off x="2209800" y="3276600"/>
                        <a:ext cx="472440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Properties of the Directional Derivative (cont.)</a:t>
            </a:r>
          </a:p>
        </p:txBody>
      </p:sp>
      <p:sp>
        <p:nvSpPr>
          <p:cNvPr id="3" name="Content Placeholder 2"/>
          <p:cNvSpPr>
            <a:spLocks noGrp="1"/>
          </p:cNvSpPr>
          <p:nvPr>
            <p:ph idx="1"/>
          </p:nvPr>
        </p:nvSpPr>
        <p:spPr>
          <a:xfrm>
            <a:off x="457200" y="1280160"/>
            <a:ext cx="8229600" cy="2910840"/>
          </a:xfrm>
          <a:solidFill>
            <a:srgbClr val="FFFFCC"/>
          </a:solidFill>
          <a:ln w="28575">
            <a:solidFill>
              <a:schemeClr val="tx1"/>
            </a:solidFill>
          </a:ln>
        </p:spPr>
        <p:txBody>
          <a:bodyPr>
            <a:noAutofit/>
          </a:bodyPr>
          <a:lstStyle/>
          <a:p>
            <a:pPr marL="457200" indent="-457200"/>
            <a:r>
              <a:rPr lang="en-US" b="1" dirty="0">
                <a:solidFill>
                  <a:schemeClr val="tx1"/>
                </a:solidFill>
              </a:rPr>
              <a:t>3. 	</a:t>
            </a:r>
            <a:r>
              <a:rPr lang="en-US" dirty="0">
                <a:solidFill>
                  <a:schemeClr val="tx1"/>
                </a:solidFill>
              </a:rPr>
              <a:t>The rate of change of </a:t>
            </a:r>
            <a:r>
              <a:rPr lang="en-US" i="1" dirty="0">
                <a:solidFill>
                  <a:schemeClr val="tx1"/>
                </a:solidFill>
              </a:rPr>
              <a:t>f</a:t>
            </a:r>
            <a:r>
              <a:rPr lang="en-US" dirty="0">
                <a:solidFill>
                  <a:schemeClr val="tx1"/>
                </a:solidFill>
              </a:rPr>
              <a:t> at </a:t>
            </a:r>
            <a:r>
              <a:rPr lang="en-US" i="1" dirty="0">
                <a:solidFill>
                  <a:schemeClr val="tx1"/>
                </a:solidFill>
              </a:rPr>
              <a:t>c</a:t>
            </a:r>
            <a:r>
              <a:rPr lang="en-US" dirty="0">
                <a:solidFill>
                  <a:schemeClr val="tx1"/>
                </a:solidFill>
              </a:rPr>
              <a:t> is 0 if                 since   </a:t>
            </a:r>
          </a:p>
          <a:p>
            <a:pPr marL="457200" indent="-457200">
              <a:spcBef>
                <a:spcPts val="0"/>
              </a:spcBef>
            </a:pPr>
            <a:r>
              <a:rPr lang="en-US" dirty="0">
                <a:solidFill>
                  <a:schemeClr val="tx1"/>
                </a:solidFill>
              </a:rPr>
              <a:t>	                         that is, when </a:t>
            </a:r>
            <a:r>
              <a:rPr lang="en-US" b="1" dirty="0">
                <a:solidFill>
                  <a:schemeClr val="tx1"/>
                </a:solidFill>
              </a:rPr>
              <a:t>u</a:t>
            </a:r>
            <a:r>
              <a:rPr lang="en-US" dirty="0">
                <a:solidFill>
                  <a:schemeClr val="tx1"/>
                </a:solidFill>
              </a:rPr>
              <a:t> points in any direction orthogonal to </a:t>
            </a:r>
            <a:r>
              <a:rPr lang="en-US" dirty="0">
                <a:solidFill>
                  <a:schemeClr val="tx1"/>
                </a:solidFill>
                <a:sym typeface="Symbol"/>
              </a:rPr>
              <a:t></a:t>
            </a:r>
            <a:r>
              <a:rPr lang="en-US" i="1" dirty="0">
                <a:solidFill>
                  <a:schemeClr val="tx1"/>
                </a:solidFill>
              </a:rPr>
              <a:t>f</a:t>
            </a:r>
            <a:r>
              <a:rPr lang="en-US" dirty="0">
                <a:solidFill>
                  <a:schemeClr val="tx1"/>
                </a:solidFill>
              </a:rPr>
              <a:t>(</a:t>
            </a:r>
            <a:r>
              <a:rPr lang="en-US" i="1" dirty="0">
                <a:solidFill>
                  <a:schemeClr val="tx1"/>
                </a:solidFill>
              </a:rPr>
              <a:t>c</a:t>
            </a:r>
            <a:r>
              <a:rPr lang="en-US" dirty="0">
                <a:solidFill>
                  <a:schemeClr val="tx1"/>
                </a:solidFill>
              </a:rPr>
              <a:t>). This follows from the fact that if </a:t>
            </a:r>
            <a:r>
              <a:rPr lang="en-US" b="1" dirty="0">
                <a:solidFill>
                  <a:schemeClr val="tx1"/>
                </a:solidFill>
              </a:rPr>
              <a:t>u</a:t>
            </a:r>
            <a:r>
              <a:rPr lang="en-US" dirty="0">
                <a:solidFill>
                  <a:schemeClr val="tx1"/>
                </a:solidFill>
              </a:rPr>
              <a:t> is orthogonal to </a:t>
            </a:r>
            <a:r>
              <a:rPr lang="en-US" dirty="0">
                <a:solidFill>
                  <a:schemeClr val="tx1"/>
                </a:solidFill>
                <a:sym typeface="Symbol"/>
              </a:rPr>
              <a:t></a:t>
            </a:r>
            <a:r>
              <a:rPr lang="en-US" i="1" dirty="0">
                <a:solidFill>
                  <a:schemeClr val="tx1"/>
                </a:solidFill>
              </a:rPr>
              <a:t>f</a:t>
            </a:r>
            <a:r>
              <a:rPr lang="en-US" dirty="0">
                <a:solidFill>
                  <a:schemeClr val="tx1"/>
                </a:solidFill>
              </a:rPr>
              <a:t>(</a:t>
            </a:r>
            <a:r>
              <a:rPr lang="en-US" i="1" dirty="0">
                <a:solidFill>
                  <a:schemeClr val="tx1"/>
                </a:solidFill>
              </a:rPr>
              <a:t>c</a:t>
            </a:r>
            <a:r>
              <a:rPr lang="en-US" dirty="0">
                <a:solidFill>
                  <a:schemeClr val="tx1"/>
                </a:solidFill>
              </a:rPr>
              <a:t>),</a:t>
            </a:r>
          </a:p>
        </p:txBody>
      </p:sp>
      <p:graphicFrame>
        <p:nvGraphicFramePr>
          <p:cNvPr id="163842" name="Object 2"/>
          <p:cNvGraphicFramePr>
            <a:graphicFrameLocks noChangeAspect="1"/>
          </p:cNvGraphicFramePr>
          <p:nvPr>
            <p:extLst>
              <p:ext uri="{D42A27DB-BD31-4B8C-83A1-F6EECF244321}">
                <p14:modId xmlns:p14="http://schemas.microsoft.com/office/powerpoint/2010/main" val="2172224347"/>
              </p:ext>
            </p:extLst>
          </p:nvPr>
        </p:nvGraphicFramePr>
        <p:xfrm>
          <a:off x="5769622" y="1320800"/>
          <a:ext cx="1231900" cy="431800"/>
        </p:xfrm>
        <a:graphic>
          <a:graphicData uri="http://schemas.openxmlformats.org/presentationml/2006/ole">
            <mc:AlternateContent xmlns:mc="http://schemas.openxmlformats.org/markup-compatibility/2006">
              <mc:Choice xmlns:v="urn:schemas-microsoft-com:vml" Requires="v">
                <p:oleObj name="Equation" r:id="rId2" imgW="1231560" imgH="431640" progId="Equation.DSMT4">
                  <p:embed/>
                </p:oleObj>
              </mc:Choice>
              <mc:Fallback>
                <p:oleObj name="Equation" r:id="rId2" imgW="1231560" imgH="431640" progId="Equation.DSMT4">
                  <p:embed/>
                  <p:pic>
                    <p:nvPicPr>
                      <p:cNvPr id="0" name="Picture 2"/>
                      <p:cNvPicPr>
                        <a:picLocks noChangeAspect="1" noChangeArrowheads="1"/>
                      </p:cNvPicPr>
                      <p:nvPr/>
                    </p:nvPicPr>
                    <p:blipFill>
                      <a:blip r:embed="rId3"/>
                      <a:srcRect/>
                      <a:stretch>
                        <a:fillRect/>
                      </a:stretch>
                    </p:blipFill>
                    <p:spPr bwMode="auto">
                      <a:xfrm>
                        <a:off x="5769622" y="1320800"/>
                        <a:ext cx="1231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3" name="Object 3"/>
          <p:cNvGraphicFramePr>
            <a:graphicFrameLocks noChangeAspect="1"/>
          </p:cNvGraphicFramePr>
          <p:nvPr>
            <p:extLst>
              <p:ext uri="{D42A27DB-BD31-4B8C-83A1-F6EECF244321}">
                <p14:modId xmlns:p14="http://schemas.microsoft.com/office/powerpoint/2010/main" val="2556800748"/>
              </p:ext>
            </p:extLst>
          </p:nvPr>
        </p:nvGraphicFramePr>
        <p:xfrm>
          <a:off x="965200" y="1752600"/>
          <a:ext cx="1943100" cy="482600"/>
        </p:xfrm>
        <a:graphic>
          <a:graphicData uri="http://schemas.openxmlformats.org/presentationml/2006/ole">
            <mc:AlternateContent xmlns:mc="http://schemas.openxmlformats.org/markup-compatibility/2006">
              <mc:Choice xmlns:v="urn:schemas-microsoft-com:vml" Requires="v">
                <p:oleObj name="Equation" r:id="rId4" imgW="1942920" imgH="482400" progId="Equation.DSMT4">
                  <p:embed/>
                </p:oleObj>
              </mc:Choice>
              <mc:Fallback>
                <p:oleObj name="Equation" r:id="rId4" imgW="1942920" imgH="482400" progId="Equation.DSMT4">
                  <p:embed/>
                  <p:pic>
                    <p:nvPicPr>
                      <p:cNvPr id="0" name="Picture 3"/>
                      <p:cNvPicPr>
                        <a:picLocks noChangeAspect="1" noChangeArrowheads="1"/>
                      </p:cNvPicPr>
                      <p:nvPr/>
                    </p:nvPicPr>
                    <p:blipFill>
                      <a:blip r:embed="rId5"/>
                      <a:srcRect/>
                      <a:stretch>
                        <a:fillRect/>
                      </a:stretch>
                    </p:blipFill>
                    <p:spPr bwMode="auto">
                      <a:xfrm>
                        <a:off x="965200" y="1752600"/>
                        <a:ext cx="1943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844" name="Object 4"/>
          <p:cNvGraphicFramePr>
            <a:graphicFrameLocks noChangeAspect="1"/>
          </p:cNvGraphicFramePr>
          <p:nvPr>
            <p:extLst>
              <p:ext uri="{D42A27DB-BD31-4B8C-83A1-F6EECF244321}">
                <p14:modId xmlns:p14="http://schemas.microsoft.com/office/powerpoint/2010/main" val="4160601315"/>
              </p:ext>
            </p:extLst>
          </p:nvPr>
        </p:nvGraphicFramePr>
        <p:xfrm>
          <a:off x="1879600" y="3124200"/>
          <a:ext cx="5384800" cy="825500"/>
        </p:xfrm>
        <a:graphic>
          <a:graphicData uri="http://schemas.openxmlformats.org/presentationml/2006/ole">
            <mc:AlternateContent xmlns:mc="http://schemas.openxmlformats.org/markup-compatibility/2006">
              <mc:Choice xmlns:v="urn:schemas-microsoft-com:vml" Requires="v">
                <p:oleObj name="Equation" r:id="rId6" imgW="5384520" imgH="825480" progId="Equation.DSMT4">
                  <p:embed/>
                </p:oleObj>
              </mc:Choice>
              <mc:Fallback>
                <p:oleObj name="Equation" r:id="rId6" imgW="5384520" imgH="825480" progId="Equation.DSMT4">
                  <p:embed/>
                  <p:pic>
                    <p:nvPicPr>
                      <p:cNvPr id="0" name="Picture 4"/>
                      <p:cNvPicPr>
                        <a:picLocks noChangeAspect="1" noChangeArrowheads="1"/>
                      </p:cNvPicPr>
                      <p:nvPr/>
                    </p:nvPicPr>
                    <p:blipFill>
                      <a:blip r:embed="rId7"/>
                      <a:srcRect/>
                      <a:stretch>
                        <a:fillRect/>
                      </a:stretch>
                    </p:blipFill>
                    <p:spPr bwMode="auto">
                      <a:xfrm>
                        <a:off x="1879600" y="3124200"/>
                        <a:ext cx="53848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Exploring the Properties of the Directional Derivative</a:t>
            </a:r>
          </a:p>
        </p:txBody>
      </p:sp>
      <p:sp>
        <p:nvSpPr>
          <p:cNvPr id="3" name="Content Placeholder 2"/>
          <p:cNvSpPr>
            <a:spLocks noGrp="1"/>
          </p:cNvSpPr>
          <p:nvPr>
            <p:ph idx="1"/>
          </p:nvPr>
        </p:nvSpPr>
        <p:spPr>
          <a:xfrm>
            <a:off x="457200" y="1280160"/>
            <a:ext cx="8229600" cy="4663440"/>
          </a:xfrm>
        </p:spPr>
        <p:txBody>
          <a:bodyPr/>
          <a:lstStyle/>
          <a:p>
            <a:r>
              <a:rPr lang="en-US" dirty="0"/>
              <a:t>Given the function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a:t>
            </a:r>
            <a:r>
              <a:rPr lang="en-US" i="1" dirty="0">
                <a:solidFill>
                  <a:srgbClr val="0000FF"/>
                </a:solidFill>
              </a:rPr>
              <a:t>y</a:t>
            </a:r>
            <a:r>
              <a:rPr lang="en-US" dirty="0">
                <a:solidFill>
                  <a:srgbClr val="0000FF"/>
                </a:solidFill>
              </a:rPr>
              <a:t>) = sin(</a:t>
            </a:r>
            <a:r>
              <a:rPr lang="en-US" i="1" dirty="0">
                <a:solidFill>
                  <a:srgbClr val="0000FF"/>
                </a:solidFill>
              </a:rPr>
              <a:t>x </a:t>
            </a:r>
            <a:r>
              <a:rPr lang="en-US" dirty="0">
                <a:solidFill>
                  <a:srgbClr val="0000FF"/>
                </a:solidFill>
                <a:latin typeface="Symbol" pitchFamily="82" charset="2"/>
              </a:rPr>
              <a:t>+ </a:t>
            </a:r>
            <a:r>
              <a:rPr lang="en-US" i="1" dirty="0">
                <a:solidFill>
                  <a:srgbClr val="0000FF"/>
                </a:solidFill>
              </a:rPr>
              <a:t>y</a:t>
            </a:r>
            <a:r>
              <a:rPr lang="en-US" baseline="30000" dirty="0">
                <a:solidFill>
                  <a:srgbClr val="0000FF"/>
                </a:solidFill>
              </a:rPr>
              <a:t>2</a:t>
            </a:r>
            <a:r>
              <a:rPr lang="en-US" dirty="0">
                <a:solidFill>
                  <a:srgbClr val="0000FF"/>
                </a:solidFill>
              </a:rPr>
              <a:t>)</a:t>
            </a:r>
            <a:r>
              <a:rPr lang="en-US" dirty="0"/>
              <a:t>, find the direction and value of </a:t>
            </a:r>
            <a:r>
              <a:rPr lang="en-US" b="1" dirty="0"/>
              <a:t>a.</a:t>
            </a:r>
            <a:r>
              <a:rPr lang="en-US" dirty="0"/>
              <a:t> greatest rate of increase, </a:t>
            </a:r>
            <a:r>
              <a:rPr lang="en-US" b="1" dirty="0"/>
              <a:t>b.</a:t>
            </a:r>
            <a:r>
              <a:rPr lang="en-US" dirty="0"/>
              <a:t> greatest rate of decrease, and </a:t>
            </a:r>
            <a:r>
              <a:rPr lang="en-US" b="1" dirty="0"/>
              <a:t>c.</a:t>
            </a:r>
            <a:r>
              <a:rPr lang="en-US" dirty="0"/>
              <a:t> no change from the point (2, 1). </a:t>
            </a:r>
          </a:p>
          <a:p>
            <a:r>
              <a:rPr lang="en-US" b="1" dirty="0"/>
              <a:t>Solution</a:t>
            </a:r>
          </a:p>
          <a:p>
            <a:r>
              <a:rPr lang="en-US" dirty="0"/>
              <a:t>We first determine </a:t>
            </a:r>
            <a:r>
              <a:rPr lang="en-US" dirty="0">
                <a:sym typeface="Symbol" panose="05050102010706020507" pitchFamily="18" charset="2"/>
              </a:rPr>
              <a:t></a:t>
            </a:r>
            <a:r>
              <a:rPr lang="en-US" i="1" dirty="0"/>
              <a:t>f</a:t>
            </a:r>
            <a:r>
              <a:rPr lang="en-US" dirty="0"/>
              <a:t>. </a:t>
            </a:r>
          </a:p>
          <a:p>
            <a:endParaRPr lang="en-US" dirty="0"/>
          </a:p>
          <a:p>
            <a:pPr>
              <a:spcBef>
                <a:spcPts val="2400"/>
              </a:spcBef>
            </a:pPr>
            <a:r>
              <a:rPr lang="en-US" dirty="0"/>
              <a:t>So</a:t>
            </a:r>
          </a:p>
          <a:p>
            <a:pPr>
              <a:spcBef>
                <a:spcPts val="2400"/>
              </a:spcBef>
            </a:pPr>
            <a:r>
              <a:rPr lang="en-US" dirty="0"/>
              <a:t>and</a:t>
            </a:r>
          </a:p>
        </p:txBody>
      </p:sp>
      <p:graphicFrame>
        <p:nvGraphicFramePr>
          <p:cNvPr id="164866" name="Object 2"/>
          <p:cNvGraphicFramePr>
            <a:graphicFrameLocks noChangeAspect="1"/>
          </p:cNvGraphicFramePr>
          <p:nvPr/>
        </p:nvGraphicFramePr>
        <p:xfrm>
          <a:off x="406400" y="3691604"/>
          <a:ext cx="8331200" cy="622300"/>
        </p:xfrm>
        <a:graphic>
          <a:graphicData uri="http://schemas.openxmlformats.org/presentationml/2006/ole">
            <mc:AlternateContent xmlns:mc="http://schemas.openxmlformats.org/markup-compatibility/2006">
              <mc:Choice xmlns:v="urn:schemas-microsoft-com:vml" Requires="v">
                <p:oleObj name="Equation" r:id="rId2" imgW="8331120" imgH="622080" progId="Equation.DSMT4">
                  <p:embed/>
                </p:oleObj>
              </mc:Choice>
              <mc:Fallback>
                <p:oleObj name="Equation" r:id="rId2" imgW="8331120" imgH="62208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3691604"/>
                        <a:ext cx="8331200" cy="62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67" name="Object 3"/>
          <p:cNvGraphicFramePr>
            <a:graphicFrameLocks noChangeAspect="1"/>
          </p:cNvGraphicFramePr>
          <p:nvPr/>
        </p:nvGraphicFramePr>
        <p:xfrm>
          <a:off x="1682750" y="4495800"/>
          <a:ext cx="5778500" cy="469900"/>
        </p:xfrm>
        <a:graphic>
          <a:graphicData uri="http://schemas.openxmlformats.org/presentationml/2006/ole">
            <mc:AlternateContent xmlns:mc="http://schemas.openxmlformats.org/markup-compatibility/2006">
              <mc:Choice xmlns:v="urn:schemas-microsoft-com:vml" Requires="v">
                <p:oleObj name="Equation" r:id="rId4" imgW="5778360" imgH="469800" progId="Equation.DSMT4">
                  <p:embed/>
                </p:oleObj>
              </mc:Choice>
              <mc:Fallback>
                <p:oleObj name="Equation" r:id="rId4" imgW="577836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2750" y="4495800"/>
                        <a:ext cx="5778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4868" name="Object 4"/>
          <p:cNvGraphicFramePr>
            <a:graphicFrameLocks noChangeAspect="1"/>
          </p:cNvGraphicFramePr>
          <p:nvPr/>
        </p:nvGraphicFramePr>
        <p:xfrm>
          <a:off x="1765300" y="5181600"/>
          <a:ext cx="5613400" cy="647700"/>
        </p:xfrm>
        <a:graphic>
          <a:graphicData uri="http://schemas.openxmlformats.org/presentationml/2006/ole">
            <mc:AlternateContent xmlns:mc="http://schemas.openxmlformats.org/markup-compatibility/2006">
              <mc:Choice xmlns:v="urn:schemas-microsoft-com:vml" Requires="v">
                <p:oleObj name="Equation" r:id="rId6" imgW="5613120" imgH="647640" progId="Equation.DSMT4">
                  <p:embed/>
                </p:oleObj>
              </mc:Choice>
              <mc:Fallback>
                <p:oleObj name="Equation" r:id="rId6" imgW="5613120" imgH="64764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5300" y="5181600"/>
                        <a:ext cx="5613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48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48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48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Exploring the Properties of the Directional Derivative (cont.)</a:t>
            </a:r>
          </a:p>
        </p:txBody>
      </p:sp>
      <p:sp>
        <p:nvSpPr>
          <p:cNvPr id="3" name="Content Placeholder 2"/>
          <p:cNvSpPr>
            <a:spLocks noGrp="1"/>
          </p:cNvSpPr>
          <p:nvPr>
            <p:ph idx="1"/>
          </p:nvPr>
        </p:nvSpPr>
        <p:spPr>
          <a:xfrm>
            <a:off x="457200" y="1280160"/>
            <a:ext cx="8229600" cy="4228850"/>
          </a:xfrm>
        </p:spPr>
        <p:txBody>
          <a:bodyPr>
            <a:spAutoFit/>
          </a:bodyPr>
          <a:lstStyle/>
          <a:p>
            <a:r>
              <a:rPr lang="en-US" dirty="0"/>
              <a:t>This tells us the following.</a:t>
            </a:r>
          </a:p>
          <a:p>
            <a:pPr marL="457200" indent="-457200"/>
            <a:r>
              <a:rPr lang="en-US" b="1" dirty="0"/>
              <a:t>a. 	</a:t>
            </a:r>
            <a:r>
              <a:rPr lang="en-US" dirty="0"/>
              <a:t>The direction of most rapid increase in </a:t>
            </a:r>
            <a:r>
              <a:rPr lang="en-US" i="1" dirty="0"/>
              <a:t>f</a:t>
            </a:r>
            <a:r>
              <a:rPr lang="en-US" dirty="0"/>
              <a:t> from the point (2, 1) is approximately                           , and the rate of change of </a:t>
            </a:r>
            <a:r>
              <a:rPr lang="en-US" i="1" dirty="0"/>
              <a:t>f</a:t>
            </a:r>
            <a:r>
              <a:rPr lang="en-US" dirty="0"/>
              <a:t> in that direction is approximately </a:t>
            </a:r>
            <a:r>
              <a:rPr lang="en-US" dirty="0">
                <a:solidFill>
                  <a:srgbClr val="FF0000"/>
                </a:solidFill>
              </a:rPr>
              <a:t>2.21</a:t>
            </a:r>
            <a:r>
              <a:rPr lang="en-US" dirty="0"/>
              <a:t>.</a:t>
            </a:r>
          </a:p>
          <a:p>
            <a:pPr marL="457200" indent="-457200"/>
            <a:r>
              <a:rPr lang="en-US" b="1" dirty="0"/>
              <a:t>b. 	</a:t>
            </a:r>
            <a:r>
              <a:rPr lang="en-US" dirty="0"/>
              <a:t>The direction of most rapid decrease in </a:t>
            </a:r>
            <a:r>
              <a:rPr lang="en-US" i="1" dirty="0"/>
              <a:t>f</a:t>
            </a:r>
            <a:r>
              <a:rPr lang="en-US" dirty="0"/>
              <a:t> from the point (2, 1) is approximately                      , and the rate of change of </a:t>
            </a:r>
            <a:r>
              <a:rPr lang="en-US" i="1" dirty="0"/>
              <a:t>f</a:t>
            </a:r>
            <a:r>
              <a:rPr lang="en-US" dirty="0"/>
              <a:t> in that direction is approximately </a:t>
            </a:r>
          </a:p>
          <a:p>
            <a:pPr marL="457200" indent="-457200">
              <a:spcBef>
                <a:spcPts val="0"/>
              </a:spcBef>
            </a:pPr>
            <a:r>
              <a:rPr lang="en-US" dirty="0">
                <a:latin typeface="Symbol" pitchFamily="82" charset="2"/>
              </a:rPr>
              <a:t>	</a:t>
            </a:r>
            <a:r>
              <a:rPr lang="en-US" dirty="0">
                <a:solidFill>
                  <a:srgbClr val="FF0000"/>
                </a:solidFill>
                <a:latin typeface="Symbol" pitchFamily="82" charset="2"/>
              </a:rPr>
              <a:t>-</a:t>
            </a:r>
            <a:r>
              <a:rPr lang="en-US" dirty="0">
                <a:solidFill>
                  <a:srgbClr val="FF0000"/>
                </a:solidFill>
              </a:rPr>
              <a:t>2.21</a:t>
            </a:r>
            <a:r>
              <a:rPr lang="en-US" dirty="0"/>
              <a:t>.</a:t>
            </a:r>
          </a:p>
        </p:txBody>
      </p:sp>
      <p:graphicFrame>
        <p:nvGraphicFramePr>
          <p:cNvPr id="165892" name="Object 4"/>
          <p:cNvGraphicFramePr>
            <a:graphicFrameLocks noChangeAspect="1"/>
          </p:cNvGraphicFramePr>
          <p:nvPr/>
        </p:nvGraphicFramePr>
        <p:xfrm>
          <a:off x="5137856" y="2286000"/>
          <a:ext cx="2070100" cy="469900"/>
        </p:xfrm>
        <a:graphic>
          <a:graphicData uri="http://schemas.openxmlformats.org/presentationml/2006/ole">
            <mc:AlternateContent xmlns:mc="http://schemas.openxmlformats.org/markup-compatibility/2006">
              <mc:Choice xmlns:v="urn:schemas-microsoft-com:vml" Requires="v">
                <p:oleObj name="Equation" r:id="rId2" imgW="2070000" imgH="469800" progId="Equation.DSMT4">
                  <p:embed/>
                </p:oleObj>
              </mc:Choice>
              <mc:Fallback>
                <p:oleObj name="Equation" r:id="rId2" imgW="2070000" imgH="46980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7856" y="2286000"/>
                        <a:ext cx="2070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5893" name="Object 5"/>
          <p:cNvGraphicFramePr>
            <a:graphicFrameLocks noChangeAspect="1"/>
          </p:cNvGraphicFramePr>
          <p:nvPr/>
        </p:nvGraphicFramePr>
        <p:xfrm>
          <a:off x="5207000" y="4038600"/>
          <a:ext cx="1651000" cy="469900"/>
        </p:xfrm>
        <a:graphic>
          <a:graphicData uri="http://schemas.openxmlformats.org/presentationml/2006/ole">
            <mc:AlternateContent xmlns:mc="http://schemas.openxmlformats.org/markup-compatibility/2006">
              <mc:Choice xmlns:v="urn:schemas-microsoft-com:vml" Requires="v">
                <p:oleObj name="Equation" r:id="rId4" imgW="1650960" imgH="469800" progId="Equation.DSMT4">
                  <p:embed/>
                </p:oleObj>
              </mc:Choice>
              <mc:Fallback>
                <p:oleObj name="Equation" r:id="rId4" imgW="1650960" imgH="4698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7000" y="4038600"/>
                        <a:ext cx="1651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58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58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3: Exploring the Properties of the Directional Derivative (cont.)</a:t>
            </a:r>
          </a:p>
        </p:txBody>
      </p:sp>
      <p:sp>
        <p:nvSpPr>
          <p:cNvPr id="3" name="Content Placeholder 2"/>
          <p:cNvSpPr>
            <a:spLocks noGrp="1"/>
          </p:cNvSpPr>
          <p:nvPr>
            <p:ph idx="1"/>
          </p:nvPr>
        </p:nvSpPr>
        <p:spPr>
          <a:xfrm>
            <a:off x="457200" y="1280160"/>
            <a:ext cx="8229600" cy="4663440"/>
          </a:xfrm>
        </p:spPr>
        <p:txBody>
          <a:bodyPr/>
          <a:lstStyle/>
          <a:p>
            <a:pPr marL="514350" indent="-514350">
              <a:buAutoNum type="alphaLcPeriod" startAt="3"/>
            </a:pPr>
            <a:r>
              <a:rPr lang="en-US" dirty="0"/>
              <a:t>The two directions of no change in </a:t>
            </a:r>
            <a:r>
              <a:rPr lang="en-US" i="1" dirty="0"/>
              <a:t>f</a:t>
            </a:r>
            <a:r>
              <a:rPr lang="en-US" dirty="0"/>
              <a:t> from the point (2, 1) are normal to </a:t>
            </a:r>
            <a:r>
              <a:rPr lang="en-US" dirty="0">
                <a:sym typeface="Symbol"/>
              </a:rPr>
              <a:t></a:t>
            </a:r>
            <a:r>
              <a:rPr lang="en-US" i="1" dirty="0"/>
              <a:t>f</a:t>
            </a:r>
            <a:r>
              <a:rPr lang="en-US" dirty="0"/>
              <a:t>(2, 1), so they are approximately                         </a:t>
            </a:r>
          </a:p>
          <a:p>
            <a:r>
              <a:rPr lang="en-US" dirty="0"/>
              <a:t>      and                          </a:t>
            </a:r>
          </a:p>
          <a:p>
            <a:r>
              <a:rPr lang="en-US" dirty="0"/>
              <a:t>      Note that this is consistent </a:t>
            </a:r>
          </a:p>
          <a:p>
            <a:r>
              <a:rPr lang="en-US" dirty="0"/>
              <a:t>      with the contours of the </a:t>
            </a:r>
          </a:p>
          <a:p>
            <a:pPr marL="457200" indent="-457200">
              <a:spcBef>
                <a:spcPts val="0"/>
              </a:spcBef>
            </a:pPr>
            <a:r>
              <a:rPr lang="en-US" dirty="0"/>
              <a:t>	surface shown in Figure 4.</a:t>
            </a:r>
          </a:p>
          <a:p>
            <a:pPr marL="457200" indent="-457200">
              <a:spcBef>
                <a:spcPts val="0"/>
              </a:spcBef>
            </a:pPr>
            <a:r>
              <a:rPr lang="en-US" dirty="0"/>
              <a:t>	</a:t>
            </a:r>
          </a:p>
        </p:txBody>
      </p:sp>
      <p:graphicFrame>
        <p:nvGraphicFramePr>
          <p:cNvPr id="166914" name="Object 2"/>
          <p:cNvGraphicFramePr>
            <a:graphicFrameLocks noChangeAspect="1"/>
          </p:cNvGraphicFramePr>
          <p:nvPr/>
        </p:nvGraphicFramePr>
        <p:xfrm>
          <a:off x="3138948" y="2163096"/>
          <a:ext cx="1854200" cy="469900"/>
        </p:xfrm>
        <a:graphic>
          <a:graphicData uri="http://schemas.openxmlformats.org/presentationml/2006/ole">
            <mc:AlternateContent xmlns:mc="http://schemas.openxmlformats.org/markup-compatibility/2006">
              <mc:Choice xmlns:v="urn:schemas-microsoft-com:vml" Requires="v">
                <p:oleObj name="Equation" r:id="rId2" imgW="1854000" imgH="469800" progId="Equation.DSMT4">
                  <p:embed/>
                </p:oleObj>
              </mc:Choice>
              <mc:Fallback>
                <p:oleObj name="Equation" r:id="rId2" imgW="18540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948" y="2163096"/>
                        <a:ext cx="18542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6916" name="Object 4"/>
          <p:cNvGraphicFramePr>
            <a:graphicFrameLocks noChangeAspect="1"/>
          </p:cNvGraphicFramePr>
          <p:nvPr>
            <p:extLst>
              <p:ext uri="{D42A27DB-BD31-4B8C-83A1-F6EECF244321}">
                <p14:modId xmlns:p14="http://schemas.microsoft.com/office/powerpoint/2010/main" val="3588951947"/>
              </p:ext>
            </p:extLst>
          </p:nvPr>
        </p:nvGraphicFramePr>
        <p:xfrm>
          <a:off x="1689101" y="2632996"/>
          <a:ext cx="1968500" cy="469900"/>
        </p:xfrm>
        <a:graphic>
          <a:graphicData uri="http://schemas.openxmlformats.org/presentationml/2006/ole">
            <mc:AlternateContent xmlns:mc="http://schemas.openxmlformats.org/markup-compatibility/2006">
              <mc:Choice xmlns:v="urn:schemas-microsoft-com:vml" Requires="v">
                <p:oleObj name="Equation" r:id="rId4" imgW="1968480" imgH="469800" progId="Equation.DSMT4">
                  <p:embed/>
                </p:oleObj>
              </mc:Choice>
              <mc:Fallback>
                <p:oleObj name="Equation" r:id="rId4" imgW="196848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9101" y="2632996"/>
                        <a:ext cx="1968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66917" name="Picture 5"/>
          <p:cNvPicPr>
            <a:picLocks noChangeAspect="1" noChangeArrowheads="1"/>
          </p:cNvPicPr>
          <p:nvPr/>
        </p:nvPicPr>
        <p:blipFill>
          <a:blip r:embed="rId6" cstate="print">
            <a:clrChange>
              <a:clrFrom>
                <a:srgbClr val="FFFFFF"/>
              </a:clrFrom>
              <a:clrTo>
                <a:srgbClr val="FFFFFF">
                  <a:alpha val="0"/>
                </a:srgbClr>
              </a:clrTo>
            </a:clrChange>
            <a:lum bright="-10000"/>
          </a:blip>
          <a:srcRect/>
          <a:stretch>
            <a:fillRect/>
          </a:stretch>
        </p:blipFill>
        <p:spPr bwMode="auto">
          <a:xfrm>
            <a:off x="4874262" y="2163096"/>
            <a:ext cx="3273115" cy="2836187"/>
          </a:xfrm>
          <a:prstGeom prst="rect">
            <a:avLst/>
          </a:prstGeom>
          <a:noFill/>
          <a:ln w="9525">
            <a:noFill/>
            <a:miter lim="800000"/>
            <a:headEnd/>
            <a:tailEnd/>
          </a:ln>
        </p:spPr>
      </p:pic>
      <p:sp>
        <p:nvSpPr>
          <p:cNvPr id="8" name="Rectangle 7"/>
          <p:cNvSpPr/>
          <p:nvPr/>
        </p:nvSpPr>
        <p:spPr>
          <a:xfrm>
            <a:off x="6019800" y="4897693"/>
            <a:ext cx="1370055" cy="523220"/>
          </a:xfrm>
          <a:prstGeom prst="rect">
            <a:avLst/>
          </a:prstGeom>
        </p:spPr>
        <p:txBody>
          <a:bodyPr wrap="none">
            <a:spAutoFit/>
          </a:bodyPr>
          <a:lstStyle/>
          <a:p>
            <a:r>
              <a:rPr lang="en-US" sz="2800" b="1" dirty="0"/>
              <a:t>Figure 4</a:t>
            </a:r>
          </a:p>
        </p:txBody>
      </p:sp>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DAD9540-FA54-0C7B-8542-656252B7F86B}"/>
                  </a:ext>
                </a:extLst>
              </p:cNvPr>
              <p:cNvSpPr/>
              <p:nvPr/>
            </p:nvSpPr>
            <p:spPr>
              <a:xfrm>
                <a:off x="4800325" y="5393720"/>
                <a:ext cx="3658759"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dirty="0" smtClean="0">
                          <a:latin typeface="Cambria Math" panose="02040503050406030204" pitchFamily="18" charset="0"/>
                        </a:rPr>
                        <m:t>𝑓</m:t>
                      </m:r>
                      <m:d>
                        <m:dPr>
                          <m:ctrlPr>
                            <a:rPr lang="en-US" sz="2800" i="1" dirty="0" smtClean="0">
                              <a:latin typeface="Cambria Math" panose="02040503050406030204" pitchFamily="18" charset="0"/>
                            </a:rPr>
                          </m:ctrlPr>
                        </m:dPr>
                        <m:e>
                          <m:r>
                            <a:rPr lang="en-US" sz="2800" b="0" i="1" dirty="0" smtClean="0">
                              <a:latin typeface="Cambria Math" panose="02040503050406030204" pitchFamily="18" charset="0"/>
                            </a:rPr>
                            <m:t>𝑥</m:t>
                          </m:r>
                          <m:r>
                            <a:rPr lang="en-US" sz="2800" b="0" i="1" dirty="0" smtClean="0">
                              <a:latin typeface="Cambria Math" panose="02040503050406030204" pitchFamily="18" charset="0"/>
                            </a:rPr>
                            <m:t>,</m:t>
                          </m:r>
                          <m:r>
                            <a:rPr lang="en-US" sz="2800" b="0" i="1" dirty="0" smtClean="0">
                              <a:latin typeface="Cambria Math" panose="02040503050406030204" pitchFamily="18" charset="0"/>
                            </a:rPr>
                            <m:t>𝑦</m:t>
                          </m:r>
                        </m:e>
                      </m:d>
                      <m:r>
                        <a:rPr lang="en-US" sz="2800" b="0" i="1" dirty="0" smtClean="0">
                          <a:latin typeface="Cambria Math" panose="02040503050406030204" pitchFamily="18" charset="0"/>
                        </a:rPr>
                        <m:t>=</m:t>
                      </m:r>
                      <m:r>
                        <a:rPr lang="en-US" sz="2800" b="0" i="1" dirty="0" smtClean="0">
                          <a:latin typeface="Cambria Math" panose="02040503050406030204" pitchFamily="18" charset="0"/>
                        </a:rPr>
                        <m:t>𝑠𝑖𝑛</m:t>
                      </m:r>
                      <m:d>
                        <m:dPr>
                          <m:ctrlPr>
                            <a:rPr lang="en-US" sz="2800" i="1" dirty="0" smtClean="0">
                              <a:latin typeface="Cambria Math" panose="02040503050406030204" pitchFamily="18" charset="0"/>
                            </a:rPr>
                          </m:ctrlPr>
                        </m:dPr>
                        <m:e>
                          <m:r>
                            <a:rPr lang="en-US" sz="2800" b="0" i="1" dirty="0" smtClean="0">
                              <a:latin typeface="Cambria Math" panose="02040503050406030204" pitchFamily="18" charset="0"/>
                            </a:rPr>
                            <m:t>𝑥</m:t>
                          </m:r>
                          <m:r>
                            <a:rPr lang="en-US" sz="2800" b="0" i="1" dirty="0" smtClean="0">
                              <a:latin typeface="Cambria Math" panose="02040503050406030204" pitchFamily="18" charset="0"/>
                            </a:rPr>
                            <m:t>+</m:t>
                          </m:r>
                          <m:sSup>
                            <m:sSupPr>
                              <m:ctrlPr>
                                <a:rPr lang="en-US" sz="2800" i="1" dirty="0">
                                  <a:latin typeface="Cambria Math" panose="02040503050406030204" pitchFamily="18" charset="0"/>
                                </a:rPr>
                              </m:ctrlPr>
                            </m:sSupPr>
                            <m:e>
                              <m:r>
                                <a:rPr lang="en-US" sz="2800" b="0" i="1" dirty="0">
                                  <a:latin typeface="Cambria Math" panose="02040503050406030204" pitchFamily="18" charset="0"/>
                                </a:rPr>
                                <m:t>𝑦</m:t>
                              </m:r>
                            </m:e>
                            <m:sup>
                              <m:r>
                                <a:rPr lang="en-US" sz="2800" b="0" i="1" dirty="0">
                                  <a:latin typeface="Cambria Math" panose="02040503050406030204" pitchFamily="18" charset="0"/>
                                </a:rPr>
                                <m:t>2</m:t>
                              </m:r>
                            </m:sup>
                          </m:sSup>
                        </m:e>
                      </m:d>
                      <m:r>
                        <a:rPr lang="en-US" sz="2800" b="0" i="1" dirty="0" smtClean="0">
                          <a:latin typeface="Cambria Math" panose="02040503050406030204" pitchFamily="18" charset="0"/>
                        </a:rPr>
                        <m:t>,</m:t>
                      </m:r>
                    </m:oMath>
                  </m:oMathPara>
                </a14:m>
                <a:endParaRPr lang="en-US" sz="2800" dirty="0"/>
              </a:p>
            </p:txBody>
          </p:sp>
        </mc:Choice>
        <mc:Fallback xmlns="">
          <p:sp>
            <p:nvSpPr>
              <p:cNvPr id="4" name="Rectangle 3">
                <a:extLst>
                  <a:ext uri="{FF2B5EF4-FFF2-40B4-BE49-F238E27FC236}">
                    <a16:creationId xmlns:a16="http://schemas.microsoft.com/office/drawing/2014/main" id="{EDAD9540-FA54-0C7B-8542-656252B7F86B}"/>
                  </a:ext>
                </a:extLst>
              </p:cNvPr>
              <p:cNvSpPr>
                <a:spLocks noRot="1" noChangeAspect="1" noMove="1" noResize="1" noEditPoints="1" noAdjustHandles="1" noChangeArrowheads="1" noChangeShapeType="1" noTextEdit="1"/>
              </p:cNvSpPr>
              <p:nvPr/>
            </p:nvSpPr>
            <p:spPr>
              <a:xfrm>
                <a:off x="4800325" y="5393720"/>
                <a:ext cx="3658759" cy="523220"/>
              </a:xfrm>
              <a:prstGeom prst="rect">
                <a:avLst/>
              </a:prstGeom>
              <a:blipFill>
                <a:blip r:embed="rId7"/>
                <a:stretch>
                  <a:fillRect/>
                </a:stretch>
              </a:blipFill>
            </p:spPr>
            <p:txBody>
              <a:bodyPr/>
              <a:lstStyle/>
              <a:p>
                <a:r>
                  <a:rPr lang="en-IN">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Vectors (cont.)</a:t>
            </a:r>
          </a:p>
        </p:txBody>
      </p:sp>
      <p:sp>
        <p:nvSpPr>
          <p:cNvPr id="3" name="Content Placeholder 2"/>
          <p:cNvSpPr>
            <a:spLocks noGrp="1"/>
          </p:cNvSpPr>
          <p:nvPr>
            <p:ph idx="1"/>
          </p:nvPr>
        </p:nvSpPr>
        <p:spPr/>
        <p:txBody>
          <a:bodyPr/>
          <a:lstStyle/>
          <a:p>
            <a:r>
              <a:rPr lang="en-US" dirty="0"/>
              <a:t>The fact that </a:t>
            </a:r>
            <a:r>
              <a:rPr lang="en-US" dirty="0">
                <a:sym typeface="Symbol"/>
              </a:rPr>
              <a:t></a:t>
            </a:r>
            <a:r>
              <a:rPr lang="en-US" i="1" dirty="0"/>
              <a:t>f</a:t>
            </a:r>
            <a:r>
              <a:rPr lang="en-US" dirty="0"/>
              <a:t> is always normal to any particular contour can also be shown as follows. Suppose </a:t>
            </a:r>
            <a:br>
              <a:rPr lang="en-US" dirty="0"/>
            </a:br>
            <a:r>
              <a:rPr lang="en-US" dirty="0"/>
              <a:t>                                is a smooth level curve of the differentiable function </a:t>
            </a:r>
            <a:r>
              <a:rPr lang="en-US" i="1" dirty="0"/>
              <a:t>f</a:t>
            </a:r>
            <a:r>
              <a:rPr lang="en-US" dirty="0"/>
              <a:t> (</a:t>
            </a:r>
            <a:r>
              <a:rPr lang="en-US" i="1" dirty="0"/>
              <a:t>x</a:t>
            </a:r>
            <a:r>
              <a:rPr lang="en-US" dirty="0"/>
              <a:t>, </a:t>
            </a:r>
            <a:r>
              <a:rPr lang="en-US" i="1" dirty="0"/>
              <a:t>y</a:t>
            </a:r>
            <a:r>
              <a:rPr lang="en-US" dirty="0"/>
              <a:t>), say </a:t>
            </a:r>
            <a:r>
              <a:rPr lang="en-US" i="1" dirty="0"/>
              <a:t>f</a:t>
            </a:r>
            <a:r>
              <a:rPr lang="en-US" dirty="0"/>
              <a:t>(</a:t>
            </a:r>
            <a:r>
              <a:rPr lang="en-US" b="1" dirty="0"/>
              <a:t>r</a:t>
            </a:r>
            <a:r>
              <a:rPr lang="en-US" dirty="0"/>
              <a:t>(</a:t>
            </a:r>
            <a:r>
              <a:rPr lang="en-US" i="1" dirty="0"/>
              <a:t>t</a:t>
            </a:r>
            <a:r>
              <a:rPr lang="en-US" dirty="0"/>
              <a:t>)) </a:t>
            </a:r>
            <a:r>
              <a:rPr lang="en-US" dirty="0">
                <a:latin typeface="Symbol" pitchFamily="82" charset="2"/>
              </a:rPr>
              <a:t>=</a:t>
            </a:r>
            <a:r>
              <a:rPr lang="en-US" dirty="0"/>
              <a:t> </a:t>
            </a:r>
            <a:r>
              <a:rPr lang="en-US" i="1" dirty="0"/>
              <a:t>k</a:t>
            </a:r>
            <a:r>
              <a:rPr lang="en-US" dirty="0"/>
              <a:t>. Then</a:t>
            </a:r>
          </a:p>
        </p:txBody>
      </p:sp>
      <p:graphicFrame>
        <p:nvGraphicFramePr>
          <p:cNvPr id="184322" name="Object 2"/>
          <p:cNvGraphicFramePr>
            <a:graphicFrameLocks noChangeAspect="1"/>
          </p:cNvGraphicFramePr>
          <p:nvPr/>
        </p:nvGraphicFramePr>
        <p:xfrm>
          <a:off x="548640" y="2133600"/>
          <a:ext cx="2476500" cy="520700"/>
        </p:xfrm>
        <a:graphic>
          <a:graphicData uri="http://schemas.openxmlformats.org/presentationml/2006/ole">
            <mc:AlternateContent xmlns:mc="http://schemas.openxmlformats.org/markup-compatibility/2006">
              <mc:Choice xmlns:v="urn:schemas-microsoft-com:vml" Requires="v">
                <p:oleObj name="Equation" r:id="rId2" imgW="2476440" imgH="520560" progId="Equation.DSMT4">
                  <p:embed/>
                </p:oleObj>
              </mc:Choice>
              <mc:Fallback>
                <p:oleObj name="Equation" r:id="rId2" imgW="2476440" imgH="5205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2133600"/>
                        <a:ext cx="2476500"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4" name="Object 4"/>
          <p:cNvGraphicFramePr>
            <a:graphicFrameLocks noChangeAspect="1"/>
          </p:cNvGraphicFramePr>
          <p:nvPr/>
        </p:nvGraphicFramePr>
        <p:xfrm>
          <a:off x="4142248" y="3109452"/>
          <a:ext cx="2349500" cy="838200"/>
        </p:xfrm>
        <a:graphic>
          <a:graphicData uri="http://schemas.openxmlformats.org/presentationml/2006/ole">
            <mc:AlternateContent xmlns:mc="http://schemas.openxmlformats.org/markup-compatibility/2006">
              <mc:Choice xmlns:v="urn:schemas-microsoft-com:vml" Requires="v">
                <p:oleObj name="Equation" r:id="rId4" imgW="2349360" imgH="838080" progId="Equation.DSMT4">
                  <p:embed/>
                </p:oleObj>
              </mc:Choice>
              <mc:Fallback>
                <p:oleObj name="Equation" r:id="rId4" imgW="2349360" imgH="83808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2248" y="3109452"/>
                        <a:ext cx="23495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5" name="Object 5"/>
          <p:cNvGraphicFramePr>
            <a:graphicFrameLocks noChangeAspect="1"/>
          </p:cNvGraphicFramePr>
          <p:nvPr/>
        </p:nvGraphicFramePr>
        <p:xfrm>
          <a:off x="3352800" y="4085304"/>
          <a:ext cx="2743200" cy="495300"/>
        </p:xfrm>
        <a:graphic>
          <a:graphicData uri="http://schemas.openxmlformats.org/presentationml/2006/ole">
            <mc:AlternateContent xmlns:mc="http://schemas.openxmlformats.org/markup-compatibility/2006">
              <mc:Choice xmlns:v="urn:schemas-microsoft-com:vml" Requires="v">
                <p:oleObj name="Equation" r:id="rId6" imgW="2743200" imgH="495000" progId="Equation.DSMT4">
                  <p:embed/>
                </p:oleObj>
              </mc:Choice>
              <mc:Fallback>
                <p:oleObj name="Equation" r:id="rId6" imgW="2743200" imgH="4950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4085304"/>
                        <a:ext cx="27432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6" name="Object 6"/>
          <p:cNvGraphicFramePr>
            <a:graphicFrameLocks noChangeAspect="1"/>
          </p:cNvGraphicFramePr>
          <p:nvPr/>
        </p:nvGraphicFramePr>
        <p:xfrm>
          <a:off x="2652252" y="4709652"/>
          <a:ext cx="3467100" cy="571500"/>
        </p:xfrm>
        <a:graphic>
          <a:graphicData uri="http://schemas.openxmlformats.org/presentationml/2006/ole">
            <mc:AlternateContent xmlns:mc="http://schemas.openxmlformats.org/markup-compatibility/2006">
              <mc:Choice xmlns:v="urn:schemas-microsoft-com:vml" Requires="v">
                <p:oleObj name="Equation" r:id="rId8" imgW="3466800" imgH="571320" progId="Equation.DSMT4">
                  <p:embed/>
                </p:oleObj>
              </mc:Choice>
              <mc:Fallback>
                <p:oleObj name="Equation" r:id="rId8" imgW="3466800" imgH="57132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52252" y="4709652"/>
                        <a:ext cx="34671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4327" name="Object 7"/>
          <p:cNvGraphicFramePr>
            <a:graphicFrameLocks noChangeAspect="1"/>
          </p:cNvGraphicFramePr>
          <p:nvPr/>
        </p:nvGraphicFramePr>
        <p:xfrm>
          <a:off x="4358148" y="5363496"/>
          <a:ext cx="1828800" cy="469900"/>
        </p:xfrm>
        <a:graphic>
          <a:graphicData uri="http://schemas.openxmlformats.org/presentationml/2006/ole">
            <mc:AlternateContent xmlns:mc="http://schemas.openxmlformats.org/markup-compatibility/2006">
              <mc:Choice xmlns:v="urn:schemas-microsoft-com:vml" Requires="v">
                <p:oleObj name="Equation" r:id="rId10" imgW="1828800" imgH="469800" progId="Equation.DSMT4">
                  <p:embed/>
                </p:oleObj>
              </mc:Choice>
              <mc:Fallback>
                <p:oleObj name="Equation" r:id="rId10" imgW="1828800" imgH="46980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58148" y="5363496"/>
                        <a:ext cx="18288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43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Gradient Vectors (cont.)</a:t>
            </a:r>
          </a:p>
        </p:txBody>
      </p:sp>
      <p:sp>
        <p:nvSpPr>
          <p:cNvPr id="3" name="Content Placeholder 2"/>
          <p:cNvSpPr>
            <a:spLocks noGrp="1"/>
          </p:cNvSpPr>
          <p:nvPr>
            <p:ph idx="1"/>
          </p:nvPr>
        </p:nvSpPr>
        <p:spPr/>
        <p:txBody>
          <a:bodyPr/>
          <a:lstStyle/>
          <a:p>
            <a:r>
              <a:rPr lang="en-US" dirty="0"/>
              <a:t>Recall that </a:t>
            </a:r>
            <a:r>
              <a:rPr lang="en-US" b="1" dirty="0"/>
              <a:t>r</a:t>
            </a:r>
            <a:r>
              <a:rPr lang="en-US" dirty="0">
                <a:sym typeface="Symbol"/>
              </a:rPr>
              <a:t></a:t>
            </a:r>
            <a:r>
              <a:rPr lang="en-US" dirty="0"/>
              <a:t>(</a:t>
            </a:r>
            <a:r>
              <a:rPr lang="en-US" i="1" dirty="0"/>
              <a:t>t</a:t>
            </a:r>
            <a:r>
              <a:rPr lang="en-US" dirty="0"/>
              <a:t>) points in a direction tangential to the curve </a:t>
            </a:r>
            <a:r>
              <a:rPr lang="en-US" b="1" dirty="0"/>
              <a:t>r</a:t>
            </a:r>
            <a:r>
              <a:rPr lang="en-US" dirty="0"/>
              <a:t>(</a:t>
            </a:r>
            <a:r>
              <a:rPr lang="en-US" i="1" dirty="0"/>
              <a:t>t</a:t>
            </a:r>
            <a:r>
              <a:rPr lang="en-US" dirty="0"/>
              <a:t>), so </a:t>
            </a:r>
            <a:r>
              <a:rPr lang="en-US" dirty="0">
                <a:sym typeface="Symbol"/>
              </a:rPr>
              <a:t></a:t>
            </a:r>
            <a:r>
              <a:rPr lang="en-US" i="1" dirty="0"/>
              <a:t>f</a:t>
            </a:r>
            <a:r>
              <a:rPr lang="en-US" dirty="0"/>
              <a:t> is normal to the level curve </a:t>
            </a:r>
            <a:r>
              <a:rPr lang="en-US" b="1" dirty="0"/>
              <a:t>r</a:t>
            </a:r>
            <a:r>
              <a:rPr lang="en-US" dirty="0"/>
              <a:t> at every point. We can use this observation to quickly find tangent lines to implicitly defined curves.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Equation of a Line Tangent to an Implicitly Defined Curve</a:t>
            </a:r>
          </a:p>
        </p:txBody>
      </p:sp>
      <p:sp>
        <p:nvSpPr>
          <p:cNvPr id="3" name="Content Placeholder 2"/>
          <p:cNvSpPr>
            <a:spLocks noGrp="1"/>
          </p:cNvSpPr>
          <p:nvPr>
            <p:ph idx="1"/>
          </p:nvPr>
        </p:nvSpPr>
        <p:spPr/>
        <p:txBody>
          <a:bodyPr/>
          <a:lstStyle/>
          <a:p>
            <a:r>
              <a:rPr lang="en-US" dirty="0"/>
              <a:t>Find an equation for the line tangent to the graph of </a:t>
            </a:r>
          </a:p>
          <a:p>
            <a:pPr>
              <a:spcBef>
                <a:spcPts val="0"/>
              </a:spcBef>
            </a:pPr>
            <a:r>
              <a:rPr lang="en-US" dirty="0"/>
              <a:t>                                        at the point (4, 0).</a:t>
            </a:r>
          </a:p>
          <a:p>
            <a:r>
              <a:rPr lang="en-US" b="1" dirty="0"/>
              <a:t>Solution</a:t>
            </a:r>
          </a:p>
          <a:p>
            <a:r>
              <a:rPr lang="en-US" dirty="0"/>
              <a:t>The given curve is a contour of the function </a:t>
            </a:r>
          </a:p>
        </p:txBody>
      </p:sp>
      <p:graphicFrame>
        <p:nvGraphicFramePr>
          <p:cNvPr id="167938" name="Object 2"/>
          <p:cNvGraphicFramePr>
            <a:graphicFrameLocks noChangeAspect="1"/>
          </p:cNvGraphicFramePr>
          <p:nvPr/>
        </p:nvGraphicFramePr>
        <p:xfrm>
          <a:off x="548640" y="1700526"/>
          <a:ext cx="3136900" cy="533400"/>
        </p:xfrm>
        <a:graphic>
          <a:graphicData uri="http://schemas.openxmlformats.org/presentationml/2006/ole">
            <mc:AlternateContent xmlns:mc="http://schemas.openxmlformats.org/markup-compatibility/2006">
              <mc:Choice xmlns:v="urn:schemas-microsoft-com:vml" Requires="v">
                <p:oleObj name="Equation" r:id="rId2" imgW="3136680" imgH="533160" progId="Equation.DSMT4">
                  <p:embed/>
                </p:oleObj>
              </mc:Choice>
              <mc:Fallback>
                <p:oleObj name="Equation" r:id="rId2" imgW="3136680" imgH="53316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700526"/>
                        <a:ext cx="3136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39" name="Object 3"/>
          <p:cNvGraphicFramePr>
            <a:graphicFrameLocks noChangeAspect="1"/>
          </p:cNvGraphicFramePr>
          <p:nvPr/>
        </p:nvGraphicFramePr>
        <p:xfrm>
          <a:off x="548640" y="3200400"/>
          <a:ext cx="4025900" cy="533400"/>
        </p:xfrm>
        <a:graphic>
          <a:graphicData uri="http://schemas.openxmlformats.org/presentationml/2006/ole">
            <mc:AlternateContent xmlns:mc="http://schemas.openxmlformats.org/markup-compatibility/2006">
              <mc:Choice xmlns:v="urn:schemas-microsoft-com:vml" Requires="v">
                <p:oleObj name="Equation" r:id="rId4" imgW="4025880" imgH="533160" progId="Equation.DSMT4">
                  <p:embed/>
                </p:oleObj>
              </mc:Choice>
              <mc:Fallback>
                <p:oleObj name="Equation" r:id="rId4" imgW="4025880" imgH="5331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3200400"/>
                        <a:ext cx="4025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1" name="Object 5"/>
          <p:cNvGraphicFramePr>
            <a:graphicFrameLocks noChangeAspect="1"/>
          </p:cNvGraphicFramePr>
          <p:nvPr/>
        </p:nvGraphicFramePr>
        <p:xfrm>
          <a:off x="2766552" y="3886200"/>
          <a:ext cx="3619500" cy="469900"/>
        </p:xfrm>
        <a:graphic>
          <a:graphicData uri="http://schemas.openxmlformats.org/presentationml/2006/ole">
            <mc:AlternateContent xmlns:mc="http://schemas.openxmlformats.org/markup-compatibility/2006">
              <mc:Choice xmlns:v="urn:schemas-microsoft-com:vml" Requires="v">
                <p:oleObj name="Equation" r:id="rId6" imgW="3619440" imgH="469800" progId="Equation.DSMT4">
                  <p:embed/>
                </p:oleObj>
              </mc:Choice>
              <mc:Fallback>
                <p:oleObj name="Equation" r:id="rId6" imgW="3619440" imgH="46980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66552" y="3886200"/>
                        <a:ext cx="3619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7942" name="Object 6"/>
          <p:cNvGraphicFramePr>
            <a:graphicFrameLocks noChangeAspect="1"/>
          </p:cNvGraphicFramePr>
          <p:nvPr/>
        </p:nvGraphicFramePr>
        <p:xfrm>
          <a:off x="2760408" y="4483100"/>
          <a:ext cx="2286000" cy="469900"/>
        </p:xfrm>
        <a:graphic>
          <a:graphicData uri="http://schemas.openxmlformats.org/presentationml/2006/ole">
            <mc:AlternateContent xmlns:mc="http://schemas.openxmlformats.org/markup-compatibility/2006">
              <mc:Choice xmlns:v="urn:schemas-microsoft-com:vml" Requires="v">
                <p:oleObj name="Equation" r:id="rId8" imgW="2286000" imgH="469800" progId="Equation.DSMT4">
                  <p:embed/>
                </p:oleObj>
              </mc:Choice>
              <mc:Fallback>
                <p:oleObj name="Equation" r:id="rId8" imgW="2286000" imgH="469800" progId="Equation.DSMT4">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60408" y="4483100"/>
                        <a:ext cx="2286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79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9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79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Derivatives (cont.)</a:t>
            </a:r>
          </a:p>
        </p:txBody>
      </p:sp>
      <p:sp>
        <p:nvSpPr>
          <p:cNvPr id="3" name="Content Placeholder 2"/>
          <p:cNvSpPr>
            <a:spLocks noGrp="1"/>
          </p:cNvSpPr>
          <p:nvPr>
            <p:ph idx="1"/>
          </p:nvPr>
        </p:nvSpPr>
        <p:spPr>
          <a:xfrm>
            <a:off x="457200" y="1280160"/>
            <a:ext cx="8229600" cy="4401205"/>
          </a:xfrm>
        </p:spPr>
        <p:txBody>
          <a:bodyPr>
            <a:spAutoFit/>
          </a:bodyPr>
          <a:lstStyle/>
          <a:p>
            <a:r>
              <a:rPr lang="en-US" dirty="0"/>
              <a:t>The shoreline of the lake in the figure constitutes one particular level curve, or contour, of the surface, and the rate of change of </a:t>
            </a:r>
            <a:r>
              <a:rPr lang="en-US" i="1" dirty="0"/>
              <a:t>z </a:t>
            </a:r>
            <a:r>
              <a:rPr lang="en-US" dirty="0"/>
              <a:t>at any point of the shoreline </a:t>
            </a:r>
            <a:r>
              <a:rPr lang="en-US" i="1" dirty="0"/>
              <a:t>in the direction of the shoreline</a:t>
            </a:r>
            <a:r>
              <a:rPr lang="en-US" dirty="0"/>
              <a:t> must be 0, since </a:t>
            </a:r>
            <a:r>
              <a:rPr lang="en-US" i="1" dirty="0"/>
              <a:t>z</a:t>
            </a:r>
            <a:r>
              <a:rPr lang="en-US" dirty="0"/>
              <a:t> neither rises nor falls along the level curve. On the other hand, flowing water seeks out the course of most rapid descent, so the rate of change of </a:t>
            </a:r>
            <a:r>
              <a:rPr lang="en-US" i="1" dirty="0"/>
              <a:t>z </a:t>
            </a:r>
            <a:r>
              <a:rPr lang="en-US" dirty="0"/>
              <a:t>at any point of the river </a:t>
            </a:r>
            <a:r>
              <a:rPr lang="en-US" i="1" dirty="0"/>
              <a:t>in the direction of flow </a:t>
            </a:r>
            <a:r>
              <a:rPr lang="en-US" dirty="0"/>
              <a:t>must be a negative number with the largest possible magnitude, which is always normal to the level curves.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Equation of a Line Tangent to an Implicitly Defined Curve (cont.)</a:t>
            </a:r>
          </a:p>
        </p:txBody>
      </p:sp>
      <p:sp>
        <p:nvSpPr>
          <p:cNvPr id="3" name="Content Placeholder 2"/>
          <p:cNvSpPr>
            <a:spLocks noGrp="1"/>
          </p:cNvSpPr>
          <p:nvPr>
            <p:ph idx="1"/>
          </p:nvPr>
        </p:nvSpPr>
        <p:spPr/>
        <p:txBody>
          <a:bodyPr/>
          <a:lstStyle/>
          <a:p>
            <a:r>
              <a:rPr lang="en-US" dirty="0"/>
              <a:t>The fact that the gradient is always normal to the contour through any particular point means that           is normal to the line tangent to the curve </a:t>
            </a:r>
          </a:p>
          <a:p>
            <a:pPr>
              <a:spcBef>
                <a:spcPts val="0"/>
              </a:spcBef>
            </a:pPr>
            <a:r>
              <a:rPr lang="en-US" dirty="0"/>
              <a:t>                                        at the point (4, 0). We can express this fact in equation form by noting that if (</a:t>
            </a:r>
            <a:r>
              <a:rPr lang="en-US" i="1" dirty="0"/>
              <a:t>x</a:t>
            </a:r>
            <a:r>
              <a:rPr lang="en-US" dirty="0"/>
              <a:t>, </a:t>
            </a:r>
            <a:r>
              <a:rPr lang="en-US" i="1" dirty="0"/>
              <a:t>y</a:t>
            </a:r>
            <a:r>
              <a:rPr lang="en-US" dirty="0"/>
              <a:t>) denotes an arbitrary point on the tangent line, then </a:t>
            </a:r>
          </a:p>
          <a:p>
            <a:pPr>
              <a:spcBef>
                <a:spcPts val="0"/>
              </a:spcBef>
            </a:pPr>
            <a:r>
              <a:rPr lang="en-US" dirty="0"/>
              <a:t>                       and           must be perpendicular. That is,</a:t>
            </a:r>
          </a:p>
        </p:txBody>
      </p:sp>
      <p:graphicFrame>
        <p:nvGraphicFramePr>
          <p:cNvPr id="168962" name="Object 2"/>
          <p:cNvGraphicFramePr>
            <a:graphicFrameLocks noChangeAspect="1"/>
          </p:cNvGraphicFramePr>
          <p:nvPr/>
        </p:nvGraphicFramePr>
        <p:xfrm>
          <a:off x="7573296" y="1752600"/>
          <a:ext cx="774700" cy="469900"/>
        </p:xfrm>
        <a:graphic>
          <a:graphicData uri="http://schemas.openxmlformats.org/presentationml/2006/ole">
            <mc:AlternateContent xmlns:mc="http://schemas.openxmlformats.org/markup-compatibility/2006">
              <mc:Choice xmlns:v="urn:schemas-microsoft-com:vml" Requires="v">
                <p:oleObj name="Equation" r:id="rId2" imgW="774360" imgH="469800" progId="Equation.DSMT4">
                  <p:embed/>
                </p:oleObj>
              </mc:Choice>
              <mc:Fallback>
                <p:oleObj name="Equation" r:id="rId2" imgW="77436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3296" y="1752600"/>
                        <a:ext cx="77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3" name="Object 3"/>
          <p:cNvGraphicFramePr>
            <a:graphicFrameLocks noChangeAspect="1"/>
          </p:cNvGraphicFramePr>
          <p:nvPr/>
        </p:nvGraphicFramePr>
        <p:xfrm>
          <a:off x="548640" y="2531808"/>
          <a:ext cx="3136900" cy="533400"/>
        </p:xfrm>
        <a:graphic>
          <a:graphicData uri="http://schemas.openxmlformats.org/presentationml/2006/ole">
            <mc:AlternateContent xmlns:mc="http://schemas.openxmlformats.org/markup-compatibility/2006">
              <mc:Choice xmlns:v="urn:schemas-microsoft-com:vml" Requires="v">
                <p:oleObj name="Equation" r:id="rId4" imgW="3136680" imgH="533160" progId="Equation.DSMT4">
                  <p:embed/>
                </p:oleObj>
              </mc:Choice>
              <mc:Fallback>
                <p:oleObj name="Equation" r:id="rId4" imgW="3136680" imgH="53316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640" y="2531808"/>
                        <a:ext cx="31369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4" name="Object 4"/>
          <p:cNvGraphicFramePr>
            <a:graphicFrameLocks noChangeAspect="1"/>
          </p:cNvGraphicFramePr>
          <p:nvPr/>
        </p:nvGraphicFramePr>
        <p:xfrm>
          <a:off x="533400" y="3886200"/>
          <a:ext cx="1778000" cy="469900"/>
        </p:xfrm>
        <a:graphic>
          <a:graphicData uri="http://schemas.openxmlformats.org/presentationml/2006/ole">
            <mc:AlternateContent xmlns:mc="http://schemas.openxmlformats.org/markup-compatibility/2006">
              <mc:Choice xmlns:v="urn:schemas-microsoft-com:vml" Requires="v">
                <p:oleObj name="Equation" r:id="rId6" imgW="1777680" imgH="469800" progId="Equation.DSMT4">
                  <p:embed/>
                </p:oleObj>
              </mc:Choice>
              <mc:Fallback>
                <p:oleObj name="Equation" r:id="rId6" imgW="177768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 y="3886200"/>
                        <a:ext cx="17780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5" name="Object 5"/>
          <p:cNvGraphicFramePr>
            <a:graphicFrameLocks noChangeAspect="1"/>
          </p:cNvGraphicFramePr>
          <p:nvPr/>
        </p:nvGraphicFramePr>
        <p:xfrm>
          <a:off x="3024011" y="3886200"/>
          <a:ext cx="774700" cy="469900"/>
        </p:xfrm>
        <a:graphic>
          <a:graphicData uri="http://schemas.openxmlformats.org/presentationml/2006/ole">
            <mc:AlternateContent xmlns:mc="http://schemas.openxmlformats.org/markup-compatibility/2006">
              <mc:Choice xmlns:v="urn:schemas-microsoft-com:vml" Requires="v">
                <p:oleObj name="Equation" r:id="rId8" imgW="774360" imgH="469800" progId="Equation.DSMT4">
                  <p:embed/>
                </p:oleObj>
              </mc:Choice>
              <mc:Fallback>
                <p:oleObj name="Equation" r:id="rId8" imgW="774360" imgH="46980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011" y="3886200"/>
                        <a:ext cx="774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7" name="Object 7"/>
          <p:cNvGraphicFramePr>
            <a:graphicFrameLocks noChangeAspect="1"/>
          </p:cNvGraphicFramePr>
          <p:nvPr/>
        </p:nvGraphicFramePr>
        <p:xfrm>
          <a:off x="3124200" y="4343400"/>
          <a:ext cx="2705100" cy="469900"/>
        </p:xfrm>
        <a:graphic>
          <a:graphicData uri="http://schemas.openxmlformats.org/presentationml/2006/ole">
            <mc:AlternateContent xmlns:mc="http://schemas.openxmlformats.org/markup-compatibility/2006">
              <mc:Choice xmlns:v="urn:schemas-microsoft-com:vml" Requires="v">
                <p:oleObj name="Equation" r:id="rId9" imgW="2705040" imgH="469800" progId="Equation.DSMT4">
                  <p:embed/>
                </p:oleObj>
              </mc:Choice>
              <mc:Fallback>
                <p:oleObj name="Equation" r:id="rId9" imgW="2705040" imgH="46980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24200" y="4343400"/>
                        <a:ext cx="2705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8" name="Object 8"/>
          <p:cNvGraphicFramePr>
            <a:graphicFrameLocks noChangeAspect="1"/>
          </p:cNvGraphicFramePr>
          <p:nvPr/>
        </p:nvGraphicFramePr>
        <p:xfrm>
          <a:off x="3534696" y="4982496"/>
          <a:ext cx="2260600" cy="355600"/>
        </p:xfrm>
        <a:graphic>
          <a:graphicData uri="http://schemas.openxmlformats.org/presentationml/2006/ole">
            <mc:AlternateContent xmlns:mc="http://schemas.openxmlformats.org/markup-compatibility/2006">
              <mc:Choice xmlns:v="urn:schemas-microsoft-com:vml" Requires="v">
                <p:oleObj name="Equation" r:id="rId11" imgW="2260440" imgH="355320" progId="Equation.DSMT4">
                  <p:embed/>
                </p:oleObj>
              </mc:Choice>
              <mc:Fallback>
                <p:oleObj name="Equation" r:id="rId11" imgW="2260440" imgH="355320" progId="Equation.DSMT4">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34696" y="4982496"/>
                        <a:ext cx="22606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8969" name="Object 9"/>
          <p:cNvGraphicFramePr>
            <a:graphicFrameLocks noChangeAspect="1"/>
          </p:cNvGraphicFramePr>
          <p:nvPr>
            <p:extLst>
              <p:ext uri="{D42A27DB-BD31-4B8C-83A1-F6EECF244321}">
                <p14:modId xmlns:p14="http://schemas.microsoft.com/office/powerpoint/2010/main" val="1184578406"/>
              </p:ext>
            </p:extLst>
          </p:nvPr>
        </p:nvGraphicFramePr>
        <p:xfrm>
          <a:off x="4203700" y="5516563"/>
          <a:ext cx="1816100" cy="355600"/>
        </p:xfrm>
        <a:graphic>
          <a:graphicData uri="http://schemas.openxmlformats.org/presentationml/2006/ole">
            <mc:AlternateContent xmlns:mc="http://schemas.openxmlformats.org/markup-compatibility/2006">
              <mc:Choice xmlns:v="urn:schemas-microsoft-com:vml" Requires="v">
                <p:oleObj name="Equation" r:id="rId13" imgW="1815840" imgH="355320" progId="Equation.DSMT4">
                  <p:embed/>
                </p:oleObj>
              </mc:Choice>
              <mc:Fallback>
                <p:oleObj name="Equation" r:id="rId13" imgW="1815840" imgH="355320" progId="Equation.DSMT4">
                  <p:embed/>
                  <p:pic>
                    <p:nvPicPr>
                      <p:cNvPr id="0" name="Picture 9"/>
                      <p:cNvPicPr>
                        <a:picLocks noChangeAspect="1" noChangeArrowheads="1"/>
                      </p:cNvPicPr>
                      <p:nvPr/>
                    </p:nvPicPr>
                    <p:blipFill>
                      <a:blip r:embed="rId14"/>
                      <a:srcRect/>
                      <a:stretch>
                        <a:fillRect/>
                      </a:stretch>
                    </p:blipFill>
                    <p:spPr bwMode="auto">
                      <a:xfrm>
                        <a:off x="4203700" y="5516563"/>
                        <a:ext cx="1816100" cy="35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89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89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89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4: Finding the Equation of a Line Tangent to an Implicitly Defined Curve (cont.)</a:t>
            </a:r>
          </a:p>
        </p:txBody>
      </p:sp>
      <p:sp>
        <p:nvSpPr>
          <p:cNvPr id="3" name="Content Placeholder 2"/>
          <p:cNvSpPr>
            <a:spLocks noGrp="1"/>
          </p:cNvSpPr>
          <p:nvPr>
            <p:ph idx="1"/>
          </p:nvPr>
        </p:nvSpPr>
        <p:spPr>
          <a:xfrm>
            <a:off x="457200" y="1280160"/>
            <a:ext cx="8229600" cy="4739640"/>
          </a:xfrm>
        </p:spPr>
        <p:txBody>
          <a:bodyPr/>
          <a:lstStyle/>
          <a:p>
            <a:r>
              <a:rPr lang="en-US" dirty="0"/>
              <a:t>Figure 5 shows the relationship between the contour </a:t>
            </a:r>
            <a:r>
              <a:rPr lang="en-US" i="1" dirty="0"/>
              <a:t>f</a:t>
            </a:r>
            <a:r>
              <a:rPr lang="en-US" dirty="0"/>
              <a:t>(</a:t>
            </a:r>
            <a:r>
              <a:rPr lang="en-US" i="1" dirty="0"/>
              <a:t>x</a:t>
            </a:r>
            <a:r>
              <a:rPr lang="en-US" dirty="0"/>
              <a:t>, </a:t>
            </a:r>
            <a:r>
              <a:rPr lang="en-US" i="1" dirty="0"/>
              <a:t>y</a:t>
            </a:r>
            <a:r>
              <a:rPr lang="en-US" dirty="0"/>
              <a:t>) = 8 (in blue), its gradient vector </a:t>
            </a:r>
            <a:r>
              <a:rPr lang="en-US" dirty="0">
                <a:sym typeface="Symbol"/>
              </a:rPr>
              <a:t></a:t>
            </a:r>
            <a:r>
              <a:rPr lang="en-US" i="1" dirty="0"/>
              <a:t>f</a:t>
            </a:r>
            <a:r>
              <a:rPr lang="en-US" dirty="0"/>
              <a:t>(4, 0) (in green), and the line tangent to the </a:t>
            </a:r>
          </a:p>
          <a:p>
            <a:pPr>
              <a:spcBef>
                <a:spcPts val="0"/>
              </a:spcBef>
            </a:pPr>
            <a:r>
              <a:rPr lang="en-US" dirty="0"/>
              <a:t>contour at (4, 0) (in red).</a:t>
            </a:r>
          </a:p>
        </p:txBody>
      </p:sp>
      <p:pic>
        <p:nvPicPr>
          <p:cNvPr id="169986" name="Picture 2"/>
          <p:cNvPicPr>
            <a:picLocks noChangeAspect="1" noChangeArrowheads="1"/>
          </p:cNvPicPr>
          <p:nvPr/>
        </p:nvPicPr>
        <p:blipFill>
          <a:blip r:embed="rId2" cstate="print">
            <a:clrChange>
              <a:clrFrom>
                <a:srgbClr val="FFFFFF"/>
              </a:clrFrom>
              <a:clrTo>
                <a:srgbClr val="FFFFFF">
                  <a:alpha val="0"/>
                </a:srgbClr>
              </a:clrTo>
            </a:clrChange>
            <a:lum bright="-10000"/>
          </a:blip>
          <a:srcRect/>
          <a:stretch>
            <a:fillRect/>
          </a:stretch>
        </p:blipFill>
        <p:spPr bwMode="auto">
          <a:xfrm>
            <a:off x="5181600" y="2133601"/>
            <a:ext cx="3524250" cy="3446888"/>
          </a:xfrm>
          <a:prstGeom prst="rect">
            <a:avLst/>
          </a:prstGeom>
          <a:noFill/>
          <a:ln w="9525">
            <a:noFill/>
            <a:miter lim="800000"/>
            <a:headEnd/>
            <a:tailEnd/>
          </a:ln>
        </p:spPr>
      </p:pic>
      <p:sp>
        <p:nvSpPr>
          <p:cNvPr id="5" name="Rectangle 4"/>
          <p:cNvSpPr/>
          <p:nvPr/>
        </p:nvSpPr>
        <p:spPr>
          <a:xfrm>
            <a:off x="6477000" y="5496580"/>
            <a:ext cx="1370055" cy="523220"/>
          </a:xfrm>
          <a:prstGeom prst="rect">
            <a:avLst/>
          </a:prstGeom>
        </p:spPr>
        <p:txBody>
          <a:bodyPr wrap="none">
            <a:spAutoFit/>
          </a:bodyPr>
          <a:lstStyle/>
          <a:p>
            <a:r>
              <a:rPr lang="en-US" sz="2800" b="1" dirty="0"/>
              <a:t>Figure 5</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Theorem: Properties of the Gradient</a:t>
            </a:r>
          </a:p>
        </p:txBody>
      </p:sp>
      <p:sp>
        <p:nvSpPr>
          <p:cNvPr id="3" name="Content Placeholder 2"/>
          <p:cNvSpPr>
            <a:spLocks noGrp="1"/>
          </p:cNvSpPr>
          <p:nvPr>
            <p:ph idx="1"/>
          </p:nvPr>
        </p:nvSpPr>
        <p:spPr>
          <a:solidFill>
            <a:srgbClr val="FFFFCC"/>
          </a:solidFill>
          <a:ln w="28575">
            <a:solidFill>
              <a:schemeClr val="tx1"/>
            </a:solidFill>
          </a:ln>
        </p:spPr>
        <p:txBody>
          <a:bodyPr/>
          <a:lstStyle/>
          <a:p>
            <a:r>
              <a:rPr lang="en-US" dirty="0">
                <a:solidFill>
                  <a:schemeClr val="tx1"/>
                </a:solidFill>
              </a:rPr>
              <a:t>Assume </a:t>
            </a:r>
            <a:r>
              <a:rPr lang="en-US" i="1" dirty="0">
                <a:solidFill>
                  <a:schemeClr val="tx1"/>
                </a:solidFill>
              </a:rPr>
              <a:t>f </a:t>
            </a:r>
            <a:r>
              <a:rPr lang="en-US" dirty="0">
                <a:solidFill>
                  <a:schemeClr val="tx1"/>
                </a:solidFill>
              </a:rPr>
              <a:t>and </a:t>
            </a:r>
            <a:r>
              <a:rPr lang="en-US" i="1" dirty="0">
                <a:solidFill>
                  <a:schemeClr val="tx1"/>
                </a:solidFill>
              </a:rPr>
              <a:t>g</a:t>
            </a:r>
            <a:r>
              <a:rPr lang="en-US" dirty="0">
                <a:solidFill>
                  <a:schemeClr val="tx1"/>
                </a:solidFill>
              </a:rPr>
              <a:t> are both differentiable functions and that </a:t>
            </a:r>
            <a:r>
              <a:rPr lang="en-US" i="1" dirty="0">
                <a:solidFill>
                  <a:schemeClr val="tx1"/>
                </a:solidFill>
              </a:rPr>
              <a:t>k</a:t>
            </a:r>
            <a:r>
              <a:rPr lang="en-US" dirty="0">
                <a:solidFill>
                  <a:schemeClr val="tx1"/>
                </a:solidFill>
              </a:rPr>
              <a:t> is a fixed real number. Then the following laws hold.</a:t>
            </a:r>
          </a:p>
          <a:p>
            <a:r>
              <a:rPr lang="en-US" b="1" dirty="0">
                <a:solidFill>
                  <a:schemeClr val="tx1"/>
                </a:solidFill>
              </a:rPr>
              <a:t>Sum/Difference Law	</a:t>
            </a:r>
          </a:p>
          <a:p>
            <a:r>
              <a:rPr lang="en-US" b="1" dirty="0">
                <a:solidFill>
                  <a:schemeClr val="tx1"/>
                </a:solidFill>
              </a:rPr>
              <a:t>Constant Multiple Law	</a:t>
            </a:r>
          </a:p>
          <a:p>
            <a:r>
              <a:rPr lang="en-US" b="1" dirty="0">
                <a:solidFill>
                  <a:schemeClr val="tx1"/>
                </a:solidFill>
              </a:rPr>
              <a:t>Product Law	</a:t>
            </a:r>
          </a:p>
          <a:p>
            <a:endParaRPr lang="en-US" sz="2000" b="1" dirty="0">
              <a:solidFill>
                <a:schemeClr val="tx1"/>
              </a:solidFill>
            </a:endParaRPr>
          </a:p>
          <a:p>
            <a:r>
              <a:rPr lang="en-US" b="1" dirty="0">
                <a:solidFill>
                  <a:schemeClr val="tx1"/>
                </a:solidFill>
              </a:rPr>
              <a:t>Quotient Law	</a:t>
            </a:r>
          </a:p>
        </p:txBody>
      </p:sp>
      <p:graphicFrame>
        <p:nvGraphicFramePr>
          <p:cNvPr id="171010" name="Object 2"/>
          <p:cNvGraphicFramePr>
            <a:graphicFrameLocks noChangeAspect="1"/>
          </p:cNvGraphicFramePr>
          <p:nvPr>
            <p:extLst>
              <p:ext uri="{D42A27DB-BD31-4B8C-83A1-F6EECF244321}">
                <p14:modId xmlns:p14="http://schemas.microsoft.com/office/powerpoint/2010/main" val="3579812910"/>
              </p:ext>
            </p:extLst>
          </p:nvPr>
        </p:nvGraphicFramePr>
        <p:xfrm>
          <a:off x="4165459" y="2692259"/>
          <a:ext cx="2768600" cy="469900"/>
        </p:xfrm>
        <a:graphic>
          <a:graphicData uri="http://schemas.openxmlformats.org/presentationml/2006/ole">
            <mc:AlternateContent xmlns:mc="http://schemas.openxmlformats.org/markup-compatibility/2006">
              <mc:Choice xmlns:v="urn:schemas-microsoft-com:vml" Requires="v">
                <p:oleObj name="Equation" r:id="rId2" imgW="2768400" imgH="469800" progId="Equation.DSMT4">
                  <p:embed/>
                </p:oleObj>
              </mc:Choice>
              <mc:Fallback>
                <p:oleObj name="Equation" r:id="rId2" imgW="276840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5459" y="2692259"/>
                        <a:ext cx="2768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1" name="Object 3"/>
          <p:cNvGraphicFramePr>
            <a:graphicFrameLocks noChangeAspect="1"/>
          </p:cNvGraphicFramePr>
          <p:nvPr>
            <p:extLst>
              <p:ext uri="{D42A27DB-BD31-4B8C-83A1-F6EECF244321}">
                <p14:modId xmlns:p14="http://schemas.microsoft.com/office/powerpoint/2010/main" val="2802887942"/>
              </p:ext>
            </p:extLst>
          </p:nvPr>
        </p:nvGraphicFramePr>
        <p:xfrm>
          <a:off x="4169269" y="3200400"/>
          <a:ext cx="1790700" cy="469900"/>
        </p:xfrm>
        <a:graphic>
          <a:graphicData uri="http://schemas.openxmlformats.org/presentationml/2006/ole">
            <mc:AlternateContent xmlns:mc="http://schemas.openxmlformats.org/markup-compatibility/2006">
              <mc:Choice xmlns:v="urn:schemas-microsoft-com:vml" Requires="v">
                <p:oleObj name="Equation" r:id="rId4" imgW="1790640" imgH="469800" progId="Equation.DSMT4">
                  <p:embed/>
                </p:oleObj>
              </mc:Choice>
              <mc:Fallback>
                <p:oleObj name="Equation" r:id="rId4" imgW="1790640" imgH="4698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69269" y="3200400"/>
                        <a:ext cx="1790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2" name="Object 4"/>
          <p:cNvGraphicFramePr>
            <a:graphicFrameLocks noChangeAspect="1"/>
          </p:cNvGraphicFramePr>
          <p:nvPr>
            <p:extLst>
              <p:ext uri="{D42A27DB-BD31-4B8C-83A1-F6EECF244321}">
                <p14:modId xmlns:p14="http://schemas.microsoft.com/office/powerpoint/2010/main" val="1367413831"/>
              </p:ext>
            </p:extLst>
          </p:nvPr>
        </p:nvGraphicFramePr>
        <p:xfrm>
          <a:off x="4169269" y="3733800"/>
          <a:ext cx="2781300" cy="469900"/>
        </p:xfrm>
        <a:graphic>
          <a:graphicData uri="http://schemas.openxmlformats.org/presentationml/2006/ole">
            <mc:AlternateContent xmlns:mc="http://schemas.openxmlformats.org/markup-compatibility/2006">
              <mc:Choice xmlns:v="urn:schemas-microsoft-com:vml" Requires="v">
                <p:oleObj name="Equation" r:id="rId6" imgW="2781000" imgH="469800" progId="Equation.DSMT4">
                  <p:embed/>
                </p:oleObj>
              </mc:Choice>
              <mc:Fallback>
                <p:oleObj name="Equation" r:id="rId6" imgW="2781000" imgH="469800" progId="Equation.DSMT4">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69269" y="3733800"/>
                        <a:ext cx="27813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1013" name="Object 5"/>
          <p:cNvGraphicFramePr>
            <a:graphicFrameLocks noChangeAspect="1"/>
          </p:cNvGraphicFramePr>
          <p:nvPr>
            <p:extLst>
              <p:ext uri="{D42A27DB-BD31-4B8C-83A1-F6EECF244321}">
                <p14:modId xmlns:p14="http://schemas.microsoft.com/office/powerpoint/2010/main" val="324912754"/>
              </p:ext>
            </p:extLst>
          </p:nvPr>
        </p:nvGraphicFramePr>
        <p:xfrm>
          <a:off x="3581400" y="4343400"/>
          <a:ext cx="5092700" cy="990600"/>
        </p:xfrm>
        <a:graphic>
          <a:graphicData uri="http://schemas.openxmlformats.org/presentationml/2006/ole">
            <mc:AlternateContent xmlns:mc="http://schemas.openxmlformats.org/markup-compatibility/2006">
              <mc:Choice xmlns:v="urn:schemas-microsoft-com:vml" Requires="v">
                <p:oleObj name="Equation" r:id="rId8" imgW="5092560" imgH="990360" progId="Equation.DSMT4">
                  <p:embed/>
                </p:oleObj>
              </mc:Choice>
              <mc:Fallback>
                <p:oleObj name="Equation" r:id="rId8" imgW="5092560" imgH="990360" progId="Equation.DSMT4">
                  <p:embed/>
                  <p:pic>
                    <p:nvPicPr>
                      <p:cNvPr id="0" name="Picture 5"/>
                      <p:cNvPicPr>
                        <a:picLocks noChangeAspect="1" noChangeArrowheads="1"/>
                      </p:cNvPicPr>
                      <p:nvPr/>
                    </p:nvPicPr>
                    <p:blipFill>
                      <a:blip r:embed="rId9"/>
                      <a:srcRect/>
                      <a:stretch>
                        <a:fillRect/>
                      </a:stretch>
                    </p:blipFill>
                    <p:spPr bwMode="auto">
                      <a:xfrm>
                        <a:off x="3581400" y="4343400"/>
                        <a:ext cx="50927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the Properties of the Gradient</a:t>
            </a:r>
          </a:p>
        </p:txBody>
      </p:sp>
      <p:sp>
        <p:nvSpPr>
          <p:cNvPr id="3" name="Content Placeholder 2"/>
          <p:cNvSpPr>
            <a:spLocks noGrp="1"/>
          </p:cNvSpPr>
          <p:nvPr>
            <p:ph idx="1"/>
          </p:nvPr>
        </p:nvSpPr>
        <p:spPr/>
        <p:txBody>
          <a:bodyPr/>
          <a:lstStyle/>
          <a:p>
            <a:r>
              <a:rPr lang="en-US" dirty="0"/>
              <a:t>Determine the gradient of the function </a:t>
            </a:r>
          </a:p>
          <a:p>
            <a:endParaRPr lang="en-US" b="1" dirty="0"/>
          </a:p>
          <a:p>
            <a:pPr>
              <a:spcBef>
                <a:spcPts val="3000"/>
              </a:spcBef>
            </a:pPr>
            <a:r>
              <a:rPr lang="en-US" b="1" dirty="0"/>
              <a:t>Solution</a:t>
            </a:r>
          </a:p>
        </p:txBody>
      </p:sp>
      <p:graphicFrame>
        <p:nvGraphicFramePr>
          <p:cNvPr id="172035" name="Object 3"/>
          <p:cNvGraphicFramePr>
            <a:graphicFrameLocks noChangeAspect="1"/>
          </p:cNvGraphicFramePr>
          <p:nvPr/>
        </p:nvGraphicFramePr>
        <p:xfrm>
          <a:off x="548640" y="1756696"/>
          <a:ext cx="2603500" cy="939800"/>
        </p:xfrm>
        <a:graphic>
          <a:graphicData uri="http://schemas.openxmlformats.org/presentationml/2006/ole">
            <mc:AlternateContent xmlns:mc="http://schemas.openxmlformats.org/markup-compatibility/2006">
              <mc:Choice xmlns:v="urn:schemas-microsoft-com:vml" Requires="v">
                <p:oleObj name="Equation" r:id="rId2" imgW="2603160" imgH="939600" progId="Equation.DSMT4">
                  <p:embed/>
                </p:oleObj>
              </mc:Choice>
              <mc:Fallback>
                <p:oleObj name="Equation" r:id="rId2" imgW="2603160" imgH="9396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 y="1756696"/>
                        <a:ext cx="26035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7" name="Object 5"/>
          <p:cNvGraphicFramePr>
            <a:graphicFrameLocks noChangeAspect="1"/>
          </p:cNvGraphicFramePr>
          <p:nvPr/>
        </p:nvGraphicFramePr>
        <p:xfrm>
          <a:off x="776748" y="3534696"/>
          <a:ext cx="1206500" cy="469900"/>
        </p:xfrm>
        <a:graphic>
          <a:graphicData uri="http://schemas.openxmlformats.org/presentationml/2006/ole">
            <mc:AlternateContent xmlns:mc="http://schemas.openxmlformats.org/markup-compatibility/2006">
              <mc:Choice xmlns:v="urn:schemas-microsoft-com:vml" Requires="v">
                <p:oleObj name="Equation" r:id="rId4" imgW="1206360" imgH="469800" progId="Equation.DSMT4">
                  <p:embed/>
                </p:oleObj>
              </mc:Choice>
              <mc:Fallback>
                <p:oleObj name="Equation" r:id="rId4" imgW="1206360" imgH="4698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748" y="3534696"/>
                        <a:ext cx="1206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8" name="Object 6"/>
          <p:cNvGraphicFramePr>
            <a:graphicFrameLocks noChangeAspect="1"/>
          </p:cNvGraphicFramePr>
          <p:nvPr>
            <p:extLst>
              <p:ext uri="{D42A27DB-BD31-4B8C-83A1-F6EECF244321}">
                <p14:modId xmlns:p14="http://schemas.microsoft.com/office/powerpoint/2010/main" val="835304665"/>
              </p:ext>
            </p:extLst>
          </p:nvPr>
        </p:nvGraphicFramePr>
        <p:xfrm>
          <a:off x="2030413" y="3268663"/>
          <a:ext cx="2095500" cy="1016000"/>
        </p:xfrm>
        <a:graphic>
          <a:graphicData uri="http://schemas.openxmlformats.org/presentationml/2006/ole">
            <mc:AlternateContent xmlns:mc="http://schemas.openxmlformats.org/markup-compatibility/2006">
              <mc:Choice xmlns:v="urn:schemas-microsoft-com:vml" Requires="v">
                <p:oleObj name="Equation" r:id="rId6" imgW="2095200" imgH="1015920" progId="Equation.DSMT4">
                  <p:embed/>
                </p:oleObj>
              </mc:Choice>
              <mc:Fallback>
                <p:oleObj name="Equation" r:id="rId6" imgW="2095200" imgH="1015920" progId="Equation.DSMT4">
                  <p:embed/>
                  <p:pic>
                    <p:nvPicPr>
                      <p:cNvPr id="0" name="Picture 6"/>
                      <p:cNvPicPr>
                        <a:picLocks noChangeAspect="1" noChangeArrowheads="1"/>
                      </p:cNvPicPr>
                      <p:nvPr/>
                    </p:nvPicPr>
                    <p:blipFill>
                      <a:blip r:embed="rId7"/>
                      <a:srcRect/>
                      <a:stretch>
                        <a:fillRect/>
                      </a:stretch>
                    </p:blipFill>
                    <p:spPr bwMode="auto">
                      <a:xfrm>
                        <a:off x="2030413" y="3268663"/>
                        <a:ext cx="20955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2039" name="Object 7"/>
          <p:cNvGraphicFramePr>
            <a:graphicFrameLocks noChangeAspect="1"/>
          </p:cNvGraphicFramePr>
          <p:nvPr/>
        </p:nvGraphicFramePr>
        <p:xfrm>
          <a:off x="2010696" y="4417140"/>
          <a:ext cx="6426200" cy="1219200"/>
        </p:xfrm>
        <a:graphic>
          <a:graphicData uri="http://schemas.openxmlformats.org/presentationml/2006/ole">
            <mc:AlternateContent xmlns:mc="http://schemas.openxmlformats.org/markup-compatibility/2006">
              <mc:Choice xmlns:v="urn:schemas-microsoft-com:vml" Requires="v">
                <p:oleObj name="Equation" r:id="rId8" imgW="6426000" imgH="1218960" progId="Equation.DSMT4">
                  <p:embed/>
                </p:oleObj>
              </mc:Choice>
              <mc:Fallback>
                <p:oleObj name="Equation" r:id="rId8" imgW="6426000" imgH="121896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10696" y="4417140"/>
                        <a:ext cx="64262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20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20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2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5: Using the Properties of the Gradient (cont.) </a:t>
            </a:r>
          </a:p>
        </p:txBody>
      </p:sp>
      <p:graphicFrame>
        <p:nvGraphicFramePr>
          <p:cNvPr id="173060" name="Object 4"/>
          <p:cNvGraphicFramePr>
            <a:graphicFrameLocks noChangeAspect="1"/>
          </p:cNvGraphicFramePr>
          <p:nvPr/>
        </p:nvGraphicFramePr>
        <p:xfrm>
          <a:off x="1049592" y="1371600"/>
          <a:ext cx="6629400" cy="1219200"/>
        </p:xfrm>
        <a:graphic>
          <a:graphicData uri="http://schemas.openxmlformats.org/presentationml/2006/ole">
            <mc:AlternateContent xmlns:mc="http://schemas.openxmlformats.org/markup-compatibility/2006">
              <mc:Choice xmlns:v="urn:schemas-microsoft-com:vml" Requires="v">
                <p:oleObj name="Equation" r:id="rId2" imgW="6629400" imgH="1218960" progId="Equation.DSMT4">
                  <p:embed/>
                </p:oleObj>
              </mc:Choice>
              <mc:Fallback>
                <p:oleObj name="Equation" r:id="rId2" imgW="6629400" imgH="121896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592" y="1371600"/>
                        <a:ext cx="66294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3061" name="Object 5"/>
          <p:cNvGraphicFramePr>
            <a:graphicFrameLocks noChangeAspect="1"/>
          </p:cNvGraphicFramePr>
          <p:nvPr/>
        </p:nvGraphicFramePr>
        <p:xfrm>
          <a:off x="1054100" y="2718006"/>
          <a:ext cx="7175500" cy="1333500"/>
        </p:xfrm>
        <a:graphic>
          <a:graphicData uri="http://schemas.openxmlformats.org/presentationml/2006/ole">
            <mc:AlternateContent xmlns:mc="http://schemas.openxmlformats.org/markup-compatibility/2006">
              <mc:Choice xmlns:v="urn:schemas-microsoft-com:vml" Requires="v">
                <p:oleObj name="Equation" r:id="rId4" imgW="7175160" imgH="1333440" progId="Equation.DSMT4">
                  <p:embed/>
                </p:oleObj>
              </mc:Choice>
              <mc:Fallback>
                <p:oleObj name="Equation" r:id="rId4" imgW="7175160" imgH="133344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4100" y="2718006"/>
                        <a:ext cx="71755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30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6: Applying the Properties of the Directional Derivative to a Function of Three Variables</a:t>
            </a:r>
          </a:p>
        </p:txBody>
      </p:sp>
      <p:sp>
        <p:nvSpPr>
          <p:cNvPr id="3" name="Content Placeholder 2"/>
          <p:cNvSpPr>
            <a:spLocks noGrp="1"/>
          </p:cNvSpPr>
          <p:nvPr>
            <p:ph idx="1"/>
          </p:nvPr>
        </p:nvSpPr>
        <p:spPr>
          <a:xfrm>
            <a:off x="457200" y="1280160"/>
            <a:ext cx="8229600" cy="4508927"/>
          </a:xfrm>
        </p:spPr>
        <p:txBody>
          <a:bodyPr>
            <a:spAutoFit/>
          </a:bodyPr>
          <a:lstStyle/>
          <a:p>
            <a:r>
              <a:rPr lang="en-US" dirty="0"/>
              <a:t>Suppose the temperature, in Celsius, at a point (</a:t>
            </a:r>
            <a:r>
              <a:rPr lang="en-US" i="1" dirty="0"/>
              <a:t>x</a:t>
            </a:r>
            <a:r>
              <a:rPr lang="en-US" dirty="0"/>
              <a:t>, </a:t>
            </a:r>
            <a:r>
              <a:rPr lang="en-US" i="1" dirty="0"/>
              <a:t>y</a:t>
            </a:r>
            <a:r>
              <a:rPr lang="en-US" dirty="0"/>
              <a:t>, </a:t>
            </a:r>
            <a:r>
              <a:rPr lang="en-US" i="1" dirty="0"/>
              <a:t>z</a:t>
            </a:r>
            <a:r>
              <a:rPr lang="en-US" dirty="0"/>
              <a:t>) in a small region of space over a heat source is modeled by the function</a:t>
            </a:r>
          </a:p>
          <a:p>
            <a:endParaRPr lang="en-US" sz="4000" dirty="0"/>
          </a:p>
          <a:p>
            <a:pPr>
              <a:spcBef>
                <a:spcPts val="1800"/>
              </a:spcBef>
            </a:pPr>
            <a:r>
              <a:rPr lang="en-US" dirty="0"/>
              <a:t>where </a:t>
            </a:r>
            <a:r>
              <a:rPr lang="en-US" i="1" dirty="0"/>
              <a:t>x </a:t>
            </a:r>
            <a:r>
              <a:rPr lang="en-US" dirty="0"/>
              <a:t>and </a:t>
            </a:r>
            <a:r>
              <a:rPr lang="en-US" i="1" dirty="0"/>
              <a:t>y</a:t>
            </a:r>
            <a:r>
              <a:rPr lang="en-US" dirty="0"/>
              <a:t> (in meters) are orthogonal horizontal displacements and </a:t>
            </a:r>
            <a:r>
              <a:rPr lang="en-US" i="1" dirty="0"/>
              <a:t>z</a:t>
            </a:r>
            <a:r>
              <a:rPr lang="en-US" dirty="0"/>
              <a:t> (also in meters) is the vertical displacement from the heat source. Find the direction from the point (1, 3, 2) of the greatest rate of decrease of temperature. </a:t>
            </a:r>
          </a:p>
        </p:txBody>
      </p:sp>
      <p:graphicFrame>
        <p:nvGraphicFramePr>
          <p:cNvPr id="174082" name="Object 2"/>
          <p:cNvGraphicFramePr>
            <a:graphicFrameLocks noChangeAspect="1"/>
          </p:cNvGraphicFramePr>
          <p:nvPr>
            <p:extLst>
              <p:ext uri="{D42A27DB-BD31-4B8C-83A1-F6EECF244321}">
                <p14:modId xmlns:p14="http://schemas.microsoft.com/office/powerpoint/2010/main" val="4279538978"/>
              </p:ext>
            </p:extLst>
          </p:nvPr>
        </p:nvGraphicFramePr>
        <p:xfrm>
          <a:off x="2355850" y="2590800"/>
          <a:ext cx="4432300" cy="901700"/>
        </p:xfrm>
        <a:graphic>
          <a:graphicData uri="http://schemas.openxmlformats.org/presentationml/2006/ole">
            <mc:AlternateContent xmlns:mc="http://schemas.openxmlformats.org/markup-compatibility/2006">
              <mc:Choice xmlns:v="urn:schemas-microsoft-com:vml" Requires="v">
                <p:oleObj name="Equation" r:id="rId2" imgW="4431960" imgH="901440" progId="Equation.DSMT4">
                  <p:embed/>
                </p:oleObj>
              </mc:Choice>
              <mc:Fallback>
                <p:oleObj name="Equation" r:id="rId2" imgW="4431960" imgH="9014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850" y="2590800"/>
                        <a:ext cx="44323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6: Applying the Properties of the Directional Derivative to a Function of Three Variables (cont.)</a:t>
            </a:r>
          </a:p>
        </p:txBody>
      </p:sp>
      <p:sp>
        <p:nvSpPr>
          <p:cNvPr id="3" name="Content Placeholder 2"/>
          <p:cNvSpPr>
            <a:spLocks noGrp="1"/>
          </p:cNvSpPr>
          <p:nvPr>
            <p:ph idx="1"/>
          </p:nvPr>
        </p:nvSpPr>
        <p:spPr/>
        <p:txBody>
          <a:bodyPr/>
          <a:lstStyle/>
          <a:p>
            <a:r>
              <a:rPr lang="en-US" dirty="0"/>
              <a:t>What is the rate of change in that direction?</a:t>
            </a:r>
            <a:endParaRPr lang="en-US" b="1" dirty="0"/>
          </a:p>
          <a:p>
            <a:r>
              <a:rPr lang="en-US" b="1" dirty="0"/>
              <a:t>Solution</a:t>
            </a:r>
          </a:p>
          <a:p>
            <a:r>
              <a:rPr lang="en-US" dirty="0"/>
              <a:t>We begin with the gradient.</a:t>
            </a:r>
          </a:p>
          <a:p>
            <a:endParaRPr lang="en-US" dirty="0"/>
          </a:p>
          <a:p>
            <a:endParaRPr lang="en-US" dirty="0"/>
          </a:p>
        </p:txBody>
      </p:sp>
      <p:graphicFrame>
        <p:nvGraphicFramePr>
          <p:cNvPr id="175106" name="Object 2"/>
          <p:cNvGraphicFramePr>
            <a:graphicFrameLocks noChangeAspect="1"/>
          </p:cNvGraphicFramePr>
          <p:nvPr/>
        </p:nvGraphicFramePr>
        <p:xfrm>
          <a:off x="1708150" y="2997200"/>
          <a:ext cx="5727700" cy="1117600"/>
        </p:xfrm>
        <a:graphic>
          <a:graphicData uri="http://schemas.openxmlformats.org/presentationml/2006/ole">
            <mc:AlternateContent xmlns:mc="http://schemas.openxmlformats.org/markup-compatibility/2006">
              <mc:Choice xmlns:v="urn:schemas-microsoft-com:vml" Requires="v">
                <p:oleObj name="Equation" r:id="rId2" imgW="5727600" imgH="1117440" progId="Equation.DSMT4">
                  <p:embed/>
                </p:oleObj>
              </mc:Choice>
              <mc:Fallback>
                <p:oleObj name="Equation" r:id="rId2" imgW="5727600" imgH="111744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8150" y="2997200"/>
                        <a:ext cx="5727700" cy="111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5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 6: Applying the Properties of the Directional Derivative to a Function of Three Variables (cont.)</a:t>
            </a:r>
          </a:p>
        </p:txBody>
      </p:sp>
      <p:sp>
        <p:nvSpPr>
          <p:cNvPr id="3" name="Content Placeholder 2"/>
          <p:cNvSpPr>
            <a:spLocks noGrp="1"/>
          </p:cNvSpPr>
          <p:nvPr>
            <p:ph idx="1"/>
          </p:nvPr>
        </p:nvSpPr>
        <p:spPr/>
        <p:txBody>
          <a:bodyPr/>
          <a:lstStyle/>
          <a:p>
            <a:r>
              <a:rPr lang="en-US" dirty="0"/>
              <a:t>The direction of the greatest decrease in rate of change of </a:t>
            </a:r>
            <a:r>
              <a:rPr lang="en-US" i="1" dirty="0"/>
              <a:t>T </a:t>
            </a:r>
            <a:r>
              <a:rPr lang="en-US" dirty="0"/>
              <a:t>from the point (1, 3, 2) is then</a:t>
            </a:r>
          </a:p>
          <a:p>
            <a:endParaRPr lang="en-US" dirty="0"/>
          </a:p>
          <a:p>
            <a:endParaRPr lang="en-US" dirty="0"/>
          </a:p>
          <a:p>
            <a:endParaRPr lang="en-US" dirty="0"/>
          </a:p>
          <a:p>
            <a:endParaRPr lang="en-US" dirty="0"/>
          </a:p>
          <a:p>
            <a:endParaRPr lang="en-US" dirty="0"/>
          </a:p>
          <a:p>
            <a:pPr>
              <a:spcBef>
                <a:spcPts val="0"/>
              </a:spcBef>
            </a:pPr>
            <a:r>
              <a:rPr lang="en-US" dirty="0"/>
              <a:t>and the rate of decrease in that direction is approximately</a:t>
            </a:r>
          </a:p>
        </p:txBody>
      </p:sp>
      <p:graphicFrame>
        <p:nvGraphicFramePr>
          <p:cNvPr id="176132" name="Object 4"/>
          <p:cNvGraphicFramePr>
            <a:graphicFrameLocks noChangeAspect="1"/>
          </p:cNvGraphicFramePr>
          <p:nvPr/>
        </p:nvGraphicFramePr>
        <p:xfrm>
          <a:off x="2768188" y="5221748"/>
          <a:ext cx="1739900" cy="431800"/>
        </p:xfrm>
        <a:graphic>
          <a:graphicData uri="http://schemas.openxmlformats.org/presentationml/2006/ole">
            <mc:AlternateContent xmlns:mc="http://schemas.openxmlformats.org/markup-compatibility/2006">
              <mc:Choice xmlns:v="urn:schemas-microsoft-com:vml" Requires="v">
                <p:oleObj name="Equation" r:id="rId2" imgW="1739880" imgH="431640" progId="Equation.DSMT4">
                  <p:embed/>
                </p:oleObj>
              </mc:Choice>
              <mc:Fallback>
                <p:oleObj name="Equation" r:id="rId2" imgW="1739880" imgH="431640" progId="Equation.DSMT4">
                  <p:embed/>
                  <p:pic>
                    <p:nvPicPr>
                      <p:cNvPr id="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188" y="5221748"/>
                        <a:ext cx="1739900"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3" name="Object 5"/>
          <p:cNvGraphicFramePr>
            <a:graphicFrameLocks noChangeAspect="1"/>
          </p:cNvGraphicFramePr>
          <p:nvPr/>
        </p:nvGraphicFramePr>
        <p:xfrm>
          <a:off x="1219200" y="2590800"/>
          <a:ext cx="1689100" cy="469900"/>
        </p:xfrm>
        <a:graphic>
          <a:graphicData uri="http://schemas.openxmlformats.org/presentationml/2006/ole">
            <mc:AlternateContent xmlns:mc="http://schemas.openxmlformats.org/markup-compatibility/2006">
              <mc:Choice xmlns:v="urn:schemas-microsoft-com:vml" Requires="v">
                <p:oleObj name="Equation" r:id="rId4" imgW="1688760" imgH="469800" progId="Equation.DSMT4">
                  <p:embed/>
                </p:oleObj>
              </mc:Choice>
              <mc:Fallback>
                <p:oleObj name="Equation" r:id="rId4" imgW="1688760" imgH="469800" progId="Equation.DSMT4">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2590800"/>
                        <a:ext cx="16891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4" name="Object 6"/>
          <p:cNvGraphicFramePr>
            <a:graphicFrameLocks noChangeAspect="1"/>
          </p:cNvGraphicFramePr>
          <p:nvPr/>
        </p:nvGraphicFramePr>
        <p:xfrm>
          <a:off x="2942304" y="2362200"/>
          <a:ext cx="2895600" cy="1028700"/>
        </p:xfrm>
        <a:graphic>
          <a:graphicData uri="http://schemas.openxmlformats.org/presentationml/2006/ole">
            <mc:AlternateContent xmlns:mc="http://schemas.openxmlformats.org/markup-compatibility/2006">
              <mc:Choice xmlns:v="urn:schemas-microsoft-com:vml" Requires="v">
                <p:oleObj name="Equation" r:id="rId6" imgW="2895480" imgH="1028520" progId="Equation.DSMT4">
                  <p:embed/>
                </p:oleObj>
              </mc:Choice>
              <mc:Fallback>
                <p:oleObj name="Equation" r:id="rId6" imgW="2895480" imgH="1028520" progId="Equation.DSMT4">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2304" y="2362200"/>
                        <a:ext cx="2895600" cy="102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5" name="Object 7"/>
          <p:cNvGraphicFramePr>
            <a:graphicFrameLocks noChangeAspect="1"/>
          </p:cNvGraphicFramePr>
          <p:nvPr/>
        </p:nvGraphicFramePr>
        <p:xfrm>
          <a:off x="2910348" y="3522408"/>
          <a:ext cx="1943100" cy="838200"/>
        </p:xfrm>
        <a:graphic>
          <a:graphicData uri="http://schemas.openxmlformats.org/presentationml/2006/ole">
            <mc:AlternateContent xmlns:mc="http://schemas.openxmlformats.org/markup-compatibility/2006">
              <mc:Choice xmlns:v="urn:schemas-microsoft-com:vml" Requires="v">
                <p:oleObj name="Equation" r:id="rId8" imgW="1942920" imgH="838080" progId="Equation.DSMT4">
                  <p:embed/>
                </p:oleObj>
              </mc:Choice>
              <mc:Fallback>
                <p:oleObj name="Equation" r:id="rId8" imgW="1942920" imgH="838080" progId="Equation.DSMT4">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0348" y="3522408"/>
                        <a:ext cx="19431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6136" name="Object 8"/>
          <p:cNvGraphicFramePr>
            <a:graphicFrameLocks noChangeAspect="1"/>
          </p:cNvGraphicFramePr>
          <p:nvPr/>
        </p:nvGraphicFramePr>
        <p:xfrm>
          <a:off x="4876800" y="3733800"/>
          <a:ext cx="2768600" cy="469900"/>
        </p:xfrm>
        <a:graphic>
          <a:graphicData uri="http://schemas.openxmlformats.org/presentationml/2006/ole">
            <mc:AlternateContent xmlns:mc="http://schemas.openxmlformats.org/markup-compatibility/2006">
              <mc:Choice xmlns:v="urn:schemas-microsoft-com:vml" Requires="v">
                <p:oleObj name="Equation" r:id="rId10" imgW="2768400" imgH="469800" progId="Equation.DSMT4">
                  <p:embed/>
                </p:oleObj>
              </mc:Choice>
              <mc:Fallback>
                <p:oleObj name="Equation" r:id="rId10" imgW="2768400" imgH="469800" progId="Equation.DSMT4">
                  <p:embed/>
                  <p:pic>
                    <p:nvPicPr>
                      <p:cNvPr id="0"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6800" y="3733800"/>
                        <a:ext cx="27686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1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1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1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61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61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Derivatives (cont.)</a:t>
            </a:r>
          </a:p>
        </p:txBody>
      </p:sp>
      <p:sp>
        <p:nvSpPr>
          <p:cNvPr id="3" name="Content Placeholder 2"/>
          <p:cNvSpPr>
            <a:spLocks noGrp="1"/>
          </p:cNvSpPr>
          <p:nvPr>
            <p:ph idx="1"/>
          </p:nvPr>
        </p:nvSpPr>
        <p:spPr/>
        <p:txBody>
          <a:bodyPr/>
          <a:lstStyle/>
          <a:p>
            <a:r>
              <a:rPr lang="en-US" dirty="0"/>
              <a:t>Implicitly, the rate of change of </a:t>
            </a:r>
            <a:r>
              <a:rPr lang="en-US" i="1" dirty="0"/>
              <a:t>z </a:t>
            </a:r>
            <a:r>
              <a:rPr lang="en-US" dirty="0"/>
              <a:t>in both cases is measured with respect to horizontal distance.</a:t>
            </a:r>
          </a:p>
          <a:p>
            <a:r>
              <a:rPr lang="en-US" dirty="0"/>
              <a:t>More formally, suppose that </a:t>
            </a:r>
            <a:r>
              <a:rPr lang="en-US" i="1" dirty="0"/>
              <a:t>f</a:t>
            </a:r>
            <a:r>
              <a:rPr lang="en-US" dirty="0"/>
              <a:t>(</a:t>
            </a:r>
            <a:r>
              <a:rPr lang="en-US" i="1" dirty="0"/>
              <a:t>x</a:t>
            </a:r>
            <a:r>
              <a:rPr lang="en-US" dirty="0"/>
              <a:t>, </a:t>
            </a:r>
            <a:r>
              <a:rPr lang="en-US" i="1" dirty="0"/>
              <a:t>y</a:t>
            </a:r>
            <a:r>
              <a:rPr lang="en-US" dirty="0"/>
              <a:t>) is a differentiable function and that </a:t>
            </a:r>
            <a:r>
              <a:rPr lang="en-US" i="1" dirty="0"/>
              <a:t>C</a:t>
            </a:r>
            <a:r>
              <a:rPr lang="en-US" dirty="0"/>
              <a:t> is a curve parametrized by the differentiable functions </a:t>
            </a:r>
            <a:r>
              <a:rPr lang="en-US" i="1" dirty="0"/>
              <a:t>x</a:t>
            </a:r>
            <a:r>
              <a:rPr lang="en-US" dirty="0"/>
              <a:t> </a:t>
            </a:r>
            <a:r>
              <a:rPr lang="en-US" dirty="0">
                <a:latin typeface="Symbol" pitchFamily="82" charset="2"/>
              </a:rPr>
              <a:t>=</a:t>
            </a:r>
            <a:r>
              <a:rPr lang="en-US" i="1" dirty="0"/>
              <a:t> g</a:t>
            </a:r>
            <a:r>
              <a:rPr lang="en-US" dirty="0"/>
              <a:t>(</a:t>
            </a:r>
            <a:r>
              <a:rPr lang="en-US" i="1" dirty="0"/>
              <a:t>t</a:t>
            </a:r>
            <a:r>
              <a:rPr lang="en-US" dirty="0"/>
              <a:t>) and </a:t>
            </a:r>
            <a:r>
              <a:rPr lang="en-US" i="1" dirty="0"/>
              <a:t>y</a:t>
            </a:r>
            <a:r>
              <a:rPr lang="en-US" dirty="0"/>
              <a:t> </a:t>
            </a:r>
            <a:r>
              <a:rPr lang="en-US" dirty="0">
                <a:latin typeface="Symbol" pitchFamily="82" charset="2"/>
              </a:rPr>
              <a:t>=</a:t>
            </a:r>
            <a:r>
              <a:rPr lang="en-US" dirty="0"/>
              <a:t> </a:t>
            </a:r>
            <a:r>
              <a:rPr lang="en-US" i="1" dirty="0"/>
              <a:t>h</a:t>
            </a:r>
            <a:r>
              <a:rPr lang="en-US" dirty="0"/>
              <a:t>(</a:t>
            </a:r>
            <a:r>
              <a:rPr lang="en-US" i="1" dirty="0"/>
              <a:t>t</a:t>
            </a:r>
            <a:r>
              <a:rPr lang="en-US" dirty="0"/>
              <a:t>). Then by the Chain Rule, the rate of change of </a:t>
            </a:r>
            <a:r>
              <a:rPr lang="en-US" i="1" dirty="0"/>
              <a:t>f</a:t>
            </a:r>
            <a:r>
              <a:rPr lang="en-US" dirty="0"/>
              <a:t> with respect to </a:t>
            </a:r>
            <a:r>
              <a:rPr lang="en-US" i="1" dirty="0"/>
              <a:t>t</a:t>
            </a:r>
            <a:r>
              <a:rPr lang="en-US" dirty="0"/>
              <a:t> at a given point of </a:t>
            </a:r>
            <a:r>
              <a:rPr lang="en-US" i="1" dirty="0"/>
              <a:t>C</a:t>
            </a:r>
            <a:r>
              <a:rPr lang="en-US" dirty="0"/>
              <a:t> is</a:t>
            </a:r>
          </a:p>
        </p:txBody>
      </p:sp>
      <p:graphicFrame>
        <p:nvGraphicFramePr>
          <p:cNvPr id="179202" name="Object 2"/>
          <p:cNvGraphicFramePr>
            <a:graphicFrameLocks noChangeAspect="1"/>
          </p:cNvGraphicFramePr>
          <p:nvPr>
            <p:extLst>
              <p:ext uri="{D42A27DB-BD31-4B8C-83A1-F6EECF244321}">
                <p14:modId xmlns:p14="http://schemas.microsoft.com/office/powerpoint/2010/main" val="1775684568"/>
              </p:ext>
            </p:extLst>
          </p:nvPr>
        </p:nvGraphicFramePr>
        <p:xfrm>
          <a:off x="3054350" y="4591050"/>
          <a:ext cx="3073400" cy="889000"/>
        </p:xfrm>
        <a:graphic>
          <a:graphicData uri="http://schemas.openxmlformats.org/presentationml/2006/ole">
            <mc:AlternateContent xmlns:mc="http://schemas.openxmlformats.org/markup-compatibility/2006">
              <mc:Choice xmlns:v="urn:schemas-microsoft-com:vml" Requires="v">
                <p:oleObj name="Equation" r:id="rId2" imgW="3073320" imgH="888840" progId="Equation.DSMT4">
                  <p:embed/>
                </p:oleObj>
              </mc:Choice>
              <mc:Fallback>
                <p:oleObj name="Equation" r:id="rId2" imgW="3073320" imgH="888840" progId="Equation.DSMT4">
                  <p:embed/>
                  <p:pic>
                    <p:nvPicPr>
                      <p:cNvPr id="0" name="Picture 2"/>
                      <p:cNvPicPr>
                        <a:picLocks noChangeAspect="1" noChangeArrowheads="1"/>
                      </p:cNvPicPr>
                      <p:nvPr/>
                    </p:nvPicPr>
                    <p:blipFill>
                      <a:blip r:embed="rId3"/>
                      <a:srcRect/>
                      <a:stretch>
                        <a:fillRect/>
                      </a:stretch>
                    </p:blipFill>
                    <p:spPr bwMode="auto">
                      <a:xfrm>
                        <a:off x="3054350" y="4591050"/>
                        <a:ext cx="3073400"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9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Derivatives (cont.)</a:t>
            </a:r>
          </a:p>
        </p:txBody>
      </p:sp>
      <p:sp>
        <p:nvSpPr>
          <p:cNvPr id="3" name="Content Placeholder 2"/>
          <p:cNvSpPr>
            <a:spLocks noGrp="1"/>
          </p:cNvSpPr>
          <p:nvPr>
            <p:ph idx="1"/>
          </p:nvPr>
        </p:nvSpPr>
        <p:spPr/>
        <p:txBody>
          <a:bodyPr/>
          <a:lstStyle/>
          <a:p>
            <a:r>
              <a:rPr lang="en-US" dirty="0"/>
              <a:t>Suppose                     is a unit vector. To determine the derivative of </a:t>
            </a:r>
            <a:r>
              <a:rPr lang="en-US" i="1" dirty="0"/>
              <a:t>f</a:t>
            </a:r>
            <a:r>
              <a:rPr lang="en-US" dirty="0"/>
              <a:t> at the point (</a:t>
            </a:r>
            <a:r>
              <a:rPr lang="en-US" i="1" dirty="0"/>
              <a:t>a</a:t>
            </a:r>
            <a:r>
              <a:rPr lang="en-US" dirty="0"/>
              <a:t>, </a:t>
            </a:r>
            <a:r>
              <a:rPr lang="en-US" i="1" dirty="0"/>
              <a:t>b</a:t>
            </a:r>
            <a:r>
              <a:rPr lang="en-US" dirty="0"/>
              <a:t>) in the direction of </a:t>
            </a:r>
            <a:r>
              <a:rPr lang="en-US" b="1" dirty="0"/>
              <a:t>u</a:t>
            </a:r>
            <a:r>
              <a:rPr lang="en-US" dirty="0"/>
              <a:t>, which we will denote as                   we let </a:t>
            </a:r>
            <a:r>
              <a:rPr lang="en-US" i="1" dirty="0"/>
              <a:t>C</a:t>
            </a:r>
            <a:r>
              <a:rPr lang="en-US" dirty="0"/>
              <a:t> be the line parametrized by </a:t>
            </a:r>
            <a:r>
              <a:rPr lang="en-US" i="1" dirty="0"/>
              <a:t>x</a:t>
            </a:r>
            <a:r>
              <a:rPr lang="en-US" dirty="0"/>
              <a:t> </a:t>
            </a:r>
            <a:r>
              <a:rPr lang="en-US" dirty="0">
                <a:latin typeface="Symbol" pitchFamily="82" charset="2"/>
              </a:rPr>
              <a:t>=</a:t>
            </a:r>
            <a:r>
              <a:rPr lang="en-US" dirty="0"/>
              <a:t> </a:t>
            </a:r>
            <a:r>
              <a:rPr lang="en-US" i="1" dirty="0"/>
              <a:t>a</a:t>
            </a:r>
            <a:r>
              <a:rPr lang="en-US" dirty="0"/>
              <a:t> </a:t>
            </a:r>
            <a:r>
              <a:rPr lang="en-US" dirty="0">
                <a:latin typeface="Symbol" pitchFamily="82" charset="2"/>
              </a:rPr>
              <a:t>+</a:t>
            </a:r>
            <a:r>
              <a:rPr lang="en-US" dirty="0"/>
              <a:t> </a:t>
            </a:r>
            <a:r>
              <a:rPr lang="en-US" i="1" dirty="0"/>
              <a:t>tu</a:t>
            </a:r>
            <a:r>
              <a:rPr lang="en-US" baseline="-25000" dirty="0"/>
              <a:t>1</a:t>
            </a:r>
            <a:r>
              <a:rPr lang="en-US" dirty="0"/>
              <a:t> and </a:t>
            </a:r>
            <a:r>
              <a:rPr lang="en-US" i="1" dirty="0"/>
              <a:t>y</a:t>
            </a:r>
            <a:r>
              <a:rPr lang="en-US" dirty="0"/>
              <a:t> </a:t>
            </a:r>
            <a:r>
              <a:rPr lang="en-US" dirty="0">
                <a:latin typeface="Symbol" pitchFamily="82" charset="2"/>
              </a:rPr>
              <a:t>=</a:t>
            </a:r>
            <a:r>
              <a:rPr lang="en-US" dirty="0"/>
              <a:t> </a:t>
            </a:r>
            <a:r>
              <a:rPr lang="en-US" i="1" dirty="0"/>
              <a:t>b</a:t>
            </a:r>
            <a:r>
              <a:rPr lang="en-US" dirty="0"/>
              <a:t> </a:t>
            </a:r>
            <a:r>
              <a:rPr lang="en-US" dirty="0">
                <a:latin typeface="Symbol" pitchFamily="82" charset="2"/>
              </a:rPr>
              <a:t>+</a:t>
            </a:r>
            <a:r>
              <a:rPr lang="en-US" dirty="0"/>
              <a:t> </a:t>
            </a:r>
            <a:r>
              <a:rPr lang="en-US" i="1" dirty="0"/>
              <a:t>tu</a:t>
            </a:r>
            <a:r>
              <a:rPr lang="en-US" baseline="-25000" dirty="0"/>
              <a:t>2</a:t>
            </a:r>
            <a:r>
              <a:rPr lang="en-US" dirty="0"/>
              <a:t>, and define</a:t>
            </a:r>
          </a:p>
        </p:txBody>
      </p:sp>
      <p:graphicFrame>
        <p:nvGraphicFramePr>
          <p:cNvPr id="180227" name="Object 3"/>
          <p:cNvGraphicFramePr>
            <a:graphicFrameLocks noChangeAspect="1"/>
          </p:cNvGraphicFramePr>
          <p:nvPr/>
        </p:nvGraphicFramePr>
        <p:xfrm>
          <a:off x="1917700" y="1313607"/>
          <a:ext cx="1511300" cy="495300"/>
        </p:xfrm>
        <a:graphic>
          <a:graphicData uri="http://schemas.openxmlformats.org/presentationml/2006/ole">
            <mc:AlternateContent xmlns:mc="http://schemas.openxmlformats.org/markup-compatibility/2006">
              <mc:Choice xmlns:v="urn:schemas-microsoft-com:vml" Requires="v">
                <p:oleObj name="Equation" r:id="rId2" imgW="1511280" imgH="495000" progId="Equation.DSMT4">
                  <p:embed/>
                </p:oleObj>
              </mc:Choice>
              <mc:Fallback>
                <p:oleObj name="Equation" r:id="rId2" imgW="1511280" imgH="495000" progId="Equation.DSMT4">
                  <p:embed/>
                  <p:pic>
                    <p:nvPicPr>
                      <p:cNvPr id="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700" y="1313607"/>
                        <a:ext cx="1511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8" name="Object 4"/>
          <p:cNvGraphicFramePr>
            <a:graphicFrameLocks noChangeAspect="1"/>
          </p:cNvGraphicFramePr>
          <p:nvPr/>
        </p:nvGraphicFramePr>
        <p:xfrm>
          <a:off x="4041060" y="2180304"/>
          <a:ext cx="1422400" cy="469900"/>
        </p:xfrm>
        <a:graphic>
          <a:graphicData uri="http://schemas.openxmlformats.org/presentationml/2006/ole">
            <mc:AlternateContent xmlns:mc="http://schemas.openxmlformats.org/markup-compatibility/2006">
              <mc:Choice xmlns:v="urn:schemas-microsoft-com:vml" Requires="v">
                <p:oleObj name="Equation" r:id="rId4" imgW="1422360" imgH="469800" progId="Equation.DSMT4">
                  <p:embed/>
                </p:oleObj>
              </mc:Choice>
              <mc:Fallback>
                <p:oleObj name="Equation" r:id="rId4" imgW="1422360" imgH="469800" progId="Equation.DSMT4">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41060" y="2180304"/>
                        <a:ext cx="1422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80229" name="Object 5"/>
          <p:cNvGraphicFramePr>
            <a:graphicFrameLocks noChangeAspect="1"/>
          </p:cNvGraphicFramePr>
          <p:nvPr/>
        </p:nvGraphicFramePr>
        <p:xfrm>
          <a:off x="2711450" y="3175000"/>
          <a:ext cx="3721100" cy="1016000"/>
        </p:xfrm>
        <a:graphic>
          <a:graphicData uri="http://schemas.openxmlformats.org/presentationml/2006/ole">
            <mc:AlternateContent xmlns:mc="http://schemas.openxmlformats.org/markup-compatibility/2006">
              <mc:Choice xmlns:v="urn:schemas-microsoft-com:vml" Requires="v">
                <p:oleObj name="Equation" r:id="rId6" imgW="3720960" imgH="1015920" progId="Equation.DSMT4">
                  <p:embed/>
                </p:oleObj>
              </mc:Choice>
              <mc:Fallback>
                <p:oleObj name="Equation" r:id="rId6" imgW="3720960" imgH="1015920" progId="Equation.DSMT4">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11450" y="3175000"/>
                        <a:ext cx="37211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2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Derivatives (cont.)</a:t>
            </a:r>
          </a:p>
        </p:txBody>
      </p:sp>
      <p:sp>
        <p:nvSpPr>
          <p:cNvPr id="3" name="Content Placeholder 2"/>
          <p:cNvSpPr>
            <a:spLocks noGrp="1"/>
          </p:cNvSpPr>
          <p:nvPr>
            <p:ph idx="1"/>
          </p:nvPr>
        </p:nvSpPr>
        <p:spPr/>
        <p:txBody>
          <a:bodyPr/>
          <a:lstStyle/>
          <a:p>
            <a:r>
              <a:rPr lang="en-US" dirty="0"/>
              <a:t>Since      is the distance between the points </a:t>
            </a:r>
            <a:br>
              <a:rPr lang="en-US" dirty="0"/>
            </a:br>
            <a:r>
              <a:rPr lang="en-US" dirty="0"/>
              <a:t>(</a:t>
            </a:r>
            <a:r>
              <a:rPr lang="en-US" i="1" dirty="0"/>
              <a:t>a</a:t>
            </a:r>
            <a:r>
              <a:rPr lang="en-US" dirty="0"/>
              <a:t> </a:t>
            </a:r>
            <a:r>
              <a:rPr lang="en-US" dirty="0">
                <a:latin typeface="Symbol" pitchFamily="82" charset="2"/>
              </a:rPr>
              <a:t>+</a:t>
            </a:r>
            <a:r>
              <a:rPr lang="en-US" dirty="0"/>
              <a:t> </a:t>
            </a:r>
            <a:r>
              <a:rPr lang="en-US" i="1" dirty="0"/>
              <a:t>tu</a:t>
            </a:r>
            <a:r>
              <a:rPr lang="en-US" baseline="-25000" dirty="0"/>
              <a:t>1</a:t>
            </a:r>
            <a:r>
              <a:rPr lang="en-US" dirty="0"/>
              <a:t>, </a:t>
            </a:r>
            <a:r>
              <a:rPr lang="en-US" i="1" dirty="0"/>
              <a:t>b</a:t>
            </a:r>
            <a:r>
              <a:rPr lang="en-US" dirty="0"/>
              <a:t> </a:t>
            </a:r>
            <a:r>
              <a:rPr lang="en-US" dirty="0">
                <a:latin typeface="Symbol" pitchFamily="82" charset="2"/>
              </a:rPr>
              <a:t>+</a:t>
            </a:r>
            <a:r>
              <a:rPr lang="en-US" dirty="0"/>
              <a:t> </a:t>
            </a:r>
            <a:r>
              <a:rPr lang="en-US" i="1" dirty="0"/>
              <a:t>tu</a:t>
            </a:r>
            <a:r>
              <a:rPr lang="en-US" baseline="-25000" dirty="0"/>
              <a:t>2</a:t>
            </a:r>
            <a:r>
              <a:rPr lang="en-US" dirty="0"/>
              <a:t>) and (</a:t>
            </a:r>
            <a:r>
              <a:rPr lang="en-US" i="1" dirty="0"/>
              <a:t>a</a:t>
            </a:r>
            <a:r>
              <a:rPr lang="en-US" dirty="0"/>
              <a:t>, </a:t>
            </a:r>
            <a:r>
              <a:rPr lang="en-US" i="1" dirty="0"/>
              <a:t>b</a:t>
            </a:r>
            <a:r>
              <a:rPr lang="en-US" dirty="0"/>
              <a:t>), </a:t>
            </a:r>
            <a:r>
              <a:rPr lang="en-US" i="1" dirty="0"/>
              <a:t>D</a:t>
            </a:r>
            <a:r>
              <a:rPr lang="en-US" b="1" baseline="-25000" dirty="0"/>
              <a:t>u</a:t>
            </a:r>
            <a:r>
              <a:rPr lang="en-US" i="1" dirty="0"/>
              <a:t> f</a:t>
            </a:r>
            <a:r>
              <a:rPr lang="en-US" dirty="0"/>
              <a:t>(</a:t>
            </a:r>
            <a:r>
              <a:rPr lang="en-US" i="1" dirty="0"/>
              <a:t>a</a:t>
            </a:r>
            <a:r>
              <a:rPr lang="en-US" dirty="0"/>
              <a:t>,</a:t>
            </a:r>
            <a:r>
              <a:rPr lang="en-US" i="1" dirty="0"/>
              <a:t> b</a:t>
            </a:r>
            <a:r>
              <a:rPr lang="en-US" dirty="0"/>
              <a:t>) is the rate of change of </a:t>
            </a:r>
            <a:r>
              <a:rPr lang="en-US" i="1" dirty="0"/>
              <a:t>f</a:t>
            </a:r>
            <a:r>
              <a:rPr lang="en-US" dirty="0"/>
              <a:t>(</a:t>
            </a:r>
            <a:r>
              <a:rPr lang="en-US" i="1" dirty="0"/>
              <a:t>x</a:t>
            </a:r>
            <a:r>
              <a:rPr lang="en-US" dirty="0"/>
              <a:t>, </a:t>
            </a:r>
            <a:r>
              <a:rPr lang="en-US" i="1" dirty="0"/>
              <a:t>y</a:t>
            </a:r>
            <a:r>
              <a:rPr lang="en-US" dirty="0"/>
              <a:t>) at the point (</a:t>
            </a:r>
            <a:r>
              <a:rPr lang="en-US" i="1" dirty="0"/>
              <a:t>a</a:t>
            </a:r>
            <a:r>
              <a:rPr lang="en-US" dirty="0"/>
              <a:t>, </a:t>
            </a:r>
            <a:r>
              <a:rPr lang="en-US" i="1" dirty="0"/>
              <a:t>b</a:t>
            </a:r>
            <a:r>
              <a:rPr lang="en-US" dirty="0"/>
              <a:t>) with respect to distance, or arc length, along the line </a:t>
            </a:r>
            <a:r>
              <a:rPr lang="en-US" i="1" dirty="0"/>
              <a:t>C</a:t>
            </a:r>
            <a:r>
              <a:rPr lang="en-US" dirty="0"/>
              <a:t>. We can also express this directly as a limit of difference quotients, as shown next.</a:t>
            </a:r>
          </a:p>
        </p:txBody>
      </p:sp>
      <p:graphicFrame>
        <p:nvGraphicFramePr>
          <p:cNvPr id="181253" name="Object 5"/>
          <p:cNvGraphicFramePr>
            <a:graphicFrameLocks noChangeAspect="1"/>
          </p:cNvGraphicFramePr>
          <p:nvPr/>
        </p:nvGraphicFramePr>
        <p:xfrm>
          <a:off x="1409700" y="1324896"/>
          <a:ext cx="266700" cy="469900"/>
        </p:xfrm>
        <a:graphic>
          <a:graphicData uri="http://schemas.openxmlformats.org/presentationml/2006/ole">
            <mc:AlternateContent xmlns:mc="http://schemas.openxmlformats.org/markup-compatibility/2006">
              <mc:Choice xmlns:v="urn:schemas-microsoft-com:vml" Requires="v">
                <p:oleObj name="Equation" r:id="rId2" imgW="266400" imgH="469800" progId="Equation.DSMT4">
                  <p:embed/>
                </p:oleObj>
              </mc:Choice>
              <mc:Fallback>
                <p:oleObj name="Equation" r:id="rId2" imgW="266400" imgH="469800" progId="Equation.DSMT4">
                  <p:embed/>
                  <p:pic>
                    <p:nvPicPr>
                      <p:cNvPr id="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1324896"/>
                        <a:ext cx="2667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Directional Derivative</a:t>
            </a:r>
          </a:p>
        </p:txBody>
      </p:sp>
      <p:sp>
        <p:nvSpPr>
          <p:cNvPr id="3" name="Content Placeholder 2"/>
          <p:cNvSpPr>
            <a:spLocks noGrp="1"/>
          </p:cNvSpPr>
          <p:nvPr>
            <p:ph idx="1"/>
          </p:nvPr>
        </p:nvSpPr>
        <p:spPr>
          <a:xfrm>
            <a:off x="457200" y="1280160"/>
            <a:ext cx="8229600" cy="2419124"/>
          </a:xfrm>
          <a:solidFill>
            <a:srgbClr val="FFFFCC"/>
          </a:solidFill>
          <a:ln w="28575">
            <a:solidFill>
              <a:schemeClr val="tx1"/>
            </a:solidFill>
          </a:ln>
        </p:spPr>
        <p:txBody>
          <a:bodyPr>
            <a:spAutoFit/>
          </a:bodyPr>
          <a:lstStyle/>
          <a:p>
            <a:r>
              <a:rPr lang="en-US" dirty="0">
                <a:solidFill>
                  <a:schemeClr val="tx1"/>
                </a:solidFill>
              </a:rPr>
              <a:t>If the limit exists, the </a:t>
            </a:r>
            <a:r>
              <a:rPr lang="en-US" b="1" dirty="0">
                <a:solidFill>
                  <a:srgbClr val="C00000"/>
                </a:solidFill>
              </a:rPr>
              <a:t>directional derivative</a:t>
            </a:r>
            <a:r>
              <a:rPr lang="en-US" b="1" dirty="0">
                <a:solidFill>
                  <a:schemeClr val="tx1"/>
                </a:solidFill>
              </a:rPr>
              <a:t> </a:t>
            </a:r>
            <a:r>
              <a:rPr lang="en-US" dirty="0">
                <a:solidFill>
                  <a:schemeClr val="tx1"/>
                </a:solidFill>
              </a:rPr>
              <a:t>of </a:t>
            </a:r>
            <a:r>
              <a:rPr lang="en-US" i="1" dirty="0">
                <a:solidFill>
                  <a:schemeClr val="tx1"/>
                </a:solidFill>
              </a:rPr>
              <a:t>f</a:t>
            </a:r>
            <a:r>
              <a:rPr lang="en-US" dirty="0">
                <a:solidFill>
                  <a:schemeClr val="tx1"/>
                </a:solidFill>
              </a:rPr>
              <a:t>(</a:t>
            </a:r>
            <a:r>
              <a:rPr lang="en-US" i="1" dirty="0">
                <a:solidFill>
                  <a:schemeClr val="tx1"/>
                </a:solidFill>
              </a:rPr>
              <a:t>x</a:t>
            </a:r>
            <a:r>
              <a:rPr lang="en-US" dirty="0">
                <a:solidFill>
                  <a:schemeClr val="tx1"/>
                </a:solidFill>
              </a:rPr>
              <a:t>, </a:t>
            </a:r>
            <a:r>
              <a:rPr lang="en-US" i="1" dirty="0">
                <a:solidFill>
                  <a:schemeClr val="tx1"/>
                </a:solidFill>
              </a:rPr>
              <a:t>y</a:t>
            </a:r>
            <a:r>
              <a:rPr lang="en-US" dirty="0">
                <a:solidFill>
                  <a:schemeClr val="tx1"/>
                </a:solidFill>
              </a:rPr>
              <a:t>) at the point (</a:t>
            </a:r>
            <a:r>
              <a:rPr lang="en-US" i="1" dirty="0">
                <a:solidFill>
                  <a:schemeClr val="tx1"/>
                </a:solidFill>
              </a:rPr>
              <a:t>a</a:t>
            </a:r>
            <a:r>
              <a:rPr lang="en-US" dirty="0">
                <a:solidFill>
                  <a:schemeClr val="tx1"/>
                </a:solidFill>
              </a:rPr>
              <a:t>, </a:t>
            </a:r>
            <a:r>
              <a:rPr lang="en-US" i="1" dirty="0">
                <a:solidFill>
                  <a:schemeClr val="tx1"/>
                </a:solidFill>
              </a:rPr>
              <a:t>b</a:t>
            </a:r>
            <a:r>
              <a:rPr lang="en-US" dirty="0">
                <a:solidFill>
                  <a:schemeClr val="tx1"/>
                </a:solidFill>
              </a:rPr>
              <a:t>) in the direction of the unit vector </a:t>
            </a:r>
          </a:p>
          <a:p>
            <a:pPr>
              <a:spcBef>
                <a:spcPts val="0"/>
              </a:spcBef>
            </a:pPr>
            <a:r>
              <a:rPr lang="en-US" dirty="0">
                <a:solidFill>
                  <a:schemeClr val="tx1"/>
                </a:solidFill>
              </a:rPr>
              <a:t>                    is</a:t>
            </a:r>
          </a:p>
          <a:p>
            <a:endParaRPr lang="en-US" b="1" i="1" dirty="0">
              <a:solidFill>
                <a:schemeClr val="tx1"/>
              </a:solidFill>
            </a:endParaRPr>
          </a:p>
          <a:p>
            <a:endParaRPr lang="en-US" dirty="0">
              <a:solidFill>
                <a:schemeClr val="tx1"/>
              </a:solidFill>
            </a:endParaRPr>
          </a:p>
        </p:txBody>
      </p:sp>
      <p:graphicFrame>
        <p:nvGraphicFramePr>
          <p:cNvPr id="40974" name="Object 14"/>
          <p:cNvGraphicFramePr>
            <a:graphicFrameLocks noChangeAspect="1"/>
          </p:cNvGraphicFramePr>
          <p:nvPr>
            <p:extLst>
              <p:ext uri="{D42A27DB-BD31-4B8C-83A1-F6EECF244321}">
                <p14:modId xmlns:p14="http://schemas.microsoft.com/office/powerpoint/2010/main" val="2866387229"/>
              </p:ext>
            </p:extLst>
          </p:nvPr>
        </p:nvGraphicFramePr>
        <p:xfrm>
          <a:off x="555978" y="2133600"/>
          <a:ext cx="1511300" cy="495300"/>
        </p:xfrm>
        <a:graphic>
          <a:graphicData uri="http://schemas.openxmlformats.org/presentationml/2006/ole">
            <mc:AlternateContent xmlns:mc="http://schemas.openxmlformats.org/markup-compatibility/2006">
              <mc:Choice xmlns:v="urn:schemas-microsoft-com:vml" Requires="v">
                <p:oleObj name="Equation" r:id="rId2" imgW="1511280" imgH="495000" progId="Equation.DSMT4">
                  <p:embed/>
                </p:oleObj>
              </mc:Choice>
              <mc:Fallback>
                <p:oleObj name="Equation" r:id="rId2" imgW="1511280" imgH="495000" progId="Equation.DSMT4">
                  <p:embed/>
                  <p:pic>
                    <p:nvPicPr>
                      <p:cNvPr id="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78" y="2133600"/>
                        <a:ext cx="15113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0975" name="Object 15"/>
          <p:cNvGraphicFramePr>
            <a:graphicFrameLocks noChangeAspect="1"/>
          </p:cNvGraphicFramePr>
          <p:nvPr>
            <p:extLst>
              <p:ext uri="{D42A27DB-BD31-4B8C-83A1-F6EECF244321}">
                <p14:modId xmlns:p14="http://schemas.microsoft.com/office/powerpoint/2010/main" val="304072187"/>
              </p:ext>
            </p:extLst>
          </p:nvPr>
        </p:nvGraphicFramePr>
        <p:xfrm>
          <a:off x="1606550" y="2679700"/>
          <a:ext cx="5930900" cy="901700"/>
        </p:xfrm>
        <a:graphic>
          <a:graphicData uri="http://schemas.openxmlformats.org/presentationml/2006/ole">
            <mc:AlternateContent xmlns:mc="http://schemas.openxmlformats.org/markup-compatibility/2006">
              <mc:Choice xmlns:v="urn:schemas-microsoft-com:vml" Requires="v">
                <p:oleObj name="Equation" r:id="rId4" imgW="5930640" imgH="901440" progId="Equation.DSMT4">
                  <p:embed/>
                </p:oleObj>
              </mc:Choice>
              <mc:Fallback>
                <p:oleObj name="Equation" r:id="rId4" imgW="5930640" imgH="901440" progId="Equation.DSMT4">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6550" y="2679700"/>
                        <a:ext cx="59309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Directional Derivatives (cont.)</a:t>
            </a:r>
          </a:p>
        </p:txBody>
      </p:sp>
      <p:sp>
        <p:nvSpPr>
          <p:cNvPr id="3" name="Content Placeholder 2"/>
          <p:cNvSpPr>
            <a:spLocks noGrp="1"/>
          </p:cNvSpPr>
          <p:nvPr>
            <p:ph idx="1"/>
          </p:nvPr>
        </p:nvSpPr>
        <p:spPr>
          <a:xfrm>
            <a:off x="457200" y="1280160"/>
            <a:ext cx="8229600" cy="4729460"/>
          </a:xfrm>
        </p:spPr>
        <p:txBody>
          <a:bodyPr/>
          <a:lstStyle/>
          <a:p>
            <a:r>
              <a:rPr lang="en-US" dirty="0"/>
              <a:t>Geometrically, </a:t>
            </a:r>
            <a:r>
              <a:rPr lang="en-US" i="1" dirty="0"/>
              <a:t>D</a:t>
            </a:r>
            <a:r>
              <a:rPr lang="en-US" b="1" baseline="-25000" dirty="0"/>
              <a:t>u</a:t>
            </a:r>
            <a:r>
              <a:rPr lang="en-US" i="1" dirty="0"/>
              <a:t> f</a:t>
            </a:r>
            <a:r>
              <a:rPr lang="en-US" dirty="0"/>
              <a:t>(</a:t>
            </a:r>
            <a:r>
              <a:rPr lang="en-US" i="1" dirty="0"/>
              <a:t>a</a:t>
            </a:r>
            <a:r>
              <a:rPr lang="en-US" dirty="0"/>
              <a:t>,</a:t>
            </a:r>
            <a:r>
              <a:rPr lang="en-US" i="1" dirty="0"/>
              <a:t> b</a:t>
            </a:r>
            <a:r>
              <a:rPr lang="en-US" dirty="0"/>
              <a:t>) is the slope of the line passing through (</a:t>
            </a:r>
            <a:r>
              <a:rPr lang="en-US" i="1" dirty="0"/>
              <a:t>a</a:t>
            </a:r>
            <a:r>
              <a:rPr lang="en-US" dirty="0"/>
              <a:t>, </a:t>
            </a:r>
            <a:r>
              <a:rPr lang="en-US" i="1" dirty="0"/>
              <a:t>b</a:t>
            </a:r>
            <a:r>
              <a:rPr lang="en-US" dirty="0"/>
              <a:t>, </a:t>
            </a:r>
            <a:r>
              <a:rPr lang="en-US" i="1" dirty="0"/>
              <a:t>f</a:t>
            </a:r>
            <a:r>
              <a:rPr lang="en-US" dirty="0"/>
              <a:t> (</a:t>
            </a:r>
            <a:r>
              <a:rPr lang="en-US" i="1" dirty="0"/>
              <a:t>a</a:t>
            </a:r>
            <a:r>
              <a:rPr lang="en-US" dirty="0"/>
              <a:t>, </a:t>
            </a:r>
            <a:r>
              <a:rPr lang="en-US" i="1" dirty="0"/>
              <a:t>b</a:t>
            </a:r>
            <a:r>
              <a:rPr lang="en-US" dirty="0"/>
              <a:t>)) and tangent to the curve formed by intersecting the surface </a:t>
            </a:r>
            <a:br>
              <a:rPr lang="en-US" dirty="0"/>
            </a:br>
            <a:r>
              <a:rPr lang="en-US" i="1" dirty="0"/>
              <a:t>f</a:t>
            </a:r>
            <a:r>
              <a:rPr lang="en-US" dirty="0"/>
              <a:t>(</a:t>
            </a:r>
            <a:r>
              <a:rPr lang="en-US" i="1" dirty="0"/>
              <a:t>x</a:t>
            </a:r>
            <a:r>
              <a:rPr lang="en-US" dirty="0"/>
              <a:t>, </a:t>
            </a:r>
            <a:r>
              <a:rPr lang="en-US" i="1" dirty="0"/>
              <a:t>y</a:t>
            </a:r>
            <a:r>
              <a:rPr lang="en-US" dirty="0"/>
              <a:t>) with the vertical plane </a:t>
            </a:r>
            <a:br>
              <a:rPr lang="en-US" dirty="0"/>
            </a:br>
            <a:r>
              <a:rPr lang="en-US" dirty="0"/>
              <a:t>containing the point (</a:t>
            </a:r>
            <a:r>
              <a:rPr lang="en-US" i="1" dirty="0"/>
              <a:t>a</a:t>
            </a:r>
            <a:r>
              <a:rPr lang="en-US" dirty="0"/>
              <a:t>, </a:t>
            </a:r>
            <a:r>
              <a:rPr lang="en-US" i="1" dirty="0"/>
              <a:t>b</a:t>
            </a:r>
            <a:r>
              <a:rPr lang="en-US" dirty="0"/>
              <a:t>, 0) </a:t>
            </a:r>
            <a:br>
              <a:rPr lang="en-US" dirty="0"/>
            </a:br>
            <a:r>
              <a:rPr lang="en-US" dirty="0"/>
              <a:t>and the vector </a:t>
            </a:r>
            <a:r>
              <a:rPr lang="en-US" b="1" dirty="0"/>
              <a:t>u</a:t>
            </a:r>
            <a:r>
              <a:rPr lang="en-US" dirty="0"/>
              <a:t> </a:t>
            </a:r>
            <a:r>
              <a:rPr lang="en-US" dirty="0">
                <a:latin typeface="Symbol" pitchFamily="82" charset="2"/>
              </a:rPr>
              <a:t>=</a:t>
            </a:r>
            <a:r>
              <a:rPr lang="en-US" dirty="0"/>
              <a:t> </a:t>
            </a:r>
            <a:r>
              <a:rPr lang="en-US" i="1" dirty="0"/>
              <a:t>u</a:t>
            </a:r>
            <a:r>
              <a:rPr lang="en-US" baseline="-25000" dirty="0"/>
              <a:t>1</a:t>
            </a:r>
            <a:r>
              <a:rPr lang="en-US" dirty="0"/>
              <a:t> </a:t>
            </a:r>
            <a:r>
              <a:rPr lang="en-US" b="1" dirty="0"/>
              <a:t>i</a:t>
            </a:r>
            <a:r>
              <a:rPr lang="en-US" dirty="0"/>
              <a:t> </a:t>
            </a:r>
            <a:r>
              <a:rPr lang="en-US" dirty="0">
                <a:latin typeface="Symbol" pitchFamily="82" charset="2"/>
              </a:rPr>
              <a:t>+</a:t>
            </a:r>
            <a:r>
              <a:rPr lang="en-US" dirty="0"/>
              <a:t> </a:t>
            </a:r>
            <a:r>
              <a:rPr lang="en-US" i="1" dirty="0"/>
              <a:t>u</a:t>
            </a:r>
            <a:r>
              <a:rPr lang="en-US" baseline="-25000" dirty="0"/>
              <a:t>2</a:t>
            </a:r>
            <a:r>
              <a:rPr lang="en-US" dirty="0"/>
              <a:t> </a:t>
            </a:r>
            <a:r>
              <a:rPr lang="en-US" b="1" dirty="0"/>
              <a:t>j</a:t>
            </a:r>
            <a:r>
              <a:rPr lang="en-US" dirty="0"/>
              <a:t>, </a:t>
            </a:r>
            <a:br>
              <a:rPr lang="en-US" dirty="0"/>
            </a:br>
            <a:r>
              <a:rPr lang="en-US" dirty="0"/>
              <a:t>as shown in Figure 2.</a:t>
            </a:r>
          </a:p>
        </p:txBody>
      </p:sp>
      <p:pic>
        <p:nvPicPr>
          <p:cNvPr id="182274" name="Picture 2"/>
          <p:cNvPicPr>
            <a:picLocks noChangeAspect="1" noChangeArrowheads="1"/>
          </p:cNvPicPr>
          <p:nvPr/>
        </p:nvPicPr>
        <p:blipFill>
          <a:blip r:embed="rId2" cstate="print">
            <a:clrChange>
              <a:clrFrom>
                <a:srgbClr val="FFFFFF"/>
              </a:clrFrom>
              <a:clrTo>
                <a:srgbClr val="FFFFFF">
                  <a:alpha val="0"/>
                </a:srgbClr>
              </a:clrTo>
            </a:clrChange>
            <a:lum bright="-20000"/>
          </a:blip>
          <a:srcRect/>
          <a:stretch>
            <a:fillRect/>
          </a:stretch>
        </p:blipFill>
        <p:spPr bwMode="auto">
          <a:xfrm>
            <a:off x="4922520" y="2209801"/>
            <a:ext cx="3657600" cy="3588750"/>
          </a:xfrm>
          <a:prstGeom prst="rect">
            <a:avLst/>
          </a:prstGeom>
          <a:noFill/>
          <a:ln w="9525">
            <a:noFill/>
            <a:miter lim="800000"/>
            <a:headEnd/>
            <a:tailEnd/>
          </a:ln>
        </p:spPr>
      </p:pic>
      <p:sp>
        <p:nvSpPr>
          <p:cNvPr id="5" name="Rectangle 4"/>
          <p:cNvSpPr/>
          <p:nvPr/>
        </p:nvSpPr>
        <p:spPr>
          <a:xfrm>
            <a:off x="6324600" y="5486400"/>
            <a:ext cx="1370055" cy="523220"/>
          </a:xfrm>
          <a:prstGeom prst="rect">
            <a:avLst/>
          </a:prstGeom>
        </p:spPr>
        <p:txBody>
          <a:bodyPr wrap="none">
            <a:spAutoFit/>
          </a:bodyPr>
          <a:lstStyle/>
          <a:p>
            <a:r>
              <a:rPr lang="en-US" sz="2800" b="1" dirty="0"/>
              <a:t>Figure 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1: Finding a Directional Derivative of a Function of Two Variables</a:t>
            </a:r>
          </a:p>
        </p:txBody>
      </p:sp>
      <p:sp>
        <p:nvSpPr>
          <p:cNvPr id="3" name="Content Placeholder 2"/>
          <p:cNvSpPr>
            <a:spLocks noGrp="1"/>
          </p:cNvSpPr>
          <p:nvPr>
            <p:ph idx="1"/>
          </p:nvPr>
        </p:nvSpPr>
        <p:spPr/>
        <p:txBody>
          <a:bodyPr/>
          <a:lstStyle/>
          <a:p>
            <a:r>
              <a:rPr lang="en-US" dirty="0"/>
              <a:t>Find the derivative of </a:t>
            </a:r>
            <a:r>
              <a:rPr lang="en-US" i="1" dirty="0">
                <a:solidFill>
                  <a:srgbClr val="0000FF"/>
                </a:solidFill>
              </a:rPr>
              <a:t>f</a:t>
            </a:r>
            <a:r>
              <a:rPr lang="en-US" dirty="0">
                <a:solidFill>
                  <a:srgbClr val="0000FF"/>
                </a:solidFill>
              </a:rPr>
              <a:t>(</a:t>
            </a:r>
            <a:r>
              <a:rPr lang="en-US" i="1" dirty="0">
                <a:solidFill>
                  <a:srgbClr val="0000FF"/>
                </a:solidFill>
              </a:rPr>
              <a:t>x</a:t>
            </a:r>
            <a:r>
              <a:rPr lang="en-US" dirty="0">
                <a:solidFill>
                  <a:srgbClr val="0000FF"/>
                </a:solidFill>
              </a:rPr>
              <a:t>, </a:t>
            </a:r>
            <a:r>
              <a:rPr lang="en-US" i="1" dirty="0">
                <a:solidFill>
                  <a:srgbClr val="0000FF"/>
                </a:solidFill>
              </a:rPr>
              <a:t>y</a:t>
            </a:r>
            <a:r>
              <a:rPr lang="en-US" dirty="0">
                <a:solidFill>
                  <a:srgbClr val="0000FF"/>
                </a:solidFill>
              </a:rPr>
              <a:t>) = 3</a:t>
            </a:r>
            <a:r>
              <a:rPr lang="en-US" i="1" dirty="0">
                <a:solidFill>
                  <a:srgbClr val="0000FF"/>
                </a:solidFill>
              </a:rPr>
              <a:t>xy</a:t>
            </a:r>
            <a:r>
              <a:rPr lang="en-US" i="1" dirty="0"/>
              <a:t> </a:t>
            </a:r>
            <a:r>
              <a:rPr lang="en-US" dirty="0"/>
              <a:t>at the point (2, 1) in the direction of                     </a:t>
            </a:r>
          </a:p>
          <a:p>
            <a:r>
              <a:rPr lang="en-US" b="1" dirty="0"/>
              <a:t>Solution</a:t>
            </a:r>
          </a:p>
          <a:p>
            <a:r>
              <a:rPr lang="en-US" dirty="0"/>
              <a:t>It is important to first convert the direction vector to a unit vector, so that the line </a:t>
            </a:r>
            <a:r>
              <a:rPr lang="en-US" i="1" dirty="0"/>
              <a:t>C</a:t>
            </a:r>
            <a:r>
              <a:rPr lang="en-US" dirty="0"/>
              <a:t> along which we are differentiating is parametrized with respect to arc length.</a:t>
            </a:r>
          </a:p>
          <a:p>
            <a:r>
              <a:rPr lang="en-US" dirty="0"/>
              <a:t>Accordingly, let</a:t>
            </a:r>
          </a:p>
          <a:p>
            <a:endParaRPr lang="en-US" dirty="0"/>
          </a:p>
        </p:txBody>
      </p:sp>
      <p:graphicFrame>
        <p:nvGraphicFramePr>
          <p:cNvPr id="153602" name="Object 2"/>
          <p:cNvGraphicFramePr>
            <a:graphicFrameLocks noChangeAspect="1"/>
          </p:cNvGraphicFramePr>
          <p:nvPr/>
        </p:nvGraphicFramePr>
        <p:xfrm>
          <a:off x="2819400" y="1752600"/>
          <a:ext cx="1549400" cy="469900"/>
        </p:xfrm>
        <a:graphic>
          <a:graphicData uri="http://schemas.openxmlformats.org/presentationml/2006/ole">
            <mc:AlternateContent xmlns:mc="http://schemas.openxmlformats.org/markup-compatibility/2006">
              <mc:Choice xmlns:v="urn:schemas-microsoft-com:vml" Requires="v">
                <p:oleObj name="Equation" r:id="rId2" imgW="1549080" imgH="469800" progId="Equation.DSMT4">
                  <p:embed/>
                </p:oleObj>
              </mc:Choice>
              <mc:Fallback>
                <p:oleObj name="Equation" r:id="rId2" imgW="1549080" imgH="469800" progId="Equation.DSMT4">
                  <p:embed/>
                  <p:pic>
                    <p:nvPicPr>
                      <p:cNvPr id="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752600"/>
                        <a:ext cx="15494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03" name="Object 3"/>
          <p:cNvGraphicFramePr>
            <a:graphicFrameLocks noChangeAspect="1"/>
          </p:cNvGraphicFramePr>
          <p:nvPr/>
        </p:nvGraphicFramePr>
        <p:xfrm>
          <a:off x="2833688" y="4381500"/>
          <a:ext cx="2743200" cy="952500"/>
        </p:xfrm>
        <a:graphic>
          <a:graphicData uri="http://schemas.openxmlformats.org/presentationml/2006/ole">
            <mc:AlternateContent xmlns:mc="http://schemas.openxmlformats.org/markup-compatibility/2006">
              <mc:Choice xmlns:v="urn:schemas-microsoft-com:vml" Requires="v">
                <p:oleObj name="Equation" r:id="rId4" imgW="2743200" imgH="952200" progId="Equation.DSMT4">
                  <p:embed/>
                </p:oleObj>
              </mc:Choice>
              <mc:Fallback>
                <p:oleObj name="Equation" r:id="rId4" imgW="2743200" imgH="952200" progId="Equation.DSMT4">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3688" y="4381500"/>
                        <a:ext cx="2743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3482</TotalTime>
  <Words>2273</Words>
  <Application>Microsoft Office PowerPoint</Application>
  <PresentationFormat>On-screen Show (4:3)</PresentationFormat>
  <Paragraphs>156</Paragraphs>
  <Slides>37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Symbol</vt:lpstr>
      <vt:lpstr>Arial</vt:lpstr>
      <vt:lpstr>Cambria Math</vt:lpstr>
      <vt:lpstr>Calibri</vt:lpstr>
      <vt:lpstr>Office Theme</vt:lpstr>
      <vt:lpstr>Equation</vt:lpstr>
      <vt:lpstr>Section 13.5</vt:lpstr>
      <vt:lpstr>Directional Derivatives </vt:lpstr>
      <vt:lpstr>Directional Derivatives (cont.)</vt:lpstr>
      <vt:lpstr>Directional Derivatives (cont.)</vt:lpstr>
      <vt:lpstr>Directional Derivatives (cont.)</vt:lpstr>
      <vt:lpstr>Directional Derivatives (cont.)</vt:lpstr>
      <vt:lpstr>Definition: Directional Derivative</vt:lpstr>
      <vt:lpstr>Directional Derivatives (cont.)</vt:lpstr>
      <vt:lpstr>Example 1: Finding a Directional Derivative of a Function of Two Variables</vt:lpstr>
      <vt:lpstr>Example 1: Finding a Directional Derivative of a Function of Two Variables (cont.)</vt:lpstr>
      <vt:lpstr>Gradient Vectors</vt:lpstr>
      <vt:lpstr>Gradient Vectors (cont.)</vt:lpstr>
      <vt:lpstr>Definition: Gradient Vector</vt:lpstr>
      <vt:lpstr>Definition: Gradient Vector (cont.)</vt:lpstr>
      <vt:lpstr>Gradient Vectors (cont.)</vt:lpstr>
      <vt:lpstr>Theorem: Computation of Du f(c)</vt:lpstr>
      <vt:lpstr>Example 2: Finding a Directional Derivative of a Function of Two Variables</vt:lpstr>
      <vt:lpstr>Example 2: Finding a Directional Derivative of a Function of Two Variables (cont.)</vt:lpstr>
      <vt:lpstr>Example 2: Finding a Directional Derivative of a Function of Two Variables (cont.)</vt:lpstr>
      <vt:lpstr>Gradient Vectors (cont.)</vt:lpstr>
      <vt:lpstr>Theorem: Properties of the Directional Derivative</vt:lpstr>
      <vt:lpstr>Theorem: Properties of the Directional Derivative (cont.)</vt:lpstr>
      <vt:lpstr>Theorem: Properties of the Directional Derivative (cont.)</vt:lpstr>
      <vt:lpstr>Example 3: Exploring the Properties of the Directional Derivative</vt:lpstr>
      <vt:lpstr>Example 3: Exploring the Properties of the Directional Derivative (cont.)</vt:lpstr>
      <vt:lpstr>Example 3: Exploring the Properties of the Directional Derivative (cont.)</vt:lpstr>
      <vt:lpstr>Gradient Vectors (cont.)</vt:lpstr>
      <vt:lpstr>Gradient Vectors (cont.)</vt:lpstr>
      <vt:lpstr>Example 4: Finding the Equation of a Line Tangent to an Implicitly Defined Curve</vt:lpstr>
      <vt:lpstr>Example 4: Finding the Equation of a Line Tangent to an Implicitly Defined Curve (cont.)</vt:lpstr>
      <vt:lpstr>Example 4: Finding the Equation of a Line Tangent to an Implicitly Defined Curve (cont.)</vt:lpstr>
      <vt:lpstr>Theorem: Properties of the Gradient</vt:lpstr>
      <vt:lpstr>Example 5: Using the Properties of the Gradient</vt:lpstr>
      <vt:lpstr>Example 5: Using the Properties of the Gradient (cont.) </vt:lpstr>
      <vt:lpstr>Example 6: Applying the Properties of the Directional Derivative to a Function of Three Variables</vt:lpstr>
      <vt:lpstr>Example 6: Applying the Properties of the Directional Derivative to a Function of Three Variables (cont.)</vt:lpstr>
      <vt:lpstr>Example 6: Applying the Properties of the Directional Derivative to a Function of Three Variables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Calculus with Early Transcendentals, 2nd edition</dc:title>
  <dc:creator>Hawkes Learning</dc:creator>
  <cp:lastModifiedBy>Allison Conger</cp:lastModifiedBy>
  <cp:revision>476</cp:revision>
  <dcterms:created xsi:type="dcterms:W3CDTF">2013-04-26T14:43:13Z</dcterms:created>
  <dcterms:modified xsi:type="dcterms:W3CDTF">2023-05-12T16:51:14Z</dcterms:modified>
</cp:coreProperties>
</file>