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9" r:id="rId3"/>
    <p:sldId id="29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91" r:id="rId29"/>
    <p:sldId id="292" r:id="rId30"/>
    <p:sldId id="293" r:id="rId31"/>
    <p:sldId id="284" r:id="rId32"/>
    <p:sldId id="285" r:id="rId33"/>
    <p:sldId id="286" r:id="rId34"/>
    <p:sldId id="287" r:id="rId35"/>
    <p:sldId id="288"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7" autoAdjust="0"/>
    <p:restoredTop sz="94660"/>
  </p:normalViewPr>
  <p:slideViewPr>
    <p:cSldViewPr>
      <p:cViewPr varScale="1">
        <p:scale>
          <a:sx n="104" d="100"/>
          <a:sy n="104" d="100"/>
        </p:scale>
        <p:origin x="13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1.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0.wmf"/><Relationship Id="rId4" Type="http://schemas.openxmlformats.org/officeDocument/2006/relationships/oleObject" Target="../embeddings/oleObject27.bin"/><Relationship Id="rId9"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1.bin"/><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6.wmf"/><Relationship Id="rId4" Type="http://schemas.openxmlformats.org/officeDocument/2006/relationships/oleObject" Target="../embeddings/oleObject39.bin"/><Relationship Id="rId9" Type="http://schemas.openxmlformats.org/officeDocument/2006/relationships/image" Target="../media/image4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2.wmf"/></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7.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48.bin"/></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13.8</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Lagrange Multipliers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The Method of Lagrange Multipliers</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and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are differentiable in an open region containing the level surface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 </a:t>
            </a:r>
            <a:r>
              <a:rPr lang="en-US" dirty="0">
                <a:solidFill>
                  <a:srgbClr val="000000"/>
                </a:solidFill>
              </a:rPr>
              <a:t>and </a:t>
            </a:r>
            <a:br>
              <a:rPr lang="en-US" dirty="0">
                <a:solidFill>
                  <a:srgbClr val="000000"/>
                </a:solidFill>
              </a:rPr>
            </a:br>
            <a:r>
              <a:rPr lang="en-US" dirty="0">
                <a:solidFill>
                  <a:srgbClr val="000000"/>
                </a:solidFill>
                <a:sym typeface="Symbol"/>
              </a:rPr>
              <a:t></a:t>
            </a:r>
            <a:r>
              <a:rPr lang="en-US" i="1" dirty="0">
                <a:solidFill>
                  <a:srgbClr val="000000"/>
                </a:solidFill>
              </a:rPr>
              <a:t>g</a:t>
            </a:r>
            <a:r>
              <a:rPr lang="en-US" dirty="0">
                <a:solidFill>
                  <a:srgbClr val="000000"/>
                </a:solidFill>
              </a:rPr>
              <a:t> ≠ </a:t>
            </a:r>
            <a:r>
              <a:rPr lang="en-US" b="1" dirty="0">
                <a:solidFill>
                  <a:srgbClr val="000000"/>
                </a:solidFill>
              </a:rPr>
              <a:t>0</a:t>
            </a:r>
            <a:r>
              <a:rPr lang="en-US" dirty="0">
                <a:solidFill>
                  <a:srgbClr val="000000"/>
                </a:solidFill>
              </a:rPr>
              <a:t> 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 then any relative extrema of </a:t>
            </a:r>
            <a:r>
              <a:rPr lang="en-US" i="1" dirty="0">
                <a:solidFill>
                  <a:srgbClr val="000000"/>
                </a:solidFill>
              </a:rPr>
              <a:t>f</a:t>
            </a:r>
            <a:r>
              <a:rPr lang="en-US" dirty="0">
                <a:solidFill>
                  <a:srgbClr val="000000"/>
                </a:solidFill>
              </a:rPr>
              <a:t> can be found as follows.</a:t>
            </a:r>
          </a:p>
          <a:p>
            <a:pPr>
              <a:tabLst>
                <a:tab pos="1379538" algn="l"/>
              </a:tabLst>
            </a:pPr>
            <a:r>
              <a:rPr lang="en-US" b="1" dirty="0">
                <a:solidFill>
                  <a:srgbClr val="000000"/>
                </a:solidFill>
              </a:rPr>
              <a:t>Step 1:  </a:t>
            </a:r>
            <a:r>
              <a:rPr lang="en-US" dirty="0">
                <a:solidFill>
                  <a:srgbClr val="000000"/>
                </a:solidFill>
              </a:rPr>
              <a:t>Simultaneously solve the equations</a:t>
            </a:r>
          </a:p>
          <a:p>
            <a:pPr>
              <a:tabLst>
                <a:tab pos="1379538" algn="l"/>
              </a:tabLst>
            </a:pPr>
            <a:endParaRPr lang="en-US" dirty="0">
              <a:solidFill>
                <a:srgbClr val="000000"/>
              </a:solidFill>
            </a:endParaRPr>
          </a:p>
        </p:txBody>
      </p:sp>
      <p:graphicFrame>
        <p:nvGraphicFramePr>
          <p:cNvPr id="233474" name="Object 2"/>
          <p:cNvGraphicFramePr>
            <a:graphicFrameLocks noChangeAspect="1"/>
          </p:cNvGraphicFramePr>
          <p:nvPr>
            <p:extLst>
              <p:ext uri="{D42A27DB-BD31-4B8C-83A1-F6EECF244321}">
                <p14:modId xmlns:p14="http://schemas.microsoft.com/office/powerpoint/2010/main" val="1595349140"/>
              </p:ext>
            </p:extLst>
          </p:nvPr>
        </p:nvGraphicFramePr>
        <p:xfrm>
          <a:off x="1524000" y="3581400"/>
          <a:ext cx="6489700" cy="482600"/>
        </p:xfrm>
        <a:graphic>
          <a:graphicData uri="http://schemas.openxmlformats.org/presentationml/2006/ole">
            <mc:AlternateContent xmlns:mc="http://schemas.openxmlformats.org/markup-compatibility/2006">
              <mc:Choice xmlns:v="urn:schemas-microsoft-com:vml" Requires="v">
                <p:oleObj name="Equation" r:id="rId2" imgW="6489360" imgH="482400" progId="Equation.DSMT4">
                  <p:embed/>
                </p:oleObj>
              </mc:Choice>
              <mc:Fallback>
                <p:oleObj name="Equation" r:id="rId2" imgW="6489360" imgH="482400" progId="Equation.DSMT4">
                  <p:embed/>
                  <p:pic>
                    <p:nvPicPr>
                      <p:cNvPr id="0" name="Picture 2"/>
                      <p:cNvPicPr>
                        <a:picLocks noChangeAspect="1" noChangeArrowheads="1"/>
                      </p:cNvPicPr>
                      <p:nvPr/>
                    </p:nvPicPr>
                    <p:blipFill>
                      <a:blip r:embed="rId3"/>
                      <a:srcRect/>
                      <a:stretch>
                        <a:fillRect/>
                      </a:stretch>
                    </p:blipFill>
                    <p:spPr bwMode="auto">
                      <a:xfrm>
                        <a:off x="1524000" y="3581400"/>
                        <a:ext cx="648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The Method of Lagrange Multipliers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pPr marL="1258888" indent="-1258888"/>
            <a:r>
              <a:rPr lang="en-US" b="1" dirty="0">
                <a:solidFill>
                  <a:srgbClr val="000000"/>
                </a:solidFill>
              </a:rPr>
              <a:t>Step 2:	</a:t>
            </a:r>
            <a:r>
              <a:rPr lang="en-US" dirty="0">
                <a:solidFill>
                  <a:srgbClr val="000000"/>
                </a:solidFill>
              </a:rPr>
              <a:t>Evaluate </a:t>
            </a:r>
            <a:r>
              <a:rPr lang="en-US" i="1" dirty="0">
                <a:solidFill>
                  <a:srgbClr val="000000"/>
                </a:solidFill>
              </a:rPr>
              <a:t>f</a:t>
            </a:r>
            <a:r>
              <a:rPr lang="en-US" dirty="0">
                <a:solidFill>
                  <a:srgbClr val="000000"/>
                </a:solidFill>
              </a:rPr>
              <a:t> at the solution points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found in Step 1. To identify the relative minima and relative maxima of </a:t>
            </a:r>
            <a:r>
              <a:rPr lang="en-US" i="1" dirty="0">
                <a:solidFill>
                  <a:srgbClr val="000000"/>
                </a:solidFill>
              </a:rPr>
              <a:t>f</a:t>
            </a:r>
            <a:r>
              <a:rPr lang="en-US" dirty="0">
                <a:solidFill>
                  <a:srgbClr val="000000"/>
                </a:solidFill>
              </a:rPr>
              <a:t> 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 it suffices to compare the value of </a:t>
            </a:r>
            <a:r>
              <a:rPr lang="en-US" i="1" dirty="0">
                <a:solidFill>
                  <a:srgbClr val="000000"/>
                </a:solidFill>
              </a:rPr>
              <a:t>f</a:t>
            </a:r>
            <a:r>
              <a:rPr lang="en-US" dirty="0">
                <a:solidFill>
                  <a:srgbClr val="000000"/>
                </a:solidFill>
              </a:rPr>
              <a:t> at the solution points.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162631"/>
            <a:ext cx="8229600" cy="4659737"/>
          </a:xfrm>
          <a:solidFill>
            <a:srgbClr val="FFFFCC"/>
          </a:solidFill>
          <a:ln w="28575">
            <a:solidFill>
              <a:srgbClr val="000000"/>
            </a:solidFill>
          </a:ln>
        </p:spPr>
        <p:txBody>
          <a:bodyPr>
            <a:spAutoFit/>
          </a:bodyPr>
          <a:lstStyle/>
          <a:p>
            <a:r>
              <a:rPr lang="en-US" dirty="0">
                <a:solidFill>
                  <a:srgbClr val="000000"/>
                </a:solidFill>
              </a:rPr>
              <a:t>Suppose </a:t>
            </a:r>
            <a:r>
              <a:rPr lang="en-US" i="1" dirty="0">
                <a:solidFill>
                  <a:srgbClr val="000000"/>
                </a:solidFill>
              </a:rPr>
              <a:t>f</a:t>
            </a:r>
            <a:r>
              <a:rPr lang="en-US" dirty="0">
                <a:solidFill>
                  <a:srgbClr val="000000"/>
                </a:solidFill>
              </a:rPr>
              <a:t> has a relative extremum on the surface </a:t>
            </a:r>
            <a:br>
              <a:rPr lang="en-US" dirty="0">
                <a:solidFill>
                  <a:srgbClr val="000000"/>
                </a:solidFill>
              </a:rPr>
            </a:b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 at the point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and that  				  is a smooth curve on the surface containing the point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Let </a:t>
            </a:r>
            <a:r>
              <a:rPr lang="en-US" i="1" dirty="0">
                <a:solidFill>
                  <a:srgbClr val="000000"/>
                </a:solidFill>
              </a:rPr>
              <a:t>t</a:t>
            </a:r>
            <a:r>
              <a:rPr lang="en-US" baseline="-25000" dirty="0">
                <a:solidFill>
                  <a:srgbClr val="000000"/>
                </a:solidFill>
              </a:rPr>
              <a:t>0</a:t>
            </a:r>
            <a:r>
              <a:rPr lang="en-US" dirty="0">
                <a:solidFill>
                  <a:srgbClr val="000000"/>
                </a:solidFill>
              </a:rPr>
              <a:t> be the value for which 		         Since </a:t>
            </a:r>
            <a:r>
              <a:rPr lang="en-US" i="1" dirty="0">
                <a:solidFill>
                  <a:srgbClr val="000000"/>
                </a:solidFill>
              </a:rPr>
              <a:t>f</a:t>
            </a:r>
            <a:r>
              <a:rPr lang="en-US" dirty="0">
                <a:solidFill>
                  <a:srgbClr val="000000"/>
                </a:solidFill>
              </a:rPr>
              <a:t> has a relative extremum at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a:t>
            </a:r>
          </a:p>
          <a:p>
            <a:endParaRPr lang="en-US" dirty="0">
              <a:solidFill>
                <a:srgbClr val="000000"/>
              </a:solidFill>
            </a:endParaRPr>
          </a:p>
          <a:p>
            <a:pPr>
              <a:lnSpc>
                <a:spcPct val="200000"/>
              </a:lnSpc>
            </a:pPr>
            <a:endParaRPr lang="en-US" dirty="0">
              <a:solidFill>
                <a:srgbClr val="000000"/>
              </a:solidFill>
            </a:endParaRPr>
          </a:p>
          <a:p>
            <a:endParaRPr lang="en-US" dirty="0">
              <a:solidFill>
                <a:srgbClr val="000000"/>
              </a:solidFill>
            </a:endParaRPr>
          </a:p>
        </p:txBody>
      </p:sp>
      <p:graphicFrame>
        <p:nvGraphicFramePr>
          <p:cNvPr id="235522" name="Object 2"/>
          <p:cNvGraphicFramePr>
            <a:graphicFrameLocks noChangeAspect="1"/>
          </p:cNvGraphicFramePr>
          <p:nvPr>
            <p:extLst>
              <p:ext uri="{D42A27DB-BD31-4B8C-83A1-F6EECF244321}">
                <p14:modId xmlns:p14="http://schemas.microsoft.com/office/powerpoint/2010/main" val="1834048414"/>
              </p:ext>
            </p:extLst>
          </p:nvPr>
        </p:nvGraphicFramePr>
        <p:xfrm>
          <a:off x="564630" y="2057400"/>
          <a:ext cx="2819400" cy="419100"/>
        </p:xfrm>
        <a:graphic>
          <a:graphicData uri="http://schemas.openxmlformats.org/presentationml/2006/ole">
            <mc:AlternateContent xmlns:mc="http://schemas.openxmlformats.org/markup-compatibility/2006">
              <mc:Choice xmlns:v="urn:schemas-microsoft-com:vml" Requires="v">
                <p:oleObj name="Equation" r:id="rId2" imgW="2819160" imgH="419040" progId="Equation.DSMT4">
                  <p:embed/>
                </p:oleObj>
              </mc:Choice>
              <mc:Fallback>
                <p:oleObj name="Equation" r:id="rId2" imgW="281916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30" y="2057400"/>
                        <a:ext cx="281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3" name="Object 3"/>
          <p:cNvGraphicFramePr>
            <a:graphicFrameLocks noChangeAspect="1"/>
          </p:cNvGraphicFramePr>
          <p:nvPr>
            <p:extLst>
              <p:ext uri="{D42A27DB-BD31-4B8C-83A1-F6EECF244321}">
                <p14:modId xmlns:p14="http://schemas.microsoft.com/office/powerpoint/2010/main" val="2383113581"/>
              </p:ext>
            </p:extLst>
          </p:nvPr>
        </p:nvGraphicFramePr>
        <p:xfrm>
          <a:off x="1514840" y="2908300"/>
          <a:ext cx="2387600" cy="444500"/>
        </p:xfrm>
        <a:graphic>
          <a:graphicData uri="http://schemas.openxmlformats.org/presentationml/2006/ole">
            <mc:AlternateContent xmlns:mc="http://schemas.openxmlformats.org/markup-compatibility/2006">
              <mc:Choice xmlns:v="urn:schemas-microsoft-com:vml" Requires="v">
                <p:oleObj name="Equation" r:id="rId4" imgW="2387520" imgH="444240" progId="Equation.DSMT4">
                  <p:embed/>
                </p:oleObj>
              </mc:Choice>
              <mc:Fallback>
                <p:oleObj name="Equation" r:id="rId4" imgW="238752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840" y="2908300"/>
                        <a:ext cx="2387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5" name="Object 5"/>
          <p:cNvGraphicFramePr>
            <a:graphicFrameLocks noChangeAspect="1"/>
          </p:cNvGraphicFramePr>
          <p:nvPr>
            <p:extLst>
              <p:ext uri="{D42A27DB-BD31-4B8C-83A1-F6EECF244321}">
                <p14:modId xmlns:p14="http://schemas.microsoft.com/office/powerpoint/2010/main" val="3995217550"/>
              </p:ext>
            </p:extLst>
          </p:nvPr>
        </p:nvGraphicFramePr>
        <p:xfrm>
          <a:off x="1289050" y="3892550"/>
          <a:ext cx="6565900" cy="1549400"/>
        </p:xfrm>
        <a:graphic>
          <a:graphicData uri="http://schemas.openxmlformats.org/presentationml/2006/ole">
            <mc:AlternateContent xmlns:mc="http://schemas.openxmlformats.org/markup-compatibility/2006">
              <mc:Choice xmlns:v="urn:schemas-microsoft-com:vml" Requires="v">
                <p:oleObj name="Equation" r:id="rId6" imgW="6565680" imgH="1549080" progId="Equation.DSMT4">
                  <p:embed/>
                </p:oleObj>
              </mc:Choice>
              <mc:Fallback>
                <p:oleObj name="Equation" r:id="rId6" imgW="6565680" imgH="1549080" progId="Equation.DSMT4">
                  <p:embed/>
                  <p:pic>
                    <p:nvPicPr>
                      <p:cNvPr id="0" name="Picture 5"/>
                      <p:cNvPicPr>
                        <a:picLocks noChangeAspect="1" noChangeArrowheads="1"/>
                      </p:cNvPicPr>
                      <p:nvPr/>
                    </p:nvPicPr>
                    <p:blipFill>
                      <a:blip r:embed="rId7"/>
                      <a:srcRect/>
                      <a:stretch>
                        <a:fillRect/>
                      </a:stretch>
                    </p:blipFill>
                    <p:spPr bwMode="auto">
                      <a:xfrm>
                        <a:off x="1289050" y="3892550"/>
                        <a:ext cx="65659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185309"/>
            <a:ext cx="8229600" cy="3970318"/>
          </a:xfrm>
          <a:solidFill>
            <a:srgbClr val="FFFFCC"/>
          </a:solidFill>
          <a:ln w="28575">
            <a:solidFill>
              <a:srgbClr val="000000"/>
            </a:solidFill>
          </a:ln>
        </p:spPr>
        <p:txBody>
          <a:bodyPr>
            <a:spAutoFit/>
          </a:bodyPr>
          <a:lstStyle/>
          <a:p>
            <a:r>
              <a:rPr lang="en-US" dirty="0">
                <a:solidFill>
                  <a:srgbClr val="000000"/>
                </a:solidFill>
              </a:rPr>
              <a:t>Geometrically, this means that		           is orthogonal to	   which is tangent to the curve </a:t>
            </a:r>
            <a:r>
              <a:rPr lang="en-US" b="1" dirty="0">
                <a:solidFill>
                  <a:srgbClr val="000000"/>
                </a:solidFill>
              </a:rPr>
              <a:t>r</a:t>
            </a:r>
            <a:r>
              <a:rPr lang="en-US" dirty="0">
                <a:solidFill>
                  <a:srgbClr val="000000"/>
                </a:solidFill>
              </a:rPr>
              <a:t>(</a:t>
            </a:r>
            <a:r>
              <a:rPr lang="en-US" i="1" dirty="0">
                <a:solidFill>
                  <a:srgbClr val="000000"/>
                </a:solidFill>
              </a:rPr>
              <a:t>t</a:t>
            </a:r>
            <a:r>
              <a:rPr lang="en-US" dirty="0">
                <a:solidFill>
                  <a:srgbClr val="000000"/>
                </a:solidFill>
              </a:rPr>
              <a:t>). But we also know that </a:t>
            </a:r>
            <a:r>
              <a:rPr lang="en-US" dirty="0">
                <a:solidFill>
                  <a:srgbClr val="000000"/>
                </a:solidFill>
                <a:sym typeface="Symbol"/>
              </a:rPr>
              <a:t></a:t>
            </a:r>
            <a:r>
              <a:rPr lang="en-US" i="1" dirty="0">
                <a:solidFill>
                  <a:srgbClr val="000000"/>
                </a:solidFill>
              </a:rPr>
              <a:t>g</a:t>
            </a:r>
            <a:r>
              <a:rPr lang="en-US" dirty="0">
                <a:solidFill>
                  <a:srgbClr val="000000"/>
                </a:solidFill>
              </a:rPr>
              <a:t> is orthogonal to any level surface of </a:t>
            </a:r>
            <a:r>
              <a:rPr lang="en-US" i="1" dirty="0">
                <a:solidFill>
                  <a:srgbClr val="000000"/>
                </a:solidFill>
              </a:rPr>
              <a:t>g</a:t>
            </a:r>
            <a:r>
              <a:rPr lang="en-US" dirty="0">
                <a:solidFill>
                  <a:srgbClr val="000000"/>
                </a:solidFill>
              </a:rPr>
              <a:t> at any point, so</a:t>
            </a:r>
            <a:br>
              <a:rPr lang="en-US" dirty="0">
                <a:solidFill>
                  <a:srgbClr val="000000"/>
                </a:solidFill>
              </a:rPr>
            </a:br>
            <a:r>
              <a:rPr lang="en-US" dirty="0">
                <a:solidFill>
                  <a:srgbClr val="000000"/>
                </a:solidFill>
              </a:rPr>
              <a:t>as well. Since this is true for every such smooth curve through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and since</a:t>
            </a:r>
            <a:br>
              <a:rPr lang="en-US" dirty="0">
                <a:solidFill>
                  <a:srgbClr val="000000"/>
                </a:solidFill>
              </a:rPr>
            </a:br>
            <a:r>
              <a:rPr lang="en-US" dirty="0">
                <a:solidFill>
                  <a:srgbClr val="000000"/>
                </a:solidFill>
              </a:rPr>
              <a:t>the two gradients </a:t>
            </a:r>
            <a:r>
              <a:rPr lang="en-US" dirty="0">
                <a:solidFill>
                  <a:srgbClr val="000000"/>
                </a:solidFill>
                <a:sym typeface="Symbol"/>
              </a:rPr>
              <a:t></a:t>
            </a:r>
            <a:r>
              <a:rPr lang="en-US" i="1" dirty="0">
                <a:solidFill>
                  <a:srgbClr val="000000"/>
                </a:solidFill>
              </a:rPr>
              <a:t>f</a:t>
            </a:r>
            <a:r>
              <a:rPr lang="en-US" dirty="0">
                <a:solidFill>
                  <a:srgbClr val="000000"/>
                </a:solidFill>
              </a:rPr>
              <a:t> and </a:t>
            </a:r>
            <a:r>
              <a:rPr lang="en-US" dirty="0">
                <a:solidFill>
                  <a:srgbClr val="000000"/>
                </a:solidFill>
                <a:sym typeface="Symbol"/>
              </a:rPr>
              <a:t></a:t>
            </a:r>
            <a:r>
              <a:rPr lang="en-US" i="1" dirty="0">
                <a:solidFill>
                  <a:srgbClr val="000000"/>
                </a:solidFill>
              </a:rPr>
              <a:t>g</a:t>
            </a:r>
            <a:r>
              <a:rPr lang="en-US" dirty="0">
                <a:solidFill>
                  <a:srgbClr val="000000"/>
                </a:solidFill>
              </a:rPr>
              <a:t> must be parallel at </a:t>
            </a:r>
            <a:br>
              <a:rPr lang="en-US" dirty="0">
                <a:solidFill>
                  <a:srgbClr val="000000"/>
                </a:solidFill>
              </a:rPr>
            </a:br>
            <a:r>
              <a:rPr lang="en-US" dirty="0">
                <a:solidFill>
                  <a:srgbClr val="000000"/>
                </a:solidFill>
              </a:rPr>
              <a:t>(</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That is,                                                      for some constant </a:t>
            </a:r>
            <a:r>
              <a:rPr lang="el-GR" i="1" dirty="0">
                <a:solidFill>
                  <a:srgbClr val="000000"/>
                </a:solidFill>
                <a:latin typeface="Cambria Math" panose="02040503050406030204" pitchFamily="18" charset="0"/>
                <a:ea typeface="Cambria Math" panose="02040503050406030204" pitchFamily="18" charset="0"/>
              </a:rPr>
              <a:t>λ</a:t>
            </a:r>
            <a:r>
              <a:rPr lang="en-US" dirty="0">
                <a:solidFill>
                  <a:srgbClr val="000000"/>
                </a:solidFill>
              </a:rPr>
              <a:t>.</a:t>
            </a:r>
          </a:p>
        </p:txBody>
      </p:sp>
      <p:graphicFrame>
        <p:nvGraphicFramePr>
          <p:cNvPr id="236549" name="Object 5"/>
          <p:cNvGraphicFramePr>
            <a:graphicFrameLocks noChangeAspect="1"/>
          </p:cNvGraphicFramePr>
          <p:nvPr>
            <p:extLst>
              <p:ext uri="{D42A27DB-BD31-4B8C-83A1-F6EECF244321}">
                <p14:modId xmlns:p14="http://schemas.microsoft.com/office/powerpoint/2010/main" val="1840548706"/>
              </p:ext>
            </p:extLst>
          </p:nvPr>
        </p:nvGraphicFramePr>
        <p:xfrm>
          <a:off x="5029200" y="1226919"/>
          <a:ext cx="1803400" cy="444500"/>
        </p:xfrm>
        <a:graphic>
          <a:graphicData uri="http://schemas.openxmlformats.org/presentationml/2006/ole">
            <mc:AlternateContent xmlns:mc="http://schemas.openxmlformats.org/markup-compatibility/2006">
              <mc:Choice xmlns:v="urn:schemas-microsoft-com:vml" Requires="v">
                <p:oleObj name="Equation" r:id="rId2" imgW="1803240" imgH="444240" progId="Equation.DSMT4">
                  <p:embed/>
                </p:oleObj>
              </mc:Choice>
              <mc:Fallback>
                <p:oleObj name="Equation" r:id="rId2" imgW="1803240" imgH="4442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26919"/>
                        <a:ext cx="1803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0" name="Object 6"/>
          <p:cNvGraphicFramePr>
            <a:graphicFrameLocks noChangeAspect="1"/>
          </p:cNvGraphicFramePr>
          <p:nvPr>
            <p:extLst>
              <p:ext uri="{D42A27DB-BD31-4B8C-83A1-F6EECF244321}">
                <p14:modId xmlns:p14="http://schemas.microsoft.com/office/powerpoint/2010/main" val="540927579"/>
              </p:ext>
            </p:extLst>
          </p:nvPr>
        </p:nvGraphicFramePr>
        <p:xfrm>
          <a:off x="2590800" y="1638300"/>
          <a:ext cx="901700" cy="495300"/>
        </p:xfrm>
        <a:graphic>
          <a:graphicData uri="http://schemas.openxmlformats.org/presentationml/2006/ole">
            <mc:AlternateContent xmlns:mc="http://schemas.openxmlformats.org/markup-compatibility/2006">
              <mc:Choice xmlns:v="urn:schemas-microsoft-com:vml" Requires="v">
                <p:oleObj name="Equation" r:id="rId4" imgW="901440" imgH="495000" progId="Equation.DSMT4">
                  <p:embed/>
                </p:oleObj>
              </mc:Choice>
              <mc:Fallback>
                <p:oleObj name="Equation" r:id="rId4" imgW="901440" imgH="4950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638300"/>
                        <a:ext cx="90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1" name="Object 7"/>
          <p:cNvGraphicFramePr>
            <a:graphicFrameLocks noChangeAspect="1"/>
          </p:cNvGraphicFramePr>
          <p:nvPr>
            <p:extLst>
              <p:ext uri="{D42A27DB-BD31-4B8C-83A1-F6EECF244321}">
                <p14:modId xmlns:p14="http://schemas.microsoft.com/office/powerpoint/2010/main" val="1391662944"/>
              </p:ext>
            </p:extLst>
          </p:nvPr>
        </p:nvGraphicFramePr>
        <p:xfrm>
          <a:off x="4584700" y="2476500"/>
          <a:ext cx="3340100" cy="495300"/>
        </p:xfrm>
        <a:graphic>
          <a:graphicData uri="http://schemas.openxmlformats.org/presentationml/2006/ole">
            <mc:AlternateContent xmlns:mc="http://schemas.openxmlformats.org/markup-compatibility/2006">
              <mc:Choice xmlns:v="urn:schemas-microsoft-com:vml" Requires="v">
                <p:oleObj name="Equation" r:id="rId6" imgW="3340080" imgH="495000" progId="Equation.DSMT4">
                  <p:embed/>
                </p:oleObj>
              </mc:Choice>
              <mc:Fallback>
                <p:oleObj name="Equation" r:id="rId6" imgW="3340080" imgH="4950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4700" y="2476500"/>
                        <a:ext cx="334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2" name="Object 8"/>
          <p:cNvGraphicFramePr>
            <a:graphicFrameLocks noChangeAspect="1"/>
          </p:cNvGraphicFramePr>
          <p:nvPr>
            <p:extLst>
              <p:ext uri="{D42A27DB-BD31-4B8C-83A1-F6EECF244321}">
                <p14:modId xmlns:p14="http://schemas.microsoft.com/office/powerpoint/2010/main" val="1409040417"/>
              </p:ext>
            </p:extLst>
          </p:nvPr>
        </p:nvGraphicFramePr>
        <p:xfrm>
          <a:off x="4746176" y="3352800"/>
          <a:ext cx="2527300" cy="495300"/>
        </p:xfrm>
        <a:graphic>
          <a:graphicData uri="http://schemas.openxmlformats.org/presentationml/2006/ole">
            <mc:AlternateContent xmlns:mc="http://schemas.openxmlformats.org/markup-compatibility/2006">
              <mc:Choice xmlns:v="urn:schemas-microsoft-com:vml" Requires="v">
                <p:oleObj name="Equation" r:id="rId8" imgW="2527200" imgH="495000" progId="Equation.DSMT4">
                  <p:embed/>
                </p:oleObj>
              </mc:Choice>
              <mc:Fallback>
                <p:oleObj name="Equation" r:id="rId8" imgW="2527200" imgH="4950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6176" y="3352800"/>
                        <a:ext cx="2527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3" name="Object 9"/>
          <p:cNvGraphicFramePr>
            <a:graphicFrameLocks noChangeAspect="1"/>
          </p:cNvGraphicFramePr>
          <p:nvPr>
            <p:extLst>
              <p:ext uri="{D42A27DB-BD31-4B8C-83A1-F6EECF244321}">
                <p14:modId xmlns:p14="http://schemas.microsoft.com/office/powerpoint/2010/main" val="590687458"/>
              </p:ext>
            </p:extLst>
          </p:nvPr>
        </p:nvGraphicFramePr>
        <p:xfrm>
          <a:off x="3136900" y="4191000"/>
          <a:ext cx="4330700" cy="482600"/>
        </p:xfrm>
        <a:graphic>
          <a:graphicData uri="http://schemas.openxmlformats.org/presentationml/2006/ole">
            <mc:AlternateContent xmlns:mc="http://schemas.openxmlformats.org/markup-compatibility/2006">
              <mc:Choice xmlns:v="urn:schemas-microsoft-com:vml" Requires="v">
                <p:oleObj name="Equation" r:id="rId10" imgW="4330440" imgH="482400" progId="Equation.DSMT4">
                  <p:embed/>
                </p:oleObj>
              </mc:Choice>
              <mc:Fallback>
                <p:oleObj name="Equation" r:id="rId10" imgW="4330440" imgH="482400" progId="Equation.DSMT4">
                  <p:embed/>
                  <p:pic>
                    <p:nvPicPr>
                      <p:cNvPr id="0" name="Picture 9"/>
                      <p:cNvPicPr>
                        <a:picLocks noChangeAspect="1" noChangeArrowheads="1"/>
                      </p:cNvPicPr>
                      <p:nvPr/>
                    </p:nvPicPr>
                    <p:blipFill>
                      <a:blip r:embed="rId11"/>
                      <a:srcRect/>
                      <a:stretch>
                        <a:fillRect/>
                      </a:stretch>
                    </p:blipFill>
                    <p:spPr bwMode="auto">
                      <a:xfrm>
                        <a:off x="3136900" y="4191000"/>
                        <a:ext cx="433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Method of Lagrange Multipliers to Maximize the Volume of a Box </a:t>
            </a:r>
          </a:p>
        </p:txBody>
      </p:sp>
      <p:sp>
        <p:nvSpPr>
          <p:cNvPr id="3" name="Content Placeholder 2"/>
          <p:cNvSpPr>
            <a:spLocks noGrp="1"/>
          </p:cNvSpPr>
          <p:nvPr>
            <p:ph idx="1"/>
          </p:nvPr>
        </p:nvSpPr>
        <p:spPr/>
        <p:txBody>
          <a:bodyPr/>
          <a:lstStyle/>
          <a:p>
            <a:r>
              <a:rPr lang="en-US" dirty="0"/>
              <a:t>Consider again the problem of maximizing the volume function </a:t>
            </a:r>
            <a:r>
              <a:rPr lang="en-US" i="1" dirty="0">
                <a:solidFill>
                  <a:srgbClr val="0000FF"/>
                </a:solidFill>
              </a:rPr>
              <a:t>V</a:t>
            </a:r>
            <a:r>
              <a:rPr lang="en-US" dirty="0">
                <a:solidFill>
                  <a:srgbClr val="0000FF"/>
                </a:solidFill>
              </a:rPr>
              <a:t> = </a:t>
            </a:r>
            <a:r>
              <a:rPr lang="en-US" i="1" dirty="0">
                <a:solidFill>
                  <a:srgbClr val="0000FF"/>
                </a:solidFill>
              </a:rPr>
              <a:t>xyz</a:t>
            </a:r>
            <a:r>
              <a:rPr lang="en-US" dirty="0"/>
              <a:t> under the constraint that </a:t>
            </a:r>
            <a:br>
              <a:rPr lang="en-US" dirty="0"/>
            </a:br>
            <a:r>
              <a:rPr lang="en-US" i="1" dirty="0">
                <a:solidFill>
                  <a:srgbClr val="0000FF"/>
                </a:solidFill>
              </a:rPr>
              <a:t>x</a:t>
            </a:r>
            <a:r>
              <a:rPr lang="en-US" dirty="0">
                <a:solidFill>
                  <a:srgbClr val="0000FF"/>
                </a:solidFill>
              </a:rPr>
              <a:t> + 2</a:t>
            </a:r>
            <a:r>
              <a:rPr lang="en-US" i="1" dirty="0">
                <a:solidFill>
                  <a:srgbClr val="0000FF"/>
                </a:solidFill>
              </a:rPr>
              <a:t>y</a:t>
            </a:r>
            <a:r>
              <a:rPr lang="en-US" dirty="0">
                <a:solidFill>
                  <a:srgbClr val="0000FF"/>
                </a:solidFill>
              </a:rPr>
              <a:t> + 2</a:t>
            </a:r>
            <a:r>
              <a:rPr lang="en-US" i="1" dirty="0">
                <a:solidFill>
                  <a:srgbClr val="0000FF"/>
                </a:solidFill>
              </a:rPr>
              <a:t>z</a:t>
            </a:r>
            <a:r>
              <a:rPr lang="en-US" dirty="0">
                <a:solidFill>
                  <a:srgbClr val="0000FF"/>
                </a:solidFill>
              </a:rPr>
              <a:t> = 84</a:t>
            </a:r>
            <a:r>
              <a:rPr lang="en-US" dirty="0"/>
              <a:t>. Solve this problem using Lagrange multipliers.</a:t>
            </a:r>
          </a:p>
          <a:p>
            <a:r>
              <a:rPr lang="en-US" b="1" dirty="0"/>
              <a:t>Solution</a:t>
            </a:r>
          </a:p>
          <a:p>
            <a:r>
              <a:rPr lang="en-US" dirty="0"/>
              <a:t>If we define				      we need to solve the system</a:t>
            </a:r>
          </a:p>
        </p:txBody>
      </p:sp>
      <p:graphicFrame>
        <p:nvGraphicFramePr>
          <p:cNvPr id="237570" name="Object 2"/>
          <p:cNvGraphicFramePr>
            <a:graphicFrameLocks noChangeAspect="1"/>
          </p:cNvGraphicFramePr>
          <p:nvPr/>
        </p:nvGraphicFramePr>
        <p:xfrm>
          <a:off x="2300990" y="3614920"/>
          <a:ext cx="3187700" cy="469900"/>
        </p:xfrm>
        <a:graphic>
          <a:graphicData uri="http://schemas.openxmlformats.org/presentationml/2006/ole">
            <mc:AlternateContent xmlns:mc="http://schemas.openxmlformats.org/markup-compatibility/2006">
              <mc:Choice xmlns:v="urn:schemas-microsoft-com:vml" Requires="v">
                <p:oleObj name="Equation" r:id="rId2" imgW="3187440" imgH="469800" progId="Equation.DSMT4">
                  <p:embed/>
                </p:oleObj>
              </mc:Choice>
              <mc:Fallback>
                <p:oleObj name="Equation" r:id="rId2" imgW="31874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990" y="3614920"/>
                        <a:ext cx="318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571" name="Object 3"/>
          <p:cNvGraphicFramePr>
            <a:graphicFrameLocks noChangeAspect="1"/>
          </p:cNvGraphicFramePr>
          <p:nvPr>
            <p:extLst>
              <p:ext uri="{D42A27DB-BD31-4B8C-83A1-F6EECF244321}">
                <p14:modId xmlns:p14="http://schemas.microsoft.com/office/powerpoint/2010/main" val="3253459851"/>
              </p:ext>
            </p:extLst>
          </p:nvPr>
        </p:nvGraphicFramePr>
        <p:xfrm>
          <a:off x="1193800" y="4629150"/>
          <a:ext cx="6756400" cy="482600"/>
        </p:xfrm>
        <a:graphic>
          <a:graphicData uri="http://schemas.openxmlformats.org/presentationml/2006/ole">
            <mc:AlternateContent xmlns:mc="http://schemas.openxmlformats.org/markup-compatibility/2006">
              <mc:Choice xmlns:v="urn:schemas-microsoft-com:vml" Requires="v">
                <p:oleObj name="Equation" r:id="rId4" imgW="6756120" imgH="482400" progId="Equation.DSMT4">
                  <p:embed/>
                </p:oleObj>
              </mc:Choice>
              <mc:Fallback>
                <p:oleObj name="Equation" r:id="rId4" imgW="6756120" imgH="482400" progId="Equation.DSMT4">
                  <p:embed/>
                  <p:pic>
                    <p:nvPicPr>
                      <p:cNvPr id="0" name="Picture 3"/>
                      <p:cNvPicPr>
                        <a:picLocks noChangeAspect="1" noChangeArrowheads="1"/>
                      </p:cNvPicPr>
                      <p:nvPr/>
                    </p:nvPicPr>
                    <p:blipFill>
                      <a:blip r:embed="rId5"/>
                      <a:srcRect/>
                      <a:stretch>
                        <a:fillRect/>
                      </a:stretch>
                    </p:blipFill>
                    <p:spPr bwMode="auto">
                      <a:xfrm>
                        <a:off x="1193800" y="4629150"/>
                        <a:ext cx="675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2: Using the Method of Lagrange Multipliers to Maximize the Volume of a Box (cont.)</a:t>
            </a:r>
          </a:p>
        </p:txBody>
      </p:sp>
      <p:sp>
        <p:nvSpPr>
          <p:cNvPr id="3" name="Content Placeholder 2"/>
          <p:cNvSpPr>
            <a:spLocks noGrp="1"/>
          </p:cNvSpPr>
          <p:nvPr>
            <p:ph idx="1"/>
          </p:nvPr>
        </p:nvSpPr>
        <p:spPr/>
        <p:txBody>
          <a:bodyPr/>
          <a:lstStyle/>
          <a:p>
            <a:r>
              <a:rPr lang="en-US" dirty="0"/>
              <a:t>This gives us the following four equations.</a:t>
            </a:r>
          </a:p>
        </p:txBody>
      </p:sp>
      <p:graphicFrame>
        <p:nvGraphicFramePr>
          <p:cNvPr id="238594" name="Object 2"/>
          <p:cNvGraphicFramePr>
            <a:graphicFrameLocks noChangeAspect="1"/>
          </p:cNvGraphicFramePr>
          <p:nvPr>
            <p:extLst>
              <p:ext uri="{D42A27DB-BD31-4B8C-83A1-F6EECF244321}">
                <p14:modId xmlns:p14="http://schemas.microsoft.com/office/powerpoint/2010/main" val="3147808991"/>
              </p:ext>
            </p:extLst>
          </p:nvPr>
        </p:nvGraphicFramePr>
        <p:xfrm>
          <a:off x="3779838" y="2079625"/>
          <a:ext cx="2730500" cy="1422400"/>
        </p:xfrm>
        <a:graphic>
          <a:graphicData uri="http://schemas.openxmlformats.org/presentationml/2006/ole">
            <mc:AlternateContent xmlns:mc="http://schemas.openxmlformats.org/markup-compatibility/2006">
              <mc:Choice xmlns:v="urn:schemas-microsoft-com:vml" Requires="v">
                <p:oleObj name="Equation" r:id="rId2" imgW="2730240" imgH="1422360" progId="Equation.DSMT4">
                  <p:embed/>
                </p:oleObj>
              </mc:Choice>
              <mc:Fallback>
                <p:oleObj name="Equation" r:id="rId2" imgW="2730240" imgH="1422360" progId="Equation.DSMT4">
                  <p:embed/>
                  <p:pic>
                    <p:nvPicPr>
                      <p:cNvPr id="0" name="Picture 2"/>
                      <p:cNvPicPr>
                        <a:picLocks noChangeAspect="1" noChangeArrowheads="1"/>
                      </p:cNvPicPr>
                      <p:nvPr/>
                    </p:nvPicPr>
                    <p:blipFill>
                      <a:blip r:embed="rId3"/>
                      <a:srcRect/>
                      <a:stretch>
                        <a:fillRect/>
                      </a:stretch>
                    </p:blipFill>
                    <p:spPr bwMode="auto">
                      <a:xfrm>
                        <a:off x="3779838" y="2079625"/>
                        <a:ext cx="27305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5" name="Object 3"/>
          <p:cNvGraphicFramePr>
            <a:graphicFrameLocks noChangeAspect="1"/>
          </p:cNvGraphicFramePr>
          <p:nvPr/>
        </p:nvGraphicFramePr>
        <p:xfrm>
          <a:off x="2620780" y="3636780"/>
          <a:ext cx="2222500" cy="355600"/>
        </p:xfrm>
        <a:graphic>
          <a:graphicData uri="http://schemas.openxmlformats.org/presentationml/2006/ole">
            <mc:AlternateContent xmlns:mc="http://schemas.openxmlformats.org/markup-compatibility/2006">
              <mc:Choice xmlns:v="urn:schemas-microsoft-com:vml" Requires="v">
                <p:oleObj name="Equation" r:id="rId4" imgW="2222280" imgH="355320" progId="Equation.DSMT4">
                  <p:embed/>
                </p:oleObj>
              </mc:Choice>
              <mc:Fallback>
                <p:oleObj name="Equation" r:id="rId4" imgW="2222280" imgH="355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780" y="3636780"/>
                        <a:ext cx="2222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2: Using the Method of Lagrange Multipliers to Maximize the Volume of a Box (cont.)</a:t>
            </a:r>
          </a:p>
        </p:txBody>
      </p:sp>
      <p:sp>
        <p:nvSpPr>
          <p:cNvPr id="3" name="Content Placeholder 2"/>
          <p:cNvSpPr>
            <a:spLocks noGrp="1"/>
          </p:cNvSpPr>
          <p:nvPr>
            <p:ph idx="1"/>
          </p:nvPr>
        </p:nvSpPr>
        <p:spPr/>
        <p:txBody>
          <a:bodyPr/>
          <a:lstStyle/>
          <a:p>
            <a:r>
              <a:rPr lang="en-US" dirty="0"/>
              <a:t>Discarding a solution of 0 for any variable (since we know the maximum volume won’t be 0), the second and third equations tell us that </a:t>
            </a:r>
            <a:r>
              <a:rPr lang="en-US" i="1" dirty="0"/>
              <a:t>y</a:t>
            </a:r>
            <a:r>
              <a:rPr lang="en-US" dirty="0"/>
              <a:t> = </a:t>
            </a:r>
            <a:r>
              <a:rPr lang="en-US" i="1" dirty="0"/>
              <a:t>z</a:t>
            </a:r>
            <a:r>
              <a:rPr lang="en-US" dirty="0"/>
              <a:t>. Multiplying the first equation by 2 and substituting the result into the second equation gives us 2</a:t>
            </a:r>
            <a:r>
              <a:rPr lang="en-US" i="1" dirty="0"/>
              <a:t>y</a:t>
            </a:r>
            <a:r>
              <a:rPr lang="en-US" dirty="0"/>
              <a:t> = </a:t>
            </a:r>
            <a:r>
              <a:rPr lang="en-US" i="1" dirty="0"/>
              <a:t>x</a:t>
            </a:r>
            <a:r>
              <a:rPr lang="en-US" dirty="0"/>
              <a:t>. So we can write the fourth equation in terms of </a:t>
            </a:r>
            <a:r>
              <a:rPr lang="en-US" i="1" dirty="0"/>
              <a:t>y</a:t>
            </a:r>
            <a:r>
              <a:rPr lang="en-US" dirty="0"/>
              <a:t> to obtain 6</a:t>
            </a:r>
            <a:r>
              <a:rPr lang="en-US" i="1" dirty="0"/>
              <a:t>y</a:t>
            </a:r>
            <a:r>
              <a:rPr lang="en-US" dirty="0"/>
              <a:t> = 84, or </a:t>
            </a:r>
            <a:br>
              <a:rPr lang="en-US" dirty="0"/>
            </a:br>
            <a:r>
              <a:rPr lang="en-US" i="1" dirty="0"/>
              <a:t>y</a:t>
            </a:r>
            <a:r>
              <a:rPr lang="en-US" dirty="0"/>
              <a:t> = 14. Hence, </a:t>
            </a:r>
            <a:r>
              <a:rPr lang="en-US" i="1" dirty="0"/>
              <a:t>z</a:t>
            </a:r>
            <a:r>
              <a:rPr lang="en-US" dirty="0"/>
              <a:t> = 14 as well and </a:t>
            </a:r>
            <a:r>
              <a:rPr lang="en-US" i="1" dirty="0"/>
              <a:t>x</a:t>
            </a:r>
            <a:r>
              <a:rPr lang="en-US" dirty="0"/>
              <a:t> = 28. Since</a:t>
            </a:r>
            <a:br>
              <a:rPr lang="en-US" dirty="0"/>
            </a:br>
            <a:r>
              <a:rPr lang="en-US" dirty="0"/>
              <a:t>(28, 14, 14) is the only solution of the system for which </a:t>
            </a:r>
            <a:r>
              <a:rPr lang="en-US" i="1" dirty="0"/>
              <a:t>V</a:t>
            </a:r>
            <a:r>
              <a:rPr lang="en-US" dirty="0"/>
              <a:t> ≠ 0, we know that </a:t>
            </a:r>
            <a:r>
              <a:rPr lang="en-US" i="1" dirty="0"/>
              <a:t>V</a:t>
            </a:r>
            <a:r>
              <a:rPr lang="en-US" dirty="0"/>
              <a:t>(28, 14, 14) = </a:t>
            </a:r>
            <a:r>
              <a:rPr lang="en-US" dirty="0">
                <a:solidFill>
                  <a:srgbClr val="FF0000"/>
                </a:solidFill>
              </a:rPr>
              <a:t>5488 in.</a:t>
            </a:r>
            <a:r>
              <a:rPr lang="en-US" baseline="30000" dirty="0">
                <a:solidFill>
                  <a:srgbClr val="FF0000"/>
                </a:solidFill>
              </a:rPr>
              <a:t>3</a:t>
            </a:r>
            <a:r>
              <a:rPr lang="en-US" dirty="0">
                <a:solidFill>
                  <a:srgbClr val="FF0000"/>
                </a:solidFill>
              </a:rPr>
              <a:t> </a:t>
            </a:r>
            <a:r>
              <a:rPr lang="en-US" dirty="0"/>
              <a:t>must be the maximum possible volume.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Location on a Plane Closest to a Point</a:t>
            </a:r>
          </a:p>
        </p:txBody>
      </p:sp>
      <p:sp>
        <p:nvSpPr>
          <p:cNvPr id="3" name="Content Placeholder 2"/>
          <p:cNvSpPr>
            <a:spLocks noGrp="1"/>
          </p:cNvSpPr>
          <p:nvPr>
            <p:ph idx="1"/>
          </p:nvPr>
        </p:nvSpPr>
        <p:spPr/>
        <p:txBody>
          <a:bodyPr/>
          <a:lstStyle/>
          <a:p>
            <a:r>
              <a:rPr lang="en-US" dirty="0"/>
              <a:t>Find the location on the plane </a:t>
            </a:r>
            <a:r>
              <a:rPr lang="en-US" dirty="0">
                <a:solidFill>
                  <a:srgbClr val="0000FF"/>
                </a:solidFill>
                <a:latin typeface="Symbol" pitchFamily="18" charset="2"/>
              </a:rPr>
              <a:t>-</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a:t>
            </a:r>
            <a:r>
              <a:rPr lang="en-US" i="1" dirty="0">
                <a:solidFill>
                  <a:srgbClr val="0000FF"/>
                </a:solidFill>
              </a:rPr>
              <a:t>y</a:t>
            </a:r>
            <a:r>
              <a:rPr lang="en-US" dirty="0">
                <a:solidFill>
                  <a:srgbClr val="0000FF"/>
                </a:solidFill>
              </a:rPr>
              <a:t> + 4</a:t>
            </a:r>
            <a:r>
              <a:rPr lang="en-US" i="1" dirty="0">
                <a:solidFill>
                  <a:srgbClr val="0000FF"/>
                </a:solidFill>
              </a:rPr>
              <a:t>z</a:t>
            </a:r>
            <a:r>
              <a:rPr lang="en-US" dirty="0">
                <a:solidFill>
                  <a:srgbClr val="0000FF"/>
                </a:solidFill>
              </a:rPr>
              <a:t> = 8</a:t>
            </a:r>
            <a:r>
              <a:rPr lang="en-US" dirty="0"/>
              <a:t> closest to the point (1, −2, 3).</a:t>
            </a:r>
          </a:p>
          <a:p>
            <a:r>
              <a:rPr lang="en-US" b="1" dirty="0"/>
              <a:t>Solution</a:t>
            </a:r>
          </a:p>
          <a:p>
            <a:r>
              <a:rPr lang="en-US" dirty="0"/>
              <a:t>Although vector techniques can be used to solve this problem, the method of Lagrange multipliers provides a different approach that can be generalized to other types of curves and surfaces.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Location on a Plane Closest to a Point (cont.)</a:t>
            </a:r>
          </a:p>
        </p:txBody>
      </p:sp>
      <p:sp>
        <p:nvSpPr>
          <p:cNvPr id="3" name="Content Placeholder 2"/>
          <p:cNvSpPr>
            <a:spLocks noGrp="1"/>
          </p:cNvSpPr>
          <p:nvPr>
            <p:ph idx="1"/>
          </p:nvPr>
        </p:nvSpPr>
        <p:spPr>
          <a:xfrm>
            <a:off x="436581" y="1143000"/>
            <a:ext cx="8229600" cy="4663440"/>
          </a:xfrm>
        </p:spPr>
        <p:txBody>
          <a:bodyPr/>
          <a:lstStyle/>
          <a:p>
            <a:r>
              <a:rPr lang="en-US" dirty="0"/>
              <a:t>Viewing the problem from this perspective, we seek to minimize the distance between the point (1, −2, 3) and the given plane. We could proceed to work with the distance function</a:t>
            </a:r>
            <a:br>
              <a:rPr lang="en-US" dirty="0"/>
            </a:br>
            <a:r>
              <a:rPr lang="en-US" dirty="0"/>
              <a:t>which represents the distance between the point </a:t>
            </a:r>
            <a:br>
              <a:rPr lang="en-US" dirty="0"/>
            </a:br>
            <a:r>
              <a:rPr lang="en-US" dirty="0"/>
              <a:t>(1, −2, 3) and an arbitrary point (</a:t>
            </a:r>
            <a:r>
              <a:rPr lang="en-US" i="1" dirty="0"/>
              <a:t>x</a:t>
            </a:r>
            <a:r>
              <a:rPr lang="en-US" dirty="0"/>
              <a:t>, </a:t>
            </a:r>
            <a:r>
              <a:rPr lang="en-US" i="1" dirty="0"/>
              <a:t>y</a:t>
            </a:r>
            <a:r>
              <a:rPr lang="en-US" dirty="0"/>
              <a:t>, </a:t>
            </a:r>
            <a:r>
              <a:rPr lang="en-US" i="1" dirty="0"/>
              <a:t>z</a:t>
            </a:r>
            <a:r>
              <a:rPr lang="en-US" dirty="0"/>
              <a:t>) on the plane </a:t>
            </a:r>
            <a:br>
              <a:rPr lang="en-US" dirty="0"/>
            </a:br>
            <a:r>
              <a:rPr lang="en-US" dirty="0">
                <a:latin typeface="Symbol" pitchFamily="18" charset="2"/>
              </a:rPr>
              <a:t>-</a:t>
            </a:r>
            <a:r>
              <a:rPr lang="en-US" dirty="0"/>
              <a:t>2</a:t>
            </a:r>
            <a:r>
              <a:rPr lang="en-US" i="1" dirty="0"/>
              <a:t>x</a:t>
            </a:r>
            <a:r>
              <a:rPr lang="en-US" dirty="0"/>
              <a:t> </a:t>
            </a:r>
            <a:r>
              <a:rPr lang="en-US" dirty="0">
                <a:latin typeface="Symbol" pitchFamily="18" charset="2"/>
              </a:rPr>
              <a:t>-</a:t>
            </a:r>
            <a:r>
              <a:rPr lang="en-US" dirty="0"/>
              <a:t> 6</a:t>
            </a:r>
            <a:r>
              <a:rPr lang="en-US" i="1" dirty="0"/>
              <a:t>y</a:t>
            </a:r>
            <a:r>
              <a:rPr lang="en-US" dirty="0"/>
              <a:t> + 4</a:t>
            </a:r>
            <a:r>
              <a:rPr lang="en-US" i="1" dirty="0"/>
              <a:t>z</a:t>
            </a:r>
            <a:r>
              <a:rPr lang="en-US" dirty="0"/>
              <a:t> = 8 (or anywhere else in </a:t>
            </a:r>
            <a:r>
              <a:rPr lang="en-US" dirty="0">
                <a:latin typeface="Cambria Math" panose="02040503050406030204" pitchFamily="18" charset="0"/>
                <a:ea typeface="Cambria Math" panose="02040503050406030204" pitchFamily="18" charset="0"/>
              </a:rPr>
              <a:t>ℝ</a:t>
            </a:r>
            <a:r>
              <a:rPr lang="en-US" baseline="30000" dirty="0"/>
              <a:t>3</a:t>
            </a:r>
            <a:r>
              <a:rPr lang="en-US" dirty="0"/>
              <a:t>), but we can make our work easier by instead choosing to minimize the function</a:t>
            </a:r>
          </a:p>
        </p:txBody>
      </p:sp>
      <p:graphicFrame>
        <p:nvGraphicFramePr>
          <p:cNvPr id="247810" name="Object 2"/>
          <p:cNvGraphicFramePr>
            <a:graphicFrameLocks noChangeAspect="1"/>
          </p:cNvGraphicFramePr>
          <p:nvPr>
            <p:extLst>
              <p:ext uri="{D42A27DB-BD31-4B8C-83A1-F6EECF244321}">
                <p14:modId xmlns:p14="http://schemas.microsoft.com/office/powerpoint/2010/main" val="1677715933"/>
              </p:ext>
            </p:extLst>
          </p:nvPr>
        </p:nvGraphicFramePr>
        <p:xfrm>
          <a:off x="3143278" y="2387600"/>
          <a:ext cx="5397500" cy="508000"/>
        </p:xfrm>
        <a:graphic>
          <a:graphicData uri="http://schemas.openxmlformats.org/presentationml/2006/ole">
            <mc:AlternateContent xmlns:mc="http://schemas.openxmlformats.org/markup-compatibility/2006">
              <mc:Choice xmlns:v="urn:schemas-microsoft-com:vml" Requires="v">
                <p:oleObj name="Equation" r:id="rId2" imgW="5397480" imgH="507960" progId="Equation.DSMT4">
                  <p:embed/>
                </p:oleObj>
              </mc:Choice>
              <mc:Fallback>
                <p:oleObj name="Equation" r:id="rId2" imgW="53974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78" y="2387600"/>
                        <a:ext cx="5397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1" name="Object 3"/>
          <p:cNvGraphicFramePr>
            <a:graphicFrameLocks noChangeAspect="1"/>
          </p:cNvGraphicFramePr>
          <p:nvPr>
            <p:extLst>
              <p:ext uri="{D42A27DB-BD31-4B8C-83A1-F6EECF244321}">
                <p14:modId xmlns:p14="http://schemas.microsoft.com/office/powerpoint/2010/main" val="3140188568"/>
              </p:ext>
            </p:extLst>
          </p:nvPr>
        </p:nvGraphicFramePr>
        <p:xfrm>
          <a:off x="990600" y="5029200"/>
          <a:ext cx="7162800" cy="533400"/>
        </p:xfrm>
        <a:graphic>
          <a:graphicData uri="http://schemas.openxmlformats.org/presentationml/2006/ole">
            <mc:AlternateContent xmlns:mc="http://schemas.openxmlformats.org/markup-compatibility/2006">
              <mc:Choice xmlns:v="urn:schemas-microsoft-com:vml" Requires="v">
                <p:oleObj name="Equation" r:id="rId4" imgW="7162560" imgH="533160" progId="Equation.DSMT4">
                  <p:embed/>
                </p:oleObj>
              </mc:Choice>
              <mc:Fallback>
                <p:oleObj name="Equation" r:id="rId4" imgW="716256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029200"/>
                        <a:ext cx="716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Location on a Plane Closest to a Point (cont.)</a:t>
            </a:r>
          </a:p>
        </p:txBody>
      </p:sp>
      <p:sp>
        <p:nvSpPr>
          <p:cNvPr id="3" name="Content Placeholder 2"/>
          <p:cNvSpPr>
            <a:spLocks noGrp="1"/>
          </p:cNvSpPr>
          <p:nvPr>
            <p:ph idx="1"/>
          </p:nvPr>
        </p:nvSpPr>
        <p:spPr/>
        <p:txBody>
          <a:bodyPr/>
          <a:lstStyle/>
          <a:p>
            <a:r>
              <a:rPr lang="en-US" dirty="0"/>
              <a:t>That is, the point (</a:t>
            </a:r>
            <a:r>
              <a:rPr lang="en-US" i="1" dirty="0"/>
              <a:t>x</a:t>
            </a:r>
            <a:r>
              <a:rPr lang="en-US" dirty="0"/>
              <a:t>, </a:t>
            </a:r>
            <a:r>
              <a:rPr lang="en-US" i="1" dirty="0"/>
              <a:t>y</a:t>
            </a:r>
            <a:r>
              <a:rPr lang="en-US" dirty="0"/>
              <a:t>, </a:t>
            </a:r>
            <a:r>
              <a:rPr lang="en-US" i="1" dirty="0"/>
              <a:t>z</a:t>
            </a:r>
            <a:r>
              <a:rPr lang="en-US" dirty="0"/>
              <a:t>) on the plane that minimizes the square of the distance will be the same point that minimizes the distance. In the language of this section, we are looking for the absolute minimum of </a:t>
            </a:r>
            <a:r>
              <a:rPr lang="en-US" i="1" dirty="0"/>
              <a:t>f</a:t>
            </a:r>
            <a:r>
              <a:rPr lang="en-US" dirty="0"/>
              <a:t>(</a:t>
            </a:r>
            <a:r>
              <a:rPr lang="en-US" i="1" dirty="0"/>
              <a:t>x</a:t>
            </a:r>
            <a:r>
              <a:rPr lang="en-US" dirty="0"/>
              <a:t>, </a:t>
            </a:r>
            <a:r>
              <a:rPr lang="en-US" i="1" dirty="0"/>
              <a:t>y</a:t>
            </a:r>
            <a:r>
              <a:rPr lang="en-US" dirty="0"/>
              <a:t>, </a:t>
            </a:r>
            <a:r>
              <a:rPr lang="en-US" i="1" dirty="0"/>
              <a:t>z</a:t>
            </a:r>
            <a:r>
              <a:rPr lang="en-US" dirty="0"/>
              <a:t>) under the constraint that </a:t>
            </a:r>
            <a:r>
              <a:rPr lang="en-US" i="1" dirty="0"/>
              <a:t>g</a:t>
            </a:r>
            <a:r>
              <a:rPr lang="en-US" dirty="0"/>
              <a:t>(</a:t>
            </a:r>
            <a:r>
              <a:rPr lang="en-US" i="1" dirty="0"/>
              <a:t>x</a:t>
            </a:r>
            <a:r>
              <a:rPr lang="en-US" dirty="0"/>
              <a:t>, </a:t>
            </a:r>
            <a:r>
              <a:rPr lang="en-US" i="1" dirty="0"/>
              <a:t>y</a:t>
            </a:r>
            <a:r>
              <a:rPr lang="en-US" dirty="0"/>
              <a:t>, </a:t>
            </a:r>
            <a:r>
              <a:rPr lang="en-US" i="1" dirty="0"/>
              <a:t>z</a:t>
            </a:r>
            <a:r>
              <a:rPr lang="en-US" dirty="0"/>
              <a:t>) = 8, where </a:t>
            </a:r>
          </a:p>
        </p:txBody>
      </p:sp>
      <p:graphicFrame>
        <p:nvGraphicFramePr>
          <p:cNvPr id="248834" name="Object 2"/>
          <p:cNvGraphicFramePr>
            <a:graphicFrameLocks noChangeAspect="1"/>
          </p:cNvGraphicFramePr>
          <p:nvPr/>
        </p:nvGraphicFramePr>
        <p:xfrm>
          <a:off x="2781300" y="3568700"/>
          <a:ext cx="3581400" cy="469900"/>
        </p:xfrm>
        <a:graphic>
          <a:graphicData uri="http://schemas.openxmlformats.org/presentationml/2006/ole">
            <mc:AlternateContent xmlns:mc="http://schemas.openxmlformats.org/markup-compatibility/2006">
              <mc:Choice xmlns:v="urn:schemas-microsoft-com:vml" Requires="v">
                <p:oleObj name="Equation" r:id="rId2" imgW="3581280" imgH="469800" progId="Equation.DSMT4">
                  <p:embed/>
                </p:oleObj>
              </mc:Choice>
              <mc:Fallback>
                <p:oleObj name="Equation" r:id="rId2" imgW="3581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568700"/>
                        <a:ext cx="358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a:xfrm>
            <a:off x="481405" y="1143000"/>
            <a:ext cx="8229600" cy="4800600"/>
          </a:xfrm>
        </p:spPr>
        <p:txBody>
          <a:bodyPr>
            <a:noAutofit/>
          </a:bodyPr>
          <a:lstStyle/>
          <a:p>
            <a:r>
              <a:rPr lang="en-US" dirty="0"/>
              <a:t>The fact that the gradient of a multivariable function is orthogonal to its level curves lies at the heart of the method. To gain an intuitive understanding of why the method works, consider the task of maximizing or minimizing a function </a:t>
            </a:r>
            <a:r>
              <a:rPr lang="en-US" i="1" dirty="0"/>
              <a:t>f</a:t>
            </a:r>
            <a:r>
              <a:rPr lang="en-US" dirty="0"/>
              <a:t>(</a:t>
            </a:r>
            <a:r>
              <a:rPr lang="en-US" i="1" dirty="0"/>
              <a:t>x</a:t>
            </a:r>
            <a:r>
              <a:rPr lang="en-US" dirty="0"/>
              <a:t>, </a:t>
            </a:r>
            <a:r>
              <a:rPr lang="en-US" i="1" dirty="0"/>
              <a:t>y</a:t>
            </a:r>
            <a:r>
              <a:rPr lang="en-US" dirty="0"/>
              <a:t>) under the constraint that   g(</a:t>
            </a:r>
            <a:r>
              <a:rPr lang="en-US" i="1" dirty="0"/>
              <a:t>x</a:t>
            </a:r>
            <a:r>
              <a:rPr lang="en-US" dirty="0"/>
              <a:t>, </a:t>
            </a:r>
            <a:r>
              <a:rPr lang="en-US" i="1" dirty="0"/>
              <a:t>y</a:t>
            </a:r>
            <a:r>
              <a:rPr lang="en-US" dirty="0"/>
              <a:t>) = </a:t>
            </a:r>
            <a:r>
              <a:rPr lang="en-US" i="1" dirty="0"/>
              <a:t>k</a:t>
            </a:r>
            <a:r>
              <a:rPr lang="en-US" dirty="0"/>
              <a:t>; in other words, considering only those points (</a:t>
            </a:r>
            <a:r>
              <a:rPr lang="en-US" i="1" dirty="0"/>
              <a:t>x</a:t>
            </a:r>
            <a:r>
              <a:rPr lang="en-US" dirty="0"/>
              <a:t>, </a:t>
            </a:r>
            <a:r>
              <a:rPr lang="en-US" i="1" dirty="0"/>
              <a:t>y</a:t>
            </a:r>
            <a:r>
              <a:rPr lang="en-US" dirty="0"/>
              <a:t>) on the curve </a:t>
            </a:r>
            <a:r>
              <a:rPr lang="en-US" i="1" dirty="0"/>
              <a:t>g</a:t>
            </a:r>
            <a:r>
              <a:rPr lang="en-US" dirty="0"/>
              <a:t>(</a:t>
            </a:r>
            <a:r>
              <a:rPr lang="en-US" i="1" dirty="0"/>
              <a:t>x</a:t>
            </a:r>
            <a:r>
              <a:rPr lang="en-US" dirty="0"/>
              <a:t>, </a:t>
            </a:r>
            <a:r>
              <a:rPr lang="en-US" i="1" dirty="0"/>
              <a:t>y</a:t>
            </a:r>
            <a:r>
              <a:rPr lang="en-US" dirty="0"/>
              <a:t>) = </a:t>
            </a:r>
            <a:r>
              <a:rPr lang="en-US" i="1" dirty="0"/>
              <a:t>k</a:t>
            </a:r>
            <a:r>
              <a:rPr lang="en-US" dirty="0"/>
              <a:t>, find the extreme values of </a:t>
            </a:r>
            <a:r>
              <a:rPr lang="en-US" i="1" dirty="0"/>
              <a:t>f</a:t>
            </a:r>
            <a:r>
              <a:rPr lang="en-US" dirty="0"/>
              <a:t>(</a:t>
            </a:r>
            <a:r>
              <a:rPr lang="en-US" i="1" dirty="0"/>
              <a:t>x</a:t>
            </a:r>
            <a:r>
              <a:rPr lang="en-US" dirty="0"/>
              <a:t>, </a:t>
            </a:r>
            <a:r>
              <a:rPr lang="en-US" i="1" dirty="0"/>
              <a:t>y</a:t>
            </a:r>
            <a:r>
              <a:rPr lang="en-US" dirty="0"/>
              <a:t>). In general, we would not expect the contour lines of </a:t>
            </a:r>
            <a:r>
              <a:rPr lang="en-US" i="1" dirty="0"/>
              <a:t>f</a:t>
            </a:r>
            <a:r>
              <a:rPr lang="en-US" dirty="0"/>
              <a:t> and </a:t>
            </a:r>
            <a:r>
              <a:rPr lang="en-US" i="1" dirty="0"/>
              <a:t>g</a:t>
            </a:r>
            <a:r>
              <a:rPr lang="en-US" dirty="0"/>
              <a:t> to exhibit any common behavior, so </a:t>
            </a:r>
            <a:r>
              <a:rPr lang="en-US" i="1" dirty="0"/>
              <a:t>f</a:t>
            </a:r>
            <a:r>
              <a:rPr lang="en-US" dirty="0"/>
              <a:t> may very well take on different values as we trace out the contour </a:t>
            </a:r>
            <a:r>
              <a:rPr lang="en-US" i="1" dirty="0"/>
              <a:t>g</a:t>
            </a:r>
            <a:r>
              <a:rPr lang="en-US" dirty="0"/>
              <a:t>(</a:t>
            </a:r>
            <a:r>
              <a:rPr lang="en-US" i="1" dirty="0"/>
              <a:t>x</a:t>
            </a:r>
            <a:r>
              <a:rPr lang="en-US" dirty="0"/>
              <a:t>, </a:t>
            </a:r>
            <a:r>
              <a:rPr lang="en-US" i="1" dirty="0"/>
              <a:t>y</a:t>
            </a:r>
            <a:r>
              <a:rPr lang="en-US" dirty="0"/>
              <a:t>) = </a:t>
            </a:r>
            <a:r>
              <a:rPr lang="en-US" i="1" dirty="0"/>
              <a:t>k</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Location on a Plane Closest to a Point (cont.)</a:t>
            </a:r>
          </a:p>
        </p:txBody>
      </p:sp>
      <p:sp>
        <p:nvSpPr>
          <p:cNvPr id="3" name="Content Placeholder 2"/>
          <p:cNvSpPr>
            <a:spLocks noGrp="1"/>
          </p:cNvSpPr>
          <p:nvPr>
            <p:ph idx="1"/>
          </p:nvPr>
        </p:nvSpPr>
        <p:spPr>
          <a:xfrm>
            <a:off x="476026" y="1151853"/>
            <a:ext cx="8229600" cy="4572000"/>
          </a:xfrm>
        </p:spPr>
        <p:txBody>
          <a:bodyPr>
            <a:noAutofit/>
          </a:bodyPr>
          <a:lstStyle/>
          <a:p>
            <a:r>
              <a:rPr lang="en-US" dirty="0"/>
              <a:t>So we proceed to solve the following system. </a:t>
            </a:r>
          </a:p>
          <a:p>
            <a:endParaRPr lang="en-US" dirty="0"/>
          </a:p>
          <a:p>
            <a:endParaRPr lang="en-US" dirty="0"/>
          </a:p>
          <a:p>
            <a:endParaRPr lang="en-US" dirty="0"/>
          </a:p>
          <a:p>
            <a:pPr>
              <a:lnSpc>
                <a:spcPct val="150000"/>
              </a:lnSpc>
            </a:pPr>
            <a:endParaRPr lang="en-US" dirty="0"/>
          </a:p>
          <a:p>
            <a:r>
              <a:rPr lang="en-US" dirty="0"/>
              <a:t>Using the first three equations to express </a:t>
            </a:r>
            <a:r>
              <a:rPr lang="en-US" i="1" dirty="0"/>
              <a:t>x</a:t>
            </a:r>
            <a:r>
              <a:rPr lang="en-US" dirty="0"/>
              <a:t>, </a:t>
            </a:r>
            <a:r>
              <a:rPr lang="en-US" i="1" dirty="0"/>
              <a:t>y</a:t>
            </a:r>
            <a:r>
              <a:rPr lang="en-US" dirty="0"/>
              <a:t>, and </a:t>
            </a:r>
            <a:r>
              <a:rPr lang="en-US" i="1" dirty="0"/>
              <a:t>z</a:t>
            </a:r>
            <a:r>
              <a:rPr lang="en-US" dirty="0"/>
              <a:t> in terms of </a:t>
            </a:r>
            <a:r>
              <a:rPr lang="el-GR" i="1" dirty="0">
                <a:latin typeface="Cambria Math" panose="02040503050406030204" pitchFamily="18" charset="0"/>
                <a:ea typeface="Cambria Math" panose="02040503050406030204" pitchFamily="18" charset="0"/>
              </a:rPr>
              <a:t>λ</a:t>
            </a:r>
            <a:r>
              <a:rPr lang="en-US" dirty="0"/>
              <a:t>, and substituting the results into the fourth equation, we obtain 28</a:t>
            </a:r>
            <a:r>
              <a:rPr lang="el-GR" i="1" dirty="0">
                <a:latin typeface="Cambria Math" panose="02040503050406030204" pitchFamily="18" charset="0"/>
                <a:ea typeface="Cambria Math" panose="02040503050406030204" pitchFamily="18" charset="0"/>
              </a:rPr>
              <a:t>λ</a:t>
            </a:r>
            <a:r>
              <a:rPr lang="en-US" dirty="0"/>
              <a:t> + 22 = 8, so		  We then use this to determine that		</a:t>
            </a:r>
            <a:r>
              <a:rPr lang="en-US" dirty="0">
                <a:solidFill>
                  <a:srgbClr val="FF0000"/>
                </a:solidFill>
              </a:rPr>
              <a:t>    and </a:t>
            </a:r>
            <a:r>
              <a:rPr lang="en-US" i="1" dirty="0">
                <a:solidFill>
                  <a:srgbClr val="FF0000"/>
                </a:solidFill>
              </a:rPr>
              <a:t>z</a:t>
            </a:r>
            <a:r>
              <a:rPr lang="en-US" dirty="0">
                <a:solidFill>
                  <a:srgbClr val="FF0000"/>
                </a:solidFill>
              </a:rPr>
              <a:t> = 2. </a:t>
            </a:r>
          </a:p>
        </p:txBody>
      </p:sp>
      <p:graphicFrame>
        <p:nvGraphicFramePr>
          <p:cNvPr id="249858" name="Object 2"/>
          <p:cNvGraphicFramePr>
            <a:graphicFrameLocks noChangeAspect="1"/>
          </p:cNvGraphicFramePr>
          <p:nvPr>
            <p:extLst>
              <p:ext uri="{D42A27DB-BD31-4B8C-83A1-F6EECF244321}">
                <p14:modId xmlns:p14="http://schemas.microsoft.com/office/powerpoint/2010/main" val="692639040"/>
              </p:ext>
            </p:extLst>
          </p:nvPr>
        </p:nvGraphicFramePr>
        <p:xfrm>
          <a:off x="3179763" y="1828800"/>
          <a:ext cx="3644900" cy="1600200"/>
        </p:xfrm>
        <a:graphic>
          <a:graphicData uri="http://schemas.openxmlformats.org/presentationml/2006/ole">
            <mc:AlternateContent xmlns:mc="http://schemas.openxmlformats.org/markup-compatibility/2006">
              <mc:Choice xmlns:v="urn:schemas-microsoft-com:vml" Requires="v">
                <p:oleObj name="Equation" r:id="rId2" imgW="3644640" imgH="1600200" progId="Equation.DSMT4">
                  <p:embed/>
                </p:oleObj>
              </mc:Choice>
              <mc:Fallback>
                <p:oleObj name="Equation" r:id="rId2" imgW="3644640" imgH="1600200" progId="Equation.DSMT4">
                  <p:embed/>
                  <p:pic>
                    <p:nvPicPr>
                      <p:cNvPr id="0" name="Picture 2"/>
                      <p:cNvPicPr>
                        <a:picLocks noChangeAspect="1" noChangeArrowheads="1"/>
                      </p:cNvPicPr>
                      <p:nvPr/>
                    </p:nvPicPr>
                    <p:blipFill>
                      <a:blip r:embed="rId3"/>
                      <a:srcRect/>
                      <a:stretch>
                        <a:fillRect/>
                      </a:stretch>
                    </p:blipFill>
                    <p:spPr bwMode="auto">
                      <a:xfrm>
                        <a:off x="3179763" y="1828800"/>
                        <a:ext cx="36449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59" name="Object 3"/>
          <p:cNvGraphicFramePr>
            <a:graphicFrameLocks noChangeAspect="1"/>
          </p:cNvGraphicFramePr>
          <p:nvPr>
            <p:extLst>
              <p:ext uri="{D42A27DB-BD31-4B8C-83A1-F6EECF244321}">
                <p14:modId xmlns:p14="http://schemas.microsoft.com/office/powerpoint/2010/main" val="53962458"/>
              </p:ext>
            </p:extLst>
          </p:nvPr>
        </p:nvGraphicFramePr>
        <p:xfrm>
          <a:off x="5918200" y="4826000"/>
          <a:ext cx="1054100" cy="431800"/>
        </p:xfrm>
        <a:graphic>
          <a:graphicData uri="http://schemas.openxmlformats.org/presentationml/2006/ole">
            <mc:AlternateContent xmlns:mc="http://schemas.openxmlformats.org/markup-compatibility/2006">
              <mc:Choice xmlns:v="urn:schemas-microsoft-com:vml" Requires="v">
                <p:oleObj name="Equation" r:id="rId4" imgW="1054080" imgH="431640" progId="Equation.DSMT4">
                  <p:embed/>
                </p:oleObj>
              </mc:Choice>
              <mc:Fallback>
                <p:oleObj name="Equation" r:id="rId4" imgW="1054080" imgH="431640" progId="Equation.DSMT4">
                  <p:embed/>
                  <p:pic>
                    <p:nvPicPr>
                      <p:cNvPr id="0" name="Picture 3"/>
                      <p:cNvPicPr>
                        <a:picLocks noChangeAspect="1" noChangeArrowheads="1"/>
                      </p:cNvPicPr>
                      <p:nvPr/>
                    </p:nvPicPr>
                    <p:blipFill>
                      <a:blip r:embed="rId5"/>
                      <a:srcRect/>
                      <a:stretch>
                        <a:fillRect/>
                      </a:stretch>
                    </p:blipFill>
                    <p:spPr bwMode="auto">
                      <a:xfrm>
                        <a:off x="5918200" y="4826000"/>
                        <a:ext cx="105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0" name="Object 4"/>
          <p:cNvGraphicFramePr>
            <a:graphicFrameLocks noChangeAspect="1"/>
          </p:cNvGraphicFramePr>
          <p:nvPr>
            <p:extLst>
              <p:ext uri="{D42A27DB-BD31-4B8C-83A1-F6EECF244321}">
                <p14:modId xmlns:p14="http://schemas.microsoft.com/office/powerpoint/2010/main" val="2541507235"/>
              </p:ext>
            </p:extLst>
          </p:nvPr>
        </p:nvGraphicFramePr>
        <p:xfrm>
          <a:off x="4413250" y="5257800"/>
          <a:ext cx="1854200" cy="431800"/>
        </p:xfrm>
        <a:graphic>
          <a:graphicData uri="http://schemas.openxmlformats.org/presentationml/2006/ole">
            <mc:AlternateContent xmlns:mc="http://schemas.openxmlformats.org/markup-compatibility/2006">
              <mc:Choice xmlns:v="urn:schemas-microsoft-com:vml" Requires="v">
                <p:oleObj name="Equation" r:id="rId6" imgW="1854000" imgH="431640" progId="Equation.DSMT4">
                  <p:embed/>
                </p:oleObj>
              </mc:Choice>
              <mc:Fallback>
                <p:oleObj name="Equation" r:id="rId6" imgW="1854000" imgH="431640" progId="Equation.DSMT4">
                  <p:embed/>
                  <p:pic>
                    <p:nvPicPr>
                      <p:cNvPr id="0" name="Picture 4"/>
                      <p:cNvPicPr>
                        <a:picLocks noChangeAspect="1" noChangeArrowheads="1"/>
                      </p:cNvPicPr>
                      <p:nvPr/>
                    </p:nvPicPr>
                    <p:blipFill>
                      <a:blip r:embed="rId7"/>
                      <a:srcRect/>
                      <a:stretch>
                        <a:fillRect/>
                      </a:stretch>
                    </p:blipFill>
                    <p:spPr bwMode="auto">
                      <a:xfrm>
                        <a:off x="4413250" y="5257800"/>
                        <a:ext cx="1854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1" name="Object 5"/>
          <p:cNvGraphicFramePr>
            <a:graphicFrameLocks noChangeAspect="1"/>
          </p:cNvGraphicFramePr>
          <p:nvPr>
            <p:extLst>
              <p:ext uri="{D42A27DB-BD31-4B8C-83A1-F6EECF244321}">
                <p14:modId xmlns:p14="http://schemas.microsoft.com/office/powerpoint/2010/main" val="246124320"/>
              </p:ext>
            </p:extLst>
          </p:nvPr>
        </p:nvGraphicFramePr>
        <p:xfrm>
          <a:off x="2362200" y="3489848"/>
          <a:ext cx="2451100" cy="355600"/>
        </p:xfrm>
        <a:graphic>
          <a:graphicData uri="http://schemas.openxmlformats.org/presentationml/2006/ole">
            <mc:AlternateContent xmlns:mc="http://schemas.openxmlformats.org/markup-compatibility/2006">
              <mc:Choice xmlns:v="urn:schemas-microsoft-com:vml" Requires="v">
                <p:oleObj name="Equation" r:id="rId8" imgW="2450880" imgH="355320" progId="Equation.DSMT4">
                  <p:embed/>
                </p:oleObj>
              </mc:Choice>
              <mc:Fallback>
                <p:oleObj name="Equation" r:id="rId8" imgW="2450880" imgH="355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489848"/>
                        <a:ext cx="245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98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Location on a Plane Closest to a Point (cont.)</a:t>
            </a:r>
          </a:p>
        </p:txBody>
      </p:sp>
      <p:sp>
        <p:nvSpPr>
          <p:cNvPr id="3" name="Content Placeholder 2"/>
          <p:cNvSpPr>
            <a:spLocks noGrp="1"/>
          </p:cNvSpPr>
          <p:nvPr>
            <p:ph idx="1"/>
          </p:nvPr>
        </p:nvSpPr>
        <p:spPr/>
        <p:txBody>
          <a:bodyPr/>
          <a:lstStyle/>
          <a:p>
            <a:r>
              <a:rPr lang="en-US" dirty="0"/>
              <a:t>Figure 3 is an illustration of the</a:t>
            </a:r>
            <a:br>
              <a:rPr lang="en-US" dirty="0"/>
            </a:br>
            <a:r>
              <a:rPr lang="en-US" dirty="0"/>
              <a:t>plane, the point  (1, −2, 3) in </a:t>
            </a:r>
            <a:br>
              <a:rPr lang="en-US" dirty="0"/>
            </a:br>
            <a:r>
              <a:rPr lang="en-US" dirty="0"/>
              <a:t>red, and the solution point</a:t>
            </a:r>
            <a:br>
              <a:rPr lang="en-US" dirty="0"/>
            </a:br>
            <a:r>
              <a:rPr lang="en-US" dirty="0"/>
              <a:t>	      in blue.</a:t>
            </a:r>
          </a:p>
        </p:txBody>
      </p:sp>
      <p:graphicFrame>
        <p:nvGraphicFramePr>
          <p:cNvPr id="250882" name="Object 2"/>
          <p:cNvGraphicFramePr>
            <a:graphicFrameLocks noChangeAspect="1"/>
          </p:cNvGraphicFramePr>
          <p:nvPr>
            <p:extLst>
              <p:ext uri="{D42A27DB-BD31-4B8C-83A1-F6EECF244321}">
                <p14:modId xmlns:p14="http://schemas.microsoft.com/office/powerpoint/2010/main" val="2066731747"/>
              </p:ext>
            </p:extLst>
          </p:nvPr>
        </p:nvGraphicFramePr>
        <p:xfrm>
          <a:off x="565150" y="2586038"/>
          <a:ext cx="1308100" cy="508000"/>
        </p:xfrm>
        <a:graphic>
          <a:graphicData uri="http://schemas.openxmlformats.org/presentationml/2006/ole">
            <mc:AlternateContent xmlns:mc="http://schemas.openxmlformats.org/markup-compatibility/2006">
              <mc:Choice xmlns:v="urn:schemas-microsoft-com:vml" Requires="v">
                <p:oleObj name="Equation" r:id="rId2" imgW="1307880" imgH="507960" progId="Equation.DSMT4">
                  <p:embed/>
                </p:oleObj>
              </mc:Choice>
              <mc:Fallback>
                <p:oleObj name="Equation" r:id="rId2" imgW="1307880" imgH="507960" progId="Equation.DSMT4">
                  <p:embed/>
                  <p:pic>
                    <p:nvPicPr>
                      <p:cNvPr id="0" name="Picture 2"/>
                      <p:cNvPicPr>
                        <a:picLocks noChangeAspect="1" noChangeArrowheads="1"/>
                      </p:cNvPicPr>
                      <p:nvPr/>
                    </p:nvPicPr>
                    <p:blipFill>
                      <a:blip r:embed="rId3"/>
                      <a:srcRect/>
                      <a:stretch>
                        <a:fillRect/>
                      </a:stretch>
                    </p:blipFill>
                    <p:spPr bwMode="auto">
                      <a:xfrm>
                        <a:off x="565150" y="2586038"/>
                        <a:ext cx="1308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159710" y="5014210"/>
            <a:ext cx="1370055" cy="523220"/>
          </a:xfrm>
          <a:prstGeom prst="rect">
            <a:avLst/>
          </a:prstGeom>
        </p:spPr>
        <p:txBody>
          <a:bodyPr wrap="none">
            <a:spAutoFit/>
          </a:bodyPr>
          <a:lstStyle/>
          <a:p>
            <a:r>
              <a:rPr lang="en-US" sz="2800" b="1" dirty="0"/>
              <a:t>Figure 3</a:t>
            </a:r>
          </a:p>
        </p:txBody>
      </p:sp>
      <p:pic>
        <p:nvPicPr>
          <p:cNvPr id="6" name="Picture 3">
            <a:extLst>
              <a:ext uri="{FF2B5EF4-FFF2-40B4-BE49-F238E27FC236}">
                <a16:creationId xmlns:a16="http://schemas.microsoft.com/office/drawing/2014/main" id="{804B501A-D474-8FF8-06BF-D6A816709A29}"/>
              </a:ext>
            </a:extLst>
          </p:cNvPr>
          <p:cNvPicPr>
            <a:picLocks noChangeAspect="1" noChangeArrowheads="1"/>
          </p:cNvPicPr>
          <p:nvPr/>
        </p:nvPicPr>
        <p:blipFill>
          <a:blip r:embed="rId4" cstate="print"/>
          <a:srcRect/>
          <a:stretch>
            <a:fillRect/>
          </a:stretch>
        </p:blipFill>
        <p:spPr bwMode="auto">
          <a:xfrm>
            <a:off x="5029200" y="1454933"/>
            <a:ext cx="3657600" cy="365046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Finding the Points on a Curve of Relative Minimum and Maximum Distance from the Origin</a:t>
            </a:r>
          </a:p>
        </p:txBody>
      </p:sp>
      <p:sp>
        <p:nvSpPr>
          <p:cNvPr id="3" name="Content Placeholder 2"/>
          <p:cNvSpPr>
            <a:spLocks noGrp="1"/>
          </p:cNvSpPr>
          <p:nvPr>
            <p:ph idx="1"/>
          </p:nvPr>
        </p:nvSpPr>
        <p:spPr/>
        <p:txBody>
          <a:bodyPr/>
          <a:lstStyle/>
          <a:p>
            <a:r>
              <a:rPr lang="en-US" dirty="0"/>
              <a:t>In </a:t>
            </a:r>
            <a:r>
              <a:rPr lang="en-US" dirty="0">
                <a:latin typeface="Cambria Math" panose="02040503050406030204" pitchFamily="18" charset="0"/>
                <a:ea typeface="Cambria Math" panose="02040503050406030204" pitchFamily="18" charset="0"/>
              </a:rPr>
              <a:t>ℝ</a:t>
            </a:r>
            <a:r>
              <a:rPr lang="en-US" baseline="30000" dirty="0"/>
              <a:t>2</a:t>
            </a:r>
            <a:r>
              <a:rPr lang="en-US" dirty="0"/>
              <a:t>, find the points of relative minimum and maximum distance between the origin and the curve </a:t>
            </a:r>
            <a:br>
              <a:rPr lang="en-US" dirty="0"/>
            </a:br>
            <a:r>
              <a:rPr lang="en-US" i="1" dirty="0">
                <a:solidFill>
                  <a:srgbClr val="0000FF"/>
                </a:solidFill>
              </a:rPr>
              <a:t>y</a:t>
            </a:r>
            <a:r>
              <a:rPr lang="en-US" baseline="30000" dirty="0">
                <a:solidFill>
                  <a:srgbClr val="0000FF"/>
                </a:solidFill>
              </a:rPr>
              <a:t>2</a:t>
            </a:r>
            <a:r>
              <a:rPr lang="en-US" dirty="0">
                <a:solidFill>
                  <a:srgbClr val="0000FF"/>
                </a:solidFill>
              </a:rPr>
              <a:t> = </a:t>
            </a:r>
            <a:r>
              <a:rPr lang="en-US" i="1" dirty="0">
                <a:solidFill>
                  <a:srgbClr val="0000FF"/>
                </a:solidFill>
              </a:rPr>
              <a:t>x</a:t>
            </a:r>
            <a:r>
              <a:rPr lang="en-US" baseline="30000" dirty="0">
                <a:solidFill>
                  <a:srgbClr val="0000FF"/>
                </a:solidFill>
              </a:rPr>
              <a:t>3</a:t>
            </a:r>
            <a:r>
              <a:rPr lang="en-US" dirty="0">
                <a:solidFill>
                  <a:srgbClr val="0000FF"/>
                </a:solidFill>
              </a:rPr>
              <a:t> + 1</a:t>
            </a:r>
            <a:r>
              <a:rPr lang="en-US" dirty="0"/>
              <a:t>. </a:t>
            </a:r>
          </a:p>
          <a:p>
            <a:r>
              <a:rPr lang="en-US" b="1" dirty="0"/>
              <a:t>Solution </a:t>
            </a:r>
          </a:p>
          <a:p>
            <a:r>
              <a:rPr lang="en-US" dirty="0"/>
              <a:t>We can again make our task easier by finding the relative extrema of the function </a:t>
            </a:r>
            <a:r>
              <a:rPr lang="en-US" i="1" dirty="0"/>
              <a:t>f</a:t>
            </a:r>
            <a:r>
              <a:rPr lang="en-US" dirty="0"/>
              <a:t>(</a:t>
            </a:r>
            <a:r>
              <a:rPr lang="en-US" i="1" dirty="0"/>
              <a:t>x</a:t>
            </a:r>
            <a:r>
              <a:rPr lang="en-US" dirty="0"/>
              <a:t>, </a:t>
            </a:r>
            <a:r>
              <a:rPr lang="en-US" i="1" dirty="0"/>
              <a:t>y</a:t>
            </a:r>
            <a:r>
              <a:rPr lang="en-US" dirty="0"/>
              <a:t>) = </a:t>
            </a:r>
            <a:r>
              <a:rPr lang="en-US" i="1" dirty="0"/>
              <a:t>x</a:t>
            </a:r>
            <a:r>
              <a:rPr lang="en-US" baseline="30000" dirty="0"/>
              <a:t>2</a:t>
            </a:r>
            <a:r>
              <a:rPr lang="en-US" dirty="0"/>
              <a:t> + </a:t>
            </a:r>
            <a:r>
              <a:rPr lang="en-US" i="1" dirty="0"/>
              <a:t>y</a:t>
            </a:r>
            <a:r>
              <a:rPr lang="en-US" baseline="30000" dirty="0"/>
              <a:t>2</a:t>
            </a:r>
            <a:r>
              <a:rPr lang="en-US" dirty="0"/>
              <a:t>, the square of the distance between (</a:t>
            </a:r>
            <a:r>
              <a:rPr lang="en-US" i="1" dirty="0"/>
              <a:t>x</a:t>
            </a:r>
            <a:r>
              <a:rPr lang="en-US" dirty="0"/>
              <a:t>, </a:t>
            </a:r>
            <a:r>
              <a:rPr lang="en-US" i="1" dirty="0"/>
              <a:t>y</a:t>
            </a:r>
            <a:r>
              <a:rPr lang="en-US" dirty="0"/>
              <a:t>) and the origin, rather than the distance function itself. And we restrict the search to those points on the curve </a:t>
            </a:r>
            <a:r>
              <a:rPr lang="en-US" i="1" dirty="0"/>
              <a:t>g</a:t>
            </a:r>
            <a:r>
              <a:rPr lang="en-US" dirty="0"/>
              <a:t>(</a:t>
            </a:r>
            <a:r>
              <a:rPr lang="en-US" i="1" dirty="0"/>
              <a:t>x</a:t>
            </a:r>
            <a:r>
              <a:rPr lang="en-US" dirty="0"/>
              <a:t>, </a:t>
            </a:r>
            <a:r>
              <a:rPr lang="en-US" i="1" dirty="0"/>
              <a:t>y</a:t>
            </a:r>
            <a:r>
              <a:rPr lang="en-US" dirty="0"/>
              <a:t>) = 1, where </a:t>
            </a:r>
            <a:r>
              <a:rPr lang="en-US" i="1" dirty="0"/>
              <a:t>g</a:t>
            </a:r>
            <a:r>
              <a:rPr lang="en-US" dirty="0"/>
              <a:t>(</a:t>
            </a:r>
            <a:r>
              <a:rPr lang="en-US" i="1" dirty="0"/>
              <a:t>x</a:t>
            </a:r>
            <a:r>
              <a:rPr lang="en-US" dirty="0"/>
              <a:t>, </a:t>
            </a:r>
            <a:r>
              <a:rPr lang="en-US" i="1" dirty="0"/>
              <a:t>y</a:t>
            </a:r>
            <a:r>
              <a:rPr lang="en-US" dirty="0"/>
              <a:t>) = </a:t>
            </a:r>
            <a:r>
              <a:rPr lang="en-US" i="1" dirty="0"/>
              <a:t>y</a:t>
            </a:r>
            <a:r>
              <a:rPr lang="en-US" baseline="30000" dirty="0"/>
              <a:t>2</a:t>
            </a:r>
            <a:r>
              <a:rPr lang="en-US" dirty="0"/>
              <a:t>  − </a:t>
            </a:r>
            <a:r>
              <a:rPr lang="en-US" i="1" dirty="0"/>
              <a:t>x</a:t>
            </a:r>
            <a:r>
              <a:rPr lang="en-US" baseline="30000" dirty="0"/>
              <a:t>3</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4: Finding the Points on a Curve of Relative Minimum and Maximum Distance from the Origin (cont.)</a:t>
            </a:r>
          </a:p>
        </p:txBody>
      </p:sp>
      <p:sp>
        <p:nvSpPr>
          <p:cNvPr id="3" name="Content Placeholder 2"/>
          <p:cNvSpPr>
            <a:spLocks noGrp="1"/>
          </p:cNvSpPr>
          <p:nvPr>
            <p:ph idx="1"/>
          </p:nvPr>
        </p:nvSpPr>
        <p:spPr/>
        <p:txBody>
          <a:bodyPr/>
          <a:lstStyle/>
          <a:p>
            <a:r>
              <a:rPr lang="en-US" dirty="0"/>
              <a:t>Figure 4 shows a graph of the</a:t>
            </a:r>
            <a:br>
              <a:rPr lang="en-US" dirty="0"/>
            </a:br>
            <a:r>
              <a:rPr lang="en-US" dirty="0"/>
              <a:t>curve </a:t>
            </a:r>
            <a:r>
              <a:rPr lang="en-US" i="1" dirty="0"/>
              <a:t>g</a:t>
            </a:r>
            <a:r>
              <a:rPr lang="en-US" dirty="0"/>
              <a:t>(</a:t>
            </a:r>
            <a:r>
              <a:rPr lang="en-US" i="1" dirty="0"/>
              <a:t>x</a:t>
            </a:r>
            <a:r>
              <a:rPr lang="en-US" dirty="0"/>
              <a:t>, </a:t>
            </a:r>
            <a:r>
              <a:rPr lang="en-US" i="1" dirty="0"/>
              <a:t>y</a:t>
            </a:r>
            <a:r>
              <a:rPr lang="en-US" dirty="0"/>
              <a:t>) = 1, and clearly </a:t>
            </a:r>
            <a:br>
              <a:rPr lang="en-US" dirty="0"/>
            </a:br>
            <a:r>
              <a:rPr lang="en-US" dirty="0"/>
              <a:t>there is no upper bound on </a:t>
            </a:r>
            <a:br>
              <a:rPr lang="en-US" dirty="0"/>
            </a:br>
            <a:r>
              <a:rPr lang="en-US" dirty="0"/>
              <a:t>the distance between the </a:t>
            </a:r>
            <a:br>
              <a:rPr lang="en-US" dirty="0"/>
            </a:br>
            <a:r>
              <a:rPr lang="en-US" dirty="0"/>
              <a:t>origin and points on the </a:t>
            </a:r>
            <a:br>
              <a:rPr lang="en-US" dirty="0"/>
            </a:br>
            <a:r>
              <a:rPr lang="en-US" dirty="0"/>
              <a:t>graph (as </a:t>
            </a:r>
            <a:r>
              <a:rPr lang="en-US" i="1" dirty="0"/>
              <a:t>x</a:t>
            </a:r>
            <a:r>
              <a:rPr lang="en-US" dirty="0"/>
              <a:t> increases, the</a:t>
            </a:r>
            <a:br>
              <a:rPr lang="en-US" dirty="0"/>
            </a:br>
            <a:r>
              <a:rPr lang="en-US" dirty="0"/>
              <a:t>corresponding </a:t>
            </a:r>
            <a:r>
              <a:rPr lang="en-US" i="1" dirty="0"/>
              <a:t>y</a:t>
            </a:r>
            <a:r>
              <a:rPr lang="en-US" dirty="0"/>
              <a:t>‑values </a:t>
            </a:r>
            <a:br>
              <a:rPr lang="en-US" dirty="0"/>
            </a:br>
            <a:r>
              <a:rPr lang="en-US" dirty="0"/>
              <a:t>increase in magnitude). </a:t>
            </a:r>
          </a:p>
        </p:txBody>
      </p:sp>
      <p:pic>
        <p:nvPicPr>
          <p:cNvPr id="251906" name="Picture 2"/>
          <p:cNvPicPr>
            <a:picLocks noChangeAspect="1" noChangeArrowheads="1"/>
          </p:cNvPicPr>
          <p:nvPr/>
        </p:nvPicPr>
        <p:blipFill>
          <a:blip r:embed="rId2" cstate="print"/>
          <a:srcRect/>
          <a:stretch>
            <a:fillRect/>
          </a:stretch>
        </p:blipFill>
        <p:spPr bwMode="auto">
          <a:xfrm>
            <a:off x="4953000" y="1447800"/>
            <a:ext cx="3657600" cy="3536860"/>
          </a:xfrm>
          <a:prstGeom prst="rect">
            <a:avLst/>
          </a:prstGeom>
          <a:noFill/>
          <a:ln w="9525">
            <a:noFill/>
            <a:miter lim="800000"/>
            <a:headEnd/>
            <a:tailEnd/>
          </a:ln>
        </p:spPr>
      </p:pic>
      <p:sp>
        <p:nvSpPr>
          <p:cNvPr id="7" name="Rectangle 6"/>
          <p:cNvSpPr/>
          <p:nvPr/>
        </p:nvSpPr>
        <p:spPr>
          <a:xfrm>
            <a:off x="5945145" y="50292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Example 4: Finding the Points on a Curve of Relative Minimum and Maximum Distance from the Origin (cont.)</a:t>
            </a:r>
          </a:p>
        </p:txBody>
      </p:sp>
      <p:sp>
        <p:nvSpPr>
          <p:cNvPr id="3" name="Content Placeholder 2"/>
          <p:cNvSpPr>
            <a:spLocks noGrp="1"/>
          </p:cNvSpPr>
          <p:nvPr>
            <p:ph idx="1"/>
          </p:nvPr>
        </p:nvSpPr>
        <p:spPr/>
        <p:txBody>
          <a:bodyPr/>
          <a:lstStyle/>
          <a:p>
            <a:r>
              <a:rPr lang="en-US" dirty="0"/>
              <a:t>But near the origin, it appears there should be points of relative extrema of </a:t>
            </a:r>
            <a:r>
              <a:rPr lang="en-US" i="1" dirty="0"/>
              <a:t>f</a:t>
            </a:r>
            <a:r>
              <a:rPr lang="en-US" dirty="0"/>
              <a:t>. We find them by solving the following system. </a:t>
            </a:r>
          </a:p>
        </p:txBody>
      </p:sp>
      <p:graphicFrame>
        <p:nvGraphicFramePr>
          <p:cNvPr id="252930" name="Object 2"/>
          <p:cNvGraphicFramePr>
            <a:graphicFrameLocks noChangeAspect="1"/>
          </p:cNvGraphicFramePr>
          <p:nvPr>
            <p:extLst>
              <p:ext uri="{D42A27DB-BD31-4B8C-83A1-F6EECF244321}">
                <p14:modId xmlns:p14="http://schemas.microsoft.com/office/powerpoint/2010/main" val="2757507913"/>
              </p:ext>
            </p:extLst>
          </p:nvPr>
        </p:nvGraphicFramePr>
        <p:xfrm>
          <a:off x="3306763" y="2790825"/>
          <a:ext cx="3187700" cy="990600"/>
        </p:xfrm>
        <a:graphic>
          <a:graphicData uri="http://schemas.openxmlformats.org/presentationml/2006/ole">
            <mc:AlternateContent xmlns:mc="http://schemas.openxmlformats.org/markup-compatibility/2006">
              <mc:Choice xmlns:v="urn:schemas-microsoft-com:vml" Requires="v">
                <p:oleObj name="Equation" r:id="rId2" imgW="3187440" imgH="990360" progId="Equation.DSMT4">
                  <p:embed/>
                </p:oleObj>
              </mc:Choice>
              <mc:Fallback>
                <p:oleObj name="Equation" r:id="rId2" imgW="3187440" imgH="990360" progId="Equation.DSMT4">
                  <p:embed/>
                  <p:pic>
                    <p:nvPicPr>
                      <p:cNvPr id="0" name="Picture 2"/>
                      <p:cNvPicPr>
                        <a:picLocks noChangeAspect="1" noChangeArrowheads="1"/>
                      </p:cNvPicPr>
                      <p:nvPr/>
                    </p:nvPicPr>
                    <p:blipFill>
                      <a:blip r:embed="rId3"/>
                      <a:srcRect/>
                      <a:stretch>
                        <a:fillRect/>
                      </a:stretch>
                    </p:blipFill>
                    <p:spPr bwMode="auto">
                      <a:xfrm>
                        <a:off x="3306763" y="2790825"/>
                        <a:ext cx="3187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1" name="Object 3"/>
          <p:cNvGraphicFramePr>
            <a:graphicFrameLocks noChangeAspect="1"/>
          </p:cNvGraphicFramePr>
          <p:nvPr/>
        </p:nvGraphicFramePr>
        <p:xfrm>
          <a:off x="2681990" y="3837690"/>
          <a:ext cx="1473200" cy="444500"/>
        </p:xfrm>
        <a:graphic>
          <a:graphicData uri="http://schemas.openxmlformats.org/presentationml/2006/ole">
            <mc:AlternateContent xmlns:mc="http://schemas.openxmlformats.org/markup-compatibility/2006">
              <mc:Choice xmlns:v="urn:schemas-microsoft-com:vml" Requires="v">
                <p:oleObj name="Equation" r:id="rId4" imgW="1473120" imgH="444240" progId="Equation.DSMT4">
                  <p:embed/>
                </p:oleObj>
              </mc:Choice>
              <mc:Fallback>
                <p:oleObj name="Equation" r:id="rId4" imgW="147312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990" y="3837690"/>
                        <a:ext cx="1473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Example 4: Finding the Points on a Curve of Relative Minimum and Maximum Distance from the Origin (cont.)</a:t>
            </a:r>
          </a:p>
        </p:txBody>
      </p:sp>
      <p:sp>
        <p:nvSpPr>
          <p:cNvPr id="3" name="Content Placeholder 2"/>
          <p:cNvSpPr>
            <a:spLocks noGrp="1"/>
          </p:cNvSpPr>
          <p:nvPr>
            <p:ph idx="1"/>
          </p:nvPr>
        </p:nvSpPr>
        <p:spPr/>
        <p:txBody>
          <a:bodyPr/>
          <a:lstStyle/>
          <a:p>
            <a:r>
              <a:rPr lang="en-US" dirty="0"/>
              <a:t>From the second equation we know that </a:t>
            </a:r>
            <a:r>
              <a:rPr lang="en-US" i="1" dirty="0"/>
              <a:t>y</a:t>
            </a:r>
            <a:r>
              <a:rPr lang="en-US" dirty="0"/>
              <a:t>(</a:t>
            </a:r>
            <a:r>
              <a:rPr lang="el-GR" i="1" dirty="0">
                <a:latin typeface="Cambria Math" panose="02040503050406030204" pitchFamily="18" charset="0"/>
                <a:ea typeface="Cambria Math" panose="02040503050406030204" pitchFamily="18" charset="0"/>
              </a:rPr>
              <a:t>λ</a:t>
            </a:r>
            <a:r>
              <a:rPr lang="en-US" dirty="0"/>
              <a:t> − 1) = 0, so </a:t>
            </a:r>
            <a:r>
              <a:rPr lang="en-US" i="1" dirty="0"/>
              <a:t>y</a:t>
            </a:r>
            <a:r>
              <a:rPr lang="en-US" dirty="0"/>
              <a:t> = 0 or </a:t>
            </a:r>
            <a:r>
              <a:rPr lang="el-GR" i="1" dirty="0">
                <a:latin typeface="Cambria Math" panose="02040503050406030204" pitchFamily="18" charset="0"/>
                <a:ea typeface="Cambria Math" panose="02040503050406030204" pitchFamily="18" charset="0"/>
              </a:rPr>
              <a:t>λ</a:t>
            </a:r>
            <a:r>
              <a:rPr lang="en-US" dirty="0"/>
              <a:t> = 1. We consider these two cases separately as follows.</a:t>
            </a:r>
          </a:p>
          <a:p>
            <a:pPr marL="1379538" indent="-1379538"/>
            <a:r>
              <a:rPr lang="en-US" dirty="0"/>
              <a:t>If </a:t>
            </a:r>
            <a:r>
              <a:rPr lang="en-US" i="1" dirty="0"/>
              <a:t>y</a:t>
            </a:r>
            <a:r>
              <a:rPr lang="en-US" dirty="0"/>
              <a:t> = 0:	The third equation becomes </a:t>
            </a:r>
            <a:r>
              <a:rPr lang="en-US" i="1" dirty="0"/>
              <a:t>x</a:t>
            </a:r>
            <a:r>
              <a:rPr lang="en-US" baseline="30000" dirty="0"/>
              <a:t>3</a:t>
            </a:r>
            <a:r>
              <a:rPr lang="en-US" dirty="0"/>
              <a:t> = </a:t>
            </a:r>
            <a:r>
              <a:rPr lang="en-US" dirty="0">
                <a:latin typeface="Symbol" pitchFamily="18" charset="2"/>
              </a:rPr>
              <a:t>-</a:t>
            </a:r>
            <a:r>
              <a:rPr lang="en-US" dirty="0"/>
              <a:t>1 and so </a:t>
            </a:r>
            <a:br>
              <a:rPr lang="en-US" dirty="0"/>
            </a:br>
            <a:r>
              <a:rPr lang="en-US" i="1" dirty="0"/>
              <a:t>x</a:t>
            </a:r>
            <a:r>
              <a:rPr lang="en-US" dirty="0"/>
              <a:t> = </a:t>
            </a:r>
            <a:r>
              <a:rPr lang="en-US" dirty="0">
                <a:latin typeface="Symbol" pitchFamily="18" charset="2"/>
              </a:rPr>
              <a:t>-</a:t>
            </a:r>
            <a:r>
              <a:rPr lang="en-US" dirty="0"/>
              <a:t>1.</a:t>
            </a:r>
          </a:p>
          <a:p>
            <a:pPr marL="1379538" indent="-1379538"/>
            <a:r>
              <a:rPr lang="en-US" dirty="0"/>
              <a:t>If </a:t>
            </a:r>
            <a:r>
              <a:rPr lang="el-GR" i="1" dirty="0">
                <a:latin typeface="Cambria Math" panose="02040503050406030204" pitchFamily="18" charset="0"/>
                <a:ea typeface="Cambria Math" panose="02040503050406030204" pitchFamily="18" charset="0"/>
              </a:rPr>
              <a:t>λ</a:t>
            </a:r>
            <a:r>
              <a:rPr lang="en-US" dirty="0"/>
              <a:t> = 1:	The first equation becomes </a:t>
            </a:r>
            <a:r>
              <a:rPr lang="en-US" i="1" dirty="0"/>
              <a:t>x</a:t>
            </a:r>
            <a:r>
              <a:rPr lang="en-US" dirty="0"/>
              <a:t>(3</a:t>
            </a:r>
            <a:r>
              <a:rPr lang="en-US" i="1" dirty="0"/>
              <a:t>x</a:t>
            </a:r>
            <a:r>
              <a:rPr lang="en-US" dirty="0"/>
              <a:t> + 2) = 0 so </a:t>
            </a:r>
            <a:br>
              <a:rPr lang="en-US" dirty="0"/>
            </a:br>
            <a:r>
              <a:rPr lang="en-US" i="1" dirty="0"/>
              <a:t>x</a:t>
            </a:r>
            <a:r>
              <a:rPr lang="en-US" dirty="0"/>
              <a:t> = 0 or		</a:t>
            </a:r>
          </a:p>
          <a:p>
            <a:pPr marL="1379538" indent="-1379538"/>
            <a:r>
              <a:rPr lang="en-US" dirty="0"/>
              <a:t>	The corresponding </a:t>
            </a:r>
            <a:r>
              <a:rPr lang="en-US" i="1" dirty="0"/>
              <a:t>y</a:t>
            </a:r>
            <a:r>
              <a:rPr lang="en-US" dirty="0"/>
              <a:t>‑values are, respectively, </a:t>
            </a:r>
            <a:r>
              <a:rPr lang="en-US" i="1" dirty="0"/>
              <a:t>y</a:t>
            </a:r>
            <a:r>
              <a:rPr lang="en-US" dirty="0"/>
              <a:t> = ±1 and</a:t>
            </a:r>
          </a:p>
        </p:txBody>
      </p:sp>
      <p:graphicFrame>
        <p:nvGraphicFramePr>
          <p:cNvPr id="253954" name="Object 2"/>
          <p:cNvGraphicFramePr>
            <a:graphicFrameLocks noChangeAspect="1"/>
          </p:cNvGraphicFramePr>
          <p:nvPr/>
        </p:nvGraphicFramePr>
        <p:xfrm>
          <a:off x="3064240" y="4054840"/>
          <a:ext cx="1054100" cy="444500"/>
        </p:xfrm>
        <a:graphic>
          <a:graphicData uri="http://schemas.openxmlformats.org/presentationml/2006/ole">
            <mc:AlternateContent xmlns:mc="http://schemas.openxmlformats.org/markup-compatibility/2006">
              <mc:Choice xmlns:v="urn:schemas-microsoft-com:vml" Requires="v">
                <p:oleObj name="Equation" r:id="rId2" imgW="1054080" imgH="444240" progId="Equation.DSMT4">
                  <p:embed/>
                </p:oleObj>
              </mc:Choice>
              <mc:Fallback>
                <p:oleObj name="Equation" r:id="rId2" imgW="105408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240" y="4054840"/>
                        <a:ext cx="1054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5" name="Object 3"/>
          <p:cNvGraphicFramePr>
            <a:graphicFrameLocks noChangeAspect="1"/>
          </p:cNvGraphicFramePr>
          <p:nvPr/>
        </p:nvGraphicFramePr>
        <p:xfrm>
          <a:off x="3463223" y="4987743"/>
          <a:ext cx="1333500" cy="482600"/>
        </p:xfrm>
        <a:graphic>
          <a:graphicData uri="http://schemas.openxmlformats.org/presentationml/2006/ole">
            <mc:AlternateContent xmlns:mc="http://schemas.openxmlformats.org/markup-compatibility/2006">
              <mc:Choice xmlns:v="urn:schemas-microsoft-com:vml" Requires="v">
                <p:oleObj name="Equation" r:id="rId4" imgW="1333440" imgH="482400" progId="Equation.DSMT4">
                  <p:embed/>
                </p:oleObj>
              </mc:Choice>
              <mc:Fallback>
                <p:oleObj name="Equation" r:id="rId4" imgW="13334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223" y="4987743"/>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Example 4: Finding the Points on a Curve of Relative Minimum and Maximum Distance from the Origin (cont.)</a:t>
            </a:r>
          </a:p>
        </p:txBody>
      </p:sp>
      <p:sp>
        <p:nvSpPr>
          <p:cNvPr id="3" name="Content Placeholder 2"/>
          <p:cNvSpPr>
            <a:spLocks noGrp="1"/>
          </p:cNvSpPr>
          <p:nvPr>
            <p:ph idx="1"/>
          </p:nvPr>
        </p:nvSpPr>
        <p:spPr/>
        <p:txBody>
          <a:bodyPr/>
          <a:lstStyle/>
          <a:p>
            <a:r>
              <a:rPr lang="en-US" dirty="0"/>
              <a:t>Comparing the values of </a:t>
            </a:r>
            <a:r>
              <a:rPr lang="en-US" i="1" dirty="0"/>
              <a:t>f</a:t>
            </a:r>
            <a:r>
              <a:rPr lang="en-US" dirty="0"/>
              <a:t> at each of these points, we find </a:t>
            </a:r>
          </a:p>
          <a:p>
            <a:endParaRPr lang="en-US" dirty="0"/>
          </a:p>
          <a:p>
            <a:pPr>
              <a:lnSpc>
                <a:spcPct val="150000"/>
              </a:lnSpc>
            </a:pPr>
            <a:endParaRPr lang="en-US" dirty="0"/>
          </a:p>
          <a:p>
            <a:r>
              <a:rPr lang="en-US" dirty="0"/>
              <a:t>Remember that these values are the </a:t>
            </a:r>
            <a:r>
              <a:rPr lang="en-US" i="1" dirty="0"/>
              <a:t>square</a:t>
            </a:r>
            <a:r>
              <a:rPr lang="en-US" dirty="0"/>
              <a:t> of the distance from the points to the origin, but the location of these relative extrema is the same whether we are optimizing the distance or the distance squared. </a:t>
            </a:r>
          </a:p>
        </p:txBody>
      </p:sp>
      <p:graphicFrame>
        <p:nvGraphicFramePr>
          <p:cNvPr id="254978" name="Object 2"/>
          <p:cNvGraphicFramePr>
            <a:graphicFrameLocks noChangeAspect="1"/>
          </p:cNvGraphicFramePr>
          <p:nvPr>
            <p:extLst>
              <p:ext uri="{D42A27DB-BD31-4B8C-83A1-F6EECF244321}">
                <p14:modId xmlns:p14="http://schemas.microsoft.com/office/powerpoint/2010/main" val="521849313"/>
              </p:ext>
            </p:extLst>
          </p:nvPr>
        </p:nvGraphicFramePr>
        <p:xfrm>
          <a:off x="1003300" y="2203450"/>
          <a:ext cx="7137400" cy="1092200"/>
        </p:xfrm>
        <a:graphic>
          <a:graphicData uri="http://schemas.openxmlformats.org/presentationml/2006/ole">
            <mc:AlternateContent xmlns:mc="http://schemas.openxmlformats.org/markup-compatibility/2006">
              <mc:Choice xmlns:v="urn:schemas-microsoft-com:vml" Requires="v">
                <p:oleObj name="Equation" r:id="rId2" imgW="7137360" imgH="1091880" progId="Equation.DSMT4">
                  <p:embed/>
                </p:oleObj>
              </mc:Choice>
              <mc:Fallback>
                <p:oleObj name="Equation" r:id="rId2" imgW="7137360" imgH="1091880" progId="Equation.DSMT4">
                  <p:embed/>
                  <p:pic>
                    <p:nvPicPr>
                      <p:cNvPr id="0" name="Picture 2"/>
                      <p:cNvPicPr>
                        <a:picLocks noChangeAspect="1" noChangeArrowheads="1"/>
                      </p:cNvPicPr>
                      <p:nvPr/>
                    </p:nvPicPr>
                    <p:blipFill>
                      <a:blip r:embed="rId3"/>
                      <a:srcRect/>
                      <a:stretch>
                        <a:fillRect/>
                      </a:stretch>
                    </p:blipFill>
                    <p:spPr bwMode="auto">
                      <a:xfrm>
                        <a:off x="1003300" y="2203450"/>
                        <a:ext cx="7137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Example 4: Finding the Points on a Curve of Relative Minimum and Maximum Distance from the Origin (cont.)</a:t>
            </a:r>
          </a:p>
        </p:txBody>
      </p:sp>
      <p:sp>
        <p:nvSpPr>
          <p:cNvPr id="3" name="Content Placeholder 2"/>
          <p:cNvSpPr>
            <a:spLocks noGrp="1"/>
          </p:cNvSpPr>
          <p:nvPr>
            <p:ph idx="1"/>
          </p:nvPr>
        </p:nvSpPr>
        <p:spPr/>
        <p:txBody>
          <a:bodyPr/>
          <a:lstStyle/>
          <a:p>
            <a:r>
              <a:rPr lang="en-US" dirty="0"/>
              <a:t>Figure 5 illustrates the relative</a:t>
            </a:r>
            <a:br>
              <a:rPr lang="en-US" dirty="0"/>
            </a:br>
            <a:r>
              <a:rPr lang="en-US" dirty="0"/>
              <a:t>extrema we have located, </a:t>
            </a:r>
            <a:br>
              <a:rPr lang="en-US" dirty="0"/>
            </a:br>
            <a:r>
              <a:rPr lang="en-US" dirty="0"/>
              <a:t>with the relative minima in </a:t>
            </a:r>
            <a:br>
              <a:rPr lang="en-US" dirty="0"/>
            </a:br>
            <a:r>
              <a:rPr lang="en-US" dirty="0"/>
              <a:t>green and the relative </a:t>
            </a:r>
            <a:br>
              <a:rPr lang="en-US" dirty="0"/>
            </a:br>
            <a:r>
              <a:rPr lang="en-US" dirty="0"/>
              <a:t>maxima in red.</a:t>
            </a:r>
          </a:p>
        </p:txBody>
      </p:sp>
      <p:pic>
        <p:nvPicPr>
          <p:cNvPr id="256002" name="Picture 2"/>
          <p:cNvPicPr>
            <a:picLocks noChangeAspect="1" noChangeArrowheads="1"/>
          </p:cNvPicPr>
          <p:nvPr/>
        </p:nvPicPr>
        <p:blipFill>
          <a:blip r:embed="rId2" cstate="print"/>
          <a:srcRect/>
          <a:stretch>
            <a:fillRect/>
          </a:stretch>
        </p:blipFill>
        <p:spPr bwMode="auto">
          <a:xfrm>
            <a:off x="4953000" y="1420091"/>
            <a:ext cx="3657600" cy="3685309"/>
          </a:xfrm>
          <a:prstGeom prst="rect">
            <a:avLst/>
          </a:prstGeom>
          <a:noFill/>
          <a:ln w="9525">
            <a:noFill/>
            <a:miter lim="800000"/>
            <a:headEnd/>
            <a:tailEnd/>
          </a:ln>
        </p:spPr>
      </p:pic>
      <p:sp>
        <p:nvSpPr>
          <p:cNvPr id="6" name="Rectangle 5"/>
          <p:cNvSpPr/>
          <p:nvPr/>
        </p:nvSpPr>
        <p:spPr>
          <a:xfrm>
            <a:off x="5867400" y="51816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Multipliers with Two Constraints</a:t>
            </a:r>
          </a:p>
        </p:txBody>
      </p:sp>
      <p:sp>
        <p:nvSpPr>
          <p:cNvPr id="3" name="Content Placeholder 2"/>
          <p:cNvSpPr>
            <a:spLocks noGrp="1"/>
          </p:cNvSpPr>
          <p:nvPr>
            <p:ph idx="1"/>
          </p:nvPr>
        </p:nvSpPr>
        <p:spPr>
          <a:xfrm>
            <a:off x="497541" y="1066800"/>
            <a:ext cx="8229600" cy="4960620"/>
          </a:xfrm>
        </p:spPr>
        <p:txBody>
          <a:bodyPr>
            <a:noAutofit/>
          </a:bodyPr>
          <a:lstStyle/>
          <a:p>
            <a:r>
              <a:rPr lang="en-US" dirty="0"/>
              <a:t>Lagrange’s method extends nicely to optimization problems with two constraints. Suppose we want to find the extreme values of </a:t>
            </a:r>
            <a:r>
              <a:rPr lang="en-US" i="1" dirty="0"/>
              <a:t>f</a:t>
            </a:r>
            <a:r>
              <a:rPr lang="en-US" dirty="0"/>
              <a:t>(</a:t>
            </a:r>
            <a:r>
              <a:rPr lang="en-US" i="1" dirty="0"/>
              <a:t>x</a:t>
            </a:r>
            <a:r>
              <a:rPr lang="en-US" dirty="0"/>
              <a:t>, </a:t>
            </a:r>
            <a:r>
              <a:rPr lang="en-US" i="1" dirty="0"/>
              <a:t>y</a:t>
            </a:r>
            <a:r>
              <a:rPr lang="en-US" dirty="0"/>
              <a:t>, </a:t>
            </a:r>
            <a:r>
              <a:rPr lang="en-US" i="1" dirty="0"/>
              <a:t>z</a:t>
            </a:r>
            <a:r>
              <a:rPr lang="en-US" dirty="0"/>
              <a:t>) under the side conditions that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and </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a:t>
            </a:r>
            <a:r>
              <a:rPr lang="en-US" i="1" dirty="0"/>
              <a:t>k</a:t>
            </a:r>
            <a:r>
              <a:rPr lang="en-US" dirty="0"/>
              <a:t>. Assuming that </a:t>
            </a:r>
            <a:r>
              <a:rPr lang="en-US" i="1" dirty="0"/>
              <a:t>g</a:t>
            </a:r>
            <a:r>
              <a:rPr lang="en-US" dirty="0"/>
              <a:t> and</a:t>
            </a:r>
            <a:br>
              <a:rPr lang="en-US" dirty="0"/>
            </a:br>
            <a:r>
              <a:rPr lang="en-US" i="1" dirty="0"/>
              <a:t>h</a:t>
            </a:r>
            <a:r>
              <a:rPr lang="en-US" dirty="0"/>
              <a:t> are differentiable and that </a:t>
            </a:r>
            <a:r>
              <a:rPr lang="en-US" dirty="0">
                <a:sym typeface="Symbol"/>
              </a:rPr>
              <a:t></a:t>
            </a:r>
            <a:r>
              <a:rPr lang="en-US" i="1" dirty="0"/>
              <a:t>g</a:t>
            </a:r>
            <a:br>
              <a:rPr lang="en-US" i="1" dirty="0"/>
            </a:br>
            <a:r>
              <a:rPr lang="en-US" dirty="0"/>
              <a:t>and </a:t>
            </a:r>
            <a:r>
              <a:rPr lang="en-US" dirty="0">
                <a:sym typeface="Symbol"/>
              </a:rPr>
              <a:t></a:t>
            </a:r>
            <a:r>
              <a:rPr lang="en-US" i="1" dirty="0"/>
              <a:t>h</a:t>
            </a:r>
            <a:r>
              <a:rPr lang="en-US" dirty="0"/>
              <a:t> are not parallel, the points</a:t>
            </a:r>
            <a:br>
              <a:rPr lang="en-US" dirty="0"/>
            </a:br>
            <a:r>
              <a:rPr lang="en-US" dirty="0"/>
              <a:t>satisfying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and </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a:t>
            </a:r>
            <a:r>
              <a:rPr lang="en-US" i="1" dirty="0"/>
              <a:t>k</a:t>
            </a:r>
            <a:r>
              <a:rPr lang="en-US" dirty="0"/>
              <a:t> lie along the </a:t>
            </a:r>
            <a:br>
              <a:rPr lang="en-US" dirty="0"/>
            </a:br>
            <a:r>
              <a:rPr lang="en-US" dirty="0"/>
              <a:t>intersection </a:t>
            </a:r>
            <a:r>
              <a:rPr lang="en-US" i="1" dirty="0"/>
              <a:t>C</a:t>
            </a:r>
            <a:r>
              <a:rPr lang="en-US" dirty="0"/>
              <a:t> of two surfaces, </a:t>
            </a:r>
            <a:br>
              <a:rPr lang="en-US" dirty="0"/>
            </a:br>
            <a:r>
              <a:rPr lang="en-US" dirty="0"/>
              <a:t>such as those shown in Figure 6.</a:t>
            </a:r>
          </a:p>
        </p:txBody>
      </p:sp>
      <p:pic>
        <p:nvPicPr>
          <p:cNvPr id="265218" name="Picture 2"/>
          <p:cNvPicPr>
            <a:picLocks noChangeAspect="1" noChangeArrowheads="1"/>
          </p:cNvPicPr>
          <p:nvPr/>
        </p:nvPicPr>
        <p:blipFill>
          <a:blip r:embed="rId2" cstate="print"/>
          <a:srcRect/>
          <a:stretch>
            <a:fillRect/>
          </a:stretch>
        </p:blipFill>
        <p:spPr bwMode="auto">
          <a:xfrm>
            <a:off x="5562600" y="2425890"/>
            <a:ext cx="3200400" cy="3289110"/>
          </a:xfrm>
          <a:prstGeom prst="rect">
            <a:avLst/>
          </a:prstGeom>
          <a:noFill/>
          <a:ln w="9525">
            <a:noFill/>
            <a:miter lim="800000"/>
            <a:headEnd/>
            <a:tailEnd/>
          </a:ln>
        </p:spPr>
      </p:pic>
      <p:sp>
        <p:nvSpPr>
          <p:cNvPr id="7" name="Rectangle 6"/>
          <p:cNvSpPr/>
          <p:nvPr/>
        </p:nvSpPr>
        <p:spPr>
          <a:xfrm>
            <a:off x="5943600" y="5471927"/>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Multipliers with Two Constraints (cont.)</a:t>
            </a:r>
          </a:p>
        </p:txBody>
      </p:sp>
      <p:sp>
        <p:nvSpPr>
          <p:cNvPr id="3" name="Content Placeholder 2"/>
          <p:cNvSpPr>
            <a:spLocks noGrp="1"/>
          </p:cNvSpPr>
          <p:nvPr>
            <p:ph idx="1"/>
          </p:nvPr>
        </p:nvSpPr>
        <p:spPr>
          <a:xfrm>
            <a:off x="457200" y="1143000"/>
            <a:ext cx="8229600" cy="4572000"/>
          </a:xfrm>
        </p:spPr>
        <p:txBody>
          <a:bodyPr>
            <a:noAutofit/>
          </a:bodyPr>
          <a:lstStyle/>
          <a:p>
            <a:r>
              <a:rPr lang="en-US" dirty="0"/>
              <a:t>So we seek the extrema of </a:t>
            </a:r>
            <a:r>
              <a:rPr lang="en-US" i="1" dirty="0"/>
              <a:t>f</a:t>
            </a:r>
            <a:r>
              <a:rPr lang="en-US" dirty="0"/>
              <a:t>(</a:t>
            </a:r>
            <a:r>
              <a:rPr lang="en-US" i="1" dirty="0"/>
              <a:t>x</a:t>
            </a:r>
            <a:r>
              <a:rPr lang="en-US" dirty="0"/>
              <a:t>, </a:t>
            </a:r>
            <a:r>
              <a:rPr lang="en-US" i="1" dirty="0"/>
              <a:t>y</a:t>
            </a:r>
            <a:r>
              <a:rPr lang="en-US" dirty="0"/>
              <a:t>, </a:t>
            </a:r>
            <a:r>
              <a:rPr lang="en-US" i="1" dirty="0"/>
              <a:t>z</a:t>
            </a:r>
            <a:r>
              <a:rPr lang="en-US" dirty="0"/>
              <a:t>) under the constraint that (</a:t>
            </a:r>
            <a:r>
              <a:rPr lang="en-US" i="1" dirty="0"/>
              <a:t>x</a:t>
            </a:r>
            <a:r>
              <a:rPr lang="en-US" dirty="0"/>
              <a:t>, </a:t>
            </a:r>
            <a:r>
              <a:rPr lang="en-US" i="1" dirty="0"/>
              <a:t>y</a:t>
            </a:r>
            <a:r>
              <a:rPr lang="en-US" dirty="0"/>
              <a:t>, </a:t>
            </a:r>
            <a:r>
              <a:rPr lang="en-US" i="1" dirty="0"/>
              <a:t>z</a:t>
            </a:r>
            <a:r>
              <a:rPr lang="en-US" dirty="0"/>
              <a:t>) lies on </a:t>
            </a:r>
            <a:r>
              <a:rPr lang="en-US" i="1" dirty="0"/>
              <a:t>C</a:t>
            </a:r>
            <a:r>
              <a:rPr lang="en-US" dirty="0"/>
              <a:t>.</a:t>
            </a:r>
          </a:p>
          <a:p>
            <a:r>
              <a:rPr lang="en-US" dirty="0"/>
              <a:t>By the same reasoning as before, we know that if </a:t>
            </a:r>
            <a:r>
              <a:rPr lang="en-US" i="1" dirty="0"/>
              <a:t>f</a:t>
            </a:r>
            <a:r>
              <a:rPr lang="en-US" dirty="0"/>
              <a:t> has an extremum at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then </a:t>
            </a:r>
            <a:r>
              <a:rPr lang="en-US" dirty="0">
                <a:sym typeface="Symbol"/>
              </a:rPr>
              <a:t></a:t>
            </a:r>
            <a:r>
              <a:rPr lang="en-US" i="1" dirty="0"/>
              <a:t>f</a:t>
            </a:r>
            <a:r>
              <a:rPr lang="en-US" dirty="0"/>
              <a:t> is orthogonal to </a:t>
            </a:r>
            <a:r>
              <a:rPr lang="en-US" i="1" dirty="0"/>
              <a:t>C</a:t>
            </a:r>
            <a:r>
              <a:rPr lang="en-US" dirty="0"/>
              <a:t> at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We also know that </a:t>
            </a:r>
            <a:r>
              <a:rPr lang="en-US" dirty="0">
                <a:sym typeface="Symbol"/>
              </a:rPr>
              <a:t></a:t>
            </a:r>
            <a:r>
              <a:rPr lang="en-US" i="1" dirty="0"/>
              <a:t>g</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is orthogonal to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and </a:t>
            </a:r>
            <a:r>
              <a:rPr lang="en-US" dirty="0">
                <a:sym typeface="Symbol"/>
              </a:rPr>
              <a:t></a:t>
            </a:r>
            <a:r>
              <a:rPr lang="en-US" i="1" dirty="0"/>
              <a:t>h</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is orthogonal to </a:t>
            </a:r>
            <a:r>
              <a:rPr lang="en-US" i="1" dirty="0"/>
              <a:t>h</a:t>
            </a:r>
            <a:r>
              <a:rPr lang="en-US" dirty="0"/>
              <a:t>(</a:t>
            </a:r>
            <a:r>
              <a:rPr lang="en-US" i="1" dirty="0"/>
              <a:t>x</a:t>
            </a:r>
            <a:r>
              <a:rPr lang="en-US" dirty="0"/>
              <a:t>, </a:t>
            </a:r>
            <a:r>
              <a:rPr lang="en-US" i="1" dirty="0"/>
              <a:t>y</a:t>
            </a:r>
            <a:r>
              <a:rPr lang="en-US" dirty="0"/>
              <a:t>, </a:t>
            </a:r>
            <a:r>
              <a:rPr lang="en-US" i="1" dirty="0"/>
              <a:t>z</a:t>
            </a:r>
            <a:r>
              <a:rPr lang="en-US" dirty="0"/>
              <a:t>) = </a:t>
            </a:r>
            <a:r>
              <a:rPr lang="en-US" i="1" dirty="0"/>
              <a:t>k</a:t>
            </a:r>
            <a:r>
              <a:rPr lang="en-US" dirty="0"/>
              <a:t> at the point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so </a:t>
            </a:r>
            <a:br>
              <a:rPr lang="en-US" dirty="0"/>
            </a:br>
            <a:r>
              <a:rPr lang="en-US" dirty="0">
                <a:sym typeface="Symbol"/>
              </a:rPr>
              <a:t></a:t>
            </a:r>
            <a:r>
              <a:rPr lang="en-US" i="1" dirty="0"/>
              <a:t>f</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must lie in the same plane as </a:t>
            </a:r>
            <a:r>
              <a:rPr lang="en-US" dirty="0">
                <a:sym typeface="Symbol"/>
              </a:rPr>
              <a:t></a:t>
            </a:r>
            <a:r>
              <a:rPr lang="en-US" i="1" dirty="0"/>
              <a:t>g</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and </a:t>
            </a:r>
            <a:r>
              <a:rPr lang="en-US" dirty="0">
                <a:sym typeface="Symbol"/>
              </a:rPr>
              <a:t></a:t>
            </a:r>
            <a:r>
              <a:rPr lang="en-US" i="1" dirty="0"/>
              <a:t>h</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 (cont.)</a:t>
            </a:r>
          </a:p>
        </p:txBody>
      </p:sp>
      <p:sp>
        <p:nvSpPr>
          <p:cNvPr id="3" name="Content Placeholder 2"/>
          <p:cNvSpPr>
            <a:spLocks noGrp="1"/>
          </p:cNvSpPr>
          <p:nvPr>
            <p:ph idx="1"/>
          </p:nvPr>
        </p:nvSpPr>
        <p:spPr>
          <a:xfrm>
            <a:off x="457200" y="1097280"/>
            <a:ext cx="8229600" cy="4832092"/>
          </a:xfrm>
        </p:spPr>
        <p:txBody>
          <a:bodyPr>
            <a:spAutoFit/>
          </a:bodyPr>
          <a:lstStyle/>
          <a:p>
            <a:r>
              <a:rPr lang="en-US" dirty="0"/>
              <a:t>But suppose (</a:t>
            </a:r>
            <a:r>
              <a:rPr lang="en-US" i="1" dirty="0"/>
              <a:t>x</a:t>
            </a:r>
            <a:r>
              <a:rPr lang="en-US" baseline="-25000" dirty="0"/>
              <a:t>0</a:t>
            </a:r>
            <a:r>
              <a:rPr lang="en-US" dirty="0"/>
              <a:t>, </a:t>
            </a:r>
            <a:r>
              <a:rPr lang="en-US" i="1" dirty="0"/>
              <a:t>y</a:t>
            </a:r>
            <a:r>
              <a:rPr lang="en-US" baseline="-25000" dirty="0"/>
              <a:t>0</a:t>
            </a:r>
            <a:r>
              <a:rPr lang="en-US" dirty="0"/>
              <a:t>) is a point at which the tangents to the contour lines of </a:t>
            </a:r>
            <a:r>
              <a:rPr lang="en-US" i="1" dirty="0"/>
              <a:t>f</a:t>
            </a:r>
            <a:r>
              <a:rPr lang="en-US" dirty="0"/>
              <a:t> and </a:t>
            </a:r>
            <a:r>
              <a:rPr lang="en-US" i="1" dirty="0"/>
              <a:t>g</a:t>
            </a:r>
            <a:r>
              <a:rPr lang="en-US" dirty="0"/>
              <a:t> coincide. Then, in the direction of the contour, </a:t>
            </a:r>
            <a:r>
              <a:rPr lang="en-US" i="1" dirty="0"/>
              <a:t>f</a:t>
            </a:r>
            <a:r>
              <a:rPr lang="en-US" dirty="0"/>
              <a:t> is neither increasing nor decreasing at the point (</a:t>
            </a:r>
            <a:r>
              <a:rPr lang="en-US" i="1" dirty="0"/>
              <a:t>x</a:t>
            </a:r>
            <a:r>
              <a:rPr lang="en-US" baseline="-25000" dirty="0"/>
              <a:t>0</a:t>
            </a:r>
            <a:r>
              <a:rPr lang="en-US" dirty="0"/>
              <a:t>, </a:t>
            </a:r>
            <a:r>
              <a:rPr lang="en-US" i="1" dirty="0"/>
              <a:t>y</a:t>
            </a:r>
            <a:r>
              <a:rPr lang="en-US" baseline="-25000" dirty="0"/>
              <a:t>0</a:t>
            </a:r>
            <a:r>
              <a:rPr lang="en-US" dirty="0"/>
              <a:t>), meaning (</a:t>
            </a:r>
            <a:r>
              <a:rPr lang="en-US" i="1" dirty="0"/>
              <a:t>x</a:t>
            </a:r>
            <a:r>
              <a:rPr lang="en-US" baseline="-25000" dirty="0"/>
              <a:t>0</a:t>
            </a:r>
            <a:r>
              <a:rPr lang="en-US" dirty="0"/>
              <a:t>, </a:t>
            </a:r>
            <a:r>
              <a:rPr lang="en-US" i="1" dirty="0"/>
              <a:t>y</a:t>
            </a:r>
            <a:r>
              <a:rPr lang="en-US" baseline="-25000" dirty="0"/>
              <a:t>0</a:t>
            </a:r>
            <a:r>
              <a:rPr lang="en-US" dirty="0"/>
              <a:t>) is a critical point for </a:t>
            </a:r>
            <a:r>
              <a:rPr lang="en-US" i="1" dirty="0"/>
              <a:t>f</a:t>
            </a:r>
            <a:r>
              <a:rPr lang="en-US" dirty="0"/>
              <a:t> and a candidate for an extremum. Since		      and 	          are both orthogonal to the common tangent line at the point (</a:t>
            </a:r>
            <a:r>
              <a:rPr lang="en-US" i="1" dirty="0"/>
              <a:t>x</a:t>
            </a:r>
            <a:r>
              <a:rPr lang="en-US" baseline="-25000" dirty="0"/>
              <a:t>0</a:t>
            </a:r>
            <a:r>
              <a:rPr lang="en-US" dirty="0"/>
              <a:t>, </a:t>
            </a:r>
            <a:r>
              <a:rPr lang="en-US" i="1" dirty="0"/>
              <a:t>y</a:t>
            </a:r>
            <a:r>
              <a:rPr lang="en-US" baseline="-25000" dirty="0"/>
              <a:t>0</a:t>
            </a:r>
            <a:r>
              <a:rPr lang="en-US" dirty="0"/>
              <a:t>),</a:t>
            </a:r>
            <a:br>
              <a:rPr lang="en-US" dirty="0"/>
            </a:br>
            <a:r>
              <a:rPr lang="en-US" dirty="0"/>
              <a:t>			          for some constant </a:t>
            </a:r>
            <a:r>
              <a:rPr lang="el-GR" i="1" dirty="0">
                <a:latin typeface="Cambria Math" panose="02040503050406030204" pitchFamily="18" charset="0"/>
                <a:ea typeface="Cambria Math" panose="02040503050406030204" pitchFamily="18" charset="0"/>
              </a:rPr>
              <a:t>λ</a:t>
            </a:r>
            <a:r>
              <a:rPr lang="en-US" dirty="0"/>
              <a:t>. The real number </a:t>
            </a:r>
            <a:r>
              <a:rPr lang="el-GR" i="1" dirty="0">
                <a:latin typeface="Cambria Math" panose="02040503050406030204" pitchFamily="18" charset="0"/>
                <a:ea typeface="Cambria Math" panose="02040503050406030204" pitchFamily="18" charset="0"/>
              </a:rPr>
              <a:t>λ</a:t>
            </a:r>
            <a:r>
              <a:rPr lang="en-US" dirty="0"/>
              <a:t> is called a </a:t>
            </a:r>
            <a:r>
              <a:rPr lang="en-US" i="1" dirty="0"/>
              <a:t>Lagrange multiplier</a:t>
            </a:r>
            <a:r>
              <a:rPr lang="en-US" dirty="0"/>
              <a:t> in this context. Before formalizing the above argument, we will demonstrate its application with an example.</a:t>
            </a:r>
          </a:p>
        </p:txBody>
      </p:sp>
      <p:graphicFrame>
        <p:nvGraphicFramePr>
          <p:cNvPr id="264194" name="Object 2"/>
          <p:cNvGraphicFramePr>
            <a:graphicFrameLocks noChangeAspect="1"/>
          </p:cNvGraphicFramePr>
          <p:nvPr>
            <p:extLst>
              <p:ext uri="{D42A27DB-BD31-4B8C-83A1-F6EECF244321}">
                <p14:modId xmlns:p14="http://schemas.microsoft.com/office/powerpoint/2010/main" val="322925783"/>
              </p:ext>
            </p:extLst>
          </p:nvPr>
        </p:nvGraphicFramePr>
        <p:xfrm>
          <a:off x="1369100" y="3276600"/>
          <a:ext cx="1397000" cy="444500"/>
        </p:xfrm>
        <a:graphic>
          <a:graphicData uri="http://schemas.openxmlformats.org/presentationml/2006/ole">
            <mc:AlternateContent xmlns:mc="http://schemas.openxmlformats.org/markup-compatibility/2006">
              <mc:Choice xmlns:v="urn:schemas-microsoft-com:vml" Requires="v">
                <p:oleObj name="Equation" r:id="rId2" imgW="1396800" imgH="444240" progId="Equation.DSMT4">
                  <p:embed/>
                </p:oleObj>
              </mc:Choice>
              <mc:Fallback>
                <p:oleObj name="Equation" r:id="rId2" imgW="13968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100" y="3276600"/>
                        <a:ext cx="1397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5" name="Object 3"/>
          <p:cNvGraphicFramePr>
            <a:graphicFrameLocks noChangeAspect="1"/>
          </p:cNvGraphicFramePr>
          <p:nvPr>
            <p:extLst>
              <p:ext uri="{D42A27DB-BD31-4B8C-83A1-F6EECF244321}">
                <p14:modId xmlns:p14="http://schemas.microsoft.com/office/powerpoint/2010/main" val="1431153663"/>
              </p:ext>
            </p:extLst>
          </p:nvPr>
        </p:nvGraphicFramePr>
        <p:xfrm>
          <a:off x="3505200" y="3276600"/>
          <a:ext cx="1422400" cy="444500"/>
        </p:xfrm>
        <a:graphic>
          <a:graphicData uri="http://schemas.openxmlformats.org/presentationml/2006/ole">
            <mc:AlternateContent xmlns:mc="http://schemas.openxmlformats.org/markup-compatibility/2006">
              <mc:Choice xmlns:v="urn:schemas-microsoft-com:vml" Requires="v">
                <p:oleObj name="Equation" r:id="rId4" imgW="1422360" imgH="444240" progId="Equation.DSMT4">
                  <p:embed/>
                </p:oleObj>
              </mc:Choice>
              <mc:Fallback>
                <p:oleObj name="Equation" r:id="rId4" imgW="142236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276600"/>
                        <a:ext cx="1422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6" name="Object 4"/>
          <p:cNvGraphicFramePr>
            <a:graphicFrameLocks noChangeAspect="1"/>
          </p:cNvGraphicFramePr>
          <p:nvPr>
            <p:extLst>
              <p:ext uri="{D42A27DB-BD31-4B8C-83A1-F6EECF244321}">
                <p14:modId xmlns:p14="http://schemas.microsoft.com/office/powerpoint/2010/main" val="1065081125"/>
              </p:ext>
            </p:extLst>
          </p:nvPr>
        </p:nvGraphicFramePr>
        <p:xfrm>
          <a:off x="525011" y="4114800"/>
          <a:ext cx="3505200" cy="482600"/>
        </p:xfrm>
        <a:graphic>
          <a:graphicData uri="http://schemas.openxmlformats.org/presentationml/2006/ole">
            <mc:AlternateContent xmlns:mc="http://schemas.openxmlformats.org/markup-compatibility/2006">
              <mc:Choice xmlns:v="urn:schemas-microsoft-com:vml" Requires="v">
                <p:oleObj name="Equation" r:id="rId6" imgW="3504960" imgH="482400" progId="Equation.DSMT4">
                  <p:embed/>
                </p:oleObj>
              </mc:Choice>
              <mc:Fallback>
                <p:oleObj name="Equation" r:id="rId6" imgW="3504960" imgH="482400" progId="Equation.DSMT4">
                  <p:embed/>
                  <p:pic>
                    <p:nvPicPr>
                      <p:cNvPr id="0" name="Picture 4"/>
                      <p:cNvPicPr>
                        <a:picLocks noChangeAspect="1" noChangeArrowheads="1"/>
                      </p:cNvPicPr>
                      <p:nvPr/>
                    </p:nvPicPr>
                    <p:blipFill>
                      <a:blip r:embed="rId7"/>
                      <a:srcRect/>
                      <a:stretch>
                        <a:fillRect/>
                      </a:stretch>
                    </p:blipFill>
                    <p:spPr bwMode="auto">
                      <a:xfrm>
                        <a:off x="525011" y="4114800"/>
                        <a:ext cx="350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Multipliers with Two Constraints (cont.)</a:t>
            </a:r>
          </a:p>
        </p:txBody>
      </p:sp>
      <p:sp>
        <p:nvSpPr>
          <p:cNvPr id="3" name="Content Placeholder 2"/>
          <p:cNvSpPr>
            <a:spLocks noGrp="1"/>
          </p:cNvSpPr>
          <p:nvPr>
            <p:ph idx="1"/>
          </p:nvPr>
        </p:nvSpPr>
        <p:spPr/>
        <p:txBody>
          <a:bodyPr/>
          <a:lstStyle/>
          <a:p>
            <a:r>
              <a:rPr lang="en-US" dirty="0"/>
              <a:t>In other words, there must exist two real numbers </a:t>
            </a:r>
            <a:r>
              <a:rPr lang="el-GR" i="1" dirty="0">
                <a:latin typeface="Cambria Math" panose="02040503050406030204" pitchFamily="18" charset="0"/>
                <a:ea typeface="Cambria Math" panose="02040503050406030204" pitchFamily="18" charset="0"/>
              </a:rPr>
              <a:t>λ</a:t>
            </a:r>
            <a:r>
              <a:rPr lang="en-US" dirty="0"/>
              <a:t> and </a:t>
            </a:r>
            <a:r>
              <a:rPr lang="el-GR" i="1" dirty="0">
                <a:latin typeface="Cambria Math" panose="02040503050406030204" pitchFamily="18" charset="0"/>
                <a:ea typeface="Cambria Math" panose="02040503050406030204" pitchFamily="18" charset="0"/>
              </a:rPr>
              <a:t>μ</a:t>
            </a:r>
            <a:r>
              <a:rPr lang="en-US" dirty="0"/>
              <a:t> (again called Lagrange multipliers) such that </a:t>
            </a:r>
            <a:br>
              <a:rPr lang="en-US" dirty="0"/>
            </a:br>
            <a:r>
              <a:rPr lang="en-US" dirty="0"/>
              <a:t>							     We actually identify </a:t>
            </a:r>
            <a:r>
              <a:rPr lang="en-US" i="1" dirty="0"/>
              <a:t>x</a:t>
            </a:r>
            <a:r>
              <a:rPr lang="en-US" baseline="-25000" dirty="0"/>
              <a:t>0</a:t>
            </a:r>
            <a:r>
              <a:rPr lang="en-US" dirty="0"/>
              <a:t> , </a:t>
            </a:r>
            <a:r>
              <a:rPr lang="en-US" i="1" dirty="0"/>
              <a:t>y</a:t>
            </a:r>
            <a:r>
              <a:rPr lang="en-US" baseline="-25000" dirty="0"/>
              <a:t>0</a:t>
            </a:r>
            <a:r>
              <a:rPr lang="en-US" dirty="0"/>
              <a:t> , and </a:t>
            </a:r>
            <a:r>
              <a:rPr lang="en-US" i="1" dirty="0"/>
              <a:t>z</a:t>
            </a:r>
            <a:r>
              <a:rPr lang="en-US" baseline="-25000" dirty="0"/>
              <a:t>0</a:t>
            </a:r>
            <a:r>
              <a:rPr lang="en-US" dirty="0"/>
              <a:t> by solving the following system of equations.</a:t>
            </a:r>
          </a:p>
        </p:txBody>
      </p:sp>
      <p:graphicFrame>
        <p:nvGraphicFramePr>
          <p:cNvPr id="266242" name="Object 2"/>
          <p:cNvGraphicFramePr>
            <a:graphicFrameLocks noChangeAspect="1"/>
          </p:cNvGraphicFramePr>
          <p:nvPr>
            <p:extLst>
              <p:ext uri="{D42A27DB-BD31-4B8C-83A1-F6EECF244321}">
                <p14:modId xmlns:p14="http://schemas.microsoft.com/office/powerpoint/2010/main" val="2566155970"/>
              </p:ext>
            </p:extLst>
          </p:nvPr>
        </p:nvGraphicFramePr>
        <p:xfrm>
          <a:off x="486678" y="2160588"/>
          <a:ext cx="6845300" cy="482600"/>
        </p:xfrm>
        <a:graphic>
          <a:graphicData uri="http://schemas.openxmlformats.org/presentationml/2006/ole">
            <mc:AlternateContent xmlns:mc="http://schemas.openxmlformats.org/markup-compatibility/2006">
              <mc:Choice xmlns:v="urn:schemas-microsoft-com:vml" Requires="v">
                <p:oleObj name="Equation" r:id="rId2" imgW="6845040" imgH="482400" progId="Equation.DSMT4">
                  <p:embed/>
                </p:oleObj>
              </mc:Choice>
              <mc:Fallback>
                <p:oleObj name="Equation" r:id="rId2" imgW="6845040" imgH="482400" progId="Equation.DSMT4">
                  <p:embed/>
                  <p:pic>
                    <p:nvPicPr>
                      <p:cNvPr id="0" name="Picture 2"/>
                      <p:cNvPicPr>
                        <a:picLocks noChangeAspect="1" noChangeArrowheads="1"/>
                      </p:cNvPicPr>
                      <p:nvPr/>
                    </p:nvPicPr>
                    <p:blipFill>
                      <a:blip r:embed="rId3"/>
                      <a:srcRect/>
                      <a:stretch>
                        <a:fillRect/>
                      </a:stretch>
                    </p:blipFill>
                    <p:spPr bwMode="auto">
                      <a:xfrm>
                        <a:off x="486678" y="2160588"/>
                        <a:ext cx="684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43" name="Object 3"/>
          <p:cNvGraphicFramePr>
            <a:graphicFrameLocks noChangeAspect="1"/>
          </p:cNvGraphicFramePr>
          <p:nvPr>
            <p:extLst>
              <p:ext uri="{D42A27DB-BD31-4B8C-83A1-F6EECF244321}">
                <p14:modId xmlns:p14="http://schemas.microsoft.com/office/powerpoint/2010/main" val="751461918"/>
              </p:ext>
            </p:extLst>
          </p:nvPr>
        </p:nvGraphicFramePr>
        <p:xfrm>
          <a:off x="857250" y="3562350"/>
          <a:ext cx="7429500" cy="482600"/>
        </p:xfrm>
        <a:graphic>
          <a:graphicData uri="http://schemas.openxmlformats.org/presentationml/2006/ole">
            <mc:AlternateContent xmlns:mc="http://schemas.openxmlformats.org/markup-compatibility/2006">
              <mc:Choice xmlns:v="urn:schemas-microsoft-com:vml" Requires="v">
                <p:oleObj name="Equation" r:id="rId4" imgW="7429320" imgH="482400" progId="Equation.DSMT4">
                  <p:embed/>
                </p:oleObj>
              </mc:Choice>
              <mc:Fallback>
                <p:oleObj name="Equation" r:id="rId4" imgW="7429320" imgH="482400" progId="Equation.DSMT4">
                  <p:embed/>
                  <p:pic>
                    <p:nvPicPr>
                      <p:cNvPr id="0" name="Picture 3"/>
                      <p:cNvPicPr>
                        <a:picLocks noChangeAspect="1" noChangeArrowheads="1"/>
                      </p:cNvPicPr>
                      <p:nvPr/>
                    </p:nvPicPr>
                    <p:blipFill>
                      <a:blip r:embed="rId5"/>
                      <a:srcRect/>
                      <a:stretch>
                        <a:fillRect/>
                      </a:stretch>
                    </p:blipFill>
                    <p:spPr bwMode="auto">
                      <a:xfrm>
                        <a:off x="857250" y="3562350"/>
                        <a:ext cx="742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Method of Lagrange Multipliers with Two Constraints </a:t>
            </a:r>
          </a:p>
        </p:txBody>
      </p:sp>
      <p:sp>
        <p:nvSpPr>
          <p:cNvPr id="3" name="Content Placeholder 2"/>
          <p:cNvSpPr>
            <a:spLocks noGrp="1"/>
          </p:cNvSpPr>
          <p:nvPr>
            <p:ph idx="1"/>
          </p:nvPr>
        </p:nvSpPr>
        <p:spPr/>
        <p:txBody>
          <a:bodyPr/>
          <a:lstStyle/>
          <a:p>
            <a:r>
              <a:rPr lang="en-US" dirty="0"/>
              <a:t>Find the absolute extreme values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a:t>
            </a:r>
            <a:r>
              <a:rPr lang="en-US" i="1" dirty="0">
                <a:solidFill>
                  <a:srgbClr val="0000FF"/>
                </a:solidFill>
              </a:rPr>
              <a:t>z</a:t>
            </a:r>
            <a:r>
              <a:rPr lang="en-US" dirty="0">
                <a:solidFill>
                  <a:srgbClr val="0000FF"/>
                </a:solidFill>
              </a:rPr>
              <a:t>) = </a:t>
            </a:r>
            <a:r>
              <a:rPr lang="en-US" i="1" dirty="0">
                <a:solidFill>
                  <a:srgbClr val="0000FF"/>
                </a:solidFill>
              </a:rPr>
              <a:t>x</a:t>
            </a:r>
            <a:r>
              <a:rPr lang="en-US" dirty="0">
                <a:solidFill>
                  <a:srgbClr val="0000FF"/>
                </a:solidFill>
              </a:rPr>
              <a:t> + </a:t>
            </a:r>
            <a:r>
              <a:rPr lang="en-US" i="1" dirty="0">
                <a:solidFill>
                  <a:srgbClr val="0000FF"/>
                </a:solidFill>
              </a:rPr>
              <a:t>y</a:t>
            </a:r>
            <a:r>
              <a:rPr lang="en-US" dirty="0">
                <a:solidFill>
                  <a:srgbClr val="0000FF"/>
                </a:solidFill>
              </a:rPr>
              <a:t> + </a:t>
            </a:r>
            <a:r>
              <a:rPr lang="en-US" i="1" dirty="0">
                <a:solidFill>
                  <a:srgbClr val="0000FF"/>
                </a:solidFill>
              </a:rPr>
              <a:t>z</a:t>
            </a:r>
            <a:r>
              <a:rPr lang="en-US" dirty="0"/>
              <a:t> subject to the constraints </a:t>
            </a:r>
            <a:r>
              <a:rPr lang="en-US" i="1" dirty="0">
                <a:solidFill>
                  <a:srgbClr val="0000FF"/>
                </a:solidFill>
              </a:rPr>
              <a:t>x</a:t>
            </a:r>
            <a:r>
              <a:rPr lang="en-US" baseline="30000" dirty="0">
                <a:solidFill>
                  <a:srgbClr val="0000FF"/>
                </a:solidFill>
              </a:rPr>
              <a:t>2</a:t>
            </a:r>
            <a:r>
              <a:rPr lang="en-US" dirty="0">
                <a:solidFill>
                  <a:srgbClr val="0000FF"/>
                </a:solidFill>
              </a:rPr>
              <a:t> + 2</a:t>
            </a:r>
            <a:r>
              <a:rPr lang="en-US" i="1" dirty="0">
                <a:solidFill>
                  <a:srgbClr val="0000FF"/>
                </a:solidFill>
              </a:rPr>
              <a:t>y</a:t>
            </a:r>
            <a:r>
              <a:rPr lang="en-US" baseline="30000" dirty="0">
                <a:solidFill>
                  <a:srgbClr val="0000FF"/>
                </a:solidFill>
              </a:rPr>
              <a:t>2</a:t>
            </a:r>
            <a:r>
              <a:rPr lang="en-US" dirty="0">
                <a:solidFill>
                  <a:srgbClr val="0000FF"/>
                </a:solidFill>
              </a:rPr>
              <a:t> = 6</a:t>
            </a:r>
            <a:r>
              <a:rPr lang="en-US" dirty="0"/>
              <a:t> and </a:t>
            </a:r>
            <a:br>
              <a:rPr lang="en-US" dirty="0"/>
            </a:br>
            <a:r>
              <a:rPr lang="en-US" dirty="0">
                <a:solidFill>
                  <a:srgbClr val="0000FF"/>
                </a:solidFill>
              </a:rPr>
              <a:t>3</a:t>
            </a:r>
            <a:r>
              <a:rPr lang="en-US" i="1" dirty="0">
                <a:solidFill>
                  <a:srgbClr val="0000FF"/>
                </a:solidFill>
              </a:rPr>
              <a:t>x</a:t>
            </a:r>
            <a:r>
              <a:rPr lang="en-US" dirty="0">
                <a:solidFill>
                  <a:srgbClr val="0000FF"/>
                </a:solidFill>
              </a:rPr>
              <a:t> + 2</a:t>
            </a:r>
            <a:r>
              <a:rPr lang="en-US" i="1" dirty="0">
                <a:solidFill>
                  <a:srgbClr val="0000FF"/>
                </a:solidFill>
              </a:rPr>
              <a:t>y</a:t>
            </a:r>
            <a:r>
              <a:rPr lang="en-US" dirty="0">
                <a:solidFill>
                  <a:srgbClr val="0000FF"/>
                </a:solidFill>
              </a:rPr>
              <a:t> + 4</a:t>
            </a:r>
            <a:r>
              <a:rPr lang="en-US" i="1" dirty="0">
                <a:solidFill>
                  <a:srgbClr val="0000FF"/>
                </a:solidFill>
              </a:rPr>
              <a:t>z</a:t>
            </a:r>
            <a:r>
              <a:rPr lang="en-US" dirty="0">
                <a:solidFill>
                  <a:srgbClr val="0000FF"/>
                </a:solidFill>
              </a:rPr>
              <a:t> = 5</a:t>
            </a:r>
            <a:r>
              <a:rPr lang="en-US" dirty="0"/>
              <a:t>.</a:t>
            </a:r>
          </a:p>
          <a:p>
            <a:r>
              <a:rPr lang="en-US" b="1" dirty="0"/>
              <a:t>Solution</a:t>
            </a:r>
          </a:p>
          <a:p>
            <a:r>
              <a:rPr lang="en-US" dirty="0"/>
              <a:t>Defining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x</a:t>
            </a:r>
            <a:r>
              <a:rPr lang="en-US" baseline="30000" dirty="0"/>
              <a:t>2</a:t>
            </a:r>
            <a:r>
              <a:rPr lang="en-US" dirty="0"/>
              <a:t> + 2</a:t>
            </a:r>
            <a:r>
              <a:rPr lang="en-US" i="1" dirty="0"/>
              <a:t>y</a:t>
            </a:r>
            <a:r>
              <a:rPr lang="en-US" baseline="30000" dirty="0"/>
              <a:t>2</a:t>
            </a:r>
            <a:r>
              <a:rPr lang="en-US" dirty="0"/>
              <a:t> and </a:t>
            </a:r>
            <a:r>
              <a:rPr lang="en-US" i="1" dirty="0"/>
              <a:t>h</a:t>
            </a:r>
            <a:r>
              <a:rPr lang="en-US" dirty="0"/>
              <a:t>(</a:t>
            </a:r>
            <a:r>
              <a:rPr lang="en-US" i="1" dirty="0"/>
              <a:t>x</a:t>
            </a:r>
            <a:r>
              <a:rPr lang="en-US" dirty="0"/>
              <a:t>, </a:t>
            </a:r>
            <a:r>
              <a:rPr lang="en-US" i="1" dirty="0"/>
              <a:t>y</a:t>
            </a:r>
            <a:r>
              <a:rPr lang="en-US" dirty="0"/>
              <a:t>, </a:t>
            </a:r>
            <a:r>
              <a:rPr lang="en-US" i="1" dirty="0"/>
              <a:t>z</a:t>
            </a:r>
            <a:r>
              <a:rPr lang="en-US" dirty="0"/>
              <a:t>) = 3</a:t>
            </a:r>
            <a:r>
              <a:rPr lang="en-US" i="1" dirty="0"/>
              <a:t>x</a:t>
            </a:r>
            <a:r>
              <a:rPr lang="en-US" dirty="0"/>
              <a:t> + 2</a:t>
            </a:r>
            <a:r>
              <a:rPr lang="en-US" i="1" dirty="0"/>
              <a:t>y</a:t>
            </a:r>
            <a:r>
              <a:rPr lang="en-US" dirty="0"/>
              <a:t> + 4</a:t>
            </a:r>
            <a:r>
              <a:rPr lang="en-US" i="1" dirty="0"/>
              <a:t>z</a:t>
            </a:r>
            <a:r>
              <a:rPr lang="en-US" dirty="0"/>
              <a:t>, the constraints have the form </a:t>
            </a:r>
            <a:r>
              <a:rPr lang="en-US" i="1" dirty="0"/>
              <a:t>g</a:t>
            </a:r>
            <a:r>
              <a:rPr lang="en-US" dirty="0"/>
              <a:t>(</a:t>
            </a:r>
            <a:r>
              <a:rPr lang="en-US" i="1" dirty="0"/>
              <a:t>x</a:t>
            </a:r>
            <a:r>
              <a:rPr lang="en-US" dirty="0"/>
              <a:t>, </a:t>
            </a:r>
            <a:r>
              <a:rPr lang="en-US" i="1" dirty="0"/>
              <a:t>y</a:t>
            </a:r>
            <a:r>
              <a:rPr lang="en-US" dirty="0"/>
              <a:t>, </a:t>
            </a:r>
            <a:r>
              <a:rPr lang="en-US" i="1" dirty="0"/>
              <a:t>z</a:t>
            </a:r>
            <a:r>
              <a:rPr lang="en-US" dirty="0"/>
              <a:t>) = 6 and </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Method of Lagrange Multipliers with Two Constraints (cont.)</a:t>
            </a:r>
          </a:p>
        </p:txBody>
      </p:sp>
      <p:sp>
        <p:nvSpPr>
          <p:cNvPr id="3" name="Content Placeholder 2"/>
          <p:cNvSpPr>
            <a:spLocks noGrp="1"/>
          </p:cNvSpPr>
          <p:nvPr>
            <p:ph idx="1"/>
          </p:nvPr>
        </p:nvSpPr>
        <p:spPr/>
        <p:txBody>
          <a:bodyPr/>
          <a:lstStyle/>
          <a:p>
            <a:r>
              <a:rPr lang="en-US" dirty="0"/>
              <a:t>Noting that</a:t>
            </a:r>
            <a:br>
              <a:rPr lang="en-US" dirty="0"/>
            </a:br>
            <a:r>
              <a:rPr lang="en-US" dirty="0"/>
              <a:t>and introducing two Lagrange multipliers </a:t>
            </a:r>
            <a:r>
              <a:rPr lang="el-GR" i="1" dirty="0">
                <a:latin typeface="Cambria Math" panose="02040503050406030204" pitchFamily="18" charset="0"/>
                <a:ea typeface="Cambria Math" panose="02040503050406030204" pitchFamily="18" charset="0"/>
              </a:rPr>
              <a:t>λ</a:t>
            </a:r>
            <a:r>
              <a:rPr lang="en-US" dirty="0"/>
              <a:t> and </a:t>
            </a:r>
            <a:r>
              <a:rPr lang="el-GR" i="1" dirty="0">
                <a:latin typeface="Cambria Math" panose="02040503050406030204" pitchFamily="18" charset="0"/>
                <a:ea typeface="Cambria Math" panose="02040503050406030204" pitchFamily="18" charset="0"/>
              </a:rPr>
              <a:t>μ</a:t>
            </a:r>
            <a:r>
              <a:rPr lang="en-US" dirty="0"/>
              <a:t>, we are led to the following system of equations.</a:t>
            </a:r>
          </a:p>
        </p:txBody>
      </p:sp>
      <p:graphicFrame>
        <p:nvGraphicFramePr>
          <p:cNvPr id="257026" name="Object 2"/>
          <p:cNvGraphicFramePr>
            <a:graphicFrameLocks noChangeAspect="1"/>
          </p:cNvGraphicFramePr>
          <p:nvPr/>
        </p:nvGraphicFramePr>
        <p:xfrm>
          <a:off x="2324100" y="1325380"/>
          <a:ext cx="6134100" cy="469900"/>
        </p:xfrm>
        <a:graphic>
          <a:graphicData uri="http://schemas.openxmlformats.org/presentationml/2006/ole">
            <mc:AlternateContent xmlns:mc="http://schemas.openxmlformats.org/markup-compatibility/2006">
              <mc:Choice xmlns:v="urn:schemas-microsoft-com:vml" Requires="v">
                <p:oleObj name="Equation" r:id="rId2" imgW="6134040" imgH="469800" progId="Equation.DSMT4">
                  <p:embed/>
                </p:oleObj>
              </mc:Choice>
              <mc:Fallback>
                <p:oleObj name="Equation" r:id="rId2" imgW="61340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325380"/>
                        <a:ext cx="613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7" name="Object 3"/>
          <p:cNvGraphicFramePr>
            <a:graphicFrameLocks noChangeAspect="1"/>
          </p:cNvGraphicFramePr>
          <p:nvPr>
            <p:extLst>
              <p:ext uri="{D42A27DB-BD31-4B8C-83A1-F6EECF244321}">
                <p14:modId xmlns:p14="http://schemas.microsoft.com/office/powerpoint/2010/main" val="3802632927"/>
              </p:ext>
            </p:extLst>
          </p:nvPr>
        </p:nvGraphicFramePr>
        <p:xfrm>
          <a:off x="3303588" y="2911475"/>
          <a:ext cx="4318000" cy="1422400"/>
        </p:xfrm>
        <a:graphic>
          <a:graphicData uri="http://schemas.openxmlformats.org/presentationml/2006/ole">
            <mc:AlternateContent xmlns:mc="http://schemas.openxmlformats.org/markup-compatibility/2006">
              <mc:Choice xmlns:v="urn:schemas-microsoft-com:vml" Requires="v">
                <p:oleObj name="Equation" r:id="rId4" imgW="4317840" imgH="1422360" progId="Equation.DSMT4">
                  <p:embed/>
                </p:oleObj>
              </mc:Choice>
              <mc:Fallback>
                <p:oleObj name="Equation" r:id="rId4" imgW="4317840" imgH="1422360" progId="Equation.DSMT4">
                  <p:embed/>
                  <p:pic>
                    <p:nvPicPr>
                      <p:cNvPr id="0" name="Picture 3"/>
                      <p:cNvPicPr>
                        <a:picLocks noChangeAspect="1" noChangeArrowheads="1"/>
                      </p:cNvPicPr>
                      <p:nvPr/>
                    </p:nvPicPr>
                    <p:blipFill>
                      <a:blip r:embed="rId5"/>
                      <a:srcRect/>
                      <a:stretch>
                        <a:fillRect/>
                      </a:stretch>
                    </p:blipFill>
                    <p:spPr bwMode="auto">
                      <a:xfrm>
                        <a:off x="3303588" y="2911475"/>
                        <a:ext cx="43180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8" name="Object 4"/>
          <p:cNvGraphicFramePr>
            <a:graphicFrameLocks noChangeAspect="1"/>
          </p:cNvGraphicFramePr>
          <p:nvPr/>
        </p:nvGraphicFramePr>
        <p:xfrm>
          <a:off x="2286000" y="4495800"/>
          <a:ext cx="1663700" cy="444500"/>
        </p:xfrm>
        <a:graphic>
          <a:graphicData uri="http://schemas.openxmlformats.org/presentationml/2006/ole">
            <mc:AlternateContent xmlns:mc="http://schemas.openxmlformats.org/markup-compatibility/2006">
              <mc:Choice xmlns:v="urn:schemas-microsoft-com:vml" Requires="v">
                <p:oleObj name="Equation" r:id="rId6" imgW="1663560" imgH="444240" progId="Equation.DSMT4">
                  <p:embed/>
                </p:oleObj>
              </mc:Choice>
              <mc:Fallback>
                <p:oleObj name="Equation" r:id="rId6" imgW="166356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495800"/>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9" name="Object 5"/>
          <p:cNvGraphicFramePr>
            <a:graphicFrameLocks noChangeAspect="1"/>
          </p:cNvGraphicFramePr>
          <p:nvPr/>
        </p:nvGraphicFramePr>
        <p:xfrm>
          <a:off x="1727200" y="5054600"/>
          <a:ext cx="2222500" cy="355600"/>
        </p:xfrm>
        <a:graphic>
          <a:graphicData uri="http://schemas.openxmlformats.org/presentationml/2006/ole">
            <mc:AlternateContent xmlns:mc="http://schemas.openxmlformats.org/markup-compatibility/2006">
              <mc:Choice xmlns:v="urn:schemas-microsoft-com:vml" Requires="v">
                <p:oleObj name="Equation" r:id="rId8" imgW="2222280" imgH="355320" progId="Equation.DSMT4">
                  <p:embed/>
                </p:oleObj>
              </mc:Choice>
              <mc:Fallback>
                <p:oleObj name="Equation" r:id="rId8" imgW="2222280" imgH="355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200" y="5054600"/>
                        <a:ext cx="2222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Method of Lagrange Multipliers with Two Constraints (cont.)</a:t>
            </a:r>
          </a:p>
        </p:txBody>
      </p:sp>
      <p:sp>
        <p:nvSpPr>
          <p:cNvPr id="3" name="Content Placeholder 2"/>
          <p:cNvSpPr>
            <a:spLocks noGrp="1"/>
          </p:cNvSpPr>
          <p:nvPr>
            <p:ph idx="1"/>
          </p:nvPr>
        </p:nvSpPr>
        <p:spPr/>
        <p:txBody>
          <a:bodyPr/>
          <a:lstStyle/>
          <a:p>
            <a:r>
              <a:rPr lang="en-US" dirty="0"/>
              <a:t>The third equation gives us immediately 	      and substituting this into the first and second equations results in 	       and 	       so </a:t>
            </a:r>
            <a:r>
              <a:rPr lang="el-GR" i="1" dirty="0">
                <a:latin typeface="Cambria Math" panose="02040503050406030204" pitchFamily="18" charset="0"/>
                <a:ea typeface="Cambria Math" panose="02040503050406030204" pitchFamily="18" charset="0"/>
              </a:rPr>
              <a:t>λ</a:t>
            </a:r>
            <a:r>
              <a:rPr lang="en-US" i="1" dirty="0">
                <a:latin typeface="Cambria Math" panose="02040503050406030204" pitchFamily="18" charset="0"/>
                <a:ea typeface="Cambria Math" panose="02040503050406030204" pitchFamily="18" charset="0"/>
              </a:rPr>
              <a:t> </a:t>
            </a:r>
            <a:r>
              <a:rPr lang="en-US" i="1" dirty="0"/>
              <a:t>x</a:t>
            </a:r>
            <a:r>
              <a:rPr lang="en-US" dirty="0"/>
              <a:t> = </a:t>
            </a:r>
            <a:r>
              <a:rPr lang="el-GR" i="1" dirty="0">
                <a:latin typeface="Cambria Math" panose="02040503050406030204" pitchFamily="18" charset="0"/>
                <a:ea typeface="Cambria Math" panose="02040503050406030204" pitchFamily="18" charset="0"/>
              </a:rPr>
              <a:t>λ</a:t>
            </a:r>
            <a:r>
              <a:rPr lang="en-US" i="1" dirty="0">
                <a:latin typeface="Cambria Math" panose="02040503050406030204" pitchFamily="18" charset="0"/>
                <a:ea typeface="Cambria Math" panose="02040503050406030204" pitchFamily="18" charset="0"/>
              </a:rPr>
              <a:t> </a:t>
            </a:r>
            <a:r>
              <a:rPr lang="en-US" i="1" dirty="0"/>
              <a:t>y</a:t>
            </a:r>
            <a:r>
              <a:rPr lang="en-US" dirty="0"/>
              <a:t>. It is easy to verify that </a:t>
            </a:r>
            <a:r>
              <a:rPr lang="el-GR" i="1" dirty="0">
                <a:latin typeface="Cambria Math" panose="02040503050406030204" pitchFamily="18" charset="0"/>
                <a:ea typeface="Cambria Math" panose="02040503050406030204" pitchFamily="18" charset="0"/>
              </a:rPr>
              <a:t>λ</a:t>
            </a:r>
            <a:r>
              <a:rPr lang="en-US" dirty="0"/>
              <a:t> = 0 is not part of a solution to the system, so we are left with </a:t>
            </a:r>
            <a:r>
              <a:rPr lang="en-US" i="1" dirty="0"/>
              <a:t>x</a:t>
            </a:r>
            <a:r>
              <a:rPr lang="en-US" dirty="0"/>
              <a:t> = </a:t>
            </a:r>
            <a:r>
              <a:rPr lang="en-US" i="1" dirty="0"/>
              <a:t>y</a:t>
            </a:r>
            <a:r>
              <a:rPr lang="en-US" dirty="0"/>
              <a:t>. Using this knowledge in the fourth equation leads to			and the corresponding values for </a:t>
            </a:r>
            <a:r>
              <a:rPr lang="en-US" i="1" dirty="0"/>
              <a:t>z</a:t>
            </a:r>
            <a:r>
              <a:rPr lang="en-US" dirty="0"/>
              <a:t>, from the fifth equation, are then </a:t>
            </a:r>
          </a:p>
        </p:txBody>
      </p:sp>
      <p:graphicFrame>
        <p:nvGraphicFramePr>
          <p:cNvPr id="258050" name="Object 2"/>
          <p:cNvGraphicFramePr>
            <a:graphicFrameLocks noChangeAspect="1"/>
          </p:cNvGraphicFramePr>
          <p:nvPr>
            <p:extLst>
              <p:ext uri="{D42A27DB-BD31-4B8C-83A1-F6EECF244321}">
                <p14:modId xmlns:p14="http://schemas.microsoft.com/office/powerpoint/2010/main" val="3399025381"/>
              </p:ext>
            </p:extLst>
          </p:nvPr>
        </p:nvGraphicFramePr>
        <p:xfrm>
          <a:off x="6438900" y="1317625"/>
          <a:ext cx="876300" cy="431800"/>
        </p:xfrm>
        <a:graphic>
          <a:graphicData uri="http://schemas.openxmlformats.org/presentationml/2006/ole">
            <mc:AlternateContent xmlns:mc="http://schemas.openxmlformats.org/markup-compatibility/2006">
              <mc:Choice xmlns:v="urn:schemas-microsoft-com:vml" Requires="v">
                <p:oleObj name="Equation" r:id="rId2" imgW="876240" imgH="431640" progId="Equation.DSMT4">
                  <p:embed/>
                </p:oleObj>
              </mc:Choice>
              <mc:Fallback>
                <p:oleObj name="Equation" r:id="rId2" imgW="876240" imgH="431640" progId="Equation.DSMT4">
                  <p:embed/>
                  <p:pic>
                    <p:nvPicPr>
                      <p:cNvPr id="0" name="Picture 2"/>
                      <p:cNvPicPr>
                        <a:picLocks noChangeAspect="1" noChangeArrowheads="1"/>
                      </p:cNvPicPr>
                      <p:nvPr/>
                    </p:nvPicPr>
                    <p:blipFill>
                      <a:blip r:embed="rId3"/>
                      <a:srcRect/>
                      <a:stretch>
                        <a:fillRect/>
                      </a:stretch>
                    </p:blipFill>
                    <p:spPr bwMode="auto">
                      <a:xfrm>
                        <a:off x="6438900" y="1317625"/>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1" name="Object 3"/>
          <p:cNvGraphicFramePr>
            <a:graphicFrameLocks noChangeAspect="1"/>
          </p:cNvGraphicFramePr>
          <p:nvPr>
            <p:extLst>
              <p:ext uri="{D42A27DB-BD31-4B8C-83A1-F6EECF244321}">
                <p14:modId xmlns:p14="http://schemas.microsoft.com/office/powerpoint/2010/main" val="3596005494"/>
              </p:ext>
            </p:extLst>
          </p:nvPr>
        </p:nvGraphicFramePr>
        <p:xfrm>
          <a:off x="1944688" y="2201863"/>
          <a:ext cx="901700" cy="431800"/>
        </p:xfrm>
        <a:graphic>
          <a:graphicData uri="http://schemas.openxmlformats.org/presentationml/2006/ole">
            <mc:AlternateContent xmlns:mc="http://schemas.openxmlformats.org/markup-compatibility/2006">
              <mc:Choice xmlns:v="urn:schemas-microsoft-com:vml" Requires="v">
                <p:oleObj name="Equation" r:id="rId4" imgW="901440" imgH="431640" progId="Equation.DSMT4">
                  <p:embed/>
                </p:oleObj>
              </mc:Choice>
              <mc:Fallback>
                <p:oleObj name="Equation" r:id="rId4" imgW="901440" imgH="431640" progId="Equation.DSMT4">
                  <p:embed/>
                  <p:pic>
                    <p:nvPicPr>
                      <p:cNvPr id="0" name="Picture 3"/>
                      <p:cNvPicPr>
                        <a:picLocks noChangeAspect="1" noChangeArrowheads="1"/>
                      </p:cNvPicPr>
                      <p:nvPr/>
                    </p:nvPicPr>
                    <p:blipFill>
                      <a:blip r:embed="rId5"/>
                      <a:srcRect/>
                      <a:stretch>
                        <a:fillRect/>
                      </a:stretch>
                    </p:blipFill>
                    <p:spPr bwMode="auto">
                      <a:xfrm>
                        <a:off x="1944688" y="2201863"/>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2" name="Object 4"/>
          <p:cNvGraphicFramePr>
            <a:graphicFrameLocks noChangeAspect="1"/>
          </p:cNvGraphicFramePr>
          <p:nvPr>
            <p:extLst>
              <p:ext uri="{D42A27DB-BD31-4B8C-83A1-F6EECF244321}">
                <p14:modId xmlns:p14="http://schemas.microsoft.com/office/powerpoint/2010/main" val="1446597059"/>
              </p:ext>
            </p:extLst>
          </p:nvPr>
        </p:nvGraphicFramePr>
        <p:xfrm>
          <a:off x="3657600" y="2200275"/>
          <a:ext cx="990600" cy="431800"/>
        </p:xfrm>
        <a:graphic>
          <a:graphicData uri="http://schemas.openxmlformats.org/presentationml/2006/ole">
            <mc:AlternateContent xmlns:mc="http://schemas.openxmlformats.org/markup-compatibility/2006">
              <mc:Choice xmlns:v="urn:schemas-microsoft-com:vml" Requires="v">
                <p:oleObj name="Equation" r:id="rId6" imgW="990360" imgH="431640" progId="Equation.DSMT4">
                  <p:embed/>
                </p:oleObj>
              </mc:Choice>
              <mc:Fallback>
                <p:oleObj name="Equation" r:id="rId6" imgW="990360" imgH="431640" progId="Equation.DSMT4">
                  <p:embed/>
                  <p:pic>
                    <p:nvPicPr>
                      <p:cNvPr id="0" name="Picture 4"/>
                      <p:cNvPicPr>
                        <a:picLocks noChangeAspect="1" noChangeArrowheads="1"/>
                      </p:cNvPicPr>
                      <p:nvPr/>
                    </p:nvPicPr>
                    <p:blipFill>
                      <a:blip r:embed="rId7"/>
                      <a:srcRect/>
                      <a:stretch>
                        <a:fillRect/>
                      </a:stretch>
                    </p:blipFill>
                    <p:spPr bwMode="auto">
                      <a:xfrm>
                        <a:off x="3657600" y="2200275"/>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3" name="Object 5"/>
          <p:cNvGraphicFramePr>
            <a:graphicFrameLocks noChangeAspect="1"/>
          </p:cNvGraphicFramePr>
          <p:nvPr/>
        </p:nvGraphicFramePr>
        <p:xfrm>
          <a:off x="4108970" y="3418590"/>
          <a:ext cx="1803400" cy="482600"/>
        </p:xfrm>
        <a:graphic>
          <a:graphicData uri="http://schemas.openxmlformats.org/presentationml/2006/ole">
            <mc:AlternateContent xmlns:mc="http://schemas.openxmlformats.org/markup-compatibility/2006">
              <mc:Choice xmlns:v="urn:schemas-microsoft-com:vml" Requires="v">
                <p:oleObj name="Equation" r:id="rId8" imgW="1803240" imgH="482400" progId="Equation.DSMT4">
                  <p:embed/>
                </p:oleObj>
              </mc:Choice>
              <mc:Fallback>
                <p:oleObj name="Equation" r:id="rId8" imgW="180324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8970" y="3418590"/>
                        <a:ext cx="180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4" name="Object 6"/>
          <p:cNvGraphicFramePr>
            <a:graphicFrameLocks noChangeAspect="1"/>
          </p:cNvGraphicFramePr>
          <p:nvPr/>
        </p:nvGraphicFramePr>
        <p:xfrm>
          <a:off x="1284470" y="4324350"/>
          <a:ext cx="1714500" cy="444500"/>
        </p:xfrm>
        <a:graphic>
          <a:graphicData uri="http://schemas.openxmlformats.org/presentationml/2006/ole">
            <mc:AlternateContent xmlns:mc="http://schemas.openxmlformats.org/markup-compatibility/2006">
              <mc:Choice xmlns:v="urn:schemas-microsoft-com:vml" Requires="v">
                <p:oleObj name="Equation" r:id="rId10" imgW="1714320" imgH="444240" progId="Equation.DSMT4">
                  <p:embed/>
                </p:oleObj>
              </mc:Choice>
              <mc:Fallback>
                <p:oleObj name="Equation" r:id="rId10" imgW="1714320" imgH="4442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4470" y="4324350"/>
                        <a:ext cx="171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Method of Lagrange Multipliers with Two Constraints (cont.)</a:t>
            </a:r>
          </a:p>
        </p:txBody>
      </p:sp>
      <p:sp>
        <p:nvSpPr>
          <p:cNvPr id="3" name="Content Placeholder 2"/>
          <p:cNvSpPr>
            <a:spLocks noGrp="1"/>
          </p:cNvSpPr>
          <p:nvPr>
            <p:ph idx="1"/>
          </p:nvPr>
        </p:nvSpPr>
        <p:spPr/>
        <p:txBody>
          <a:bodyPr/>
          <a:lstStyle/>
          <a:p>
            <a:r>
              <a:rPr lang="en-US" dirty="0"/>
              <a:t>Evaluating </a:t>
            </a:r>
            <a:r>
              <a:rPr lang="en-US" i="1" dirty="0"/>
              <a:t>f</a:t>
            </a:r>
            <a:r>
              <a:rPr lang="en-US" dirty="0"/>
              <a:t> at the two critical points, we obtain the following. </a:t>
            </a:r>
          </a:p>
        </p:txBody>
      </p:sp>
      <p:graphicFrame>
        <p:nvGraphicFramePr>
          <p:cNvPr id="259075" name="Object 3"/>
          <p:cNvGraphicFramePr>
            <a:graphicFrameLocks noChangeAspect="1"/>
          </p:cNvGraphicFramePr>
          <p:nvPr>
            <p:extLst>
              <p:ext uri="{D42A27DB-BD31-4B8C-83A1-F6EECF244321}">
                <p14:modId xmlns:p14="http://schemas.microsoft.com/office/powerpoint/2010/main" val="1006537158"/>
              </p:ext>
            </p:extLst>
          </p:nvPr>
        </p:nvGraphicFramePr>
        <p:xfrm>
          <a:off x="1219200" y="2508250"/>
          <a:ext cx="6654800" cy="1092200"/>
        </p:xfrm>
        <a:graphic>
          <a:graphicData uri="http://schemas.openxmlformats.org/presentationml/2006/ole">
            <mc:AlternateContent xmlns:mc="http://schemas.openxmlformats.org/markup-compatibility/2006">
              <mc:Choice xmlns:v="urn:schemas-microsoft-com:vml" Requires="v">
                <p:oleObj name="Equation" r:id="rId2" imgW="6654600" imgH="1091880" progId="Equation.DSMT4">
                  <p:embed/>
                </p:oleObj>
              </mc:Choice>
              <mc:Fallback>
                <p:oleObj name="Equation" r:id="rId2" imgW="6654600" imgH="1091880" progId="Equation.DSMT4">
                  <p:embed/>
                  <p:pic>
                    <p:nvPicPr>
                      <p:cNvPr id="0" name="Picture 3"/>
                      <p:cNvPicPr>
                        <a:picLocks noChangeAspect="1" noChangeArrowheads="1"/>
                      </p:cNvPicPr>
                      <p:nvPr/>
                    </p:nvPicPr>
                    <p:blipFill>
                      <a:blip r:embed="rId3"/>
                      <a:srcRect/>
                      <a:stretch>
                        <a:fillRect/>
                      </a:stretch>
                    </p:blipFill>
                    <p:spPr bwMode="auto">
                      <a:xfrm>
                        <a:off x="1219200" y="2508250"/>
                        <a:ext cx="6654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6" name="Object 4"/>
          <p:cNvGraphicFramePr>
            <a:graphicFrameLocks noChangeAspect="1"/>
          </p:cNvGraphicFramePr>
          <p:nvPr>
            <p:extLst>
              <p:ext uri="{D42A27DB-BD31-4B8C-83A1-F6EECF244321}">
                <p14:modId xmlns:p14="http://schemas.microsoft.com/office/powerpoint/2010/main" val="1747264604"/>
              </p:ext>
            </p:extLst>
          </p:nvPr>
        </p:nvGraphicFramePr>
        <p:xfrm>
          <a:off x="996950" y="3727450"/>
          <a:ext cx="7061200" cy="1092200"/>
        </p:xfrm>
        <a:graphic>
          <a:graphicData uri="http://schemas.openxmlformats.org/presentationml/2006/ole">
            <mc:AlternateContent xmlns:mc="http://schemas.openxmlformats.org/markup-compatibility/2006">
              <mc:Choice xmlns:v="urn:schemas-microsoft-com:vml" Requires="v">
                <p:oleObj name="Equation" r:id="rId4" imgW="7061040" imgH="1091880" progId="Equation.DSMT4">
                  <p:embed/>
                </p:oleObj>
              </mc:Choice>
              <mc:Fallback>
                <p:oleObj name="Equation" r:id="rId4" imgW="7061040" imgH="1091880" progId="Equation.DSMT4">
                  <p:embed/>
                  <p:pic>
                    <p:nvPicPr>
                      <p:cNvPr id="0" name="Picture 4"/>
                      <p:cNvPicPr>
                        <a:picLocks noChangeAspect="1" noChangeArrowheads="1"/>
                      </p:cNvPicPr>
                      <p:nvPr/>
                    </p:nvPicPr>
                    <p:blipFill>
                      <a:blip r:embed="rId5"/>
                      <a:srcRect/>
                      <a:stretch>
                        <a:fillRect/>
                      </a:stretch>
                    </p:blipFill>
                    <p:spPr bwMode="auto">
                      <a:xfrm>
                        <a:off x="996950" y="3727450"/>
                        <a:ext cx="7061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Method of Lagrange Multipliers with Two Constraints (cont.)</a:t>
            </a:r>
          </a:p>
        </p:txBody>
      </p:sp>
      <p:sp>
        <p:nvSpPr>
          <p:cNvPr id="3" name="Content Placeholder 2"/>
          <p:cNvSpPr>
            <a:spLocks noGrp="1"/>
          </p:cNvSpPr>
          <p:nvPr>
            <p:ph idx="1"/>
          </p:nvPr>
        </p:nvSpPr>
        <p:spPr/>
        <p:txBody>
          <a:bodyPr/>
          <a:lstStyle/>
          <a:p>
            <a:r>
              <a:rPr lang="en-US" dirty="0"/>
              <a:t>Figure 7 is an illustration of the</a:t>
            </a:r>
            <a:br>
              <a:rPr lang="en-US" dirty="0"/>
            </a:br>
            <a:r>
              <a:rPr lang="en-US" dirty="0"/>
              <a:t>two surfaces </a:t>
            </a:r>
            <a:r>
              <a:rPr lang="en-US" i="1" dirty="0"/>
              <a:t>g</a:t>
            </a:r>
            <a:r>
              <a:rPr lang="en-US" dirty="0"/>
              <a:t>(</a:t>
            </a:r>
            <a:r>
              <a:rPr lang="en-US" i="1" dirty="0"/>
              <a:t>x</a:t>
            </a:r>
            <a:r>
              <a:rPr lang="en-US" dirty="0"/>
              <a:t>, </a:t>
            </a:r>
            <a:r>
              <a:rPr lang="en-US" i="1" dirty="0"/>
              <a:t>y</a:t>
            </a:r>
            <a:r>
              <a:rPr lang="en-US" dirty="0"/>
              <a:t>, </a:t>
            </a:r>
            <a:r>
              <a:rPr lang="en-US" i="1" dirty="0"/>
              <a:t>z</a:t>
            </a:r>
            <a:r>
              <a:rPr lang="en-US" dirty="0"/>
              <a:t>) = 6 and</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5, their intersection</a:t>
            </a:r>
            <a:br>
              <a:rPr lang="en-US" dirty="0"/>
            </a:br>
            <a:r>
              <a:rPr lang="en-US" i="1" dirty="0"/>
              <a:t>C</a:t>
            </a:r>
            <a:r>
              <a:rPr lang="en-US" dirty="0"/>
              <a:t>, and the locations of the</a:t>
            </a:r>
            <a:br>
              <a:rPr lang="en-US" dirty="0"/>
            </a:br>
            <a:r>
              <a:rPr lang="en-US" dirty="0"/>
              <a:t>absolute extreme values of</a:t>
            </a:r>
            <a:br>
              <a:rPr lang="en-US" dirty="0"/>
            </a:br>
            <a:r>
              <a:rPr lang="en-US" i="1" dirty="0"/>
              <a:t>f</a:t>
            </a:r>
            <a:r>
              <a:rPr lang="en-US" dirty="0"/>
              <a:t> on </a:t>
            </a:r>
            <a:r>
              <a:rPr lang="en-US" i="1" dirty="0"/>
              <a:t>C</a:t>
            </a:r>
            <a:r>
              <a:rPr lang="en-US" dirty="0"/>
              <a:t>.</a:t>
            </a:r>
          </a:p>
        </p:txBody>
      </p:sp>
      <p:pic>
        <p:nvPicPr>
          <p:cNvPr id="260098" name="Picture 2"/>
          <p:cNvPicPr>
            <a:picLocks noChangeAspect="1" noChangeArrowheads="1"/>
          </p:cNvPicPr>
          <p:nvPr/>
        </p:nvPicPr>
        <p:blipFill>
          <a:blip r:embed="rId2" cstate="print"/>
          <a:srcRect/>
          <a:stretch>
            <a:fillRect/>
          </a:stretch>
        </p:blipFill>
        <p:spPr bwMode="auto">
          <a:xfrm>
            <a:off x="5029200" y="1452553"/>
            <a:ext cx="3657600" cy="3576647"/>
          </a:xfrm>
          <a:prstGeom prst="rect">
            <a:avLst/>
          </a:prstGeom>
          <a:noFill/>
          <a:ln w="9525">
            <a:noFill/>
            <a:miter lim="800000"/>
            <a:headEnd/>
            <a:tailEnd/>
          </a:ln>
        </p:spPr>
      </p:pic>
      <p:sp>
        <p:nvSpPr>
          <p:cNvPr id="7" name="Rectangle 6"/>
          <p:cNvSpPr/>
          <p:nvPr/>
        </p:nvSpPr>
        <p:spPr>
          <a:xfrm>
            <a:off x="6248400" y="5334000"/>
            <a:ext cx="1451808" cy="523220"/>
          </a:xfrm>
          <a:prstGeom prst="rect">
            <a:avLst/>
          </a:prstGeom>
        </p:spPr>
        <p:txBody>
          <a:bodyPr wrap="none">
            <a:spAutoFit/>
          </a:bodyPr>
          <a:lstStyle/>
          <a:p>
            <a:r>
              <a:rPr lang="en-US" sz="2800" b="1" dirty="0"/>
              <a:t>Figure 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Lagrange Multipliers to Find Absolute Extreme Values</a:t>
            </a:r>
          </a:p>
        </p:txBody>
      </p:sp>
      <p:sp>
        <p:nvSpPr>
          <p:cNvPr id="3" name="Content Placeholder 2"/>
          <p:cNvSpPr>
            <a:spLocks noGrp="1"/>
          </p:cNvSpPr>
          <p:nvPr>
            <p:ph idx="1"/>
          </p:nvPr>
        </p:nvSpPr>
        <p:spPr>
          <a:xfrm>
            <a:off x="457200" y="1087012"/>
            <a:ext cx="8229600" cy="4832092"/>
          </a:xfrm>
        </p:spPr>
        <p:txBody>
          <a:bodyPr>
            <a:spAutoFit/>
          </a:bodyPr>
          <a:lstStyle/>
          <a:p>
            <a:r>
              <a:rPr lang="en-US" dirty="0"/>
              <a:t>Find the absolute extreme values of the function </a:t>
            </a:r>
            <a:br>
              <a:rPr lang="en-US" dirty="0"/>
            </a:b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a:t>
            </a:r>
            <a:r>
              <a:rPr lang="en-US" i="1" dirty="0">
                <a:solidFill>
                  <a:srgbClr val="0000FF"/>
                </a:solidFill>
              </a:rPr>
              <a:t>x</a:t>
            </a:r>
            <a:r>
              <a:rPr lang="en-US" baseline="30000" dirty="0">
                <a:solidFill>
                  <a:srgbClr val="0000FF"/>
                </a:solidFill>
              </a:rPr>
              <a:t>2</a:t>
            </a:r>
            <a:r>
              <a:rPr lang="en-US" i="1" dirty="0">
                <a:solidFill>
                  <a:srgbClr val="0000FF"/>
                </a:solidFill>
              </a:rPr>
              <a:t>y</a:t>
            </a:r>
            <a:r>
              <a:rPr lang="en-US" dirty="0"/>
              <a:t> on the curve </a:t>
            </a:r>
            <a:r>
              <a:rPr lang="en-US" i="1" dirty="0">
                <a:solidFill>
                  <a:srgbClr val="0000FF"/>
                </a:solidFill>
              </a:rPr>
              <a:t>x</a:t>
            </a:r>
            <a:r>
              <a:rPr lang="en-US" baseline="30000" dirty="0">
                <a:solidFill>
                  <a:srgbClr val="0000FF"/>
                </a:solidFill>
              </a:rPr>
              <a:t>2</a:t>
            </a:r>
            <a:r>
              <a:rPr lang="en-US" dirty="0">
                <a:solidFill>
                  <a:srgbClr val="0000FF"/>
                </a:solidFill>
              </a:rPr>
              <a:t> + 2</a:t>
            </a:r>
            <a:r>
              <a:rPr lang="en-US" i="1" dirty="0">
                <a:solidFill>
                  <a:srgbClr val="0000FF"/>
                </a:solidFill>
              </a:rPr>
              <a:t>y</a:t>
            </a:r>
            <a:r>
              <a:rPr lang="en-US" baseline="30000" dirty="0">
                <a:solidFill>
                  <a:srgbClr val="0000FF"/>
                </a:solidFill>
              </a:rPr>
              <a:t>2</a:t>
            </a:r>
            <a:r>
              <a:rPr lang="en-US" dirty="0">
                <a:solidFill>
                  <a:srgbClr val="0000FF"/>
                </a:solidFill>
              </a:rPr>
              <a:t> = 6</a:t>
            </a:r>
            <a:r>
              <a:rPr lang="en-US" dirty="0"/>
              <a:t>.</a:t>
            </a:r>
          </a:p>
          <a:p>
            <a:pPr>
              <a:spcBef>
                <a:spcPts val="0"/>
              </a:spcBef>
            </a:pPr>
            <a:r>
              <a:rPr lang="en-US" b="1" dirty="0"/>
              <a:t>Solution</a:t>
            </a:r>
          </a:p>
          <a:p>
            <a:pPr>
              <a:spcBef>
                <a:spcPts val="0"/>
              </a:spcBef>
            </a:pPr>
            <a:r>
              <a:rPr lang="en-US" dirty="0"/>
              <a:t>The graph of </a:t>
            </a:r>
            <a:r>
              <a:rPr lang="en-US" i="1" dirty="0"/>
              <a:t>z</a:t>
            </a:r>
            <a:r>
              <a:rPr lang="en-US" dirty="0"/>
              <a:t> = </a:t>
            </a:r>
            <a:r>
              <a:rPr lang="en-US" i="1" dirty="0"/>
              <a:t>f</a:t>
            </a:r>
            <a:r>
              <a:rPr lang="en-US" dirty="0"/>
              <a:t>(</a:t>
            </a:r>
            <a:r>
              <a:rPr lang="en-US" i="1" dirty="0"/>
              <a:t>x</a:t>
            </a:r>
            <a:r>
              <a:rPr lang="en-US" dirty="0"/>
              <a:t>, </a:t>
            </a:r>
            <a:r>
              <a:rPr lang="en-US" i="1" dirty="0"/>
              <a:t>y</a:t>
            </a:r>
            <a:r>
              <a:rPr lang="en-US" dirty="0"/>
              <a:t>) is shown</a:t>
            </a:r>
            <a:br>
              <a:rPr lang="en-US" dirty="0"/>
            </a:br>
            <a:r>
              <a:rPr lang="en-US" dirty="0"/>
              <a:t>as the blue surface in Figure 1, </a:t>
            </a:r>
            <a:br>
              <a:rPr lang="en-US" dirty="0"/>
            </a:br>
            <a:r>
              <a:rPr lang="en-US" dirty="0"/>
              <a:t>and the graph of </a:t>
            </a:r>
            <a:r>
              <a:rPr lang="en-US" i="1" dirty="0"/>
              <a:t>x</a:t>
            </a:r>
            <a:r>
              <a:rPr lang="en-US" baseline="30000" dirty="0"/>
              <a:t>2</a:t>
            </a:r>
            <a:r>
              <a:rPr lang="en-US" dirty="0"/>
              <a:t> + 2</a:t>
            </a:r>
            <a:r>
              <a:rPr lang="en-US" i="1" dirty="0"/>
              <a:t>y</a:t>
            </a:r>
            <a:r>
              <a:rPr lang="en-US" baseline="30000" dirty="0"/>
              <a:t>2</a:t>
            </a:r>
            <a:r>
              <a:rPr lang="en-US" dirty="0"/>
              <a:t> = 6 in </a:t>
            </a:r>
            <a:br>
              <a:rPr lang="en-US" dirty="0"/>
            </a:br>
            <a:r>
              <a:rPr lang="en-US" dirty="0"/>
              <a:t>red (recall that since </a:t>
            </a:r>
            <a:r>
              <a:rPr lang="en-US" i="1" dirty="0"/>
              <a:t>z</a:t>
            </a:r>
            <a:r>
              <a:rPr lang="en-US" dirty="0"/>
              <a:t> doesn’t </a:t>
            </a:r>
            <a:br>
              <a:rPr lang="en-US" dirty="0"/>
            </a:br>
            <a:r>
              <a:rPr lang="en-US" dirty="0"/>
              <a:t>appear in the constraint, the </a:t>
            </a:r>
            <a:br>
              <a:rPr lang="en-US" dirty="0"/>
            </a:br>
            <a:r>
              <a:rPr lang="en-US" dirty="0"/>
              <a:t>graph of </a:t>
            </a:r>
            <a:r>
              <a:rPr lang="en-US" i="1" dirty="0"/>
              <a:t>x</a:t>
            </a:r>
            <a:r>
              <a:rPr lang="en-US" baseline="30000" dirty="0"/>
              <a:t>2</a:t>
            </a:r>
            <a:r>
              <a:rPr lang="en-US" dirty="0"/>
              <a:t> + 2</a:t>
            </a:r>
            <a:r>
              <a:rPr lang="en-US" i="1" dirty="0"/>
              <a:t>y</a:t>
            </a:r>
            <a:r>
              <a:rPr lang="en-US" baseline="30000" dirty="0"/>
              <a:t>2</a:t>
            </a:r>
            <a:r>
              <a:rPr lang="en-US" dirty="0"/>
              <a:t> = 6 in </a:t>
            </a:r>
            <a:r>
              <a:rPr lang="en-US" dirty="0">
                <a:latin typeface="Cambria Math" panose="02040503050406030204" pitchFamily="18" charset="0"/>
                <a:ea typeface="Cambria Math" panose="02040503050406030204" pitchFamily="18" charset="0"/>
              </a:rPr>
              <a:t>ℝ</a:t>
            </a:r>
            <a:r>
              <a:rPr lang="en-US" baseline="30000" dirty="0"/>
              <a:t>3</a:t>
            </a:r>
            <a:r>
              <a:rPr lang="en-US" dirty="0"/>
              <a:t> is an</a:t>
            </a:r>
            <a:br>
              <a:rPr lang="en-US" dirty="0"/>
            </a:br>
            <a:r>
              <a:rPr lang="en-US" dirty="0"/>
              <a:t>elliptic cylinder parallel to the </a:t>
            </a:r>
            <a:br>
              <a:rPr lang="en-US" dirty="0"/>
            </a:br>
            <a:r>
              <a:rPr lang="en-US" i="1" dirty="0"/>
              <a:t>z</a:t>
            </a:r>
            <a:r>
              <a:rPr lang="en-US" dirty="0"/>
              <a:t>­-axis).</a:t>
            </a:r>
          </a:p>
        </p:txBody>
      </p:sp>
      <p:pic>
        <p:nvPicPr>
          <p:cNvPr id="229378" name="Picture 2"/>
          <p:cNvPicPr>
            <a:picLocks noChangeAspect="1" noChangeArrowheads="1"/>
          </p:cNvPicPr>
          <p:nvPr/>
        </p:nvPicPr>
        <p:blipFill>
          <a:blip r:embed="rId2" cstate="print"/>
          <a:srcRect/>
          <a:stretch>
            <a:fillRect/>
          </a:stretch>
        </p:blipFill>
        <p:spPr bwMode="auto">
          <a:xfrm>
            <a:off x="5181600" y="2001412"/>
            <a:ext cx="3383280" cy="3637388"/>
          </a:xfrm>
          <a:prstGeom prst="rect">
            <a:avLst/>
          </a:prstGeom>
          <a:noFill/>
          <a:ln w="9525">
            <a:noFill/>
            <a:miter lim="800000"/>
            <a:headEnd/>
            <a:tailEnd/>
          </a:ln>
        </p:spPr>
      </p:pic>
      <p:sp>
        <p:nvSpPr>
          <p:cNvPr id="8" name="Rectangle 7"/>
          <p:cNvSpPr/>
          <p:nvPr/>
        </p:nvSpPr>
        <p:spPr>
          <a:xfrm>
            <a:off x="6188212" y="5437584"/>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3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Lagrange Multipliers to Find Absolute Extreme Values (cont.)</a:t>
            </a:r>
          </a:p>
        </p:txBody>
      </p:sp>
      <p:sp>
        <p:nvSpPr>
          <p:cNvPr id="3" name="Content Placeholder 2"/>
          <p:cNvSpPr>
            <a:spLocks noGrp="1"/>
          </p:cNvSpPr>
          <p:nvPr>
            <p:ph idx="1"/>
          </p:nvPr>
        </p:nvSpPr>
        <p:spPr/>
        <p:txBody>
          <a:bodyPr/>
          <a:lstStyle/>
          <a:p>
            <a:r>
              <a:rPr lang="en-US" dirty="0"/>
              <a:t>If we define </a:t>
            </a:r>
            <a:r>
              <a:rPr lang="en-US" i="1" dirty="0"/>
              <a:t>g</a:t>
            </a:r>
            <a:r>
              <a:rPr lang="en-US" dirty="0"/>
              <a:t>(</a:t>
            </a:r>
            <a:r>
              <a:rPr lang="en-US" i="1" dirty="0"/>
              <a:t>x</a:t>
            </a:r>
            <a:r>
              <a:rPr lang="en-US" dirty="0"/>
              <a:t>, </a:t>
            </a:r>
            <a:r>
              <a:rPr lang="en-US" i="1" dirty="0"/>
              <a:t>y</a:t>
            </a:r>
            <a:r>
              <a:rPr lang="en-US" dirty="0"/>
              <a:t>) = </a:t>
            </a:r>
            <a:r>
              <a:rPr lang="en-US" i="1" dirty="0"/>
              <a:t>x</a:t>
            </a:r>
            <a:r>
              <a:rPr lang="en-US" baseline="30000" dirty="0"/>
              <a:t>2</a:t>
            </a:r>
            <a:r>
              <a:rPr lang="en-US" dirty="0"/>
              <a:t> + 2</a:t>
            </a:r>
            <a:r>
              <a:rPr lang="en-US" i="1" dirty="0"/>
              <a:t>y</a:t>
            </a:r>
            <a:r>
              <a:rPr lang="en-US" baseline="30000" dirty="0"/>
              <a:t>2</a:t>
            </a:r>
            <a:r>
              <a:rPr lang="en-US" dirty="0"/>
              <a:t>,</a:t>
            </a:r>
            <a:br>
              <a:rPr lang="en-US" dirty="0"/>
            </a:br>
            <a:r>
              <a:rPr lang="en-US" dirty="0"/>
              <a:t>then we seek the extreme values</a:t>
            </a:r>
            <a:br>
              <a:rPr lang="en-US" dirty="0"/>
            </a:br>
            <a:r>
              <a:rPr lang="en-US" dirty="0"/>
              <a:t>of </a:t>
            </a:r>
            <a:r>
              <a:rPr lang="en-US" i="1" dirty="0"/>
              <a:t>f</a:t>
            </a:r>
            <a:r>
              <a:rPr lang="en-US" dirty="0"/>
              <a:t>(</a:t>
            </a:r>
            <a:r>
              <a:rPr lang="en-US" i="1" dirty="0"/>
              <a:t>x</a:t>
            </a:r>
            <a:r>
              <a:rPr lang="en-US" dirty="0"/>
              <a:t>, </a:t>
            </a:r>
            <a:r>
              <a:rPr lang="en-US" i="1" dirty="0"/>
              <a:t>y</a:t>
            </a:r>
            <a:r>
              <a:rPr lang="en-US" dirty="0"/>
              <a:t>) subject to the constraint</a:t>
            </a:r>
            <a:br>
              <a:rPr lang="en-US" dirty="0"/>
            </a:br>
            <a:r>
              <a:rPr lang="en-US" i="1" dirty="0"/>
              <a:t>g</a:t>
            </a:r>
            <a:r>
              <a:rPr lang="en-US" dirty="0"/>
              <a:t>(</a:t>
            </a:r>
            <a:r>
              <a:rPr lang="en-US" i="1" dirty="0"/>
              <a:t>x</a:t>
            </a:r>
            <a:r>
              <a:rPr lang="en-US" dirty="0"/>
              <a:t>, </a:t>
            </a:r>
            <a:r>
              <a:rPr lang="en-US" i="1" dirty="0"/>
              <a:t>y</a:t>
            </a:r>
            <a:r>
              <a:rPr lang="en-US" dirty="0"/>
              <a:t>) = 6; that is, we are looking</a:t>
            </a:r>
            <a:br>
              <a:rPr lang="en-US" dirty="0"/>
            </a:br>
            <a:r>
              <a:rPr lang="en-US" dirty="0"/>
              <a:t>for the high and low points on the</a:t>
            </a:r>
            <a:br>
              <a:rPr lang="en-US" dirty="0"/>
            </a:br>
            <a:r>
              <a:rPr lang="en-US" dirty="0"/>
              <a:t>intersection of the two surfaces,</a:t>
            </a:r>
            <a:br>
              <a:rPr lang="en-US" dirty="0"/>
            </a:br>
            <a:r>
              <a:rPr lang="en-US" dirty="0"/>
              <a:t>shown as the black curve in </a:t>
            </a:r>
            <a:br>
              <a:rPr lang="en-US" dirty="0"/>
            </a:br>
            <a:r>
              <a:rPr lang="en-US" dirty="0"/>
              <a:t>Figure 1.</a:t>
            </a:r>
          </a:p>
        </p:txBody>
      </p:sp>
      <p:sp>
        <p:nvSpPr>
          <p:cNvPr id="7" name="Rectangle 6"/>
          <p:cNvSpPr/>
          <p:nvPr/>
        </p:nvSpPr>
        <p:spPr>
          <a:xfrm>
            <a:off x="6477000" y="4963180"/>
            <a:ext cx="1370055" cy="523220"/>
          </a:xfrm>
          <a:prstGeom prst="rect">
            <a:avLst/>
          </a:prstGeom>
        </p:spPr>
        <p:txBody>
          <a:bodyPr wrap="none">
            <a:spAutoFit/>
          </a:bodyPr>
          <a:lstStyle/>
          <a:p>
            <a:r>
              <a:rPr lang="en-US" sz="2800" b="1" dirty="0"/>
              <a:t>Figure 1</a:t>
            </a:r>
          </a:p>
        </p:txBody>
      </p:sp>
      <p:pic>
        <p:nvPicPr>
          <p:cNvPr id="10" name="Picture 2">
            <a:extLst>
              <a:ext uri="{FF2B5EF4-FFF2-40B4-BE49-F238E27FC236}">
                <a16:creationId xmlns:a16="http://schemas.microsoft.com/office/drawing/2014/main" id="{356052C8-EE26-69C8-5891-3C76F3D82920}"/>
              </a:ext>
            </a:extLst>
          </p:cNvPr>
          <p:cNvPicPr>
            <a:picLocks noChangeAspect="1" noChangeArrowheads="1"/>
          </p:cNvPicPr>
          <p:nvPr/>
        </p:nvPicPr>
        <p:blipFill>
          <a:blip r:embed="rId2" cstate="print"/>
          <a:srcRect/>
          <a:stretch>
            <a:fillRect/>
          </a:stretch>
        </p:blipFill>
        <p:spPr bwMode="auto">
          <a:xfrm>
            <a:off x="5511750" y="1280160"/>
            <a:ext cx="3170568" cy="34087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Lagrange Multipliers to Find Absolute Extreme Values (cont.)</a:t>
            </a:r>
          </a:p>
        </p:txBody>
      </p:sp>
      <p:sp>
        <p:nvSpPr>
          <p:cNvPr id="3" name="Content Placeholder 2"/>
          <p:cNvSpPr>
            <a:spLocks noGrp="1"/>
          </p:cNvSpPr>
          <p:nvPr>
            <p:ph idx="1"/>
          </p:nvPr>
        </p:nvSpPr>
        <p:spPr>
          <a:xfrm>
            <a:off x="476250" y="1219200"/>
            <a:ext cx="8229600" cy="4572000"/>
          </a:xfrm>
        </p:spPr>
        <p:txBody>
          <a:bodyPr/>
          <a:lstStyle/>
          <a:p>
            <a:r>
              <a:rPr lang="en-US" dirty="0"/>
              <a:t>Using Lagrange’s method, we introduce the variable </a:t>
            </a:r>
            <a:r>
              <a:rPr lang="el-GR" i="1" dirty="0">
                <a:latin typeface="Cambria Math" panose="02040503050406030204" pitchFamily="18" charset="0"/>
                <a:ea typeface="Cambria Math" panose="02040503050406030204" pitchFamily="18" charset="0"/>
              </a:rPr>
              <a:t>λ</a:t>
            </a:r>
            <a:r>
              <a:rPr lang="en-US" dirty="0"/>
              <a:t> and solve the equation </a:t>
            </a:r>
            <a:r>
              <a:rPr lang="en-US" dirty="0">
                <a:sym typeface="Symbol"/>
              </a:rPr>
              <a:t></a:t>
            </a:r>
            <a:r>
              <a:rPr lang="en-US" i="1" dirty="0"/>
              <a:t>f</a:t>
            </a:r>
            <a:r>
              <a:rPr lang="en-US" dirty="0"/>
              <a:t> = </a:t>
            </a:r>
            <a:r>
              <a:rPr lang="el-GR" i="1" dirty="0">
                <a:latin typeface="Cambria Math" panose="02040503050406030204" pitchFamily="18" charset="0"/>
                <a:ea typeface="Cambria Math" panose="02040503050406030204" pitchFamily="18" charset="0"/>
              </a:rPr>
              <a:t>λ</a:t>
            </a:r>
            <a:r>
              <a:rPr lang="en-US" dirty="0">
                <a:sym typeface="Symbol"/>
              </a:rPr>
              <a:t></a:t>
            </a:r>
            <a:r>
              <a:rPr lang="en-US" i="1" dirty="0"/>
              <a:t>g</a:t>
            </a:r>
            <a:r>
              <a:rPr lang="en-US" dirty="0"/>
              <a:t> for </a:t>
            </a:r>
            <a:r>
              <a:rPr lang="en-US" i="1" dirty="0"/>
              <a:t>x</a:t>
            </a:r>
            <a:r>
              <a:rPr lang="en-US" dirty="0"/>
              <a:t> and </a:t>
            </a:r>
            <a:r>
              <a:rPr lang="en-US" i="1" dirty="0"/>
              <a:t>y</a:t>
            </a:r>
            <a:r>
              <a:rPr lang="en-US" dirty="0"/>
              <a:t>. But this equation actually has three variables, and we will need to also consider the constraint </a:t>
            </a:r>
            <a:r>
              <a:rPr lang="en-US" i="1" dirty="0"/>
              <a:t>g</a:t>
            </a:r>
            <a:r>
              <a:rPr lang="en-US" dirty="0"/>
              <a:t>(</a:t>
            </a:r>
            <a:r>
              <a:rPr lang="en-US" i="1" dirty="0"/>
              <a:t>x</a:t>
            </a:r>
            <a:r>
              <a:rPr lang="en-US" dirty="0"/>
              <a:t>, </a:t>
            </a:r>
            <a:r>
              <a:rPr lang="en-US" i="1" dirty="0"/>
              <a:t>y</a:t>
            </a:r>
            <a:r>
              <a:rPr lang="en-US" dirty="0"/>
              <a:t>) = 6 in order to determine </a:t>
            </a:r>
            <a:r>
              <a:rPr lang="en-US" i="1" dirty="0"/>
              <a:t>x</a:t>
            </a:r>
            <a:r>
              <a:rPr lang="en-US" dirty="0"/>
              <a:t> and </a:t>
            </a:r>
            <a:r>
              <a:rPr lang="en-US" i="1" dirty="0"/>
              <a:t>y</a:t>
            </a:r>
            <a:r>
              <a:rPr lang="en-US" dirty="0"/>
              <a:t>. Since 		              and </a:t>
            </a:r>
            <a:br>
              <a:rPr lang="en-US" dirty="0"/>
            </a:br>
            <a:r>
              <a:rPr lang="en-US" dirty="0"/>
              <a:t>	               we are led to the following system of equations. </a:t>
            </a:r>
          </a:p>
        </p:txBody>
      </p:sp>
      <p:graphicFrame>
        <p:nvGraphicFramePr>
          <p:cNvPr id="230402" name="Object 2"/>
          <p:cNvGraphicFramePr>
            <a:graphicFrameLocks noChangeAspect="1"/>
          </p:cNvGraphicFramePr>
          <p:nvPr>
            <p:extLst>
              <p:ext uri="{D42A27DB-BD31-4B8C-83A1-F6EECF244321}">
                <p14:modId xmlns:p14="http://schemas.microsoft.com/office/powerpoint/2010/main" val="902438881"/>
              </p:ext>
            </p:extLst>
          </p:nvPr>
        </p:nvGraphicFramePr>
        <p:xfrm>
          <a:off x="4154150" y="2971800"/>
          <a:ext cx="2019300" cy="571500"/>
        </p:xfrm>
        <a:graphic>
          <a:graphicData uri="http://schemas.openxmlformats.org/presentationml/2006/ole">
            <mc:AlternateContent xmlns:mc="http://schemas.openxmlformats.org/markup-compatibility/2006">
              <mc:Choice xmlns:v="urn:schemas-microsoft-com:vml" Requires="v">
                <p:oleObj name="Equation" r:id="rId2" imgW="2019240" imgH="571320" progId="Equation.DSMT4">
                  <p:embed/>
                </p:oleObj>
              </mc:Choice>
              <mc:Fallback>
                <p:oleObj name="Equation" r:id="rId2" imgW="20192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150" y="2971800"/>
                        <a:ext cx="201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3" name="Object 3"/>
          <p:cNvGraphicFramePr>
            <a:graphicFrameLocks noChangeAspect="1"/>
          </p:cNvGraphicFramePr>
          <p:nvPr>
            <p:extLst>
              <p:ext uri="{D42A27DB-BD31-4B8C-83A1-F6EECF244321}">
                <p14:modId xmlns:p14="http://schemas.microsoft.com/office/powerpoint/2010/main" val="1251888730"/>
              </p:ext>
            </p:extLst>
          </p:nvPr>
        </p:nvGraphicFramePr>
        <p:xfrm>
          <a:off x="548640" y="3429000"/>
          <a:ext cx="2032000" cy="469900"/>
        </p:xfrm>
        <a:graphic>
          <a:graphicData uri="http://schemas.openxmlformats.org/presentationml/2006/ole">
            <mc:AlternateContent xmlns:mc="http://schemas.openxmlformats.org/markup-compatibility/2006">
              <mc:Choice xmlns:v="urn:schemas-microsoft-com:vml" Requires="v">
                <p:oleObj name="Equation" r:id="rId4" imgW="2031840" imgH="469800" progId="Equation.DSMT4">
                  <p:embed/>
                </p:oleObj>
              </mc:Choice>
              <mc:Fallback>
                <p:oleObj name="Equation" r:id="rId4" imgW="20318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429000"/>
                        <a:ext cx="203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4" name="Object 4"/>
          <p:cNvGraphicFramePr>
            <a:graphicFrameLocks noChangeAspect="1"/>
          </p:cNvGraphicFramePr>
          <p:nvPr>
            <p:extLst>
              <p:ext uri="{D42A27DB-BD31-4B8C-83A1-F6EECF244321}">
                <p14:modId xmlns:p14="http://schemas.microsoft.com/office/powerpoint/2010/main" val="35207251"/>
              </p:ext>
            </p:extLst>
          </p:nvPr>
        </p:nvGraphicFramePr>
        <p:xfrm>
          <a:off x="2781300" y="4191000"/>
          <a:ext cx="3619500" cy="990600"/>
        </p:xfrm>
        <a:graphic>
          <a:graphicData uri="http://schemas.openxmlformats.org/presentationml/2006/ole">
            <mc:AlternateContent xmlns:mc="http://schemas.openxmlformats.org/markup-compatibility/2006">
              <mc:Choice xmlns:v="urn:schemas-microsoft-com:vml" Requires="v">
                <p:oleObj name="Equation" r:id="rId6" imgW="3619440" imgH="990360" progId="Equation.DSMT4">
                  <p:embed/>
                </p:oleObj>
              </mc:Choice>
              <mc:Fallback>
                <p:oleObj name="Equation" r:id="rId6" imgW="3619440" imgH="990360" progId="Equation.DSMT4">
                  <p:embed/>
                  <p:pic>
                    <p:nvPicPr>
                      <p:cNvPr id="0" name="Picture 4"/>
                      <p:cNvPicPr>
                        <a:picLocks noChangeAspect="1" noChangeArrowheads="1"/>
                      </p:cNvPicPr>
                      <p:nvPr/>
                    </p:nvPicPr>
                    <p:blipFill>
                      <a:blip r:embed="rId7"/>
                      <a:srcRect/>
                      <a:stretch>
                        <a:fillRect/>
                      </a:stretch>
                    </p:blipFill>
                    <p:spPr bwMode="auto">
                      <a:xfrm>
                        <a:off x="2781300" y="4191000"/>
                        <a:ext cx="3619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ChangeAspect="1"/>
          </p:cNvGraphicFramePr>
          <p:nvPr>
            <p:extLst>
              <p:ext uri="{D42A27DB-BD31-4B8C-83A1-F6EECF244321}">
                <p14:modId xmlns:p14="http://schemas.microsoft.com/office/powerpoint/2010/main" val="4183416022"/>
              </p:ext>
            </p:extLst>
          </p:nvPr>
        </p:nvGraphicFramePr>
        <p:xfrm>
          <a:off x="2781300" y="5197438"/>
          <a:ext cx="1663700" cy="444500"/>
        </p:xfrm>
        <a:graphic>
          <a:graphicData uri="http://schemas.openxmlformats.org/presentationml/2006/ole">
            <mc:AlternateContent xmlns:mc="http://schemas.openxmlformats.org/markup-compatibility/2006">
              <mc:Choice xmlns:v="urn:schemas-microsoft-com:vml" Requires="v">
                <p:oleObj name="Equation" r:id="rId8" imgW="1663560" imgH="444240" progId="Equation.DSMT4">
                  <p:embed/>
                </p:oleObj>
              </mc:Choice>
              <mc:Fallback>
                <p:oleObj name="Equation" r:id="rId8" imgW="166356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1300" y="5197438"/>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Lagrange Multipliers to Find Absolute Extreme Values (cont.)</a:t>
            </a:r>
          </a:p>
        </p:txBody>
      </p:sp>
      <p:sp>
        <p:nvSpPr>
          <p:cNvPr id="3" name="Content Placeholder 2"/>
          <p:cNvSpPr>
            <a:spLocks noGrp="1"/>
          </p:cNvSpPr>
          <p:nvPr>
            <p:ph idx="1"/>
          </p:nvPr>
        </p:nvSpPr>
        <p:spPr>
          <a:xfrm>
            <a:off x="457200" y="1100866"/>
            <a:ext cx="8229600" cy="4832092"/>
          </a:xfrm>
        </p:spPr>
        <p:txBody>
          <a:bodyPr>
            <a:spAutoFit/>
          </a:bodyPr>
          <a:lstStyle/>
          <a:p>
            <a:r>
              <a:rPr lang="en-US" dirty="0"/>
              <a:t>The first equation implies </a:t>
            </a:r>
            <a:r>
              <a:rPr lang="en-US" i="1" dirty="0"/>
              <a:t>x</a:t>
            </a:r>
            <a:r>
              <a:rPr lang="en-US" dirty="0"/>
              <a:t> = 0 or </a:t>
            </a:r>
            <a:r>
              <a:rPr lang="el-GR" i="1" dirty="0">
                <a:latin typeface="Cambria Math" panose="02040503050406030204" pitchFamily="18" charset="0"/>
                <a:ea typeface="Cambria Math" panose="02040503050406030204" pitchFamily="18" charset="0"/>
              </a:rPr>
              <a:t>λ</a:t>
            </a:r>
            <a:r>
              <a:rPr lang="en-US" dirty="0"/>
              <a:t> = </a:t>
            </a:r>
            <a:r>
              <a:rPr lang="en-US" i="1" dirty="0"/>
              <a:t>y</a:t>
            </a:r>
            <a:r>
              <a:rPr lang="en-US" dirty="0"/>
              <a:t>. Since </a:t>
            </a:r>
            <a:r>
              <a:rPr lang="en-US" i="1" dirty="0"/>
              <a:t>f</a:t>
            </a:r>
            <a:r>
              <a:rPr lang="en-US" dirty="0"/>
              <a:t> takes on both positive and negative values along the curve</a:t>
            </a:r>
            <a:br>
              <a:rPr lang="en-US" dirty="0"/>
            </a:br>
            <a:r>
              <a:rPr lang="en-US" i="1" dirty="0"/>
              <a:t>g</a:t>
            </a:r>
            <a:r>
              <a:rPr lang="en-US" dirty="0"/>
              <a:t>(</a:t>
            </a:r>
            <a:r>
              <a:rPr lang="en-US" i="1" dirty="0"/>
              <a:t>x</a:t>
            </a:r>
            <a:r>
              <a:rPr lang="en-US" dirty="0"/>
              <a:t>, </a:t>
            </a:r>
            <a:r>
              <a:rPr lang="en-US" i="1" dirty="0"/>
              <a:t>y</a:t>
            </a:r>
            <a:r>
              <a:rPr lang="en-US" dirty="0"/>
              <a:t>) = 6 and </a:t>
            </a:r>
            <a:r>
              <a:rPr lang="en-US" i="1" dirty="0"/>
              <a:t>f</a:t>
            </a:r>
            <a:r>
              <a:rPr lang="en-US" dirty="0"/>
              <a:t>(0, </a:t>
            </a:r>
            <a:r>
              <a:rPr lang="en-US" i="1" dirty="0"/>
              <a:t>y</a:t>
            </a:r>
            <a:r>
              <a:rPr lang="en-US" dirty="0"/>
              <a:t>) = 0, the solution </a:t>
            </a:r>
            <a:r>
              <a:rPr lang="en-US" i="1" dirty="0"/>
              <a:t>x</a:t>
            </a:r>
            <a:r>
              <a:rPr lang="en-US" dirty="0"/>
              <a:t> = 0 can be discarded. Substituting </a:t>
            </a:r>
            <a:r>
              <a:rPr lang="el-GR" i="1" dirty="0">
                <a:latin typeface="Cambria Math" panose="02040503050406030204" pitchFamily="18" charset="0"/>
                <a:ea typeface="Cambria Math" panose="02040503050406030204" pitchFamily="18" charset="0"/>
              </a:rPr>
              <a:t>λ</a:t>
            </a:r>
            <a:r>
              <a:rPr lang="en-US" dirty="0"/>
              <a:t> = </a:t>
            </a:r>
            <a:r>
              <a:rPr lang="en-US" i="1" dirty="0"/>
              <a:t>y</a:t>
            </a:r>
            <a:r>
              <a:rPr lang="en-US" dirty="0"/>
              <a:t> into the second equation results in the relation </a:t>
            </a:r>
            <a:r>
              <a:rPr lang="en-US" i="1" dirty="0"/>
              <a:t>x</a:t>
            </a:r>
            <a:r>
              <a:rPr lang="en-US" baseline="30000" dirty="0"/>
              <a:t>2</a:t>
            </a:r>
            <a:r>
              <a:rPr lang="en-US" dirty="0"/>
              <a:t> = 4</a:t>
            </a:r>
            <a:r>
              <a:rPr lang="en-US" i="1" dirty="0"/>
              <a:t>y</a:t>
            </a:r>
            <a:r>
              <a:rPr lang="en-US" baseline="30000" dirty="0"/>
              <a:t>2</a:t>
            </a:r>
            <a:r>
              <a:rPr lang="en-US" dirty="0"/>
              <a:t>, and substituting this into the third equation gives us </a:t>
            </a:r>
            <a:r>
              <a:rPr lang="en-US" i="1" dirty="0"/>
              <a:t>y</a:t>
            </a:r>
            <a:r>
              <a:rPr lang="en-US" baseline="30000" dirty="0"/>
              <a:t>2</a:t>
            </a:r>
            <a:r>
              <a:rPr lang="en-US" dirty="0"/>
              <a:t> = 1, or </a:t>
            </a:r>
            <a:r>
              <a:rPr lang="en-US" i="1" dirty="0"/>
              <a:t>y</a:t>
            </a:r>
            <a:r>
              <a:rPr lang="en-US" dirty="0"/>
              <a:t> = ±1. Using the relation </a:t>
            </a:r>
            <a:r>
              <a:rPr lang="en-US" i="1" dirty="0"/>
              <a:t>x</a:t>
            </a:r>
            <a:r>
              <a:rPr lang="en-US" baseline="30000" dirty="0"/>
              <a:t>2</a:t>
            </a:r>
            <a:r>
              <a:rPr lang="en-US" dirty="0"/>
              <a:t> = 4</a:t>
            </a:r>
            <a:r>
              <a:rPr lang="en-US" i="1" dirty="0"/>
              <a:t>y</a:t>
            </a:r>
            <a:r>
              <a:rPr lang="en-US" baseline="30000" dirty="0"/>
              <a:t>2</a:t>
            </a:r>
            <a:r>
              <a:rPr lang="en-US" dirty="0"/>
              <a:t> again, we obtain </a:t>
            </a:r>
            <a:r>
              <a:rPr lang="en-US" i="1" dirty="0"/>
              <a:t>x</a:t>
            </a:r>
            <a:r>
              <a:rPr lang="en-US" dirty="0"/>
              <a:t> = ±2. We could also note that </a:t>
            </a:r>
            <a:r>
              <a:rPr lang="el-GR" i="1" dirty="0">
                <a:latin typeface="Cambria Math" panose="02040503050406030204" pitchFamily="18" charset="0"/>
                <a:ea typeface="Cambria Math" panose="02040503050406030204" pitchFamily="18" charset="0"/>
              </a:rPr>
              <a:t>λ</a:t>
            </a:r>
            <a:r>
              <a:rPr lang="en-US" dirty="0"/>
              <a:t> = ±1, but we don’t actually need explicit values for </a:t>
            </a:r>
            <a:r>
              <a:rPr lang="el-GR" i="1" dirty="0">
                <a:latin typeface="Cambria Math" panose="02040503050406030204" pitchFamily="18" charset="0"/>
                <a:ea typeface="Cambria Math" panose="02040503050406030204" pitchFamily="18" charset="0"/>
              </a:rPr>
              <a:t>λ</a:t>
            </a:r>
            <a:r>
              <a:rPr lang="en-US" dirty="0"/>
              <a:t>—its purpose was simply to stretch, shrink, and/or reverse </a:t>
            </a:r>
            <a:r>
              <a:rPr lang="en-US" dirty="0">
                <a:sym typeface="Symbol"/>
              </a:rPr>
              <a:t></a:t>
            </a:r>
            <a:r>
              <a:rPr lang="en-US" i="1" dirty="0"/>
              <a:t>g</a:t>
            </a:r>
            <a:r>
              <a:rPr lang="en-US" dirty="0"/>
              <a:t> so that the equation </a:t>
            </a:r>
            <a:r>
              <a:rPr lang="en-US" dirty="0">
                <a:sym typeface="Symbol"/>
              </a:rPr>
              <a:t></a:t>
            </a:r>
            <a:r>
              <a:rPr lang="en-US" i="1" dirty="0"/>
              <a:t>f</a:t>
            </a:r>
            <a:r>
              <a:rPr lang="en-US" dirty="0"/>
              <a:t> = </a:t>
            </a:r>
            <a:r>
              <a:rPr lang="el-GR" i="1" dirty="0">
                <a:latin typeface="Cambria Math" panose="02040503050406030204" pitchFamily="18" charset="0"/>
                <a:ea typeface="Cambria Math" panose="02040503050406030204" pitchFamily="18" charset="0"/>
              </a:rPr>
              <a:t>λ</a:t>
            </a:r>
            <a:r>
              <a:rPr lang="en-US" dirty="0">
                <a:sym typeface="Symbol"/>
              </a:rPr>
              <a:t></a:t>
            </a:r>
            <a:r>
              <a:rPr lang="en-US" i="1" dirty="0"/>
              <a:t>g</a:t>
            </a:r>
            <a:r>
              <a:rPr lang="en-US" dirty="0"/>
              <a:t> could be satisfied.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Lagrange Multipliers to Find Absolute Extreme Values (cont.)</a:t>
            </a:r>
          </a:p>
        </p:txBody>
      </p:sp>
      <p:sp>
        <p:nvSpPr>
          <p:cNvPr id="3" name="Content Placeholder 2"/>
          <p:cNvSpPr>
            <a:spLocks noGrp="1"/>
          </p:cNvSpPr>
          <p:nvPr>
            <p:ph idx="1"/>
          </p:nvPr>
        </p:nvSpPr>
        <p:spPr/>
        <p:txBody>
          <a:bodyPr/>
          <a:lstStyle/>
          <a:p>
            <a:r>
              <a:rPr lang="en-US" dirty="0"/>
              <a:t>The four points (±2, ±1) are the candidates for the extreme values of </a:t>
            </a:r>
            <a:r>
              <a:rPr lang="en-US" i="1" dirty="0"/>
              <a:t>f</a:t>
            </a:r>
            <a:r>
              <a:rPr lang="en-US" dirty="0"/>
              <a:t> on </a:t>
            </a:r>
            <a:r>
              <a:rPr lang="en-US" i="1" dirty="0"/>
              <a:t>g</a:t>
            </a:r>
            <a:r>
              <a:rPr lang="en-US" dirty="0"/>
              <a:t>(</a:t>
            </a:r>
            <a:r>
              <a:rPr lang="en-US" i="1" dirty="0"/>
              <a:t>x</a:t>
            </a:r>
            <a:r>
              <a:rPr lang="en-US" dirty="0"/>
              <a:t>, </a:t>
            </a:r>
            <a:r>
              <a:rPr lang="en-US" i="1" dirty="0"/>
              <a:t>y</a:t>
            </a:r>
            <a:r>
              <a:rPr lang="en-US" dirty="0"/>
              <a:t>) = 6, and we simply compute </a:t>
            </a:r>
            <a:r>
              <a:rPr lang="en-US" i="1" dirty="0"/>
              <a:t>f</a:t>
            </a:r>
            <a:r>
              <a:rPr lang="en-US" dirty="0"/>
              <a:t> at each of them and compare to finish the task.</a:t>
            </a:r>
          </a:p>
        </p:txBody>
      </p:sp>
      <p:graphicFrame>
        <p:nvGraphicFramePr>
          <p:cNvPr id="231426" name="Object 2"/>
          <p:cNvGraphicFramePr>
            <a:graphicFrameLocks noChangeAspect="1"/>
          </p:cNvGraphicFramePr>
          <p:nvPr>
            <p:extLst>
              <p:ext uri="{D42A27DB-BD31-4B8C-83A1-F6EECF244321}">
                <p14:modId xmlns:p14="http://schemas.microsoft.com/office/powerpoint/2010/main" val="1497426253"/>
              </p:ext>
            </p:extLst>
          </p:nvPr>
        </p:nvGraphicFramePr>
        <p:xfrm>
          <a:off x="873125" y="3187700"/>
          <a:ext cx="7353300" cy="482600"/>
        </p:xfrm>
        <a:graphic>
          <a:graphicData uri="http://schemas.openxmlformats.org/presentationml/2006/ole">
            <mc:AlternateContent xmlns:mc="http://schemas.openxmlformats.org/markup-compatibility/2006">
              <mc:Choice xmlns:v="urn:schemas-microsoft-com:vml" Requires="v">
                <p:oleObj name="Equation" r:id="rId2" imgW="7353000" imgH="482400" progId="Equation.DSMT4">
                  <p:embed/>
                </p:oleObj>
              </mc:Choice>
              <mc:Fallback>
                <p:oleObj name="Equation" r:id="rId2" imgW="7353000" imgH="482400" progId="Equation.DSMT4">
                  <p:embed/>
                  <p:pic>
                    <p:nvPicPr>
                      <p:cNvPr id="0" name="Picture 2"/>
                      <p:cNvPicPr>
                        <a:picLocks noChangeAspect="1" noChangeArrowheads="1"/>
                      </p:cNvPicPr>
                      <p:nvPr/>
                    </p:nvPicPr>
                    <p:blipFill>
                      <a:blip r:embed="rId3"/>
                      <a:srcRect/>
                      <a:stretch>
                        <a:fillRect/>
                      </a:stretch>
                    </p:blipFill>
                    <p:spPr bwMode="auto">
                      <a:xfrm>
                        <a:off x="873125" y="3187700"/>
                        <a:ext cx="735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27" name="Object 3"/>
          <p:cNvGraphicFramePr>
            <a:graphicFrameLocks noChangeAspect="1"/>
          </p:cNvGraphicFramePr>
          <p:nvPr>
            <p:extLst>
              <p:ext uri="{D42A27DB-BD31-4B8C-83A1-F6EECF244321}">
                <p14:modId xmlns:p14="http://schemas.microsoft.com/office/powerpoint/2010/main" val="2856092568"/>
              </p:ext>
            </p:extLst>
          </p:nvPr>
        </p:nvGraphicFramePr>
        <p:xfrm>
          <a:off x="457200" y="3857662"/>
          <a:ext cx="8153400" cy="482600"/>
        </p:xfrm>
        <a:graphic>
          <a:graphicData uri="http://schemas.openxmlformats.org/presentationml/2006/ole">
            <mc:AlternateContent xmlns:mc="http://schemas.openxmlformats.org/markup-compatibility/2006">
              <mc:Choice xmlns:v="urn:schemas-microsoft-com:vml" Requires="v">
                <p:oleObj name="Equation" r:id="rId4" imgW="8153280" imgH="482400" progId="Equation.DSMT4">
                  <p:embed/>
                </p:oleObj>
              </mc:Choice>
              <mc:Fallback>
                <p:oleObj name="Equation" r:id="rId4" imgW="8153280" imgH="482400" progId="Equation.DSMT4">
                  <p:embed/>
                  <p:pic>
                    <p:nvPicPr>
                      <p:cNvPr id="0" name="Picture 3"/>
                      <p:cNvPicPr>
                        <a:picLocks noChangeAspect="1" noChangeArrowheads="1"/>
                      </p:cNvPicPr>
                      <p:nvPr/>
                    </p:nvPicPr>
                    <p:blipFill>
                      <a:blip r:embed="rId5"/>
                      <a:srcRect/>
                      <a:stretch>
                        <a:fillRect/>
                      </a:stretch>
                    </p:blipFill>
                    <p:spPr bwMode="auto">
                      <a:xfrm>
                        <a:off x="457200" y="3857662"/>
                        <a:ext cx="815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Lagrange Multipliers to Find Absolute Extreme Values (cont.)</a:t>
            </a:r>
          </a:p>
        </p:txBody>
      </p:sp>
      <p:sp>
        <p:nvSpPr>
          <p:cNvPr id="3" name="Content Placeholder 2"/>
          <p:cNvSpPr>
            <a:spLocks noGrp="1"/>
          </p:cNvSpPr>
          <p:nvPr>
            <p:ph idx="1"/>
          </p:nvPr>
        </p:nvSpPr>
        <p:spPr>
          <a:xfrm>
            <a:off x="489473" y="1097280"/>
            <a:ext cx="8229600" cy="4886108"/>
          </a:xfrm>
        </p:spPr>
        <p:txBody>
          <a:bodyPr/>
          <a:lstStyle/>
          <a:p>
            <a:r>
              <a:rPr lang="en-US" dirty="0"/>
              <a:t>Figure 2 is an illustration of </a:t>
            </a:r>
            <a:br>
              <a:rPr lang="en-US" dirty="0"/>
            </a:br>
            <a:r>
              <a:rPr lang="en-US" dirty="0"/>
              <a:t>how the contour curves are </a:t>
            </a:r>
            <a:br>
              <a:rPr lang="en-US" dirty="0"/>
            </a:br>
            <a:r>
              <a:rPr lang="en-US" dirty="0"/>
              <a:t>tangent to the curve </a:t>
            </a:r>
            <a:r>
              <a:rPr lang="en-US" i="1" dirty="0"/>
              <a:t>g</a:t>
            </a:r>
            <a:r>
              <a:rPr lang="en-US" dirty="0"/>
              <a:t>(</a:t>
            </a:r>
            <a:r>
              <a:rPr lang="en-US" i="1" dirty="0"/>
              <a:t>x</a:t>
            </a:r>
            <a:r>
              <a:rPr lang="en-US" dirty="0"/>
              <a:t>, </a:t>
            </a:r>
            <a:r>
              <a:rPr lang="en-US" i="1" dirty="0"/>
              <a:t>y</a:t>
            </a:r>
            <a:r>
              <a:rPr lang="en-US" dirty="0"/>
              <a:t>) = 6</a:t>
            </a:r>
            <a:br>
              <a:rPr lang="en-US" dirty="0"/>
            </a:br>
            <a:r>
              <a:rPr lang="en-US" dirty="0"/>
              <a:t>only at (±2, ±1). A total of six</a:t>
            </a:r>
            <a:br>
              <a:rPr lang="en-US" dirty="0"/>
            </a:br>
            <a:r>
              <a:rPr lang="en-US" dirty="0"/>
              <a:t>contours of </a:t>
            </a:r>
            <a:r>
              <a:rPr lang="en-US" i="1" dirty="0"/>
              <a:t>f</a:t>
            </a:r>
            <a:r>
              <a:rPr lang="en-US" dirty="0"/>
              <a:t> are shown, but</a:t>
            </a:r>
            <a:br>
              <a:rPr lang="en-US" dirty="0"/>
            </a:br>
            <a:r>
              <a:rPr lang="en-US" dirty="0"/>
              <a:t>only for the contours </a:t>
            </a:r>
            <a:r>
              <a:rPr lang="en-US" i="1" dirty="0"/>
              <a:t>f</a:t>
            </a:r>
            <a:r>
              <a:rPr lang="en-US" dirty="0"/>
              <a:t>(</a:t>
            </a:r>
            <a:r>
              <a:rPr lang="en-US" i="1" dirty="0"/>
              <a:t>x</a:t>
            </a:r>
            <a:r>
              <a:rPr lang="en-US" dirty="0"/>
              <a:t>, </a:t>
            </a:r>
            <a:r>
              <a:rPr lang="en-US" i="1" dirty="0"/>
              <a:t>y</a:t>
            </a:r>
            <a:r>
              <a:rPr lang="en-US" dirty="0"/>
              <a:t>) = 4</a:t>
            </a:r>
            <a:br>
              <a:rPr lang="en-US" dirty="0"/>
            </a:br>
            <a:r>
              <a:rPr lang="en-US" dirty="0"/>
              <a:t>and </a:t>
            </a:r>
            <a:r>
              <a:rPr lang="en-US" i="1" dirty="0"/>
              <a:t>f</a:t>
            </a:r>
            <a:r>
              <a:rPr lang="en-US" dirty="0"/>
              <a:t>(</a:t>
            </a:r>
            <a:r>
              <a:rPr lang="en-US" i="1" dirty="0"/>
              <a:t>x</a:t>
            </a:r>
            <a:r>
              <a:rPr lang="en-US" dirty="0"/>
              <a:t>, </a:t>
            </a:r>
            <a:r>
              <a:rPr lang="en-US" i="1" dirty="0"/>
              <a:t>y</a:t>
            </a:r>
            <a:r>
              <a:rPr lang="en-US" dirty="0"/>
              <a:t>) = −4 is it possible to</a:t>
            </a:r>
            <a:br>
              <a:rPr lang="en-US" dirty="0"/>
            </a:br>
            <a:r>
              <a:rPr lang="en-US" dirty="0"/>
              <a:t>find points where </a:t>
            </a:r>
            <a:r>
              <a:rPr lang="en-US" dirty="0">
                <a:sym typeface="Symbol"/>
              </a:rPr>
              <a:t></a:t>
            </a:r>
            <a:r>
              <a:rPr lang="en-US" i="1" dirty="0"/>
              <a:t>f</a:t>
            </a:r>
            <a:r>
              <a:rPr lang="en-US" dirty="0"/>
              <a:t> = </a:t>
            </a:r>
            <a:r>
              <a:rPr lang="el-GR" i="1" dirty="0">
                <a:latin typeface="Cambria Math" panose="02040503050406030204" pitchFamily="18" charset="0"/>
                <a:ea typeface="Cambria Math" panose="02040503050406030204" pitchFamily="18" charset="0"/>
              </a:rPr>
              <a:t>λ</a:t>
            </a:r>
            <a:r>
              <a:rPr lang="en-US" dirty="0">
                <a:sym typeface="Symbol"/>
              </a:rPr>
              <a:t></a:t>
            </a:r>
            <a:r>
              <a:rPr lang="en-US" i="1" dirty="0"/>
              <a:t>g</a:t>
            </a:r>
            <a:r>
              <a:rPr lang="en-US" dirty="0"/>
              <a:t>.</a:t>
            </a:r>
          </a:p>
        </p:txBody>
      </p:sp>
      <p:pic>
        <p:nvPicPr>
          <p:cNvPr id="232450" name="Picture 2"/>
          <p:cNvPicPr>
            <a:picLocks noChangeAspect="1" noChangeArrowheads="1"/>
          </p:cNvPicPr>
          <p:nvPr/>
        </p:nvPicPr>
        <p:blipFill>
          <a:blip r:embed="rId2" cstate="print"/>
          <a:srcRect/>
          <a:stretch>
            <a:fillRect/>
          </a:stretch>
        </p:blipFill>
        <p:spPr bwMode="auto">
          <a:xfrm>
            <a:off x="5029200" y="1143000"/>
            <a:ext cx="3657600" cy="4317168"/>
          </a:xfrm>
          <a:prstGeom prst="rect">
            <a:avLst/>
          </a:prstGeom>
          <a:noFill/>
          <a:ln w="9525">
            <a:noFill/>
            <a:miter lim="800000"/>
            <a:headEnd/>
            <a:tailEnd/>
          </a:ln>
        </p:spPr>
      </p:pic>
      <p:sp>
        <p:nvSpPr>
          <p:cNvPr id="7" name="Rectangle 6"/>
          <p:cNvSpPr/>
          <p:nvPr/>
        </p:nvSpPr>
        <p:spPr>
          <a:xfrm>
            <a:off x="6019800" y="5460168"/>
            <a:ext cx="1370055" cy="523220"/>
          </a:xfrm>
          <a:prstGeom prst="rect">
            <a:avLst/>
          </a:prstGeom>
        </p:spPr>
        <p:txBody>
          <a:bodyPr wrap="none">
            <a:spAutoFit/>
          </a:bodyPr>
          <a:lstStyle/>
          <a:p>
            <a:r>
              <a:rPr lang="en-US" sz="2800" b="1" dirty="0"/>
              <a:t>Figure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3063</Words>
  <Application>Microsoft Office PowerPoint</Application>
  <PresentationFormat>On-screen Show (4:3)</PresentationFormat>
  <Paragraphs>102</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Cambria Math</vt:lpstr>
      <vt:lpstr>Calibri</vt:lpstr>
      <vt:lpstr>Symbol</vt:lpstr>
      <vt:lpstr>Office Theme</vt:lpstr>
      <vt:lpstr>Equation</vt:lpstr>
      <vt:lpstr>Section 13.8</vt:lpstr>
      <vt:lpstr>The Method of Lagrange Multipliers</vt:lpstr>
      <vt:lpstr>The Method of Lagrange Multipliers (cont.)</vt:lpstr>
      <vt:lpstr>Example 1: Using Lagrange Multipliers to Find Absolute Extreme Values</vt:lpstr>
      <vt:lpstr>Example 1: Using Lagrange Multipliers to Find Absolute Extreme Values (cont.)</vt:lpstr>
      <vt:lpstr>Example 1: Using Lagrange Multipliers to Find Absolute Extreme Values (cont.)</vt:lpstr>
      <vt:lpstr>Example 1: Using Lagrange Multipliers to Find Absolute Extreme Values (cont.)</vt:lpstr>
      <vt:lpstr>Example 1: Using Lagrange Multipliers to Find Absolute Extreme Values (cont.)</vt:lpstr>
      <vt:lpstr>Example 1: Using Lagrange Multipliers to Find Absolute Extreme Values (cont.)</vt:lpstr>
      <vt:lpstr>Procedure: The Method of Lagrange Multipliers</vt:lpstr>
      <vt:lpstr>Procedure: The Method of Lagrange Multipliers (cont.)</vt:lpstr>
      <vt:lpstr>Proof</vt:lpstr>
      <vt:lpstr>Proof (cont.)</vt:lpstr>
      <vt:lpstr>Example 2: Using the Method of Lagrange Multipliers to Maximize the Volume of a Box </vt:lpstr>
      <vt:lpstr>Example 2: Using the Method of Lagrange Multipliers to Maximize the Volume of a Box (cont.)</vt:lpstr>
      <vt:lpstr>Example 2: Using the Method of Lagrange Multipliers to Maximize the Volume of a Box (cont.)</vt:lpstr>
      <vt:lpstr>Example 3: Finding the Location on a Plane Closest to a Point</vt:lpstr>
      <vt:lpstr>Example 3: Finding the Location on a Plane Closest to a Point (cont.)</vt:lpstr>
      <vt:lpstr>Example 3: Finding the Location on a Plane Closest to a Point (cont.)</vt:lpstr>
      <vt:lpstr>Example 3: Finding the Location on a Plane Closest to a Point (cont.)</vt:lpstr>
      <vt:lpstr>Example 3: Finding the Location on a Plane Closest to a Point (cont.)</vt:lpstr>
      <vt:lpstr>Example 4: Finding the Points on a Curve of Relative Minimum and Maximum Distance from the Origin</vt:lpstr>
      <vt:lpstr>Example 4: Finding the Points on a Curve of Relative Minimum and Maximum Distance from the Origin (cont.)</vt:lpstr>
      <vt:lpstr>Example 4: Finding the Points on a Curve of Relative Minimum and Maximum Distance from the Origin (cont.)</vt:lpstr>
      <vt:lpstr>Example 4: Finding the Points on a Curve of Relative Minimum and Maximum Distance from the Origin (cont.)</vt:lpstr>
      <vt:lpstr>Example 4: Finding the Points on a Curve of Relative Minimum and Maximum Distance from the Origin (cont.)</vt:lpstr>
      <vt:lpstr>Example 4: Finding the Points on a Curve of Relative Minimum and Maximum Distance from the Origin (cont.)</vt:lpstr>
      <vt:lpstr>Lagrange Multipliers with Two Constraints</vt:lpstr>
      <vt:lpstr>Lagrange Multipliers with Two Constraints (cont.)</vt:lpstr>
      <vt:lpstr>Lagrange Multipliers with Two Constraints (cont.)</vt:lpstr>
      <vt:lpstr>Example 5: Using the Method of Lagrange Multipliers with Two Constraints </vt:lpstr>
      <vt:lpstr>Example 5: Using the Method of Lagrange Multipliers with Two Constraints (cont.)</vt:lpstr>
      <vt:lpstr>Example 5: Using the Method of Lagrange Multipliers with Two Constraints (cont.)</vt:lpstr>
      <vt:lpstr>Example 5: Using the Method of Lagrange Multipliers with Two Constraints (cont.)</vt:lpstr>
      <vt:lpstr>Example 5: Using the Method of Lagrange Multipliers with Two Constraints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274</cp:revision>
  <dcterms:created xsi:type="dcterms:W3CDTF">2013-04-26T14:43:13Z</dcterms:created>
  <dcterms:modified xsi:type="dcterms:W3CDTF">2023-05-15T17:48:57Z</dcterms:modified>
</cp:coreProperties>
</file>