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45" r:id="rId3"/>
    <p:sldId id="346" r:id="rId4"/>
    <p:sldId id="319" r:id="rId5"/>
    <p:sldId id="320" r:id="rId6"/>
    <p:sldId id="347" r:id="rId7"/>
    <p:sldId id="348" r:id="rId8"/>
    <p:sldId id="349" r:id="rId9"/>
    <p:sldId id="350" r:id="rId10"/>
    <p:sldId id="321" r:id="rId11"/>
    <p:sldId id="322" r:id="rId12"/>
    <p:sldId id="323" r:id="rId13"/>
    <p:sldId id="324" r:id="rId14"/>
    <p:sldId id="325" r:id="rId15"/>
    <p:sldId id="326" r:id="rId16"/>
    <p:sldId id="327" r:id="rId17"/>
    <p:sldId id="328" r:id="rId18"/>
    <p:sldId id="329" r:id="rId19"/>
    <p:sldId id="351" r:id="rId20"/>
    <p:sldId id="330" r:id="rId21"/>
    <p:sldId id="331" r:id="rId22"/>
    <p:sldId id="332" r:id="rId23"/>
    <p:sldId id="333" r:id="rId24"/>
    <p:sldId id="334" r:id="rId25"/>
    <p:sldId id="335" r:id="rId26"/>
    <p:sldId id="344" r:id="rId27"/>
    <p:sldId id="336" r:id="rId28"/>
    <p:sldId id="337" r:id="rId29"/>
    <p:sldId id="338" r:id="rId30"/>
    <p:sldId id="339" r:id="rId31"/>
    <p:sldId id="340" r:id="rId32"/>
    <p:sldId id="341" r:id="rId33"/>
    <p:sldId id="342" r:id="rId34"/>
    <p:sldId id="343"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4660"/>
  </p:normalViewPr>
  <p:slideViewPr>
    <p:cSldViewPr>
      <p:cViewPr varScale="1">
        <p:scale>
          <a:sx n="98" d="100"/>
          <a:sy n="98" d="100"/>
        </p:scale>
        <p:origin x="145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 Id="rId9" Type="http://schemas.openxmlformats.org/officeDocument/2006/relationships/image" Target="../media/image3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8.wmf"/><Relationship Id="rId18" Type="http://schemas.openxmlformats.org/officeDocument/2006/relationships/oleObject" Target="../embeddings/oleObject37.bin"/><Relationship Id="rId3" Type="http://schemas.openxmlformats.org/officeDocument/2006/relationships/image" Target="../media/image33.wmf"/><Relationship Id="rId21" Type="http://schemas.openxmlformats.org/officeDocument/2006/relationships/image" Target="../media/image42.wmf"/><Relationship Id="rId7" Type="http://schemas.openxmlformats.org/officeDocument/2006/relationships/image" Target="../media/image35.wmf"/><Relationship Id="rId12" Type="http://schemas.openxmlformats.org/officeDocument/2006/relationships/oleObject" Target="../embeddings/oleObject34.bin"/><Relationship Id="rId17" Type="http://schemas.openxmlformats.org/officeDocument/2006/relationships/image" Target="../media/image40.wmf"/><Relationship Id="rId25" Type="http://schemas.openxmlformats.org/officeDocument/2006/relationships/image" Target="../media/image44.wmf"/><Relationship Id="rId2" Type="http://schemas.openxmlformats.org/officeDocument/2006/relationships/oleObject" Target="../embeddings/oleObject29.bin"/><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7.wmf"/><Relationship Id="rId24" Type="http://schemas.openxmlformats.org/officeDocument/2006/relationships/oleObject" Target="../embeddings/oleObject40.bin"/><Relationship Id="rId5" Type="http://schemas.openxmlformats.org/officeDocument/2006/relationships/image" Target="../media/image34.wmf"/><Relationship Id="rId15" Type="http://schemas.openxmlformats.org/officeDocument/2006/relationships/image" Target="../media/image39.wmf"/><Relationship Id="rId23" Type="http://schemas.openxmlformats.org/officeDocument/2006/relationships/image" Target="../media/image43.wmf"/><Relationship Id="rId10" Type="http://schemas.openxmlformats.org/officeDocument/2006/relationships/oleObject" Target="../embeddings/oleObject33.bin"/><Relationship Id="rId19" Type="http://schemas.openxmlformats.org/officeDocument/2006/relationships/image" Target="../media/image41.wmf"/><Relationship Id="rId4" Type="http://schemas.openxmlformats.org/officeDocument/2006/relationships/oleObject" Target="../embeddings/oleObject30.bin"/><Relationship Id="rId9" Type="http://schemas.openxmlformats.org/officeDocument/2006/relationships/image" Target="../media/image36.wmf"/><Relationship Id="rId14" Type="http://schemas.openxmlformats.org/officeDocument/2006/relationships/oleObject" Target="../embeddings/oleObject35.bin"/><Relationship Id="rId22"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7.wmf"/><Relationship Id="rId12" Type="http://schemas.openxmlformats.org/officeDocument/2006/relationships/oleObject" Target="../embeddings/oleObject46.bin"/><Relationship Id="rId17" Type="http://schemas.openxmlformats.org/officeDocument/2006/relationships/image" Target="../media/image52.wmf"/><Relationship Id="rId2" Type="http://schemas.openxmlformats.org/officeDocument/2006/relationships/oleObject" Target="../embeddings/oleObject41.bin"/><Relationship Id="rId16"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8.wmf"/><Relationship Id="rId14" Type="http://schemas.openxmlformats.org/officeDocument/2006/relationships/oleObject" Target="../embeddings/oleObject4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57.wmf"/><Relationship Id="rId4" Type="http://schemas.openxmlformats.org/officeDocument/2006/relationships/oleObject" Target="../embeddings/oleObject52.bin"/><Relationship Id="rId9" Type="http://schemas.openxmlformats.org/officeDocument/2006/relationships/image" Target="../media/image59.wmf"/></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61.wmf"/><Relationship Id="rId7" Type="http://schemas.openxmlformats.org/officeDocument/2006/relationships/image" Target="../media/image63.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62.wmf"/><Relationship Id="rId4" Type="http://schemas.openxmlformats.org/officeDocument/2006/relationships/oleObject" Target="../embeddings/oleObject56.bin"/><Relationship Id="rId9" Type="http://schemas.openxmlformats.org/officeDocument/2006/relationships/image" Target="../media/image6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7.wmf"/><Relationship Id="rId12" Type="http://schemas.openxmlformats.org/officeDocument/2006/relationships/oleObject" Target="../embeddings/oleObject64.bin"/><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68.wmf"/></Relationships>
</file>

<file path=ppt/slides/_rels/slide25.x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72.wmf"/><Relationship Id="rId4"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68.bin"/><Relationship Id="rId1" Type="http://schemas.openxmlformats.org/officeDocument/2006/relationships/slideLayout" Target="../slideLayouts/slideLayout2.xml"/><Relationship Id="rId5" Type="http://schemas.openxmlformats.org/officeDocument/2006/relationships/image" Target="../media/image75.wmf"/><Relationship Id="rId4" Type="http://schemas.openxmlformats.org/officeDocument/2006/relationships/oleObject" Target="../embeddings/oleObject69.bin"/></Relationships>
</file>

<file path=ppt/slides/_rels/slide2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0.bin"/><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oleObject" Target="../embeddings/oleObject71.bin"/></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5" Type="http://schemas.openxmlformats.org/officeDocument/2006/relationships/image" Target="../media/image80.wmf"/><Relationship Id="rId4" Type="http://schemas.openxmlformats.org/officeDocument/2006/relationships/oleObject" Target="../embeddings/oleObject73.bin"/><Relationship Id="rId9" Type="http://schemas.openxmlformats.org/officeDocument/2006/relationships/image" Target="../media/image82.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5" Type="http://schemas.openxmlformats.org/officeDocument/2006/relationships/image" Target="../media/image84.wmf"/><Relationship Id="rId4" Type="http://schemas.openxmlformats.org/officeDocument/2006/relationships/oleObject" Target="../embeddings/oleObject77.bin"/><Relationship Id="rId9" Type="http://schemas.openxmlformats.org/officeDocument/2006/relationships/image" Target="../media/image86.wmf"/></Relationships>
</file>

<file path=ppt/slides/_rels/slide32.x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89.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8.wmf"/><Relationship Id="rId4" Type="http://schemas.openxmlformats.org/officeDocument/2006/relationships/oleObject" Target="../embeddings/oleObject81.bin"/></Relationships>
</file>

<file path=ppt/slides/_rels/slide33.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83.bin"/><Relationship Id="rId1" Type="http://schemas.openxmlformats.org/officeDocument/2006/relationships/slideLayout" Target="../slideLayouts/slideLayout2.xml"/><Relationship Id="rId5" Type="http://schemas.openxmlformats.org/officeDocument/2006/relationships/image" Target="../media/image91.wmf"/><Relationship Id="rId4" Type="http://schemas.openxmlformats.org/officeDocument/2006/relationships/oleObject" Target="../embeddings/oleObject84.bin"/></Relationships>
</file>

<file path=ppt/slides/_rels/slide34.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oleObject" Target="../embeddings/oleObject85.bin"/><Relationship Id="rId1" Type="http://schemas.openxmlformats.org/officeDocument/2006/relationships/slideLayout" Target="../slideLayouts/slideLayout2.xml"/><Relationship Id="rId5" Type="http://schemas.openxmlformats.org/officeDocument/2006/relationships/image" Target="../media/image93.wmf"/><Relationship Id="rId4" Type="http://schemas.openxmlformats.org/officeDocument/2006/relationships/oleObject" Target="../embeddings/oleObject86.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w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Applications of Double Integrals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Finding the Average Value of a Function</a:t>
            </a:r>
            <a:br>
              <a:rPr lang="en-US" dirty="0"/>
            </a:br>
            <a:r>
              <a:rPr lang="en-US" dirty="0"/>
              <a:t>over a Region </a:t>
            </a:r>
          </a:p>
        </p:txBody>
      </p:sp>
      <p:sp>
        <p:nvSpPr>
          <p:cNvPr id="3" name="Content Placeholder 2"/>
          <p:cNvSpPr>
            <a:spLocks noGrp="1"/>
          </p:cNvSpPr>
          <p:nvPr>
            <p:ph idx="1"/>
          </p:nvPr>
        </p:nvSpPr>
        <p:spPr/>
        <p:txBody>
          <a:bodyPr/>
          <a:lstStyle/>
          <a:p>
            <a:r>
              <a:rPr lang="en-US" dirty="0"/>
              <a:t>Find the average value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5</a:t>
            </a:r>
            <a:r>
              <a:rPr lang="en-US" i="1" dirty="0">
                <a:solidFill>
                  <a:srgbClr val="0000FF"/>
                </a:solidFill>
              </a:rPr>
              <a:t>y </a:t>
            </a:r>
            <a:r>
              <a:rPr lang="en-US" dirty="0"/>
              <a:t>over the region </a:t>
            </a:r>
            <a:r>
              <a:rPr lang="en-US" i="1" dirty="0"/>
              <a:t>R</a:t>
            </a:r>
            <a:r>
              <a:rPr lang="en-US" dirty="0"/>
              <a:t> of Example 1. </a:t>
            </a:r>
          </a:p>
        </p:txBody>
      </p:sp>
      <p:pic>
        <p:nvPicPr>
          <p:cNvPr id="15565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52700" y="2181225"/>
            <a:ext cx="4038600" cy="2619375"/>
          </a:xfrm>
          <a:prstGeom prst="rect">
            <a:avLst/>
          </a:prstGeom>
          <a:noFill/>
          <a:ln w="9525">
            <a:noFill/>
            <a:miter lim="800000"/>
            <a:headEnd/>
            <a:tailEnd/>
          </a:ln>
        </p:spPr>
      </p:pic>
      <p:sp>
        <p:nvSpPr>
          <p:cNvPr id="5" name="Rectangle 4"/>
          <p:cNvSpPr/>
          <p:nvPr/>
        </p:nvSpPr>
        <p:spPr>
          <a:xfrm>
            <a:off x="4191000" y="488698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 Finding the Average Value of a Function</a:t>
            </a:r>
            <a:br>
              <a:rPr lang="en-US" dirty="0"/>
            </a:br>
            <a:r>
              <a:rPr lang="en-US" dirty="0"/>
              <a:t>over a Region (cont.)</a:t>
            </a:r>
          </a:p>
        </p:txBody>
      </p:sp>
      <p:sp>
        <p:nvSpPr>
          <p:cNvPr id="3" name="Content Placeholder 2"/>
          <p:cNvSpPr>
            <a:spLocks noGrp="1"/>
          </p:cNvSpPr>
          <p:nvPr>
            <p:ph idx="1"/>
          </p:nvPr>
        </p:nvSpPr>
        <p:spPr>
          <a:xfrm>
            <a:off x="228600" y="1280160"/>
            <a:ext cx="8686800" cy="4572000"/>
          </a:xfrm>
        </p:spPr>
        <p:txBody>
          <a:bodyPr/>
          <a:lstStyle/>
          <a:p>
            <a:r>
              <a:rPr lang="en-US" b="1" dirty="0"/>
              <a:t>Solution </a:t>
            </a:r>
          </a:p>
          <a:p>
            <a:r>
              <a:rPr lang="en-US" dirty="0"/>
              <a:t>In example 4 of Section 14.1, we determined that </a:t>
            </a:r>
          </a:p>
          <a:p>
            <a:endParaRPr lang="en-US" dirty="0"/>
          </a:p>
          <a:p>
            <a:endParaRPr lang="en-US" dirty="0"/>
          </a:p>
          <a:p>
            <a:r>
              <a:rPr lang="en-US" dirty="0"/>
              <a:t>and we have just calculated                        so the average height of the solid bounded between the </a:t>
            </a:r>
            <a:r>
              <a:rPr lang="en-US" i="1" dirty="0"/>
              <a:t>xy</a:t>
            </a:r>
            <a:r>
              <a:rPr lang="en-US" dirty="0"/>
              <a:t>-plane and the graph of </a:t>
            </a:r>
            <a:r>
              <a:rPr lang="en-US" i="1" dirty="0"/>
              <a:t>z</a:t>
            </a:r>
            <a:r>
              <a:rPr lang="en-US" dirty="0"/>
              <a:t> </a:t>
            </a:r>
            <a:r>
              <a:rPr lang="en-US" dirty="0">
                <a:latin typeface="Symbol" pitchFamily="82" charset="2"/>
              </a:rPr>
              <a:t>=</a:t>
            </a:r>
            <a:r>
              <a:rPr lang="en-US" dirty="0"/>
              <a:t> 5</a:t>
            </a:r>
            <a:r>
              <a:rPr lang="en-US" i="1" dirty="0"/>
              <a:t>y</a:t>
            </a:r>
            <a:r>
              <a:rPr lang="en-US" dirty="0"/>
              <a:t> over </a:t>
            </a:r>
            <a:r>
              <a:rPr lang="en-US" i="1" dirty="0"/>
              <a:t>R</a:t>
            </a:r>
            <a:r>
              <a:rPr lang="en-US" dirty="0"/>
              <a:t>, depicted in Figure 2, is </a:t>
            </a:r>
          </a:p>
        </p:txBody>
      </p:sp>
      <p:graphicFrame>
        <p:nvGraphicFramePr>
          <p:cNvPr id="156674" name="Object 2"/>
          <p:cNvGraphicFramePr>
            <a:graphicFrameLocks noChangeAspect="1"/>
          </p:cNvGraphicFramePr>
          <p:nvPr/>
        </p:nvGraphicFramePr>
        <p:xfrm>
          <a:off x="3562350" y="2362200"/>
          <a:ext cx="2019300" cy="952500"/>
        </p:xfrm>
        <a:graphic>
          <a:graphicData uri="http://schemas.openxmlformats.org/presentationml/2006/ole">
            <mc:AlternateContent xmlns:mc="http://schemas.openxmlformats.org/markup-compatibility/2006">
              <mc:Choice xmlns:v="urn:schemas-microsoft-com:vml" Requires="v">
                <p:oleObj name="Equation" r:id="rId2" imgW="2019240" imgH="952200" progId="Equation.DSMT4">
                  <p:embed/>
                </p:oleObj>
              </mc:Choice>
              <mc:Fallback>
                <p:oleObj name="Equation" r:id="rId2" imgW="201924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2362200"/>
                        <a:ext cx="2019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extLst>
              <p:ext uri="{D42A27DB-BD31-4B8C-83A1-F6EECF244321}">
                <p14:modId xmlns:p14="http://schemas.microsoft.com/office/powerpoint/2010/main" val="1769763309"/>
              </p:ext>
            </p:extLst>
          </p:nvPr>
        </p:nvGraphicFramePr>
        <p:xfrm>
          <a:off x="4419600" y="3352800"/>
          <a:ext cx="1790700" cy="469900"/>
        </p:xfrm>
        <a:graphic>
          <a:graphicData uri="http://schemas.openxmlformats.org/presentationml/2006/ole">
            <mc:AlternateContent xmlns:mc="http://schemas.openxmlformats.org/markup-compatibility/2006">
              <mc:Choice xmlns:v="urn:schemas-microsoft-com:vml" Requires="v">
                <p:oleObj name="Equation" r:id="rId4" imgW="1790640" imgH="469800" progId="Equation.DSMT4">
                  <p:embed/>
                </p:oleObj>
              </mc:Choice>
              <mc:Fallback>
                <p:oleObj name="Equation" r:id="rId4" imgW="17906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3528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8" name="Object 6"/>
          <p:cNvGraphicFramePr>
            <a:graphicFrameLocks noChangeAspect="1"/>
          </p:cNvGraphicFramePr>
          <p:nvPr/>
        </p:nvGraphicFramePr>
        <p:xfrm>
          <a:off x="5091289" y="5071533"/>
          <a:ext cx="558800" cy="279400"/>
        </p:xfrm>
        <a:graphic>
          <a:graphicData uri="http://schemas.openxmlformats.org/presentationml/2006/ole">
            <mc:AlternateContent xmlns:mc="http://schemas.openxmlformats.org/markup-compatibility/2006">
              <mc:Choice xmlns:v="urn:schemas-microsoft-com:vml" Requires="v">
                <p:oleObj name="Equation" r:id="rId6" imgW="558720" imgH="279360" progId="Equation.DSMT4">
                  <p:embed/>
                </p:oleObj>
              </mc:Choice>
              <mc:Fallback>
                <p:oleObj name="Equation" r:id="rId6" imgW="558720" imgH="2793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289" y="5071533"/>
                        <a:ext cx="558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9" name="Object 7"/>
          <p:cNvGraphicFramePr>
            <a:graphicFrameLocks noChangeAspect="1"/>
          </p:cNvGraphicFramePr>
          <p:nvPr/>
        </p:nvGraphicFramePr>
        <p:xfrm>
          <a:off x="4343400" y="4789311"/>
          <a:ext cx="723900" cy="838200"/>
        </p:xfrm>
        <a:graphic>
          <a:graphicData uri="http://schemas.openxmlformats.org/presentationml/2006/ole">
            <mc:AlternateContent xmlns:mc="http://schemas.openxmlformats.org/markup-compatibility/2006">
              <mc:Choice xmlns:v="urn:schemas-microsoft-com:vml" Requires="v">
                <p:oleObj name="Equation" r:id="rId8" imgW="723600" imgH="838080" progId="Equation.DSMT4">
                  <p:embed/>
                </p:oleObj>
              </mc:Choice>
              <mc:Fallback>
                <p:oleObj name="Equation" r:id="rId8" imgW="72360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4789311"/>
                        <a:ext cx="72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80" name="Object 8"/>
          <p:cNvGraphicFramePr>
            <a:graphicFrameLocks noChangeAspect="1"/>
          </p:cNvGraphicFramePr>
          <p:nvPr>
            <p:extLst>
              <p:ext uri="{D42A27DB-BD31-4B8C-83A1-F6EECF244321}">
                <p14:modId xmlns:p14="http://schemas.microsoft.com/office/powerpoint/2010/main" val="2096853391"/>
              </p:ext>
            </p:extLst>
          </p:nvPr>
        </p:nvGraphicFramePr>
        <p:xfrm>
          <a:off x="3429000" y="4800600"/>
          <a:ext cx="825500" cy="927100"/>
        </p:xfrm>
        <a:graphic>
          <a:graphicData uri="http://schemas.openxmlformats.org/presentationml/2006/ole">
            <mc:AlternateContent xmlns:mc="http://schemas.openxmlformats.org/markup-compatibility/2006">
              <mc:Choice xmlns:v="urn:schemas-microsoft-com:vml" Requires="v">
                <p:oleObj name="Equation" r:id="rId10" imgW="825480" imgH="927000" progId="Equation.DSMT4">
                  <p:embed/>
                </p:oleObj>
              </mc:Choice>
              <mc:Fallback>
                <p:oleObj name="Equation" r:id="rId10" imgW="825480" imgH="9270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4800600"/>
                        <a:ext cx="825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6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 Moments about the Axes, Mass, and Center of Mass of a Planar Object</a:t>
            </a:r>
          </a:p>
        </p:txBody>
      </p:sp>
      <p:sp>
        <p:nvSpPr>
          <p:cNvPr id="3" name="Content Placeholder 2"/>
          <p:cNvSpPr>
            <a:spLocks noGrp="1"/>
          </p:cNvSpPr>
          <p:nvPr>
            <p:ph idx="1"/>
          </p:nvPr>
        </p:nvSpPr>
        <p:spPr>
          <a:xfrm>
            <a:off x="457200" y="1280160"/>
            <a:ext cx="8229600" cy="2246769"/>
          </a:xfrm>
          <a:solidFill>
            <a:srgbClr val="FFFFCC"/>
          </a:solidFill>
          <a:ln w="28575">
            <a:solidFill>
              <a:schemeClr val="tx1"/>
            </a:solidFill>
          </a:ln>
        </p:spPr>
        <p:txBody>
          <a:bodyPr>
            <a:spAutoFit/>
          </a:bodyPr>
          <a:lstStyle/>
          <a:p>
            <a:r>
              <a:rPr lang="en-US" dirty="0">
                <a:solidFill>
                  <a:schemeClr val="tx1"/>
                </a:solidFill>
              </a:rPr>
              <a:t>Given a planar object modeled by the region </a:t>
            </a:r>
            <a:r>
              <a:rPr lang="en-US" i="1" dirty="0">
                <a:solidFill>
                  <a:schemeClr val="tx1"/>
                </a:solidFill>
              </a:rPr>
              <a:t>R </a:t>
            </a:r>
            <a:r>
              <a:rPr lang="en-US" dirty="0">
                <a:solidFill>
                  <a:schemeClr val="tx1"/>
                </a:solidFill>
              </a:rPr>
              <a:t>in the </a:t>
            </a:r>
            <a:r>
              <a:rPr lang="en-US" i="1" dirty="0">
                <a:solidFill>
                  <a:schemeClr val="tx1"/>
                </a:solidFill>
              </a:rPr>
              <a:t>xy</a:t>
            </a:r>
            <a:r>
              <a:rPr lang="en-US" dirty="0">
                <a:solidFill>
                  <a:schemeClr val="tx1"/>
                </a:solidFill>
              </a:rPr>
              <a:t>-plane, and whose density is represented by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its </a:t>
            </a:r>
            <a:r>
              <a:rPr lang="en-US" b="1" dirty="0">
                <a:solidFill>
                  <a:srgbClr val="C00000"/>
                </a:solidFill>
              </a:rPr>
              <a:t>first moments</a:t>
            </a:r>
            <a:r>
              <a:rPr lang="en-US" b="1" dirty="0">
                <a:solidFill>
                  <a:schemeClr val="tx1"/>
                </a:solidFill>
              </a:rPr>
              <a:t> </a:t>
            </a:r>
            <a:r>
              <a:rPr lang="en-US" i="1" dirty="0">
                <a:solidFill>
                  <a:schemeClr val="tx1"/>
                </a:solidFill>
              </a:rPr>
              <a:t>M</a:t>
            </a:r>
            <a:r>
              <a:rPr lang="en-US" i="1" baseline="-25000" dirty="0">
                <a:solidFill>
                  <a:schemeClr val="tx1"/>
                </a:solidFill>
              </a:rPr>
              <a:t>x</a:t>
            </a:r>
            <a:r>
              <a:rPr lang="en-US" dirty="0">
                <a:solidFill>
                  <a:schemeClr val="tx1"/>
                </a:solidFill>
              </a:rPr>
              <a:t> and </a:t>
            </a:r>
            <a:r>
              <a:rPr lang="en-US" i="1" dirty="0">
                <a:solidFill>
                  <a:schemeClr val="tx1"/>
                </a:solidFill>
              </a:rPr>
              <a:t>M</a:t>
            </a:r>
            <a:r>
              <a:rPr lang="en-US" i="1" baseline="-25000" dirty="0">
                <a:solidFill>
                  <a:schemeClr val="tx1"/>
                </a:solidFill>
              </a:rPr>
              <a:t>y</a:t>
            </a:r>
            <a:r>
              <a:rPr lang="en-US" dirty="0">
                <a:solidFill>
                  <a:schemeClr val="tx1"/>
                </a:solidFill>
              </a:rPr>
              <a:t> about the coordinate axes, its </a:t>
            </a:r>
            <a:r>
              <a:rPr lang="en-US" b="1" dirty="0">
                <a:solidFill>
                  <a:srgbClr val="C00000"/>
                </a:solidFill>
              </a:rPr>
              <a:t>mass</a:t>
            </a:r>
            <a:r>
              <a:rPr lang="en-US" dirty="0">
                <a:solidFill>
                  <a:schemeClr val="tx1"/>
                </a:solidFill>
              </a:rPr>
              <a:t> </a:t>
            </a:r>
            <a:r>
              <a:rPr lang="en-US" i="1" dirty="0">
                <a:solidFill>
                  <a:schemeClr val="tx1"/>
                </a:solidFill>
              </a:rPr>
              <a:t>M</a:t>
            </a:r>
            <a:r>
              <a:rPr lang="en-US" dirty="0">
                <a:solidFill>
                  <a:schemeClr val="tx1"/>
                </a:solidFill>
              </a:rPr>
              <a:t>, and its </a:t>
            </a:r>
            <a:r>
              <a:rPr lang="en-US" b="1" dirty="0">
                <a:solidFill>
                  <a:srgbClr val="C00000"/>
                </a:solidFill>
              </a:rPr>
              <a:t>center of mass</a:t>
            </a:r>
            <a:r>
              <a:rPr lang="en-US" dirty="0">
                <a:solidFill>
                  <a:schemeClr val="tx1"/>
                </a:solidFill>
              </a:rPr>
              <a:t>           are as follows, assuming the integrals exist.</a:t>
            </a:r>
          </a:p>
        </p:txBody>
      </p:sp>
      <p:graphicFrame>
        <p:nvGraphicFramePr>
          <p:cNvPr id="157698" name="Object 2"/>
          <p:cNvGraphicFramePr>
            <a:graphicFrameLocks noChangeAspect="1"/>
          </p:cNvGraphicFramePr>
          <p:nvPr>
            <p:extLst>
              <p:ext uri="{D42A27DB-BD31-4B8C-83A1-F6EECF244321}">
                <p14:modId xmlns:p14="http://schemas.microsoft.com/office/powerpoint/2010/main" val="2222310927"/>
              </p:ext>
            </p:extLst>
          </p:nvPr>
        </p:nvGraphicFramePr>
        <p:xfrm>
          <a:off x="5558298" y="2582688"/>
          <a:ext cx="812800" cy="469900"/>
        </p:xfrm>
        <a:graphic>
          <a:graphicData uri="http://schemas.openxmlformats.org/presentationml/2006/ole">
            <mc:AlternateContent xmlns:mc="http://schemas.openxmlformats.org/markup-compatibility/2006">
              <mc:Choice xmlns:v="urn:schemas-microsoft-com:vml" Requires="v">
                <p:oleObj name="Equation" r:id="rId2" imgW="812520" imgH="469800" progId="Equation.DSMT4">
                  <p:embed/>
                </p:oleObj>
              </mc:Choice>
              <mc:Fallback>
                <p:oleObj name="Equation" r:id="rId2" imgW="8125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98" y="2582688"/>
                        <a:ext cx="81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 Moments about the Axes, Mass, and Center of Mass of a Planar Object (cont.)</a:t>
            </a:r>
          </a:p>
        </p:txBody>
      </p:sp>
      <p:sp>
        <p:nvSpPr>
          <p:cNvPr id="3" name="Content Placeholder 2"/>
          <p:cNvSpPr>
            <a:spLocks noGrp="1"/>
          </p:cNvSpPr>
          <p:nvPr>
            <p:ph idx="1"/>
          </p:nvPr>
        </p:nvSpPr>
        <p:spPr>
          <a:xfrm>
            <a:off x="457200" y="1280161"/>
            <a:ext cx="8229600" cy="3596639"/>
          </a:xfrm>
          <a:solidFill>
            <a:srgbClr val="FFFFCC"/>
          </a:solidFill>
          <a:ln w="28575">
            <a:solidFill>
              <a:schemeClr val="tx1"/>
            </a:solidFill>
          </a:ln>
        </p:spPr>
        <p:txBody>
          <a:bodyPr>
            <a:noAutofit/>
          </a:bodyPr>
          <a:lstStyle/>
          <a:p>
            <a:r>
              <a:rPr lang="en-US" b="1" dirty="0">
                <a:solidFill>
                  <a:schemeClr val="tx1"/>
                </a:solidFill>
              </a:rPr>
              <a:t>First moment about the </a:t>
            </a:r>
            <a:r>
              <a:rPr lang="en-US" b="1" i="1" dirty="0">
                <a:solidFill>
                  <a:schemeClr val="tx1"/>
                </a:solidFill>
              </a:rPr>
              <a:t>x</a:t>
            </a:r>
            <a:r>
              <a:rPr lang="en-US" b="1" dirty="0">
                <a:solidFill>
                  <a:schemeClr val="tx1"/>
                </a:solidFill>
              </a:rPr>
              <a:t>-axis</a:t>
            </a:r>
            <a:r>
              <a:rPr lang="en-US" b="1" i="1" dirty="0">
                <a:solidFill>
                  <a:schemeClr val="tx1"/>
                </a:solidFill>
              </a:rPr>
              <a:t>	</a:t>
            </a:r>
          </a:p>
          <a:p>
            <a:pPr>
              <a:spcBef>
                <a:spcPts val="3600"/>
              </a:spcBef>
            </a:pPr>
            <a:r>
              <a:rPr lang="en-US" b="1" dirty="0">
                <a:solidFill>
                  <a:schemeClr val="tx1"/>
                </a:solidFill>
              </a:rPr>
              <a:t>First moment about the </a:t>
            </a:r>
            <a:r>
              <a:rPr lang="en-US" b="1" i="1" dirty="0">
                <a:solidFill>
                  <a:schemeClr val="tx1"/>
                </a:solidFill>
              </a:rPr>
              <a:t>y</a:t>
            </a:r>
            <a:r>
              <a:rPr lang="en-US" b="1" dirty="0">
                <a:solidFill>
                  <a:schemeClr val="tx1"/>
                </a:solidFill>
              </a:rPr>
              <a:t>-axis</a:t>
            </a:r>
            <a:r>
              <a:rPr lang="en-US" b="1" i="1" dirty="0">
                <a:solidFill>
                  <a:schemeClr val="tx1"/>
                </a:solidFill>
              </a:rPr>
              <a:t>	</a:t>
            </a:r>
          </a:p>
          <a:p>
            <a:pPr>
              <a:spcBef>
                <a:spcPts val="3600"/>
              </a:spcBef>
            </a:pPr>
            <a:r>
              <a:rPr lang="en-US" b="1" dirty="0">
                <a:solidFill>
                  <a:schemeClr val="tx1"/>
                </a:solidFill>
              </a:rPr>
              <a:t>Mass	</a:t>
            </a:r>
          </a:p>
          <a:p>
            <a:pPr>
              <a:spcBef>
                <a:spcPts val="4200"/>
              </a:spcBef>
            </a:pPr>
            <a:r>
              <a:rPr lang="en-US" b="1" dirty="0">
                <a:solidFill>
                  <a:schemeClr val="tx1"/>
                </a:solidFill>
              </a:rPr>
              <a:t>Center of mass 	</a:t>
            </a:r>
          </a:p>
          <a:p>
            <a:endParaRPr lang="en-US" b="1" i="1" dirty="0"/>
          </a:p>
        </p:txBody>
      </p:sp>
      <p:graphicFrame>
        <p:nvGraphicFramePr>
          <p:cNvPr id="158723" name="Object 3"/>
          <p:cNvGraphicFramePr>
            <a:graphicFrameLocks noChangeAspect="1"/>
          </p:cNvGraphicFramePr>
          <p:nvPr>
            <p:extLst>
              <p:ext uri="{D42A27DB-BD31-4B8C-83A1-F6EECF244321}">
                <p14:modId xmlns:p14="http://schemas.microsoft.com/office/powerpoint/2010/main" val="4248703643"/>
              </p:ext>
            </p:extLst>
          </p:nvPr>
        </p:nvGraphicFramePr>
        <p:xfrm>
          <a:off x="5243830" y="1290321"/>
          <a:ext cx="2730500" cy="800100"/>
        </p:xfrm>
        <a:graphic>
          <a:graphicData uri="http://schemas.openxmlformats.org/presentationml/2006/ole">
            <mc:AlternateContent xmlns:mc="http://schemas.openxmlformats.org/markup-compatibility/2006">
              <mc:Choice xmlns:v="urn:schemas-microsoft-com:vml" Requires="v">
                <p:oleObj name="Equation" r:id="rId2" imgW="2730240" imgH="799920" progId="Equation.DSMT4">
                  <p:embed/>
                </p:oleObj>
              </mc:Choice>
              <mc:Fallback>
                <p:oleObj name="Equation" r:id="rId2" imgW="2730240" imgH="799920" progId="Equation.DSMT4">
                  <p:embed/>
                  <p:pic>
                    <p:nvPicPr>
                      <p:cNvPr id="0" name="Picture 3"/>
                      <p:cNvPicPr>
                        <a:picLocks noChangeAspect="1" noChangeArrowheads="1"/>
                      </p:cNvPicPr>
                      <p:nvPr/>
                    </p:nvPicPr>
                    <p:blipFill>
                      <a:blip r:embed="rId3"/>
                      <a:srcRect/>
                      <a:stretch>
                        <a:fillRect/>
                      </a:stretch>
                    </p:blipFill>
                    <p:spPr bwMode="auto">
                      <a:xfrm>
                        <a:off x="5243830" y="1290321"/>
                        <a:ext cx="2730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296206522"/>
              </p:ext>
            </p:extLst>
          </p:nvPr>
        </p:nvGraphicFramePr>
        <p:xfrm>
          <a:off x="5243830" y="2168208"/>
          <a:ext cx="2730500" cy="800100"/>
        </p:xfrm>
        <a:graphic>
          <a:graphicData uri="http://schemas.openxmlformats.org/presentationml/2006/ole">
            <mc:AlternateContent xmlns:mc="http://schemas.openxmlformats.org/markup-compatibility/2006">
              <mc:Choice xmlns:v="urn:schemas-microsoft-com:vml" Requires="v">
                <p:oleObj name="Equation" r:id="rId4" imgW="2730240" imgH="799920" progId="Equation.DSMT4">
                  <p:embed/>
                </p:oleObj>
              </mc:Choice>
              <mc:Fallback>
                <p:oleObj name="Equation" r:id="rId4" imgW="2730240" imgH="799920" progId="Equation.DSMT4">
                  <p:embed/>
                  <p:pic>
                    <p:nvPicPr>
                      <p:cNvPr id="0" name="Picture 4"/>
                      <p:cNvPicPr>
                        <a:picLocks noChangeAspect="1" noChangeArrowheads="1"/>
                      </p:cNvPicPr>
                      <p:nvPr/>
                    </p:nvPicPr>
                    <p:blipFill>
                      <a:blip r:embed="rId5"/>
                      <a:srcRect/>
                      <a:stretch>
                        <a:fillRect/>
                      </a:stretch>
                    </p:blipFill>
                    <p:spPr bwMode="auto">
                      <a:xfrm>
                        <a:off x="5243830" y="2168208"/>
                        <a:ext cx="2730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extLst>
              <p:ext uri="{D42A27DB-BD31-4B8C-83A1-F6EECF244321}">
                <p14:modId xmlns:p14="http://schemas.microsoft.com/office/powerpoint/2010/main" val="3529838636"/>
              </p:ext>
            </p:extLst>
          </p:nvPr>
        </p:nvGraphicFramePr>
        <p:xfrm>
          <a:off x="5243830" y="3055620"/>
          <a:ext cx="2425700" cy="800100"/>
        </p:xfrm>
        <a:graphic>
          <a:graphicData uri="http://schemas.openxmlformats.org/presentationml/2006/ole">
            <mc:AlternateContent xmlns:mc="http://schemas.openxmlformats.org/markup-compatibility/2006">
              <mc:Choice xmlns:v="urn:schemas-microsoft-com:vml" Requires="v">
                <p:oleObj name="Equation" r:id="rId6" imgW="2425680" imgH="799920" progId="Equation.DSMT4">
                  <p:embed/>
                </p:oleObj>
              </mc:Choice>
              <mc:Fallback>
                <p:oleObj name="Equation" r:id="rId6" imgW="2425680" imgH="799920" progId="Equation.DSMT4">
                  <p:embed/>
                  <p:pic>
                    <p:nvPicPr>
                      <p:cNvPr id="0" name="Picture 5"/>
                      <p:cNvPicPr>
                        <a:picLocks noChangeAspect="1" noChangeArrowheads="1"/>
                      </p:cNvPicPr>
                      <p:nvPr/>
                    </p:nvPicPr>
                    <p:blipFill>
                      <a:blip r:embed="rId7"/>
                      <a:srcRect/>
                      <a:stretch>
                        <a:fillRect/>
                      </a:stretch>
                    </p:blipFill>
                    <p:spPr bwMode="auto">
                      <a:xfrm>
                        <a:off x="5243830" y="3055620"/>
                        <a:ext cx="2425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extLst>
              <p:ext uri="{D42A27DB-BD31-4B8C-83A1-F6EECF244321}">
                <p14:modId xmlns:p14="http://schemas.microsoft.com/office/powerpoint/2010/main" val="3340454767"/>
              </p:ext>
            </p:extLst>
          </p:nvPr>
        </p:nvGraphicFramePr>
        <p:xfrm>
          <a:off x="5205730" y="3827145"/>
          <a:ext cx="2997200" cy="876300"/>
        </p:xfrm>
        <a:graphic>
          <a:graphicData uri="http://schemas.openxmlformats.org/presentationml/2006/ole">
            <mc:AlternateContent xmlns:mc="http://schemas.openxmlformats.org/markup-compatibility/2006">
              <mc:Choice xmlns:v="urn:schemas-microsoft-com:vml" Requires="v">
                <p:oleObj name="Equation" r:id="rId8" imgW="2997000" imgH="876240" progId="Equation.DSMT4">
                  <p:embed/>
                </p:oleObj>
              </mc:Choice>
              <mc:Fallback>
                <p:oleObj name="Equation" r:id="rId8" imgW="299700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5730" y="3827145"/>
                        <a:ext cx="2997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Center of Mass of a Plate of</a:t>
            </a:r>
            <a:br>
              <a:rPr lang="en-US" dirty="0"/>
            </a:br>
            <a:r>
              <a:rPr lang="en-US" dirty="0"/>
              <a:t>Varying Density </a:t>
            </a:r>
          </a:p>
        </p:txBody>
      </p:sp>
      <p:sp>
        <p:nvSpPr>
          <p:cNvPr id="3" name="Content Placeholder 2"/>
          <p:cNvSpPr>
            <a:spLocks noGrp="1"/>
          </p:cNvSpPr>
          <p:nvPr>
            <p:ph idx="1"/>
          </p:nvPr>
        </p:nvSpPr>
        <p:spPr>
          <a:xfrm>
            <a:off x="457200" y="1280160"/>
            <a:ext cx="8229600" cy="4142673"/>
          </a:xfrm>
        </p:spPr>
        <p:txBody>
          <a:bodyPr>
            <a:spAutoFit/>
          </a:bodyPr>
          <a:lstStyle/>
          <a:p>
            <a:r>
              <a:rPr lang="en-US" dirty="0"/>
              <a:t>Find the center of mass of the triangular plate bounded by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0</a:t>
            </a:r>
            <a:r>
              <a:rPr lang="en-US" dirty="0"/>
              <a:t>, </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1</a:t>
            </a:r>
            <a:r>
              <a:rPr lang="en-US" dirty="0"/>
              <a:t>, and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dirty="0"/>
              <a:t> if the density of the plate at the point (</a:t>
            </a:r>
            <a:r>
              <a:rPr lang="en-US" i="1" dirty="0"/>
              <a:t>x</a:t>
            </a:r>
            <a:r>
              <a:rPr lang="en-US" dirty="0"/>
              <a:t>, </a:t>
            </a:r>
            <a:r>
              <a:rPr lang="en-US" i="1" dirty="0"/>
              <a:t>y</a:t>
            </a:r>
            <a:r>
              <a:rPr lang="en-US" dirty="0"/>
              <a:t>) is given by </a:t>
            </a:r>
            <a:r>
              <a:rPr lang="el-GR" i="1" dirty="0">
                <a:solidFill>
                  <a:srgbClr val="0000FF"/>
                </a:solidFill>
                <a:latin typeface="Cambria Math" panose="02040503050406030204" pitchFamily="18" charset="0"/>
                <a:ea typeface="Cambria Math" panose="02040503050406030204" pitchFamily="18" charset="0"/>
                <a:sym typeface="Euclid Symbol"/>
              </a:rPr>
              <a:t>ρ</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latin typeface="Symbol" pitchFamily="82" charset="2"/>
              </a:rPr>
              <a:t> + </a:t>
            </a:r>
            <a:r>
              <a:rPr lang="en-US" i="1" dirty="0">
                <a:solidFill>
                  <a:srgbClr val="0000FF"/>
                </a:solidFill>
              </a:rPr>
              <a:t>y</a:t>
            </a:r>
            <a:r>
              <a:rPr lang="en-US" dirty="0"/>
              <a:t>. </a:t>
            </a:r>
          </a:p>
          <a:p>
            <a:r>
              <a:rPr lang="en-US" b="1" dirty="0"/>
              <a:t>Solution </a:t>
            </a:r>
          </a:p>
          <a:p>
            <a:r>
              <a:rPr lang="en-US" dirty="0"/>
              <a:t>In order to develop an intuitive sense of how such a plate behaves, note that the density is very low near the origin (in fact, </a:t>
            </a:r>
            <a:r>
              <a:rPr lang="el-GR" i="1" dirty="0">
                <a:latin typeface="Cambria Math" panose="02040503050406030204" pitchFamily="18" charset="0"/>
                <a:ea typeface="Cambria Math" panose="02040503050406030204" pitchFamily="18" charset="0"/>
                <a:sym typeface="Euclid Symbol"/>
              </a:rPr>
              <a:t>ρ</a:t>
            </a:r>
            <a:r>
              <a:rPr lang="en-US" dirty="0"/>
              <a:t>(0, 0) </a:t>
            </a:r>
            <a:r>
              <a:rPr lang="en-US" dirty="0">
                <a:latin typeface="Symbol" pitchFamily="82" charset="2"/>
              </a:rPr>
              <a:t>=</a:t>
            </a:r>
            <a:r>
              <a:rPr lang="en-US" dirty="0"/>
              <a:t> 0) and increases as </a:t>
            </a:r>
            <a:r>
              <a:rPr lang="en-US" i="1" dirty="0"/>
              <a:t>x</a:t>
            </a:r>
            <a:r>
              <a:rPr lang="en-US" dirty="0"/>
              <a:t> and </a:t>
            </a:r>
            <a:r>
              <a:rPr lang="en-US" i="1" dirty="0"/>
              <a:t>y</a:t>
            </a:r>
            <a:r>
              <a:rPr lang="en-US" dirty="0"/>
              <a:t> increase; however, the plate’s density grows faster as </a:t>
            </a:r>
            <a:r>
              <a:rPr lang="en-US" i="1" dirty="0"/>
              <a:t>x</a:t>
            </a:r>
            <a:r>
              <a:rPr lang="en-US" dirty="0"/>
              <a:t> increases than it does as </a:t>
            </a:r>
            <a:r>
              <a:rPr lang="en-US" i="1" dirty="0"/>
              <a:t>y</a:t>
            </a:r>
            <a:r>
              <a:rPr lang="en-US" dirty="0"/>
              <a:t> increases.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Center of Mass of a Plate of</a:t>
            </a:r>
            <a:br>
              <a:rPr lang="en-US" dirty="0"/>
            </a:br>
            <a:r>
              <a:rPr lang="en-US" dirty="0"/>
              <a:t>Varying Density (cont.)</a:t>
            </a:r>
          </a:p>
        </p:txBody>
      </p:sp>
      <p:sp>
        <p:nvSpPr>
          <p:cNvPr id="3" name="Content Placeholder 2"/>
          <p:cNvSpPr>
            <a:spLocks noGrp="1"/>
          </p:cNvSpPr>
          <p:nvPr>
            <p:ph idx="1"/>
          </p:nvPr>
        </p:nvSpPr>
        <p:spPr>
          <a:xfrm>
            <a:off x="457200" y="1280160"/>
            <a:ext cx="8229600" cy="3108543"/>
          </a:xfrm>
        </p:spPr>
        <p:txBody>
          <a:bodyPr>
            <a:spAutoFit/>
          </a:bodyPr>
          <a:lstStyle/>
          <a:p>
            <a:r>
              <a:rPr lang="en-US" dirty="0"/>
              <a:t>One way in which a plate might have a density function </a:t>
            </a:r>
            <a:r>
              <a:rPr lang="el-GR" i="1" dirty="0">
                <a:latin typeface="Cambria Math" panose="02040503050406030204" pitchFamily="18" charset="0"/>
                <a:ea typeface="Cambria Math" panose="02040503050406030204" pitchFamily="18" charset="0"/>
                <a:sym typeface="Euclid Symbol"/>
              </a:rPr>
              <a:t>ρ</a:t>
            </a:r>
            <a:r>
              <a:rPr lang="en-US" dirty="0"/>
              <a:t>(</a:t>
            </a:r>
            <a:r>
              <a:rPr lang="en-US" i="1" dirty="0"/>
              <a:t>x</a:t>
            </a:r>
            <a:r>
              <a:rPr lang="en-US" dirty="0"/>
              <a:t>, </a:t>
            </a:r>
            <a:r>
              <a:rPr lang="en-US" i="1" dirty="0"/>
              <a:t>y</a:t>
            </a:r>
            <a:r>
              <a:rPr lang="en-US" dirty="0"/>
              <a:t>) </a:t>
            </a:r>
            <a:r>
              <a:rPr lang="en-US" dirty="0">
                <a:latin typeface="Symbol" pitchFamily="82" charset="2"/>
              </a:rPr>
              <a:t>=</a:t>
            </a:r>
            <a:r>
              <a:rPr lang="en-US" dirty="0"/>
              <a:t> </a:t>
            </a:r>
            <a:r>
              <a:rPr lang="en-US" i="1" dirty="0"/>
              <a:t>x</a:t>
            </a:r>
            <a:r>
              <a:rPr lang="en-US" baseline="30000" dirty="0"/>
              <a:t>2</a:t>
            </a:r>
            <a:r>
              <a:rPr lang="en-US" dirty="0">
                <a:latin typeface="Symbol" pitchFamily="82" charset="2"/>
              </a:rPr>
              <a:t> + </a:t>
            </a:r>
            <a:r>
              <a:rPr lang="en-US" i="1" dirty="0"/>
              <a:t>y</a:t>
            </a:r>
            <a:r>
              <a:rPr lang="en-US" dirty="0"/>
              <a:t> is if its thickness is defined by </a:t>
            </a:r>
            <a:r>
              <a:rPr lang="el-GR" i="1" dirty="0">
                <a:latin typeface="Cambria Math" panose="02040503050406030204" pitchFamily="18" charset="0"/>
                <a:ea typeface="Cambria Math" panose="02040503050406030204" pitchFamily="18" charset="0"/>
                <a:sym typeface="Euclid Symbol"/>
              </a:rPr>
              <a:t>ρ</a:t>
            </a:r>
            <a:r>
              <a:rPr lang="en-US" dirty="0"/>
              <a:t>, as shown in Figure 4. Try to </a:t>
            </a:r>
          </a:p>
          <a:p>
            <a:pPr>
              <a:spcBef>
                <a:spcPts val="0"/>
              </a:spcBef>
            </a:pPr>
            <a:r>
              <a:rPr lang="en-US" dirty="0"/>
              <a:t>imagine where such a plate </a:t>
            </a:r>
          </a:p>
          <a:p>
            <a:pPr>
              <a:spcBef>
                <a:spcPts val="0"/>
              </a:spcBef>
            </a:pPr>
            <a:r>
              <a:rPr lang="en-US" dirty="0"/>
              <a:t>will balance before we </a:t>
            </a:r>
          </a:p>
          <a:p>
            <a:pPr>
              <a:spcBef>
                <a:spcPts val="0"/>
              </a:spcBef>
            </a:pPr>
            <a:r>
              <a:rPr lang="en-US" dirty="0"/>
              <a:t>actually calculate the center </a:t>
            </a:r>
          </a:p>
          <a:p>
            <a:pPr>
              <a:spcBef>
                <a:spcPts val="0"/>
              </a:spcBef>
            </a:pPr>
            <a:r>
              <a:rPr lang="en-US" dirty="0"/>
              <a:t>of mass, as follows. </a:t>
            </a:r>
          </a:p>
        </p:txBody>
      </p:sp>
      <p:pic>
        <p:nvPicPr>
          <p:cNvPr id="159747"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526280" y="2133600"/>
            <a:ext cx="4389120" cy="3832124"/>
          </a:xfrm>
          <a:prstGeom prst="rect">
            <a:avLst/>
          </a:prstGeom>
          <a:noFill/>
          <a:ln w="9525">
            <a:noFill/>
            <a:miter lim="800000"/>
            <a:headEnd/>
            <a:tailEnd/>
          </a:ln>
        </p:spPr>
      </p:pic>
      <p:sp>
        <p:nvSpPr>
          <p:cNvPr id="6" name="Rectangle 5"/>
          <p:cNvSpPr/>
          <p:nvPr/>
        </p:nvSpPr>
        <p:spPr>
          <a:xfrm>
            <a:off x="4725945" y="54102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Center of Mass of a Plate of</a:t>
            </a:r>
            <a:br>
              <a:rPr lang="en-US" dirty="0"/>
            </a:br>
            <a:r>
              <a:rPr lang="en-US" dirty="0"/>
              <a:t>Varying Density (cont.)</a:t>
            </a:r>
          </a:p>
        </p:txBody>
      </p:sp>
      <p:graphicFrame>
        <p:nvGraphicFramePr>
          <p:cNvPr id="160772" name="Object 4"/>
          <p:cNvGraphicFramePr>
            <a:graphicFrameLocks noChangeAspect="1"/>
          </p:cNvGraphicFramePr>
          <p:nvPr>
            <p:extLst>
              <p:ext uri="{D42A27DB-BD31-4B8C-83A1-F6EECF244321}">
                <p14:modId xmlns:p14="http://schemas.microsoft.com/office/powerpoint/2010/main" val="270077373"/>
              </p:ext>
            </p:extLst>
          </p:nvPr>
        </p:nvGraphicFramePr>
        <p:xfrm>
          <a:off x="342900" y="1419225"/>
          <a:ext cx="2705100" cy="800100"/>
        </p:xfrm>
        <a:graphic>
          <a:graphicData uri="http://schemas.openxmlformats.org/presentationml/2006/ole">
            <mc:AlternateContent xmlns:mc="http://schemas.openxmlformats.org/markup-compatibility/2006">
              <mc:Choice xmlns:v="urn:schemas-microsoft-com:vml" Requires="v">
                <p:oleObj name="Equation" r:id="rId2" imgW="2705040" imgH="799920" progId="Equation.DSMT4">
                  <p:embed/>
                </p:oleObj>
              </mc:Choice>
              <mc:Fallback>
                <p:oleObj name="Equation" r:id="rId2" imgW="2705040" imgH="799920" progId="Equation.DSMT4">
                  <p:embed/>
                  <p:pic>
                    <p:nvPicPr>
                      <p:cNvPr id="0" name="Picture 4"/>
                      <p:cNvPicPr>
                        <a:picLocks noChangeAspect="1" noChangeArrowheads="1"/>
                      </p:cNvPicPr>
                      <p:nvPr/>
                    </p:nvPicPr>
                    <p:blipFill>
                      <a:blip r:embed="rId3"/>
                      <a:srcRect/>
                      <a:stretch>
                        <a:fillRect/>
                      </a:stretch>
                    </p:blipFill>
                    <p:spPr bwMode="auto">
                      <a:xfrm>
                        <a:off x="342900" y="1419225"/>
                        <a:ext cx="2705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extLst>
              <p:ext uri="{D42A27DB-BD31-4B8C-83A1-F6EECF244321}">
                <p14:modId xmlns:p14="http://schemas.microsoft.com/office/powerpoint/2010/main" val="3798465767"/>
              </p:ext>
            </p:extLst>
          </p:nvPr>
        </p:nvGraphicFramePr>
        <p:xfrm>
          <a:off x="3098800" y="1386348"/>
          <a:ext cx="2768600" cy="647700"/>
        </p:xfrm>
        <a:graphic>
          <a:graphicData uri="http://schemas.openxmlformats.org/presentationml/2006/ole">
            <mc:AlternateContent xmlns:mc="http://schemas.openxmlformats.org/markup-compatibility/2006">
              <mc:Choice xmlns:v="urn:schemas-microsoft-com:vml" Requires="v">
                <p:oleObj name="Equation" r:id="rId4" imgW="2768400" imgH="647640" progId="Equation.DSMT4">
                  <p:embed/>
                </p:oleObj>
              </mc:Choice>
              <mc:Fallback>
                <p:oleObj name="Equation" r:id="rId4" imgW="2768400" imgH="647640" progId="Equation.DSMT4">
                  <p:embed/>
                  <p:pic>
                    <p:nvPicPr>
                      <p:cNvPr id="0" name="Picture 5"/>
                      <p:cNvPicPr>
                        <a:picLocks noChangeAspect="1" noChangeArrowheads="1"/>
                      </p:cNvPicPr>
                      <p:nvPr/>
                    </p:nvPicPr>
                    <p:blipFill>
                      <a:blip r:embed="rId5"/>
                      <a:srcRect/>
                      <a:stretch>
                        <a:fillRect/>
                      </a:stretch>
                    </p:blipFill>
                    <p:spPr bwMode="auto">
                      <a:xfrm>
                        <a:off x="3098800" y="1386348"/>
                        <a:ext cx="276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extLst>
              <p:ext uri="{D42A27DB-BD31-4B8C-83A1-F6EECF244321}">
                <p14:modId xmlns:p14="http://schemas.microsoft.com/office/powerpoint/2010/main" val="2575995051"/>
              </p:ext>
            </p:extLst>
          </p:nvPr>
        </p:nvGraphicFramePr>
        <p:xfrm>
          <a:off x="838200" y="2300288"/>
          <a:ext cx="2819400" cy="1066800"/>
        </p:xfrm>
        <a:graphic>
          <a:graphicData uri="http://schemas.openxmlformats.org/presentationml/2006/ole">
            <mc:AlternateContent xmlns:mc="http://schemas.openxmlformats.org/markup-compatibility/2006">
              <mc:Choice xmlns:v="urn:schemas-microsoft-com:vml" Requires="v">
                <p:oleObj name="Equation" r:id="rId6" imgW="2819160" imgH="1066680" progId="Equation.DSMT4">
                  <p:embed/>
                </p:oleObj>
              </mc:Choice>
              <mc:Fallback>
                <p:oleObj name="Equation" r:id="rId6" imgW="2819160" imgH="1066680" progId="Equation.DSMT4">
                  <p:embed/>
                  <p:pic>
                    <p:nvPicPr>
                      <p:cNvPr id="0" name="Picture 6"/>
                      <p:cNvPicPr>
                        <a:picLocks noChangeAspect="1" noChangeArrowheads="1"/>
                      </p:cNvPicPr>
                      <p:nvPr/>
                    </p:nvPicPr>
                    <p:blipFill>
                      <a:blip r:embed="rId7"/>
                      <a:srcRect/>
                      <a:stretch>
                        <a:fillRect/>
                      </a:stretch>
                    </p:blipFill>
                    <p:spPr bwMode="auto">
                      <a:xfrm>
                        <a:off x="838200" y="2300288"/>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5" name="Object 7"/>
          <p:cNvGraphicFramePr>
            <a:graphicFrameLocks noChangeAspect="1"/>
          </p:cNvGraphicFramePr>
          <p:nvPr>
            <p:extLst>
              <p:ext uri="{D42A27DB-BD31-4B8C-83A1-F6EECF244321}">
                <p14:modId xmlns:p14="http://schemas.microsoft.com/office/powerpoint/2010/main" val="262924723"/>
              </p:ext>
            </p:extLst>
          </p:nvPr>
        </p:nvGraphicFramePr>
        <p:xfrm>
          <a:off x="3733800" y="2354263"/>
          <a:ext cx="2247900" cy="952500"/>
        </p:xfrm>
        <a:graphic>
          <a:graphicData uri="http://schemas.openxmlformats.org/presentationml/2006/ole">
            <mc:AlternateContent xmlns:mc="http://schemas.openxmlformats.org/markup-compatibility/2006">
              <mc:Choice xmlns:v="urn:schemas-microsoft-com:vml" Requires="v">
                <p:oleObj name="Equation" r:id="rId8" imgW="2247840" imgH="952200" progId="Equation.DSMT4">
                  <p:embed/>
                </p:oleObj>
              </mc:Choice>
              <mc:Fallback>
                <p:oleObj name="Equation" r:id="rId8" imgW="2247840" imgH="952200" progId="Equation.DSMT4">
                  <p:embed/>
                  <p:pic>
                    <p:nvPicPr>
                      <p:cNvPr id="0" name="Picture 7"/>
                      <p:cNvPicPr>
                        <a:picLocks noChangeAspect="1" noChangeArrowheads="1"/>
                      </p:cNvPicPr>
                      <p:nvPr/>
                    </p:nvPicPr>
                    <p:blipFill>
                      <a:blip r:embed="rId9"/>
                      <a:srcRect/>
                      <a:stretch>
                        <a:fillRect/>
                      </a:stretch>
                    </p:blipFill>
                    <p:spPr bwMode="auto">
                      <a:xfrm>
                        <a:off x="3733800" y="2354263"/>
                        <a:ext cx="2247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6" name="Object 8"/>
          <p:cNvGraphicFramePr>
            <a:graphicFrameLocks noChangeAspect="1"/>
          </p:cNvGraphicFramePr>
          <p:nvPr>
            <p:extLst>
              <p:ext uri="{D42A27DB-BD31-4B8C-83A1-F6EECF244321}">
                <p14:modId xmlns:p14="http://schemas.microsoft.com/office/powerpoint/2010/main" val="2614241424"/>
              </p:ext>
            </p:extLst>
          </p:nvPr>
        </p:nvGraphicFramePr>
        <p:xfrm>
          <a:off x="6019800" y="2300288"/>
          <a:ext cx="1701800" cy="1028700"/>
        </p:xfrm>
        <a:graphic>
          <a:graphicData uri="http://schemas.openxmlformats.org/presentationml/2006/ole">
            <mc:AlternateContent xmlns:mc="http://schemas.openxmlformats.org/markup-compatibility/2006">
              <mc:Choice xmlns:v="urn:schemas-microsoft-com:vml" Requires="v">
                <p:oleObj name="Equation" r:id="rId10" imgW="1701720" imgH="1028520" progId="Equation.DSMT4">
                  <p:embed/>
                </p:oleObj>
              </mc:Choice>
              <mc:Fallback>
                <p:oleObj name="Equation" r:id="rId10" imgW="1701720" imgH="1028520" progId="Equation.DSMT4">
                  <p:embed/>
                  <p:pic>
                    <p:nvPicPr>
                      <p:cNvPr id="0" name="Picture 8"/>
                      <p:cNvPicPr>
                        <a:picLocks noChangeAspect="1" noChangeArrowheads="1"/>
                      </p:cNvPicPr>
                      <p:nvPr/>
                    </p:nvPicPr>
                    <p:blipFill>
                      <a:blip r:embed="rId11"/>
                      <a:srcRect/>
                      <a:stretch>
                        <a:fillRect/>
                      </a:stretch>
                    </p:blipFill>
                    <p:spPr bwMode="auto">
                      <a:xfrm>
                        <a:off x="6019800" y="2300288"/>
                        <a:ext cx="170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7" name="Object 9"/>
          <p:cNvGraphicFramePr>
            <a:graphicFrameLocks noChangeAspect="1"/>
          </p:cNvGraphicFramePr>
          <p:nvPr>
            <p:extLst>
              <p:ext uri="{D42A27DB-BD31-4B8C-83A1-F6EECF244321}">
                <p14:modId xmlns:p14="http://schemas.microsoft.com/office/powerpoint/2010/main" val="3890219847"/>
              </p:ext>
            </p:extLst>
          </p:nvPr>
        </p:nvGraphicFramePr>
        <p:xfrm>
          <a:off x="7772400" y="2438400"/>
          <a:ext cx="660400" cy="787400"/>
        </p:xfrm>
        <a:graphic>
          <a:graphicData uri="http://schemas.openxmlformats.org/presentationml/2006/ole">
            <mc:AlternateContent xmlns:mc="http://schemas.openxmlformats.org/markup-compatibility/2006">
              <mc:Choice xmlns:v="urn:schemas-microsoft-com:vml" Requires="v">
                <p:oleObj name="Equation" r:id="rId12" imgW="660240" imgH="787320" progId="Equation.DSMT4">
                  <p:embed/>
                </p:oleObj>
              </mc:Choice>
              <mc:Fallback>
                <p:oleObj name="Equation" r:id="rId12" imgW="660240" imgH="787320" progId="Equation.DSMT4">
                  <p:embed/>
                  <p:pic>
                    <p:nvPicPr>
                      <p:cNvPr id="0" name="Picture 9"/>
                      <p:cNvPicPr>
                        <a:picLocks noChangeAspect="1" noChangeArrowheads="1"/>
                      </p:cNvPicPr>
                      <p:nvPr/>
                    </p:nvPicPr>
                    <p:blipFill>
                      <a:blip r:embed="rId13"/>
                      <a:srcRect/>
                      <a:stretch>
                        <a:fillRect/>
                      </a:stretch>
                    </p:blipFill>
                    <p:spPr bwMode="auto">
                      <a:xfrm>
                        <a:off x="7772400" y="2438400"/>
                        <a:ext cx="660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8" name="Object 10"/>
          <p:cNvGraphicFramePr>
            <a:graphicFrameLocks noChangeAspect="1"/>
          </p:cNvGraphicFramePr>
          <p:nvPr>
            <p:extLst>
              <p:ext uri="{D42A27DB-BD31-4B8C-83A1-F6EECF244321}">
                <p14:modId xmlns:p14="http://schemas.microsoft.com/office/powerpoint/2010/main" val="4042866077"/>
              </p:ext>
            </p:extLst>
          </p:nvPr>
        </p:nvGraphicFramePr>
        <p:xfrm>
          <a:off x="333375" y="3479800"/>
          <a:ext cx="2717800" cy="800100"/>
        </p:xfrm>
        <a:graphic>
          <a:graphicData uri="http://schemas.openxmlformats.org/presentationml/2006/ole">
            <mc:AlternateContent xmlns:mc="http://schemas.openxmlformats.org/markup-compatibility/2006">
              <mc:Choice xmlns:v="urn:schemas-microsoft-com:vml" Requires="v">
                <p:oleObj name="Equation" r:id="rId14" imgW="2717640" imgH="799920" progId="Equation.DSMT4">
                  <p:embed/>
                </p:oleObj>
              </mc:Choice>
              <mc:Fallback>
                <p:oleObj name="Equation" r:id="rId14" imgW="2717640" imgH="799920" progId="Equation.DSMT4">
                  <p:embed/>
                  <p:pic>
                    <p:nvPicPr>
                      <p:cNvPr id="0" name="Picture 10"/>
                      <p:cNvPicPr>
                        <a:picLocks noChangeAspect="1" noChangeArrowheads="1"/>
                      </p:cNvPicPr>
                      <p:nvPr/>
                    </p:nvPicPr>
                    <p:blipFill>
                      <a:blip r:embed="rId15"/>
                      <a:srcRect/>
                      <a:stretch>
                        <a:fillRect/>
                      </a:stretch>
                    </p:blipFill>
                    <p:spPr bwMode="auto">
                      <a:xfrm>
                        <a:off x="333375" y="3479800"/>
                        <a:ext cx="2717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9" name="Object 11"/>
          <p:cNvGraphicFramePr>
            <a:graphicFrameLocks noChangeAspect="1"/>
          </p:cNvGraphicFramePr>
          <p:nvPr>
            <p:extLst>
              <p:ext uri="{D42A27DB-BD31-4B8C-83A1-F6EECF244321}">
                <p14:modId xmlns:p14="http://schemas.microsoft.com/office/powerpoint/2010/main" val="2398971465"/>
              </p:ext>
            </p:extLst>
          </p:nvPr>
        </p:nvGraphicFramePr>
        <p:xfrm>
          <a:off x="3162300" y="3460956"/>
          <a:ext cx="2781300" cy="647700"/>
        </p:xfrm>
        <a:graphic>
          <a:graphicData uri="http://schemas.openxmlformats.org/presentationml/2006/ole">
            <mc:AlternateContent xmlns:mc="http://schemas.openxmlformats.org/markup-compatibility/2006">
              <mc:Choice xmlns:v="urn:schemas-microsoft-com:vml" Requires="v">
                <p:oleObj name="Equation" r:id="rId16" imgW="2781000" imgH="647640" progId="Equation.DSMT4">
                  <p:embed/>
                </p:oleObj>
              </mc:Choice>
              <mc:Fallback>
                <p:oleObj name="Equation" r:id="rId16" imgW="2781000" imgH="647640" progId="Equation.DSMT4">
                  <p:embed/>
                  <p:pic>
                    <p:nvPicPr>
                      <p:cNvPr id="0" name="Picture 11"/>
                      <p:cNvPicPr>
                        <a:picLocks noChangeAspect="1" noChangeArrowheads="1"/>
                      </p:cNvPicPr>
                      <p:nvPr/>
                    </p:nvPicPr>
                    <p:blipFill>
                      <a:blip r:embed="rId17"/>
                      <a:srcRect/>
                      <a:stretch>
                        <a:fillRect/>
                      </a:stretch>
                    </p:blipFill>
                    <p:spPr bwMode="auto">
                      <a:xfrm>
                        <a:off x="3162300" y="3460956"/>
                        <a:ext cx="2781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0" name="Object 12"/>
          <p:cNvGraphicFramePr>
            <a:graphicFrameLocks noChangeAspect="1"/>
          </p:cNvGraphicFramePr>
          <p:nvPr>
            <p:extLst>
              <p:ext uri="{D42A27DB-BD31-4B8C-83A1-F6EECF244321}">
                <p14:modId xmlns:p14="http://schemas.microsoft.com/office/powerpoint/2010/main" val="3208877151"/>
              </p:ext>
            </p:extLst>
          </p:nvPr>
        </p:nvGraphicFramePr>
        <p:xfrm>
          <a:off x="838200" y="4375150"/>
          <a:ext cx="2794000" cy="1066800"/>
        </p:xfrm>
        <a:graphic>
          <a:graphicData uri="http://schemas.openxmlformats.org/presentationml/2006/ole">
            <mc:AlternateContent xmlns:mc="http://schemas.openxmlformats.org/markup-compatibility/2006">
              <mc:Choice xmlns:v="urn:schemas-microsoft-com:vml" Requires="v">
                <p:oleObj name="Equation" r:id="rId18" imgW="2793960" imgH="1066680" progId="Equation.DSMT4">
                  <p:embed/>
                </p:oleObj>
              </mc:Choice>
              <mc:Fallback>
                <p:oleObj name="Equation" r:id="rId18" imgW="2793960" imgH="1066680" progId="Equation.DSMT4">
                  <p:embed/>
                  <p:pic>
                    <p:nvPicPr>
                      <p:cNvPr id="0" name="Picture 12"/>
                      <p:cNvPicPr>
                        <a:picLocks noChangeAspect="1" noChangeArrowheads="1"/>
                      </p:cNvPicPr>
                      <p:nvPr/>
                    </p:nvPicPr>
                    <p:blipFill>
                      <a:blip r:embed="rId19"/>
                      <a:srcRect/>
                      <a:stretch>
                        <a:fillRect/>
                      </a:stretch>
                    </p:blipFill>
                    <p:spPr bwMode="auto">
                      <a:xfrm>
                        <a:off x="838200" y="4375150"/>
                        <a:ext cx="279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1" name="Object 13"/>
          <p:cNvGraphicFramePr>
            <a:graphicFrameLocks noChangeAspect="1"/>
          </p:cNvGraphicFramePr>
          <p:nvPr>
            <p:extLst>
              <p:ext uri="{D42A27DB-BD31-4B8C-83A1-F6EECF244321}">
                <p14:modId xmlns:p14="http://schemas.microsoft.com/office/powerpoint/2010/main" val="3412888477"/>
              </p:ext>
            </p:extLst>
          </p:nvPr>
        </p:nvGraphicFramePr>
        <p:xfrm>
          <a:off x="3733800" y="4425950"/>
          <a:ext cx="2184400" cy="952500"/>
        </p:xfrm>
        <a:graphic>
          <a:graphicData uri="http://schemas.openxmlformats.org/presentationml/2006/ole">
            <mc:AlternateContent xmlns:mc="http://schemas.openxmlformats.org/markup-compatibility/2006">
              <mc:Choice xmlns:v="urn:schemas-microsoft-com:vml" Requires="v">
                <p:oleObj name="Equation" r:id="rId20" imgW="2184120" imgH="952200" progId="Equation.DSMT4">
                  <p:embed/>
                </p:oleObj>
              </mc:Choice>
              <mc:Fallback>
                <p:oleObj name="Equation" r:id="rId20" imgW="2184120" imgH="952200" progId="Equation.DSMT4">
                  <p:embed/>
                  <p:pic>
                    <p:nvPicPr>
                      <p:cNvPr id="0" name="Picture 13"/>
                      <p:cNvPicPr>
                        <a:picLocks noChangeAspect="1" noChangeArrowheads="1"/>
                      </p:cNvPicPr>
                      <p:nvPr/>
                    </p:nvPicPr>
                    <p:blipFill>
                      <a:blip r:embed="rId21"/>
                      <a:srcRect/>
                      <a:stretch>
                        <a:fillRect/>
                      </a:stretch>
                    </p:blipFill>
                    <p:spPr bwMode="auto">
                      <a:xfrm>
                        <a:off x="3733800" y="4425950"/>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2" name="Object 14"/>
          <p:cNvGraphicFramePr>
            <a:graphicFrameLocks noChangeAspect="1"/>
          </p:cNvGraphicFramePr>
          <p:nvPr>
            <p:extLst>
              <p:ext uri="{D42A27DB-BD31-4B8C-83A1-F6EECF244321}">
                <p14:modId xmlns:p14="http://schemas.microsoft.com/office/powerpoint/2010/main" val="2386769306"/>
              </p:ext>
            </p:extLst>
          </p:nvPr>
        </p:nvGraphicFramePr>
        <p:xfrm>
          <a:off x="6019800" y="4387850"/>
          <a:ext cx="1689100" cy="1028700"/>
        </p:xfrm>
        <a:graphic>
          <a:graphicData uri="http://schemas.openxmlformats.org/presentationml/2006/ole">
            <mc:AlternateContent xmlns:mc="http://schemas.openxmlformats.org/markup-compatibility/2006">
              <mc:Choice xmlns:v="urn:schemas-microsoft-com:vml" Requires="v">
                <p:oleObj name="Equation" r:id="rId22" imgW="1688760" imgH="1028520" progId="Equation.DSMT4">
                  <p:embed/>
                </p:oleObj>
              </mc:Choice>
              <mc:Fallback>
                <p:oleObj name="Equation" r:id="rId22" imgW="1688760" imgH="1028520" progId="Equation.DSMT4">
                  <p:embed/>
                  <p:pic>
                    <p:nvPicPr>
                      <p:cNvPr id="0" name="Picture 14"/>
                      <p:cNvPicPr>
                        <a:picLocks noChangeAspect="1" noChangeArrowheads="1"/>
                      </p:cNvPicPr>
                      <p:nvPr/>
                    </p:nvPicPr>
                    <p:blipFill>
                      <a:blip r:embed="rId23"/>
                      <a:srcRect/>
                      <a:stretch>
                        <a:fillRect/>
                      </a:stretch>
                    </p:blipFill>
                    <p:spPr bwMode="auto">
                      <a:xfrm>
                        <a:off x="6019800" y="4387850"/>
                        <a:ext cx="1689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83" name="Object 15"/>
          <p:cNvGraphicFramePr>
            <a:graphicFrameLocks noChangeAspect="1"/>
          </p:cNvGraphicFramePr>
          <p:nvPr>
            <p:extLst>
              <p:ext uri="{D42A27DB-BD31-4B8C-83A1-F6EECF244321}">
                <p14:modId xmlns:p14="http://schemas.microsoft.com/office/powerpoint/2010/main" val="2931913246"/>
              </p:ext>
            </p:extLst>
          </p:nvPr>
        </p:nvGraphicFramePr>
        <p:xfrm>
          <a:off x="7772400" y="4495800"/>
          <a:ext cx="660400" cy="787400"/>
        </p:xfrm>
        <a:graphic>
          <a:graphicData uri="http://schemas.openxmlformats.org/presentationml/2006/ole">
            <mc:AlternateContent xmlns:mc="http://schemas.openxmlformats.org/markup-compatibility/2006">
              <mc:Choice xmlns:v="urn:schemas-microsoft-com:vml" Requires="v">
                <p:oleObj name="Equation" r:id="rId24" imgW="660240" imgH="787320" progId="Equation.DSMT4">
                  <p:embed/>
                </p:oleObj>
              </mc:Choice>
              <mc:Fallback>
                <p:oleObj name="Equation" r:id="rId24" imgW="660240" imgH="787320" progId="Equation.DSMT4">
                  <p:embed/>
                  <p:pic>
                    <p:nvPicPr>
                      <p:cNvPr id="0" name="Picture 15"/>
                      <p:cNvPicPr>
                        <a:picLocks noChangeAspect="1" noChangeArrowheads="1"/>
                      </p:cNvPicPr>
                      <p:nvPr/>
                    </p:nvPicPr>
                    <p:blipFill>
                      <a:blip r:embed="rId25"/>
                      <a:srcRect/>
                      <a:stretch>
                        <a:fillRect/>
                      </a:stretch>
                    </p:blipFill>
                    <p:spPr bwMode="auto">
                      <a:xfrm>
                        <a:off x="7772400" y="4495800"/>
                        <a:ext cx="6604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7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7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07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07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07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07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0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Center of Mass of a Plate of</a:t>
            </a:r>
            <a:br>
              <a:rPr lang="en-US" dirty="0"/>
            </a:br>
            <a:r>
              <a:rPr lang="en-US" dirty="0"/>
              <a:t>Varying Density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So we obtain</a:t>
            </a:r>
          </a:p>
        </p:txBody>
      </p:sp>
      <p:graphicFrame>
        <p:nvGraphicFramePr>
          <p:cNvPr id="161798" name="Object 6"/>
          <p:cNvGraphicFramePr>
            <a:graphicFrameLocks noChangeAspect="1"/>
          </p:cNvGraphicFramePr>
          <p:nvPr/>
        </p:nvGraphicFramePr>
        <p:xfrm>
          <a:off x="2510092" y="3900948"/>
          <a:ext cx="3873500" cy="482600"/>
        </p:xfrm>
        <a:graphic>
          <a:graphicData uri="http://schemas.openxmlformats.org/presentationml/2006/ole">
            <mc:AlternateContent xmlns:mc="http://schemas.openxmlformats.org/markup-compatibility/2006">
              <mc:Choice xmlns:v="urn:schemas-microsoft-com:vml" Requires="v">
                <p:oleObj name="Equation" r:id="rId2" imgW="3873240" imgH="482400" progId="Equation.DSMT4">
                  <p:embed/>
                </p:oleObj>
              </mc:Choice>
              <mc:Fallback>
                <p:oleObj name="Equation" r:id="rId2" imgW="3873240" imgH="4824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092" y="3900948"/>
                        <a:ext cx="387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9" name="Object 7"/>
          <p:cNvGraphicFramePr>
            <a:graphicFrameLocks noChangeAspect="1"/>
          </p:cNvGraphicFramePr>
          <p:nvPr/>
        </p:nvGraphicFramePr>
        <p:xfrm>
          <a:off x="548640" y="4432300"/>
          <a:ext cx="3213100" cy="444500"/>
        </p:xfrm>
        <a:graphic>
          <a:graphicData uri="http://schemas.openxmlformats.org/presentationml/2006/ole">
            <mc:AlternateContent xmlns:mc="http://schemas.openxmlformats.org/markup-compatibility/2006">
              <mc:Choice xmlns:v="urn:schemas-microsoft-com:vml" Requires="v">
                <p:oleObj name="Equation" r:id="rId4" imgW="3213000" imgH="444240" progId="Equation.DSMT4">
                  <p:embed/>
                </p:oleObj>
              </mc:Choice>
              <mc:Fallback>
                <p:oleObj name="Equation" r:id="rId4" imgW="3213000" imgH="44424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4432300"/>
                        <a:ext cx="3213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0" name="Object 8"/>
          <p:cNvGraphicFramePr>
            <a:graphicFrameLocks noChangeAspect="1"/>
          </p:cNvGraphicFramePr>
          <p:nvPr>
            <p:extLst>
              <p:ext uri="{D42A27DB-BD31-4B8C-83A1-F6EECF244321}">
                <p14:modId xmlns:p14="http://schemas.microsoft.com/office/powerpoint/2010/main" val="4265980079"/>
              </p:ext>
            </p:extLst>
          </p:nvPr>
        </p:nvGraphicFramePr>
        <p:xfrm>
          <a:off x="585788" y="1495425"/>
          <a:ext cx="2425700" cy="800100"/>
        </p:xfrm>
        <a:graphic>
          <a:graphicData uri="http://schemas.openxmlformats.org/presentationml/2006/ole">
            <mc:AlternateContent xmlns:mc="http://schemas.openxmlformats.org/markup-compatibility/2006">
              <mc:Choice xmlns:v="urn:schemas-microsoft-com:vml" Requires="v">
                <p:oleObj name="Equation" r:id="rId6" imgW="2425680" imgH="799920" progId="Equation.DSMT4">
                  <p:embed/>
                </p:oleObj>
              </mc:Choice>
              <mc:Fallback>
                <p:oleObj name="Equation" r:id="rId6" imgW="2425680" imgH="799920" progId="Equation.DSMT4">
                  <p:embed/>
                  <p:pic>
                    <p:nvPicPr>
                      <p:cNvPr id="0" name="Picture 8"/>
                      <p:cNvPicPr>
                        <a:picLocks noChangeAspect="1" noChangeArrowheads="1"/>
                      </p:cNvPicPr>
                      <p:nvPr/>
                    </p:nvPicPr>
                    <p:blipFill>
                      <a:blip r:embed="rId7"/>
                      <a:srcRect/>
                      <a:stretch>
                        <a:fillRect/>
                      </a:stretch>
                    </p:blipFill>
                    <p:spPr bwMode="auto">
                      <a:xfrm>
                        <a:off x="585788" y="1495425"/>
                        <a:ext cx="2425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1" name="Object 9"/>
          <p:cNvGraphicFramePr>
            <a:graphicFrameLocks noChangeAspect="1"/>
          </p:cNvGraphicFramePr>
          <p:nvPr>
            <p:extLst>
              <p:ext uri="{D42A27DB-BD31-4B8C-83A1-F6EECF244321}">
                <p14:modId xmlns:p14="http://schemas.microsoft.com/office/powerpoint/2010/main" val="486574112"/>
              </p:ext>
            </p:extLst>
          </p:nvPr>
        </p:nvGraphicFramePr>
        <p:xfrm>
          <a:off x="3136900" y="1462548"/>
          <a:ext cx="2578100" cy="647700"/>
        </p:xfrm>
        <a:graphic>
          <a:graphicData uri="http://schemas.openxmlformats.org/presentationml/2006/ole">
            <mc:AlternateContent xmlns:mc="http://schemas.openxmlformats.org/markup-compatibility/2006">
              <mc:Choice xmlns:v="urn:schemas-microsoft-com:vml" Requires="v">
                <p:oleObj name="Equation" r:id="rId8" imgW="2577960" imgH="647640" progId="Equation.DSMT4">
                  <p:embed/>
                </p:oleObj>
              </mc:Choice>
              <mc:Fallback>
                <p:oleObj name="Equation" r:id="rId8" imgW="2577960" imgH="6476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6900" y="1462548"/>
                        <a:ext cx="2578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2" name="Object 10"/>
          <p:cNvGraphicFramePr>
            <a:graphicFrameLocks noChangeAspect="1"/>
          </p:cNvGraphicFramePr>
          <p:nvPr/>
        </p:nvGraphicFramePr>
        <p:xfrm>
          <a:off x="1066800" y="2362200"/>
          <a:ext cx="2679700" cy="1066800"/>
        </p:xfrm>
        <a:graphic>
          <a:graphicData uri="http://schemas.openxmlformats.org/presentationml/2006/ole">
            <mc:AlternateContent xmlns:mc="http://schemas.openxmlformats.org/markup-compatibility/2006">
              <mc:Choice xmlns:v="urn:schemas-microsoft-com:vml" Requires="v">
                <p:oleObj name="Equation" r:id="rId10" imgW="2679480" imgH="1066680" progId="Equation.DSMT4">
                  <p:embed/>
                </p:oleObj>
              </mc:Choice>
              <mc:Fallback>
                <p:oleObj name="Equation" r:id="rId10" imgW="2679480" imgH="106668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2362200"/>
                        <a:ext cx="2679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3" name="Object 11"/>
          <p:cNvGraphicFramePr>
            <a:graphicFrameLocks noChangeAspect="1"/>
          </p:cNvGraphicFramePr>
          <p:nvPr>
            <p:extLst>
              <p:ext uri="{D42A27DB-BD31-4B8C-83A1-F6EECF244321}">
                <p14:modId xmlns:p14="http://schemas.microsoft.com/office/powerpoint/2010/main" val="1655335015"/>
              </p:ext>
            </p:extLst>
          </p:nvPr>
        </p:nvGraphicFramePr>
        <p:xfrm>
          <a:off x="3776663" y="2427288"/>
          <a:ext cx="2184400" cy="952500"/>
        </p:xfrm>
        <a:graphic>
          <a:graphicData uri="http://schemas.openxmlformats.org/presentationml/2006/ole">
            <mc:AlternateContent xmlns:mc="http://schemas.openxmlformats.org/markup-compatibility/2006">
              <mc:Choice xmlns:v="urn:schemas-microsoft-com:vml" Requires="v">
                <p:oleObj name="Equation" r:id="rId12" imgW="2184120" imgH="952200" progId="Equation.DSMT4">
                  <p:embed/>
                </p:oleObj>
              </mc:Choice>
              <mc:Fallback>
                <p:oleObj name="Equation" r:id="rId12" imgW="2184120" imgH="952200" progId="Equation.DSMT4">
                  <p:embed/>
                  <p:pic>
                    <p:nvPicPr>
                      <p:cNvPr id="0" name="Picture 11"/>
                      <p:cNvPicPr>
                        <a:picLocks noChangeAspect="1" noChangeArrowheads="1"/>
                      </p:cNvPicPr>
                      <p:nvPr/>
                    </p:nvPicPr>
                    <p:blipFill>
                      <a:blip r:embed="rId13"/>
                      <a:srcRect/>
                      <a:stretch>
                        <a:fillRect/>
                      </a:stretch>
                    </p:blipFill>
                    <p:spPr bwMode="auto">
                      <a:xfrm>
                        <a:off x="3776663" y="2427288"/>
                        <a:ext cx="218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4" name="Object 12"/>
          <p:cNvGraphicFramePr>
            <a:graphicFrameLocks noChangeAspect="1"/>
          </p:cNvGraphicFramePr>
          <p:nvPr/>
        </p:nvGraphicFramePr>
        <p:xfrm>
          <a:off x="6005052" y="2376948"/>
          <a:ext cx="1701800" cy="1028700"/>
        </p:xfrm>
        <a:graphic>
          <a:graphicData uri="http://schemas.openxmlformats.org/presentationml/2006/ole">
            <mc:AlternateContent xmlns:mc="http://schemas.openxmlformats.org/markup-compatibility/2006">
              <mc:Choice xmlns:v="urn:schemas-microsoft-com:vml" Requires="v">
                <p:oleObj name="Equation" r:id="rId14" imgW="1701720" imgH="1028520" progId="Equation.DSMT4">
                  <p:embed/>
                </p:oleObj>
              </mc:Choice>
              <mc:Fallback>
                <p:oleObj name="Equation" r:id="rId14" imgW="1701720" imgH="1028520" progId="Equation.DSMT4">
                  <p:embed/>
                  <p:pic>
                    <p:nvPicPr>
                      <p:cNvPr id="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5052" y="2376948"/>
                        <a:ext cx="170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805" name="Object 13"/>
          <p:cNvGraphicFramePr>
            <a:graphicFrameLocks noChangeAspect="1"/>
          </p:cNvGraphicFramePr>
          <p:nvPr/>
        </p:nvGraphicFramePr>
        <p:xfrm>
          <a:off x="7787148" y="2499852"/>
          <a:ext cx="660400" cy="774700"/>
        </p:xfrm>
        <a:graphic>
          <a:graphicData uri="http://schemas.openxmlformats.org/presentationml/2006/ole">
            <mc:AlternateContent xmlns:mc="http://schemas.openxmlformats.org/markup-compatibility/2006">
              <mc:Choice xmlns:v="urn:schemas-microsoft-com:vml" Requires="v">
                <p:oleObj name="Equation" r:id="rId16" imgW="660240" imgH="774360" progId="Equation.DSMT4">
                  <p:embed/>
                </p:oleObj>
              </mc:Choice>
              <mc:Fallback>
                <p:oleObj name="Equation" r:id="rId16" imgW="660240" imgH="774360" progId="Equation.DSMT4">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87148" y="2499852"/>
                        <a:ext cx="6604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8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8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7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1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Center of Mass of a Plate of</a:t>
            </a:r>
            <a:br>
              <a:rPr lang="en-US" dirty="0"/>
            </a:br>
            <a:r>
              <a:rPr lang="en-US" dirty="0"/>
              <a:t>Varying Density (cont.)</a:t>
            </a:r>
          </a:p>
        </p:txBody>
      </p:sp>
      <p:sp>
        <p:nvSpPr>
          <p:cNvPr id="3" name="Content Placeholder 2"/>
          <p:cNvSpPr>
            <a:spLocks noGrp="1"/>
          </p:cNvSpPr>
          <p:nvPr>
            <p:ph idx="1"/>
          </p:nvPr>
        </p:nvSpPr>
        <p:spPr/>
        <p:txBody>
          <a:bodyPr/>
          <a:lstStyle/>
          <a:p>
            <a:r>
              <a:rPr lang="en-US" dirty="0"/>
              <a:t>The center of mass              is shown in Figure 5.</a:t>
            </a:r>
          </a:p>
        </p:txBody>
      </p:sp>
      <p:pic>
        <p:nvPicPr>
          <p:cNvPr id="16281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2538413" y="1756598"/>
            <a:ext cx="3840480" cy="4263202"/>
          </a:xfrm>
          <a:prstGeom prst="rect">
            <a:avLst/>
          </a:prstGeom>
          <a:noFill/>
          <a:ln w="9525">
            <a:noFill/>
            <a:miter lim="800000"/>
            <a:headEnd/>
            <a:tailEnd/>
          </a:ln>
        </p:spPr>
      </p:pic>
      <p:sp>
        <p:nvSpPr>
          <p:cNvPr id="5" name="Rectangle 4"/>
          <p:cNvSpPr/>
          <p:nvPr/>
        </p:nvSpPr>
        <p:spPr>
          <a:xfrm>
            <a:off x="6478545" y="5267980"/>
            <a:ext cx="1370055" cy="523220"/>
          </a:xfrm>
          <a:prstGeom prst="rect">
            <a:avLst/>
          </a:prstGeom>
        </p:spPr>
        <p:txBody>
          <a:bodyPr wrap="none">
            <a:spAutoFit/>
          </a:bodyPr>
          <a:lstStyle/>
          <a:p>
            <a:r>
              <a:rPr lang="en-US" sz="2800" b="1" dirty="0"/>
              <a:t>Figure 5</a:t>
            </a:r>
          </a:p>
        </p:txBody>
      </p:sp>
      <p:graphicFrame>
        <p:nvGraphicFramePr>
          <p:cNvPr id="162819" name="Object 3"/>
          <p:cNvGraphicFramePr>
            <a:graphicFrameLocks noChangeAspect="1"/>
          </p:cNvGraphicFramePr>
          <p:nvPr/>
        </p:nvGraphicFramePr>
        <p:xfrm>
          <a:off x="3352800" y="1333500"/>
          <a:ext cx="952500" cy="495300"/>
        </p:xfrm>
        <a:graphic>
          <a:graphicData uri="http://schemas.openxmlformats.org/presentationml/2006/ole">
            <mc:AlternateContent xmlns:mc="http://schemas.openxmlformats.org/markup-compatibility/2006">
              <mc:Choice xmlns:v="urn:schemas-microsoft-com:vml" Requires="v">
                <p:oleObj name="Equation" r:id="rId3" imgW="952200" imgH="495000" progId="Equation.DSMT4">
                  <p:embed/>
                </p:oleObj>
              </mc:Choice>
              <mc:Fallback>
                <p:oleObj name="Equation" r:id="rId3" imgW="95220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33500"/>
                        <a:ext cx="952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Moments</a:t>
            </a:r>
          </a:p>
        </p:txBody>
      </p:sp>
      <p:sp>
        <p:nvSpPr>
          <p:cNvPr id="3" name="Content Placeholder 2"/>
          <p:cNvSpPr>
            <a:spLocks noGrp="1"/>
          </p:cNvSpPr>
          <p:nvPr>
            <p:ph idx="1"/>
          </p:nvPr>
        </p:nvSpPr>
        <p:spPr/>
        <p:txBody>
          <a:bodyPr/>
          <a:lstStyle/>
          <a:p>
            <a:r>
              <a:rPr lang="en-US" dirty="0"/>
              <a:t>While an object’s first moment reflects the point of balance of its static mass with respect to a given axis, its </a:t>
            </a:r>
            <a:r>
              <a:rPr lang="en-US" b="1" dirty="0"/>
              <a:t>second moment</a:t>
            </a:r>
            <a:r>
              <a:rPr lang="en-US" dirty="0"/>
              <a:t>, also called its</a:t>
            </a:r>
            <a:r>
              <a:rPr lang="en-US" b="1" dirty="0"/>
              <a:t> moment of inertia</a:t>
            </a:r>
            <a:r>
              <a:rPr lang="en-US" dirty="0"/>
              <a:t>,</a:t>
            </a:r>
            <a:r>
              <a:rPr lang="en-US" b="1" dirty="0"/>
              <a:t> </a:t>
            </a:r>
            <a:r>
              <a:rPr lang="en-US" dirty="0"/>
              <a:t>contains information about the kinetic energy the object possesses if it rotates about the axis.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a:t>
            </a:r>
          </a:p>
        </p:txBody>
      </p:sp>
      <p:sp>
        <p:nvSpPr>
          <p:cNvPr id="3" name="Content Placeholder 2"/>
          <p:cNvSpPr>
            <a:spLocks noGrp="1"/>
          </p:cNvSpPr>
          <p:nvPr>
            <p:ph idx="1"/>
          </p:nvPr>
        </p:nvSpPr>
        <p:spPr>
          <a:xfrm>
            <a:off x="457200" y="1280160"/>
            <a:ext cx="8229600" cy="2763834"/>
          </a:xfrm>
        </p:spPr>
        <p:txBody>
          <a:bodyPr>
            <a:spAutoFit/>
          </a:bodyPr>
          <a:lstStyle/>
          <a:p>
            <a:r>
              <a:rPr lang="en-US" dirty="0"/>
              <a:t>In Section 5.5, we illustrated the underlying philosophy of integration with the observation that the area </a:t>
            </a:r>
            <a:r>
              <a:rPr lang="en-US" i="1" dirty="0"/>
              <a:t>A </a:t>
            </a:r>
            <a:r>
              <a:rPr lang="en-US" dirty="0"/>
              <a:t>of a planar region </a:t>
            </a:r>
            <a:r>
              <a:rPr lang="en-US" i="1" dirty="0"/>
              <a:t>R</a:t>
            </a:r>
            <a:r>
              <a:rPr lang="en-US" dirty="0"/>
              <a:t> can be found by integrating together all of the area differential elements </a:t>
            </a:r>
            <a:r>
              <a:rPr lang="en-US" i="1" dirty="0"/>
              <a:t>dA </a:t>
            </a:r>
            <a:r>
              <a:rPr lang="en-US" dirty="0"/>
              <a:t>over </a:t>
            </a:r>
            <a:r>
              <a:rPr lang="en-US" i="1" dirty="0"/>
              <a:t>R</a:t>
            </a:r>
            <a:r>
              <a:rPr lang="en-US" dirty="0"/>
              <a:t>—this informal statement was made precise with the formula</a:t>
            </a:r>
          </a:p>
          <a:p>
            <a:r>
              <a:rPr lang="en-US" dirty="0"/>
              <a:t>                </a:t>
            </a:r>
          </a:p>
        </p:txBody>
      </p:sp>
      <p:graphicFrame>
        <p:nvGraphicFramePr>
          <p:cNvPr id="186370" name="Object 2"/>
          <p:cNvGraphicFramePr>
            <a:graphicFrameLocks noChangeAspect="1"/>
          </p:cNvGraphicFramePr>
          <p:nvPr>
            <p:extLst>
              <p:ext uri="{D42A27DB-BD31-4B8C-83A1-F6EECF244321}">
                <p14:modId xmlns:p14="http://schemas.microsoft.com/office/powerpoint/2010/main" val="3374671053"/>
              </p:ext>
            </p:extLst>
          </p:nvPr>
        </p:nvGraphicFramePr>
        <p:xfrm>
          <a:off x="3657600" y="3810000"/>
          <a:ext cx="1231900" cy="812800"/>
        </p:xfrm>
        <a:graphic>
          <a:graphicData uri="http://schemas.openxmlformats.org/presentationml/2006/ole">
            <mc:AlternateContent xmlns:mc="http://schemas.openxmlformats.org/markup-compatibility/2006">
              <mc:Choice xmlns:v="urn:schemas-microsoft-com:vml" Requires="v">
                <p:oleObj name="Equation" r:id="rId2" imgW="1231560" imgH="812520" progId="Equation.DSMT4">
                  <p:embed/>
                </p:oleObj>
              </mc:Choice>
              <mc:Fallback>
                <p:oleObj name="Equation" r:id="rId2" imgW="1231560" imgH="812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0"/>
                        <a:ext cx="1231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 Moments and Radii of Gyration of a Planar Object</a:t>
            </a:r>
          </a:p>
        </p:txBody>
      </p:sp>
      <p:sp>
        <p:nvSpPr>
          <p:cNvPr id="3" name="Content Placeholder 2"/>
          <p:cNvSpPr>
            <a:spLocks noGrp="1"/>
          </p:cNvSpPr>
          <p:nvPr>
            <p:ph idx="1"/>
          </p:nvPr>
        </p:nvSpPr>
        <p:spPr>
          <a:xfrm>
            <a:off x="457200" y="1280160"/>
            <a:ext cx="8229600" cy="4130040"/>
          </a:xfrm>
          <a:solidFill>
            <a:srgbClr val="FFFFCC"/>
          </a:solidFill>
          <a:ln w="28575">
            <a:solidFill>
              <a:schemeClr val="tx1"/>
            </a:solidFill>
          </a:ln>
        </p:spPr>
        <p:txBody>
          <a:bodyPr>
            <a:noAutofit/>
          </a:bodyPr>
          <a:lstStyle/>
          <a:p>
            <a:r>
              <a:rPr lang="en-US" dirty="0">
                <a:solidFill>
                  <a:schemeClr val="tx1"/>
                </a:solidFill>
              </a:rPr>
              <a:t>Given a planar object modeled by the region </a:t>
            </a:r>
            <a:r>
              <a:rPr lang="en-US" i="1" dirty="0">
                <a:solidFill>
                  <a:schemeClr val="tx1"/>
                </a:solidFill>
              </a:rPr>
              <a:t>R</a:t>
            </a:r>
            <a:r>
              <a:rPr lang="en-US" dirty="0">
                <a:solidFill>
                  <a:schemeClr val="tx1"/>
                </a:solidFill>
              </a:rPr>
              <a:t> in the </a:t>
            </a:r>
            <a:r>
              <a:rPr lang="en-US" i="1" dirty="0">
                <a:solidFill>
                  <a:schemeClr val="tx1"/>
                </a:solidFill>
              </a:rPr>
              <a:t>xy</a:t>
            </a:r>
            <a:r>
              <a:rPr lang="en-US" dirty="0">
                <a:solidFill>
                  <a:schemeClr val="tx1"/>
                </a:solidFill>
              </a:rPr>
              <a:t>-plane, and whose density is represented by </a:t>
            </a:r>
            <a:r>
              <a:rPr lang="el-GR" i="1" dirty="0">
                <a:solidFill>
                  <a:schemeClr val="tx1"/>
                </a:solidFill>
                <a:latin typeface="Cambria Math" panose="02040503050406030204" pitchFamily="18" charset="0"/>
                <a:ea typeface="Cambria Math" panose="02040503050406030204" pitchFamily="18" charset="0"/>
                <a:sym typeface="Euclid Symbol"/>
              </a:rPr>
              <a:t>ρ</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its </a:t>
            </a:r>
            <a:r>
              <a:rPr lang="en-US" b="1" dirty="0">
                <a:solidFill>
                  <a:srgbClr val="C00000"/>
                </a:solidFill>
              </a:rPr>
              <a:t>second moments</a:t>
            </a:r>
            <a:r>
              <a:rPr lang="en-US" dirty="0">
                <a:solidFill>
                  <a:schemeClr val="tx1"/>
                </a:solidFill>
              </a:rPr>
              <a:t> </a:t>
            </a:r>
            <a:r>
              <a:rPr lang="en-US" i="1" dirty="0">
                <a:solidFill>
                  <a:schemeClr val="tx1"/>
                </a:solidFill>
              </a:rPr>
              <a:t>I</a:t>
            </a:r>
            <a:r>
              <a:rPr lang="en-US" i="1" baseline="-25000" dirty="0">
                <a:solidFill>
                  <a:schemeClr val="tx1"/>
                </a:solidFill>
              </a:rPr>
              <a:t>x</a:t>
            </a:r>
            <a:r>
              <a:rPr lang="en-US" dirty="0">
                <a:solidFill>
                  <a:schemeClr val="tx1"/>
                </a:solidFill>
              </a:rPr>
              <a:t> , </a:t>
            </a:r>
            <a:r>
              <a:rPr lang="en-US" i="1" dirty="0">
                <a:solidFill>
                  <a:schemeClr val="tx1"/>
                </a:solidFill>
              </a:rPr>
              <a:t>I</a:t>
            </a:r>
            <a:r>
              <a:rPr lang="en-US" i="1" baseline="-25000" dirty="0">
                <a:solidFill>
                  <a:schemeClr val="tx1"/>
                </a:solidFill>
              </a:rPr>
              <a:t>y</a:t>
            </a:r>
            <a:r>
              <a:rPr lang="en-US" dirty="0">
                <a:solidFill>
                  <a:schemeClr val="tx1"/>
                </a:solidFill>
              </a:rPr>
              <a:t> , and </a:t>
            </a:r>
            <a:r>
              <a:rPr lang="en-US" i="1" dirty="0">
                <a:solidFill>
                  <a:schemeClr val="tx1"/>
                </a:solidFill>
              </a:rPr>
              <a:t>I</a:t>
            </a:r>
            <a:r>
              <a:rPr lang="en-US" baseline="-25000" dirty="0">
                <a:solidFill>
                  <a:schemeClr val="tx1"/>
                </a:solidFill>
              </a:rPr>
              <a:t>0</a:t>
            </a:r>
            <a:r>
              <a:rPr lang="en-US" dirty="0">
                <a:solidFill>
                  <a:schemeClr val="tx1"/>
                </a:solidFill>
              </a:rPr>
              <a:t> and its corresponding </a:t>
            </a:r>
            <a:r>
              <a:rPr lang="en-US" b="1" dirty="0">
                <a:solidFill>
                  <a:srgbClr val="C00000"/>
                </a:solidFill>
              </a:rPr>
              <a:t>radii of gyration</a:t>
            </a:r>
            <a:r>
              <a:rPr lang="en-US" dirty="0">
                <a:solidFill>
                  <a:schemeClr val="tx1"/>
                </a:solidFill>
              </a:rPr>
              <a:t> are as follows, assuming the integrals exist.</a:t>
            </a:r>
          </a:p>
          <a:p>
            <a:r>
              <a:rPr lang="en-US" b="1" dirty="0">
                <a:solidFill>
                  <a:schemeClr val="tx1"/>
                </a:solidFill>
              </a:rPr>
              <a:t>Second moment about the </a:t>
            </a:r>
            <a:r>
              <a:rPr lang="en-US" b="1" i="1" dirty="0">
                <a:solidFill>
                  <a:schemeClr val="tx1"/>
                </a:solidFill>
              </a:rPr>
              <a:t>x</a:t>
            </a:r>
            <a:r>
              <a:rPr lang="en-US" b="1" dirty="0">
                <a:solidFill>
                  <a:schemeClr val="tx1"/>
                </a:solidFill>
              </a:rPr>
              <a:t>-axis</a:t>
            </a:r>
            <a:r>
              <a:rPr lang="en-US" b="1" i="1" dirty="0">
                <a:solidFill>
                  <a:schemeClr val="tx1"/>
                </a:solidFill>
              </a:rPr>
              <a:t> 	</a:t>
            </a:r>
          </a:p>
          <a:p>
            <a:endParaRPr lang="en-US" dirty="0">
              <a:solidFill>
                <a:schemeClr val="tx1"/>
              </a:solidFill>
            </a:endParaRPr>
          </a:p>
        </p:txBody>
      </p:sp>
      <p:graphicFrame>
        <p:nvGraphicFramePr>
          <p:cNvPr id="163842" name="Object 2"/>
          <p:cNvGraphicFramePr>
            <a:graphicFrameLocks noChangeAspect="1"/>
          </p:cNvGraphicFramePr>
          <p:nvPr>
            <p:extLst>
              <p:ext uri="{D42A27DB-BD31-4B8C-83A1-F6EECF244321}">
                <p14:modId xmlns:p14="http://schemas.microsoft.com/office/powerpoint/2010/main" val="3224029454"/>
              </p:ext>
            </p:extLst>
          </p:nvPr>
        </p:nvGraphicFramePr>
        <p:xfrm>
          <a:off x="5598478" y="3474720"/>
          <a:ext cx="2730500" cy="800100"/>
        </p:xfrm>
        <a:graphic>
          <a:graphicData uri="http://schemas.openxmlformats.org/presentationml/2006/ole">
            <mc:AlternateContent xmlns:mc="http://schemas.openxmlformats.org/markup-compatibility/2006">
              <mc:Choice xmlns:v="urn:schemas-microsoft-com:vml" Requires="v">
                <p:oleObj name="Equation" r:id="rId2" imgW="2730240" imgH="799920" progId="Equation.DSMT4">
                  <p:embed/>
                </p:oleObj>
              </mc:Choice>
              <mc:Fallback>
                <p:oleObj name="Equation" r:id="rId2" imgW="2730240" imgH="799920" progId="Equation.DSMT4">
                  <p:embed/>
                  <p:pic>
                    <p:nvPicPr>
                      <p:cNvPr id="0" name="Picture 2"/>
                      <p:cNvPicPr>
                        <a:picLocks noChangeAspect="1" noChangeArrowheads="1"/>
                      </p:cNvPicPr>
                      <p:nvPr/>
                    </p:nvPicPr>
                    <p:blipFill>
                      <a:blip r:embed="rId3"/>
                      <a:srcRect/>
                      <a:stretch>
                        <a:fillRect/>
                      </a:stretch>
                    </p:blipFill>
                    <p:spPr bwMode="auto">
                      <a:xfrm>
                        <a:off x="5598478" y="3474720"/>
                        <a:ext cx="2730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Second Moments and Radii of Gyration of a Planar Object (cont.)</a:t>
            </a:r>
          </a:p>
        </p:txBody>
      </p:sp>
      <p:sp>
        <p:nvSpPr>
          <p:cNvPr id="3" name="Content Placeholder 2"/>
          <p:cNvSpPr>
            <a:spLocks noGrp="1"/>
          </p:cNvSpPr>
          <p:nvPr>
            <p:ph idx="1"/>
          </p:nvPr>
        </p:nvSpPr>
        <p:spPr>
          <a:xfrm>
            <a:off x="457200" y="1280160"/>
            <a:ext cx="8229600" cy="4572000"/>
          </a:xfrm>
          <a:solidFill>
            <a:srgbClr val="FFFFCC"/>
          </a:solidFill>
          <a:ln w="28575">
            <a:solidFill>
              <a:schemeClr val="tx1"/>
            </a:solidFill>
          </a:ln>
        </p:spPr>
        <p:txBody>
          <a:bodyPr>
            <a:noAutofit/>
          </a:bodyPr>
          <a:lstStyle/>
          <a:p>
            <a:pPr>
              <a:spcBef>
                <a:spcPts val="600"/>
              </a:spcBef>
            </a:pPr>
            <a:r>
              <a:rPr lang="en-US" b="1" dirty="0">
                <a:solidFill>
                  <a:schemeClr val="tx1"/>
                </a:solidFill>
              </a:rPr>
              <a:t>Second moment about the </a:t>
            </a:r>
            <a:r>
              <a:rPr lang="en-US" b="1" i="1" dirty="0">
                <a:solidFill>
                  <a:schemeClr val="tx1"/>
                </a:solidFill>
              </a:rPr>
              <a:t>y</a:t>
            </a:r>
            <a:r>
              <a:rPr lang="en-US" b="1" dirty="0">
                <a:solidFill>
                  <a:schemeClr val="tx1"/>
                </a:solidFill>
              </a:rPr>
              <a:t>-axis</a:t>
            </a:r>
            <a:r>
              <a:rPr lang="en-US" b="1" i="1" dirty="0">
                <a:solidFill>
                  <a:schemeClr val="tx1"/>
                </a:solidFill>
              </a:rPr>
              <a:t> 	</a:t>
            </a:r>
          </a:p>
          <a:p>
            <a:r>
              <a:rPr lang="en-US" b="1" dirty="0">
                <a:solidFill>
                  <a:schemeClr val="tx1"/>
                </a:solidFill>
              </a:rPr>
              <a:t>Second moment about the origin	</a:t>
            </a:r>
          </a:p>
          <a:p>
            <a:endParaRPr lang="en-US" b="1" dirty="0">
              <a:solidFill>
                <a:schemeClr val="tx1"/>
              </a:solidFill>
            </a:endParaRPr>
          </a:p>
          <a:p>
            <a:pPr>
              <a:spcBef>
                <a:spcPts val="2400"/>
              </a:spcBef>
            </a:pPr>
            <a:r>
              <a:rPr lang="en-US" b="1" dirty="0">
                <a:solidFill>
                  <a:schemeClr val="tx1"/>
                </a:solidFill>
              </a:rPr>
              <a:t>Mass	</a:t>
            </a:r>
          </a:p>
          <a:p>
            <a:pPr>
              <a:spcBef>
                <a:spcPts val="1800"/>
              </a:spcBef>
            </a:pPr>
            <a:endParaRPr lang="en-US" b="1" dirty="0">
              <a:solidFill>
                <a:schemeClr val="tx1"/>
              </a:solidFill>
            </a:endParaRPr>
          </a:p>
          <a:p>
            <a:pPr>
              <a:spcBef>
                <a:spcPts val="0"/>
              </a:spcBef>
            </a:pPr>
            <a:r>
              <a:rPr lang="en-US" b="1" dirty="0">
                <a:solidFill>
                  <a:schemeClr val="tx1"/>
                </a:solidFill>
              </a:rPr>
              <a:t>Radii of gyration	</a:t>
            </a:r>
            <a:endParaRPr lang="en-US" b="1" i="1" dirty="0">
              <a:solidFill>
                <a:schemeClr val="tx1"/>
              </a:solidFill>
            </a:endParaRPr>
          </a:p>
          <a:p>
            <a:endParaRPr lang="en-US" dirty="0">
              <a:solidFill>
                <a:schemeClr val="tx1"/>
              </a:solidFill>
            </a:endParaRPr>
          </a:p>
        </p:txBody>
      </p:sp>
      <p:graphicFrame>
        <p:nvGraphicFramePr>
          <p:cNvPr id="163843" name="Object 3"/>
          <p:cNvGraphicFramePr>
            <a:graphicFrameLocks noChangeAspect="1"/>
          </p:cNvGraphicFramePr>
          <p:nvPr>
            <p:extLst>
              <p:ext uri="{D42A27DB-BD31-4B8C-83A1-F6EECF244321}">
                <p14:modId xmlns:p14="http://schemas.microsoft.com/office/powerpoint/2010/main" val="2988709958"/>
              </p:ext>
            </p:extLst>
          </p:nvPr>
        </p:nvGraphicFramePr>
        <p:xfrm>
          <a:off x="5633720" y="1281748"/>
          <a:ext cx="2743200" cy="800100"/>
        </p:xfrm>
        <a:graphic>
          <a:graphicData uri="http://schemas.openxmlformats.org/presentationml/2006/ole">
            <mc:AlternateContent xmlns:mc="http://schemas.openxmlformats.org/markup-compatibility/2006">
              <mc:Choice xmlns:v="urn:schemas-microsoft-com:vml" Requires="v">
                <p:oleObj name="Equation" r:id="rId2" imgW="2743200" imgH="799920" progId="Equation.DSMT4">
                  <p:embed/>
                </p:oleObj>
              </mc:Choice>
              <mc:Fallback>
                <p:oleObj name="Equation" r:id="rId2" imgW="2743200" imgH="799920" progId="Equation.DSMT4">
                  <p:embed/>
                  <p:pic>
                    <p:nvPicPr>
                      <p:cNvPr id="0" name="Object 3"/>
                      <p:cNvPicPr>
                        <a:picLocks noChangeAspect="1" noChangeArrowheads="1"/>
                      </p:cNvPicPr>
                      <p:nvPr/>
                    </p:nvPicPr>
                    <p:blipFill>
                      <a:blip r:embed="rId3"/>
                      <a:srcRect/>
                      <a:stretch>
                        <a:fillRect/>
                      </a:stretch>
                    </p:blipFill>
                    <p:spPr bwMode="auto">
                      <a:xfrm>
                        <a:off x="5633720" y="1281748"/>
                        <a:ext cx="2743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extLst>
              <p:ext uri="{D42A27DB-BD31-4B8C-83A1-F6EECF244321}">
                <p14:modId xmlns:p14="http://schemas.microsoft.com/office/powerpoint/2010/main" val="4229832643"/>
              </p:ext>
            </p:extLst>
          </p:nvPr>
        </p:nvGraphicFramePr>
        <p:xfrm>
          <a:off x="4033520" y="2258060"/>
          <a:ext cx="4648200" cy="800100"/>
        </p:xfrm>
        <a:graphic>
          <a:graphicData uri="http://schemas.openxmlformats.org/presentationml/2006/ole">
            <mc:AlternateContent xmlns:mc="http://schemas.openxmlformats.org/markup-compatibility/2006">
              <mc:Choice xmlns:v="urn:schemas-microsoft-com:vml" Requires="v">
                <p:oleObj name="Equation" r:id="rId4" imgW="4647960" imgH="799920" progId="Equation.DSMT4">
                  <p:embed/>
                </p:oleObj>
              </mc:Choice>
              <mc:Fallback>
                <p:oleObj name="Equation" r:id="rId4" imgW="4647960" imgH="799920" progId="Equation.DSMT4">
                  <p:embed/>
                  <p:pic>
                    <p:nvPicPr>
                      <p:cNvPr id="0" name="Picture 4"/>
                      <p:cNvPicPr>
                        <a:picLocks noChangeAspect="1" noChangeArrowheads="1"/>
                      </p:cNvPicPr>
                      <p:nvPr/>
                    </p:nvPicPr>
                    <p:blipFill>
                      <a:blip r:embed="rId5"/>
                      <a:srcRect/>
                      <a:stretch>
                        <a:fillRect/>
                      </a:stretch>
                    </p:blipFill>
                    <p:spPr bwMode="auto">
                      <a:xfrm>
                        <a:off x="4033520" y="2258060"/>
                        <a:ext cx="46482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9" name="Object 5"/>
          <p:cNvGraphicFramePr>
            <a:graphicFrameLocks noChangeAspect="1"/>
          </p:cNvGraphicFramePr>
          <p:nvPr>
            <p:extLst>
              <p:ext uri="{D42A27DB-BD31-4B8C-83A1-F6EECF244321}">
                <p14:modId xmlns:p14="http://schemas.microsoft.com/office/powerpoint/2010/main" val="2493948888"/>
              </p:ext>
            </p:extLst>
          </p:nvPr>
        </p:nvGraphicFramePr>
        <p:xfrm>
          <a:off x="4039870" y="3081973"/>
          <a:ext cx="2425700" cy="800100"/>
        </p:xfrm>
        <a:graphic>
          <a:graphicData uri="http://schemas.openxmlformats.org/presentationml/2006/ole">
            <mc:AlternateContent xmlns:mc="http://schemas.openxmlformats.org/markup-compatibility/2006">
              <mc:Choice xmlns:v="urn:schemas-microsoft-com:vml" Requires="v">
                <p:oleObj name="Equation" r:id="rId6" imgW="2425680" imgH="799920" progId="Equation.DSMT4">
                  <p:embed/>
                </p:oleObj>
              </mc:Choice>
              <mc:Fallback>
                <p:oleObj name="Equation" r:id="rId6" imgW="2425680" imgH="799920" progId="Equation.DSMT4">
                  <p:embed/>
                  <p:pic>
                    <p:nvPicPr>
                      <p:cNvPr id="0" name="Picture 5"/>
                      <p:cNvPicPr>
                        <a:picLocks noChangeAspect="1" noChangeArrowheads="1"/>
                      </p:cNvPicPr>
                      <p:nvPr/>
                    </p:nvPicPr>
                    <p:blipFill>
                      <a:blip r:embed="rId7"/>
                      <a:srcRect/>
                      <a:stretch>
                        <a:fillRect/>
                      </a:stretch>
                    </p:blipFill>
                    <p:spPr bwMode="auto">
                      <a:xfrm>
                        <a:off x="4039870" y="3081973"/>
                        <a:ext cx="2425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70" name="Object 6"/>
          <p:cNvGraphicFramePr>
            <a:graphicFrameLocks noChangeAspect="1"/>
          </p:cNvGraphicFramePr>
          <p:nvPr>
            <p:extLst>
              <p:ext uri="{D42A27DB-BD31-4B8C-83A1-F6EECF244321}">
                <p14:modId xmlns:p14="http://schemas.microsoft.com/office/powerpoint/2010/main" val="1680581455"/>
              </p:ext>
            </p:extLst>
          </p:nvPr>
        </p:nvGraphicFramePr>
        <p:xfrm>
          <a:off x="4065270" y="3864610"/>
          <a:ext cx="4559300" cy="977900"/>
        </p:xfrm>
        <a:graphic>
          <a:graphicData uri="http://schemas.openxmlformats.org/presentationml/2006/ole">
            <mc:AlternateContent xmlns:mc="http://schemas.openxmlformats.org/markup-compatibility/2006">
              <mc:Choice xmlns:v="urn:schemas-microsoft-com:vml" Requires="v">
                <p:oleObj name="Equation" r:id="rId8" imgW="4559040" imgH="977760" progId="Equation.DSMT4">
                  <p:embed/>
                </p:oleObj>
              </mc:Choice>
              <mc:Fallback>
                <p:oleObj name="Equation" r:id="rId8" imgW="4559040" imgH="977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5270" y="3864610"/>
                        <a:ext cx="4559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Second Moments of a Disk</a:t>
            </a:r>
          </a:p>
        </p:txBody>
      </p:sp>
      <p:sp>
        <p:nvSpPr>
          <p:cNvPr id="3" name="Content Placeholder 2"/>
          <p:cNvSpPr>
            <a:spLocks noGrp="1"/>
          </p:cNvSpPr>
          <p:nvPr>
            <p:ph idx="1"/>
          </p:nvPr>
        </p:nvSpPr>
        <p:spPr/>
        <p:txBody>
          <a:bodyPr/>
          <a:lstStyle/>
          <a:p>
            <a:r>
              <a:rPr lang="en-US" dirty="0"/>
              <a:t>Determine </a:t>
            </a:r>
            <a:r>
              <a:rPr lang="en-US" i="1" dirty="0"/>
              <a:t>I</a:t>
            </a:r>
            <a:r>
              <a:rPr lang="en-US" i="1" baseline="-25000" dirty="0"/>
              <a:t>x</a:t>
            </a:r>
            <a:r>
              <a:rPr lang="en-US" dirty="0"/>
              <a:t> , </a:t>
            </a:r>
            <a:r>
              <a:rPr lang="en-US" i="1" dirty="0"/>
              <a:t>I</a:t>
            </a:r>
            <a:r>
              <a:rPr lang="en-US" i="1" baseline="-25000" dirty="0"/>
              <a:t>y</a:t>
            </a:r>
            <a:r>
              <a:rPr lang="en-US" dirty="0"/>
              <a:t> , and </a:t>
            </a:r>
            <a:r>
              <a:rPr lang="en-US" i="1" dirty="0"/>
              <a:t>I</a:t>
            </a:r>
            <a:r>
              <a:rPr lang="en-US" baseline="-25000" dirty="0"/>
              <a:t>0</a:t>
            </a:r>
            <a:r>
              <a:rPr lang="en-US" dirty="0"/>
              <a:t> for a disk of radius </a:t>
            </a:r>
            <a:r>
              <a:rPr lang="en-US" i="1" dirty="0"/>
              <a:t>a</a:t>
            </a:r>
            <a:r>
              <a:rPr lang="en-US" dirty="0"/>
              <a:t> and constant density </a:t>
            </a:r>
            <a:r>
              <a:rPr lang="el-GR" i="1" dirty="0">
                <a:latin typeface="Cambria Math" panose="02040503050406030204" pitchFamily="18" charset="0"/>
                <a:ea typeface="Cambria Math" panose="02040503050406030204" pitchFamily="18" charset="0"/>
                <a:sym typeface="Euclid Symbol"/>
              </a:rPr>
              <a:t>ρ</a:t>
            </a:r>
            <a:r>
              <a:rPr lang="en-US" dirty="0"/>
              <a:t> centered at the origin of the </a:t>
            </a:r>
            <a:r>
              <a:rPr lang="en-US" i="1" dirty="0"/>
              <a:t>xy­</a:t>
            </a:r>
            <a:r>
              <a:rPr lang="en-US" dirty="0"/>
              <a:t>plane. Then find its three radii of gyration.</a:t>
            </a:r>
          </a:p>
          <a:p>
            <a:r>
              <a:rPr lang="en-US" b="1" dirty="0"/>
              <a:t>Solution</a:t>
            </a:r>
          </a:p>
          <a:p>
            <a:r>
              <a:rPr lang="en-US" dirty="0"/>
              <a:t>The disk in question is depicted </a:t>
            </a:r>
          </a:p>
          <a:p>
            <a:pPr>
              <a:spcBef>
                <a:spcPts val="0"/>
              </a:spcBef>
            </a:pPr>
            <a:r>
              <a:rPr lang="en-US" dirty="0"/>
              <a:t>in Figure 6, and referring to the </a:t>
            </a:r>
          </a:p>
          <a:p>
            <a:pPr>
              <a:spcBef>
                <a:spcPts val="0"/>
              </a:spcBef>
            </a:pPr>
            <a:r>
              <a:rPr lang="en-US" dirty="0"/>
              <a:t>figure we set up the four </a:t>
            </a:r>
          </a:p>
          <a:p>
            <a:pPr>
              <a:spcBef>
                <a:spcPts val="0"/>
              </a:spcBef>
            </a:pPr>
            <a:r>
              <a:rPr lang="en-US" dirty="0"/>
              <a:t>integrals that follow.</a:t>
            </a:r>
          </a:p>
        </p:txBody>
      </p:sp>
      <p:pic>
        <p:nvPicPr>
          <p:cNvPr id="16589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81600" y="2476229"/>
            <a:ext cx="3657600" cy="3467371"/>
          </a:xfrm>
          <a:prstGeom prst="rect">
            <a:avLst/>
          </a:prstGeom>
          <a:noFill/>
          <a:ln w="9525">
            <a:noFill/>
            <a:miter lim="800000"/>
            <a:headEnd/>
            <a:tailEnd/>
          </a:ln>
        </p:spPr>
      </p:pic>
      <p:sp>
        <p:nvSpPr>
          <p:cNvPr id="5" name="Rectangle 4"/>
          <p:cNvSpPr/>
          <p:nvPr/>
        </p:nvSpPr>
        <p:spPr>
          <a:xfrm>
            <a:off x="4953000" y="5486400"/>
            <a:ext cx="1370055" cy="523220"/>
          </a:xfrm>
          <a:prstGeom prst="rect">
            <a:avLst/>
          </a:prstGeom>
        </p:spPr>
        <p:txBody>
          <a:bodyPr wrap="none">
            <a:spAutoFit/>
          </a:bodyPr>
          <a:lstStyle/>
          <a:p>
            <a:r>
              <a:rPr lang="en-US" sz="2800" b="1" dirty="0"/>
              <a:t>Figure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Second Moments of a Disk (cont.)</a:t>
            </a:r>
          </a:p>
        </p:txBody>
      </p:sp>
      <p:graphicFrame>
        <p:nvGraphicFramePr>
          <p:cNvPr id="166915" name="Object 3"/>
          <p:cNvGraphicFramePr>
            <a:graphicFrameLocks noChangeAspect="1"/>
          </p:cNvGraphicFramePr>
          <p:nvPr>
            <p:extLst>
              <p:ext uri="{D42A27DB-BD31-4B8C-83A1-F6EECF244321}">
                <p14:modId xmlns:p14="http://schemas.microsoft.com/office/powerpoint/2010/main" val="4055482062"/>
              </p:ext>
            </p:extLst>
          </p:nvPr>
        </p:nvGraphicFramePr>
        <p:xfrm>
          <a:off x="1230313" y="1331913"/>
          <a:ext cx="4953000" cy="965200"/>
        </p:xfrm>
        <a:graphic>
          <a:graphicData uri="http://schemas.openxmlformats.org/presentationml/2006/ole">
            <mc:AlternateContent xmlns:mc="http://schemas.openxmlformats.org/markup-compatibility/2006">
              <mc:Choice xmlns:v="urn:schemas-microsoft-com:vml" Requires="v">
                <p:oleObj name="Equation" r:id="rId2" imgW="4952880" imgH="965160" progId="Equation.DSMT4">
                  <p:embed/>
                </p:oleObj>
              </mc:Choice>
              <mc:Fallback>
                <p:oleObj name="Equation" r:id="rId2" imgW="4952880" imgH="965160" progId="Equation.DSMT4">
                  <p:embed/>
                  <p:pic>
                    <p:nvPicPr>
                      <p:cNvPr id="0" name="Picture 3"/>
                      <p:cNvPicPr>
                        <a:picLocks noChangeAspect="1" noChangeArrowheads="1"/>
                      </p:cNvPicPr>
                      <p:nvPr/>
                    </p:nvPicPr>
                    <p:blipFill>
                      <a:blip r:embed="rId3"/>
                      <a:srcRect/>
                      <a:stretch>
                        <a:fillRect/>
                      </a:stretch>
                    </p:blipFill>
                    <p:spPr bwMode="auto">
                      <a:xfrm>
                        <a:off x="1230313" y="1331913"/>
                        <a:ext cx="4953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extLst>
              <p:ext uri="{D42A27DB-BD31-4B8C-83A1-F6EECF244321}">
                <p14:modId xmlns:p14="http://schemas.microsoft.com/office/powerpoint/2010/main" val="2640556445"/>
              </p:ext>
            </p:extLst>
          </p:nvPr>
        </p:nvGraphicFramePr>
        <p:xfrm>
          <a:off x="1208088" y="2414588"/>
          <a:ext cx="4965700" cy="965200"/>
        </p:xfrm>
        <a:graphic>
          <a:graphicData uri="http://schemas.openxmlformats.org/presentationml/2006/ole">
            <mc:AlternateContent xmlns:mc="http://schemas.openxmlformats.org/markup-compatibility/2006">
              <mc:Choice xmlns:v="urn:schemas-microsoft-com:vml" Requires="v">
                <p:oleObj name="Equation" r:id="rId4" imgW="4965480" imgH="965160" progId="Equation.DSMT4">
                  <p:embed/>
                </p:oleObj>
              </mc:Choice>
              <mc:Fallback>
                <p:oleObj name="Equation" r:id="rId4" imgW="4965480" imgH="965160" progId="Equation.DSMT4">
                  <p:embed/>
                  <p:pic>
                    <p:nvPicPr>
                      <p:cNvPr id="0" name="Picture 4"/>
                      <p:cNvPicPr>
                        <a:picLocks noChangeAspect="1" noChangeArrowheads="1"/>
                      </p:cNvPicPr>
                      <p:nvPr/>
                    </p:nvPicPr>
                    <p:blipFill>
                      <a:blip r:embed="rId5"/>
                      <a:srcRect/>
                      <a:stretch>
                        <a:fillRect/>
                      </a:stretch>
                    </p:blipFill>
                    <p:spPr bwMode="auto">
                      <a:xfrm>
                        <a:off x="1208088" y="2414588"/>
                        <a:ext cx="4965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7" name="Object 5"/>
          <p:cNvGraphicFramePr>
            <a:graphicFrameLocks noChangeAspect="1"/>
          </p:cNvGraphicFramePr>
          <p:nvPr>
            <p:extLst>
              <p:ext uri="{D42A27DB-BD31-4B8C-83A1-F6EECF244321}">
                <p14:modId xmlns:p14="http://schemas.microsoft.com/office/powerpoint/2010/main" val="854490715"/>
              </p:ext>
            </p:extLst>
          </p:nvPr>
        </p:nvGraphicFramePr>
        <p:xfrm>
          <a:off x="1198563" y="3481388"/>
          <a:ext cx="6819900" cy="965200"/>
        </p:xfrm>
        <a:graphic>
          <a:graphicData uri="http://schemas.openxmlformats.org/presentationml/2006/ole">
            <mc:AlternateContent xmlns:mc="http://schemas.openxmlformats.org/markup-compatibility/2006">
              <mc:Choice xmlns:v="urn:schemas-microsoft-com:vml" Requires="v">
                <p:oleObj name="Equation" r:id="rId6" imgW="6819840" imgH="965160" progId="Equation.DSMT4">
                  <p:embed/>
                </p:oleObj>
              </mc:Choice>
              <mc:Fallback>
                <p:oleObj name="Equation" r:id="rId6" imgW="6819840" imgH="965160" progId="Equation.DSMT4">
                  <p:embed/>
                  <p:pic>
                    <p:nvPicPr>
                      <p:cNvPr id="0" name="Picture 5"/>
                      <p:cNvPicPr>
                        <a:picLocks noChangeAspect="1" noChangeArrowheads="1"/>
                      </p:cNvPicPr>
                      <p:nvPr/>
                    </p:nvPicPr>
                    <p:blipFill>
                      <a:blip r:embed="rId7"/>
                      <a:srcRect/>
                      <a:stretch>
                        <a:fillRect/>
                      </a:stretch>
                    </p:blipFill>
                    <p:spPr bwMode="auto">
                      <a:xfrm>
                        <a:off x="1198563" y="3481388"/>
                        <a:ext cx="68199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8" name="Object 6"/>
          <p:cNvGraphicFramePr>
            <a:graphicFrameLocks noChangeAspect="1"/>
          </p:cNvGraphicFramePr>
          <p:nvPr>
            <p:extLst>
              <p:ext uri="{D42A27DB-BD31-4B8C-83A1-F6EECF244321}">
                <p14:modId xmlns:p14="http://schemas.microsoft.com/office/powerpoint/2010/main" val="411460454"/>
              </p:ext>
            </p:extLst>
          </p:nvPr>
        </p:nvGraphicFramePr>
        <p:xfrm>
          <a:off x="1154113" y="4560888"/>
          <a:ext cx="4394200" cy="965200"/>
        </p:xfrm>
        <a:graphic>
          <a:graphicData uri="http://schemas.openxmlformats.org/presentationml/2006/ole">
            <mc:AlternateContent xmlns:mc="http://schemas.openxmlformats.org/markup-compatibility/2006">
              <mc:Choice xmlns:v="urn:schemas-microsoft-com:vml" Requires="v">
                <p:oleObj name="Equation" r:id="rId8" imgW="4394160" imgH="965160" progId="Equation.DSMT4">
                  <p:embed/>
                </p:oleObj>
              </mc:Choice>
              <mc:Fallback>
                <p:oleObj name="Equation" r:id="rId8" imgW="4394160" imgH="965160" progId="Equation.DSMT4">
                  <p:embed/>
                  <p:pic>
                    <p:nvPicPr>
                      <p:cNvPr id="0" name="Picture 6"/>
                      <p:cNvPicPr>
                        <a:picLocks noChangeAspect="1" noChangeArrowheads="1"/>
                      </p:cNvPicPr>
                      <p:nvPr/>
                    </p:nvPicPr>
                    <p:blipFill>
                      <a:blip r:embed="rId9"/>
                      <a:srcRect/>
                      <a:stretch>
                        <a:fillRect/>
                      </a:stretch>
                    </p:blipFill>
                    <p:spPr bwMode="auto">
                      <a:xfrm>
                        <a:off x="1154113" y="4560888"/>
                        <a:ext cx="4394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Second Moments of a Disk (cont.)</a:t>
            </a:r>
          </a:p>
        </p:txBody>
      </p:sp>
      <p:sp>
        <p:nvSpPr>
          <p:cNvPr id="3" name="Content Placeholder 2"/>
          <p:cNvSpPr>
            <a:spLocks noGrp="1"/>
          </p:cNvSpPr>
          <p:nvPr>
            <p:ph idx="1"/>
          </p:nvPr>
        </p:nvSpPr>
        <p:spPr/>
        <p:txBody>
          <a:bodyPr/>
          <a:lstStyle/>
          <a:p>
            <a:r>
              <a:rPr lang="en-US" dirty="0"/>
              <a:t>The techniques of integration learned in Chapter 7 allow us to evaluate </a:t>
            </a:r>
            <a:r>
              <a:rPr lang="en-US" i="1" dirty="0"/>
              <a:t>I</a:t>
            </a:r>
            <a:r>
              <a:rPr lang="en-US" i="1" baseline="-25000" dirty="0"/>
              <a:t>x</a:t>
            </a:r>
            <a:r>
              <a:rPr lang="en-US" dirty="0"/>
              <a:t> , as follows.</a:t>
            </a:r>
          </a:p>
        </p:txBody>
      </p:sp>
      <p:graphicFrame>
        <p:nvGraphicFramePr>
          <p:cNvPr id="167939" name="Object 3"/>
          <p:cNvGraphicFramePr>
            <a:graphicFrameLocks noChangeAspect="1"/>
          </p:cNvGraphicFramePr>
          <p:nvPr>
            <p:extLst>
              <p:ext uri="{D42A27DB-BD31-4B8C-83A1-F6EECF244321}">
                <p14:modId xmlns:p14="http://schemas.microsoft.com/office/powerpoint/2010/main" val="325539631"/>
              </p:ext>
            </p:extLst>
          </p:nvPr>
        </p:nvGraphicFramePr>
        <p:xfrm>
          <a:off x="538162" y="2212975"/>
          <a:ext cx="3111500" cy="749300"/>
        </p:xfrm>
        <a:graphic>
          <a:graphicData uri="http://schemas.openxmlformats.org/presentationml/2006/ole">
            <mc:AlternateContent xmlns:mc="http://schemas.openxmlformats.org/markup-compatibility/2006">
              <mc:Choice xmlns:v="urn:schemas-microsoft-com:vml" Requires="v">
                <p:oleObj name="Equation" r:id="rId2" imgW="3111480" imgH="749160" progId="Equation.DSMT4">
                  <p:embed/>
                </p:oleObj>
              </mc:Choice>
              <mc:Fallback>
                <p:oleObj name="Equation" r:id="rId2" imgW="3111480" imgH="7491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 y="2212975"/>
                        <a:ext cx="31115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1818863595"/>
              </p:ext>
            </p:extLst>
          </p:nvPr>
        </p:nvGraphicFramePr>
        <p:xfrm>
          <a:off x="3687762" y="1981200"/>
          <a:ext cx="3098800" cy="1244600"/>
        </p:xfrm>
        <a:graphic>
          <a:graphicData uri="http://schemas.openxmlformats.org/presentationml/2006/ole">
            <mc:AlternateContent xmlns:mc="http://schemas.openxmlformats.org/markup-compatibility/2006">
              <mc:Choice xmlns:v="urn:schemas-microsoft-com:vml" Requires="v">
                <p:oleObj name="Equation" r:id="rId4" imgW="3098520" imgH="1244520" progId="Equation.DSMT4">
                  <p:embed/>
                </p:oleObj>
              </mc:Choice>
              <mc:Fallback>
                <p:oleObj name="Equation" r:id="rId4" imgW="3098520" imgH="1244520" progId="Equation.DSMT4">
                  <p:embed/>
                  <p:pic>
                    <p:nvPicPr>
                      <p:cNvPr id="0" name="Picture 4"/>
                      <p:cNvPicPr>
                        <a:picLocks noChangeAspect="1" noChangeArrowheads="1"/>
                      </p:cNvPicPr>
                      <p:nvPr/>
                    </p:nvPicPr>
                    <p:blipFill>
                      <a:blip r:embed="rId5"/>
                      <a:srcRect/>
                      <a:stretch>
                        <a:fillRect/>
                      </a:stretch>
                    </p:blipFill>
                    <p:spPr bwMode="auto">
                      <a:xfrm>
                        <a:off x="3687762" y="1981200"/>
                        <a:ext cx="30988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1" name="Object 5"/>
          <p:cNvGraphicFramePr>
            <a:graphicFrameLocks noChangeAspect="1"/>
          </p:cNvGraphicFramePr>
          <p:nvPr>
            <p:extLst>
              <p:ext uri="{D42A27DB-BD31-4B8C-83A1-F6EECF244321}">
                <p14:modId xmlns:p14="http://schemas.microsoft.com/office/powerpoint/2010/main" val="168673130"/>
              </p:ext>
            </p:extLst>
          </p:nvPr>
        </p:nvGraphicFramePr>
        <p:xfrm>
          <a:off x="774700" y="3218156"/>
          <a:ext cx="5168900" cy="838200"/>
        </p:xfrm>
        <a:graphic>
          <a:graphicData uri="http://schemas.openxmlformats.org/presentationml/2006/ole">
            <mc:AlternateContent xmlns:mc="http://schemas.openxmlformats.org/markup-compatibility/2006">
              <mc:Choice xmlns:v="urn:schemas-microsoft-com:vml" Requires="v">
                <p:oleObj name="Equation" r:id="rId6" imgW="5168880" imgH="838080" progId="Equation.DSMT4">
                  <p:embed/>
                </p:oleObj>
              </mc:Choice>
              <mc:Fallback>
                <p:oleObj name="Equation" r:id="rId6" imgW="5168880" imgH="838080" progId="Equation.DSMT4">
                  <p:embed/>
                  <p:pic>
                    <p:nvPicPr>
                      <p:cNvPr id="0" name="Picture 5"/>
                      <p:cNvPicPr>
                        <a:picLocks noChangeAspect="1" noChangeArrowheads="1"/>
                      </p:cNvPicPr>
                      <p:nvPr/>
                    </p:nvPicPr>
                    <p:blipFill>
                      <a:blip r:embed="rId7"/>
                      <a:srcRect/>
                      <a:stretch>
                        <a:fillRect/>
                      </a:stretch>
                    </p:blipFill>
                    <p:spPr bwMode="auto">
                      <a:xfrm>
                        <a:off x="774700" y="3218156"/>
                        <a:ext cx="516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2" name="Object 6"/>
          <p:cNvGraphicFramePr>
            <a:graphicFrameLocks noChangeAspect="1"/>
          </p:cNvGraphicFramePr>
          <p:nvPr>
            <p:extLst>
              <p:ext uri="{D42A27DB-BD31-4B8C-83A1-F6EECF244321}">
                <p14:modId xmlns:p14="http://schemas.microsoft.com/office/powerpoint/2010/main" val="1559969916"/>
              </p:ext>
            </p:extLst>
          </p:nvPr>
        </p:nvGraphicFramePr>
        <p:xfrm>
          <a:off x="774700" y="4128500"/>
          <a:ext cx="3251200" cy="889000"/>
        </p:xfrm>
        <a:graphic>
          <a:graphicData uri="http://schemas.openxmlformats.org/presentationml/2006/ole">
            <mc:AlternateContent xmlns:mc="http://schemas.openxmlformats.org/markup-compatibility/2006">
              <mc:Choice xmlns:v="urn:schemas-microsoft-com:vml" Requires="v">
                <p:oleObj name="Equation" r:id="rId8" imgW="3251160" imgH="888840" progId="Equation.DSMT4">
                  <p:embed/>
                </p:oleObj>
              </mc:Choice>
              <mc:Fallback>
                <p:oleObj name="Equation" r:id="rId8" imgW="3251160" imgH="888840" progId="Equation.DSMT4">
                  <p:embed/>
                  <p:pic>
                    <p:nvPicPr>
                      <p:cNvPr id="0" name="Picture 6"/>
                      <p:cNvPicPr>
                        <a:picLocks noChangeAspect="1" noChangeArrowheads="1"/>
                      </p:cNvPicPr>
                      <p:nvPr/>
                    </p:nvPicPr>
                    <p:blipFill>
                      <a:blip r:embed="rId9"/>
                      <a:srcRect/>
                      <a:stretch>
                        <a:fillRect/>
                      </a:stretch>
                    </p:blipFill>
                    <p:spPr bwMode="auto">
                      <a:xfrm>
                        <a:off x="774700" y="4128500"/>
                        <a:ext cx="3251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3" name="Object 7"/>
          <p:cNvGraphicFramePr>
            <a:graphicFrameLocks noChangeAspect="1"/>
          </p:cNvGraphicFramePr>
          <p:nvPr>
            <p:extLst>
              <p:ext uri="{D42A27DB-BD31-4B8C-83A1-F6EECF244321}">
                <p14:modId xmlns:p14="http://schemas.microsoft.com/office/powerpoint/2010/main" val="3805818245"/>
              </p:ext>
            </p:extLst>
          </p:nvPr>
        </p:nvGraphicFramePr>
        <p:xfrm>
          <a:off x="4102100" y="4079288"/>
          <a:ext cx="4660900" cy="1066800"/>
        </p:xfrm>
        <a:graphic>
          <a:graphicData uri="http://schemas.openxmlformats.org/presentationml/2006/ole">
            <mc:AlternateContent xmlns:mc="http://schemas.openxmlformats.org/markup-compatibility/2006">
              <mc:Choice xmlns:v="urn:schemas-microsoft-com:vml" Requires="v">
                <p:oleObj name="Equation" r:id="rId10" imgW="4660560" imgH="1066680" progId="Equation.DSMT4">
                  <p:embed/>
                </p:oleObj>
              </mc:Choice>
              <mc:Fallback>
                <p:oleObj name="Equation" r:id="rId10" imgW="4660560" imgH="1066680" progId="Equation.DSMT4">
                  <p:embed/>
                  <p:pic>
                    <p:nvPicPr>
                      <p:cNvPr id="0" name="Picture 7"/>
                      <p:cNvPicPr>
                        <a:picLocks noChangeAspect="1" noChangeArrowheads="1"/>
                      </p:cNvPicPr>
                      <p:nvPr/>
                    </p:nvPicPr>
                    <p:blipFill>
                      <a:blip r:embed="rId11"/>
                      <a:srcRect/>
                      <a:stretch>
                        <a:fillRect/>
                      </a:stretch>
                    </p:blipFill>
                    <p:spPr bwMode="auto">
                      <a:xfrm>
                        <a:off x="4102100" y="4079288"/>
                        <a:ext cx="4660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4" name="Object 8"/>
          <p:cNvGraphicFramePr>
            <a:graphicFrameLocks noChangeAspect="1"/>
          </p:cNvGraphicFramePr>
          <p:nvPr>
            <p:extLst>
              <p:ext uri="{D42A27DB-BD31-4B8C-83A1-F6EECF244321}">
                <p14:modId xmlns:p14="http://schemas.microsoft.com/office/powerpoint/2010/main" val="1361473155"/>
              </p:ext>
            </p:extLst>
          </p:nvPr>
        </p:nvGraphicFramePr>
        <p:xfrm>
          <a:off x="4123678" y="5087644"/>
          <a:ext cx="1079500" cy="876300"/>
        </p:xfrm>
        <a:graphic>
          <a:graphicData uri="http://schemas.openxmlformats.org/presentationml/2006/ole">
            <mc:AlternateContent xmlns:mc="http://schemas.openxmlformats.org/markup-compatibility/2006">
              <mc:Choice xmlns:v="urn:schemas-microsoft-com:vml" Requires="v">
                <p:oleObj name="Equation" r:id="rId12" imgW="1079280" imgH="876240" progId="Equation.DSMT4">
                  <p:embed/>
                </p:oleObj>
              </mc:Choice>
              <mc:Fallback>
                <p:oleObj name="Equation" r:id="rId12" imgW="1079280" imgH="876240" progId="Equation.DSMT4">
                  <p:embed/>
                  <p:pic>
                    <p:nvPicPr>
                      <p:cNvPr id="0" name="Picture 8"/>
                      <p:cNvPicPr>
                        <a:picLocks noChangeAspect="1" noChangeArrowheads="1"/>
                      </p:cNvPicPr>
                      <p:nvPr/>
                    </p:nvPicPr>
                    <p:blipFill>
                      <a:blip r:embed="rId13"/>
                      <a:srcRect/>
                      <a:stretch>
                        <a:fillRect/>
                      </a:stretch>
                    </p:blipFill>
                    <p:spPr bwMode="auto">
                      <a:xfrm>
                        <a:off x="4123678" y="5087644"/>
                        <a:ext cx="107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9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Second Moments of a Disk (cont.)</a:t>
            </a:r>
          </a:p>
        </p:txBody>
      </p:sp>
      <p:sp>
        <p:nvSpPr>
          <p:cNvPr id="3" name="Content Placeholder 2"/>
          <p:cNvSpPr>
            <a:spLocks noGrp="1"/>
          </p:cNvSpPr>
          <p:nvPr>
            <p:ph idx="1"/>
          </p:nvPr>
        </p:nvSpPr>
        <p:spPr/>
        <p:txBody>
          <a:bodyPr/>
          <a:lstStyle/>
          <a:p>
            <a:r>
              <a:rPr lang="en-US" dirty="0"/>
              <a:t>Similar techniques can be used to evaluate </a:t>
            </a:r>
            <a:r>
              <a:rPr lang="en-US" i="1" dirty="0"/>
              <a:t>I</a:t>
            </a:r>
            <a:r>
              <a:rPr lang="en-US" i="1" baseline="-25000" dirty="0"/>
              <a:t>y</a:t>
            </a:r>
            <a:r>
              <a:rPr lang="en-US" i="1" dirty="0"/>
              <a:t> </a:t>
            </a:r>
            <a:r>
              <a:rPr lang="en-US" dirty="0"/>
              <a:t>, as written, but we obtain the result faster by changing the order of integration (as learned in Section 14.1) and noting that </a:t>
            </a:r>
            <a:r>
              <a:rPr lang="en-US" i="1" dirty="0"/>
              <a:t>I</a:t>
            </a:r>
            <a:r>
              <a:rPr lang="en-US" i="1" baseline="-25000" dirty="0"/>
              <a:t>y</a:t>
            </a:r>
            <a:r>
              <a:rPr lang="en-US" i="1" dirty="0"/>
              <a:t> </a:t>
            </a:r>
            <a:r>
              <a:rPr lang="en-US" dirty="0"/>
              <a:t>= </a:t>
            </a:r>
            <a:r>
              <a:rPr lang="en-US" i="1" dirty="0"/>
              <a:t>I</a:t>
            </a:r>
            <a:r>
              <a:rPr lang="en-US" i="1" baseline="-25000" dirty="0"/>
              <a:t>x</a:t>
            </a:r>
            <a:r>
              <a:rPr lang="en-US" dirty="0"/>
              <a:t>.</a:t>
            </a:r>
          </a:p>
          <a:p>
            <a:endParaRPr lang="en-US" dirty="0"/>
          </a:p>
          <a:p>
            <a:endParaRPr lang="en-US" dirty="0"/>
          </a:p>
        </p:txBody>
      </p:sp>
      <p:graphicFrame>
        <p:nvGraphicFramePr>
          <p:cNvPr id="168964" name="Object 4"/>
          <p:cNvGraphicFramePr>
            <a:graphicFrameLocks noChangeAspect="1"/>
          </p:cNvGraphicFramePr>
          <p:nvPr>
            <p:extLst>
              <p:ext uri="{D42A27DB-BD31-4B8C-83A1-F6EECF244321}">
                <p14:modId xmlns:p14="http://schemas.microsoft.com/office/powerpoint/2010/main" val="2258609763"/>
              </p:ext>
            </p:extLst>
          </p:nvPr>
        </p:nvGraphicFramePr>
        <p:xfrm>
          <a:off x="2806700" y="2901950"/>
          <a:ext cx="3365500" cy="787400"/>
        </p:xfrm>
        <a:graphic>
          <a:graphicData uri="http://schemas.openxmlformats.org/presentationml/2006/ole">
            <mc:AlternateContent xmlns:mc="http://schemas.openxmlformats.org/markup-compatibility/2006">
              <mc:Choice xmlns:v="urn:schemas-microsoft-com:vml" Requires="v">
                <p:oleObj name="Equation" r:id="rId2" imgW="3365280" imgH="787320" progId="Equation.DSMT4">
                  <p:embed/>
                </p:oleObj>
              </mc:Choice>
              <mc:Fallback>
                <p:oleObj name="Equation" r:id="rId2" imgW="3365280" imgH="787320" progId="Equation.DSMT4">
                  <p:embed/>
                  <p:pic>
                    <p:nvPicPr>
                      <p:cNvPr id="0" name="Picture 4"/>
                      <p:cNvPicPr>
                        <a:picLocks noChangeAspect="1" noChangeArrowheads="1"/>
                      </p:cNvPicPr>
                      <p:nvPr/>
                    </p:nvPicPr>
                    <p:blipFill>
                      <a:blip r:embed="rId3"/>
                      <a:srcRect/>
                      <a:stretch>
                        <a:fillRect/>
                      </a:stretch>
                    </p:blipFill>
                    <p:spPr bwMode="auto">
                      <a:xfrm>
                        <a:off x="2806700" y="2901950"/>
                        <a:ext cx="3365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extLst>
              <p:ext uri="{D42A27DB-BD31-4B8C-83A1-F6EECF244321}">
                <p14:modId xmlns:p14="http://schemas.microsoft.com/office/powerpoint/2010/main" val="1871150136"/>
              </p:ext>
            </p:extLst>
          </p:nvPr>
        </p:nvGraphicFramePr>
        <p:xfrm>
          <a:off x="3151188" y="3860800"/>
          <a:ext cx="2844800" cy="825500"/>
        </p:xfrm>
        <a:graphic>
          <a:graphicData uri="http://schemas.openxmlformats.org/presentationml/2006/ole">
            <mc:AlternateContent xmlns:mc="http://schemas.openxmlformats.org/markup-compatibility/2006">
              <mc:Choice xmlns:v="urn:schemas-microsoft-com:vml" Requires="v">
                <p:oleObj name="Equation" r:id="rId4" imgW="2844720" imgH="825480" progId="Equation.DSMT4">
                  <p:embed/>
                </p:oleObj>
              </mc:Choice>
              <mc:Fallback>
                <p:oleObj name="Equation" r:id="rId4" imgW="2844720" imgH="825480" progId="Equation.DSMT4">
                  <p:embed/>
                  <p:pic>
                    <p:nvPicPr>
                      <p:cNvPr id="0" name="Picture 5"/>
                      <p:cNvPicPr>
                        <a:picLocks noChangeAspect="1" noChangeArrowheads="1"/>
                      </p:cNvPicPr>
                      <p:nvPr/>
                    </p:nvPicPr>
                    <p:blipFill>
                      <a:blip r:embed="rId5"/>
                      <a:srcRect/>
                      <a:stretch>
                        <a:fillRect/>
                      </a:stretch>
                    </p:blipFill>
                    <p:spPr bwMode="auto">
                      <a:xfrm>
                        <a:off x="3151188" y="3860800"/>
                        <a:ext cx="284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6" name="Object 6"/>
          <p:cNvGraphicFramePr>
            <a:graphicFrameLocks noChangeAspect="1"/>
          </p:cNvGraphicFramePr>
          <p:nvPr>
            <p:extLst>
              <p:ext uri="{D42A27DB-BD31-4B8C-83A1-F6EECF244321}">
                <p14:modId xmlns:p14="http://schemas.microsoft.com/office/powerpoint/2010/main" val="3818077841"/>
              </p:ext>
            </p:extLst>
          </p:nvPr>
        </p:nvGraphicFramePr>
        <p:xfrm>
          <a:off x="3144838" y="4762500"/>
          <a:ext cx="1079500" cy="876300"/>
        </p:xfrm>
        <a:graphic>
          <a:graphicData uri="http://schemas.openxmlformats.org/presentationml/2006/ole">
            <mc:AlternateContent xmlns:mc="http://schemas.openxmlformats.org/markup-compatibility/2006">
              <mc:Choice xmlns:v="urn:schemas-microsoft-com:vml" Requires="v">
                <p:oleObj name="Equation" r:id="rId6" imgW="1079280" imgH="876240" progId="Equation.DSMT4">
                  <p:embed/>
                </p:oleObj>
              </mc:Choice>
              <mc:Fallback>
                <p:oleObj name="Equation" r:id="rId6" imgW="1079280" imgH="876240" progId="Equation.DSMT4">
                  <p:embed/>
                  <p:pic>
                    <p:nvPicPr>
                      <p:cNvPr id="0" name="Picture 6"/>
                      <p:cNvPicPr>
                        <a:picLocks noChangeAspect="1" noChangeArrowheads="1"/>
                      </p:cNvPicPr>
                      <p:nvPr/>
                    </p:nvPicPr>
                    <p:blipFill>
                      <a:blip r:embed="rId7"/>
                      <a:srcRect/>
                      <a:stretch>
                        <a:fillRect/>
                      </a:stretch>
                    </p:blipFill>
                    <p:spPr bwMode="auto">
                      <a:xfrm>
                        <a:off x="3144838" y="4762500"/>
                        <a:ext cx="1079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Second Moments of a Disk (cont.)</a:t>
            </a:r>
          </a:p>
        </p:txBody>
      </p:sp>
      <p:sp>
        <p:nvSpPr>
          <p:cNvPr id="3" name="Content Placeholder 2"/>
          <p:cNvSpPr>
            <a:spLocks noGrp="1"/>
          </p:cNvSpPr>
          <p:nvPr>
            <p:ph idx="1"/>
          </p:nvPr>
        </p:nvSpPr>
        <p:spPr/>
        <p:txBody>
          <a:bodyPr/>
          <a:lstStyle/>
          <a:p>
            <a:r>
              <a:rPr lang="en-US" dirty="0"/>
              <a:t>The third moment of inertia comes quickly.</a:t>
            </a:r>
          </a:p>
          <a:p>
            <a:endParaRPr lang="en-US" dirty="0"/>
          </a:p>
          <a:p>
            <a:endParaRPr lang="en-US" dirty="0"/>
          </a:p>
          <a:p>
            <a:r>
              <a:rPr lang="en-US" dirty="0"/>
              <a:t>Without doing any integration, we know the mass of the disk is </a:t>
            </a:r>
            <a:r>
              <a:rPr lang="en-US" i="1" dirty="0"/>
              <a:t>M </a:t>
            </a:r>
            <a:r>
              <a:rPr lang="en-US" dirty="0">
                <a:latin typeface="Symbol" pitchFamily="82" charset="2"/>
              </a:rPr>
              <a:t>=</a:t>
            </a:r>
            <a:r>
              <a:rPr lang="en-US" dirty="0"/>
              <a:t> </a:t>
            </a:r>
            <a:r>
              <a:rPr lang="en-US" i="1" dirty="0">
                <a:latin typeface="Cambria Math" panose="02040503050406030204" pitchFamily="18" charset="0"/>
                <a:ea typeface="Cambria Math" panose="02040503050406030204" pitchFamily="18" charset="0"/>
                <a:sym typeface="Euclid Symbol"/>
              </a:rPr>
              <a:t>𝜋</a:t>
            </a:r>
            <a:r>
              <a:rPr lang="en-US" i="1" dirty="0"/>
              <a:t>a</a:t>
            </a:r>
            <a:r>
              <a:rPr lang="en-US" baseline="30000" dirty="0"/>
              <a:t>2</a:t>
            </a:r>
            <a:r>
              <a:rPr lang="el-GR" i="1" dirty="0">
                <a:latin typeface="Cambria Math" panose="02040503050406030204" pitchFamily="18" charset="0"/>
                <a:ea typeface="Cambria Math" panose="02040503050406030204" pitchFamily="18" charset="0"/>
                <a:sym typeface="Euclid Symbol"/>
              </a:rPr>
              <a:t>ρ</a:t>
            </a:r>
            <a:r>
              <a:rPr lang="en-US" dirty="0"/>
              <a:t>, so the three radii of gyration are</a:t>
            </a:r>
          </a:p>
          <a:p>
            <a:endParaRPr lang="en-US" dirty="0"/>
          </a:p>
        </p:txBody>
      </p:sp>
      <p:graphicFrame>
        <p:nvGraphicFramePr>
          <p:cNvPr id="168963" name="Object 3"/>
          <p:cNvGraphicFramePr>
            <a:graphicFrameLocks noChangeAspect="1"/>
          </p:cNvGraphicFramePr>
          <p:nvPr>
            <p:extLst>
              <p:ext uri="{D42A27DB-BD31-4B8C-83A1-F6EECF244321}">
                <p14:modId xmlns:p14="http://schemas.microsoft.com/office/powerpoint/2010/main" val="2253128189"/>
              </p:ext>
            </p:extLst>
          </p:nvPr>
        </p:nvGraphicFramePr>
        <p:xfrm>
          <a:off x="3352800" y="1866900"/>
          <a:ext cx="2438400" cy="876300"/>
        </p:xfrm>
        <a:graphic>
          <a:graphicData uri="http://schemas.openxmlformats.org/presentationml/2006/ole">
            <mc:AlternateContent xmlns:mc="http://schemas.openxmlformats.org/markup-compatibility/2006">
              <mc:Choice xmlns:v="urn:schemas-microsoft-com:vml" Requires="v">
                <p:oleObj name="Equation" r:id="rId2" imgW="2438280" imgH="876240" progId="Equation.DSMT4">
                  <p:embed/>
                </p:oleObj>
              </mc:Choice>
              <mc:Fallback>
                <p:oleObj name="Equation" r:id="rId2" imgW="2438280" imgH="876240" progId="Equation.DSMT4">
                  <p:embed/>
                  <p:pic>
                    <p:nvPicPr>
                      <p:cNvPr id="0" name="Object 3"/>
                      <p:cNvPicPr>
                        <a:picLocks noChangeAspect="1" noChangeArrowheads="1"/>
                      </p:cNvPicPr>
                      <p:nvPr/>
                    </p:nvPicPr>
                    <p:blipFill>
                      <a:blip r:embed="rId3"/>
                      <a:srcRect/>
                      <a:stretch>
                        <a:fillRect/>
                      </a:stretch>
                    </p:blipFill>
                    <p:spPr bwMode="auto">
                      <a:xfrm>
                        <a:off x="3352800" y="1866900"/>
                        <a:ext cx="2438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6" name="Object 4"/>
          <p:cNvGraphicFramePr>
            <a:graphicFrameLocks noChangeAspect="1"/>
          </p:cNvGraphicFramePr>
          <p:nvPr/>
        </p:nvGraphicFramePr>
        <p:xfrm>
          <a:off x="2355850" y="3911600"/>
          <a:ext cx="4432300" cy="889000"/>
        </p:xfrm>
        <a:graphic>
          <a:graphicData uri="http://schemas.openxmlformats.org/presentationml/2006/ole">
            <mc:AlternateContent xmlns:mc="http://schemas.openxmlformats.org/markup-compatibility/2006">
              <mc:Choice xmlns:v="urn:schemas-microsoft-com:vml" Requires="v">
                <p:oleObj name="Equation" r:id="rId4" imgW="4431960" imgH="888840" progId="Equation.DSMT4">
                  <p:embed/>
                </p:oleObj>
              </mc:Choice>
              <mc:Fallback>
                <p:oleObj name="Equation" r:id="rId4" imgW="4431960" imgH="888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50" y="3911600"/>
                        <a:ext cx="4432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Second Moments of a Disk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Remember the physical interpretation of these results: a point with the same mass as the disk, but located </a:t>
            </a:r>
          </a:p>
          <a:p>
            <a:pPr>
              <a:spcBef>
                <a:spcPts val="0"/>
              </a:spcBef>
            </a:pPr>
            <a:r>
              <a:rPr lang="en-US" dirty="0"/>
              <a:t>units from the </a:t>
            </a:r>
            <a:r>
              <a:rPr lang="en-US" i="1" dirty="0"/>
              <a:t>x</a:t>
            </a:r>
            <a:r>
              <a:rPr lang="en-US" dirty="0"/>
              <a:t>-axis, would have the same second moment if spun about the </a:t>
            </a:r>
            <a:r>
              <a:rPr lang="en-US" i="1" dirty="0"/>
              <a:t>x</a:t>
            </a:r>
            <a:r>
              <a:rPr lang="en-US" dirty="0"/>
              <a:t>-axis, with a similar meaning for </a:t>
            </a:r>
            <a:r>
              <a:rPr lang="en-US" i="1" dirty="0"/>
              <a:t>r</a:t>
            </a:r>
            <a:r>
              <a:rPr lang="en-US" i="1" baseline="-25000" dirty="0"/>
              <a:t>y</a:t>
            </a:r>
            <a:r>
              <a:rPr lang="en-US" dirty="0"/>
              <a:t>, while the same point would have to be located            units from the origin for its second moment to be the same as that of the disk about the origin.</a:t>
            </a:r>
          </a:p>
        </p:txBody>
      </p:sp>
      <p:graphicFrame>
        <p:nvGraphicFramePr>
          <p:cNvPr id="169987" name="Object 3"/>
          <p:cNvGraphicFramePr>
            <a:graphicFrameLocks noChangeAspect="1"/>
          </p:cNvGraphicFramePr>
          <p:nvPr/>
        </p:nvGraphicFramePr>
        <p:xfrm>
          <a:off x="7971504" y="1782096"/>
          <a:ext cx="520700" cy="431800"/>
        </p:xfrm>
        <a:graphic>
          <a:graphicData uri="http://schemas.openxmlformats.org/presentationml/2006/ole">
            <mc:AlternateContent xmlns:mc="http://schemas.openxmlformats.org/markup-compatibility/2006">
              <mc:Choice xmlns:v="urn:schemas-microsoft-com:vml" Requires="v">
                <p:oleObj name="Equation" r:id="rId2" imgW="520560" imgH="431640" progId="Equation.DSMT4">
                  <p:embed/>
                </p:oleObj>
              </mc:Choice>
              <mc:Fallback>
                <p:oleObj name="Equation" r:id="rId2" imgW="520560" imgH="431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504" y="1782096"/>
                        <a:ext cx="520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9988" name="Object 4"/>
          <p:cNvGraphicFramePr>
            <a:graphicFrameLocks noChangeAspect="1"/>
          </p:cNvGraphicFramePr>
          <p:nvPr/>
        </p:nvGraphicFramePr>
        <p:xfrm>
          <a:off x="1676400" y="3399504"/>
          <a:ext cx="812800" cy="508000"/>
        </p:xfrm>
        <a:graphic>
          <a:graphicData uri="http://schemas.openxmlformats.org/presentationml/2006/ole">
            <mc:AlternateContent xmlns:mc="http://schemas.openxmlformats.org/markup-compatibility/2006">
              <mc:Choice xmlns:v="urn:schemas-microsoft-com:vml" Requires="v">
                <p:oleObj name="Equation" r:id="rId4" imgW="812520" imgH="507960" progId="Equation.DSMT4">
                  <p:embed/>
                </p:oleObj>
              </mc:Choice>
              <mc:Fallback>
                <p:oleObj name="Equation" r:id="rId4" imgW="812520" imgH="507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99504"/>
                        <a:ext cx="812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Finding the Moment of Inertia about the Origin of an Annulus</a:t>
            </a:r>
          </a:p>
        </p:txBody>
      </p:sp>
      <p:sp>
        <p:nvSpPr>
          <p:cNvPr id="3" name="Content Placeholder 2"/>
          <p:cNvSpPr>
            <a:spLocks noGrp="1"/>
          </p:cNvSpPr>
          <p:nvPr>
            <p:ph idx="1"/>
          </p:nvPr>
        </p:nvSpPr>
        <p:spPr/>
        <p:txBody>
          <a:bodyPr/>
          <a:lstStyle/>
          <a:p>
            <a:r>
              <a:rPr lang="en-US" dirty="0"/>
              <a:t>Suppose the annulus shown in Figure 7 represents a planar object with total mass </a:t>
            </a:r>
            <a:r>
              <a:rPr lang="en-US" i="1" dirty="0"/>
              <a:t>M</a:t>
            </a:r>
            <a:r>
              <a:rPr lang="en-US" dirty="0"/>
              <a:t>. Determine its moment of inertia about the origin.</a:t>
            </a:r>
          </a:p>
        </p:txBody>
      </p:sp>
      <p:pic>
        <p:nvPicPr>
          <p:cNvPr id="17101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343400" y="2309849"/>
            <a:ext cx="3231036" cy="3110531"/>
          </a:xfrm>
          <a:prstGeom prst="rect">
            <a:avLst/>
          </a:prstGeom>
          <a:noFill/>
          <a:ln w="9525">
            <a:noFill/>
            <a:miter lim="800000"/>
            <a:headEnd/>
            <a:tailEnd/>
          </a:ln>
        </p:spPr>
      </p:pic>
      <p:sp>
        <p:nvSpPr>
          <p:cNvPr id="5" name="Rectangle 4"/>
          <p:cNvSpPr/>
          <p:nvPr/>
        </p:nvSpPr>
        <p:spPr>
          <a:xfrm>
            <a:off x="2621124" y="5374660"/>
            <a:ext cx="6522876" cy="523220"/>
          </a:xfrm>
          <a:prstGeom prst="rect">
            <a:avLst/>
          </a:prstGeom>
        </p:spPr>
        <p:txBody>
          <a:bodyPr wrap="none">
            <a:spAutoFit/>
          </a:bodyPr>
          <a:lstStyle/>
          <a:p>
            <a:r>
              <a:rPr lang="en-US" sz="2800" b="1" dirty="0"/>
              <a:t>Figure 7 </a:t>
            </a:r>
            <a:r>
              <a:rPr lang="en-US" sz="2800" dirty="0"/>
              <a:t>An Annulus Centered at the Origin</a:t>
            </a:r>
            <a:r>
              <a:rPr lang="en-US" sz="2800" b="1"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Moment of Inertia about the Origin of an Annulus (cont.)</a:t>
            </a:r>
          </a:p>
        </p:txBody>
      </p:sp>
      <p:sp>
        <p:nvSpPr>
          <p:cNvPr id="3" name="Content Placeholder 2"/>
          <p:cNvSpPr>
            <a:spLocks noGrp="1"/>
          </p:cNvSpPr>
          <p:nvPr>
            <p:ph idx="1"/>
          </p:nvPr>
        </p:nvSpPr>
        <p:spPr>
          <a:xfrm>
            <a:off x="457200" y="1280160"/>
            <a:ext cx="8229600" cy="4918269"/>
          </a:xfrm>
        </p:spPr>
        <p:txBody>
          <a:bodyPr>
            <a:spAutoFit/>
          </a:bodyPr>
          <a:lstStyle/>
          <a:p>
            <a:r>
              <a:rPr lang="en-US" b="1" dirty="0"/>
              <a:t>Solution</a:t>
            </a:r>
          </a:p>
          <a:p>
            <a:pPr>
              <a:spcBef>
                <a:spcPts val="0"/>
              </a:spcBef>
            </a:pPr>
            <a:r>
              <a:rPr lang="en-US" dirty="0"/>
              <a:t>The properties of integrals (double or single) mean that the moments of inertia of pieces of an object can be added in order to find the moment of inertia of the whole; in physics and engineering texts, this is often referred to as the </a:t>
            </a:r>
            <a:r>
              <a:rPr lang="en-US" b="1" dirty="0"/>
              <a:t>Principle of Superposition</a:t>
            </a:r>
            <a:r>
              <a:rPr lang="en-US" dirty="0"/>
              <a:t>. This applies whether we find it useful to decompose an object into overlapping pieces of different masses or, as in this case, to decompose a region into a union of essentially disjoint regions (regions that only intersect at their boundaries, if at all).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In that and later sections, we then expressed </a:t>
            </a:r>
            <a:r>
              <a:rPr lang="en-US" i="1" dirty="0"/>
              <a:t>dA </a:t>
            </a:r>
            <a:r>
              <a:rPr lang="en-US" dirty="0"/>
              <a:t>in terms of a function </a:t>
            </a:r>
            <a:r>
              <a:rPr lang="en-US" i="1" dirty="0"/>
              <a:t>A</a:t>
            </a:r>
            <a:r>
              <a:rPr lang="en-US" dirty="0">
                <a:sym typeface="Symbol"/>
              </a:rPr>
              <a:t></a:t>
            </a:r>
            <a:r>
              <a:rPr lang="en-US" dirty="0"/>
              <a:t>(</a:t>
            </a:r>
            <a:r>
              <a:rPr lang="en-US" i="1" dirty="0"/>
              <a:t>x</a:t>
            </a:r>
            <a:r>
              <a:rPr lang="en-US" dirty="0"/>
              <a:t>) multiplied by a differential </a:t>
            </a:r>
            <a:r>
              <a:rPr lang="en-US" i="1" dirty="0"/>
              <a:t>dx</a:t>
            </a:r>
            <a:r>
              <a:rPr lang="en-US" dirty="0"/>
              <a:t> so that we could integrate over an interval, the only option available to us at the time. Using double integration, the same philosophical idea takes the form</a:t>
            </a:r>
          </a:p>
        </p:txBody>
      </p:sp>
      <p:graphicFrame>
        <p:nvGraphicFramePr>
          <p:cNvPr id="187395" name="Object 3"/>
          <p:cNvGraphicFramePr>
            <a:graphicFrameLocks noChangeAspect="1"/>
          </p:cNvGraphicFramePr>
          <p:nvPr>
            <p:extLst>
              <p:ext uri="{D42A27DB-BD31-4B8C-83A1-F6EECF244321}">
                <p14:modId xmlns:p14="http://schemas.microsoft.com/office/powerpoint/2010/main" val="2469956573"/>
              </p:ext>
            </p:extLst>
          </p:nvPr>
        </p:nvGraphicFramePr>
        <p:xfrm>
          <a:off x="3581400" y="3886200"/>
          <a:ext cx="1384300" cy="812800"/>
        </p:xfrm>
        <a:graphic>
          <a:graphicData uri="http://schemas.openxmlformats.org/presentationml/2006/ole">
            <mc:AlternateContent xmlns:mc="http://schemas.openxmlformats.org/markup-compatibility/2006">
              <mc:Choice xmlns:v="urn:schemas-microsoft-com:vml" Requires="v">
                <p:oleObj name="Equation" r:id="rId2" imgW="1384200" imgH="812520" progId="Equation.DSMT4">
                  <p:embed/>
                </p:oleObj>
              </mc:Choice>
              <mc:Fallback>
                <p:oleObj name="Equation" r:id="rId2" imgW="1384200" imgH="812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86200"/>
                        <a:ext cx="13843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Moment of Inertia about the Origin of an Annulus (cont.)</a:t>
            </a:r>
          </a:p>
        </p:txBody>
      </p:sp>
      <p:sp>
        <p:nvSpPr>
          <p:cNvPr id="3" name="Content Placeholder 2"/>
          <p:cNvSpPr>
            <a:spLocks noGrp="1"/>
          </p:cNvSpPr>
          <p:nvPr>
            <p:ph idx="1"/>
          </p:nvPr>
        </p:nvSpPr>
        <p:spPr/>
        <p:txBody>
          <a:bodyPr/>
          <a:lstStyle/>
          <a:p>
            <a:r>
              <a:rPr lang="en-US" dirty="0"/>
              <a:t>Recall from Example 4 that, for a disk of radius </a:t>
            </a:r>
            <a:r>
              <a:rPr lang="en-US" i="1" dirty="0"/>
              <a:t>a </a:t>
            </a:r>
            <a:r>
              <a:rPr lang="en-US" dirty="0"/>
              <a:t>and constant density </a:t>
            </a:r>
            <a:r>
              <a:rPr lang="el-GR" i="1" dirty="0">
                <a:latin typeface="Cambria Math" panose="02040503050406030204" pitchFamily="18" charset="0"/>
                <a:ea typeface="Cambria Math" panose="02040503050406030204" pitchFamily="18" charset="0"/>
                <a:sym typeface="Euclid Symbol"/>
              </a:rPr>
              <a:t>ρ</a:t>
            </a:r>
            <a:r>
              <a:rPr lang="en-US" dirty="0"/>
              <a:t>,                       So if we let </a:t>
            </a:r>
            <a:r>
              <a:rPr lang="en-US" i="1" dirty="0"/>
              <a:t>D</a:t>
            </a:r>
            <a:r>
              <a:rPr lang="en-US" dirty="0"/>
              <a:t> represent the solid disk centered at the origin of radius </a:t>
            </a:r>
            <a:r>
              <a:rPr lang="en-US" i="1" dirty="0"/>
              <a:t>a</a:t>
            </a:r>
            <a:r>
              <a:rPr lang="en-US" baseline="-25000" dirty="0"/>
              <a:t>1</a:t>
            </a:r>
            <a:r>
              <a:rPr lang="en-US" dirty="0"/>
              <a:t> and </a:t>
            </a:r>
            <a:r>
              <a:rPr lang="en-US" i="1" dirty="0"/>
              <a:t>R</a:t>
            </a:r>
            <a:r>
              <a:rPr lang="en-US" dirty="0"/>
              <a:t> the annulus in question, and if we imagine that the region </a:t>
            </a:r>
            <a:r>
              <a:rPr lang="en-US" i="1" dirty="0"/>
              <a:t>R</a:t>
            </a:r>
            <a:r>
              <a:rPr lang="en-US" dirty="0">
                <a:sym typeface="Symbol" panose="05050102010706020507" pitchFamily="18" charset="2"/>
              </a:rPr>
              <a:t></a:t>
            </a:r>
            <a:r>
              <a:rPr lang="en-US" dirty="0"/>
              <a:t> </a:t>
            </a:r>
            <a:r>
              <a:rPr lang="en-US" i="1" dirty="0"/>
              <a:t>D</a:t>
            </a:r>
            <a:r>
              <a:rPr lang="en-US" dirty="0"/>
              <a:t> is a single disk of material with constant density </a:t>
            </a:r>
            <a:r>
              <a:rPr lang="el-GR" i="1" dirty="0">
                <a:latin typeface="Cambria Math" panose="02040503050406030204" pitchFamily="18" charset="0"/>
                <a:ea typeface="Cambria Math" panose="02040503050406030204" pitchFamily="18" charset="0"/>
                <a:sym typeface="Euclid Symbol"/>
              </a:rPr>
              <a:t>ρ</a:t>
            </a:r>
            <a:r>
              <a:rPr lang="en-US" dirty="0"/>
              <a:t>, then</a:t>
            </a:r>
          </a:p>
        </p:txBody>
      </p:sp>
      <p:graphicFrame>
        <p:nvGraphicFramePr>
          <p:cNvPr id="172035" name="Object 3"/>
          <p:cNvGraphicFramePr>
            <a:graphicFrameLocks noChangeAspect="1"/>
          </p:cNvGraphicFramePr>
          <p:nvPr>
            <p:extLst>
              <p:ext uri="{D42A27DB-BD31-4B8C-83A1-F6EECF244321}">
                <p14:modId xmlns:p14="http://schemas.microsoft.com/office/powerpoint/2010/main" val="1754903011"/>
              </p:ext>
            </p:extLst>
          </p:nvPr>
        </p:nvGraphicFramePr>
        <p:xfrm>
          <a:off x="3365500" y="1739900"/>
          <a:ext cx="1714500" cy="469900"/>
        </p:xfrm>
        <a:graphic>
          <a:graphicData uri="http://schemas.openxmlformats.org/presentationml/2006/ole">
            <mc:AlternateContent xmlns:mc="http://schemas.openxmlformats.org/markup-compatibility/2006">
              <mc:Choice xmlns:v="urn:schemas-microsoft-com:vml" Requires="v">
                <p:oleObj name="Equation" r:id="rId2" imgW="1714320" imgH="469800" progId="Equation.DSMT4">
                  <p:embed/>
                </p:oleObj>
              </mc:Choice>
              <mc:Fallback>
                <p:oleObj name="Equation" r:id="rId2" imgW="1714320" imgH="469800" progId="Equation.DSMT4">
                  <p:embed/>
                  <p:pic>
                    <p:nvPicPr>
                      <p:cNvPr id="0" name="Picture 3"/>
                      <p:cNvPicPr>
                        <a:picLocks noChangeAspect="1" noChangeArrowheads="1"/>
                      </p:cNvPicPr>
                      <p:nvPr/>
                    </p:nvPicPr>
                    <p:blipFill>
                      <a:blip r:embed="rId3"/>
                      <a:srcRect/>
                      <a:stretch>
                        <a:fillRect/>
                      </a:stretch>
                    </p:blipFill>
                    <p:spPr bwMode="auto">
                      <a:xfrm>
                        <a:off x="3365500" y="1739900"/>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6" name="Object 4"/>
          <p:cNvGraphicFramePr>
            <a:graphicFrameLocks noChangeAspect="1"/>
          </p:cNvGraphicFramePr>
          <p:nvPr>
            <p:extLst>
              <p:ext uri="{D42A27DB-BD31-4B8C-83A1-F6EECF244321}">
                <p14:modId xmlns:p14="http://schemas.microsoft.com/office/powerpoint/2010/main" val="1405368827"/>
              </p:ext>
            </p:extLst>
          </p:nvPr>
        </p:nvGraphicFramePr>
        <p:xfrm>
          <a:off x="569913" y="3992563"/>
          <a:ext cx="3479800" cy="990600"/>
        </p:xfrm>
        <a:graphic>
          <a:graphicData uri="http://schemas.openxmlformats.org/presentationml/2006/ole">
            <mc:AlternateContent xmlns:mc="http://schemas.openxmlformats.org/markup-compatibility/2006">
              <mc:Choice xmlns:v="urn:schemas-microsoft-com:vml" Requires="v">
                <p:oleObj name="Equation" r:id="rId4" imgW="3479760" imgH="990360" progId="Equation.DSMT4">
                  <p:embed/>
                </p:oleObj>
              </mc:Choice>
              <mc:Fallback>
                <p:oleObj name="Equation" r:id="rId4" imgW="3479760" imgH="990360" progId="Equation.DSMT4">
                  <p:embed/>
                  <p:pic>
                    <p:nvPicPr>
                      <p:cNvPr id="0" name="Picture 4"/>
                      <p:cNvPicPr>
                        <a:picLocks noChangeAspect="1" noChangeArrowheads="1"/>
                      </p:cNvPicPr>
                      <p:nvPr/>
                    </p:nvPicPr>
                    <p:blipFill>
                      <a:blip r:embed="rId5"/>
                      <a:srcRect/>
                      <a:stretch>
                        <a:fillRect/>
                      </a:stretch>
                    </p:blipFill>
                    <p:spPr bwMode="auto">
                      <a:xfrm>
                        <a:off x="569913" y="3992563"/>
                        <a:ext cx="347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val="2893502723"/>
              </p:ext>
            </p:extLst>
          </p:nvPr>
        </p:nvGraphicFramePr>
        <p:xfrm>
          <a:off x="132056" y="5214938"/>
          <a:ext cx="5067300" cy="800100"/>
        </p:xfrm>
        <a:graphic>
          <a:graphicData uri="http://schemas.openxmlformats.org/presentationml/2006/ole">
            <mc:AlternateContent xmlns:mc="http://schemas.openxmlformats.org/markup-compatibility/2006">
              <mc:Choice xmlns:v="urn:schemas-microsoft-com:vml" Requires="v">
                <p:oleObj name="Equation" r:id="rId6" imgW="5067000" imgH="799920" progId="Equation.DSMT4">
                  <p:embed/>
                </p:oleObj>
              </mc:Choice>
              <mc:Fallback>
                <p:oleObj name="Equation" r:id="rId6" imgW="5067000" imgH="799920" progId="Equation.DSMT4">
                  <p:embed/>
                  <p:pic>
                    <p:nvPicPr>
                      <p:cNvPr id="0" name="Picture 5"/>
                      <p:cNvPicPr>
                        <a:picLocks noChangeAspect="1" noChangeArrowheads="1"/>
                      </p:cNvPicPr>
                      <p:nvPr/>
                    </p:nvPicPr>
                    <p:blipFill>
                      <a:blip r:embed="rId7"/>
                      <a:srcRect/>
                      <a:stretch>
                        <a:fillRect/>
                      </a:stretch>
                    </p:blipFill>
                    <p:spPr bwMode="auto">
                      <a:xfrm>
                        <a:off x="132056" y="5214938"/>
                        <a:ext cx="5067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4070712882"/>
              </p:ext>
            </p:extLst>
          </p:nvPr>
        </p:nvGraphicFramePr>
        <p:xfrm>
          <a:off x="5257800" y="5037138"/>
          <a:ext cx="3733800" cy="990600"/>
        </p:xfrm>
        <a:graphic>
          <a:graphicData uri="http://schemas.openxmlformats.org/presentationml/2006/ole">
            <mc:AlternateContent xmlns:mc="http://schemas.openxmlformats.org/markup-compatibility/2006">
              <mc:Choice xmlns:v="urn:schemas-microsoft-com:vml" Requires="v">
                <p:oleObj name="Equation" r:id="rId8" imgW="3733560" imgH="990360" progId="Equation.DSMT4">
                  <p:embed/>
                </p:oleObj>
              </mc:Choice>
              <mc:Fallback>
                <p:oleObj name="Equation" r:id="rId8" imgW="3733560" imgH="990360" progId="Equation.DSMT4">
                  <p:embed/>
                  <p:pic>
                    <p:nvPicPr>
                      <p:cNvPr id="0" name="Picture 6"/>
                      <p:cNvPicPr>
                        <a:picLocks noChangeAspect="1" noChangeArrowheads="1"/>
                      </p:cNvPicPr>
                      <p:nvPr/>
                    </p:nvPicPr>
                    <p:blipFill>
                      <a:blip r:embed="rId9"/>
                      <a:srcRect/>
                      <a:stretch>
                        <a:fillRect/>
                      </a:stretch>
                    </p:blipFill>
                    <p:spPr bwMode="auto">
                      <a:xfrm>
                        <a:off x="5257800" y="5037138"/>
                        <a:ext cx="373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Moment of Inertia about the Origin of an Annulus (cont.)</a:t>
            </a:r>
          </a:p>
        </p:txBody>
      </p:sp>
      <p:sp>
        <p:nvSpPr>
          <p:cNvPr id="3" name="Content Placeholder 2"/>
          <p:cNvSpPr>
            <a:spLocks noGrp="1"/>
          </p:cNvSpPr>
          <p:nvPr>
            <p:ph idx="1"/>
          </p:nvPr>
        </p:nvSpPr>
        <p:spPr/>
        <p:txBody>
          <a:bodyPr/>
          <a:lstStyle/>
          <a:p>
            <a:r>
              <a:rPr lang="en-US" dirty="0"/>
              <a:t>so</a:t>
            </a:r>
          </a:p>
        </p:txBody>
      </p:sp>
      <p:graphicFrame>
        <p:nvGraphicFramePr>
          <p:cNvPr id="173059" name="Object 3"/>
          <p:cNvGraphicFramePr>
            <a:graphicFrameLocks noChangeAspect="1"/>
          </p:cNvGraphicFramePr>
          <p:nvPr>
            <p:extLst>
              <p:ext uri="{D42A27DB-BD31-4B8C-83A1-F6EECF244321}">
                <p14:modId xmlns:p14="http://schemas.microsoft.com/office/powerpoint/2010/main" val="956094938"/>
              </p:ext>
            </p:extLst>
          </p:nvPr>
        </p:nvGraphicFramePr>
        <p:xfrm>
          <a:off x="1035050" y="1911350"/>
          <a:ext cx="2260600" cy="800100"/>
        </p:xfrm>
        <a:graphic>
          <a:graphicData uri="http://schemas.openxmlformats.org/presentationml/2006/ole">
            <mc:AlternateContent xmlns:mc="http://schemas.openxmlformats.org/markup-compatibility/2006">
              <mc:Choice xmlns:v="urn:schemas-microsoft-com:vml" Requires="v">
                <p:oleObj name="Equation" r:id="rId2" imgW="2260440" imgH="799920" progId="Equation.DSMT4">
                  <p:embed/>
                </p:oleObj>
              </mc:Choice>
              <mc:Fallback>
                <p:oleObj name="Equation" r:id="rId2" imgW="2260440" imgH="799920" progId="Equation.DSMT4">
                  <p:embed/>
                  <p:pic>
                    <p:nvPicPr>
                      <p:cNvPr id="0" name="Picture 3"/>
                      <p:cNvPicPr>
                        <a:picLocks noChangeAspect="1" noChangeArrowheads="1"/>
                      </p:cNvPicPr>
                      <p:nvPr/>
                    </p:nvPicPr>
                    <p:blipFill>
                      <a:blip r:embed="rId3"/>
                      <a:srcRect/>
                      <a:stretch>
                        <a:fillRect/>
                      </a:stretch>
                    </p:blipFill>
                    <p:spPr bwMode="auto">
                      <a:xfrm>
                        <a:off x="1035050" y="1911350"/>
                        <a:ext cx="22606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extLst>
              <p:ext uri="{D42A27DB-BD31-4B8C-83A1-F6EECF244321}">
                <p14:modId xmlns:p14="http://schemas.microsoft.com/office/powerpoint/2010/main" val="1193685291"/>
              </p:ext>
            </p:extLst>
          </p:nvPr>
        </p:nvGraphicFramePr>
        <p:xfrm>
          <a:off x="3325813" y="1770063"/>
          <a:ext cx="2159000" cy="876300"/>
        </p:xfrm>
        <a:graphic>
          <a:graphicData uri="http://schemas.openxmlformats.org/presentationml/2006/ole">
            <mc:AlternateContent xmlns:mc="http://schemas.openxmlformats.org/markup-compatibility/2006">
              <mc:Choice xmlns:v="urn:schemas-microsoft-com:vml" Requires="v">
                <p:oleObj name="Equation" r:id="rId4" imgW="2158920" imgH="876240" progId="Equation.DSMT4">
                  <p:embed/>
                </p:oleObj>
              </mc:Choice>
              <mc:Fallback>
                <p:oleObj name="Equation" r:id="rId4" imgW="2158920" imgH="876240" progId="Equation.DSMT4">
                  <p:embed/>
                  <p:pic>
                    <p:nvPicPr>
                      <p:cNvPr id="0" name="Picture 4"/>
                      <p:cNvPicPr>
                        <a:picLocks noChangeAspect="1" noChangeArrowheads="1"/>
                      </p:cNvPicPr>
                      <p:nvPr/>
                    </p:nvPicPr>
                    <p:blipFill>
                      <a:blip r:embed="rId5"/>
                      <a:srcRect/>
                      <a:stretch>
                        <a:fillRect/>
                      </a:stretch>
                    </p:blipFill>
                    <p:spPr bwMode="auto">
                      <a:xfrm>
                        <a:off x="3325813" y="1770063"/>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1" name="Object 5"/>
          <p:cNvGraphicFramePr>
            <a:graphicFrameLocks noChangeAspect="1"/>
          </p:cNvGraphicFramePr>
          <p:nvPr>
            <p:extLst>
              <p:ext uri="{D42A27DB-BD31-4B8C-83A1-F6EECF244321}">
                <p14:modId xmlns:p14="http://schemas.microsoft.com/office/powerpoint/2010/main" val="816762069"/>
              </p:ext>
            </p:extLst>
          </p:nvPr>
        </p:nvGraphicFramePr>
        <p:xfrm>
          <a:off x="3319463" y="2832100"/>
          <a:ext cx="3251200" cy="825500"/>
        </p:xfrm>
        <a:graphic>
          <a:graphicData uri="http://schemas.openxmlformats.org/presentationml/2006/ole">
            <mc:AlternateContent xmlns:mc="http://schemas.openxmlformats.org/markup-compatibility/2006">
              <mc:Choice xmlns:v="urn:schemas-microsoft-com:vml" Requires="v">
                <p:oleObj name="Equation" r:id="rId6" imgW="3251160" imgH="825480" progId="Equation.DSMT4">
                  <p:embed/>
                </p:oleObj>
              </mc:Choice>
              <mc:Fallback>
                <p:oleObj name="Equation" r:id="rId6" imgW="3251160" imgH="825480" progId="Equation.DSMT4">
                  <p:embed/>
                  <p:pic>
                    <p:nvPicPr>
                      <p:cNvPr id="0" name="Picture 5"/>
                      <p:cNvPicPr>
                        <a:picLocks noChangeAspect="1" noChangeArrowheads="1"/>
                      </p:cNvPicPr>
                      <p:nvPr/>
                    </p:nvPicPr>
                    <p:blipFill>
                      <a:blip r:embed="rId7"/>
                      <a:srcRect/>
                      <a:stretch>
                        <a:fillRect/>
                      </a:stretch>
                    </p:blipFill>
                    <p:spPr bwMode="auto">
                      <a:xfrm>
                        <a:off x="3319463" y="2832100"/>
                        <a:ext cx="3251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2" name="Object 6"/>
          <p:cNvGraphicFramePr>
            <a:graphicFrameLocks noChangeAspect="1"/>
          </p:cNvGraphicFramePr>
          <p:nvPr>
            <p:extLst>
              <p:ext uri="{D42A27DB-BD31-4B8C-83A1-F6EECF244321}">
                <p14:modId xmlns:p14="http://schemas.microsoft.com/office/powerpoint/2010/main" val="1417934650"/>
              </p:ext>
            </p:extLst>
          </p:nvPr>
        </p:nvGraphicFramePr>
        <p:xfrm>
          <a:off x="3324225" y="3733800"/>
          <a:ext cx="3911600" cy="1016000"/>
        </p:xfrm>
        <a:graphic>
          <a:graphicData uri="http://schemas.openxmlformats.org/presentationml/2006/ole">
            <mc:AlternateContent xmlns:mc="http://schemas.openxmlformats.org/markup-compatibility/2006">
              <mc:Choice xmlns:v="urn:schemas-microsoft-com:vml" Requires="v">
                <p:oleObj name="Equation" r:id="rId8" imgW="3911400" imgH="1015920" progId="Equation.DSMT4">
                  <p:embed/>
                </p:oleObj>
              </mc:Choice>
              <mc:Fallback>
                <p:oleObj name="Equation" r:id="rId8" imgW="3911400" imgH="1015920" progId="Equation.DSMT4">
                  <p:embed/>
                  <p:pic>
                    <p:nvPicPr>
                      <p:cNvPr id="0" name="Picture 6"/>
                      <p:cNvPicPr>
                        <a:picLocks noChangeAspect="1" noChangeArrowheads="1"/>
                      </p:cNvPicPr>
                      <p:nvPr/>
                    </p:nvPicPr>
                    <p:blipFill>
                      <a:blip r:embed="rId9"/>
                      <a:srcRect/>
                      <a:stretch>
                        <a:fillRect/>
                      </a:stretch>
                    </p:blipFill>
                    <p:spPr bwMode="auto">
                      <a:xfrm>
                        <a:off x="3324225" y="3733800"/>
                        <a:ext cx="3911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Moment of Inertia about the Origin of an Annulus (cont.)</a:t>
            </a:r>
          </a:p>
        </p:txBody>
      </p:sp>
      <p:sp>
        <p:nvSpPr>
          <p:cNvPr id="3" name="Content Placeholder 2"/>
          <p:cNvSpPr>
            <a:spLocks noGrp="1"/>
          </p:cNvSpPr>
          <p:nvPr>
            <p:ph idx="1"/>
          </p:nvPr>
        </p:nvSpPr>
        <p:spPr/>
        <p:txBody>
          <a:bodyPr/>
          <a:lstStyle/>
          <a:p>
            <a:r>
              <a:rPr lang="en-US" dirty="0"/>
              <a:t>Physically, the factor                       represents the mass of the solid disk of radius </a:t>
            </a:r>
            <a:r>
              <a:rPr lang="en-US" i="1" dirty="0"/>
              <a:t>a</a:t>
            </a:r>
            <a:r>
              <a:rPr lang="en-US" baseline="-25000" dirty="0"/>
              <a:t>2</a:t>
            </a:r>
            <a:r>
              <a:rPr lang="en-US" dirty="0"/>
              <a:t> minus the mass of the solid disk of radius </a:t>
            </a:r>
            <a:r>
              <a:rPr lang="en-US" i="1" dirty="0"/>
              <a:t>a</a:t>
            </a:r>
            <a:r>
              <a:rPr lang="en-US" baseline="-25000" dirty="0"/>
              <a:t>1</a:t>
            </a:r>
            <a:r>
              <a:rPr lang="en-US" dirty="0"/>
              <a:t>, so                                 and the moment of inertia of the annular object about the origin is thus</a:t>
            </a:r>
          </a:p>
        </p:txBody>
      </p:sp>
      <p:graphicFrame>
        <p:nvGraphicFramePr>
          <p:cNvPr id="174082" name="Object 2"/>
          <p:cNvGraphicFramePr>
            <a:graphicFrameLocks noChangeAspect="1"/>
          </p:cNvGraphicFramePr>
          <p:nvPr>
            <p:extLst>
              <p:ext uri="{D42A27DB-BD31-4B8C-83A1-F6EECF244321}">
                <p14:modId xmlns:p14="http://schemas.microsoft.com/office/powerpoint/2010/main" val="163877354"/>
              </p:ext>
            </p:extLst>
          </p:nvPr>
        </p:nvGraphicFramePr>
        <p:xfrm>
          <a:off x="3390900" y="3168650"/>
          <a:ext cx="2362200" cy="1016000"/>
        </p:xfrm>
        <a:graphic>
          <a:graphicData uri="http://schemas.openxmlformats.org/presentationml/2006/ole">
            <mc:AlternateContent xmlns:mc="http://schemas.openxmlformats.org/markup-compatibility/2006">
              <mc:Choice xmlns:v="urn:schemas-microsoft-com:vml" Requires="v">
                <p:oleObj name="Equation" r:id="rId2" imgW="2361960" imgH="1015920" progId="Equation.DSMT4">
                  <p:embed/>
                </p:oleObj>
              </mc:Choice>
              <mc:Fallback>
                <p:oleObj name="Equation" r:id="rId2" imgW="2361960" imgH="1015920" progId="Equation.DSMT4">
                  <p:embed/>
                  <p:pic>
                    <p:nvPicPr>
                      <p:cNvPr id="0" name="Picture 2"/>
                      <p:cNvPicPr>
                        <a:picLocks noChangeAspect="1" noChangeArrowheads="1"/>
                      </p:cNvPicPr>
                      <p:nvPr/>
                    </p:nvPicPr>
                    <p:blipFill>
                      <a:blip r:embed="rId3"/>
                      <a:srcRect/>
                      <a:stretch>
                        <a:fillRect/>
                      </a:stretch>
                    </p:blipFill>
                    <p:spPr bwMode="auto">
                      <a:xfrm>
                        <a:off x="3390900" y="3168650"/>
                        <a:ext cx="2362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3" name="Object 3"/>
          <p:cNvGraphicFramePr>
            <a:graphicFrameLocks noChangeAspect="1"/>
          </p:cNvGraphicFramePr>
          <p:nvPr>
            <p:extLst>
              <p:ext uri="{D42A27DB-BD31-4B8C-83A1-F6EECF244321}">
                <p14:modId xmlns:p14="http://schemas.microsoft.com/office/powerpoint/2010/main" val="991384949"/>
              </p:ext>
            </p:extLst>
          </p:nvPr>
        </p:nvGraphicFramePr>
        <p:xfrm>
          <a:off x="3497263" y="1295400"/>
          <a:ext cx="1866900" cy="469900"/>
        </p:xfrm>
        <a:graphic>
          <a:graphicData uri="http://schemas.openxmlformats.org/presentationml/2006/ole">
            <mc:AlternateContent xmlns:mc="http://schemas.openxmlformats.org/markup-compatibility/2006">
              <mc:Choice xmlns:v="urn:schemas-microsoft-com:vml" Requires="v">
                <p:oleObj name="Equation" r:id="rId4" imgW="1866600" imgH="469800" progId="Equation.DSMT4">
                  <p:embed/>
                </p:oleObj>
              </mc:Choice>
              <mc:Fallback>
                <p:oleObj name="Equation" r:id="rId4" imgW="1866600" imgH="469800" progId="Equation.DSMT4">
                  <p:embed/>
                  <p:pic>
                    <p:nvPicPr>
                      <p:cNvPr id="0" name="Picture 3"/>
                      <p:cNvPicPr>
                        <a:picLocks noChangeAspect="1" noChangeArrowheads="1"/>
                      </p:cNvPicPr>
                      <p:nvPr/>
                    </p:nvPicPr>
                    <p:blipFill>
                      <a:blip r:embed="rId5"/>
                      <a:srcRect/>
                      <a:stretch>
                        <a:fillRect/>
                      </a:stretch>
                    </p:blipFill>
                    <p:spPr bwMode="auto">
                      <a:xfrm>
                        <a:off x="3497263" y="1295400"/>
                        <a:ext cx="186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extLst>
              <p:ext uri="{D42A27DB-BD31-4B8C-83A1-F6EECF244321}">
                <p14:modId xmlns:p14="http://schemas.microsoft.com/office/powerpoint/2010/main" val="1981938880"/>
              </p:ext>
            </p:extLst>
          </p:nvPr>
        </p:nvGraphicFramePr>
        <p:xfrm>
          <a:off x="3324225" y="2163763"/>
          <a:ext cx="2616200" cy="469900"/>
        </p:xfrm>
        <a:graphic>
          <a:graphicData uri="http://schemas.openxmlformats.org/presentationml/2006/ole">
            <mc:AlternateContent xmlns:mc="http://schemas.openxmlformats.org/markup-compatibility/2006">
              <mc:Choice xmlns:v="urn:schemas-microsoft-com:vml" Requires="v">
                <p:oleObj name="Equation" r:id="rId6" imgW="2616120" imgH="469800" progId="Equation.DSMT4">
                  <p:embed/>
                </p:oleObj>
              </mc:Choice>
              <mc:Fallback>
                <p:oleObj name="Equation" r:id="rId6" imgW="2616120" imgH="469800" progId="Equation.DSMT4">
                  <p:embed/>
                  <p:pic>
                    <p:nvPicPr>
                      <p:cNvPr id="0" name="Picture 4"/>
                      <p:cNvPicPr>
                        <a:picLocks noChangeAspect="1" noChangeArrowheads="1"/>
                      </p:cNvPicPr>
                      <p:nvPr/>
                    </p:nvPicPr>
                    <p:blipFill>
                      <a:blip r:embed="rId7"/>
                      <a:srcRect/>
                      <a:stretch>
                        <a:fillRect/>
                      </a:stretch>
                    </p:blipFill>
                    <p:spPr bwMode="auto">
                      <a:xfrm>
                        <a:off x="3324225" y="2163763"/>
                        <a:ext cx="261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6: Finding Second Moments and Radii of Gyration of a Plate of Constant Density</a:t>
            </a:r>
          </a:p>
        </p:txBody>
      </p:sp>
      <p:sp>
        <p:nvSpPr>
          <p:cNvPr id="3" name="Content Placeholder 2"/>
          <p:cNvSpPr>
            <a:spLocks noGrp="1"/>
          </p:cNvSpPr>
          <p:nvPr>
            <p:ph idx="1"/>
          </p:nvPr>
        </p:nvSpPr>
        <p:spPr/>
        <p:txBody>
          <a:bodyPr/>
          <a:lstStyle/>
          <a:p>
            <a:r>
              <a:rPr lang="en-US" dirty="0"/>
              <a:t>Given a fixed positive number </a:t>
            </a:r>
            <a:r>
              <a:rPr lang="en-US" i="1" dirty="0"/>
              <a:t>s</a:t>
            </a:r>
            <a:r>
              <a:rPr lang="en-US" dirty="0"/>
              <a:t>, determine </a:t>
            </a:r>
            <a:r>
              <a:rPr lang="en-US" i="1" dirty="0"/>
              <a:t>I</a:t>
            </a:r>
            <a:r>
              <a:rPr lang="en-US" i="1" baseline="-25000" dirty="0"/>
              <a:t>x</a:t>
            </a:r>
            <a:r>
              <a:rPr lang="en-US" dirty="0"/>
              <a:t> , </a:t>
            </a:r>
            <a:r>
              <a:rPr lang="en-US" i="1" dirty="0"/>
              <a:t>I</a:t>
            </a:r>
            <a:r>
              <a:rPr lang="en-US" i="1" baseline="-25000" dirty="0"/>
              <a:t>y</a:t>
            </a:r>
            <a:r>
              <a:rPr lang="en-US" dirty="0"/>
              <a:t> , and </a:t>
            </a:r>
            <a:r>
              <a:rPr lang="en-US" i="1" dirty="0"/>
              <a:t>I</a:t>
            </a:r>
            <a:r>
              <a:rPr lang="en-US" baseline="-25000" dirty="0"/>
              <a:t>0</a:t>
            </a:r>
            <a:r>
              <a:rPr lang="en-US" dirty="0"/>
              <a:t> for the square [0, </a:t>
            </a:r>
            <a:r>
              <a:rPr lang="en-US" i="1" dirty="0"/>
              <a:t>s</a:t>
            </a:r>
            <a:r>
              <a:rPr lang="en-US" dirty="0"/>
              <a:t>] </a:t>
            </a:r>
            <a:r>
              <a:rPr lang="en-US" dirty="0">
                <a:sym typeface="Symbol"/>
              </a:rPr>
              <a:t> </a:t>
            </a:r>
            <a:r>
              <a:rPr lang="en-US" dirty="0"/>
              <a:t>[0, </a:t>
            </a:r>
            <a:r>
              <a:rPr lang="en-US" i="1" dirty="0"/>
              <a:t>s</a:t>
            </a:r>
            <a:r>
              <a:rPr lang="en-US" dirty="0"/>
              <a:t>] of constant density </a:t>
            </a:r>
            <a:r>
              <a:rPr lang="el-GR" i="1" dirty="0">
                <a:latin typeface="Cambria Math" panose="02040503050406030204" pitchFamily="18" charset="0"/>
                <a:ea typeface="Cambria Math" panose="02040503050406030204" pitchFamily="18" charset="0"/>
                <a:sym typeface="Euclid Symbol"/>
              </a:rPr>
              <a:t>ρ</a:t>
            </a:r>
            <a:r>
              <a:rPr lang="en-US" dirty="0"/>
              <a:t>. Then find its three radii of gyration.</a:t>
            </a:r>
          </a:p>
          <a:p>
            <a:r>
              <a:rPr lang="en-US" b="1" dirty="0"/>
              <a:t>Solution</a:t>
            </a:r>
          </a:p>
          <a:p>
            <a:r>
              <a:rPr lang="en-US" dirty="0"/>
              <a:t>The three second moments for this object are readily calculated.</a:t>
            </a:r>
          </a:p>
        </p:txBody>
      </p:sp>
      <p:graphicFrame>
        <p:nvGraphicFramePr>
          <p:cNvPr id="175107" name="Object 3"/>
          <p:cNvGraphicFramePr>
            <a:graphicFrameLocks noChangeAspect="1"/>
          </p:cNvGraphicFramePr>
          <p:nvPr>
            <p:extLst>
              <p:ext uri="{D42A27DB-BD31-4B8C-83A1-F6EECF244321}">
                <p14:modId xmlns:p14="http://schemas.microsoft.com/office/powerpoint/2010/main" val="3073202452"/>
              </p:ext>
            </p:extLst>
          </p:nvPr>
        </p:nvGraphicFramePr>
        <p:xfrm>
          <a:off x="2043113" y="3932238"/>
          <a:ext cx="5029200" cy="990600"/>
        </p:xfrm>
        <a:graphic>
          <a:graphicData uri="http://schemas.openxmlformats.org/presentationml/2006/ole">
            <mc:AlternateContent xmlns:mc="http://schemas.openxmlformats.org/markup-compatibility/2006">
              <mc:Choice xmlns:v="urn:schemas-microsoft-com:vml" Requires="v">
                <p:oleObj name="Equation" r:id="rId2" imgW="5029200" imgH="990360" progId="Equation.DSMT4">
                  <p:embed/>
                </p:oleObj>
              </mc:Choice>
              <mc:Fallback>
                <p:oleObj name="Equation" r:id="rId2" imgW="5029200" imgH="990360" progId="Equation.DSMT4">
                  <p:embed/>
                  <p:pic>
                    <p:nvPicPr>
                      <p:cNvPr id="0" name="Picture 3"/>
                      <p:cNvPicPr>
                        <a:picLocks noChangeAspect="1" noChangeArrowheads="1"/>
                      </p:cNvPicPr>
                      <p:nvPr/>
                    </p:nvPicPr>
                    <p:blipFill>
                      <a:blip r:embed="rId3"/>
                      <a:srcRect/>
                      <a:stretch>
                        <a:fillRect/>
                      </a:stretch>
                    </p:blipFill>
                    <p:spPr bwMode="auto">
                      <a:xfrm>
                        <a:off x="2043113" y="3932238"/>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extLst>
              <p:ext uri="{D42A27DB-BD31-4B8C-83A1-F6EECF244321}">
                <p14:modId xmlns:p14="http://schemas.microsoft.com/office/powerpoint/2010/main" val="2289419875"/>
              </p:ext>
            </p:extLst>
          </p:nvPr>
        </p:nvGraphicFramePr>
        <p:xfrm>
          <a:off x="2057400" y="4970463"/>
          <a:ext cx="5041900" cy="990600"/>
        </p:xfrm>
        <a:graphic>
          <a:graphicData uri="http://schemas.openxmlformats.org/presentationml/2006/ole">
            <mc:AlternateContent xmlns:mc="http://schemas.openxmlformats.org/markup-compatibility/2006">
              <mc:Choice xmlns:v="urn:schemas-microsoft-com:vml" Requires="v">
                <p:oleObj name="Equation" r:id="rId4" imgW="5041800" imgH="990360" progId="Equation.DSMT4">
                  <p:embed/>
                </p:oleObj>
              </mc:Choice>
              <mc:Fallback>
                <p:oleObj name="Equation" r:id="rId4" imgW="5041800" imgH="990360" progId="Equation.DSMT4">
                  <p:embed/>
                  <p:pic>
                    <p:nvPicPr>
                      <p:cNvPr id="0" name="Picture 4"/>
                      <p:cNvPicPr>
                        <a:picLocks noChangeAspect="1" noChangeArrowheads="1"/>
                      </p:cNvPicPr>
                      <p:nvPr/>
                    </p:nvPicPr>
                    <p:blipFill>
                      <a:blip r:embed="rId5"/>
                      <a:srcRect/>
                      <a:stretch>
                        <a:fillRect/>
                      </a:stretch>
                    </p:blipFill>
                    <p:spPr bwMode="auto">
                      <a:xfrm>
                        <a:off x="2057400" y="4970463"/>
                        <a:ext cx="504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Second Moments and Radii of Gyration of a Plate of Constant Density (cont.)</a:t>
            </a:r>
          </a:p>
        </p:txBody>
      </p:sp>
      <p:sp>
        <p:nvSpPr>
          <p:cNvPr id="3" name="Content Placeholder 2"/>
          <p:cNvSpPr>
            <a:spLocks noGrp="1"/>
          </p:cNvSpPr>
          <p:nvPr>
            <p:ph idx="1"/>
          </p:nvPr>
        </p:nvSpPr>
        <p:spPr/>
        <p:txBody>
          <a:bodyPr/>
          <a:lstStyle/>
          <a:p>
            <a:endParaRPr lang="en-US" dirty="0"/>
          </a:p>
          <a:p>
            <a:endParaRPr lang="en-US" dirty="0"/>
          </a:p>
          <a:p>
            <a:r>
              <a:rPr lang="en-US" dirty="0"/>
              <a:t>Since the mass of the square is </a:t>
            </a:r>
            <a:r>
              <a:rPr lang="en-US" i="1" dirty="0"/>
              <a:t>M </a:t>
            </a:r>
            <a:r>
              <a:rPr lang="en-US" dirty="0">
                <a:latin typeface="Symbol" pitchFamily="82" charset="2"/>
              </a:rPr>
              <a:t>=</a:t>
            </a:r>
            <a:r>
              <a:rPr lang="en-US" dirty="0"/>
              <a:t> </a:t>
            </a:r>
            <a:r>
              <a:rPr lang="el-GR" i="1" dirty="0">
                <a:latin typeface="Cambria Math" panose="02040503050406030204" pitchFamily="18" charset="0"/>
                <a:ea typeface="Cambria Math" panose="02040503050406030204" pitchFamily="18" charset="0"/>
                <a:sym typeface="Euclid Symbol"/>
              </a:rPr>
              <a:t>ρ</a:t>
            </a:r>
            <a:r>
              <a:rPr lang="en-US" i="1" dirty="0"/>
              <a:t>s</a:t>
            </a:r>
            <a:r>
              <a:rPr lang="en-US" baseline="30000" dirty="0"/>
              <a:t>2</a:t>
            </a:r>
            <a:r>
              <a:rPr lang="en-US" dirty="0"/>
              <a:t>, this tells us</a:t>
            </a:r>
          </a:p>
        </p:txBody>
      </p:sp>
      <p:graphicFrame>
        <p:nvGraphicFramePr>
          <p:cNvPr id="176130" name="Object 2"/>
          <p:cNvGraphicFramePr>
            <a:graphicFrameLocks noChangeAspect="1"/>
          </p:cNvGraphicFramePr>
          <p:nvPr>
            <p:extLst>
              <p:ext uri="{D42A27DB-BD31-4B8C-83A1-F6EECF244321}">
                <p14:modId xmlns:p14="http://schemas.microsoft.com/office/powerpoint/2010/main" val="1159687244"/>
              </p:ext>
            </p:extLst>
          </p:nvPr>
        </p:nvGraphicFramePr>
        <p:xfrm>
          <a:off x="3371850" y="1365250"/>
          <a:ext cx="2400300" cy="889000"/>
        </p:xfrm>
        <a:graphic>
          <a:graphicData uri="http://schemas.openxmlformats.org/presentationml/2006/ole">
            <mc:AlternateContent xmlns:mc="http://schemas.openxmlformats.org/markup-compatibility/2006">
              <mc:Choice xmlns:v="urn:schemas-microsoft-com:vml" Requires="v">
                <p:oleObj name="Equation" r:id="rId2" imgW="2400120" imgH="888840" progId="Equation.DSMT4">
                  <p:embed/>
                </p:oleObj>
              </mc:Choice>
              <mc:Fallback>
                <p:oleObj name="Equation" r:id="rId2" imgW="2400120" imgH="888840" progId="Equation.DSMT4">
                  <p:embed/>
                  <p:pic>
                    <p:nvPicPr>
                      <p:cNvPr id="0" name="Picture 2"/>
                      <p:cNvPicPr>
                        <a:picLocks noChangeAspect="1" noChangeArrowheads="1"/>
                      </p:cNvPicPr>
                      <p:nvPr/>
                    </p:nvPicPr>
                    <p:blipFill>
                      <a:blip r:embed="rId3"/>
                      <a:srcRect/>
                      <a:stretch>
                        <a:fillRect/>
                      </a:stretch>
                    </p:blipFill>
                    <p:spPr bwMode="auto">
                      <a:xfrm>
                        <a:off x="3371850" y="1365250"/>
                        <a:ext cx="2400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1" name="Object 3"/>
          <p:cNvGraphicFramePr>
            <a:graphicFrameLocks noChangeAspect="1"/>
          </p:cNvGraphicFramePr>
          <p:nvPr/>
        </p:nvGraphicFramePr>
        <p:xfrm>
          <a:off x="2038350" y="2971800"/>
          <a:ext cx="5067300" cy="965200"/>
        </p:xfrm>
        <a:graphic>
          <a:graphicData uri="http://schemas.openxmlformats.org/presentationml/2006/ole">
            <mc:AlternateContent xmlns:mc="http://schemas.openxmlformats.org/markup-compatibility/2006">
              <mc:Choice xmlns:v="urn:schemas-microsoft-com:vml" Requires="v">
                <p:oleObj name="Equation" r:id="rId4" imgW="5067000" imgH="965160" progId="Equation.DSMT4">
                  <p:embed/>
                </p:oleObj>
              </mc:Choice>
              <mc:Fallback>
                <p:oleObj name="Equation" r:id="rId4" imgW="5067000" imgH="965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50" y="2971800"/>
                        <a:ext cx="5067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Using a Double Integral to Find the Area between Two Parabolas </a:t>
            </a:r>
          </a:p>
        </p:txBody>
      </p:sp>
      <p:sp>
        <p:nvSpPr>
          <p:cNvPr id="3" name="Content Placeholder 2"/>
          <p:cNvSpPr>
            <a:spLocks noGrp="1"/>
          </p:cNvSpPr>
          <p:nvPr>
            <p:ph idx="1"/>
          </p:nvPr>
        </p:nvSpPr>
        <p:spPr/>
        <p:txBody>
          <a:bodyPr/>
          <a:lstStyle/>
          <a:p>
            <a:r>
              <a:rPr lang="en-US" dirty="0"/>
              <a:t>Find the area of the region </a:t>
            </a:r>
            <a:r>
              <a:rPr lang="en-US" i="1" dirty="0"/>
              <a:t>R </a:t>
            </a:r>
            <a:r>
              <a:rPr lang="en-US" dirty="0"/>
              <a:t>bounded between the parabolas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3</a:t>
            </a:r>
            <a:r>
              <a:rPr lang="en-US" i="1" dirty="0">
                <a:solidFill>
                  <a:srgbClr val="0000FF"/>
                </a:solidFill>
              </a:rPr>
              <a:t>x</a:t>
            </a:r>
            <a:r>
              <a:rPr lang="en-US" baseline="30000" dirty="0">
                <a:solidFill>
                  <a:srgbClr val="0000FF"/>
                </a:solidFill>
              </a:rPr>
              <a:t>2</a:t>
            </a:r>
            <a:r>
              <a:rPr lang="en-US" dirty="0"/>
              <a:t> and </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2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t>.</a:t>
            </a:r>
          </a:p>
          <a:p>
            <a:r>
              <a:rPr lang="en-US" b="1" dirty="0"/>
              <a:t>Solution</a:t>
            </a:r>
          </a:p>
          <a:p>
            <a:pPr>
              <a:spcBef>
                <a:spcPts val="0"/>
              </a:spcBef>
            </a:pPr>
            <a:r>
              <a:rPr lang="en-US" dirty="0"/>
              <a:t>We encountered this region in </a:t>
            </a:r>
          </a:p>
          <a:p>
            <a:pPr>
              <a:spcBef>
                <a:spcPts val="0"/>
              </a:spcBef>
            </a:pPr>
            <a:r>
              <a:rPr lang="en-US" dirty="0"/>
              <a:t>Example 4 of Section 14.1; but in this</a:t>
            </a:r>
          </a:p>
          <a:p>
            <a:pPr>
              <a:spcBef>
                <a:spcPts val="0"/>
              </a:spcBef>
            </a:pPr>
            <a:r>
              <a:rPr lang="en-US" dirty="0"/>
              <a:t>problem, we seek the area of </a:t>
            </a:r>
            <a:r>
              <a:rPr lang="en-US" i="1" dirty="0"/>
              <a:t>R.</a:t>
            </a:r>
            <a:r>
              <a:rPr lang="en-US" dirty="0"/>
              <a:t> </a:t>
            </a:r>
          </a:p>
          <a:p>
            <a:pPr>
              <a:spcBef>
                <a:spcPts val="0"/>
              </a:spcBef>
            </a:pPr>
            <a:r>
              <a:rPr lang="en-US" dirty="0"/>
              <a:t>Referring to Figure 1, and using </a:t>
            </a:r>
          </a:p>
          <a:p>
            <a:pPr>
              <a:spcBef>
                <a:spcPts val="0"/>
              </a:spcBef>
            </a:pPr>
            <a:r>
              <a:rPr lang="en-US" dirty="0"/>
              <a:t>vertical slices through </a:t>
            </a:r>
            <a:r>
              <a:rPr lang="en-US" i="1" dirty="0"/>
              <a:t>R</a:t>
            </a:r>
            <a:r>
              <a:rPr lang="en-US" dirty="0"/>
              <a:t>, its area is </a:t>
            </a:r>
          </a:p>
          <a:p>
            <a:pPr>
              <a:spcBef>
                <a:spcPts val="0"/>
              </a:spcBef>
            </a:pPr>
            <a:r>
              <a:rPr lang="en-US" dirty="0"/>
              <a:t>as follows.</a:t>
            </a:r>
          </a:p>
        </p:txBody>
      </p:sp>
      <p:pic>
        <p:nvPicPr>
          <p:cNvPr id="1536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638800" y="1750979"/>
            <a:ext cx="3200400" cy="4192621"/>
          </a:xfrm>
          <a:prstGeom prst="rect">
            <a:avLst/>
          </a:prstGeom>
          <a:noFill/>
          <a:ln w="9525">
            <a:noFill/>
            <a:miter lim="800000"/>
            <a:headEnd/>
            <a:tailEnd/>
          </a:ln>
        </p:spPr>
      </p:pic>
      <p:sp>
        <p:nvSpPr>
          <p:cNvPr id="5" name="Rectangle 4"/>
          <p:cNvSpPr/>
          <p:nvPr/>
        </p:nvSpPr>
        <p:spPr>
          <a:xfrm>
            <a:off x="4419600" y="541020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Double Integral to Find the Area between Two Parabolas (cont.)</a:t>
            </a:r>
          </a:p>
        </p:txBody>
      </p:sp>
      <p:graphicFrame>
        <p:nvGraphicFramePr>
          <p:cNvPr id="154627" name="Object 3"/>
          <p:cNvGraphicFramePr>
            <a:graphicFrameLocks noChangeAspect="1"/>
          </p:cNvGraphicFramePr>
          <p:nvPr/>
        </p:nvGraphicFramePr>
        <p:xfrm>
          <a:off x="1219200" y="1492044"/>
          <a:ext cx="1320800" cy="812800"/>
        </p:xfrm>
        <a:graphic>
          <a:graphicData uri="http://schemas.openxmlformats.org/presentationml/2006/ole">
            <mc:AlternateContent xmlns:mc="http://schemas.openxmlformats.org/markup-compatibility/2006">
              <mc:Choice xmlns:v="urn:schemas-microsoft-com:vml" Requires="v">
                <p:oleObj name="Equation" r:id="rId2" imgW="1320480" imgH="812520" progId="Equation.DSMT4">
                  <p:embed/>
                </p:oleObj>
              </mc:Choice>
              <mc:Fallback>
                <p:oleObj name="Equation" r:id="rId2" imgW="1320480" imgH="812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92044"/>
                        <a:ext cx="1320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2576052" y="1371600"/>
          <a:ext cx="2095500" cy="736600"/>
        </p:xfrm>
        <a:graphic>
          <a:graphicData uri="http://schemas.openxmlformats.org/presentationml/2006/ole">
            <mc:AlternateContent xmlns:mc="http://schemas.openxmlformats.org/markup-compatibility/2006">
              <mc:Choice xmlns:v="urn:schemas-microsoft-com:vml" Requires="v">
                <p:oleObj name="Equation" r:id="rId4" imgW="2095200" imgH="736560" progId="Equation.DSMT4">
                  <p:embed/>
                </p:oleObj>
              </mc:Choice>
              <mc:Fallback>
                <p:oleObj name="Equation" r:id="rId4" imgW="2095200" imgH="736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052" y="1371600"/>
                        <a:ext cx="2095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4694904" y="1418304"/>
          <a:ext cx="2197100" cy="698500"/>
        </p:xfrm>
        <a:graphic>
          <a:graphicData uri="http://schemas.openxmlformats.org/presentationml/2006/ole">
            <mc:AlternateContent xmlns:mc="http://schemas.openxmlformats.org/markup-compatibility/2006">
              <mc:Choice xmlns:v="urn:schemas-microsoft-com:vml" Requires="v">
                <p:oleObj name="Equation" r:id="rId6" imgW="2197080" imgH="698400" progId="Equation.DSMT4">
                  <p:embed/>
                </p:oleObj>
              </mc:Choice>
              <mc:Fallback>
                <p:oleObj name="Equation" r:id="rId6" imgW="2197080" imgH="698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4904" y="1418304"/>
                        <a:ext cx="2197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extLst>
              <p:ext uri="{D42A27DB-BD31-4B8C-83A1-F6EECF244321}">
                <p14:modId xmlns:p14="http://schemas.microsoft.com/office/powerpoint/2010/main" val="2318038861"/>
              </p:ext>
            </p:extLst>
          </p:nvPr>
        </p:nvGraphicFramePr>
        <p:xfrm>
          <a:off x="1501569" y="2590800"/>
          <a:ext cx="2286000" cy="698500"/>
        </p:xfrm>
        <a:graphic>
          <a:graphicData uri="http://schemas.openxmlformats.org/presentationml/2006/ole">
            <mc:AlternateContent xmlns:mc="http://schemas.openxmlformats.org/markup-compatibility/2006">
              <mc:Choice xmlns:v="urn:schemas-microsoft-com:vml" Requires="v">
                <p:oleObj name="Equation" r:id="rId8" imgW="2286000" imgH="698400" progId="Equation.DSMT4">
                  <p:embed/>
                </p:oleObj>
              </mc:Choice>
              <mc:Fallback>
                <p:oleObj name="Equation" r:id="rId8" imgW="2286000" imgH="698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1569" y="2590800"/>
                        <a:ext cx="2286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1" name="Object 7"/>
          <p:cNvGraphicFramePr>
            <a:graphicFrameLocks noChangeAspect="1"/>
          </p:cNvGraphicFramePr>
          <p:nvPr>
            <p:extLst>
              <p:ext uri="{D42A27DB-BD31-4B8C-83A1-F6EECF244321}">
                <p14:modId xmlns:p14="http://schemas.microsoft.com/office/powerpoint/2010/main" val="1861942074"/>
              </p:ext>
            </p:extLst>
          </p:nvPr>
        </p:nvGraphicFramePr>
        <p:xfrm>
          <a:off x="3873500" y="2381250"/>
          <a:ext cx="2070100" cy="1104900"/>
        </p:xfrm>
        <a:graphic>
          <a:graphicData uri="http://schemas.openxmlformats.org/presentationml/2006/ole">
            <mc:AlternateContent xmlns:mc="http://schemas.openxmlformats.org/markup-compatibility/2006">
              <mc:Choice xmlns:v="urn:schemas-microsoft-com:vml" Requires="v">
                <p:oleObj name="Equation" r:id="rId10" imgW="2070000" imgH="1104840" progId="Equation.DSMT4">
                  <p:embed/>
                </p:oleObj>
              </mc:Choice>
              <mc:Fallback>
                <p:oleObj name="Equation" r:id="rId10" imgW="2070000" imgH="11048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3500" y="2381250"/>
                        <a:ext cx="2070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2" name="Object 8"/>
          <p:cNvGraphicFramePr>
            <a:graphicFrameLocks noChangeAspect="1"/>
          </p:cNvGraphicFramePr>
          <p:nvPr>
            <p:extLst>
              <p:ext uri="{D42A27DB-BD31-4B8C-83A1-F6EECF244321}">
                <p14:modId xmlns:p14="http://schemas.microsoft.com/office/powerpoint/2010/main" val="1806297636"/>
              </p:ext>
            </p:extLst>
          </p:nvPr>
        </p:nvGraphicFramePr>
        <p:xfrm>
          <a:off x="1504950" y="3556000"/>
          <a:ext cx="2895600" cy="939800"/>
        </p:xfrm>
        <a:graphic>
          <a:graphicData uri="http://schemas.openxmlformats.org/presentationml/2006/ole">
            <mc:AlternateContent xmlns:mc="http://schemas.openxmlformats.org/markup-compatibility/2006">
              <mc:Choice xmlns:v="urn:schemas-microsoft-com:vml" Requires="v">
                <p:oleObj name="Equation" r:id="rId12" imgW="2895480" imgH="939600" progId="Equation.DSMT4">
                  <p:embed/>
                </p:oleObj>
              </mc:Choice>
              <mc:Fallback>
                <p:oleObj name="Equation" r:id="rId12" imgW="2895480" imgH="939600" progId="Equation.DSMT4">
                  <p:embed/>
                  <p:pic>
                    <p:nvPicPr>
                      <p:cNvPr id="0" name="Picture 8"/>
                      <p:cNvPicPr>
                        <a:picLocks noChangeAspect="1" noChangeArrowheads="1"/>
                      </p:cNvPicPr>
                      <p:nvPr/>
                    </p:nvPicPr>
                    <p:blipFill>
                      <a:blip r:embed="rId13"/>
                      <a:srcRect/>
                      <a:stretch>
                        <a:fillRect/>
                      </a:stretch>
                    </p:blipFill>
                    <p:spPr bwMode="auto">
                      <a:xfrm>
                        <a:off x="1504950" y="3556000"/>
                        <a:ext cx="2895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3" name="Object 9"/>
          <p:cNvGraphicFramePr>
            <a:graphicFrameLocks noChangeAspect="1"/>
          </p:cNvGraphicFramePr>
          <p:nvPr>
            <p:extLst>
              <p:ext uri="{D42A27DB-BD31-4B8C-83A1-F6EECF244321}">
                <p14:modId xmlns:p14="http://schemas.microsoft.com/office/powerpoint/2010/main" val="792189525"/>
              </p:ext>
            </p:extLst>
          </p:nvPr>
        </p:nvGraphicFramePr>
        <p:xfrm>
          <a:off x="1501569" y="4648200"/>
          <a:ext cx="2451100" cy="838200"/>
        </p:xfrm>
        <a:graphic>
          <a:graphicData uri="http://schemas.openxmlformats.org/presentationml/2006/ole">
            <mc:AlternateContent xmlns:mc="http://schemas.openxmlformats.org/markup-compatibility/2006">
              <mc:Choice xmlns:v="urn:schemas-microsoft-com:vml" Requires="v">
                <p:oleObj name="Equation" r:id="rId14" imgW="2450880" imgH="838080" progId="Equation.DSMT4">
                  <p:embed/>
                </p:oleObj>
              </mc:Choice>
              <mc:Fallback>
                <p:oleObj name="Equation" r:id="rId14" imgW="2450880" imgH="838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1569" y="4648200"/>
                        <a:ext cx="245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46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 (cont.) </a:t>
            </a:r>
          </a:p>
        </p:txBody>
      </p:sp>
      <p:sp>
        <p:nvSpPr>
          <p:cNvPr id="3" name="Content Placeholder 2"/>
          <p:cNvSpPr>
            <a:spLocks noGrp="1"/>
          </p:cNvSpPr>
          <p:nvPr>
            <p:ph idx="1"/>
          </p:nvPr>
        </p:nvSpPr>
        <p:spPr/>
        <p:txBody>
          <a:bodyPr/>
          <a:lstStyle/>
          <a:p>
            <a:r>
              <a:rPr lang="en-US" dirty="0"/>
              <a:t>Given our work in Section 14.1,            could also be </a:t>
            </a:r>
          </a:p>
          <a:p>
            <a:r>
              <a:rPr lang="en-US" dirty="0"/>
              <a:t>interpreted as the volume of the solid between the </a:t>
            </a:r>
            <a:r>
              <a:rPr lang="en-US" i="1" dirty="0"/>
              <a:t>xy</a:t>
            </a:r>
            <a:r>
              <a:rPr lang="en-US" dirty="0"/>
              <a:t>‑plane and the surface </a:t>
            </a:r>
            <a:r>
              <a:rPr lang="en-US" i="1" dirty="0"/>
              <a:t>f</a:t>
            </a:r>
            <a:r>
              <a:rPr lang="en-US" dirty="0"/>
              <a:t>(</a:t>
            </a:r>
            <a:r>
              <a:rPr lang="en-US" i="1" dirty="0"/>
              <a:t>x</a:t>
            </a:r>
            <a:r>
              <a:rPr lang="en-US" dirty="0"/>
              <a:t>, </a:t>
            </a:r>
            <a:r>
              <a:rPr lang="en-US" i="1" dirty="0"/>
              <a:t>y</a:t>
            </a:r>
            <a:r>
              <a:rPr lang="en-US" dirty="0"/>
              <a:t>) </a:t>
            </a:r>
            <a:r>
              <a:rPr lang="en-US" dirty="0">
                <a:latin typeface="Symbol" pitchFamily="82" charset="2"/>
              </a:rPr>
              <a:t>=</a:t>
            </a:r>
            <a:r>
              <a:rPr lang="en-US" dirty="0"/>
              <a:t> 1 over the region </a:t>
            </a:r>
            <a:r>
              <a:rPr lang="en-US" i="1" dirty="0"/>
              <a:t>R</a:t>
            </a:r>
            <a:r>
              <a:rPr lang="en-US" dirty="0"/>
              <a:t>—in other words, the volume of a right cylinder of height 1 and base </a:t>
            </a:r>
            <a:r>
              <a:rPr lang="en-US" i="1" dirty="0"/>
              <a:t>R</a:t>
            </a:r>
            <a:r>
              <a:rPr lang="en-US" dirty="0"/>
              <a:t>. Since the volume of such a cylinder is </a:t>
            </a:r>
            <a:br>
              <a:rPr lang="en-US" dirty="0"/>
            </a:br>
            <a:r>
              <a:rPr lang="en-US" dirty="0"/>
              <a:t>1 </a:t>
            </a:r>
            <a:r>
              <a:rPr lang="en-US" dirty="0">
                <a:sym typeface="Symbol"/>
              </a:rPr>
              <a:t></a:t>
            </a:r>
            <a:r>
              <a:rPr lang="en-US" dirty="0"/>
              <a:t> Area (</a:t>
            </a:r>
            <a:r>
              <a:rPr lang="en-US" i="1" dirty="0"/>
              <a:t>R</a:t>
            </a:r>
            <a:r>
              <a:rPr lang="en-US" dirty="0"/>
              <a:t>), we have the following.</a:t>
            </a:r>
          </a:p>
        </p:txBody>
      </p:sp>
      <p:graphicFrame>
        <p:nvGraphicFramePr>
          <p:cNvPr id="188419" name="Object 3"/>
          <p:cNvGraphicFramePr>
            <a:graphicFrameLocks noChangeAspect="1"/>
          </p:cNvGraphicFramePr>
          <p:nvPr>
            <p:extLst>
              <p:ext uri="{D42A27DB-BD31-4B8C-83A1-F6EECF244321}">
                <p14:modId xmlns:p14="http://schemas.microsoft.com/office/powerpoint/2010/main" val="3967996777"/>
              </p:ext>
            </p:extLst>
          </p:nvPr>
        </p:nvGraphicFramePr>
        <p:xfrm>
          <a:off x="5121910" y="1291590"/>
          <a:ext cx="685800" cy="749300"/>
        </p:xfrm>
        <a:graphic>
          <a:graphicData uri="http://schemas.openxmlformats.org/presentationml/2006/ole">
            <mc:AlternateContent xmlns:mc="http://schemas.openxmlformats.org/markup-compatibility/2006">
              <mc:Choice xmlns:v="urn:schemas-microsoft-com:vml" Requires="v">
                <p:oleObj name="Equation" r:id="rId2" imgW="685800" imgH="749160" progId="Equation.DSMT4">
                  <p:embed/>
                </p:oleObj>
              </mc:Choice>
              <mc:Fallback>
                <p:oleObj name="Equation" r:id="rId2" imgW="685800" imgH="749160" progId="Equation.DSMT4">
                  <p:embed/>
                  <p:pic>
                    <p:nvPicPr>
                      <p:cNvPr id="0" name="Picture 3"/>
                      <p:cNvPicPr>
                        <a:picLocks noChangeAspect="1" noChangeArrowheads="1"/>
                      </p:cNvPicPr>
                      <p:nvPr/>
                    </p:nvPicPr>
                    <p:blipFill>
                      <a:blip r:embed="rId3"/>
                      <a:srcRect/>
                      <a:stretch>
                        <a:fillRect/>
                      </a:stretch>
                    </p:blipFill>
                    <p:spPr bwMode="auto">
                      <a:xfrm>
                        <a:off x="5121910" y="1291590"/>
                        <a:ext cx="68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0" name="Object 4"/>
          <p:cNvGraphicFramePr>
            <a:graphicFrameLocks noChangeAspect="1"/>
          </p:cNvGraphicFramePr>
          <p:nvPr/>
        </p:nvGraphicFramePr>
        <p:xfrm>
          <a:off x="1106948" y="4102100"/>
          <a:ext cx="3098800" cy="469900"/>
        </p:xfrm>
        <a:graphic>
          <a:graphicData uri="http://schemas.openxmlformats.org/presentationml/2006/ole">
            <mc:AlternateContent xmlns:mc="http://schemas.openxmlformats.org/markup-compatibility/2006">
              <mc:Choice xmlns:v="urn:schemas-microsoft-com:vml" Requires="v">
                <p:oleObj name="Equation" r:id="rId4" imgW="3098520" imgH="469800" progId="Equation.DSMT4">
                  <p:embed/>
                </p:oleObj>
              </mc:Choice>
              <mc:Fallback>
                <p:oleObj name="Equation" r:id="rId4" imgW="309852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948" y="4102100"/>
                        <a:ext cx="309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2311400" y="4603956"/>
          <a:ext cx="6146800" cy="469900"/>
        </p:xfrm>
        <a:graphic>
          <a:graphicData uri="http://schemas.openxmlformats.org/presentationml/2006/ole">
            <mc:AlternateContent xmlns:mc="http://schemas.openxmlformats.org/markup-compatibility/2006">
              <mc:Choice xmlns:v="urn:schemas-microsoft-com:vml" Requires="v">
                <p:oleObj name="Equation" r:id="rId6" imgW="6146640" imgH="469800" progId="Equation.DSMT4">
                  <p:embed/>
                </p:oleObj>
              </mc:Choice>
              <mc:Fallback>
                <p:oleObj name="Equation" r:id="rId6" imgW="614664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4603956"/>
                        <a:ext cx="614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2" name="Object 6"/>
          <p:cNvGraphicFramePr>
            <a:graphicFrameLocks noChangeAspect="1"/>
          </p:cNvGraphicFramePr>
          <p:nvPr/>
        </p:nvGraphicFramePr>
        <p:xfrm>
          <a:off x="2311400" y="5164392"/>
          <a:ext cx="1219200" cy="812800"/>
        </p:xfrm>
        <a:graphic>
          <a:graphicData uri="http://schemas.openxmlformats.org/presentationml/2006/ole">
            <mc:AlternateContent xmlns:mc="http://schemas.openxmlformats.org/markup-compatibility/2006">
              <mc:Choice xmlns:v="urn:schemas-microsoft-com:vml" Requires="v">
                <p:oleObj name="Equation" r:id="rId8" imgW="1218960" imgH="812520" progId="Equation.DSMT4">
                  <p:embed/>
                </p:oleObj>
              </mc:Choice>
              <mc:Fallback>
                <p:oleObj name="Equation" r:id="rId8" imgW="1218960" imgH="8125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1400" y="5164392"/>
                        <a:ext cx="1219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3558460" y="5175044"/>
          <a:ext cx="1041400" cy="812800"/>
        </p:xfrm>
        <a:graphic>
          <a:graphicData uri="http://schemas.openxmlformats.org/presentationml/2006/ole">
            <mc:AlternateContent xmlns:mc="http://schemas.openxmlformats.org/markup-compatibility/2006">
              <mc:Choice xmlns:v="urn:schemas-microsoft-com:vml" Requires="v">
                <p:oleObj name="Equation" r:id="rId10" imgW="1041120" imgH="812520" progId="Equation.DSMT4">
                  <p:embed/>
                </p:oleObj>
              </mc:Choice>
              <mc:Fallback>
                <p:oleObj name="Equation" r:id="rId10" imgW="1041120" imgH="8125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8460" y="5175044"/>
                        <a:ext cx="1041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 (cont.)</a:t>
            </a:r>
          </a:p>
        </p:txBody>
      </p:sp>
      <p:sp>
        <p:nvSpPr>
          <p:cNvPr id="3" name="Content Placeholder 2"/>
          <p:cNvSpPr>
            <a:spLocks noGrp="1"/>
          </p:cNvSpPr>
          <p:nvPr>
            <p:ph idx="1"/>
          </p:nvPr>
        </p:nvSpPr>
        <p:spPr>
          <a:xfrm>
            <a:off x="457200" y="1280160"/>
            <a:ext cx="8229600" cy="3194721"/>
          </a:xfrm>
        </p:spPr>
        <p:txBody>
          <a:bodyPr>
            <a:spAutoFit/>
          </a:bodyPr>
          <a:lstStyle/>
          <a:p>
            <a:r>
              <a:rPr lang="en-US" dirty="0"/>
              <a:t>Now imagine an empty tank in the shape of a right cylinder with base </a:t>
            </a:r>
            <a:r>
              <a:rPr lang="en-US" i="1" dirty="0"/>
              <a:t>R </a:t>
            </a:r>
            <a:r>
              <a:rPr lang="en-US" dirty="0"/>
              <a:t>and indefinite height, which we proceed to fill with a given volume </a:t>
            </a:r>
            <a:r>
              <a:rPr lang="en-US" i="1" dirty="0"/>
              <a:t>V </a:t>
            </a:r>
            <a:r>
              <a:rPr lang="en-US" dirty="0"/>
              <a:t>of water. Then </a:t>
            </a:r>
            <a:br>
              <a:rPr lang="en-US" dirty="0"/>
            </a:br>
            <a:r>
              <a:rPr lang="en-US" i="1" dirty="0"/>
              <a:t>V</a:t>
            </a:r>
            <a:r>
              <a:rPr lang="en-US" dirty="0"/>
              <a:t> </a:t>
            </a:r>
            <a:r>
              <a:rPr lang="en-US" dirty="0">
                <a:latin typeface="Symbol" pitchFamily="82" charset="2"/>
              </a:rPr>
              <a:t>=</a:t>
            </a:r>
            <a:r>
              <a:rPr lang="en-US" dirty="0"/>
              <a:t> </a:t>
            </a:r>
            <a:r>
              <a:rPr lang="en-US" i="1" dirty="0"/>
              <a:t>h</a:t>
            </a:r>
            <a:r>
              <a:rPr lang="en-US" dirty="0"/>
              <a:t> </a:t>
            </a:r>
            <a:r>
              <a:rPr lang="en-US" dirty="0">
                <a:sym typeface="Symbol"/>
              </a:rPr>
              <a:t></a:t>
            </a:r>
            <a:r>
              <a:rPr lang="en-US" dirty="0"/>
              <a:t> Area (</a:t>
            </a:r>
            <a:r>
              <a:rPr lang="en-US" i="1" dirty="0"/>
              <a:t>R</a:t>
            </a:r>
            <a:r>
              <a:rPr lang="en-US" dirty="0"/>
              <a:t>), where </a:t>
            </a:r>
            <a:r>
              <a:rPr lang="en-US" i="1" dirty="0"/>
              <a:t>h</a:t>
            </a:r>
            <a:r>
              <a:rPr lang="en-US" dirty="0"/>
              <a:t> is the ultimate height of the water in the tank. If the surface of the water is now pushed down in some areas, it must rise in other areas in order to maintain constant volume.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 (cont.)</a:t>
            </a:r>
          </a:p>
        </p:txBody>
      </p:sp>
      <p:sp>
        <p:nvSpPr>
          <p:cNvPr id="3" name="Content Placeholder 2"/>
          <p:cNvSpPr>
            <a:spLocks noGrp="1"/>
          </p:cNvSpPr>
          <p:nvPr>
            <p:ph idx="1"/>
          </p:nvPr>
        </p:nvSpPr>
        <p:spPr>
          <a:xfrm>
            <a:off x="457200" y="1280160"/>
            <a:ext cx="8229600" cy="2477601"/>
          </a:xfrm>
        </p:spPr>
        <p:txBody>
          <a:bodyPr>
            <a:spAutoFit/>
          </a:bodyPr>
          <a:lstStyle/>
          <a:p>
            <a:pPr>
              <a:spcBef>
                <a:spcPts val="1200"/>
              </a:spcBef>
            </a:pPr>
            <a:r>
              <a:rPr lang="en-US" dirty="0"/>
              <a:t>At any given moment in time, the surface of the water represents the graph of a function </a:t>
            </a:r>
            <a:r>
              <a:rPr lang="en-US" i="1" dirty="0"/>
              <a:t>f</a:t>
            </a:r>
            <a:r>
              <a:rPr lang="en-US" dirty="0"/>
              <a:t>(</a:t>
            </a:r>
            <a:r>
              <a:rPr lang="en-US" i="1" dirty="0"/>
              <a:t>x</a:t>
            </a:r>
            <a:r>
              <a:rPr lang="en-US" dirty="0"/>
              <a:t>, </a:t>
            </a:r>
            <a:r>
              <a:rPr lang="en-US" i="1" dirty="0"/>
              <a:t>y</a:t>
            </a:r>
            <a:r>
              <a:rPr lang="en-US" dirty="0"/>
              <a:t>) and the volume of the solid bounded by the </a:t>
            </a:r>
            <a:r>
              <a:rPr lang="en-US" i="1" dirty="0"/>
              <a:t>xy</a:t>
            </a:r>
            <a:r>
              <a:rPr lang="en-US" dirty="0"/>
              <a:t>-plane and </a:t>
            </a:r>
          </a:p>
          <a:p>
            <a:pPr>
              <a:spcBef>
                <a:spcPts val="600"/>
              </a:spcBef>
            </a:pPr>
            <a:r>
              <a:rPr lang="en-US" i="1" dirty="0"/>
              <a:t>z</a:t>
            </a:r>
            <a:r>
              <a:rPr lang="en-US" dirty="0"/>
              <a:t> </a:t>
            </a:r>
            <a:r>
              <a:rPr lang="en-US" dirty="0">
                <a:latin typeface="Symbol" pitchFamily="82" charset="2"/>
              </a:rPr>
              <a:t>=</a:t>
            </a:r>
            <a:r>
              <a:rPr lang="en-US" dirty="0"/>
              <a:t> </a:t>
            </a:r>
            <a:r>
              <a:rPr lang="en-US" i="1" dirty="0"/>
              <a:t>f</a:t>
            </a:r>
            <a:r>
              <a:rPr lang="en-US" dirty="0"/>
              <a:t>(</a:t>
            </a:r>
            <a:r>
              <a:rPr lang="en-US" i="1" dirty="0"/>
              <a:t>x</a:t>
            </a:r>
            <a:r>
              <a:rPr lang="en-US" dirty="0"/>
              <a:t>, </a:t>
            </a:r>
            <a:r>
              <a:rPr lang="en-US" i="1" dirty="0"/>
              <a:t>y</a:t>
            </a:r>
            <a:r>
              <a:rPr lang="en-US" dirty="0"/>
              <a:t>) over </a:t>
            </a:r>
            <a:r>
              <a:rPr lang="en-US" i="1" dirty="0"/>
              <a:t>R</a:t>
            </a:r>
            <a:r>
              <a:rPr lang="en-US" dirty="0"/>
              <a:t> is                         Since the volume of </a:t>
            </a:r>
          </a:p>
          <a:p>
            <a:pPr>
              <a:spcBef>
                <a:spcPts val="1200"/>
              </a:spcBef>
            </a:pPr>
            <a:r>
              <a:rPr lang="en-US" dirty="0"/>
              <a:t>water never changes, it must be the case that</a:t>
            </a:r>
          </a:p>
        </p:txBody>
      </p:sp>
      <p:graphicFrame>
        <p:nvGraphicFramePr>
          <p:cNvPr id="189442" name="Object 2"/>
          <p:cNvGraphicFramePr>
            <a:graphicFrameLocks noChangeAspect="1"/>
          </p:cNvGraphicFramePr>
          <p:nvPr/>
        </p:nvGraphicFramePr>
        <p:xfrm>
          <a:off x="3266722" y="2616200"/>
          <a:ext cx="1816100" cy="812800"/>
        </p:xfrm>
        <a:graphic>
          <a:graphicData uri="http://schemas.openxmlformats.org/presentationml/2006/ole">
            <mc:AlternateContent xmlns:mc="http://schemas.openxmlformats.org/markup-compatibility/2006">
              <mc:Choice xmlns:v="urn:schemas-microsoft-com:vml" Requires="v">
                <p:oleObj name="Equation" r:id="rId2" imgW="1815840" imgH="812520" progId="Equation.DSMT4">
                  <p:embed/>
                </p:oleObj>
              </mc:Choice>
              <mc:Fallback>
                <p:oleObj name="Equation" r:id="rId2" imgW="1815840" imgH="812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722" y="2616200"/>
                        <a:ext cx="1816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2406650" y="3835400"/>
          <a:ext cx="4330700" cy="812800"/>
        </p:xfrm>
        <a:graphic>
          <a:graphicData uri="http://schemas.openxmlformats.org/presentationml/2006/ole">
            <mc:AlternateContent xmlns:mc="http://schemas.openxmlformats.org/markup-compatibility/2006">
              <mc:Choice xmlns:v="urn:schemas-microsoft-com:vml" Requires="v">
                <p:oleObj name="Equation" r:id="rId4" imgW="4330440" imgH="812520" progId="Equation.DSMT4">
                  <p:embed/>
                </p:oleObj>
              </mc:Choice>
              <mc:Fallback>
                <p:oleObj name="Equation" r:id="rId4" imgW="4330440" imgH="8125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6650" y="3835400"/>
                        <a:ext cx="4330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by Double Integration (cont.)</a:t>
            </a:r>
          </a:p>
        </p:txBody>
      </p:sp>
      <p:sp>
        <p:nvSpPr>
          <p:cNvPr id="3" name="Content Placeholder 2"/>
          <p:cNvSpPr>
            <a:spLocks noGrp="1"/>
          </p:cNvSpPr>
          <p:nvPr>
            <p:ph idx="1"/>
          </p:nvPr>
        </p:nvSpPr>
        <p:spPr>
          <a:xfrm>
            <a:off x="457200" y="1280160"/>
            <a:ext cx="8229600" cy="4228850"/>
          </a:xfrm>
        </p:spPr>
        <p:txBody>
          <a:bodyPr>
            <a:spAutoFit/>
          </a:bodyPr>
          <a:lstStyle/>
          <a:p>
            <a:r>
              <a:rPr lang="en-US" dirty="0"/>
              <a:t>We use this observation to define the </a:t>
            </a:r>
            <a:r>
              <a:rPr lang="en-US" i="1" dirty="0"/>
              <a:t>average value</a:t>
            </a:r>
            <a:r>
              <a:rPr lang="en-US" dirty="0"/>
              <a:t> </a:t>
            </a:r>
            <a:r>
              <a:rPr lang="en-US" i="1" dirty="0"/>
              <a:t>of</a:t>
            </a:r>
            <a:r>
              <a:rPr lang="en-US" dirty="0"/>
              <a:t> </a:t>
            </a:r>
            <a:r>
              <a:rPr lang="en-US" i="1" dirty="0"/>
              <a:t>f</a:t>
            </a:r>
            <a:r>
              <a:rPr lang="en-US" dirty="0"/>
              <a:t> </a:t>
            </a:r>
            <a:r>
              <a:rPr lang="en-US" i="1" dirty="0"/>
              <a:t>over R</a:t>
            </a:r>
            <a:r>
              <a:rPr lang="en-US" dirty="0"/>
              <a:t> to be </a:t>
            </a:r>
            <a:r>
              <a:rPr lang="en-US" i="1" dirty="0"/>
              <a:t>h</a:t>
            </a:r>
            <a:r>
              <a:rPr lang="en-US" dirty="0"/>
              <a:t>, which also makes sense if </a:t>
            </a:r>
            <a:r>
              <a:rPr lang="en-US" i="1" dirty="0"/>
              <a:t>h</a:t>
            </a:r>
            <a:r>
              <a:rPr lang="en-US" dirty="0"/>
              <a:t> is negative (although its interpretation as the height of the water does not have any physical meaning in this case). Formally,</a:t>
            </a:r>
          </a:p>
          <a:p>
            <a:endParaRPr lang="en-US" dirty="0"/>
          </a:p>
          <a:p>
            <a:r>
              <a:rPr lang="en-US" dirty="0"/>
              <a:t>Note the similarity between this definition and that of the average value of a function </a:t>
            </a:r>
            <a:r>
              <a:rPr lang="en-US" i="1" dirty="0"/>
              <a:t>f</a:t>
            </a:r>
            <a:r>
              <a:rPr lang="en-US" dirty="0"/>
              <a:t>(</a:t>
            </a:r>
            <a:r>
              <a:rPr lang="en-US" i="1" dirty="0"/>
              <a:t>x</a:t>
            </a:r>
            <a:r>
              <a:rPr lang="en-US" dirty="0"/>
              <a:t>) over an interval             </a:t>
            </a:r>
          </a:p>
          <a:p>
            <a:r>
              <a:rPr lang="en-US" i="1" dirty="0"/>
              <a:t>  a, b  , </a:t>
            </a:r>
            <a:r>
              <a:rPr lang="en-US" dirty="0"/>
              <a:t>namely		         (Section 5.2).</a:t>
            </a:r>
          </a:p>
        </p:txBody>
      </p:sp>
      <p:graphicFrame>
        <p:nvGraphicFramePr>
          <p:cNvPr id="190469" name="Object 5"/>
          <p:cNvGraphicFramePr>
            <a:graphicFrameLocks noChangeAspect="1"/>
          </p:cNvGraphicFramePr>
          <p:nvPr>
            <p:extLst>
              <p:ext uri="{D42A27DB-BD31-4B8C-83A1-F6EECF244321}">
                <p14:modId xmlns:p14="http://schemas.microsoft.com/office/powerpoint/2010/main" val="1636948583"/>
              </p:ext>
            </p:extLst>
          </p:nvPr>
        </p:nvGraphicFramePr>
        <p:xfrm>
          <a:off x="1064260" y="3194006"/>
          <a:ext cx="7061200" cy="952500"/>
        </p:xfrm>
        <a:graphic>
          <a:graphicData uri="http://schemas.openxmlformats.org/presentationml/2006/ole">
            <mc:AlternateContent xmlns:mc="http://schemas.openxmlformats.org/markup-compatibility/2006">
              <mc:Choice xmlns:v="urn:schemas-microsoft-com:vml" Requires="v">
                <p:oleObj name="Equation" r:id="rId2" imgW="7061040" imgH="952200" progId="Equation.DSMT4">
                  <p:embed/>
                </p:oleObj>
              </mc:Choice>
              <mc:Fallback>
                <p:oleObj name="Equation" r:id="rId2" imgW="7061040" imgH="952200" progId="Equation.DSMT4">
                  <p:embed/>
                  <p:pic>
                    <p:nvPicPr>
                      <p:cNvPr id="0" name="Picture 5"/>
                      <p:cNvPicPr>
                        <a:picLocks noChangeAspect="1" noChangeArrowheads="1"/>
                      </p:cNvPicPr>
                      <p:nvPr/>
                    </p:nvPicPr>
                    <p:blipFill>
                      <a:blip r:embed="rId3"/>
                      <a:srcRect/>
                      <a:stretch>
                        <a:fillRect/>
                      </a:stretch>
                    </p:blipFill>
                    <p:spPr bwMode="auto">
                      <a:xfrm>
                        <a:off x="1064260" y="3194006"/>
                        <a:ext cx="7061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eft Bracket 3">
            <a:extLst>
              <a:ext uri="{FF2B5EF4-FFF2-40B4-BE49-F238E27FC236}">
                <a16:creationId xmlns:a16="http://schemas.microsoft.com/office/drawing/2014/main" id="{5978A6D4-588A-4509-B911-5842CF03B2B1}"/>
              </a:ext>
            </a:extLst>
          </p:cNvPr>
          <p:cNvSpPr/>
          <p:nvPr/>
        </p:nvSpPr>
        <p:spPr>
          <a:xfrm>
            <a:off x="586740" y="5074920"/>
            <a:ext cx="60960" cy="28575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sp>
        <p:nvSpPr>
          <p:cNvPr id="5" name="Right Bracket 4">
            <a:extLst>
              <a:ext uri="{FF2B5EF4-FFF2-40B4-BE49-F238E27FC236}">
                <a16:creationId xmlns:a16="http://schemas.microsoft.com/office/drawing/2014/main" id="{40E3CD91-12EB-4E5F-1747-4191590F4935}"/>
              </a:ext>
            </a:extLst>
          </p:cNvPr>
          <p:cNvSpPr/>
          <p:nvPr/>
        </p:nvSpPr>
        <p:spPr>
          <a:xfrm>
            <a:off x="1287780" y="5086350"/>
            <a:ext cx="60960" cy="28575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graphicFrame>
        <p:nvGraphicFramePr>
          <p:cNvPr id="7" name="Object 5">
            <a:extLst>
              <a:ext uri="{FF2B5EF4-FFF2-40B4-BE49-F238E27FC236}">
                <a16:creationId xmlns:a16="http://schemas.microsoft.com/office/drawing/2014/main" id="{EBD49479-1D62-D01F-FC5C-489B6DF609A7}"/>
              </a:ext>
            </a:extLst>
          </p:cNvPr>
          <p:cNvGraphicFramePr>
            <a:graphicFrameLocks noChangeAspect="1"/>
          </p:cNvGraphicFramePr>
          <p:nvPr>
            <p:extLst>
              <p:ext uri="{D42A27DB-BD31-4B8C-83A1-F6EECF244321}">
                <p14:modId xmlns:p14="http://schemas.microsoft.com/office/powerpoint/2010/main" val="2782417292"/>
              </p:ext>
            </p:extLst>
          </p:nvPr>
        </p:nvGraphicFramePr>
        <p:xfrm>
          <a:off x="2788285" y="4861560"/>
          <a:ext cx="2044700" cy="838200"/>
        </p:xfrm>
        <a:graphic>
          <a:graphicData uri="http://schemas.openxmlformats.org/presentationml/2006/ole">
            <mc:AlternateContent xmlns:mc="http://schemas.openxmlformats.org/markup-compatibility/2006">
              <mc:Choice xmlns:v="urn:schemas-microsoft-com:vml" Requires="v">
                <p:oleObj name="Equation" r:id="rId4" imgW="2044440" imgH="838080" progId="Equation.DSMT4">
                  <p:embed/>
                </p:oleObj>
              </mc:Choice>
              <mc:Fallback>
                <p:oleObj name="Equation" r:id="rId4" imgW="2044440" imgH="838080" progId="Equation.DSMT4">
                  <p:embed/>
                  <p:pic>
                    <p:nvPicPr>
                      <p:cNvPr id="154629" name="Object 5"/>
                      <p:cNvPicPr>
                        <a:picLocks noChangeAspect="1" noChangeArrowheads="1"/>
                      </p:cNvPicPr>
                      <p:nvPr/>
                    </p:nvPicPr>
                    <p:blipFill>
                      <a:blip r:embed="rId5"/>
                      <a:srcRect/>
                      <a:stretch>
                        <a:fillRect/>
                      </a:stretch>
                    </p:blipFill>
                    <p:spPr bwMode="auto">
                      <a:xfrm>
                        <a:off x="2788285" y="4861560"/>
                        <a:ext cx="204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2918</TotalTime>
  <Words>1893</Words>
  <Application>Microsoft Office PowerPoint</Application>
  <PresentationFormat>On-screen Show (4:3)</PresentationFormat>
  <Paragraphs>123</Paragraphs>
  <Slides>34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Cambria Math</vt:lpstr>
      <vt:lpstr>Calibri</vt:lpstr>
      <vt:lpstr>Symbol</vt:lpstr>
      <vt:lpstr>Office Theme</vt:lpstr>
      <vt:lpstr>Equation</vt:lpstr>
      <vt:lpstr>Section 14.2</vt:lpstr>
      <vt:lpstr>Area by Double Integration</vt:lpstr>
      <vt:lpstr>Area by Double Integration (cont.)</vt:lpstr>
      <vt:lpstr>Example 1: Using a Double Integral to Find the Area between Two Parabolas </vt:lpstr>
      <vt:lpstr>Example 1: Using a Double Integral to Find the Area between Two Parabolas (cont.)</vt:lpstr>
      <vt:lpstr>Area by Double Integration (cont.) </vt:lpstr>
      <vt:lpstr>Area by Double Integration (cont.)</vt:lpstr>
      <vt:lpstr>Area by Double Integration (cont.)</vt:lpstr>
      <vt:lpstr>Area by Double Integration (cont.)</vt:lpstr>
      <vt:lpstr>Example 2: Finding the Average Value of a Function over a Region </vt:lpstr>
      <vt:lpstr>Example 2: Finding the Average Value of a Function over a Region (cont.)</vt:lpstr>
      <vt:lpstr>Definition: First Moments about the Axes, Mass, and Center of Mass of a Planar Object</vt:lpstr>
      <vt:lpstr>Definition: First Moments about the Axes, Mass, and Center of Mass of a Planar Object (cont.)</vt:lpstr>
      <vt:lpstr>Example 3: Finding the Center of Mass of a Plate of Varying Density </vt:lpstr>
      <vt:lpstr>Example 3: Finding the Center of Mass of a Plate of Varying Density (cont.)</vt:lpstr>
      <vt:lpstr>Example 3: Finding the Center of Mass of a Plate of Varying Density (cont.)</vt:lpstr>
      <vt:lpstr>Example 3: Finding the Center of Mass of a Plate of Varying Density (cont.)</vt:lpstr>
      <vt:lpstr>Example 3: Finding the Center of Mass of a Plate of Varying Density (cont.)</vt:lpstr>
      <vt:lpstr>Second Moments</vt:lpstr>
      <vt:lpstr>Definition: Second Moments and Radii of Gyration of a Planar Object</vt:lpstr>
      <vt:lpstr>Definition: Second Moments and Radii of Gyration of a Planar Object (cont.)</vt:lpstr>
      <vt:lpstr>Example 4: Finding Second Moments of a Disk</vt:lpstr>
      <vt:lpstr>Example 4: Finding Second Moments of a Disk (cont.)</vt:lpstr>
      <vt:lpstr>Example 4: Finding Second Moments of a Disk (cont.)</vt:lpstr>
      <vt:lpstr>Example 4: Finding Second Moments of a Disk (cont.)</vt:lpstr>
      <vt:lpstr>Example 4: Finding Second Moments of a Disk (cont.)</vt:lpstr>
      <vt:lpstr>Example 4: Finding Second Moments of a Disk (cont.)</vt:lpstr>
      <vt:lpstr>Example 5: Finding the Moment of Inertia about the Origin of an Annulus</vt:lpstr>
      <vt:lpstr>Example 5: Finding the Moment of Inertia about the Origin of an Annulus (cont.)</vt:lpstr>
      <vt:lpstr>Example 5: Finding the Moment of Inertia about the Origin of an Annulus (cont.)</vt:lpstr>
      <vt:lpstr>Example 5: Finding the Moment of Inertia about the Origin of an Annulus (cont.)</vt:lpstr>
      <vt:lpstr>Example 5: Finding the Moment of Inertia about the Origin of an Annulus (cont.)</vt:lpstr>
      <vt:lpstr>Example 6: Finding Second Moments and Radii of Gyration of a Plate of Constant Density</vt:lpstr>
      <vt:lpstr>Example 6: Finding Second Moments and Radii of Gyration of a Plate of Constant Density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417</cp:revision>
  <dcterms:created xsi:type="dcterms:W3CDTF">2013-04-26T14:43:13Z</dcterms:created>
  <dcterms:modified xsi:type="dcterms:W3CDTF">2023-05-15T18:59:27Z</dcterms:modified>
</cp:coreProperties>
</file>