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59" r:id="rId9"/>
    <p:sldId id="260" r:id="rId10"/>
    <p:sldId id="28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898"/>
    <a:srgbClr val="0000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4" autoAdjust="0"/>
    <p:restoredTop sz="94660"/>
  </p:normalViewPr>
  <p:slideViewPr>
    <p:cSldViewPr>
      <p:cViewPr varScale="1">
        <p:scale>
          <a:sx n="104" d="100"/>
          <a:sy n="10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4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9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3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14.3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Double Integrals in Polar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445B00-C300-65AB-084F-9AF4FE37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5771"/>
            <a:ext cx="8229600" cy="4572000"/>
          </a:xfrm>
        </p:spPr>
        <p:txBody>
          <a:bodyPr/>
          <a:lstStyle/>
          <a:p>
            <a:r>
              <a:rPr lang="en-US" dirty="0">
                <a:solidFill>
                  <a:srgbClr val="406898"/>
                </a:solidFill>
              </a:rPr>
              <a:t>The key steps to perform, in order to actually evaluate a double integral using polar coordinates, are as follows. </a:t>
            </a:r>
          </a:p>
          <a:p>
            <a:pPr marL="1258888" indent="-1258888">
              <a:spcBef>
                <a:spcPts val="600"/>
              </a:spcBef>
            </a:pPr>
            <a:r>
              <a:rPr lang="en-US" b="1" dirty="0">
                <a:solidFill>
                  <a:srgbClr val="406898"/>
                </a:solidFill>
              </a:rPr>
              <a:t>Step 1:	</a:t>
            </a:r>
            <a:r>
              <a:rPr lang="en-US" dirty="0">
                <a:solidFill>
                  <a:srgbClr val="406898"/>
                </a:solidFill>
              </a:rPr>
              <a:t>Ensure the integrand is defined purely in terms of </a:t>
            </a:r>
            <a:r>
              <a:rPr lang="en-US" i="1" dirty="0">
                <a:solidFill>
                  <a:srgbClr val="406898"/>
                </a:solidFill>
              </a:rPr>
              <a:t>r</a:t>
            </a:r>
            <a:r>
              <a:rPr lang="en-US" dirty="0">
                <a:solidFill>
                  <a:srgbClr val="406898"/>
                </a:solidFill>
              </a:rPr>
              <a:t> and </a:t>
            </a:r>
            <a:r>
              <a:rPr lang="el-GR" i="1" dirty="0">
                <a:solidFill>
                  <a:srgbClr val="40689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406898"/>
                </a:solidFill>
              </a:rPr>
              <a:t>. </a:t>
            </a:r>
          </a:p>
          <a:p>
            <a:pPr marL="1258888" indent="-1258888">
              <a:spcBef>
                <a:spcPts val="600"/>
              </a:spcBef>
            </a:pPr>
            <a:r>
              <a:rPr lang="en-US" b="1" dirty="0">
                <a:solidFill>
                  <a:srgbClr val="406898"/>
                </a:solidFill>
              </a:rPr>
              <a:t>Step 2:	</a:t>
            </a:r>
            <a:r>
              <a:rPr lang="en-US" dirty="0">
                <a:solidFill>
                  <a:srgbClr val="406898"/>
                </a:solidFill>
              </a:rPr>
              <a:t>Identify rays </a:t>
            </a:r>
            <a:r>
              <a:rPr lang="el-GR" i="1" dirty="0">
                <a:solidFill>
                  <a:srgbClr val="40689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406898"/>
                </a:solidFill>
              </a:rPr>
              <a:t> = </a:t>
            </a:r>
            <a:r>
              <a:rPr lang="en-US" i="1" dirty="0">
                <a:solidFill>
                  <a:srgbClr val="406898"/>
                </a:solidFill>
              </a:rPr>
              <a:t>a</a:t>
            </a:r>
            <a:r>
              <a:rPr lang="en-US" dirty="0">
                <a:solidFill>
                  <a:srgbClr val="406898"/>
                </a:solidFill>
              </a:rPr>
              <a:t> and </a:t>
            </a:r>
            <a:r>
              <a:rPr lang="el-GR" i="1" dirty="0">
                <a:solidFill>
                  <a:srgbClr val="40689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406898"/>
                </a:solidFill>
              </a:rPr>
              <a:t> = </a:t>
            </a:r>
            <a:r>
              <a:rPr lang="en-US" i="1" dirty="0">
                <a:solidFill>
                  <a:srgbClr val="406898"/>
                </a:solidFill>
              </a:rPr>
              <a:t>b</a:t>
            </a:r>
            <a:r>
              <a:rPr lang="en-US" dirty="0">
                <a:solidFill>
                  <a:srgbClr val="406898"/>
                </a:solidFill>
              </a:rPr>
              <a:t> and curves</a:t>
            </a:r>
            <a:br>
              <a:rPr lang="en-US" dirty="0">
                <a:solidFill>
                  <a:srgbClr val="406898"/>
                </a:solidFill>
              </a:rPr>
            </a:br>
            <a:r>
              <a:rPr lang="en-US" dirty="0">
                <a:solidFill>
                  <a:srgbClr val="406898"/>
                </a:solidFill>
              </a:rPr>
              <a:t>                 and      	 that bound the region </a:t>
            </a:r>
            <a:r>
              <a:rPr lang="en-US" i="1" dirty="0">
                <a:solidFill>
                  <a:srgbClr val="406898"/>
                </a:solidFill>
              </a:rPr>
              <a:t>R</a:t>
            </a:r>
            <a:r>
              <a:rPr lang="en-US" dirty="0">
                <a:solidFill>
                  <a:srgbClr val="406898"/>
                </a:solidFill>
              </a:rPr>
              <a:t>. </a:t>
            </a:r>
          </a:p>
          <a:p>
            <a:pPr marL="1258888" indent="-1258888">
              <a:spcBef>
                <a:spcPts val="600"/>
              </a:spcBef>
            </a:pPr>
            <a:r>
              <a:rPr lang="en-US" b="1" dirty="0">
                <a:solidFill>
                  <a:srgbClr val="406898"/>
                </a:solidFill>
              </a:rPr>
              <a:t>Step 3:	</a:t>
            </a:r>
            <a:r>
              <a:rPr lang="en-US" dirty="0">
                <a:solidFill>
                  <a:srgbClr val="406898"/>
                </a:solidFill>
              </a:rPr>
              <a:t>Include the factor of </a:t>
            </a:r>
            <a:r>
              <a:rPr lang="en-US" i="1" dirty="0">
                <a:solidFill>
                  <a:srgbClr val="406898"/>
                </a:solidFill>
              </a:rPr>
              <a:t>r</a:t>
            </a:r>
            <a:r>
              <a:rPr lang="en-US" dirty="0">
                <a:solidFill>
                  <a:srgbClr val="406898"/>
                </a:solidFill>
              </a:rPr>
              <a:t> in the area differential, since </a:t>
            </a:r>
            <a:r>
              <a:rPr lang="en-US" i="1" dirty="0" err="1">
                <a:solidFill>
                  <a:srgbClr val="406898"/>
                </a:solidFill>
              </a:rPr>
              <a:t>dA</a:t>
            </a:r>
            <a:r>
              <a:rPr lang="en-US" dirty="0">
                <a:solidFill>
                  <a:srgbClr val="406898"/>
                </a:solidFill>
              </a:rPr>
              <a:t> = </a:t>
            </a:r>
            <a:r>
              <a:rPr lang="en-US" i="1" dirty="0">
                <a:solidFill>
                  <a:srgbClr val="406898"/>
                </a:solidFill>
              </a:rPr>
              <a:t>r</a:t>
            </a:r>
            <a:r>
              <a:rPr lang="en-US" dirty="0">
                <a:solidFill>
                  <a:srgbClr val="406898"/>
                </a:solidFill>
              </a:rPr>
              <a:t> </a:t>
            </a:r>
            <a:r>
              <a:rPr lang="en-US" i="1" dirty="0" err="1">
                <a:solidFill>
                  <a:srgbClr val="406898"/>
                </a:solidFill>
              </a:rPr>
              <a:t>dr</a:t>
            </a:r>
            <a:r>
              <a:rPr lang="en-US" dirty="0">
                <a:solidFill>
                  <a:srgbClr val="406898"/>
                </a:solidFill>
              </a:rPr>
              <a:t> </a:t>
            </a:r>
            <a:r>
              <a:rPr lang="en-US" i="1" dirty="0">
                <a:solidFill>
                  <a:srgbClr val="406898"/>
                </a:solidFill>
              </a:rPr>
              <a:t>d</a:t>
            </a:r>
            <a:r>
              <a:rPr lang="el-GR" i="1" dirty="0">
                <a:solidFill>
                  <a:srgbClr val="40689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406898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Double Integrals in Polar Coordinates</a:t>
            </a:r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483483"/>
              </p:ext>
            </p:extLst>
          </p:nvPr>
        </p:nvGraphicFramePr>
        <p:xfrm>
          <a:off x="1835150" y="3462338"/>
          <a:ext cx="130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82400" progId="Equation.DSMT4">
                  <p:embed/>
                </p:oleObj>
              </mc:Choice>
              <mc:Fallback>
                <p:oleObj name="Equation" r:id="rId2" imgW="1307880" imgH="482400" progId="Equation.DSMT4">
                  <p:embed/>
                  <p:pic>
                    <p:nvPicPr>
                      <p:cNvPr id="266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462338"/>
                        <a:ext cx="130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0738"/>
              </p:ext>
            </p:extLst>
          </p:nvPr>
        </p:nvGraphicFramePr>
        <p:xfrm>
          <a:off x="3810000" y="3465253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482400" progId="Equation.DSMT4">
                  <p:embed/>
                </p:oleObj>
              </mc:Choice>
              <mc:Fallback>
                <p:oleObj name="Equation" r:id="rId4" imgW="1320480" imgH="482400" progId="Equation.DSMT4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65253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96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Double Integrals in Polar Coordinates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029B4-6123-9F90-DB6F-A99B6FB38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8888" indent="-1258888">
              <a:spcBef>
                <a:spcPts val="600"/>
              </a:spcBef>
            </a:pPr>
            <a:r>
              <a:rPr lang="en-US" dirty="0">
                <a:solidFill>
                  <a:srgbClr val="406898"/>
                </a:solidFill>
              </a:rPr>
              <a:t>To illustrate these steps, consider again Example 4 from</a:t>
            </a:r>
          </a:p>
          <a:p>
            <a:pPr marL="1258888" indent="-1258888">
              <a:spcBef>
                <a:spcPts val="600"/>
              </a:spcBef>
            </a:pPr>
            <a:r>
              <a:rPr lang="en-US" dirty="0">
                <a:solidFill>
                  <a:srgbClr val="406898"/>
                </a:solidFill>
              </a:rPr>
              <a:t>Section 9.4, this time using double integration with </a:t>
            </a:r>
          </a:p>
          <a:p>
            <a:pPr marL="1258888" indent="-1258888">
              <a:spcBef>
                <a:spcPts val="600"/>
              </a:spcBef>
            </a:pPr>
            <a:r>
              <a:rPr lang="en-US" dirty="0">
                <a:solidFill>
                  <a:srgbClr val="406898"/>
                </a:solidFill>
              </a:rPr>
              <a:t>polar coordinates.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Finding the Area Bounded between the Graphs of Two 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Find the area of the region </a:t>
            </a:r>
            <a:r>
              <a:rPr lang="en-US" i="1" dirty="0"/>
              <a:t>R</a:t>
            </a:r>
            <a:r>
              <a:rPr lang="en-US" dirty="0"/>
              <a:t> inside the circle           and outside the cardioid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= 1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cos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 </a:t>
            </a:r>
          </a:p>
          <a:p>
            <a:pPr>
              <a:spcBef>
                <a:spcPts val="0"/>
              </a:spcBef>
            </a:pPr>
            <a:r>
              <a:rPr lang="en-US" dirty="0"/>
              <a:t>Solving the equation</a:t>
            </a:r>
            <a:br>
              <a:rPr lang="en-US" dirty="0"/>
            </a:br>
            <a:r>
              <a:rPr lang="en-US" dirty="0"/>
              <a:t>yields		         so</a:t>
            </a:r>
            <a:br>
              <a:rPr lang="en-US" dirty="0"/>
            </a:br>
            <a:r>
              <a:rPr lang="en-US" dirty="0"/>
              <a:t>the region as described is </a:t>
            </a:r>
            <a:br>
              <a:rPr lang="en-US" dirty="0"/>
            </a:br>
            <a:r>
              <a:rPr lang="en-US" dirty="0"/>
              <a:t>depicted in Figure 4. Note that</a:t>
            </a:r>
            <a:br>
              <a:rPr lang="en-US" dirty="0"/>
            </a:br>
            <a:r>
              <a:rPr lang="en-US" dirty="0"/>
              <a:t>although the bounding rays </a:t>
            </a:r>
            <a:br>
              <a:rPr lang="en-US" dirty="0"/>
            </a:br>
            <a:r>
              <a:rPr lang="en-US" dirty="0"/>
              <a:t>were not explicitly provided,</a:t>
            </a:r>
            <a:br>
              <a:rPr lang="en-US" dirty="0"/>
            </a:br>
            <a:r>
              <a:rPr lang="en-US" dirty="0"/>
              <a:t>we now know that they are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7056620" y="1338080"/>
          <a:ext cx="67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44240" progId="Equation.DSMT4">
                  <p:embed/>
                </p:oleObj>
              </mc:Choice>
              <mc:Fallback>
                <p:oleObj name="Equation" r:id="rId2" imgW="6728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620" y="1338080"/>
                        <a:ext cx="673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33600"/>
            <a:ext cx="3657600" cy="34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 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34785"/>
              </p:ext>
            </p:extLst>
          </p:nvPr>
        </p:nvGraphicFramePr>
        <p:xfrm>
          <a:off x="3513589" y="2642955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31640" progId="Equation.DSMT4">
                  <p:embed/>
                </p:oleObj>
              </mc:Choice>
              <mc:Fallback>
                <p:oleObj name="Equation" r:id="rId5" imgW="16887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589" y="2642955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12607"/>
              </p:ext>
            </p:extLst>
          </p:nvPr>
        </p:nvGraphicFramePr>
        <p:xfrm>
          <a:off x="1435100" y="3048000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87240" imgH="431640" progId="Equation.DSMT4">
                  <p:embed/>
                </p:oleObj>
              </mc:Choice>
              <mc:Fallback>
                <p:oleObj name="Equation" r:id="rId7" imgW="158724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048000"/>
                        <a:ext cx="158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44569"/>
              </p:ext>
            </p:extLst>
          </p:nvPr>
        </p:nvGraphicFramePr>
        <p:xfrm>
          <a:off x="3479800" y="3078163"/>
          <a:ext cx="162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25400" imgH="431640" progId="Equation.DSMT4">
                  <p:embed/>
                </p:oleObj>
              </mc:Choice>
              <mc:Fallback>
                <p:oleObj name="Equation" r:id="rId9" imgW="16254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78163"/>
                        <a:ext cx="162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89672"/>
              </p:ext>
            </p:extLst>
          </p:nvPr>
        </p:nvGraphicFramePr>
        <p:xfrm>
          <a:off x="479425" y="5546725"/>
          <a:ext cx="360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06480" imgH="431640" progId="Equation.DSMT4">
                  <p:embed/>
                </p:oleObj>
              </mc:Choice>
              <mc:Fallback>
                <p:oleObj name="Equation" r:id="rId11" imgW="360648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546725"/>
                        <a:ext cx="3606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Area Bounded between the Graphs of Two Polar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are interested only in</a:t>
            </a:r>
            <a:br>
              <a:rPr lang="en-US" dirty="0"/>
            </a:br>
            <a:r>
              <a:rPr lang="en-US" dirty="0"/>
              <a:t>determining the area of </a:t>
            </a:r>
            <a:r>
              <a:rPr lang="en-US" i="1" dirty="0"/>
              <a:t>R</a:t>
            </a:r>
            <a:r>
              <a:rPr lang="en-US" dirty="0"/>
              <a:t>, the</a:t>
            </a:r>
            <a:br>
              <a:rPr lang="en-US" dirty="0"/>
            </a:br>
            <a:r>
              <a:rPr lang="en-US" dirty="0"/>
              <a:t>integrand is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 = 1. The </a:t>
            </a:r>
            <a:br>
              <a:rPr lang="en-US" dirty="0"/>
            </a:b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 </a:t>
            </a:r>
            <a:r>
              <a:rPr lang="en-US" dirty="0"/>
              <a:t>-limits of integration are </a:t>
            </a:r>
            <a:br>
              <a:rPr lang="en-US" dirty="0"/>
            </a:br>
            <a:r>
              <a:rPr lang="en-US" dirty="0"/>
              <a:t>clear, and the </a:t>
            </a:r>
            <a:r>
              <a:rPr lang="en-US" i="1" dirty="0"/>
              <a:t>r</a:t>
            </a:r>
            <a:r>
              <a:rPr lang="en-US" dirty="0"/>
              <a:t>-limits reflect</a:t>
            </a:r>
            <a:br>
              <a:rPr lang="en-US" dirty="0"/>
            </a:br>
            <a:r>
              <a:rPr lang="en-US" dirty="0"/>
              <a:t>the extreme values of </a:t>
            </a:r>
            <a:r>
              <a:rPr lang="en-US" i="1" dirty="0"/>
              <a:t>r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each radial slice through </a:t>
            </a:r>
            <a:r>
              <a:rPr lang="en-US" i="1" dirty="0"/>
              <a:t>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fifteen of which are shown</a:t>
            </a:r>
            <a:br>
              <a:rPr lang="en-US" dirty="0"/>
            </a:br>
            <a:r>
              <a:rPr lang="en-US" dirty="0"/>
              <a:t>in Figure 5. 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657600" cy="35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5105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Area Bounded between the Graphs of Two Polar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 is fixed for each such slice,                 is the smallest value of </a:t>
            </a:r>
            <a:r>
              <a:rPr lang="en-US" i="1" dirty="0"/>
              <a:t>r</a:t>
            </a:r>
            <a:r>
              <a:rPr lang="en-US" dirty="0"/>
              <a:t> among points on the slice, and	       is the largest value. </a:t>
            </a:r>
          </a:p>
          <a:p>
            <a:r>
              <a:rPr lang="en-US" dirty="0"/>
              <a:t>With the double integral set up, we can proceed to evaluate the area.</a:t>
            </a:r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727518"/>
              </p:ext>
            </p:extLst>
          </p:nvPr>
        </p:nvGraphicFramePr>
        <p:xfrm>
          <a:off x="7143526" y="1329877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482400" progId="Equation.DSMT4">
                  <p:embed/>
                </p:oleObj>
              </mc:Choice>
              <mc:Fallback>
                <p:oleObj name="Equation" r:id="rId2" imgW="13204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526" y="1329877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99692"/>
              </p:ext>
            </p:extLst>
          </p:nvPr>
        </p:nvGraphicFramePr>
        <p:xfrm>
          <a:off x="552450" y="2186940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482400" progId="Equation.DSMT4">
                  <p:embed/>
                </p:oleObj>
              </mc:Choice>
              <mc:Fallback>
                <p:oleObj name="Equation" r:id="rId4" imgW="13204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86940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297973"/>
              </p:ext>
            </p:extLst>
          </p:nvPr>
        </p:nvGraphicFramePr>
        <p:xfrm>
          <a:off x="1873250" y="3892550"/>
          <a:ext cx="364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44640" imgH="736560" progId="Equation.DSMT4">
                  <p:embed/>
                </p:oleObj>
              </mc:Choice>
              <mc:Fallback>
                <p:oleObj name="Equation" r:id="rId6" imgW="364464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892550"/>
                        <a:ext cx="3644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64982"/>
              </p:ext>
            </p:extLst>
          </p:nvPr>
        </p:nvGraphicFramePr>
        <p:xfrm>
          <a:off x="2762250" y="4883150"/>
          <a:ext cx="459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97200" imgH="685800" progId="Equation.DSMT4">
                  <p:embed/>
                </p:oleObj>
              </mc:Choice>
              <mc:Fallback>
                <p:oleObj name="Equation" r:id="rId8" imgW="459720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883150"/>
                        <a:ext cx="4597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Area Bounded between the Graphs of Two Polar Equations (cont.)</a:t>
            </a:r>
          </a:p>
        </p:txBody>
      </p:sp>
      <p:graphicFrame>
        <p:nvGraphicFramePr>
          <p:cNvPr id="270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17532"/>
              </p:ext>
            </p:extLst>
          </p:nvPr>
        </p:nvGraphicFramePr>
        <p:xfrm>
          <a:off x="1339850" y="1454150"/>
          <a:ext cx="2857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685800" progId="Equation.DSMT4">
                  <p:embed/>
                </p:oleObj>
              </mc:Choice>
              <mc:Fallback>
                <p:oleObj name="Equation" r:id="rId2" imgW="285732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454150"/>
                        <a:ext cx="2857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92608"/>
              </p:ext>
            </p:extLst>
          </p:nvPr>
        </p:nvGraphicFramePr>
        <p:xfrm>
          <a:off x="1346200" y="2325688"/>
          <a:ext cx="6604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3840" imgH="939600" progId="Equation.DSMT4">
                  <p:embed/>
                </p:oleObj>
              </mc:Choice>
              <mc:Fallback>
                <p:oleObj name="Equation" r:id="rId4" imgW="660384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325688"/>
                        <a:ext cx="6604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82710"/>
              </p:ext>
            </p:extLst>
          </p:nvPr>
        </p:nvGraphicFramePr>
        <p:xfrm>
          <a:off x="1308100" y="3446463"/>
          <a:ext cx="4051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1015920" progId="Equation.DSMT4">
                  <p:embed/>
                </p:oleObj>
              </mc:Choice>
              <mc:Fallback>
                <p:oleObj name="Equation" r:id="rId6" imgW="4051080" imgH="1015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446463"/>
                        <a:ext cx="4051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96506"/>
              </p:ext>
            </p:extLst>
          </p:nvPr>
        </p:nvGraphicFramePr>
        <p:xfrm>
          <a:off x="1365250" y="4641850"/>
          <a:ext cx="157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927000" progId="Equation.DSMT4">
                  <p:embed/>
                </p:oleObj>
              </mc:Choice>
              <mc:Fallback>
                <p:oleObj name="Equation" r:id="rId8" imgW="157464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641850"/>
                        <a:ext cx="1574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2654"/>
            <a:ext cx="3291840" cy="33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/>
              <a:t>Example 2: Using Polar Coordinates to Find the Moment of Inertia about the Origin of an Annulus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annulus </a:t>
            </a:r>
            <a:r>
              <a:rPr lang="en-US" i="1" dirty="0"/>
              <a:t>R</a:t>
            </a:r>
            <a:r>
              <a:rPr lang="en-US" dirty="0"/>
              <a:t> shown in Figure 6 represents a planar object with total mass </a:t>
            </a:r>
            <a:r>
              <a:rPr lang="en-US" i="1" dirty="0"/>
              <a:t>M</a:t>
            </a:r>
            <a:r>
              <a:rPr lang="en-US" dirty="0"/>
              <a:t>. Determine its moment of inertia about the origin.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Assuming the annular object </a:t>
            </a:r>
            <a:br>
              <a:rPr lang="en-US" dirty="0"/>
            </a:br>
            <a:r>
              <a:rPr lang="en-US" dirty="0"/>
              <a:t>is made of a material with </a:t>
            </a:r>
            <a:br>
              <a:rPr lang="en-US" dirty="0"/>
            </a:br>
            <a:r>
              <a:rPr lang="en-US" dirty="0"/>
              <a:t>constant density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, its </a:t>
            </a:r>
            <a:br>
              <a:rPr lang="en-US" dirty="0"/>
            </a:br>
            <a:r>
              <a:rPr lang="en-US" dirty="0"/>
              <a:t>moment of inertia about the</a:t>
            </a:r>
            <a:br>
              <a:rPr lang="en-US" dirty="0"/>
            </a:br>
            <a:r>
              <a:rPr lang="en-US" dirty="0"/>
              <a:t>origin is calculated as follows.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9748" y="5562600"/>
            <a:ext cx="652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 </a:t>
            </a:r>
            <a:r>
              <a:rPr lang="en-US" sz="2800" dirty="0"/>
              <a:t>An Annulus Centered at the Origin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Example 2: Using Polar Coordinates to Find the Moment of Inertia about the Origin of an Annulus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/>
              <a:t>We have again used the fact that the mass of the annulus is the mass of a solid disk of radius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minus the mass of a solid disk of radius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91494"/>
              </p:ext>
            </p:extLst>
          </p:nvPr>
        </p:nvGraphicFramePr>
        <p:xfrm>
          <a:off x="1550988" y="1377950"/>
          <a:ext cx="2806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560" imgH="799920" progId="Equation.DSMT4">
                  <p:embed/>
                </p:oleObj>
              </mc:Choice>
              <mc:Fallback>
                <p:oleObj name="Equation" r:id="rId2" imgW="280656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1377950"/>
                        <a:ext cx="2806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79768"/>
              </p:ext>
            </p:extLst>
          </p:nvPr>
        </p:nvGraphicFramePr>
        <p:xfrm>
          <a:off x="4354513" y="1301750"/>
          <a:ext cx="2654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736560" progId="Equation.DSMT4">
                  <p:embed/>
                </p:oleObj>
              </mc:Choice>
              <mc:Fallback>
                <p:oleObj name="Equation" r:id="rId4" imgW="265428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1301750"/>
                        <a:ext cx="26543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60163"/>
              </p:ext>
            </p:extLst>
          </p:nvPr>
        </p:nvGraphicFramePr>
        <p:xfrm>
          <a:off x="1814513" y="2274888"/>
          <a:ext cx="25527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400" imgH="1168200" progId="Equation.DSMT4">
                  <p:embed/>
                </p:oleObj>
              </mc:Choice>
              <mc:Fallback>
                <p:oleObj name="Equation" r:id="rId6" imgW="2552400" imgH="1168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2274888"/>
                        <a:ext cx="25527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540"/>
              </p:ext>
            </p:extLst>
          </p:nvPr>
        </p:nvGraphicFramePr>
        <p:xfrm>
          <a:off x="4445000" y="2428875"/>
          <a:ext cx="2565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5360" imgH="825480" progId="Equation.DSMT4">
                  <p:embed/>
                </p:oleObj>
              </mc:Choice>
              <mc:Fallback>
                <p:oleObj name="Equation" r:id="rId8" imgW="256536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28875"/>
                        <a:ext cx="2565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615995"/>
              </p:ext>
            </p:extLst>
          </p:nvPr>
        </p:nvGraphicFramePr>
        <p:xfrm>
          <a:off x="1782763" y="3556000"/>
          <a:ext cx="3797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97280" imgH="1015920" progId="Equation.DSMT4">
                  <p:embed/>
                </p:oleObj>
              </mc:Choice>
              <mc:Fallback>
                <p:oleObj name="Equation" r:id="rId10" imgW="3797280" imgH="1015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556000"/>
                        <a:ext cx="3797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06572"/>
              </p:ext>
            </p:extLst>
          </p:nvPr>
        </p:nvGraphicFramePr>
        <p:xfrm>
          <a:off x="5702300" y="3556000"/>
          <a:ext cx="1968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68480" imgH="1015920" progId="Equation.DSMT4">
                  <p:embed/>
                </p:oleObj>
              </mc:Choice>
              <mc:Fallback>
                <p:oleObj name="Equation" r:id="rId12" imgW="1968480" imgH="1015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556000"/>
                        <a:ext cx="1968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Evaluating a Double Integral by Converting from Cartesian to Polar Coordinates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82519"/>
          </a:xfrm>
        </p:spPr>
        <p:txBody>
          <a:bodyPr>
            <a:spAutoFit/>
          </a:bodyPr>
          <a:lstStyle/>
          <a:p>
            <a:r>
              <a:rPr lang="en-US" dirty="0"/>
              <a:t>Evaluate the integral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R</a:t>
            </a:r>
            <a:r>
              <a:rPr lang="en-US" dirty="0"/>
              <a:t> is the unit disk centered at the origin.</a:t>
            </a:r>
          </a:p>
          <a:p>
            <a:r>
              <a:rPr lang="en-US" b="1" dirty="0"/>
              <a:t>Solution</a:t>
            </a:r>
          </a:p>
          <a:p>
            <a:pPr>
              <a:spcBef>
                <a:spcPts val="0"/>
              </a:spcBef>
            </a:pPr>
            <a:r>
              <a:rPr lang="en-US" dirty="0"/>
              <a:t>Such integrals appear frequently in statistical applications and elsewhere, and it is desirable to be able to evaluate them exactly. </a:t>
            </a:r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3613150" y="1600200"/>
          <a:ext cx="1917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939600" progId="Equation.DSMT4">
                  <p:embed/>
                </p:oleObj>
              </mc:Choice>
              <mc:Fallback>
                <p:oleObj name="Equation" r:id="rId2" imgW="19173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1600200"/>
                        <a:ext cx="1917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Example 3: Evaluating a Double Integral by Converting from Cartesian to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the integral as given is nonelementary—there is no antiderivative of the integrand with respect to either </a:t>
            </a:r>
            <a:r>
              <a:rPr lang="en-US" i="1" dirty="0"/>
              <a:t>x</a:t>
            </a:r>
            <a:r>
              <a:rPr lang="en-US" dirty="0"/>
              <a:t> or </a:t>
            </a:r>
            <a:r>
              <a:rPr lang="en-US" i="1" dirty="0"/>
              <a:t>y</a:t>
            </a:r>
            <a:r>
              <a:rPr lang="en-US" dirty="0"/>
              <a:t>. But the presence of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in the integrand and the fact that the region of integration is a disk are cues to try converting the integral to polar coordinates. When we do so, we are able to evaluate the integral without difficulty.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Recall that the polar coordinates 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 corresponding to the Cartesian coordinates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are related by the equations</a:t>
            </a:r>
          </a:p>
          <a:p>
            <a:pPr algn="ctr"/>
            <a:r>
              <a:rPr lang="es-ES" i="1" dirty="0">
                <a:solidFill>
                  <a:srgbClr val="002060"/>
                </a:solidFill>
              </a:rPr>
              <a:t>  x</a:t>
            </a:r>
            <a:r>
              <a:rPr lang="es-ES" dirty="0">
                <a:solidFill>
                  <a:srgbClr val="002060"/>
                </a:solidFill>
              </a:rPr>
              <a:t> = </a:t>
            </a:r>
            <a:r>
              <a:rPr lang="es-ES" i="1" dirty="0">
                <a:solidFill>
                  <a:srgbClr val="002060"/>
                </a:solidFill>
              </a:rPr>
              <a:t>r</a:t>
            </a:r>
            <a:r>
              <a:rPr lang="es-ES" i="1" baseline="30000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cos</a:t>
            </a:r>
            <a:r>
              <a:rPr lang="el-GR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s-ES" dirty="0">
                <a:solidFill>
                  <a:srgbClr val="002060"/>
                </a:solidFill>
              </a:rPr>
              <a:t>, </a:t>
            </a:r>
            <a:r>
              <a:rPr lang="es-ES" i="1" dirty="0">
                <a:solidFill>
                  <a:srgbClr val="002060"/>
                </a:solidFill>
              </a:rPr>
              <a:t>y</a:t>
            </a:r>
            <a:r>
              <a:rPr lang="es-ES" dirty="0">
                <a:solidFill>
                  <a:srgbClr val="002060"/>
                </a:solidFill>
              </a:rPr>
              <a:t> = </a:t>
            </a:r>
            <a:r>
              <a:rPr lang="es-ES" i="1" dirty="0">
                <a:solidFill>
                  <a:srgbClr val="002060"/>
                </a:solidFill>
              </a:rPr>
              <a:t>r</a:t>
            </a:r>
            <a:r>
              <a:rPr lang="es-ES" i="1" baseline="-25000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sin</a:t>
            </a:r>
            <a:r>
              <a:rPr lang="el-GR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s-ES" dirty="0">
                <a:solidFill>
                  <a:srgbClr val="002060"/>
                </a:solidFill>
              </a:rPr>
              <a:t>, </a:t>
            </a:r>
            <a:r>
              <a:rPr lang="en-US" dirty="0"/>
              <a:t>and 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i="1" dirty="0">
                <a:solidFill>
                  <a:srgbClr val="002060"/>
                </a:solidFill>
              </a:rPr>
              <a:t>r</a:t>
            </a:r>
            <a:r>
              <a:rPr lang="es-ES" baseline="30000" dirty="0">
                <a:solidFill>
                  <a:srgbClr val="002060"/>
                </a:solidFill>
              </a:rPr>
              <a:t>2</a:t>
            </a:r>
            <a:r>
              <a:rPr lang="es-ES" dirty="0">
                <a:solidFill>
                  <a:srgbClr val="002060"/>
                </a:solidFill>
              </a:rPr>
              <a:t> = </a:t>
            </a:r>
            <a:r>
              <a:rPr lang="es-ES" i="1" dirty="0">
                <a:solidFill>
                  <a:srgbClr val="002060"/>
                </a:solidFill>
              </a:rPr>
              <a:t>x</a:t>
            </a:r>
            <a:r>
              <a:rPr lang="es-ES" baseline="30000" dirty="0">
                <a:solidFill>
                  <a:srgbClr val="002060"/>
                </a:solidFill>
              </a:rPr>
              <a:t>2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  <a:latin typeface="Symbol" pitchFamily="82" charset="2"/>
              </a:rPr>
              <a:t>+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i="1" dirty="0">
                <a:solidFill>
                  <a:srgbClr val="002060"/>
                </a:solidFill>
              </a:rPr>
              <a:t>y</a:t>
            </a:r>
            <a:r>
              <a:rPr lang="es-ES" baseline="30000" dirty="0">
                <a:solidFill>
                  <a:srgbClr val="002060"/>
                </a:solidFill>
              </a:rPr>
              <a:t>2</a:t>
            </a:r>
            <a:r>
              <a:rPr lang="es-E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Example 3: Evaluating a Double Integral by Converting from Cartesian to Polar Coordinates (cont.)</a:t>
            </a:r>
            <a:endParaRPr lang="en-US" dirty="0"/>
          </a:p>
        </p:txBody>
      </p:sp>
      <p:graphicFrame>
        <p:nvGraphicFramePr>
          <p:cNvPr id="274435" name="Object 3"/>
          <p:cNvGraphicFramePr>
            <a:graphicFrameLocks noChangeAspect="1"/>
          </p:cNvGraphicFramePr>
          <p:nvPr/>
        </p:nvGraphicFramePr>
        <p:xfrm>
          <a:off x="1401580" y="1402830"/>
          <a:ext cx="182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939600" progId="Equation.DSMT4">
                  <p:embed/>
                </p:oleObj>
              </mc:Choice>
              <mc:Fallback>
                <p:oleObj name="Equation" r:id="rId2" imgW="182880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580" y="1402830"/>
                        <a:ext cx="1828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20852"/>
              </p:ext>
            </p:extLst>
          </p:nvPr>
        </p:nvGraphicFramePr>
        <p:xfrm>
          <a:off x="3333750" y="1454150"/>
          <a:ext cx="259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685800" progId="Equation.DSMT4">
                  <p:embed/>
                </p:oleObj>
              </mc:Choice>
              <mc:Fallback>
                <p:oleObj name="Equation" r:id="rId4" imgW="25905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1454150"/>
                        <a:ext cx="259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37061"/>
              </p:ext>
            </p:extLst>
          </p:nvPr>
        </p:nvGraphicFramePr>
        <p:xfrm>
          <a:off x="3338605" y="2438400"/>
          <a:ext cx="448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83080" imgH="825480" progId="Equation.DSMT4">
                  <p:embed/>
                </p:oleObj>
              </mc:Choice>
              <mc:Fallback>
                <p:oleObj name="Equation" r:id="rId6" imgW="448308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605" y="2438400"/>
                        <a:ext cx="4483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33215"/>
              </p:ext>
            </p:extLst>
          </p:nvPr>
        </p:nvGraphicFramePr>
        <p:xfrm>
          <a:off x="3338980" y="3441700"/>
          <a:ext cx="2654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54280" imgH="825480" progId="Equation.DSMT4">
                  <p:embed/>
                </p:oleObj>
              </mc:Choice>
              <mc:Fallback>
                <p:oleObj name="Equation" r:id="rId8" imgW="265428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980" y="3441700"/>
                        <a:ext cx="2654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592228"/>
              </p:ext>
            </p:extLst>
          </p:nvPr>
        </p:nvGraphicFramePr>
        <p:xfrm>
          <a:off x="3334870" y="4546600"/>
          <a:ext cx="1612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939600" progId="Equation.DSMT4">
                  <p:embed/>
                </p:oleObj>
              </mc:Choice>
              <mc:Fallback>
                <p:oleObj name="Equation" r:id="rId10" imgW="161280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870" y="4546600"/>
                        <a:ext cx="1612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657600" cy="32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Using a Double Integral in Polar Coordinates to Find Volume of a Solid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R</a:t>
            </a:r>
            <a:r>
              <a:rPr lang="en-US" dirty="0"/>
              <a:t> be the triangle in the </a:t>
            </a:r>
            <a:r>
              <a:rPr lang="en-US" i="1" dirty="0"/>
              <a:t>xy</a:t>
            </a:r>
            <a:r>
              <a:rPr lang="en-US" dirty="0"/>
              <a:t>-plane with boundary lines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 = 0, and </a:t>
            </a:r>
            <a:r>
              <a:rPr lang="en-US" i="1" dirty="0"/>
              <a:t>y</a:t>
            </a:r>
            <a:r>
              <a:rPr lang="en-US" dirty="0"/>
              <a:t> = 1. Find the volume of the solid bounded below by the region </a:t>
            </a:r>
            <a:r>
              <a:rPr lang="en-US" i="1" dirty="0"/>
              <a:t>R</a:t>
            </a:r>
            <a:r>
              <a:rPr lang="en-US" dirty="0"/>
              <a:t> and above by the surface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solid as described is </a:t>
            </a:r>
            <a:br>
              <a:rPr lang="en-US" dirty="0"/>
            </a:br>
            <a:r>
              <a:rPr lang="en-US" dirty="0"/>
              <a:t>pictured in Figure 7, and the</a:t>
            </a:r>
            <a:br>
              <a:rPr lang="en-US" dirty="0"/>
            </a:br>
            <a:r>
              <a:rPr lang="en-US" dirty="0"/>
              <a:t>region </a:t>
            </a:r>
            <a:r>
              <a:rPr lang="en-US" i="1" dirty="0"/>
              <a:t>R</a:t>
            </a:r>
            <a:r>
              <a:rPr lang="en-US" dirty="0"/>
              <a:t> is shown in Figure 8.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a Double Integral in Polar Coordinates to Find Volume of a Solid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</p:spPr>
        <p:txBody>
          <a:bodyPr>
            <a:spAutoFit/>
          </a:bodyPr>
          <a:lstStyle/>
          <a:p>
            <a:r>
              <a:rPr lang="en-US" dirty="0"/>
              <a:t>The lines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= 0 </a:t>
            </a:r>
            <a:br>
              <a:rPr lang="en-US" dirty="0"/>
            </a:br>
            <a:r>
              <a:rPr lang="en-US" dirty="0"/>
              <a:t>correspond to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-limits </a:t>
            </a:r>
            <a:br>
              <a:rPr lang="en-US" dirty="0"/>
            </a:br>
            <a:r>
              <a:rPr lang="en-US" dirty="0"/>
              <a:t>			    and each</a:t>
            </a:r>
            <a:br>
              <a:rPr lang="en-US" dirty="0"/>
            </a:br>
            <a:r>
              <a:rPr lang="en-US" dirty="0"/>
              <a:t>radial slice through </a:t>
            </a:r>
            <a:r>
              <a:rPr lang="en-US" i="1" dirty="0"/>
              <a:t>R</a:t>
            </a:r>
            <a:r>
              <a:rPr lang="en-US" dirty="0"/>
              <a:t> has a </a:t>
            </a:r>
            <a:br>
              <a:rPr lang="en-US" dirty="0"/>
            </a:br>
            <a:r>
              <a:rPr lang="en-US" dirty="0"/>
              <a:t>lower </a:t>
            </a:r>
            <a:r>
              <a:rPr lang="en-US" i="1" dirty="0"/>
              <a:t>r</a:t>
            </a:r>
            <a:r>
              <a:rPr lang="en-US" dirty="0"/>
              <a:t>-limit </a:t>
            </a:r>
            <a:r>
              <a:rPr lang="en-US" i="1" dirty="0"/>
              <a:t>r</a:t>
            </a:r>
            <a:r>
              <a:rPr lang="en-US" dirty="0"/>
              <a:t> = 0. Each upper</a:t>
            </a:r>
            <a:br>
              <a:rPr lang="en-US" dirty="0"/>
            </a:br>
            <a:r>
              <a:rPr lang="en-US" i="1" dirty="0"/>
              <a:t>r</a:t>
            </a:r>
            <a:r>
              <a:rPr lang="en-US" dirty="0"/>
              <a:t>-limit corresponds to a point</a:t>
            </a:r>
            <a:br>
              <a:rPr lang="en-US" dirty="0"/>
            </a:br>
            <a:r>
              <a:rPr lang="en-US" dirty="0"/>
              <a:t>on the line </a:t>
            </a:r>
            <a:r>
              <a:rPr lang="en-US" i="1" dirty="0"/>
              <a:t>y</a:t>
            </a:r>
            <a:r>
              <a:rPr lang="en-US" dirty="0"/>
              <a:t> = 1, but this must</a:t>
            </a:r>
            <a:br>
              <a:rPr lang="en-US" dirty="0"/>
            </a:br>
            <a:r>
              <a:rPr lang="en-US" dirty="0"/>
              <a:t>be expressed in the form </a:t>
            </a:r>
            <a:br>
              <a:rPr lang="en-US" dirty="0"/>
            </a:b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) for us to integrate </a:t>
            </a:r>
            <a:br>
              <a:rPr lang="en-US" dirty="0"/>
            </a:br>
            <a:r>
              <a:rPr lang="en-US" dirty="0"/>
              <a:t>using polar coordinates. 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57600" cy="363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49530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 </a:t>
            </a:r>
          </a:p>
        </p:txBody>
      </p:sp>
      <p:graphicFrame>
        <p:nvGraphicFramePr>
          <p:cNvPr id="27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35874"/>
              </p:ext>
            </p:extLst>
          </p:nvPr>
        </p:nvGraphicFramePr>
        <p:xfrm>
          <a:off x="506413" y="2209800"/>
          <a:ext cx="311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480" imgH="431640" progId="Equation.DSMT4">
                  <p:embed/>
                </p:oleObj>
              </mc:Choice>
              <mc:Fallback>
                <p:oleObj name="Equation" r:id="rId3" imgW="31114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09800"/>
                        <a:ext cx="311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a Double Integral in Polar Coordinates to Find Volume of a Solid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make the translation by noting that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r </a:t>
            </a:r>
            <a:r>
              <a:rPr lang="en-US" dirty="0"/>
              <a:t>sin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, so </a:t>
            </a:r>
          </a:p>
          <a:p>
            <a:endParaRPr lang="en-US" dirty="0"/>
          </a:p>
          <a:p>
            <a:r>
              <a:rPr lang="en-US" dirty="0"/>
              <a:t>Putting all the pieces together, we obtain the following volume. </a:t>
            </a:r>
          </a:p>
        </p:txBody>
      </p:sp>
      <p:graphicFrame>
        <p:nvGraphicFramePr>
          <p:cNvPr id="277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09854"/>
              </p:ext>
            </p:extLst>
          </p:nvPr>
        </p:nvGraphicFramePr>
        <p:xfrm>
          <a:off x="2012950" y="1879600"/>
          <a:ext cx="5118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17760" imgH="406080" progId="Equation.DSMT4">
                  <p:embed/>
                </p:oleObj>
              </mc:Choice>
              <mc:Fallback>
                <p:oleObj name="Equation" r:id="rId2" imgW="511776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1879600"/>
                        <a:ext cx="5118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a Double Integral in Polar Coordinates to Find Volume of a Solid (cont.)</a:t>
            </a:r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457200" y="1371600"/>
          <a:ext cx="3454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812520" progId="Equation.DSMT4">
                  <p:embed/>
                </p:oleObj>
              </mc:Choice>
              <mc:Fallback>
                <p:oleObj name="Equation" r:id="rId2" imgW="345420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3454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049801"/>
              </p:ext>
            </p:extLst>
          </p:nvPr>
        </p:nvGraphicFramePr>
        <p:xfrm>
          <a:off x="4495800" y="2222500"/>
          <a:ext cx="2374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825480" progId="Equation.DSMT4">
                  <p:embed/>
                </p:oleObj>
              </mc:Choice>
              <mc:Fallback>
                <p:oleObj name="Equation" r:id="rId4" imgW="237456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22500"/>
                        <a:ext cx="2374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3575"/>
              </p:ext>
            </p:extLst>
          </p:nvPr>
        </p:nvGraphicFramePr>
        <p:xfrm>
          <a:off x="1640540" y="4051300"/>
          <a:ext cx="7429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29320" imgH="825480" progId="Equation.DSMT4">
                  <p:embed/>
                </p:oleObj>
              </mc:Choice>
              <mc:Fallback>
                <p:oleObj name="Equation" r:id="rId6" imgW="742932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40" y="4051300"/>
                        <a:ext cx="7429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44411"/>
              </p:ext>
            </p:extLst>
          </p:nvPr>
        </p:nvGraphicFramePr>
        <p:xfrm>
          <a:off x="1636805" y="4953000"/>
          <a:ext cx="4660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60560" imgH="1066680" progId="Equation.DSMT4">
                  <p:embed/>
                </p:oleObj>
              </mc:Choice>
              <mc:Fallback>
                <p:oleObj name="Equation" r:id="rId8" imgW="4660560" imgH="1066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805" y="4953000"/>
                        <a:ext cx="4660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87483"/>
              </p:ext>
            </p:extLst>
          </p:nvPr>
        </p:nvGraphicFramePr>
        <p:xfrm>
          <a:off x="6337300" y="5041250"/>
          <a:ext cx="52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838080" progId="Equation.DSMT4">
                  <p:embed/>
                </p:oleObj>
              </mc:Choice>
              <mc:Fallback>
                <p:oleObj name="Equation" r:id="rId10" imgW="5205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041250"/>
                        <a:ext cx="52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37280"/>
              </p:ext>
            </p:extLst>
          </p:nvPr>
        </p:nvGraphicFramePr>
        <p:xfrm>
          <a:off x="1643530" y="3124200"/>
          <a:ext cx="614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146640" imgH="825480" progId="Equation.DSMT4">
                  <p:embed/>
                </p:oleObj>
              </mc:Choice>
              <mc:Fallback>
                <p:oleObj name="Equation" r:id="rId12" imgW="6146640" imgH="825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530" y="3124200"/>
                        <a:ext cx="6146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267909"/>
              </p:ext>
            </p:extLst>
          </p:nvPr>
        </p:nvGraphicFramePr>
        <p:xfrm>
          <a:off x="1636060" y="2222500"/>
          <a:ext cx="280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06560" imgH="825480" progId="Equation.DSMT4">
                  <p:embed/>
                </p:oleObj>
              </mc:Choice>
              <mc:Fallback>
                <p:oleObj name="Equation" r:id="rId14" imgW="2806560" imgH="825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060" y="2222500"/>
                        <a:ext cx="280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57575"/>
              </p:ext>
            </p:extLst>
          </p:nvPr>
        </p:nvGraphicFramePr>
        <p:xfrm>
          <a:off x="3963988" y="1331913"/>
          <a:ext cx="2705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5040" imgH="736560" progId="Equation.DSMT4">
                  <p:embed/>
                </p:oleObj>
              </mc:Choice>
              <mc:Fallback>
                <p:oleObj name="Equation" r:id="rId16" imgW="2705040" imgH="736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331913"/>
                        <a:ext cx="2705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Polar coordinates may be the </a:t>
            </a:r>
            <a:br>
              <a:rPr lang="en-US" dirty="0"/>
            </a:br>
            <a:r>
              <a:rPr lang="en-US" dirty="0"/>
              <a:t>“natural” system to use when </a:t>
            </a:r>
            <a:br>
              <a:rPr lang="en-US" dirty="0"/>
            </a:br>
            <a:r>
              <a:rPr lang="en-US" dirty="0"/>
              <a:t>integrating a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defined on a region </a:t>
            </a:r>
            <a:r>
              <a:rPr lang="en-US" i="1" dirty="0"/>
              <a:t>R</a:t>
            </a:r>
            <a:r>
              <a:rPr lang="en-US" dirty="0"/>
              <a:t> if </a:t>
            </a:r>
            <a:r>
              <a:rPr lang="en-US" i="1" dirty="0"/>
              <a:t>R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bounded between two rays </a:t>
            </a:r>
            <a:br>
              <a:rPr lang="en-US" dirty="0"/>
            </a:b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= </a:t>
            </a:r>
            <a:r>
              <a:rPr lang="en-US" i="1" dirty="0"/>
              <a:t>b </a:t>
            </a:r>
            <a:r>
              <a:rPr lang="en-US" dirty="0"/>
              <a:t>and two </a:t>
            </a:r>
            <a:br>
              <a:rPr lang="en-US" dirty="0"/>
            </a:br>
            <a:r>
              <a:rPr lang="en-US" dirty="0"/>
              <a:t>continuous functions 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), as shown in </a:t>
            </a:r>
            <a:br>
              <a:rPr lang="en-US" dirty="0"/>
            </a:br>
            <a:r>
              <a:rPr lang="en-US" dirty="0"/>
              <a:t>Figure 1.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3745" y="49631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9680"/>
            <a:ext cx="3657600" cy="34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order to integrate over </a:t>
            </a:r>
            <a:r>
              <a:rPr lang="en-US" i="1" dirty="0"/>
              <a:t>R</a:t>
            </a:r>
            <a:r>
              <a:rPr lang="en-US" dirty="0"/>
              <a:t> using polar coordinates, we need to partition </a:t>
            </a:r>
            <a:r>
              <a:rPr lang="en-US" i="1" dirty="0"/>
              <a:t>R</a:t>
            </a:r>
            <a:r>
              <a:rPr lang="en-US" dirty="0"/>
              <a:t> in a manner consistent with the coordinate system. Figure 2 illustrates such a manner: </a:t>
            </a:r>
            <a:br>
              <a:rPr lang="en-US" dirty="0"/>
            </a:br>
            <a:r>
              <a:rPr lang="en-US" dirty="0"/>
              <a:t>each of the elements of the </a:t>
            </a:r>
            <a:br>
              <a:rPr lang="en-US" dirty="0"/>
            </a:br>
            <a:r>
              <a:rPr lang="en-US" dirty="0"/>
              <a:t>partition </a:t>
            </a:r>
            <a:r>
              <a:rPr lang="en-US" i="1" dirty="0"/>
              <a:t>P</a:t>
            </a:r>
            <a:r>
              <a:rPr lang="en-US" dirty="0"/>
              <a:t> is a </a:t>
            </a:r>
            <a:r>
              <a:rPr lang="en-US" i="1" dirty="0"/>
              <a:t>polar  rectangle</a:t>
            </a:r>
            <a:br>
              <a:rPr lang="en-US" i="1" dirty="0"/>
            </a:br>
            <a:r>
              <a:rPr lang="en-US" dirty="0"/>
              <a:t>described by	        </a:t>
            </a:r>
            <a:r>
              <a:rPr lang="pt-BR" dirty="0"/>
              <a:t>and</a:t>
            </a:r>
            <a:br>
              <a:rPr lang="pt-BR" dirty="0"/>
            </a:br>
            <a:r>
              <a:rPr lang="pt-BR" dirty="0"/>
              <a:t>	          for some </a:t>
            </a:r>
            <a:r>
              <a:rPr lang="pt-BR" i="1" dirty="0"/>
              <a:t>i</a:t>
            </a:r>
            <a:r>
              <a:rPr lang="pt-BR" dirty="0"/>
              <a:t> and </a:t>
            </a:r>
            <a:r>
              <a:rPr lang="pt-BR" i="1" dirty="0"/>
              <a:t>j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where		            is a partition</a:t>
            </a:r>
            <a:br>
              <a:rPr lang="pt-BR" dirty="0"/>
            </a:br>
            <a:r>
              <a:rPr lang="en-US" dirty="0"/>
              <a:t>of an interval of radii covering </a:t>
            </a:r>
            <a:r>
              <a:rPr lang="en-US" i="1" dirty="0"/>
              <a:t>R,</a:t>
            </a:r>
            <a:br>
              <a:rPr lang="en-US" i="1" dirty="0"/>
            </a:br>
            <a:r>
              <a:rPr lang="en-US" dirty="0"/>
              <a:t>and		          is a partition</a:t>
            </a:r>
            <a:br>
              <a:rPr lang="en-US" dirty="0"/>
            </a:br>
            <a:r>
              <a:rPr lang="en-US" dirty="0"/>
              <a:t>of the interval of angles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</a:t>
            </a: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0" y="2566992"/>
            <a:ext cx="3474720" cy="34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16745" y="55428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2468380" y="3458980"/>
          <a:ext cx="138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200" imgH="431640" progId="Equation.DSMT4">
                  <p:embed/>
                </p:oleObj>
              </mc:Choice>
              <mc:Fallback>
                <p:oleObj name="Equation" r:id="rId3" imgW="1384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380" y="3458980"/>
                        <a:ext cx="1384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7001"/>
              </p:ext>
            </p:extLst>
          </p:nvPr>
        </p:nvGraphicFramePr>
        <p:xfrm>
          <a:off x="565150" y="3887788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469800" progId="Equation.DSMT4">
                  <p:embed/>
                </p:oleObj>
              </mc:Choice>
              <mc:Fallback>
                <p:oleObj name="Equation" r:id="rId5" imgW="1650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887788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911145"/>
              </p:ext>
            </p:extLst>
          </p:nvPr>
        </p:nvGraphicFramePr>
        <p:xfrm>
          <a:off x="1600200" y="4259263"/>
          <a:ext cx="163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8000" imgH="495000" progId="Equation.DSMT4">
                  <p:embed/>
                </p:oleObj>
              </mc:Choice>
              <mc:Fallback>
                <p:oleObj name="Equation" r:id="rId7" imgW="16380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59263"/>
                        <a:ext cx="1638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30502"/>
              </p:ext>
            </p:extLst>
          </p:nvPr>
        </p:nvGraphicFramePr>
        <p:xfrm>
          <a:off x="1181100" y="5119688"/>
          <a:ext cx="1943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42920" imgH="495000" progId="Equation.DSMT4">
                  <p:embed/>
                </p:oleObj>
              </mc:Choice>
              <mc:Fallback>
                <p:oleObj name="Equation" r:id="rId9" imgW="194292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119688"/>
                        <a:ext cx="1943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Autofit/>
          </a:bodyPr>
          <a:lstStyle/>
          <a:p>
            <a:r>
              <a:rPr lang="en-US" dirty="0"/>
              <a:t>The contribution of each small polar rectangle to the Riemann sum based on the partition is</a:t>
            </a:r>
            <a:br>
              <a:rPr lang="en-US" dirty="0"/>
            </a:br>
            <a:r>
              <a:rPr lang="en-US" dirty="0"/>
              <a:t>where		  is a sample point chosen from the rectangle and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A</a:t>
            </a:r>
            <a:r>
              <a:rPr lang="en-US" dirty="0"/>
              <a:t> is its area. All we have left to do, in order to make the transition from the approximating Riemann sums to the integral, is express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A</a:t>
            </a:r>
            <a:r>
              <a:rPr lang="en-US" dirty="0"/>
              <a:t> in terms of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dirty="0">
                <a:sym typeface="Symbol"/>
              </a:rPr>
              <a:t>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. The choice of sample point is immaterial in the limit, so we can specify that the sample point in the polar rectangle where				        is</a:t>
            </a:r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27784"/>
              </p:ext>
            </p:extLst>
          </p:nvPr>
        </p:nvGraphicFramePr>
        <p:xfrm>
          <a:off x="6178550" y="1476375"/>
          <a:ext cx="1816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583920" progId="Equation.DSMT4">
                  <p:embed/>
                </p:oleObj>
              </mc:Choice>
              <mc:Fallback>
                <p:oleObj name="Equation" r:id="rId2" imgW="181584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1476375"/>
                        <a:ext cx="1816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010694"/>
              </p:ext>
            </p:extLst>
          </p:nvPr>
        </p:nvGraphicFramePr>
        <p:xfrm>
          <a:off x="1473200" y="1926089"/>
          <a:ext cx="1041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583920" progId="Equation.DSMT4">
                  <p:embed/>
                </p:oleObj>
              </mc:Choice>
              <mc:Fallback>
                <p:oleObj name="Equation" r:id="rId4" imgW="10411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926089"/>
                        <a:ext cx="1041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77666"/>
              </p:ext>
            </p:extLst>
          </p:nvPr>
        </p:nvGraphicFramePr>
        <p:xfrm>
          <a:off x="3780289" y="4551814"/>
          <a:ext cx="377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71720" imgH="469800" progId="Equation.DSMT4">
                  <p:embed/>
                </p:oleObj>
              </mc:Choice>
              <mc:Fallback>
                <p:oleObj name="Equation" r:id="rId6" imgW="37717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289" y="4551814"/>
                        <a:ext cx="3771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18429"/>
              </p:ext>
            </p:extLst>
          </p:nvPr>
        </p:nvGraphicFramePr>
        <p:xfrm>
          <a:off x="2533650" y="4972050"/>
          <a:ext cx="4076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76640" imgH="990360" progId="Equation.DSMT4">
                  <p:embed/>
                </p:oleObj>
              </mc:Choice>
              <mc:Fallback>
                <p:oleObj name="Equation" r:id="rId8" imgW="4076640" imgH="990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972050"/>
                        <a:ext cx="4076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That is,	   is chosen to be the center point of each polar rectangle, as shown in Figure 3. And since the area of the sector of a circle of radius </a:t>
            </a:r>
            <a:r>
              <a:rPr lang="en-US" i="1" dirty="0"/>
              <a:t>r</a:t>
            </a:r>
            <a:r>
              <a:rPr lang="en-US" dirty="0"/>
              <a:t> and subtended angle </a:t>
            </a:r>
            <a:r>
              <a:rPr lang="el-GR" dirty="0">
                <a:sym typeface="Symbol"/>
              </a:rPr>
              <a:t>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is 	          (as derived in Section 9.4), the area of the polar rectangle in Figure 3 is as follows.</a:t>
            </a: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89216" y="3200400"/>
            <a:ext cx="2597584" cy="238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52489" y="5552909"/>
            <a:ext cx="6230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 </a:t>
            </a:r>
            <a:r>
              <a:rPr lang="en-US" sz="2800" dirty="0"/>
              <a:t>Center Point of a Polar Rectangle</a:t>
            </a:r>
            <a:endParaRPr lang="en-US" sz="2800" b="1" dirty="0"/>
          </a:p>
        </p:txBody>
      </p:sp>
      <p:graphicFrame>
        <p:nvGraphicFramePr>
          <p:cNvPr id="288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63564"/>
              </p:ext>
            </p:extLst>
          </p:nvPr>
        </p:nvGraphicFramePr>
        <p:xfrm>
          <a:off x="1598613" y="1263650"/>
          <a:ext cx="1041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583920" progId="Equation.DSMT4">
                  <p:embed/>
                </p:oleObj>
              </mc:Choice>
              <mc:Fallback>
                <p:oleObj name="Equation" r:id="rId3" imgW="104112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1263650"/>
                        <a:ext cx="1041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160721"/>
              </p:ext>
            </p:extLst>
          </p:nvPr>
        </p:nvGraphicFramePr>
        <p:xfrm>
          <a:off x="2192338" y="2590800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69800" progId="Equation.DSMT4">
                  <p:embed/>
                </p:oleObj>
              </mc:Choice>
              <mc:Fallback>
                <p:oleObj name="Equation" r:id="rId5" imgW="9522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590800"/>
                        <a:ext cx="95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00418"/>
              </p:ext>
            </p:extLst>
          </p:nvPr>
        </p:nvGraphicFramePr>
        <p:xfrm>
          <a:off x="725768" y="3381562"/>
          <a:ext cx="3289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88960" imgH="825480" progId="Equation.DSMT4">
                  <p:embed/>
                </p:oleObj>
              </mc:Choice>
              <mc:Fallback>
                <p:oleObj name="Equation" r:id="rId7" imgW="328896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68" y="3381562"/>
                        <a:ext cx="3289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01717"/>
              </p:ext>
            </p:extLst>
          </p:nvPr>
        </p:nvGraphicFramePr>
        <p:xfrm>
          <a:off x="1231900" y="4145728"/>
          <a:ext cx="3340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40080" imgH="939600" progId="Equation.DSMT4">
                  <p:embed/>
                </p:oleObj>
              </mc:Choice>
              <mc:Fallback>
                <p:oleObj name="Equation" r:id="rId9" imgW="334008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4145728"/>
                        <a:ext cx="3340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252678"/>
              </p:ext>
            </p:extLst>
          </p:nvPr>
        </p:nvGraphicFramePr>
        <p:xfrm>
          <a:off x="1265163" y="4979894"/>
          <a:ext cx="144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47560" imgH="507960" progId="Equation.DSMT4">
                  <p:embed/>
                </p:oleObj>
              </mc:Choice>
              <mc:Fallback>
                <p:oleObj name="Equation" r:id="rId11" imgW="144756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163" y="4979894"/>
                        <a:ext cx="1447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Double Integrals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gives us all we need to express the entire Riemann sum in terms of radial and angle increments.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>
                <a:solidFill>
                  <a:srgbClr val="406898"/>
                </a:solidFill>
              </a:rPr>
              <a:t>the</a:t>
            </a:r>
            <a:r>
              <a:rPr lang="en-US" dirty="0"/>
              <a:t> limit of finer and finer partitions, we have arrived at the following result.</a:t>
            </a:r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44392"/>
              </p:ext>
            </p:extLst>
          </p:nvPr>
        </p:nvGraphicFramePr>
        <p:xfrm>
          <a:off x="1435100" y="2381250"/>
          <a:ext cx="6273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73720" imgH="952200" progId="Equation.DSMT4">
                  <p:embed/>
                </p:oleObj>
              </mc:Choice>
              <mc:Fallback>
                <p:oleObj name="Equation" r:id="rId2" imgW="627372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381250"/>
                        <a:ext cx="6273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Double Integral in Polar Coordinates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Given an integrable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) defined on the region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bounded between rays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82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82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two continuous functions		                     the double integral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over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is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64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83556"/>
              </p:ext>
            </p:extLst>
          </p:nvPr>
        </p:nvGraphicFramePr>
        <p:xfrm>
          <a:off x="4278151" y="2176033"/>
          <a:ext cx="3467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482400" progId="Equation.DSMT4">
                  <p:embed/>
                </p:oleObj>
              </mc:Choice>
              <mc:Fallback>
                <p:oleObj name="Equation" r:id="rId2" imgW="34668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51" y="2176033"/>
                        <a:ext cx="3467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79320"/>
              </p:ext>
            </p:extLst>
          </p:nvPr>
        </p:nvGraphicFramePr>
        <p:xfrm>
          <a:off x="1626123" y="3115833"/>
          <a:ext cx="59563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56200" imgH="1854000" progId="Equation.DSMT4">
                  <p:embed/>
                </p:oleObj>
              </mc:Choice>
              <mc:Fallback>
                <p:oleObj name="Equation" r:id="rId4" imgW="5956200" imgH="18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123" y="3115833"/>
                        <a:ext cx="59563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Double Integral in Polar Coordinates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defined in terms of Cartesian coordinates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we can express the double integral over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as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31221"/>
              </p:ext>
            </p:extLst>
          </p:nvPr>
        </p:nvGraphicFramePr>
        <p:xfrm>
          <a:off x="1117600" y="2531017"/>
          <a:ext cx="690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08760" imgH="888840" progId="Equation.DSMT4">
                  <p:embed/>
                </p:oleObj>
              </mc:Choice>
              <mc:Fallback>
                <p:oleObj name="Equation" r:id="rId2" imgW="6908760" imgH="888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531017"/>
                        <a:ext cx="6908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1487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Calibri</vt:lpstr>
      <vt:lpstr>Symbol</vt:lpstr>
      <vt:lpstr>Office Theme</vt:lpstr>
      <vt:lpstr>Equation</vt:lpstr>
      <vt:lpstr>MathType 6.0 Equation</vt:lpstr>
      <vt:lpstr>Section 14.3</vt:lpstr>
      <vt:lpstr>The Form of Double Integrals in Polar Coordinates</vt:lpstr>
      <vt:lpstr>The Form of Double Integrals in Polar Coordinates (cont.)</vt:lpstr>
      <vt:lpstr>The Form of Double Integrals in Polar Coordinates (cont.)</vt:lpstr>
      <vt:lpstr>The Form of Double Integrals in Polar Coordinates (cont.)</vt:lpstr>
      <vt:lpstr>The Form of Double Integrals in Polar Coordinates (cont.)</vt:lpstr>
      <vt:lpstr>The Form of Double Integrals in Polar Coordinates (cont.)</vt:lpstr>
      <vt:lpstr>Theorem: Double Integral in Polar Coordinates </vt:lpstr>
      <vt:lpstr>Theorem: Double Integral in Polar Coordinates (cont.) </vt:lpstr>
      <vt:lpstr>Evaluating Double Integrals in Polar Coordinates</vt:lpstr>
      <vt:lpstr>Evaluating Double Integrals in Polar Coordinates (cont.)</vt:lpstr>
      <vt:lpstr>Example 1: Finding the Area Bounded between the Graphs of Two Polar Equations</vt:lpstr>
      <vt:lpstr>Example 1: Finding the Area Bounded between the Graphs of Two Polar Equations (cont.)</vt:lpstr>
      <vt:lpstr>Example 1: Finding the Area Bounded between the Graphs of Two Polar Equations (cont.)</vt:lpstr>
      <vt:lpstr>Example 1: Finding the Area Bounded between the Graphs of Two Polar Equations (cont.)</vt:lpstr>
      <vt:lpstr>Example 2: Using Polar Coordinates to Find the Moment of Inertia about the Origin of an Annulus </vt:lpstr>
      <vt:lpstr>Example 2: Using Polar Coordinates to Find the Moment of Inertia about the Origin of an Annulus (cont.)</vt:lpstr>
      <vt:lpstr>Example 3: Evaluating a Double Integral by Converting from Cartesian to Polar Coordinates </vt:lpstr>
      <vt:lpstr>Example 3: Evaluating a Double Integral by Converting from Cartesian to Polar Coordinates (cont.)</vt:lpstr>
      <vt:lpstr>Example 3: Evaluating a Double Integral by Converting from Cartesian to Polar Coordinates (cont.)</vt:lpstr>
      <vt:lpstr>Example 4: Using a Double Integral in Polar Coordinates to Find Volume of a Solid </vt:lpstr>
      <vt:lpstr>Example 4: Using a Double Integral in Polar Coordinates to Find Volume of a Solid (cont.)</vt:lpstr>
      <vt:lpstr>Example 4: Using a Double Integral in Polar Coordinates to Find Volume of a Solid (cont.)</vt:lpstr>
      <vt:lpstr>Example 4: Using a Double Integral in Polar Coordinates to Find Volume of a Solid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298</cp:revision>
  <dcterms:created xsi:type="dcterms:W3CDTF">2013-04-26T14:43:13Z</dcterms:created>
  <dcterms:modified xsi:type="dcterms:W3CDTF">2023-05-15T19:36:52Z</dcterms:modified>
</cp:coreProperties>
</file>