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297" r:id="rId3"/>
    <p:sldId id="300" r:id="rId4"/>
    <p:sldId id="302" r:id="rId5"/>
    <p:sldId id="303" r:id="rId6"/>
    <p:sldId id="304" r:id="rId7"/>
    <p:sldId id="305" r:id="rId8"/>
    <p:sldId id="306" r:id="rId9"/>
    <p:sldId id="308" r:id="rId10"/>
    <p:sldId id="309" r:id="rId11"/>
    <p:sldId id="34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8" r:id="rId27"/>
    <p:sldId id="329" r:id="rId28"/>
    <p:sldId id="330" r:id="rId29"/>
    <p:sldId id="331" r:id="rId30"/>
    <p:sldId id="332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CC"/>
    <a:srgbClr val="36609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7" autoAdjust="0"/>
    <p:restoredTop sz="94660"/>
  </p:normalViewPr>
  <p:slideViewPr>
    <p:cSldViewPr>
      <p:cViewPr varScale="1">
        <p:scale>
          <a:sx n="104" d="100"/>
          <a:sy n="104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44E-01D8-4770-9B22-3184B083B56E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ECD4-0D90-49BB-9584-6E034E13DF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ECD4-0D90-49BB-9584-6E034E13DF7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ECD4-0D90-49BB-9584-6E034E13DF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ECD4-0D90-49BB-9584-6E034E13DF7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9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3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1.bin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5.wmf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7.bin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89.bin"/><Relationship Id="rId2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wmf"/><Relationship Id="rId4" Type="http://schemas.openxmlformats.org/officeDocument/2006/relationships/oleObject" Target="../embeddings/oleObject9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9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8.wmf"/><Relationship Id="rId3" Type="http://schemas.openxmlformats.org/officeDocument/2006/relationships/image" Target="../media/image10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0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1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2.bin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14.4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Triple Integrals 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Properties of Triple Integrals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Sum/Difference Property	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Domination Property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Disjoint Region Property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058950"/>
              </p:ext>
            </p:extLst>
          </p:nvPr>
        </p:nvGraphicFramePr>
        <p:xfrm>
          <a:off x="525631" y="3118821"/>
          <a:ext cx="817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78480" imgH="761760" progId="Equation.DSMT4">
                  <p:embed/>
                </p:oleObj>
              </mc:Choice>
              <mc:Fallback>
                <p:oleObj name="Equation" r:id="rId2" imgW="8178480" imgH="761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31" y="3118821"/>
                        <a:ext cx="8178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63704"/>
              </p:ext>
            </p:extLst>
          </p:nvPr>
        </p:nvGraphicFramePr>
        <p:xfrm>
          <a:off x="620881" y="1893271"/>
          <a:ext cx="7988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88040" imgH="761760" progId="Equation.DSMT4">
                  <p:embed/>
                </p:oleObj>
              </mc:Choice>
              <mc:Fallback>
                <p:oleObj name="Equation" r:id="rId4" imgW="7988040" imgH="761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81" y="1893271"/>
                        <a:ext cx="7988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323450"/>
              </p:ext>
            </p:extLst>
          </p:nvPr>
        </p:nvGraphicFramePr>
        <p:xfrm>
          <a:off x="1224131" y="4369771"/>
          <a:ext cx="6781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81680" imgH="799920" progId="Equation.DSMT4">
                  <p:embed/>
                </p:oleObj>
              </mc:Choice>
              <mc:Fallback>
                <p:oleObj name="Equation" r:id="rId6" imgW="6781680" imgH="799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131" y="4369771"/>
                        <a:ext cx="6781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i="1" dirty="0"/>
              <a:t>S</a:t>
            </a:r>
            <a:r>
              <a:rPr lang="en-US" dirty="0"/>
              <a:t> is not a rectangular box, more attention must be paid to determining the limits of integration in a triple integral. Usually only some of the six possible orders of integration will be suitable for a given triple integral, but the process of setting up the integral is similar for any order. For the purpose of illustration, the steps below assume integration first with respect to </a:t>
            </a:r>
            <a:r>
              <a:rPr lang="en-US" i="1" dirty="0"/>
              <a:t>z</a:t>
            </a:r>
            <a:r>
              <a:rPr lang="en-US" dirty="0"/>
              <a:t>, then </a:t>
            </a:r>
            <a:r>
              <a:rPr lang="en-US" i="1" dirty="0"/>
              <a:t>y</a:t>
            </a:r>
            <a:r>
              <a:rPr lang="en-US" dirty="0"/>
              <a:t>, and finally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Setting Up a Triple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1500" b="1" dirty="0"/>
          </a:p>
          <a:p>
            <a:r>
              <a:rPr lang="en-US" dirty="0"/>
              <a:t>To express </a:t>
            </a:r>
            <a:r>
              <a:rPr lang="en-US" i="1" dirty="0"/>
              <a:t>			   </a:t>
            </a:r>
            <a:r>
              <a:rPr lang="en-US" dirty="0"/>
              <a:t>as an iterated integral of the </a:t>
            </a:r>
          </a:p>
          <a:p>
            <a:endParaRPr lang="en-US" sz="1500" dirty="0"/>
          </a:p>
          <a:p>
            <a:r>
              <a:rPr lang="en-US" dirty="0"/>
              <a:t>form				 perform the following steps.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086483"/>
              </p:ext>
            </p:extLst>
          </p:nvPr>
        </p:nvGraphicFramePr>
        <p:xfrm>
          <a:off x="2167816" y="1563080"/>
          <a:ext cx="2197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812520" progId="Equation.DSMT4">
                  <p:embed/>
                </p:oleObj>
              </mc:Choice>
              <mc:Fallback>
                <p:oleObj name="Equation" r:id="rId2" imgW="219708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816" y="1563080"/>
                        <a:ext cx="21971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038193"/>
              </p:ext>
            </p:extLst>
          </p:nvPr>
        </p:nvGraphicFramePr>
        <p:xfrm>
          <a:off x="1327673" y="2380810"/>
          <a:ext cx="287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69920" imgH="596880" progId="Equation.DSMT4">
                  <p:embed/>
                </p:oleObj>
              </mc:Choice>
              <mc:Fallback>
                <p:oleObj name="Equation" r:id="rId4" imgW="286992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673" y="2380810"/>
                        <a:ext cx="2870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8154" y="2631509"/>
            <a:ext cx="44083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 	         of </a:t>
            </a:r>
            <a:r>
              <a:rPr lang="en-US" sz="2800" i="1" dirty="0">
                <a:solidFill>
                  <a:srgbClr val="366092"/>
                </a:solidFill>
              </a:rPr>
              <a:t>S</a:t>
            </a:r>
            <a:r>
              <a:rPr lang="en-US" sz="2800" dirty="0">
                <a:solidFill>
                  <a:srgbClr val="366092"/>
                </a:solidFill>
              </a:rPr>
              <a:t>. These       two functions of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 and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 constitute the </a:t>
            </a:r>
            <a:r>
              <a:rPr lang="en-US" sz="2800" i="1" dirty="0">
                <a:solidFill>
                  <a:srgbClr val="366092"/>
                </a:solidFill>
              </a:rPr>
              <a:t>z</a:t>
            </a:r>
            <a:r>
              <a:rPr lang="en-US" sz="2800" dirty="0">
                <a:solidFill>
                  <a:srgbClr val="366092"/>
                </a:solidFill>
              </a:rPr>
              <a:t>-limits </a:t>
            </a:r>
          </a:p>
          <a:p>
            <a:r>
              <a:rPr lang="en-US" sz="2800" dirty="0">
                <a:solidFill>
                  <a:srgbClr val="366092"/>
                </a:solidFill>
              </a:rPr>
              <a:t>(see Figure 3a).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Setting Up a Triple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39825" algn="l"/>
              </a:tabLst>
            </a:pPr>
            <a:r>
              <a:rPr lang="en-US" b="1" dirty="0"/>
              <a:t>Step 1:	</a:t>
            </a:r>
            <a:r>
              <a:rPr lang="en-US" dirty="0"/>
              <a:t>Draw a rough sketch of </a:t>
            </a:r>
            <a:r>
              <a:rPr lang="en-US" i="1" dirty="0"/>
              <a:t>S</a:t>
            </a:r>
            <a:r>
              <a:rPr lang="en-US" dirty="0"/>
              <a:t> as an aid in 	determining the </a:t>
            </a:r>
            <a:r>
              <a:rPr lang="en-US" i="1" dirty="0"/>
              <a:t>z</a:t>
            </a:r>
            <a:r>
              <a:rPr lang="en-US" dirty="0"/>
              <a:t>-limits. Identify the lower 	surface 		    and the upper surface</a:t>
            </a: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0928"/>
              </p:ext>
            </p:extLst>
          </p:nvPr>
        </p:nvGraphicFramePr>
        <p:xfrm>
          <a:off x="2830158" y="2174309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469800" progId="Equation.DSMT4">
                  <p:embed/>
                </p:oleObj>
              </mc:Choice>
              <mc:Fallback>
                <p:oleObj name="Equation" r:id="rId3" imgW="15620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158" y="2174309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094941"/>
              </p:ext>
            </p:extLst>
          </p:nvPr>
        </p:nvGraphicFramePr>
        <p:xfrm>
          <a:off x="1665643" y="2670802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469800" progId="Equation.DSMT4">
                  <p:embed/>
                </p:oleObj>
              </mc:Choice>
              <mc:Fallback>
                <p:oleObj name="Equation" r:id="rId5" imgW="1574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643" y="2670802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96200" y="3851377"/>
            <a:ext cx="1295400" cy="39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3200400"/>
            <a:ext cx="381000" cy="32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8400" y="5443521"/>
            <a:ext cx="154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59EEC4-5A82-5E7E-7D6B-0212571EE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368" y="2786358"/>
            <a:ext cx="3014832" cy="27795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5366" y="2653553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lower curve 	      	      and upper curve 		 constitute the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-limits </a:t>
            </a:r>
          </a:p>
          <a:p>
            <a:r>
              <a:rPr lang="en-US" sz="2800" dirty="0">
                <a:solidFill>
                  <a:srgbClr val="366092"/>
                </a:solidFill>
              </a:rPr>
              <a:t>(see Figure 3b).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Setting Up a Triple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39825" algn="l"/>
              </a:tabLst>
            </a:pPr>
            <a:r>
              <a:rPr lang="en-US" b="1" dirty="0"/>
              <a:t>Step 2:	</a:t>
            </a:r>
            <a:r>
              <a:rPr lang="en-US" dirty="0"/>
              <a:t>Define </a:t>
            </a:r>
            <a:r>
              <a:rPr lang="en-US" i="1" dirty="0"/>
              <a:t>R</a:t>
            </a:r>
            <a:r>
              <a:rPr lang="en-US" dirty="0"/>
              <a:t> to be the “shadow,” or </a:t>
            </a:r>
            <a:r>
              <a:rPr lang="en-US" i="1" dirty="0"/>
              <a:t>projection</a:t>
            </a:r>
            <a:r>
              <a:rPr lang="en-US" dirty="0"/>
              <a:t>, of </a:t>
            </a:r>
            <a:r>
              <a:rPr lang="en-US" i="1" dirty="0"/>
              <a:t>S</a:t>
            </a:r>
            <a:r>
              <a:rPr lang="en-US" dirty="0"/>
              <a:t> 	in the </a:t>
            </a:r>
            <a:r>
              <a:rPr lang="en-US" i="1" dirty="0"/>
              <a:t>xy</a:t>
            </a:r>
            <a:r>
              <a:rPr lang="en-US" dirty="0"/>
              <a:t>-plane. Sketch </a:t>
            </a:r>
            <a:r>
              <a:rPr lang="en-US" i="1" dirty="0"/>
              <a:t>R</a:t>
            </a:r>
            <a:r>
              <a:rPr lang="en-US" dirty="0"/>
              <a:t>, this time as an aid in 	determining the </a:t>
            </a:r>
            <a:r>
              <a:rPr lang="en-US" i="1" dirty="0"/>
              <a:t>y</a:t>
            </a:r>
            <a:r>
              <a:rPr lang="en-US" dirty="0"/>
              <a:t>-limits.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77735"/>
              </p:ext>
            </p:extLst>
          </p:nvPr>
        </p:nvGraphicFramePr>
        <p:xfrm>
          <a:off x="1729491" y="3148621"/>
          <a:ext cx="129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95280" imgH="469800" progId="Equation.DSMT4">
                  <p:embed/>
                </p:oleObj>
              </mc:Choice>
              <mc:Fallback>
                <p:oleObj name="Equation" r:id="rId3" imgW="12952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491" y="3148621"/>
                        <a:ext cx="129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843733"/>
              </p:ext>
            </p:extLst>
          </p:nvPr>
        </p:nvGraphicFramePr>
        <p:xfrm>
          <a:off x="2654301" y="3560782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07880" imgH="469800" progId="Equation.DSMT4">
                  <p:embed/>
                </p:oleObj>
              </mc:Choice>
              <mc:Fallback>
                <p:oleObj name="Equation" r:id="rId5" imgW="13078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1" y="3560782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254771" y="5511820"/>
            <a:ext cx="154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94C78-94B8-C867-7858-00A5E3E17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838" y="2653552"/>
            <a:ext cx="3096762" cy="27344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Setting Up a Triple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39825" algn="l"/>
              </a:tabLst>
            </a:pPr>
            <a:r>
              <a:rPr lang="en-US" b="1" dirty="0"/>
              <a:t>Step 3:	</a:t>
            </a:r>
            <a:r>
              <a:rPr lang="en-US" dirty="0"/>
              <a:t>The lower </a:t>
            </a:r>
            <a:r>
              <a:rPr lang="en-US" i="1" dirty="0"/>
              <a:t>x</a:t>
            </a:r>
            <a:r>
              <a:rPr lang="en-US" dirty="0"/>
              <a:t>-limit is the left-hand edge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of </a:t>
            </a:r>
            <a:r>
              <a:rPr lang="en-US" i="1" dirty="0"/>
              <a:t>R </a:t>
            </a:r>
            <a:r>
              <a:rPr lang="en-US" dirty="0"/>
              <a:t>	(that is, the minimum value of </a:t>
            </a:r>
            <a:r>
              <a:rPr lang="en-US" i="1" dirty="0"/>
              <a:t>x</a:t>
            </a:r>
            <a:r>
              <a:rPr lang="en-US" dirty="0"/>
              <a:t> among 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48400" y="5361213"/>
            <a:ext cx="154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2238007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points of </a:t>
            </a:r>
            <a:r>
              <a:rPr lang="en-US" sz="2800" i="1" dirty="0">
                <a:solidFill>
                  <a:srgbClr val="366092"/>
                </a:solidFill>
              </a:rPr>
              <a:t>R</a:t>
            </a:r>
            <a:r>
              <a:rPr lang="en-US" sz="2800" dirty="0">
                <a:solidFill>
                  <a:srgbClr val="366092"/>
                </a:solidFill>
              </a:rPr>
              <a:t>) and the upper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-limit is the right-hand edge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 = </a:t>
            </a:r>
            <a:r>
              <a:rPr lang="en-US" sz="2800" i="1" dirty="0">
                <a:solidFill>
                  <a:srgbClr val="366092"/>
                </a:solidFill>
              </a:rPr>
              <a:t>b</a:t>
            </a:r>
          </a:p>
          <a:p>
            <a:r>
              <a:rPr lang="en-US" sz="2800" dirty="0">
                <a:solidFill>
                  <a:srgbClr val="366092"/>
                </a:solidFill>
              </a:rPr>
              <a:t>(see Figure 3c).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BD273-B9E5-36F7-0B34-FCBE0C8C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20469"/>
            <a:ext cx="3048000" cy="26627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Procedure: Setting Up a Triple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will be 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26948"/>
              </p:ext>
            </p:extLst>
          </p:nvPr>
        </p:nvGraphicFramePr>
        <p:xfrm>
          <a:off x="787400" y="2133600"/>
          <a:ext cx="756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69000" imgH="901440" progId="Equation.DSMT4">
                  <p:embed/>
                </p:oleObj>
              </mc:Choice>
              <mc:Fallback>
                <p:oleObj name="Equation" r:id="rId2" imgW="756900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133600"/>
                        <a:ext cx="7569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39430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Note that the limits of integration of the innermost integral may be functions of the other two variables   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in the order shown previously). The limits of the middle integral may be functions of the outer variable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in the order shown previously), but not the variable corresponding to the inner limits of integration (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in the order shown previously). The limits of the outermost integral can only be constants.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Finding the Volume of a Solid Bounded by</a:t>
            </a:r>
            <a:br>
              <a:rPr lang="en-US" dirty="0"/>
            </a:br>
            <a:r>
              <a:rPr lang="en-US" dirty="0"/>
              <a:t>Two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volume of the solid </a:t>
            </a:r>
            <a:r>
              <a:rPr lang="en-US" i="1" dirty="0"/>
              <a:t>S</a:t>
            </a:r>
            <a:r>
              <a:rPr lang="en-US" dirty="0"/>
              <a:t> bounded below by the surface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+ 3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+ 2 </a:t>
            </a:r>
            <a:r>
              <a:rPr lang="en-US" dirty="0"/>
              <a:t>and above by the surface 	       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6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cs typeface="Sakkal Majalla" pitchFamily="2" charset="-78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cs typeface="Sakkal Majalla" pitchFamily="2" charset="-78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volume </a:t>
            </a:r>
            <a:r>
              <a:rPr lang="en-US" i="1" dirty="0"/>
              <a:t>V</a:t>
            </a:r>
            <a:r>
              <a:rPr lang="en-US" dirty="0"/>
              <a:t> of </a:t>
            </a:r>
            <a:r>
              <a:rPr lang="en-US" i="1" dirty="0"/>
              <a:t>S</a:t>
            </a:r>
            <a:r>
              <a:rPr lang="en-US" dirty="0"/>
              <a:t> is expressed as a triple integral with the integrand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1.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3092450" y="4216400"/>
          <a:ext cx="2959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8840" imgH="812520" progId="Equation.DSMT4">
                  <p:embed/>
                </p:oleObj>
              </mc:Choice>
              <mc:Fallback>
                <p:oleObj name="Equation" r:id="rId2" imgW="295884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216400"/>
                        <a:ext cx="29591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Finding the Volume of a Solid Bounded by</a:t>
            </a:r>
            <a:br>
              <a:rPr lang="en-US" dirty="0"/>
            </a:br>
            <a:r>
              <a:rPr lang="en-US" dirty="0"/>
              <a:t>Two Surfaces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surfaces are both elliptical paraboloids, one opening upward and one downward, as shown in Figure 4. The two surfaces intersect where the two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911" y="2590800"/>
            <a:ext cx="45070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functions </a:t>
            </a:r>
          </a:p>
          <a:p>
            <a:endParaRPr lang="en-US" sz="500" dirty="0">
              <a:solidFill>
                <a:srgbClr val="366092"/>
              </a:solidFill>
            </a:endParaRPr>
          </a:p>
          <a:p>
            <a:r>
              <a:rPr lang="en-US" sz="2800" dirty="0">
                <a:solidFill>
                  <a:srgbClr val="366092"/>
                </a:solidFill>
              </a:rPr>
              <a:t>and</a:t>
            </a:r>
          </a:p>
          <a:p>
            <a:r>
              <a:rPr lang="en-US" sz="2800" dirty="0">
                <a:solidFill>
                  <a:srgbClr val="366092"/>
                </a:solidFill>
              </a:rPr>
              <a:t>have the same value, namely over the curve in the </a:t>
            </a:r>
            <a:r>
              <a:rPr lang="en-US" sz="2800" i="1" dirty="0">
                <a:solidFill>
                  <a:srgbClr val="366092"/>
                </a:solidFill>
              </a:rPr>
              <a:t>xy</a:t>
            </a:r>
            <a:r>
              <a:rPr lang="en-US" sz="2800" dirty="0">
                <a:solidFill>
                  <a:srgbClr val="366092"/>
                </a:solidFill>
              </a:rPr>
              <a:t>-plane where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3050" y="2559774"/>
            <a:ext cx="3108960" cy="303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078567" y="2635956"/>
          <a:ext cx="298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400" imgH="482400" progId="Equation.DSMT4">
                  <p:embed/>
                </p:oleObj>
              </mc:Choice>
              <mc:Fallback>
                <p:oleObj name="Equation" r:id="rId3" imgW="29844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567" y="2635956"/>
                        <a:ext cx="2984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231900" y="3124200"/>
          <a:ext cx="2806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6560" imgH="482400" progId="Equation.DSMT4">
                  <p:embed/>
                </p:oleObj>
              </mc:Choice>
              <mc:Fallback>
                <p:oleObj name="Equation" r:id="rId5" imgW="28065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124200"/>
                        <a:ext cx="2806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30398" y="55727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544689" y="4883856"/>
          <a:ext cx="3835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35080" imgH="1028520" progId="Equation.DSMT4">
                  <p:embed/>
                </p:oleObj>
              </mc:Choice>
              <mc:Fallback>
                <p:oleObj name="Equation" r:id="rId7" imgW="383508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4883856"/>
                        <a:ext cx="3835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Suppose </a:t>
            </a:r>
            <a:r>
              <a:rPr lang="en-US" i="1" dirty="0"/>
              <a:t>S</a:t>
            </a:r>
            <a:r>
              <a:rPr lang="en-US" dirty="0"/>
              <a:t> is a closed bounded region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and that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is defined on </a:t>
            </a:r>
            <a:r>
              <a:rPr lang="en-US" i="1" dirty="0"/>
              <a:t>S</a:t>
            </a:r>
            <a:r>
              <a:rPr lang="en-US" dirty="0"/>
              <a:t>. We can partition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with families of planes parallel to the coordinate planes, and by doing so arrive at a collection of boxes that approximate </a:t>
            </a:r>
            <a:r>
              <a:rPr lang="en-US" i="1" dirty="0"/>
              <a:t>S</a:t>
            </a:r>
            <a:r>
              <a:rPr lang="en-US" dirty="0"/>
              <a:t>, as shown in Figure 1.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3349608"/>
            <a:ext cx="6477000" cy="26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Finding the Volume of a Solid Bounded by</a:t>
            </a:r>
            <a:br>
              <a:rPr lang="en-US" dirty="0"/>
            </a:br>
            <a:r>
              <a:rPr lang="en-US" dirty="0"/>
              <a:t>Two Surfaces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equation 		 is the boundary of the region </a:t>
            </a:r>
            <a:r>
              <a:rPr lang="en-US" i="1" dirty="0"/>
              <a:t>R</a:t>
            </a:r>
            <a:r>
              <a:rPr lang="en-US" dirty="0"/>
              <a:t> in the </a:t>
            </a:r>
            <a:r>
              <a:rPr lang="en-US" i="1" dirty="0"/>
              <a:t>xy</a:t>
            </a:r>
            <a:r>
              <a:rPr lang="en-US" dirty="0"/>
              <a:t>‑plane, also shown in Figure 4. The lower curve (in the sense of </a:t>
            </a:r>
            <a:r>
              <a:rPr lang="en-US" i="1" dirty="0"/>
              <a:t>y</a:t>
            </a:r>
            <a:r>
              <a:rPr lang="en-US" dirty="0"/>
              <a:t>-values) is the function 	</a:t>
            </a:r>
          </a:p>
          <a:p>
            <a:r>
              <a:rPr lang="en-US" dirty="0"/>
              <a:t>			and the upper curve is the function </a:t>
            </a:r>
          </a:p>
          <a:p>
            <a:r>
              <a:rPr lang="en-US" dirty="0"/>
              <a:t>		          which we obtain by solving the equation for </a:t>
            </a:r>
            <a:r>
              <a:rPr lang="en-US" i="1" dirty="0"/>
              <a:t>y</a:t>
            </a:r>
            <a:r>
              <a:rPr lang="en-US" dirty="0"/>
              <a:t>. Finally, the line 		   defines the left-hand edge of </a:t>
            </a:r>
            <a:r>
              <a:rPr lang="en-US" i="1" dirty="0"/>
              <a:t>R</a:t>
            </a:r>
            <a:r>
              <a:rPr lang="en-US" dirty="0"/>
              <a:t>, and the line 	        the right-hand edge (set </a:t>
            </a:r>
            <a:r>
              <a:rPr lang="en-US" i="1" dirty="0"/>
              <a:t>y</a:t>
            </a:r>
            <a:r>
              <a:rPr lang="en-US" dirty="0"/>
              <a:t> = 0 in the equation and solve for </a:t>
            </a:r>
            <a:r>
              <a:rPr lang="en-US" i="1" dirty="0"/>
              <a:t>x</a:t>
            </a:r>
            <a:r>
              <a:rPr lang="en-US" dirty="0"/>
              <a:t>). Putting the pieces together, the volume can be calculated as follows.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62578" y="1306689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444240" progId="Equation.DSMT4">
                  <p:embed/>
                </p:oleObj>
              </mc:Choice>
              <mc:Fallback>
                <p:oleObj name="Equation" r:id="rId2" imgW="16509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578" y="1306689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48640" y="2632778"/>
          <a:ext cx="260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03160" imgH="495000" progId="Equation.DSMT4">
                  <p:embed/>
                </p:oleObj>
              </mc:Choice>
              <mc:Fallback>
                <p:oleObj name="Equation" r:id="rId4" imgW="26031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32778"/>
                        <a:ext cx="260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48640" y="3148013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89040" imgH="495000" progId="Equation.DSMT4">
                  <p:embed/>
                </p:oleObj>
              </mc:Choice>
              <mc:Fallback>
                <p:oleObj name="Equation" r:id="rId6" imgW="24890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148013"/>
                        <a:ext cx="248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008380" y="3628140"/>
          <a:ext cx="1181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380880" progId="Equation.DSMT4">
                  <p:embed/>
                </p:oleObj>
              </mc:Choice>
              <mc:Fallback>
                <p:oleObj name="Equation" r:id="rId8" imgW="11808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380" y="3628140"/>
                        <a:ext cx="1181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689475" y="4029075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200" imgH="380880" progId="Equation.DSMT4">
                  <p:embed/>
                </p:oleObj>
              </mc:Choice>
              <mc:Fallback>
                <p:oleObj name="Equation" r:id="rId10" imgW="9522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4029075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Finding the Volume of a Solid Bounded by</a:t>
            </a:r>
            <a:br>
              <a:rPr lang="en-US" dirty="0"/>
            </a:br>
            <a:r>
              <a:rPr lang="en-US" dirty="0"/>
              <a:t>Two Surfaces (cont.)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911225" y="1371600"/>
          <a:ext cx="439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94160" imgH="876240" progId="Equation.DSMT4">
                  <p:embed/>
                </p:oleObj>
              </mc:Choice>
              <mc:Fallback>
                <p:oleObj name="Equation" r:id="rId2" imgW="439416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71600"/>
                        <a:ext cx="4394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46842"/>
              </p:ext>
            </p:extLst>
          </p:nvPr>
        </p:nvGraphicFramePr>
        <p:xfrm>
          <a:off x="1219200" y="3375025"/>
          <a:ext cx="4902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120" imgH="1295280" progId="Equation.DSMT4">
                  <p:embed/>
                </p:oleObj>
              </mc:Choice>
              <mc:Fallback>
                <p:oleObj name="Equation" r:id="rId4" imgW="4902120" imgH="1295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5025"/>
                        <a:ext cx="4902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491188"/>
              </p:ext>
            </p:extLst>
          </p:nvPr>
        </p:nvGraphicFramePr>
        <p:xfrm>
          <a:off x="1219200" y="4823178"/>
          <a:ext cx="382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480" imgH="838080" progId="Equation.DSMT4">
                  <p:embed/>
                </p:oleObj>
              </mc:Choice>
              <mc:Fallback>
                <p:oleObj name="Equation" r:id="rId6" imgW="38224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23178"/>
                        <a:ext cx="382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10120"/>
              </p:ext>
            </p:extLst>
          </p:nvPr>
        </p:nvGraphicFramePr>
        <p:xfrm>
          <a:off x="5683250" y="4899025"/>
          <a:ext cx="1663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711000" progId="Equation.DSMT4">
                  <p:embed/>
                </p:oleObj>
              </mc:Choice>
              <mc:Fallback>
                <p:oleObj name="Equation" r:id="rId8" imgW="166356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4899025"/>
                        <a:ext cx="1663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46954"/>
              </p:ext>
            </p:extLst>
          </p:nvPr>
        </p:nvGraphicFramePr>
        <p:xfrm>
          <a:off x="1219200" y="2438400"/>
          <a:ext cx="4711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11680" imgH="876240" progId="Equation.DSMT4">
                  <p:embed/>
                </p:oleObj>
              </mc:Choice>
              <mc:Fallback>
                <p:oleObj name="Equation" r:id="rId10" imgW="4711680" imgH="876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4711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2: Finding the Volume of a Solid Bounded by</a:t>
            </a:r>
            <a:br>
              <a:rPr lang="en-US" dirty="0"/>
            </a:br>
            <a:r>
              <a:rPr lang="en-US" dirty="0"/>
              <a:t>Two Surfaces (cont.)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71707"/>
              </p:ext>
            </p:extLst>
          </p:nvPr>
        </p:nvGraphicFramePr>
        <p:xfrm>
          <a:off x="931863" y="1536700"/>
          <a:ext cx="3314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520" imgH="927000" progId="Equation.DSMT4">
                  <p:embed/>
                </p:oleObj>
              </mc:Choice>
              <mc:Fallback>
                <p:oleObj name="Equation" r:id="rId2" imgW="331452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536700"/>
                        <a:ext cx="3314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86188"/>
              </p:ext>
            </p:extLst>
          </p:nvPr>
        </p:nvGraphicFramePr>
        <p:xfrm>
          <a:off x="989013" y="2881313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444240" progId="Equation.DSMT4">
                  <p:embed/>
                </p:oleObj>
              </mc:Choice>
              <mc:Fallback>
                <p:oleObj name="Equation" r:id="rId4" imgW="27684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881313"/>
                        <a:ext cx="2768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93220"/>
              </p:ext>
            </p:extLst>
          </p:nvPr>
        </p:nvGraphicFramePr>
        <p:xfrm>
          <a:off x="4533900" y="1587500"/>
          <a:ext cx="3898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98800" imgH="1295280" progId="Equation.DSMT4">
                  <p:embed/>
                </p:oleObj>
              </mc:Choice>
              <mc:Fallback>
                <p:oleObj name="Equation" r:id="rId6" imgW="3898800" imgH="1295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587500"/>
                        <a:ext cx="38989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3: Changing the Order of Integration in a</a:t>
            </a:r>
            <a:br>
              <a:rPr lang="en-US" dirty="0"/>
            </a:br>
            <a:r>
              <a:rPr lang="en-US" dirty="0"/>
              <a:t>Triple Integral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Evaluate the triple integral of Example 2 with the order of integration of the middle and outer integrals reversed.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666" y="2591433"/>
            <a:ext cx="39539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hand” and “right-hand” curves of 		                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as functions of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, giving </a:t>
            </a:r>
          </a:p>
          <a:p>
            <a:pPr>
              <a:spcBef>
                <a:spcPts val="0"/>
              </a:spcBef>
            </a:pPr>
            <a:endParaRPr lang="en-US" sz="700" dirty="0">
              <a:solidFill>
                <a:srgbClr val="36609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us 		        and </a:t>
            </a:r>
          </a:p>
          <a:p>
            <a:pPr>
              <a:spcBef>
                <a:spcPts val="0"/>
              </a:spcBef>
            </a:pPr>
            <a:endParaRPr lang="en-US" sz="700" dirty="0">
              <a:solidFill>
                <a:srgbClr val="36609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		 respectively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(see Figure 5).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3: Changing the Order of Integration in a</a:t>
            </a:r>
            <a:br>
              <a:rPr lang="en-US" dirty="0"/>
            </a:br>
            <a:r>
              <a:rPr lang="en-US" dirty="0"/>
              <a:t>Triple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0"/>
              </a:spcBef>
            </a:pPr>
            <a:r>
              <a:rPr lang="en-US" dirty="0"/>
              <a:t>The inner integral remains the same, but to integrate next with respect to </a:t>
            </a:r>
            <a:r>
              <a:rPr lang="en-US" i="1" dirty="0"/>
              <a:t>x</a:t>
            </a:r>
            <a:r>
              <a:rPr lang="en-US" dirty="0"/>
              <a:t>, we need to express the “left-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950156" y="3059289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444240" progId="Equation.DSMT4">
                  <p:embed/>
                </p:oleObj>
              </mc:Choice>
              <mc:Fallback>
                <p:oleObj name="Equation" r:id="rId2" imgW="16509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156" y="3059289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967153" y="398374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495000" progId="Equation.DSMT4">
                  <p:embed/>
                </p:oleObj>
              </mc:Choice>
              <mc:Fallback>
                <p:oleObj name="Equation" r:id="rId4" imgW="19810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153" y="398374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39750" y="450215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495000" progId="Equation.DSMT4">
                  <p:embed/>
                </p:oleObj>
              </mc:Choice>
              <mc:Fallback>
                <p:oleObj name="Equation" r:id="rId6" imgW="1854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0215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667000"/>
            <a:ext cx="2819400" cy="31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24400" y="55727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3: Changing the Order of Integration in a</a:t>
            </a:r>
            <a:br>
              <a:rPr lang="en-US" dirty="0"/>
            </a:br>
            <a:r>
              <a:rPr lang="en-US" dirty="0"/>
              <a:t>Triple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limits of the outer integral are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 and </a:t>
            </a:r>
            <a:r>
              <a:rPr lang="en-US" i="1" dirty="0"/>
              <a:t>y</a:t>
            </a:r>
            <a:r>
              <a:rPr lang="en-US" dirty="0"/>
              <a:t> = 1, so the integral as a whole is as follows.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can be shown that the value of the integral is again 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527300" y="2336800"/>
          <a:ext cx="408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863280" progId="Equation.DSMT4">
                  <p:embed/>
                </p:oleObj>
              </mc:Choice>
              <mc:Fallback>
                <p:oleObj name="Equation" r:id="rId2" imgW="4089240" imgH="863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336800"/>
                        <a:ext cx="4089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16487"/>
              </p:ext>
            </p:extLst>
          </p:nvPr>
        </p:nvGraphicFramePr>
        <p:xfrm>
          <a:off x="609600" y="3733800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444240" progId="Equation.DSMT4">
                  <p:embed/>
                </p:oleObj>
              </mc:Choice>
              <mc:Fallback>
                <p:oleObj name="Equation" r:id="rId4" imgW="9144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First Moments about the Planes, Mass, and Center of Mass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15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Given an object in space modeled by the region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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     and whose density is represented by 		</a:t>
            </a:r>
            <a:r>
              <a:rPr lang="en-US" dirty="0">
                <a:solidFill>
                  <a:srgbClr val="000000"/>
                </a:solidFill>
              </a:rPr>
              <a:t>     its </a:t>
            </a:r>
            <a:r>
              <a:rPr lang="en-US" b="1" dirty="0">
                <a:solidFill>
                  <a:srgbClr val="000000"/>
                </a:solidFill>
              </a:rPr>
              <a:t>first moments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25000" dirty="0">
                <a:solidFill>
                  <a:srgbClr val="000000"/>
                </a:solidFill>
              </a:rPr>
              <a:t>yz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25000" dirty="0">
                <a:solidFill>
                  <a:srgbClr val="000000"/>
                </a:solidFill>
              </a:rPr>
              <a:t>xz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25000" dirty="0">
                <a:solidFill>
                  <a:srgbClr val="000000"/>
                </a:solidFill>
              </a:rPr>
              <a:t>xy</a:t>
            </a:r>
            <a:r>
              <a:rPr lang="en-US" dirty="0">
                <a:solidFill>
                  <a:srgbClr val="000000"/>
                </a:solidFill>
              </a:rPr>
              <a:t> about the coordinate planes, its </a:t>
            </a:r>
            <a:r>
              <a:rPr lang="en-US" b="1" dirty="0">
                <a:solidFill>
                  <a:srgbClr val="000000"/>
                </a:solidFill>
              </a:rPr>
              <a:t>mass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, and its </a:t>
            </a:r>
            <a:r>
              <a:rPr lang="en-US" b="1" dirty="0">
                <a:solidFill>
                  <a:srgbClr val="000000"/>
                </a:solidFill>
              </a:rPr>
              <a:t>center of mass </a:t>
            </a:r>
            <a:r>
              <a:rPr lang="en-US" dirty="0">
                <a:solidFill>
                  <a:schemeClr val="tx1"/>
                </a:solidFill>
              </a:rPr>
              <a:t>		 are as follows, assuming the integrals exist.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03199"/>
              </p:ext>
            </p:extLst>
          </p:nvPr>
        </p:nvGraphicFramePr>
        <p:xfrm>
          <a:off x="5851525" y="1768120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82400" progId="Equation.DSMT4">
                  <p:embed/>
                </p:oleObj>
              </mc:Choice>
              <mc:Fallback>
                <p:oleObj name="Equation" r:id="rId2" imgW="14601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1768120"/>
                        <a:ext cx="146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07154"/>
              </p:ext>
            </p:extLst>
          </p:nvPr>
        </p:nvGraphicFramePr>
        <p:xfrm>
          <a:off x="6718300" y="2635424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469800" progId="Equation.DSMT4">
                  <p:embed/>
                </p:oleObj>
              </mc:Choice>
              <mc:Fallback>
                <p:oleObj name="Equation" r:id="rId4" imgW="11300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2635424"/>
                        <a:ext cx="113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Definition: First Moments about the Planes, Mass, and Center of Mass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 </a:t>
            </a:r>
            <a:r>
              <a:rPr lang="en-US" dirty="0"/>
              <a:t>(cont.)</a:t>
            </a:r>
            <a:r>
              <a:rPr lang="en-US" baseline="30000" dirty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First moment about the </a:t>
            </a:r>
            <a:r>
              <a:rPr lang="en-US" b="1" i="1" dirty="0" err="1">
                <a:solidFill>
                  <a:schemeClr val="tx1"/>
                </a:solidFill>
              </a:rPr>
              <a:t>yz</a:t>
            </a:r>
            <a:r>
              <a:rPr lang="en-US" b="1" dirty="0">
                <a:solidFill>
                  <a:schemeClr val="tx1"/>
                </a:solidFill>
              </a:rPr>
              <a:t>-plane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First moment about the </a:t>
            </a:r>
            <a:r>
              <a:rPr lang="en-US" b="1" i="1" dirty="0" err="1">
                <a:solidFill>
                  <a:schemeClr val="tx1"/>
                </a:solidFill>
              </a:rPr>
              <a:t>xz</a:t>
            </a:r>
            <a:r>
              <a:rPr lang="en-US" b="1" dirty="0">
                <a:solidFill>
                  <a:schemeClr val="tx1"/>
                </a:solidFill>
              </a:rPr>
              <a:t>-plane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First moment about the </a:t>
            </a:r>
            <a:r>
              <a:rPr lang="en-US" b="1" i="1" dirty="0" err="1">
                <a:solidFill>
                  <a:schemeClr val="tx1"/>
                </a:solidFill>
              </a:rPr>
              <a:t>xy</a:t>
            </a:r>
            <a:r>
              <a:rPr lang="en-US" b="1" dirty="0">
                <a:solidFill>
                  <a:schemeClr val="tx1"/>
                </a:solidFill>
              </a:rPr>
              <a:t>-plane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579998"/>
              </p:ext>
            </p:extLst>
          </p:nvPr>
        </p:nvGraphicFramePr>
        <p:xfrm>
          <a:off x="2994884" y="1790327"/>
          <a:ext cx="3263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799920" progId="Equation.DSMT4">
                  <p:embed/>
                </p:oleObj>
              </mc:Choice>
              <mc:Fallback>
                <p:oleObj name="Equation" r:id="rId2" imgW="326376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884" y="1790327"/>
                        <a:ext cx="3263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74619"/>
              </p:ext>
            </p:extLst>
          </p:nvPr>
        </p:nvGraphicFramePr>
        <p:xfrm>
          <a:off x="2994884" y="3085727"/>
          <a:ext cx="3263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63760" imgH="799920" progId="Equation.DSMT4">
                  <p:embed/>
                </p:oleObj>
              </mc:Choice>
              <mc:Fallback>
                <p:oleObj name="Equation" r:id="rId4" imgW="3263760" imgH="799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884" y="3085727"/>
                        <a:ext cx="3263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93259"/>
              </p:ext>
            </p:extLst>
          </p:nvPr>
        </p:nvGraphicFramePr>
        <p:xfrm>
          <a:off x="3001234" y="4330327"/>
          <a:ext cx="3251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51160" imgH="799920" progId="Equation.DSMT4">
                  <p:embed/>
                </p:oleObj>
              </mc:Choice>
              <mc:Fallback>
                <p:oleObj name="Equation" r:id="rId6" imgW="3251160" imgH="799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234" y="4330327"/>
                        <a:ext cx="3251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Definition: First Moments about the Planes, Mass, and Center of Mass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 </a:t>
            </a:r>
            <a:r>
              <a:rPr lang="en-US" dirty="0"/>
              <a:t>(cont.)</a:t>
            </a:r>
            <a:r>
              <a:rPr lang="en-US" baseline="300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Mass	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Center of mass 	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52566"/>
              </p:ext>
            </p:extLst>
          </p:nvPr>
        </p:nvGraphicFramePr>
        <p:xfrm>
          <a:off x="3165475" y="1651908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82880" imgH="799920" progId="Equation.DSMT4">
                  <p:embed/>
                </p:oleObj>
              </mc:Choice>
              <mc:Fallback>
                <p:oleObj name="Equation" r:id="rId2" imgW="288288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651908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74345"/>
              </p:ext>
            </p:extLst>
          </p:nvPr>
        </p:nvGraphicFramePr>
        <p:xfrm>
          <a:off x="3200400" y="2819400"/>
          <a:ext cx="4406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06760" imgH="876240" progId="Equation.DSMT4">
                  <p:embed/>
                </p:oleObj>
              </mc:Choice>
              <mc:Fallback>
                <p:oleObj name="Equation" r:id="rId4" imgW="440676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9400"/>
                        <a:ext cx="4406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Second Moments and Radii of Gyration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Given an object in space modeled by the region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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and whose density is represented by 		     its </a:t>
            </a:r>
            <a:r>
              <a:rPr lang="en-US" b="1" dirty="0">
                <a:solidFill>
                  <a:srgbClr val="C00000"/>
                </a:solidFill>
              </a:rPr>
              <a:t>second moments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baseline="-25000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baseline="-25000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baseline="-25000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about the coordinate axes and its corresponding </a:t>
            </a:r>
            <a:r>
              <a:rPr lang="en-US" b="1" dirty="0">
                <a:solidFill>
                  <a:srgbClr val="C00000"/>
                </a:solidFill>
              </a:rPr>
              <a:t>radii of gyration</a:t>
            </a:r>
            <a:r>
              <a:rPr lang="en-US" dirty="0">
                <a:solidFill>
                  <a:schemeClr val="tx1"/>
                </a:solidFill>
              </a:rPr>
              <a:t> are as follows, assuming the integrals exist.</a:t>
            </a:r>
          </a:p>
          <a:p>
            <a:r>
              <a:rPr lang="en-US" b="1" dirty="0">
                <a:solidFill>
                  <a:schemeClr val="tx1"/>
                </a:solidFill>
              </a:rPr>
              <a:t>Second moment about the </a:t>
            </a:r>
            <a:r>
              <a:rPr lang="en-US" b="1" i="1" dirty="0">
                <a:solidFill>
                  <a:schemeClr val="tx1"/>
                </a:solidFill>
              </a:rPr>
              <a:t>x</a:t>
            </a:r>
            <a:r>
              <a:rPr lang="en-US" b="1" dirty="0">
                <a:solidFill>
                  <a:schemeClr val="tx1"/>
                </a:solidFill>
              </a:rPr>
              <a:t>-axis</a:t>
            </a:r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58179"/>
              </p:ext>
            </p:extLst>
          </p:nvPr>
        </p:nvGraphicFramePr>
        <p:xfrm>
          <a:off x="5864935" y="1757886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82400" progId="Equation.DSMT4">
                  <p:embed/>
                </p:oleObj>
              </mc:Choice>
              <mc:Fallback>
                <p:oleObj name="Equation" r:id="rId2" imgW="14601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935" y="1757886"/>
                        <a:ext cx="146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397324"/>
              </p:ext>
            </p:extLst>
          </p:nvPr>
        </p:nvGraphicFramePr>
        <p:xfrm>
          <a:off x="2531185" y="4145486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8480" imgH="799920" progId="Equation.DSMT4">
                  <p:embed/>
                </p:oleObj>
              </mc:Choice>
              <mc:Fallback>
                <p:oleObj name="Equation" r:id="rId4" imgW="4038480" imgH="799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185" y="4145486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578" y="36705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where 		        is the volume of the box defined by				        and 		      (see Figure 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</p:spPr>
        <p:txBody>
          <a:bodyPr>
            <a:spAutoFit/>
          </a:bodyPr>
          <a:lstStyle/>
          <a:p>
            <a:r>
              <a:rPr lang="en-US" dirty="0"/>
              <a:t>We choose a sample point 		   from each box at which to evaluate </a:t>
            </a:r>
            <a:r>
              <a:rPr lang="en-US" i="1" dirty="0"/>
              <a:t>f</a:t>
            </a:r>
            <a:r>
              <a:rPr lang="en-US" dirty="0"/>
              <a:t>, and form the triple Riemann sum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470400" y="1268589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571320" progId="Equation.DSMT4">
                  <p:embed/>
                </p:oleObj>
              </mc:Choice>
              <mc:Fallback>
                <p:oleObj name="Equation" r:id="rId2" imgW="1701720" imgH="571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268589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927100" y="2667000"/>
          <a:ext cx="4787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87640" imgH="990360" progId="Equation.DSMT4">
                  <p:embed/>
                </p:oleObj>
              </mc:Choice>
              <mc:Fallback>
                <p:oleObj name="Equation" r:id="rId4" imgW="478764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667000"/>
                        <a:ext cx="4787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93914"/>
              </p:ext>
            </p:extLst>
          </p:nvPr>
        </p:nvGraphicFramePr>
        <p:xfrm>
          <a:off x="1524000" y="3742765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840" imgH="469800" progId="Equation.DSMT4">
                  <p:embed/>
                </p:oleObj>
              </mc:Choice>
              <mc:Fallback>
                <p:oleObj name="Equation" r:id="rId6" imgW="224784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42765"/>
                        <a:ext cx="224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79778" y="4583289"/>
          <a:ext cx="344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41600" imgH="469800" progId="Equation.DSMT4">
                  <p:embed/>
                </p:oleObj>
              </mc:Choice>
              <mc:Fallback>
                <p:oleObj name="Equation" r:id="rId8" imgW="34416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78" y="4583289"/>
                        <a:ext cx="3441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13588"/>
              </p:ext>
            </p:extLst>
          </p:nvPr>
        </p:nvGraphicFramePr>
        <p:xfrm>
          <a:off x="1130300" y="5024552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431640" progId="Equation.DSMT4">
                  <p:embed/>
                </p:oleObj>
              </mc:Choice>
              <mc:Fallback>
                <p:oleObj name="Equation" r:id="rId10" imgW="16128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024552"/>
                        <a:ext cx="161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362200"/>
            <a:ext cx="3048000" cy="30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Second Moments and Radii of Gyration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Second moment about the </a:t>
            </a:r>
            <a:r>
              <a:rPr lang="en-US" b="1" i="1" dirty="0">
                <a:solidFill>
                  <a:schemeClr val="tx1"/>
                </a:solidFill>
              </a:rPr>
              <a:t>y</a:t>
            </a:r>
            <a:r>
              <a:rPr lang="en-US" b="1" dirty="0">
                <a:solidFill>
                  <a:schemeClr val="tx1"/>
                </a:solidFill>
              </a:rPr>
              <a:t>-axis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Second moment about the </a:t>
            </a:r>
            <a:r>
              <a:rPr lang="en-US" b="1" i="1" dirty="0">
                <a:solidFill>
                  <a:schemeClr val="tx1"/>
                </a:solidFill>
              </a:rPr>
              <a:t>z</a:t>
            </a:r>
            <a:r>
              <a:rPr lang="en-US" b="1" dirty="0">
                <a:solidFill>
                  <a:schemeClr val="tx1"/>
                </a:solidFill>
              </a:rPr>
              <a:t>-axis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Radii of gyration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99087"/>
              </p:ext>
            </p:extLst>
          </p:nvPr>
        </p:nvGraphicFramePr>
        <p:xfrm>
          <a:off x="2552700" y="1747296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480" imgH="799920" progId="Equation.DSMT4">
                  <p:embed/>
                </p:oleObj>
              </mc:Choice>
              <mc:Fallback>
                <p:oleObj name="Equation" r:id="rId2" imgW="403848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1747296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140306"/>
              </p:ext>
            </p:extLst>
          </p:nvPr>
        </p:nvGraphicFramePr>
        <p:xfrm>
          <a:off x="2552700" y="3042696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38480" imgH="799920" progId="Equation.DSMT4">
                  <p:embed/>
                </p:oleObj>
              </mc:Choice>
              <mc:Fallback>
                <p:oleObj name="Equation" r:id="rId4" imgW="4038480" imgH="799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042696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04369"/>
              </p:ext>
            </p:extLst>
          </p:nvPr>
        </p:nvGraphicFramePr>
        <p:xfrm>
          <a:off x="2514600" y="4115846"/>
          <a:ext cx="4521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21200" imgH="977900" progId="Equation.DSMT4">
                  <p:embed/>
                </p:oleObj>
              </mc:Choice>
              <mc:Fallback>
                <p:oleObj name="Equation" r:id="rId6" imgW="4521200" imgH="977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15846"/>
                        <a:ext cx="4521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 4: Finding the First and Second Moments, Center of Mass, and Radii of Gyration of a Tetrahedron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first and second moments, center of mass, and radii of gyration of the tetrahedron </a:t>
            </a:r>
            <a:r>
              <a:rPr lang="en-US" i="1" dirty="0"/>
              <a:t>S</a:t>
            </a:r>
            <a:r>
              <a:rPr lang="en-US" dirty="0"/>
              <a:t> bounded by the coordinate planes and the plane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2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/>
              <a:t>. Assume </a:t>
            </a:r>
            <a:r>
              <a:rPr lang="en-US" i="1" dirty="0"/>
              <a:t>S</a:t>
            </a:r>
            <a:r>
              <a:rPr lang="en-US" dirty="0"/>
              <a:t> is made of a substance with constant density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shadow of </a:t>
            </a:r>
            <a:r>
              <a:rPr lang="en-US" i="1" dirty="0"/>
              <a:t>S</a:t>
            </a:r>
            <a:r>
              <a:rPr lang="en-US" dirty="0"/>
              <a:t> on each of the three coordinate planes is a triangle; we can determine the third edge of the shadow in the </a:t>
            </a:r>
            <a:r>
              <a:rPr lang="en-US" i="1" dirty="0"/>
              <a:t>xy</a:t>
            </a:r>
            <a:r>
              <a:rPr lang="en-US" dirty="0"/>
              <a:t>-plane by setting </a:t>
            </a:r>
            <a:r>
              <a:rPr lang="en-US" i="1" dirty="0"/>
              <a:t>z</a:t>
            </a:r>
            <a:r>
              <a:rPr lang="en-US" dirty="0"/>
              <a:t> = 0 in the equation </a:t>
            </a:r>
            <a:r>
              <a:rPr lang="en-US" i="1" dirty="0"/>
              <a:t>z</a:t>
            </a:r>
            <a:r>
              <a:rPr lang="en-US" dirty="0"/>
              <a:t> = 2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2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, giving us 2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= 2.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7 is an illustration of </a:t>
            </a:r>
            <a:r>
              <a:rPr lang="en-US" i="1" dirty="0"/>
              <a:t>S</a:t>
            </a:r>
            <a:r>
              <a:rPr lang="en-US" dirty="0"/>
              <a:t>.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7882" y="1828800"/>
            <a:ext cx="2468236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973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first moment formulas, we determine the following.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39320"/>
              </p:ext>
            </p:extLst>
          </p:nvPr>
        </p:nvGraphicFramePr>
        <p:xfrm>
          <a:off x="854075" y="233045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799920" progId="Equation.DSMT4">
                  <p:embed/>
                </p:oleObj>
              </mc:Choice>
              <mc:Fallback>
                <p:oleObj name="Equation" r:id="rId2" imgW="218412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330450"/>
                        <a:ext cx="218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622905"/>
              </p:ext>
            </p:extLst>
          </p:nvPr>
        </p:nvGraphicFramePr>
        <p:xfrm>
          <a:off x="1426135" y="3200400"/>
          <a:ext cx="435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685800" progId="Equation.DSMT4">
                  <p:embed/>
                </p:oleObj>
              </mc:Choice>
              <mc:Fallback>
                <p:oleObj name="Equation" r:id="rId4" imgW="43560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35" y="3200400"/>
                        <a:ext cx="435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27537"/>
              </p:ext>
            </p:extLst>
          </p:nvPr>
        </p:nvGraphicFramePr>
        <p:xfrm>
          <a:off x="1422215" y="3962400"/>
          <a:ext cx="457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1155600" progId="Equation.DSMT4">
                  <p:embed/>
                </p:oleObj>
              </mc:Choice>
              <mc:Fallback>
                <p:oleObj name="Equation" r:id="rId6" imgW="4572000" imgH="11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215" y="3962400"/>
                        <a:ext cx="457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55605"/>
              </p:ext>
            </p:extLst>
          </p:nvPr>
        </p:nvGraphicFramePr>
        <p:xfrm>
          <a:off x="1426135" y="5248835"/>
          <a:ext cx="328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88960" imgH="685800" progId="Equation.DSMT4">
                  <p:embed/>
                </p:oleObj>
              </mc:Choice>
              <mc:Fallback>
                <p:oleObj name="Equation" r:id="rId8" imgW="32889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35" y="5248835"/>
                        <a:ext cx="3289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62260"/>
              </p:ext>
            </p:extLst>
          </p:nvPr>
        </p:nvGraphicFramePr>
        <p:xfrm>
          <a:off x="4826000" y="518160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838080" progId="Equation.DSMT4">
                  <p:embed/>
                </p:oleObj>
              </mc:Choice>
              <mc:Fallback>
                <p:oleObj name="Equation" r:id="rId10" imgW="5839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181600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88354"/>
              </p:ext>
            </p:extLst>
          </p:nvPr>
        </p:nvGraphicFramePr>
        <p:xfrm>
          <a:off x="3092450" y="2281238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33560" imgH="685800" progId="Equation.DSMT4">
                  <p:embed/>
                </p:oleObj>
              </mc:Choice>
              <mc:Fallback>
                <p:oleObj name="Equation" r:id="rId12" imgW="373356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2281238"/>
                        <a:ext cx="373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67132"/>
              </p:ext>
            </p:extLst>
          </p:nvPr>
        </p:nvGraphicFramePr>
        <p:xfrm>
          <a:off x="908050" y="145415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799920" progId="Equation.DSMT4">
                  <p:embed/>
                </p:oleObj>
              </mc:Choice>
              <mc:Fallback>
                <p:oleObj name="Equation" r:id="rId2" imgW="218412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454150"/>
                        <a:ext cx="218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23051"/>
              </p:ext>
            </p:extLst>
          </p:nvPr>
        </p:nvGraphicFramePr>
        <p:xfrm>
          <a:off x="3168650" y="1376363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33560" imgH="685800" progId="Equation.DSMT4">
                  <p:embed/>
                </p:oleObj>
              </mc:Choice>
              <mc:Fallback>
                <p:oleObj name="Equation" r:id="rId4" imgW="373356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376363"/>
                        <a:ext cx="373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79629"/>
              </p:ext>
            </p:extLst>
          </p:nvPr>
        </p:nvGraphicFramePr>
        <p:xfrm>
          <a:off x="1446213" y="2378075"/>
          <a:ext cx="434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43400" imgH="685800" progId="Equation.DSMT4">
                  <p:embed/>
                </p:oleObj>
              </mc:Choice>
              <mc:Fallback>
                <p:oleObj name="Equation" r:id="rId6" imgW="43434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378075"/>
                        <a:ext cx="434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02909"/>
              </p:ext>
            </p:extLst>
          </p:nvPr>
        </p:nvGraphicFramePr>
        <p:xfrm>
          <a:off x="1436688" y="3270250"/>
          <a:ext cx="4203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03360" imgH="1155600" progId="Equation.DSMT4">
                  <p:embed/>
                </p:oleObj>
              </mc:Choice>
              <mc:Fallback>
                <p:oleObj name="Equation" r:id="rId8" imgW="4203360" imgH="11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3270250"/>
                        <a:ext cx="4203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8313"/>
              </p:ext>
            </p:extLst>
          </p:nvPr>
        </p:nvGraphicFramePr>
        <p:xfrm>
          <a:off x="1443038" y="4572000"/>
          <a:ext cx="275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55800" imgH="838080" progId="Equation.DSMT4">
                  <p:embed/>
                </p:oleObj>
              </mc:Choice>
              <mc:Fallback>
                <p:oleObj name="Equation" r:id="rId10" imgW="27558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4572000"/>
                        <a:ext cx="275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11385"/>
              </p:ext>
            </p:extLst>
          </p:nvPr>
        </p:nvGraphicFramePr>
        <p:xfrm>
          <a:off x="4235450" y="457200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838080" progId="Equation.DSMT4">
                  <p:embed/>
                </p:oleObj>
              </mc:Choice>
              <mc:Fallback>
                <p:oleObj name="Equation" r:id="rId12" imgW="58392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4572000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85921"/>
              </p:ext>
            </p:extLst>
          </p:nvPr>
        </p:nvGraphicFramePr>
        <p:xfrm>
          <a:off x="755650" y="137795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799920" progId="Equation.DSMT4">
                  <p:embed/>
                </p:oleObj>
              </mc:Choice>
              <mc:Fallback>
                <p:oleObj name="Equation" r:id="rId2" imgW="2184120" imgH="799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77950"/>
                        <a:ext cx="218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627332"/>
              </p:ext>
            </p:extLst>
          </p:nvPr>
        </p:nvGraphicFramePr>
        <p:xfrm>
          <a:off x="2981325" y="1301750"/>
          <a:ext cx="370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08360" imgH="685800" progId="Equation.DSMT4">
                  <p:embed/>
                </p:oleObj>
              </mc:Choice>
              <mc:Fallback>
                <p:oleObj name="Equation" r:id="rId4" imgW="37083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301750"/>
                        <a:ext cx="370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33654"/>
              </p:ext>
            </p:extLst>
          </p:nvPr>
        </p:nvGraphicFramePr>
        <p:xfrm>
          <a:off x="1344705" y="2222500"/>
          <a:ext cx="6477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760" imgH="825480" progId="Equation.DSMT4">
                  <p:embed/>
                </p:oleObj>
              </mc:Choice>
              <mc:Fallback>
                <p:oleObj name="Equation" r:id="rId6" imgW="647676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05" y="2222500"/>
                        <a:ext cx="6477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59543"/>
              </p:ext>
            </p:extLst>
          </p:nvPr>
        </p:nvGraphicFramePr>
        <p:xfrm>
          <a:off x="1345080" y="3111500"/>
          <a:ext cx="6959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59520" imgH="1155600" progId="Equation.DSMT4">
                  <p:embed/>
                </p:oleObj>
              </mc:Choice>
              <mc:Fallback>
                <p:oleObj name="Equation" r:id="rId8" imgW="6959520" imgH="11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080" y="3111500"/>
                        <a:ext cx="6959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81994"/>
              </p:ext>
            </p:extLst>
          </p:nvPr>
        </p:nvGraphicFramePr>
        <p:xfrm>
          <a:off x="1341438" y="4318000"/>
          <a:ext cx="424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41520" imgH="1015920" progId="Equation.DSMT4">
                  <p:embed/>
                </p:oleObj>
              </mc:Choice>
              <mc:Fallback>
                <p:oleObj name="Equation" r:id="rId10" imgW="424152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318000"/>
                        <a:ext cx="4241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92917"/>
              </p:ext>
            </p:extLst>
          </p:nvPr>
        </p:nvGraphicFramePr>
        <p:xfrm>
          <a:off x="5664200" y="4395228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838080" progId="Equation.DSMT4">
                  <p:embed/>
                </p:oleObj>
              </mc:Choice>
              <mc:Fallback>
                <p:oleObj name="Equation" r:id="rId12" imgW="5839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395228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269609"/>
              </p:ext>
            </p:extLst>
          </p:nvPr>
        </p:nvGraphicFramePr>
        <p:xfrm>
          <a:off x="990600" y="1454150"/>
          <a:ext cx="180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799920" progId="Equation.DSMT4">
                  <p:embed/>
                </p:oleObj>
              </mc:Choice>
              <mc:Fallback>
                <p:oleObj name="Equation" r:id="rId2" imgW="180324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54150"/>
                        <a:ext cx="180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98931"/>
              </p:ext>
            </p:extLst>
          </p:nvPr>
        </p:nvGraphicFramePr>
        <p:xfrm>
          <a:off x="2851150" y="1376363"/>
          <a:ext cx="351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17560" imgH="685800" progId="Equation.DSMT4">
                  <p:embed/>
                </p:oleObj>
              </mc:Choice>
              <mc:Fallback>
                <p:oleObj name="Equation" r:id="rId4" imgW="35175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1376363"/>
                        <a:ext cx="3517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648227"/>
              </p:ext>
            </p:extLst>
          </p:nvPr>
        </p:nvGraphicFramePr>
        <p:xfrm>
          <a:off x="1370105" y="2286000"/>
          <a:ext cx="386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60640" imgH="685800" progId="Equation.DSMT4">
                  <p:embed/>
                </p:oleObj>
              </mc:Choice>
              <mc:Fallback>
                <p:oleObj name="Equation" r:id="rId6" imgW="386064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105" y="2286000"/>
                        <a:ext cx="386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58613"/>
              </p:ext>
            </p:extLst>
          </p:nvPr>
        </p:nvGraphicFramePr>
        <p:xfrm>
          <a:off x="1375335" y="3035300"/>
          <a:ext cx="41021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01840" imgH="1155600" progId="Equation.DSMT4">
                  <p:embed/>
                </p:oleObj>
              </mc:Choice>
              <mc:Fallback>
                <p:oleObj name="Equation" r:id="rId8" imgW="4101840" imgH="1155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335" y="3035300"/>
                        <a:ext cx="41021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04689"/>
              </p:ext>
            </p:extLst>
          </p:nvPr>
        </p:nvGraphicFramePr>
        <p:xfrm>
          <a:off x="1373095" y="4343400"/>
          <a:ext cx="314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49280" imgH="685800" progId="Equation.DSMT4">
                  <p:embed/>
                </p:oleObj>
              </mc:Choice>
              <mc:Fallback>
                <p:oleObj name="Equation" r:id="rId10" imgW="314928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095" y="4343400"/>
                        <a:ext cx="314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83330"/>
              </p:ext>
            </p:extLst>
          </p:nvPr>
        </p:nvGraphicFramePr>
        <p:xfrm>
          <a:off x="4584700" y="4294095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838080" progId="Equation.DSMT4">
                  <p:embed/>
                </p:oleObj>
              </mc:Choice>
              <mc:Fallback>
                <p:oleObj name="Equation" r:id="rId12" imgW="7491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294095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calculations for </a:t>
            </a:r>
            <a:r>
              <a:rPr lang="en-US" i="1" dirty="0"/>
              <a:t>M</a:t>
            </a:r>
            <a:r>
              <a:rPr lang="en-US" i="1" baseline="-25000" dirty="0"/>
              <a:t>xz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i="1" baseline="-25000" dirty="0"/>
              <a:t>xy</a:t>
            </a:r>
            <a:r>
              <a:rPr lang="en-US" dirty="0"/>
              <a:t> differ in the details, we shouldn’t be surprised by the fact that these two moments are the same, since the distribution of the points of </a:t>
            </a:r>
            <a:r>
              <a:rPr lang="en-US" i="1" dirty="0"/>
              <a:t>S</a:t>
            </a:r>
            <a:r>
              <a:rPr lang="en-US" dirty="0"/>
              <a:t> above the </a:t>
            </a:r>
            <a:r>
              <a:rPr lang="en-US" i="1" dirty="0"/>
              <a:t>xz</a:t>
            </a:r>
            <a:r>
              <a:rPr lang="en-US" dirty="0"/>
              <a:t>-plane is symmetric to the distribution above the </a:t>
            </a:r>
            <a:r>
              <a:rPr lang="en-US" i="1" dirty="0"/>
              <a:t>xy</a:t>
            </a:r>
            <a:r>
              <a:rPr lang="en-US" dirty="0"/>
              <a:t>-plane. But </a:t>
            </a:r>
            <a:r>
              <a:rPr lang="en-US" i="1" dirty="0"/>
              <a:t>S</a:t>
            </a:r>
            <a:r>
              <a:rPr lang="en-US" dirty="0"/>
              <a:t> is distributed differently with respect to the </a:t>
            </a:r>
            <a:r>
              <a:rPr lang="en-US" i="1" dirty="0"/>
              <a:t>yz</a:t>
            </a:r>
            <a:r>
              <a:rPr lang="en-US" dirty="0"/>
              <a:t>-plane—for one thing, its “height” above the </a:t>
            </a:r>
            <a:r>
              <a:rPr lang="en-US" i="1" dirty="0"/>
              <a:t>yz</a:t>
            </a:r>
            <a:r>
              <a:rPr lang="en-US" dirty="0"/>
              <a:t>-plane is 1 unit, instead of 2 as it is above the other two coordinate planes.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first moments and mass in hand, we can find the center of mass of the tetrahedron.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 the center of mass of </a:t>
            </a:r>
            <a:r>
              <a:rPr lang="en-US" i="1" dirty="0"/>
              <a:t>S</a:t>
            </a:r>
            <a:r>
              <a:rPr lang="en-US" dirty="0"/>
              <a:t> (also known as its centroid, since </a:t>
            </a:r>
            <a:r>
              <a:rPr lang="en-US" i="1" dirty="0"/>
              <a:t>S</a:t>
            </a:r>
            <a:r>
              <a:rPr lang="en-US" dirty="0"/>
              <a:t> has constant density) is the point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130300" y="2286000"/>
          <a:ext cx="6883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83200" imgH="876240" progId="Equation.DSMT4">
                  <p:embed/>
                </p:oleObj>
              </mc:Choice>
              <mc:Fallback>
                <p:oleObj name="Equation" r:id="rId2" imgW="6883200" imgH="876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286000"/>
                        <a:ext cx="6883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96900" y="4152900"/>
          <a:ext cx="116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495000" progId="Equation.DSMT4">
                  <p:embed/>
                </p:oleObj>
              </mc:Choice>
              <mc:Fallback>
                <p:oleObj name="Equation" r:id="rId4" imgW="11682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152900"/>
                        <a:ext cx="1168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 4: Finding the First and Second Moments, Center of Mass, and Radii of Gyration of a Tetrahedron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it can be shown that </a:t>
            </a:r>
          </a:p>
          <a:p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26855"/>
              </p:ext>
            </p:extLst>
          </p:nvPr>
        </p:nvGraphicFramePr>
        <p:xfrm>
          <a:off x="1111250" y="1905000"/>
          <a:ext cx="6921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360" imgH="888840" progId="Equation.DSMT4">
                  <p:embed/>
                </p:oleObj>
              </mc:Choice>
              <mc:Fallback>
                <p:oleObj name="Equation" r:id="rId2" imgW="692136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6921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keeping with previous usage, we define the norm of any such partition </a:t>
            </a:r>
            <a:r>
              <a:rPr lang="en-US" i="1" dirty="0"/>
              <a:t>P</a:t>
            </a:r>
            <a:r>
              <a:rPr lang="en-US" dirty="0"/>
              <a:t>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define the triple integral of </a:t>
            </a:r>
            <a:r>
              <a:rPr lang="en-US" i="1" dirty="0"/>
              <a:t>f</a:t>
            </a:r>
            <a:r>
              <a:rPr lang="en-US" dirty="0"/>
              <a:t> over </a:t>
            </a:r>
            <a:r>
              <a:rPr lang="en-US" i="1" dirty="0"/>
              <a:t>S</a:t>
            </a:r>
            <a:r>
              <a:rPr lang="en-US" dirty="0"/>
              <a:t> to be the common limit as		 if the limit exists.  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781300" y="2413000"/>
          <a:ext cx="358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1091880" progId="Equation.DSMT4">
                  <p:embed/>
                </p:oleObj>
              </mc:Choice>
              <mc:Fallback>
                <p:oleObj name="Equation" r:id="rId2" imgW="3581280" imgH="1091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413000"/>
                        <a:ext cx="3581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3035300" y="4243211"/>
          <a:ext cx="107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80" imgH="469800" progId="Equation.DSMT4">
                  <p:embed/>
                </p:oleObj>
              </mc:Choice>
              <mc:Fallback>
                <p:oleObj name="Equation" r:id="rId4" imgW="10792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43211"/>
                        <a:ext cx="107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5: Finding the Centroid, Second Moment, and Radius of Gyration of a Solid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centroid, </a:t>
            </a:r>
            <a:r>
              <a:rPr lang="en-US" i="1" dirty="0"/>
              <a:t>I</a:t>
            </a:r>
            <a:r>
              <a:rPr lang="en-US" i="1" baseline="-25000" dirty="0"/>
              <a:t>z</a:t>
            </a:r>
            <a:r>
              <a:rPr lang="en-US" dirty="0"/>
              <a:t>, and </a:t>
            </a:r>
            <a:r>
              <a:rPr lang="en-US" i="1" dirty="0"/>
              <a:t>r</a:t>
            </a:r>
            <a:r>
              <a:rPr lang="en-US" i="1" baseline="-25000" dirty="0"/>
              <a:t>z</a:t>
            </a:r>
            <a:r>
              <a:rPr lang="en-US" dirty="0"/>
              <a:t> for the solid of Example 2, assuming constant density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By the symmetry of the solid, it must be the case that 	        but      will be some as yet unknown value between 2 and 6. To find 	     we calculate the following, using the techniques of Section 7.3 to evaluate the trigonometric integral in the second to last line.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598311" y="3267428"/>
          <a:ext cx="1397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368280" progId="Equation.DSMT4">
                  <p:embed/>
                </p:oleObj>
              </mc:Choice>
              <mc:Fallback>
                <p:oleObj name="Equation" r:id="rId2" imgW="139680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11" y="3267428"/>
                        <a:ext cx="1397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743200" y="3260372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91960" progId="Equation.DSMT4">
                  <p:embed/>
                </p:oleObj>
              </mc:Choice>
              <mc:Fallback>
                <p:oleObj name="Equation" r:id="rId4" imgW="2286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60372"/>
                        <a:ext cx="22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21074"/>
              </p:ext>
            </p:extLst>
          </p:nvPr>
        </p:nvGraphicFramePr>
        <p:xfrm>
          <a:off x="4267200" y="3682395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91960" progId="Equation.DSMT4">
                  <p:embed/>
                </p:oleObj>
              </mc:Choice>
              <mc:Fallback>
                <p:oleObj name="Equation" r:id="rId6" imgW="2286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82395"/>
                        <a:ext cx="22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Example 5: Finding the Centroid, Second Moment, and Radius of Gyration of a Solid (cont.)</a:t>
            </a: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68088"/>
              </p:ext>
            </p:extLst>
          </p:nvPr>
        </p:nvGraphicFramePr>
        <p:xfrm>
          <a:off x="438150" y="1301750"/>
          <a:ext cx="3238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200" imgH="799920" progId="Equation.DSMT4">
                  <p:embed/>
                </p:oleObj>
              </mc:Choice>
              <mc:Fallback>
                <p:oleObj name="Equation" r:id="rId2" imgW="323820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301750"/>
                        <a:ext cx="3238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36616"/>
              </p:ext>
            </p:extLst>
          </p:nvPr>
        </p:nvGraphicFramePr>
        <p:xfrm>
          <a:off x="3771900" y="1128713"/>
          <a:ext cx="422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28920" imgH="825480" progId="Equation.DSMT4">
                  <p:embed/>
                </p:oleObj>
              </mc:Choice>
              <mc:Fallback>
                <p:oleObj name="Equation" r:id="rId4" imgW="42289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128713"/>
                        <a:ext cx="4229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4169"/>
              </p:ext>
            </p:extLst>
          </p:nvPr>
        </p:nvGraphicFramePr>
        <p:xfrm>
          <a:off x="1026460" y="2146300"/>
          <a:ext cx="7239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8880" imgH="825480" progId="Equation.DSMT4">
                  <p:embed/>
                </p:oleObj>
              </mc:Choice>
              <mc:Fallback>
                <p:oleObj name="Equation" r:id="rId6" imgW="723888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60" y="2146300"/>
                        <a:ext cx="7239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01456"/>
              </p:ext>
            </p:extLst>
          </p:nvPr>
        </p:nvGraphicFramePr>
        <p:xfrm>
          <a:off x="1026460" y="3048000"/>
          <a:ext cx="516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68880" imgH="838080" progId="Equation.DSMT4">
                  <p:embed/>
                </p:oleObj>
              </mc:Choice>
              <mc:Fallback>
                <p:oleObj name="Equation" r:id="rId8" imgW="51688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60" y="3048000"/>
                        <a:ext cx="516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43977"/>
              </p:ext>
            </p:extLst>
          </p:nvPr>
        </p:nvGraphicFramePr>
        <p:xfrm>
          <a:off x="1033930" y="3949700"/>
          <a:ext cx="6451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51560" imgH="927000" progId="Equation.DSMT4">
                  <p:embed/>
                </p:oleObj>
              </mc:Choice>
              <mc:Fallback>
                <p:oleObj name="Equation" r:id="rId10" imgW="6451560" imgH="9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30" y="3949700"/>
                        <a:ext cx="6451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7606"/>
              </p:ext>
            </p:extLst>
          </p:nvPr>
        </p:nvGraphicFramePr>
        <p:xfrm>
          <a:off x="1029445" y="4940300"/>
          <a:ext cx="1498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8320" imgH="927000" progId="Equation.DSMT4">
                  <p:embed/>
                </p:oleObj>
              </mc:Choice>
              <mc:Fallback>
                <p:oleObj name="Equation" r:id="rId12" imgW="149832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45" y="4940300"/>
                        <a:ext cx="1498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16147"/>
              </p:ext>
            </p:extLst>
          </p:nvPr>
        </p:nvGraphicFramePr>
        <p:xfrm>
          <a:off x="6400800" y="3073400"/>
          <a:ext cx="1346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736560" progId="Equation.DSMT4">
                  <p:embed/>
                </p:oleObj>
              </mc:Choice>
              <mc:Fallback>
                <p:oleObj name="Equation" r:id="rId14" imgW="134604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073400"/>
                        <a:ext cx="1346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Example 5: Finding the Centroid, Second Moment, and Radius of Gyration of a Solid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the solid (from Example 2) is 		</a:t>
            </a:r>
            <a:r>
              <a:rPr lang="en-US" i="1" dirty="0"/>
              <a:t> </a:t>
            </a:r>
            <a:r>
              <a:rPr lang="en-US" dirty="0"/>
              <a:t>so its mass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 the centroid is </a:t>
            </a:r>
          </a:p>
          <a:p>
            <a:r>
              <a:rPr lang="en-US" dirty="0"/>
              <a:t>The moment of inertia about the </a:t>
            </a:r>
            <a:r>
              <a:rPr lang="en-US" i="1" dirty="0"/>
              <a:t>z</a:t>
            </a:r>
            <a:r>
              <a:rPr lang="en-US" dirty="0"/>
              <a:t>-axis can be found as follows.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56056"/>
              </p:ext>
            </p:extLst>
          </p:nvPr>
        </p:nvGraphicFramePr>
        <p:xfrm>
          <a:off x="6921500" y="1284288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457200" progId="Equation.DSMT4">
                  <p:embed/>
                </p:oleObj>
              </mc:Choice>
              <mc:Fallback>
                <p:oleObj name="Equation" r:id="rId2" imgW="9396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84288"/>
                        <a:ext cx="939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127269"/>
              </p:ext>
            </p:extLst>
          </p:nvPr>
        </p:nvGraphicFramePr>
        <p:xfrm>
          <a:off x="2149475" y="1701800"/>
          <a:ext cx="171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320" imgH="482400" progId="Equation.DSMT4">
                  <p:embed/>
                </p:oleObj>
              </mc:Choice>
              <mc:Fallback>
                <p:oleObj name="Equation" r:id="rId4" imgW="17143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1701800"/>
                        <a:ext cx="1714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632200" y="2339622"/>
          <a:ext cx="1879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876240" progId="Equation.DSMT4">
                  <p:embed/>
                </p:oleObj>
              </mc:Choice>
              <mc:Fallback>
                <p:oleObj name="Equation" r:id="rId6" imgW="187956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339622"/>
                        <a:ext cx="1879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47156"/>
              </p:ext>
            </p:extLst>
          </p:nvPr>
        </p:nvGraphicFramePr>
        <p:xfrm>
          <a:off x="4213578" y="3272367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495000" progId="Equation.DSMT4">
                  <p:embed/>
                </p:oleObj>
              </mc:Choice>
              <mc:Fallback>
                <p:oleObj name="Equation" r:id="rId8" imgW="1218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578" y="3272367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Example 5: Finding the Centroid, Second Moment, and Radius of Gyration of a Solid (cont.)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402469"/>
              </p:ext>
            </p:extLst>
          </p:nvPr>
        </p:nvGraphicFramePr>
        <p:xfrm>
          <a:off x="457200" y="118745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480" imgH="799920" progId="Equation.DSMT4">
                  <p:embed/>
                </p:oleObj>
              </mc:Choice>
              <mc:Fallback>
                <p:oleObj name="Equation" r:id="rId2" imgW="403848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8745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98819"/>
              </p:ext>
            </p:extLst>
          </p:nvPr>
        </p:nvGraphicFramePr>
        <p:xfrm>
          <a:off x="730625" y="1993900"/>
          <a:ext cx="535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59320" imgH="825480" progId="Equation.DSMT4">
                  <p:embed/>
                </p:oleObj>
              </mc:Choice>
              <mc:Fallback>
                <p:oleObj name="Equation" r:id="rId4" imgW="53593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25" y="1993900"/>
                        <a:ext cx="535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9906"/>
              </p:ext>
            </p:extLst>
          </p:nvPr>
        </p:nvGraphicFramePr>
        <p:xfrm>
          <a:off x="735105" y="2908300"/>
          <a:ext cx="7073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073640" imgH="825480" progId="Equation.DSMT4">
                  <p:embed/>
                </p:oleObj>
              </mc:Choice>
              <mc:Fallback>
                <p:oleObj name="Equation" r:id="rId6" imgW="70736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05" y="2908300"/>
                        <a:ext cx="7073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58275"/>
              </p:ext>
            </p:extLst>
          </p:nvPr>
        </p:nvGraphicFramePr>
        <p:xfrm>
          <a:off x="747805" y="3733800"/>
          <a:ext cx="514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43320" imgH="838080" progId="Equation.DSMT4">
                  <p:embed/>
                </p:oleObj>
              </mc:Choice>
              <mc:Fallback>
                <p:oleObj name="Equation" r:id="rId8" imgW="51433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5" y="3733800"/>
                        <a:ext cx="5143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23589"/>
              </p:ext>
            </p:extLst>
          </p:nvPr>
        </p:nvGraphicFramePr>
        <p:xfrm>
          <a:off x="6019800" y="3733800"/>
          <a:ext cx="1346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736560" progId="Equation.DSMT4">
                  <p:embed/>
                </p:oleObj>
              </mc:Choice>
              <mc:Fallback>
                <p:oleObj name="Equation" r:id="rId10" imgW="1346040" imgH="736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1346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787848"/>
              </p:ext>
            </p:extLst>
          </p:nvPr>
        </p:nvGraphicFramePr>
        <p:xfrm>
          <a:off x="747805" y="4559300"/>
          <a:ext cx="6413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13400" imgH="927000" progId="Equation.DSMT4">
                  <p:embed/>
                </p:oleObj>
              </mc:Choice>
              <mc:Fallback>
                <p:oleObj name="Equation" r:id="rId12" imgW="641340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5" y="4559300"/>
                        <a:ext cx="6413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15877"/>
              </p:ext>
            </p:extLst>
          </p:nvPr>
        </p:nvGraphicFramePr>
        <p:xfrm>
          <a:off x="756770" y="5537200"/>
          <a:ext cx="1104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04840" imgH="482400" progId="Equation.DSMT4">
                  <p:embed/>
                </p:oleObj>
              </mc:Choice>
              <mc:Fallback>
                <p:oleObj name="Equation" r:id="rId14" imgW="110484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70" y="5537200"/>
                        <a:ext cx="1104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A57929-8F2B-4DE2-641C-D3AA65BE9269}"/>
              </a:ext>
            </a:extLst>
          </p:cNvPr>
          <p:cNvSpPr txBox="1"/>
          <p:nvPr/>
        </p:nvSpPr>
        <p:spPr>
          <a:xfrm>
            <a:off x="6970805" y="5236299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EMEJF G+ Times New Roman PSMT"/>
              </a:rPr>
              <a:t>See Section 7.3. 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Example 5: Finding the Centroid, Second Moment, and Radius of Gyration of a Solid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gives us the radius of gyration about the </a:t>
            </a:r>
            <a:r>
              <a:rPr lang="en-US" i="1" dirty="0"/>
              <a:t>z</a:t>
            </a:r>
            <a:r>
              <a:rPr lang="en-US" dirty="0"/>
              <a:t>-axis.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549650" y="1981200"/>
          <a:ext cx="2044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965160" progId="Equation.DSMT4">
                  <p:embed/>
                </p:oleObj>
              </mc:Choice>
              <mc:Fallback>
                <p:oleObj name="Equation" r:id="rId2" imgW="204444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981200"/>
                        <a:ext cx="2044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Triple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20854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Given a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defined on the region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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   we define the </a:t>
            </a:r>
            <a:r>
              <a:rPr lang="en-US" b="1" dirty="0">
                <a:solidFill>
                  <a:schemeClr val="tx1"/>
                </a:solidFill>
              </a:rPr>
              <a:t>triple integral of </a:t>
            </a:r>
            <a:r>
              <a:rPr lang="en-US" b="1" i="1" dirty="0">
                <a:solidFill>
                  <a:schemeClr val="tx1"/>
                </a:solidFill>
              </a:rPr>
              <a:t>f</a:t>
            </a:r>
            <a:r>
              <a:rPr lang="en-US" b="1" dirty="0">
                <a:solidFill>
                  <a:schemeClr val="tx1"/>
                </a:solidFill>
              </a:rPr>
              <a:t> over 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to be the value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provided the limit exists. If the limit exists, we say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dirty="0">
                <a:solidFill>
                  <a:srgbClr val="C00000"/>
                </a:solidFill>
              </a:rPr>
              <a:t>integrable</a:t>
            </a:r>
            <a:r>
              <a:rPr lang="en-US" dirty="0">
                <a:solidFill>
                  <a:schemeClr val="tx1"/>
                </a:solidFill>
              </a:rPr>
              <a:t> over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30975"/>
              </p:ext>
            </p:extLst>
          </p:nvPr>
        </p:nvGraphicFramePr>
        <p:xfrm>
          <a:off x="622300" y="2414195"/>
          <a:ext cx="789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99120" imgH="990360" progId="Equation.DSMT4">
                  <p:embed/>
                </p:oleObj>
              </mc:Choice>
              <mc:Fallback>
                <p:oleObj name="Equation" r:id="rId2" imgW="789912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414195"/>
                        <a:ext cx="7899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Fubini’s Theorem for Triple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) is continuous on the region</a:t>
            </a:r>
          </a:p>
          <a:p>
            <a:r>
              <a:rPr lang="en-US" dirty="0">
                <a:solidFill>
                  <a:schemeClr val="tx1"/>
                </a:solidFill>
              </a:rPr>
              <a:t>			       then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Further, any permutation of the order of integration yields an identical result.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1561"/>
              </p:ext>
            </p:extLst>
          </p:nvPr>
        </p:nvGraphicFramePr>
        <p:xfrm>
          <a:off x="542216" y="1832220"/>
          <a:ext cx="328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469800" progId="Equation.DSMT4">
                  <p:embed/>
                </p:oleObj>
              </mc:Choice>
              <mc:Fallback>
                <p:oleObj name="Equation" r:id="rId2" imgW="3288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16" y="1832220"/>
                        <a:ext cx="328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16164"/>
              </p:ext>
            </p:extLst>
          </p:nvPr>
        </p:nvGraphicFramePr>
        <p:xfrm>
          <a:off x="1596316" y="2468133"/>
          <a:ext cx="599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94360" imgH="888840" progId="Equation.DSMT4">
                  <p:embed/>
                </p:oleObj>
              </mc:Choice>
              <mc:Fallback>
                <p:oleObj name="Equation" r:id="rId4" imgW="599436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316" y="2468133"/>
                        <a:ext cx="599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</a:t>
            </a:r>
            <a:r>
              <a:rPr lang="en-US" dirty="0" err="1"/>
              <a:t>Fubini’s</a:t>
            </a:r>
            <a:r>
              <a:rPr lang="en-US" dirty="0"/>
              <a:t> Theorem to Evaluate a Triple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			        where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Using one of the six possible orders of integration, we have the following. 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74334"/>
              </p:ext>
            </p:extLst>
          </p:nvPr>
        </p:nvGraphicFramePr>
        <p:xfrm>
          <a:off x="1905000" y="1264678"/>
          <a:ext cx="289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480" imgH="812520" progId="Equation.DSMT4">
                  <p:embed/>
                </p:oleObj>
              </mc:Choice>
              <mc:Fallback>
                <p:oleObj name="Equation" r:id="rId2" imgW="289548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64678"/>
                        <a:ext cx="2895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14350" y="2120900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17560" imgH="469800" progId="Equation.DSMT4">
                  <p:embed/>
                </p:oleObj>
              </mc:Choice>
              <mc:Fallback>
                <p:oleObj name="Equation" r:id="rId4" imgW="35175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120900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 anchor="b"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5F73F-1CD8-189E-C4B8-4E6F3BD1C19D}"/>
              </a:ext>
            </a:extLst>
          </p:cNvPr>
          <p:cNvSpPr txBox="1">
            <a:spLocks/>
          </p:cNvSpPr>
          <p:nvPr/>
        </p:nvSpPr>
        <p:spPr>
          <a:xfrm>
            <a:off x="478716" y="1366221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</a:t>
            </a:r>
            <a:r>
              <a:rPr lang="en-US" dirty="0" err="1"/>
              <a:t>Fubini’s</a:t>
            </a:r>
            <a:r>
              <a:rPr lang="en-US" dirty="0"/>
              <a:t> Theorem to Evaluate a Triple Integral (cont.)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82253"/>
              </p:ext>
            </p:extLst>
          </p:nvPr>
        </p:nvGraphicFramePr>
        <p:xfrm>
          <a:off x="473785" y="1209339"/>
          <a:ext cx="2781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000" imgH="812520" progId="Equation.DSMT4">
                  <p:embed/>
                </p:oleObj>
              </mc:Choice>
              <mc:Fallback>
                <p:oleObj name="Equation" r:id="rId2" imgW="278100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85" y="1209339"/>
                        <a:ext cx="2781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84419"/>
              </p:ext>
            </p:extLst>
          </p:nvPr>
        </p:nvGraphicFramePr>
        <p:xfrm>
          <a:off x="494423" y="2020552"/>
          <a:ext cx="426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685800" progId="Equation.DSMT4">
                  <p:embed/>
                </p:oleObj>
              </mc:Choice>
              <mc:Fallback>
                <p:oleObj name="Equation" r:id="rId4" imgW="42670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23" y="2020552"/>
                        <a:ext cx="426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71506"/>
              </p:ext>
            </p:extLst>
          </p:nvPr>
        </p:nvGraphicFramePr>
        <p:xfrm>
          <a:off x="4804485" y="1818939"/>
          <a:ext cx="4000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00320" imgH="1104840" progId="Equation.DSMT4">
                  <p:embed/>
                </p:oleObj>
              </mc:Choice>
              <mc:Fallback>
                <p:oleObj name="Equation" r:id="rId6" imgW="4000320" imgH="1104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485" y="1818939"/>
                        <a:ext cx="4000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75308"/>
              </p:ext>
            </p:extLst>
          </p:nvPr>
        </p:nvGraphicFramePr>
        <p:xfrm>
          <a:off x="486485" y="3028614"/>
          <a:ext cx="347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79760" imgH="685800" progId="Equation.DSMT4">
                  <p:embed/>
                </p:oleObj>
              </mc:Choice>
              <mc:Fallback>
                <p:oleObj name="Equation" r:id="rId8" imgW="34797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85" y="3028614"/>
                        <a:ext cx="3479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80457"/>
              </p:ext>
            </p:extLst>
          </p:nvPr>
        </p:nvGraphicFramePr>
        <p:xfrm>
          <a:off x="4010735" y="3015914"/>
          <a:ext cx="347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79760" imgH="711000" progId="Equation.DSMT4">
                  <p:embed/>
                </p:oleObj>
              </mc:Choice>
              <mc:Fallback>
                <p:oleObj name="Equation" r:id="rId10" imgW="347976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735" y="3015914"/>
                        <a:ext cx="3479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994055"/>
              </p:ext>
            </p:extLst>
          </p:nvPr>
        </p:nvGraphicFramePr>
        <p:xfrm>
          <a:off x="494423" y="4055727"/>
          <a:ext cx="237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74560" imgH="685800" progId="Equation.DSMT4">
                  <p:embed/>
                </p:oleObj>
              </mc:Choice>
              <mc:Fallback>
                <p:oleObj name="Equation" r:id="rId12" imgW="237456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23" y="4055727"/>
                        <a:ext cx="2374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074411"/>
              </p:ext>
            </p:extLst>
          </p:nvPr>
        </p:nvGraphicFramePr>
        <p:xfrm>
          <a:off x="2889960" y="3844589"/>
          <a:ext cx="2082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82600" imgH="1117440" progId="Equation.DSMT4">
                  <p:embed/>
                </p:oleObj>
              </mc:Choice>
              <mc:Fallback>
                <p:oleObj name="Equation" r:id="rId14" imgW="2082600" imgH="1117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960" y="3844589"/>
                        <a:ext cx="2082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648406"/>
              </p:ext>
            </p:extLst>
          </p:nvPr>
        </p:nvGraphicFramePr>
        <p:xfrm>
          <a:off x="5069598" y="4270039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291960" progId="Equation.DSMT4">
                  <p:embed/>
                </p:oleObj>
              </mc:Choice>
              <mc:Fallback>
                <p:oleObj name="Equation" r:id="rId16" imgW="66024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598" y="4270039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Properties of Triple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8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Assume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 are continuous, that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is a constant, and that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are two regions of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with at most boundary points in common. Assume also that all the integrals below exist. Then the following properties hold.</a:t>
            </a:r>
          </a:p>
          <a:p>
            <a:r>
              <a:rPr lang="en-US" b="1" dirty="0">
                <a:solidFill>
                  <a:srgbClr val="000000"/>
                </a:solidFill>
              </a:rPr>
              <a:t>Constant Multiple Property	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902"/>
              </p:ext>
            </p:extLst>
          </p:nvPr>
        </p:nvGraphicFramePr>
        <p:xfrm>
          <a:off x="2133600" y="4038600"/>
          <a:ext cx="5041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41800" imgH="812520" progId="Equation.DSMT4">
                  <p:embed/>
                </p:oleObj>
              </mc:Choice>
              <mc:Fallback>
                <p:oleObj name="Equation" r:id="rId2" imgW="50418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5041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2213</Words>
  <Application>Microsoft Office PowerPoint</Application>
  <PresentationFormat>On-screen Show (4:3)</PresentationFormat>
  <Paragraphs>166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EMEJF G+ Times New Roman PSMT</vt:lpstr>
      <vt:lpstr>Arial</vt:lpstr>
      <vt:lpstr>Cambria Math</vt:lpstr>
      <vt:lpstr>Calibri</vt:lpstr>
      <vt:lpstr>Symbol</vt:lpstr>
      <vt:lpstr>Office Theme</vt:lpstr>
      <vt:lpstr>Equation</vt:lpstr>
      <vt:lpstr>Section 14.4</vt:lpstr>
      <vt:lpstr>Triple Integrals and Riemann Sums </vt:lpstr>
      <vt:lpstr>Triple Integrals and Riemann Sums (cont.)</vt:lpstr>
      <vt:lpstr>Triple Integrals and Riemann Sums (cont.)</vt:lpstr>
      <vt:lpstr>Definition: Triple Integral</vt:lpstr>
      <vt:lpstr>Theorem: Fubini’s Theorem for Triple Integrals</vt:lpstr>
      <vt:lpstr>Example 1: Using Fubini’s Theorem to Evaluate a Triple Integral</vt:lpstr>
      <vt:lpstr>Example 1: Using Fubini’s Theorem to Evaluate a Triple Integral (cont.)</vt:lpstr>
      <vt:lpstr>Theorem: Properties of Triple Integrals</vt:lpstr>
      <vt:lpstr>Theorem: Properties of Triple Integrals (cont.)</vt:lpstr>
      <vt:lpstr>Triple Integrals over General Bounded Regions</vt:lpstr>
      <vt:lpstr>Procedure: Setting Up a Triple Integral</vt:lpstr>
      <vt:lpstr>Procedure: Setting Up a Triple Integral (cont.)</vt:lpstr>
      <vt:lpstr>Procedure: Setting Up a Triple Integral (cont.)</vt:lpstr>
      <vt:lpstr>Procedure: Setting Up a Triple Integral (cont.)</vt:lpstr>
      <vt:lpstr>Procedure: Setting Up a Triple Integral (cont.)</vt:lpstr>
      <vt:lpstr>Caution</vt:lpstr>
      <vt:lpstr>Example 2: Finding the Volume of a Solid Bounded by Two Surfaces</vt:lpstr>
      <vt:lpstr>Example 2: Finding the Volume of a Solid Bounded by Two Surfaces (cont.)</vt:lpstr>
      <vt:lpstr>Example 2: Finding the Volume of a Solid Bounded by Two Surfaces (cont.)</vt:lpstr>
      <vt:lpstr>Example 2: Finding the Volume of a Solid Bounded by Two Surfaces (cont.)</vt:lpstr>
      <vt:lpstr>Example 2: Finding the Volume of a Solid Bounded by Two Surfaces (cont.)</vt:lpstr>
      <vt:lpstr>Example 3: Changing the Order of Integration in a Triple Integral </vt:lpstr>
      <vt:lpstr>Example 3: Changing the Order of Integration in a Triple Integral (cont.)</vt:lpstr>
      <vt:lpstr>Example 3: Changing the Order of Integration in a Triple Integral (cont.)</vt:lpstr>
      <vt:lpstr>Definition: First Moments about the Planes, Mass, and Center of Mass of an Object in ℝ3</vt:lpstr>
      <vt:lpstr>Definition: First Moments about the Planes, Mass, and Center of Mass of an Object in ℝ3 (cont.)   </vt:lpstr>
      <vt:lpstr>Definition: First Moments about the Planes, Mass, and Center of Mass of an Object in ℝ3 (cont.) </vt:lpstr>
      <vt:lpstr>Definition: Second Moments and Radii of Gyration of an Object in ℝ3</vt:lpstr>
      <vt:lpstr>Definition: Second Moments and Radii of Gyration of an Object in ℝ3 (cont.)</vt:lpstr>
      <vt:lpstr>Example 4: Finding the First and Second Moments, Center of Mass, and Radii of Gyration of a Tetrahedron 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4: Finding the First and Second Moments, Center of Mass, and Radii of Gyration of a Tetrahedron (cont.)</vt:lpstr>
      <vt:lpstr>Example 5: Finding the Centroid, Second Moment, and Radius of Gyration of a Solid </vt:lpstr>
      <vt:lpstr>Example 5: Finding the Centroid, Second Moment, and Radius of Gyration of a Solid (cont.)</vt:lpstr>
      <vt:lpstr>Example 5: Finding the Centroid, Second Moment, and Radius of Gyration of a Solid (cont.)</vt:lpstr>
      <vt:lpstr>Example 5: Finding the Centroid, Second Moment, and Radius of Gyration of a Solid (cont.)</vt:lpstr>
      <vt:lpstr>Example 5: Finding the Centroid, Second Moment, and Radius of Gyration of a Solid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496</cp:revision>
  <dcterms:created xsi:type="dcterms:W3CDTF">2013-04-26T14:43:13Z</dcterms:created>
  <dcterms:modified xsi:type="dcterms:W3CDTF">2023-05-17T16:37:02Z</dcterms:modified>
</cp:coreProperties>
</file>