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96" r:id="rId3"/>
    <p:sldId id="303" r:id="rId4"/>
    <p:sldId id="297" r:id="rId5"/>
    <p:sldId id="259" r:id="rId6"/>
    <p:sldId id="298" r:id="rId7"/>
    <p:sldId id="304"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95" r:id="rId25"/>
    <p:sldId id="299" r:id="rId26"/>
    <p:sldId id="300" r:id="rId27"/>
    <p:sldId id="278" r:id="rId28"/>
    <p:sldId id="279" r:id="rId29"/>
    <p:sldId id="301" r:id="rId30"/>
    <p:sldId id="305" r:id="rId31"/>
    <p:sldId id="281" r:id="rId32"/>
    <p:sldId id="282" r:id="rId33"/>
    <p:sldId id="283" r:id="rId34"/>
    <p:sldId id="284" r:id="rId35"/>
    <p:sldId id="286" r:id="rId36"/>
    <p:sldId id="287" r:id="rId37"/>
    <p:sldId id="288" r:id="rId38"/>
    <p:sldId id="289" r:id="rId39"/>
    <p:sldId id="290" r:id="rId40"/>
    <p:sldId id="285" r:id="rId41"/>
    <p:sldId id="291" r:id="rId42"/>
    <p:sldId id="292" r:id="rId43"/>
    <p:sldId id="293" r:id="rId44"/>
    <p:sldId id="294" r:id="rId45"/>
  </p:sldIdLst>
  <p:sldSz cx="9144000" cy="6858000" type="screen4x3"/>
  <p:notesSz cx="6858000" cy="9144000"/>
  <p:embeddedFontLst>
    <p:embeddedFont>
      <p:font typeface="Calibri" panose="020F0502020204030204" pitchFamily="34" charset="0"/>
      <p:regular r:id="rId46"/>
      <p:bold r:id="rId47"/>
      <p:italic r:id="rId48"/>
      <p:boldItalic r:id="rId49"/>
    </p:embeddedFont>
    <p:embeddedFont>
      <p:font typeface="Cambria Math" panose="02040503050406030204" pitchFamily="18" charset="0"/>
      <p:regular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00FF"/>
    <a:srgbClr val="FFFFCC"/>
    <a:srgbClr val="000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129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6.wmf"/><Relationship Id="rId12" Type="http://schemas.openxmlformats.org/officeDocument/2006/relationships/oleObject" Target="../embeddings/oleObject13.bin"/><Relationship Id="rId2"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oleObject" Target="../embeddings/oleObject10.bin"/><Relationship Id="rId11" Type="http://schemas.openxmlformats.org/officeDocument/2006/relationships/image" Target="../media/image18.wmf"/><Relationship Id="rId5" Type="http://schemas.openxmlformats.org/officeDocument/2006/relationships/image" Target="../media/image15.wmf"/><Relationship Id="rId15" Type="http://schemas.openxmlformats.org/officeDocument/2006/relationships/image" Target="../media/image20.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7.wmf"/><Relationship Id="rId14"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15.bin"/><Relationship Id="rId1" Type="http://schemas.openxmlformats.org/officeDocument/2006/relationships/slideLayout" Target="../slideLayouts/slideLayout2.xml"/><Relationship Id="rId5" Type="http://schemas.openxmlformats.org/officeDocument/2006/relationships/image" Target="../media/image22.wmf"/><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28.wmf"/><Relationship Id="rId3" Type="http://schemas.openxmlformats.org/officeDocument/2006/relationships/image" Target="../media/image23.wmf"/><Relationship Id="rId7" Type="http://schemas.openxmlformats.org/officeDocument/2006/relationships/image" Target="../media/image25.wmf"/><Relationship Id="rId12" Type="http://schemas.openxmlformats.org/officeDocument/2006/relationships/oleObject" Target="../embeddings/oleObject22.bin"/><Relationship Id="rId17" Type="http://schemas.openxmlformats.org/officeDocument/2006/relationships/image" Target="../media/image30.wmf"/><Relationship Id="rId2" Type="http://schemas.openxmlformats.org/officeDocument/2006/relationships/oleObject" Target="../embeddings/oleObject17.bin"/><Relationship Id="rId16" Type="http://schemas.openxmlformats.org/officeDocument/2006/relationships/oleObject" Target="../embeddings/oleObject24.bin"/><Relationship Id="rId1" Type="http://schemas.openxmlformats.org/officeDocument/2006/relationships/slideLayout" Target="../slideLayouts/slideLayout2.xml"/><Relationship Id="rId6" Type="http://schemas.openxmlformats.org/officeDocument/2006/relationships/oleObject" Target="../embeddings/oleObject19.bin"/><Relationship Id="rId11" Type="http://schemas.openxmlformats.org/officeDocument/2006/relationships/image" Target="../media/image27.wmf"/><Relationship Id="rId5" Type="http://schemas.openxmlformats.org/officeDocument/2006/relationships/image" Target="../media/image24.wmf"/><Relationship Id="rId15" Type="http://schemas.openxmlformats.org/officeDocument/2006/relationships/image" Target="../media/image29.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26.wmf"/><Relationship Id="rId14" Type="http://schemas.openxmlformats.org/officeDocument/2006/relationships/oleObject" Target="../embeddings/oleObject23.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36.wmf"/><Relationship Id="rId3" Type="http://schemas.openxmlformats.org/officeDocument/2006/relationships/image" Target="../media/image31.wmf"/><Relationship Id="rId7" Type="http://schemas.openxmlformats.org/officeDocument/2006/relationships/image" Target="../media/image33.wmf"/><Relationship Id="rId12" Type="http://schemas.openxmlformats.org/officeDocument/2006/relationships/oleObject" Target="../embeddings/oleObject30.bin"/><Relationship Id="rId2" Type="http://schemas.openxmlformats.org/officeDocument/2006/relationships/oleObject" Target="../embeddings/oleObject25.bin"/><Relationship Id="rId1" Type="http://schemas.openxmlformats.org/officeDocument/2006/relationships/slideLayout" Target="../slideLayouts/slideLayout2.xml"/><Relationship Id="rId6" Type="http://schemas.openxmlformats.org/officeDocument/2006/relationships/oleObject" Target="../embeddings/oleObject27.bin"/><Relationship Id="rId11" Type="http://schemas.openxmlformats.org/officeDocument/2006/relationships/image" Target="../media/image35.wmf"/><Relationship Id="rId5" Type="http://schemas.openxmlformats.org/officeDocument/2006/relationships/image" Target="../media/image32.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34.wmf"/></Relationships>
</file>

<file path=ppt/slides/_rels/slide19.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31.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wmf"/><Relationship Id="rId7" Type="http://schemas.openxmlformats.org/officeDocument/2006/relationships/image" Target="../media/image40.wmf"/><Relationship Id="rId2" Type="http://schemas.openxmlformats.org/officeDocument/2006/relationships/oleObject" Target="../embeddings/oleObject32.bin"/><Relationship Id="rId1" Type="http://schemas.openxmlformats.org/officeDocument/2006/relationships/slideLayout" Target="../slideLayouts/slideLayout2.xml"/><Relationship Id="rId6" Type="http://schemas.openxmlformats.org/officeDocument/2006/relationships/oleObject" Target="../embeddings/oleObject34.bin"/><Relationship Id="rId5" Type="http://schemas.openxmlformats.org/officeDocument/2006/relationships/image" Target="../media/image39.wmf"/><Relationship Id="rId4" Type="http://schemas.openxmlformats.org/officeDocument/2006/relationships/oleObject" Target="../embeddings/oleObject33.bin"/></Relationships>
</file>

<file path=ppt/slides/_rels/slide21.xml.rels><?xml version="1.0" encoding="UTF-8" standalone="yes"?>
<Relationships xmlns="http://schemas.openxmlformats.org/package/2006/relationships"><Relationship Id="rId3" Type="http://schemas.openxmlformats.org/officeDocument/2006/relationships/image" Target="../media/image41.wmf"/><Relationship Id="rId7" Type="http://schemas.openxmlformats.org/officeDocument/2006/relationships/image" Target="../media/image43.wmf"/><Relationship Id="rId2" Type="http://schemas.openxmlformats.org/officeDocument/2006/relationships/oleObject" Target="../embeddings/oleObject35.bin"/><Relationship Id="rId1" Type="http://schemas.openxmlformats.org/officeDocument/2006/relationships/slideLayout" Target="../slideLayouts/slideLayout2.xml"/><Relationship Id="rId6" Type="http://schemas.openxmlformats.org/officeDocument/2006/relationships/oleObject" Target="../embeddings/oleObject37.bin"/><Relationship Id="rId5" Type="http://schemas.openxmlformats.org/officeDocument/2006/relationships/image" Target="../media/image42.wmf"/><Relationship Id="rId4" Type="http://schemas.openxmlformats.org/officeDocument/2006/relationships/oleObject" Target="../embeddings/oleObject36.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5.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51.wmf"/><Relationship Id="rId3" Type="http://schemas.openxmlformats.org/officeDocument/2006/relationships/image" Target="../media/image46.wmf"/><Relationship Id="rId7" Type="http://schemas.openxmlformats.org/officeDocument/2006/relationships/image" Target="../media/image48.wmf"/><Relationship Id="rId12" Type="http://schemas.openxmlformats.org/officeDocument/2006/relationships/oleObject" Target="../embeddings/oleObject44.bin"/><Relationship Id="rId2" Type="http://schemas.openxmlformats.org/officeDocument/2006/relationships/oleObject" Target="../embeddings/oleObject39.bin"/><Relationship Id="rId1" Type="http://schemas.openxmlformats.org/officeDocument/2006/relationships/slideLayout" Target="../slideLayouts/slideLayout2.xml"/><Relationship Id="rId6" Type="http://schemas.openxmlformats.org/officeDocument/2006/relationships/oleObject" Target="../embeddings/oleObject41.bin"/><Relationship Id="rId11" Type="http://schemas.openxmlformats.org/officeDocument/2006/relationships/image" Target="../media/image50.wmf"/><Relationship Id="rId5" Type="http://schemas.openxmlformats.org/officeDocument/2006/relationships/image" Target="../media/image47.wmf"/><Relationship Id="rId10" Type="http://schemas.openxmlformats.org/officeDocument/2006/relationships/oleObject" Target="../embeddings/oleObject43.bin"/><Relationship Id="rId4" Type="http://schemas.openxmlformats.org/officeDocument/2006/relationships/oleObject" Target="../embeddings/oleObject40.bin"/><Relationship Id="rId9" Type="http://schemas.openxmlformats.org/officeDocument/2006/relationships/image" Target="../media/image49.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image" Target="../media/image52.wmf"/><Relationship Id="rId7" Type="http://schemas.openxmlformats.org/officeDocument/2006/relationships/image" Target="../media/image54.wmf"/><Relationship Id="rId2" Type="http://schemas.openxmlformats.org/officeDocument/2006/relationships/oleObject" Target="../embeddings/oleObject45.bin"/><Relationship Id="rId1" Type="http://schemas.openxmlformats.org/officeDocument/2006/relationships/slideLayout" Target="../slideLayouts/slideLayout2.xml"/><Relationship Id="rId6" Type="http://schemas.openxmlformats.org/officeDocument/2006/relationships/oleObject" Target="../embeddings/oleObject47.bin"/><Relationship Id="rId5" Type="http://schemas.openxmlformats.org/officeDocument/2006/relationships/image" Target="../media/image53.wmf"/><Relationship Id="rId4" Type="http://schemas.openxmlformats.org/officeDocument/2006/relationships/oleObject" Target="../embeddings/oleObject46.bin"/><Relationship Id="rId9" Type="http://schemas.openxmlformats.org/officeDocument/2006/relationships/image" Target="../media/image55.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7.wmf"/><Relationship Id="rId7" Type="http://schemas.openxmlformats.org/officeDocument/2006/relationships/image" Target="../media/image60.png"/><Relationship Id="rId2" Type="http://schemas.openxmlformats.org/officeDocument/2006/relationships/oleObject" Target="../embeddings/oleObject49.bin"/><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wmf"/><Relationship Id="rId4" Type="http://schemas.openxmlformats.org/officeDocument/2006/relationships/oleObject" Target="../embeddings/oleObject50.bin"/></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oleObject" Target="../embeddings/oleObject51.bin"/><Relationship Id="rId1" Type="http://schemas.openxmlformats.org/officeDocument/2006/relationships/slideLayout" Target="../slideLayouts/slideLayout2.xml"/><Relationship Id="rId5" Type="http://schemas.openxmlformats.org/officeDocument/2006/relationships/image" Target="../media/image63.wmf"/><Relationship Id="rId4" Type="http://schemas.openxmlformats.org/officeDocument/2006/relationships/oleObject" Target="../embeddings/oleObject52.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image" Target="../media/image64.wmf"/><Relationship Id="rId7" Type="http://schemas.openxmlformats.org/officeDocument/2006/relationships/image" Target="../media/image66.wmf"/><Relationship Id="rId2" Type="http://schemas.openxmlformats.org/officeDocument/2006/relationships/oleObject" Target="../embeddings/oleObject53.bin"/><Relationship Id="rId1" Type="http://schemas.openxmlformats.org/officeDocument/2006/relationships/slideLayout" Target="../slideLayouts/slideLayout2.xml"/><Relationship Id="rId6" Type="http://schemas.openxmlformats.org/officeDocument/2006/relationships/oleObject" Target="../embeddings/oleObject55.bin"/><Relationship Id="rId11" Type="http://schemas.openxmlformats.org/officeDocument/2006/relationships/image" Target="../media/image68.wmf"/><Relationship Id="rId5" Type="http://schemas.openxmlformats.org/officeDocument/2006/relationships/image" Target="../media/image65.wmf"/><Relationship Id="rId10" Type="http://schemas.openxmlformats.org/officeDocument/2006/relationships/oleObject" Target="../embeddings/oleObject57.bin"/><Relationship Id="rId4" Type="http://schemas.openxmlformats.org/officeDocument/2006/relationships/oleObject" Target="../embeddings/oleObject54.bin"/><Relationship Id="rId9" Type="http://schemas.openxmlformats.org/officeDocument/2006/relationships/image" Target="../media/image67.wmf"/></Relationships>
</file>

<file path=ppt/slides/_rels/slide33.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oleObject" Target="../embeddings/oleObject58.bin"/><Relationship Id="rId1" Type="http://schemas.openxmlformats.org/officeDocument/2006/relationships/slideLayout" Target="../slideLayouts/slideLayout2.xml"/><Relationship Id="rId5" Type="http://schemas.openxmlformats.org/officeDocument/2006/relationships/image" Target="../media/image70.wmf"/><Relationship Id="rId4" Type="http://schemas.openxmlformats.org/officeDocument/2006/relationships/oleObject" Target="../embeddings/oleObject59.bin"/></Relationships>
</file>

<file path=ppt/slides/_rels/slide34.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oleObject" Target="../embeddings/oleObject60.bin"/><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oleObject" Target="../embeddings/oleObject61.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oleObject" Target="../embeddings/oleObject62.bin"/><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41.xml.rels><?xml version="1.0" encoding="UTF-8" standalone="yes"?>
<Relationships xmlns="http://schemas.openxmlformats.org/package/2006/relationships"><Relationship Id="rId3" Type="http://schemas.openxmlformats.org/officeDocument/2006/relationships/image" Target="../media/image78.wmf"/><Relationship Id="rId7" Type="http://schemas.openxmlformats.org/officeDocument/2006/relationships/image" Target="../media/image80.wmf"/><Relationship Id="rId2" Type="http://schemas.openxmlformats.org/officeDocument/2006/relationships/oleObject" Target="../embeddings/oleObject63.bin"/><Relationship Id="rId1" Type="http://schemas.openxmlformats.org/officeDocument/2006/relationships/slideLayout" Target="../slideLayouts/slideLayout2.xml"/><Relationship Id="rId6" Type="http://schemas.openxmlformats.org/officeDocument/2006/relationships/oleObject" Target="../embeddings/oleObject65.bin"/><Relationship Id="rId5" Type="http://schemas.openxmlformats.org/officeDocument/2006/relationships/image" Target="../media/image79.wmf"/><Relationship Id="rId4" Type="http://schemas.openxmlformats.org/officeDocument/2006/relationships/oleObject" Target="../embeddings/oleObject64.bin"/></Relationships>
</file>

<file path=ppt/slides/_rels/slide42.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oleObject" Target="../embeddings/oleObject66.bin"/><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43.x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oleObject" Target="../embeddings/oleObject67.bin"/><Relationship Id="rId1" Type="http://schemas.openxmlformats.org/officeDocument/2006/relationships/slideLayout" Target="../slideLayouts/slideLayout2.xml"/><Relationship Id="rId5" Type="http://schemas.openxmlformats.org/officeDocument/2006/relationships/image" Target="../media/image84.wmf"/><Relationship Id="rId4" Type="http://schemas.openxmlformats.org/officeDocument/2006/relationships/oleObject" Target="../embeddings/oleObject68.bin"/></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72.bin"/><Relationship Id="rId13" Type="http://schemas.openxmlformats.org/officeDocument/2006/relationships/image" Target="../media/image90.wmf"/><Relationship Id="rId3" Type="http://schemas.openxmlformats.org/officeDocument/2006/relationships/image" Target="../media/image85.wmf"/><Relationship Id="rId7" Type="http://schemas.openxmlformats.org/officeDocument/2006/relationships/image" Target="../media/image87.wmf"/><Relationship Id="rId12" Type="http://schemas.openxmlformats.org/officeDocument/2006/relationships/oleObject" Target="../embeddings/oleObject74.bin"/><Relationship Id="rId2" Type="http://schemas.openxmlformats.org/officeDocument/2006/relationships/oleObject" Target="../embeddings/oleObject69.bin"/><Relationship Id="rId1" Type="http://schemas.openxmlformats.org/officeDocument/2006/relationships/slideLayout" Target="../slideLayouts/slideLayout2.xml"/><Relationship Id="rId6" Type="http://schemas.openxmlformats.org/officeDocument/2006/relationships/oleObject" Target="../embeddings/oleObject71.bin"/><Relationship Id="rId11" Type="http://schemas.openxmlformats.org/officeDocument/2006/relationships/image" Target="../media/image89.wmf"/><Relationship Id="rId5" Type="http://schemas.openxmlformats.org/officeDocument/2006/relationships/image" Target="../media/image86.wmf"/><Relationship Id="rId15" Type="http://schemas.openxmlformats.org/officeDocument/2006/relationships/image" Target="../media/image91.wmf"/><Relationship Id="rId10" Type="http://schemas.openxmlformats.org/officeDocument/2006/relationships/oleObject" Target="../embeddings/oleObject73.bin"/><Relationship Id="rId4" Type="http://schemas.openxmlformats.org/officeDocument/2006/relationships/oleObject" Target="../embeddings/oleObject70.bin"/><Relationship Id="rId9" Type="http://schemas.openxmlformats.org/officeDocument/2006/relationships/image" Target="../media/image88.wmf"/><Relationship Id="rId14" Type="http://schemas.openxmlformats.org/officeDocument/2006/relationships/oleObject" Target="../embeddings/oleObject75.bin"/></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oleObject" Target="../embeddings/oleObject6.bin"/><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14.5</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Triple Integrals in Cylindrical and Spherical Coordinates</a:t>
            </a: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Setting Up a Triple Integral in Cylindrical Coordinates (cont.)</a:t>
            </a:r>
          </a:p>
        </p:txBody>
      </p:sp>
      <p:sp>
        <p:nvSpPr>
          <p:cNvPr id="3" name="Content Placeholder 2"/>
          <p:cNvSpPr>
            <a:spLocks noGrp="1"/>
          </p:cNvSpPr>
          <p:nvPr>
            <p:ph idx="1"/>
          </p:nvPr>
        </p:nvSpPr>
        <p:spPr>
          <a:solidFill>
            <a:srgbClr val="FFFFCC"/>
          </a:solidFill>
          <a:ln w="28575">
            <a:solidFill>
              <a:schemeClr val="tx1"/>
            </a:solidFill>
          </a:ln>
        </p:spPr>
        <p:txBody>
          <a:bodyPr/>
          <a:lstStyle/>
          <a:p>
            <a:pPr>
              <a:spcBef>
                <a:spcPts val="600"/>
              </a:spcBef>
            </a:pPr>
            <a:r>
              <a:rPr lang="en-US" b="1" dirty="0">
                <a:solidFill>
                  <a:schemeClr val="tx1"/>
                </a:solidFill>
              </a:rPr>
              <a:t>Step 3: </a:t>
            </a:r>
            <a:r>
              <a:rPr lang="en-US" dirty="0">
                <a:solidFill>
                  <a:schemeClr val="tx1"/>
                </a:solidFill>
              </a:rPr>
              <a:t>The lower limit of </a:t>
            </a:r>
            <a:r>
              <a:rPr lang="el-GR" i="1" dirty="0">
                <a:solidFill>
                  <a:schemeClr val="tx1"/>
                </a:solidFill>
                <a:latin typeface="Cambria Math" panose="02040503050406030204" pitchFamily="18" charset="0"/>
                <a:ea typeface="Cambria Math" panose="02040503050406030204" pitchFamily="18" charset="0"/>
                <a:sym typeface="Euclid Symbol"/>
              </a:rPr>
              <a:t>θ</a:t>
            </a:r>
            <a:r>
              <a:rPr lang="en-US" dirty="0">
                <a:solidFill>
                  <a:schemeClr val="tx1"/>
                </a:solidFill>
              </a:rPr>
              <a:t>, </a:t>
            </a:r>
            <a:br>
              <a:rPr lang="en-US" dirty="0">
                <a:solidFill>
                  <a:schemeClr val="tx1"/>
                </a:solidFill>
              </a:rPr>
            </a:br>
            <a:r>
              <a:rPr lang="el-GR" i="1" dirty="0">
                <a:solidFill>
                  <a:schemeClr val="tx1"/>
                </a:solidFill>
                <a:latin typeface="Cambria Math" panose="02040503050406030204" pitchFamily="18" charset="0"/>
                <a:ea typeface="Cambria Math" panose="02040503050406030204" pitchFamily="18" charset="0"/>
                <a:sym typeface="Euclid Symbol"/>
              </a:rPr>
              <a:t>θ</a:t>
            </a:r>
            <a:r>
              <a:rPr lang="en-US" dirty="0">
                <a:solidFill>
                  <a:schemeClr val="tx1"/>
                </a:solidFill>
                <a:sym typeface="Symbol"/>
              </a:rPr>
              <a:t> </a:t>
            </a:r>
            <a:r>
              <a:rPr lang="en-US" dirty="0">
                <a:solidFill>
                  <a:schemeClr val="tx1"/>
                </a:solidFill>
                <a:latin typeface="Symbol" pitchFamily="82" charset="2"/>
              </a:rPr>
              <a:t>=</a:t>
            </a:r>
            <a:r>
              <a:rPr lang="en-US" dirty="0">
                <a:solidFill>
                  <a:schemeClr val="tx1"/>
                </a:solidFill>
              </a:rPr>
              <a:t> </a:t>
            </a:r>
            <a:r>
              <a:rPr lang="en-US" i="1" dirty="0">
                <a:solidFill>
                  <a:schemeClr val="tx1"/>
                </a:solidFill>
              </a:rPr>
              <a:t>a</a:t>
            </a:r>
            <a:r>
              <a:rPr lang="en-US" dirty="0">
                <a:solidFill>
                  <a:schemeClr val="tx1"/>
                </a:solidFill>
              </a:rPr>
              <a:t>, defines one ray that </a:t>
            </a:r>
            <a:br>
              <a:rPr lang="en-US" dirty="0">
                <a:solidFill>
                  <a:schemeClr val="tx1"/>
                </a:solidFill>
              </a:rPr>
            </a:br>
            <a:r>
              <a:rPr lang="en-US" dirty="0">
                <a:solidFill>
                  <a:schemeClr val="tx1"/>
                </a:solidFill>
              </a:rPr>
              <a:t>bounds </a:t>
            </a:r>
            <a:r>
              <a:rPr lang="en-US" i="1" dirty="0">
                <a:solidFill>
                  <a:schemeClr val="tx1"/>
                </a:solidFill>
              </a:rPr>
              <a:t>R</a:t>
            </a:r>
            <a:r>
              <a:rPr lang="en-US" dirty="0">
                <a:solidFill>
                  <a:schemeClr val="tx1"/>
                </a:solidFill>
              </a:rPr>
              <a:t>, and the upper </a:t>
            </a:r>
            <a:br>
              <a:rPr lang="en-US" dirty="0">
                <a:solidFill>
                  <a:schemeClr val="tx1"/>
                </a:solidFill>
              </a:rPr>
            </a:br>
            <a:r>
              <a:rPr lang="en-US" dirty="0">
                <a:solidFill>
                  <a:schemeClr val="tx1"/>
                </a:solidFill>
              </a:rPr>
              <a:t>limit of </a:t>
            </a:r>
            <a:r>
              <a:rPr lang="el-GR" i="1" dirty="0">
                <a:solidFill>
                  <a:schemeClr val="tx1"/>
                </a:solidFill>
                <a:latin typeface="Cambria Math" panose="02040503050406030204" pitchFamily="18" charset="0"/>
                <a:ea typeface="Cambria Math" panose="02040503050406030204" pitchFamily="18" charset="0"/>
                <a:sym typeface="Euclid Symbol"/>
              </a:rPr>
              <a:t>θ</a:t>
            </a:r>
            <a:r>
              <a:rPr lang="en-US" dirty="0">
                <a:solidFill>
                  <a:schemeClr val="tx1"/>
                </a:solidFill>
              </a:rPr>
              <a:t>, </a:t>
            </a:r>
            <a:r>
              <a:rPr lang="el-GR" i="1" dirty="0">
                <a:solidFill>
                  <a:schemeClr val="tx1"/>
                </a:solidFill>
                <a:latin typeface="Cambria Math" panose="02040503050406030204" pitchFamily="18" charset="0"/>
                <a:ea typeface="Cambria Math" panose="02040503050406030204" pitchFamily="18" charset="0"/>
                <a:sym typeface="Euclid Symbol"/>
              </a:rPr>
              <a:t>θ</a:t>
            </a:r>
            <a:r>
              <a:rPr lang="en-US" dirty="0">
                <a:solidFill>
                  <a:schemeClr val="tx1"/>
                </a:solidFill>
              </a:rPr>
              <a:t> </a:t>
            </a:r>
            <a:r>
              <a:rPr lang="en-US" dirty="0">
                <a:solidFill>
                  <a:schemeClr val="tx1"/>
                </a:solidFill>
                <a:latin typeface="Symbol" pitchFamily="82" charset="2"/>
              </a:rPr>
              <a:t>=</a:t>
            </a:r>
            <a:r>
              <a:rPr lang="en-US" dirty="0">
                <a:solidFill>
                  <a:schemeClr val="tx1"/>
                </a:solidFill>
              </a:rPr>
              <a:t> </a:t>
            </a:r>
            <a:r>
              <a:rPr lang="en-US" i="1" dirty="0">
                <a:solidFill>
                  <a:schemeClr val="tx1"/>
                </a:solidFill>
              </a:rPr>
              <a:t>b</a:t>
            </a:r>
            <a:r>
              <a:rPr lang="en-US" dirty="0">
                <a:solidFill>
                  <a:schemeClr val="tx1"/>
                </a:solidFill>
              </a:rPr>
              <a:t>, defines the </a:t>
            </a:r>
            <a:br>
              <a:rPr lang="en-US" dirty="0">
                <a:solidFill>
                  <a:schemeClr val="tx1"/>
                </a:solidFill>
              </a:rPr>
            </a:br>
            <a:r>
              <a:rPr lang="en-US" dirty="0">
                <a:solidFill>
                  <a:schemeClr val="tx1"/>
                </a:solidFill>
              </a:rPr>
              <a:t>other ray—</a:t>
            </a:r>
            <a:r>
              <a:rPr lang="en-US" i="1" dirty="0">
                <a:solidFill>
                  <a:schemeClr val="tx1"/>
                </a:solidFill>
              </a:rPr>
              <a:t>R</a:t>
            </a:r>
            <a:r>
              <a:rPr lang="en-US" dirty="0">
                <a:solidFill>
                  <a:schemeClr val="tx1"/>
                </a:solidFill>
              </a:rPr>
              <a:t> should be </a:t>
            </a:r>
            <a:br>
              <a:rPr lang="en-US" dirty="0">
                <a:solidFill>
                  <a:schemeClr val="tx1"/>
                </a:solidFill>
              </a:rPr>
            </a:br>
            <a:r>
              <a:rPr lang="en-US" dirty="0">
                <a:solidFill>
                  <a:schemeClr val="tx1"/>
                </a:solidFill>
              </a:rPr>
              <a:t>captured between the two </a:t>
            </a:r>
            <a:br>
              <a:rPr lang="en-US" dirty="0">
                <a:solidFill>
                  <a:schemeClr val="tx1"/>
                </a:solidFill>
              </a:rPr>
            </a:br>
            <a:r>
              <a:rPr lang="en-US" dirty="0">
                <a:solidFill>
                  <a:schemeClr val="tx1"/>
                </a:solidFill>
              </a:rPr>
              <a:t>rays (see Figure 3c). </a:t>
            </a:r>
          </a:p>
          <a:p>
            <a:pPr algn="ctr"/>
            <a:endParaRPr lang="en-US" b="1" dirty="0">
              <a:solidFill>
                <a:schemeClr val="tx1"/>
              </a:solidFill>
            </a:endParaRPr>
          </a:p>
        </p:txBody>
      </p:sp>
      <p:pic>
        <p:nvPicPr>
          <p:cNvPr id="5123" name="Picture 3"/>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648200" y="1646131"/>
            <a:ext cx="3840480" cy="3515169"/>
          </a:xfrm>
          <a:prstGeom prst="rect">
            <a:avLst/>
          </a:prstGeom>
          <a:noFill/>
          <a:ln w="9525">
            <a:noFill/>
            <a:miter lim="800000"/>
            <a:headEnd/>
            <a:tailEnd/>
          </a:ln>
        </p:spPr>
      </p:pic>
      <p:sp>
        <p:nvSpPr>
          <p:cNvPr id="5" name="Rectangle 4"/>
          <p:cNvSpPr/>
          <p:nvPr/>
        </p:nvSpPr>
        <p:spPr>
          <a:xfrm>
            <a:off x="5883412" y="5328940"/>
            <a:ext cx="1370055" cy="523220"/>
          </a:xfrm>
          <a:prstGeom prst="rect">
            <a:avLst/>
          </a:prstGeom>
        </p:spPr>
        <p:txBody>
          <a:bodyPr wrap="none">
            <a:spAutoFit/>
          </a:bodyPr>
          <a:lstStyle/>
          <a:p>
            <a:r>
              <a:rPr lang="en-US" sz="2800" b="1" dirty="0"/>
              <a:t>Figure 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Setting Up a Triple Integral in Cylindrical Coordinates (cont.)</a:t>
            </a:r>
          </a:p>
        </p:txBody>
      </p:sp>
      <p:sp>
        <p:nvSpPr>
          <p:cNvPr id="3" name="Content Placeholder 2"/>
          <p:cNvSpPr>
            <a:spLocks noGrp="1"/>
          </p:cNvSpPr>
          <p:nvPr>
            <p:ph idx="1"/>
          </p:nvPr>
        </p:nvSpPr>
        <p:spPr>
          <a:xfrm>
            <a:off x="457200" y="1280160"/>
            <a:ext cx="8229600" cy="2225040"/>
          </a:xfrm>
          <a:solidFill>
            <a:srgbClr val="FFFFCC"/>
          </a:solidFill>
          <a:ln w="28575">
            <a:solidFill>
              <a:schemeClr val="tx1"/>
            </a:solidFill>
          </a:ln>
        </p:spPr>
        <p:txBody>
          <a:bodyPr>
            <a:noAutofit/>
          </a:bodyPr>
          <a:lstStyle/>
          <a:p>
            <a:r>
              <a:rPr lang="en-US" dirty="0">
                <a:solidFill>
                  <a:schemeClr val="tx1"/>
                </a:solidFill>
              </a:rPr>
              <a:t>The result will be</a:t>
            </a:r>
            <a:endParaRPr lang="en-US" b="1" dirty="0">
              <a:solidFill>
                <a:schemeClr val="tx1"/>
              </a:solidFill>
            </a:endParaRPr>
          </a:p>
        </p:txBody>
      </p:sp>
      <p:graphicFrame>
        <p:nvGraphicFramePr>
          <p:cNvPr id="6146" name="Object 2"/>
          <p:cNvGraphicFramePr>
            <a:graphicFrameLocks noChangeAspect="1"/>
          </p:cNvGraphicFramePr>
          <p:nvPr>
            <p:extLst>
              <p:ext uri="{D42A27DB-BD31-4B8C-83A1-F6EECF244321}">
                <p14:modId xmlns:p14="http://schemas.microsoft.com/office/powerpoint/2010/main" val="3057061042"/>
              </p:ext>
            </p:extLst>
          </p:nvPr>
        </p:nvGraphicFramePr>
        <p:xfrm>
          <a:off x="685800" y="2176780"/>
          <a:ext cx="7772400" cy="889000"/>
        </p:xfrm>
        <a:graphic>
          <a:graphicData uri="http://schemas.openxmlformats.org/presentationml/2006/ole">
            <mc:AlternateContent xmlns:mc="http://schemas.openxmlformats.org/markup-compatibility/2006">
              <mc:Choice xmlns:v="urn:schemas-microsoft-com:vml" Requires="v">
                <p:oleObj name="Equation" r:id="rId2" imgW="7772400" imgH="888840" progId="Equation.DSMT4">
                  <p:embed/>
                </p:oleObj>
              </mc:Choice>
              <mc:Fallback>
                <p:oleObj name="Equation" r:id="rId2" imgW="7772400" imgH="888840" progId="Equation.DSMT4">
                  <p:embed/>
                  <p:pic>
                    <p:nvPicPr>
                      <p:cNvPr id="0" name="Picture 2"/>
                      <p:cNvPicPr>
                        <a:picLocks noChangeAspect="1" noChangeArrowheads="1"/>
                      </p:cNvPicPr>
                      <p:nvPr/>
                    </p:nvPicPr>
                    <p:blipFill>
                      <a:blip r:embed="rId3"/>
                      <a:srcRect/>
                      <a:stretch>
                        <a:fillRect/>
                      </a:stretch>
                    </p:blipFill>
                    <p:spPr bwMode="auto">
                      <a:xfrm>
                        <a:off x="685800" y="2176780"/>
                        <a:ext cx="77724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a:t>
            </a:r>
          </a:p>
        </p:txBody>
      </p:sp>
      <p:sp>
        <p:nvSpPr>
          <p:cNvPr id="3" name="Content Placeholder 2"/>
          <p:cNvSpPr>
            <a:spLocks noGrp="1"/>
          </p:cNvSpPr>
          <p:nvPr>
            <p:ph idx="1"/>
          </p:nvPr>
        </p:nvSpPr>
        <p:spPr>
          <a:xfrm>
            <a:off x="457200" y="1280160"/>
            <a:ext cx="8229600" cy="3108543"/>
          </a:xfrm>
          <a:noFill/>
          <a:ln w="28575">
            <a:solidFill>
              <a:srgbClr val="FF0000"/>
            </a:solidFill>
          </a:ln>
        </p:spPr>
        <p:txBody>
          <a:bodyPr>
            <a:spAutoFit/>
          </a:bodyPr>
          <a:lstStyle/>
          <a:p>
            <a:r>
              <a:rPr lang="en-US" dirty="0">
                <a:solidFill>
                  <a:schemeClr val="tx1"/>
                </a:solidFill>
              </a:rPr>
              <a:t>Note that the limits of integration of the innermost integral may be functions of the other two variables </a:t>
            </a:r>
            <a:br>
              <a:rPr lang="en-US" dirty="0">
                <a:solidFill>
                  <a:schemeClr val="tx1"/>
                </a:solidFill>
              </a:rPr>
            </a:br>
            <a:r>
              <a:rPr lang="en-US" dirty="0">
                <a:solidFill>
                  <a:schemeClr val="tx1"/>
                </a:solidFill>
              </a:rPr>
              <a:t>(</a:t>
            </a:r>
            <a:r>
              <a:rPr lang="en-US" i="1" dirty="0">
                <a:solidFill>
                  <a:schemeClr val="tx1"/>
                </a:solidFill>
              </a:rPr>
              <a:t>r</a:t>
            </a:r>
            <a:r>
              <a:rPr lang="en-US" dirty="0">
                <a:solidFill>
                  <a:schemeClr val="tx1"/>
                </a:solidFill>
              </a:rPr>
              <a:t> and </a:t>
            </a:r>
            <a:r>
              <a:rPr lang="el-GR" i="1" dirty="0">
                <a:solidFill>
                  <a:schemeClr val="tx1"/>
                </a:solidFill>
                <a:latin typeface="Cambria Math" panose="02040503050406030204" pitchFamily="18" charset="0"/>
                <a:ea typeface="Cambria Math" panose="02040503050406030204" pitchFamily="18" charset="0"/>
                <a:sym typeface="Euclid Symbol"/>
              </a:rPr>
              <a:t>θ</a:t>
            </a:r>
            <a:r>
              <a:rPr lang="en-US" dirty="0">
                <a:solidFill>
                  <a:schemeClr val="tx1"/>
                </a:solidFill>
              </a:rPr>
              <a:t>  in the order above). The limits of the middle integral may be functions of the outer variable </a:t>
            </a:r>
            <a:br>
              <a:rPr lang="en-US" dirty="0">
                <a:solidFill>
                  <a:schemeClr val="tx1"/>
                </a:solidFill>
              </a:rPr>
            </a:br>
            <a:r>
              <a:rPr lang="en-US" dirty="0">
                <a:solidFill>
                  <a:schemeClr val="tx1"/>
                </a:solidFill>
              </a:rPr>
              <a:t>(</a:t>
            </a:r>
            <a:r>
              <a:rPr lang="el-GR" i="1" dirty="0">
                <a:solidFill>
                  <a:schemeClr val="tx1"/>
                </a:solidFill>
                <a:latin typeface="Cambria Math" panose="02040503050406030204" pitchFamily="18" charset="0"/>
                <a:ea typeface="Cambria Math" panose="02040503050406030204" pitchFamily="18" charset="0"/>
                <a:sym typeface="Euclid Symbol"/>
              </a:rPr>
              <a:t>θ</a:t>
            </a:r>
            <a:r>
              <a:rPr lang="en-US" dirty="0">
                <a:solidFill>
                  <a:schemeClr val="tx1"/>
                </a:solidFill>
              </a:rPr>
              <a:t>  above), but not the variable corresponding to the inner limits of integration (</a:t>
            </a:r>
            <a:r>
              <a:rPr lang="en-US" i="1" dirty="0">
                <a:solidFill>
                  <a:schemeClr val="tx1"/>
                </a:solidFill>
              </a:rPr>
              <a:t>z</a:t>
            </a:r>
            <a:r>
              <a:rPr lang="en-US" dirty="0">
                <a:solidFill>
                  <a:schemeClr val="tx1"/>
                </a:solidFill>
              </a:rPr>
              <a:t> above). The limits of the outermost integral can only be constants.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 Using a Triple Integral in Cylindrical Coordinates to Find the Volume of a Solid</a:t>
            </a:r>
          </a:p>
        </p:txBody>
      </p:sp>
      <p:sp>
        <p:nvSpPr>
          <p:cNvPr id="3" name="Content Placeholder 2"/>
          <p:cNvSpPr>
            <a:spLocks noGrp="1"/>
          </p:cNvSpPr>
          <p:nvPr>
            <p:ph idx="1"/>
          </p:nvPr>
        </p:nvSpPr>
        <p:spPr>
          <a:xfrm>
            <a:off x="457200" y="1280160"/>
            <a:ext cx="8229600" cy="4573560"/>
          </a:xfrm>
        </p:spPr>
        <p:txBody>
          <a:bodyPr>
            <a:spAutoFit/>
          </a:bodyPr>
          <a:lstStyle/>
          <a:p>
            <a:r>
              <a:rPr lang="en-US" dirty="0"/>
              <a:t>Find the volume of the paraboloid solid </a:t>
            </a:r>
            <a:r>
              <a:rPr lang="en-US" i="1" dirty="0"/>
              <a:t>S </a:t>
            </a:r>
            <a:r>
              <a:rPr lang="en-US" dirty="0"/>
              <a:t>bounded below by the surface </a:t>
            </a:r>
            <a:r>
              <a:rPr lang="en-US" i="1" dirty="0">
                <a:solidFill>
                  <a:srgbClr val="0000FF"/>
                </a:solidFill>
              </a:rPr>
              <a:t>z</a:t>
            </a:r>
            <a:r>
              <a:rPr lang="en-US" dirty="0">
                <a:solidFill>
                  <a:srgbClr val="0000FF"/>
                </a:solidFill>
              </a:rPr>
              <a:t> </a:t>
            </a:r>
            <a:r>
              <a:rPr lang="en-US" dirty="0">
                <a:solidFill>
                  <a:srgbClr val="0000FF"/>
                </a:solidFill>
                <a:latin typeface="Symbol" pitchFamily="82" charset="2"/>
              </a:rPr>
              <a:t>=</a:t>
            </a:r>
            <a:r>
              <a:rPr lang="en-US" dirty="0">
                <a:solidFill>
                  <a:srgbClr val="0000FF"/>
                </a:solidFill>
              </a:rPr>
              <a:t> </a:t>
            </a:r>
            <a:r>
              <a:rPr lang="en-US" i="1" dirty="0">
                <a:solidFill>
                  <a:srgbClr val="0000FF"/>
                </a:solidFill>
              </a:rPr>
              <a:t>x</a:t>
            </a:r>
            <a:r>
              <a:rPr lang="en-US" baseline="30000" dirty="0">
                <a:solidFill>
                  <a:srgbClr val="0000FF"/>
                </a:solidFill>
              </a:rPr>
              <a:t>2</a:t>
            </a:r>
            <a:r>
              <a:rPr lang="en-US" dirty="0">
                <a:solidFill>
                  <a:srgbClr val="0000FF"/>
                </a:solidFill>
              </a:rPr>
              <a:t> </a:t>
            </a:r>
            <a:r>
              <a:rPr lang="en-US" dirty="0">
                <a:solidFill>
                  <a:srgbClr val="0000FF"/>
                </a:solidFill>
                <a:latin typeface="Symbol" pitchFamily="82" charset="2"/>
              </a:rPr>
              <a:t>+</a:t>
            </a:r>
            <a:r>
              <a:rPr lang="en-US" dirty="0">
                <a:solidFill>
                  <a:srgbClr val="0000FF"/>
                </a:solidFill>
              </a:rPr>
              <a:t> </a:t>
            </a:r>
            <a:r>
              <a:rPr lang="en-US" i="1" dirty="0">
                <a:solidFill>
                  <a:srgbClr val="0000FF"/>
                </a:solidFill>
              </a:rPr>
              <a:t>y</a:t>
            </a:r>
            <a:r>
              <a:rPr lang="en-US" baseline="30000" dirty="0">
                <a:solidFill>
                  <a:srgbClr val="0000FF"/>
                </a:solidFill>
              </a:rPr>
              <a:t>2</a:t>
            </a:r>
            <a:r>
              <a:rPr lang="en-US" dirty="0">
                <a:solidFill>
                  <a:srgbClr val="0000FF"/>
                </a:solidFill>
              </a:rPr>
              <a:t> </a:t>
            </a:r>
            <a:r>
              <a:rPr lang="en-US" dirty="0"/>
              <a:t>and above by </a:t>
            </a:r>
            <a:r>
              <a:rPr lang="en-US" i="1" dirty="0">
                <a:solidFill>
                  <a:srgbClr val="0000FF"/>
                </a:solidFill>
              </a:rPr>
              <a:t>z</a:t>
            </a:r>
            <a:r>
              <a:rPr lang="en-US" dirty="0">
                <a:solidFill>
                  <a:srgbClr val="0000FF"/>
                </a:solidFill>
              </a:rPr>
              <a:t> </a:t>
            </a:r>
            <a:r>
              <a:rPr lang="en-US" dirty="0">
                <a:solidFill>
                  <a:srgbClr val="0000FF"/>
                </a:solidFill>
                <a:latin typeface="Symbol" pitchFamily="82" charset="2"/>
              </a:rPr>
              <a:t>=</a:t>
            </a:r>
            <a:r>
              <a:rPr lang="en-US" dirty="0">
                <a:solidFill>
                  <a:srgbClr val="0000FF"/>
                </a:solidFill>
              </a:rPr>
              <a:t> 1</a:t>
            </a:r>
            <a:r>
              <a:rPr lang="en-US" dirty="0"/>
              <a:t>.</a:t>
            </a:r>
          </a:p>
          <a:p>
            <a:r>
              <a:rPr lang="en-US" b="1" dirty="0"/>
              <a:t>Solution</a:t>
            </a:r>
          </a:p>
          <a:p>
            <a:r>
              <a:rPr lang="en-US" dirty="0"/>
              <a:t>Since </a:t>
            </a:r>
            <a:r>
              <a:rPr lang="en-US" i="1" dirty="0"/>
              <a:t>x</a:t>
            </a:r>
            <a:r>
              <a:rPr lang="en-US" baseline="30000" dirty="0"/>
              <a:t>2</a:t>
            </a:r>
            <a:r>
              <a:rPr lang="en-US" dirty="0"/>
              <a:t> </a:t>
            </a:r>
            <a:r>
              <a:rPr lang="en-US" dirty="0">
                <a:latin typeface="Symbol" pitchFamily="82" charset="2"/>
              </a:rPr>
              <a:t>+</a:t>
            </a:r>
            <a:r>
              <a:rPr lang="en-US" dirty="0"/>
              <a:t> </a:t>
            </a:r>
            <a:r>
              <a:rPr lang="en-US" i="1" dirty="0"/>
              <a:t>y</a:t>
            </a:r>
            <a:r>
              <a:rPr lang="en-US" baseline="30000" dirty="0"/>
              <a:t>2</a:t>
            </a:r>
            <a:r>
              <a:rPr lang="en-US" dirty="0"/>
              <a:t> = </a:t>
            </a:r>
            <a:r>
              <a:rPr lang="en-US" i="1" dirty="0"/>
              <a:t>r</a:t>
            </a:r>
            <a:r>
              <a:rPr lang="en-US" baseline="30000" dirty="0"/>
              <a:t>2</a:t>
            </a:r>
            <a:r>
              <a:rPr lang="en-US" dirty="0"/>
              <a:t>, the lower and upper surfaces </a:t>
            </a:r>
            <a:r>
              <a:rPr lang="en-US" i="1" dirty="0"/>
              <a:t>z</a:t>
            </a:r>
            <a:r>
              <a:rPr lang="en-US" dirty="0"/>
              <a:t>-limits are </a:t>
            </a:r>
            <a:r>
              <a:rPr lang="en-US" i="1" dirty="0"/>
              <a:t>z</a:t>
            </a:r>
            <a:r>
              <a:rPr lang="en-US" dirty="0"/>
              <a:t> </a:t>
            </a:r>
            <a:r>
              <a:rPr lang="en-US" dirty="0">
                <a:latin typeface="Symbol" pitchFamily="82" charset="2"/>
              </a:rPr>
              <a:t>=</a:t>
            </a:r>
            <a:r>
              <a:rPr lang="en-US" dirty="0"/>
              <a:t> </a:t>
            </a:r>
            <a:r>
              <a:rPr lang="en-US" i="1" dirty="0"/>
              <a:t>r</a:t>
            </a:r>
            <a:r>
              <a:rPr lang="en-US" baseline="30000" dirty="0"/>
              <a:t>2</a:t>
            </a:r>
            <a:r>
              <a:rPr lang="en-US" dirty="0"/>
              <a:t> and </a:t>
            </a:r>
            <a:r>
              <a:rPr lang="en-US" i="1" dirty="0"/>
              <a:t>z</a:t>
            </a:r>
            <a:r>
              <a:rPr lang="en-US" dirty="0"/>
              <a:t> </a:t>
            </a:r>
            <a:r>
              <a:rPr lang="en-US" dirty="0">
                <a:latin typeface="Symbol" pitchFamily="82" charset="2"/>
              </a:rPr>
              <a:t>=</a:t>
            </a:r>
            <a:r>
              <a:rPr lang="en-US" dirty="0"/>
              <a:t> 1. The shadow, or projection, of the object in the </a:t>
            </a:r>
            <a:r>
              <a:rPr lang="en-US" i="1" dirty="0"/>
              <a:t>xy</a:t>
            </a:r>
            <a:r>
              <a:rPr lang="en-US" dirty="0"/>
              <a:t>-plane is the disk </a:t>
            </a:r>
            <a:r>
              <a:rPr lang="en-US" i="1" dirty="0"/>
              <a:t>R</a:t>
            </a:r>
            <a:r>
              <a:rPr lang="en-US" dirty="0"/>
              <a:t> defined by the equation </a:t>
            </a:r>
            <a:r>
              <a:rPr lang="en-US" i="1" dirty="0"/>
              <a:t>x</a:t>
            </a:r>
            <a:r>
              <a:rPr lang="en-US" baseline="30000" dirty="0"/>
              <a:t>2</a:t>
            </a:r>
            <a:r>
              <a:rPr lang="en-US" dirty="0"/>
              <a:t> </a:t>
            </a:r>
            <a:r>
              <a:rPr lang="en-US" dirty="0">
                <a:latin typeface="Symbol" pitchFamily="82" charset="2"/>
              </a:rPr>
              <a:t>+</a:t>
            </a:r>
            <a:r>
              <a:rPr lang="en-US" dirty="0"/>
              <a:t> </a:t>
            </a:r>
            <a:r>
              <a:rPr lang="en-US" i="1" dirty="0"/>
              <a:t>y</a:t>
            </a:r>
            <a:r>
              <a:rPr lang="en-US" baseline="30000" dirty="0"/>
              <a:t>2</a:t>
            </a:r>
            <a:r>
              <a:rPr lang="en-US" dirty="0"/>
              <a:t> </a:t>
            </a:r>
            <a:r>
              <a:rPr lang="en-US" dirty="0">
                <a:latin typeface="Symbol" pitchFamily="82" charset="2"/>
              </a:rPr>
              <a:t>=</a:t>
            </a:r>
            <a:r>
              <a:rPr lang="en-US" dirty="0"/>
              <a:t> 1, which in terms of </a:t>
            </a:r>
            <a:r>
              <a:rPr lang="en-US" i="1" dirty="0"/>
              <a:t>r</a:t>
            </a:r>
            <a:r>
              <a:rPr lang="en-US" dirty="0"/>
              <a:t> and </a:t>
            </a:r>
            <a:r>
              <a:rPr lang="el-GR" i="1" dirty="0">
                <a:latin typeface="Cambria Math" panose="02040503050406030204" pitchFamily="18" charset="0"/>
                <a:ea typeface="Cambria Math" panose="02040503050406030204" pitchFamily="18" charset="0"/>
                <a:sym typeface="Euclid Symbol"/>
              </a:rPr>
              <a:t>θ</a:t>
            </a:r>
            <a:r>
              <a:rPr lang="en-US" dirty="0"/>
              <a:t>  reduces to the equation </a:t>
            </a:r>
            <a:r>
              <a:rPr lang="en-US" i="1" dirty="0"/>
              <a:t>r</a:t>
            </a:r>
            <a:r>
              <a:rPr lang="en-US" dirty="0"/>
              <a:t> </a:t>
            </a:r>
            <a:r>
              <a:rPr lang="en-US" dirty="0">
                <a:latin typeface="Symbol" pitchFamily="82" charset="2"/>
              </a:rPr>
              <a:t>=</a:t>
            </a:r>
            <a:r>
              <a:rPr lang="en-US" dirty="0"/>
              <a:t> 1. Note that in cylindrical coordinates, the equation </a:t>
            </a:r>
            <a:r>
              <a:rPr lang="en-US" i="1" dirty="0"/>
              <a:t>r</a:t>
            </a:r>
            <a:r>
              <a:rPr lang="en-US" dirty="0"/>
              <a:t> </a:t>
            </a:r>
            <a:r>
              <a:rPr lang="en-US" dirty="0">
                <a:latin typeface="Symbol" pitchFamily="82" charset="2"/>
              </a:rPr>
              <a:t>=</a:t>
            </a:r>
            <a:r>
              <a:rPr lang="en-US" dirty="0"/>
              <a:t> 1 is a cylinder of radius 1, which entirely contains the solid </a:t>
            </a:r>
            <a:r>
              <a:rPr lang="en-US" i="1" dirty="0"/>
              <a:t>S</a:t>
            </a:r>
            <a:r>
              <a:rPr lang="en-US" dirty="0"/>
              <a:t>. </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a Triple Integral in Cylindrical Coordinates to Find the Volume of a Solid (cont.)</a:t>
            </a:r>
          </a:p>
        </p:txBody>
      </p:sp>
      <p:sp>
        <p:nvSpPr>
          <p:cNvPr id="3" name="Content Placeholder 2"/>
          <p:cNvSpPr>
            <a:spLocks noGrp="1"/>
          </p:cNvSpPr>
          <p:nvPr>
            <p:ph idx="1"/>
          </p:nvPr>
        </p:nvSpPr>
        <p:spPr>
          <a:xfrm>
            <a:off x="457200" y="1211580"/>
            <a:ext cx="8229600" cy="4434840"/>
          </a:xfrm>
        </p:spPr>
        <p:txBody>
          <a:bodyPr>
            <a:noAutofit/>
          </a:bodyPr>
          <a:lstStyle/>
          <a:p>
            <a:r>
              <a:rPr lang="en-US" dirty="0"/>
              <a:t>Figure 4 illustrates </a:t>
            </a:r>
            <a:r>
              <a:rPr lang="en-US" i="1" dirty="0"/>
              <a:t>S</a:t>
            </a:r>
            <a:r>
              <a:rPr lang="en-US" dirty="0"/>
              <a:t> and </a:t>
            </a:r>
            <a:r>
              <a:rPr lang="en-US" i="1" dirty="0"/>
              <a:t>R</a:t>
            </a:r>
            <a:r>
              <a:rPr lang="en-US" dirty="0"/>
              <a:t>.</a:t>
            </a:r>
          </a:p>
          <a:p>
            <a:endParaRPr lang="en-US" b="1" dirty="0"/>
          </a:p>
        </p:txBody>
      </p:sp>
      <p:pic>
        <p:nvPicPr>
          <p:cNvPr id="7170"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2981325" y="1790700"/>
            <a:ext cx="3181350" cy="3619500"/>
          </a:xfrm>
          <a:prstGeom prst="rect">
            <a:avLst/>
          </a:prstGeom>
          <a:noFill/>
          <a:ln w="9525">
            <a:noFill/>
            <a:miter lim="800000"/>
            <a:headEnd/>
            <a:tailEnd/>
          </a:ln>
        </p:spPr>
      </p:pic>
      <p:sp>
        <p:nvSpPr>
          <p:cNvPr id="5" name="Rectangle 4"/>
          <p:cNvSpPr/>
          <p:nvPr/>
        </p:nvSpPr>
        <p:spPr>
          <a:xfrm>
            <a:off x="1981201" y="5421868"/>
            <a:ext cx="5638800" cy="523220"/>
          </a:xfrm>
          <a:prstGeom prst="rect">
            <a:avLst/>
          </a:prstGeom>
        </p:spPr>
        <p:txBody>
          <a:bodyPr wrap="square">
            <a:spAutoFit/>
          </a:bodyPr>
          <a:lstStyle/>
          <a:p>
            <a:r>
              <a:rPr lang="en-US" sz="2800" b="1" dirty="0"/>
              <a:t>Figure 4 </a:t>
            </a:r>
            <a:r>
              <a:rPr lang="en-US" sz="2800" dirty="0"/>
              <a:t>A Paraboloid and Its Shadow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a Triple Integral in Cylindrical Coordinates to Find the Volume of a Solid (cont.)</a:t>
            </a:r>
          </a:p>
        </p:txBody>
      </p:sp>
      <p:sp>
        <p:nvSpPr>
          <p:cNvPr id="3" name="Content Placeholder 2"/>
          <p:cNvSpPr>
            <a:spLocks noGrp="1"/>
          </p:cNvSpPr>
          <p:nvPr>
            <p:ph idx="1"/>
          </p:nvPr>
        </p:nvSpPr>
        <p:spPr/>
        <p:txBody>
          <a:bodyPr/>
          <a:lstStyle/>
          <a:p>
            <a:r>
              <a:rPr lang="en-US" dirty="0"/>
              <a:t>Since we want to find the volume of </a:t>
            </a:r>
            <a:r>
              <a:rPr lang="en-US" i="1" dirty="0"/>
              <a:t>S</a:t>
            </a:r>
            <a:r>
              <a:rPr lang="en-US" dirty="0"/>
              <a:t>, the integrand is the function                       and we are led to the following integral.</a:t>
            </a:r>
          </a:p>
        </p:txBody>
      </p:sp>
      <p:graphicFrame>
        <p:nvGraphicFramePr>
          <p:cNvPr id="8194" name="Object 2"/>
          <p:cNvGraphicFramePr>
            <a:graphicFrameLocks noChangeAspect="1"/>
          </p:cNvGraphicFramePr>
          <p:nvPr>
            <p:extLst>
              <p:ext uri="{D42A27DB-BD31-4B8C-83A1-F6EECF244321}">
                <p14:modId xmlns:p14="http://schemas.microsoft.com/office/powerpoint/2010/main" val="3021458215"/>
              </p:ext>
            </p:extLst>
          </p:nvPr>
        </p:nvGraphicFramePr>
        <p:xfrm>
          <a:off x="2308225" y="1760538"/>
          <a:ext cx="1854200" cy="482600"/>
        </p:xfrm>
        <a:graphic>
          <a:graphicData uri="http://schemas.openxmlformats.org/presentationml/2006/ole">
            <mc:AlternateContent xmlns:mc="http://schemas.openxmlformats.org/markup-compatibility/2006">
              <mc:Choice xmlns:v="urn:schemas-microsoft-com:vml" Requires="v">
                <p:oleObj name="Equation" r:id="rId2" imgW="1854000" imgH="482400" progId="Equation.DSMT4">
                  <p:embed/>
                </p:oleObj>
              </mc:Choice>
              <mc:Fallback>
                <p:oleObj name="Equation" r:id="rId2" imgW="1854000" imgH="482400" progId="Equation.DSMT4">
                  <p:embed/>
                  <p:pic>
                    <p:nvPicPr>
                      <p:cNvPr id="0" name="Picture 2"/>
                      <p:cNvPicPr>
                        <a:picLocks noChangeAspect="1" noChangeArrowheads="1"/>
                      </p:cNvPicPr>
                      <p:nvPr/>
                    </p:nvPicPr>
                    <p:blipFill>
                      <a:blip r:embed="rId3"/>
                      <a:srcRect/>
                      <a:stretch>
                        <a:fillRect/>
                      </a:stretch>
                    </p:blipFill>
                    <p:spPr bwMode="auto">
                      <a:xfrm>
                        <a:off x="2308225" y="1760538"/>
                        <a:ext cx="1854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4"/>
          <p:cNvGraphicFramePr>
            <a:graphicFrameLocks noChangeAspect="1"/>
          </p:cNvGraphicFramePr>
          <p:nvPr>
            <p:extLst>
              <p:ext uri="{D42A27DB-BD31-4B8C-83A1-F6EECF244321}">
                <p14:modId xmlns:p14="http://schemas.microsoft.com/office/powerpoint/2010/main" val="2232891652"/>
              </p:ext>
            </p:extLst>
          </p:nvPr>
        </p:nvGraphicFramePr>
        <p:xfrm>
          <a:off x="1570038" y="2749550"/>
          <a:ext cx="2984500" cy="685800"/>
        </p:xfrm>
        <a:graphic>
          <a:graphicData uri="http://schemas.openxmlformats.org/presentationml/2006/ole">
            <mc:AlternateContent xmlns:mc="http://schemas.openxmlformats.org/markup-compatibility/2006">
              <mc:Choice xmlns:v="urn:schemas-microsoft-com:vml" Requires="v">
                <p:oleObj name="Equation" r:id="rId4" imgW="2984400" imgH="685800" progId="Equation.DSMT4">
                  <p:embed/>
                </p:oleObj>
              </mc:Choice>
              <mc:Fallback>
                <p:oleObj name="Equation" r:id="rId4" imgW="2984400" imgH="685800" progId="Equation.DSMT4">
                  <p:embed/>
                  <p:pic>
                    <p:nvPicPr>
                      <p:cNvPr id="0" name="Picture 4"/>
                      <p:cNvPicPr>
                        <a:picLocks noChangeAspect="1" noChangeArrowheads="1"/>
                      </p:cNvPicPr>
                      <p:nvPr/>
                    </p:nvPicPr>
                    <p:blipFill>
                      <a:blip r:embed="rId5"/>
                      <a:srcRect/>
                      <a:stretch>
                        <a:fillRect/>
                      </a:stretch>
                    </p:blipFill>
                    <p:spPr bwMode="auto">
                      <a:xfrm>
                        <a:off x="1570038" y="2749550"/>
                        <a:ext cx="29845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7" name="Object 5"/>
          <p:cNvGraphicFramePr>
            <a:graphicFrameLocks noChangeAspect="1"/>
          </p:cNvGraphicFramePr>
          <p:nvPr>
            <p:extLst>
              <p:ext uri="{D42A27DB-BD31-4B8C-83A1-F6EECF244321}">
                <p14:modId xmlns:p14="http://schemas.microsoft.com/office/powerpoint/2010/main" val="1215037267"/>
              </p:ext>
            </p:extLst>
          </p:nvPr>
        </p:nvGraphicFramePr>
        <p:xfrm>
          <a:off x="4610100" y="2749550"/>
          <a:ext cx="2781300" cy="685800"/>
        </p:xfrm>
        <a:graphic>
          <a:graphicData uri="http://schemas.openxmlformats.org/presentationml/2006/ole">
            <mc:AlternateContent xmlns:mc="http://schemas.openxmlformats.org/markup-compatibility/2006">
              <mc:Choice xmlns:v="urn:schemas-microsoft-com:vml" Requires="v">
                <p:oleObj name="Equation" r:id="rId6" imgW="2781000" imgH="685800" progId="Equation.DSMT4">
                  <p:embed/>
                </p:oleObj>
              </mc:Choice>
              <mc:Fallback>
                <p:oleObj name="Equation" r:id="rId6" imgW="2781000" imgH="685800" progId="Equation.DSMT4">
                  <p:embed/>
                  <p:pic>
                    <p:nvPicPr>
                      <p:cNvPr id="0" name="Picture 5"/>
                      <p:cNvPicPr>
                        <a:picLocks noChangeAspect="1" noChangeArrowheads="1"/>
                      </p:cNvPicPr>
                      <p:nvPr/>
                    </p:nvPicPr>
                    <p:blipFill>
                      <a:blip r:embed="rId7"/>
                      <a:srcRect/>
                      <a:stretch>
                        <a:fillRect/>
                      </a:stretch>
                    </p:blipFill>
                    <p:spPr bwMode="auto">
                      <a:xfrm>
                        <a:off x="4610100" y="2749550"/>
                        <a:ext cx="2781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8" name="Object 6"/>
          <p:cNvGraphicFramePr>
            <a:graphicFrameLocks noChangeAspect="1"/>
          </p:cNvGraphicFramePr>
          <p:nvPr>
            <p:extLst>
              <p:ext uri="{D42A27DB-BD31-4B8C-83A1-F6EECF244321}">
                <p14:modId xmlns:p14="http://schemas.microsoft.com/office/powerpoint/2010/main" val="2687121622"/>
              </p:ext>
            </p:extLst>
          </p:nvPr>
        </p:nvGraphicFramePr>
        <p:xfrm>
          <a:off x="1843088" y="3810000"/>
          <a:ext cx="2857500" cy="685800"/>
        </p:xfrm>
        <a:graphic>
          <a:graphicData uri="http://schemas.openxmlformats.org/presentationml/2006/ole">
            <mc:AlternateContent xmlns:mc="http://schemas.openxmlformats.org/markup-compatibility/2006">
              <mc:Choice xmlns:v="urn:schemas-microsoft-com:vml" Requires="v">
                <p:oleObj name="Equation" r:id="rId8" imgW="2857320" imgH="685800" progId="Equation.DSMT4">
                  <p:embed/>
                </p:oleObj>
              </mc:Choice>
              <mc:Fallback>
                <p:oleObj name="Equation" r:id="rId8" imgW="2857320" imgH="685800" progId="Equation.DSMT4">
                  <p:embed/>
                  <p:pic>
                    <p:nvPicPr>
                      <p:cNvPr id="0" name="Picture 6"/>
                      <p:cNvPicPr>
                        <a:picLocks noChangeAspect="1" noChangeArrowheads="1"/>
                      </p:cNvPicPr>
                      <p:nvPr/>
                    </p:nvPicPr>
                    <p:blipFill>
                      <a:blip r:embed="rId9"/>
                      <a:srcRect/>
                      <a:stretch>
                        <a:fillRect/>
                      </a:stretch>
                    </p:blipFill>
                    <p:spPr bwMode="auto">
                      <a:xfrm>
                        <a:off x="1843088" y="3810000"/>
                        <a:ext cx="28575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9" name="Object 7"/>
          <p:cNvGraphicFramePr>
            <a:graphicFrameLocks noChangeAspect="1"/>
          </p:cNvGraphicFramePr>
          <p:nvPr>
            <p:extLst>
              <p:ext uri="{D42A27DB-BD31-4B8C-83A1-F6EECF244321}">
                <p14:modId xmlns:p14="http://schemas.microsoft.com/office/powerpoint/2010/main" val="260483371"/>
              </p:ext>
            </p:extLst>
          </p:nvPr>
        </p:nvGraphicFramePr>
        <p:xfrm>
          <a:off x="4724400" y="3597275"/>
          <a:ext cx="2844800" cy="1117600"/>
        </p:xfrm>
        <a:graphic>
          <a:graphicData uri="http://schemas.openxmlformats.org/presentationml/2006/ole">
            <mc:AlternateContent xmlns:mc="http://schemas.openxmlformats.org/markup-compatibility/2006">
              <mc:Choice xmlns:v="urn:schemas-microsoft-com:vml" Requires="v">
                <p:oleObj name="Equation" r:id="rId10" imgW="2844720" imgH="1117440" progId="Equation.DSMT4">
                  <p:embed/>
                </p:oleObj>
              </mc:Choice>
              <mc:Fallback>
                <p:oleObj name="Equation" r:id="rId10" imgW="2844720" imgH="1117440" progId="Equation.DSMT4">
                  <p:embed/>
                  <p:pic>
                    <p:nvPicPr>
                      <p:cNvPr id="0" name="Picture 7"/>
                      <p:cNvPicPr>
                        <a:picLocks noChangeAspect="1" noChangeArrowheads="1"/>
                      </p:cNvPicPr>
                      <p:nvPr/>
                    </p:nvPicPr>
                    <p:blipFill>
                      <a:blip r:embed="rId11"/>
                      <a:srcRect/>
                      <a:stretch>
                        <a:fillRect/>
                      </a:stretch>
                    </p:blipFill>
                    <p:spPr bwMode="auto">
                      <a:xfrm>
                        <a:off x="4724400" y="3597275"/>
                        <a:ext cx="28448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0" name="Object 8"/>
          <p:cNvGraphicFramePr>
            <a:graphicFrameLocks noChangeAspect="1"/>
          </p:cNvGraphicFramePr>
          <p:nvPr>
            <p:extLst>
              <p:ext uri="{D42A27DB-BD31-4B8C-83A1-F6EECF244321}">
                <p14:modId xmlns:p14="http://schemas.microsoft.com/office/powerpoint/2010/main" val="2584605081"/>
              </p:ext>
            </p:extLst>
          </p:nvPr>
        </p:nvGraphicFramePr>
        <p:xfrm>
          <a:off x="1847850" y="4813300"/>
          <a:ext cx="1435100" cy="825500"/>
        </p:xfrm>
        <a:graphic>
          <a:graphicData uri="http://schemas.openxmlformats.org/presentationml/2006/ole">
            <mc:AlternateContent xmlns:mc="http://schemas.openxmlformats.org/markup-compatibility/2006">
              <mc:Choice xmlns:v="urn:schemas-microsoft-com:vml" Requires="v">
                <p:oleObj name="Equation" r:id="rId12" imgW="1434960" imgH="825480" progId="Equation.DSMT4">
                  <p:embed/>
                </p:oleObj>
              </mc:Choice>
              <mc:Fallback>
                <p:oleObj name="Equation" r:id="rId12" imgW="1434960" imgH="825480" progId="Equation.DSMT4">
                  <p:embed/>
                  <p:pic>
                    <p:nvPicPr>
                      <p:cNvPr id="0" name="Picture 8"/>
                      <p:cNvPicPr>
                        <a:picLocks noChangeAspect="1" noChangeArrowheads="1"/>
                      </p:cNvPicPr>
                      <p:nvPr/>
                    </p:nvPicPr>
                    <p:blipFill>
                      <a:blip r:embed="rId13"/>
                      <a:srcRect/>
                      <a:stretch>
                        <a:fillRect/>
                      </a:stretch>
                    </p:blipFill>
                    <p:spPr bwMode="auto">
                      <a:xfrm>
                        <a:off x="1847850" y="4813300"/>
                        <a:ext cx="14351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1" name="Object 9"/>
          <p:cNvGraphicFramePr>
            <a:graphicFrameLocks noChangeAspect="1"/>
          </p:cNvGraphicFramePr>
          <p:nvPr>
            <p:extLst>
              <p:ext uri="{D42A27DB-BD31-4B8C-83A1-F6EECF244321}">
                <p14:modId xmlns:p14="http://schemas.microsoft.com/office/powerpoint/2010/main" val="1347073937"/>
              </p:ext>
            </p:extLst>
          </p:nvPr>
        </p:nvGraphicFramePr>
        <p:xfrm>
          <a:off x="3352800" y="4810125"/>
          <a:ext cx="2273300" cy="825500"/>
        </p:xfrm>
        <a:graphic>
          <a:graphicData uri="http://schemas.openxmlformats.org/presentationml/2006/ole">
            <mc:AlternateContent xmlns:mc="http://schemas.openxmlformats.org/markup-compatibility/2006">
              <mc:Choice xmlns:v="urn:schemas-microsoft-com:vml" Requires="v">
                <p:oleObj name="Equation" r:id="rId14" imgW="2273040" imgH="825480" progId="Equation.DSMT4">
                  <p:embed/>
                </p:oleObj>
              </mc:Choice>
              <mc:Fallback>
                <p:oleObj name="Equation" r:id="rId14" imgW="2273040" imgH="825480" progId="Equation.DSMT4">
                  <p:embed/>
                  <p:pic>
                    <p:nvPicPr>
                      <p:cNvPr id="0" name="Picture 9"/>
                      <p:cNvPicPr>
                        <a:picLocks noChangeAspect="1" noChangeArrowheads="1"/>
                      </p:cNvPicPr>
                      <p:nvPr/>
                    </p:nvPicPr>
                    <p:blipFill>
                      <a:blip r:embed="rId15"/>
                      <a:srcRect/>
                      <a:stretch>
                        <a:fillRect/>
                      </a:stretch>
                    </p:blipFill>
                    <p:spPr bwMode="auto">
                      <a:xfrm>
                        <a:off x="3352800" y="4810125"/>
                        <a:ext cx="22733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2: Using Cylindrical Coordinates to Find the Mass and Center of Mass of a Solid of Varying Density </a:t>
            </a:r>
          </a:p>
        </p:txBody>
      </p:sp>
      <p:sp>
        <p:nvSpPr>
          <p:cNvPr id="3" name="Content Placeholder 2"/>
          <p:cNvSpPr>
            <a:spLocks noGrp="1"/>
          </p:cNvSpPr>
          <p:nvPr>
            <p:ph idx="1"/>
          </p:nvPr>
        </p:nvSpPr>
        <p:spPr/>
        <p:txBody>
          <a:bodyPr/>
          <a:lstStyle/>
          <a:p>
            <a:r>
              <a:rPr lang="en-US" dirty="0"/>
              <a:t>Find the mass and center of mass of the paraboloid solid of Example 1 if its density is described by the function </a:t>
            </a:r>
          </a:p>
          <a:p>
            <a:r>
              <a:rPr lang="en-US" b="1" dirty="0"/>
              <a:t>Solution</a:t>
            </a:r>
          </a:p>
          <a:p>
            <a:r>
              <a:rPr lang="en-US" dirty="0"/>
              <a:t>The moment formulas of Section 14.4 remain valid, but we must convert them to cylindrical coordinates if we wish to integrate with respect to </a:t>
            </a:r>
            <a:r>
              <a:rPr lang="en-US" i="1" dirty="0"/>
              <a:t>r</a:t>
            </a:r>
            <a:r>
              <a:rPr lang="en-US" dirty="0"/>
              <a:t>, </a:t>
            </a:r>
            <a:r>
              <a:rPr lang="el-GR" i="1" dirty="0">
                <a:latin typeface="Cambria Math" panose="02040503050406030204" pitchFamily="18" charset="0"/>
                <a:ea typeface="Cambria Math" panose="02040503050406030204" pitchFamily="18" charset="0"/>
                <a:sym typeface="Euclid Symbol"/>
              </a:rPr>
              <a:t>θ</a:t>
            </a:r>
            <a:r>
              <a:rPr lang="en-US" dirty="0"/>
              <a:t>, and </a:t>
            </a:r>
            <a:r>
              <a:rPr lang="en-US" i="1" dirty="0"/>
              <a:t>z</a:t>
            </a:r>
            <a:r>
              <a:rPr lang="en-US" dirty="0"/>
              <a:t>. In this case the conversion is easy, since </a:t>
            </a:r>
            <a:r>
              <a:rPr lang="en-US" i="1" dirty="0"/>
              <a:t>z</a:t>
            </a:r>
            <a:r>
              <a:rPr lang="en-US" dirty="0"/>
              <a:t> plays the same role in both Cartesian and cylindrical coordinates and symmetry tells us that                   without integration.</a:t>
            </a:r>
          </a:p>
        </p:txBody>
      </p:sp>
      <p:graphicFrame>
        <p:nvGraphicFramePr>
          <p:cNvPr id="9218" name="Object 2"/>
          <p:cNvGraphicFramePr>
            <a:graphicFrameLocks noChangeAspect="1"/>
          </p:cNvGraphicFramePr>
          <p:nvPr>
            <p:extLst>
              <p:ext uri="{D42A27DB-BD31-4B8C-83A1-F6EECF244321}">
                <p14:modId xmlns:p14="http://schemas.microsoft.com/office/powerpoint/2010/main" val="4209829475"/>
              </p:ext>
            </p:extLst>
          </p:nvPr>
        </p:nvGraphicFramePr>
        <p:xfrm>
          <a:off x="3873500" y="5400675"/>
          <a:ext cx="1308100" cy="368300"/>
        </p:xfrm>
        <a:graphic>
          <a:graphicData uri="http://schemas.openxmlformats.org/presentationml/2006/ole">
            <mc:AlternateContent xmlns:mc="http://schemas.openxmlformats.org/markup-compatibility/2006">
              <mc:Choice xmlns:v="urn:schemas-microsoft-com:vml" Requires="v">
                <p:oleObj name="Equation" r:id="rId2" imgW="1307880" imgH="368280" progId="Equation.DSMT4">
                  <p:embed/>
                </p:oleObj>
              </mc:Choice>
              <mc:Fallback>
                <p:oleObj name="Equation" r:id="rId2" imgW="1307880" imgH="3682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3500" y="5400675"/>
                        <a:ext cx="13081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 name="Object 3"/>
          <p:cNvGraphicFramePr>
            <a:graphicFrameLocks noChangeAspect="1"/>
          </p:cNvGraphicFramePr>
          <p:nvPr>
            <p:extLst>
              <p:ext uri="{D42A27DB-BD31-4B8C-83A1-F6EECF244321}">
                <p14:modId xmlns:p14="http://schemas.microsoft.com/office/powerpoint/2010/main" val="1356879000"/>
              </p:ext>
            </p:extLst>
          </p:nvPr>
        </p:nvGraphicFramePr>
        <p:xfrm>
          <a:off x="1866900" y="2184400"/>
          <a:ext cx="2324100" cy="482600"/>
        </p:xfrm>
        <a:graphic>
          <a:graphicData uri="http://schemas.openxmlformats.org/presentationml/2006/ole">
            <mc:AlternateContent xmlns:mc="http://schemas.openxmlformats.org/markup-compatibility/2006">
              <mc:Choice xmlns:v="urn:schemas-microsoft-com:vml" Requires="v">
                <p:oleObj name="Equation" r:id="rId4" imgW="2323800" imgH="482400" progId="Equation.DSMT4">
                  <p:embed/>
                </p:oleObj>
              </mc:Choice>
              <mc:Fallback>
                <p:oleObj name="Equation" r:id="rId4" imgW="2323800" imgH="482400" progId="Equation.DSMT4">
                  <p:embed/>
                  <p:pic>
                    <p:nvPicPr>
                      <p:cNvPr id="0" name="Picture 3"/>
                      <p:cNvPicPr>
                        <a:picLocks noChangeAspect="1" noChangeArrowheads="1"/>
                      </p:cNvPicPr>
                      <p:nvPr/>
                    </p:nvPicPr>
                    <p:blipFill>
                      <a:blip r:embed="rId5"/>
                      <a:srcRect/>
                      <a:stretch>
                        <a:fillRect/>
                      </a:stretch>
                    </p:blipFill>
                    <p:spPr bwMode="auto">
                      <a:xfrm>
                        <a:off x="1866900" y="2184400"/>
                        <a:ext cx="2324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dirty="0"/>
              <a:t>Example 2: Using Cylindrical Coordinates to Find the Mass and Center of Mass of a Solid of Varying Density (cont.)</a:t>
            </a:r>
          </a:p>
        </p:txBody>
      </p:sp>
      <p:sp>
        <p:nvSpPr>
          <p:cNvPr id="3" name="Content Placeholder 2"/>
          <p:cNvSpPr>
            <a:spLocks noGrp="1"/>
          </p:cNvSpPr>
          <p:nvPr>
            <p:ph idx="1"/>
          </p:nvPr>
        </p:nvSpPr>
        <p:spPr/>
        <p:txBody>
          <a:bodyPr/>
          <a:lstStyle/>
          <a:p>
            <a:r>
              <a:rPr lang="en-US" dirty="0"/>
              <a:t>To determine     we need to evaluate the mass </a:t>
            </a:r>
            <a:r>
              <a:rPr lang="en-US" i="1" dirty="0"/>
              <a:t>M </a:t>
            </a:r>
            <a:r>
              <a:rPr lang="en-US" dirty="0"/>
              <a:t>and the first moment </a:t>
            </a:r>
            <a:r>
              <a:rPr lang="en-US" i="1" dirty="0"/>
              <a:t>M</a:t>
            </a:r>
            <a:r>
              <a:rPr lang="en-US" i="1" baseline="-25000" dirty="0"/>
              <a:t>xy</a:t>
            </a:r>
            <a:r>
              <a:rPr lang="en-US" dirty="0"/>
              <a:t> .</a:t>
            </a:r>
          </a:p>
        </p:txBody>
      </p:sp>
      <p:graphicFrame>
        <p:nvGraphicFramePr>
          <p:cNvPr id="10242" name="Object 2"/>
          <p:cNvGraphicFramePr>
            <a:graphicFrameLocks noChangeAspect="1"/>
          </p:cNvGraphicFramePr>
          <p:nvPr/>
        </p:nvGraphicFramePr>
        <p:xfrm>
          <a:off x="2514600" y="1401096"/>
          <a:ext cx="330200" cy="342900"/>
        </p:xfrm>
        <a:graphic>
          <a:graphicData uri="http://schemas.openxmlformats.org/presentationml/2006/ole">
            <mc:AlternateContent xmlns:mc="http://schemas.openxmlformats.org/markup-compatibility/2006">
              <mc:Choice xmlns:v="urn:schemas-microsoft-com:vml" Requires="v">
                <p:oleObj name="Equation" r:id="rId2" imgW="330120" imgH="342720" progId="Equation.DSMT4">
                  <p:embed/>
                </p:oleObj>
              </mc:Choice>
              <mc:Fallback>
                <p:oleObj name="Equation" r:id="rId2" imgW="330120" imgH="3427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401096"/>
                        <a:ext cx="330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4"/>
          <p:cNvGraphicFramePr>
            <a:graphicFrameLocks noChangeAspect="1"/>
          </p:cNvGraphicFramePr>
          <p:nvPr>
            <p:extLst>
              <p:ext uri="{D42A27DB-BD31-4B8C-83A1-F6EECF244321}">
                <p14:modId xmlns:p14="http://schemas.microsoft.com/office/powerpoint/2010/main" val="1231094425"/>
              </p:ext>
            </p:extLst>
          </p:nvPr>
        </p:nvGraphicFramePr>
        <p:xfrm>
          <a:off x="527050" y="2430463"/>
          <a:ext cx="2857500" cy="800100"/>
        </p:xfrm>
        <a:graphic>
          <a:graphicData uri="http://schemas.openxmlformats.org/presentationml/2006/ole">
            <mc:AlternateContent xmlns:mc="http://schemas.openxmlformats.org/markup-compatibility/2006">
              <mc:Choice xmlns:v="urn:schemas-microsoft-com:vml" Requires="v">
                <p:oleObj name="Equation" r:id="rId4" imgW="2857320" imgH="799920" progId="Equation.DSMT4">
                  <p:embed/>
                </p:oleObj>
              </mc:Choice>
              <mc:Fallback>
                <p:oleObj name="Equation" r:id="rId4" imgW="2857320" imgH="799920" progId="Equation.DSMT4">
                  <p:embed/>
                  <p:pic>
                    <p:nvPicPr>
                      <p:cNvPr id="0" name="Picture 4"/>
                      <p:cNvPicPr>
                        <a:picLocks noChangeAspect="1" noChangeArrowheads="1"/>
                      </p:cNvPicPr>
                      <p:nvPr/>
                    </p:nvPicPr>
                    <p:blipFill>
                      <a:blip r:embed="rId5"/>
                      <a:srcRect/>
                      <a:stretch>
                        <a:fillRect/>
                      </a:stretch>
                    </p:blipFill>
                    <p:spPr bwMode="auto">
                      <a:xfrm>
                        <a:off x="527050" y="2430463"/>
                        <a:ext cx="28575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5" name="Object 5"/>
          <p:cNvGraphicFramePr>
            <a:graphicFrameLocks noChangeAspect="1"/>
          </p:cNvGraphicFramePr>
          <p:nvPr>
            <p:extLst>
              <p:ext uri="{D42A27DB-BD31-4B8C-83A1-F6EECF244321}">
                <p14:modId xmlns:p14="http://schemas.microsoft.com/office/powerpoint/2010/main" val="3554042594"/>
              </p:ext>
            </p:extLst>
          </p:nvPr>
        </p:nvGraphicFramePr>
        <p:xfrm>
          <a:off x="3467100" y="2354263"/>
          <a:ext cx="3619500" cy="685800"/>
        </p:xfrm>
        <a:graphic>
          <a:graphicData uri="http://schemas.openxmlformats.org/presentationml/2006/ole">
            <mc:AlternateContent xmlns:mc="http://schemas.openxmlformats.org/markup-compatibility/2006">
              <mc:Choice xmlns:v="urn:schemas-microsoft-com:vml" Requires="v">
                <p:oleObj name="Equation" r:id="rId6" imgW="3619440" imgH="685800" progId="Equation.DSMT4">
                  <p:embed/>
                </p:oleObj>
              </mc:Choice>
              <mc:Fallback>
                <p:oleObj name="Equation" r:id="rId6" imgW="3619440" imgH="685800" progId="Equation.DSMT4">
                  <p:embed/>
                  <p:pic>
                    <p:nvPicPr>
                      <p:cNvPr id="0" name="Picture 5"/>
                      <p:cNvPicPr>
                        <a:picLocks noChangeAspect="1" noChangeArrowheads="1"/>
                      </p:cNvPicPr>
                      <p:nvPr/>
                    </p:nvPicPr>
                    <p:blipFill>
                      <a:blip r:embed="rId7"/>
                      <a:srcRect/>
                      <a:stretch>
                        <a:fillRect/>
                      </a:stretch>
                    </p:blipFill>
                    <p:spPr bwMode="auto">
                      <a:xfrm>
                        <a:off x="3467100" y="2354263"/>
                        <a:ext cx="36195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6"/>
          <p:cNvGraphicFramePr>
            <a:graphicFrameLocks noChangeAspect="1"/>
          </p:cNvGraphicFramePr>
          <p:nvPr>
            <p:extLst>
              <p:ext uri="{D42A27DB-BD31-4B8C-83A1-F6EECF244321}">
                <p14:modId xmlns:p14="http://schemas.microsoft.com/office/powerpoint/2010/main" val="572096947"/>
              </p:ext>
            </p:extLst>
          </p:nvPr>
        </p:nvGraphicFramePr>
        <p:xfrm>
          <a:off x="898525" y="3327400"/>
          <a:ext cx="3949700" cy="1168400"/>
        </p:xfrm>
        <a:graphic>
          <a:graphicData uri="http://schemas.openxmlformats.org/presentationml/2006/ole">
            <mc:AlternateContent xmlns:mc="http://schemas.openxmlformats.org/markup-compatibility/2006">
              <mc:Choice xmlns:v="urn:schemas-microsoft-com:vml" Requires="v">
                <p:oleObj name="Equation" r:id="rId8" imgW="3949560" imgH="1168200" progId="Equation.DSMT4">
                  <p:embed/>
                </p:oleObj>
              </mc:Choice>
              <mc:Fallback>
                <p:oleObj name="Equation" r:id="rId8" imgW="3949560" imgH="1168200" progId="Equation.DSMT4">
                  <p:embed/>
                  <p:pic>
                    <p:nvPicPr>
                      <p:cNvPr id="0" name="Picture 6"/>
                      <p:cNvPicPr>
                        <a:picLocks noChangeAspect="1" noChangeArrowheads="1"/>
                      </p:cNvPicPr>
                      <p:nvPr/>
                    </p:nvPicPr>
                    <p:blipFill>
                      <a:blip r:embed="rId9"/>
                      <a:srcRect/>
                      <a:stretch>
                        <a:fillRect/>
                      </a:stretch>
                    </p:blipFill>
                    <p:spPr bwMode="auto">
                      <a:xfrm>
                        <a:off x="898525" y="3327400"/>
                        <a:ext cx="39497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7" name="Object 7"/>
          <p:cNvGraphicFramePr>
            <a:graphicFrameLocks noChangeAspect="1"/>
          </p:cNvGraphicFramePr>
          <p:nvPr>
            <p:extLst>
              <p:ext uri="{D42A27DB-BD31-4B8C-83A1-F6EECF244321}">
                <p14:modId xmlns:p14="http://schemas.microsoft.com/office/powerpoint/2010/main" val="1750106859"/>
              </p:ext>
            </p:extLst>
          </p:nvPr>
        </p:nvGraphicFramePr>
        <p:xfrm>
          <a:off x="4965700" y="3435350"/>
          <a:ext cx="3644900" cy="1016000"/>
        </p:xfrm>
        <a:graphic>
          <a:graphicData uri="http://schemas.openxmlformats.org/presentationml/2006/ole">
            <mc:AlternateContent xmlns:mc="http://schemas.openxmlformats.org/markup-compatibility/2006">
              <mc:Choice xmlns:v="urn:schemas-microsoft-com:vml" Requires="v">
                <p:oleObj name="Equation" r:id="rId10" imgW="3644640" imgH="1015920" progId="Equation.DSMT4">
                  <p:embed/>
                </p:oleObj>
              </mc:Choice>
              <mc:Fallback>
                <p:oleObj name="Equation" r:id="rId10" imgW="3644640" imgH="1015920" progId="Equation.DSMT4">
                  <p:embed/>
                  <p:pic>
                    <p:nvPicPr>
                      <p:cNvPr id="0" name="Picture 7"/>
                      <p:cNvPicPr>
                        <a:picLocks noChangeAspect="1" noChangeArrowheads="1"/>
                      </p:cNvPicPr>
                      <p:nvPr/>
                    </p:nvPicPr>
                    <p:blipFill>
                      <a:blip r:embed="rId11"/>
                      <a:srcRect/>
                      <a:stretch>
                        <a:fillRect/>
                      </a:stretch>
                    </p:blipFill>
                    <p:spPr bwMode="auto">
                      <a:xfrm>
                        <a:off x="4965700" y="3435350"/>
                        <a:ext cx="36449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8" name="Object 8"/>
          <p:cNvGraphicFramePr>
            <a:graphicFrameLocks noChangeAspect="1"/>
          </p:cNvGraphicFramePr>
          <p:nvPr>
            <p:extLst>
              <p:ext uri="{D42A27DB-BD31-4B8C-83A1-F6EECF244321}">
                <p14:modId xmlns:p14="http://schemas.microsoft.com/office/powerpoint/2010/main" val="964579720"/>
              </p:ext>
            </p:extLst>
          </p:nvPr>
        </p:nvGraphicFramePr>
        <p:xfrm>
          <a:off x="895350" y="4597400"/>
          <a:ext cx="3340100" cy="1117600"/>
        </p:xfrm>
        <a:graphic>
          <a:graphicData uri="http://schemas.openxmlformats.org/presentationml/2006/ole">
            <mc:AlternateContent xmlns:mc="http://schemas.openxmlformats.org/markup-compatibility/2006">
              <mc:Choice xmlns:v="urn:schemas-microsoft-com:vml" Requires="v">
                <p:oleObj name="Equation" r:id="rId12" imgW="3340080" imgH="1117440" progId="Equation.DSMT4">
                  <p:embed/>
                </p:oleObj>
              </mc:Choice>
              <mc:Fallback>
                <p:oleObj name="Equation" r:id="rId12" imgW="3340080" imgH="1117440" progId="Equation.DSMT4">
                  <p:embed/>
                  <p:pic>
                    <p:nvPicPr>
                      <p:cNvPr id="0" name="Picture 8"/>
                      <p:cNvPicPr>
                        <a:picLocks noChangeAspect="1" noChangeArrowheads="1"/>
                      </p:cNvPicPr>
                      <p:nvPr/>
                    </p:nvPicPr>
                    <p:blipFill>
                      <a:blip r:embed="rId13"/>
                      <a:srcRect/>
                      <a:stretch>
                        <a:fillRect/>
                      </a:stretch>
                    </p:blipFill>
                    <p:spPr bwMode="auto">
                      <a:xfrm>
                        <a:off x="895350" y="4597400"/>
                        <a:ext cx="33401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9" name="Object 9"/>
          <p:cNvGraphicFramePr>
            <a:graphicFrameLocks noChangeAspect="1"/>
          </p:cNvGraphicFramePr>
          <p:nvPr>
            <p:extLst>
              <p:ext uri="{D42A27DB-BD31-4B8C-83A1-F6EECF244321}">
                <p14:modId xmlns:p14="http://schemas.microsoft.com/office/powerpoint/2010/main" val="3929351337"/>
              </p:ext>
            </p:extLst>
          </p:nvPr>
        </p:nvGraphicFramePr>
        <p:xfrm>
          <a:off x="4356100" y="4748213"/>
          <a:ext cx="1587500" cy="825500"/>
        </p:xfrm>
        <a:graphic>
          <a:graphicData uri="http://schemas.openxmlformats.org/presentationml/2006/ole">
            <mc:AlternateContent xmlns:mc="http://schemas.openxmlformats.org/markup-compatibility/2006">
              <mc:Choice xmlns:v="urn:schemas-microsoft-com:vml" Requires="v">
                <p:oleObj name="Equation" r:id="rId14" imgW="1587240" imgH="825480" progId="Equation.DSMT4">
                  <p:embed/>
                </p:oleObj>
              </mc:Choice>
              <mc:Fallback>
                <p:oleObj name="Equation" r:id="rId14" imgW="1587240" imgH="825480" progId="Equation.DSMT4">
                  <p:embed/>
                  <p:pic>
                    <p:nvPicPr>
                      <p:cNvPr id="0" name="Picture 9"/>
                      <p:cNvPicPr>
                        <a:picLocks noChangeAspect="1" noChangeArrowheads="1"/>
                      </p:cNvPicPr>
                      <p:nvPr/>
                    </p:nvPicPr>
                    <p:blipFill>
                      <a:blip r:embed="rId15"/>
                      <a:srcRect/>
                      <a:stretch>
                        <a:fillRect/>
                      </a:stretch>
                    </p:blipFill>
                    <p:spPr bwMode="auto">
                      <a:xfrm>
                        <a:off x="4356100" y="4748213"/>
                        <a:ext cx="15875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0" name="Object 10"/>
          <p:cNvGraphicFramePr>
            <a:graphicFrameLocks noChangeAspect="1"/>
          </p:cNvGraphicFramePr>
          <p:nvPr>
            <p:extLst>
              <p:ext uri="{D42A27DB-BD31-4B8C-83A1-F6EECF244321}">
                <p14:modId xmlns:p14="http://schemas.microsoft.com/office/powerpoint/2010/main" val="2270630888"/>
              </p:ext>
            </p:extLst>
          </p:nvPr>
        </p:nvGraphicFramePr>
        <p:xfrm>
          <a:off x="6032500" y="4745038"/>
          <a:ext cx="596900" cy="838200"/>
        </p:xfrm>
        <a:graphic>
          <a:graphicData uri="http://schemas.openxmlformats.org/presentationml/2006/ole">
            <mc:AlternateContent xmlns:mc="http://schemas.openxmlformats.org/markup-compatibility/2006">
              <mc:Choice xmlns:v="urn:schemas-microsoft-com:vml" Requires="v">
                <p:oleObj name="Equation" r:id="rId16" imgW="596880" imgH="838080" progId="Equation.DSMT4">
                  <p:embed/>
                </p:oleObj>
              </mc:Choice>
              <mc:Fallback>
                <p:oleObj name="Equation" r:id="rId16" imgW="596880" imgH="838080" progId="Equation.DSMT4">
                  <p:embed/>
                  <p:pic>
                    <p:nvPicPr>
                      <p:cNvPr id="0" name="Picture 10"/>
                      <p:cNvPicPr>
                        <a:picLocks noChangeAspect="1" noChangeArrowheads="1"/>
                      </p:cNvPicPr>
                      <p:nvPr/>
                    </p:nvPicPr>
                    <p:blipFill>
                      <a:blip r:embed="rId17"/>
                      <a:srcRect/>
                      <a:stretch>
                        <a:fillRect/>
                      </a:stretch>
                    </p:blipFill>
                    <p:spPr bwMode="auto">
                      <a:xfrm>
                        <a:off x="6032500" y="4745038"/>
                        <a:ext cx="596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Example 2: Using Cylindrical Coordinates to Find the Mass and Center of Mass of a Solid of Varying Density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11267" name="Object 3"/>
          <p:cNvGraphicFramePr>
            <a:graphicFrameLocks noChangeAspect="1"/>
          </p:cNvGraphicFramePr>
          <p:nvPr>
            <p:extLst>
              <p:ext uri="{D42A27DB-BD31-4B8C-83A1-F6EECF244321}">
                <p14:modId xmlns:p14="http://schemas.microsoft.com/office/powerpoint/2010/main" val="1667453361"/>
              </p:ext>
            </p:extLst>
          </p:nvPr>
        </p:nvGraphicFramePr>
        <p:xfrm>
          <a:off x="666750" y="1454150"/>
          <a:ext cx="3225800" cy="800100"/>
        </p:xfrm>
        <a:graphic>
          <a:graphicData uri="http://schemas.openxmlformats.org/presentationml/2006/ole">
            <mc:AlternateContent xmlns:mc="http://schemas.openxmlformats.org/markup-compatibility/2006">
              <mc:Choice xmlns:v="urn:schemas-microsoft-com:vml" Requires="v">
                <p:oleObj name="Equation" r:id="rId2" imgW="3225600" imgH="799920" progId="Equation.DSMT4">
                  <p:embed/>
                </p:oleObj>
              </mc:Choice>
              <mc:Fallback>
                <p:oleObj name="Equation" r:id="rId2" imgW="3225600" imgH="799920" progId="Equation.DSMT4">
                  <p:embed/>
                  <p:pic>
                    <p:nvPicPr>
                      <p:cNvPr id="0" name="Picture 3"/>
                      <p:cNvPicPr>
                        <a:picLocks noChangeAspect="1" noChangeArrowheads="1"/>
                      </p:cNvPicPr>
                      <p:nvPr/>
                    </p:nvPicPr>
                    <p:blipFill>
                      <a:blip r:embed="rId3"/>
                      <a:srcRect/>
                      <a:stretch>
                        <a:fillRect/>
                      </a:stretch>
                    </p:blipFill>
                    <p:spPr bwMode="auto">
                      <a:xfrm>
                        <a:off x="666750" y="1454150"/>
                        <a:ext cx="32258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4"/>
          <p:cNvGraphicFramePr>
            <a:graphicFrameLocks noChangeAspect="1"/>
          </p:cNvGraphicFramePr>
          <p:nvPr>
            <p:extLst>
              <p:ext uri="{D42A27DB-BD31-4B8C-83A1-F6EECF244321}">
                <p14:modId xmlns:p14="http://schemas.microsoft.com/office/powerpoint/2010/main" val="454096716"/>
              </p:ext>
            </p:extLst>
          </p:nvPr>
        </p:nvGraphicFramePr>
        <p:xfrm>
          <a:off x="3879850" y="1377950"/>
          <a:ext cx="3810000" cy="685800"/>
        </p:xfrm>
        <a:graphic>
          <a:graphicData uri="http://schemas.openxmlformats.org/presentationml/2006/ole">
            <mc:AlternateContent xmlns:mc="http://schemas.openxmlformats.org/markup-compatibility/2006">
              <mc:Choice xmlns:v="urn:schemas-microsoft-com:vml" Requires="v">
                <p:oleObj name="Equation" r:id="rId4" imgW="3809880" imgH="685800" progId="Equation.DSMT4">
                  <p:embed/>
                </p:oleObj>
              </mc:Choice>
              <mc:Fallback>
                <p:oleObj name="Equation" r:id="rId4" imgW="3809880" imgH="685800" progId="Equation.DSMT4">
                  <p:embed/>
                  <p:pic>
                    <p:nvPicPr>
                      <p:cNvPr id="0" name="Picture 4"/>
                      <p:cNvPicPr>
                        <a:picLocks noChangeAspect="1" noChangeArrowheads="1"/>
                      </p:cNvPicPr>
                      <p:nvPr/>
                    </p:nvPicPr>
                    <p:blipFill>
                      <a:blip r:embed="rId5"/>
                      <a:srcRect/>
                      <a:stretch>
                        <a:fillRect/>
                      </a:stretch>
                    </p:blipFill>
                    <p:spPr bwMode="auto">
                      <a:xfrm>
                        <a:off x="3879850" y="1377950"/>
                        <a:ext cx="3810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9" name="Object 5"/>
          <p:cNvGraphicFramePr>
            <a:graphicFrameLocks noChangeAspect="1"/>
          </p:cNvGraphicFramePr>
          <p:nvPr>
            <p:extLst>
              <p:ext uri="{D42A27DB-BD31-4B8C-83A1-F6EECF244321}">
                <p14:modId xmlns:p14="http://schemas.microsoft.com/office/powerpoint/2010/main" val="2705362755"/>
              </p:ext>
            </p:extLst>
          </p:nvPr>
        </p:nvGraphicFramePr>
        <p:xfrm>
          <a:off x="1255713" y="2260600"/>
          <a:ext cx="4140200" cy="1168400"/>
        </p:xfrm>
        <a:graphic>
          <a:graphicData uri="http://schemas.openxmlformats.org/presentationml/2006/ole">
            <mc:AlternateContent xmlns:mc="http://schemas.openxmlformats.org/markup-compatibility/2006">
              <mc:Choice xmlns:v="urn:schemas-microsoft-com:vml" Requires="v">
                <p:oleObj name="Equation" r:id="rId6" imgW="4140000" imgH="1168200" progId="Equation.DSMT4">
                  <p:embed/>
                </p:oleObj>
              </mc:Choice>
              <mc:Fallback>
                <p:oleObj name="Equation" r:id="rId6" imgW="4140000" imgH="1168200" progId="Equation.DSMT4">
                  <p:embed/>
                  <p:pic>
                    <p:nvPicPr>
                      <p:cNvPr id="0" name="Picture 5"/>
                      <p:cNvPicPr>
                        <a:picLocks noChangeAspect="1" noChangeArrowheads="1"/>
                      </p:cNvPicPr>
                      <p:nvPr/>
                    </p:nvPicPr>
                    <p:blipFill>
                      <a:blip r:embed="rId7"/>
                      <a:srcRect/>
                      <a:stretch>
                        <a:fillRect/>
                      </a:stretch>
                    </p:blipFill>
                    <p:spPr bwMode="auto">
                      <a:xfrm>
                        <a:off x="1255713" y="2260600"/>
                        <a:ext cx="41402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0" name="Object 6"/>
          <p:cNvGraphicFramePr>
            <a:graphicFrameLocks noChangeAspect="1"/>
          </p:cNvGraphicFramePr>
          <p:nvPr>
            <p:extLst>
              <p:ext uri="{D42A27DB-BD31-4B8C-83A1-F6EECF244321}">
                <p14:modId xmlns:p14="http://schemas.microsoft.com/office/powerpoint/2010/main" val="4191470424"/>
              </p:ext>
            </p:extLst>
          </p:nvPr>
        </p:nvGraphicFramePr>
        <p:xfrm>
          <a:off x="1260475" y="3479800"/>
          <a:ext cx="3721100" cy="1016000"/>
        </p:xfrm>
        <a:graphic>
          <a:graphicData uri="http://schemas.openxmlformats.org/presentationml/2006/ole">
            <mc:AlternateContent xmlns:mc="http://schemas.openxmlformats.org/markup-compatibility/2006">
              <mc:Choice xmlns:v="urn:schemas-microsoft-com:vml" Requires="v">
                <p:oleObj name="Equation" r:id="rId8" imgW="3720960" imgH="1015920" progId="Equation.DSMT4">
                  <p:embed/>
                </p:oleObj>
              </mc:Choice>
              <mc:Fallback>
                <p:oleObj name="Equation" r:id="rId8" imgW="3720960" imgH="1015920" progId="Equation.DSMT4">
                  <p:embed/>
                  <p:pic>
                    <p:nvPicPr>
                      <p:cNvPr id="0" name="Picture 6"/>
                      <p:cNvPicPr>
                        <a:picLocks noChangeAspect="1" noChangeArrowheads="1"/>
                      </p:cNvPicPr>
                      <p:nvPr/>
                    </p:nvPicPr>
                    <p:blipFill>
                      <a:blip r:embed="rId9"/>
                      <a:srcRect/>
                      <a:stretch>
                        <a:fillRect/>
                      </a:stretch>
                    </p:blipFill>
                    <p:spPr bwMode="auto">
                      <a:xfrm>
                        <a:off x="1260475" y="3479800"/>
                        <a:ext cx="37211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1" name="Object 7"/>
          <p:cNvGraphicFramePr>
            <a:graphicFrameLocks noChangeAspect="1"/>
          </p:cNvGraphicFramePr>
          <p:nvPr>
            <p:extLst>
              <p:ext uri="{D42A27DB-BD31-4B8C-83A1-F6EECF244321}">
                <p14:modId xmlns:p14="http://schemas.microsoft.com/office/powerpoint/2010/main" val="2658921038"/>
              </p:ext>
            </p:extLst>
          </p:nvPr>
        </p:nvGraphicFramePr>
        <p:xfrm>
          <a:off x="1257300" y="4597400"/>
          <a:ext cx="3441700" cy="1117600"/>
        </p:xfrm>
        <a:graphic>
          <a:graphicData uri="http://schemas.openxmlformats.org/presentationml/2006/ole">
            <mc:AlternateContent xmlns:mc="http://schemas.openxmlformats.org/markup-compatibility/2006">
              <mc:Choice xmlns:v="urn:schemas-microsoft-com:vml" Requires="v">
                <p:oleObj name="Equation" r:id="rId10" imgW="3441600" imgH="1117440" progId="Equation.DSMT4">
                  <p:embed/>
                </p:oleObj>
              </mc:Choice>
              <mc:Fallback>
                <p:oleObj name="Equation" r:id="rId10" imgW="3441600" imgH="1117440" progId="Equation.DSMT4">
                  <p:embed/>
                  <p:pic>
                    <p:nvPicPr>
                      <p:cNvPr id="0" name="Picture 7"/>
                      <p:cNvPicPr>
                        <a:picLocks noChangeAspect="1" noChangeArrowheads="1"/>
                      </p:cNvPicPr>
                      <p:nvPr/>
                    </p:nvPicPr>
                    <p:blipFill>
                      <a:blip r:embed="rId11"/>
                      <a:srcRect/>
                      <a:stretch>
                        <a:fillRect/>
                      </a:stretch>
                    </p:blipFill>
                    <p:spPr bwMode="auto">
                      <a:xfrm>
                        <a:off x="1257300" y="4597400"/>
                        <a:ext cx="34417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2" name="Object 8"/>
          <p:cNvGraphicFramePr>
            <a:graphicFrameLocks noChangeAspect="1"/>
          </p:cNvGraphicFramePr>
          <p:nvPr>
            <p:extLst>
              <p:ext uri="{D42A27DB-BD31-4B8C-83A1-F6EECF244321}">
                <p14:modId xmlns:p14="http://schemas.microsoft.com/office/powerpoint/2010/main" val="195705396"/>
              </p:ext>
            </p:extLst>
          </p:nvPr>
        </p:nvGraphicFramePr>
        <p:xfrm>
          <a:off x="4800600" y="4743450"/>
          <a:ext cx="685800" cy="825500"/>
        </p:xfrm>
        <a:graphic>
          <a:graphicData uri="http://schemas.openxmlformats.org/presentationml/2006/ole">
            <mc:AlternateContent xmlns:mc="http://schemas.openxmlformats.org/markup-compatibility/2006">
              <mc:Choice xmlns:v="urn:schemas-microsoft-com:vml" Requires="v">
                <p:oleObj name="Equation" r:id="rId12" imgW="685800" imgH="825480" progId="Equation.DSMT4">
                  <p:embed/>
                </p:oleObj>
              </mc:Choice>
              <mc:Fallback>
                <p:oleObj name="Equation" r:id="rId12" imgW="685800" imgH="825480" progId="Equation.DSMT4">
                  <p:embed/>
                  <p:pic>
                    <p:nvPicPr>
                      <p:cNvPr id="0" name="Picture 8"/>
                      <p:cNvPicPr>
                        <a:picLocks noChangeAspect="1" noChangeArrowheads="1"/>
                      </p:cNvPicPr>
                      <p:nvPr/>
                    </p:nvPicPr>
                    <p:blipFill>
                      <a:blip r:embed="rId13"/>
                      <a:srcRect/>
                      <a:stretch>
                        <a:fillRect/>
                      </a:stretch>
                    </p:blipFill>
                    <p:spPr bwMode="auto">
                      <a:xfrm>
                        <a:off x="4800600" y="4743450"/>
                        <a:ext cx="685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Example 2: Using Cylindrical Coordinates to Find the Mass and Center of Mass of a Solid of Varying Density (cont.)</a:t>
            </a:r>
          </a:p>
        </p:txBody>
      </p:sp>
      <p:sp>
        <p:nvSpPr>
          <p:cNvPr id="3" name="Content Placeholder 2"/>
          <p:cNvSpPr>
            <a:spLocks noGrp="1"/>
          </p:cNvSpPr>
          <p:nvPr>
            <p:ph idx="1"/>
          </p:nvPr>
        </p:nvSpPr>
        <p:spPr>
          <a:xfrm>
            <a:off x="304800" y="1280160"/>
            <a:ext cx="8763000" cy="4572000"/>
          </a:xfrm>
        </p:spPr>
        <p:txBody>
          <a:bodyPr/>
          <a:lstStyle/>
          <a:p>
            <a:endParaRPr lang="en-US" dirty="0"/>
          </a:p>
          <a:p>
            <a:r>
              <a:rPr lang="en-US" dirty="0"/>
              <a:t>This gives us                          meaning the </a:t>
            </a:r>
          </a:p>
          <a:p>
            <a:pPr>
              <a:spcBef>
                <a:spcPts val="4200"/>
              </a:spcBef>
            </a:pPr>
            <a:r>
              <a:rPr lang="en-US" i="1" dirty="0"/>
              <a:t>z</a:t>
            </a:r>
            <a:r>
              <a:rPr lang="en-US" dirty="0"/>
              <a:t>-component of the center of mass is halfway between the bottom and top of the solid. </a:t>
            </a:r>
          </a:p>
        </p:txBody>
      </p:sp>
      <p:graphicFrame>
        <p:nvGraphicFramePr>
          <p:cNvPr id="12290" name="Object 2"/>
          <p:cNvGraphicFramePr>
            <a:graphicFrameLocks noChangeAspect="1"/>
          </p:cNvGraphicFramePr>
          <p:nvPr>
            <p:extLst>
              <p:ext uri="{D42A27DB-BD31-4B8C-83A1-F6EECF244321}">
                <p14:modId xmlns:p14="http://schemas.microsoft.com/office/powerpoint/2010/main" val="4255761870"/>
              </p:ext>
            </p:extLst>
          </p:nvPr>
        </p:nvGraphicFramePr>
        <p:xfrm>
          <a:off x="2362200" y="1600200"/>
          <a:ext cx="1803400" cy="863600"/>
        </p:xfrm>
        <a:graphic>
          <a:graphicData uri="http://schemas.openxmlformats.org/presentationml/2006/ole">
            <mc:AlternateContent xmlns:mc="http://schemas.openxmlformats.org/markup-compatibility/2006">
              <mc:Choice xmlns:v="urn:schemas-microsoft-com:vml" Requires="v">
                <p:oleObj name="Equation" r:id="rId2" imgW="1803240" imgH="863280" progId="Equation.DSMT4">
                  <p:embed/>
                </p:oleObj>
              </mc:Choice>
              <mc:Fallback>
                <p:oleObj name="Equation" r:id="rId2" imgW="1803240" imgH="863280" progId="Equation.DSMT4">
                  <p:embed/>
                  <p:pic>
                    <p:nvPicPr>
                      <p:cNvPr id="0" name="Picture 2"/>
                      <p:cNvPicPr>
                        <a:picLocks noChangeAspect="1" noChangeArrowheads="1"/>
                      </p:cNvPicPr>
                      <p:nvPr/>
                    </p:nvPicPr>
                    <p:blipFill>
                      <a:blip r:embed="rId3"/>
                      <a:srcRect/>
                      <a:stretch>
                        <a:fillRect/>
                      </a:stretch>
                    </p:blipFill>
                    <p:spPr bwMode="auto">
                      <a:xfrm>
                        <a:off x="2362200" y="1600200"/>
                        <a:ext cx="18034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Cylindrical Coordinate System</a:t>
            </a:r>
          </a:p>
        </p:txBody>
      </p:sp>
      <p:sp>
        <p:nvSpPr>
          <p:cNvPr id="3" name="Content Placeholder 2"/>
          <p:cNvSpPr>
            <a:spLocks noGrp="1"/>
          </p:cNvSpPr>
          <p:nvPr>
            <p:ph idx="1"/>
          </p:nvPr>
        </p:nvSpPr>
        <p:spPr>
          <a:xfrm>
            <a:off x="457200" y="1280160"/>
            <a:ext cx="8229600" cy="3970318"/>
          </a:xfrm>
        </p:spPr>
        <p:txBody>
          <a:bodyPr>
            <a:spAutoFit/>
          </a:bodyPr>
          <a:lstStyle/>
          <a:p>
            <a:r>
              <a:rPr lang="en-US" dirty="0"/>
              <a:t>As the name implies, the </a:t>
            </a:r>
            <a:r>
              <a:rPr lang="en-US" b="1" dirty="0"/>
              <a:t>cylindrical coordinate system </a:t>
            </a:r>
            <a:r>
              <a:rPr lang="en-US" dirty="0"/>
              <a:t>of </a:t>
            </a:r>
            <a:r>
              <a:rPr lang="en-US" dirty="0">
                <a:latin typeface="Cambria Math" panose="02040503050406030204" pitchFamily="18" charset="0"/>
                <a:ea typeface="Cambria Math" panose="02040503050406030204" pitchFamily="18" charset="0"/>
              </a:rPr>
              <a:t>ℝ</a:t>
            </a:r>
            <a:r>
              <a:rPr lang="en-US" baseline="30000" dirty="0"/>
              <a:t>3</a:t>
            </a:r>
            <a:r>
              <a:rPr lang="en-US" dirty="0"/>
              <a:t> is based on</a:t>
            </a:r>
            <a:r>
              <a:rPr lang="en-US" b="1" dirty="0"/>
              <a:t> </a:t>
            </a:r>
            <a:r>
              <a:rPr lang="en-US" dirty="0"/>
              <a:t>cylinders, and equations for cylinders in the cylindrical system are particularly simple in form. A point in </a:t>
            </a:r>
            <a:r>
              <a:rPr lang="en-US" dirty="0">
                <a:latin typeface="Cambria Math" panose="02040503050406030204" pitchFamily="18" charset="0"/>
                <a:ea typeface="Cambria Math" panose="02040503050406030204" pitchFamily="18" charset="0"/>
              </a:rPr>
              <a:t>ℝ</a:t>
            </a:r>
            <a:r>
              <a:rPr lang="en-US" baseline="30000" dirty="0"/>
              <a:t>3</a:t>
            </a:r>
            <a:r>
              <a:rPr lang="en-US" dirty="0"/>
              <a:t> with Cartesian coordinates (</a:t>
            </a:r>
            <a:r>
              <a:rPr lang="en-US" i="1" dirty="0" err="1"/>
              <a:t>x</a:t>
            </a:r>
            <a:r>
              <a:rPr lang="en-US" dirty="0" err="1"/>
              <a:t>,</a:t>
            </a:r>
            <a:r>
              <a:rPr lang="en-US" i="1" dirty="0" err="1"/>
              <a:t>y</a:t>
            </a:r>
            <a:r>
              <a:rPr lang="en-US" dirty="0" err="1"/>
              <a:t>,</a:t>
            </a:r>
            <a:r>
              <a:rPr lang="en-US" i="1" dirty="0" err="1"/>
              <a:t>z</a:t>
            </a:r>
            <a:r>
              <a:rPr lang="en-US" dirty="0"/>
              <a:t>) has cylindrical coordinates (</a:t>
            </a:r>
            <a:r>
              <a:rPr lang="en-US" i="1" dirty="0"/>
              <a:t>r</a:t>
            </a:r>
            <a:r>
              <a:rPr lang="en-US" dirty="0"/>
              <a:t>,</a:t>
            </a:r>
            <a:r>
              <a:rPr lang="el-GR" i="1" dirty="0">
                <a:latin typeface="Cambria Math" panose="02040503050406030204" pitchFamily="18" charset="0"/>
                <a:ea typeface="Cambria Math" panose="02040503050406030204" pitchFamily="18" charset="0"/>
                <a:sym typeface="Euclid Symbol"/>
              </a:rPr>
              <a:t>θ</a:t>
            </a:r>
            <a:r>
              <a:rPr lang="en-US" dirty="0"/>
              <a:t>,</a:t>
            </a:r>
            <a:r>
              <a:rPr lang="en-US" i="1" dirty="0"/>
              <a:t>z</a:t>
            </a:r>
            <a:r>
              <a:rPr lang="en-US" dirty="0"/>
              <a:t>), where </a:t>
            </a:r>
            <a:r>
              <a:rPr lang="en-US" i="1" dirty="0"/>
              <a:t>r</a:t>
            </a:r>
            <a:r>
              <a:rPr lang="en-US" dirty="0"/>
              <a:t> is the length of the line segment joining (0,0,0) and (</a:t>
            </a:r>
            <a:r>
              <a:rPr lang="en-US" i="1" dirty="0"/>
              <a:t>x</a:t>
            </a:r>
            <a:r>
              <a:rPr lang="en-US" dirty="0"/>
              <a:t>,</a:t>
            </a:r>
            <a:r>
              <a:rPr lang="en-US" i="1" dirty="0"/>
              <a:t>y</a:t>
            </a:r>
            <a:r>
              <a:rPr lang="en-US" dirty="0"/>
              <a:t>,0), </a:t>
            </a:r>
            <a:r>
              <a:rPr lang="el-GR" i="1" dirty="0">
                <a:latin typeface="Cambria Math" panose="02040503050406030204" pitchFamily="18" charset="0"/>
                <a:ea typeface="Cambria Math" panose="02040503050406030204" pitchFamily="18" charset="0"/>
                <a:sym typeface="Euclid Symbol"/>
              </a:rPr>
              <a:t>θ</a:t>
            </a:r>
            <a:r>
              <a:rPr lang="en-US" i="1" dirty="0">
                <a:latin typeface="Cambria Math" panose="02040503050406030204" pitchFamily="18" charset="0"/>
                <a:ea typeface="Cambria Math" panose="02040503050406030204" pitchFamily="18" charset="0"/>
                <a:sym typeface="Euclid Symbol"/>
              </a:rPr>
              <a:t> </a:t>
            </a:r>
            <a:r>
              <a:rPr lang="en-US" i="1" dirty="0">
                <a:sym typeface="Euclid Symbol"/>
              </a:rPr>
              <a:t> </a:t>
            </a:r>
            <a:r>
              <a:rPr lang="en-US" dirty="0"/>
              <a:t>is the angle between the positive </a:t>
            </a:r>
            <a:r>
              <a:rPr lang="en-US" i="1" dirty="0"/>
              <a:t>x</a:t>
            </a:r>
            <a:r>
              <a:rPr lang="en-US" dirty="0"/>
              <a:t>-axis and the same line segment, and </a:t>
            </a:r>
            <a:r>
              <a:rPr lang="en-US" i="1" dirty="0"/>
              <a:t>z</a:t>
            </a:r>
            <a:r>
              <a:rPr lang="en-US" dirty="0"/>
              <a:t> has the same meaning as in Cartesian coordinates.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Cylindrical Coordinates to Find the Mass of a Solid of Varying Density </a:t>
            </a:r>
          </a:p>
        </p:txBody>
      </p:sp>
      <p:sp>
        <p:nvSpPr>
          <p:cNvPr id="3" name="Content Placeholder 2"/>
          <p:cNvSpPr>
            <a:spLocks noGrp="1"/>
          </p:cNvSpPr>
          <p:nvPr>
            <p:ph idx="1"/>
          </p:nvPr>
        </p:nvSpPr>
        <p:spPr>
          <a:xfrm>
            <a:off x="457200" y="1280160"/>
            <a:ext cx="8229600" cy="4659737"/>
          </a:xfrm>
        </p:spPr>
        <p:txBody>
          <a:bodyPr>
            <a:spAutoFit/>
          </a:bodyPr>
          <a:lstStyle/>
          <a:p>
            <a:r>
              <a:rPr lang="en-US" dirty="0"/>
              <a:t>Determine the mass of the solid bounded by the cylinder                              the </a:t>
            </a:r>
            <a:r>
              <a:rPr lang="en-US" i="1" dirty="0"/>
              <a:t>xy</a:t>
            </a:r>
            <a:r>
              <a:rPr lang="en-US" dirty="0"/>
              <a:t>-plane, and the cone</a:t>
            </a:r>
          </a:p>
          <a:p>
            <a:r>
              <a:rPr lang="en-US" dirty="0"/>
              <a:t>                        given that its density function is </a:t>
            </a:r>
          </a:p>
          <a:p>
            <a:pPr>
              <a:spcBef>
                <a:spcPts val="0"/>
              </a:spcBef>
            </a:pPr>
            <a:endParaRPr lang="en-US" dirty="0"/>
          </a:p>
          <a:p>
            <a:r>
              <a:rPr lang="en-US" b="1" dirty="0"/>
              <a:t>Solution </a:t>
            </a:r>
          </a:p>
          <a:p>
            <a:r>
              <a:rPr lang="en-US" dirty="0"/>
              <a:t>Although the particulars of this problem are given in Cartesian coordinates, the integral is far easier to evaluate in cylindrical coordinates. So the first order of business is to restate the geometry of the solid and its density in terms of </a:t>
            </a:r>
            <a:r>
              <a:rPr lang="en-US" i="1" dirty="0"/>
              <a:t>r</a:t>
            </a:r>
            <a:r>
              <a:rPr lang="en-US" dirty="0"/>
              <a:t>, </a:t>
            </a:r>
            <a:r>
              <a:rPr lang="el-GR" i="1" dirty="0">
                <a:latin typeface="Cambria Math" panose="02040503050406030204" pitchFamily="18" charset="0"/>
                <a:ea typeface="Cambria Math" panose="02040503050406030204" pitchFamily="18" charset="0"/>
                <a:sym typeface="Euclid Symbol"/>
              </a:rPr>
              <a:t>θ</a:t>
            </a:r>
            <a:r>
              <a:rPr lang="en-US" dirty="0"/>
              <a:t>, and </a:t>
            </a:r>
            <a:r>
              <a:rPr lang="en-US" i="1" dirty="0"/>
              <a:t>z</a:t>
            </a:r>
            <a:r>
              <a:rPr lang="en-US" dirty="0"/>
              <a:t>.</a:t>
            </a:r>
            <a:r>
              <a:rPr lang="en-US" i="1" dirty="0"/>
              <a:t> </a:t>
            </a:r>
            <a:endParaRPr lang="en-US" dirty="0"/>
          </a:p>
        </p:txBody>
      </p:sp>
      <p:graphicFrame>
        <p:nvGraphicFramePr>
          <p:cNvPr id="13314" name="Object 2"/>
          <p:cNvGraphicFramePr>
            <a:graphicFrameLocks noChangeAspect="1"/>
          </p:cNvGraphicFramePr>
          <p:nvPr>
            <p:extLst>
              <p:ext uri="{D42A27DB-BD31-4B8C-83A1-F6EECF244321}">
                <p14:modId xmlns:p14="http://schemas.microsoft.com/office/powerpoint/2010/main" val="3592451111"/>
              </p:ext>
            </p:extLst>
          </p:nvPr>
        </p:nvGraphicFramePr>
        <p:xfrm>
          <a:off x="1778000" y="1677988"/>
          <a:ext cx="2260600" cy="558800"/>
        </p:xfrm>
        <a:graphic>
          <a:graphicData uri="http://schemas.openxmlformats.org/presentationml/2006/ole">
            <mc:AlternateContent xmlns:mc="http://schemas.openxmlformats.org/markup-compatibility/2006">
              <mc:Choice xmlns:v="urn:schemas-microsoft-com:vml" Requires="v">
                <p:oleObj name="Equation" r:id="rId2" imgW="2260440" imgH="558720" progId="Equation.DSMT4">
                  <p:embed/>
                </p:oleObj>
              </mc:Choice>
              <mc:Fallback>
                <p:oleObj name="Equation" r:id="rId2" imgW="2260440" imgH="558720" progId="Equation.DSMT4">
                  <p:embed/>
                  <p:pic>
                    <p:nvPicPr>
                      <p:cNvPr id="0" name="Picture 2"/>
                      <p:cNvPicPr>
                        <a:picLocks noChangeAspect="1" noChangeArrowheads="1"/>
                      </p:cNvPicPr>
                      <p:nvPr/>
                    </p:nvPicPr>
                    <p:blipFill>
                      <a:blip r:embed="rId3"/>
                      <a:srcRect/>
                      <a:stretch>
                        <a:fillRect/>
                      </a:stretch>
                    </p:blipFill>
                    <p:spPr bwMode="auto">
                      <a:xfrm>
                        <a:off x="1778000" y="1677988"/>
                        <a:ext cx="22606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5" name="Object 3"/>
          <p:cNvGraphicFramePr>
            <a:graphicFrameLocks noChangeAspect="1"/>
          </p:cNvGraphicFramePr>
          <p:nvPr>
            <p:extLst>
              <p:ext uri="{D42A27DB-BD31-4B8C-83A1-F6EECF244321}">
                <p14:modId xmlns:p14="http://schemas.microsoft.com/office/powerpoint/2010/main" val="2789850555"/>
              </p:ext>
            </p:extLst>
          </p:nvPr>
        </p:nvGraphicFramePr>
        <p:xfrm>
          <a:off x="561975" y="2228850"/>
          <a:ext cx="1816100" cy="495300"/>
        </p:xfrm>
        <a:graphic>
          <a:graphicData uri="http://schemas.openxmlformats.org/presentationml/2006/ole">
            <mc:AlternateContent xmlns:mc="http://schemas.openxmlformats.org/markup-compatibility/2006">
              <mc:Choice xmlns:v="urn:schemas-microsoft-com:vml" Requires="v">
                <p:oleObj name="Equation" r:id="rId4" imgW="1815840" imgH="495000" progId="Equation.DSMT4">
                  <p:embed/>
                </p:oleObj>
              </mc:Choice>
              <mc:Fallback>
                <p:oleObj name="Equation" r:id="rId4" imgW="1815840" imgH="4950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975" y="2228850"/>
                        <a:ext cx="1816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6" name="Object 4"/>
          <p:cNvGraphicFramePr>
            <a:graphicFrameLocks noChangeAspect="1"/>
          </p:cNvGraphicFramePr>
          <p:nvPr>
            <p:extLst>
              <p:ext uri="{D42A27DB-BD31-4B8C-83A1-F6EECF244321}">
                <p14:modId xmlns:p14="http://schemas.microsoft.com/office/powerpoint/2010/main" val="3435828566"/>
              </p:ext>
            </p:extLst>
          </p:nvPr>
        </p:nvGraphicFramePr>
        <p:xfrm>
          <a:off x="561975" y="2724150"/>
          <a:ext cx="1917700" cy="482600"/>
        </p:xfrm>
        <a:graphic>
          <a:graphicData uri="http://schemas.openxmlformats.org/presentationml/2006/ole">
            <mc:AlternateContent xmlns:mc="http://schemas.openxmlformats.org/markup-compatibility/2006">
              <mc:Choice xmlns:v="urn:schemas-microsoft-com:vml" Requires="v">
                <p:oleObj name="Equation" r:id="rId6" imgW="1917360" imgH="482400" progId="Equation.DSMT4">
                  <p:embed/>
                </p:oleObj>
              </mc:Choice>
              <mc:Fallback>
                <p:oleObj name="Equation" r:id="rId6" imgW="1917360" imgH="482400" progId="Equation.DSMT4">
                  <p:embed/>
                  <p:pic>
                    <p:nvPicPr>
                      <p:cNvPr id="0" name="Picture 4"/>
                      <p:cNvPicPr>
                        <a:picLocks noChangeAspect="1" noChangeArrowheads="1"/>
                      </p:cNvPicPr>
                      <p:nvPr/>
                    </p:nvPicPr>
                    <p:blipFill>
                      <a:blip r:embed="rId7"/>
                      <a:srcRect/>
                      <a:stretch>
                        <a:fillRect/>
                      </a:stretch>
                    </p:blipFill>
                    <p:spPr bwMode="auto">
                      <a:xfrm>
                        <a:off x="561975" y="2724150"/>
                        <a:ext cx="1917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Cylindrical Coordinates to Find the Mass of a Solid of Varying Density (cont.)</a:t>
            </a:r>
          </a:p>
        </p:txBody>
      </p:sp>
      <p:sp>
        <p:nvSpPr>
          <p:cNvPr id="3" name="Content Placeholder 2"/>
          <p:cNvSpPr>
            <a:spLocks noGrp="1"/>
          </p:cNvSpPr>
          <p:nvPr>
            <p:ph idx="1"/>
          </p:nvPr>
        </p:nvSpPr>
        <p:spPr/>
        <p:txBody>
          <a:bodyPr/>
          <a:lstStyle/>
          <a:p>
            <a:r>
              <a:rPr lang="en-US" b="1" dirty="0"/>
              <a:t>Cylinder:</a:t>
            </a:r>
          </a:p>
          <a:p>
            <a:endParaRPr lang="en-US" b="1" dirty="0"/>
          </a:p>
          <a:p>
            <a:pPr>
              <a:spcBef>
                <a:spcPts val="0"/>
              </a:spcBef>
            </a:pPr>
            <a:endParaRPr lang="en-US" b="1" dirty="0"/>
          </a:p>
          <a:p>
            <a:pPr>
              <a:spcBef>
                <a:spcPts val="0"/>
              </a:spcBef>
            </a:pPr>
            <a:endParaRPr lang="en-US" b="1" dirty="0"/>
          </a:p>
          <a:p>
            <a:pPr>
              <a:spcBef>
                <a:spcPts val="0"/>
              </a:spcBef>
            </a:pPr>
            <a:r>
              <a:rPr lang="en-US" b="1" dirty="0"/>
              <a:t>Cone:</a:t>
            </a:r>
          </a:p>
          <a:p>
            <a:pPr>
              <a:spcBef>
                <a:spcPts val="2400"/>
              </a:spcBef>
            </a:pPr>
            <a:r>
              <a:rPr lang="en-US" b="1" dirty="0"/>
              <a:t>Density:   </a:t>
            </a:r>
          </a:p>
          <a:p>
            <a:endParaRPr lang="en-US" dirty="0"/>
          </a:p>
        </p:txBody>
      </p:sp>
      <p:graphicFrame>
        <p:nvGraphicFramePr>
          <p:cNvPr id="14339" name="Object 3"/>
          <p:cNvGraphicFramePr>
            <a:graphicFrameLocks noChangeAspect="1"/>
          </p:cNvGraphicFramePr>
          <p:nvPr>
            <p:extLst>
              <p:ext uri="{D42A27DB-BD31-4B8C-83A1-F6EECF244321}">
                <p14:modId xmlns:p14="http://schemas.microsoft.com/office/powerpoint/2010/main" val="255187251"/>
              </p:ext>
            </p:extLst>
          </p:nvPr>
        </p:nvGraphicFramePr>
        <p:xfrm>
          <a:off x="622300" y="1792288"/>
          <a:ext cx="5359400" cy="1143000"/>
        </p:xfrm>
        <a:graphic>
          <a:graphicData uri="http://schemas.openxmlformats.org/presentationml/2006/ole">
            <mc:AlternateContent xmlns:mc="http://schemas.openxmlformats.org/markup-compatibility/2006">
              <mc:Choice xmlns:v="urn:schemas-microsoft-com:vml" Requires="v">
                <p:oleObj name="Equation" r:id="rId2" imgW="5359320" imgH="1143000" progId="Equation.DSMT4">
                  <p:embed/>
                </p:oleObj>
              </mc:Choice>
              <mc:Fallback>
                <p:oleObj name="Equation" r:id="rId2" imgW="5359320" imgH="1143000" progId="Equation.DSMT4">
                  <p:embed/>
                  <p:pic>
                    <p:nvPicPr>
                      <p:cNvPr id="0" name="Picture 3"/>
                      <p:cNvPicPr>
                        <a:picLocks noChangeAspect="1" noChangeArrowheads="1"/>
                      </p:cNvPicPr>
                      <p:nvPr/>
                    </p:nvPicPr>
                    <p:blipFill>
                      <a:blip r:embed="rId3"/>
                      <a:srcRect/>
                      <a:stretch>
                        <a:fillRect/>
                      </a:stretch>
                    </p:blipFill>
                    <p:spPr bwMode="auto">
                      <a:xfrm>
                        <a:off x="622300" y="1792288"/>
                        <a:ext cx="5359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0" name="Object 4"/>
          <p:cNvGraphicFramePr>
            <a:graphicFrameLocks noChangeAspect="1"/>
          </p:cNvGraphicFramePr>
          <p:nvPr/>
        </p:nvGraphicFramePr>
        <p:xfrm>
          <a:off x="1524000" y="3022600"/>
          <a:ext cx="3365500" cy="558800"/>
        </p:xfrm>
        <a:graphic>
          <a:graphicData uri="http://schemas.openxmlformats.org/presentationml/2006/ole">
            <mc:AlternateContent xmlns:mc="http://schemas.openxmlformats.org/markup-compatibility/2006">
              <mc:Choice xmlns:v="urn:schemas-microsoft-com:vml" Requires="v">
                <p:oleObj name="Equation" r:id="rId4" imgW="3365280" imgH="558720" progId="Equation.DSMT4">
                  <p:embed/>
                </p:oleObj>
              </mc:Choice>
              <mc:Fallback>
                <p:oleObj name="Equation" r:id="rId4" imgW="3365280" imgH="55872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022600"/>
                        <a:ext cx="33655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1" name="Object 5"/>
          <p:cNvGraphicFramePr>
            <a:graphicFrameLocks noChangeAspect="1"/>
          </p:cNvGraphicFramePr>
          <p:nvPr>
            <p:extLst>
              <p:ext uri="{D42A27DB-BD31-4B8C-83A1-F6EECF244321}">
                <p14:modId xmlns:p14="http://schemas.microsoft.com/office/powerpoint/2010/main" val="2745403226"/>
              </p:ext>
            </p:extLst>
          </p:nvPr>
        </p:nvGraphicFramePr>
        <p:xfrm>
          <a:off x="1828800" y="3852863"/>
          <a:ext cx="5334000" cy="482600"/>
        </p:xfrm>
        <a:graphic>
          <a:graphicData uri="http://schemas.openxmlformats.org/presentationml/2006/ole">
            <mc:AlternateContent xmlns:mc="http://schemas.openxmlformats.org/markup-compatibility/2006">
              <mc:Choice xmlns:v="urn:schemas-microsoft-com:vml" Requires="v">
                <p:oleObj name="Equation" r:id="rId6" imgW="5333760" imgH="482400" progId="Equation.DSMT4">
                  <p:embed/>
                </p:oleObj>
              </mc:Choice>
              <mc:Fallback>
                <p:oleObj name="Equation" r:id="rId6" imgW="5333760" imgH="482400" progId="Equation.DSMT4">
                  <p:embed/>
                  <p:pic>
                    <p:nvPicPr>
                      <p:cNvPr id="0" name="Picture 5"/>
                      <p:cNvPicPr>
                        <a:picLocks noChangeAspect="1" noChangeArrowheads="1"/>
                      </p:cNvPicPr>
                      <p:nvPr/>
                    </p:nvPicPr>
                    <p:blipFill>
                      <a:blip r:embed="rId7"/>
                      <a:srcRect/>
                      <a:stretch>
                        <a:fillRect/>
                      </a:stretch>
                    </p:blipFill>
                    <p:spPr bwMode="auto">
                      <a:xfrm>
                        <a:off x="1828800" y="3852863"/>
                        <a:ext cx="5334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Cylindrical Coordinates to Find the Mass of a Solid of Varying Density (cont.)</a:t>
            </a:r>
          </a:p>
        </p:txBody>
      </p:sp>
      <p:sp>
        <p:nvSpPr>
          <p:cNvPr id="3" name="Content Placeholder 2"/>
          <p:cNvSpPr>
            <a:spLocks noGrp="1"/>
          </p:cNvSpPr>
          <p:nvPr>
            <p:ph idx="1"/>
          </p:nvPr>
        </p:nvSpPr>
        <p:spPr/>
        <p:txBody>
          <a:bodyPr/>
          <a:lstStyle/>
          <a:p>
            <a:r>
              <a:rPr lang="en-US" dirty="0"/>
              <a:t>Figure 5 is an illustration of the solid and its shadow </a:t>
            </a:r>
            <a:r>
              <a:rPr lang="en-US" i="1" dirty="0"/>
              <a:t>R </a:t>
            </a:r>
            <a:r>
              <a:rPr lang="en-US" dirty="0"/>
              <a:t>described in cylindrical coordinates. Note that the  </a:t>
            </a:r>
            <a:br>
              <a:rPr lang="en-US" dirty="0"/>
            </a:br>
            <a:r>
              <a:rPr lang="el-GR" i="1" dirty="0">
                <a:latin typeface="Cambria Math" panose="02040503050406030204" pitchFamily="18" charset="0"/>
                <a:ea typeface="Cambria Math" panose="02040503050406030204" pitchFamily="18" charset="0"/>
                <a:sym typeface="Euclid Symbol"/>
              </a:rPr>
              <a:t>θ </a:t>
            </a:r>
            <a:r>
              <a:rPr lang="en-US" dirty="0"/>
              <a:t>-interval needed to define the </a:t>
            </a:r>
          </a:p>
          <a:p>
            <a:pPr>
              <a:spcBef>
                <a:spcPts val="0"/>
              </a:spcBef>
            </a:pPr>
            <a:r>
              <a:rPr lang="en-US" dirty="0"/>
              <a:t>cylinder is                        the red </a:t>
            </a:r>
          </a:p>
          <a:p>
            <a:pPr>
              <a:spcBef>
                <a:spcPts val="0"/>
              </a:spcBef>
            </a:pPr>
            <a:r>
              <a:rPr lang="en-US" dirty="0"/>
              <a:t>line segment shown extending </a:t>
            </a:r>
          </a:p>
          <a:p>
            <a:pPr>
              <a:spcBef>
                <a:spcPts val="0"/>
              </a:spcBef>
            </a:pPr>
            <a:r>
              <a:rPr lang="en-US" dirty="0"/>
              <a:t>out from the origin corresponds </a:t>
            </a:r>
          </a:p>
          <a:p>
            <a:pPr>
              <a:spcBef>
                <a:spcPts val="0"/>
              </a:spcBef>
            </a:pPr>
            <a:r>
              <a:rPr lang="en-US" dirty="0"/>
              <a:t>to one particular angle </a:t>
            </a:r>
            <a:r>
              <a:rPr lang="el-GR" i="1" dirty="0">
                <a:latin typeface="Cambria Math" panose="02040503050406030204" pitchFamily="18" charset="0"/>
                <a:ea typeface="Cambria Math" panose="02040503050406030204" pitchFamily="18" charset="0"/>
                <a:sym typeface="Euclid Symbol"/>
              </a:rPr>
              <a:t>θ</a:t>
            </a:r>
            <a:r>
              <a:rPr lang="en-US" dirty="0"/>
              <a:t>. </a:t>
            </a:r>
          </a:p>
        </p:txBody>
      </p:sp>
      <p:pic>
        <p:nvPicPr>
          <p:cNvPr id="15362"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829175" y="2447925"/>
            <a:ext cx="4086225" cy="3495675"/>
          </a:xfrm>
          <a:prstGeom prst="rect">
            <a:avLst/>
          </a:prstGeom>
          <a:noFill/>
          <a:ln w="9525">
            <a:noFill/>
            <a:miter lim="800000"/>
            <a:headEnd/>
            <a:tailEnd/>
          </a:ln>
        </p:spPr>
      </p:pic>
      <p:graphicFrame>
        <p:nvGraphicFramePr>
          <p:cNvPr id="15363" name="Object 3"/>
          <p:cNvGraphicFramePr>
            <a:graphicFrameLocks noChangeAspect="1"/>
          </p:cNvGraphicFramePr>
          <p:nvPr>
            <p:extLst>
              <p:ext uri="{D42A27DB-BD31-4B8C-83A1-F6EECF244321}">
                <p14:modId xmlns:p14="http://schemas.microsoft.com/office/powerpoint/2010/main" val="1422041601"/>
              </p:ext>
            </p:extLst>
          </p:nvPr>
        </p:nvGraphicFramePr>
        <p:xfrm>
          <a:off x="2044700" y="2606675"/>
          <a:ext cx="1841500" cy="482600"/>
        </p:xfrm>
        <a:graphic>
          <a:graphicData uri="http://schemas.openxmlformats.org/presentationml/2006/ole">
            <mc:AlternateContent xmlns:mc="http://schemas.openxmlformats.org/markup-compatibility/2006">
              <mc:Choice xmlns:v="urn:schemas-microsoft-com:vml" Requires="v">
                <p:oleObj name="Equation" r:id="rId3" imgW="1841400" imgH="482400" progId="Equation.DSMT4">
                  <p:embed/>
                </p:oleObj>
              </mc:Choice>
              <mc:Fallback>
                <p:oleObj name="Equation" r:id="rId3" imgW="1841400" imgH="482400" progId="Equation.DSMT4">
                  <p:embed/>
                  <p:pic>
                    <p:nvPicPr>
                      <p:cNvPr id="0" name="Picture 3"/>
                      <p:cNvPicPr>
                        <a:picLocks noChangeAspect="1" noChangeArrowheads="1"/>
                      </p:cNvPicPr>
                      <p:nvPr/>
                    </p:nvPicPr>
                    <p:blipFill>
                      <a:blip r:embed="rId4"/>
                      <a:srcRect/>
                      <a:stretch>
                        <a:fillRect/>
                      </a:stretch>
                    </p:blipFill>
                    <p:spPr bwMode="auto">
                      <a:xfrm>
                        <a:off x="2044700" y="2606675"/>
                        <a:ext cx="1841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7543800" y="5486400"/>
            <a:ext cx="1451808" cy="523220"/>
          </a:xfrm>
          <a:prstGeom prst="rect">
            <a:avLst/>
          </a:prstGeom>
        </p:spPr>
        <p:txBody>
          <a:bodyPr wrap="none">
            <a:spAutoFit/>
          </a:bodyPr>
          <a:lstStyle/>
          <a:p>
            <a:r>
              <a:rPr lang="en-US" sz="2800" b="1" dirty="0"/>
              <a:t>Figure 5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Cylindrical Coordinates to Find the Mass of a Solid of Varying Density (cont.)</a:t>
            </a:r>
          </a:p>
        </p:txBody>
      </p:sp>
      <p:sp>
        <p:nvSpPr>
          <p:cNvPr id="3" name="Content Placeholder 2"/>
          <p:cNvSpPr>
            <a:spLocks noGrp="1"/>
          </p:cNvSpPr>
          <p:nvPr>
            <p:ph idx="1"/>
          </p:nvPr>
        </p:nvSpPr>
        <p:spPr/>
        <p:txBody>
          <a:bodyPr/>
          <a:lstStyle/>
          <a:p>
            <a:r>
              <a:rPr lang="en-US" dirty="0"/>
              <a:t> </a:t>
            </a:r>
          </a:p>
          <a:p>
            <a:endParaRPr lang="en-US" dirty="0"/>
          </a:p>
        </p:txBody>
      </p:sp>
      <p:graphicFrame>
        <p:nvGraphicFramePr>
          <p:cNvPr id="16387" name="Object 3"/>
          <p:cNvGraphicFramePr>
            <a:graphicFrameLocks noChangeAspect="1"/>
          </p:cNvGraphicFramePr>
          <p:nvPr>
            <p:extLst>
              <p:ext uri="{D42A27DB-BD31-4B8C-83A1-F6EECF244321}">
                <p14:modId xmlns:p14="http://schemas.microsoft.com/office/powerpoint/2010/main" val="2173325380"/>
              </p:ext>
            </p:extLst>
          </p:nvPr>
        </p:nvGraphicFramePr>
        <p:xfrm>
          <a:off x="457200" y="1447800"/>
          <a:ext cx="2235200" cy="800100"/>
        </p:xfrm>
        <a:graphic>
          <a:graphicData uri="http://schemas.openxmlformats.org/presentationml/2006/ole">
            <mc:AlternateContent xmlns:mc="http://schemas.openxmlformats.org/markup-compatibility/2006">
              <mc:Choice xmlns:v="urn:schemas-microsoft-com:vml" Requires="v">
                <p:oleObj name="Equation" r:id="rId2" imgW="2234880" imgH="799920" progId="Equation.DSMT4">
                  <p:embed/>
                </p:oleObj>
              </mc:Choice>
              <mc:Fallback>
                <p:oleObj name="Equation" r:id="rId2" imgW="2234880" imgH="799920" progId="Equation.DSMT4">
                  <p:embed/>
                  <p:pic>
                    <p:nvPicPr>
                      <p:cNvPr id="0" name="Picture 3"/>
                      <p:cNvPicPr>
                        <a:picLocks noChangeAspect="1" noChangeArrowheads="1"/>
                      </p:cNvPicPr>
                      <p:nvPr/>
                    </p:nvPicPr>
                    <p:blipFill>
                      <a:blip r:embed="rId3"/>
                      <a:srcRect/>
                      <a:stretch>
                        <a:fillRect/>
                      </a:stretch>
                    </p:blipFill>
                    <p:spPr bwMode="auto">
                      <a:xfrm>
                        <a:off x="457200" y="1447800"/>
                        <a:ext cx="22352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8" name="Object 4"/>
          <p:cNvGraphicFramePr>
            <a:graphicFrameLocks noChangeAspect="1"/>
          </p:cNvGraphicFramePr>
          <p:nvPr>
            <p:extLst>
              <p:ext uri="{D42A27DB-BD31-4B8C-83A1-F6EECF244321}">
                <p14:modId xmlns:p14="http://schemas.microsoft.com/office/powerpoint/2010/main" val="2200746765"/>
              </p:ext>
            </p:extLst>
          </p:nvPr>
        </p:nvGraphicFramePr>
        <p:xfrm>
          <a:off x="2755900" y="1368425"/>
          <a:ext cx="4406900" cy="736600"/>
        </p:xfrm>
        <a:graphic>
          <a:graphicData uri="http://schemas.openxmlformats.org/presentationml/2006/ole">
            <mc:AlternateContent xmlns:mc="http://schemas.openxmlformats.org/markup-compatibility/2006">
              <mc:Choice xmlns:v="urn:schemas-microsoft-com:vml" Requires="v">
                <p:oleObj name="Equation" r:id="rId4" imgW="4406760" imgH="736560" progId="Equation.DSMT4">
                  <p:embed/>
                </p:oleObj>
              </mc:Choice>
              <mc:Fallback>
                <p:oleObj name="Equation" r:id="rId4" imgW="4406760" imgH="736560" progId="Equation.DSMT4">
                  <p:embed/>
                  <p:pic>
                    <p:nvPicPr>
                      <p:cNvPr id="0" name="Picture 4"/>
                      <p:cNvPicPr>
                        <a:picLocks noChangeAspect="1" noChangeArrowheads="1"/>
                      </p:cNvPicPr>
                      <p:nvPr/>
                    </p:nvPicPr>
                    <p:blipFill>
                      <a:blip r:embed="rId5"/>
                      <a:srcRect/>
                      <a:stretch>
                        <a:fillRect/>
                      </a:stretch>
                    </p:blipFill>
                    <p:spPr bwMode="auto">
                      <a:xfrm>
                        <a:off x="2755900" y="1368425"/>
                        <a:ext cx="44069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9" name="Object 5"/>
          <p:cNvGraphicFramePr>
            <a:graphicFrameLocks noChangeAspect="1"/>
          </p:cNvGraphicFramePr>
          <p:nvPr>
            <p:extLst>
              <p:ext uri="{D42A27DB-BD31-4B8C-83A1-F6EECF244321}">
                <p14:modId xmlns:p14="http://schemas.microsoft.com/office/powerpoint/2010/main" val="2765735389"/>
              </p:ext>
            </p:extLst>
          </p:nvPr>
        </p:nvGraphicFramePr>
        <p:xfrm>
          <a:off x="2749550" y="2235200"/>
          <a:ext cx="4254500" cy="736600"/>
        </p:xfrm>
        <a:graphic>
          <a:graphicData uri="http://schemas.openxmlformats.org/presentationml/2006/ole">
            <mc:AlternateContent xmlns:mc="http://schemas.openxmlformats.org/markup-compatibility/2006">
              <mc:Choice xmlns:v="urn:schemas-microsoft-com:vml" Requires="v">
                <p:oleObj name="Equation" r:id="rId6" imgW="4254480" imgH="736560" progId="Equation.DSMT4">
                  <p:embed/>
                </p:oleObj>
              </mc:Choice>
              <mc:Fallback>
                <p:oleObj name="Equation" r:id="rId6" imgW="4254480" imgH="736560" progId="Equation.DSMT4">
                  <p:embed/>
                  <p:pic>
                    <p:nvPicPr>
                      <p:cNvPr id="0" name="Picture 5"/>
                      <p:cNvPicPr>
                        <a:picLocks noChangeAspect="1" noChangeArrowheads="1"/>
                      </p:cNvPicPr>
                      <p:nvPr/>
                    </p:nvPicPr>
                    <p:blipFill>
                      <a:blip r:embed="rId7"/>
                      <a:srcRect/>
                      <a:stretch>
                        <a:fillRect/>
                      </a:stretch>
                    </p:blipFill>
                    <p:spPr bwMode="auto">
                      <a:xfrm>
                        <a:off x="2749550" y="2235200"/>
                        <a:ext cx="42545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0" name="Object 6"/>
          <p:cNvGraphicFramePr>
            <a:graphicFrameLocks noChangeAspect="1"/>
          </p:cNvGraphicFramePr>
          <p:nvPr>
            <p:extLst>
              <p:ext uri="{D42A27DB-BD31-4B8C-83A1-F6EECF244321}">
                <p14:modId xmlns:p14="http://schemas.microsoft.com/office/powerpoint/2010/main" val="2278041305"/>
              </p:ext>
            </p:extLst>
          </p:nvPr>
        </p:nvGraphicFramePr>
        <p:xfrm>
          <a:off x="2752725" y="3124200"/>
          <a:ext cx="3429000" cy="736600"/>
        </p:xfrm>
        <a:graphic>
          <a:graphicData uri="http://schemas.openxmlformats.org/presentationml/2006/ole">
            <mc:AlternateContent xmlns:mc="http://schemas.openxmlformats.org/markup-compatibility/2006">
              <mc:Choice xmlns:v="urn:schemas-microsoft-com:vml" Requires="v">
                <p:oleObj name="Equation" r:id="rId8" imgW="3429000" imgH="736560" progId="Equation.DSMT4">
                  <p:embed/>
                </p:oleObj>
              </mc:Choice>
              <mc:Fallback>
                <p:oleObj name="Equation" r:id="rId8" imgW="3429000" imgH="736560" progId="Equation.DSMT4">
                  <p:embed/>
                  <p:pic>
                    <p:nvPicPr>
                      <p:cNvPr id="0" name="Picture 6"/>
                      <p:cNvPicPr>
                        <a:picLocks noChangeAspect="1" noChangeArrowheads="1"/>
                      </p:cNvPicPr>
                      <p:nvPr/>
                    </p:nvPicPr>
                    <p:blipFill>
                      <a:blip r:embed="rId9"/>
                      <a:srcRect/>
                      <a:stretch>
                        <a:fillRect/>
                      </a:stretch>
                    </p:blipFill>
                    <p:spPr bwMode="auto">
                      <a:xfrm>
                        <a:off x="2752725" y="3124200"/>
                        <a:ext cx="34290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1" name="Object 7"/>
          <p:cNvGraphicFramePr>
            <a:graphicFrameLocks noChangeAspect="1"/>
          </p:cNvGraphicFramePr>
          <p:nvPr>
            <p:extLst>
              <p:ext uri="{D42A27DB-BD31-4B8C-83A1-F6EECF244321}">
                <p14:modId xmlns:p14="http://schemas.microsoft.com/office/powerpoint/2010/main" val="684486801"/>
              </p:ext>
            </p:extLst>
          </p:nvPr>
        </p:nvGraphicFramePr>
        <p:xfrm>
          <a:off x="2752725" y="3975100"/>
          <a:ext cx="3708400" cy="825500"/>
        </p:xfrm>
        <a:graphic>
          <a:graphicData uri="http://schemas.openxmlformats.org/presentationml/2006/ole">
            <mc:AlternateContent xmlns:mc="http://schemas.openxmlformats.org/markup-compatibility/2006">
              <mc:Choice xmlns:v="urn:schemas-microsoft-com:vml" Requires="v">
                <p:oleObj name="Equation" r:id="rId10" imgW="3708360" imgH="825480" progId="Equation.DSMT4">
                  <p:embed/>
                </p:oleObj>
              </mc:Choice>
              <mc:Fallback>
                <p:oleObj name="Equation" r:id="rId10" imgW="3708360" imgH="825480" progId="Equation.DSMT4">
                  <p:embed/>
                  <p:pic>
                    <p:nvPicPr>
                      <p:cNvPr id="0" name="Picture 7"/>
                      <p:cNvPicPr>
                        <a:picLocks noChangeAspect="1" noChangeArrowheads="1"/>
                      </p:cNvPicPr>
                      <p:nvPr/>
                    </p:nvPicPr>
                    <p:blipFill>
                      <a:blip r:embed="rId11"/>
                      <a:srcRect/>
                      <a:stretch>
                        <a:fillRect/>
                      </a:stretch>
                    </p:blipFill>
                    <p:spPr bwMode="auto">
                      <a:xfrm>
                        <a:off x="2752725" y="3975100"/>
                        <a:ext cx="3708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2" name="Object 8"/>
          <p:cNvGraphicFramePr>
            <a:graphicFrameLocks noChangeAspect="1"/>
          </p:cNvGraphicFramePr>
          <p:nvPr>
            <p:extLst>
              <p:ext uri="{D42A27DB-BD31-4B8C-83A1-F6EECF244321}">
                <p14:modId xmlns:p14="http://schemas.microsoft.com/office/powerpoint/2010/main" val="1017939312"/>
              </p:ext>
            </p:extLst>
          </p:nvPr>
        </p:nvGraphicFramePr>
        <p:xfrm>
          <a:off x="2749550" y="4902200"/>
          <a:ext cx="2362200" cy="736600"/>
        </p:xfrm>
        <a:graphic>
          <a:graphicData uri="http://schemas.openxmlformats.org/presentationml/2006/ole">
            <mc:AlternateContent xmlns:mc="http://schemas.openxmlformats.org/markup-compatibility/2006">
              <mc:Choice xmlns:v="urn:schemas-microsoft-com:vml" Requires="v">
                <p:oleObj name="Equation" r:id="rId12" imgW="2361960" imgH="736560" progId="Equation.DSMT4">
                  <p:embed/>
                </p:oleObj>
              </mc:Choice>
              <mc:Fallback>
                <p:oleObj name="Equation" r:id="rId12" imgW="2361960" imgH="736560" progId="Equation.DSMT4">
                  <p:embed/>
                  <p:pic>
                    <p:nvPicPr>
                      <p:cNvPr id="0" name="Picture 8"/>
                      <p:cNvPicPr>
                        <a:picLocks noChangeAspect="1" noChangeArrowheads="1"/>
                      </p:cNvPicPr>
                      <p:nvPr/>
                    </p:nvPicPr>
                    <p:blipFill>
                      <a:blip r:embed="rId13"/>
                      <a:srcRect/>
                      <a:stretch>
                        <a:fillRect/>
                      </a:stretch>
                    </p:blipFill>
                    <p:spPr bwMode="auto">
                      <a:xfrm>
                        <a:off x="2749550" y="4902200"/>
                        <a:ext cx="23622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Cylindrical Coordinates to Find the Mass of a Solid of Varying Density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41993" name="Object 9"/>
          <p:cNvGraphicFramePr>
            <a:graphicFrameLocks noChangeAspect="1"/>
          </p:cNvGraphicFramePr>
          <p:nvPr>
            <p:extLst>
              <p:ext uri="{D42A27DB-BD31-4B8C-83A1-F6EECF244321}">
                <p14:modId xmlns:p14="http://schemas.microsoft.com/office/powerpoint/2010/main" val="4222683535"/>
              </p:ext>
            </p:extLst>
          </p:nvPr>
        </p:nvGraphicFramePr>
        <p:xfrm>
          <a:off x="2749550" y="1362075"/>
          <a:ext cx="5689600" cy="762000"/>
        </p:xfrm>
        <a:graphic>
          <a:graphicData uri="http://schemas.openxmlformats.org/presentationml/2006/ole">
            <mc:AlternateContent xmlns:mc="http://schemas.openxmlformats.org/markup-compatibility/2006">
              <mc:Choice xmlns:v="urn:schemas-microsoft-com:vml" Requires="v">
                <p:oleObj name="Equation" r:id="rId2" imgW="5689440" imgH="761760" progId="Equation.DSMT4">
                  <p:embed/>
                </p:oleObj>
              </mc:Choice>
              <mc:Fallback>
                <p:oleObj name="Equation" r:id="rId2" imgW="5689440" imgH="761760" progId="Equation.DSMT4">
                  <p:embed/>
                  <p:pic>
                    <p:nvPicPr>
                      <p:cNvPr id="0" name="Picture 9"/>
                      <p:cNvPicPr>
                        <a:picLocks noChangeAspect="1" noChangeArrowheads="1"/>
                      </p:cNvPicPr>
                      <p:nvPr/>
                    </p:nvPicPr>
                    <p:blipFill>
                      <a:blip r:embed="rId3"/>
                      <a:srcRect/>
                      <a:stretch>
                        <a:fillRect/>
                      </a:stretch>
                    </p:blipFill>
                    <p:spPr bwMode="auto">
                      <a:xfrm>
                        <a:off x="2749550" y="1362075"/>
                        <a:ext cx="568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4" name="Object 10"/>
          <p:cNvGraphicFramePr>
            <a:graphicFrameLocks noChangeAspect="1"/>
          </p:cNvGraphicFramePr>
          <p:nvPr>
            <p:extLst>
              <p:ext uri="{D42A27DB-BD31-4B8C-83A1-F6EECF244321}">
                <p14:modId xmlns:p14="http://schemas.microsoft.com/office/powerpoint/2010/main" val="4237859310"/>
              </p:ext>
            </p:extLst>
          </p:nvPr>
        </p:nvGraphicFramePr>
        <p:xfrm>
          <a:off x="2749550" y="2228850"/>
          <a:ext cx="2679700" cy="698500"/>
        </p:xfrm>
        <a:graphic>
          <a:graphicData uri="http://schemas.openxmlformats.org/presentationml/2006/ole">
            <mc:AlternateContent xmlns:mc="http://schemas.openxmlformats.org/markup-compatibility/2006">
              <mc:Choice xmlns:v="urn:schemas-microsoft-com:vml" Requires="v">
                <p:oleObj name="Equation" r:id="rId4" imgW="2679480" imgH="698400" progId="Equation.DSMT4">
                  <p:embed/>
                </p:oleObj>
              </mc:Choice>
              <mc:Fallback>
                <p:oleObj name="Equation" r:id="rId4" imgW="2679480" imgH="698400" progId="Equation.DSMT4">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9550" y="2228850"/>
                        <a:ext cx="26797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5" name="Object 11"/>
          <p:cNvGraphicFramePr>
            <a:graphicFrameLocks noChangeAspect="1"/>
          </p:cNvGraphicFramePr>
          <p:nvPr>
            <p:extLst>
              <p:ext uri="{D42A27DB-BD31-4B8C-83A1-F6EECF244321}">
                <p14:modId xmlns:p14="http://schemas.microsoft.com/office/powerpoint/2010/main" val="2558591745"/>
              </p:ext>
            </p:extLst>
          </p:nvPr>
        </p:nvGraphicFramePr>
        <p:xfrm>
          <a:off x="2749550" y="3022600"/>
          <a:ext cx="2959100" cy="1016000"/>
        </p:xfrm>
        <a:graphic>
          <a:graphicData uri="http://schemas.openxmlformats.org/presentationml/2006/ole">
            <mc:AlternateContent xmlns:mc="http://schemas.openxmlformats.org/markup-compatibility/2006">
              <mc:Choice xmlns:v="urn:schemas-microsoft-com:vml" Requires="v">
                <p:oleObj name="Equation" r:id="rId6" imgW="2958840" imgH="1015920" progId="Equation.DSMT4">
                  <p:embed/>
                </p:oleObj>
              </mc:Choice>
              <mc:Fallback>
                <p:oleObj name="Equation" r:id="rId6" imgW="2958840" imgH="1015920" progId="Equation.DSMT4">
                  <p:embed/>
                  <p:pic>
                    <p:nvPicPr>
                      <p:cNvPr id="0" name="Picture 11"/>
                      <p:cNvPicPr>
                        <a:picLocks noChangeAspect="1" noChangeArrowheads="1"/>
                      </p:cNvPicPr>
                      <p:nvPr/>
                    </p:nvPicPr>
                    <p:blipFill>
                      <a:blip r:embed="rId7"/>
                      <a:srcRect/>
                      <a:stretch>
                        <a:fillRect/>
                      </a:stretch>
                    </p:blipFill>
                    <p:spPr bwMode="auto">
                      <a:xfrm>
                        <a:off x="2749550" y="3022600"/>
                        <a:ext cx="29591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6" name="Object 12"/>
          <p:cNvGraphicFramePr>
            <a:graphicFrameLocks noChangeAspect="1"/>
          </p:cNvGraphicFramePr>
          <p:nvPr>
            <p:extLst>
              <p:ext uri="{D42A27DB-BD31-4B8C-83A1-F6EECF244321}">
                <p14:modId xmlns:p14="http://schemas.microsoft.com/office/powerpoint/2010/main" val="974023041"/>
              </p:ext>
            </p:extLst>
          </p:nvPr>
        </p:nvGraphicFramePr>
        <p:xfrm>
          <a:off x="2749550" y="4114800"/>
          <a:ext cx="723900" cy="838200"/>
        </p:xfrm>
        <a:graphic>
          <a:graphicData uri="http://schemas.openxmlformats.org/presentationml/2006/ole">
            <mc:AlternateContent xmlns:mc="http://schemas.openxmlformats.org/markup-compatibility/2006">
              <mc:Choice xmlns:v="urn:schemas-microsoft-com:vml" Requires="v">
                <p:oleObj name="Equation" r:id="rId8" imgW="723600" imgH="838080" progId="Equation.DSMT4">
                  <p:embed/>
                </p:oleObj>
              </mc:Choice>
              <mc:Fallback>
                <p:oleObj name="Equation" r:id="rId8" imgW="723600" imgH="838080" progId="Equation.DSMT4">
                  <p:embed/>
                  <p:pic>
                    <p:nvPicPr>
                      <p:cNvPr id="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9550" y="4114800"/>
                        <a:ext cx="723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Spherical Coordinate System</a:t>
            </a:r>
          </a:p>
        </p:txBody>
      </p:sp>
      <p:sp>
        <p:nvSpPr>
          <p:cNvPr id="3" name="Content Placeholder 2"/>
          <p:cNvSpPr>
            <a:spLocks noGrp="1"/>
          </p:cNvSpPr>
          <p:nvPr>
            <p:ph idx="1"/>
          </p:nvPr>
        </p:nvSpPr>
        <p:spPr>
          <a:xfrm>
            <a:off x="457200" y="1280160"/>
            <a:ext cx="8229600" cy="4487382"/>
          </a:xfrm>
        </p:spPr>
        <p:txBody>
          <a:bodyPr>
            <a:spAutoFit/>
          </a:bodyPr>
          <a:lstStyle/>
          <a:p>
            <a:r>
              <a:rPr lang="en-US" dirty="0"/>
              <a:t>The </a:t>
            </a:r>
            <a:r>
              <a:rPr lang="en-US" b="1" dirty="0"/>
              <a:t>spherical coordinate </a:t>
            </a:r>
            <a:r>
              <a:rPr lang="en-US" dirty="0"/>
              <a:t>system is most useful when the geometry of a problem has some sort of symmetry about a point, especially if that point can be made the</a:t>
            </a:r>
          </a:p>
          <a:p>
            <a:r>
              <a:rPr lang="en-US" dirty="0"/>
              <a:t>origin of the system. A point with Cartesian coordinates (</a:t>
            </a:r>
            <a:r>
              <a:rPr lang="en-US" i="1" dirty="0" err="1"/>
              <a:t>x</a:t>
            </a:r>
            <a:r>
              <a:rPr lang="en-US" dirty="0" err="1"/>
              <a:t>,</a:t>
            </a:r>
            <a:r>
              <a:rPr lang="en-US" i="1" dirty="0" err="1"/>
              <a:t>y</a:t>
            </a:r>
            <a:r>
              <a:rPr lang="en-US" dirty="0" err="1"/>
              <a:t>,</a:t>
            </a:r>
            <a:r>
              <a:rPr lang="en-US" i="1" dirty="0" err="1"/>
              <a:t>z</a:t>
            </a:r>
            <a:r>
              <a:rPr lang="en-US" dirty="0"/>
              <a:t>) corresponds to the spherical coordinates </a:t>
            </a:r>
            <a:br>
              <a:rPr lang="en-US" dirty="0"/>
            </a:br>
            <a:r>
              <a:rPr lang="en-US" dirty="0"/>
              <a:t>(</a:t>
            </a:r>
            <a:r>
              <a:rPr lang="el-GR" i="1" dirty="0">
                <a:latin typeface="Cambria Math" panose="02040503050406030204" pitchFamily="18" charset="0"/>
                <a:ea typeface="Cambria Math" panose="02040503050406030204" pitchFamily="18" charset="0"/>
                <a:sym typeface="Euclid Symbol"/>
              </a:rPr>
              <a:t>ρ</a:t>
            </a:r>
            <a:r>
              <a:rPr lang="en-US" dirty="0"/>
              <a:t>,</a:t>
            </a:r>
            <a:r>
              <a:rPr lang="el-GR" i="1" dirty="0">
                <a:latin typeface="Cambria Math" panose="02040503050406030204" pitchFamily="18" charset="0"/>
                <a:ea typeface="Cambria Math" panose="02040503050406030204" pitchFamily="18" charset="0"/>
                <a:sym typeface="Euclid Symbol"/>
              </a:rPr>
              <a:t>θ</a:t>
            </a:r>
            <a:r>
              <a:rPr lang="en-US" dirty="0"/>
              <a:t>,</a:t>
            </a:r>
            <a:r>
              <a:rPr lang="el-GR" i="1" dirty="0">
                <a:latin typeface="Cambria Math" panose="02040503050406030204" pitchFamily="18" charset="0"/>
                <a:ea typeface="Cambria Math" panose="02040503050406030204" pitchFamily="18" charset="0"/>
                <a:sym typeface="Euclid Symbol"/>
              </a:rPr>
              <a:t>φ</a:t>
            </a:r>
            <a:r>
              <a:rPr lang="en-US" dirty="0"/>
              <a:t>), where </a:t>
            </a:r>
            <a:r>
              <a:rPr lang="el-GR" i="1" dirty="0">
                <a:latin typeface="Cambria Math" panose="02040503050406030204" pitchFamily="18" charset="0"/>
                <a:ea typeface="Cambria Math" panose="02040503050406030204" pitchFamily="18" charset="0"/>
                <a:sym typeface="Euclid Symbol"/>
              </a:rPr>
              <a:t>ρ</a:t>
            </a:r>
            <a:r>
              <a:rPr lang="en-US" dirty="0"/>
              <a:t> is the distance between the origin and the point, </a:t>
            </a:r>
            <a:r>
              <a:rPr lang="el-GR" i="1" dirty="0">
                <a:latin typeface="Cambria Math" panose="02040503050406030204" pitchFamily="18" charset="0"/>
                <a:ea typeface="Cambria Math" panose="02040503050406030204" pitchFamily="18" charset="0"/>
                <a:sym typeface="Euclid Symbol"/>
              </a:rPr>
              <a:t>θ</a:t>
            </a:r>
            <a:r>
              <a:rPr lang="en-US" dirty="0"/>
              <a:t> has the same meaning as in cylindrical coordinates, and </a:t>
            </a:r>
            <a:r>
              <a:rPr lang="el-GR" i="1" dirty="0">
                <a:latin typeface="Cambria Math" panose="02040503050406030204" pitchFamily="18" charset="0"/>
                <a:ea typeface="Cambria Math" panose="02040503050406030204" pitchFamily="18" charset="0"/>
                <a:sym typeface="Euclid Symbol"/>
              </a:rPr>
              <a:t>φ</a:t>
            </a:r>
            <a:r>
              <a:rPr lang="en-US" dirty="0"/>
              <a:t> is the angle (sometimes called the </a:t>
            </a:r>
            <a:r>
              <a:rPr lang="en-US" i="1" dirty="0"/>
              <a:t>polar</a:t>
            </a:r>
            <a:r>
              <a:rPr lang="en-US" dirty="0"/>
              <a:t> angle) between the positive </a:t>
            </a:r>
            <a:r>
              <a:rPr lang="en-US" i="1" dirty="0"/>
              <a:t>z</a:t>
            </a:r>
            <a:r>
              <a:rPr lang="en-US" dirty="0"/>
              <a:t>-axis and the line segment joining the origin to the point.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Spherical Coordinate System (cont.)</a:t>
            </a:r>
          </a:p>
        </p:txBody>
      </p:sp>
      <p:sp>
        <p:nvSpPr>
          <p:cNvPr id="3" name="Content Placeholder 2"/>
          <p:cNvSpPr>
            <a:spLocks noGrp="1"/>
          </p:cNvSpPr>
          <p:nvPr>
            <p:ph idx="1"/>
          </p:nvPr>
        </p:nvSpPr>
        <p:spPr>
          <a:xfrm>
            <a:off x="457200" y="1280160"/>
            <a:ext cx="8229600" cy="2246769"/>
          </a:xfrm>
        </p:spPr>
        <p:txBody>
          <a:bodyPr>
            <a:spAutoFit/>
          </a:bodyPr>
          <a:lstStyle/>
          <a:p>
            <a:r>
              <a:rPr lang="en-US" dirty="0"/>
              <a:t>Unlike </a:t>
            </a:r>
            <a:r>
              <a:rPr lang="en-US" i="1" dirty="0"/>
              <a:t>r, </a:t>
            </a:r>
            <a:r>
              <a:rPr lang="el-GR" i="1" dirty="0">
                <a:latin typeface="Cambria Math" panose="02040503050406030204" pitchFamily="18" charset="0"/>
                <a:ea typeface="Cambria Math" panose="02040503050406030204" pitchFamily="18" charset="0"/>
                <a:sym typeface="Euclid Symbol"/>
              </a:rPr>
              <a:t>ρ</a:t>
            </a:r>
            <a:r>
              <a:rPr lang="en-US" i="1" dirty="0"/>
              <a:t>  </a:t>
            </a:r>
            <a:r>
              <a:rPr lang="en-US" dirty="0"/>
              <a:t>is required to be nonnegative, and </a:t>
            </a:r>
            <a:r>
              <a:rPr lang="el-GR" i="1" dirty="0">
                <a:latin typeface="Cambria Math" panose="02040503050406030204" pitchFamily="18" charset="0"/>
                <a:ea typeface="Cambria Math" panose="02040503050406030204" pitchFamily="18" charset="0"/>
                <a:sym typeface="Euclid Symbol"/>
              </a:rPr>
              <a:t>φ</a:t>
            </a:r>
            <a:r>
              <a:rPr lang="en-US" dirty="0"/>
              <a:t> is restricted to the interval [0,</a:t>
            </a:r>
            <a:r>
              <a:rPr lang="el-GR" i="1" dirty="0">
                <a:latin typeface="Cambria Math" panose="02040503050406030204" pitchFamily="18" charset="0"/>
                <a:ea typeface="Cambria Math" panose="02040503050406030204" pitchFamily="18" charset="0"/>
                <a:sym typeface="Euclid Symbol"/>
              </a:rPr>
              <a:t>π</a:t>
            </a:r>
            <a:r>
              <a:rPr lang="en-US" i="1" dirty="0">
                <a:latin typeface="Cambria Math" panose="02040503050406030204" pitchFamily="18" charset="0"/>
                <a:ea typeface="Cambria Math" panose="02040503050406030204" pitchFamily="18" charset="0"/>
                <a:sym typeface="Euclid Symbol"/>
              </a:rPr>
              <a:t> </a:t>
            </a:r>
            <a:r>
              <a:rPr lang="en-US" dirty="0"/>
              <a:t>]. Figure 6 illustrates the relationship between (</a:t>
            </a:r>
            <a:r>
              <a:rPr lang="en-US" i="1" dirty="0" err="1"/>
              <a:t>x</a:t>
            </a:r>
            <a:r>
              <a:rPr lang="en-US" dirty="0" err="1"/>
              <a:t>,</a:t>
            </a:r>
            <a:r>
              <a:rPr lang="en-US" i="1" dirty="0" err="1"/>
              <a:t>y</a:t>
            </a:r>
            <a:r>
              <a:rPr lang="en-US" dirty="0" err="1"/>
              <a:t>,</a:t>
            </a:r>
            <a:r>
              <a:rPr lang="en-US" i="1" dirty="0" err="1"/>
              <a:t>z</a:t>
            </a:r>
            <a:r>
              <a:rPr lang="en-US" dirty="0"/>
              <a:t>) and</a:t>
            </a:r>
            <a:br>
              <a:rPr lang="en-US" dirty="0"/>
            </a:br>
            <a:r>
              <a:rPr lang="en-US" dirty="0"/>
              <a:t>(</a:t>
            </a:r>
            <a:r>
              <a:rPr lang="el-GR" i="1" dirty="0">
                <a:latin typeface="Cambria Math" panose="02040503050406030204" pitchFamily="18" charset="0"/>
                <a:ea typeface="Cambria Math" panose="02040503050406030204" pitchFamily="18" charset="0"/>
                <a:sym typeface="Euclid Symbol"/>
              </a:rPr>
              <a:t>ρ</a:t>
            </a:r>
            <a:r>
              <a:rPr lang="en-US" dirty="0"/>
              <a:t>,</a:t>
            </a:r>
            <a:r>
              <a:rPr lang="el-GR" i="1" dirty="0">
                <a:latin typeface="Cambria Math" panose="02040503050406030204" pitchFamily="18" charset="0"/>
                <a:ea typeface="Cambria Math" panose="02040503050406030204" pitchFamily="18" charset="0"/>
                <a:sym typeface="Euclid Symbol"/>
              </a:rPr>
              <a:t>θ</a:t>
            </a:r>
            <a:r>
              <a:rPr lang="en-US" dirty="0"/>
              <a:t>,</a:t>
            </a:r>
            <a:r>
              <a:rPr lang="el-GR" i="1" dirty="0">
                <a:latin typeface="Cambria Math" panose="02040503050406030204" pitchFamily="18" charset="0"/>
                <a:ea typeface="Cambria Math" panose="02040503050406030204" pitchFamily="18" charset="0"/>
                <a:sym typeface="Euclid Symbol"/>
              </a:rPr>
              <a:t>φ</a:t>
            </a:r>
            <a:r>
              <a:rPr lang="en-US" dirty="0"/>
              <a:t>), as well as the coordinate </a:t>
            </a:r>
            <a:br>
              <a:rPr lang="en-US" dirty="0"/>
            </a:br>
            <a:r>
              <a:rPr lang="en-US" i="1" dirty="0"/>
              <a:t>r</a:t>
            </a:r>
            <a:r>
              <a:rPr lang="en-US" dirty="0"/>
              <a:t> of the cylindrical system—we</a:t>
            </a:r>
          </a:p>
        </p:txBody>
      </p:sp>
      <p:pic>
        <p:nvPicPr>
          <p:cNvPr id="55298" name="Picture 2"/>
          <p:cNvPicPr>
            <a:picLocks noChangeAspect="1" noChangeArrowheads="1"/>
          </p:cNvPicPr>
          <p:nvPr/>
        </p:nvPicPr>
        <p:blipFill>
          <a:blip r:embed="rId2" cstate="print">
            <a:clrChange>
              <a:clrFrom>
                <a:srgbClr val="FFFFFF"/>
              </a:clrFrom>
              <a:clrTo>
                <a:srgbClr val="FFFFFF">
                  <a:alpha val="0"/>
                </a:srgbClr>
              </a:clrTo>
            </a:clrChange>
            <a:lum bright="-20000"/>
          </a:blip>
          <a:srcRect t="1867"/>
          <a:stretch>
            <a:fillRect/>
          </a:stretch>
        </p:blipFill>
        <p:spPr bwMode="auto">
          <a:xfrm>
            <a:off x="5581650" y="2438400"/>
            <a:ext cx="3028950" cy="3505200"/>
          </a:xfrm>
          <a:prstGeom prst="rect">
            <a:avLst/>
          </a:prstGeom>
          <a:noFill/>
          <a:ln w="9525">
            <a:noFill/>
            <a:miter lim="800000"/>
            <a:headEnd/>
            <a:tailEnd/>
          </a:ln>
        </p:spPr>
      </p:pic>
      <p:sp>
        <p:nvSpPr>
          <p:cNvPr id="5" name="Rectangle 4"/>
          <p:cNvSpPr/>
          <p:nvPr/>
        </p:nvSpPr>
        <p:spPr>
          <a:xfrm>
            <a:off x="4648200" y="5334000"/>
            <a:ext cx="1370055" cy="523220"/>
          </a:xfrm>
          <a:prstGeom prst="rect">
            <a:avLst/>
          </a:prstGeom>
        </p:spPr>
        <p:txBody>
          <a:bodyPr wrap="none">
            <a:spAutoFit/>
          </a:bodyPr>
          <a:lstStyle/>
          <a:p>
            <a:r>
              <a:rPr lang="en-US" sz="2800" b="1" dirty="0"/>
              <a:t>Figure 6</a:t>
            </a:r>
          </a:p>
        </p:txBody>
      </p:sp>
      <p:sp>
        <p:nvSpPr>
          <p:cNvPr id="6" name="Content Placeholder 2">
            <a:extLst>
              <a:ext uri="{FF2B5EF4-FFF2-40B4-BE49-F238E27FC236}">
                <a16:creationId xmlns:a16="http://schemas.microsoft.com/office/drawing/2014/main" id="{A8D8B1DD-16C8-6BBB-65A8-5394B21CD83E}"/>
              </a:ext>
            </a:extLst>
          </p:cNvPr>
          <p:cNvSpPr txBox="1">
            <a:spLocks/>
          </p:cNvSpPr>
          <p:nvPr/>
        </p:nvSpPr>
        <p:spPr>
          <a:xfrm>
            <a:off x="415290" y="3389768"/>
            <a:ext cx="4994910" cy="1384995"/>
          </a:xfrm>
          <a:prstGeom prst="rect">
            <a:avLst/>
          </a:prstGeom>
        </p:spPr>
        <p:txBody>
          <a:bodyPr wrap="square">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will soon summarize all the relationships in a complete conversion table.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 </a:t>
            </a:r>
          </a:p>
        </p:txBody>
      </p:sp>
      <p:sp>
        <p:nvSpPr>
          <p:cNvPr id="3" name="Content Placeholder 2"/>
          <p:cNvSpPr>
            <a:spLocks noGrp="1"/>
          </p:cNvSpPr>
          <p:nvPr>
            <p:ph idx="1"/>
          </p:nvPr>
        </p:nvSpPr>
        <p:spPr>
          <a:xfrm>
            <a:off x="457200" y="1280160"/>
            <a:ext cx="8229600" cy="2677656"/>
          </a:xfrm>
          <a:ln w="28575">
            <a:solidFill>
              <a:srgbClr val="FF0000"/>
            </a:solidFill>
          </a:ln>
        </p:spPr>
        <p:txBody>
          <a:bodyPr>
            <a:spAutoFit/>
          </a:bodyPr>
          <a:lstStyle/>
          <a:p>
            <a:r>
              <a:rPr lang="en-US" dirty="0">
                <a:solidFill>
                  <a:schemeClr val="tx1"/>
                </a:solidFill>
              </a:rPr>
              <a:t>A few words of warning are in order: both the symbols used and the order of the coordinates vary somewhat with the field of study and between texts. In physics texts, </a:t>
            </a:r>
            <a:r>
              <a:rPr lang="el-GR" i="1" dirty="0">
                <a:solidFill>
                  <a:schemeClr val="tx1"/>
                </a:solidFill>
                <a:latin typeface="Cambria Math" panose="02040503050406030204" pitchFamily="18" charset="0"/>
                <a:ea typeface="Cambria Math" panose="02040503050406030204" pitchFamily="18" charset="0"/>
                <a:sym typeface="Euclid Symbol"/>
              </a:rPr>
              <a:t>θ</a:t>
            </a:r>
            <a:r>
              <a:rPr lang="en-US" i="1" dirty="0">
                <a:solidFill>
                  <a:schemeClr val="tx1"/>
                </a:solidFill>
              </a:rPr>
              <a:t>  </a:t>
            </a:r>
            <a:r>
              <a:rPr lang="en-US" dirty="0">
                <a:solidFill>
                  <a:schemeClr val="tx1"/>
                </a:solidFill>
              </a:rPr>
              <a:t>is typically used to denote the polar angle and </a:t>
            </a:r>
            <a:r>
              <a:rPr lang="el-GR" i="1" dirty="0">
                <a:solidFill>
                  <a:schemeClr val="tx1"/>
                </a:solidFill>
                <a:latin typeface="Cambria Math" panose="02040503050406030204" pitchFamily="18" charset="0"/>
                <a:ea typeface="Cambria Math" panose="02040503050406030204" pitchFamily="18" charset="0"/>
                <a:sym typeface="Euclid Symbol"/>
              </a:rPr>
              <a:t>φ</a:t>
            </a:r>
            <a:r>
              <a:rPr lang="en-US" dirty="0">
                <a:solidFill>
                  <a:schemeClr val="tx1"/>
                </a:solidFill>
              </a:rPr>
              <a:t>  the angle in the </a:t>
            </a:r>
            <a:r>
              <a:rPr lang="en-US" i="1" dirty="0">
                <a:solidFill>
                  <a:schemeClr val="tx1"/>
                </a:solidFill>
              </a:rPr>
              <a:t>xy</a:t>
            </a:r>
            <a:r>
              <a:rPr lang="en-US" dirty="0">
                <a:solidFill>
                  <a:schemeClr val="tx1"/>
                </a:solidFill>
              </a:rPr>
              <a:t>‑plane (sometimes called the </a:t>
            </a:r>
            <a:r>
              <a:rPr lang="en-US" i="1" dirty="0">
                <a:solidFill>
                  <a:schemeClr val="tx1"/>
                </a:solidFill>
              </a:rPr>
              <a:t>azimuth</a:t>
            </a:r>
            <a:r>
              <a:rPr lang="en-US" dirty="0">
                <a:solidFill>
                  <a:schemeClr val="tx1"/>
                </a:solidFill>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 (cont.) </a:t>
            </a:r>
          </a:p>
        </p:txBody>
      </p:sp>
      <p:sp>
        <p:nvSpPr>
          <p:cNvPr id="3" name="Content Placeholder 2"/>
          <p:cNvSpPr>
            <a:spLocks noGrp="1"/>
          </p:cNvSpPr>
          <p:nvPr>
            <p:ph idx="1"/>
          </p:nvPr>
        </p:nvSpPr>
        <p:spPr>
          <a:xfrm>
            <a:off x="457200" y="1280160"/>
            <a:ext cx="8229600" cy="3539430"/>
          </a:xfrm>
          <a:ln w="28575">
            <a:solidFill>
              <a:srgbClr val="FF0000"/>
            </a:solidFill>
          </a:ln>
        </p:spPr>
        <p:txBody>
          <a:bodyPr>
            <a:spAutoFit/>
          </a:bodyPr>
          <a:lstStyle/>
          <a:p>
            <a:r>
              <a:rPr lang="en-US" dirty="0">
                <a:solidFill>
                  <a:schemeClr val="tx1"/>
                </a:solidFill>
              </a:rPr>
              <a:t>And if spherical coordinates alone appear, </a:t>
            </a:r>
            <a:r>
              <a:rPr lang="en-US" i="1" dirty="0">
                <a:solidFill>
                  <a:schemeClr val="tx1"/>
                </a:solidFill>
              </a:rPr>
              <a:t>r</a:t>
            </a:r>
            <a:r>
              <a:rPr lang="en-US" dirty="0">
                <a:solidFill>
                  <a:schemeClr val="tx1"/>
                </a:solidFill>
              </a:rPr>
              <a:t> might be used in place of </a:t>
            </a:r>
            <a:r>
              <a:rPr lang="el-GR" i="1" dirty="0">
                <a:solidFill>
                  <a:schemeClr val="tx1"/>
                </a:solidFill>
                <a:latin typeface="Cambria Math" panose="02040503050406030204" pitchFamily="18" charset="0"/>
                <a:ea typeface="Cambria Math" panose="02040503050406030204" pitchFamily="18" charset="0"/>
                <a:sym typeface="Euclid Symbol"/>
              </a:rPr>
              <a:t>ρ</a:t>
            </a:r>
            <a:r>
              <a:rPr lang="en-US" dirty="0">
                <a:solidFill>
                  <a:schemeClr val="tx1"/>
                </a:solidFill>
              </a:rPr>
              <a:t> (if both spherical and cylindrical coordinates are in use, it’s convenient to have different symbols for the two different coordinates). Finally, some texts swap the order of the polar and azimuth angles when listing the coordinates. Be sure to know how the symbols and their order are defined in any text you read.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Spherical Coordinate System (cont.)</a:t>
            </a:r>
          </a:p>
        </p:txBody>
      </p:sp>
      <p:sp>
        <p:nvSpPr>
          <p:cNvPr id="3" name="Content Placeholder 2"/>
          <p:cNvSpPr>
            <a:spLocks noGrp="1"/>
          </p:cNvSpPr>
          <p:nvPr>
            <p:ph idx="1"/>
          </p:nvPr>
        </p:nvSpPr>
        <p:spPr>
          <a:xfrm>
            <a:off x="473579" y="1309437"/>
            <a:ext cx="8229600" cy="4572000"/>
          </a:xfrm>
        </p:spPr>
        <p:txBody>
          <a:bodyPr/>
          <a:lstStyle/>
          <a:p>
            <a:r>
              <a:rPr lang="en-US" dirty="0"/>
              <a:t>To get a sense of the kinds of objects that can easily be described with spherical coordinates, consider the graphs of </a:t>
            </a:r>
            <a:r>
              <a:rPr lang="el-GR" i="1" dirty="0">
                <a:latin typeface="Cambria Math" panose="02040503050406030204" pitchFamily="18" charset="0"/>
                <a:ea typeface="Cambria Math" panose="02040503050406030204" pitchFamily="18" charset="0"/>
                <a:sym typeface="Euclid Symbol"/>
              </a:rPr>
              <a:t>ρ</a:t>
            </a:r>
            <a:r>
              <a:rPr lang="en-US" i="1" dirty="0"/>
              <a:t> </a:t>
            </a:r>
            <a:r>
              <a:rPr lang="en-US" dirty="0">
                <a:latin typeface="Symbol" pitchFamily="82" charset="2"/>
              </a:rPr>
              <a:t>=</a:t>
            </a:r>
            <a:r>
              <a:rPr lang="en-US" dirty="0"/>
              <a:t> 1,                 and                 shown in </a:t>
            </a:r>
            <a:br>
              <a:rPr lang="en-US" dirty="0"/>
            </a:br>
            <a:r>
              <a:rPr lang="en-US" dirty="0"/>
              <a:t>Figure 7.</a:t>
            </a:r>
          </a:p>
        </p:txBody>
      </p:sp>
      <p:graphicFrame>
        <p:nvGraphicFramePr>
          <p:cNvPr id="56322" name="Object 2"/>
          <p:cNvGraphicFramePr>
            <a:graphicFrameLocks noChangeAspect="1"/>
          </p:cNvGraphicFramePr>
          <p:nvPr>
            <p:extLst>
              <p:ext uri="{D42A27DB-BD31-4B8C-83A1-F6EECF244321}">
                <p14:modId xmlns:p14="http://schemas.microsoft.com/office/powerpoint/2010/main" val="2276504082"/>
              </p:ext>
            </p:extLst>
          </p:nvPr>
        </p:nvGraphicFramePr>
        <p:xfrm>
          <a:off x="2851444" y="2244078"/>
          <a:ext cx="1244600" cy="431800"/>
        </p:xfrm>
        <a:graphic>
          <a:graphicData uri="http://schemas.openxmlformats.org/presentationml/2006/ole">
            <mc:AlternateContent xmlns:mc="http://schemas.openxmlformats.org/markup-compatibility/2006">
              <mc:Choice xmlns:v="urn:schemas-microsoft-com:vml" Requires="v">
                <p:oleObj name="Equation" r:id="rId2" imgW="1244520" imgH="431640" progId="Equation.DSMT4">
                  <p:embed/>
                </p:oleObj>
              </mc:Choice>
              <mc:Fallback>
                <p:oleObj name="Equation" r:id="rId2" imgW="1244520" imgH="431640" progId="Equation.DSMT4">
                  <p:embed/>
                  <p:pic>
                    <p:nvPicPr>
                      <p:cNvPr id="0" name="Picture 2"/>
                      <p:cNvPicPr>
                        <a:picLocks noChangeAspect="1" noChangeArrowheads="1"/>
                      </p:cNvPicPr>
                      <p:nvPr/>
                    </p:nvPicPr>
                    <p:blipFill>
                      <a:blip r:embed="rId3"/>
                      <a:srcRect/>
                      <a:stretch>
                        <a:fillRect/>
                      </a:stretch>
                    </p:blipFill>
                    <p:spPr bwMode="auto">
                      <a:xfrm>
                        <a:off x="2851444" y="2244078"/>
                        <a:ext cx="1244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3" name="Object 3"/>
          <p:cNvGraphicFramePr>
            <a:graphicFrameLocks noChangeAspect="1"/>
          </p:cNvGraphicFramePr>
          <p:nvPr>
            <p:extLst>
              <p:ext uri="{D42A27DB-BD31-4B8C-83A1-F6EECF244321}">
                <p14:modId xmlns:p14="http://schemas.microsoft.com/office/powerpoint/2010/main" val="365847865"/>
              </p:ext>
            </p:extLst>
          </p:nvPr>
        </p:nvGraphicFramePr>
        <p:xfrm>
          <a:off x="4757738" y="2235200"/>
          <a:ext cx="1282700" cy="431800"/>
        </p:xfrm>
        <a:graphic>
          <a:graphicData uri="http://schemas.openxmlformats.org/presentationml/2006/ole">
            <mc:AlternateContent xmlns:mc="http://schemas.openxmlformats.org/markup-compatibility/2006">
              <mc:Choice xmlns:v="urn:schemas-microsoft-com:vml" Requires="v">
                <p:oleObj name="Equation" r:id="rId4" imgW="1282680" imgH="431640" progId="Equation.DSMT4">
                  <p:embed/>
                </p:oleObj>
              </mc:Choice>
              <mc:Fallback>
                <p:oleObj name="Equation" r:id="rId4" imgW="1282680" imgH="431640" progId="Equation.DSMT4">
                  <p:embed/>
                  <p:pic>
                    <p:nvPicPr>
                      <p:cNvPr id="0" name="Picture 3"/>
                      <p:cNvPicPr>
                        <a:picLocks noChangeAspect="1" noChangeArrowheads="1"/>
                      </p:cNvPicPr>
                      <p:nvPr/>
                    </p:nvPicPr>
                    <p:blipFill>
                      <a:blip r:embed="rId5"/>
                      <a:srcRect/>
                      <a:stretch>
                        <a:fillRect/>
                      </a:stretch>
                    </p:blipFill>
                    <p:spPr bwMode="auto">
                      <a:xfrm>
                        <a:off x="4757738" y="2235200"/>
                        <a:ext cx="1282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4"/>
          <p:cNvPicPr>
            <a:picLocks noChangeAspect="1" noChangeArrowheads="1"/>
          </p:cNvPicPr>
          <p:nvPr/>
        </p:nvPicPr>
        <p:blipFill>
          <a:blip r:embed="rId6" cstate="print">
            <a:clrChange>
              <a:clrFrom>
                <a:srgbClr val="FFFFFF"/>
              </a:clrFrom>
              <a:clrTo>
                <a:srgbClr val="FFFFFF">
                  <a:alpha val="0"/>
                </a:srgbClr>
              </a:clrTo>
            </a:clrChange>
            <a:lum bright="-10000"/>
          </a:blip>
          <a:srcRect l="6250"/>
          <a:stretch>
            <a:fillRect/>
          </a:stretch>
        </p:blipFill>
        <p:spPr bwMode="auto">
          <a:xfrm>
            <a:off x="457200" y="3057627"/>
            <a:ext cx="2402080" cy="2337987"/>
          </a:xfrm>
          <a:prstGeom prst="rect">
            <a:avLst/>
          </a:prstGeom>
          <a:noFill/>
          <a:ln w="9525">
            <a:noFill/>
            <a:miter lim="800000"/>
            <a:headEnd/>
            <a:tailEnd/>
          </a:ln>
        </p:spPr>
      </p:pic>
      <p:pic>
        <p:nvPicPr>
          <p:cNvPr id="7" name="Picture 5"/>
          <p:cNvPicPr>
            <a:picLocks noChangeAspect="1" noChangeArrowheads="1"/>
          </p:cNvPicPr>
          <p:nvPr/>
        </p:nvPicPr>
        <p:blipFill>
          <a:blip r:embed="rId7" cstate="print">
            <a:clrChange>
              <a:clrFrom>
                <a:srgbClr val="FFFFFF"/>
              </a:clrFrom>
              <a:clrTo>
                <a:srgbClr val="FFFFFF">
                  <a:alpha val="0"/>
                </a:srgbClr>
              </a:clrTo>
            </a:clrChange>
            <a:lum bright="-10000"/>
          </a:blip>
          <a:srcRect/>
          <a:stretch>
            <a:fillRect/>
          </a:stretch>
        </p:blipFill>
        <p:spPr bwMode="auto">
          <a:xfrm>
            <a:off x="3429000" y="2590800"/>
            <a:ext cx="1934391" cy="2362200"/>
          </a:xfrm>
          <a:prstGeom prst="rect">
            <a:avLst/>
          </a:prstGeom>
          <a:noFill/>
          <a:ln w="9525">
            <a:noFill/>
            <a:miter lim="800000"/>
            <a:headEnd/>
            <a:tailEnd/>
          </a:ln>
        </p:spPr>
      </p:pic>
      <p:pic>
        <p:nvPicPr>
          <p:cNvPr id="8" name="Picture 6"/>
          <p:cNvPicPr>
            <a:picLocks noChangeAspect="1" noChangeArrowheads="1"/>
          </p:cNvPicPr>
          <p:nvPr/>
        </p:nvPicPr>
        <p:blipFill>
          <a:blip r:embed="rId8" cstate="print">
            <a:clrChange>
              <a:clrFrom>
                <a:srgbClr val="FFFFFF"/>
              </a:clrFrom>
              <a:clrTo>
                <a:srgbClr val="FFFFFF">
                  <a:alpha val="0"/>
                </a:srgbClr>
              </a:clrTo>
            </a:clrChange>
            <a:lum bright="-10000"/>
          </a:blip>
          <a:srcRect l="5024"/>
          <a:stretch>
            <a:fillRect/>
          </a:stretch>
        </p:blipFill>
        <p:spPr bwMode="auto">
          <a:xfrm>
            <a:off x="5963591" y="2913480"/>
            <a:ext cx="2269621" cy="2438400"/>
          </a:xfrm>
          <a:prstGeom prst="rect">
            <a:avLst/>
          </a:prstGeom>
          <a:noFill/>
          <a:ln w="9525">
            <a:noFill/>
            <a:miter lim="800000"/>
            <a:headEnd/>
            <a:tailEnd/>
          </a:ln>
        </p:spPr>
      </p:pic>
      <p:sp>
        <p:nvSpPr>
          <p:cNvPr id="4" name="Rectangle 3"/>
          <p:cNvSpPr/>
          <p:nvPr/>
        </p:nvSpPr>
        <p:spPr>
          <a:xfrm>
            <a:off x="228600" y="5290571"/>
            <a:ext cx="2514600" cy="646331"/>
          </a:xfrm>
          <a:prstGeom prst="rect">
            <a:avLst/>
          </a:prstGeom>
        </p:spPr>
        <p:txBody>
          <a:bodyPr wrap="square">
            <a:spAutoFit/>
          </a:bodyPr>
          <a:lstStyle/>
          <a:p>
            <a:pPr algn="ctr"/>
            <a:r>
              <a:rPr lang="en-US" dirty="0"/>
              <a:t>Sphere of </a:t>
            </a:r>
          </a:p>
          <a:p>
            <a:pPr algn="ctr"/>
            <a:r>
              <a:rPr lang="en-US" dirty="0"/>
              <a:t>Radius 1</a:t>
            </a:r>
          </a:p>
        </p:txBody>
      </p:sp>
      <p:sp>
        <p:nvSpPr>
          <p:cNvPr id="5" name="Rectangle 4"/>
          <p:cNvSpPr/>
          <p:nvPr/>
        </p:nvSpPr>
        <p:spPr>
          <a:xfrm>
            <a:off x="1905000" y="4855545"/>
            <a:ext cx="4572000" cy="646331"/>
          </a:xfrm>
          <a:prstGeom prst="rect">
            <a:avLst/>
          </a:prstGeom>
        </p:spPr>
        <p:txBody>
          <a:bodyPr>
            <a:spAutoFit/>
          </a:bodyPr>
          <a:lstStyle/>
          <a:p>
            <a:pPr algn="ctr"/>
            <a:r>
              <a:rPr lang="en-US" dirty="0"/>
              <a:t>Half-Plane</a:t>
            </a:r>
          </a:p>
          <a:p>
            <a:pPr algn="ctr"/>
            <a:r>
              <a:rPr lang="en-US" dirty="0"/>
              <a:t>(Remember</a:t>
            </a:r>
            <a:r>
              <a:rPr lang="en-US" i="1" dirty="0"/>
              <a:t> </a:t>
            </a:r>
            <a:r>
              <a:rPr lang="en-US" i="1" dirty="0">
                <a:sym typeface="Euclid Symbol"/>
              </a:rPr>
              <a:t></a:t>
            </a:r>
            <a:r>
              <a:rPr lang="en-US" i="1" dirty="0">
                <a:sym typeface="Symbol"/>
              </a:rPr>
              <a:t></a:t>
            </a:r>
            <a:r>
              <a:rPr lang="en-US" dirty="0">
                <a:sym typeface="Symbol"/>
              </a:rPr>
              <a:t></a:t>
            </a:r>
            <a:r>
              <a:rPr lang="en-US" i="1" dirty="0"/>
              <a:t> </a:t>
            </a:r>
            <a:r>
              <a:rPr lang="en-US" dirty="0"/>
              <a:t>0)</a:t>
            </a:r>
          </a:p>
        </p:txBody>
      </p:sp>
      <p:sp>
        <p:nvSpPr>
          <p:cNvPr id="9" name="Rectangle 8"/>
          <p:cNvSpPr/>
          <p:nvPr/>
        </p:nvSpPr>
        <p:spPr>
          <a:xfrm>
            <a:off x="6623624" y="5304870"/>
            <a:ext cx="667170" cy="369332"/>
          </a:xfrm>
          <a:prstGeom prst="rect">
            <a:avLst/>
          </a:prstGeom>
        </p:spPr>
        <p:txBody>
          <a:bodyPr wrap="none">
            <a:spAutoFit/>
          </a:bodyPr>
          <a:lstStyle/>
          <a:p>
            <a:r>
              <a:rPr lang="en-US" dirty="0"/>
              <a:t>Cone</a:t>
            </a:r>
          </a:p>
        </p:txBody>
      </p:sp>
      <p:sp>
        <p:nvSpPr>
          <p:cNvPr id="10" name="Rectangle 9"/>
          <p:cNvSpPr/>
          <p:nvPr/>
        </p:nvSpPr>
        <p:spPr>
          <a:xfrm>
            <a:off x="1676400" y="5583457"/>
            <a:ext cx="7467600" cy="461665"/>
          </a:xfrm>
          <a:prstGeom prst="rect">
            <a:avLst/>
          </a:prstGeom>
        </p:spPr>
        <p:txBody>
          <a:bodyPr wrap="square">
            <a:spAutoFit/>
          </a:bodyPr>
          <a:lstStyle/>
          <a:p>
            <a:r>
              <a:rPr lang="en-US" b="1" dirty="0"/>
              <a:t>        </a:t>
            </a:r>
            <a:r>
              <a:rPr lang="en-US" sz="2400" b="1" dirty="0"/>
              <a:t>Figure 7 </a:t>
            </a:r>
            <a:r>
              <a:rPr lang="en-US" sz="2400" dirty="0"/>
              <a:t>Graphs of Equations in Spherical Coordinates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Cylindrical Coordinate System (cont.)</a:t>
            </a:r>
          </a:p>
        </p:txBody>
      </p:sp>
      <p:sp>
        <p:nvSpPr>
          <p:cNvPr id="3" name="Content Placeholder 2"/>
          <p:cNvSpPr>
            <a:spLocks noGrp="1"/>
          </p:cNvSpPr>
          <p:nvPr>
            <p:ph idx="1"/>
          </p:nvPr>
        </p:nvSpPr>
        <p:spPr>
          <a:xfrm>
            <a:off x="457200" y="1280160"/>
            <a:ext cx="4800600" cy="4572000"/>
          </a:xfrm>
        </p:spPr>
        <p:txBody>
          <a:bodyPr/>
          <a:lstStyle/>
          <a:p>
            <a:r>
              <a:rPr lang="en-US" dirty="0"/>
              <a:t>Figure 1 illustrates the relationship between (</a:t>
            </a:r>
            <a:r>
              <a:rPr lang="en-US" i="1" dirty="0" err="1"/>
              <a:t>x</a:t>
            </a:r>
            <a:r>
              <a:rPr lang="en-US" dirty="0" err="1"/>
              <a:t>,</a:t>
            </a:r>
            <a:r>
              <a:rPr lang="en-US" i="1" dirty="0" err="1"/>
              <a:t>y</a:t>
            </a:r>
            <a:r>
              <a:rPr lang="en-US" dirty="0" err="1"/>
              <a:t>,</a:t>
            </a:r>
            <a:r>
              <a:rPr lang="en-US" i="1" dirty="0" err="1"/>
              <a:t>z</a:t>
            </a:r>
            <a:r>
              <a:rPr lang="en-US" dirty="0"/>
              <a:t>) and (</a:t>
            </a:r>
            <a:r>
              <a:rPr lang="en-US" i="1" dirty="0"/>
              <a:t>r</a:t>
            </a:r>
            <a:r>
              <a:rPr lang="en-US" dirty="0"/>
              <a:t>,</a:t>
            </a:r>
            <a:r>
              <a:rPr lang="el-GR" i="1" dirty="0">
                <a:latin typeface="Cambria Math" panose="02040503050406030204" pitchFamily="18" charset="0"/>
                <a:ea typeface="Cambria Math" panose="02040503050406030204" pitchFamily="18" charset="0"/>
                <a:sym typeface="Euclid Symbol"/>
              </a:rPr>
              <a:t>θ</a:t>
            </a:r>
            <a:r>
              <a:rPr lang="en-US" dirty="0"/>
              <a:t>,</a:t>
            </a:r>
            <a:r>
              <a:rPr lang="en-US" i="1" dirty="0"/>
              <a:t>z</a:t>
            </a:r>
            <a:r>
              <a:rPr lang="en-US" dirty="0"/>
              <a:t>).</a:t>
            </a:r>
          </a:p>
        </p:txBody>
      </p:sp>
      <p:grpSp>
        <p:nvGrpSpPr>
          <p:cNvPr id="6" name="Group 5"/>
          <p:cNvGrpSpPr/>
          <p:nvPr/>
        </p:nvGrpSpPr>
        <p:grpSpPr>
          <a:xfrm>
            <a:off x="1518267" y="1097280"/>
            <a:ext cx="7479066" cy="4787890"/>
            <a:chOff x="1518267" y="1219200"/>
            <a:chExt cx="7479066" cy="4787890"/>
          </a:xfrm>
        </p:grpSpPr>
        <p:pic>
          <p:nvPicPr>
            <p:cNvPr id="76802"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562600" y="1219200"/>
              <a:ext cx="2969540" cy="4343400"/>
            </a:xfrm>
            <a:prstGeom prst="rect">
              <a:avLst/>
            </a:prstGeom>
            <a:noFill/>
            <a:ln w="9525">
              <a:noFill/>
              <a:miter lim="800000"/>
              <a:headEnd/>
              <a:tailEnd/>
            </a:ln>
          </p:spPr>
        </p:pic>
        <p:sp>
          <p:nvSpPr>
            <p:cNvPr id="5" name="Rectangle 4"/>
            <p:cNvSpPr/>
            <p:nvPr/>
          </p:nvSpPr>
          <p:spPr>
            <a:xfrm>
              <a:off x="1518267" y="5483870"/>
              <a:ext cx="7479066" cy="523220"/>
            </a:xfrm>
            <a:prstGeom prst="rect">
              <a:avLst/>
            </a:prstGeom>
          </p:spPr>
          <p:txBody>
            <a:bodyPr wrap="square">
              <a:spAutoFit/>
            </a:bodyPr>
            <a:lstStyle/>
            <a:p>
              <a:r>
                <a:rPr lang="en-US" sz="2800" b="1" dirty="0"/>
                <a:t>Figure 1 </a:t>
              </a:r>
              <a:r>
                <a:rPr lang="en-US" sz="2800" dirty="0"/>
                <a:t>Cylindrical Coordinates of a Point in Space</a:t>
              </a:r>
              <a:endParaRPr lang="en-US" sz="2800" b="1" dirty="0"/>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Spherical Coordinate System (cont.)</a:t>
            </a:r>
          </a:p>
        </p:txBody>
      </p:sp>
      <p:sp>
        <p:nvSpPr>
          <p:cNvPr id="3" name="Content Placeholder 2"/>
          <p:cNvSpPr>
            <a:spLocks noGrp="1"/>
          </p:cNvSpPr>
          <p:nvPr>
            <p:ph idx="1"/>
          </p:nvPr>
        </p:nvSpPr>
        <p:spPr>
          <a:xfrm>
            <a:off x="473579" y="1309437"/>
            <a:ext cx="4555621" cy="4572000"/>
          </a:xfrm>
        </p:spPr>
        <p:txBody>
          <a:bodyPr/>
          <a:lstStyle/>
          <a:p>
            <a:r>
              <a:rPr lang="en-US" dirty="0"/>
              <a:t>The following table, based on Figure 6, expresses the relationships between Cartesian, cylindrical, and spherical coordinates and can be used as a reference when converting from one system to another.</a:t>
            </a:r>
          </a:p>
        </p:txBody>
      </p:sp>
      <p:pic>
        <p:nvPicPr>
          <p:cNvPr id="4" name="Picture 2">
            <a:extLst>
              <a:ext uri="{FF2B5EF4-FFF2-40B4-BE49-F238E27FC236}">
                <a16:creationId xmlns:a16="http://schemas.microsoft.com/office/drawing/2014/main" id="{631A9ABF-B451-CFA3-37B6-C56AABA31C26}"/>
              </a:ext>
            </a:extLst>
          </p:cNvPr>
          <p:cNvPicPr>
            <a:picLocks noChangeAspect="1" noChangeArrowheads="1"/>
          </p:cNvPicPr>
          <p:nvPr/>
        </p:nvPicPr>
        <p:blipFill>
          <a:blip r:embed="rId2" cstate="print">
            <a:clrChange>
              <a:clrFrom>
                <a:srgbClr val="FFFFFF"/>
              </a:clrFrom>
              <a:clrTo>
                <a:srgbClr val="FFFFFF">
                  <a:alpha val="0"/>
                </a:srgbClr>
              </a:clrTo>
            </a:clrChange>
            <a:lum bright="-20000"/>
          </a:blip>
          <a:srcRect t="1867"/>
          <a:stretch>
            <a:fillRect/>
          </a:stretch>
        </p:blipFill>
        <p:spPr bwMode="auto">
          <a:xfrm>
            <a:off x="5334000" y="1371600"/>
            <a:ext cx="2834640" cy="3280339"/>
          </a:xfrm>
          <a:prstGeom prst="rect">
            <a:avLst/>
          </a:prstGeom>
          <a:noFill/>
          <a:ln w="9525">
            <a:noFill/>
            <a:miter lim="800000"/>
            <a:headEnd/>
            <a:tailEnd/>
          </a:ln>
        </p:spPr>
      </p:pic>
      <p:sp>
        <p:nvSpPr>
          <p:cNvPr id="5" name="Rectangle 4">
            <a:extLst>
              <a:ext uri="{FF2B5EF4-FFF2-40B4-BE49-F238E27FC236}">
                <a16:creationId xmlns:a16="http://schemas.microsoft.com/office/drawing/2014/main" id="{3214DDE5-72D9-483D-12DC-933BB21F76A1}"/>
              </a:ext>
            </a:extLst>
          </p:cNvPr>
          <p:cNvSpPr/>
          <p:nvPr/>
        </p:nvSpPr>
        <p:spPr>
          <a:xfrm>
            <a:off x="4038600" y="4677879"/>
            <a:ext cx="4791392" cy="954107"/>
          </a:xfrm>
          <a:prstGeom prst="rect">
            <a:avLst/>
          </a:prstGeom>
        </p:spPr>
        <p:txBody>
          <a:bodyPr wrap="square">
            <a:spAutoFit/>
          </a:bodyPr>
          <a:lstStyle/>
          <a:p>
            <a:r>
              <a:rPr lang="en-US" sz="2800" b="1" dirty="0"/>
              <a:t>Figure 6 </a:t>
            </a:r>
            <a:r>
              <a:rPr lang="en-US" sz="2800" dirty="0"/>
              <a:t>Spherical Coordinates  </a:t>
            </a:r>
          </a:p>
          <a:p>
            <a:r>
              <a:rPr lang="en-US" sz="2800" dirty="0"/>
              <a:t>               of a Point in Space</a:t>
            </a:r>
          </a:p>
        </p:txBody>
      </p:sp>
    </p:spTree>
    <p:extLst>
      <p:ext uri="{BB962C8B-B14F-4D97-AF65-F5344CB8AC3E}">
        <p14:creationId xmlns:p14="http://schemas.microsoft.com/office/powerpoint/2010/main" val="1382793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Spherical Coordinate System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8693890"/>
              </p:ext>
            </p:extLst>
          </p:nvPr>
        </p:nvGraphicFramePr>
        <p:xfrm>
          <a:off x="388620" y="1771014"/>
          <a:ext cx="8314560" cy="3305107"/>
        </p:xfrm>
        <a:graphic>
          <a:graphicData uri="http://schemas.openxmlformats.org/drawingml/2006/table">
            <a:tbl>
              <a:tblPr firstRow="1" bandRow="1">
                <a:tableStyleId>{5C22544A-7EE6-4342-B048-85BDC9FD1C3A}</a:tableStyleId>
              </a:tblPr>
              <a:tblGrid>
                <a:gridCol w="2728215">
                  <a:extLst>
                    <a:ext uri="{9D8B030D-6E8A-4147-A177-3AD203B41FA5}">
                      <a16:colId xmlns:a16="http://schemas.microsoft.com/office/drawing/2014/main" val="20000"/>
                    </a:ext>
                  </a:extLst>
                </a:gridCol>
                <a:gridCol w="2728215">
                  <a:extLst>
                    <a:ext uri="{9D8B030D-6E8A-4147-A177-3AD203B41FA5}">
                      <a16:colId xmlns:a16="http://schemas.microsoft.com/office/drawing/2014/main" val="20001"/>
                    </a:ext>
                  </a:extLst>
                </a:gridCol>
                <a:gridCol w="2858130">
                  <a:extLst>
                    <a:ext uri="{9D8B030D-6E8A-4147-A177-3AD203B41FA5}">
                      <a16:colId xmlns:a16="http://schemas.microsoft.com/office/drawing/2014/main" val="20002"/>
                    </a:ext>
                  </a:extLst>
                </a:gridCol>
              </a:tblGrid>
              <a:tr h="8498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Cylindrical and Cartesian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Spherical and Cylindrical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Spherical and Cartesian </a:t>
                      </a:r>
                    </a:p>
                  </a:txBody>
                  <a:tcPr anchor="ctr"/>
                </a:tc>
                <a:extLst>
                  <a:ext uri="{0D108BD9-81ED-4DB2-BD59-A6C34878D82A}">
                    <a16:rowId xmlns:a16="http://schemas.microsoft.com/office/drawing/2014/main" val="10000"/>
                  </a:ext>
                </a:extLst>
              </a:tr>
              <a:tr h="472158">
                <a:tc>
                  <a:txBody>
                    <a:bodyPr/>
                    <a:lstStyle/>
                    <a:p>
                      <a:pPr algn="ctr"/>
                      <a:r>
                        <a:rPr lang="en-US" sz="2400" i="1" dirty="0"/>
                        <a:t>r</a:t>
                      </a:r>
                      <a:r>
                        <a:rPr lang="en-US" sz="2400" baseline="30000" dirty="0"/>
                        <a:t>2 </a:t>
                      </a:r>
                      <a:r>
                        <a:rPr lang="en-US" sz="2400" dirty="0">
                          <a:latin typeface="Symbol" pitchFamily="82" charset="2"/>
                        </a:rPr>
                        <a:t>= </a:t>
                      </a:r>
                      <a:r>
                        <a:rPr lang="en-US" sz="2400" i="1" dirty="0"/>
                        <a:t>x</a:t>
                      </a:r>
                      <a:r>
                        <a:rPr lang="en-US" sz="2400" baseline="30000" dirty="0"/>
                        <a:t>2 </a:t>
                      </a:r>
                      <a:r>
                        <a:rPr lang="en-US" sz="2400" dirty="0">
                          <a:latin typeface="Symbol" pitchFamily="82" charset="2"/>
                        </a:rPr>
                        <a:t>+ </a:t>
                      </a:r>
                      <a:r>
                        <a:rPr lang="en-US" sz="2400" i="1" dirty="0"/>
                        <a:t>y</a:t>
                      </a:r>
                      <a:r>
                        <a:rPr lang="en-US" sz="2400" baseline="30000" dirty="0"/>
                        <a:t>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i="1" dirty="0">
                          <a:latin typeface="Cambria Math" panose="02040503050406030204" pitchFamily="18" charset="0"/>
                          <a:ea typeface="Cambria Math" panose="02040503050406030204" pitchFamily="18" charset="0"/>
                          <a:sym typeface="Euclid Symbol"/>
                        </a:rPr>
                        <a:t>ρ</a:t>
                      </a:r>
                      <a:r>
                        <a:rPr lang="en-US" sz="2400" baseline="30000" dirty="0"/>
                        <a:t>2 </a:t>
                      </a:r>
                      <a:r>
                        <a:rPr lang="en-US" sz="2400" dirty="0">
                          <a:latin typeface="Symbol" pitchFamily="82" charset="2"/>
                        </a:rPr>
                        <a:t>= </a:t>
                      </a:r>
                      <a:r>
                        <a:rPr lang="en-US" sz="2400" i="1" dirty="0"/>
                        <a:t>r</a:t>
                      </a:r>
                      <a:r>
                        <a:rPr lang="en-US" sz="2400" baseline="30000" dirty="0"/>
                        <a:t>2 </a:t>
                      </a:r>
                      <a:r>
                        <a:rPr lang="en-US" sz="2400" dirty="0">
                          <a:latin typeface="Symbol" pitchFamily="82" charset="2"/>
                        </a:rPr>
                        <a:t>+ </a:t>
                      </a:r>
                      <a:r>
                        <a:rPr lang="en-US" sz="2400" i="1" dirty="0"/>
                        <a:t>z</a:t>
                      </a:r>
                      <a:r>
                        <a:rPr lang="en-US" sz="2400" baseline="30000" dirty="0"/>
                        <a:t>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i="1" dirty="0">
                          <a:latin typeface="Cambria Math" panose="02040503050406030204" pitchFamily="18" charset="0"/>
                          <a:ea typeface="Cambria Math" panose="02040503050406030204" pitchFamily="18" charset="0"/>
                          <a:sym typeface="Euclid Symbol"/>
                        </a:rPr>
                        <a:t>ρ</a:t>
                      </a:r>
                      <a:r>
                        <a:rPr lang="en-US" sz="2400" baseline="30000" dirty="0"/>
                        <a:t>2 </a:t>
                      </a:r>
                      <a:r>
                        <a:rPr lang="en-US" sz="2400" dirty="0">
                          <a:latin typeface="Symbol" pitchFamily="82" charset="2"/>
                        </a:rPr>
                        <a:t>= </a:t>
                      </a:r>
                      <a:r>
                        <a:rPr lang="en-US" sz="2400" i="1" dirty="0"/>
                        <a:t>x</a:t>
                      </a:r>
                      <a:r>
                        <a:rPr lang="en-US" sz="2400" baseline="30000" dirty="0"/>
                        <a:t>2 </a:t>
                      </a:r>
                      <a:r>
                        <a:rPr lang="en-US" sz="2400" dirty="0">
                          <a:latin typeface="Symbol" pitchFamily="82" charset="2"/>
                        </a:rPr>
                        <a:t>+ </a:t>
                      </a:r>
                      <a:r>
                        <a:rPr lang="en-US" sz="2400" i="1" dirty="0"/>
                        <a:t>y</a:t>
                      </a:r>
                      <a:r>
                        <a:rPr lang="en-US" sz="2400" baseline="30000" dirty="0"/>
                        <a:t>2</a:t>
                      </a:r>
                      <a:r>
                        <a:rPr lang="en-US" sz="2400" dirty="0">
                          <a:latin typeface="Symbol" pitchFamily="82" charset="2"/>
                        </a:rPr>
                        <a:t>+ </a:t>
                      </a:r>
                      <a:r>
                        <a:rPr lang="en-US" sz="2400" i="1" dirty="0"/>
                        <a:t>z</a:t>
                      </a:r>
                      <a:r>
                        <a:rPr lang="en-US" sz="2400" baseline="30000" dirty="0"/>
                        <a:t>2</a:t>
                      </a:r>
                    </a:p>
                  </a:txBody>
                  <a:tcPr anchor="ctr"/>
                </a:tc>
                <a:extLst>
                  <a:ext uri="{0D108BD9-81ED-4DB2-BD59-A6C34878D82A}">
                    <a16:rowId xmlns:a16="http://schemas.microsoft.com/office/drawing/2014/main" val="10001"/>
                  </a:ext>
                </a:extLst>
              </a:tr>
              <a:tr h="755453">
                <a:tc>
                  <a:txBody>
                    <a:bodyPr/>
                    <a:lstStyle/>
                    <a:p>
                      <a:pPr algn="ctr"/>
                      <a:r>
                        <a:rPr lang="en-US" sz="2400" i="1" dirty="0"/>
                        <a:t>x</a:t>
                      </a:r>
                      <a:r>
                        <a:rPr lang="en-US" sz="2400" dirty="0"/>
                        <a:t> = </a:t>
                      </a:r>
                      <a:r>
                        <a:rPr lang="en-US" sz="2400" i="1" dirty="0"/>
                        <a:t>r</a:t>
                      </a:r>
                      <a:r>
                        <a:rPr lang="en-US" sz="2400" dirty="0"/>
                        <a:t> cos</a:t>
                      </a:r>
                      <a:r>
                        <a:rPr lang="el-GR" sz="2400" i="1" dirty="0">
                          <a:latin typeface="Cambria Math" panose="02040503050406030204" pitchFamily="18" charset="0"/>
                          <a:ea typeface="Cambria Math" panose="02040503050406030204" pitchFamily="18" charset="0"/>
                        </a:rPr>
                        <a:t>θ</a:t>
                      </a:r>
                      <a:endParaRPr lang="en-US" sz="2400" i="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i="1" dirty="0"/>
                        <a:t>r</a:t>
                      </a:r>
                      <a:r>
                        <a:rPr lang="en-US" sz="2400" dirty="0"/>
                        <a:t> = </a:t>
                      </a:r>
                      <a:r>
                        <a:rPr lang="el-GR" sz="2400" i="1" dirty="0">
                          <a:latin typeface="Cambria Math" panose="02040503050406030204" pitchFamily="18" charset="0"/>
                          <a:ea typeface="Cambria Math" panose="02040503050406030204" pitchFamily="18" charset="0"/>
                          <a:sym typeface="Euclid Symbol"/>
                        </a:rPr>
                        <a:t>ρ</a:t>
                      </a:r>
                      <a:r>
                        <a:rPr lang="en-US" sz="2400" dirty="0"/>
                        <a:t> sin</a:t>
                      </a:r>
                      <a:r>
                        <a:rPr lang="el-GR" sz="2400" i="1" dirty="0">
                          <a:solidFill>
                            <a:schemeClr val="tx1"/>
                          </a:solidFill>
                          <a:latin typeface="Cambria Math" panose="02040503050406030204" pitchFamily="18" charset="0"/>
                          <a:ea typeface="Cambria Math" panose="02040503050406030204" pitchFamily="18" charset="0"/>
                          <a:sym typeface="Euclid Symbol"/>
                        </a:rPr>
                        <a:t>φ</a:t>
                      </a:r>
                      <a:r>
                        <a:rPr lang="en-US" sz="2400" dirty="0"/>
                        <a:t> </a:t>
                      </a:r>
                    </a:p>
                  </a:txBody>
                  <a:tcPr anchor="ctr"/>
                </a:tc>
                <a:tc>
                  <a:txBody>
                    <a:bodyPr/>
                    <a:lstStyle/>
                    <a:p>
                      <a:pPr algn="ctr"/>
                      <a:endParaRPr lang="en-US" sz="2400" dirty="0"/>
                    </a:p>
                  </a:txBody>
                  <a:tcPr anchor="ctr"/>
                </a:tc>
                <a:extLst>
                  <a:ext uri="{0D108BD9-81ED-4DB2-BD59-A6C34878D82A}">
                    <a16:rowId xmlns:a16="http://schemas.microsoft.com/office/drawing/2014/main" val="10002"/>
                  </a:ext>
                </a:extLst>
              </a:tr>
              <a:tr h="7554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i="1" dirty="0"/>
                        <a:t>y</a:t>
                      </a:r>
                      <a:r>
                        <a:rPr lang="en-US" sz="2400" dirty="0"/>
                        <a:t> = </a:t>
                      </a:r>
                      <a:r>
                        <a:rPr lang="en-US" sz="2400" i="1" dirty="0"/>
                        <a:t>r</a:t>
                      </a:r>
                      <a:r>
                        <a:rPr lang="en-US" sz="2400" dirty="0"/>
                        <a:t> sin</a:t>
                      </a:r>
                      <a:r>
                        <a:rPr lang="el-GR" sz="2400" i="1" dirty="0">
                          <a:latin typeface="Cambria Math" panose="02040503050406030204" pitchFamily="18" charset="0"/>
                          <a:ea typeface="Cambria Math" panose="02040503050406030204" pitchFamily="18" charset="0"/>
                        </a:rPr>
                        <a:t>θ</a:t>
                      </a:r>
                      <a:r>
                        <a:rPr lang="en-US" sz="2400" dirty="0"/>
                        <a:t>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i="1" dirty="0">
                          <a:latin typeface="Cambria Math" panose="02040503050406030204" pitchFamily="18" charset="0"/>
                          <a:ea typeface="Cambria Math" panose="02040503050406030204" pitchFamily="18" charset="0"/>
                        </a:rPr>
                        <a:t>θ</a:t>
                      </a:r>
                      <a:r>
                        <a:rPr lang="en-US" sz="2400" dirty="0"/>
                        <a:t> = </a:t>
                      </a:r>
                      <a:r>
                        <a:rPr lang="el-GR" sz="2400" i="1" dirty="0">
                          <a:latin typeface="Cambria Math" panose="02040503050406030204" pitchFamily="18" charset="0"/>
                          <a:ea typeface="Cambria Math" panose="02040503050406030204" pitchFamily="18" charset="0"/>
                        </a:rPr>
                        <a:t>θ</a:t>
                      </a: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10003"/>
                  </a:ext>
                </a:extLst>
              </a:tr>
              <a:tr h="4721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i="1" dirty="0"/>
                        <a:t>z</a:t>
                      </a:r>
                      <a:r>
                        <a:rPr lang="en-US" sz="2400" dirty="0"/>
                        <a:t> = </a:t>
                      </a:r>
                      <a:r>
                        <a:rPr lang="en-US" sz="2400" i="1" dirty="0">
                          <a:sym typeface="Symbol"/>
                        </a:rPr>
                        <a:t>z</a:t>
                      </a:r>
                      <a:r>
                        <a:rPr lang="en-US" sz="2400" dirty="0"/>
                        <a:t>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i="1" dirty="0"/>
                        <a:t>z</a:t>
                      </a:r>
                      <a:r>
                        <a:rPr lang="en-US" sz="2400" dirty="0"/>
                        <a:t> = </a:t>
                      </a:r>
                      <a:r>
                        <a:rPr lang="el-GR" sz="2400" i="1" dirty="0">
                          <a:latin typeface="Cambria Math" panose="02040503050406030204" pitchFamily="18" charset="0"/>
                          <a:ea typeface="Cambria Math" panose="02040503050406030204" pitchFamily="18" charset="0"/>
                          <a:sym typeface="Euclid Symbol"/>
                        </a:rPr>
                        <a:t>ρ</a:t>
                      </a:r>
                      <a:r>
                        <a:rPr lang="en-US" sz="2400" dirty="0"/>
                        <a:t> cos</a:t>
                      </a:r>
                      <a:r>
                        <a:rPr lang="el-GR" sz="2400" i="1" dirty="0">
                          <a:solidFill>
                            <a:schemeClr val="tx1"/>
                          </a:solidFill>
                          <a:latin typeface="Cambria Math" panose="02040503050406030204" pitchFamily="18" charset="0"/>
                          <a:ea typeface="Cambria Math" panose="02040503050406030204" pitchFamily="18" charset="0"/>
                          <a:sym typeface="Euclid Symbol"/>
                        </a:rPr>
                        <a:t>φ</a:t>
                      </a:r>
                      <a:r>
                        <a:rPr lang="en-US" sz="2400" dirty="0"/>
                        <a:t>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i="1" dirty="0"/>
                        <a:t>z</a:t>
                      </a:r>
                      <a:r>
                        <a:rPr lang="en-US" sz="2400" dirty="0"/>
                        <a:t> = </a:t>
                      </a:r>
                      <a:r>
                        <a:rPr lang="el-GR" sz="2400" i="1" dirty="0">
                          <a:latin typeface="Cambria Math" panose="02040503050406030204" pitchFamily="18" charset="0"/>
                          <a:ea typeface="Cambria Math" panose="02040503050406030204" pitchFamily="18" charset="0"/>
                          <a:sym typeface="Euclid Symbol"/>
                        </a:rPr>
                        <a:t>ρ</a:t>
                      </a:r>
                      <a:r>
                        <a:rPr lang="en-US" sz="2400" dirty="0"/>
                        <a:t> cos</a:t>
                      </a:r>
                      <a:r>
                        <a:rPr lang="el-GR" sz="2400" i="1" dirty="0">
                          <a:solidFill>
                            <a:schemeClr val="tx1"/>
                          </a:solidFill>
                          <a:latin typeface="Cambria Math" panose="02040503050406030204" pitchFamily="18" charset="0"/>
                          <a:ea typeface="Cambria Math" panose="02040503050406030204" pitchFamily="18" charset="0"/>
                          <a:sym typeface="Euclid Symbol"/>
                        </a:rPr>
                        <a:t>φ</a:t>
                      </a:r>
                      <a:r>
                        <a:rPr lang="en-US" sz="2400" dirty="0"/>
                        <a:t> </a:t>
                      </a:r>
                    </a:p>
                  </a:txBody>
                  <a:tcPr anchor="ctr"/>
                </a:tc>
                <a:extLst>
                  <a:ext uri="{0D108BD9-81ED-4DB2-BD59-A6C34878D82A}">
                    <a16:rowId xmlns:a16="http://schemas.microsoft.com/office/drawing/2014/main" val="10004"/>
                  </a:ext>
                </a:extLst>
              </a:tr>
            </a:tbl>
          </a:graphicData>
        </a:graphic>
      </p:graphicFrame>
      <p:graphicFrame>
        <p:nvGraphicFramePr>
          <p:cNvPr id="18434" name="Object 2"/>
          <p:cNvGraphicFramePr>
            <a:graphicFrameLocks noChangeAspect="1"/>
          </p:cNvGraphicFramePr>
          <p:nvPr>
            <p:extLst>
              <p:ext uri="{D42A27DB-BD31-4B8C-83A1-F6EECF244321}">
                <p14:modId xmlns:p14="http://schemas.microsoft.com/office/powerpoint/2010/main" val="3737698922"/>
              </p:ext>
            </p:extLst>
          </p:nvPr>
        </p:nvGraphicFramePr>
        <p:xfrm>
          <a:off x="6460424" y="3099672"/>
          <a:ext cx="1943100" cy="762000"/>
        </p:xfrm>
        <a:graphic>
          <a:graphicData uri="http://schemas.openxmlformats.org/presentationml/2006/ole">
            <mc:AlternateContent xmlns:mc="http://schemas.openxmlformats.org/markup-compatibility/2006">
              <mc:Choice xmlns:v="urn:schemas-microsoft-com:vml" Requires="v">
                <p:oleObj name="Equation" r:id="rId2" imgW="1942920" imgH="761760" progId="Equation.DSMT4">
                  <p:embed/>
                </p:oleObj>
              </mc:Choice>
              <mc:Fallback>
                <p:oleObj name="Equation" r:id="rId2" imgW="1942920" imgH="761760" progId="Equation.DSMT4">
                  <p:embed/>
                  <p:pic>
                    <p:nvPicPr>
                      <p:cNvPr id="0" name="Picture 2"/>
                      <p:cNvPicPr>
                        <a:picLocks noChangeAspect="1" noChangeArrowheads="1"/>
                      </p:cNvPicPr>
                      <p:nvPr/>
                    </p:nvPicPr>
                    <p:blipFill>
                      <a:blip r:embed="rId3"/>
                      <a:srcRect/>
                      <a:stretch>
                        <a:fillRect/>
                      </a:stretch>
                    </p:blipFill>
                    <p:spPr bwMode="auto">
                      <a:xfrm>
                        <a:off x="6460424" y="3099672"/>
                        <a:ext cx="19431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5" name="Object 3"/>
          <p:cNvGraphicFramePr>
            <a:graphicFrameLocks noChangeAspect="1"/>
          </p:cNvGraphicFramePr>
          <p:nvPr>
            <p:extLst>
              <p:ext uri="{D42A27DB-BD31-4B8C-83A1-F6EECF244321}">
                <p14:modId xmlns:p14="http://schemas.microsoft.com/office/powerpoint/2010/main" val="1771294311"/>
              </p:ext>
            </p:extLst>
          </p:nvPr>
        </p:nvGraphicFramePr>
        <p:xfrm>
          <a:off x="6517574" y="3810000"/>
          <a:ext cx="1828800" cy="762000"/>
        </p:xfrm>
        <a:graphic>
          <a:graphicData uri="http://schemas.openxmlformats.org/presentationml/2006/ole">
            <mc:AlternateContent xmlns:mc="http://schemas.openxmlformats.org/markup-compatibility/2006">
              <mc:Choice xmlns:v="urn:schemas-microsoft-com:vml" Requires="v">
                <p:oleObj name="Equation" r:id="rId4" imgW="1828800" imgH="761760" progId="Equation.DSMT4">
                  <p:embed/>
                </p:oleObj>
              </mc:Choice>
              <mc:Fallback>
                <p:oleObj name="Equation" r:id="rId4" imgW="1828800" imgH="761760" progId="Equation.DSMT4">
                  <p:embed/>
                  <p:pic>
                    <p:nvPicPr>
                      <p:cNvPr id="0" name="Picture 3"/>
                      <p:cNvPicPr>
                        <a:picLocks noChangeAspect="1" noChangeArrowheads="1"/>
                      </p:cNvPicPr>
                      <p:nvPr/>
                    </p:nvPicPr>
                    <p:blipFill>
                      <a:blip r:embed="rId5"/>
                      <a:srcRect/>
                      <a:stretch>
                        <a:fillRect/>
                      </a:stretch>
                    </p:blipFill>
                    <p:spPr bwMode="auto">
                      <a:xfrm>
                        <a:off x="6517574" y="3810000"/>
                        <a:ext cx="1828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4038600" y="5213600"/>
            <a:ext cx="1371599" cy="523220"/>
          </a:xfrm>
          <a:prstGeom prst="rect">
            <a:avLst/>
          </a:prstGeom>
        </p:spPr>
        <p:txBody>
          <a:bodyPr wrap="square">
            <a:spAutoFit/>
          </a:bodyPr>
          <a:lstStyle/>
          <a:p>
            <a:r>
              <a:rPr lang="en-US" sz="2800" b="1" dirty="0"/>
              <a:t>Table 1</a:t>
            </a:r>
          </a:p>
        </p:txBody>
      </p:sp>
      <p:sp>
        <p:nvSpPr>
          <p:cNvPr id="10" name="Left Brace 9">
            <a:extLst>
              <a:ext uri="{FF2B5EF4-FFF2-40B4-BE49-F238E27FC236}">
                <a16:creationId xmlns:a16="http://schemas.microsoft.com/office/drawing/2014/main" id="{988BBC1B-53A0-41F6-B76A-F59F698EABFD}"/>
              </a:ext>
            </a:extLst>
          </p:cNvPr>
          <p:cNvSpPr/>
          <p:nvPr/>
        </p:nvSpPr>
        <p:spPr>
          <a:xfrm rot="16200000">
            <a:off x="7200900" y="3175527"/>
            <a:ext cx="228600" cy="762000"/>
          </a:xfrm>
          <a:prstGeom prst="leftBrace">
            <a:avLst/>
          </a:prstGeom>
          <a:ln>
            <a:solidFill>
              <a:srgbClr val="36609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FF"/>
              </a:solidFill>
            </a:endParaRPr>
          </a:p>
        </p:txBody>
      </p:sp>
      <p:sp>
        <p:nvSpPr>
          <p:cNvPr id="11" name="Left Brace 10">
            <a:extLst>
              <a:ext uri="{FF2B5EF4-FFF2-40B4-BE49-F238E27FC236}">
                <a16:creationId xmlns:a16="http://schemas.microsoft.com/office/drawing/2014/main" id="{263DD248-6898-44BB-8143-A1AE51EFA821}"/>
              </a:ext>
            </a:extLst>
          </p:cNvPr>
          <p:cNvSpPr/>
          <p:nvPr/>
        </p:nvSpPr>
        <p:spPr>
          <a:xfrm rot="16200000">
            <a:off x="7200900" y="3848446"/>
            <a:ext cx="228600" cy="762000"/>
          </a:xfrm>
          <a:prstGeom prst="leftBrace">
            <a:avLst/>
          </a:prstGeom>
          <a:ln>
            <a:solidFill>
              <a:srgbClr val="36609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FF"/>
              </a:solidFill>
            </a:endParaRPr>
          </a:p>
        </p:txBody>
      </p:sp>
      <p:sp>
        <p:nvSpPr>
          <p:cNvPr id="3" name="Content Placeholder 2">
            <a:extLst>
              <a:ext uri="{FF2B5EF4-FFF2-40B4-BE49-F238E27FC236}">
                <a16:creationId xmlns:a16="http://schemas.microsoft.com/office/drawing/2014/main" id="{3E72609D-F8D6-0270-4BB2-5D4AC46E7905}"/>
              </a:ext>
            </a:extLst>
          </p:cNvPr>
          <p:cNvSpPr txBox="1">
            <a:spLocks/>
          </p:cNvSpPr>
          <p:nvPr/>
        </p:nvSpPr>
        <p:spPr>
          <a:xfrm>
            <a:off x="473579" y="1309437"/>
            <a:ext cx="8229600" cy="4572000"/>
          </a:xfrm>
          <a:prstGeom prst="rect">
            <a:avLst/>
          </a:prstGeom>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               Coordinate Conversion Relationships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4: Converting an Equation from Cartesian to Spherical Coordinates </a:t>
            </a:r>
          </a:p>
        </p:txBody>
      </p:sp>
      <p:sp>
        <p:nvSpPr>
          <p:cNvPr id="3" name="Content Placeholder 2"/>
          <p:cNvSpPr>
            <a:spLocks noGrp="1"/>
          </p:cNvSpPr>
          <p:nvPr>
            <p:ph idx="1"/>
          </p:nvPr>
        </p:nvSpPr>
        <p:spPr/>
        <p:txBody>
          <a:bodyPr/>
          <a:lstStyle/>
          <a:p>
            <a:r>
              <a:rPr lang="en-US" dirty="0"/>
              <a:t>Convert the equation                                    to spherical coordinates. </a:t>
            </a:r>
          </a:p>
          <a:p>
            <a:r>
              <a:rPr lang="en-US" b="1" dirty="0"/>
              <a:t>Solution </a:t>
            </a:r>
          </a:p>
          <a:p>
            <a:r>
              <a:rPr lang="en-US" dirty="0"/>
              <a:t>The equation describes a sphere of radius 2 centered at (2,0,0). In order to convert to spherical coordinates, we group terms and use the conversion formulas.</a:t>
            </a:r>
          </a:p>
        </p:txBody>
      </p:sp>
      <p:graphicFrame>
        <p:nvGraphicFramePr>
          <p:cNvPr id="19458" name="Object 2"/>
          <p:cNvGraphicFramePr>
            <a:graphicFrameLocks noChangeAspect="1"/>
          </p:cNvGraphicFramePr>
          <p:nvPr/>
        </p:nvGraphicFramePr>
        <p:xfrm>
          <a:off x="3661696" y="1265904"/>
          <a:ext cx="2844800" cy="533400"/>
        </p:xfrm>
        <a:graphic>
          <a:graphicData uri="http://schemas.openxmlformats.org/presentationml/2006/ole">
            <mc:AlternateContent xmlns:mc="http://schemas.openxmlformats.org/markup-compatibility/2006">
              <mc:Choice xmlns:v="urn:schemas-microsoft-com:vml" Requires="v">
                <p:oleObj name="Equation" r:id="rId2" imgW="2844720" imgH="533160" progId="Equation.DSMT4">
                  <p:embed/>
                </p:oleObj>
              </mc:Choice>
              <mc:Fallback>
                <p:oleObj name="Equation" r:id="rId2" imgW="2844720" imgH="5331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1696" y="1265904"/>
                        <a:ext cx="2844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0" name="Object 4"/>
          <p:cNvGraphicFramePr>
            <a:graphicFrameLocks noChangeAspect="1"/>
          </p:cNvGraphicFramePr>
          <p:nvPr>
            <p:extLst>
              <p:ext uri="{D42A27DB-BD31-4B8C-83A1-F6EECF244321}">
                <p14:modId xmlns:p14="http://schemas.microsoft.com/office/powerpoint/2010/main" val="1852464288"/>
              </p:ext>
            </p:extLst>
          </p:nvPr>
        </p:nvGraphicFramePr>
        <p:xfrm>
          <a:off x="809625" y="4038600"/>
          <a:ext cx="2819400" cy="558800"/>
        </p:xfrm>
        <a:graphic>
          <a:graphicData uri="http://schemas.openxmlformats.org/presentationml/2006/ole">
            <mc:AlternateContent xmlns:mc="http://schemas.openxmlformats.org/markup-compatibility/2006">
              <mc:Choice xmlns:v="urn:schemas-microsoft-com:vml" Requires="v">
                <p:oleObj name="Equation" r:id="rId4" imgW="2819160" imgH="558720" progId="Equation.DSMT4">
                  <p:embed/>
                </p:oleObj>
              </mc:Choice>
              <mc:Fallback>
                <p:oleObj name="Equation" r:id="rId4" imgW="2819160" imgH="558720" progId="Equation.DSMT4">
                  <p:embed/>
                  <p:pic>
                    <p:nvPicPr>
                      <p:cNvPr id="0" name="Picture 4"/>
                      <p:cNvPicPr>
                        <a:picLocks noChangeAspect="1" noChangeArrowheads="1"/>
                      </p:cNvPicPr>
                      <p:nvPr/>
                    </p:nvPicPr>
                    <p:blipFill>
                      <a:blip r:embed="rId5"/>
                      <a:srcRect/>
                      <a:stretch>
                        <a:fillRect/>
                      </a:stretch>
                    </p:blipFill>
                    <p:spPr bwMode="auto">
                      <a:xfrm>
                        <a:off x="809625" y="4038600"/>
                        <a:ext cx="28194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1" name="Object 5"/>
          <p:cNvGraphicFramePr>
            <a:graphicFrameLocks noChangeAspect="1"/>
          </p:cNvGraphicFramePr>
          <p:nvPr>
            <p:extLst>
              <p:ext uri="{D42A27DB-BD31-4B8C-83A1-F6EECF244321}">
                <p14:modId xmlns:p14="http://schemas.microsoft.com/office/powerpoint/2010/main" val="1212357831"/>
              </p:ext>
            </p:extLst>
          </p:nvPr>
        </p:nvGraphicFramePr>
        <p:xfrm>
          <a:off x="866775" y="4584700"/>
          <a:ext cx="2755900" cy="444500"/>
        </p:xfrm>
        <a:graphic>
          <a:graphicData uri="http://schemas.openxmlformats.org/presentationml/2006/ole">
            <mc:AlternateContent xmlns:mc="http://schemas.openxmlformats.org/markup-compatibility/2006">
              <mc:Choice xmlns:v="urn:schemas-microsoft-com:vml" Requires="v">
                <p:oleObj name="Equation" r:id="rId6" imgW="2755800" imgH="444240" progId="Equation.DSMT4">
                  <p:embed/>
                </p:oleObj>
              </mc:Choice>
              <mc:Fallback>
                <p:oleObj name="Equation" r:id="rId6" imgW="2755800" imgH="444240" progId="Equation.DSMT4">
                  <p:embed/>
                  <p:pic>
                    <p:nvPicPr>
                      <p:cNvPr id="0" name="Picture 5"/>
                      <p:cNvPicPr>
                        <a:picLocks noChangeAspect="1" noChangeArrowheads="1"/>
                      </p:cNvPicPr>
                      <p:nvPr/>
                    </p:nvPicPr>
                    <p:blipFill>
                      <a:blip r:embed="rId7"/>
                      <a:srcRect/>
                      <a:stretch>
                        <a:fillRect/>
                      </a:stretch>
                    </p:blipFill>
                    <p:spPr bwMode="auto">
                      <a:xfrm>
                        <a:off x="866775" y="4584700"/>
                        <a:ext cx="2755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2" name="Object 6"/>
          <p:cNvGraphicFramePr>
            <a:graphicFrameLocks noChangeAspect="1"/>
          </p:cNvGraphicFramePr>
          <p:nvPr>
            <p:extLst>
              <p:ext uri="{D42A27DB-BD31-4B8C-83A1-F6EECF244321}">
                <p14:modId xmlns:p14="http://schemas.microsoft.com/office/powerpoint/2010/main" val="3845760677"/>
              </p:ext>
            </p:extLst>
          </p:nvPr>
        </p:nvGraphicFramePr>
        <p:xfrm>
          <a:off x="557213" y="5041900"/>
          <a:ext cx="3060700" cy="444500"/>
        </p:xfrm>
        <a:graphic>
          <a:graphicData uri="http://schemas.openxmlformats.org/presentationml/2006/ole">
            <mc:AlternateContent xmlns:mc="http://schemas.openxmlformats.org/markup-compatibility/2006">
              <mc:Choice xmlns:v="urn:schemas-microsoft-com:vml" Requires="v">
                <p:oleObj name="Equation" r:id="rId8" imgW="3060360" imgH="444240" progId="Equation.DSMT4">
                  <p:embed/>
                </p:oleObj>
              </mc:Choice>
              <mc:Fallback>
                <p:oleObj name="Equation" r:id="rId8" imgW="3060360" imgH="444240" progId="Equation.DSMT4">
                  <p:embed/>
                  <p:pic>
                    <p:nvPicPr>
                      <p:cNvPr id="0" name="Picture 6"/>
                      <p:cNvPicPr>
                        <a:picLocks noChangeAspect="1" noChangeArrowheads="1"/>
                      </p:cNvPicPr>
                      <p:nvPr/>
                    </p:nvPicPr>
                    <p:blipFill>
                      <a:blip r:embed="rId9"/>
                      <a:srcRect/>
                      <a:stretch>
                        <a:fillRect/>
                      </a:stretch>
                    </p:blipFill>
                    <p:spPr bwMode="auto">
                      <a:xfrm>
                        <a:off x="557213" y="5041900"/>
                        <a:ext cx="3060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3" name="Object 7"/>
          <p:cNvGraphicFramePr>
            <a:graphicFrameLocks noChangeAspect="1"/>
          </p:cNvGraphicFramePr>
          <p:nvPr>
            <p:extLst>
              <p:ext uri="{D42A27DB-BD31-4B8C-83A1-F6EECF244321}">
                <p14:modId xmlns:p14="http://schemas.microsoft.com/office/powerpoint/2010/main" val="1363197758"/>
              </p:ext>
            </p:extLst>
          </p:nvPr>
        </p:nvGraphicFramePr>
        <p:xfrm>
          <a:off x="2843213" y="5545138"/>
          <a:ext cx="5689600" cy="406400"/>
        </p:xfrm>
        <a:graphic>
          <a:graphicData uri="http://schemas.openxmlformats.org/presentationml/2006/ole">
            <mc:AlternateContent xmlns:mc="http://schemas.openxmlformats.org/markup-compatibility/2006">
              <mc:Choice xmlns:v="urn:schemas-microsoft-com:vml" Requires="v">
                <p:oleObj name="Equation" r:id="rId10" imgW="5689440" imgH="406080" progId="Equation.DSMT4">
                  <p:embed/>
                </p:oleObj>
              </mc:Choice>
              <mc:Fallback>
                <p:oleObj name="Equation" r:id="rId10" imgW="5689440" imgH="406080" progId="Equation.DSMT4">
                  <p:embed/>
                  <p:pic>
                    <p:nvPicPr>
                      <p:cNvPr id="0" name="Picture 7"/>
                      <p:cNvPicPr>
                        <a:picLocks noChangeAspect="1" noChangeArrowheads="1"/>
                      </p:cNvPicPr>
                      <p:nvPr/>
                    </p:nvPicPr>
                    <p:blipFill>
                      <a:blip r:embed="rId11"/>
                      <a:srcRect/>
                      <a:stretch>
                        <a:fillRect/>
                      </a:stretch>
                    </p:blipFill>
                    <p:spPr bwMode="auto">
                      <a:xfrm>
                        <a:off x="2843213" y="5545138"/>
                        <a:ext cx="56896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46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46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46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Converting an Equation from Cartesian to Spherical Coordinates (cont.)</a:t>
            </a:r>
          </a:p>
        </p:txBody>
      </p:sp>
      <p:sp>
        <p:nvSpPr>
          <p:cNvPr id="3" name="Content Placeholder 2"/>
          <p:cNvSpPr>
            <a:spLocks noGrp="1"/>
          </p:cNvSpPr>
          <p:nvPr>
            <p:ph idx="1"/>
          </p:nvPr>
        </p:nvSpPr>
        <p:spPr/>
        <p:txBody>
          <a:bodyPr/>
          <a:lstStyle/>
          <a:p>
            <a:r>
              <a:rPr lang="en-US" dirty="0"/>
              <a:t>This defines the sphere as those points having spherical coordinates                                    The surface is traced out completely over the intervals                              and </a:t>
            </a:r>
            <a:br>
              <a:rPr lang="en-US" dirty="0"/>
            </a:br>
            <a:r>
              <a:rPr lang="en-US" dirty="0"/>
              <a:t>0 ≤ </a:t>
            </a:r>
            <a:r>
              <a:rPr lang="el-GR" i="1" dirty="0">
                <a:latin typeface="Cambria Math" panose="02040503050406030204" pitchFamily="18" charset="0"/>
                <a:ea typeface="Cambria Math" panose="02040503050406030204" pitchFamily="18" charset="0"/>
                <a:sym typeface="Euclid Symbol"/>
              </a:rPr>
              <a:t>φ</a:t>
            </a:r>
            <a:r>
              <a:rPr lang="en-US" dirty="0"/>
              <a:t> ≤ </a:t>
            </a:r>
            <a:r>
              <a:rPr lang="el-GR" i="1" dirty="0">
                <a:latin typeface="Cambria Math" panose="02040503050406030204" pitchFamily="18" charset="0"/>
                <a:ea typeface="Cambria Math" panose="02040503050406030204" pitchFamily="18" charset="0"/>
                <a:sym typeface="Euclid Symbol"/>
              </a:rPr>
              <a:t>π</a:t>
            </a:r>
            <a:r>
              <a:rPr lang="en-US" i="1" dirty="0">
                <a:latin typeface="Cambria Math" panose="02040503050406030204" pitchFamily="18" charset="0"/>
                <a:ea typeface="Cambria Math" panose="02040503050406030204" pitchFamily="18" charset="0"/>
                <a:sym typeface="Euclid Symbol"/>
              </a:rPr>
              <a:t> </a:t>
            </a:r>
            <a:r>
              <a:rPr lang="en-US" dirty="0"/>
              <a:t>; allowing </a:t>
            </a:r>
            <a:r>
              <a:rPr lang="el-GR" i="1" dirty="0">
                <a:latin typeface="Cambria Math" panose="02040503050406030204" pitchFamily="18" charset="0"/>
                <a:ea typeface="Cambria Math" panose="02040503050406030204" pitchFamily="18" charset="0"/>
                <a:sym typeface="Euclid Symbol"/>
              </a:rPr>
              <a:t>θ</a:t>
            </a:r>
            <a:r>
              <a:rPr lang="en-US" dirty="0"/>
              <a:t> and </a:t>
            </a:r>
            <a:r>
              <a:rPr lang="el-GR" i="1" dirty="0">
                <a:latin typeface="Cambria Math" panose="02040503050406030204" pitchFamily="18" charset="0"/>
                <a:ea typeface="Cambria Math" panose="02040503050406030204" pitchFamily="18" charset="0"/>
                <a:sym typeface="Euclid Symbol"/>
              </a:rPr>
              <a:t>φ</a:t>
            </a:r>
            <a:r>
              <a:rPr lang="en-US" dirty="0">
                <a:sym typeface="Euclid Symbol"/>
              </a:rPr>
              <a:t> </a:t>
            </a:r>
            <a:r>
              <a:rPr lang="en-US" dirty="0"/>
              <a:t>to take on all the values </a:t>
            </a:r>
            <a:br>
              <a:rPr lang="en-US" dirty="0"/>
            </a:br>
            <a:r>
              <a:rPr lang="en-US" dirty="0"/>
              <a:t>0 ≤ </a:t>
            </a:r>
            <a:r>
              <a:rPr lang="el-GR" i="1" dirty="0">
                <a:latin typeface="Cambria Math" panose="02040503050406030204" pitchFamily="18" charset="0"/>
                <a:ea typeface="Cambria Math" panose="02040503050406030204" pitchFamily="18" charset="0"/>
                <a:sym typeface="Euclid Symbol"/>
              </a:rPr>
              <a:t>θ</a:t>
            </a:r>
            <a:r>
              <a:rPr lang="en-US" dirty="0"/>
              <a:t> ≤ 2</a:t>
            </a:r>
            <a:r>
              <a:rPr lang="el-GR" i="1" dirty="0">
                <a:latin typeface="Cambria Math" panose="02040503050406030204" pitchFamily="18" charset="0"/>
                <a:ea typeface="Cambria Math" panose="02040503050406030204" pitchFamily="18" charset="0"/>
                <a:sym typeface="Euclid Symbol"/>
              </a:rPr>
              <a:t>π</a:t>
            </a:r>
            <a:r>
              <a:rPr lang="en-US" dirty="0"/>
              <a:t>  and 0 ≤ </a:t>
            </a:r>
            <a:r>
              <a:rPr lang="el-GR" i="1" dirty="0">
                <a:latin typeface="Cambria Math" panose="02040503050406030204" pitchFamily="18" charset="0"/>
                <a:ea typeface="Cambria Math" panose="02040503050406030204" pitchFamily="18" charset="0"/>
                <a:sym typeface="Euclid Symbol"/>
              </a:rPr>
              <a:t>φ</a:t>
            </a:r>
            <a:r>
              <a:rPr lang="en-US" dirty="0"/>
              <a:t> ≤ </a:t>
            </a:r>
            <a:r>
              <a:rPr lang="el-GR" i="1" dirty="0">
                <a:latin typeface="Cambria Math" panose="02040503050406030204" pitchFamily="18" charset="0"/>
                <a:ea typeface="Cambria Math" panose="02040503050406030204" pitchFamily="18" charset="0"/>
                <a:sym typeface="Euclid Symbol"/>
              </a:rPr>
              <a:t>π</a:t>
            </a:r>
            <a:r>
              <a:rPr lang="en-US" dirty="0"/>
              <a:t>  actually results in each point of the sphere being visited twice.</a:t>
            </a:r>
          </a:p>
        </p:txBody>
      </p:sp>
      <p:graphicFrame>
        <p:nvGraphicFramePr>
          <p:cNvPr id="20483" name="Object 3"/>
          <p:cNvGraphicFramePr>
            <a:graphicFrameLocks noChangeAspect="1"/>
          </p:cNvGraphicFramePr>
          <p:nvPr>
            <p:extLst>
              <p:ext uri="{D42A27DB-BD31-4B8C-83A1-F6EECF244321}">
                <p14:modId xmlns:p14="http://schemas.microsoft.com/office/powerpoint/2010/main" val="1860992218"/>
              </p:ext>
            </p:extLst>
          </p:nvPr>
        </p:nvGraphicFramePr>
        <p:xfrm>
          <a:off x="2349500" y="1755775"/>
          <a:ext cx="2755900" cy="482600"/>
        </p:xfrm>
        <a:graphic>
          <a:graphicData uri="http://schemas.openxmlformats.org/presentationml/2006/ole">
            <mc:AlternateContent xmlns:mc="http://schemas.openxmlformats.org/markup-compatibility/2006">
              <mc:Choice xmlns:v="urn:schemas-microsoft-com:vml" Requires="v">
                <p:oleObj name="Equation" r:id="rId2" imgW="2755800" imgH="482400" progId="Equation.DSMT4">
                  <p:embed/>
                </p:oleObj>
              </mc:Choice>
              <mc:Fallback>
                <p:oleObj name="Equation" r:id="rId2" imgW="2755800" imgH="482400" progId="Equation.DSMT4">
                  <p:embed/>
                  <p:pic>
                    <p:nvPicPr>
                      <p:cNvPr id="0" name="Picture 3"/>
                      <p:cNvPicPr>
                        <a:picLocks noChangeAspect="1" noChangeArrowheads="1"/>
                      </p:cNvPicPr>
                      <p:nvPr/>
                    </p:nvPicPr>
                    <p:blipFill>
                      <a:blip r:embed="rId3"/>
                      <a:srcRect/>
                      <a:stretch>
                        <a:fillRect/>
                      </a:stretch>
                    </p:blipFill>
                    <p:spPr bwMode="auto">
                      <a:xfrm>
                        <a:off x="2349500" y="1755775"/>
                        <a:ext cx="2755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4" name="Object 4"/>
          <p:cNvGraphicFramePr>
            <a:graphicFrameLocks noChangeAspect="1"/>
          </p:cNvGraphicFramePr>
          <p:nvPr>
            <p:extLst>
              <p:ext uri="{D42A27DB-BD31-4B8C-83A1-F6EECF244321}">
                <p14:modId xmlns:p14="http://schemas.microsoft.com/office/powerpoint/2010/main" val="1146941324"/>
              </p:ext>
            </p:extLst>
          </p:nvPr>
        </p:nvGraphicFramePr>
        <p:xfrm>
          <a:off x="5410200" y="2205038"/>
          <a:ext cx="2197100" cy="431800"/>
        </p:xfrm>
        <a:graphic>
          <a:graphicData uri="http://schemas.openxmlformats.org/presentationml/2006/ole">
            <mc:AlternateContent xmlns:mc="http://schemas.openxmlformats.org/markup-compatibility/2006">
              <mc:Choice xmlns:v="urn:schemas-microsoft-com:vml" Requires="v">
                <p:oleObj name="Equation" r:id="rId4" imgW="2197080" imgH="431640" progId="Equation.DSMT4">
                  <p:embed/>
                </p:oleObj>
              </mc:Choice>
              <mc:Fallback>
                <p:oleObj name="Equation" r:id="rId4" imgW="2197080" imgH="431640" progId="Equation.DSMT4">
                  <p:embed/>
                  <p:pic>
                    <p:nvPicPr>
                      <p:cNvPr id="0" name="Picture 4"/>
                      <p:cNvPicPr>
                        <a:picLocks noChangeAspect="1" noChangeArrowheads="1"/>
                      </p:cNvPicPr>
                      <p:nvPr/>
                    </p:nvPicPr>
                    <p:blipFill>
                      <a:blip r:embed="rId5"/>
                      <a:srcRect/>
                      <a:stretch>
                        <a:fillRect/>
                      </a:stretch>
                    </p:blipFill>
                    <p:spPr bwMode="auto">
                      <a:xfrm>
                        <a:off x="5410200" y="2205038"/>
                        <a:ext cx="2197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Setting up a Triple Integral in Spherical Coordinates</a:t>
            </a:r>
          </a:p>
        </p:txBody>
      </p:sp>
      <p:sp>
        <p:nvSpPr>
          <p:cNvPr id="3" name="Content Placeholder 2"/>
          <p:cNvSpPr>
            <a:spLocks noGrp="1"/>
          </p:cNvSpPr>
          <p:nvPr>
            <p:ph idx="1"/>
          </p:nvPr>
        </p:nvSpPr>
        <p:spPr>
          <a:xfrm>
            <a:off x="457200" y="1280160"/>
            <a:ext cx="8229600" cy="1107996"/>
          </a:xfrm>
          <a:solidFill>
            <a:srgbClr val="FFFFCC"/>
          </a:solidFill>
          <a:ln w="28575">
            <a:solidFill>
              <a:schemeClr val="tx1"/>
            </a:solidFill>
          </a:ln>
        </p:spPr>
        <p:txBody>
          <a:bodyPr>
            <a:spAutoFit/>
          </a:bodyPr>
          <a:lstStyle/>
          <a:p>
            <a:pPr>
              <a:spcBef>
                <a:spcPts val="1800"/>
              </a:spcBef>
            </a:pPr>
            <a:r>
              <a:rPr lang="en-US" dirty="0">
                <a:solidFill>
                  <a:schemeClr val="tx1"/>
                </a:solidFill>
              </a:rPr>
              <a:t>To express                               as an iterated integral using </a:t>
            </a:r>
          </a:p>
          <a:p>
            <a:pPr>
              <a:spcBef>
                <a:spcPts val="1200"/>
              </a:spcBef>
            </a:pPr>
            <a:r>
              <a:rPr lang="en-US" dirty="0">
                <a:solidFill>
                  <a:schemeClr val="tx1"/>
                </a:solidFill>
              </a:rPr>
              <a:t>spherical coordinates, perform the following steps. </a:t>
            </a:r>
          </a:p>
        </p:txBody>
      </p:sp>
      <p:graphicFrame>
        <p:nvGraphicFramePr>
          <p:cNvPr id="21506" name="Object 2"/>
          <p:cNvGraphicFramePr>
            <a:graphicFrameLocks noChangeAspect="1"/>
          </p:cNvGraphicFramePr>
          <p:nvPr>
            <p:extLst>
              <p:ext uri="{D42A27DB-BD31-4B8C-83A1-F6EECF244321}">
                <p14:modId xmlns:p14="http://schemas.microsoft.com/office/powerpoint/2010/main" val="1954757656"/>
              </p:ext>
            </p:extLst>
          </p:nvPr>
        </p:nvGraphicFramePr>
        <p:xfrm>
          <a:off x="2119630" y="1280160"/>
          <a:ext cx="2387600" cy="800100"/>
        </p:xfrm>
        <a:graphic>
          <a:graphicData uri="http://schemas.openxmlformats.org/presentationml/2006/ole">
            <mc:AlternateContent xmlns:mc="http://schemas.openxmlformats.org/markup-compatibility/2006">
              <mc:Choice xmlns:v="urn:schemas-microsoft-com:vml" Requires="v">
                <p:oleObj name="Equation" r:id="rId2" imgW="2387520" imgH="799920" progId="Equation.DSMT4">
                  <p:embed/>
                </p:oleObj>
              </mc:Choice>
              <mc:Fallback>
                <p:oleObj name="Equation" r:id="rId2" imgW="2387520" imgH="799920" progId="Equation.DSMT4">
                  <p:embed/>
                  <p:pic>
                    <p:nvPicPr>
                      <p:cNvPr id="0" name="Picture 2"/>
                      <p:cNvPicPr>
                        <a:picLocks noChangeAspect="1" noChangeArrowheads="1"/>
                      </p:cNvPicPr>
                      <p:nvPr/>
                    </p:nvPicPr>
                    <p:blipFill>
                      <a:blip r:embed="rId3"/>
                      <a:srcRect/>
                      <a:stretch>
                        <a:fillRect/>
                      </a:stretch>
                    </p:blipFill>
                    <p:spPr bwMode="auto">
                      <a:xfrm>
                        <a:off x="2119630" y="1280160"/>
                        <a:ext cx="23876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Setting up a Triple Integral in Spherical Coordinates (cont.)</a:t>
            </a:r>
          </a:p>
        </p:txBody>
      </p:sp>
      <p:sp>
        <p:nvSpPr>
          <p:cNvPr id="3" name="Content Placeholder 2"/>
          <p:cNvSpPr>
            <a:spLocks noGrp="1"/>
          </p:cNvSpPr>
          <p:nvPr>
            <p:ph idx="1"/>
          </p:nvPr>
        </p:nvSpPr>
        <p:spPr>
          <a:xfrm>
            <a:off x="457200" y="1280160"/>
            <a:ext cx="8229600" cy="4389120"/>
          </a:xfrm>
          <a:solidFill>
            <a:srgbClr val="FFFFCC"/>
          </a:solidFill>
          <a:ln w="28575">
            <a:solidFill>
              <a:schemeClr val="tx1"/>
            </a:solidFill>
          </a:ln>
        </p:spPr>
        <p:txBody>
          <a:bodyPr>
            <a:noAutofit/>
          </a:bodyPr>
          <a:lstStyle/>
          <a:p>
            <a:r>
              <a:rPr lang="en-US" b="1" dirty="0">
                <a:solidFill>
                  <a:schemeClr val="tx1"/>
                </a:solidFill>
              </a:rPr>
              <a:t>Step 1: </a:t>
            </a:r>
            <a:r>
              <a:rPr lang="en-US" dirty="0">
                <a:solidFill>
                  <a:schemeClr val="tx1"/>
                </a:solidFill>
              </a:rPr>
              <a:t>Draw a rough sketch </a:t>
            </a:r>
            <a:br>
              <a:rPr lang="en-US" dirty="0">
                <a:solidFill>
                  <a:schemeClr val="tx1"/>
                </a:solidFill>
              </a:rPr>
            </a:br>
            <a:r>
              <a:rPr lang="en-US" dirty="0">
                <a:solidFill>
                  <a:schemeClr val="tx1"/>
                </a:solidFill>
              </a:rPr>
              <a:t>of </a:t>
            </a:r>
            <a:r>
              <a:rPr lang="en-US" i="1" dirty="0">
                <a:solidFill>
                  <a:schemeClr val="tx1"/>
                </a:solidFill>
              </a:rPr>
              <a:t>S </a:t>
            </a:r>
            <a:r>
              <a:rPr lang="en-US" dirty="0">
                <a:solidFill>
                  <a:schemeClr val="tx1"/>
                </a:solidFill>
              </a:rPr>
              <a:t>as an aid in determining </a:t>
            </a:r>
            <a:br>
              <a:rPr lang="en-US" dirty="0">
                <a:solidFill>
                  <a:schemeClr val="tx1"/>
                </a:solidFill>
              </a:rPr>
            </a:br>
            <a:r>
              <a:rPr lang="en-US" dirty="0">
                <a:solidFill>
                  <a:schemeClr val="tx1"/>
                </a:solidFill>
              </a:rPr>
              <a:t>the </a:t>
            </a:r>
            <a:r>
              <a:rPr lang="el-GR" i="1" dirty="0">
                <a:solidFill>
                  <a:schemeClr val="tx1"/>
                </a:solidFill>
                <a:latin typeface="Cambria Math" panose="02040503050406030204" pitchFamily="18" charset="0"/>
                <a:ea typeface="Cambria Math" panose="02040503050406030204" pitchFamily="18" charset="0"/>
                <a:sym typeface="Euclid Symbol"/>
              </a:rPr>
              <a:t>ρ</a:t>
            </a:r>
            <a:r>
              <a:rPr lang="en-US" dirty="0">
                <a:solidFill>
                  <a:schemeClr val="tx1"/>
                </a:solidFill>
              </a:rPr>
              <a:t>-limits. Identify the lower </a:t>
            </a:r>
            <a:br>
              <a:rPr lang="en-US" dirty="0">
                <a:solidFill>
                  <a:schemeClr val="tx1"/>
                </a:solidFill>
              </a:rPr>
            </a:br>
            <a:r>
              <a:rPr lang="el-GR" i="1" dirty="0">
                <a:solidFill>
                  <a:schemeClr val="tx1"/>
                </a:solidFill>
                <a:latin typeface="Cambria Math" panose="02040503050406030204" pitchFamily="18" charset="0"/>
                <a:ea typeface="Cambria Math" panose="02040503050406030204" pitchFamily="18" charset="0"/>
                <a:sym typeface="Euclid Symbol"/>
              </a:rPr>
              <a:t>ρ</a:t>
            </a:r>
            <a:r>
              <a:rPr lang="en-US" dirty="0">
                <a:solidFill>
                  <a:schemeClr val="tx1"/>
                </a:solidFill>
              </a:rPr>
              <a:t>-limit as a function </a:t>
            </a:r>
            <a:r>
              <a:rPr lang="el-GR" i="1" dirty="0">
                <a:solidFill>
                  <a:schemeClr val="tx1"/>
                </a:solidFill>
                <a:latin typeface="Cambria Math" panose="02040503050406030204" pitchFamily="18" charset="0"/>
                <a:ea typeface="Cambria Math" panose="02040503050406030204" pitchFamily="18" charset="0"/>
                <a:sym typeface="Euclid Symbol"/>
              </a:rPr>
              <a:t>ρ</a:t>
            </a:r>
            <a:r>
              <a:rPr lang="en-US" dirty="0">
                <a:solidFill>
                  <a:schemeClr val="tx1"/>
                </a:solidFill>
              </a:rPr>
              <a:t> </a:t>
            </a:r>
            <a:r>
              <a:rPr lang="en-US" dirty="0">
                <a:solidFill>
                  <a:schemeClr val="tx1"/>
                </a:solidFill>
                <a:latin typeface="Symbol" pitchFamily="82" charset="2"/>
              </a:rPr>
              <a:t>=</a:t>
            </a:r>
            <a:r>
              <a:rPr lang="en-US" dirty="0">
                <a:solidFill>
                  <a:schemeClr val="tx1"/>
                </a:solidFill>
              </a:rPr>
              <a:t> </a:t>
            </a:r>
            <a:r>
              <a:rPr lang="en-US" i="1" dirty="0">
                <a:solidFill>
                  <a:schemeClr val="tx1"/>
                </a:solidFill>
              </a:rPr>
              <a:t>h</a:t>
            </a:r>
            <a:r>
              <a:rPr lang="en-US" baseline="-25000" dirty="0">
                <a:solidFill>
                  <a:schemeClr val="tx1"/>
                </a:solidFill>
              </a:rPr>
              <a:t>1</a:t>
            </a:r>
            <a:r>
              <a:rPr lang="en-US" dirty="0">
                <a:solidFill>
                  <a:schemeClr val="tx1"/>
                </a:solidFill>
              </a:rPr>
              <a:t>(</a:t>
            </a:r>
            <a:r>
              <a:rPr lang="el-GR" i="1" dirty="0">
                <a:solidFill>
                  <a:schemeClr val="tx1"/>
                </a:solidFill>
                <a:latin typeface="Cambria Math" panose="02040503050406030204" pitchFamily="18" charset="0"/>
                <a:ea typeface="Cambria Math" panose="02040503050406030204" pitchFamily="18" charset="0"/>
                <a:sym typeface="Euclid Symbol"/>
              </a:rPr>
              <a:t>θ</a:t>
            </a:r>
            <a:r>
              <a:rPr lang="en-US" dirty="0">
                <a:solidFill>
                  <a:schemeClr val="tx1"/>
                </a:solidFill>
              </a:rPr>
              <a:t>,</a:t>
            </a:r>
            <a:r>
              <a:rPr lang="el-GR" i="1" dirty="0">
                <a:solidFill>
                  <a:schemeClr val="tx1"/>
                </a:solidFill>
                <a:latin typeface="Cambria Math" panose="02040503050406030204" pitchFamily="18" charset="0"/>
                <a:ea typeface="Cambria Math" panose="02040503050406030204" pitchFamily="18" charset="0"/>
                <a:sym typeface="Euclid Symbol"/>
              </a:rPr>
              <a:t>φ</a:t>
            </a:r>
            <a:r>
              <a:rPr lang="en-US" dirty="0">
                <a:solidFill>
                  <a:schemeClr val="tx1"/>
                </a:solidFill>
              </a:rPr>
              <a:t>) </a:t>
            </a:r>
            <a:br>
              <a:rPr lang="en-US" dirty="0">
                <a:solidFill>
                  <a:schemeClr val="tx1"/>
                </a:solidFill>
              </a:rPr>
            </a:br>
            <a:r>
              <a:rPr lang="en-US" dirty="0">
                <a:solidFill>
                  <a:schemeClr val="tx1"/>
                </a:solidFill>
              </a:rPr>
              <a:t>and the upper </a:t>
            </a:r>
            <a:r>
              <a:rPr lang="el-GR" i="1" dirty="0">
                <a:solidFill>
                  <a:schemeClr val="tx1"/>
                </a:solidFill>
                <a:latin typeface="Cambria Math" panose="02040503050406030204" pitchFamily="18" charset="0"/>
                <a:ea typeface="Cambria Math" panose="02040503050406030204" pitchFamily="18" charset="0"/>
                <a:sym typeface="Euclid Symbol"/>
              </a:rPr>
              <a:t>ρ</a:t>
            </a:r>
            <a:r>
              <a:rPr lang="en-US" i="1" dirty="0">
                <a:solidFill>
                  <a:schemeClr val="tx1"/>
                </a:solidFill>
                <a:sym typeface="Euclid Symbol"/>
              </a:rPr>
              <a:t> </a:t>
            </a:r>
            <a:r>
              <a:rPr lang="en-US" dirty="0">
                <a:solidFill>
                  <a:schemeClr val="tx1"/>
                </a:solidFill>
              </a:rPr>
              <a:t>-limit as a function </a:t>
            </a:r>
            <a:br>
              <a:rPr lang="en-US" dirty="0">
                <a:solidFill>
                  <a:schemeClr val="tx1"/>
                </a:solidFill>
              </a:rPr>
            </a:br>
            <a:r>
              <a:rPr lang="en-US" i="1" dirty="0">
                <a:solidFill>
                  <a:schemeClr val="tx1"/>
                </a:solidFill>
                <a:sym typeface="Euclid Symbol"/>
              </a:rPr>
              <a:t> </a:t>
            </a:r>
            <a:r>
              <a:rPr lang="el-GR" i="1" dirty="0">
                <a:solidFill>
                  <a:schemeClr val="tx1"/>
                </a:solidFill>
                <a:latin typeface="Cambria Math" panose="02040503050406030204" pitchFamily="18" charset="0"/>
                <a:ea typeface="Cambria Math" panose="02040503050406030204" pitchFamily="18" charset="0"/>
                <a:sym typeface="Euclid Symbol"/>
              </a:rPr>
              <a:t>ρ</a:t>
            </a:r>
            <a:r>
              <a:rPr lang="en-US" dirty="0">
                <a:solidFill>
                  <a:schemeClr val="tx1"/>
                </a:solidFill>
              </a:rPr>
              <a:t> </a:t>
            </a:r>
            <a:r>
              <a:rPr lang="en-US" dirty="0">
                <a:solidFill>
                  <a:schemeClr val="tx1"/>
                </a:solidFill>
                <a:latin typeface="Symbol" pitchFamily="82" charset="2"/>
              </a:rPr>
              <a:t>=</a:t>
            </a:r>
            <a:r>
              <a:rPr lang="en-US" dirty="0">
                <a:solidFill>
                  <a:schemeClr val="tx1"/>
                </a:solidFill>
              </a:rPr>
              <a:t> </a:t>
            </a:r>
            <a:r>
              <a:rPr lang="en-US" i="1" dirty="0">
                <a:solidFill>
                  <a:schemeClr val="tx1"/>
                </a:solidFill>
              </a:rPr>
              <a:t>h</a:t>
            </a:r>
            <a:r>
              <a:rPr lang="en-US" baseline="-25000" dirty="0">
                <a:solidFill>
                  <a:schemeClr val="tx1"/>
                </a:solidFill>
              </a:rPr>
              <a:t>2</a:t>
            </a:r>
            <a:r>
              <a:rPr lang="en-US" dirty="0">
                <a:solidFill>
                  <a:schemeClr val="tx1"/>
                </a:solidFill>
              </a:rPr>
              <a:t>(</a:t>
            </a:r>
            <a:r>
              <a:rPr lang="el-GR" i="1" dirty="0">
                <a:solidFill>
                  <a:schemeClr val="tx1"/>
                </a:solidFill>
                <a:latin typeface="Cambria Math" panose="02040503050406030204" pitchFamily="18" charset="0"/>
                <a:ea typeface="Cambria Math" panose="02040503050406030204" pitchFamily="18" charset="0"/>
                <a:sym typeface="Euclid Symbol"/>
              </a:rPr>
              <a:t>θ</a:t>
            </a:r>
            <a:r>
              <a:rPr lang="en-US" dirty="0">
                <a:solidFill>
                  <a:schemeClr val="tx1"/>
                </a:solidFill>
              </a:rPr>
              <a:t>,</a:t>
            </a:r>
            <a:r>
              <a:rPr lang="el-GR" i="1" dirty="0">
                <a:solidFill>
                  <a:schemeClr val="tx1"/>
                </a:solidFill>
                <a:latin typeface="Cambria Math" panose="02040503050406030204" pitchFamily="18" charset="0"/>
                <a:ea typeface="Cambria Math" panose="02040503050406030204" pitchFamily="18" charset="0"/>
                <a:sym typeface="Euclid Symbol"/>
              </a:rPr>
              <a:t>φ</a:t>
            </a:r>
            <a:r>
              <a:rPr lang="en-US" dirty="0">
                <a:solidFill>
                  <a:schemeClr val="tx1"/>
                </a:solidFill>
              </a:rPr>
              <a:t>) (see Figure 9a). </a:t>
            </a:r>
          </a:p>
          <a:p>
            <a:pPr algn="ctr"/>
            <a:endParaRPr lang="en-US" b="1" dirty="0">
              <a:solidFill>
                <a:schemeClr val="tx1"/>
              </a:solidFill>
            </a:endParaRPr>
          </a:p>
        </p:txBody>
      </p:sp>
      <p:pic>
        <p:nvPicPr>
          <p:cNvPr id="22531" name="Picture 3"/>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739640" y="1584386"/>
            <a:ext cx="3931920" cy="3258433"/>
          </a:xfrm>
          <a:prstGeom prst="rect">
            <a:avLst/>
          </a:prstGeom>
          <a:noFill/>
          <a:ln w="9525">
            <a:noFill/>
            <a:miter lim="800000"/>
            <a:headEnd/>
            <a:tailEnd/>
          </a:ln>
        </p:spPr>
      </p:pic>
      <p:sp>
        <p:nvSpPr>
          <p:cNvPr id="5" name="Rectangle 4"/>
          <p:cNvSpPr/>
          <p:nvPr/>
        </p:nvSpPr>
        <p:spPr>
          <a:xfrm>
            <a:off x="5715000" y="4994439"/>
            <a:ext cx="1772408" cy="523220"/>
          </a:xfrm>
          <a:prstGeom prst="rect">
            <a:avLst/>
          </a:prstGeom>
        </p:spPr>
        <p:txBody>
          <a:bodyPr wrap="none">
            <a:spAutoFit/>
          </a:bodyPr>
          <a:lstStyle/>
          <a:p>
            <a:r>
              <a:rPr lang="en-US" sz="2800" b="1" dirty="0"/>
              <a:t>Figure 9(a)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Setting up a Triple Integral in Spherical Coordinates (cont.)</a:t>
            </a:r>
          </a:p>
        </p:txBody>
      </p:sp>
      <p:sp>
        <p:nvSpPr>
          <p:cNvPr id="3" name="Content Placeholder 2"/>
          <p:cNvSpPr>
            <a:spLocks noGrp="1"/>
          </p:cNvSpPr>
          <p:nvPr>
            <p:ph idx="1"/>
          </p:nvPr>
        </p:nvSpPr>
        <p:spPr>
          <a:xfrm>
            <a:off x="457200" y="1280160"/>
            <a:ext cx="8229600" cy="4572000"/>
          </a:xfrm>
          <a:solidFill>
            <a:srgbClr val="FFFFCC"/>
          </a:solidFill>
          <a:ln w="28575">
            <a:solidFill>
              <a:schemeClr val="tx1"/>
            </a:solidFill>
          </a:ln>
        </p:spPr>
        <p:txBody>
          <a:bodyPr>
            <a:noAutofit/>
          </a:bodyPr>
          <a:lstStyle/>
          <a:p>
            <a:r>
              <a:rPr lang="en-US" b="1" dirty="0">
                <a:solidFill>
                  <a:schemeClr val="tx1"/>
                </a:solidFill>
              </a:rPr>
              <a:t>Step 2: </a:t>
            </a:r>
            <a:r>
              <a:rPr lang="en-US" dirty="0">
                <a:solidFill>
                  <a:schemeClr val="tx1"/>
                </a:solidFill>
              </a:rPr>
              <a:t>Determine the least </a:t>
            </a:r>
            <a:br>
              <a:rPr lang="en-US" dirty="0">
                <a:solidFill>
                  <a:schemeClr val="tx1"/>
                </a:solidFill>
              </a:rPr>
            </a:br>
            <a:r>
              <a:rPr lang="en-US" dirty="0">
                <a:solidFill>
                  <a:schemeClr val="tx1"/>
                </a:solidFill>
              </a:rPr>
              <a:t>angle </a:t>
            </a:r>
            <a:r>
              <a:rPr lang="el-GR" i="1" dirty="0">
                <a:solidFill>
                  <a:schemeClr val="tx1"/>
                </a:solidFill>
                <a:latin typeface="Cambria Math" panose="02040503050406030204" pitchFamily="18" charset="0"/>
                <a:ea typeface="Cambria Math" panose="02040503050406030204" pitchFamily="18" charset="0"/>
                <a:sym typeface="Euclid Symbol"/>
              </a:rPr>
              <a:t>φ</a:t>
            </a:r>
            <a:r>
              <a:rPr lang="en-US" dirty="0">
                <a:solidFill>
                  <a:schemeClr val="tx1"/>
                </a:solidFill>
              </a:rPr>
              <a:t> among the </a:t>
            </a:r>
            <a:br>
              <a:rPr lang="en-US" dirty="0">
                <a:solidFill>
                  <a:schemeClr val="tx1"/>
                </a:solidFill>
              </a:rPr>
            </a:br>
            <a:r>
              <a:rPr lang="el-GR" i="1" dirty="0">
                <a:solidFill>
                  <a:schemeClr val="tx1"/>
                </a:solidFill>
                <a:latin typeface="Cambria Math" panose="02040503050406030204" pitchFamily="18" charset="0"/>
                <a:ea typeface="Cambria Math" panose="02040503050406030204" pitchFamily="18" charset="0"/>
                <a:sym typeface="Euclid Symbol"/>
              </a:rPr>
              <a:t>φ</a:t>
            </a:r>
            <a:r>
              <a:rPr lang="en-US" i="1" dirty="0">
                <a:solidFill>
                  <a:schemeClr val="tx1"/>
                </a:solidFill>
                <a:latin typeface="Cambria Math" panose="02040503050406030204" pitchFamily="18" charset="0"/>
                <a:ea typeface="Cambria Math" panose="02040503050406030204" pitchFamily="18" charset="0"/>
                <a:sym typeface="Euclid Symbol"/>
              </a:rPr>
              <a:t> </a:t>
            </a:r>
            <a:r>
              <a:rPr lang="en-US" dirty="0">
                <a:solidFill>
                  <a:schemeClr val="tx1"/>
                </a:solidFill>
              </a:rPr>
              <a:t>-coordinates of all the points </a:t>
            </a:r>
            <a:br>
              <a:rPr lang="en-US" dirty="0">
                <a:solidFill>
                  <a:schemeClr val="tx1"/>
                </a:solidFill>
              </a:rPr>
            </a:br>
            <a:r>
              <a:rPr lang="en-US" dirty="0">
                <a:solidFill>
                  <a:schemeClr val="tx1"/>
                </a:solidFill>
              </a:rPr>
              <a:t>of </a:t>
            </a:r>
            <a:r>
              <a:rPr lang="en-US" i="1" dirty="0">
                <a:solidFill>
                  <a:schemeClr val="tx1"/>
                </a:solidFill>
              </a:rPr>
              <a:t>S</a:t>
            </a:r>
            <a:r>
              <a:rPr lang="en-US" dirty="0">
                <a:solidFill>
                  <a:schemeClr val="tx1"/>
                </a:solidFill>
              </a:rPr>
              <a:t>, and use this as the lower </a:t>
            </a:r>
            <a:br>
              <a:rPr lang="en-US" dirty="0">
                <a:solidFill>
                  <a:schemeClr val="tx1"/>
                </a:solidFill>
              </a:rPr>
            </a:br>
            <a:r>
              <a:rPr lang="el-GR" i="1" dirty="0">
                <a:solidFill>
                  <a:schemeClr val="tx1"/>
                </a:solidFill>
                <a:latin typeface="Cambria Math" panose="02040503050406030204" pitchFamily="18" charset="0"/>
                <a:ea typeface="Cambria Math" panose="02040503050406030204" pitchFamily="18" charset="0"/>
                <a:sym typeface="Euclid Symbol"/>
              </a:rPr>
              <a:t>φ</a:t>
            </a:r>
            <a:r>
              <a:rPr lang="en-US" i="1" dirty="0">
                <a:solidFill>
                  <a:schemeClr val="tx1"/>
                </a:solidFill>
                <a:latin typeface="Cambria Math" panose="02040503050406030204" pitchFamily="18" charset="0"/>
                <a:ea typeface="Cambria Math" panose="02040503050406030204" pitchFamily="18" charset="0"/>
                <a:sym typeface="Euclid Symbol"/>
              </a:rPr>
              <a:t> </a:t>
            </a:r>
            <a:r>
              <a:rPr lang="en-US" dirty="0">
                <a:solidFill>
                  <a:schemeClr val="tx1"/>
                </a:solidFill>
              </a:rPr>
              <a:t>-limit </a:t>
            </a:r>
            <a:r>
              <a:rPr lang="el-GR" i="1" dirty="0">
                <a:solidFill>
                  <a:schemeClr val="tx1"/>
                </a:solidFill>
                <a:latin typeface="Cambria Math" panose="02040503050406030204" pitchFamily="18" charset="0"/>
                <a:ea typeface="Cambria Math" panose="02040503050406030204" pitchFamily="18" charset="0"/>
                <a:sym typeface="Euclid Symbol"/>
              </a:rPr>
              <a:t>φ</a:t>
            </a:r>
            <a:r>
              <a:rPr lang="en-US" dirty="0">
                <a:solidFill>
                  <a:schemeClr val="tx1"/>
                </a:solidFill>
              </a:rPr>
              <a:t> </a:t>
            </a:r>
            <a:r>
              <a:rPr lang="en-US" dirty="0">
                <a:solidFill>
                  <a:schemeClr val="tx1"/>
                </a:solidFill>
                <a:latin typeface="Symbol" pitchFamily="82" charset="2"/>
              </a:rPr>
              <a:t>=</a:t>
            </a:r>
            <a:r>
              <a:rPr lang="en-US" dirty="0">
                <a:solidFill>
                  <a:schemeClr val="tx1"/>
                </a:solidFill>
              </a:rPr>
              <a:t> </a:t>
            </a:r>
            <a:r>
              <a:rPr lang="en-US" i="1" dirty="0">
                <a:solidFill>
                  <a:schemeClr val="tx1"/>
                </a:solidFill>
              </a:rPr>
              <a:t>c</a:t>
            </a:r>
            <a:r>
              <a:rPr lang="en-US" dirty="0">
                <a:solidFill>
                  <a:schemeClr val="tx1"/>
                </a:solidFill>
              </a:rPr>
              <a:t>. Use a similar </a:t>
            </a:r>
            <a:br>
              <a:rPr lang="en-US" dirty="0">
                <a:solidFill>
                  <a:schemeClr val="tx1"/>
                </a:solidFill>
              </a:rPr>
            </a:br>
            <a:r>
              <a:rPr lang="en-US" dirty="0">
                <a:solidFill>
                  <a:schemeClr val="tx1"/>
                </a:solidFill>
              </a:rPr>
              <a:t>analysis to determine the </a:t>
            </a:r>
            <a:br>
              <a:rPr lang="en-US" dirty="0">
                <a:solidFill>
                  <a:schemeClr val="tx1"/>
                </a:solidFill>
              </a:rPr>
            </a:br>
            <a:r>
              <a:rPr lang="en-US" dirty="0">
                <a:solidFill>
                  <a:schemeClr val="tx1"/>
                </a:solidFill>
              </a:rPr>
              <a:t>upper </a:t>
            </a:r>
            <a:r>
              <a:rPr lang="el-GR" i="1" dirty="0">
                <a:solidFill>
                  <a:schemeClr val="tx1"/>
                </a:solidFill>
                <a:latin typeface="Cambria Math" panose="02040503050406030204" pitchFamily="18" charset="0"/>
                <a:ea typeface="Cambria Math" panose="02040503050406030204" pitchFamily="18" charset="0"/>
                <a:sym typeface="Euclid Symbol"/>
              </a:rPr>
              <a:t>φ</a:t>
            </a:r>
            <a:r>
              <a:rPr lang="en-US" i="1" dirty="0">
                <a:solidFill>
                  <a:schemeClr val="tx1"/>
                </a:solidFill>
                <a:latin typeface="Cambria Math" panose="02040503050406030204" pitchFamily="18" charset="0"/>
                <a:ea typeface="Cambria Math" panose="02040503050406030204" pitchFamily="18" charset="0"/>
                <a:sym typeface="Euclid Symbol"/>
              </a:rPr>
              <a:t> </a:t>
            </a:r>
            <a:r>
              <a:rPr lang="en-US" dirty="0">
                <a:solidFill>
                  <a:schemeClr val="tx1"/>
                </a:solidFill>
              </a:rPr>
              <a:t>-limit </a:t>
            </a:r>
            <a:r>
              <a:rPr lang="el-GR" i="1" dirty="0">
                <a:solidFill>
                  <a:schemeClr val="tx1"/>
                </a:solidFill>
                <a:latin typeface="Cambria Math" panose="02040503050406030204" pitchFamily="18" charset="0"/>
                <a:ea typeface="Cambria Math" panose="02040503050406030204" pitchFamily="18" charset="0"/>
                <a:sym typeface="Euclid Symbol"/>
              </a:rPr>
              <a:t>φ</a:t>
            </a:r>
            <a:r>
              <a:rPr lang="en-US" dirty="0">
                <a:solidFill>
                  <a:schemeClr val="tx1"/>
                </a:solidFill>
              </a:rPr>
              <a:t> </a:t>
            </a:r>
            <a:r>
              <a:rPr lang="en-US" dirty="0">
                <a:solidFill>
                  <a:schemeClr val="tx1"/>
                </a:solidFill>
                <a:latin typeface="Symbol" pitchFamily="82" charset="2"/>
              </a:rPr>
              <a:t>=</a:t>
            </a:r>
            <a:r>
              <a:rPr lang="en-US" dirty="0">
                <a:solidFill>
                  <a:schemeClr val="tx1"/>
                </a:solidFill>
              </a:rPr>
              <a:t> </a:t>
            </a:r>
            <a:r>
              <a:rPr lang="en-US" i="1" dirty="0">
                <a:solidFill>
                  <a:schemeClr val="tx1"/>
                </a:solidFill>
              </a:rPr>
              <a:t>d </a:t>
            </a:r>
            <a:r>
              <a:rPr lang="en-US" dirty="0">
                <a:solidFill>
                  <a:schemeClr val="tx1"/>
                </a:solidFill>
              </a:rPr>
              <a:t>(see Figure 9b).</a:t>
            </a:r>
          </a:p>
          <a:p>
            <a:pPr algn="ctr"/>
            <a:endParaRPr lang="en-US" b="1" dirty="0">
              <a:solidFill>
                <a:schemeClr val="tx1"/>
              </a:solidFill>
            </a:endParaRPr>
          </a:p>
        </p:txBody>
      </p:sp>
      <p:pic>
        <p:nvPicPr>
          <p:cNvPr id="23554"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667250" y="1702118"/>
            <a:ext cx="4019550" cy="3209925"/>
          </a:xfrm>
          <a:prstGeom prst="rect">
            <a:avLst/>
          </a:prstGeom>
          <a:noFill/>
          <a:ln w="9525">
            <a:noFill/>
            <a:miter lim="800000"/>
            <a:headEnd/>
            <a:tailEnd/>
          </a:ln>
        </p:spPr>
      </p:pic>
      <p:sp>
        <p:nvSpPr>
          <p:cNvPr id="5" name="Rectangle 4"/>
          <p:cNvSpPr/>
          <p:nvPr/>
        </p:nvSpPr>
        <p:spPr>
          <a:xfrm>
            <a:off x="5715000" y="5093822"/>
            <a:ext cx="1786836" cy="523220"/>
          </a:xfrm>
          <a:prstGeom prst="rect">
            <a:avLst/>
          </a:prstGeom>
        </p:spPr>
        <p:txBody>
          <a:bodyPr wrap="none">
            <a:spAutoFit/>
          </a:bodyPr>
          <a:lstStyle/>
          <a:p>
            <a:r>
              <a:rPr lang="en-US" sz="2800" b="1" dirty="0"/>
              <a:t>Figure 9(b)</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Setting up a Triple Integral in Spherical Coordinates (cont.)</a:t>
            </a:r>
          </a:p>
        </p:txBody>
      </p:sp>
      <p:sp>
        <p:nvSpPr>
          <p:cNvPr id="3" name="Content Placeholder 2"/>
          <p:cNvSpPr>
            <a:spLocks noGrp="1"/>
          </p:cNvSpPr>
          <p:nvPr>
            <p:ph idx="1"/>
          </p:nvPr>
        </p:nvSpPr>
        <p:spPr>
          <a:xfrm>
            <a:off x="457200" y="1280160"/>
            <a:ext cx="8229600" cy="1384995"/>
          </a:xfrm>
          <a:solidFill>
            <a:srgbClr val="FFFFCC"/>
          </a:solidFill>
          <a:ln w="28575">
            <a:solidFill>
              <a:schemeClr val="tx1"/>
            </a:solidFill>
          </a:ln>
        </p:spPr>
        <p:txBody>
          <a:bodyPr>
            <a:spAutoFit/>
          </a:bodyPr>
          <a:lstStyle/>
          <a:p>
            <a:r>
              <a:rPr lang="en-US" dirty="0">
                <a:solidFill>
                  <a:schemeClr val="tx1"/>
                </a:solidFill>
              </a:rPr>
              <a:t>While it is possible for the </a:t>
            </a:r>
            <a:r>
              <a:rPr lang="el-GR" i="1" dirty="0">
                <a:solidFill>
                  <a:schemeClr val="tx1"/>
                </a:solidFill>
                <a:latin typeface="Cambria Math" panose="02040503050406030204" pitchFamily="18" charset="0"/>
                <a:ea typeface="Cambria Math" panose="02040503050406030204" pitchFamily="18" charset="0"/>
                <a:sym typeface="Euclid Symbol"/>
              </a:rPr>
              <a:t>φ</a:t>
            </a:r>
            <a:r>
              <a:rPr lang="en-US" dirty="0">
                <a:solidFill>
                  <a:schemeClr val="tx1"/>
                </a:solidFill>
                <a:sym typeface="Symbol"/>
              </a:rPr>
              <a:t> </a:t>
            </a:r>
            <a:r>
              <a:rPr lang="en-US" dirty="0">
                <a:solidFill>
                  <a:schemeClr val="tx1"/>
                </a:solidFill>
              </a:rPr>
              <a:t>-limits to be functions of </a:t>
            </a:r>
            <a:r>
              <a:rPr lang="el-GR" i="1" dirty="0">
                <a:solidFill>
                  <a:schemeClr val="tx1"/>
                </a:solidFill>
                <a:latin typeface="Cambria Math" panose="02040503050406030204" pitchFamily="18" charset="0"/>
                <a:ea typeface="Cambria Math" panose="02040503050406030204" pitchFamily="18" charset="0"/>
                <a:sym typeface="Euclid Symbol"/>
              </a:rPr>
              <a:t>θ</a:t>
            </a:r>
            <a:r>
              <a:rPr lang="en-US" dirty="0">
                <a:solidFill>
                  <a:schemeClr val="tx1"/>
                </a:solidFill>
              </a:rPr>
              <a:t>, this rarely happens in practice when using spherical coordinates.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Setting up a Triple Integral in Spherical Coordinates (cont.)</a:t>
            </a:r>
          </a:p>
        </p:txBody>
      </p:sp>
      <p:sp>
        <p:nvSpPr>
          <p:cNvPr id="3" name="Content Placeholder 2"/>
          <p:cNvSpPr>
            <a:spLocks noGrp="1"/>
          </p:cNvSpPr>
          <p:nvPr>
            <p:ph idx="1"/>
          </p:nvPr>
        </p:nvSpPr>
        <p:spPr>
          <a:xfrm>
            <a:off x="457200" y="1280160"/>
            <a:ext cx="8229600" cy="4572000"/>
          </a:xfrm>
          <a:solidFill>
            <a:srgbClr val="FFFFCC"/>
          </a:solidFill>
          <a:ln w="28575">
            <a:solidFill>
              <a:schemeClr val="tx1"/>
            </a:solidFill>
          </a:ln>
        </p:spPr>
        <p:txBody>
          <a:bodyPr>
            <a:noAutofit/>
          </a:bodyPr>
          <a:lstStyle/>
          <a:p>
            <a:r>
              <a:rPr lang="en-US" b="1" dirty="0">
                <a:solidFill>
                  <a:schemeClr val="tx1"/>
                </a:solidFill>
              </a:rPr>
              <a:t>Step 3: </a:t>
            </a:r>
            <a:r>
              <a:rPr lang="en-US" dirty="0">
                <a:solidFill>
                  <a:schemeClr val="tx1"/>
                </a:solidFill>
              </a:rPr>
              <a:t>Define </a:t>
            </a:r>
            <a:r>
              <a:rPr lang="en-US" i="1" dirty="0">
                <a:solidFill>
                  <a:schemeClr val="tx1"/>
                </a:solidFill>
              </a:rPr>
              <a:t>R </a:t>
            </a:r>
            <a:r>
              <a:rPr lang="en-US" dirty="0">
                <a:solidFill>
                  <a:schemeClr val="tx1"/>
                </a:solidFill>
              </a:rPr>
              <a:t>to be the </a:t>
            </a:r>
            <a:br>
              <a:rPr lang="en-US" dirty="0">
                <a:solidFill>
                  <a:schemeClr val="tx1"/>
                </a:solidFill>
              </a:rPr>
            </a:br>
            <a:r>
              <a:rPr lang="en-US" dirty="0">
                <a:solidFill>
                  <a:schemeClr val="tx1"/>
                </a:solidFill>
              </a:rPr>
              <a:t>projection of </a:t>
            </a:r>
            <a:r>
              <a:rPr lang="en-US" i="1" dirty="0">
                <a:solidFill>
                  <a:schemeClr val="tx1"/>
                </a:solidFill>
              </a:rPr>
              <a:t>S</a:t>
            </a:r>
            <a:r>
              <a:rPr lang="en-US" dirty="0">
                <a:solidFill>
                  <a:schemeClr val="tx1"/>
                </a:solidFill>
              </a:rPr>
              <a:t> in the </a:t>
            </a:r>
            <a:r>
              <a:rPr lang="en-US" i="1" dirty="0">
                <a:solidFill>
                  <a:schemeClr val="tx1"/>
                </a:solidFill>
              </a:rPr>
              <a:t>xy</a:t>
            </a:r>
            <a:r>
              <a:rPr lang="en-US" dirty="0">
                <a:solidFill>
                  <a:schemeClr val="tx1"/>
                </a:solidFill>
              </a:rPr>
              <a:t>-plane. </a:t>
            </a:r>
            <a:br>
              <a:rPr lang="en-US" dirty="0">
                <a:solidFill>
                  <a:schemeClr val="tx1"/>
                </a:solidFill>
              </a:rPr>
            </a:br>
            <a:r>
              <a:rPr lang="en-US" dirty="0">
                <a:solidFill>
                  <a:schemeClr val="tx1"/>
                </a:solidFill>
              </a:rPr>
              <a:t>The lower </a:t>
            </a:r>
            <a:r>
              <a:rPr lang="el-GR" i="1" dirty="0">
                <a:solidFill>
                  <a:schemeClr val="tx1"/>
                </a:solidFill>
                <a:latin typeface="Cambria Math" panose="02040503050406030204" pitchFamily="18" charset="0"/>
                <a:ea typeface="Cambria Math" panose="02040503050406030204" pitchFamily="18" charset="0"/>
                <a:sym typeface="Euclid Symbol"/>
              </a:rPr>
              <a:t>θ </a:t>
            </a:r>
            <a:r>
              <a:rPr lang="en-US" dirty="0">
                <a:solidFill>
                  <a:schemeClr val="tx1"/>
                </a:solidFill>
              </a:rPr>
              <a:t>-limit </a:t>
            </a:r>
            <a:r>
              <a:rPr lang="el-GR" i="1" dirty="0">
                <a:solidFill>
                  <a:schemeClr val="tx1"/>
                </a:solidFill>
                <a:latin typeface="Cambria Math" panose="02040503050406030204" pitchFamily="18" charset="0"/>
                <a:ea typeface="Cambria Math" panose="02040503050406030204" pitchFamily="18" charset="0"/>
                <a:sym typeface="Euclid Symbol"/>
              </a:rPr>
              <a:t>θ</a:t>
            </a:r>
            <a:r>
              <a:rPr lang="en-US" dirty="0">
                <a:solidFill>
                  <a:schemeClr val="tx1"/>
                </a:solidFill>
              </a:rPr>
              <a:t> </a:t>
            </a:r>
            <a:r>
              <a:rPr lang="en-US" dirty="0">
                <a:solidFill>
                  <a:schemeClr val="tx1"/>
                </a:solidFill>
                <a:latin typeface="Symbol" pitchFamily="82" charset="2"/>
              </a:rPr>
              <a:t>=</a:t>
            </a:r>
            <a:r>
              <a:rPr lang="en-US" dirty="0">
                <a:solidFill>
                  <a:schemeClr val="tx1"/>
                </a:solidFill>
              </a:rPr>
              <a:t> </a:t>
            </a:r>
            <a:r>
              <a:rPr lang="en-US" i="1" dirty="0">
                <a:solidFill>
                  <a:schemeClr val="tx1"/>
                </a:solidFill>
              </a:rPr>
              <a:t>a</a:t>
            </a:r>
            <a:r>
              <a:rPr lang="en-US" dirty="0">
                <a:solidFill>
                  <a:schemeClr val="tx1"/>
                </a:solidFill>
              </a:rPr>
              <a:t> defines </a:t>
            </a:r>
            <a:br>
              <a:rPr lang="en-US" dirty="0">
                <a:solidFill>
                  <a:schemeClr val="tx1"/>
                </a:solidFill>
              </a:rPr>
            </a:br>
            <a:r>
              <a:rPr lang="en-US" dirty="0">
                <a:solidFill>
                  <a:schemeClr val="tx1"/>
                </a:solidFill>
              </a:rPr>
              <a:t>one ray that bounds </a:t>
            </a:r>
            <a:r>
              <a:rPr lang="en-US" i="1" dirty="0">
                <a:solidFill>
                  <a:schemeClr val="tx1"/>
                </a:solidFill>
              </a:rPr>
              <a:t>R</a:t>
            </a:r>
            <a:r>
              <a:rPr lang="en-US" dirty="0">
                <a:solidFill>
                  <a:schemeClr val="tx1"/>
                </a:solidFill>
              </a:rPr>
              <a:t>, and </a:t>
            </a:r>
            <a:br>
              <a:rPr lang="en-US" dirty="0">
                <a:solidFill>
                  <a:schemeClr val="tx1"/>
                </a:solidFill>
              </a:rPr>
            </a:br>
            <a:r>
              <a:rPr lang="en-US" dirty="0">
                <a:solidFill>
                  <a:schemeClr val="tx1"/>
                </a:solidFill>
              </a:rPr>
              <a:t>the upper </a:t>
            </a:r>
            <a:r>
              <a:rPr lang="el-GR" i="1" dirty="0">
                <a:solidFill>
                  <a:schemeClr val="tx1"/>
                </a:solidFill>
                <a:latin typeface="Cambria Math" panose="02040503050406030204" pitchFamily="18" charset="0"/>
                <a:ea typeface="Cambria Math" panose="02040503050406030204" pitchFamily="18" charset="0"/>
                <a:sym typeface="Euclid Symbol"/>
              </a:rPr>
              <a:t>θ </a:t>
            </a:r>
            <a:r>
              <a:rPr lang="en-US" dirty="0">
                <a:solidFill>
                  <a:schemeClr val="tx1"/>
                </a:solidFill>
              </a:rPr>
              <a:t>-limit </a:t>
            </a:r>
            <a:r>
              <a:rPr lang="el-GR" i="1" dirty="0">
                <a:solidFill>
                  <a:schemeClr val="tx1"/>
                </a:solidFill>
                <a:latin typeface="Cambria Math" panose="02040503050406030204" pitchFamily="18" charset="0"/>
                <a:ea typeface="Cambria Math" panose="02040503050406030204" pitchFamily="18" charset="0"/>
                <a:sym typeface="Euclid Symbol"/>
              </a:rPr>
              <a:t>θ </a:t>
            </a:r>
            <a:r>
              <a:rPr lang="en-US" dirty="0">
                <a:solidFill>
                  <a:schemeClr val="tx1"/>
                </a:solidFill>
                <a:latin typeface="Symbol" pitchFamily="82" charset="2"/>
              </a:rPr>
              <a:t>=</a:t>
            </a:r>
            <a:r>
              <a:rPr lang="en-US" dirty="0">
                <a:solidFill>
                  <a:schemeClr val="tx1"/>
                </a:solidFill>
              </a:rPr>
              <a:t> </a:t>
            </a:r>
            <a:r>
              <a:rPr lang="en-US" i="1" dirty="0">
                <a:solidFill>
                  <a:schemeClr val="tx1"/>
                </a:solidFill>
              </a:rPr>
              <a:t>b</a:t>
            </a:r>
            <a:r>
              <a:rPr lang="en-US" dirty="0">
                <a:solidFill>
                  <a:schemeClr val="tx1"/>
                </a:solidFill>
              </a:rPr>
              <a:t> defines </a:t>
            </a:r>
            <a:br>
              <a:rPr lang="en-US" dirty="0">
                <a:solidFill>
                  <a:schemeClr val="tx1"/>
                </a:solidFill>
              </a:rPr>
            </a:br>
            <a:r>
              <a:rPr lang="en-US" dirty="0">
                <a:solidFill>
                  <a:schemeClr val="tx1"/>
                </a:solidFill>
              </a:rPr>
              <a:t>the other ray—</a:t>
            </a:r>
            <a:r>
              <a:rPr lang="en-US" i="1" dirty="0">
                <a:solidFill>
                  <a:schemeClr val="tx1"/>
                </a:solidFill>
              </a:rPr>
              <a:t>R</a:t>
            </a:r>
            <a:r>
              <a:rPr lang="en-US" dirty="0">
                <a:solidFill>
                  <a:schemeClr val="tx1"/>
                </a:solidFill>
              </a:rPr>
              <a:t> should be </a:t>
            </a:r>
            <a:br>
              <a:rPr lang="en-US" dirty="0">
                <a:solidFill>
                  <a:schemeClr val="tx1"/>
                </a:solidFill>
              </a:rPr>
            </a:br>
            <a:r>
              <a:rPr lang="en-US" dirty="0">
                <a:solidFill>
                  <a:schemeClr val="tx1"/>
                </a:solidFill>
              </a:rPr>
              <a:t>captured between the two </a:t>
            </a:r>
            <a:br>
              <a:rPr lang="en-US" dirty="0">
                <a:solidFill>
                  <a:schemeClr val="tx1"/>
                </a:solidFill>
              </a:rPr>
            </a:br>
            <a:r>
              <a:rPr lang="en-US" dirty="0">
                <a:solidFill>
                  <a:schemeClr val="tx1"/>
                </a:solidFill>
              </a:rPr>
              <a:t>rays (see Figure 9c).</a:t>
            </a:r>
          </a:p>
          <a:p>
            <a:endParaRPr lang="en-US" b="1" dirty="0">
              <a:solidFill>
                <a:schemeClr val="tx1"/>
              </a:solidFill>
            </a:endParaRPr>
          </a:p>
        </p:txBody>
      </p:sp>
      <p:pic>
        <p:nvPicPr>
          <p:cNvPr id="24578"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601616" y="1447800"/>
            <a:ext cx="4124325" cy="3238500"/>
          </a:xfrm>
          <a:prstGeom prst="rect">
            <a:avLst/>
          </a:prstGeom>
          <a:noFill/>
          <a:ln w="9525">
            <a:noFill/>
            <a:miter lim="800000"/>
            <a:headEnd/>
            <a:tailEnd/>
          </a:ln>
        </p:spPr>
      </p:pic>
      <p:sp>
        <p:nvSpPr>
          <p:cNvPr id="5" name="Rectangle 4"/>
          <p:cNvSpPr/>
          <p:nvPr/>
        </p:nvSpPr>
        <p:spPr>
          <a:xfrm>
            <a:off x="5791199" y="5127010"/>
            <a:ext cx="1745158" cy="523220"/>
          </a:xfrm>
          <a:prstGeom prst="rect">
            <a:avLst/>
          </a:prstGeom>
        </p:spPr>
        <p:txBody>
          <a:bodyPr wrap="none">
            <a:spAutoFit/>
          </a:bodyPr>
          <a:lstStyle/>
          <a:p>
            <a:r>
              <a:rPr lang="en-US" sz="2800" b="1" dirty="0"/>
              <a:t>Figure 9(c)</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Setting up a Triple Integral in Spherical Coordinates (cont.)</a:t>
            </a:r>
          </a:p>
        </p:txBody>
      </p:sp>
      <p:sp>
        <p:nvSpPr>
          <p:cNvPr id="3" name="Content Placeholder 2"/>
          <p:cNvSpPr>
            <a:spLocks noGrp="1"/>
          </p:cNvSpPr>
          <p:nvPr>
            <p:ph idx="1"/>
          </p:nvPr>
        </p:nvSpPr>
        <p:spPr>
          <a:xfrm>
            <a:off x="457200" y="1280160"/>
            <a:ext cx="8229600" cy="2758440"/>
          </a:xfrm>
          <a:solidFill>
            <a:srgbClr val="FFFFCC"/>
          </a:solidFill>
          <a:ln w="28575">
            <a:solidFill>
              <a:schemeClr val="tx1"/>
            </a:solidFill>
          </a:ln>
        </p:spPr>
        <p:txBody>
          <a:bodyPr>
            <a:noAutofit/>
          </a:bodyPr>
          <a:lstStyle/>
          <a:p>
            <a:r>
              <a:rPr lang="en-US" dirty="0">
                <a:solidFill>
                  <a:schemeClr val="tx1"/>
                </a:solidFill>
              </a:rPr>
              <a:t>The result will be</a:t>
            </a:r>
            <a:endParaRPr lang="en-US" b="1" dirty="0">
              <a:solidFill>
                <a:schemeClr val="tx1"/>
              </a:solidFill>
            </a:endParaRPr>
          </a:p>
        </p:txBody>
      </p:sp>
      <p:graphicFrame>
        <p:nvGraphicFramePr>
          <p:cNvPr id="25602" name="Object 2"/>
          <p:cNvGraphicFramePr>
            <a:graphicFrameLocks noChangeAspect="1"/>
          </p:cNvGraphicFramePr>
          <p:nvPr>
            <p:extLst>
              <p:ext uri="{D42A27DB-BD31-4B8C-83A1-F6EECF244321}">
                <p14:modId xmlns:p14="http://schemas.microsoft.com/office/powerpoint/2010/main" val="2124005675"/>
              </p:ext>
            </p:extLst>
          </p:nvPr>
        </p:nvGraphicFramePr>
        <p:xfrm>
          <a:off x="1295400" y="1981200"/>
          <a:ext cx="6553200" cy="1676400"/>
        </p:xfrm>
        <a:graphic>
          <a:graphicData uri="http://schemas.openxmlformats.org/presentationml/2006/ole">
            <mc:AlternateContent xmlns:mc="http://schemas.openxmlformats.org/markup-compatibility/2006">
              <mc:Choice xmlns:v="urn:schemas-microsoft-com:vml" Requires="v">
                <p:oleObj name="Equation" r:id="rId2" imgW="6553080" imgH="1676160" progId="Equation.DSMT4">
                  <p:embed/>
                </p:oleObj>
              </mc:Choice>
              <mc:Fallback>
                <p:oleObj name="Equation" r:id="rId2" imgW="6553080" imgH="1676160" progId="Equation.DSMT4">
                  <p:embed/>
                  <p:pic>
                    <p:nvPicPr>
                      <p:cNvPr id="0" name="Picture 2"/>
                      <p:cNvPicPr>
                        <a:picLocks noChangeAspect="1" noChangeArrowheads="1"/>
                      </p:cNvPicPr>
                      <p:nvPr/>
                    </p:nvPicPr>
                    <p:blipFill>
                      <a:blip r:embed="rId3"/>
                      <a:srcRect/>
                      <a:stretch>
                        <a:fillRect/>
                      </a:stretch>
                    </p:blipFill>
                    <p:spPr bwMode="auto">
                      <a:xfrm>
                        <a:off x="1295400" y="1981200"/>
                        <a:ext cx="6553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Cylindrical Coordinate System (cont.)</a:t>
            </a:r>
          </a:p>
        </p:txBody>
      </p:sp>
      <p:sp>
        <p:nvSpPr>
          <p:cNvPr id="3" name="Content Placeholder 2"/>
          <p:cNvSpPr>
            <a:spLocks noGrp="1"/>
          </p:cNvSpPr>
          <p:nvPr>
            <p:ph idx="1"/>
          </p:nvPr>
        </p:nvSpPr>
        <p:spPr/>
        <p:txBody>
          <a:bodyPr/>
          <a:lstStyle/>
          <a:p>
            <a:r>
              <a:rPr lang="en-US" dirty="0"/>
              <a:t>A few points deserve mention. First, note that the cylindrical coordinate system is simply the polar coordinate system of the </a:t>
            </a:r>
            <a:r>
              <a:rPr lang="en-US" i="1" dirty="0"/>
              <a:t>xy</a:t>
            </a:r>
            <a:r>
              <a:rPr lang="en-US" dirty="0"/>
              <a:t>-plane with the addition of a </a:t>
            </a:r>
            <a:r>
              <a:rPr lang="en-US" i="1" dirty="0"/>
              <a:t>z</a:t>
            </a:r>
            <a:r>
              <a:rPr lang="en-US" dirty="0"/>
              <a:t>-coordinate. This means that the familiar conversions between </a:t>
            </a:r>
            <a:r>
              <a:rPr lang="en-US" i="1" dirty="0"/>
              <a:t>r</a:t>
            </a:r>
            <a:r>
              <a:rPr lang="en-US" dirty="0"/>
              <a:t>, </a:t>
            </a:r>
            <a:r>
              <a:rPr lang="el-GR" i="1" dirty="0">
                <a:latin typeface="Cambria Math" panose="02040503050406030204" pitchFamily="18" charset="0"/>
                <a:ea typeface="Cambria Math" panose="02040503050406030204" pitchFamily="18" charset="0"/>
                <a:sym typeface="Euclid Symbol"/>
              </a:rPr>
              <a:t>θ</a:t>
            </a:r>
            <a:r>
              <a:rPr lang="en-US" dirty="0"/>
              <a:t>, </a:t>
            </a:r>
            <a:r>
              <a:rPr lang="en-US" i="1" dirty="0"/>
              <a:t>x</a:t>
            </a:r>
            <a:r>
              <a:rPr lang="en-US" dirty="0"/>
              <a:t>, and </a:t>
            </a:r>
            <a:r>
              <a:rPr lang="en-US" i="1" dirty="0"/>
              <a:t>y</a:t>
            </a:r>
            <a:r>
              <a:rPr lang="en-US" dirty="0"/>
              <a:t> still hold, as listed below. Second, as with polar coordinates, points in space are associated with more than one set of cylindrical coordinates—for instance,                                                   </a:t>
            </a:r>
            <a:r>
              <a:rPr lang="pt-BR" dirty="0"/>
              <a:t>for every </a:t>
            </a:r>
            <a:r>
              <a:rPr lang="pt-BR" i="1" dirty="0"/>
              <a:t>n</a:t>
            </a:r>
            <a:r>
              <a:rPr lang="pt-BR" dirty="0"/>
              <a:t> </a:t>
            </a:r>
            <a:r>
              <a:rPr lang="pt-BR" dirty="0">
                <a:sym typeface="Symbol"/>
              </a:rPr>
              <a:t> </a:t>
            </a:r>
            <a:r>
              <a:rPr lang="pt-BR" dirty="0">
                <a:latin typeface="Cambria Math" panose="02040503050406030204" pitchFamily="18" charset="0"/>
                <a:ea typeface="Cambria Math" panose="02040503050406030204" pitchFamily="18" charset="0"/>
                <a:sym typeface="Euclid Math Two"/>
              </a:rPr>
              <a:t>ℤ</a:t>
            </a:r>
            <a:r>
              <a:rPr lang="pt-BR" dirty="0"/>
              <a:t>.</a:t>
            </a:r>
            <a:endParaRPr lang="en-US" dirty="0"/>
          </a:p>
        </p:txBody>
      </p:sp>
      <p:graphicFrame>
        <p:nvGraphicFramePr>
          <p:cNvPr id="53250" name="Object 2"/>
          <p:cNvGraphicFramePr>
            <a:graphicFrameLocks noChangeAspect="1"/>
          </p:cNvGraphicFramePr>
          <p:nvPr>
            <p:extLst>
              <p:ext uri="{D42A27DB-BD31-4B8C-83A1-F6EECF244321}">
                <p14:modId xmlns:p14="http://schemas.microsoft.com/office/powerpoint/2010/main" val="805904696"/>
              </p:ext>
            </p:extLst>
          </p:nvPr>
        </p:nvGraphicFramePr>
        <p:xfrm>
          <a:off x="4469130" y="4278630"/>
          <a:ext cx="3949700" cy="482600"/>
        </p:xfrm>
        <a:graphic>
          <a:graphicData uri="http://schemas.openxmlformats.org/presentationml/2006/ole">
            <mc:AlternateContent xmlns:mc="http://schemas.openxmlformats.org/markup-compatibility/2006">
              <mc:Choice xmlns:v="urn:schemas-microsoft-com:vml" Requires="v">
                <p:oleObj name="Equation" r:id="rId2" imgW="3949560" imgH="482400" progId="Equation.DSMT4">
                  <p:embed/>
                </p:oleObj>
              </mc:Choice>
              <mc:Fallback>
                <p:oleObj name="Equation" r:id="rId2" imgW="3949560" imgH="482400" progId="Equation.DSMT4">
                  <p:embed/>
                  <p:pic>
                    <p:nvPicPr>
                      <p:cNvPr id="0" name="Picture 2"/>
                      <p:cNvPicPr>
                        <a:picLocks noChangeAspect="1" noChangeArrowheads="1"/>
                      </p:cNvPicPr>
                      <p:nvPr/>
                    </p:nvPicPr>
                    <p:blipFill>
                      <a:blip r:embed="rId3"/>
                      <a:srcRect/>
                      <a:stretch>
                        <a:fillRect/>
                      </a:stretch>
                    </p:blipFill>
                    <p:spPr bwMode="auto">
                      <a:xfrm>
                        <a:off x="4469130" y="4278630"/>
                        <a:ext cx="3949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 5: Setting Up a Triple Integral in Spherical Coordinates</a:t>
            </a:r>
          </a:p>
        </p:txBody>
      </p:sp>
      <p:sp>
        <p:nvSpPr>
          <p:cNvPr id="3" name="Content Placeholder 2"/>
          <p:cNvSpPr>
            <a:spLocks noGrp="1"/>
          </p:cNvSpPr>
          <p:nvPr>
            <p:ph idx="1"/>
          </p:nvPr>
        </p:nvSpPr>
        <p:spPr>
          <a:xfrm>
            <a:off x="457200" y="1280160"/>
            <a:ext cx="8229600" cy="3280898"/>
          </a:xfrm>
        </p:spPr>
        <p:txBody>
          <a:bodyPr>
            <a:spAutoFit/>
          </a:bodyPr>
          <a:lstStyle/>
          <a:p>
            <a:r>
              <a:rPr lang="en-US" dirty="0"/>
              <a:t>Set up the general form for the integral of a function </a:t>
            </a:r>
          </a:p>
          <a:p>
            <a:pPr>
              <a:spcBef>
                <a:spcPts val="0"/>
              </a:spcBef>
            </a:pPr>
            <a:r>
              <a:rPr lang="en-US" i="1" dirty="0"/>
              <a:t>f</a:t>
            </a:r>
            <a:r>
              <a:rPr lang="en-US" dirty="0"/>
              <a:t>(</a:t>
            </a:r>
            <a:r>
              <a:rPr lang="en-US" i="1" dirty="0"/>
              <a:t>x</a:t>
            </a:r>
            <a:r>
              <a:rPr lang="en-US" dirty="0"/>
              <a:t>, </a:t>
            </a:r>
            <a:r>
              <a:rPr lang="en-US" i="1" dirty="0"/>
              <a:t>y</a:t>
            </a:r>
            <a:r>
              <a:rPr lang="en-US" dirty="0"/>
              <a:t>, </a:t>
            </a:r>
            <a:r>
              <a:rPr lang="en-US" i="1" dirty="0"/>
              <a:t>z</a:t>
            </a:r>
            <a:r>
              <a:rPr lang="en-US" dirty="0"/>
              <a:t>), over the solid </a:t>
            </a:r>
            <a:r>
              <a:rPr lang="en-US" i="1" dirty="0"/>
              <a:t>S</a:t>
            </a:r>
            <a:r>
              <a:rPr lang="en-US" dirty="0"/>
              <a:t> defined as the first-octant portion of the sphere</a:t>
            </a:r>
          </a:p>
          <a:p>
            <a:r>
              <a:rPr lang="en-US" b="1" dirty="0"/>
              <a:t>Solution </a:t>
            </a:r>
          </a:p>
          <a:p>
            <a:r>
              <a:rPr lang="en-US" dirty="0"/>
              <a:t>Figure 10 shows the outer surface </a:t>
            </a:r>
          </a:p>
          <a:p>
            <a:pPr>
              <a:spcBef>
                <a:spcPts val="0"/>
              </a:spcBef>
            </a:pPr>
            <a:r>
              <a:rPr lang="en-US" dirty="0"/>
              <a:t>of the portion of the sphere we are </a:t>
            </a:r>
          </a:p>
          <a:p>
            <a:pPr>
              <a:spcBef>
                <a:spcPts val="0"/>
              </a:spcBef>
            </a:pPr>
            <a:r>
              <a:rPr lang="en-US" dirty="0"/>
              <a:t>to integrate over. </a:t>
            </a:r>
          </a:p>
        </p:txBody>
      </p:sp>
      <p:graphicFrame>
        <p:nvGraphicFramePr>
          <p:cNvPr id="26626" name="Object 2"/>
          <p:cNvGraphicFramePr>
            <a:graphicFrameLocks noChangeAspect="1"/>
          </p:cNvGraphicFramePr>
          <p:nvPr/>
        </p:nvGraphicFramePr>
        <p:xfrm>
          <a:off x="3691192" y="2104104"/>
          <a:ext cx="2921000" cy="533400"/>
        </p:xfrm>
        <a:graphic>
          <a:graphicData uri="http://schemas.openxmlformats.org/presentationml/2006/ole">
            <mc:AlternateContent xmlns:mc="http://schemas.openxmlformats.org/markup-compatibility/2006">
              <mc:Choice xmlns:v="urn:schemas-microsoft-com:vml" Requires="v">
                <p:oleObj name="Equation" r:id="rId2" imgW="2920680" imgH="533160" progId="Equation.DSMT4">
                  <p:embed/>
                </p:oleObj>
              </mc:Choice>
              <mc:Fallback>
                <p:oleObj name="Equation" r:id="rId2" imgW="2920680" imgH="5331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1192" y="2104104"/>
                        <a:ext cx="2921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6627" name="Picture 3"/>
          <p:cNvPicPr>
            <a:picLocks noChangeAspect="1" noChangeArrowheads="1"/>
          </p:cNvPicPr>
          <p:nvPr/>
        </p:nvPicPr>
        <p:blipFill>
          <a:blip r:embed="rId4" cstate="print">
            <a:clrChange>
              <a:clrFrom>
                <a:srgbClr val="FFFFFF"/>
              </a:clrFrom>
              <a:clrTo>
                <a:srgbClr val="FFFFFF">
                  <a:alpha val="0"/>
                </a:srgbClr>
              </a:clrTo>
            </a:clrChange>
            <a:lum bright="-10000"/>
          </a:blip>
          <a:srcRect/>
          <a:stretch>
            <a:fillRect/>
          </a:stretch>
        </p:blipFill>
        <p:spPr bwMode="auto">
          <a:xfrm>
            <a:off x="5334000" y="2544096"/>
            <a:ext cx="3562350" cy="3448050"/>
          </a:xfrm>
          <a:prstGeom prst="rect">
            <a:avLst/>
          </a:prstGeom>
          <a:noFill/>
          <a:ln w="9525">
            <a:noFill/>
            <a:miter lim="800000"/>
            <a:headEnd/>
            <a:tailEnd/>
          </a:ln>
        </p:spPr>
      </p:pic>
      <p:sp>
        <p:nvSpPr>
          <p:cNvPr id="6" name="Rectangle 5"/>
          <p:cNvSpPr/>
          <p:nvPr/>
        </p:nvSpPr>
        <p:spPr>
          <a:xfrm>
            <a:off x="4800600" y="5410200"/>
            <a:ext cx="1552797" cy="523220"/>
          </a:xfrm>
          <a:prstGeom prst="rect">
            <a:avLst/>
          </a:prstGeom>
        </p:spPr>
        <p:txBody>
          <a:bodyPr wrap="none">
            <a:spAutoFit/>
          </a:bodyPr>
          <a:lstStyle/>
          <a:p>
            <a:r>
              <a:rPr lang="en-US" sz="2800" b="1" dirty="0"/>
              <a:t>Figure 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6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Setting Up a Triple Integral in Spherical Coordinates (cont.)</a:t>
            </a:r>
          </a:p>
        </p:txBody>
      </p:sp>
      <p:sp>
        <p:nvSpPr>
          <p:cNvPr id="3" name="Content Placeholder 2"/>
          <p:cNvSpPr>
            <a:spLocks noGrp="1"/>
          </p:cNvSpPr>
          <p:nvPr>
            <p:ph idx="1"/>
          </p:nvPr>
        </p:nvSpPr>
        <p:spPr>
          <a:xfrm>
            <a:off x="457200" y="1280160"/>
            <a:ext cx="8229600" cy="3539430"/>
          </a:xfrm>
        </p:spPr>
        <p:txBody>
          <a:bodyPr>
            <a:spAutoFit/>
          </a:bodyPr>
          <a:lstStyle/>
          <a:p>
            <a:r>
              <a:rPr lang="en-US" dirty="0"/>
              <a:t>From Example 4, we know that </a:t>
            </a:r>
            <a:r>
              <a:rPr lang="el-GR" i="1" dirty="0">
                <a:latin typeface="Cambria Math" panose="02040503050406030204" pitchFamily="18" charset="0"/>
                <a:ea typeface="Cambria Math" panose="02040503050406030204" pitchFamily="18" charset="0"/>
                <a:sym typeface="Euclid Symbol"/>
              </a:rPr>
              <a:t>ρ</a:t>
            </a:r>
            <a:r>
              <a:rPr lang="en-US" i="1" dirty="0"/>
              <a:t> </a:t>
            </a:r>
            <a:r>
              <a:rPr lang="en-US" dirty="0">
                <a:latin typeface="Symbol" pitchFamily="82" charset="2"/>
              </a:rPr>
              <a:t>=</a:t>
            </a:r>
            <a:r>
              <a:rPr lang="en-US" dirty="0"/>
              <a:t> 4 sin </a:t>
            </a:r>
            <a:r>
              <a:rPr lang="el-GR" i="1" dirty="0">
                <a:latin typeface="Cambria Math" panose="02040503050406030204" pitchFamily="18" charset="0"/>
                <a:ea typeface="Cambria Math" panose="02040503050406030204" pitchFamily="18" charset="0"/>
                <a:sym typeface="Euclid Symbol"/>
              </a:rPr>
              <a:t>φ</a:t>
            </a:r>
            <a:r>
              <a:rPr lang="en-US" dirty="0"/>
              <a:t> cos</a:t>
            </a:r>
            <a:r>
              <a:rPr lang="el-GR" i="1" dirty="0">
                <a:latin typeface="Cambria Math" panose="02040503050406030204" pitchFamily="18" charset="0"/>
                <a:ea typeface="Cambria Math" panose="02040503050406030204" pitchFamily="18" charset="0"/>
                <a:sym typeface="Euclid Symbol"/>
              </a:rPr>
              <a:t>θ</a:t>
            </a:r>
            <a:r>
              <a:rPr lang="en-US" dirty="0"/>
              <a:t> describes the surface in spherical coordinates, so to limit the integral to the part in the first octant we restrict </a:t>
            </a:r>
            <a:r>
              <a:rPr lang="el-GR" i="1" dirty="0">
                <a:latin typeface="Cambria Math" panose="02040503050406030204" pitchFamily="18" charset="0"/>
                <a:ea typeface="Cambria Math" panose="02040503050406030204" pitchFamily="18" charset="0"/>
                <a:sym typeface="Euclid Symbol"/>
              </a:rPr>
              <a:t>θ</a:t>
            </a:r>
            <a:r>
              <a:rPr lang="en-US" dirty="0"/>
              <a:t> and </a:t>
            </a:r>
            <a:r>
              <a:rPr lang="el-GR" i="1" dirty="0">
                <a:latin typeface="Cambria Math" panose="02040503050406030204" pitchFamily="18" charset="0"/>
                <a:ea typeface="Cambria Math" panose="02040503050406030204" pitchFamily="18" charset="0"/>
                <a:sym typeface="Euclid Symbol"/>
              </a:rPr>
              <a:t>φ</a:t>
            </a:r>
            <a:r>
              <a:rPr lang="en-US" dirty="0"/>
              <a:t> to                     and                       The lower </a:t>
            </a:r>
            <a:r>
              <a:rPr lang="el-GR" i="1" dirty="0">
                <a:latin typeface="Cambria Math" panose="02040503050406030204" pitchFamily="18" charset="0"/>
                <a:ea typeface="Cambria Math" panose="02040503050406030204" pitchFamily="18" charset="0"/>
                <a:sym typeface="Euclid Symbol"/>
              </a:rPr>
              <a:t>ρ </a:t>
            </a:r>
            <a:r>
              <a:rPr lang="en-US" dirty="0"/>
              <a:t>-limit is </a:t>
            </a:r>
            <a:r>
              <a:rPr lang="el-GR" i="1" dirty="0">
                <a:latin typeface="Cambria Math" panose="02040503050406030204" pitchFamily="18" charset="0"/>
                <a:ea typeface="Cambria Math" panose="02040503050406030204" pitchFamily="18" charset="0"/>
                <a:sym typeface="Euclid Symbol"/>
              </a:rPr>
              <a:t>ρ</a:t>
            </a:r>
            <a:r>
              <a:rPr lang="en-US" dirty="0"/>
              <a:t> </a:t>
            </a:r>
            <a:r>
              <a:rPr lang="en-US" dirty="0">
                <a:latin typeface="Symbol" pitchFamily="82" charset="2"/>
              </a:rPr>
              <a:t>=</a:t>
            </a:r>
            <a:r>
              <a:rPr lang="en-US" dirty="0"/>
              <a:t> 0, while the upper </a:t>
            </a:r>
            <a:r>
              <a:rPr lang="el-GR" i="1" dirty="0">
                <a:latin typeface="Cambria Math" panose="02040503050406030204" pitchFamily="18" charset="0"/>
                <a:ea typeface="Cambria Math" panose="02040503050406030204" pitchFamily="18" charset="0"/>
                <a:sym typeface="Euclid Symbol"/>
              </a:rPr>
              <a:t>ρ </a:t>
            </a:r>
            <a:r>
              <a:rPr lang="en-US" dirty="0"/>
              <a:t>-limit is the equation for the sphere. All that remains is to convert the arguments of </a:t>
            </a:r>
            <a:r>
              <a:rPr lang="en-US" i="1" dirty="0"/>
              <a:t>f</a:t>
            </a:r>
            <a:r>
              <a:rPr lang="en-US" dirty="0"/>
              <a:t> appropriately and to remember to include the factor of </a:t>
            </a:r>
            <a:r>
              <a:rPr lang="el-GR" i="1" dirty="0">
                <a:latin typeface="Cambria Math" panose="02040503050406030204" pitchFamily="18" charset="0"/>
                <a:ea typeface="Cambria Math" panose="02040503050406030204" pitchFamily="18" charset="0"/>
                <a:sym typeface="Euclid Symbol"/>
              </a:rPr>
              <a:t>ρ</a:t>
            </a:r>
            <a:r>
              <a:rPr lang="en-US" baseline="30000" dirty="0"/>
              <a:t>2</a:t>
            </a:r>
            <a:r>
              <a:rPr lang="en-US" dirty="0"/>
              <a:t> sin</a:t>
            </a:r>
            <a:r>
              <a:rPr lang="el-GR" i="1" dirty="0">
                <a:latin typeface="Cambria Math" panose="02040503050406030204" pitchFamily="18" charset="0"/>
                <a:ea typeface="Cambria Math" panose="02040503050406030204" pitchFamily="18" charset="0"/>
                <a:sym typeface="Euclid Symbol"/>
              </a:rPr>
              <a:t>φ</a:t>
            </a:r>
            <a:r>
              <a:rPr lang="en-US" dirty="0"/>
              <a:t> in the integral.</a:t>
            </a:r>
          </a:p>
        </p:txBody>
      </p:sp>
      <p:graphicFrame>
        <p:nvGraphicFramePr>
          <p:cNvPr id="27651" name="Object 3"/>
          <p:cNvGraphicFramePr>
            <a:graphicFrameLocks noChangeAspect="1"/>
          </p:cNvGraphicFramePr>
          <p:nvPr>
            <p:extLst>
              <p:ext uri="{D42A27DB-BD31-4B8C-83A1-F6EECF244321}">
                <p14:modId xmlns:p14="http://schemas.microsoft.com/office/powerpoint/2010/main" val="2348487131"/>
              </p:ext>
            </p:extLst>
          </p:nvPr>
        </p:nvGraphicFramePr>
        <p:xfrm>
          <a:off x="3249966" y="2638719"/>
          <a:ext cx="1600200" cy="431800"/>
        </p:xfrm>
        <a:graphic>
          <a:graphicData uri="http://schemas.openxmlformats.org/presentationml/2006/ole">
            <mc:AlternateContent xmlns:mc="http://schemas.openxmlformats.org/markup-compatibility/2006">
              <mc:Choice xmlns:v="urn:schemas-microsoft-com:vml" Requires="v">
                <p:oleObj name="Equation" r:id="rId2" imgW="1600200" imgH="431640" progId="Equation.DSMT4">
                  <p:embed/>
                </p:oleObj>
              </mc:Choice>
              <mc:Fallback>
                <p:oleObj name="Equation" r:id="rId2" imgW="1600200" imgH="431640" progId="Equation.DSMT4">
                  <p:embed/>
                  <p:pic>
                    <p:nvPicPr>
                      <p:cNvPr id="0" name="Picture 3"/>
                      <p:cNvPicPr>
                        <a:picLocks noChangeAspect="1" noChangeArrowheads="1"/>
                      </p:cNvPicPr>
                      <p:nvPr/>
                    </p:nvPicPr>
                    <p:blipFill>
                      <a:blip r:embed="rId3"/>
                      <a:srcRect/>
                      <a:stretch>
                        <a:fillRect/>
                      </a:stretch>
                    </p:blipFill>
                    <p:spPr bwMode="auto">
                      <a:xfrm>
                        <a:off x="3249966" y="2638719"/>
                        <a:ext cx="1600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2" name="Object 4"/>
          <p:cNvGraphicFramePr>
            <a:graphicFrameLocks noChangeAspect="1"/>
          </p:cNvGraphicFramePr>
          <p:nvPr>
            <p:extLst>
              <p:ext uri="{D42A27DB-BD31-4B8C-83A1-F6EECF244321}">
                <p14:modId xmlns:p14="http://schemas.microsoft.com/office/powerpoint/2010/main" val="240849670"/>
              </p:ext>
            </p:extLst>
          </p:nvPr>
        </p:nvGraphicFramePr>
        <p:xfrm>
          <a:off x="5486400" y="2629841"/>
          <a:ext cx="1752600" cy="431800"/>
        </p:xfrm>
        <a:graphic>
          <a:graphicData uri="http://schemas.openxmlformats.org/presentationml/2006/ole">
            <mc:AlternateContent xmlns:mc="http://schemas.openxmlformats.org/markup-compatibility/2006">
              <mc:Choice xmlns:v="urn:schemas-microsoft-com:vml" Requires="v">
                <p:oleObj name="Equation" r:id="rId4" imgW="1752480" imgH="431640" progId="Equation.DSMT4">
                  <p:embed/>
                </p:oleObj>
              </mc:Choice>
              <mc:Fallback>
                <p:oleObj name="Equation" r:id="rId4" imgW="1752480" imgH="431640" progId="Equation.DSMT4">
                  <p:embed/>
                  <p:pic>
                    <p:nvPicPr>
                      <p:cNvPr id="0" name="Picture 4"/>
                      <p:cNvPicPr>
                        <a:picLocks noChangeAspect="1" noChangeArrowheads="1"/>
                      </p:cNvPicPr>
                      <p:nvPr/>
                    </p:nvPicPr>
                    <p:blipFill>
                      <a:blip r:embed="rId5"/>
                      <a:srcRect/>
                      <a:stretch>
                        <a:fillRect/>
                      </a:stretch>
                    </p:blipFill>
                    <p:spPr bwMode="auto">
                      <a:xfrm>
                        <a:off x="5486400" y="2629841"/>
                        <a:ext cx="1752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3" name="Object 5"/>
          <p:cNvGraphicFramePr>
            <a:graphicFrameLocks noChangeAspect="1"/>
          </p:cNvGraphicFramePr>
          <p:nvPr>
            <p:extLst>
              <p:ext uri="{D42A27DB-BD31-4B8C-83A1-F6EECF244321}">
                <p14:modId xmlns:p14="http://schemas.microsoft.com/office/powerpoint/2010/main" val="3086476710"/>
              </p:ext>
            </p:extLst>
          </p:nvPr>
        </p:nvGraphicFramePr>
        <p:xfrm>
          <a:off x="330200" y="4710113"/>
          <a:ext cx="8547100" cy="1295400"/>
        </p:xfrm>
        <a:graphic>
          <a:graphicData uri="http://schemas.openxmlformats.org/presentationml/2006/ole">
            <mc:AlternateContent xmlns:mc="http://schemas.openxmlformats.org/markup-compatibility/2006">
              <mc:Choice xmlns:v="urn:schemas-microsoft-com:vml" Requires="v">
                <p:oleObj name="Equation" r:id="rId6" imgW="8546760" imgH="1295280" progId="Equation.DSMT4">
                  <p:embed/>
                </p:oleObj>
              </mc:Choice>
              <mc:Fallback>
                <p:oleObj name="Equation" r:id="rId6" imgW="8546760" imgH="1295280" progId="Equation.DSMT4">
                  <p:embed/>
                  <p:pic>
                    <p:nvPicPr>
                      <p:cNvPr id="0" name="Picture 5"/>
                      <p:cNvPicPr>
                        <a:picLocks noChangeAspect="1" noChangeArrowheads="1"/>
                      </p:cNvPicPr>
                      <p:nvPr/>
                    </p:nvPicPr>
                    <p:blipFill>
                      <a:blip r:embed="rId7"/>
                      <a:srcRect/>
                      <a:stretch>
                        <a:fillRect/>
                      </a:stretch>
                    </p:blipFill>
                    <p:spPr bwMode="auto">
                      <a:xfrm>
                        <a:off x="330200" y="4710113"/>
                        <a:ext cx="85471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6: Using a Triple Integral in Spherical Coordinates to Find the Volume of a Solid</a:t>
            </a:r>
          </a:p>
        </p:txBody>
      </p:sp>
      <p:sp>
        <p:nvSpPr>
          <p:cNvPr id="3" name="Content Placeholder 2"/>
          <p:cNvSpPr>
            <a:spLocks noGrp="1"/>
          </p:cNvSpPr>
          <p:nvPr>
            <p:ph idx="1"/>
          </p:nvPr>
        </p:nvSpPr>
        <p:spPr/>
        <p:txBody>
          <a:bodyPr/>
          <a:lstStyle/>
          <a:p>
            <a:r>
              <a:rPr lang="en-US" dirty="0"/>
              <a:t>Find the volume of the solid, shown in Figure 11, bounded below by the cone             </a:t>
            </a:r>
            <a:r>
              <a:rPr lang="en-US" i="1" dirty="0"/>
              <a:t>  </a:t>
            </a:r>
            <a:r>
              <a:rPr lang="en-US" dirty="0"/>
              <a:t> and above by the sphere </a:t>
            </a:r>
            <a:r>
              <a:rPr lang="el-GR" i="1" dirty="0">
                <a:latin typeface="Cambria Math" panose="02040503050406030204" pitchFamily="18" charset="0"/>
                <a:ea typeface="Cambria Math" panose="02040503050406030204" pitchFamily="18" charset="0"/>
                <a:sym typeface="Euclid Symbol"/>
              </a:rPr>
              <a:t>ρ</a:t>
            </a:r>
            <a:r>
              <a:rPr lang="en-US" i="1" dirty="0">
                <a:sym typeface="Euclid Symbol"/>
              </a:rPr>
              <a:t> </a:t>
            </a:r>
            <a:r>
              <a:rPr lang="en-US" dirty="0">
                <a:latin typeface="Symbol" pitchFamily="82" charset="2"/>
              </a:rPr>
              <a:t>=</a:t>
            </a:r>
            <a:r>
              <a:rPr lang="en-US" dirty="0"/>
              <a:t> 1. </a:t>
            </a:r>
          </a:p>
        </p:txBody>
      </p:sp>
      <p:graphicFrame>
        <p:nvGraphicFramePr>
          <p:cNvPr id="29698" name="Object 2"/>
          <p:cNvGraphicFramePr>
            <a:graphicFrameLocks noChangeAspect="1"/>
          </p:cNvGraphicFramePr>
          <p:nvPr>
            <p:extLst>
              <p:ext uri="{D42A27DB-BD31-4B8C-83A1-F6EECF244321}">
                <p14:modId xmlns:p14="http://schemas.microsoft.com/office/powerpoint/2010/main" val="989649980"/>
              </p:ext>
            </p:extLst>
          </p:nvPr>
        </p:nvGraphicFramePr>
        <p:xfrm>
          <a:off x="4611688" y="1785938"/>
          <a:ext cx="1168400" cy="431800"/>
        </p:xfrm>
        <a:graphic>
          <a:graphicData uri="http://schemas.openxmlformats.org/presentationml/2006/ole">
            <mc:AlternateContent xmlns:mc="http://schemas.openxmlformats.org/markup-compatibility/2006">
              <mc:Choice xmlns:v="urn:schemas-microsoft-com:vml" Requires="v">
                <p:oleObj name="Equation" r:id="rId2" imgW="1168200" imgH="431640" progId="Equation.DSMT4">
                  <p:embed/>
                </p:oleObj>
              </mc:Choice>
              <mc:Fallback>
                <p:oleObj name="Equation" r:id="rId2" imgW="1168200" imgH="431640" progId="Equation.DSMT4">
                  <p:embed/>
                  <p:pic>
                    <p:nvPicPr>
                      <p:cNvPr id="0" name="Picture 2"/>
                      <p:cNvPicPr>
                        <a:picLocks noChangeAspect="1" noChangeArrowheads="1"/>
                      </p:cNvPicPr>
                      <p:nvPr/>
                    </p:nvPicPr>
                    <p:blipFill>
                      <a:blip r:embed="rId3"/>
                      <a:srcRect/>
                      <a:stretch>
                        <a:fillRect/>
                      </a:stretch>
                    </p:blipFill>
                    <p:spPr bwMode="auto">
                      <a:xfrm>
                        <a:off x="4611688" y="1785938"/>
                        <a:ext cx="1168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9699" name="Picture 3"/>
          <p:cNvPicPr>
            <a:picLocks noChangeAspect="1" noChangeArrowheads="1"/>
          </p:cNvPicPr>
          <p:nvPr/>
        </p:nvPicPr>
        <p:blipFill>
          <a:blip r:embed="rId4" cstate="print">
            <a:clrChange>
              <a:clrFrom>
                <a:srgbClr val="FFFFFF"/>
              </a:clrFrom>
              <a:clrTo>
                <a:srgbClr val="FFFFFF">
                  <a:alpha val="0"/>
                </a:srgbClr>
              </a:clrTo>
            </a:clrChange>
            <a:lum bright="-10000"/>
          </a:blip>
          <a:srcRect/>
          <a:stretch>
            <a:fillRect/>
          </a:stretch>
        </p:blipFill>
        <p:spPr bwMode="auto">
          <a:xfrm>
            <a:off x="2633663" y="2308280"/>
            <a:ext cx="3657600" cy="3711520"/>
          </a:xfrm>
          <a:prstGeom prst="rect">
            <a:avLst/>
          </a:prstGeom>
          <a:noFill/>
          <a:ln w="9525">
            <a:noFill/>
            <a:miter lim="800000"/>
            <a:headEnd/>
            <a:tailEnd/>
          </a:ln>
        </p:spPr>
      </p:pic>
      <p:sp>
        <p:nvSpPr>
          <p:cNvPr id="6" name="Rectangle 5"/>
          <p:cNvSpPr/>
          <p:nvPr/>
        </p:nvSpPr>
        <p:spPr>
          <a:xfrm>
            <a:off x="6324600" y="5410200"/>
            <a:ext cx="1552797" cy="523220"/>
          </a:xfrm>
          <a:prstGeom prst="rect">
            <a:avLst/>
          </a:prstGeom>
        </p:spPr>
        <p:txBody>
          <a:bodyPr wrap="none">
            <a:spAutoFit/>
          </a:bodyPr>
          <a:lstStyle/>
          <a:p>
            <a:r>
              <a:rPr lang="en-US" sz="2800" b="1" dirty="0"/>
              <a:t>Figure 11</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a Triple Integral in Spherical Coordinates to Find the Volume of a Solid (cont.)</a:t>
            </a:r>
          </a:p>
        </p:txBody>
      </p:sp>
      <p:sp>
        <p:nvSpPr>
          <p:cNvPr id="3" name="Content Placeholder 2"/>
          <p:cNvSpPr>
            <a:spLocks noGrp="1"/>
          </p:cNvSpPr>
          <p:nvPr>
            <p:ph idx="1"/>
          </p:nvPr>
        </p:nvSpPr>
        <p:spPr/>
        <p:txBody>
          <a:bodyPr/>
          <a:lstStyle/>
          <a:p>
            <a:r>
              <a:rPr lang="en-US" b="1" dirty="0"/>
              <a:t>Solution</a:t>
            </a:r>
          </a:p>
          <a:p>
            <a:r>
              <a:rPr lang="en-US" dirty="0"/>
              <a:t>The lower and upper limits on </a:t>
            </a:r>
            <a:r>
              <a:rPr lang="el-GR" i="1" dirty="0">
                <a:latin typeface="Cambria Math" panose="02040503050406030204" pitchFamily="18" charset="0"/>
                <a:ea typeface="Cambria Math" panose="02040503050406030204" pitchFamily="18" charset="0"/>
                <a:sym typeface="Euclid Symbol"/>
              </a:rPr>
              <a:t>ρ</a:t>
            </a:r>
            <a:r>
              <a:rPr lang="en-US" i="1" dirty="0"/>
              <a:t> </a:t>
            </a:r>
            <a:r>
              <a:rPr lang="en-US" dirty="0"/>
              <a:t>are 0 and 1, respectively, while the </a:t>
            </a:r>
            <a:r>
              <a:rPr lang="el-GR" i="1" dirty="0">
                <a:latin typeface="Cambria Math" panose="02040503050406030204" pitchFamily="18" charset="0"/>
                <a:ea typeface="Cambria Math" panose="02040503050406030204" pitchFamily="18" charset="0"/>
                <a:sym typeface="Euclid Symbol"/>
              </a:rPr>
              <a:t>φ</a:t>
            </a:r>
            <a:r>
              <a:rPr lang="en-US" i="1" dirty="0">
                <a:latin typeface="Cambria Math" panose="02040503050406030204" pitchFamily="18" charset="0"/>
                <a:ea typeface="Cambria Math" panose="02040503050406030204" pitchFamily="18" charset="0"/>
                <a:sym typeface="Euclid Symbol"/>
              </a:rPr>
              <a:t> </a:t>
            </a:r>
            <a:r>
              <a:rPr lang="en-US" dirty="0"/>
              <a:t>-interval is               and the </a:t>
            </a:r>
            <a:br>
              <a:rPr lang="en-US" i="1" dirty="0">
                <a:sym typeface="Euclid Symbol"/>
              </a:rPr>
            </a:br>
            <a:r>
              <a:rPr lang="el-GR" i="1" dirty="0">
                <a:latin typeface="Cambria Math" panose="02040503050406030204" pitchFamily="18" charset="0"/>
                <a:ea typeface="Cambria Math" panose="02040503050406030204" pitchFamily="18" charset="0"/>
                <a:sym typeface="Euclid Symbol"/>
              </a:rPr>
              <a:t>θ</a:t>
            </a:r>
            <a:r>
              <a:rPr lang="en-US" dirty="0"/>
              <a:t>-interval is		  Since we seek only the volume, we integrate the constant function 1 over </a:t>
            </a:r>
            <a:r>
              <a:rPr lang="en-US" i="1" dirty="0"/>
              <a:t>S</a:t>
            </a:r>
            <a:r>
              <a:rPr lang="en-US" dirty="0"/>
              <a:t>. However, don’t forget to include the factor of </a:t>
            </a:r>
            <a:r>
              <a:rPr lang="el-GR" i="1" dirty="0">
                <a:latin typeface="Cambria Math" panose="02040503050406030204" pitchFamily="18" charset="0"/>
                <a:ea typeface="Cambria Math" panose="02040503050406030204" pitchFamily="18" charset="0"/>
                <a:sym typeface="Euclid Symbol"/>
              </a:rPr>
              <a:t>ρ</a:t>
            </a:r>
            <a:r>
              <a:rPr lang="en-US" baseline="30000" dirty="0"/>
              <a:t>2</a:t>
            </a:r>
            <a:r>
              <a:rPr lang="en-US" dirty="0"/>
              <a:t>sin</a:t>
            </a:r>
            <a:r>
              <a:rPr lang="el-GR" i="1" dirty="0">
                <a:latin typeface="Cambria Math" panose="02040503050406030204" pitchFamily="18" charset="0"/>
                <a:ea typeface="Cambria Math" panose="02040503050406030204" pitchFamily="18" charset="0"/>
                <a:sym typeface="Euclid Symbol"/>
              </a:rPr>
              <a:t>φ</a:t>
            </a:r>
            <a:r>
              <a:rPr lang="en-US" dirty="0"/>
              <a:t>, which is part of the volume differential </a:t>
            </a:r>
            <a:r>
              <a:rPr lang="en-US" i="1" dirty="0"/>
              <a:t>dV</a:t>
            </a:r>
            <a:r>
              <a:rPr lang="en-US" dirty="0"/>
              <a:t>.</a:t>
            </a:r>
          </a:p>
        </p:txBody>
      </p:sp>
      <p:graphicFrame>
        <p:nvGraphicFramePr>
          <p:cNvPr id="30722" name="Object 2"/>
          <p:cNvGraphicFramePr>
            <a:graphicFrameLocks noChangeAspect="1"/>
          </p:cNvGraphicFramePr>
          <p:nvPr>
            <p:extLst>
              <p:ext uri="{D42A27DB-BD31-4B8C-83A1-F6EECF244321}">
                <p14:modId xmlns:p14="http://schemas.microsoft.com/office/powerpoint/2010/main" val="298266717"/>
              </p:ext>
            </p:extLst>
          </p:nvPr>
        </p:nvGraphicFramePr>
        <p:xfrm>
          <a:off x="5740400" y="2273300"/>
          <a:ext cx="1117600" cy="482600"/>
        </p:xfrm>
        <a:graphic>
          <a:graphicData uri="http://schemas.openxmlformats.org/presentationml/2006/ole">
            <mc:AlternateContent xmlns:mc="http://schemas.openxmlformats.org/markup-compatibility/2006">
              <mc:Choice xmlns:v="urn:schemas-microsoft-com:vml" Requires="v">
                <p:oleObj name="Equation" r:id="rId2" imgW="1117440" imgH="482400" progId="Equation.DSMT4">
                  <p:embed/>
                </p:oleObj>
              </mc:Choice>
              <mc:Fallback>
                <p:oleObj name="Equation" r:id="rId2" imgW="1117440" imgH="482400" progId="Equation.DSMT4">
                  <p:embed/>
                  <p:pic>
                    <p:nvPicPr>
                      <p:cNvPr id="0" name="Picture 2"/>
                      <p:cNvPicPr>
                        <a:picLocks noChangeAspect="1" noChangeArrowheads="1"/>
                      </p:cNvPicPr>
                      <p:nvPr/>
                    </p:nvPicPr>
                    <p:blipFill>
                      <a:blip r:embed="rId3"/>
                      <a:srcRect/>
                      <a:stretch>
                        <a:fillRect/>
                      </a:stretch>
                    </p:blipFill>
                    <p:spPr bwMode="auto">
                      <a:xfrm>
                        <a:off x="5740400" y="2273300"/>
                        <a:ext cx="1117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2">
            <a:extLst>
              <a:ext uri="{FF2B5EF4-FFF2-40B4-BE49-F238E27FC236}">
                <a16:creationId xmlns:a16="http://schemas.microsoft.com/office/drawing/2014/main" id="{174364AB-9DA2-4AF0-9E2D-74735B7132E4}"/>
              </a:ext>
            </a:extLst>
          </p:cNvPr>
          <p:cNvGraphicFramePr>
            <a:graphicFrameLocks noChangeAspect="1"/>
          </p:cNvGraphicFramePr>
          <p:nvPr>
            <p:extLst>
              <p:ext uri="{D42A27DB-BD31-4B8C-83A1-F6EECF244321}">
                <p14:modId xmlns:p14="http://schemas.microsoft.com/office/powerpoint/2010/main" val="1135653687"/>
              </p:ext>
            </p:extLst>
          </p:nvPr>
        </p:nvGraphicFramePr>
        <p:xfrm>
          <a:off x="2298700" y="2695575"/>
          <a:ext cx="1054100" cy="482600"/>
        </p:xfrm>
        <a:graphic>
          <a:graphicData uri="http://schemas.openxmlformats.org/presentationml/2006/ole">
            <mc:AlternateContent xmlns:mc="http://schemas.openxmlformats.org/markup-compatibility/2006">
              <mc:Choice xmlns:v="urn:schemas-microsoft-com:vml" Requires="v">
                <p:oleObj name="Equation" r:id="rId4" imgW="1054080" imgH="482400" progId="Equation.DSMT4">
                  <p:embed/>
                </p:oleObj>
              </mc:Choice>
              <mc:Fallback>
                <p:oleObj name="Equation" r:id="rId4" imgW="1054080" imgH="482400" progId="Equation.DSMT4">
                  <p:embed/>
                  <p:pic>
                    <p:nvPicPr>
                      <p:cNvPr id="30722" name="Object 2"/>
                      <p:cNvPicPr>
                        <a:picLocks noChangeAspect="1" noChangeArrowheads="1"/>
                      </p:cNvPicPr>
                      <p:nvPr/>
                    </p:nvPicPr>
                    <p:blipFill>
                      <a:blip r:embed="rId5"/>
                      <a:srcRect/>
                      <a:stretch>
                        <a:fillRect/>
                      </a:stretch>
                    </p:blipFill>
                    <p:spPr bwMode="auto">
                      <a:xfrm>
                        <a:off x="2298700" y="2695575"/>
                        <a:ext cx="1054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a Triple Integral in Spherical Coordinates to Find the Volume of a Solid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31747" name="Object 3"/>
          <p:cNvGraphicFramePr>
            <a:graphicFrameLocks noChangeAspect="1"/>
          </p:cNvGraphicFramePr>
          <p:nvPr>
            <p:extLst>
              <p:ext uri="{D42A27DB-BD31-4B8C-83A1-F6EECF244321}">
                <p14:modId xmlns:p14="http://schemas.microsoft.com/office/powerpoint/2010/main" val="417580221"/>
              </p:ext>
            </p:extLst>
          </p:nvPr>
        </p:nvGraphicFramePr>
        <p:xfrm>
          <a:off x="966788" y="1408113"/>
          <a:ext cx="1447800" cy="800100"/>
        </p:xfrm>
        <a:graphic>
          <a:graphicData uri="http://schemas.openxmlformats.org/presentationml/2006/ole">
            <mc:AlternateContent xmlns:mc="http://schemas.openxmlformats.org/markup-compatibility/2006">
              <mc:Choice xmlns:v="urn:schemas-microsoft-com:vml" Requires="v">
                <p:oleObj name="Equation" r:id="rId2" imgW="1447560" imgH="799920" progId="Equation.DSMT4">
                  <p:embed/>
                </p:oleObj>
              </mc:Choice>
              <mc:Fallback>
                <p:oleObj name="Equation" r:id="rId2" imgW="1447560" imgH="799920" progId="Equation.DSMT4">
                  <p:embed/>
                  <p:pic>
                    <p:nvPicPr>
                      <p:cNvPr id="0" name="Picture 3"/>
                      <p:cNvPicPr>
                        <a:picLocks noChangeAspect="1" noChangeArrowheads="1"/>
                      </p:cNvPicPr>
                      <p:nvPr/>
                    </p:nvPicPr>
                    <p:blipFill>
                      <a:blip r:embed="rId3"/>
                      <a:srcRect/>
                      <a:stretch>
                        <a:fillRect/>
                      </a:stretch>
                    </p:blipFill>
                    <p:spPr bwMode="auto">
                      <a:xfrm>
                        <a:off x="966788" y="1408113"/>
                        <a:ext cx="14478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8" name="Object 4"/>
          <p:cNvGraphicFramePr>
            <a:graphicFrameLocks noChangeAspect="1"/>
          </p:cNvGraphicFramePr>
          <p:nvPr>
            <p:extLst>
              <p:ext uri="{D42A27DB-BD31-4B8C-83A1-F6EECF244321}">
                <p14:modId xmlns:p14="http://schemas.microsoft.com/office/powerpoint/2010/main" val="27097548"/>
              </p:ext>
            </p:extLst>
          </p:nvPr>
        </p:nvGraphicFramePr>
        <p:xfrm>
          <a:off x="2514600" y="1333500"/>
          <a:ext cx="4089400" cy="685800"/>
        </p:xfrm>
        <a:graphic>
          <a:graphicData uri="http://schemas.openxmlformats.org/presentationml/2006/ole">
            <mc:AlternateContent xmlns:mc="http://schemas.openxmlformats.org/markup-compatibility/2006">
              <mc:Choice xmlns:v="urn:schemas-microsoft-com:vml" Requires="v">
                <p:oleObj name="Equation" r:id="rId4" imgW="4089240" imgH="685800" progId="Equation.DSMT4">
                  <p:embed/>
                </p:oleObj>
              </mc:Choice>
              <mc:Fallback>
                <p:oleObj name="Equation" r:id="rId4" imgW="4089240" imgH="685800" progId="Equation.DSMT4">
                  <p:embed/>
                  <p:pic>
                    <p:nvPicPr>
                      <p:cNvPr id="0" name="Picture 4"/>
                      <p:cNvPicPr>
                        <a:picLocks noChangeAspect="1" noChangeArrowheads="1"/>
                      </p:cNvPicPr>
                      <p:nvPr/>
                    </p:nvPicPr>
                    <p:blipFill>
                      <a:blip r:embed="rId5"/>
                      <a:srcRect/>
                      <a:stretch>
                        <a:fillRect/>
                      </a:stretch>
                    </p:blipFill>
                    <p:spPr bwMode="auto">
                      <a:xfrm>
                        <a:off x="2514600" y="1333500"/>
                        <a:ext cx="4089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9" name="Object 5"/>
          <p:cNvGraphicFramePr>
            <a:graphicFrameLocks noChangeAspect="1"/>
          </p:cNvGraphicFramePr>
          <p:nvPr>
            <p:extLst>
              <p:ext uri="{D42A27DB-BD31-4B8C-83A1-F6EECF244321}">
                <p14:modId xmlns:p14="http://schemas.microsoft.com/office/powerpoint/2010/main" val="2818707785"/>
              </p:ext>
            </p:extLst>
          </p:nvPr>
        </p:nvGraphicFramePr>
        <p:xfrm>
          <a:off x="1250950" y="2197100"/>
          <a:ext cx="4102100" cy="1155700"/>
        </p:xfrm>
        <a:graphic>
          <a:graphicData uri="http://schemas.openxmlformats.org/presentationml/2006/ole">
            <mc:AlternateContent xmlns:mc="http://schemas.openxmlformats.org/markup-compatibility/2006">
              <mc:Choice xmlns:v="urn:schemas-microsoft-com:vml" Requires="v">
                <p:oleObj name="Equation" r:id="rId6" imgW="4101840" imgH="1155600" progId="Equation.DSMT4">
                  <p:embed/>
                </p:oleObj>
              </mc:Choice>
              <mc:Fallback>
                <p:oleObj name="Equation" r:id="rId6" imgW="4101840" imgH="1155600" progId="Equation.DSMT4">
                  <p:embed/>
                  <p:pic>
                    <p:nvPicPr>
                      <p:cNvPr id="0" name="Picture 5"/>
                      <p:cNvPicPr>
                        <a:picLocks noChangeAspect="1" noChangeArrowheads="1"/>
                      </p:cNvPicPr>
                      <p:nvPr/>
                    </p:nvPicPr>
                    <p:blipFill>
                      <a:blip r:embed="rId7"/>
                      <a:srcRect/>
                      <a:stretch>
                        <a:fillRect/>
                      </a:stretch>
                    </p:blipFill>
                    <p:spPr bwMode="auto">
                      <a:xfrm>
                        <a:off x="1250950" y="2197100"/>
                        <a:ext cx="41021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0" name="Object 6"/>
          <p:cNvGraphicFramePr>
            <a:graphicFrameLocks noChangeAspect="1"/>
          </p:cNvGraphicFramePr>
          <p:nvPr>
            <p:extLst>
              <p:ext uri="{D42A27DB-BD31-4B8C-83A1-F6EECF244321}">
                <p14:modId xmlns:p14="http://schemas.microsoft.com/office/powerpoint/2010/main" val="937664663"/>
              </p:ext>
            </p:extLst>
          </p:nvPr>
        </p:nvGraphicFramePr>
        <p:xfrm>
          <a:off x="1257300" y="3505200"/>
          <a:ext cx="3124200" cy="838200"/>
        </p:xfrm>
        <a:graphic>
          <a:graphicData uri="http://schemas.openxmlformats.org/presentationml/2006/ole">
            <mc:AlternateContent xmlns:mc="http://schemas.openxmlformats.org/markup-compatibility/2006">
              <mc:Choice xmlns:v="urn:schemas-microsoft-com:vml" Requires="v">
                <p:oleObj name="Equation" r:id="rId8" imgW="3124080" imgH="838080" progId="Equation.DSMT4">
                  <p:embed/>
                </p:oleObj>
              </mc:Choice>
              <mc:Fallback>
                <p:oleObj name="Equation" r:id="rId8" imgW="3124080" imgH="838080" progId="Equation.DSMT4">
                  <p:embed/>
                  <p:pic>
                    <p:nvPicPr>
                      <p:cNvPr id="0" name="Picture 6"/>
                      <p:cNvPicPr>
                        <a:picLocks noChangeAspect="1" noChangeArrowheads="1"/>
                      </p:cNvPicPr>
                      <p:nvPr/>
                    </p:nvPicPr>
                    <p:blipFill>
                      <a:blip r:embed="rId9"/>
                      <a:srcRect/>
                      <a:stretch>
                        <a:fillRect/>
                      </a:stretch>
                    </p:blipFill>
                    <p:spPr bwMode="auto">
                      <a:xfrm>
                        <a:off x="1257300" y="3505200"/>
                        <a:ext cx="3124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1" name="Object 7"/>
          <p:cNvGraphicFramePr>
            <a:graphicFrameLocks noChangeAspect="1"/>
          </p:cNvGraphicFramePr>
          <p:nvPr>
            <p:extLst>
              <p:ext uri="{D42A27DB-BD31-4B8C-83A1-F6EECF244321}">
                <p14:modId xmlns:p14="http://schemas.microsoft.com/office/powerpoint/2010/main" val="3300783934"/>
              </p:ext>
            </p:extLst>
          </p:nvPr>
        </p:nvGraphicFramePr>
        <p:xfrm>
          <a:off x="4495800" y="3505200"/>
          <a:ext cx="3022600" cy="838200"/>
        </p:xfrm>
        <a:graphic>
          <a:graphicData uri="http://schemas.openxmlformats.org/presentationml/2006/ole">
            <mc:AlternateContent xmlns:mc="http://schemas.openxmlformats.org/markup-compatibility/2006">
              <mc:Choice xmlns:v="urn:schemas-microsoft-com:vml" Requires="v">
                <p:oleObj name="Equation" r:id="rId10" imgW="3022560" imgH="838080" progId="Equation.DSMT4">
                  <p:embed/>
                </p:oleObj>
              </mc:Choice>
              <mc:Fallback>
                <p:oleObj name="Equation" r:id="rId10" imgW="3022560" imgH="838080" progId="Equation.DSMT4">
                  <p:embed/>
                  <p:pic>
                    <p:nvPicPr>
                      <p:cNvPr id="0" name="Picture 7"/>
                      <p:cNvPicPr>
                        <a:picLocks noChangeAspect="1" noChangeArrowheads="1"/>
                      </p:cNvPicPr>
                      <p:nvPr/>
                    </p:nvPicPr>
                    <p:blipFill>
                      <a:blip r:embed="rId11"/>
                      <a:srcRect/>
                      <a:stretch>
                        <a:fillRect/>
                      </a:stretch>
                    </p:blipFill>
                    <p:spPr bwMode="auto">
                      <a:xfrm>
                        <a:off x="4495800" y="3505200"/>
                        <a:ext cx="3022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2" name="Object 8"/>
          <p:cNvGraphicFramePr>
            <a:graphicFrameLocks noChangeAspect="1"/>
          </p:cNvGraphicFramePr>
          <p:nvPr>
            <p:extLst>
              <p:ext uri="{D42A27DB-BD31-4B8C-83A1-F6EECF244321}">
                <p14:modId xmlns:p14="http://schemas.microsoft.com/office/powerpoint/2010/main" val="2974172585"/>
              </p:ext>
            </p:extLst>
          </p:nvPr>
        </p:nvGraphicFramePr>
        <p:xfrm>
          <a:off x="1254125" y="4648200"/>
          <a:ext cx="2717800" cy="1092200"/>
        </p:xfrm>
        <a:graphic>
          <a:graphicData uri="http://schemas.openxmlformats.org/presentationml/2006/ole">
            <mc:AlternateContent xmlns:mc="http://schemas.openxmlformats.org/markup-compatibility/2006">
              <mc:Choice xmlns:v="urn:schemas-microsoft-com:vml" Requires="v">
                <p:oleObj name="Equation" r:id="rId12" imgW="2717640" imgH="1091880" progId="Equation.DSMT4">
                  <p:embed/>
                </p:oleObj>
              </mc:Choice>
              <mc:Fallback>
                <p:oleObj name="Equation" r:id="rId12" imgW="2717640" imgH="1091880" progId="Equation.DSMT4">
                  <p:embed/>
                  <p:pic>
                    <p:nvPicPr>
                      <p:cNvPr id="0" name="Picture 8"/>
                      <p:cNvPicPr>
                        <a:picLocks noChangeAspect="1" noChangeArrowheads="1"/>
                      </p:cNvPicPr>
                      <p:nvPr/>
                    </p:nvPicPr>
                    <p:blipFill>
                      <a:blip r:embed="rId13"/>
                      <a:srcRect/>
                      <a:stretch>
                        <a:fillRect/>
                      </a:stretch>
                    </p:blipFill>
                    <p:spPr bwMode="auto">
                      <a:xfrm>
                        <a:off x="1254125" y="4648200"/>
                        <a:ext cx="27178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3" name="Object 9"/>
          <p:cNvGraphicFramePr>
            <a:graphicFrameLocks noChangeAspect="1"/>
          </p:cNvGraphicFramePr>
          <p:nvPr>
            <p:extLst>
              <p:ext uri="{D42A27DB-BD31-4B8C-83A1-F6EECF244321}">
                <p14:modId xmlns:p14="http://schemas.microsoft.com/office/powerpoint/2010/main" val="676568825"/>
              </p:ext>
            </p:extLst>
          </p:nvPr>
        </p:nvGraphicFramePr>
        <p:xfrm>
          <a:off x="4076700" y="4533900"/>
          <a:ext cx="1790700" cy="1066800"/>
        </p:xfrm>
        <a:graphic>
          <a:graphicData uri="http://schemas.openxmlformats.org/presentationml/2006/ole">
            <mc:AlternateContent xmlns:mc="http://schemas.openxmlformats.org/markup-compatibility/2006">
              <mc:Choice xmlns:v="urn:schemas-microsoft-com:vml" Requires="v">
                <p:oleObj name="Equation" r:id="rId14" imgW="1790640" imgH="1066680" progId="Equation.DSMT4">
                  <p:embed/>
                </p:oleObj>
              </mc:Choice>
              <mc:Fallback>
                <p:oleObj name="Equation" r:id="rId14" imgW="1790640" imgH="1066680" progId="Equation.DSMT4">
                  <p:embed/>
                  <p:pic>
                    <p:nvPicPr>
                      <p:cNvPr id="0" name="Picture 9"/>
                      <p:cNvPicPr>
                        <a:picLocks noChangeAspect="1" noChangeArrowheads="1"/>
                      </p:cNvPicPr>
                      <p:nvPr/>
                    </p:nvPicPr>
                    <p:blipFill>
                      <a:blip r:embed="rId15"/>
                      <a:srcRect/>
                      <a:stretch>
                        <a:fillRect/>
                      </a:stretch>
                    </p:blipFill>
                    <p:spPr bwMode="auto">
                      <a:xfrm>
                        <a:off x="4076700" y="4533900"/>
                        <a:ext cx="17907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7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Coordinate Conversion</a:t>
            </a:r>
          </a:p>
        </p:txBody>
      </p:sp>
      <p:sp>
        <p:nvSpPr>
          <p:cNvPr id="3" name="Content Placeholder 2"/>
          <p:cNvSpPr>
            <a:spLocks noGrp="1"/>
          </p:cNvSpPr>
          <p:nvPr>
            <p:ph idx="1"/>
          </p:nvPr>
        </p:nvSpPr>
        <p:spPr>
          <a:xfrm>
            <a:off x="457200" y="1280160"/>
            <a:ext cx="8229600" cy="2834640"/>
          </a:xfrm>
          <a:solidFill>
            <a:srgbClr val="FFFFCC"/>
          </a:solidFill>
          <a:ln w="28575">
            <a:solidFill>
              <a:schemeClr val="tx1"/>
            </a:solidFill>
          </a:ln>
        </p:spPr>
        <p:txBody>
          <a:bodyPr>
            <a:noAutofit/>
          </a:bodyPr>
          <a:lstStyle/>
          <a:p>
            <a:r>
              <a:rPr lang="en-US" b="1" dirty="0">
                <a:solidFill>
                  <a:schemeClr val="tx1"/>
                </a:solidFill>
              </a:rPr>
              <a:t>Converting from cylindrical to Cartesian coordinates:</a:t>
            </a:r>
          </a:p>
          <a:p>
            <a:endParaRPr lang="en-US" b="1" dirty="0">
              <a:solidFill>
                <a:schemeClr val="tx1"/>
              </a:solidFill>
            </a:endParaRPr>
          </a:p>
          <a:p>
            <a:pPr>
              <a:spcBef>
                <a:spcPts val="2400"/>
              </a:spcBef>
            </a:pPr>
            <a:r>
              <a:rPr lang="en-US" b="1" dirty="0">
                <a:solidFill>
                  <a:schemeClr val="tx1"/>
                </a:solidFill>
              </a:rPr>
              <a:t>Converting from Cartesian to cylindrical coordinates:</a:t>
            </a:r>
            <a:endParaRPr lang="en-US" dirty="0">
              <a:solidFill>
                <a:schemeClr val="tx1"/>
              </a:solidFill>
            </a:endParaRPr>
          </a:p>
        </p:txBody>
      </p:sp>
      <p:graphicFrame>
        <p:nvGraphicFramePr>
          <p:cNvPr id="1026" name="Object 2"/>
          <p:cNvGraphicFramePr>
            <a:graphicFrameLocks noChangeAspect="1"/>
          </p:cNvGraphicFramePr>
          <p:nvPr>
            <p:extLst>
              <p:ext uri="{D42A27DB-BD31-4B8C-83A1-F6EECF244321}">
                <p14:modId xmlns:p14="http://schemas.microsoft.com/office/powerpoint/2010/main" val="1905703780"/>
              </p:ext>
            </p:extLst>
          </p:nvPr>
        </p:nvGraphicFramePr>
        <p:xfrm>
          <a:off x="2489200" y="2077720"/>
          <a:ext cx="4165600" cy="406400"/>
        </p:xfrm>
        <a:graphic>
          <a:graphicData uri="http://schemas.openxmlformats.org/presentationml/2006/ole">
            <mc:AlternateContent xmlns:mc="http://schemas.openxmlformats.org/markup-compatibility/2006">
              <mc:Choice xmlns:v="urn:schemas-microsoft-com:vml" Requires="v">
                <p:oleObj name="Equation" r:id="rId2" imgW="4165560" imgH="406080" progId="Equation.DSMT4">
                  <p:embed/>
                </p:oleObj>
              </mc:Choice>
              <mc:Fallback>
                <p:oleObj name="Equation" r:id="rId2" imgW="4165560" imgH="406080" progId="Equation.DSMT4">
                  <p:embed/>
                  <p:pic>
                    <p:nvPicPr>
                      <p:cNvPr id="0" name="Picture 2"/>
                      <p:cNvPicPr>
                        <a:picLocks noChangeAspect="1" noChangeArrowheads="1"/>
                      </p:cNvPicPr>
                      <p:nvPr/>
                    </p:nvPicPr>
                    <p:blipFill>
                      <a:blip r:embed="rId3"/>
                      <a:srcRect/>
                      <a:stretch>
                        <a:fillRect/>
                      </a:stretch>
                    </p:blipFill>
                    <p:spPr bwMode="auto">
                      <a:xfrm>
                        <a:off x="2489200" y="2077720"/>
                        <a:ext cx="41656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
          <p:cNvGraphicFramePr>
            <a:graphicFrameLocks noChangeAspect="1"/>
          </p:cNvGraphicFramePr>
          <p:nvPr>
            <p:extLst>
              <p:ext uri="{D42A27DB-BD31-4B8C-83A1-F6EECF244321}">
                <p14:modId xmlns:p14="http://schemas.microsoft.com/office/powerpoint/2010/main" val="121880917"/>
              </p:ext>
            </p:extLst>
          </p:nvPr>
        </p:nvGraphicFramePr>
        <p:xfrm>
          <a:off x="1930400" y="3100070"/>
          <a:ext cx="5283200" cy="825500"/>
        </p:xfrm>
        <a:graphic>
          <a:graphicData uri="http://schemas.openxmlformats.org/presentationml/2006/ole">
            <mc:AlternateContent xmlns:mc="http://schemas.openxmlformats.org/markup-compatibility/2006">
              <mc:Choice xmlns:v="urn:schemas-microsoft-com:vml" Requires="v">
                <p:oleObj name="Equation" r:id="rId4" imgW="5283000" imgH="825480" progId="Equation.DSMT4">
                  <p:embed/>
                </p:oleObj>
              </mc:Choice>
              <mc:Fallback>
                <p:oleObj name="Equation" r:id="rId4" imgW="5283000" imgH="825480" progId="Equation.DSMT4">
                  <p:embed/>
                  <p:pic>
                    <p:nvPicPr>
                      <p:cNvPr id="0" name="Picture 3"/>
                      <p:cNvPicPr>
                        <a:picLocks noChangeAspect="1" noChangeArrowheads="1"/>
                      </p:cNvPicPr>
                      <p:nvPr/>
                    </p:nvPicPr>
                    <p:blipFill>
                      <a:blip r:embed="rId5"/>
                      <a:srcRect/>
                      <a:stretch>
                        <a:fillRect/>
                      </a:stretch>
                    </p:blipFill>
                    <p:spPr bwMode="auto">
                      <a:xfrm>
                        <a:off x="1930400" y="3100070"/>
                        <a:ext cx="52832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Cylindrical Coordinate System (cont.)</a:t>
            </a:r>
          </a:p>
        </p:txBody>
      </p:sp>
      <p:sp>
        <p:nvSpPr>
          <p:cNvPr id="3" name="Content Placeholder 2"/>
          <p:cNvSpPr>
            <a:spLocks noGrp="1"/>
          </p:cNvSpPr>
          <p:nvPr>
            <p:ph idx="1"/>
          </p:nvPr>
        </p:nvSpPr>
        <p:spPr/>
        <p:txBody>
          <a:bodyPr/>
          <a:lstStyle/>
          <a:p>
            <a:r>
              <a:rPr lang="en-US" dirty="0"/>
              <a:t>The order of integration shown for illustrative purposes is one of the more frequently used, but the best order for a given problem may be different.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Setting Up a Triple Integral in Cylindrical Coordinates</a:t>
            </a:r>
          </a:p>
        </p:txBody>
      </p:sp>
      <p:sp>
        <p:nvSpPr>
          <p:cNvPr id="3" name="Content Placeholder 2"/>
          <p:cNvSpPr>
            <a:spLocks noGrp="1"/>
          </p:cNvSpPr>
          <p:nvPr>
            <p:ph idx="1"/>
          </p:nvPr>
        </p:nvSpPr>
        <p:spPr/>
        <p:txBody>
          <a:bodyPr/>
          <a:lstStyle/>
          <a:p>
            <a:r>
              <a:rPr lang="en-US" dirty="0"/>
              <a:t> </a:t>
            </a:r>
          </a:p>
        </p:txBody>
      </p:sp>
      <p:sp>
        <p:nvSpPr>
          <p:cNvPr id="4" name="Content Placeholder 2"/>
          <p:cNvSpPr txBox="1">
            <a:spLocks/>
          </p:cNvSpPr>
          <p:nvPr/>
        </p:nvSpPr>
        <p:spPr>
          <a:xfrm>
            <a:off x="457200" y="1280160"/>
            <a:ext cx="8229600" cy="1184940"/>
          </a:xfrm>
          <a:prstGeom prst="rect">
            <a:avLst/>
          </a:prstGeom>
          <a:solidFill>
            <a:srgbClr val="FFFFCC"/>
          </a:solidFill>
          <a:ln w="28575">
            <a:solidFill>
              <a:schemeClr val="tx1"/>
            </a:solidFill>
          </a:ln>
        </p:spPr>
        <p:txBody>
          <a:bodyPr>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To express                             as an iterated integral using </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cylindrical coordinates, perform the following steps.</a:t>
            </a:r>
          </a:p>
        </p:txBody>
      </p:sp>
      <p:graphicFrame>
        <p:nvGraphicFramePr>
          <p:cNvPr id="54274" name="Object 2"/>
          <p:cNvGraphicFramePr>
            <a:graphicFrameLocks noChangeAspect="1"/>
          </p:cNvGraphicFramePr>
          <p:nvPr>
            <p:extLst>
              <p:ext uri="{D42A27DB-BD31-4B8C-83A1-F6EECF244321}">
                <p14:modId xmlns:p14="http://schemas.microsoft.com/office/powerpoint/2010/main" val="3217357965"/>
              </p:ext>
            </p:extLst>
          </p:nvPr>
        </p:nvGraphicFramePr>
        <p:xfrm>
          <a:off x="2160270" y="1297305"/>
          <a:ext cx="2209800" cy="800100"/>
        </p:xfrm>
        <a:graphic>
          <a:graphicData uri="http://schemas.openxmlformats.org/presentationml/2006/ole">
            <mc:AlternateContent xmlns:mc="http://schemas.openxmlformats.org/markup-compatibility/2006">
              <mc:Choice xmlns:v="urn:schemas-microsoft-com:vml" Requires="v">
                <p:oleObj name="Equation" r:id="rId2" imgW="2209680" imgH="799920" progId="Equation.DSMT4">
                  <p:embed/>
                </p:oleObj>
              </mc:Choice>
              <mc:Fallback>
                <p:oleObj name="Equation" r:id="rId2" imgW="2209680" imgH="799920" progId="Equation.DSMT4">
                  <p:embed/>
                  <p:pic>
                    <p:nvPicPr>
                      <p:cNvPr id="54274" name="Object 2"/>
                      <p:cNvPicPr>
                        <a:picLocks noChangeAspect="1" noChangeArrowheads="1"/>
                      </p:cNvPicPr>
                      <p:nvPr/>
                    </p:nvPicPr>
                    <p:blipFill>
                      <a:blip r:embed="rId3"/>
                      <a:srcRect/>
                      <a:stretch>
                        <a:fillRect/>
                      </a:stretch>
                    </p:blipFill>
                    <p:spPr bwMode="auto">
                      <a:xfrm>
                        <a:off x="2160270" y="1297305"/>
                        <a:ext cx="22098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26119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Setting Up a Triple Integral in Cylindrical Coordinates (cont.)</a:t>
            </a:r>
          </a:p>
        </p:txBody>
      </p:sp>
      <p:sp>
        <p:nvSpPr>
          <p:cNvPr id="3" name="Content Placeholder 2"/>
          <p:cNvSpPr>
            <a:spLocks noGrp="1"/>
          </p:cNvSpPr>
          <p:nvPr>
            <p:ph idx="1"/>
          </p:nvPr>
        </p:nvSpPr>
        <p:spPr>
          <a:solidFill>
            <a:srgbClr val="FFFFCC"/>
          </a:solidFill>
          <a:ln w="28575">
            <a:solidFill>
              <a:schemeClr val="tx1"/>
            </a:solidFill>
          </a:ln>
        </p:spPr>
        <p:txBody>
          <a:bodyPr/>
          <a:lstStyle/>
          <a:p>
            <a:r>
              <a:rPr lang="en-US" b="1" dirty="0">
                <a:solidFill>
                  <a:schemeClr val="tx1"/>
                </a:solidFill>
              </a:rPr>
              <a:t>Step 1: </a:t>
            </a:r>
            <a:r>
              <a:rPr lang="en-US" dirty="0">
                <a:solidFill>
                  <a:schemeClr val="tx1"/>
                </a:solidFill>
              </a:rPr>
              <a:t>Draw a rough sketch </a:t>
            </a:r>
            <a:br>
              <a:rPr lang="en-US" dirty="0">
                <a:solidFill>
                  <a:schemeClr val="tx1"/>
                </a:solidFill>
              </a:rPr>
            </a:br>
            <a:r>
              <a:rPr lang="en-US" dirty="0">
                <a:solidFill>
                  <a:schemeClr val="tx1"/>
                </a:solidFill>
              </a:rPr>
              <a:t>of </a:t>
            </a:r>
            <a:r>
              <a:rPr lang="en-US" i="1" dirty="0">
                <a:solidFill>
                  <a:schemeClr val="tx1"/>
                </a:solidFill>
              </a:rPr>
              <a:t>S </a:t>
            </a:r>
            <a:r>
              <a:rPr lang="en-US" dirty="0">
                <a:solidFill>
                  <a:schemeClr val="tx1"/>
                </a:solidFill>
              </a:rPr>
              <a:t>as an aid in determining </a:t>
            </a:r>
            <a:br>
              <a:rPr lang="en-US" dirty="0">
                <a:solidFill>
                  <a:schemeClr val="tx1"/>
                </a:solidFill>
              </a:rPr>
            </a:br>
            <a:r>
              <a:rPr lang="en-US" dirty="0">
                <a:solidFill>
                  <a:schemeClr val="tx1"/>
                </a:solidFill>
              </a:rPr>
              <a:t>the </a:t>
            </a:r>
            <a:r>
              <a:rPr lang="en-US" i="1" dirty="0">
                <a:solidFill>
                  <a:schemeClr val="tx1"/>
                </a:solidFill>
              </a:rPr>
              <a:t>z</a:t>
            </a:r>
            <a:r>
              <a:rPr lang="en-US" dirty="0">
                <a:solidFill>
                  <a:schemeClr val="tx1"/>
                </a:solidFill>
              </a:rPr>
              <a:t>-limits. Identify the lower </a:t>
            </a:r>
            <a:br>
              <a:rPr lang="en-US" dirty="0">
                <a:solidFill>
                  <a:schemeClr val="tx1"/>
                </a:solidFill>
              </a:rPr>
            </a:br>
            <a:r>
              <a:rPr lang="en-US" dirty="0">
                <a:solidFill>
                  <a:schemeClr val="tx1"/>
                </a:solidFill>
              </a:rPr>
              <a:t>surface                     and the </a:t>
            </a:r>
            <a:br>
              <a:rPr lang="en-US" dirty="0">
                <a:solidFill>
                  <a:schemeClr val="tx1"/>
                </a:solidFill>
              </a:rPr>
            </a:br>
            <a:r>
              <a:rPr lang="en-US" dirty="0">
                <a:solidFill>
                  <a:schemeClr val="tx1"/>
                </a:solidFill>
              </a:rPr>
              <a:t>upper surface                     of </a:t>
            </a:r>
            <a:br>
              <a:rPr lang="en-US" dirty="0">
                <a:solidFill>
                  <a:schemeClr val="tx1"/>
                </a:solidFill>
              </a:rPr>
            </a:br>
            <a:r>
              <a:rPr lang="en-US" i="1" dirty="0">
                <a:solidFill>
                  <a:schemeClr val="tx1"/>
                </a:solidFill>
              </a:rPr>
              <a:t>S</a:t>
            </a:r>
            <a:r>
              <a:rPr lang="en-US" dirty="0">
                <a:solidFill>
                  <a:schemeClr val="tx1"/>
                </a:solidFill>
              </a:rPr>
              <a:t>—these two functions of </a:t>
            </a:r>
            <a:r>
              <a:rPr lang="en-US" i="1" dirty="0">
                <a:solidFill>
                  <a:schemeClr val="tx1"/>
                </a:solidFill>
              </a:rPr>
              <a:t>r</a:t>
            </a:r>
            <a:r>
              <a:rPr lang="en-US" dirty="0">
                <a:solidFill>
                  <a:schemeClr val="tx1"/>
                </a:solidFill>
              </a:rPr>
              <a:t> </a:t>
            </a:r>
            <a:br>
              <a:rPr lang="en-US" dirty="0">
                <a:solidFill>
                  <a:schemeClr val="tx1"/>
                </a:solidFill>
              </a:rPr>
            </a:br>
            <a:r>
              <a:rPr lang="en-US" dirty="0">
                <a:solidFill>
                  <a:schemeClr val="tx1"/>
                </a:solidFill>
              </a:rPr>
              <a:t>and </a:t>
            </a:r>
            <a:r>
              <a:rPr lang="el-GR" i="1" dirty="0">
                <a:solidFill>
                  <a:schemeClr val="tx1"/>
                </a:solidFill>
                <a:latin typeface="Cambria Math" panose="02040503050406030204" pitchFamily="18" charset="0"/>
                <a:ea typeface="Cambria Math" panose="02040503050406030204" pitchFamily="18" charset="0"/>
                <a:sym typeface="Euclid Symbol"/>
              </a:rPr>
              <a:t>θ</a:t>
            </a:r>
            <a:r>
              <a:rPr lang="en-US" dirty="0">
                <a:solidFill>
                  <a:schemeClr val="tx1"/>
                </a:solidFill>
              </a:rPr>
              <a:t>  constitute the </a:t>
            </a:r>
            <a:br>
              <a:rPr lang="en-US" dirty="0">
                <a:solidFill>
                  <a:schemeClr val="tx1"/>
                </a:solidFill>
              </a:rPr>
            </a:br>
            <a:r>
              <a:rPr lang="en-US" i="1" dirty="0">
                <a:solidFill>
                  <a:schemeClr val="tx1"/>
                </a:solidFill>
              </a:rPr>
              <a:t>z</a:t>
            </a:r>
            <a:r>
              <a:rPr lang="en-US" dirty="0">
                <a:solidFill>
                  <a:schemeClr val="tx1"/>
                </a:solidFill>
              </a:rPr>
              <a:t>-limits (see Figure 3a).</a:t>
            </a:r>
          </a:p>
        </p:txBody>
      </p:sp>
      <p:pic>
        <p:nvPicPr>
          <p:cNvPr id="2051" name="Picture 3"/>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800600" y="1751535"/>
            <a:ext cx="3749040" cy="3435125"/>
          </a:xfrm>
          <a:prstGeom prst="rect">
            <a:avLst/>
          </a:prstGeom>
          <a:noFill/>
          <a:ln w="9525">
            <a:noFill/>
            <a:miter lim="800000"/>
            <a:headEnd/>
            <a:tailEnd/>
          </a:ln>
        </p:spPr>
      </p:pic>
      <p:graphicFrame>
        <p:nvGraphicFramePr>
          <p:cNvPr id="2052" name="Object 4"/>
          <p:cNvGraphicFramePr>
            <a:graphicFrameLocks noChangeAspect="1"/>
          </p:cNvGraphicFramePr>
          <p:nvPr>
            <p:extLst>
              <p:ext uri="{D42A27DB-BD31-4B8C-83A1-F6EECF244321}">
                <p14:modId xmlns:p14="http://schemas.microsoft.com/office/powerpoint/2010/main" val="3299929004"/>
              </p:ext>
            </p:extLst>
          </p:nvPr>
        </p:nvGraphicFramePr>
        <p:xfrm>
          <a:off x="1625283" y="2622233"/>
          <a:ext cx="1587500" cy="482600"/>
        </p:xfrm>
        <a:graphic>
          <a:graphicData uri="http://schemas.openxmlformats.org/presentationml/2006/ole">
            <mc:AlternateContent xmlns:mc="http://schemas.openxmlformats.org/markup-compatibility/2006">
              <mc:Choice xmlns:v="urn:schemas-microsoft-com:vml" Requires="v">
                <p:oleObj name="Equation" r:id="rId3" imgW="1587240" imgH="482400" progId="Equation.DSMT4">
                  <p:embed/>
                </p:oleObj>
              </mc:Choice>
              <mc:Fallback>
                <p:oleObj name="Equation" r:id="rId3" imgW="1587240" imgH="482400" progId="Equation.DSMT4">
                  <p:embed/>
                  <p:pic>
                    <p:nvPicPr>
                      <p:cNvPr id="0" name="Object 4"/>
                      <p:cNvPicPr>
                        <a:picLocks noChangeAspect="1" noChangeArrowheads="1"/>
                      </p:cNvPicPr>
                      <p:nvPr/>
                    </p:nvPicPr>
                    <p:blipFill>
                      <a:blip r:embed="rId4"/>
                      <a:srcRect/>
                      <a:stretch>
                        <a:fillRect/>
                      </a:stretch>
                    </p:blipFill>
                    <p:spPr bwMode="auto">
                      <a:xfrm>
                        <a:off x="1625283" y="2622233"/>
                        <a:ext cx="1587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5"/>
          <p:cNvGraphicFramePr>
            <a:graphicFrameLocks noChangeAspect="1"/>
          </p:cNvGraphicFramePr>
          <p:nvPr>
            <p:extLst>
              <p:ext uri="{D42A27DB-BD31-4B8C-83A1-F6EECF244321}">
                <p14:modId xmlns:p14="http://schemas.microsoft.com/office/powerpoint/2010/main" val="3706781569"/>
              </p:ext>
            </p:extLst>
          </p:nvPr>
        </p:nvGraphicFramePr>
        <p:xfrm>
          <a:off x="2579370" y="3047683"/>
          <a:ext cx="1600200" cy="482600"/>
        </p:xfrm>
        <a:graphic>
          <a:graphicData uri="http://schemas.openxmlformats.org/presentationml/2006/ole">
            <mc:AlternateContent xmlns:mc="http://schemas.openxmlformats.org/markup-compatibility/2006">
              <mc:Choice xmlns:v="urn:schemas-microsoft-com:vml" Requires="v">
                <p:oleObj name="Equation" r:id="rId5" imgW="1600200" imgH="482400" progId="Equation.DSMT4">
                  <p:embed/>
                </p:oleObj>
              </mc:Choice>
              <mc:Fallback>
                <p:oleObj name="Equation" r:id="rId5" imgW="1600200" imgH="482400" progId="Equation.DSMT4">
                  <p:embed/>
                  <p:pic>
                    <p:nvPicPr>
                      <p:cNvPr id="0" name="Object 5"/>
                      <p:cNvPicPr>
                        <a:picLocks noChangeAspect="1" noChangeArrowheads="1"/>
                      </p:cNvPicPr>
                      <p:nvPr/>
                    </p:nvPicPr>
                    <p:blipFill>
                      <a:blip r:embed="rId6"/>
                      <a:srcRect/>
                      <a:stretch>
                        <a:fillRect/>
                      </a:stretch>
                    </p:blipFill>
                    <p:spPr bwMode="auto">
                      <a:xfrm>
                        <a:off x="2579370" y="3047683"/>
                        <a:ext cx="1600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6324600" y="5246370"/>
            <a:ext cx="1600200" cy="523220"/>
          </a:xfrm>
          <a:prstGeom prst="rect">
            <a:avLst/>
          </a:prstGeom>
        </p:spPr>
        <p:txBody>
          <a:bodyPr wrap="square">
            <a:spAutoFit/>
          </a:bodyPr>
          <a:lstStyle/>
          <a:p>
            <a:r>
              <a:rPr lang="en-US" sz="2800" b="1" dirty="0"/>
              <a:t>Figure 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Setting Up a Triple Integral in Cylindrical Coordinates (cont.)</a:t>
            </a:r>
          </a:p>
        </p:txBody>
      </p:sp>
      <p:sp>
        <p:nvSpPr>
          <p:cNvPr id="3" name="Content Placeholder 2"/>
          <p:cNvSpPr>
            <a:spLocks noGrp="1"/>
          </p:cNvSpPr>
          <p:nvPr>
            <p:ph idx="1"/>
          </p:nvPr>
        </p:nvSpPr>
        <p:spPr>
          <a:solidFill>
            <a:srgbClr val="FFFFCC"/>
          </a:solidFill>
          <a:ln w="28575">
            <a:solidFill>
              <a:schemeClr val="tx1"/>
            </a:solidFill>
          </a:ln>
        </p:spPr>
        <p:txBody>
          <a:bodyPr/>
          <a:lstStyle/>
          <a:p>
            <a:pPr>
              <a:spcBef>
                <a:spcPts val="600"/>
              </a:spcBef>
            </a:pPr>
            <a:r>
              <a:rPr lang="en-US" b="1" dirty="0">
                <a:solidFill>
                  <a:schemeClr val="tx1"/>
                </a:solidFill>
              </a:rPr>
              <a:t>Step 2: </a:t>
            </a:r>
            <a:r>
              <a:rPr lang="en-US" dirty="0">
                <a:solidFill>
                  <a:schemeClr val="tx1"/>
                </a:solidFill>
              </a:rPr>
              <a:t>Define </a:t>
            </a:r>
            <a:r>
              <a:rPr lang="en-US" i="1" dirty="0">
                <a:solidFill>
                  <a:schemeClr val="tx1"/>
                </a:solidFill>
              </a:rPr>
              <a:t>R </a:t>
            </a:r>
            <a:r>
              <a:rPr lang="en-US" dirty="0">
                <a:solidFill>
                  <a:schemeClr val="tx1"/>
                </a:solidFill>
              </a:rPr>
              <a:t>to be the </a:t>
            </a:r>
            <a:br>
              <a:rPr lang="en-US" dirty="0">
                <a:solidFill>
                  <a:schemeClr val="tx1"/>
                </a:solidFill>
              </a:rPr>
            </a:br>
            <a:r>
              <a:rPr lang="en-US" dirty="0">
                <a:solidFill>
                  <a:schemeClr val="tx1"/>
                </a:solidFill>
              </a:rPr>
              <a:t>“shadow,” or projection, of </a:t>
            </a:r>
            <a:r>
              <a:rPr lang="en-US" i="1" dirty="0">
                <a:solidFill>
                  <a:schemeClr val="tx1"/>
                </a:solidFill>
              </a:rPr>
              <a:t>S</a:t>
            </a:r>
            <a:r>
              <a:rPr lang="en-US" dirty="0">
                <a:solidFill>
                  <a:schemeClr val="tx1"/>
                </a:solidFill>
              </a:rPr>
              <a:t> </a:t>
            </a:r>
            <a:br>
              <a:rPr lang="en-US" dirty="0">
                <a:solidFill>
                  <a:schemeClr val="tx1"/>
                </a:solidFill>
              </a:rPr>
            </a:br>
            <a:r>
              <a:rPr lang="en-US" dirty="0">
                <a:solidFill>
                  <a:schemeClr val="tx1"/>
                </a:solidFill>
              </a:rPr>
              <a:t>in the </a:t>
            </a:r>
            <a:r>
              <a:rPr lang="en-US" i="1" dirty="0">
                <a:solidFill>
                  <a:schemeClr val="tx1"/>
                </a:solidFill>
              </a:rPr>
              <a:t>xy</a:t>
            </a:r>
            <a:r>
              <a:rPr lang="en-US" dirty="0">
                <a:solidFill>
                  <a:schemeClr val="tx1"/>
                </a:solidFill>
              </a:rPr>
              <a:t>-plane. Sketch </a:t>
            </a:r>
            <a:r>
              <a:rPr lang="en-US" i="1" dirty="0">
                <a:solidFill>
                  <a:schemeClr val="tx1"/>
                </a:solidFill>
              </a:rPr>
              <a:t>R</a:t>
            </a:r>
            <a:r>
              <a:rPr lang="en-US" dirty="0">
                <a:solidFill>
                  <a:schemeClr val="tx1"/>
                </a:solidFill>
              </a:rPr>
              <a:t>, this </a:t>
            </a:r>
            <a:br>
              <a:rPr lang="en-US" dirty="0">
                <a:solidFill>
                  <a:schemeClr val="tx1"/>
                </a:solidFill>
              </a:rPr>
            </a:br>
            <a:r>
              <a:rPr lang="en-US" dirty="0">
                <a:solidFill>
                  <a:schemeClr val="tx1"/>
                </a:solidFill>
              </a:rPr>
              <a:t>time as an aid in determining the </a:t>
            </a:r>
          </a:p>
          <a:p>
            <a:r>
              <a:rPr lang="en-US" i="1" dirty="0">
                <a:solidFill>
                  <a:schemeClr val="tx1"/>
                </a:solidFill>
              </a:rPr>
              <a:t>r</a:t>
            </a:r>
            <a:r>
              <a:rPr lang="en-US" dirty="0">
                <a:solidFill>
                  <a:schemeClr val="tx1"/>
                </a:solidFill>
              </a:rPr>
              <a:t>-limits. The curve </a:t>
            </a:r>
            <a:r>
              <a:rPr lang="en-US" i="1" dirty="0">
                <a:solidFill>
                  <a:schemeClr val="tx1"/>
                </a:solidFill>
              </a:rPr>
              <a:t>r </a:t>
            </a:r>
            <a:r>
              <a:rPr lang="en-US" dirty="0">
                <a:solidFill>
                  <a:schemeClr val="tx1"/>
                </a:solidFill>
                <a:latin typeface="Symbol" pitchFamily="82" charset="2"/>
              </a:rPr>
              <a:t>= </a:t>
            </a:r>
            <a:r>
              <a:rPr lang="en-US" i="1" dirty="0">
                <a:solidFill>
                  <a:schemeClr val="tx1"/>
                </a:solidFill>
              </a:rPr>
              <a:t>g</a:t>
            </a:r>
            <a:r>
              <a:rPr lang="en-US" baseline="-25000" dirty="0">
                <a:solidFill>
                  <a:schemeClr val="tx1"/>
                </a:solidFill>
              </a:rPr>
              <a:t>1</a:t>
            </a:r>
            <a:r>
              <a:rPr lang="en-US" dirty="0">
                <a:solidFill>
                  <a:schemeClr val="tx1"/>
                </a:solidFill>
              </a:rPr>
              <a:t>(</a:t>
            </a:r>
            <a:r>
              <a:rPr lang="el-GR" i="1" dirty="0">
                <a:solidFill>
                  <a:schemeClr val="tx1"/>
                </a:solidFill>
                <a:latin typeface="Cambria Math" panose="02040503050406030204" pitchFamily="18" charset="0"/>
                <a:ea typeface="Cambria Math" panose="02040503050406030204" pitchFamily="18" charset="0"/>
                <a:sym typeface="Euclid Symbol"/>
              </a:rPr>
              <a:t>θ</a:t>
            </a:r>
            <a:r>
              <a:rPr lang="en-US" i="1" dirty="0">
                <a:solidFill>
                  <a:schemeClr val="tx1"/>
                </a:solidFill>
                <a:latin typeface="Cambria Math" panose="02040503050406030204" pitchFamily="18" charset="0"/>
                <a:ea typeface="Cambria Math" panose="02040503050406030204" pitchFamily="18" charset="0"/>
                <a:sym typeface="Euclid Symbol"/>
              </a:rPr>
              <a:t> </a:t>
            </a:r>
            <a:r>
              <a:rPr lang="en-US" dirty="0">
                <a:solidFill>
                  <a:schemeClr val="tx1"/>
                </a:solidFill>
              </a:rPr>
              <a:t>), </a:t>
            </a:r>
            <a:br>
              <a:rPr lang="en-US" dirty="0">
                <a:solidFill>
                  <a:schemeClr val="tx1"/>
                </a:solidFill>
              </a:rPr>
            </a:br>
            <a:r>
              <a:rPr lang="en-US" dirty="0">
                <a:solidFill>
                  <a:schemeClr val="tx1"/>
                </a:solidFill>
              </a:rPr>
              <a:t>closer to the origin, and the </a:t>
            </a:r>
            <a:br>
              <a:rPr lang="en-US" dirty="0">
                <a:solidFill>
                  <a:schemeClr val="tx1"/>
                </a:solidFill>
              </a:rPr>
            </a:br>
            <a:r>
              <a:rPr lang="en-US" dirty="0">
                <a:solidFill>
                  <a:schemeClr val="tx1"/>
                </a:solidFill>
              </a:rPr>
              <a:t>farther curve </a:t>
            </a:r>
            <a:r>
              <a:rPr lang="en-US" i="1" dirty="0">
                <a:solidFill>
                  <a:schemeClr val="tx1"/>
                </a:solidFill>
              </a:rPr>
              <a:t>r </a:t>
            </a:r>
            <a:r>
              <a:rPr lang="en-US" dirty="0">
                <a:solidFill>
                  <a:schemeClr val="tx1"/>
                </a:solidFill>
                <a:latin typeface="Symbol" pitchFamily="82" charset="2"/>
              </a:rPr>
              <a:t>= </a:t>
            </a:r>
            <a:r>
              <a:rPr lang="en-US" i="1" dirty="0">
                <a:solidFill>
                  <a:schemeClr val="tx1"/>
                </a:solidFill>
              </a:rPr>
              <a:t>g</a:t>
            </a:r>
            <a:r>
              <a:rPr lang="en-US" baseline="-25000" dirty="0">
                <a:solidFill>
                  <a:schemeClr val="tx1"/>
                </a:solidFill>
              </a:rPr>
              <a:t>2</a:t>
            </a:r>
            <a:r>
              <a:rPr lang="en-US" dirty="0">
                <a:solidFill>
                  <a:schemeClr val="tx1"/>
                </a:solidFill>
              </a:rPr>
              <a:t>(</a:t>
            </a:r>
            <a:r>
              <a:rPr lang="el-GR" i="1" dirty="0">
                <a:solidFill>
                  <a:schemeClr val="tx1"/>
                </a:solidFill>
                <a:latin typeface="Cambria Math" panose="02040503050406030204" pitchFamily="18" charset="0"/>
                <a:ea typeface="Cambria Math" panose="02040503050406030204" pitchFamily="18" charset="0"/>
                <a:sym typeface="Euclid Symbol"/>
              </a:rPr>
              <a:t>θ</a:t>
            </a:r>
            <a:r>
              <a:rPr lang="en-US" i="1" dirty="0">
                <a:solidFill>
                  <a:schemeClr val="tx1"/>
                </a:solidFill>
                <a:latin typeface="Cambria Math" panose="02040503050406030204" pitchFamily="18" charset="0"/>
                <a:ea typeface="Cambria Math" panose="02040503050406030204" pitchFamily="18" charset="0"/>
                <a:sym typeface="Euclid Symbol"/>
              </a:rPr>
              <a:t> </a:t>
            </a:r>
            <a:r>
              <a:rPr lang="en-US" dirty="0">
                <a:solidFill>
                  <a:schemeClr val="tx1"/>
                </a:solidFill>
              </a:rPr>
              <a:t>) constitute </a:t>
            </a:r>
            <a:br>
              <a:rPr lang="en-US" dirty="0">
                <a:solidFill>
                  <a:schemeClr val="tx1"/>
                </a:solidFill>
              </a:rPr>
            </a:br>
            <a:r>
              <a:rPr lang="en-US" dirty="0">
                <a:solidFill>
                  <a:schemeClr val="tx1"/>
                </a:solidFill>
              </a:rPr>
              <a:t>the </a:t>
            </a:r>
            <a:r>
              <a:rPr lang="en-US" i="1" dirty="0">
                <a:solidFill>
                  <a:schemeClr val="tx1"/>
                </a:solidFill>
              </a:rPr>
              <a:t>r</a:t>
            </a:r>
            <a:r>
              <a:rPr lang="en-US" dirty="0">
                <a:solidFill>
                  <a:schemeClr val="tx1"/>
                </a:solidFill>
              </a:rPr>
              <a:t>-limits (see Figure 3b). </a:t>
            </a:r>
          </a:p>
          <a:p>
            <a:pPr algn="ctr"/>
            <a:endParaRPr lang="en-US" b="1" dirty="0">
              <a:solidFill>
                <a:schemeClr val="tx1"/>
              </a:solidFill>
            </a:endParaRPr>
          </a:p>
        </p:txBody>
      </p:sp>
      <p:pic>
        <p:nvPicPr>
          <p:cNvPr id="4100" name="Picture 4"/>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861560" y="1811255"/>
            <a:ext cx="3840480" cy="3473441"/>
          </a:xfrm>
          <a:prstGeom prst="rect">
            <a:avLst/>
          </a:prstGeom>
          <a:noFill/>
          <a:ln w="9525">
            <a:noFill/>
            <a:miter lim="800000"/>
            <a:headEnd/>
            <a:tailEnd/>
          </a:ln>
        </p:spPr>
      </p:pic>
      <p:sp>
        <p:nvSpPr>
          <p:cNvPr id="5" name="Rectangle 4"/>
          <p:cNvSpPr/>
          <p:nvPr/>
        </p:nvSpPr>
        <p:spPr>
          <a:xfrm>
            <a:off x="5867400" y="5398739"/>
            <a:ext cx="1370055" cy="523220"/>
          </a:xfrm>
          <a:prstGeom prst="rect">
            <a:avLst/>
          </a:prstGeom>
        </p:spPr>
        <p:txBody>
          <a:bodyPr wrap="none">
            <a:spAutoFit/>
          </a:bodyPr>
          <a:lstStyle/>
          <a:p>
            <a:r>
              <a:rPr lang="en-US" sz="2800" b="1" dirty="0"/>
              <a:t>Figure 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3985</TotalTime>
  <Words>2543</Words>
  <Application>Microsoft Office PowerPoint</Application>
  <PresentationFormat>On-screen Show (4:3)</PresentationFormat>
  <Paragraphs>154</Paragraphs>
  <Slides>44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0" baseType="lpstr">
      <vt:lpstr>Arial</vt:lpstr>
      <vt:lpstr>Cambria Math</vt:lpstr>
      <vt:lpstr>Calibri</vt:lpstr>
      <vt:lpstr>Symbol</vt:lpstr>
      <vt:lpstr>Office Theme</vt:lpstr>
      <vt:lpstr>Equation</vt:lpstr>
      <vt:lpstr>Section 14.5</vt:lpstr>
      <vt:lpstr>The Cylindrical Coordinate System</vt:lpstr>
      <vt:lpstr>The Cylindrical Coordinate System (cont.)</vt:lpstr>
      <vt:lpstr>The Cylindrical Coordinate System (cont.)</vt:lpstr>
      <vt:lpstr>Theorem: Coordinate Conversion</vt:lpstr>
      <vt:lpstr>The Cylindrical Coordinate System (cont.)</vt:lpstr>
      <vt:lpstr>Procedure: Setting Up a Triple Integral in Cylindrical Coordinates</vt:lpstr>
      <vt:lpstr>Procedure: Setting Up a Triple Integral in Cylindrical Coordinates (cont.)</vt:lpstr>
      <vt:lpstr>Procedure: Setting Up a Triple Integral in Cylindrical Coordinates (cont.)</vt:lpstr>
      <vt:lpstr>Procedure: Setting Up a Triple Integral in Cylindrical Coordinates (cont.)</vt:lpstr>
      <vt:lpstr>Procedure: Setting Up a Triple Integral in Cylindrical Coordinates (cont.)</vt:lpstr>
      <vt:lpstr>Caution</vt:lpstr>
      <vt:lpstr>Example 1: Using a Triple Integral in Cylindrical Coordinates to Find the Volume of a Solid</vt:lpstr>
      <vt:lpstr>Example 1: Using a Triple Integral in Cylindrical Coordinates to Find the Volume of a Solid (cont.)</vt:lpstr>
      <vt:lpstr>Example 1: Using a Triple Integral in Cylindrical Coordinates to Find the Volume of a Solid (cont.)</vt:lpstr>
      <vt:lpstr>Example 2: Using Cylindrical Coordinates to Find the Mass and Center of Mass of a Solid of Varying Density </vt:lpstr>
      <vt:lpstr>Example 2: Using Cylindrical Coordinates to Find the Mass and Center of Mass of a Solid of Varying Density (cont.)</vt:lpstr>
      <vt:lpstr>Example 2: Using Cylindrical Coordinates to Find the Mass and Center of Mass of a Solid of Varying Density (cont.)</vt:lpstr>
      <vt:lpstr>Example 2: Using Cylindrical Coordinates to Find the Mass and Center of Mass of a Solid of Varying Density (cont.)</vt:lpstr>
      <vt:lpstr>Example 3: Using Cylindrical Coordinates to Find the Mass of a Solid of Varying Density </vt:lpstr>
      <vt:lpstr>Example 3: Using Cylindrical Coordinates to Find the Mass of a Solid of Varying Density (cont.)</vt:lpstr>
      <vt:lpstr>Example 3: Using Cylindrical Coordinates to Find the Mass of a Solid of Varying Density (cont.)</vt:lpstr>
      <vt:lpstr>Example 3: Using Cylindrical Coordinates to Find the Mass of a Solid of Varying Density (cont.)</vt:lpstr>
      <vt:lpstr>Example 3: Using Cylindrical Coordinates to Find the Mass of a Solid of Varying Density (cont.)</vt:lpstr>
      <vt:lpstr>The Spherical Coordinate System</vt:lpstr>
      <vt:lpstr>The Spherical Coordinate System (cont.)</vt:lpstr>
      <vt:lpstr>Caution </vt:lpstr>
      <vt:lpstr>Caution (cont.) </vt:lpstr>
      <vt:lpstr>The Spherical Coordinate System (cont.)</vt:lpstr>
      <vt:lpstr>The Spherical Coordinate System (cont.)</vt:lpstr>
      <vt:lpstr>The Spherical Coordinate System (cont.)</vt:lpstr>
      <vt:lpstr>Example 4: Converting an Equation from Cartesian to Spherical Coordinates </vt:lpstr>
      <vt:lpstr>Example 4: Converting an Equation from Cartesian to Spherical Coordinates (cont.)</vt:lpstr>
      <vt:lpstr>Procedure: Setting up a Triple Integral in Spherical Coordinates</vt:lpstr>
      <vt:lpstr>Procedure: Setting up a Triple Integral in Spherical Coordinates (cont.)</vt:lpstr>
      <vt:lpstr>Procedure: Setting up a Triple Integral in Spherical Coordinates (cont.)</vt:lpstr>
      <vt:lpstr>Procedure: Setting up a Triple Integral in Spherical Coordinates (cont.)</vt:lpstr>
      <vt:lpstr>Procedure: Setting up a Triple Integral in Spherical Coordinates (cont.)</vt:lpstr>
      <vt:lpstr>Procedure: Setting up a Triple Integral in Spherical Coordinates (cont.)</vt:lpstr>
      <vt:lpstr>Example 5: Setting Up a Triple Integral in Spherical Coordinates</vt:lpstr>
      <vt:lpstr>Example 5: Setting Up a Triple Integral in Spherical Coordinates (cont.)</vt:lpstr>
      <vt:lpstr>Example 6: Using a Triple Integral in Spherical Coordinates to Find the Volume of a Solid</vt:lpstr>
      <vt:lpstr>Example 6: Using a Triple Integral in Spherical Coordinates to Find the Volume of a Solid (cont.)</vt:lpstr>
      <vt:lpstr>Example 6: Using a Triple Integral in Spherical Coordinates to Find the Volume of a Solid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497</cp:revision>
  <dcterms:created xsi:type="dcterms:W3CDTF">2013-04-26T14:43:13Z</dcterms:created>
  <dcterms:modified xsi:type="dcterms:W3CDTF">2023-05-17T17:14:28Z</dcterms:modified>
</cp:coreProperties>
</file>