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83" r:id="rId7"/>
    <p:sldId id="295" r:id="rId8"/>
    <p:sldId id="284" r:id="rId9"/>
    <p:sldId id="285" r:id="rId10"/>
    <p:sldId id="286" r:id="rId11"/>
    <p:sldId id="259" r:id="rId12"/>
    <p:sldId id="260" r:id="rId13"/>
    <p:sldId id="261" r:id="rId14"/>
    <p:sldId id="262" r:id="rId15"/>
    <p:sldId id="287" r:id="rId16"/>
    <p:sldId id="288" r:id="rId17"/>
    <p:sldId id="289" r:id="rId18"/>
    <p:sldId id="290" r:id="rId19"/>
    <p:sldId id="291" r:id="rId20"/>
    <p:sldId id="263" r:id="rId21"/>
    <p:sldId id="264" r:id="rId22"/>
    <p:sldId id="265" r:id="rId23"/>
    <p:sldId id="266" r:id="rId24"/>
    <p:sldId id="267" r:id="rId25"/>
    <p:sldId id="268" r:id="rId26"/>
    <p:sldId id="269" r:id="rId27"/>
    <p:sldId id="292" r:id="rId28"/>
    <p:sldId id="270" r:id="rId29"/>
    <p:sldId id="271" r:id="rId30"/>
    <p:sldId id="272" r:id="rId31"/>
    <p:sldId id="294" r:id="rId32"/>
    <p:sldId id="273" r:id="rId33"/>
    <p:sldId id="274" r:id="rId34"/>
    <p:sldId id="275" r:id="rId35"/>
    <p:sldId id="276" r:id="rId36"/>
    <p:sldId id="277" r:id="rId37"/>
    <p:sldId id="27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61768F"/>
    <a:srgbClr val="000000"/>
    <a:srgbClr val="000099"/>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7.wmf"/><Relationship Id="rId12" Type="http://schemas.openxmlformats.org/officeDocument/2006/relationships/oleObject" Target="../embeddings/oleObject18.bin"/><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18.wmf"/></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oleObject" Target="../embeddings/oleObject22.bin"/><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33.wmf"/><Relationship Id="rId4" Type="http://schemas.openxmlformats.org/officeDocument/2006/relationships/oleObject" Target="../embeddings/oleObject26.bin"/><Relationship Id="rId9" Type="http://schemas.openxmlformats.org/officeDocument/2006/relationships/image" Target="../media/image35.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37.wmf"/><Relationship Id="rId4" Type="http://schemas.openxmlformats.org/officeDocument/2006/relationships/oleObject" Target="../embeddings/oleObject30.bin"/><Relationship Id="rId9" Type="http://schemas.openxmlformats.org/officeDocument/2006/relationships/image" Target="../media/image39.wmf"/></Relationships>
</file>

<file path=ppt/slides/_rels/slide2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3.bin"/><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oleObject" Target="../embeddings/oleObject37.bin"/></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38.bin"/><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39.bin"/></Relationships>
</file>

<file path=ppt/slides/_rels/slide3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oleObject" Target="../embeddings/oleObject41.bin"/></Relationships>
</file>

<file path=ppt/slides/_rels/slide3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w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9.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15.1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Vector Fields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 (cont.)</a:t>
            </a:r>
          </a:p>
        </p:txBody>
      </p:sp>
      <p:sp>
        <p:nvSpPr>
          <p:cNvPr id="3" name="Content Placeholder 2"/>
          <p:cNvSpPr>
            <a:spLocks noGrp="1"/>
          </p:cNvSpPr>
          <p:nvPr>
            <p:ph idx="1"/>
          </p:nvPr>
        </p:nvSpPr>
        <p:spPr/>
        <p:txBody>
          <a:bodyPr>
            <a:noAutofit/>
          </a:bodyPr>
          <a:lstStyle/>
          <a:p>
            <a:r>
              <a:rPr lang="en-US" dirty="0"/>
              <a:t>Together, when placed in order as they are here, they constitute the components of the vector function </a:t>
            </a:r>
            <a:r>
              <a:rPr lang="en-US" b="1" dirty="0"/>
              <a:t>F</a:t>
            </a:r>
            <a:r>
              <a:rPr lang="en-US" dirty="0"/>
              <a:t>, which is written in bold as an indication that it is indeed a vector (when written by hand, the notation </a:t>
            </a:r>
            <a:br>
              <a:rPr lang="en-US" dirty="0"/>
            </a:br>
            <a:r>
              <a:rPr lang="en-US" dirty="0"/>
              <a:t>would be used).</a:t>
            </a:r>
          </a:p>
          <a:p>
            <a:r>
              <a:rPr lang="en-US" dirty="0"/>
              <a:t>A vector field is said to be </a:t>
            </a:r>
            <a:r>
              <a:rPr lang="en-US" b="1" dirty="0"/>
              <a:t>continuous</a:t>
            </a:r>
            <a:r>
              <a:rPr lang="en-US" dirty="0"/>
              <a:t> if its component functions are continuous, and </a:t>
            </a:r>
            <a:r>
              <a:rPr lang="en-US" b="1" dirty="0"/>
              <a:t>differentiable</a:t>
            </a:r>
            <a:r>
              <a:rPr lang="en-US" dirty="0"/>
              <a:t> if its components are themselves differentiable.</a:t>
            </a:r>
          </a:p>
        </p:txBody>
      </p:sp>
      <p:grpSp>
        <p:nvGrpSpPr>
          <p:cNvPr id="6" name="Group 5"/>
          <p:cNvGrpSpPr/>
          <p:nvPr/>
        </p:nvGrpSpPr>
        <p:grpSpPr>
          <a:xfrm>
            <a:off x="7096125" y="2649756"/>
            <a:ext cx="939800" cy="431800"/>
            <a:chOff x="7096125" y="2649756"/>
            <a:chExt cx="939800" cy="431800"/>
          </a:xfrm>
        </p:grpSpPr>
        <p:graphicFrame>
          <p:nvGraphicFramePr>
            <p:cNvPr id="336898" name="Object 2"/>
            <p:cNvGraphicFramePr>
              <a:graphicFrameLocks noChangeAspect="1"/>
            </p:cNvGraphicFramePr>
            <p:nvPr>
              <p:extLst>
                <p:ext uri="{D42A27DB-BD31-4B8C-83A1-F6EECF244321}">
                  <p14:modId xmlns:p14="http://schemas.microsoft.com/office/powerpoint/2010/main" val="3456277254"/>
                </p:ext>
              </p:extLst>
            </p:nvPr>
          </p:nvGraphicFramePr>
          <p:xfrm>
            <a:off x="7096125" y="2649756"/>
            <a:ext cx="939800" cy="431800"/>
          </p:xfrm>
          <a:graphic>
            <a:graphicData uri="http://schemas.openxmlformats.org/presentationml/2006/ole">
              <mc:AlternateContent xmlns:mc="http://schemas.openxmlformats.org/markup-compatibility/2006">
                <mc:Choice xmlns:v="urn:schemas-microsoft-com:vml" Requires="v">
                  <p:oleObj name="Equation" r:id="rId2" imgW="939600" imgH="431640" progId="Equation.DSMT4">
                    <p:embed/>
                  </p:oleObj>
                </mc:Choice>
                <mc:Fallback>
                  <p:oleObj name="Equation" r:id="rId2" imgW="939600" imgH="431640" progId="Equation.DSMT4">
                    <p:embed/>
                    <p:pic>
                      <p:nvPicPr>
                        <p:cNvPr id="0" name="Picture 2"/>
                        <p:cNvPicPr>
                          <a:picLocks noChangeAspect="1" noChangeArrowheads="1"/>
                        </p:cNvPicPr>
                        <p:nvPr/>
                      </p:nvPicPr>
                      <p:blipFill>
                        <a:blip r:embed="rId3"/>
                        <a:srcRect/>
                        <a:stretch>
                          <a:fillRect/>
                        </a:stretch>
                      </p:blipFill>
                      <p:spPr bwMode="auto">
                        <a:xfrm>
                          <a:off x="7096125" y="2649756"/>
                          <a:ext cx="93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Arrow Connector 4"/>
            <p:cNvCxnSpPr/>
            <p:nvPr/>
          </p:nvCxnSpPr>
          <p:spPr>
            <a:xfrm>
              <a:off x="7096125" y="2649756"/>
              <a:ext cx="274320"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and Sketching a Vector Field</a:t>
            </a:r>
          </a:p>
        </p:txBody>
      </p:sp>
      <p:sp>
        <p:nvSpPr>
          <p:cNvPr id="3" name="Content Placeholder 2"/>
          <p:cNvSpPr>
            <a:spLocks noGrp="1"/>
          </p:cNvSpPr>
          <p:nvPr>
            <p:ph idx="1"/>
          </p:nvPr>
        </p:nvSpPr>
        <p:spPr/>
        <p:txBody>
          <a:bodyPr/>
          <a:lstStyle/>
          <a:p>
            <a:r>
              <a:rPr lang="en-US" dirty="0"/>
              <a:t>Describe the vector field			        and sketch </a:t>
            </a:r>
            <a:r>
              <a:rPr lang="en-US" b="1" dirty="0"/>
              <a:t>F</a:t>
            </a:r>
            <a:r>
              <a:rPr lang="en-US" dirty="0"/>
              <a:t> with representative vectors.</a:t>
            </a:r>
          </a:p>
          <a:p>
            <a:r>
              <a:rPr lang="en-US" b="1" dirty="0"/>
              <a:t>Solution</a:t>
            </a:r>
          </a:p>
          <a:p>
            <a:r>
              <a:rPr lang="en-US" dirty="0"/>
              <a:t>Since</a:t>
            </a:r>
          </a:p>
          <a:p>
            <a:endParaRPr lang="en-US" dirty="0"/>
          </a:p>
          <a:p>
            <a:endParaRPr lang="en-US" dirty="0"/>
          </a:p>
          <a:p>
            <a:r>
              <a:rPr lang="en-US" dirty="0"/>
              <a:t>each element of </a:t>
            </a:r>
            <a:r>
              <a:rPr lang="en-US" b="1" dirty="0"/>
              <a:t>F</a:t>
            </a:r>
            <a:r>
              <a:rPr lang="en-US" dirty="0"/>
              <a:t> is a vector of length       and based on the formula, </a:t>
            </a:r>
            <a:r>
              <a:rPr lang="en-US" b="1" dirty="0"/>
              <a:t>F</a:t>
            </a:r>
            <a:r>
              <a:rPr lang="en-US" dirty="0"/>
              <a:t> is not defined at the origin. </a:t>
            </a:r>
          </a:p>
        </p:txBody>
      </p:sp>
      <p:graphicFrame>
        <p:nvGraphicFramePr>
          <p:cNvPr id="310274" name="Object 2"/>
          <p:cNvGraphicFramePr>
            <a:graphicFrameLocks noChangeAspect="1"/>
          </p:cNvGraphicFramePr>
          <p:nvPr>
            <p:extLst>
              <p:ext uri="{D42A27DB-BD31-4B8C-83A1-F6EECF244321}">
                <p14:modId xmlns:p14="http://schemas.microsoft.com/office/powerpoint/2010/main" val="4270231494"/>
              </p:ext>
            </p:extLst>
          </p:nvPr>
        </p:nvGraphicFramePr>
        <p:xfrm>
          <a:off x="4165600" y="1082333"/>
          <a:ext cx="2387600" cy="1016000"/>
        </p:xfrm>
        <a:graphic>
          <a:graphicData uri="http://schemas.openxmlformats.org/presentationml/2006/ole">
            <mc:AlternateContent xmlns:mc="http://schemas.openxmlformats.org/markup-compatibility/2006">
              <mc:Choice xmlns:v="urn:schemas-microsoft-com:vml" Requires="v">
                <p:oleObj name="Equation" r:id="rId2" imgW="2387520" imgH="1015920" progId="Equation.DSMT4">
                  <p:embed/>
                </p:oleObj>
              </mc:Choice>
              <mc:Fallback>
                <p:oleObj name="Equation" r:id="rId2" imgW="2387520" imgH="1015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1082333"/>
                        <a:ext cx="2387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6" name="Object 4"/>
          <p:cNvGraphicFramePr>
            <a:graphicFrameLocks noChangeAspect="1"/>
          </p:cNvGraphicFramePr>
          <p:nvPr/>
        </p:nvGraphicFramePr>
        <p:xfrm>
          <a:off x="1677650" y="3365500"/>
          <a:ext cx="1054100" cy="520700"/>
        </p:xfrm>
        <a:graphic>
          <a:graphicData uri="http://schemas.openxmlformats.org/presentationml/2006/ole">
            <mc:AlternateContent xmlns:mc="http://schemas.openxmlformats.org/markup-compatibility/2006">
              <mc:Choice xmlns:v="urn:schemas-microsoft-com:vml" Requires="v">
                <p:oleObj name="Equation" r:id="rId4" imgW="1054080" imgH="520560" progId="Equation.DSMT4">
                  <p:embed/>
                </p:oleObj>
              </mc:Choice>
              <mc:Fallback>
                <p:oleObj name="Equation" r:id="rId4" imgW="1054080" imgH="5205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7650" y="3365500"/>
                        <a:ext cx="1054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7" name="Object 5"/>
          <p:cNvGraphicFramePr>
            <a:graphicFrameLocks noChangeAspect="1"/>
          </p:cNvGraphicFramePr>
          <p:nvPr/>
        </p:nvGraphicFramePr>
        <p:xfrm>
          <a:off x="2819400" y="3060700"/>
          <a:ext cx="1524000" cy="1130300"/>
        </p:xfrm>
        <a:graphic>
          <a:graphicData uri="http://schemas.openxmlformats.org/presentationml/2006/ole">
            <mc:AlternateContent xmlns:mc="http://schemas.openxmlformats.org/markup-compatibility/2006">
              <mc:Choice xmlns:v="urn:schemas-microsoft-com:vml" Requires="v">
                <p:oleObj name="Equation" r:id="rId6" imgW="1523880" imgH="1130040" progId="Equation.DSMT4">
                  <p:embed/>
                </p:oleObj>
              </mc:Choice>
              <mc:Fallback>
                <p:oleObj name="Equation" r:id="rId6" imgW="1523880" imgH="11300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060700"/>
                        <a:ext cx="152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8" name="Object 6"/>
          <p:cNvGraphicFramePr>
            <a:graphicFrameLocks noChangeAspect="1"/>
          </p:cNvGraphicFramePr>
          <p:nvPr/>
        </p:nvGraphicFramePr>
        <p:xfrm>
          <a:off x="4419600" y="3196860"/>
          <a:ext cx="2298700" cy="977900"/>
        </p:xfrm>
        <a:graphic>
          <a:graphicData uri="http://schemas.openxmlformats.org/presentationml/2006/ole">
            <mc:AlternateContent xmlns:mc="http://schemas.openxmlformats.org/markup-compatibility/2006">
              <mc:Choice xmlns:v="urn:schemas-microsoft-com:vml" Requires="v">
                <p:oleObj name="Equation" r:id="rId8" imgW="2298600" imgH="977760" progId="Equation.DSMT4">
                  <p:embed/>
                </p:oleObj>
              </mc:Choice>
              <mc:Fallback>
                <p:oleObj name="Equation" r:id="rId8" imgW="2298600" imgH="9777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3196860"/>
                        <a:ext cx="22987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79" name="Object 7"/>
          <p:cNvGraphicFramePr>
            <a:graphicFrameLocks noChangeAspect="1"/>
          </p:cNvGraphicFramePr>
          <p:nvPr/>
        </p:nvGraphicFramePr>
        <p:xfrm>
          <a:off x="6858000" y="3191760"/>
          <a:ext cx="647700" cy="838200"/>
        </p:xfrm>
        <a:graphic>
          <a:graphicData uri="http://schemas.openxmlformats.org/presentationml/2006/ole">
            <mc:AlternateContent xmlns:mc="http://schemas.openxmlformats.org/markup-compatibility/2006">
              <mc:Choice xmlns:v="urn:schemas-microsoft-com:vml" Requires="v">
                <p:oleObj name="Equation" r:id="rId10" imgW="647640" imgH="838080" progId="Equation.DSMT4">
                  <p:embed/>
                </p:oleObj>
              </mc:Choice>
              <mc:Fallback>
                <p:oleObj name="Equation" r:id="rId10" imgW="64764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0" y="3191760"/>
                        <a:ext cx="64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80" name="Object 8"/>
          <p:cNvGraphicFramePr>
            <a:graphicFrameLocks noChangeAspect="1"/>
          </p:cNvGraphicFramePr>
          <p:nvPr/>
        </p:nvGraphicFramePr>
        <p:xfrm>
          <a:off x="6172200" y="4312170"/>
          <a:ext cx="317500" cy="444500"/>
        </p:xfrm>
        <a:graphic>
          <a:graphicData uri="http://schemas.openxmlformats.org/presentationml/2006/ole">
            <mc:AlternateContent xmlns:mc="http://schemas.openxmlformats.org/markup-compatibility/2006">
              <mc:Choice xmlns:v="urn:schemas-microsoft-com:vml" Requires="v">
                <p:oleObj name="Equation" r:id="rId12" imgW="317160" imgH="444240" progId="Equation.DSMT4">
                  <p:embed/>
                </p:oleObj>
              </mc:Choice>
              <mc:Fallback>
                <p:oleObj name="Equation" r:id="rId12" imgW="317160" imgH="4442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0" y="4312170"/>
                        <a:ext cx="317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2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2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02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0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and Sketching a Vector Field (cont.)</a:t>
            </a:r>
          </a:p>
        </p:txBody>
      </p:sp>
      <p:sp>
        <p:nvSpPr>
          <p:cNvPr id="3" name="Content Placeholder 2"/>
          <p:cNvSpPr>
            <a:spLocks noGrp="1"/>
          </p:cNvSpPr>
          <p:nvPr>
            <p:ph idx="1"/>
          </p:nvPr>
        </p:nvSpPr>
        <p:spPr/>
        <p:txBody>
          <a:bodyPr/>
          <a:lstStyle/>
          <a:p>
            <a:r>
              <a:rPr lang="en-US" dirty="0"/>
              <a:t>At every other point, </a:t>
            </a:r>
            <a:r>
              <a:rPr lang="en-US" b="1" dirty="0"/>
              <a:t>F</a:t>
            </a:r>
            <a:r>
              <a:rPr lang="en-US" dirty="0"/>
              <a:t>(</a:t>
            </a:r>
            <a:r>
              <a:rPr lang="en-US" i="1" dirty="0"/>
              <a:t>x</a:t>
            </a:r>
            <a:r>
              <a:rPr lang="en-US" dirty="0"/>
              <a:t>, </a:t>
            </a:r>
            <a:r>
              <a:rPr lang="en-US" i="1" dirty="0"/>
              <a:t>y</a:t>
            </a:r>
            <a:r>
              <a:rPr lang="en-US" dirty="0"/>
              <a:t>) is</a:t>
            </a:r>
            <a:br>
              <a:rPr lang="en-US" dirty="0"/>
            </a:br>
            <a:r>
              <a:rPr lang="en-US" dirty="0"/>
              <a:t>a vector pointing radially </a:t>
            </a:r>
            <a:br>
              <a:rPr lang="en-US" dirty="0"/>
            </a:br>
            <a:r>
              <a:rPr lang="en-US" dirty="0"/>
              <a:t>outward from the point (</a:t>
            </a:r>
            <a:r>
              <a:rPr lang="en-US" i="1" dirty="0"/>
              <a:t>x</a:t>
            </a:r>
            <a:r>
              <a:rPr lang="en-US" dirty="0"/>
              <a:t>, </a:t>
            </a:r>
            <a:r>
              <a:rPr lang="en-US" i="1" dirty="0"/>
              <a:t>y</a:t>
            </a:r>
            <a:r>
              <a:rPr lang="en-US" dirty="0"/>
              <a:t>),</a:t>
            </a:r>
            <a:br>
              <a:rPr lang="en-US" dirty="0"/>
            </a:br>
            <a:r>
              <a:rPr lang="en-US" dirty="0"/>
              <a:t>so representative elements </a:t>
            </a:r>
            <a:br>
              <a:rPr lang="en-US" dirty="0"/>
            </a:br>
            <a:r>
              <a:rPr lang="en-US" dirty="0"/>
              <a:t>of </a:t>
            </a:r>
            <a:r>
              <a:rPr lang="en-US" b="1" dirty="0"/>
              <a:t>F</a:t>
            </a:r>
            <a:r>
              <a:rPr lang="en-US" dirty="0"/>
              <a:t> are as shown in Figure 3. </a:t>
            </a:r>
          </a:p>
        </p:txBody>
      </p:sp>
      <p:grpSp>
        <p:nvGrpSpPr>
          <p:cNvPr id="6" name="Group 5"/>
          <p:cNvGrpSpPr/>
          <p:nvPr/>
        </p:nvGrpSpPr>
        <p:grpSpPr>
          <a:xfrm>
            <a:off x="4953000" y="1305580"/>
            <a:ext cx="3657600" cy="4409420"/>
            <a:chOff x="4953000" y="1305580"/>
            <a:chExt cx="3657600" cy="4409420"/>
          </a:xfrm>
        </p:grpSpPr>
        <p:pic>
          <p:nvPicPr>
            <p:cNvPr id="311298" name="Picture 2"/>
            <p:cNvPicPr>
              <a:picLocks noChangeAspect="1" noChangeArrowheads="1"/>
            </p:cNvPicPr>
            <p:nvPr/>
          </p:nvPicPr>
          <p:blipFill>
            <a:blip r:embed="rId2" cstate="print"/>
            <a:srcRect/>
            <a:stretch>
              <a:fillRect/>
            </a:stretch>
          </p:blipFill>
          <p:spPr bwMode="auto">
            <a:xfrm>
              <a:off x="4953000" y="1305580"/>
              <a:ext cx="3657600" cy="3762747"/>
            </a:xfrm>
            <a:prstGeom prst="rect">
              <a:avLst/>
            </a:prstGeom>
            <a:noFill/>
            <a:ln w="9525">
              <a:noFill/>
              <a:miter lim="800000"/>
              <a:headEnd/>
              <a:tailEnd/>
            </a:ln>
          </p:spPr>
        </p:pic>
        <p:sp>
          <p:nvSpPr>
            <p:cNvPr id="8" name="Rectangle 7"/>
            <p:cNvSpPr/>
            <p:nvPr/>
          </p:nvSpPr>
          <p:spPr>
            <a:xfrm>
              <a:off x="5943600" y="5191780"/>
              <a:ext cx="1370055" cy="523220"/>
            </a:xfrm>
            <a:prstGeom prst="rect">
              <a:avLst/>
            </a:prstGeom>
          </p:spPr>
          <p:txBody>
            <a:bodyPr wrap="none">
              <a:spAutoFit/>
            </a:bodyPr>
            <a:lstStyle/>
            <a:p>
              <a:r>
                <a:rPr lang="en-US" sz="2800" b="1" dirty="0"/>
                <a:t>Figure 3</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Describing and Sketching a Vector Field (cont.)</a:t>
            </a:r>
          </a:p>
        </p:txBody>
      </p:sp>
      <p:sp>
        <p:nvSpPr>
          <p:cNvPr id="3" name="Content Placeholder 2"/>
          <p:cNvSpPr>
            <a:spLocks noGrp="1"/>
          </p:cNvSpPr>
          <p:nvPr>
            <p:ph idx="1"/>
          </p:nvPr>
        </p:nvSpPr>
        <p:spPr/>
        <p:txBody>
          <a:bodyPr/>
          <a:lstStyle/>
          <a:p>
            <a:r>
              <a:rPr lang="en-US" dirty="0"/>
              <a:t>Since</a:t>
            </a:r>
          </a:p>
          <a:p>
            <a:endParaRPr lang="en-US" dirty="0"/>
          </a:p>
          <a:p>
            <a:r>
              <a:rPr lang="en-US" dirty="0"/>
              <a:t>the component functions of </a:t>
            </a:r>
            <a:r>
              <a:rPr lang="en-US" b="1" dirty="0"/>
              <a:t>F </a:t>
            </a:r>
            <a:r>
              <a:rPr lang="en-US" dirty="0"/>
              <a:t>are as follows.</a:t>
            </a:r>
          </a:p>
          <a:p>
            <a:endParaRPr lang="en-US" dirty="0"/>
          </a:p>
          <a:p>
            <a:pPr>
              <a:lnSpc>
                <a:spcPct val="150000"/>
              </a:lnSpc>
            </a:pPr>
            <a:endParaRPr lang="en-US" dirty="0"/>
          </a:p>
          <a:p>
            <a:r>
              <a:rPr lang="en-US" dirty="0"/>
              <a:t>These two multivariable functions are differentiable everywhere they are defined, so </a:t>
            </a:r>
            <a:r>
              <a:rPr lang="en-US" b="1" dirty="0"/>
              <a:t>F</a:t>
            </a:r>
            <a:r>
              <a:rPr lang="en-US" dirty="0"/>
              <a:t> is differentiable everywhere in the domain. </a:t>
            </a:r>
          </a:p>
        </p:txBody>
      </p:sp>
      <p:graphicFrame>
        <p:nvGraphicFramePr>
          <p:cNvPr id="312322" name="Object 2"/>
          <p:cNvGraphicFramePr>
            <a:graphicFrameLocks noChangeAspect="1"/>
          </p:cNvGraphicFramePr>
          <p:nvPr/>
        </p:nvGraphicFramePr>
        <p:xfrm>
          <a:off x="3302000" y="1600200"/>
          <a:ext cx="2540000" cy="596900"/>
        </p:xfrm>
        <a:graphic>
          <a:graphicData uri="http://schemas.openxmlformats.org/presentationml/2006/ole">
            <mc:AlternateContent xmlns:mc="http://schemas.openxmlformats.org/markup-compatibility/2006">
              <mc:Choice xmlns:v="urn:schemas-microsoft-com:vml" Requires="v">
                <p:oleObj name="Equation" r:id="rId2" imgW="2539800" imgH="596880" progId="Equation.DSMT4">
                  <p:embed/>
                </p:oleObj>
              </mc:Choice>
              <mc:Fallback>
                <p:oleObj name="Equation" r:id="rId2" imgW="2539800" imgH="596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1600200"/>
                        <a:ext cx="2540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2323" name="Object 3"/>
          <p:cNvGraphicFramePr>
            <a:graphicFrameLocks noChangeAspect="1"/>
          </p:cNvGraphicFramePr>
          <p:nvPr/>
        </p:nvGraphicFramePr>
        <p:xfrm>
          <a:off x="1250950" y="2895600"/>
          <a:ext cx="6642100" cy="1003300"/>
        </p:xfrm>
        <a:graphic>
          <a:graphicData uri="http://schemas.openxmlformats.org/presentationml/2006/ole">
            <mc:AlternateContent xmlns:mc="http://schemas.openxmlformats.org/markup-compatibility/2006">
              <mc:Choice xmlns:v="urn:schemas-microsoft-com:vml" Requires="v">
                <p:oleObj name="Equation" r:id="rId4" imgW="6642000" imgH="1002960" progId="Equation.DSMT4">
                  <p:embed/>
                </p:oleObj>
              </mc:Choice>
              <mc:Fallback>
                <p:oleObj name="Equation" r:id="rId4" imgW="6642000" imgH="1002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2895600"/>
                        <a:ext cx="6642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3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Describing and Sketching a Vector Field</a:t>
            </a:r>
          </a:p>
        </p:txBody>
      </p:sp>
      <p:sp>
        <p:nvSpPr>
          <p:cNvPr id="3" name="Content Placeholder 2"/>
          <p:cNvSpPr>
            <a:spLocks noGrp="1"/>
          </p:cNvSpPr>
          <p:nvPr>
            <p:ph idx="1"/>
          </p:nvPr>
        </p:nvSpPr>
        <p:spPr>
          <a:xfrm>
            <a:off x="457200" y="1108038"/>
            <a:ext cx="8229600" cy="4739640"/>
          </a:xfrm>
        </p:spPr>
        <p:txBody>
          <a:bodyPr>
            <a:noAutofit/>
          </a:bodyPr>
          <a:lstStyle/>
          <a:p>
            <a:r>
              <a:rPr lang="en-US" dirty="0"/>
              <a:t>Describe the vector field			          and sketch </a:t>
            </a:r>
            <a:r>
              <a:rPr lang="en-US" b="1" dirty="0"/>
              <a:t>F</a:t>
            </a:r>
            <a:r>
              <a:rPr lang="en-US" dirty="0"/>
              <a:t> with representative vectors.</a:t>
            </a:r>
          </a:p>
          <a:p>
            <a:pPr>
              <a:spcBef>
                <a:spcPts val="0"/>
              </a:spcBef>
            </a:pPr>
            <a:r>
              <a:rPr lang="en-US" b="1" dirty="0"/>
              <a:t>Solution</a:t>
            </a:r>
          </a:p>
          <a:p>
            <a:pPr>
              <a:spcBef>
                <a:spcPts val="0"/>
              </a:spcBef>
            </a:pPr>
            <a:r>
              <a:rPr lang="en-IN" dirty="0"/>
              <a:t>A vector field in </a:t>
            </a:r>
            <a:r>
              <a:rPr lang="en-US" dirty="0">
                <a:latin typeface="Cambria Math" panose="02040503050406030204" pitchFamily="18" charset="0"/>
                <a:ea typeface="Cambria Math" panose="02040503050406030204" pitchFamily="18" charset="0"/>
              </a:rPr>
              <a:t>ℝ</a:t>
            </a:r>
            <a:r>
              <a:rPr lang="en-US" baseline="30000" dirty="0"/>
              <a:t>3</a:t>
            </a:r>
            <a:r>
              <a:rPr lang="en-US" dirty="0"/>
              <a:t> assigns a vector </a:t>
            </a:r>
          </a:p>
          <a:p>
            <a:pPr>
              <a:spcBef>
                <a:spcPts val="0"/>
              </a:spcBef>
            </a:pPr>
            <a:r>
              <a:rPr lang="en-US" dirty="0"/>
              <a:t>to each point of its domain, and in </a:t>
            </a:r>
          </a:p>
          <a:p>
            <a:pPr>
              <a:spcBef>
                <a:spcPts val="0"/>
              </a:spcBef>
            </a:pPr>
            <a:r>
              <a:rPr lang="en-US" dirty="0"/>
              <a:t>this case each point of </a:t>
            </a:r>
            <a:r>
              <a:rPr lang="en-US" dirty="0">
                <a:latin typeface="Cambria Math" panose="02040503050406030204" pitchFamily="18" charset="0"/>
                <a:ea typeface="Cambria Math" panose="02040503050406030204" pitchFamily="18" charset="0"/>
              </a:rPr>
              <a:t>ℝ</a:t>
            </a:r>
            <a:r>
              <a:rPr lang="en-US" baseline="30000" dirty="0"/>
              <a:t>3</a:t>
            </a:r>
            <a:r>
              <a:rPr lang="en-US" dirty="0"/>
              <a:t> is </a:t>
            </a:r>
          </a:p>
          <a:p>
            <a:pPr>
              <a:spcBef>
                <a:spcPts val="0"/>
              </a:spcBef>
            </a:pPr>
            <a:r>
              <a:rPr lang="en-US" dirty="0"/>
              <a:t>associated with the vector </a:t>
            </a:r>
            <a:br>
              <a:rPr lang="en-US" dirty="0"/>
            </a:br>
            <a:r>
              <a:rPr lang="en-US" dirty="0"/>
              <a:t>               The component scalar </a:t>
            </a:r>
          </a:p>
          <a:p>
            <a:pPr>
              <a:spcBef>
                <a:spcPts val="0"/>
              </a:spcBef>
            </a:pPr>
            <a:r>
              <a:rPr lang="en-US" dirty="0"/>
              <a:t>functions are clearly differentiable, </a:t>
            </a:r>
          </a:p>
          <a:p>
            <a:pPr>
              <a:spcBef>
                <a:spcPts val="0"/>
              </a:spcBef>
            </a:pPr>
            <a:r>
              <a:rPr lang="en-US" dirty="0"/>
              <a:t>so </a:t>
            </a:r>
            <a:r>
              <a:rPr lang="en-US" b="1" dirty="0"/>
              <a:t>F</a:t>
            </a:r>
            <a:r>
              <a:rPr lang="en-US" dirty="0"/>
              <a:t> is as well, and Figure 4 shows </a:t>
            </a:r>
          </a:p>
          <a:p>
            <a:pPr>
              <a:spcBef>
                <a:spcPts val="0"/>
              </a:spcBef>
            </a:pPr>
            <a:r>
              <a:rPr lang="en-US" dirty="0"/>
              <a:t>some representative vectors of </a:t>
            </a:r>
            <a:r>
              <a:rPr lang="en-US" b="1" dirty="0"/>
              <a:t>F</a:t>
            </a:r>
            <a:r>
              <a:rPr lang="en-US" dirty="0"/>
              <a:t>.</a:t>
            </a:r>
          </a:p>
        </p:txBody>
      </p:sp>
      <p:graphicFrame>
        <p:nvGraphicFramePr>
          <p:cNvPr id="313346" name="Object 2"/>
          <p:cNvGraphicFramePr>
            <a:graphicFrameLocks noChangeAspect="1"/>
          </p:cNvGraphicFramePr>
          <p:nvPr>
            <p:extLst>
              <p:ext uri="{D42A27DB-BD31-4B8C-83A1-F6EECF244321}">
                <p14:modId xmlns:p14="http://schemas.microsoft.com/office/powerpoint/2010/main" val="2961103278"/>
              </p:ext>
            </p:extLst>
          </p:nvPr>
        </p:nvGraphicFramePr>
        <p:xfrm>
          <a:off x="4158730" y="1154508"/>
          <a:ext cx="2578100" cy="469900"/>
        </p:xfrm>
        <a:graphic>
          <a:graphicData uri="http://schemas.openxmlformats.org/presentationml/2006/ole">
            <mc:AlternateContent xmlns:mc="http://schemas.openxmlformats.org/markup-compatibility/2006">
              <mc:Choice xmlns:v="urn:schemas-microsoft-com:vml" Requires="v">
                <p:oleObj name="Equation" r:id="rId2" imgW="2577960" imgH="469800" progId="Equation.DSMT4">
                  <p:embed/>
                </p:oleObj>
              </mc:Choice>
              <mc:Fallback>
                <p:oleObj name="Equation" r:id="rId2" imgW="25779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730" y="1154508"/>
                        <a:ext cx="257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5791200" y="2128484"/>
            <a:ext cx="2895600" cy="3242011"/>
            <a:chOff x="5715000" y="2264769"/>
            <a:chExt cx="3200400" cy="3724379"/>
          </a:xfrm>
        </p:grpSpPr>
        <p:pic>
          <p:nvPicPr>
            <p:cNvPr id="313347" name="Picture 3"/>
            <p:cNvPicPr>
              <a:picLocks noChangeAspect="1" noChangeArrowheads="1"/>
            </p:cNvPicPr>
            <p:nvPr/>
          </p:nvPicPr>
          <p:blipFill>
            <a:blip r:embed="rId4" cstate="print"/>
            <a:srcRect/>
            <a:stretch>
              <a:fillRect/>
            </a:stretch>
          </p:blipFill>
          <p:spPr bwMode="auto">
            <a:xfrm>
              <a:off x="5715000" y="2264769"/>
              <a:ext cx="3200400" cy="3145431"/>
            </a:xfrm>
            <a:prstGeom prst="rect">
              <a:avLst/>
            </a:prstGeom>
            <a:noFill/>
            <a:ln w="9525">
              <a:noFill/>
              <a:miter lim="800000"/>
              <a:headEnd/>
              <a:tailEnd/>
            </a:ln>
          </p:spPr>
        </p:pic>
        <p:sp>
          <p:nvSpPr>
            <p:cNvPr id="8" name="Rectangle 7"/>
            <p:cNvSpPr/>
            <p:nvPr/>
          </p:nvSpPr>
          <p:spPr>
            <a:xfrm>
              <a:off x="6553200" y="5465928"/>
              <a:ext cx="1370055" cy="523220"/>
            </a:xfrm>
            <a:prstGeom prst="rect">
              <a:avLst/>
            </a:prstGeom>
          </p:spPr>
          <p:txBody>
            <a:bodyPr wrap="none">
              <a:spAutoFit/>
            </a:bodyPr>
            <a:lstStyle/>
            <a:p>
              <a:r>
                <a:rPr lang="en-US" sz="2800" b="1" dirty="0"/>
                <a:t>Figure 4</a:t>
              </a:r>
            </a:p>
          </p:txBody>
        </p:sp>
      </p:grpSp>
      <p:graphicFrame>
        <p:nvGraphicFramePr>
          <p:cNvPr id="313348" name="Object 4"/>
          <p:cNvGraphicFramePr>
            <a:graphicFrameLocks noChangeAspect="1"/>
          </p:cNvGraphicFramePr>
          <p:nvPr>
            <p:extLst>
              <p:ext uri="{D42A27DB-BD31-4B8C-83A1-F6EECF244321}">
                <p14:modId xmlns:p14="http://schemas.microsoft.com/office/powerpoint/2010/main" val="2251833449"/>
              </p:ext>
            </p:extLst>
          </p:nvPr>
        </p:nvGraphicFramePr>
        <p:xfrm>
          <a:off x="533400" y="4158578"/>
          <a:ext cx="1143000" cy="469900"/>
        </p:xfrm>
        <a:graphic>
          <a:graphicData uri="http://schemas.openxmlformats.org/presentationml/2006/ole">
            <mc:AlternateContent xmlns:mc="http://schemas.openxmlformats.org/markup-compatibility/2006">
              <mc:Choice xmlns:v="urn:schemas-microsoft-com:vml" Requires="v">
                <p:oleObj name="Equation" r:id="rId5" imgW="1143000" imgH="469800" progId="Equation.DSMT4">
                  <p:embed/>
                </p:oleObj>
              </mc:Choice>
              <mc:Fallback>
                <p:oleObj name="Equation" r:id="rId5" imgW="114300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158578"/>
                        <a:ext cx="114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33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a:t>
            </a:r>
          </a:p>
        </p:txBody>
      </p:sp>
      <p:sp>
        <p:nvSpPr>
          <p:cNvPr id="3" name="Content Placeholder 2"/>
          <p:cNvSpPr>
            <a:spLocks noGrp="1"/>
          </p:cNvSpPr>
          <p:nvPr>
            <p:ph idx="1"/>
          </p:nvPr>
        </p:nvSpPr>
        <p:spPr/>
        <p:txBody>
          <a:bodyPr>
            <a:noAutofit/>
          </a:bodyPr>
          <a:lstStyle/>
          <a:p>
            <a:r>
              <a:rPr lang="en-US" dirty="0"/>
              <a:t>Vector fields arise naturally in describing and working with many natural phenomena, and you are familiar with many examples under different nomenclature </a:t>
            </a:r>
            <a:br>
              <a:rPr lang="en-US" dirty="0"/>
            </a:br>
            <a:r>
              <a:rPr lang="en-US" dirty="0"/>
              <a:t>already. For instance, any depiction of wind speed and </a:t>
            </a:r>
            <a:br>
              <a:rPr lang="en-US" dirty="0"/>
            </a:br>
            <a:r>
              <a:rPr lang="en-US" dirty="0"/>
              <a:t>direction qualifies as a vector field.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 (cont.)</a:t>
            </a:r>
          </a:p>
        </p:txBody>
      </p:sp>
      <p:sp>
        <p:nvSpPr>
          <p:cNvPr id="3" name="Content Placeholder 2"/>
          <p:cNvSpPr>
            <a:spLocks noGrp="1"/>
          </p:cNvSpPr>
          <p:nvPr>
            <p:ph idx="1"/>
          </p:nvPr>
        </p:nvSpPr>
        <p:spPr/>
        <p:txBody>
          <a:bodyPr>
            <a:noAutofit/>
          </a:bodyPr>
          <a:lstStyle/>
          <a:p>
            <a:r>
              <a:rPr lang="en-US" dirty="0"/>
              <a:t>If the depiction is overlaid on a two-dimensional weather map such as in Figure 5, the vector field assigns a vector to each element of a planar region.</a:t>
            </a:r>
          </a:p>
          <a:p>
            <a:endParaRPr lang="en-US" dirty="0"/>
          </a:p>
          <a:p>
            <a:endParaRPr lang="en-US" dirty="0"/>
          </a:p>
          <a:p>
            <a:endParaRPr lang="en-US" dirty="0"/>
          </a:p>
          <a:p>
            <a:endParaRPr lang="en-US" dirty="0"/>
          </a:p>
          <a:p>
            <a:r>
              <a:rPr lang="en-US" dirty="0"/>
              <a:t>                                                     </a:t>
            </a:r>
            <a:r>
              <a:rPr lang="en-US" sz="3200" b="1" dirty="0">
                <a:solidFill>
                  <a:schemeClr val="tx1"/>
                </a:solidFill>
              </a:rPr>
              <a:t>Figure 5  </a:t>
            </a:r>
            <a:r>
              <a:rPr lang="en-US" sz="3200" dirty="0">
                <a:solidFill>
                  <a:schemeClr val="tx1"/>
                </a:solidFill>
              </a:rPr>
              <a:t>Wind Pattern</a:t>
            </a:r>
          </a:p>
          <a:p>
            <a:r>
              <a:rPr lang="en-US" sz="3200" dirty="0">
                <a:solidFill>
                  <a:schemeClr val="tx1"/>
                </a:solidFill>
              </a:rPr>
              <a:t>                                               </a:t>
            </a:r>
            <a:r>
              <a:rPr lang="en-US" sz="2400" b="1" dirty="0">
                <a:solidFill>
                  <a:schemeClr val="tx1"/>
                </a:solidFill>
              </a:rPr>
              <a:t>Source: </a:t>
            </a:r>
            <a:r>
              <a:rPr lang="en-US" sz="2400" dirty="0">
                <a:solidFill>
                  <a:schemeClr val="tx1"/>
                </a:solidFill>
              </a:rPr>
              <a:t>WSI Corporation</a:t>
            </a:r>
            <a:endParaRPr lang="en-US" dirty="0"/>
          </a:p>
          <a:p>
            <a:endParaRPr lang="en-US" dirty="0"/>
          </a:p>
        </p:txBody>
      </p:sp>
      <p:pic>
        <p:nvPicPr>
          <p:cNvPr id="342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2971800"/>
            <a:ext cx="3657601"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 (cont.)</a:t>
            </a:r>
          </a:p>
        </p:txBody>
      </p:sp>
      <p:sp>
        <p:nvSpPr>
          <p:cNvPr id="3" name="Content Placeholder 2"/>
          <p:cNvSpPr>
            <a:spLocks noGrp="1"/>
          </p:cNvSpPr>
          <p:nvPr>
            <p:ph idx="1"/>
          </p:nvPr>
        </p:nvSpPr>
        <p:spPr/>
        <p:txBody>
          <a:bodyPr/>
          <a:lstStyle/>
          <a:p>
            <a:r>
              <a:rPr lang="en-US" dirty="0"/>
              <a:t>A different sort of description, such as that in Figure 6, might be used to explain prevailing winds at different altitudes, by assigning wind speed and direction to each point of a three‑dimensional region of space.</a:t>
            </a:r>
          </a:p>
        </p:txBody>
      </p:sp>
      <p:grpSp>
        <p:nvGrpSpPr>
          <p:cNvPr id="6" name="Group 5"/>
          <p:cNvGrpSpPr/>
          <p:nvPr/>
        </p:nvGrpSpPr>
        <p:grpSpPr>
          <a:xfrm>
            <a:off x="609600" y="3048004"/>
            <a:ext cx="7924800" cy="2804155"/>
            <a:chOff x="609600" y="3048004"/>
            <a:chExt cx="8331660" cy="2859103"/>
          </a:xfrm>
        </p:grpSpPr>
        <p:pic>
          <p:nvPicPr>
            <p:cNvPr id="338946" name="Picture 2"/>
            <p:cNvPicPr>
              <a:picLocks noChangeAspect="1" noChangeArrowheads="1"/>
            </p:cNvPicPr>
            <p:nvPr/>
          </p:nvPicPr>
          <p:blipFill>
            <a:blip r:embed="rId2" cstate="print"/>
            <a:srcRect/>
            <a:stretch>
              <a:fillRect/>
            </a:stretch>
          </p:blipFill>
          <p:spPr bwMode="auto">
            <a:xfrm>
              <a:off x="609600" y="3048004"/>
              <a:ext cx="4206240" cy="2831986"/>
            </a:xfrm>
            <a:prstGeom prst="rect">
              <a:avLst/>
            </a:prstGeom>
            <a:noFill/>
            <a:ln w="9525">
              <a:noFill/>
              <a:miter lim="800000"/>
              <a:headEnd/>
              <a:tailEnd/>
            </a:ln>
          </p:spPr>
        </p:pic>
        <p:sp>
          <p:nvSpPr>
            <p:cNvPr id="5" name="Rectangle 4"/>
            <p:cNvSpPr/>
            <p:nvPr/>
          </p:nvSpPr>
          <p:spPr>
            <a:xfrm>
              <a:off x="4724400" y="4953000"/>
              <a:ext cx="4216860" cy="954107"/>
            </a:xfrm>
            <a:prstGeom prst="rect">
              <a:avLst/>
            </a:prstGeom>
          </p:spPr>
          <p:txBody>
            <a:bodyPr wrap="none">
              <a:spAutoFit/>
            </a:bodyPr>
            <a:lstStyle/>
            <a:p>
              <a:pPr algn="ctr"/>
              <a:r>
                <a:rPr lang="en-US" sz="2800" b="1" dirty="0"/>
                <a:t>Figure 6 </a:t>
              </a:r>
            </a:p>
            <a:p>
              <a:pPr algn="ctr"/>
              <a:r>
                <a:rPr lang="en-US" sz="2800" dirty="0"/>
                <a:t>Wind at Different Altitudes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 (cont.)</a:t>
            </a:r>
          </a:p>
        </p:txBody>
      </p:sp>
      <p:sp>
        <p:nvSpPr>
          <p:cNvPr id="3" name="Content Placeholder 2"/>
          <p:cNvSpPr>
            <a:spLocks noGrp="1"/>
          </p:cNvSpPr>
          <p:nvPr>
            <p:ph idx="1"/>
          </p:nvPr>
        </p:nvSpPr>
        <p:spPr/>
        <p:txBody>
          <a:bodyPr/>
          <a:lstStyle/>
          <a:p>
            <a:r>
              <a:rPr lang="en-US" dirty="0"/>
              <a:t>And diagrams of wind velocity over and under an airfoil (Figure 7), as determined in a wind tunnel, are a standard part of many design processes.</a:t>
            </a:r>
          </a:p>
        </p:txBody>
      </p:sp>
      <p:grpSp>
        <p:nvGrpSpPr>
          <p:cNvPr id="6" name="Group 5"/>
          <p:cNvGrpSpPr/>
          <p:nvPr/>
        </p:nvGrpSpPr>
        <p:grpSpPr>
          <a:xfrm>
            <a:off x="457200" y="2711970"/>
            <a:ext cx="8001000" cy="3079230"/>
            <a:chOff x="457200" y="2711970"/>
            <a:chExt cx="8001000" cy="3079230"/>
          </a:xfrm>
        </p:grpSpPr>
        <p:pic>
          <p:nvPicPr>
            <p:cNvPr id="339970" name="Picture 2"/>
            <p:cNvPicPr>
              <a:picLocks noChangeAspect="1" noChangeArrowheads="1"/>
            </p:cNvPicPr>
            <p:nvPr/>
          </p:nvPicPr>
          <p:blipFill>
            <a:blip r:embed="rId2" cstate="print"/>
            <a:srcRect/>
            <a:stretch>
              <a:fillRect/>
            </a:stretch>
          </p:blipFill>
          <p:spPr bwMode="auto">
            <a:xfrm>
              <a:off x="457200" y="2711970"/>
              <a:ext cx="4480560" cy="3039907"/>
            </a:xfrm>
            <a:prstGeom prst="rect">
              <a:avLst/>
            </a:prstGeom>
            <a:noFill/>
            <a:ln w="9525">
              <a:noFill/>
              <a:miter lim="800000"/>
              <a:headEnd/>
              <a:tailEnd/>
            </a:ln>
          </p:spPr>
        </p:pic>
        <p:sp>
          <p:nvSpPr>
            <p:cNvPr id="5" name="Rectangle 4"/>
            <p:cNvSpPr/>
            <p:nvPr/>
          </p:nvSpPr>
          <p:spPr>
            <a:xfrm>
              <a:off x="4890107" y="4837093"/>
              <a:ext cx="3568093" cy="954107"/>
            </a:xfrm>
            <a:prstGeom prst="rect">
              <a:avLst/>
            </a:prstGeom>
          </p:spPr>
          <p:txBody>
            <a:bodyPr wrap="none">
              <a:spAutoFit/>
            </a:bodyPr>
            <a:lstStyle/>
            <a:p>
              <a:pPr algn="ctr"/>
              <a:r>
                <a:rPr lang="en-US" sz="2800" b="1" dirty="0"/>
                <a:t>Figure 7</a:t>
              </a:r>
            </a:p>
            <a:p>
              <a:pPr algn="ctr"/>
              <a:r>
                <a:rPr lang="en-US" sz="2800" dirty="0"/>
                <a:t> Wind around an Airfoil</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 (cont.)</a:t>
            </a:r>
          </a:p>
        </p:txBody>
      </p:sp>
      <p:sp>
        <p:nvSpPr>
          <p:cNvPr id="3" name="Content Placeholder 2"/>
          <p:cNvSpPr>
            <a:spLocks noGrp="1"/>
          </p:cNvSpPr>
          <p:nvPr>
            <p:ph idx="1"/>
          </p:nvPr>
        </p:nvSpPr>
        <p:spPr/>
        <p:txBody>
          <a:bodyPr/>
          <a:lstStyle/>
          <a:p>
            <a:r>
              <a:rPr lang="en-US" dirty="0"/>
              <a:t>As a point of contrast, a three-dimensional map assigning a temperature to each point in space is an example of a scalar field, not a vector field.</a:t>
            </a:r>
          </a:p>
          <a:p>
            <a:r>
              <a:rPr lang="en-US" dirty="0"/>
              <a:t>Force fields, which often appear in physics and engineering problems, also qualify as vector fields. The next few examples introduce two of the more frequently encountered force fields.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a:t>
            </a:r>
          </a:p>
        </p:txBody>
      </p:sp>
      <p:sp>
        <p:nvSpPr>
          <p:cNvPr id="3" name="Content Placeholder 2"/>
          <p:cNvSpPr>
            <a:spLocks noGrp="1"/>
          </p:cNvSpPr>
          <p:nvPr>
            <p:ph idx="1"/>
          </p:nvPr>
        </p:nvSpPr>
        <p:spPr>
          <a:xfrm>
            <a:off x="457200" y="1097280"/>
            <a:ext cx="8229600" cy="4754880"/>
          </a:xfrm>
        </p:spPr>
        <p:txBody>
          <a:bodyPr>
            <a:noAutofit/>
          </a:bodyPr>
          <a:lstStyle/>
          <a:p>
            <a:r>
              <a:rPr lang="en-US" dirty="0"/>
              <a:t>A </a:t>
            </a:r>
            <a:r>
              <a:rPr lang="en-US" b="1" dirty="0"/>
              <a:t>vector field</a:t>
            </a:r>
            <a:r>
              <a:rPr lang="en-US" dirty="0"/>
              <a:t> is a function that assigns a vector to each element of its domain. For our purposes, a vector field will almost always be a function whose domain is a region of </a:t>
            </a:r>
            <a:r>
              <a:rPr lang="en-US" dirty="0">
                <a:latin typeface="Cambria Math" panose="02040503050406030204" pitchFamily="18" charset="0"/>
                <a:ea typeface="Cambria Math" panose="02040503050406030204" pitchFamily="18" charset="0"/>
              </a:rPr>
              <a:t>ℝ</a:t>
            </a:r>
            <a:r>
              <a:rPr lang="en-US" baseline="30000" dirty="0"/>
              <a:t>2</a:t>
            </a:r>
            <a:r>
              <a:rPr lang="en-US" dirty="0"/>
              <a:t> or </a:t>
            </a:r>
            <a:r>
              <a:rPr lang="en-US" dirty="0">
                <a:latin typeface="Cambria Math" panose="02040503050406030204" pitchFamily="18" charset="0"/>
                <a:ea typeface="Cambria Math" panose="02040503050406030204" pitchFamily="18" charset="0"/>
              </a:rPr>
              <a:t>ℝ</a:t>
            </a:r>
            <a:r>
              <a:rPr lang="en-US" baseline="30000" dirty="0"/>
              <a:t>3</a:t>
            </a:r>
            <a:r>
              <a:rPr lang="en-US" dirty="0"/>
              <a:t>, and we often visualize a vector field as a collection of arrows. Typically, only a representative subset of the vectors is depicted, and we graph each vector so that its initial point (or tail) coincides with its associated domain element (in contrast to position vectors, where the head is located at the point corresponding to the components and the tail is at the origin).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Expressing Newton's Law of Universal Gravitational as a Gravitational Field</a:t>
            </a:r>
          </a:p>
        </p:txBody>
      </p:sp>
      <p:sp>
        <p:nvSpPr>
          <p:cNvPr id="3" name="Content Placeholder 2"/>
          <p:cNvSpPr>
            <a:spLocks noGrp="1"/>
          </p:cNvSpPr>
          <p:nvPr>
            <p:ph idx="1"/>
          </p:nvPr>
        </p:nvSpPr>
        <p:spPr>
          <a:xfrm>
            <a:off x="457200" y="1280160"/>
            <a:ext cx="8229600" cy="4663440"/>
          </a:xfrm>
        </p:spPr>
        <p:txBody>
          <a:bodyPr/>
          <a:lstStyle/>
          <a:p>
            <a:r>
              <a:rPr lang="en-US" dirty="0"/>
              <a:t>Newton’s Law of Universal Gravitation, states that the force of attraction between an object of mass </a:t>
            </a:r>
            <a:r>
              <a:rPr lang="en-US" i="1" dirty="0"/>
              <a:t>m</a:t>
            </a:r>
            <a:r>
              <a:rPr lang="en-US" dirty="0"/>
              <a:t> and an object of mass </a:t>
            </a:r>
            <a:r>
              <a:rPr lang="en-US" i="1" dirty="0"/>
              <a:t>M</a:t>
            </a:r>
            <a:r>
              <a:rPr lang="en-US" dirty="0"/>
              <a:t> is </a:t>
            </a:r>
            <a:r>
              <a:rPr lang="en-US" i="1" dirty="0" err="1"/>
              <a:t>GMm</a:t>
            </a:r>
            <a:r>
              <a:rPr lang="en-US" dirty="0"/>
              <a:t>/</a:t>
            </a:r>
            <a:r>
              <a:rPr lang="en-US" i="1" dirty="0"/>
              <a:t>r</a:t>
            </a:r>
            <a:r>
              <a:rPr lang="en-US" baseline="30000" dirty="0"/>
              <a:t>2</a:t>
            </a:r>
            <a:r>
              <a:rPr lang="en-US" dirty="0"/>
              <a:t>, where </a:t>
            </a:r>
            <a:r>
              <a:rPr lang="en-US" i="1" dirty="0"/>
              <a:t>G</a:t>
            </a:r>
            <a:r>
              <a:rPr lang="en-US" dirty="0"/>
              <a:t> is a constant (called the gravitational constant) and </a:t>
            </a:r>
            <a:r>
              <a:rPr lang="en-US" i="1" dirty="0"/>
              <a:t>r</a:t>
            </a:r>
            <a:r>
              <a:rPr lang="en-US" dirty="0"/>
              <a:t> is the distance between the two objects. If we fix the object with mass </a:t>
            </a:r>
            <a:r>
              <a:rPr lang="en-US" i="1" dirty="0"/>
              <a:t>M</a:t>
            </a:r>
            <a:r>
              <a:rPr lang="en-US" dirty="0"/>
              <a:t> at the origin of a three-dimensional coordinate system and let		   then the force </a:t>
            </a:r>
            <a:r>
              <a:rPr lang="en-US" b="1" dirty="0"/>
              <a:t>F</a:t>
            </a:r>
            <a:r>
              <a:rPr lang="en-US" dirty="0"/>
              <a:t> felt by the object of mass </a:t>
            </a:r>
            <a:r>
              <a:rPr lang="en-US" i="1" dirty="0"/>
              <a:t>m</a:t>
            </a:r>
            <a:r>
              <a:rPr lang="en-US" dirty="0"/>
              <a:t> located at the point (</a:t>
            </a:r>
            <a:r>
              <a:rPr lang="en-US" i="1" dirty="0"/>
              <a:t>x</a:t>
            </a:r>
            <a:r>
              <a:rPr lang="en-US" dirty="0"/>
              <a:t>, </a:t>
            </a:r>
            <a:r>
              <a:rPr lang="en-US" i="1" dirty="0"/>
              <a:t>y</a:t>
            </a:r>
            <a:r>
              <a:rPr lang="en-US" dirty="0"/>
              <a:t>, </a:t>
            </a:r>
            <a:r>
              <a:rPr lang="en-US" i="1" dirty="0"/>
              <a:t>z</a:t>
            </a:r>
            <a:r>
              <a:rPr lang="en-US" dirty="0"/>
              <a:t>) is</a:t>
            </a:r>
          </a:p>
        </p:txBody>
      </p:sp>
      <p:graphicFrame>
        <p:nvGraphicFramePr>
          <p:cNvPr id="314370" name="Object 2"/>
          <p:cNvGraphicFramePr>
            <a:graphicFrameLocks noChangeAspect="1"/>
          </p:cNvGraphicFramePr>
          <p:nvPr>
            <p:extLst>
              <p:ext uri="{D42A27DB-BD31-4B8C-83A1-F6EECF244321}">
                <p14:modId xmlns:p14="http://schemas.microsoft.com/office/powerpoint/2010/main" val="3587159880"/>
              </p:ext>
            </p:extLst>
          </p:nvPr>
        </p:nvGraphicFramePr>
        <p:xfrm>
          <a:off x="3124200" y="4876800"/>
          <a:ext cx="2895600" cy="838200"/>
        </p:xfrm>
        <a:graphic>
          <a:graphicData uri="http://schemas.openxmlformats.org/presentationml/2006/ole">
            <mc:AlternateContent xmlns:mc="http://schemas.openxmlformats.org/markup-compatibility/2006">
              <mc:Choice xmlns:v="urn:schemas-microsoft-com:vml" Requires="v">
                <p:oleObj name="Equation" r:id="rId2" imgW="2895480" imgH="838080" progId="Equation.DSMT4">
                  <p:embed/>
                </p:oleObj>
              </mc:Choice>
              <mc:Fallback>
                <p:oleObj name="Equation" r:id="rId2" imgW="289548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876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4371" name="Object 3"/>
          <p:cNvGraphicFramePr>
            <a:graphicFrameLocks noChangeAspect="1"/>
          </p:cNvGraphicFramePr>
          <p:nvPr>
            <p:extLst>
              <p:ext uri="{D42A27DB-BD31-4B8C-83A1-F6EECF244321}">
                <p14:modId xmlns:p14="http://schemas.microsoft.com/office/powerpoint/2010/main" val="783282454"/>
              </p:ext>
            </p:extLst>
          </p:nvPr>
        </p:nvGraphicFramePr>
        <p:xfrm>
          <a:off x="2705100" y="3886200"/>
          <a:ext cx="1638300" cy="469900"/>
        </p:xfrm>
        <a:graphic>
          <a:graphicData uri="http://schemas.openxmlformats.org/presentationml/2006/ole">
            <mc:AlternateContent xmlns:mc="http://schemas.openxmlformats.org/markup-compatibility/2006">
              <mc:Choice xmlns:v="urn:schemas-microsoft-com:vml" Requires="v">
                <p:oleObj name="Equation" r:id="rId4" imgW="1638000" imgH="469800" progId="Equation.DSMT4">
                  <p:embed/>
                </p:oleObj>
              </mc:Choice>
              <mc:Fallback>
                <p:oleObj name="Equation" r:id="rId4" imgW="16380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100" y="3886200"/>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a:t>Example 3: Expressing Newton's Law of Universal Gravitational as a Gravitational Field (cont.)</a:t>
            </a:r>
          </a:p>
        </p:txBody>
      </p:sp>
      <p:sp>
        <p:nvSpPr>
          <p:cNvPr id="3" name="Content Placeholder 2"/>
          <p:cNvSpPr>
            <a:spLocks noGrp="1"/>
          </p:cNvSpPr>
          <p:nvPr>
            <p:ph idx="1"/>
          </p:nvPr>
        </p:nvSpPr>
        <p:spPr/>
        <p:txBody>
          <a:bodyPr/>
          <a:lstStyle/>
          <a:p>
            <a:r>
              <a:rPr lang="en-US" dirty="0"/>
              <a:t>The negative sign reflects the fact that the object of mass </a:t>
            </a:r>
            <a:r>
              <a:rPr lang="en-US" i="1" dirty="0"/>
              <a:t>m</a:t>
            </a:r>
            <a:r>
              <a:rPr lang="en-US" dirty="0"/>
              <a:t> is attracted radially inward toward the origin.</a:t>
            </a:r>
          </a:p>
          <a:p>
            <a:pPr>
              <a:lnSpc>
                <a:spcPct val="250000"/>
              </a:lnSpc>
            </a:pPr>
            <a:endParaRPr lang="en-US" dirty="0"/>
          </a:p>
          <a:p>
            <a:r>
              <a:rPr lang="en-US" dirty="0"/>
              <a:t>The vector field </a:t>
            </a:r>
            <a:r>
              <a:rPr lang="en-US" b="1" dirty="0"/>
              <a:t>F</a:t>
            </a:r>
            <a:r>
              <a:rPr lang="en-US" dirty="0"/>
              <a:t>, in this context, is called a </a:t>
            </a:r>
            <a:r>
              <a:rPr lang="en-US" b="1" dirty="0"/>
              <a:t>gravitational field</a:t>
            </a:r>
            <a:r>
              <a:rPr lang="en-US" dirty="0"/>
              <a:t>. </a:t>
            </a:r>
          </a:p>
        </p:txBody>
      </p:sp>
      <p:graphicFrame>
        <p:nvGraphicFramePr>
          <p:cNvPr id="315397" name="Object 5"/>
          <p:cNvGraphicFramePr>
            <a:graphicFrameLocks noChangeAspect="1"/>
          </p:cNvGraphicFramePr>
          <p:nvPr/>
        </p:nvGraphicFramePr>
        <p:xfrm>
          <a:off x="1570220" y="2560820"/>
          <a:ext cx="1333500" cy="520700"/>
        </p:xfrm>
        <a:graphic>
          <a:graphicData uri="http://schemas.openxmlformats.org/presentationml/2006/ole">
            <mc:AlternateContent xmlns:mc="http://schemas.openxmlformats.org/markup-compatibility/2006">
              <mc:Choice xmlns:v="urn:schemas-microsoft-com:vml" Requires="v">
                <p:oleObj name="Equation" r:id="rId2" imgW="1333440" imgH="520560" progId="Equation.DSMT4">
                  <p:embed/>
                </p:oleObj>
              </mc:Choice>
              <mc:Fallback>
                <p:oleObj name="Equation" r:id="rId2" imgW="1333440" imgH="52056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220" y="2560820"/>
                        <a:ext cx="1333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8" name="Object 6"/>
          <p:cNvGraphicFramePr>
            <a:graphicFrameLocks noChangeAspect="1"/>
          </p:cNvGraphicFramePr>
          <p:nvPr/>
        </p:nvGraphicFramePr>
        <p:xfrm>
          <a:off x="2971800" y="2362200"/>
          <a:ext cx="1676400" cy="927100"/>
        </p:xfrm>
        <a:graphic>
          <a:graphicData uri="http://schemas.openxmlformats.org/presentationml/2006/ole">
            <mc:AlternateContent xmlns:mc="http://schemas.openxmlformats.org/markup-compatibility/2006">
              <mc:Choice xmlns:v="urn:schemas-microsoft-com:vml" Requires="v">
                <p:oleObj name="Equation" r:id="rId4" imgW="1676160" imgH="927000" progId="Equation.DSMT4">
                  <p:embed/>
                </p:oleObj>
              </mc:Choice>
              <mc:Fallback>
                <p:oleObj name="Equation" r:id="rId4" imgW="1676160" imgH="9270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362200"/>
                        <a:ext cx="1676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9" name="Object 7"/>
          <p:cNvGraphicFramePr>
            <a:graphicFrameLocks noChangeAspect="1"/>
          </p:cNvGraphicFramePr>
          <p:nvPr>
            <p:extLst>
              <p:ext uri="{D42A27DB-BD31-4B8C-83A1-F6EECF244321}">
                <p14:modId xmlns:p14="http://schemas.microsoft.com/office/powerpoint/2010/main" val="2541724985"/>
              </p:ext>
            </p:extLst>
          </p:nvPr>
        </p:nvGraphicFramePr>
        <p:xfrm>
          <a:off x="4691063" y="2370138"/>
          <a:ext cx="1765300" cy="939800"/>
        </p:xfrm>
        <a:graphic>
          <a:graphicData uri="http://schemas.openxmlformats.org/presentationml/2006/ole">
            <mc:AlternateContent xmlns:mc="http://schemas.openxmlformats.org/markup-compatibility/2006">
              <mc:Choice xmlns:v="urn:schemas-microsoft-com:vml" Requires="v">
                <p:oleObj name="Equation" r:id="rId6" imgW="1765080" imgH="939600" progId="Equation.DSMT4">
                  <p:embed/>
                </p:oleObj>
              </mc:Choice>
              <mc:Fallback>
                <p:oleObj name="Equation" r:id="rId6" imgW="1765080" imgH="939600" progId="Equation.DSMT4">
                  <p:embed/>
                  <p:pic>
                    <p:nvPicPr>
                      <p:cNvPr id="0" name="Picture 7"/>
                      <p:cNvPicPr>
                        <a:picLocks noChangeAspect="1" noChangeArrowheads="1"/>
                      </p:cNvPicPr>
                      <p:nvPr/>
                    </p:nvPicPr>
                    <p:blipFill>
                      <a:blip r:embed="rId7"/>
                      <a:srcRect/>
                      <a:stretch>
                        <a:fillRect/>
                      </a:stretch>
                    </p:blipFill>
                    <p:spPr bwMode="auto">
                      <a:xfrm>
                        <a:off x="4691063" y="2370138"/>
                        <a:ext cx="1765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0" name="Object 8"/>
          <p:cNvGraphicFramePr>
            <a:graphicFrameLocks noChangeAspect="1"/>
          </p:cNvGraphicFramePr>
          <p:nvPr/>
        </p:nvGraphicFramePr>
        <p:xfrm>
          <a:off x="6569440" y="2408420"/>
          <a:ext cx="1168400" cy="838200"/>
        </p:xfrm>
        <a:graphic>
          <a:graphicData uri="http://schemas.openxmlformats.org/presentationml/2006/ole">
            <mc:AlternateContent xmlns:mc="http://schemas.openxmlformats.org/markup-compatibility/2006">
              <mc:Choice xmlns:v="urn:schemas-microsoft-com:vml" Requires="v">
                <p:oleObj name="Equation" r:id="rId8" imgW="1168200" imgH="838080" progId="Equation.DSMT4">
                  <p:embed/>
                </p:oleObj>
              </mc:Choice>
              <mc:Fallback>
                <p:oleObj name="Equation" r:id="rId8" imgW="1168200" imgH="8380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9440" y="2408420"/>
                        <a:ext cx="116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3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3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3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54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Example 3: Expressing Newton's Law of Universal Gravitational as a Gravitational Field (cont.)</a:t>
            </a:r>
          </a:p>
        </p:txBody>
      </p:sp>
      <p:sp>
        <p:nvSpPr>
          <p:cNvPr id="3" name="Content Placeholder 2"/>
          <p:cNvSpPr>
            <a:spLocks noGrp="1"/>
          </p:cNvSpPr>
          <p:nvPr>
            <p:ph idx="1"/>
          </p:nvPr>
        </p:nvSpPr>
        <p:spPr/>
        <p:txBody>
          <a:bodyPr/>
          <a:lstStyle/>
          <a:p>
            <a:r>
              <a:rPr lang="en-US" dirty="0"/>
              <a:t>Since				we can write </a:t>
            </a:r>
            <a:r>
              <a:rPr lang="en-US" b="1" dirty="0"/>
              <a:t>F</a:t>
            </a:r>
            <a:r>
              <a:rPr lang="en-US" dirty="0"/>
              <a:t> in component form as</a:t>
            </a:r>
          </a:p>
        </p:txBody>
      </p:sp>
      <p:graphicFrame>
        <p:nvGraphicFramePr>
          <p:cNvPr id="315395" name="Object 3"/>
          <p:cNvGraphicFramePr>
            <a:graphicFrameLocks noChangeAspect="1"/>
          </p:cNvGraphicFramePr>
          <p:nvPr/>
        </p:nvGraphicFramePr>
        <p:xfrm>
          <a:off x="1427865" y="1220788"/>
          <a:ext cx="2692400" cy="635000"/>
        </p:xfrm>
        <a:graphic>
          <a:graphicData uri="http://schemas.openxmlformats.org/presentationml/2006/ole">
            <mc:AlternateContent xmlns:mc="http://schemas.openxmlformats.org/markup-compatibility/2006">
              <mc:Choice xmlns:v="urn:schemas-microsoft-com:vml" Requires="v">
                <p:oleObj name="Equation" r:id="rId2" imgW="2692080" imgH="634680" progId="Equation.DSMT4">
                  <p:embed/>
                </p:oleObj>
              </mc:Choice>
              <mc:Fallback>
                <p:oleObj name="Equation" r:id="rId2" imgW="2692080" imgH="63468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865" y="1220788"/>
                        <a:ext cx="26924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2" name="Object 6"/>
          <p:cNvGraphicFramePr>
            <a:graphicFrameLocks noChangeAspect="1"/>
          </p:cNvGraphicFramePr>
          <p:nvPr/>
        </p:nvGraphicFramePr>
        <p:xfrm>
          <a:off x="548640" y="2362200"/>
          <a:ext cx="1231900" cy="469900"/>
        </p:xfrm>
        <a:graphic>
          <a:graphicData uri="http://schemas.openxmlformats.org/presentationml/2006/ole">
            <mc:AlternateContent xmlns:mc="http://schemas.openxmlformats.org/markup-compatibility/2006">
              <mc:Choice xmlns:v="urn:schemas-microsoft-com:vml" Requires="v">
                <p:oleObj name="Equation" r:id="rId4" imgW="1231560" imgH="469800" progId="Equation.DSMT4">
                  <p:embed/>
                </p:oleObj>
              </mc:Choice>
              <mc:Fallback>
                <p:oleObj name="Equation" r:id="rId4" imgW="1231560" imgH="4698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362200"/>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6423" name="Object 7"/>
          <p:cNvGraphicFramePr>
            <a:graphicFrameLocks noChangeAspect="1"/>
          </p:cNvGraphicFramePr>
          <p:nvPr>
            <p:extLst>
              <p:ext uri="{D42A27DB-BD31-4B8C-83A1-F6EECF244321}">
                <p14:modId xmlns:p14="http://schemas.microsoft.com/office/powerpoint/2010/main" val="3039467565"/>
              </p:ext>
            </p:extLst>
          </p:nvPr>
        </p:nvGraphicFramePr>
        <p:xfrm>
          <a:off x="548640" y="2971800"/>
          <a:ext cx="8080829" cy="1295400"/>
        </p:xfrm>
        <a:graphic>
          <a:graphicData uri="http://schemas.openxmlformats.org/presentationml/2006/ole">
            <mc:AlternateContent xmlns:mc="http://schemas.openxmlformats.org/markup-compatibility/2006">
              <mc:Choice xmlns:v="urn:schemas-microsoft-com:vml" Requires="v">
                <p:oleObj name="Equation" r:id="rId6" imgW="8318160" imgH="1333440" progId="Equation.DSMT4">
                  <p:embed/>
                </p:oleObj>
              </mc:Choice>
              <mc:Fallback>
                <p:oleObj name="Equation" r:id="rId6" imgW="8318160" imgH="133344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2971800"/>
                        <a:ext cx="8080829" cy="1295400"/>
                      </a:xfrm>
                      <a:prstGeom prst="rect">
                        <a:avLst/>
                      </a:prstGeom>
                      <a:noFill/>
                      <a:ln>
                        <a:noFill/>
                      </a:ln>
                      <a:effectLst/>
                    </p:spPr>
                  </p:pic>
                </p:oleObj>
              </mc:Fallback>
            </mc:AlternateContent>
          </a:graphicData>
        </a:graphic>
      </p:graphicFrame>
      <p:graphicFrame>
        <p:nvGraphicFramePr>
          <p:cNvPr id="316424" name="Object 8"/>
          <p:cNvGraphicFramePr>
            <a:graphicFrameLocks noChangeAspect="1"/>
          </p:cNvGraphicFramePr>
          <p:nvPr/>
        </p:nvGraphicFramePr>
        <p:xfrm>
          <a:off x="548640" y="4572000"/>
          <a:ext cx="3644900" cy="1079500"/>
        </p:xfrm>
        <a:graphic>
          <a:graphicData uri="http://schemas.openxmlformats.org/presentationml/2006/ole">
            <mc:AlternateContent xmlns:mc="http://schemas.openxmlformats.org/markup-compatibility/2006">
              <mc:Choice xmlns:v="urn:schemas-microsoft-com:vml" Requires="v">
                <p:oleObj name="Equation" r:id="rId8" imgW="3644640" imgH="1079280" progId="Equation.DSMT4">
                  <p:embed/>
                </p:oleObj>
              </mc:Choice>
              <mc:Fallback>
                <p:oleObj name="Equation" r:id="rId8" imgW="3644640" imgH="10792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 y="4572000"/>
                        <a:ext cx="3644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4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6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Expressing Coulomb's Law as an Electric Field</a:t>
            </a:r>
          </a:p>
        </p:txBody>
      </p:sp>
      <p:sp>
        <p:nvSpPr>
          <p:cNvPr id="3" name="Content Placeholder 2"/>
          <p:cNvSpPr>
            <a:spLocks noGrp="1"/>
          </p:cNvSpPr>
          <p:nvPr>
            <p:ph idx="1"/>
          </p:nvPr>
        </p:nvSpPr>
        <p:spPr/>
        <p:txBody>
          <a:bodyPr>
            <a:noAutofit/>
          </a:bodyPr>
          <a:lstStyle/>
          <a:p>
            <a:r>
              <a:rPr lang="en-US" dirty="0"/>
              <a:t>Coulomb’s Law is similar to the Law of Universal Gravitation, but encompasses both attractive and repulsive forces between electrically charged objects. If an object of charge </a:t>
            </a:r>
            <a:r>
              <a:rPr lang="en-US" i="1" dirty="0"/>
              <a:t>Q</a:t>
            </a:r>
            <a:r>
              <a:rPr lang="en-US" dirty="0"/>
              <a:t> is fixed at the origin, the electrostatic force </a:t>
            </a:r>
            <a:r>
              <a:rPr lang="en-US" b="1" dirty="0"/>
              <a:t>F</a:t>
            </a:r>
            <a:r>
              <a:rPr lang="en-US" dirty="0"/>
              <a:t>(</a:t>
            </a:r>
            <a:r>
              <a:rPr lang="en-US" i="1" dirty="0"/>
              <a:t>x</a:t>
            </a:r>
            <a:r>
              <a:rPr lang="en-US" dirty="0"/>
              <a:t>, </a:t>
            </a:r>
            <a:r>
              <a:rPr lang="en-US" i="1" dirty="0"/>
              <a:t>y</a:t>
            </a:r>
            <a:r>
              <a:rPr lang="en-US" dirty="0"/>
              <a:t>, </a:t>
            </a:r>
            <a:r>
              <a:rPr lang="en-US" i="1" dirty="0"/>
              <a:t>z</a:t>
            </a:r>
            <a:r>
              <a:rPr lang="en-US" dirty="0"/>
              <a:t>) felt by an object with charge </a:t>
            </a:r>
            <a:r>
              <a:rPr lang="en-US" i="1" dirty="0"/>
              <a:t>q</a:t>
            </a:r>
            <a:r>
              <a:rPr lang="en-US" dirty="0"/>
              <a:t> at position (</a:t>
            </a:r>
            <a:r>
              <a:rPr lang="en-US" i="1" dirty="0"/>
              <a:t>x</a:t>
            </a:r>
            <a:r>
              <a:rPr lang="en-US" dirty="0"/>
              <a:t>, </a:t>
            </a:r>
            <a:r>
              <a:rPr lang="en-US" i="1" dirty="0"/>
              <a:t>y</a:t>
            </a:r>
            <a:r>
              <a:rPr lang="en-US" dirty="0"/>
              <a:t>, </a:t>
            </a:r>
            <a:r>
              <a:rPr lang="en-US" i="1" dirty="0"/>
              <a:t>z</a:t>
            </a:r>
            <a:r>
              <a:rPr lang="en-US" dirty="0"/>
              <a:t>) is the </a:t>
            </a:r>
            <a:r>
              <a:rPr lang="en-US" b="1" dirty="0"/>
              <a:t>electric field</a:t>
            </a:r>
          </a:p>
          <a:p>
            <a:endParaRPr lang="en-US" dirty="0"/>
          </a:p>
          <a:p>
            <a:endParaRPr lang="en-US" dirty="0"/>
          </a:p>
          <a:p>
            <a:r>
              <a:rPr lang="en-US" dirty="0"/>
              <a:t>where again		        and the constant </a:t>
            </a:r>
            <a:r>
              <a:rPr lang="el-GR" i="1" dirty="0">
                <a:latin typeface="Cambria Math" panose="02040503050406030204" pitchFamily="18" charset="0"/>
                <a:ea typeface="Cambria Math" panose="02040503050406030204" pitchFamily="18" charset="0"/>
              </a:rPr>
              <a:t>ε</a:t>
            </a:r>
            <a:r>
              <a:rPr lang="en-US" dirty="0"/>
              <a:t> is called </a:t>
            </a:r>
            <a:r>
              <a:rPr lang="en-US" i="1" dirty="0"/>
              <a:t>Coulomb’s constant</a:t>
            </a:r>
            <a:r>
              <a:rPr lang="en-US" dirty="0"/>
              <a:t>. </a:t>
            </a:r>
          </a:p>
        </p:txBody>
      </p:sp>
      <p:graphicFrame>
        <p:nvGraphicFramePr>
          <p:cNvPr id="317442" name="Object 2"/>
          <p:cNvGraphicFramePr>
            <a:graphicFrameLocks noChangeAspect="1"/>
          </p:cNvGraphicFramePr>
          <p:nvPr>
            <p:extLst>
              <p:ext uri="{D42A27DB-BD31-4B8C-83A1-F6EECF244321}">
                <p14:modId xmlns:p14="http://schemas.microsoft.com/office/powerpoint/2010/main" val="469424850"/>
              </p:ext>
            </p:extLst>
          </p:nvPr>
        </p:nvGraphicFramePr>
        <p:xfrm>
          <a:off x="3327400" y="4051300"/>
          <a:ext cx="2489200" cy="825500"/>
        </p:xfrm>
        <a:graphic>
          <a:graphicData uri="http://schemas.openxmlformats.org/presentationml/2006/ole">
            <mc:AlternateContent xmlns:mc="http://schemas.openxmlformats.org/markup-compatibility/2006">
              <mc:Choice xmlns:v="urn:schemas-microsoft-com:vml" Requires="v">
                <p:oleObj name="Equation" r:id="rId2" imgW="2489040" imgH="825480" progId="Equation.DSMT4">
                  <p:embed/>
                </p:oleObj>
              </mc:Choice>
              <mc:Fallback>
                <p:oleObj name="Equation" r:id="rId2" imgW="2489040" imgH="825480" progId="Equation.DSMT4">
                  <p:embed/>
                  <p:pic>
                    <p:nvPicPr>
                      <p:cNvPr id="0" name="Picture 2"/>
                      <p:cNvPicPr>
                        <a:picLocks noChangeAspect="1" noChangeArrowheads="1"/>
                      </p:cNvPicPr>
                      <p:nvPr/>
                    </p:nvPicPr>
                    <p:blipFill>
                      <a:blip r:embed="rId3"/>
                      <a:srcRect/>
                      <a:stretch>
                        <a:fillRect/>
                      </a:stretch>
                    </p:blipFill>
                    <p:spPr bwMode="auto">
                      <a:xfrm>
                        <a:off x="3327400" y="4051300"/>
                        <a:ext cx="2489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43" name="Object 3"/>
          <p:cNvGraphicFramePr>
            <a:graphicFrameLocks noChangeAspect="1"/>
          </p:cNvGraphicFramePr>
          <p:nvPr/>
        </p:nvGraphicFramePr>
        <p:xfrm>
          <a:off x="2377190" y="4984020"/>
          <a:ext cx="1524000" cy="469900"/>
        </p:xfrm>
        <a:graphic>
          <a:graphicData uri="http://schemas.openxmlformats.org/presentationml/2006/ole">
            <mc:AlternateContent xmlns:mc="http://schemas.openxmlformats.org/markup-compatibility/2006">
              <mc:Choice xmlns:v="urn:schemas-microsoft-com:vml" Requires="v">
                <p:oleObj name="Equation" r:id="rId4" imgW="1523880" imgH="469800" progId="Equation.DSMT4">
                  <p:embed/>
                </p:oleObj>
              </mc:Choice>
              <mc:Fallback>
                <p:oleObj name="Equation" r:id="rId4" imgW="15238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7190" y="4984020"/>
                        <a:ext cx="152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Expressing Coulomb's Law as an Electric Field (cont.)</a:t>
            </a:r>
          </a:p>
        </p:txBody>
      </p:sp>
      <p:sp>
        <p:nvSpPr>
          <p:cNvPr id="3" name="Content Placeholder 2"/>
          <p:cNvSpPr>
            <a:spLocks noGrp="1"/>
          </p:cNvSpPr>
          <p:nvPr>
            <p:ph idx="1"/>
          </p:nvPr>
        </p:nvSpPr>
        <p:spPr/>
        <p:txBody>
          <a:bodyPr>
            <a:noAutofit/>
          </a:bodyPr>
          <a:lstStyle/>
          <a:p>
            <a:r>
              <a:rPr lang="en-US" dirty="0"/>
              <a:t>If the two charges </a:t>
            </a:r>
            <a:r>
              <a:rPr lang="en-US" i="1" dirty="0"/>
              <a:t>Q</a:t>
            </a:r>
            <a:r>
              <a:rPr lang="en-US" dirty="0"/>
              <a:t> and </a:t>
            </a:r>
            <a:r>
              <a:rPr lang="en-US" i="1" dirty="0"/>
              <a:t>q</a:t>
            </a:r>
            <a:r>
              <a:rPr lang="en-US" dirty="0"/>
              <a:t> have the same sign (either both positive or both negative), then </a:t>
            </a:r>
            <a:r>
              <a:rPr lang="en-US" i="1" dirty="0"/>
              <a:t>Qq</a:t>
            </a:r>
            <a:r>
              <a:rPr lang="en-US" dirty="0"/>
              <a:t> &gt; 0 and the force on the object of charge </a:t>
            </a:r>
            <a:r>
              <a:rPr lang="en-US" i="1" dirty="0"/>
              <a:t>q</a:t>
            </a:r>
            <a:r>
              <a:rPr lang="en-US" dirty="0"/>
              <a:t> is radially outward from the origin (repulsive). But if the charges have opposite sign, the objects are electrically attracted to one another and the force is directed radially inward.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Expressing Coulomb's Law as an Electric Field (cont.)</a:t>
            </a:r>
          </a:p>
        </p:txBody>
      </p:sp>
      <p:sp>
        <p:nvSpPr>
          <p:cNvPr id="3" name="Content Placeholder 2"/>
          <p:cNvSpPr>
            <a:spLocks noGrp="1"/>
          </p:cNvSpPr>
          <p:nvPr>
            <p:ph idx="1"/>
          </p:nvPr>
        </p:nvSpPr>
        <p:spPr/>
        <p:txBody>
          <a:bodyPr>
            <a:noAutofit/>
          </a:bodyPr>
          <a:lstStyle/>
          <a:p>
            <a:r>
              <a:rPr lang="en-US" dirty="0"/>
              <a:t>Figure 8 illustrates both repulsive and attractive force fields, using vectors of scaled length. The Law of Universal Gravitation and Coulomb’s Law are examples of </a:t>
            </a:r>
            <a:r>
              <a:rPr lang="en-US" i="1" dirty="0"/>
              <a:t>inverse-square</a:t>
            </a:r>
            <a:r>
              <a:rPr lang="en-US" dirty="0"/>
              <a:t> laws, meaning the magnitude of the force is inversely proportional to the square of the distance between the objects.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Expressing Coulomb's Law as an Electric Field (cont.)</a:t>
            </a:r>
          </a:p>
        </p:txBody>
      </p:sp>
      <p:grpSp>
        <p:nvGrpSpPr>
          <p:cNvPr id="9" name="Group 8"/>
          <p:cNvGrpSpPr/>
          <p:nvPr/>
        </p:nvGrpSpPr>
        <p:grpSpPr>
          <a:xfrm>
            <a:off x="609600" y="1295400"/>
            <a:ext cx="3657600" cy="4257020"/>
            <a:chOff x="609600" y="1295400"/>
            <a:chExt cx="3657600" cy="4257020"/>
          </a:xfrm>
        </p:grpSpPr>
        <p:pic>
          <p:nvPicPr>
            <p:cNvPr id="318466" name="Picture 2"/>
            <p:cNvPicPr>
              <a:picLocks noChangeAspect="1" noChangeArrowheads="1"/>
            </p:cNvPicPr>
            <p:nvPr/>
          </p:nvPicPr>
          <p:blipFill>
            <a:blip r:embed="rId2" cstate="print"/>
            <a:srcRect/>
            <a:stretch>
              <a:fillRect/>
            </a:stretch>
          </p:blipFill>
          <p:spPr bwMode="auto">
            <a:xfrm>
              <a:off x="609600" y="1295400"/>
              <a:ext cx="3657600" cy="3704665"/>
            </a:xfrm>
            <a:prstGeom prst="rect">
              <a:avLst/>
            </a:prstGeom>
            <a:noFill/>
            <a:ln w="9525">
              <a:noFill/>
              <a:miter lim="800000"/>
              <a:headEnd/>
              <a:tailEnd/>
            </a:ln>
          </p:spPr>
        </p:pic>
        <p:sp>
          <p:nvSpPr>
            <p:cNvPr id="5" name="Rectangle 4"/>
            <p:cNvSpPr/>
            <p:nvPr/>
          </p:nvSpPr>
          <p:spPr>
            <a:xfrm>
              <a:off x="747010" y="5029200"/>
              <a:ext cx="3311356" cy="523220"/>
            </a:xfrm>
            <a:prstGeom prst="rect">
              <a:avLst/>
            </a:prstGeom>
          </p:spPr>
          <p:txBody>
            <a:bodyPr wrap="none">
              <a:spAutoFit/>
            </a:bodyPr>
            <a:lstStyle/>
            <a:p>
              <a:r>
                <a:rPr lang="en-US" sz="2800" dirty="0"/>
                <a:t>Repulsive Force Field</a:t>
              </a:r>
            </a:p>
          </p:txBody>
        </p:sp>
      </p:grpSp>
      <p:grpSp>
        <p:nvGrpSpPr>
          <p:cNvPr id="10" name="Group 9"/>
          <p:cNvGrpSpPr/>
          <p:nvPr/>
        </p:nvGrpSpPr>
        <p:grpSpPr>
          <a:xfrm>
            <a:off x="4648200" y="1295400"/>
            <a:ext cx="3657600" cy="4257020"/>
            <a:chOff x="4648200" y="1295400"/>
            <a:chExt cx="3657600" cy="4257020"/>
          </a:xfrm>
        </p:grpSpPr>
        <p:pic>
          <p:nvPicPr>
            <p:cNvPr id="318467" name="Picture 3"/>
            <p:cNvPicPr>
              <a:picLocks noChangeAspect="1" noChangeArrowheads="1"/>
            </p:cNvPicPr>
            <p:nvPr/>
          </p:nvPicPr>
          <p:blipFill>
            <a:blip r:embed="rId3" cstate="print"/>
            <a:srcRect/>
            <a:stretch>
              <a:fillRect/>
            </a:stretch>
          </p:blipFill>
          <p:spPr bwMode="auto">
            <a:xfrm>
              <a:off x="4648200" y="1295400"/>
              <a:ext cx="3657600" cy="3838394"/>
            </a:xfrm>
            <a:prstGeom prst="rect">
              <a:avLst/>
            </a:prstGeom>
            <a:noFill/>
            <a:ln w="9525">
              <a:noFill/>
              <a:miter lim="800000"/>
              <a:headEnd/>
              <a:tailEnd/>
            </a:ln>
          </p:spPr>
        </p:pic>
        <p:sp>
          <p:nvSpPr>
            <p:cNvPr id="7" name="Rectangle 6"/>
            <p:cNvSpPr/>
            <p:nvPr/>
          </p:nvSpPr>
          <p:spPr>
            <a:xfrm>
              <a:off x="4814024" y="5029200"/>
              <a:ext cx="3339376" cy="523220"/>
            </a:xfrm>
            <a:prstGeom prst="rect">
              <a:avLst/>
            </a:prstGeom>
          </p:spPr>
          <p:txBody>
            <a:bodyPr wrap="none">
              <a:spAutoFit/>
            </a:bodyPr>
            <a:lstStyle/>
            <a:p>
              <a:r>
                <a:rPr lang="en-US" sz="2800" dirty="0"/>
                <a:t>Attractive Force Field </a:t>
              </a:r>
            </a:p>
          </p:txBody>
        </p:sp>
      </p:grpSp>
      <p:sp>
        <p:nvSpPr>
          <p:cNvPr id="8" name="Rectangle 7"/>
          <p:cNvSpPr/>
          <p:nvPr/>
        </p:nvSpPr>
        <p:spPr>
          <a:xfrm>
            <a:off x="3886973" y="5486400"/>
            <a:ext cx="1370055" cy="523220"/>
          </a:xfrm>
          <a:prstGeom prst="rect">
            <a:avLst/>
          </a:prstGeom>
        </p:spPr>
        <p:txBody>
          <a:bodyPr wrap="none">
            <a:spAutoFit/>
          </a:bodyPr>
          <a:lstStyle/>
          <a:p>
            <a:r>
              <a:rPr lang="en-US" sz="2800" b="1" dirty="0"/>
              <a:t>Figure 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 (cont.)</a:t>
            </a:r>
          </a:p>
        </p:txBody>
      </p:sp>
      <p:sp>
        <p:nvSpPr>
          <p:cNvPr id="3" name="Content Placeholder 2"/>
          <p:cNvSpPr>
            <a:spLocks noGrp="1"/>
          </p:cNvSpPr>
          <p:nvPr>
            <p:ph idx="1"/>
          </p:nvPr>
        </p:nvSpPr>
        <p:spPr/>
        <p:txBody>
          <a:bodyPr/>
          <a:lstStyle/>
          <a:p>
            <a:r>
              <a:rPr lang="en-US" dirty="0"/>
              <a:t>The gradient of a scalar function is another important example of a vector field. Recall that the gradient of a function </a:t>
            </a:r>
            <a:r>
              <a:rPr lang="en-US" i="1" dirty="0"/>
              <a:t>f</a:t>
            </a:r>
            <a:r>
              <a:rPr lang="en-US" dirty="0"/>
              <a:t>(</a:t>
            </a:r>
            <a:r>
              <a:rPr lang="en-US" i="1" dirty="0"/>
              <a:t>x</a:t>
            </a:r>
            <a:r>
              <a:rPr lang="en-US" dirty="0"/>
              <a:t>, </a:t>
            </a:r>
            <a:r>
              <a:rPr lang="en-US" i="1" dirty="0"/>
              <a:t>y</a:t>
            </a:r>
            <a:r>
              <a:rPr lang="en-US" dirty="0"/>
              <a:t>) is</a:t>
            </a:r>
          </a:p>
          <a:p>
            <a:endParaRPr lang="en-US" dirty="0"/>
          </a:p>
          <a:p>
            <a:r>
              <a:rPr lang="en-US" dirty="0"/>
              <a:t>with a similar definition for the gradient of a function of three variables. In other words, the partial derivatives of a scalar field constitute the component functions of a vector field. We call such vector fields </a:t>
            </a:r>
            <a:r>
              <a:rPr lang="en-US" b="1" dirty="0"/>
              <a:t>gradient vector fields</a:t>
            </a:r>
            <a:r>
              <a:rPr lang="en-US" dirty="0"/>
              <a:t>.</a:t>
            </a:r>
          </a:p>
        </p:txBody>
      </p:sp>
      <p:graphicFrame>
        <p:nvGraphicFramePr>
          <p:cNvPr id="340994" name="Object 2"/>
          <p:cNvGraphicFramePr>
            <a:graphicFrameLocks noChangeAspect="1"/>
          </p:cNvGraphicFramePr>
          <p:nvPr/>
        </p:nvGraphicFramePr>
        <p:xfrm>
          <a:off x="2489200" y="2590800"/>
          <a:ext cx="4165600" cy="571500"/>
        </p:xfrm>
        <a:graphic>
          <a:graphicData uri="http://schemas.openxmlformats.org/presentationml/2006/ole">
            <mc:AlternateContent xmlns:mc="http://schemas.openxmlformats.org/markup-compatibility/2006">
              <mc:Choice xmlns:v="urn:schemas-microsoft-com:vml" Requires="v">
                <p:oleObj name="Equation" r:id="rId2" imgW="4165560" imgH="571320" progId="Equation.DSMT4">
                  <p:embed/>
                </p:oleObj>
              </mc:Choice>
              <mc:Fallback>
                <p:oleObj name="Equation" r:id="rId2" imgW="416556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2590800"/>
                        <a:ext cx="4165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Gradient Vector Field of a Scalar Field</a:t>
            </a:r>
          </a:p>
        </p:txBody>
      </p:sp>
      <p:sp>
        <p:nvSpPr>
          <p:cNvPr id="3" name="Content Placeholder 2"/>
          <p:cNvSpPr>
            <a:spLocks noGrp="1"/>
          </p:cNvSpPr>
          <p:nvPr>
            <p:ph idx="1"/>
          </p:nvPr>
        </p:nvSpPr>
        <p:spPr/>
        <p:txBody>
          <a:bodyPr/>
          <a:lstStyle/>
          <a:p>
            <a:r>
              <a:rPr lang="en-US" dirty="0"/>
              <a:t>Determine the gradient vector field of the scalar field </a:t>
            </a:r>
            <a:br>
              <a:rPr lang="en-US" dirty="0"/>
            </a:br>
            <a:endParaRPr lang="en-US" dirty="0"/>
          </a:p>
          <a:p>
            <a:r>
              <a:rPr lang="en-US" b="1" dirty="0"/>
              <a:t>Solution</a:t>
            </a:r>
          </a:p>
          <a:p>
            <a:r>
              <a:rPr lang="en-US" dirty="0"/>
              <a:t>The calculation is straightforward.</a:t>
            </a:r>
          </a:p>
          <a:p>
            <a:pPr>
              <a:lnSpc>
                <a:spcPct val="150000"/>
              </a:lnSpc>
            </a:pPr>
            <a:endParaRPr lang="en-US" dirty="0"/>
          </a:p>
          <a:p>
            <a:r>
              <a:rPr lang="en-US" dirty="0"/>
              <a:t>It is instructive to compare the gradient vector field to a contour map of </a:t>
            </a:r>
            <a:r>
              <a:rPr lang="en-US" i="1" dirty="0"/>
              <a:t>f</a:t>
            </a:r>
            <a:r>
              <a:rPr lang="en-US" dirty="0"/>
              <a:t>. </a:t>
            </a:r>
          </a:p>
        </p:txBody>
      </p:sp>
      <p:graphicFrame>
        <p:nvGraphicFramePr>
          <p:cNvPr id="319490" name="Object 2"/>
          <p:cNvGraphicFramePr>
            <a:graphicFrameLocks noChangeAspect="1"/>
          </p:cNvGraphicFramePr>
          <p:nvPr/>
        </p:nvGraphicFramePr>
        <p:xfrm>
          <a:off x="564630" y="1737610"/>
          <a:ext cx="2514600" cy="482600"/>
        </p:xfrm>
        <a:graphic>
          <a:graphicData uri="http://schemas.openxmlformats.org/presentationml/2006/ole">
            <mc:AlternateContent xmlns:mc="http://schemas.openxmlformats.org/markup-compatibility/2006">
              <mc:Choice xmlns:v="urn:schemas-microsoft-com:vml" Requires="v">
                <p:oleObj name="Equation" r:id="rId2" imgW="2514600" imgH="482400" progId="Equation.DSMT4">
                  <p:embed/>
                </p:oleObj>
              </mc:Choice>
              <mc:Fallback>
                <p:oleObj name="Equation" r:id="rId2" imgW="25146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30" y="1737610"/>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9491" name="Object 3"/>
          <p:cNvGraphicFramePr>
            <a:graphicFrameLocks noChangeAspect="1"/>
          </p:cNvGraphicFramePr>
          <p:nvPr/>
        </p:nvGraphicFramePr>
        <p:xfrm>
          <a:off x="1428750" y="3390900"/>
          <a:ext cx="6286500" cy="571500"/>
        </p:xfrm>
        <a:graphic>
          <a:graphicData uri="http://schemas.openxmlformats.org/presentationml/2006/ole">
            <mc:AlternateContent xmlns:mc="http://schemas.openxmlformats.org/markup-compatibility/2006">
              <mc:Choice xmlns:v="urn:schemas-microsoft-com:vml" Requires="v">
                <p:oleObj name="Equation" r:id="rId4" imgW="6286320" imgH="571320" progId="Equation.DSMT4">
                  <p:embed/>
                </p:oleObj>
              </mc:Choice>
              <mc:Fallback>
                <p:oleObj name="Equation" r:id="rId4" imgW="628632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3390900"/>
                        <a:ext cx="6286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9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Gradient Vector Field of a Scalar Field (cont.)</a:t>
            </a:r>
          </a:p>
        </p:txBody>
      </p:sp>
      <p:sp>
        <p:nvSpPr>
          <p:cNvPr id="3" name="Content Placeholder 2"/>
          <p:cNvSpPr>
            <a:spLocks noGrp="1"/>
          </p:cNvSpPr>
          <p:nvPr>
            <p:ph idx="1"/>
          </p:nvPr>
        </p:nvSpPr>
        <p:spPr>
          <a:xfrm>
            <a:off x="441064" y="1143000"/>
            <a:ext cx="8229600" cy="4800600"/>
          </a:xfrm>
        </p:spPr>
        <p:txBody>
          <a:bodyPr>
            <a:noAutofit/>
          </a:bodyPr>
          <a:lstStyle/>
          <a:p>
            <a:r>
              <a:rPr lang="en-US" dirty="0"/>
              <a:t>Figure 9 shows contours of </a:t>
            </a:r>
            <a:r>
              <a:rPr lang="en-US" i="1" dirty="0"/>
              <a:t>f</a:t>
            </a:r>
            <a:r>
              <a:rPr lang="en-US" dirty="0"/>
              <a:t> </a:t>
            </a:r>
            <a:br>
              <a:rPr lang="en-US" dirty="0"/>
            </a:br>
            <a:r>
              <a:rPr lang="en-US" dirty="0"/>
              <a:t>corresponding to contour  values</a:t>
            </a:r>
            <a:br>
              <a:rPr lang="en-US" dirty="0"/>
            </a:br>
            <a:r>
              <a:rPr lang="en-US" dirty="0"/>
              <a:t>of –6, –3, 0, 3, and 6, along with </a:t>
            </a:r>
            <a:br>
              <a:rPr lang="en-US" dirty="0"/>
            </a:br>
            <a:r>
              <a:rPr lang="en-US" dirty="0"/>
              <a:t>a scaled illustration of the vector</a:t>
            </a:r>
            <a:br>
              <a:rPr lang="en-US" dirty="0"/>
            </a:br>
            <a:r>
              <a:rPr lang="en-US" dirty="0"/>
              <a:t>field </a:t>
            </a:r>
            <a:r>
              <a:rPr lang="en-US" dirty="0">
                <a:sym typeface="Symbol"/>
              </a:rPr>
              <a:t></a:t>
            </a:r>
            <a:r>
              <a:rPr lang="en-US" i="1" dirty="0"/>
              <a:t>f</a:t>
            </a:r>
            <a:r>
              <a:rPr lang="en-US" dirty="0"/>
              <a:t> . Note that the gradient</a:t>
            </a:r>
            <a:br>
              <a:rPr lang="en-US" dirty="0"/>
            </a:br>
            <a:r>
              <a:rPr lang="en-US" dirty="0"/>
              <a:t>vectors are perpendicular to the</a:t>
            </a:r>
            <a:br>
              <a:rPr lang="en-US" dirty="0"/>
            </a:br>
            <a:r>
              <a:rPr lang="en-US" dirty="0"/>
              <a:t>contour lines, as we expect, and</a:t>
            </a:r>
            <a:br>
              <a:rPr lang="en-US" dirty="0"/>
            </a:br>
            <a:r>
              <a:rPr lang="en-US" dirty="0"/>
              <a:t>also that the (relative) lengths of</a:t>
            </a:r>
            <a:br>
              <a:rPr lang="en-US" dirty="0"/>
            </a:br>
            <a:r>
              <a:rPr lang="en-US" dirty="0"/>
              <a:t>the gradient vectors  correspond</a:t>
            </a:r>
            <a:br>
              <a:rPr lang="en-US" dirty="0"/>
            </a:br>
            <a:r>
              <a:rPr lang="en-US" dirty="0"/>
              <a:t>to how near the contour lines are</a:t>
            </a:r>
            <a:br>
              <a:rPr lang="en-US" dirty="0"/>
            </a:br>
            <a:r>
              <a:rPr lang="en-US" dirty="0"/>
              <a:t>to one another.</a:t>
            </a:r>
          </a:p>
        </p:txBody>
      </p:sp>
      <p:grpSp>
        <p:nvGrpSpPr>
          <p:cNvPr id="6" name="Group 5"/>
          <p:cNvGrpSpPr/>
          <p:nvPr/>
        </p:nvGrpSpPr>
        <p:grpSpPr>
          <a:xfrm>
            <a:off x="5334000" y="1413010"/>
            <a:ext cx="3336664" cy="3920990"/>
            <a:chOff x="5334000" y="1413010"/>
            <a:chExt cx="3657600" cy="4378190"/>
          </a:xfrm>
        </p:grpSpPr>
        <p:pic>
          <p:nvPicPr>
            <p:cNvPr id="320514" name="Picture 2"/>
            <p:cNvPicPr>
              <a:picLocks noChangeAspect="1" noChangeArrowheads="1"/>
            </p:cNvPicPr>
            <p:nvPr/>
          </p:nvPicPr>
          <p:blipFill>
            <a:blip r:embed="rId2" cstate="print"/>
            <a:srcRect/>
            <a:stretch>
              <a:fillRect/>
            </a:stretch>
          </p:blipFill>
          <p:spPr bwMode="auto">
            <a:xfrm>
              <a:off x="5334000" y="1413010"/>
              <a:ext cx="3657600" cy="3723834"/>
            </a:xfrm>
            <a:prstGeom prst="rect">
              <a:avLst/>
            </a:prstGeom>
            <a:noFill/>
            <a:ln w="9525">
              <a:noFill/>
              <a:miter lim="800000"/>
              <a:headEnd/>
              <a:tailEnd/>
            </a:ln>
          </p:spPr>
        </p:pic>
        <p:sp>
          <p:nvSpPr>
            <p:cNvPr id="7" name="Rectangle 6"/>
            <p:cNvSpPr/>
            <p:nvPr/>
          </p:nvSpPr>
          <p:spPr>
            <a:xfrm>
              <a:off x="6326145" y="5267980"/>
              <a:ext cx="1370055" cy="523220"/>
            </a:xfrm>
            <a:prstGeom prst="rect">
              <a:avLst/>
            </a:prstGeom>
          </p:spPr>
          <p:txBody>
            <a:bodyPr wrap="none">
              <a:spAutoFit/>
            </a:bodyPr>
            <a:lstStyle/>
            <a:p>
              <a:r>
                <a:rPr lang="en-US" sz="2800" b="1" dirty="0"/>
                <a:t>Figure 9</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 (cont.)</a:t>
            </a:r>
          </a:p>
        </p:txBody>
      </p:sp>
      <p:sp>
        <p:nvSpPr>
          <p:cNvPr id="3" name="Content Placeholder 2"/>
          <p:cNvSpPr>
            <a:spLocks noGrp="1"/>
          </p:cNvSpPr>
          <p:nvPr>
            <p:ph idx="1"/>
          </p:nvPr>
        </p:nvSpPr>
        <p:spPr>
          <a:xfrm>
            <a:off x="457200" y="1097280"/>
            <a:ext cx="8229600" cy="4846320"/>
          </a:xfrm>
        </p:spPr>
        <p:txBody>
          <a:bodyPr>
            <a:noAutofit/>
          </a:bodyPr>
          <a:lstStyle/>
          <a:p>
            <a:r>
              <a:rPr lang="en-US" dirty="0"/>
              <a:t>Figure 1 is an illustration of the</a:t>
            </a:r>
            <a:br>
              <a:rPr lang="en-US" dirty="0"/>
            </a:br>
            <a:r>
              <a:rPr lang="en-US" dirty="0"/>
              <a:t>function </a:t>
            </a:r>
            <a:r>
              <a:rPr lang="en-US" b="1" dirty="0"/>
              <a:t>F</a:t>
            </a:r>
            <a:r>
              <a:rPr lang="en-US" dirty="0"/>
              <a:t> that assigns the </a:t>
            </a:r>
            <a:br>
              <a:rPr lang="en-US" dirty="0"/>
            </a:br>
            <a:r>
              <a:rPr lang="en-US" dirty="0"/>
              <a:t>vector 	   to the point </a:t>
            </a:r>
            <a:br>
              <a:rPr lang="en-US" dirty="0"/>
            </a:br>
            <a:r>
              <a:rPr lang="en-US" dirty="0"/>
              <a:t>(</a:t>
            </a:r>
            <a:r>
              <a:rPr lang="en-US" i="1" dirty="0"/>
              <a:t>x</a:t>
            </a:r>
            <a:r>
              <a:rPr lang="en-US" dirty="0"/>
              <a:t>, </a:t>
            </a:r>
            <a:r>
              <a:rPr lang="en-US" i="1" dirty="0"/>
              <a:t>y</a:t>
            </a:r>
            <a:r>
              <a:rPr lang="en-US" dirty="0"/>
              <a:t>), which we express with</a:t>
            </a:r>
            <a:br>
              <a:rPr lang="en-US" dirty="0"/>
            </a:br>
            <a:r>
              <a:rPr lang="en-US" dirty="0"/>
              <a:t>the formula			    </a:t>
            </a:r>
            <a:br>
              <a:rPr lang="en-US" dirty="0"/>
            </a:br>
            <a:r>
              <a:rPr lang="en-US" dirty="0"/>
              <a:t>The portion of </a:t>
            </a:r>
            <a:r>
              <a:rPr lang="en-US" dirty="0">
                <a:latin typeface="Cambria Math" panose="02040503050406030204" pitchFamily="18" charset="0"/>
                <a:ea typeface="Cambria Math" panose="02040503050406030204" pitchFamily="18" charset="0"/>
              </a:rPr>
              <a:t>ℝ</a:t>
            </a:r>
            <a:r>
              <a:rPr lang="en-US" baseline="30000" dirty="0"/>
              <a:t>2</a:t>
            </a:r>
            <a:r>
              <a:rPr lang="en-US" dirty="0"/>
              <a:t> shown is </a:t>
            </a:r>
            <a:br>
              <a:rPr lang="en-US" dirty="0"/>
            </a:br>
            <a:r>
              <a:rPr lang="en-US" dirty="0"/>
              <a:t>the square [−1, 1] × [−1, 1],</a:t>
            </a:r>
            <a:br>
              <a:rPr lang="en-US" dirty="0"/>
            </a:br>
            <a:r>
              <a:rPr lang="en-US" dirty="0"/>
              <a:t>but </a:t>
            </a:r>
            <a:r>
              <a:rPr lang="en-US" b="1" dirty="0"/>
              <a:t>F</a:t>
            </a:r>
            <a:r>
              <a:rPr lang="en-US" dirty="0"/>
              <a:t> is actually defined on </a:t>
            </a:r>
            <a:br>
              <a:rPr lang="en-US" dirty="0"/>
            </a:br>
            <a:r>
              <a:rPr lang="en-US" dirty="0"/>
              <a:t>all of </a:t>
            </a:r>
            <a:r>
              <a:rPr lang="en-US" dirty="0">
                <a:latin typeface="Cambria Math" panose="02040503050406030204" pitchFamily="18" charset="0"/>
                <a:ea typeface="Cambria Math" panose="02040503050406030204" pitchFamily="18" charset="0"/>
              </a:rPr>
              <a:t>ℝ</a:t>
            </a:r>
            <a:r>
              <a:rPr lang="en-US" baseline="30000" dirty="0"/>
              <a:t>2</a:t>
            </a:r>
            <a:r>
              <a:rPr lang="en-US" dirty="0"/>
              <a:t>.</a:t>
            </a:r>
          </a:p>
        </p:txBody>
      </p:sp>
      <p:grpSp>
        <p:nvGrpSpPr>
          <p:cNvPr id="9" name="Group 8"/>
          <p:cNvGrpSpPr/>
          <p:nvPr/>
        </p:nvGrpSpPr>
        <p:grpSpPr>
          <a:xfrm>
            <a:off x="5029200" y="1219200"/>
            <a:ext cx="3657600" cy="4518285"/>
            <a:chOff x="5029200" y="1402830"/>
            <a:chExt cx="3657600" cy="4616970"/>
          </a:xfrm>
        </p:grpSpPr>
        <p:pic>
          <p:nvPicPr>
            <p:cNvPr id="332802" name="Picture 2"/>
            <p:cNvPicPr>
              <a:picLocks noChangeAspect="1" noChangeArrowheads="1"/>
            </p:cNvPicPr>
            <p:nvPr/>
          </p:nvPicPr>
          <p:blipFill>
            <a:blip r:embed="rId2" cstate="print"/>
            <a:srcRect/>
            <a:stretch>
              <a:fillRect/>
            </a:stretch>
          </p:blipFill>
          <p:spPr bwMode="auto">
            <a:xfrm>
              <a:off x="5029200" y="1402830"/>
              <a:ext cx="3657600" cy="3657600"/>
            </a:xfrm>
            <a:prstGeom prst="rect">
              <a:avLst/>
            </a:prstGeom>
            <a:noFill/>
            <a:ln w="9525">
              <a:noFill/>
              <a:miter lim="800000"/>
              <a:headEnd/>
              <a:tailEnd/>
            </a:ln>
          </p:spPr>
        </p:pic>
        <p:sp>
          <p:nvSpPr>
            <p:cNvPr id="7" name="Rectangle 6"/>
            <p:cNvSpPr/>
            <p:nvPr/>
          </p:nvSpPr>
          <p:spPr>
            <a:xfrm>
              <a:off x="6096000" y="5029200"/>
              <a:ext cx="1370055" cy="523220"/>
            </a:xfrm>
            <a:prstGeom prst="rect">
              <a:avLst/>
            </a:prstGeom>
          </p:spPr>
          <p:txBody>
            <a:bodyPr wrap="none">
              <a:spAutoFit/>
            </a:bodyPr>
            <a:lstStyle/>
            <a:p>
              <a:r>
                <a:rPr lang="en-US" sz="2800" b="1" dirty="0"/>
                <a:t>Figure 1</a:t>
              </a:r>
            </a:p>
          </p:txBody>
        </p:sp>
        <p:graphicFrame>
          <p:nvGraphicFramePr>
            <p:cNvPr id="332803" name="Object 3"/>
            <p:cNvGraphicFramePr>
              <a:graphicFrameLocks noChangeAspect="1"/>
            </p:cNvGraphicFramePr>
            <p:nvPr/>
          </p:nvGraphicFramePr>
          <p:xfrm>
            <a:off x="5676900" y="5549900"/>
            <a:ext cx="2247900" cy="469900"/>
          </p:xfrm>
          <a:graphic>
            <a:graphicData uri="http://schemas.openxmlformats.org/presentationml/2006/ole">
              <mc:AlternateContent xmlns:mc="http://schemas.openxmlformats.org/markup-compatibility/2006">
                <mc:Choice xmlns:v="urn:schemas-microsoft-com:vml" Requires="v">
                  <p:oleObj name="Equation" r:id="rId3" imgW="2247840" imgH="469800" progId="Equation.DSMT4">
                    <p:embed/>
                  </p:oleObj>
                </mc:Choice>
                <mc:Fallback>
                  <p:oleObj name="Equation" r:id="rId3" imgW="224784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5549900"/>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32804" name="Object 4"/>
          <p:cNvGraphicFramePr>
            <a:graphicFrameLocks noChangeAspect="1"/>
          </p:cNvGraphicFramePr>
          <p:nvPr>
            <p:extLst>
              <p:ext uri="{D42A27DB-BD31-4B8C-83A1-F6EECF244321}">
                <p14:modId xmlns:p14="http://schemas.microsoft.com/office/powerpoint/2010/main" val="2279840742"/>
              </p:ext>
            </p:extLst>
          </p:nvPr>
        </p:nvGraphicFramePr>
        <p:xfrm>
          <a:off x="1588960" y="2019300"/>
          <a:ext cx="914400" cy="419100"/>
        </p:xfrm>
        <a:graphic>
          <a:graphicData uri="http://schemas.openxmlformats.org/presentationml/2006/ole">
            <mc:AlternateContent xmlns:mc="http://schemas.openxmlformats.org/markup-compatibility/2006">
              <mc:Choice xmlns:v="urn:schemas-microsoft-com:vml" Requires="v">
                <p:oleObj name="Equation" r:id="rId5" imgW="914400" imgH="419040" progId="Equation.DSMT4">
                  <p:embed/>
                </p:oleObj>
              </mc:Choice>
              <mc:Fallback>
                <p:oleObj name="Equation" r:id="rId5" imgW="914400" imgH="419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960" y="20193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2805" name="Object 5"/>
          <p:cNvGraphicFramePr>
            <a:graphicFrameLocks noChangeAspect="1"/>
          </p:cNvGraphicFramePr>
          <p:nvPr>
            <p:extLst>
              <p:ext uri="{D42A27DB-BD31-4B8C-83A1-F6EECF244321}">
                <p14:modId xmlns:p14="http://schemas.microsoft.com/office/powerpoint/2010/main" val="3811935355"/>
              </p:ext>
            </p:extLst>
          </p:nvPr>
        </p:nvGraphicFramePr>
        <p:xfrm>
          <a:off x="2326390" y="2895600"/>
          <a:ext cx="2184400" cy="419100"/>
        </p:xfrm>
        <a:graphic>
          <a:graphicData uri="http://schemas.openxmlformats.org/presentationml/2006/ole">
            <mc:AlternateContent xmlns:mc="http://schemas.openxmlformats.org/markup-compatibility/2006">
              <mc:Choice xmlns:v="urn:schemas-microsoft-com:vml" Requires="v">
                <p:oleObj name="Equation" r:id="rId7" imgW="2184120" imgH="419040" progId="Equation.DSMT4">
                  <p:embed/>
                </p:oleObj>
              </mc:Choice>
              <mc:Fallback>
                <p:oleObj name="Equation" r:id="rId7" imgW="2184120" imgH="4190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6390" y="2895600"/>
                        <a:ext cx="218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Gradient Vector Field of a Scalar Field (cont.)</a:t>
            </a:r>
          </a:p>
        </p:txBody>
      </p:sp>
      <p:sp>
        <p:nvSpPr>
          <p:cNvPr id="3" name="Content Placeholder 2"/>
          <p:cNvSpPr>
            <a:spLocks noGrp="1"/>
          </p:cNvSpPr>
          <p:nvPr>
            <p:ph idx="1"/>
          </p:nvPr>
        </p:nvSpPr>
        <p:spPr/>
        <p:txBody>
          <a:bodyPr>
            <a:noAutofit/>
          </a:bodyPr>
          <a:lstStyle/>
          <a:p>
            <a:r>
              <a:rPr lang="en-US" dirty="0"/>
              <a:t>Remember that the magnitude of the gradient vector of </a:t>
            </a:r>
            <a:r>
              <a:rPr lang="en-US" i="1" dirty="0"/>
              <a:t>f</a:t>
            </a:r>
            <a:r>
              <a:rPr lang="en-US" dirty="0"/>
              <a:t> at any given point reflects the maximum rate of change of </a:t>
            </a:r>
            <a:r>
              <a:rPr lang="en-US" i="1" dirty="0"/>
              <a:t>f</a:t>
            </a:r>
            <a:r>
              <a:rPr lang="en-US" dirty="0"/>
              <a:t>, so regions of the plane where contour lines are close together correspond to relatively large gradients.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Vector Fields (cont.)</a:t>
            </a:r>
          </a:p>
        </p:txBody>
      </p:sp>
      <p:sp>
        <p:nvSpPr>
          <p:cNvPr id="3" name="Content Placeholder 2"/>
          <p:cNvSpPr>
            <a:spLocks noGrp="1"/>
          </p:cNvSpPr>
          <p:nvPr>
            <p:ph idx="1"/>
          </p:nvPr>
        </p:nvSpPr>
        <p:spPr/>
        <p:txBody>
          <a:bodyPr/>
          <a:lstStyle/>
          <a:p>
            <a:r>
              <a:rPr lang="en-US" dirty="0"/>
              <a:t>If a vector field </a:t>
            </a:r>
            <a:r>
              <a:rPr lang="en-US" b="1" dirty="0"/>
              <a:t>F </a:t>
            </a:r>
            <a:r>
              <a:rPr lang="en-US" dirty="0"/>
              <a:t>can be written as the gradient of a scalar field </a:t>
            </a:r>
            <a:r>
              <a:rPr lang="en-US" i="1" dirty="0"/>
              <a:t>f</a:t>
            </a:r>
            <a:r>
              <a:rPr lang="en-US" dirty="0"/>
              <a:t>, so that </a:t>
            </a:r>
            <a:r>
              <a:rPr lang="en-US" b="1" dirty="0"/>
              <a:t>F</a:t>
            </a:r>
            <a:r>
              <a:rPr lang="en-US" dirty="0"/>
              <a:t> = </a:t>
            </a:r>
            <a:r>
              <a:rPr lang="en-US" dirty="0">
                <a:sym typeface="Symbol"/>
              </a:rPr>
              <a:t></a:t>
            </a:r>
            <a:r>
              <a:rPr lang="en-US" i="1" dirty="0"/>
              <a:t>f</a:t>
            </a:r>
            <a:r>
              <a:rPr lang="en-US" dirty="0"/>
              <a:t> , </a:t>
            </a:r>
            <a:r>
              <a:rPr lang="en-US" b="1" dirty="0"/>
              <a:t>F</a:t>
            </a:r>
            <a:r>
              <a:rPr lang="en-US" dirty="0"/>
              <a:t> is called a </a:t>
            </a:r>
            <a:r>
              <a:rPr lang="en-US" b="1" dirty="0"/>
              <a:t>conservative vector field </a:t>
            </a:r>
            <a:r>
              <a:rPr lang="en-US" dirty="0"/>
              <a:t>and we call </a:t>
            </a:r>
            <a:r>
              <a:rPr lang="en-US" i="1" dirty="0"/>
              <a:t>f</a:t>
            </a:r>
            <a:r>
              <a:rPr lang="en-US" dirty="0"/>
              <a:t> a </a:t>
            </a:r>
            <a:r>
              <a:rPr lang="en-US" b="1" dirty="0"/>
              <a:t>potential function </a:t>
            </a:r>
            <a:r>
              <a:rPr lang="en-US" dirty="0"/>
              <a:t>for </a:t>
            </a:r>
            <a:r>
              <a:rPr lang="en-US" b="1" dirty="0"/>
              <a:t>F</a:t>
            </a:r>
            <a:r>
              <a:rPr lang="en-US" dirty="0"/>
              <a:t>.  Conservative vector fields have a special meaning in physics, and we will also learn how to recognize whether a given vector field is conservative.</a:t>
            </a:r>
          </a:p>
        </p:txBody>
      </p:sp>
    </p:spTree>
    <p:extLst>
      <p:ext uri="{BB962C8B-B14F-4D97-AF65-F5344CB8AC3E}">
        <p14:creationId xmlns:p14="http://schemas.microsoft.com/office/powerpoint/2010/main" val="472357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Showing That a Gravitational Field Is Conservative </a:t>
            </a:r>
          </a:p>
        </p:txBody>
      </p:sp>
      <p:sp>
        <p:nvSpPr>
          <p:cNvPr id="3" name="Content Placeholder 2"/>
          <p:cNvSpPr>
            <a:spLocks noGrp="1"/>
          </p:cNvSpPr>
          <p:nvPr>
            <p:ph idx="1"/>
          </p:nvPr>
        </p:nvSpPr>
        <p:spPr/>
        <p:txBody>
          <a:bodyPr/>
          <a:lstStyle/>
          <a:p>
            <a:r>
              <a:rPr lang="en-US" dirty="0"/>
              <a:t>Show that the gravitational field			    is conservative.</a:t>
            </a:r>
          </a:p>
          <a:p>
            <a:r>
              <a:rPr lang="en-US" b="1" dirty="0"/>
              <a:t>Solution</a:t>
            </a:r>
          </a:p>
          <a:p>
            <a:r>
              <a:rPr lang="en-US" dirty="0"/>
              <a:t>While at first this may seem like a challenging task, writing </a:t>
            </a:r>
            <a:r>
              <a:rPr lang="en-US" b="1" dirty="0"/>
              <a:t>F</a:t>
            </a:r>
            <a:r>
              <a:rPr lang="en-US" dirty="0"/>
              <a:t> in component form is suggestive.</a:t>
            </a:r>
          </a:p>
        </p:txBody>
      </p:sp>
      <p:graphicFrame>
        <p:nvGraphicFramePr>
          <p:cNvPr id="321538" name="Object 2"/>
          <p:cNvGraphicFramePr>
            <a:graphicFrameLocks noChangeAspect="1"/>
          </p:cNvGraphicFramePr>
          <p:nvPr/>
        </p:nvGraphicFramePr>
        <p:xfrm>
          <a:off x="5257800" y="1111770"/>
          <a:ext cx="2819400" cy="838200"/>
        </p:xfrm>
        <a:graphic>
          <a:graphicData uri="http://schemas.openxmlformats.org/presentationml/2006/ole">
            <mc:AlternateContent xmlns:mc="http://schemas.openxmlformats.org/markup-compatibility/2006">
              <mc:Choice xmlns:v="urn:schemas-microsoft-com:vml" Requires="v">
                <p:oleObj name="Equation" r:id="rId2" imgW="2819160" imgH="838080" progId="Equation.DSMT4">
                  <p:embed/>
                </p:oleObj>
              </mc:Choice>
              <mc:Fallback>
                <p:oleObj name="Equation" r:id="rId2" imgW="281916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1177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1539" name="Object 3"/>
          <p:cNvGraphicFramePr>
            <a:graphicFrameLocks noChangeAspect="1"/>
          </p:cNvGraphicFramePr>
          <p:nvPr/>
        </p:nvGraphicFramePr>
        <p:xfrm>
          <a:off x="552450" y="3797300"/>
          <a:ext cx="8039100" cy="1917700"/>
        </p:xfrm>
        <a:graphic>
          <a:graphicData uri="http://schemas.openxmlformats.org/presentationml/2006/ole">
            <mc:AlternateContent xmlns:mc="http://schemas.openxmlformats.org/markup-compatibility/2006">
              <mc:Choice xmlns:v="urn:schemas-microsoft-com:vml" Requires="v">
                <p:oleObj name="Equation" r:id="rId4" imgW="8038800" imgH="1917360" progId="Equation.DSMT4">
                  <p:embed/>
                </p:oleObj>
              </mc:Choice>
              <mc:Fallback>
                <p:oleObj name="Equation" r:id="rId4" imgW="8038800" imgH="1917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 y="3797300"/>
                        <a:ext cx="80391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Showing That a Gravitational Field Is Conservative (cont.)</a:t>
            </a:r>
          </a:p>
        </p:txBody>
      </p:sp>
      <p:sp>
        <p:nvSpPr>
          <p:cNvPr id="3" name="Content Placeholder 2"/>
          <p:cNvSpPr>
            <a:spLocks noGrp="1"/>
          </p:cNvSpPr>
          <p:nvPr>
            <p:ph idx="1"/>
          </p:nvPr>
        </p:nvSpPr>
        <p:spPr/>
        <p:txBody>
          <a:bodyPr/>
          <a:lstStyle/>
          <a:p>
            <a:r>
              <a:rPr lang="en-US" dirty="0"/>
              <a:t>Since</a:t>
            </a:r>
          </a:p>
          <a:p>
            <a:endParaRPr lang="en-US" dirty="0"/>
          </a:p>
          <a:p>
            <a:endParaRPr lang="en-US" dirty="0"/>
          </a:p>
          <a:p>
            <a:endParaRPr lang="en-US" dirty="0"/>
          </a:p>
          <a:p>
            <a:r>
              <a:rPr lang="en-US" dirty="0"/>
              <a:t>it can be seen that the function</a:t>
            </a:r>
            <a:br>
              <a:rPr lang="en-US" dirty="0"/>
            </a:br>
            <a:r>
              <a:rPr lang="en-US" dirty="0"/>
              <a:t>				          serves as a potential function for </a:t>
            </a:r>
            <a:r>
              <a:rPr lang="en-US" b="1" dirty="0"/>
              <a:t>F</a:t>
            </a:r>
            <a:r>
              <a:rPr lang="en-US" dirty="0"/>
              <a:t>.</a:t>
            </a:r>
          </a:p>
        </p:txBody>
      </p:sp>
      <p:graphicFrame>
        <p:nvGraphicFramePr>
          <p:cNvPr id="322562" name="Object 2"/>
          <p:cNvGraphicFramePr>
            <a:graphicFrameLocks noChangeAspect="1"/>
          </p:cNvGraphicFramePr>
          <p:nvPr>
            <p:extLst>
              <p:ext uri="{D42A27DB-BD31-4B8C-83A1-F6EECF244321}">
                <p14:modId xmlns:p14="http://schemas.microsoft.com/office/powerpoint/2010/main" val="2970362840"/>
              </p:ext>
            </p:extLst>
          </p:nvPr>
        </p:nvGraphicFramePr>
        <p:xfrm>
          <a:off x="1803400" y="1746250"/>
          <a:ext cx="5537200" cy="1244600"/>
        </p:xfrm>
        <a:graphic>
          <a:graphicData uri="http://schemas.openxmlformats.org/presentationml/2006/ole">
            <mc:AlternateContent xmlns:mc="http://schemas.openxmlformats.org/markup-compatibility/2006">
              <mc:Choice xmlns:v="urn:schemas-microsoft-com:vml" Requires="v">
                <p:oleObj name="Equation" r:id="rId2" imgW="5537160" imgH="1244520" progId="Equation.DSMT4">
                  <p:embed/>
                </p:oleObj>
              </mc:Choice>
              <mc:Fallback>
                <p:oleObj name="Equation" r:id="rId2" imgW="5537160" imgH="1244520" progId="Equation.DSMT4">
                  <p:embed/>
                  <p:pic>
                    <p:nvPicPr>
                      <p:cNvPr id="0" name="Picture 2"/>
                      <p:cNvPicPr>
                        <a:picLocks noChangeAspect="1" noChangeArrowheads="1"/>
                      </p:cNvPicPr>
                      <p:nvPr/>
                    </p:nvPicPr>
                    <p:blipFill>
                      <a:blip r:embed="rId3"/>
                      <a:srcRect/>
                      <a:stretch>
                        <a:fillRect/>
                      </a:stretch>
                    </p:blipFill>
                    <p:spPr bwMode="auto">
                      <a:xfrm>
                        <a:off x="1803400" y="1746250"/>
                        <a:ext cx="55372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2563" name="Object 3"/>
          <p:cNvGraphicFramePr>
            <a:graphicFrameLocks noChangeAspect="1"/>
          </p:cNvGraphicFramePr>
          <p:nvPr/>
        </p:nvGraphicFramePr>
        <p:xfrm>
          <a:off x="536758" y="3750013"/>
          <a:ext cx="4394200" cy="508000"/>
        </p:xfrm>
        <a:graphic>
          <a:graphicData uri="http://schemas.openxmlformats.org/presentationml/2006/ole">
            <mc:AlternateContent xmlns:mc="http://schemas.openxmlformats.org/markup-compatibility/2006">
              <mc:Choice xmlns:v="urn:schemas-microsoft-com:vml" Requires="v">
                <p:oleObj name="Equation" r:id="rId4" imgW="4394160" imgH="507960" progId="Equation.DSMT4">
                  <p:embed/>
                </p:oleObj>
              </mc:Choice>
              <mc:Fallback>
                <p:oleObj name="Equation" r:id="rId4" imgW="4394160" imgH="507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58" y="3750013"/>
                        <a:ext cx="4394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5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2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Vector Fields </a:t>
            </a:r>
          </a:p>
        </p:txBody>
      </p:sp>
      <p:sp>
        <p:nvSpPr>
          <p:cNvPr id="3" name="Content Placeholder 2"/>
          <p:cNvSpPr>
            <a:spLocks noGrp="1"/>
          </p:cNvSpPr>
          <p:nvPr>
            <p:ph idx="1"/>
          </p:nvPr>
        </p:nvSpPr>
        <p:spPr>
          <a:xfrm>
            <a:off x="457200" y="1280160"/>
            <a:ext cx="8229600" cy="2677656"/>
          </a:xfrm>
          <a:noFill/>
          <a:ln w="28575">
            <a:solidFill>
              <a:srgbClr val="FF0000"/>
            </a:solidFill>
          </a:ln>
        </p:spPr>
        <p:txBody>
          <a:bodyPr>
            <a:spAutoFit/>
          </a:bodyPr>
          <a:lstStyle/>
          <a:p>
            <a:r>
              <a:rPr lang="en-US" dirty="0">
                <a:solidFill>
                  <a:srgbClr val="000000"/>
                </a:solidFill>
              </a:rPr>
              <a:t>The basic usage of the </a:t>
            </a:r>
            <a:r>
              <a:rPr lang="en-US" i="1" dirty="0">
                <a:solidFill>
                  <a:srgbClr val="000000"/>
                </a:solidFill>
              </a:rPr>
              <a:t>Mathematica</a:t>
            </a:r>
            <a:r>
              <a:rPr lang="en-US" dirty="0">
                <a:solidFill>
                  <a:srgbClr val="000000"/>
                </a:solidFill>
              </a:rPr>
              <a:t> command </a:t>
            </a:r>
            <a:r>
              <a:rPr lang="en-US" dirty="0" err="1">
                <a:solidFill>
                  <a:srgbClr val="000000"/>
                </a:solidFill>
                <a:latin typeface="Ti86pc" pitchFamily="49" charset="0"/>
              </a:rPr>
              <a:t>VectorPlot</a:t>
            </a:r>
            <a:r>
              <a:rPr lang="en-US" dirty="0">
                <a:solidFill>
                  <a:srgbClr val="000000"/>
                </a:solidFill>
              </a:rPr>
              <a:t> requires only a vector field </a:t>
            </a:r>
            <a:r>
              <a:rPr lang="en-US" b="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and the region of the </a:t>
            </a:r>
            <a:r>
              <a:rPr lang="en-US" i="1" dirty="0" err="1">
                <a:solidFill>
                  <a:srgbClr val="000000"/>
                </a:solidFill>
              </a:rPr>
              <a:t>xy</a:t>
            </a:r>
            <a:r>
              <a:rPr lang="en-US" dirty="0">
                <a:solidFill>
                  <a:srgbClr val="000000"/>
                </a:solidFill>
              </a:rPr>
              <a:t>-plane to be displayed. For example, the vector field			     considered at the beginning of this section can be graphed over the region [−1, 1]×[−1, 1] as shown in Figure 10.</a:t>
            </a:r>
          </a:p>
        </p:txBody>
      </p:sp>
      <p:graphicFrame>
        <p:nvGraphicFramePr>
          <p:cNvPr id="323586" name="Object 2"/>
          <p:cNvGraphicFramePr>
            <a:graphicFrameLocks noChangeAspect="1"/>
          </p:cNvGraphicFramePr>
          <p:nvPr>
            <p:extLst>
              <p:ext uri="{D42A27DB-BD31-4B8C-83A1-F6EECF244321}">
                <p14:modId xmlns:p14="http://schemas.microsoft.com/office/powerpoint/2010/main" val="2997241837"/>
              </p:ext>
            </p:extLst>
          </p:nvPr>
        </p:nvGraphicFramePr>
        <p:xfrm>
          <a:off x="2286000" y="2586715"/>
          <a:ext cx="2247900" cy="469900"/>
        </p:xfrm>
        <a:graphic>
          <a:graphicData uri="http://schemas.openxmlformats.org/presentationml/2006/ole">
            <mc:AlternateContent xmlns:mc="http://schemas.openxmlformats.org/markup-compatibility/2006">
              <mc:Choice xmlns:v="urn:schemas-microsoft-com:vml" Requires="v">
                <p:oleObj name="Equation" r:id="rId2" imgW="2247840" imgH="469800" progId="Equation.DSMT4">
                  <p:embed/>
                </p:oleObj>
              </mc:Choice>
              <mc:Fallback>
                <p:oleObj name="Equation" r:id="rId2" imgW="22478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86715"/>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Vector Fields (cont.)</a:t>
            </a:r>
          </a:p>
        </p:txBody>
      </p:sp>
      <p:sp>
        <p:nvSpPr>
          <p:cNvPr id="3" name="Content Placeholder 2"/>
          <p:cNvSpPr>
            <a:spLocks noGrp="1"/>
          </p:cNvSpPr>
          <p:nvPr>
            <p:ph idx="1"/>
          </p:nvPr>
        </p:nvSpPr>
        <p:spPr>
          <a:xfrm>
            <a:off x="457200" y="1357663"/>
            <a:ext cx="8229600" cy="4142673"/>
          </a:xfrm>
          <a:noFill/>
          <a:ln w="28575">
            <a:solidFill>
              <a:srgbClr val="FF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r>
              <a:rPr lang="en-US" b="1" dirty="0">
                <a:solidFill>
                  <a:srgbClr val="000000"/>
                </a:solidFill>
              </a:rPr>
              <a:t> </a:t>
            </a:r>
          </a:p>
        </p:txBody>
      </p:sp>
      <p:pic>
        <p:nvPicPr>
          <p:cNvPr id="324611" name="Picture 3"/>
          <p:cNvPicPr>
            <a:picLocks noChangeAspect="1" noChangeArrowheads="1"/>
          </p:cNvPicPr>
          <p:nvPr/>
        </p:nvPicPr>
        <p:blipFill>
          <a:blip r:embed="rId2" cstate="print"/>
          <a:srcRect/>
          <a:stretch>
            <a:fillRect/>
          </a:stretch>
        </p:blipFill>
        <p:spPr bwMode="auto">
          <a:xfrm>
            <a:off x="1905000" y="1462656"/>
            <a:ext cx="5181600" cy="3904975"/>
          </a:xfrm>
          <a:prstGeom prst="rect">
            <a:avLst/>
          </a:prstGeom>
          <a:noFill/>
          <a:ln w="9525">
            <a:noFill/>
            <a:miter lim="800000"/>
            <a:headEnd/>
            <a:tailEnd/>
          </a:ln>
        </p:spPr>
      </p:pic>
      <p:sp>
        <p:nvSpPr>
          <p:cNvPr id="6" name="Rectangle 5"/>
          <p:cNvSpPr/>
          <p:nvPr/>
        </p:nvSpPr>
        <p:spPr>
          <a:xfrm>
            <a:off x="3505200" y="5472624"/>
            <a:ext cx="1614599" cy="523220"/>
          </a:xfrm>
          <a:prstGeom prst="rect">
            <a:avLst/>
          </a:prstGeom>
        </p:spPr>
        <p:txBody>
          <a:bodyPr wrap="square">
            <a:spAutoFit/>
          </a:bodyPr>
          <a:lstStyle/>
          <a:p>
            <a:r>
              <a:rPr lang="en-US" sz="2800" b="1" dirty="0"/>
              <a:t>Figure 10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Vector Fields (cont.)</a:t>
            </a:r>
          </a:p>
        </p:txBody>
      </p:sp>
      <p:sp>
        <p:nvSpPr>
          <p:cNvPr id="3" name="Content Placeholder 2"/>
          <p:cNvSpPr>
            <a:spLocks noGrp="1"/>
          </p:cNvSpPr>
          <p:nvPr>
            <p:ph idx="1"/>
          </p:nvPr>
        </p:nvSpPr>
        <p:spPr>
          <a:xfrm>
            <a:off x="457200" y="1280160"/>
            <a:ext cx="8229600" cy="1815882"/>
          </a:xfrm>
          <a:noFill/>
          <a:ln w="28575">
            <a:solidFill>
              <a:srgbClr val="FF0000"/>
            </a:solidFill>
          </a:ln>
        </p:spPr>
        <p:txBody>
          <a:bodyPr>
            <a:spAutoFit/>
          </a:bodyPr>
          <a:lstStyle/>
          <a:p>
            <a:r>
              <a:rPr lang="en-US" dirty="0">
                <a:solidFill>
                  <a:srgbClr val="000000"/>
                </a:solidFill>
              </a:rPr>
              <a:t>Additional options must be included to instruct </a:t>
            </a:r>
            <a:r>
              <a:rPr lang="en-US" i="1" dirty="0">
                <a:solidFill>
                  <a:srgbClr val="000000"/>
                </a:solidFill>
              </a:rPr>
              <a:t>Mathematica</a:t>
            </a:r>
            <a:r>
              <a:rPr lang="en-US" dirty="0">
                <a:solidFill>
                  <a:srgbClr val="000000"/>
                </a:solidFill>
              </a:rPr>
              <a:t> on the placement of tick marks on the axes, the number of vectors to draw, the style of the vectors, and so on, with the result shown in Figure 11. </a:t>
            </a:r>
            <a:endParaRPr lang="en-US" b="1" dirty="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Graphing Vector Fields (cont.)</a:t>
            </a:r>
          </a:p>
        </p:txBody>
      </p:sp>
      <p:sp>
        <p:nvSpPr>
          <p:cNvPr id="3" name="Content Placeholder 2"/>
          <p:cNvSpPr>
            <a:spLocks noGrp="1"/>
          </p:cNvSpPr>
          <p:nvPr>
            <p:ph idx="1"/>
          </p:nvPr>
        </p:nvSpPr>
        <p:spPr>
          <a:xfrm>
            <a:off x="457200" y="1280160"/>
            <a:ext cx="8229600" cy="4142673"/>
          </a:xfrm>
          <a:noFill/>
          <a:ln w="28575">
            <a:solidFill>
              <a:srgbClr val="FF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325634" name="Picture 2"/>
          <p:cNvPicPr>
            <a:picLocks noChangeAspect="1" noChangeArrowheads="1"/>
          </p:cNvPicPr>
          <p:nvPr/>
        </p:nvPicPr>
        <p:blipFill>
          <a:blip r:embed="rId2" cstate="print"/>
          <a:srcRect/>
          <a:stretch>
            <a:fillRect/>
          </a:stretch>
        </p:blipFill>
        <p:spPr bwMode="auto">
          <a:xfrm>
            <a:off x="2009069" y="1370304"/>
            <a:ext cx="5125862" cy="4040984"/>
          </a:xfrm>
          <a:prstGeom prst="rect">
            <a:avLst/>
          </a:prstGeom>
          <a:noFill/>
          <a:ln w="9525">
            <a:noFill/>
            <a:miter lim="800000"/>
            <a:headEnd/>
            <a:tailEnd/>
          </a:ln>
        </p:spPr>
      </p:pic>
      <p:sp>
        <p:nvSpPr>
          <p:cNvPr id="5" name="Rectangle 4"/>
          <p:cNvSpPr/>
          <p:nvPr/>
        </p:nvSpPr>
        <p:spPr>
          <a:xfrm>
            <a:off x="3581400" y="5487696"/>
            <a:ext cx="1552797" cy="523220"/>
          </a:xfrm>
          <a:prstGeom prst="rect">
            <a:avLst/>
          </a:prstGeom>
        </p:spPr>
        <p:txBody>
          <a:bodyPr wrap="none">
            <a:spAutoFit/>
          </a:bodyPr>
          <a:lstStyle/>
          <a:p>
            <a:r>
              <a:rPr lang="en-US" sz="2800" b="1" dirty="0"/>
              <a:t>Figure 11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 (cont.)</a:t>
            </a:r>
          </a:p>
        </p:txBody>
      </p:sp>
      <p:sp>
        <p:nvSpPr>
          <p:cNvPr id="3" name="Content Placeholder 2"/>
          <p:cNvSpPr>
            <a:spLocks noGrp="1"/>
          </p:cNvSpPr>
          <p:nvPr>
            <p:ph idx="1"/>
          </p:nvPr>
        </p:nvSpPr>
        <p:spPr>
          <a:xfrm>
            <a:off x="457200" y="1097280"/>
            <a:ext cx="8229600" cy="4922520"/>
          </a:xfrm>
        </p:spPr>
        <p:txBody>
          <a:bodyPr>
            <a:noAutofit/>
          </a:bodyPr>
          <a:lstStyle/>
          <a:p>
            <a:r>
              <a:rPr lang="en-US" dirty="0"/>
              <a:t>And while only a few vectors </a:t>
            </a:r>
            <a:br>
              <a:rPr lang="en-US" dirty="0"/>
            </a:br>
            <a:r>
              <a:rPr lang="en-US" dirty="0"/>
              <a:t>are actually depicted, we can</a:t>
            </a:r>
            <a:br>
              <a:rPr lang="en-US" dirty="0"/>
            </a:br>
            <a:r>
              <a:rPr lang="en-US" dirty="0"/>
              <a:t>infer how the vector field </a:t>
            </a:r>
            <a:br>
              <a:rPr lang="en-US" dirty="0"/>
            </a:br>
            <a:r>
              <a:rPr lang="en-US" dirty="0"/>
              <a:t>behaves in general on the </a:t>
            </a:r>
            <a:br>
              <a:rPr lang="en-US" dirty="0"/>
            </a:br>
            <a:r>
              <a:rPr lang="en-US" dirty="0"/>
              <a:t>basis of those shown; for </a:t>
            </a:r>
            <a:br>
              <a:rPr lang="en-US" dirty="0"/>
            </a:br>
            <a:r>
              <a:rPr lang="en-US" dirty="0"/>
              <a:t>illustrative purposes, the </a:t>
            </a:r>
            <a:br>
              <a:rPr lang="en-US" dirty="0"/>
            </a:br>
            <a:r>
              <a:rPr lang="en-US" dirty="0"/>
              <a:t>initial points of the two </a:t>
            </a:r>
            <a:br>
              <a:rPr lang="en-US" dirty="0"/>
            </a:br>
            <a:r>
              <a:rPr lang="en-US" dirty="0"/>
              <a:t>specific vectors</a:t>
            </a:r>
            <a:br>
              <a:rPr lang="en-US" dirty="0"/>
            </a:br>
            <a:r>
              <a:rPr lang="en-US" dirty="0"/>
              <a:t>and			 are shown</a:t>
            </a:r>
            <a:br>
              <a:rPr lang="en-US" dirty="0"/>
            </a:br>
            <a:r>
              <a:rPr lang="en-US" dirty="0"/>
              <a:t>in blue in Figure 1.</a:t>
            </a:r>
          </a:p>
        </p:txBody>
      </p:sp>
      <p:pic>
        <p:nvPicPr>
          <p:cNvPr id="332802" name="Picture 2"/>
          <p:cNvPicPr>
            <a:picLocks noChangeAspect="1" noChangeArrowheads="1"/>
          </p:cNvPicPr>
          <p:nvPr/>
        </p:nvPicPr>
        <p:blipFill>
          <a:blip r:embed="rId2" cstate="print"/>
          <a:srcRect/>
          <a:stretch>
            <a:fillRect/>
          </a:stretch>
        </p:blipFill>
        <p:spPr bwMode="auto">
          <a:xfrm>
            <a:off x="4953000" y="1402830"/>
            <a:ext cx="3657600" cy="3550170"/>
          </a:xfrm>
          <a:prstGeom prst="rect">
            <a:avLst/>
          </a:prstGeom>
          <a:noFill/>
          <a:ln w="9525">
            <a:noFill/>
            <a:miter lim="800000"/>
            <a:headEnd/>
            <a:tailEnd/>
          </a:ln>
        </p:spPr>
      </p:pic>
      <p:sp>
        <p:nvSpPr>
          <p:cNvPr id="7" name="Rectangle 6"/>
          <p:cNvSpPr/>
          <p:nvPr/>
        </p:nvSpPr>
        <p:spPr>
          <a:xfrm>
            <a:off x="6096772" y="4933730"/>
            <a:ext cx="1370055" cy="523220"/>
          </a:xfrm>
          <a:prstGeom prst="rect">
            <a:avLst/>
          </a:prstGeom>
        </p:spPr>
        <p:txBody>
          <a:bodyPr wrap="none">
            <a:spAutoFit/>
          </a:bodyPr>
          <a:lstStyle/>
          <a:p>
            <a:r>
              <a:rPr lang="en-US" sz="2800" b="1" dirty="0"/>
              <a:t>Figure 1</a:t>
            </a:r>
          </a:p>
        </p:txBody>
      </p:sp>
      <p:graphicFrame>
        <p:nvGraphicFramePr>
          <p:cNvPr id="332803" name="Object 3"/>
          <p:cNvGraphicFramePr>
            <a:graphicFrameLocks noChangeAspect="1"/>
          </p:cNvGraphicFramePr>
          <p:nvPr>
            <p:extLst>
              <p:ext uri="{D42A27DB-BD31-4B8C-83A1-F6EECF244321}">
                <p14:modId xmlns:p14="http://schemas.microsoft.com/office/powerpoint/2010/main" val="1251715230"/>
              </p:ext>
            </p:extLst>
          </p:nvPr>
        </p:nvGraphicFramePr>
        <p:xfrm>
          <a:off x="5657849" y="5455170"/>
          <a:ext cx="2247900" cy="469900"/>
        </p:xfrm>
        <a:graphic>
          <a:graphicData uri="http://schemas.openxmlformats.org/presentationml/2006/ole">
            <mc:AlternateContent xmlns:mc="http://schemas.openxmlformats.org/markup-compatibility/2006">
              <mc:Choice xmlns:v="urn:schemas-microsoft-com:vml" Requires="v">
                <p:oleObj name="Equation" r:id="rId3" imgW="2247840" imgH="469800" progId="Equation.DSMT4">
                  <p:embed/>
                </p:oleObj>
              </mc:Choice>
              <mc:Fallback>
                <p:oleObj name="Equation" r:id="rId3" imgW="2247840" imgH="469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849" y="5455170"/>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3827" name="Object 3"/>
          <p:cNvGraphicFramePr>
            <a:graphicFrameLocks noChangeAspect="1"/>
          </p:cNvGraphicFramePr>
          <p:nvPr>
            <p:extLst>
              <p:ext uri="{D42A27DB-BD31-4B8C-83A1-F6EECF244321}">
                <p14:modId xmlns:p14="http://schemas.microsoft.com/office/powerpoint/2010/main" val="1184570004"/>
              </p:ext>
            </p:extLst>
          </p:nvPr>
        </p:nvGraphicFramePr>
        <p:xfrm>
          <a:off x="2814820" y="4152900"/>
          <a:ext cx="2032000" cy="419100"/>
        </p:xfrm>
        <a:graphic>
          <a:graphicData uri="http://schemas.openxmlformats.org/presentationml/2006/ole">
            <mc:AlternateContent xmlns:mc="http://schemas.openxmlformats.org/markup-compatibility/2006">
              <mc:Choice xmlns:v="urn:schemas-microsoft-com:vml" Requires="v">
                <p:oleObj name="Equation" r:id="rId5" imgW="2031840" imgH="419040" progId="Equation.DSMT4">
                  <p:embed/>
                </p:oleObj>
              </mc:Choice>
              <mc:Fallback>
                <p:oleObj name="Equation" r:id="rId5" imgW="203184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820" y="4152900"/>
                        <a:ext cx="2032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3828" name="Object 4"/>
          <p:cNvGraphicFramePr>
            <a:graphicFrameLocks noChangeAspect="1"/>
          </p:cNvGraphicFramePr>
          <p:nvPr>
            <p:extLst>
              <p:ext uri="{D42A27DB-BD31-4B8C-83A1-F6EECF244321}">
                <p14:modId xmlns:p14="http://schemas.microsoft.com/office/powerpoint/2010/main" val="2051265227"/>
              </p:ext>
            </p:extLst>
          </p:nvPr>
        </p:nvGraphicFramePr>
        <p:xfrm>
          <a:off x="1172980" y="4572000"/>
          <a:ext cx="2095500" cy="444500"/>
        </p:xfrm>
        <a:graphic>
          <a:graphicData uri="http://schemas.openxmlformats.org/presentationml/2006/ole">
            <mc:AlternateContent xmlns:mc="http://schemas.openxmlformats.org/markup-compatibility/2006">
              <mc:Choice xmlns:v="urn:schemas-microsoft-com:vml" Requires="v">
                <p:oleObj name="Equation" r:id="rId7" imgW="2095200" imgH="444240" progId="Equation.DSMT4">
                  <p:embed/>
                </p:oleObj>
              </mc:Choice>
              <mc:Fallback>
                <p:oleObj name="Equation" r:id="rId7" imgW="2095200" imgH="444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2980" y="4572000"/>
                        <a:ext cx="209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 (cont.)</a:t>
            </a:r>
          </a:p>
        </p:txBody>
      </p:sp>
      <p:sp>
        <p:nvSpPr>
          <p:cNvPr id="3" name="Content Placeholder 2"/>
          <p:cNvSpPr>
            <a:spLocks noGrp="1"/>
          </p:cNvSpPr>
          <p:nvPr>
            <p:ph idx="1"/>
          </p:nvPr>
        </p:nvSpPr>
        <p:spPr/>
        <p:txBody>
          <a:bodyPr>
            <a:noAutofit/>
          </a:bodyPr>
          <a:lstStyle/>
          <a:p>
            <a:r>
              <a:rPr lang="en-US" dirty="0"/>
              <a:t>A word of caution is in order, however, regarding how CAS software displays vector fields. To avoid overly long vectors and/or confusing images, graphing packages usually scale the vectors downward in length.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 (cont.)</a:t>
            </a:r>
          </a:p>
        </p:txBody>
      </p:sp>
      <p:sp>
        <p:nvSpPr>
          <p:cNvPr id="3" name="Content Placeholder 2"/>
          <p:cNvSpPr>
            <a:spLocks noGrp="1"/>
          </p:cNvSpPr>
          <p:nvPr>
            <p:ph idx="1"/>
          </p:nvPr>
        </p:nvSpPr>
        <p:spPr>
          <a:xfrm>
            <a:off x="457200" y="1097280"/>
            <a:ext cx="8229600" cy="4846320"/>
          </a:xfrm>
        </p:spPr>
        <p:txBody>
          <a:bodyPr>
            <a:noAutofit/>
          </a:bodyPr>
          <a:lstStyle/>
          <a:p>
            <a:r>
              <a:rPr lang="en-US" dirty="0"/>
              <a:t>For instance, </a:t>
            </a:r>
            <a:r>
              <a:rPr lang="en-US" i="1" dirty="0"/>
              <a:t>Mathematica</a:t>
            </a:r>
            <a:r>
              <a:rPr lang="en-US" dirty="0"/>
              <a:t> </a:t>
            </a:r>
            <a:br>
              <a:rPr lang="en-US" dirty="0"/>
            </a:br>
            <a:r>
              <a:rPr lang="en-US" dirty="0"/>
              <a:t>depicts the same vector field </a:t>
            </a:r>
            <a:br>
              <a:rPr lang="en-US" dirty="0"/>
            </a:br>
            <a:r>
              <a:rPr lang="en-US" dirty="0"/>
              <a:t>		     using the </a:t>
            </a:r>
            <a:br>
              <a:rPr lang="en-US" dirty="0"/>
            </a:br>
            <a:r>
              <a:rPr lang="en-US" dirty="0"/>
              <a:t>built-in </a:t>
            </a:r>
            <a:r>
              <a:rPr lang="en-US" dirty="0" err="1">
                <a:latin typeface="Ti86pc" pitchFamily="49" charset="0"/>
              </a:rPr>
              <a:t>VectorPlot</a:t>
            </a:r>
            <a:r>
              <a:rPr lang="en-US" dirty="0"/>
              <a:t> </a:t>
            </a:r>
            <a:br>
              <a:rPr lang="en-US" dirty="0"/>
            </a:br>
            <a:r>
              <a:rPr lang="en-US" dirty="0"/>
              <a:t>command, as shown in </a:t>
            </a:r>
            <a:br>
              <a:rPr lang="en-US" dirty="0"/>
            </a:br>
            <a:r>
              <a:rPr lang="en-US" dirty="0"/>
              <a:t>Figure 2. </a:t>
            </a:r>
          </a:p>
        </p:txBody>
      </p:sp>
      <p:grpSp>
        <p:nvGrpSpPr>
          <p:cNvPr id="8" name="Group 7"/>
          <p:cNvGrpSpPr/>
          <p:nvPr/>
        </p:nvGrpSpPr>
        <p:grpSpPr>
          <a:xfrm>
            <a:off x="5029200" y="1295400"/>
            <a:ext cx="3657600" cy="4568948"/>
            <a:chOff x="5029200" y="1371600"/>
            <a:chExt cx="3657600" cy="4568948"/>
          </a:xfrm>
        </p:grpSpPr>
        <p:pic>
          <p:nvPicPr>
            <p:cNvPr id="334850" name="Picture 2"/>
            <p:cNvPicPr>
              <a:picLocks noChangeAspect="1" noChangeArrowheads="1"/>
            </p:cNvPicPr>
            <p:nvPr/>
          </p:nvPicPr>
          <p:blipFill>
            <a:blip r:embed="rId2" cstate="print"/>
            <a:srcRect/>
            <a:stretch>
              <a:fillRect/>
            </a:stretch>
          </p:blipFill>
          <p:spPr bwMode="auto">
            <a:xfrm>
              <a:off x="5029200" y="1371600"/>
              <a:ext cx="3657600" cy="3665710"/>
            </a:xfrm>
            <a:prstGeom prst="rect">
              <a:avLst/>
            </a:prstGeom>
            <a:noFill/>
            <a:ln w="9525">
              <a:noFill/>
              <a:miter lim="800000"/>
              <a:headEnd/>
              <a:tailEnd/>
            </a:ln>
          </p:spPr>
        </p:pic>
        <p:sp>
          <p:nvSpPr>
            <p:cNvPr id="5" name="Rectangle 4"/>
            <p:cNvSpPr/>
            <p:nvPr/>
          </p:nvSpPr>
          <p:spPr>
            <a:xfrm>
              <a:off x="6096000" y="4959615"/>
              <a:ext cx="1370055" cy="523220"/>
            </a:xfrm>
            <a:prstGeom prst="rect">
              <a:avLst/>
            </a:prstGeom>
          </p:spPr>
          <p:txBody>
            <a:bodyPr wrap="none">
              <a:spAutoFit/>
            </a:bodyPr>
            <a:lstStyle/>
            <a:p>
              <a:r>
                <a:rPr lang="en-US" sz="2800" b="1" dirty="0"/>
                <a:t>Figure 2</a:t>
              </a:r>
            </a:p>
          </p:txBody>
        </p:sp>
        <p:graphicFrame>
          <p:nvGraphicFramePr>
            <p:cNvPr id="334851" name="Object 3"/>
            <p:cNvGraphicFramePr>
              <a:graphicFrameLocks noChangeAspect="1"/>
            </p:cNvGraphicFramePr>
            <p:nvPr>
              <p:extLst>
                <p:ext uri="{D42A27DB-BD31-4B8C-83A1-F6EECF244321}">
                  <p14:modId xmlns:p14="http://schemas.microsoft.com/office/powerpoint/2010/main" val="2996536035"/>
                </p:ext>
              </p:extLst>
            </p:nvPr>
          </p:nvGraphicFramePr>
          <p:xfrm>
            <a:off x="5334000" y="5470648"/>
            <a:ext cx="3263900" cy="469900"/>
          </p:xfrm>
          <a:graphic>
            <a:graphicData uri="http://schemas.openxmlformats.org/presentationml/2006/ole">
              <mc:AlternateContent xmlns:mc="http://schemas.openxmlformats.org/markup-compatibility/2006">
                <mc:Choice xmlns:v="urn:schemas-microsoft-com:vml" Requires="v">
                  <p:oleObj name="Equation" r:id="rId3" imgW="3263760" imgH="469800" progId="Equation.DSMT4">
                    <p:embed/>
                  </p:oleObj>
                </mc:Choice>
                <mc:Fallback>
                  <p:oleObj name="Equation" r:id="rId3" imgW="326376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470648"/>
                          <a:ext cx="326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34852" name="Object 4"/>
          <p:cNvGraphicFramePr>
            <a:graphicFrameLocks noChangeAspect="1"/>
          </p:cNvGraphicFramePr>
          <p:nvPr>
            <p:extLst>
              <p:ext uri="{D42A27DB-BD31-4B8C-83A1-F6EECF244321}">
                <p14:modId xmlns:p14="http://schemas.microsoft.com/office/powerpoint/2010/main" val="3284758301"/>
              </p:ext>
            </p:extLst>
          </p:nvPr>
        </p:nvGraphicFramePr>
        <p:xfrm>
          <a:off x="533400" y="1981200"/>
          <a:ext cx="2209800" cy="419100"/>
        </p:xfrm>
        <a:graphic>
          <a:graphicData uri="http://schemas.openxmlformats.org/presentationml/2006/ole">
            <mc:AlternateContent xmlns:mc="http://schemas.openxmlformats.org/markup-compatibility/2006">
              <mc:Choice xmlns:v="urn:schemas-microsoft-com:vml" Requires="v">
                <p:oleObj name="Equation" r:id="rId5" imgW="2209680" imgH="419040" progId="Equation.DSMT4">
                  <p:embed/>
                </p:oleObj>
              </mc:Choice>
              <mc:Fallback>
                <p:oleObj name="Equation" r:id="rId5" imgW="2209680" imgH="419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981200"/>
                        <a:ext cx="220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 (cont.)</a:t>
            </a:r>
          </a:p>
        </p:txBody>
      </p:sp>
      <p:sp>
        <p:nvSpPr>
          <p:cNvPr id="3" name="Content Placeholder 2"/>
          <p:cNvSpPr>
            <a:spLocks noGrp="1"/>
          </p:cNvSpPr>
          <p:nvPr>
            <p:ph idx="1"/>
          </p:nvPr>
        </p:nvSpPr>
        <p:spPr>
          <a:xfrm>
            <a:off x="457200" y="1149350"/>
            <a:ext cx="8229600" cy="4806950"/>
          </a:xfrm>
        </p:spPr>
        <p:txBody>
          <a:bodyPr/>
          <a:lstStyle/>
          <a:p>
            <a:r>
              <a:rPr lang="en-US" dirty="0"/>
              <a:t>Note the differences in the graphical representations.</a:t>
            </a:r>
          </a:p>
        </p:txBody>
      </p:sp>
      <p:pic>
        <p:nvPicPr>
          <p:cNvPr id="4" name="Content Placeholder 3"/>
          <p:cNvPicPr>
            <a:picLocks noChangeAspect="1"/>
          </p:cNvPicPr>
          <p:nvPr/>
        </p:nvPicPr>
        <p:blipFill>
          <a:blip r:embed="rId2"/>
          <a:stretch>
            <a:fillRect/>
          </a:stretch>
        </p:blipFill>
        <p:spPr>
          <a:xfrm>
            <a:off x="990600" y="1752600"/>
            <a:ext cx="3276600" cy="3276600"/>
          </a:xfrm>
          <a:prstGeom prst="rect">
            <a:avLst/>
          </a:prstGeom>
          <a:effectLst>
            <a:outerShdw blurRad="50800" dist="50800" dir="5400000" algn="ctr" rotWithShape="0">
              <a:srgbClr val="000000">
                <a:alpha val="0"/>
              </a:srgbClr>
            </a:outerShdw>
          </a:effectLst>
        </p:spPr>
      </p:pic>
      <p:pic>
        <p:nvPicPr>
          <p:cNvPr id="5" name="Picture 4"/>
          <p:cNvPicPr>
            <a:picLocks noChangeAspect="1"/>
          </p:cNvPicPr>
          <p:nvPr/>
        </p:nvPicPr>
        <p:blipFill>
          <a:blip r:embed="rId3"/>
          <a:stretch>
            <a:fillRect/>
          </a:stretch>
        </p:blipFill>
        <p:spPr>
          <a:xfrm>
            <a:off x="5105400" y="1752600"/>
            <a:ext cx="3274349" cy="3279807"/>
          </a:xfrm>
          <a:prstGeom prst="rect">
            <a:avLst/>
          </a:prstGeom>
          <a:noFill/>
          <a:ln>
            <a:noFill/>
          </a:ln>
          <a:effectLst>
            <a:outerShdw blurRad="40000" dist="20000" dir="5400000" rotWithShape="0">
              <a:srgbClr val="000000">
                <a:alpha val="0"/>
              </a:srgbClr>
            </a:outerShdw>
          </a:effectLst>
        </p:spPr>
        <p:style>
          <a:lnRef idx="1">
            <a:schemeClr val="accent1"/>
          </a:lnRef>
          <a:fillRef idx="2">
            <a:schemeClr val="accent1"/>
          </a:fillRef>
          <a:effectRef idx="1">
            <a:schemeClr val="accent1"/>
          </a:effectRef>
          <a:fontRef idx="minor">
            <a:schemeClr val="dk1"/>
          </a:fontRef>
        </p:style>
      </p:pic>
      <p:sp>
        <p:nvSpPr>
          <p:cNvPr id="6" name="Rectangle 5"/>
          <p:cNvSpPr/>
          <p:nvPr/>
        </p:nvSpPr>
        <p:spPr>
          <a:xfrm>
            <a:off x="1921535" y="4979316"/>
            <a:ext cx="1370055" cy="523220"/>
          </a:xfrm>
          <a:prstGeom prst="rect">
            <a:avLst/>
          </a:prstGeom>
        </p:spPr>
        <p:txBody>
          <a:bodyPr wrap="none">
            <a:spAutoFit/>
          </a:bodyPr>
          <a:lstStyle/>
          <a:p>
            <a:r>
              <a:rPr lang="en-US" sz="2800" b="1" dirty="0"/>
              <a:t>Figure 1</a:t>
            </a:r>
          </a:p>
        </p:txBody>
      </p:sp>
      <p:sp>
        <p:nvSpPr>
          <p:cNvPr id="7" name="Rectangle 6"/>
          <p:cNvSpPr/>
          <p:nvPr/>
        </p:nvSpPr>
        <p:spPr>
          <a:xfrm>
            <a:off x="6125980" y="4953000"/>
            <a:ext cx="1370055" cy="523220"/>
          </a:xfrm>
          <a:prstGeom prst="rect">
            <a:avLst/>
          </a:prstGeom>
        </p:spPr>
        <p:txBody>
          <a:bodyPr wrap="none">
            <a:spAutoFit/>
          </a:bodyPr>
          <a:lstStyle/>
          <a:p>
            <a:r>
              <a:rPr lang="en-US" sz="2800" b="1" dirty="0"/>
              <a:t>Figure 2</a:t>
            </a:r>
          </a:p>
        </p:txBody>
      </p:sp>
      <p:graphicFrame>
        <p:nvGraphicFramePr>
          <p:cNvPr id="8" name="Object 3"/>
          <p:cNvGraphicFramePr>
            <a:graphicFrameLocks noChangeAspect="1"/>
          </p:cNvGraphicFramePr>
          <p:nvPr>
            <p:extLst>
              <p:ext uri="{D42A27DB-BD31-4B8C-83A1-F6EECF244321}">
                <p14:modId xmlns:p14="http://schemas.microsoft.com/office/powerpoint/2010/main" val="1582464521"/>
              </p:ext>
            </p:extLst>
          </p:nvPr>
        </p:nvGraphicFramePr>
        <p:xfrm>
          <a:off x="5334000" y="5410200"/>
          <a:ext cx="3263900" cy="469900"/>
        </p:xfrm>
        <a:graphic>
          <a:graphicData uri="http://schemas.openxmlformats.org/presentationml/2006/ole">
            <mc:AlternateContent xmlns:mc="http://schemas.openxmlformats.org/markup-compatibility/2006">
              <mc:Choice xmlns:v="urn:schemas-microsoft-com:vml" Requires="v">
                <p:oleObj name="Equation" r:id="rId4" imgW="3263760" imgH="469800" progId="Equation.DSMT4">
                  <p:embed/>
                </p:oleObj>
              </mc:Choice>
              <mc:Fallback>
                <p:oleObj name="Equation" r:id="rId4" imgW="3263760" imgH="469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5410200"/>
                        <a:ext cx="326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4025074086"/>
              </p:ext>
            </p:extLst>
          </p:nvPr>
        </p:nvGraphicFramePr>
        <p:xfrm>
          <a:off x="1524000" y="5486400"/>
          <a:ext cx="2247900" cy="469900"/>
        </p:xfrm>
        <a:graphic>
          <a:graphicData uri="http://schemas.openxmlformats.org/presentationml/2006/ole">
            <mc:AlternateContent xmlns:mc="http://schemas.openxmlformats.org/markup-compatibility/2006">
              <mc:Choice xmlns:v="urn:schemas-microsoft-com:vml" Requires="v">
                <p:oleObj name="Equation" r:id="rId6" imgW="2247840" imgH="469800" progId="Equation.DSMT4">
                  <p:embed/>
                </p:oleObj>
              </mc:Choice>
              <mc:Fallback>
                <p:oleObj name="Equation" r:id="rId6" imgW="2247840" imgH="469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486400"/>
                        <a:ext cx="224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4604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 (cont.)</a:t>
            </a:r>
          </a:p>
        </p:txBody>
      </p:sp>
      <p:sp>
        <p:nvSpPr>
          <p:cNvPr id="3" name="Content Placeholder 2"/>
          <p:cNvSpPr>
            <a:spLocks noGrp="1"/>
          </p:cNvSpPr>
          <p:nvPr>
            <p:ph idx="1"/>
          </p:nvPr>
        </p:nvSpPr>
        <p:spPr/>
        <p:txBody>
          <a:bodyPr>
            <a:noAutofit/>
          </a:bodyPr>
          <a:lstStyle/>
          <a:p>
            <a:r>
              <a:rPr lang="en-US" dirty="0"/>
              <a:t>The relative sizes of the vectors are correct, but the actual lengths are not. Note that </a:t>
            </a:r>
            <a:r>
              <a:rPr lang="en-US" i="1" dirty="0" err="1"/>
              <a:t>Mathematica</a:t>
            </a:r>
            <a:r>
              <a:rPr lang="en-US" dirty="0"/>
              <a:t> also centers each vector at the point it is associated with, instead of placing the tail of the vector at the point.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and Definitions (cont.)</a:t>
            </a:r>
          </a:p>
        </p:txBody>
      </p:sp>
      <p:sp>
        <p:nvSpPr>
          <p:cNvPr id="3" name="Content Placeholder 2"/>
          <p:cNvSpPr>
            <a:spLocks noGrp="1"/>
          </p:cNvSpPr>
          <p:nvPr>
            <p:ph idx="1"/>
          </p:nvPr>
        </p:nvSpPr>
        <p:spPr/>
        <p:txBody>
          <a:bodyPr>
            <a:noAutofit/>
          </a:bodyPr>
          <a:lstStyle/>
          <a:p>
            <a:r>
              <a:rPr lang="en-US" dirty="0"/>
              <a:t>In the case of a vector field </a:t>
            </a:r>
            <a:r>
              <a:rPr lang="en-US" b="1" dirty="0"/>
              <a:t>F</a:t>
            </a:r>
            <a:r>
              <a:rPr lang="en-US" dirty="0"/>
              <a:t> defined on a region of </a:t>
            </a:r>
            <a:r>
              <a:rPr lang="en-US" dirty="0">
                <a:latin typeface="Cambria Math" panose="02040503050406030204" pitchFamily="18" charset="0"/>
                <a:ea typeface="Cambria Math" panose="02040503050406030204" pitchFamily="18" charset="0"/>
              </a:rPr>
              <a:t>ℝ</a:t>
            </a:r>
            <a:r>
              <a:rPr lang="en-US" baseline="30000" dirty="0"/>
              <a:t>2</a:t>
            </a:r>
            <a:r>
              <a:rPr lang="en-US" dirty="0"/>
              <a:t>, each component of </a:t>
            </a:r>
            <a:r>
              <a:rPr lang="en-US" b="1" dirty="0"/>
              <a:t>F</a:t>
            </a:r>
            <a:r>
              <a:rPr lang="en-US" dirty="0"/>
              <a:t> is itself a function of two variables, so </a:t>
            </a:r>
            <a:r>
              <a:rPr lang="en-US" b="1" dirty="0"/>
              <a:t>F</a:t>
            </a:r>
            <a:r>
              <a:rPr lang="en-US" dirty="0"/>
              <a:t> has the following generic form.</a:t>
            </a:r>
          </a:p>
          <a:p>
            <a:pPr>
              <a:lnSpc>
                <a:spcPct val="150000"/>
              </a:lnSpc>
            </a:pPr>
            <a:endParaRPr lang="en-US" dirty="0"/>
          </a:p>
          <a:p>
            <a:r>
              <a:rPr lang="en-US" dirty="0"/>
              <a:t>The typeface used is a reminder of the nature of the functions: </a:t>
            </a:r>
            <a:r>
              <a:rPr lang="en-US" i="1" dirty="0"/>
              <a:t>P</a:t>
            </a:r>
            <a:r>
              <a:rPr lang="en-US" dirty="0"/>
              <a:t> and </a:t>
            </a:r>
            <a:r>
              <a:rPr lang="en-US" i="1" dirty="0"/>
              <a:t>Q</a:t>
            </a:r>
            <a:r>
              <a:rPr lang="en-US" dirty="0"/>
              <a:t> are the </a:t>
            </a:r>
            <a:r>
              <a:rPr lang="en-US" b="1" dirty="0"/>
              <a:t>component functions</a:t>
            </a:r>
            <a:r>
              <a:rPr lang="en-US" dirty="0"/>
              <a:t> of </a:t>
            </a:r>
            <a:r>
              <a:rPr lang="en-US" b="1" dirty="0"/>
              <a:t>F</a:t>
            </a:r>
            <a:r>
              <a:rPr lang="en-US" dirty="0"/>
              <a:t>, and in this context are sometimes referred to as </a:t>
            </a:r>
            <a:r>
              <a:rPr lang="en-US" b="1" dirty="0"/>
              <a:t>scalar functions</a:t>
            </a:r>
            <a:r>
              <a:rPr lang="en-US" dirty="0"/>
              <a:t> or </a:t>
            </a:r>
            <a:r>
              <a:rPr lang="en-US" b="1" dirty="0"/>
              <a:t>scalar fields</a:t>
            </a:r>
            <a:r>
              <a:rPr lang="en-US" dirty="0"/>
              <a:t> since they return a single number (a scalar) at each point (</a:t>
            </a:r>
            <a:r>
              <a:rPr lang="en-US" i="1" dirty="0"/>
              <a:t>x</a:t>
            </a:r>
            <a:r>
              <a:rPr lang="en-US" dirty="0"/>
              <a:t>, </a:t>
            </a:r>
            <a:r>
              <a:rPr lang="en-US" i="1" dirty="0"/>
              <a:t>y</a:t>
            </a:r>
            <a:r>
              <a:rPr lang="en-US" dirty="0"/>
              <a:t>).</a:t>
            </a:r>
          </a:p>
        </p:txBody>
      </p:sp>
      <p:graphicFrame>
        <p:nvGraphicFramePr>
          <p:cNvPr id="335874" name="Object 2"/>
          <p:cNvGraphicFramePr>
            <a:graphicFrameLocks noChangeAspect="1"/>
          </p:cNvGraphicFramePr>
          <p:nvPr/>
        </p:nvGraphicFramePr>
        <p:xfrm>
          <a:off x="1346200" y="2743200"/>
          <a:ext cx="6451600" cy="520700"/>
        </p:xfrm>
        <a:graphic>
          <a:graphicData uri="http://schemas.openxmlformats.org/presentationml/2006/ole">
            <mc:AlternateContent xmlns:mc="http://schemas.openxmlformats.org/markup-compatibility/2006">
              <mc:Choice xmlns:v="urn:schemas-microsoft-com:vml" Requires="v">
                <p:oleObj name="Equation" r:id="rId2" imgW="6451560" imgH="520560" progId="Equation.DSMT4">
                  <p:embed/>
                </p:oleObj>
              </mc:Choice>
              <mc:Fallback>
                <p:oleObj name="Equation" r:id="rId2" imgW="645156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0" y="2743200"/>
                        <a:ext cx="6451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3340</TotalTime>
  <Words>2100</Words>
  <Application>Microsoft Office PowerPoint</Application>
  <PresentationFormat>On-screen Show (4:3)</PresentationFormat>
  <Paragraphs>147</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Cambria Math</vt:lpstr>
      <vt:lpstr>Ti86pc</vt:lpstr>
      <vt:lpstr>Office Theme</vt:lpstr>
      <vt:lpstr>Equation</vt:lpstr>
      <vt:lpstr>Section 15.1</vt:lpstr>
      <vt:lpstr>Terms and Definitions</vt:lpstr>
      <vt:lpstr>Terms and Definitions (cont.)</vt:lpstr>
      <vt:lpstr>Terms and Definitions (cont.)</vt:lpstr>
      <vt:lpstr>Terms and Definitions (cont.)</vt:lpstr>
      <vt:lpstr>Terms and Definitions (cont.)</vt:lpstr>
      <vt:lpstr>Terms and Definitions (cont.)</vt:lpstr>
      <vt:lpstr>Terms and Definitions (cont.)</vt:lpstr>
      <vt:lpstr>Terms and Definitions (cont.)</vt:lpstr>
      <vt:lpstr>Terms and Definitions (cont.)</vt:lpstr>
      <vt:lpstr>Example 1: Describing and Sketching a Vector Field</vt:lpstr>
      <vt:lpstr>Example 1: Describing and Sketching a Vector Field (cont.)</vt:lpstr>
      <vt:lpstr>Example 1: Describing and Sketching a Vector Field (cont.)</vt:lpstr>
      <vt:lpstr>Example 2: Describing and Sketching a Vector Field</vt:lpstr>
      <vt:lpstr>Examples of Vector Fields</vt:lpstr>
      <vt:lpstr>Examples of Vector Fields (cont.)</vt:lpstr>
      <vt:lpstr>Examples of Vector Fields (cont.)</vt:lpstr>
      <vt:lpstr>Examples of Vector Fields (cont.)</vt:lpstr>
      <vt:lpstr>Examples of Vector Fields (cont.)</vt:lpstr>
      <vt:lpstr>Example 3: Expressing Newton's Law of Universal Gravitational as a Gravitational Field</vt:lpstr>
      <vt:lpstr>Example 3: Expressing Newton's Law of Universal Gravitational as a Gravitational Field (cont.)</vt:lpstr>
      <vt:lpstr>Example 3: Expressing Newton's Law of Universal Gravitational as a Gravitational Field (cont.)</vt:lpstr>
      <vt:lpstr>Example 4: Expressing Coulomb's Law as an Electric Field</vt:lpstr>
      <vt:lpstr>Example 4: Expressing Coulomb's Law as an Electric Field (cont.)</vt:lpstr>
      <vt:lpstr>Example 4: Expressing Coulomb's Law as an Electric Field (cont.)</vt:lpstr>
      <vt:lpstr>Example 4: Expressing Coulomb's Law as an Electric Field (cont.)</vt:lpstr>
      <vt:lpstr>Examples of Vector Fields (cont.)</vt:lpstr>
      <vt:lpstr>Example 5: Finding the Gradient Vector Field of a Scalar Field</vt:lpstr>
      <vt:lpstr>Example 5: Finding the Gradient Vector Field of a Scalar Field (cont.)</vt:lpstr>
      <vt:lpstr>Example 5: Finding the Gradient Vector Field of a Scalar Field (cont.)</vt:lpstr>
      <vt:lpstr>Examples of Vector Fields (cont.)</vt:lpstr>
      <vt:lpstr>Example 6: Showing That a Gravitational Field Is Conservative </vt:lpstr>
      <vt:lpstr>Example 6: Showing That a Gravitational Field Is Conservative (cont.)</vt:lpstr>
      <vt:lpstr>Technology Note: Graphing Vector Fields </vt:lpstr>
      <vt:lpstr>Technology Note: Graphing Vector Fields (cont.)</vt:lpstr>
      <vt:lpstr>Technology Note: Graphing Vector Fields (cont.)</vt:lpstr>
      <vt:lpstr>Technology Note: Graphing Vector Fields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354</cp:revision>
  <dcterms:created xsi:type="dcterms:W3CDTF">2013-04-26T14:43:13Z</dcterms:created>
  <dcterms:modified xsi:type="dcterms:W3CDTF">2023-05-18T20:37:17Z</dcterms:modified>
</cp:coreProperties>
</file>