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256" r:id="rId2"/>
    <p:sldId id="278" r:id="rId3"/>
    <p:sldId id="286" r:id="rId4"/>
    <p:sldId id="279" r:id="rId5"/>
    <p:sldId id="259" r:id="rId6"/>
    <p:sldId id="280" r:id="rId7"/>
    <p:sldId id="281" r:id="rId8"/>
    <p:sldId id="260" r:id="rId9"/>
    <p:sldId id="287" r:id="rId10"/>
    <p:sldId id="261" r:id="rId11"/>
    <p:sldId id="262" r:id="rId12"/>
    <p:sldId id="263" r:id="rId13"/>
    <p:sldId id="282" r:id="rId14"/>
    <p:sldId id="264" r:id="rId15"/>
    <p:sldId id="265" r:id="rId16"/>
    <p:sldId id="266" r:id="rId17"/>
    <p:sldId id="267" r:id="rId18"/>
    <p:sldId id="269" r:id="rId19"/>
    <p:sldId id="268" r:id="rId20"/>
    <p:sldId id="270" r:id="rId21"/>
    <p:sldId id="288" r:id="rId22"/>
    <p:sldId id="272" r:id="rId23"/>
    <p:sldId id="273" r:id="rId24"/>
    <p:sldId id="274" r:id="rId25"/>
    <p:sldId id="283" r:id="rId26"/>
    <p:sldId id="285" r:id="rId27"/>
    <p:sldId id="275" r:id="rId28"/>
    <p:sldId id="276" r:id="rId29"/>
    <p:sldId id="277"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FFCC"/>
    <a:srgbClr val="366092"/>
    <a:srgbClr val="000000"/>
    <a:srgbClr val="004786"/>
    <a:srgbClr val="FFFF99"/>
    <a:srgbClr val="000099"/>
    <a:srgbClr val="008080"/>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669" autoAdjust="0"/>
    <p:restoredTop sz="94660"/>
  </p:normalViewPr>
  <p:slideViewPr>
    <p:cSldViewPr>
      <p:cViewPr varScale="1">
        <p:scale>
          <a:sx n="104" d="100"/>
          <a:sy n="104" d="100"/>
        </p:scale>
        <p:origin x="1338"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8C14D66-ABF5-4913-87E1-51DE239BD2C6}" type="datetimeFigureOut">
              <a:rPr lang="en-US" smtClean="0"/>
              <a:pPr/>
              <a:t>5/19/2023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9DF456A-2978-4074-8D97-A2A7F4521536}" type="slidenum">
              <a:rPr lang="en-US" smtClean="0"/>
              <a:pPr/>
              <a:t>‹#›</a:t>
            </a:fld>
            <a:endParaRPr lang="en-US" dirty="0"/>
          </a:p>
        </p:txBody>
      </p:sp>
    </p:spTree>
    <p:extLst>
      <p:ext uri="{BB962C8B-B14F-4D97-AF65-F5344CB8AC3E}">
        <p14:creationId xmlns:p14="http://schemas.microsoft.com/office/powerpoint/2010/main" val="9551592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p:nvPr>
        </p:nvSpPr>
        <p:spPr>
          <a:xfrm>
            <a:off x="685800" y="2133600"/>
            <a:ext cx="7772400" cy="1470025"/>
          </a:xfrm>
          <a:prstGeom prst="rect">
            <a:avLst/>
          </a:prstGeom>
        </p:spPr>
        <p:txBody>
          <a:bodyPr/>
          <a:lstStyle/>
          <a:p>
            <a:pPr eaLnBrk="1" hangingPunct="1"/>
            <a:r>
              <a:rPr lang="en-US" dirty="0">
                <a:solidFill>
                  <a:srgbClr val="004786"/>
                </a:solidFill>
                <a:latin typeface="Arial" charset="0"/>
                <a:cs typeface="Arial" charset="0"/>
              </a:rPr>
              <a:t>Section X.X</a:t>
            </a:r>
          </a:p>
        </p:txBody>
      </p:sp>
      <p:sp>
        <p:nvSpPr>
          <p:cNvPr id="13" name="Subtitle 2"/>
          <p:cNvSpPr>
            <a:spLocks noGrp="1"/>
          </p:cNvSpPr>
          <p:nvPr userDrawn="1">
            <p:ph type="subTitle" idx="1"/>
          </p:nvPr>
        </p:nvSpPr>
        <p:spPr>
          <a:xfrm>
            <a:off x="1371600" y="3505200"/>
            <a:ext cx="6400800" cy="1752600"/>
          </a:xfrm>
          <a:prstGeom prst="rect">
            <a:avLst/>
          </a:prstGeom>
        </p:spPr>
        <p:txBody>
          <a:bodyPr rtlCol="0">
            <a:normAutofit/>
          </a:bodyPr>
          <a:lstStyle/>
          <a:p>
            <a:pPr eaLnBrk="1" fontAlgn="auto" hangingPunct="1">
              <a:spcAft>
                <a:spcPts val="0"/>
              </a:spcAft>
              <a:buFont typeface="Arial" pitchFamily="34" charset="0"/>
              <a:buNone/>
              <a:defRPr/>
            </a:pPr>
            <a:r>
              <a:rPr lang="en-US" b="1" i="1" dirty="0">
                <a:solidFill>
                  <a:srgbClr val="004786"/>
                </a:solidFill>
                <a:latin typeface="Arial" pitchFamily="34" charset="0"/>
                <a:cs typeface="Arial" pitchFamily="34" charset="0"/>
              </a:rPr>
              <a:t>Section Title</a:t>
            </a:r>
          </a:p>
          <a:p>
            <a:pPr eaLnBrk="1" fontAlgn="auto" hangingPunct="1">
              <a:spcAft>
                <a:spcPts val="0"/>
              </a:spcAft>
              <a:buFont typeface="Arial" pitchFamily="34" charset="0"/>
              <a:buNone/>
              <a:defRPr/>
            </a:pPr>
            <a:endParaRPr lang="en-US" dirty="0"/>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
        <p:nvSpPr>
          <p:cNvPr id="15" name="TextBox 5"/>
          <p:cNvSpPr txBox="1">
            <a:spLocks noChangeArrowheads="1"/>
          </p:cNvSpPr>
          <p:nvPr userDrawn="1"/>
        </p:nvSpPr>
        <p:spPr bwMode="auto">
          <a:xfrm>
            <a:off x="6164283" y="5856514"/>
            <a:ext cx="2819400" cy="646331"/>
          </a:xfrm>
          <a:prstGeom prst="rect">
            <a:avLst/>
          </a:prstGeom>
          <a:noFill/>
          <a:ln>
            <a:noFill/>
          </a:ln>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1"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12" name="Straight Connector 11"/>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3"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4" name="Straight Connector 13"/>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6" name="TextBox 5"/>
          <p:cNvSpPr txBox="1">
            <a:spLocks noChangeArrowheads="1"/>
          </p:cNvSpPr>
          <p:nvPr userDrawn="1"/>
        </p:nvSpPr>
        <p:spPr bwMode="auto">
          <a:xfrm>
            <a:off x="6164283" y="5856514"/>
            <a:ext cx="2819400" cy="646331"/>
          </a:xfrm>
          <a:prstGeom prst="rect">
            <a:avLst/>
          </a:prstGeom>
          <a:noFill/>
          <a:ln>
            <a:noFill/>
          </a:ln>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24.bin"/><Relationship Id="rId13" Type="http://schemas.openxmlformats.org/officeDocument/2006/relationships/image" Target="../media/image30.wmf"/><Relationship Id="rId3" Type="http://schemas.openxmlformats.org/officeDocument/2006/relationships/image" Target="../media/image25.wmf"/><Relationship Id="rId7" Type="http://schemas.openxmlformats.org/officeDocument/2006/relationships/image" Target="../media/image27.wmf"/><Relationship Id="rId12" Type="http://schemas.openxmlformats.org/officeDocument/2006/relationships/oleObject" Target="../embeddings/oleObject26.bin"/><Relationship Id="rId2" Type="http://schemas.openxmlformats.org/officeDocument/2006/relationships/oleObject" Target="../embeddings/oleObject21.bin"/><Relationship Id="rId1" Type="http://schemas.openxmlformats.org/officeDocument/2006/relationships/slideLayout" Target="../slideLayouts/slideLayout2.xml"/><Relationship Id="rId6" Type="http://schemas.openxmlformats.org/officeDocument/2006/relationships/oleObject" Target="../embeddings/oleObject23.bin"/><Relationship Id="rId11" Type="http://schemas.openxmlformats.org/officeDocument/2006/relationships/image" Target="../media/image29.wmf"/><Relationship Id="rId5" Type="http://schemas.openxmlformats.org/officeDocument/2006/relationships/image" Target="../media/image26.wmf"/><Relationship Id="rId15" Type="http://schemas.openxmlformats.org/officeDocument/2006/relationships/image" Target="../media/image31.wmf"/><Relationship Id="rId10" Type="http://schemas.openxmlformats.org/officeDocument/2006/relationships/oleObject" Target="../embeddings/oleObject25.bin"/><Relationship Id="rId4" Type="http://schemas.openxmlformats.org/officeDocument/2006/relationships/oleObject" Target="../embeddings/oleObject22.bin"/><Relationship Id="rId9" Type="http://schemas.openxmlformats.org/officeDocument/2006/relationships/image" Target="../media/image28.wmf"/><Relationship Id="rId14" Type="http://schemas.openxmlformats.org/officeDocument/2006/relationships/oleObject" Target="../embeddings/oleObject27.bin"/></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31.bin"/><Relationship Id="rId3" Type="http://schemas.openxmlformats.org/officeDocument/2006/relationships/image" Target="../media/image32.wmf"/><Relationship Id="rId7" Type="http://schemas.openxmlformats.org/officeDocument/2006/relationships/image" Target="../media/image34.wmf"/><Relationship Id="rId2" Type="http://schemas.openxmlformats.org/officeDocument/2006/relationships/oleObject" Target="../embeddings/oleObject28.bin"/><Relationship Id="rId1" Type="http://schemas.openxmlformats.org/officeDocument/2006/relationships/slideLayout" Target="../slideLayouts/slideLayout2.xml"/><Relationship Id="rId6" Type="http://schemas.openxmlformats.org/officeDocument/2006/relationships/oleObject" Target="../embeddings/oleObject30.bin"/><Relationship Id="rId5" Type="http://schemas.openxmlformats.org/officeDocument/2006/relationships/image" Target="../media/image33.wmf"/><Relationship Id="rId4" Type="http://schemas.openxmlformats.org/officeDocument/2006/relationships/oleObject" Target="../embeddings/oleObject29.bin"/><Relationship Id="rId9" Type="http://schemas.openxmlformats.org/officeDocument/2006/relationships/image" Target="../media/image35.wmf"/></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35.bin"/><Relationship Id="rId13" Type="http://schemas.openxmlformats.org/officeDocument/2006/relationships/image" Target="../media/image41.wmf"/><Relationship Id="rId3" Type="http://schemas.openxmlformats.org/officeDocument/2006/relationships/image" Target="../media/image36.wmf"/><Relationship Id="rId7" Type="http://schemas.openxmlformats.org/officeDocument/2006/relationships/image" Target="../media/image38.wmf"/><Relationship Id="rId12" Type="http://schemas.openxmlformats.org/officeDocument/2006/relationships/oleObject" Target="../embeddings/oleObject37.bin"/><Relationship Id="rId17" Type="http://schemas.openxmlformats.org/officeDocument/2006/relationships/image" Target="../media/image43.wmf"/><Relationship Id="rId2" Type="http://schemas.openxmlformats.org/officeDocument/2006/relationships/oleObject" Target="../embeddings/oleObject32.bin"/><Relationship Id="rId16" Type="http://schemas.openxmlformats.org/officeDocument/2006/relationships/oleObject" Target="../embeddings/oleObject39.bin"/><Relationship Id="rId1" Type="http://schemas.openxmlformats.org/officeDocument/2006/relationships/slideLayout" Target="../slideLayouts/slideLayout2.xml"/><Relationship Id="rId6" Type="http://schemas.openxmlformats.org/officeDocument/2006/relationships/oleObject" Target="../embeddings/oleObject34.bin"/><Relationship Id="rId11" Type="http://schemas.openxmlformats.org/officeDocument/2006/relationships/image" Target="../media/image40.wmf"/><Relationship Id="rId5" Type="http://schemas.openxmlformats.org/officeDocument/2006/relationships/image" Target="../media/image37.wmf"/><Relationship Id="rId15" Type="http://schemas.openxmlformats.org/officeDocument/2006/relationships/image" Target="../media/image42.wmf"/><Relationship Id="rId10" Type="http://schemas.openxmlformats.org/officeDocument/2006/relationships/oleObject" Target="../embeddings/oleObject36.bin"/><Relationship Id="rId4" Type="http://schemas.openxmlformats.org/officeDocument/2006/relationships/oleObject" Target="../embeddings/oleObject33.bin"/><Relationship Id="rId9" Type="http://schemas.openxmlformats.org/officeDocument/2006/relationships/image" Target="../media/image39.wmf"/><Relationship Id="rId14" Type="http://schemas.openxmlformats.org/officeDocument/2006/relationships/oleObject" Target="../embeddings/oleObject38.bin"/></Relationships>
</file>

<file path=ppt/slides/_rels/slide13.xml.rels><?xml version="1.0" encoding="UTF-8" standalone="yes"?>
<Relationships xmlns="http://schemas.openxmlformats.org/package/2006/relationships"><Relationship Id="rId3" Type="http://schemas.openxmlformats.org/officeDocument/2006/relationships/image" Target="../media/image44.wmf"/><Relationship Id="rId2" Type="http://schemas.openxmlformats.org/officeDocument/2006/relationships/oleObject" Target="../embeddings/oleObject40.bin"/><Relationship Id="rId1" Type="http://schemas.openxmlformats.org/officeDocument/2006/relationships/slideLayout" Target="../slideLayouts/slideLayout2.xml"/><Relationship Id="rId5" Type="http://schemas.openxmlformats.org/officeDocument/2006/relationships/image" Target="../media/image45.wmf"/><Relationship Id="rId4" Type="http://schemas.openxmlformats.org/officeDocument/2006/relationships/oleObject" Target="../embeddings/oleObject41.bin"/></Relationships>
</file>

<file path=ppt/slides/_rels/slide14.xml.rels><?xml version="1.0" encoding="UTF-8" standalone="yes"?>
<Relationships xmlns="http://schemas.openxmlformats.org/package/2006/relationships"><Relationship Id="rId3" Type="http://schemas.openxmlformats.org/officeDocument/2006/relationships/image" Target="../media/image46.wmf"/><Relationship Id="rId2" Type="http://schemas.openxmlformats.org/officeDocument/2006/relationships/oleObject" Target="../embeddings/oleObject42.bin"/><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46.bin"/><Relationship Id="rId3" Type="http://schemas.openxmlformats.org/officeDocument/2006/relationships/image" Target="../media/image47.wmf"/><Relationship Id="rId7" Type="http://schemas.openxmlformats.org/officeDocument/2006/relationships/image" Target="../media/image49.wmf"/><Relationship Id="rId2" Type="http://schemas.openxmlformats.org/officeDocument/2006/relationships/oleObject" Target="../embeddings/oleObject43.bin"/><Relationship Id="rId1" Type="http://schemas.openxmlformats.org/officeDocument/2006/relationships/slideLayout" Target="../slideLayouts/slideLayout2.xml"/><Relationship Id="rId6" Type="http://schemas.openxmlformats.org/officeDocument/2006/relationships/oleObject" Target="../embeddings/oleObject45.bin"/><Relationship Id="rId11" Type="http://schemas.openxmlformats.org/officeDocument/2006/relationships/image" Target="../media/image51.wmf"/><Relationship Id="rId5" Type="http://schemas.openxmlformats.org/officeDocument/2006/relationships/image" Target="../media/image48.wmf"/><Relationship Id="rId10" Type="http://schemas.openxmlformats.org/officeDocument/2006/relationships/oleObject" Target="../embeddings/oleObject47.bin"/><Relationship Id="rId4" Type="http://schemas.openxmlformats.org/officeDocument/2006/relationships/oleObject" Target="../embeddings/oleObject44.bin"/><Relationship Id="rId9" Type="http://schemas.openxmlformats.org/officeDocument/2006/relationships/image" Target="../media/image50.wmf"/></Relationships>
</file>

<file path=ppt/slides/_rels/slide16.xml.rels><?xml version="1.0" encoding="UTF-8" standalone="yes"?>
<Relationships xmlns="http://schemas.openxmlformats.org/package/2006/relationships"><Relationship Id="rId8" Type="http://schemas.openxmlformats.org/officeDocument/2006/relationships/oleObject" Target="../embeddings/oleObject51.bin"/><Relationship Id="rId3" Type="http://schemas.openxmlformats.org/officeDocument/2006/relationships/image" Target="../media/image52.wmf"/><Relationship Id="rId7" Type="http://schemas.openxmlformats.org/officeDocument/2006/relationships/image" Target="../media/image54.wmf"/><Relationship Id="rId2" Type="http://schemas.openxmlformats.org/officeDocument/2006/relationships/oleObject" Target="../embeddings/oleObject48.bin"/><Relationship Id="rId1" Type="http://schemas.openxmlformats.org/officeDocument/2006/relationships/slideLayout" Target="../slideLayouts/slideLayout2.xml"/><Relationship Id="rId6" Type="http://schemas.openxmlformats.org/officeDocument/2006/relationships/oleObject" Target="../embeddings/oleObject50.bin"/><Relationship Id="rId5" Type="http://schemas.openxmlformats.org/officeDocument/2006/relationships/image" Target="../media/image53.wmf"/><Relationship Id="rId4" Type="http://schemas.openxmlformats.org/officeDocument/2006/relationships/oleObject" Target="../embeddings/oleObject49.bin"/><Relationship Id="rId9" Type="http://schemas.openxmlformats.org/officeDocument/2006/relationships/image" Target="../media/image55.wmf"/></Relationships>
</file>

<file path=ppt/slides/_rels/slide17.xml.rels><?xml version="1.0" encoding="UTF-8" standalone="yes"?>
<Relationships xmlns="http://schemas.openxmlformats.org/package/2006/relationships"><Relationship Id="rId2" Type="http://schemas.openxmlformats.org/officeDocument/2006/relationships/image" Target="../media/image56.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8" Type="http://schemas.openxmlformats.org/officeDocument/2006/relationships/oleObject" Target="../embeddings/oleObject55.bin"/><Relationship Id="rId13" Type="http://schemas.openxmlformats.org/officeDocument/2006/relationships/image" Target="../media/image62.wmf"/><Relationship Id="rId3" Type="http://schemas.openxmlformats.org/officeDocument/2006/relationships/image" Target="../media/image57.wmf"/><Relationship Id="rId7" Type="http://schemas.openxmlformats.org/officeDocument/2006/relationships/image" Target="../media/image59.wmf"/><Relationship Id="rId12" Type="http://schemas.openxmlformats.org/officeDocument/2006/relationships/oleObject" Target="../embeddings/oleObject57.bin"/><Relationship Id="rId2" Type="http://schemas.openxmlformats.org/officeDocument/2006/relationships/oleObject" Target="../embeddings/oleObject52.bin"/><Relationship Id="rId1" Type="http://schemas.openxmlformats.org/officeDocument/2006/relationships/slideLayout" Target="../slideLayouts/slideLayout2.xml"/><Relationship Id="rId6" Type="http://schemas.openxmlformats.org/officeDocument/2006/relationships/oleObject" Target="../embeddings/oleObject54.bin"/><Relationship Id="rId11" Type="http://schemas.openxmlformats.org/officeDocument/2006/relationships/image" Target="../media/image61.wmf"/><Relationship Id="rId5" Type="http://schemas.openxmlformats.org/officeDocument/2006/relationships/image" Target="../media/image58.wmf"/><Relationship Id="rId15" Type="http://schemas.openxmlformats.org/officeDocument/2006/relationships/image" Target="../media/image63.wmf"/><Relationship Id="rId10" Type="http://schemas.openxmlformats.org/officeDocument/2006/relationships/oleObject" Target="../embeddings/oleObject56.bin"/><Relationship Id="rId4" Type="http://schemas.openxmlformats.org/officeDocument/2006/relationships/oleObject" Target="../embeddings/oleObject53.bin"/><Relationship Id="rId9" Type="http://schemas.openxmlformats.org/officeDocument/2006/relationships/image" Target="../media/image60.wmf"/><Relationship Id="rId14" Type="http://schemas.openxmlformats.org/officeDocument/2006/relationships/oleObject" Target="../embeddings/oleObject58.bin"/></Relationships>
</file>

<file path=ppt/slides/_rels/slide19.xml.rels><?xml version="1.0" encoding="UTF-8" standalone="yes"?>
<Relationships xmlns="http://schemas.openxmlformats.org/package/2006/relationships"><Relationship Id="rId8" Type="http://schemas.openxmlformats.org/officeDocument/2006/relationships/oleObject" Target="../embeddings/oleObject62.bin"/><Relationship Id="rId13" Type="http://schemas.openxmlformats.org/officeDocument/2006/relationships/image" Target="../media/image69.wmf"/><Relationship Id="rId3" Type="http://schemas.openxmlformats.org/officeDocument/2006/relationships/image" Target="../media/image64.wmf"/><Relationship Id="rId7" Type="http://schemas.openxmlformats.org/officeDocument/2006/relationships/image" Target="../media/image66.wmf"/><Relationship Id="rId12" Type="http://schemas.openxmlformats.org/officeDocument/2006/relationships/oleObject" Target="../embeddings/oleObject64.bin"/><Relationship Id="rId2" Type="http://schemas.openxmlformats.org/officeDocument/2006/relationships/oleObject" Target="../embeddings/oleObject59.bin"/><Relationship Id="rId1" Type="http://schemas.openxmlformats.org/officeDocument/2006/relationships/slideLayout" Target="../slideLayouts/slideLayout2.xml"/><Relationship Id="rId6" Type="http://schemas.openxmlformats.org/officeDocument/2006/relationships/oleObject" Target="../embeddings/oleObject61.bin"/><Relationship Id="rId11" Type="http://schemas.openxmlformats.org/officeDocument/2006/relationships/image" Target="../media/image68.wmf"/><Relationship Id="rId5" Type="http://schemas.openxmlformats.org/officeDocument/2006/relationships/image" Target="../media/image65.wmf"/><Relationship Id="rId15" Type="http://schemas.openxmlformats.org/officeDocument/2006/relationships/image" Target="../media/image70.wmf"/><Relationship Id="rId10" Type="http://schemas.openxmlformats.org/officeDocument/2006/relationships/oleObject" Target="../embeddings/oleObject63.bin"/><Relationship Id="rId4" Type="http://schemas.openxmlformats.org/officeDocument/2006/relationships/oleObject" Target="../embeddings/oleObject60.bin"/><Relationship Id="rId9" Type="http://schemas.openxmlformats.org/officeDocument/2006/relationships/image" Target="../media/image67.wmf"/><Relationship Id="rId14" Type="http://schemas.openxmlformats.org/officeDocument/2006/relationships/oleObject" Target="../embeddings/oleObject65.bin"/></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2.xml"/><Relationship Id="rId5" Type="http://schemas.openxmlformats.org/officeDocument/2006/relationships/image" Target="../media/image3.wmf"/><Relationship Id="rId4" Type="http://schemas.openxmlformats.org/officeDocument/2006/relationships/oleObject" Target="../embeddings/oleObject2.bin"/></Relationships>
</file>

<file path=ppt/slides/_rels/slide20.xml.rels><?xml version="1.0" encoding="UTF-8" standalone="yes"?>
<Relationships xmlns="http://schemas.openxmlformats.org/package/2006/relationships"><Relationship Id="rId3" Type="http://schemas.openxmlformats.org/officeDocument/2006/relationships/image" Target="../media/image71.wmf"/><Relationship Id="rId2" Type="http://schemas.openxmlformats.org/officeDocument/2006/relationships/oleObject" Target="../embeddings/oleObject66.bin"/><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openxmlformats.org/officeDocument/2006/relationships/oleObject" Target="../embeddings/oleObject70.bin"/><Relationship Id="rId13" Type="http://schemas.openxmlformats.org/officeDocument/2006/relationships/image" Target="../media/image77.wmf"/><Relationship Id="rId3" Type="http://schemas.openxmlformats.org/officeDocument/2006/relationships/image" Target="../media/image72.wmf"/><Relationship Id="rId7" Type="http://schemas.openxmlformats.org/officeDocument/2006/relationships/image" Target="../media/image74.wmf"/><Relationship Id="rId12" Type="http://schemas.openxmlformats.org/officeDocument/2006/relationships/oleObject" Target="../embeddings/oleObject72.bin"/><Relationship Id="rId2" Type="http://schemas.openxmlformats.org/officeDocument/2006/relationships/oleObject" Target="../embeddings/oleObject67.bin"/><Relationship Id="rId1" Type="http://schemas.openxmlformats.org/officeDocument/2006/relationships/slideLayout" Target="../slideLayouts/slideLayout2.xml"/><Relationship Id="rId6" Type="http://schemas.openxmlformats.org/officeDocument/2006/relationships/oleObject" Target="../embeddings/oleObject69.bin"/><Relationship Id="rId11" Type="http://schemas.openxmlformats.org/officeDocument/2006/relationships/image" Target="../media/image76.wmf"/><Relationship Id="rId5" Type="http://schemas.openxmlformats.org/officeDocument/2006/relationships/image" Target="../media/image73.wmf"/><Relationship Id="rId10" Type="http://schemas.openxmlformats.org/officeDocument/2006/relationships/oleObject" Target="../embeddings/oleObject71.bin"/><Relationship Id="rId4" Type="http://schemas.openxmlformats.org/officeDocument/2006/relationships/oleObject" Target="../embeddings/oleObject68.bin"/><Relationship Id="rId9" Type="http://schemas.openxmlformats.org/officeDocument/2006/relationships/image" Target="../media/image75.wmf"/></Relationships>
</file>

<file path=ppt/slides/_rels/slide22.xml.rels><?xml version="1.0" encoding="UTF-8" standalone="yes"?>
<Relationships xmlns="http://schemas.openxmlformats.org/package/2006/relationships"><Relationship Id="rId3" Type="http://schemas.openxmlformats.org/officeDocument/2006/relationships/image" Target="../media/image78.wmf"/><Relationship Id="rId2" Type="http://schemas.openxmlformats.org/officeDocument/2006/relationships/oleObject" Target="../embeddings/oleObject73.bin"/><Relationship Id="rId1" Type="http://schemas.openxmlformats.org/officeDocument/2006/relationships/slideLayout" Target="../slideLayouts/slideLayout2.xml"/><Relationship Id="rId4" Type="http://schemas.openxmlformats.org/officeDocument/2006/relationships/image" Target="../media/image79.png"/></Relationships>
</file>

<file path=ppt/slides/_rels/slide23.xml.rels><?xml version="1.0" encoding="UTF-8" standalone="yes"?>
<Relationships xmlns="http://schemas.openxmlformats.org/package/2006/relationships"><Relationship Id="rId8" Type="http://schemas.openxmlformats.org/officeDocument/2006/relationships/oleObject" Target="../embeddings/oleObject77.bin"/><Relationship Id="rId3" Type="http://schemas.openxmlformats.org/officeDocument/2006/relationships/image" Target="../media/image80.wmf"/><Relationship Id="rId7" Type="http://schemas.openxmlformats.org/officeDocument/2006/relationships/image" Target="../media/image82.wmf"/><Relationship Id="rId2" Type="http://schemas.openxmlformats.org/officeDocument/2006/relationships/oleObject" Target="../embeddings/oleObject74.bin"/><Relationship Id="rId1" Type="http://schemas.openxmlformats.org/officeDocument/2006/relationships/slideLayout" Target="../slideLayouts/slideLayout2.xml"/><Relationship Id="rId6" Type="http://schemas.openxmlformats.org/officeDocument/2006/relationships/oleObject" Target="../embeddings/oleObject76.bin"/><Relationship Id="rId5" Type="http://schemas.openxmlformats.org/officeDocument/2006/relationships/image" Target="../media/image81.wmf"/><Relationship Id="rId4" Type="http://schemas.openxmlformats.org/officeDocument/2006/relationships/oleObject" Target="../embeddings/oleObject75.bin"/><Relationship Id="rId9" Type="http://schemas.openxmlformats.org/officeDocument/2006/relationships/image" Target="../media/image83.wmf"/></Relationships>
</file>

<file path=ppt/slides/_rels/slide24.xml.rels><?xml version="1.0" encoding="UTF-8" standalone="yes"?>
<Relationships xmlns="http://schemas.openxmlformats.org/package/2006/relationships"><Relationship Id="rId8" Type="http://schemas.openxmlformats.org/officeDocument/2006/relationships/oleObject" Target="../embeddings/oleObject81.bin"/><Relationship Id="rId13" Type="http://schemas.openxmlformats.org/officeDocument/2006/relationships/image" Target="../media/image89.wmf"/><Relationship Id="rId3" Type="http://schemas.openxmlformats.org/officeDocument/2006/relationships/image" Target="../media/image84.wmf"/><Relationship Id="rId7" Type="http://schemas.openxmlformats.org/officeDocument/2006/relationships/image" Target="../media/image86.wmf"/><Relationship Id="rId12" Type="http://schemas.openxmlformats.org/officeDocument/2006/relationships/oleObject" Target="../embeddings/oleObject83.bin"/><Relationship Id="rId2" Type="http://schemas.openxmlformats.org/officeDocument/2006/relationships/oleObject" Target="../embeddings/oleObject78.bin"/><Relationship Id="rId1" Type="http://schemas.openxmlformats.org/officeDocument/2006/relationships/slideLayout" Target="../slideLayouts/slideLayout2.xml"/><Relationship Id="rId6" Type="http://schemas.openxmlformats.org/officeDocument/2006/relationships/oleObject" Target="../embeddings/oleObject80.bin"/><Relationship Id="rId11" Type="http://schemas.openxmlformats.org/officeDocument/2006/relationships/image" Target="../media/image88.wmf"/><Relationship Id="rId5" Type="http://schemas.openxmlformats.org/officeDocument/2006/relationships/image" Target="../media/image85.wmf"/><Relationship Id="rId15" Type="http://schemas.openxmlformats.org/officeDocument/2006/relationships/image" Target="../media/image90.wmf"/><Relationship Id="rId10" Type="http://schemas.openxmlformats.org/officeDocument/2006/relationships/oleObject" Target="../embeddings/oleObject82.bin"/><Relationship Id="rId4" Type="http://schemas.openxmlformats.org/officeDocument/2006/relationships/oleObject" Target="../embeddings/oleObject79.bin"/><Relationship Id="rId9" Type="http://schemas.openxmlformats.org/officeDocument/2006/relationships/image" Target="../media/image87.wmf"/><Relationship Id="rId14" Type="http://schemas.openxmlformats.org/officeDocument/2006/relationships/oleObject" Target="../embeddings/oleObject84.bin"/></Relationships>
</file>

<file path=ppt/slides/_rels/slide25.xml.rels><?xml version="1.0" encoding="UTF-8" standalone="yes"?>
<Relationships xmlns="http://schemas.openxmlformats.org/package/2006/relationships"><Relationship Id="rId3" Type="http://schemas.openxmlformats.org/officeDocument/2006/relationships/image" Target="../media/image91.wmf"/><Relationship Id="rId2" Type="http://schemas.openxmlformats.org/officeDocument/2006/relationships/oleObject" Target="../embeddings/oleObject85.bin"/><Relationship Id="rId1" Type="http://schemas.openxmlformats.org/officeDocument/2006/relationships/slideLayout" Target="../slideLayouts/slideLayout2.xml"/><Relationship Id="rId4" Type="http://schemas.openxmlformats.org/officeDocument/2006/relationships/image" Target="../media/image92.png"/></Relationships>
</file>

<file path=ppt/slides/_rels/slide26.xml.rels><?xml version="1.0" encoding="UTF-8" standalone="yes"?>
<Relationships xmlns="http://schemas.openxmlformats.org/package/2006/relationships"><Relationship Id="rId3" Type="http://schemas.openxmlformats.org/officeDocument/2006/relationships/image" Target="../media/image93.wmf"/><Relationship Id="rId2" Type="http://schemas.openxmlformats.org/officeDocument/2006/relationships/oleObject" Target="../embeddings/oleObject86.bin"/><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94.wmf"/><Relationship Id="rId7" Type="http://schemas.openxmlformats.org/officeDocument/2006/relationships/image" Target="../media/image96.wmf"/><Relationship Id="rId2" Type="http://schemas.openxmlformats.org/officeDocument/2006/relationships/oleObject" Target="../embeddings/oleObject87.bin"/><Relationship Id="rId1" Type="http://schemas.openxmlformats.org/officeDocument/2006/relationships/slideLayout" Target="../slideLayouts/slideLayout2.xml"/><Relationship Id="rId6" Type="http://schemas.openxmlformats.org/officeDocument/2006/relationships/oleObject" Target="../embeddings/oleObject89.bin"/><Relationship Id="rId5" Type="http://schemas.openxmlformats.org/officeDocument/2006/relationships/image" Target="../media/image95.wmf"/><Relationship Id="rId4" Type="http://schemas.openxmlformats.org/officeDocument/2006/relationships/oleObject" Target="../embeddings/oleObject88.bin"/></Relationships>
</file>

<file path=ppt/slides/_rels/slide28.xml.rels><?xml version="1.0" encoding="UTF-8" standalone="yes"?>
<Relationships xmlns="http://schemas.openxmlformats.org/package/2006/relationships"><Relationship Id="rId2" Type="http://schemas.openxmlformats.org/officeDocument/2006/relationships/image" Target="../media/image97.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8" Type="http://schemas.openxmlformats.org/officeDocument/2006/relationships/oleObject" Target="../embeddings/oleObject93.bin"/><Relationship Id="rId13" Type="http://schemas.openxmlformats.org/officeDocument/2006/relationships/image" Target="../media/image103.wmf"/><Relationship Id="rId3" Type="http://schemas.openxmlformats.org/officeDocument/2006/relationships/image" Target="../media/image98.wmf"/><Relationship Id="rId7" Type="http://schemas.openxmlformats.org/officeDocument/2006/relationships/image" Target="../media/image100.wmf"/><Relationship Id="rId12" Type="http://schemas.openxmlformats.org/officeDocument/2006/relationships/oleObject" Target="../embeddings/oleObject95.bin"/><Relationship Id="rId2" Type="http://schemas.openxmlformats.org/officeDocument/2006/relationships/oleObject" Target="../embeddings/oleObject90.bin"/><Relationship Id="rId1" Type="http://schemas.openxmlformats.org/officeDocument/2006/relationships/slideLayout" Target="../slideLayouts/slideLayout2.xml"/><Relationship Id="rId6" Type="http://schemas.openxmlformats.org/officeDocument/2006/relationships/oleObject" Target="../embeddings/oleObject92.bin"/><Relationship Id="rId11" Type="http://schemas.openxmlformats.org/officeDocument/2006/relationships/image" Target="../media/image102.wmf"/><Relationship Id="rId5" Type="http://schemas.openxmlformats.org/officeDocument/2006/relationships/image" Target="../media/image99.wmf"/><Relationship Id="rId10" Type="http://schemas.openxmlformats.org/officeDocument/2006/relationships/oleObject" Target="../embeddings/oleObject94.bin"/><Relationship Id="rId4" Type="http://schemas.openxmlformats.org/officeDocument/2006/relationships/oleObject" Target="../embeddings/oleObject91.bin"/><Relationship Id="rId9" Type="http://schemas.openxmlformats.org/officeDocument/2006/relationships/image" Target="../media/image101.wmf"/></Relationships>
</file>

<file path=ppt/slides/_rels/slide3.xml.rels><?xml version="1.0" encoding="UTF-8" standalone="yes"?>
<Relationships xmlns="http://schemas.openxmlformats.org/package/2006/relationships"><Relationship Id="rId8" Type="http://schemas.openxmlformats.org/officeDocument/2006/relationships/oleObject" Target="../embeddings/oleObject6.bin"/><Relationship Id="rId3" Type="http://schemas.openxmlformats.org/officeDocument/2006/relationships/image" Target="../media/image4.wmf"/><Relationship Id="rId7" Type="http://schemas.openxmlformats.org/officeDocument/2006/relationships/image" Target="../media/image6.wmf"/><Relationship Id="rId2" Type="http://schemas.openxmlformats.org/officeDocument/2006/relationships/oleObject" Target="../embeddings/oleObject3.bin"/><Relationship Id="rId1" Type="http://schemas.openxmlformats.org/officeDocument/2006/relationships/slideLayout" Target="../slideLayouts/slideLayout2.xml"/><Relationship Id="rId6" Type="http://schemas.openxmlformats.org/officeDocument/2006/relationships/oleObject" Target="../embeddings/oleObject5.bin"/><Relationship Id="rId5" Type="http://schemas.openxmlformats.org/officeDocument/2006/relationships/image" Target="../media/image5.wmf"/><Relationship Id="rId10" Type="http://schemas.openxmlformats.org/officeDocument/2006/relationships/image" Target="../media/image8.png"/><Relationship Id="rId4" Type="http://schemas.openxmlformats.org/officeDocument/2006/relationships/oleObject" Target="../embeddings/oleObject4.bin"/><Relationship Id="rId9" Type="http://schemas.openxmlformats.org/officeDocument/2006/relationships/image" Target="../media/image7.wmf"/></Relationships>
</file>

<file path=ppt/slides/_rels/slide4.xml.rels><?xml version="1.0" encoding="UTF-8" standalone="yes"?>
<Relationships xmlns="http://schemas.openxmlformats.org/package/2006/relationships"><Relationship Id="rId3" Type="http://schemas.openxmlformats.org/officeDocument/2006/relationships/image" Target="../media/image9.wmf"/><Relationship Id="rId7" Type="http://schemas.openxmlformats.org/officeDocument/2006/relationships/image" Target="../media/image11.wmf"/><Relationship Id="rId2" Type="http://schemas.openxmlformats.org/officeDocument/2006/relationships/oleObject" Target="../embeddings/oleObject7.bin"/><Relationship Id="rId1" Type="http://schemas.openxmlformats.org/officeDocument/2006/relationships/slideLayout" Target="../slideLayouts/slideLayout2.xml"/><Relationship Id="rId6" Type="http://schemas.openxmlformats.org/officeDocument/2006/relationships/oleObject" Target="../embeddings/oleObject9.bin"/><Relationship Id="rId5" Type="http://schemas.openxmlformats.org/officeDocument/2006/relationships/image" Target="../media/image10.wmf"/><Relationship Id="rId4" Type="http://schemas.openxmlformats.org/officeDocument/2006/relationships/oleObject" Target="../embeddings/oleObject8.bin"/></Relationships>
</file>

<file path=ppt/slides/_rels/slide5.x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oleObject" Target="../embeddings/oleObject10.bin"/><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oleObject" Target="../embeddings/oleObject11.bin"/><Relationship Id="rId1" Type="http://schemas.openxmlformats.org/officeDocument/2006/relationships/slideLayout" Target="../slideLayouts/slideLayout2.xml"/><Relationship Id="rId5" Type="http://schemas.openxmlformats.org/officeDocument/2006/relationships/image" Target="../media/image14.wmf"/><Relationship Id="rId4" Type="http://schemas.openxmlformats.org/officeDocument/2006/relationships/oleObject" Target="../embeddings/oleObject12.bin"/></Relationships>
</file>

<file path=ppt/slides/_rels/slide7.x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oleObject" Target="../embeddings/oleObject13.bin"/><Relationship Id="rId1" Type="http://schemas.openxmlformats.org/officeDocument/2006/relationships/slideLayout" Target="../slideLayouts/slideLayout2.xml"/><Relationship Id="rId5" Type="http://schemas.openxmlformats.org/officeDocument/2006/relationships/image" Target="../media/image16.wmf"/><Relationship Id="rId4" Type="http://schemas.openxmlformats.org/officeDocument/2006/relationships/oleObject" Target="../embeddings/oleObject14.bin"/></Relationships>
</file>

<file path=ppt/slides/_rels/slide8.xml.rels><?xml version="1.0" encoding="UTF-8" standalone="yes"?>
<Relationships xmlns="http://schemas.openxmlformats.org/package/2006/relationships"><Relationship Id="rId8" Type="http://schemas.openxmlformats.org/officeDocument/2006/relationships/image" Target="../media/image20.wmf"/><Relationship Id="rId3" Type="http://schemas.openxmlformats.org/officeDocument/2006/relationships/oleObject" Target="../embeddings/oleObject15.bin"/><Relationship Id="rId7" Type="http://schemas.openxmlformats.org/officeDocument/2006/relationships/oleObject" Target="../embeddings/oleObject17.bin"/><Relationship Id="rId2" Type="http://schemas.openxmlformats.org/officeDocument/2006/relationships/image" Target="../media/image17.png"/><Relationship Id="rId1" Type="http://schemas.openxmlformats.org/officeDocument/2006/relationships/slideLayout" Target="../slideLayouts/slideLayout2.xml"/><Relationship Id="rId6" Type="http://schemas.openxmlformats.org/officeDocument/2006/relationships/image" Target="../media/image19.wmf"/><Relationship Id="rId5" Type="http://schemas.openxmlformats.org/officeDocument/2006/relationships/oleObject" Target="../embeddings/oleObject16.bin"/><Relationship Id="rId4" Type="http://schemas.openxmlformats.org/officeDocument/2006/relationships/image" Target="../media/image18.wmf"/></Relationships>
</file>

<file path=ppt/slides/_rels/slide9.xml.rels><?xml version="1.0" encoding="UTF-8" standalone="yes"?>
<Relationships xmlns="http://schemas.openxmlformats.org/package/2006/relationships"><Relationship Id="rId8" Type="http://schemas.openxmlformats.org/officeDocument/2006/relationships/image" Target="../media/image24.wmf"/><Relationship Id="rId3" Type="http://schemas.openxmlformats.org/officeDocument/2006/relationships/image" Target="../media/image21.wmf"/><Relationship Id="rId7" Type="http://schemas.openxmlformats.org/officeDocument/2006/relationships/oleObject" Target="../embeddings/oleObject20.bin"/><Relationship Id="rId2" Type="http://schemas.openxmlformats.org/officeDocument/2006/relationships/oleObject" Target="../embeddings/oleObject18.bin"/><Relationship Id="rId1" Type="http://schemas.openxmlformats.org/officeDocument/2006/relationships/slideLayout" Target="../slideLayouts/slideLayout2.xml"/><Relationship Id="rId6" Type="http://schemas.openxmlformats.org/officeDocument/2006/relationships/image" Target="../media/image23.wmf"/><Relationship Id="rId5" Type="http://schemas.openxmlformats.org/officeDocument/2006/relationships/oleObject" Target="../embeddings/oleObject19.bin"/><Relationship Id="rId4" Type="http://schemas.openxmlformats.org/officeDocument/2006/relationships/image" Target="../media/image2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a:spLocks noGrp="1"/>
          </p:cNvSpPr>
          <p:nvPr>
            <p:ph type="ctrTitle"/>
          </p:nvPr>
        </p:nvSpPr>
        <p:spPr>
          <a:xfrm>
            <a:off x="685800" y="2133600"/>
            <a:ext cx="7772400" cy="1470025"/>
          </a:xfrm>
          <a:prstGeom prst="rect">
            <a:avLst/>
          </a:prstGeom>
        </p:spPr>
        <p:txBody>
          <a:bodyPr/>
          <a:lstStyle/>
          <a:p>
            <a:pPr eaLnBrk="1" hangingPunct="1"/>
            <a:r>
              <a:rPr lang="en-US" dirty="0">
                <a:solidFill>
                  <a:srgbClr val="004786"/>
                </a:solidFill>
                <a:latin typeface="Arial" charset="0"/>
                <a:cs typeface="Arial" charset="0"/>
              </a:rPr>
              <a:t>Section 15.2</a:t>
            </a:r>
          </a:p>
        </p:txBody>
      </p:sp>
      <p:sp>
        <p:nvSpPr>
          <p:cNvPr id="10" name="Subtitle 2"/>
          <p:cNvSpPr>
            <a:spLocks noGrp="1"/>
          </p:cNvSpPr>
          <p:nvPr>
            <p:ph type="subTitle" idx="4294967295"/>
          </p:nvPr>
        </p:nvSpPr>
        <p:spPr>
          <a:xfrm>
            <a:off x="1371600" y="3505200"/>
            <a:ext cx="6400800" cy="1752600"/>
          </a:xfrm>
          <a:prstGeom prst="rect">
            <a:avLst/>
          </a:prstGeom>
        </p:spPr>
        <p:txBody>
          <a:bodyPr rtlCol="0">
            <a:normAutofit/>
          </a:bodyPr>
          <a:lstStyle/>
          <a:p>
            <a:pPr algn="ctr">
              <a:buNone/>
            </a:pPr>
            <a:r>
              <a:rPr lang="en-US" b="1" i="1" dirty="0">
                <a:solidFill>
                  <a:schemeClr val="tx2"/>
                </a:solidFill>
              </a:rPr>
              <a:t>Line Integrals</a:t>
            </a:r>
            <a:endParaRPr lang="en-US" b="1" i="1" dirty="0">
              <a:solidFill>
                <a:schemeClr val="tx2"/>
              </a:solidFill>
              <a:latin typeface="Arial" pitchFamily="34" charset="0"/>
              <a:cs typeface="Arial" pitchFamily="34" charset="0"/>
            </a:endParaRPr>
          </a:p>
        </p:txBody>
      </p:sp>
    </p:spTree>
    <p:extLst>
      <p:ext uri="{BB962C8B-B14F-4D97-AF65-F5344CB8AC3E}">
        <p14:creationId xmlns:p14="http://schemas.microsoft.com/office/powerpoint/2010/main" val="37750620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a:t>
            </a:r>
            <a:r>
              <a:rPr lang="en-IN" dirty="0"/>
              <a:t>Evaluating a Line Integral </a:t>
            </a:r>
            <a:r>
              <a:rPr lang="en-US" dirty="0"/>
              <a:t>(cont.)</a:t>
            </a:r>
          </a:p>
        </p:txBody>
      </p:sp>
      <p:sp>
        <p:nvSpPr>
          <p:cNvPr id="3" name="Content Placeholder 2"/>
          <p:cNvSpPr>
            <a:spLocks noGrp="1"/>
          </p:cNvSpPr>
          <p:nvPr>
            <p:ph idx="1"/>
          </p:nvPr>
        </p:nvSpPr>
        <p:spPr/>
        <p:txBody>
          <a:bodyPr/>
          <a:lstStyle/>
          <a:p>
            <a:r>
              <a:rPr lang="en-US" dirty="0"/>
              <a:t>On </a:t>
            </a:r>
            <a:r>
              <a:rPr lang="en-US" i="1" dirty="0"/>
              <a:t>C,</a:t>
            </a:r>
          </a:p>
          <a:p>
            <a:endParaRPr lang="en-US" i="1" dirty="0"/>
          </a:p>
          <a:p>
            <a:r>
              <a:rPr lang="en-US" dirty="0"/>
              <a:t>So</a:t>
            </a:r>
            <a:r>
              <a:rPr lang="en-US" i="1" dirty="0"/>
              <a:t>,</a:t>
            </a:r>
          </a:p>
          <a:p>
            <a:endParaRPr lang="en-US" i="1" dirty="0"/>
          </a:p>
        </p:txBody>
      </p:sp>
      <p:graphicFrame>
        <p:nvGraphicFramePr>
          <p:cNvPr id="688132" name="Object 4"/>
          <p:cNvGraphicFramePr>
            <a:graphicFrameLocks noChangeAspect="1"/>
          </p:cNvGraphicFramePr>
          <p:nvPr>
            <p:extLst>
              <p:ext uri="{D42A27DB-BD31-4B8C-83A1-F6EECF244321}">
                <p14:modId xmlns:p14="http://schemas.microsoft.com/office/powerpoint/2010/main" val="90697017"/>
              </p:ext>
            </p:extLst>
          </p:nvPr>
        </p:nvGraphicFramePr>
        <p:xfrm>
          <a:off x="1922930" y="1866900"/>
          <a:ext cx="4902200" cy="495300"/>
        </p:xfrm>
        <a:graphic>
          <a:graphicData uri="http://schemas.openxmlformats.org/presentationml/2006/ole">
            <mc:AlternateContent xmlns:mc="http://schemas.openxmlformats.org/markup-compatibility/2006">
              <mc:Choice xmlns:v="urn:schemas-microsoft-com:vml" Requires="v">
                <p:oleObj name="Equation" r:id="rId2" imgW="4902120" imgH="495000" progId="Equation.DSMT4">
                  <p:embed/>
                </p:oleObj>
              </mc:Choice>
              <mc:Fallback>
                <p:oleObj name="Equation" r:id="rId2" imgW="4902120" imgH="495000" progId="Equation.DSMT4">
                  <p:embed/>
                  <p:pic>
                    <p:nvPicPr>
                      <p:cNvPr id="0" name="Picture 4"/>
                      <p:cNvPicPr>
                        <a:picLocks noChangeAspect="1" noChangeArrowheads="1"/>
                      </p:cNvPicPr>
                      <p:nvPr/>
                    </p:nvPicPr>
                    <p:blipFill>
                      <a:blip r:embed="rId3"/>
                      <a:srcRect/>
                      <a:stretch>
                        <a:fillRect/>
                      </a:stretch>
                    </p:blipFill>
                    <p:spPr bwMode="auto">
                      <a:xfrm>
                        <a:off x="1922930" y="1866900"/>
                        <a:ext cx="49022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88136" name="Object 8"/>
          <p:cNvGraphicFramePr>
            <a:graphicFrameLocks noChangeAspect="1"/>
          </p:cNvGraphicFramePr>
          <p:nvPr/>
        </p:nvGraphicFramePr>
        <p:xfrm>
          <a:off x="7233019" y="4254500"/>
          <a:ext cx="1231900" cy="698500"/>
        </p:xfrm>
        <a:graphic>
          <a:graphicData uri="http://schemas.openxmlformats.org/presentationml/2006/ole">
            <mc:AlternateContent xmlns:mc="http://schemas.openxmlformats.org/markup-compatibility/2006">
              <mc:Choice xmlns:v="urn:schemas-microsoft-com:vml" Requires="v">
                <p:oleObj name="Equation" r:id="rId4" imgW="1231560" imgH="698400" progId="Equation.DSMT4">
                  <p:embed/>
                </p:oleObj>
              </mc:Choice>
              <mc:Fallback>
                <p:oleObj name="Equation" r:id="rId4" imgW="1231560" imgH="698400" progId="Equation.DSMT4">
                  <p:embed/>
                  <p:pic>
                    <p:nvPicPr>
                      <p:cNvPr id="0" name="Picture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233019" y="4254500"/>
                        <a:ext cx="12319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88140" name="Object 12"/>
          <p:cNvGraphicFramePr>
            <a:graphicFrameLocks noChangeAspect="1"/>
          </p:cNvGraphicFramePr>
          <p:nvPr>
            <p:extLst>
              <p:ext uri="{D42A27DB-BD31-4B8C-83A1-F6EECF244321}">
                <p14:modId xmlns:p14="http://schemas.microsoft.com/office/powerpoint/2010/main" val="1354393112"/>
              </p:ext>
            </p:extLst>
          </p:nvPr>
        </p:nvGraphicFramePr>
        <p:xfrm>
          <a:off x="2092240" y="2822275"/>
          <a:ext cx="3683000" cy="685800"/>
        </p:xfrm>
        <a:graphic>
          <a:graphicData uri="http://schemas.openxmlformats.org/presentationml/2006/ole">
            <mc:AlternateContent xmlns:mc="http://schemas.openxmlformats.org/markup-compatibility/2006">
              <mc:Choice xmlns:v="urn:schemas-microsoft-com:vml" Requires="v">
                <p:oleObj name="Equation" r:id="rId6" imgW="3682800" imgH="685800" progId="Equation.DSMT4">
                  <p:embed/>
                </p:oleObj>
              </mc:Choice>
              <mc:Fallback>
                <p:oleObj name="Equation" r:id="rId6" imgW="3682800" imgH="685800" progId="Equation.DSMT4">
                  <p:embed/>
                  <p:pic>
                    <p:nvPicPr>
                      <p:cNvPr id="0" name="Picture 12"/>
                      <p:cNvPicPr>
                        <a:picLocks noChangeAspect="1" noChangeArrowheads="1"/>
                      </p:cNvPicPr>
                      <p:nvPr/>
                    </p:nvPicPr>
                    <p:blipFill>
                      <a:blip r:embed="rId7"/>
                      <a:srcRect/>
                      <a:stretch>
                        <a:fillRect/>
                      </a:stretch>
                    </p:blipFill>
                    <p:spPr bwMode="auto">
                      <a:xfrm>
                        <a:off x="2092240" y="2822275"/>
                        <a:ext cx="36830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88141" name="Object 13"/>
          <p:cNvGraphicFramePr>
            <a:graphicFrameLocks noChangeAspect="1"/>
          </p:cNvGraphicFramePr>
          <p:nvPr>
            <p:extLst>
              <p:ext uri="{D42A27DB-BD31-4B8C-83A1-F6EECF244321}">
                <p14:modId xmlns:p14="http://schemas.microsoft.com/office/powerpoint/2010/main" val="268108067"/>
              </p:ext>
            </p:extLst>
          </p:nvPr>
        </p:nvGraphicFramePr>
        <p:xfrm>
          <a:off x="2980765" y="3505200"/>
          <a:ext cx="3924300" cy="685800"/>
        </p:xfrm>
        <a:graphic>
          <a:graphicData uri="http://schemas.openxmlformats.org/presentationml/2006/ole">
            <mc:AlternateContent xmlns:mc="http://schemas.openxmlformats.org/markup-compatibility/2006">
              <mc:Choice xmlns:v="urn:schemas-microsoft-com:vml" Requires="v">
                <p:oleObj name="Equation" r:id="rId8" imgW="3924000" imgH="685800" progId="Equation.DSMT4">
                  <p:embed/>
                </p:oleObj>
              </mc:Choice>
              <mc:Fallback>
                <p:oleObj name="Equation" r:id="rId8" imgW="3924000" imgH="685800" progId="Equation.DSMT4">
                  <p:embed/>
                  <p:pic>
                    <p:nvPicPr>
                      <p:cNvPr id="0" name="Picture 13"/>
                      <p:cNvPicPr>
                        <a:picLocks noChangeAspect="1" noChangeArrowheads="1"/>
                      </p:cNvPicPr>
                      <p:nvPr/>
                    </p:nvPicPr>
                    <p:blipFill>
                      <a:blip r:embed="rId9"/>
                      <a:srcRect/>
                      <a:stretch>
                        <a:fillRect/>
                      </a:stretch>
                    </p:blipFill>
                    <p:spPr bwMode="auto">
                      <a:xfrm>
                        <a:off x="2980765" y="3505200"/>
                        <a:ext cx="39243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88142" name="Object 14"/>
          <p:cNvGraphicFramePr>
            <a:graphicFrameLocks noChangeAspect="1"/>
          </p:cNvGraphicFramePr>
          <p:nvPr>
            <p:extLst>
              <p:ext uri="{D42A27DB-BD31-4B8C-83A1-F6EECF244321}">
                <p14:modId xmlns:p14="http://schemas.microsoft.com/office/powerpoint/2010/main" val="3048386651"/>
              </p:ext>
            </p:extLst>
          </p:nvPr>
        </p:nvGraphicFramePr>
        <p:xfrm>
          <a:off x="2982445" y="4191000"/>
          <a:ext cx="4191000" cy="685800"/>
        </p:xfrm>
        <a:graphic>
          <a:graphicData uri="http://schemas.openxmlformats.org/presentationml/2006/ole">
            <mc:AlternateContent xmlns:mc="http://schemas.openxmlformats.org/markup-compatibility/2006">
              <mc:Choice xmlns:v="urn:schemas-microsoft-com:vml" Requires="v">
                <p:oleObj name="Equation" r:id="rId10" imgW="4190760" imgH="685800" progId="Equation.DSMT4">
                  <p:embed/>
                </p:oleObj>
              </mc:Choice>
              <mc:Fallback>
                <p:oleObj name="Equation" r:id="rId10" imgW="4190760" imgH="685800" progId="Equation.DSMT4">
                  <p:embed/>
                  <p:pic>
                    <p:nvPicPr>
                      <p:cNvPr id="0" name="Picture 14"/>
                      <p:cNvPicPr>
                        <a:picLocks noChangeAspect="1" noChangeArrowheads="1"/>
                      </p:cNvPicPr>
                      <p:nvPr/>
                    </p:nvPicPr>
                    <p:blipFill>
                      <a:blip r:embed="rId11"/>
                      <a:srcRect/>
                      <a:stretch>
                        <a:fillRect/>
                      </a:stretch>
                    </p:blipFill>
                    <p:spPr bwMode="auto">
                      <a:xfrm>
                        <a:off x="2982445" y="4191000"/>
                        <a:ext cx="41910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88144" name="Object 16"/>
          <p:cNvGraphicFramePr>
            <a:graphicFrameLocks noChangeAspect="1"/>
          </p:cNvGraphicFramePr>
          <p:nvPr>
            <p:extLst>
              <p:ext uri="{D42A27DB-BD31-4B8C-83A1-F6EECF244321}">
                <p14:modId xmlns:p14="http://schemas.microsoft.com/office/powerpoint/2010/main" val="638718886"/>
              </p:ext>
            </p:extLst>
          </p:nvPr>
        </p:nvGraphicFramePr>
        <p:xfrm>
          <a:off x="2982445" y="4902200"/>
          <a:ext cx="2667000" cy="1117600"/>
        </p:xfrm>
        <a:graphic>
          <a:graphicData uri="http://schemas.openxmlformats.org/presentationml/2006/ole">
            <mc:AlternateContent xmlns:mc="http://schemas.openxmlformats.org/markup-compatibility/2006">
              <mc:Choice xmlns:v="urn:schemas-microsoft-com:vml" Requires="v">
                <p:oleObj name="Equation" r:id="rId12" imgW="2666880" imgH="1117440" progId="Equation.DSMT4">
                  <p:embed/>
                </p:oleObj>
              </mc:Choice>
              <mc:Fallback>
                <p:oleObj name="Equation" r:id="rId12" imgW="2666880" imgH="1117440" progId="Equation.DSMT4">
                  <p:embed/>
                  <p:pic>
                    <p:nvPicPr>
                      <p:cNvPr id="0" name="Picture 16"/>
                      <p:cNvPicPr>
                        <a:picLocks noChangeAspect="1" noChangeArrowheads="1"/>
                      </p:cNvPicPr>
                      <p:nvPr/>
                    </p:nvPicPr>
                    <p:blipFill>
                      <a:blip r:embed="rId13"/>
                      <a:srcRect/>
                      <a:stretch>
                        <a:fillRect/>
                      </a:stretch>
                    </p:blipFill>
                    <p:spPr bwMode="auto">
                      <a:xfrm>
                        <a:off x="2982445" y="4902200"/>
                        <a:ext cx="2667000" cy="1117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88145" name="Object 17"/>
          <p:cNvGraphicFramePr>
            <a:graphicFrameLocks noChangeAspect="1"/>
          </p:cNvGraphicFramePr>
          <p:nvPr>
            <p:extLst>
              <p:ext uri="{D42A27DB-BD31-4B8C-83A1-F6EECF244321}">
                <p14:modId xmlns:p14="http://schemas.microsoft.com/office/powerpoint/2010/main" val="401575416"/>
              </p:ext>
            </p:extLst>
          </p:nvPr>
        </p:nvGraphicFramePr>
        <p:xfrm>
          <a:off x="5702300" y="5314205"/>
          <a:ext cx="546100" cy="279400"/>
        </p:xfrm>
        <a:graphic>
          <a:graphicData uri="http://schemas.openxmlformats.org/presentationml/2006/ole">
            <mc:AlternateContent xmlns:mc="http://schemas.openxmlformats.org/markup-compatibility/2006">
              <mc:Choice xmlns:v="urn:schemas-microsoft-com:vml" Requires="v">
                <p:oleObj name="Equation" r:id="rId14" imgW="545760" imgH="279360" progId="Equation.DSMT4">
                  <p:embed/>
                </p:oleObj>
              </mc:Choice>
              <mc:Fallback>
                <p:oleObj name="Equation" r:id="rId14" imgW="545760" imgH="279360" progId="Equation.DSMT4">
                  <p:embed/>
                  <p:pic>
                    <p:nvPicPr>
                      <p:cNvPr id="0" name="Picture 17"/>
                      <p:cNvPicPr>
                        <a:picLocks noChangeAspect="1" noChangeArrowheads="1"/>
                      </p:cNvPicPr>
                      <p:nvPr/>
                    </p:nvPicPr>
                    <p:blipFill>
                      <a:blip r:embed="rId15"/>
                      <a:srcRect/>
                      <a:stretch>
                        <a:fillRect/>
                      </a:stretch>
                    </p:blipFill>
                    <p:spPr bwMode="auto">
                      <a:xfrm>
                        <a:off x="5702300" y="5314205"/>
                        <a:ext cx="546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8813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8814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8814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88142"/>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68813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68814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68814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a:t>
            </a:r>
            <a:r>
              <a:rPr lang="en-IN" dirty="0"/>
              <a:t>Evaluating a Line Integral</a:t>
            </a:r>
            <a:endParaRPr lang="en-US" dirty="0"/>
          </a:p>
        </p:txBody>
      </p:sp>
      <p:sp>
        <p:nvSpPr>
          <p:cNvPr id="3" name="Content Placeholder 2"/>
          <p:cNvSpPr>
            <a:spLocks noGrp="1"/>
          </p:cNvSpPr>
          <p:nvPr>
            <p:ph idx="1"/>
          </p:nvPr>
        </p:nvSpPr>
        <p:spPr/>
        <p:txBody>
          <a:bodyPr/>
          <a:lstStyle/>
          <a:p>
            <a:r>
              <a:rPr lang="en-US" dirty="0"/>
              <a:t>Determine  	          where 			        and </a:t>
            </a:r>
            <a:r>
              <a:rPr lang="en-US" i="1" dirty="0"/>
              <a:t>C</a:t>
            </a:r>
            <a:r>
              <a:rPr lang="en-US" dirty="0"/>
              <a:t> is </a:t>
            </a:r>
          </a:p>
          <a:p>
            <a:r>
              <a:rPr lang="en-US" dirty="0"/>
              <a:t>defined as the line segment starting at </a:t>
            </a:r>
            <a:r>
              <a:rPr lang="en-US" dirty="0">
                <a:solidFill>
                  <a:srgbClr val="0000FF"/>
                </a:solidFill>
              </a:rPr>
              <a:t>(−1,2,5)</a:t>
            </a:r>
            <a:r>
              <a:rPr lang="en-US" dirty="0"/>
              <a:t> and ending at </a:t>
            </a:r>
            <a:r>
              <a:rPr lang="en-US" dirty="0">
                <a:solidFill>
                  <a:srgbClr val="0000FF"/>
                </a:solidFill>
              </a:rPr>
              <a:t>(2,0,1)</a:t>
            </a:r>
            <a:r>
              <a:rPr lang="en-US" dirty="0"/>
              <a:t>.</a:t>
            </a:r>
          </a:p>
          <a:p>
            <a:r>
              <a:rPr lang="en-US" b="1" dirty="0"/>
              <a:t>Solution</a:t>
            </a:r>
          </a:p>
          <a:p>
            <a:r>
              <a:rPr lang="en-US" dirty="0"/>
              <a:t>The vector 					     points in the direction from the initial point to the terminal point, so we can describe </a:t>
            </a:r>
            <a:r>
              <a:rPr lang="en-US" i="1" dirty="0"/>
              <a:t>C</a:t>
            </a:r>
            <a:r>
              <a:rPr lang="en-US" dirty="0"/>
              <a:t> with the following parametrization.</a:t>
            </a:r>
          </a:p>
        </p:txBody>
      </p:sp>
      <p:graphicFrame>
        <p:nvGraphicFramePr>
          <p:cNvPr id="689155" name="Object 3"/>
          <p:cNvGraphicFramePr>
            <a:graphicFrameLocks noChangeAspect="1"/>
          </p:cNvGraphicFramePr>
          <p:nvPr>
            <p:extLst>
              <p:ext uri="{D42A27DB-BD31-4B8C-83A1-F6EECF244321}">
                <p14:modId xmlns:p14="http://schemas.microsoft.com/office/powerpoint/2010/main" val="3420343078"/>
              </p:ext>
            </p:extLst>
          </p:nvPr>
        </p:nvGraphicFramePr>
        <p:xfrm>
          <a:off x="2139950" y="1277938"/>
          <a:ext cx="952500" cy="609600"/>
        </p:xfrm>
        <a:graphic>
          <a:graphicData uri="http://schemas.openxmlformats.org/presentationml/2006/ole">
            <mc:AlternateContent xmlns:mc="http://schemas.openxmlformats.org/markup-compatibility/2006">
              <mc:Choice xmlns:v="urn:schemas-microsoft-com:vml" Requires="v">
                <p:oleObj name="Equation" r:id="rId2" imgW="952200" imgH="609480" progId="Equation.DSMT4">
                  <p:embed/>
                </p:oleObj>
              </mc:Choice>
              <mc:Fallback>
                <p:oleObj name="Equation" r:id="rId2" imgW="952200" imgH="609480" progId="Equation.DSMT4">
                  <p:embed/>
                  <p:pic>
                    <p:nvPicPr>
                      <p:cNvPr id="0" name="Picture 3"/>
                      <p:cNvPicPr>
                        <a:picLocks noChangeAspect="1" noChangeArrowheads="1"/>
                      </p:cNvPicPr>
                      <p:nvPr/>
                    </p:nvPicPr>
                    <p:blipFill>
                      <a:blip r:embed="rId3"/>
                      <a:srcRect/>
                      <a:stretch>
                        <a:fillRect/>
                      </a:stretch>
                    </p:blipFill>
                    <p:spPr bwMode="auto">
                      <a:xfrm>
                        <a:off x="2139950" y="1277938"/>
                        <a:ext cx="9525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89156" name="Object 4"/>
          <p:cNvGraphicFramePr>
            <a:graphicFrameLocks noChangeAspect="1"/>
          </p:cNvGraphicFramePr>
          <p:nvPr/>
        </p:nvGraphicFramePr>
        <p:xfrm>
          <a:off x="4148138" y="1330325"/>
          <a:ext cx="2438400" cy="469900"/>
        </p:xfrm>
        <a:graphic>
          <a:graphicData uri="http://schemas.openxmlformats.org/presentationml/2006/ole">
            <mc:AlternateContent xmlns:mc="http://schemas.openxmlformats.org/markup-compatibility/2006">
              <mc:Choice xmlns:v="urn:schemas-microsoft-com:vml" Requires="v">
                <p:oleObj name="Equation" r:id="rId4" imgW="2438280" imgH="469800" progId="Equation.DSMT4">
                  <p:embed/>
                </p:oleObj>
              </mc:Choice>
              <mc:Fallback>
                <p:oleObj name="Equation" r:id="rId4" imgW="2438280" imgH="46980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48138" y="1330325"/>
                        <a:ext cx="2438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89157" name="Object 5"/>
          <p:cNvGraphicFramePr>
            <a:graphicFrameLocks noChangeAspect="1"/>
          </p:cNvGraphicFramePr>
          <p:nvPr/>
        </p:nvGraphicFramePr>
        <p:xfrm>
          <a:off x="2089150" y="3304335"/>
          <a:ext cx="4330700" cy="469900"/>
        </p:xfrm>
        <a:graphic>
          <a:graphicData uri="http://schemas.openxmlformats.org/presentationml/2006/ole">
            <mc:AlternateContent xmlns:mc="http://schemas.openxmlformats.org/markup-compatibility/2006">
              <mc:Choice xmlns:v="urn:schemas-microsoft-com:vml" Requires="v">
                <p:oleObj name="Equation" r:id="rId6" imgW="4330440" imgH="469800" progId="Equation.DSMT4">
                  <p:embed/>
                </p:oleObj>
              </mc:Choice>
              <mc:Fallback>
                <p:oleObj name="Equation" r:id="rId6" imgW="4330440" imgH="46980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089150" y="3304335"/>
                        <a:ext cx="4330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89158" name="Object 6"/>
          <p:cNvGraphicFramePr>
            <a:graphicFrameLocks noChangeAspect="1"/>
          </p:cNvGraphicFramePr>
          <p:nvPr>
            <p:extLst>
              <p:ext uri="{D42A27DB-BD31-4B8C-83A1-F6EECF244321}">
                <p14:modId xmlns:p14="http://schemas.microsoft.com/office/powerpoint/2010/main" val="4104484587"/>
              </p:ext>
            </p:extLst>
          </p:nvPr>
        </p:nvGraphicFramePr>
        <p:xfrm>
          <a:off x="533399" y="4648200"/>
          <a:ext cx="8153401" cy="459172"/>
        </p:xfrm>
        <a:graphic>
          <a:graphicData uri="http://schemas.openxmlformats.org/presentationml/2006/ole">
            <mc:AlternateContent xmlns:mc="http://schemas.openxmlformats.org/markup-compatibility/2006">
              <mc:Choice xmlns:v="urn:schemas-microsoft-com:vml" Requires="v">
                <p:oleObj name="Equation" r:id="rId8" imgW="8343720" imgH="469800" progId="Equation.DSMT4">
                  <p:embed/>
                </p:oleObj>
              </mc:Choice>
              <mc:Fallback>
                <p:oleObj name="Equation" r:id="rId8" imgW="8343720" imgH="46980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33399" y="4648200"/>
                        <a:ext cx="8153401" cy="459172"/>
                      </a:xfrm>
                      <a:prstGeom prst="rect">
                        <a:avLst/>
                      </a:prstGeom>
                      <a:noFill/>
                      <a:ln>
                        <a:noFill/>
                      </a:ln>
                      <a:effec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8915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68915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a:t>
            </a:r>
            <a:r>
              <a:rPr lang="en-IN" dirty="0"/>
              <a:t>Evaluating a Line Integral </a:t>
            </a:r>
            <a:r>
              <a:rPr lang="en-US" dirty="0"/>
              <a:t>(cont.)</a:t>
            </a:r>
          </a:p>
        </p:txBody>
      </p:sp>
      <p:sp>
        <p:nvSpPr>
          <p:cNvPr id="3" name="Content Placeholder 2"/>
          <p:cNvSpPr>
            <a:spLocks noGrp="1"/>
          </p:cNvSpPr>
          <p:nvPr>
            <p:ph idx="1"/>
          </p:nvPr>
        </p:nvSpPr>
        <p:spPr/>
        <p:txBody>
          <a:bodyPr/>
          <a:lstStyle/>
          <a:p>
            <a:r>
              <a:rPr lang="en-US" dirty="0"/>
              <a:t>Alternatively, the line segment between (−1,2,5) and (2,0,1) can be described as a linear combination of the position vectors 		and </a:t>
            </a:r>
          </a:p>
          <a:p>
            <a:pPr>
              <a:spcBef>
                <a:spcPts val="0"/>
              </a:spcBef>
            </a:pPr>
            <a:endParaRPr lang="en-US" dirty="0"/>
          </a:p>
          <a:p>
            <a:pPr>
              <a:spcBef>
                <a:spcPts val="0"/>
              </a:spcBef>
            </a:pPr>
            <a:endParaRPr lang="en-US" dirty="0"/>
          </a:p>
          <a:p>
            <a:pPr>
              <a:spcBef>
                <a:spcPts val="0"/>
              </a:spcBef>
            </a:pPr>
            <a:r>
              <a:rPr lang="en-US" dirty="0"/>
              <a:t>Either derivation results in 		  and </a:t>
            </a:r>
          </a:p>
          <a:p>
            <a:endParaRPr lang="en-US" dirty="0"/>
          </a:p>
          <a:p>
            <a:r>
              <a:rPr lang="en-US" dirty="0"/>
              <a:t>so</a:t>
            </a:r>
          </a:p>
        </p:txBody>
      </p:sp>
      <p:graphicFrame>
        <p:nvGraphicFramePr>
          <p:cNvPr id="690178" name="Object 2"/>
          <p:cNvGraphicFramePr>
            <a:graphicFrameLocks noChangeAspect="1"/>
          </p:cNvGraphicFramePr>
          <p:nvPr/>
        </p:nvGraphicFramePr>
        <p:xfrm>
          <a:off x="2918750" y="2168325"/>
          <a:ext cx="1219200" cy="469900"/>
        </p:xfrm>
        <a:graphic>
          <a:graphicData uri="http://schemas.openxmlformats.org/presentationml/2006/ole">
            <mc:AlternateContent xmlns:mc="http://schemas.openxmlformats.org/markup-compatibility/2006">
              <mc:Choice xmlns:v="urn:schemas-microsoft-com:vml" Requires="v">
                <p:oleObj name="Equation" r:id="rId2" imgW="1218960" imgH="469800" progId="Equation.DSMT4">
                  <p:embed/>
                </p:oleObj>
              </mc:Choice>
              <mc:Fallback>
                <p:oleObj name="Equation" r:id="rId2" imgW="1218960" imgH="46980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18750" y="2168325"/>
                        <a:ext cx="1219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90179" name="Object 3"/>
          <p:cNvGraphicFramePr>
            <a:graphicFrameLocks noChangeAspect="1"/>
          </p:cNvGraphicFramePr>
          <p:nvPr/>
        </p:nvGraphicFramePr>
        <p:xfrm>
          <a:off x="4876800" y="2168325"/>
          <a:ext cx="1104900" cy="469900"/>
        </p:xfrm>
        <a:graphic>
          <a:graphicData uri="http://schemas.openxmlformats.org/presentationml/2006/ole">
            <mc:AlternateContent xmlns:mc="http://schemas.openxmlformats.org/markup-compatibility/2006">
              <mc:Choice xmlns:v="urn:schemas-microsoft-com:vml" Requires="v">
                <p:oleObj name="Equation" r:id="rId4" imgW="1104840" imgH="469800" progId="Equation.DSMT4">
                  <p:embed/>
                </p:oleObj>
              </mc:Choice>
              <mc:Fallback>
                <p:oleObj name="Equation" r:id="rId4" imgW="1104840" imgH="46980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76800" y="2168325"/>
                        <a:ext cx="1104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90180" name="Object 4"/>
          <p:cNvGraphicFramePr>
            <a:graphicFrameLocks noChangeAspect="1"/>
          </p:cNvGraphicFramePr>
          <p:nvPr/>
        </p:nvGraphicFramePr>
        <p:xfrm>
          <a:off x="685800" y="2779059"/>
          <a:ext cx="7734300" cy="469900"/>
        </p:xfrm>
        <a:graphic>
          <a:graphicData uri="http://schemas.openxmlformats.org/presentationml/2006/ole">
            <mc:AlternateContent xmlns:mc="http://schemas.openxmlformats.org/markup-compatibility/2006">
              <mc:Choice xmlns:v="urn:schemas-microsoft-com:vml" Requires="v">
                <p:oleObj name="Equation" r:id="rId6" imgW="7734240" imgH="469800" progId="Equation.DSMT4">
                  <p:embed/>
                </p:oleObj>
              </mc:Choice>
              <mc:Fallback>
                <p:oleObj name="Equation" r:id="rId6" imgW="7734240" imgH="46980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85800" y="2779059"/>
                        <a:ext cx="7734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90181" name="Object 5"/>
          <p:cNvGraphicFramePr>
            <a:graphicFrameLocks noChangeAspect="1"/>
          </p:cNvGraphicFramePr>
          <p:nvPr/>
        </p:nvGraphicFramePr>
        <p:xfrm>
          <a:off x="4418106" y="3402106"/>
          <a:ext cx="1727200" cy="558800"/>
        </p:xfrm>
        <a:graphic>
          <a:graphicData uri="http://schemas.openxmlformats.org/presentationml/2006/ole">
            <mc:AlternateContent xmlns:mc="http://schemas.openxmlformats.org/markup-compatibility/2006">
              <mc:Choice xmlns:v="urn:schemas-microsoft-com:vml" Requires="v">
                <p:oleObj name="Equation" r:id="rId8" imgW="1726920" imgH="558720" progId="Equation.DSMT4">
                  <p:embed/>
                </p:oleObj>
              </mc:Choice>
              <mc:Fallback>
                <p:oleObj name="Equation" r:id="rId8" imgW="1726920" imgH="55872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418106" y="3402106"/>
                        <a:ext cx="1727200" cy="55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90182" name="Object 6"/>
          <p:cNvGraphicFramePr>
            <a:graphicFrameLocks noChangeAspect="1"/>
          </p:cNvGraphicFramePr>
          <p:nvPr/>
        </p:nvGraphicFramePr>
        <p:xfrm>
          <a:off x="914400" y="4011706"/>
          <a:ext cx="7150100" cy="533400"/>
        </p:xfrm>
        <a:graphic>
          <a:graphicData uri="http://schemas.openxmlformats.org/presentationml/2006/ole">
            <mc:AlternateContent xmlns:mc="http://schemas.openxmlformats.org/markup-compatibility/2006">
              <mc:Choice xmlns:v="urn:schemas-microsoft-com:vml" Requires="v">
                <p:oleObj name="Equation" r:id="rId10" imgW="7149960" imgH="533160" progId="Equation.DSMT4">
                  <p:embed/>
                </p:oleObj>
              </mc:Choice>
              <mc:Fallback>
                <p:oleObj name="Equation" r:id="rId10" imgW="7149960" imgH="53316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914400" y="4011706"/>
                        <a:ext cx="71501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90184" name="Object 8"/>
          <p:cNvGraphicFramePr>
            <a:graphicFrameLocks noChangeAspect="1"/>
          </p:cNvGraphicFramePr>
          <p:nvPr/>
        </p:nvGraphicFramePr>
        <p:xfrm>
          <a:off x="533400" y="5029200"/>
          <a:ext cx="3606800" cy="698500"/>
        </p:xfrm>
        <a:graphic>
          <a:graphicData uri="http://schemas.openxmlformats.org/presentationml/2006/ole">
            <mc:AlternateContent xmlns:mc="http://schemas.openxmlformats.org/markup-compatibility/2006">
              <mc:Choice xmlns:v="urn:schemas-microsoft-com:vml" Requires="v">
                <p:oleObj name="Equation" r:id="rId12" imgW="3606480" imgH="698400" progId="Equation.DSMT4">
                  <p:embed/>
                </p:oleObj>
              </mc:Choice>
              <mc:Fallback>
                <p:oleObj name="Equation" r:id="rId12" imgW="3606480" imgH="698400" progId="Equation.DSMT4">
                  <p:embed/>
                  <p:pic>
                    <p:nvPicPr>
                      <p:cNvPr id="0" name="Picture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33400" y="5029200"/>
                        <a:ext cx="36068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90185" name="Object 9"/>
          <p:cNvGraphicFramePr>
            <a:graphicFrameLocks noChangeAspect="1"/>
          </p:cNvGraphicFramePr>
          <p:nvPr>
            <p:extLst>
              <p:ext uri="{D42A27DB-BD31-4B8C-83A1-F6EECF244321}">
                <p14:modId xmlns:p14="http://schemas.microsoft.com/office/powerpoint/2010/main" val="1381052066"/>
              </p:ext>
            </p:extLst>
          </p:nvPr>
        </p:nvGraphicFramePr>
        <p:xfrm>
          <a:off x="4141694" y="5029200"/>
          <a:ext cx="3492500" cy="698500"/>
        </p:xfrm>
        <a:graphic>
          <a:graphicData uri="http://schemas.openxmlformats.org/presentationml/2006/ole">
            <mc:AlternateContent xmlns:mc="http://schemas.openxmlformats.org/markup-compatibility/2006">
              <mc:Choice xmlns:v="urn:schemas-microsoft-com:vml" Requires="v">
                <p:oleObj name="Equation" r:id="rId14" imgW="3492360" imgH="698400" progId="Equation.DSMT4">
                  <p:embed/>
                </p:oleObj>
              </mc:Choice>
              <mc:Fallback>
                <p:oleObj name="Equation" r:id="rId14" imgW="3492360" imgH="698400" progId="Equation.DSMT4">
                  <p:embed/>
                  <p:pic>
                    <p:nvPicPr>
                      <p:cNvPr id="0" name="Picture 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141694" y="5029200"/>
                        <a:ext cx="34925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90186" name="Object 10"/>
          <p:cNvGraphicFramePr>
            <a:graphicFrameLocks noChangeAspect="1"/>
          </p:cNvGraphicFramePr>
          <p:nvPr/>
        </p:nvGraphicFramePr>
        <p:xfrm>
          <a:off x="7646894" y="5127812"/>
          <a:ext cx="1130300" cy="444500"/>
        </p:xfrm>
        <a:graphic>
          <a:graphicData uri="http://schemas.openxmlformats.org/presentationml/2006/ole">
            <mc:AlternateContent xmlns:mc="http://schemas.openxmlformats.org/markup-compatibility/2006">
              <mc:Choice xmlns:v="urn:schemas-microsoft-com:vml" Requires="v">
                <p:oleObj name="Equation" r:id="rId16" imgW="1130040" imgH="444240" progId="Equation.DSMT4">
                  <p:embed/>
                </p:oleObj>
              </mc:Choice>
              <mc:Fallback>
                <p:oleObj name="Equation" r:id="rId16" imgW="1130040" imgH="444240" progId="Equation.DSMT4">
                  <p:embed/>
                  <p:pic>
                    <p:nvPicPr>
                      <p:cNvPr id="0" name="Picture 10"/>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7646894" y="5127812"/>
                        <a:ext cx="11303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9018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9018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69018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69018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69018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69018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Integrals along Curves in Space (cont.)</a:t>
            </a:r>
          </a:p>
        </p:txBody>
      </p:sp>
      <p:sp>
        <p:nvSpPr>
          <p:cNvPr id="3" name="Content Placeholder 2"/>
          <p:cNvSpPr>
            <a:spLocks noGrp="1"/>
          </p:cNvSpPr>
          <p:nvPr>
            <p:ph idx="1"/>
          </p:nvPr>
        </p:nvSpPr>
        <p:spPr/>
        <p:txBody>
          <a:bodyPr>
            <a:noAutofit/>
          </a:bodyPr>
          <a:lstStyle/>
          <a:p>
            <a:pPr>
              <a:lnSpc>
                <a:spcPct val="110000"/>
              </a:lnSpc>
            </a:pPr>
            <a:r>
              <a:rPr lang="en-US" dirty="0"/>
              <a:t>If </a:t>
            </a:r>
            <a:r>
              <a:rPr lang="en-US" i="1" dirty="0"/>
              <a:t>C</a:t>
            </a:r>
            <a:r>
              <a:rPr lang="en-US" baseline="-25000" dirty="0"/>
              <a:t>1</a:t>
            </a:r>
            <a:r>
              <a:rPr lang="en-US" dirty="0"/>
              <a:t> and </a:t>
            </a:r>
            <a:r>
              <a:rPr lang="en-US" i="1" dirty="0"/>
              <a:t>C</a:t>
            </a:r>
            <a:r>
              <a:rPr lang="en-US" baseline="-25000" dirty="0"/>
              <a:t>2</a:t>
            </a:r>
            <a:r>
              <a:rPr lang="en-US" dirty="0"/>
              <a:t> are smooth curves such that the terminal point of </a:t>
            </a:r>
            <a:r>
              <a:rPr lang="en-US" i="1" dirty="0"/>
              <a:t>C</a:t>
            </a:r>
            <a:r>
              <a:rPr lang="en-US" baseline="-25000" dirty="0"/>
              <a:t>1</a:t>
            </a:r>
            <a:r>
              <a:rPr lang="en-US" dirty="0"/>
              <a:t> coincides with the initial point of </a:t>
            </a:r>
            <a:r>
              <a:rPr lang="en-US" i="1" dirty="0"/>
              <a:t>C</a:t>
            </a:r>
            <a:r>
              <a:rPr lang="en-US" baseline="-25000" dirty="0"/>
              <a:t>2</a:t>
            </a:r>
            <a:r>
              <a:rPr lang="en-US" dirty="0"/>
              <a:t>, and if </a:t>
            </a:r>
            <a:r>
              <a:rPr lang="en-US" i="1" dirty="0"/>
              <a:t>f</a:t>
            </a:r>
            <a:r>
              <a:rPr lang="en-US" dirty="0"/>
              <a:t> is integrable over each of </a:t>
            </a:r>
            <a:r>
              <a:rPr lang="en-US" i="1" dirty="0"/>
              <a:t>C</a:t>
            </a:r>
            <a:r>
              <a:rPr lang="en-US" baseline="-25000" dirty="0"/>
              <a:t>1</a:t>
            </a:r>
            <a:r>
              <a:rPr lang="en-US" dirty="0"/>
              <a:t> and </a:t>
            </a:r>
            <a:r>
              <a:rPr lang="en-US" i="1" dirty="0"/>
              <a:t>C</a:t>
            </a:r>
            <a:r>
              <a:rPr lang="en-US" baseline="-25000" dirty="0"/>
              <a:t>2</a:t>
            </a:r>
            <a:r>
              <a:rPr lang="en-US" dirty="0"/>
              <a:t>, then </a:t>
            </a:r>
            <a:r>
              <a:rPr lang="en-US" i="1" dirty="0"/>
              <a:t>f</a:t>
            </a:r>
            <a:r>
              <a:rPr lang="en-US" dirty="0"/>
              <a:t> is also integrable over the </a:t>
            </a:r>
            <a:r>
              <a:rPr lang="en-US" i="1" dirty="0"/>
              <a:t>piecewise</a:t>
            </a:r>
            <a:r>
              <a:rPr lang="en-US" dirty="0"/>
              <a:t> </a:t>
            </a:r>
            <a:r>
              <a:rPr lang="en-US" i="1" dirty="0"/>
              <a:t>smooth</a:t>
            </a:r>
            <a:r>
              <a:rPr lang="en-US" dirty="0"/>
              <a:t> path </a:t>
            </a:r>
            <a:r>
              <a:rPr lang="en-US" i="1" dirty="0"/>
              <a:t>C</a:t>
            </a:r>
            <a:r>
              <a:rPr lang="en-US" baseline="-25000" dirty="0"/>
              <a:t>1</a:t>
            </a:r>
            <a:r>
              <a:rPr lang="en-US" dirty="0"/>
              <a:t> </a:t>
            </a:r>
            <a:r>
              <a:rPr lang="en-US" dirty="0">
                <a:sym typeface="Symbol"/>
              </a:rPr>
              <a:t></a:t>
            </a:r>
            <a:r>
              <a:rPr lang="en-US" dirty="0"/>
              <a:t> </a:t>
            </a:r>
            <a:r>
              <a:rPr lang="en-US" i="1" dirty="0"/>
              <a:t>C</a:t>
            </a:r>
            <a:r>
              <a:rPr lang="en-US" baseline="-25000" dirty="0"/>
              <a:t>2</a:t>
            </a:r>
            <a:r>
              <a:rPr lang="en-US" dirty="0"/>
              <a:t> and</a:t>
            </a:r>
          </a:p>
          <a:p>
            <a:endParaRPr lang="en-US" dirty="0"/>
          </a:p>
          <a:p>
            <a:pPr>
              <a:lnSpc>
                <a:spcPct val="150000"/>
              </a:lnSpc>
            </a:pPr>
            <a:r>
              <a:rPr lang="en-US" dirty="0"/>
              <a:t>This is analogous to the property 			    					    and extends to any finite number of smooth curves joined together.</a:t>
            </a:r>
          </a:p>
        </p:txBody>
      </p:sp>
      <p:graphicFrame>
        <p:nvGraphicFramePr>
          <p:cNvPr id="715778" name="Object 2"/>
          <p:cNvGraphicFramePr>
            <a:graphicFrameLocks noChangeAspect="1"/>
          </p:cNvGraphicFramePr>
          <p:nvPr>
            <p:extLst>
              <p:ext uri="{D42A27DB-BD31-4B8C-83A1-F6EECF244321}">
                <p14:modId xmlns:p14="http://schemas.microsoft.com/office/powerpoint/2010/main" val="2950465570"/>
              </p:ext>
            </p:extLst>
          </p:nvPr>
        </p:nvGraphicFramePr>
        <p:xfrm>
          <a:off x="2774950" y="3225800"/>
          <a:ext cx="3860800" cy="660400"/>
        </p:xfrm>
        <a:graphic>
          <a:graphicData uri="http://schemas.openxmlformats.org/presentationml/2006/ole">
            <mc:AlternateContent xmlns:mc="http://schemas.openxmlformats.org/markup-compatibility/2006">
              <mc:Choice xmlns:v="urn:schemas-microsoft-com:vml" Requires="v">
                <p:oleObj name="Equation" r:id="rId2" imgW="3860640" imgH="660240" progId="Equation.DSMT4">
                  <p:embed/>
                </p:oleObj>
              </mc:Choice>
              <mc:Fallback>
                <p:oleObj name="Equation" r:id="rId2" imgW="3860640" imgH="660240" progId="Equation.DSMT4">
                  <p:embed/>
                  <p:pic>
                    <p:nvPicPr>
                      <p:cNvPr id="0" name="Picture 2"/>
                      <p:cNvPicPr>
                        <a:picLocks noChangeAspect="1" noChangeArrowheads="1"/>
                      </p:cNvPicPr>
                      <p:nvPr/>
                    </p:nvPicPr>
                    <p:blipFill>
                      <a:blip r:embed="rId3"/>
                      <a:srcRect/>
                      <a:stretch>
                        <a:fillRect/>
                      </a:stretch>
                    </p:blipFill>
                    <p:spPr bwMode="auto">
                      <a:xfrm>
                        <a:off x="2774950" y="3225800"/>
                        <a:ext cx="3860800" cy="660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5779" name="Object 3"/>
          <p:cNvGraphicFramePr>
            <a:graphicFrameLocks noChangeAspect="1"/>
          </p:cNvGraphicFramePr>
          <p:nvPr>
            <p:extLst>
              <p:ext uri="{D42A27DB-BD31-4B8C-83A1-F6EECF244321}">
                <p14:modId xmlns:p14="http://schemas.microsoft.com/office/powerpoint/2010/main" val="966981925"/>
              </p:ext>
            </p:extLst>
          </p:nvPr>
        </p:nvGraphicFramePr>
        <p:xfrm>
          <a:off x="498675" y="4423678"/>
          <a:ext cx="4864100" cy="698500"/>
        </p:xfrm>
        <a:graphic>
          <a:graphicData uri="http://schemas.openxmlformats.org/presentationml/2006/ole">
            <mc:AlternateContent xmlns:mc="http://schemas.openxmlformats.org/markup-compatibility/2006">
              <mc:Choice xmlns:v="urn:schemas-microsoft-com:vml" Requires="v">
                <p:oleObj name="Equation" r:id="rId4" imgW="4863960" imgH="698400" progId="Equation.DSMT4">
                  <p:embed/>
                </p:oleObj>
              </mc:Choice>
              <mc:Fallback>
                <p:oleObj name="Equation" r:id="rId4" imgW="4863960" imgH="69840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98675" y="4423678"/>
                        <a:ext cx="48641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577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1577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Definition: Mass, First and Second Moments, Center of Mass, and Radii of Gyration </a:t>
            </a:r>
          </a:p>
        </p:txBody>
      </p:sp>
      <p:sp>
        <p:nvSpPr>
          <p:cNvPr id="3" name="Content Placeholder 2"/>
          <p:cNvSpPr>
            <a:spLocks noGrp="1"/>
          </p:cNvSpPr>
          <p:nvPr>
            <p:ph idx="1"/>
          </p:nvPr>
        </p:nvSpPr>
        <p:spPr>
          <a:xfrm>
            <a:off x="457200" y="1280160"/>
            <a:ext cx="8229600" cy="3108543"/>
          </a:xfrm>
          <a:solidFill>
            <a:srgbClr val="FFFFCC"/>
          </a:solidFill>
          <a:ln w="28575">
            <a:solidFill>
              <a:schemeClr val="tx1"/>
            </a:solidFill>
          </a:ln>
        </p:spPr>
        <p:txBody>
          <a:bodyPr>
            <a:spAutoFit/>
          </a:bodyPr>
          <a:lstStyle/>
          <a:p>
            <a:r>
              <a:rPr lang="en-US" dirty="0">
                <a:solidFill>
                  <a:schemeClr val="tx1"/>
                </a:solidFill>
              </a:rPr>
              <a:t>Given an object in space modeled by the curve </a:t>
            </a:r>
            <a:r>
              <a:rPr lang="en-US" i="1" dirty="0">
                <a:solidFill>
                  <a:schemeClr val="tx1"/>
                </a:solidFill>
              </a:rPr>
              <a:t>C</a:t>
            </a:r>
            <a:r>
              <a:rPr lang="en-US" dirty="0">
                <a:solidFill>
                  <a:schemeClr val="tx1"/>
                </a:solidFill>
              </a:rPr>
              <a:t> and whose density is represented by </a:t>
            </a:r>
            <a:r>
              <a:rPr lang="el-GR" i="1" dirty="0">
                <a:solidFill>
                  <a:schemeClr val="tx1"/>
                </a:solidFill>
                <a:latin typeface="Cambria Math" panose="02040503050406030204" pitchFamily="18" charset="0"/>
                <a:ea typeface="Cambria Math" panose="02040503050406030204" pitchFamily="18" charset="0"/>
                <a:sym typeface="Euclid Symbol"/>
              </a:rPr>
              <a:t>ρ</a:t>
            </a:r>
            <a:r>
              <a:rPr lang="en-US" dirty="0">
                <a:solidFill>
                  <a:schemeClr val="tx1"/>
                </a:solidFill>
              </a:rPr>
              <a:t>, its </a:t>
            </a:r>
            <a:r>
              <a:rPr lang="en-US" b="1" dirty="0">
                <a:solidFill>
                  <a:srgbClr val="C00000"/>
                </a:solidFill>
              </a:rPr>
              <a:t>mass</a:t>
            </a:r>
            <a:r>
              <a:rPr lang="en-US" dirty="0">
                <a:solidFill>
                  <a:schemeClr val="tx1"/>
                </a:solidFill>
              </a:rPr>
              <a:t> </a:t>
            </a:r>
            <a:r>
              <a:rPr lang="en-US" i="1" dirty="0">
                <a:solidFill>
                  <a:schemeClr val="tx1"/>
                </a:solidFill>
              </a:rPr>
              <a:t>M</a:t>
            </a:r>
            <a:r>
              <a:rPr lang="en-US" dirty="0">
                <a:solidFill>
                  <a:schemeClr val="tx1"/>
                </a:solidFill>
              </a:rPr>
              <a:t>, its </a:t>
            </a:r>
            <a:r>
              <a:rPr lang="en-US" b="1" dirty="0">
                <a:solidFill>
                  <a:srgbClr val="C00000"/>
                </a:solidFill>
              </a:rPr>
              <a:t>first moments</a:t>
            </a:r>
            <a:r>
              <a:rPr lang="en-US" dirty="0">
                <a:solidFill>
                  <a:schemeClr val="tx1"/>
                </a:solidFill>
              </a:rPr>
              <a:t> </a:t>
            </a:r>
            <a:r>
              <a:rPr lang="en-US" i="1" dirty="0">
                <a:solidFill>
                  <a:schemeClr val="tx1"/>
                </a:solidFill>
              </a:rPr>
              <a:t>M</a:t>
            </a:r>
            <a:r>
              <a:rPr lang="en-US" i="1" baseline="-25000" dirty="0">
                <a:solidFill>
                  <a:schemeClr val="tx1"/>
                </a:solidFill>
              </a:rPr>
              <a:t>yz</a:t>
            </a:r>
            <a:r>
              <a:rPr lang="en-US" dirty="0">
                <a:solidFill>
                  <a:schemeClr val="tx1"/>
                </a:solidFill>
              </a:rPr>
              <a:t>, </a:t>
            </a:r>
            <a:r>
              <a:rPr lang="en-US" i="1" dirty="0">
                <a:solidFill>
                  <a:schemeClr val="tx1"/>
                </a:solidFill>
              </a:rPr>
              <a:t>M</a:t>
            </a:r>
            <a:r>
              <a:rPr lang="en-US" i="1" baseline="-25000" dirty="0">
                <a:solidFill>
                  <a:schemeClr val="tx1"/>
                </a:solidFill>
              </a:rPr>
              <a:t>xz</a:t>
            </a:r>
            <a:r>
              <a:rPr lang="en-US" dirty="0">
                <a:solidFill>
                  <a:schemeClr val="tx1"/>
                </a:solidFill>
              </a:rPr>
              <a:t>, and </a:t>
            </a:r>
            <a:r>
              <a:rPr lang="en-US" i="1" dirty="0">
                <a:solidFill>
                  <a:schemeClr val="tx1"/>
                </a:solidFill>
              </a:rPr>
              <a:t>M</a:t>
            </a:r>
            <a:r>
              <a:rPr lang="en-US" i="1" baseline="-25000" dirty="0">
                <a:solidFill>
                  <a:schemeClr val="tx1"/>
                </a:solidFill>
              </a:rPr>
              <a:t>xy</a:t>
            </a:r>
            <a:r>
              <a:rPr lang="en-US" dirty="0">
                <a:solidFill>
                  <a:schemeClr val="tx1"/>
                </a:solidFill>
              </a:rPr>
              <a:t> about the coordinate planes, its </a:t>
            </a:r>
            <a:r>
              <a:rPr lang="en-US" b="1" dirty="0">
                <a:solidFill>
                  <a:srgbClr val="C00000"/>
                </a:solidFill>
              </a:rPr>
              <a:t>second moments</a:t>
            </a:r>
            <a:r>
              <a:rPr lang="en-US" dirty="0">
                <a:solidFill>
                  <a:srgbClr val="C00000"/>
                </a:solidFill>
              </a:rPr>
              <a:t> </a:t>
            </a:r>
            <a:r>
              <a:rPr lang="en-US" i="1" dirty="0">
                <a:solidFill>
                  <a:schemeClr val="tx1"/>
                </a:solidFill>
              </a:rPr>
              <a:t>I</a:t>
            </a:r>
            <a:r>
              <a:rPr lang="en-US" i="1" baseline="-25000" dirty="0">
                <a:solidFill>
                  <a:schemeClr val="tx1"/>
                </a:solidFill>
              </a:rPr>
              <a:t>x</a:t>
            </a:r>
            <a:r>
              <a:rPr lang="en-US" dirty="0">
                <a:solidFill>
                  <a:schemeClr val="tx1"/>
                </a:solidFill>
              </a:rPr>
              <a:t>, </a:t>
            </a:r>
            <a:r>
              <a:rPr lang="en-US" i="1" dirty="0">
                <a:solidFill>
                  <a:schemeClr val="tx1"/>
                </a:solidFill>
              </a:rPr>
              <a:t>I</a:t>
            </a:r>
            <a:r>
              <a:rPr lang="en-US" i="1" baseline="-25000" dirty="0">
                <a:solidFill>
                  <a:schemeClr val="tx1"/>
                </a:solidFill>
              </a:rPr>
              <a:t>y</a:t>
            </a:r>
            <a:r>
              <a:rPr lang="en-US" dirty="0">
                <a:solidFill>
                  <a:schemeClr val="tx1"/>
                </a:solidFill>
              </a:rPr>
              <a:t>, and </a:t>
            </a:r>
            <a:r>
              <a:rPr lang="en-US" i="1" dirty="0">
                <a:solidFill>
                  <a:schemeClr val="tx1"/>
                </a:solidFill>
              </a:rPr>
              <a:t>I</a:t>
            </a:r>
            <a:r>
              <a:rPr lang="en-US" i="1" baseline="-25000" dirty="0">
                <a:solidFill>
                  <a:schemeClr val="tx1"/>
                </a:solidFill>
              </a:rPr>
              <a:t>z</a:t>
            </a:r>
            <a:r>
              <a:rPr lang="en-US" dirty="0">
                <a:solidFill>
                  <a:schemeClr val="tx1"/>
                </a:solidFill>
              </a:rPr>
              <a:t> about the coordinate axes, its </a:t>
            </a:r>
            <a:r>
              <a:rPr lang="en-US" b="1" dirty="0">
                <a:solidFill>
                  <a:srgbClr val="C00000"/>
                </a:solidFill>
              </a:rPr>
              <a:t>center of mass</a:t>
            </a:r>
            <a:r>
              <a:rPr lang="en-US" dirty="0">
                <a:solidFill>
                  <a:srgbClr val="C00000"/>
                </a:solidFill>
              </a:rPr>
              <a:t> </a:t>
            </a:r>
            <a:r>
              <a:rPr lang="en-US" dirty="0">
                <a:solidFill>
                  <a:schemeClr val="tx1"/>
                </a:solidFill>
              </a:rPr>
              <a:t>		and its </a:t>
            </a:r>
            <a:r>
              <a:rPr lang="en-US" b="1" dirty="0">
                <a:solidFill>
                  <a:srgbClr val="C00000"/>
                </a:solidFill>
              </a:rPr>
              <a:t>radii of gyration </a:t>
            </a:r>
            <a:r>
              <a:rPr lang="en-US" i="1" dirty="0">
                <a:solidFill>
                  <a:schemeClr val="tx1"/>
                </a:solidFill>
              </a:rPr>
              <a:t>r</a:t>
            </a:r>
            <a:r>
              <a:rPr lang="en-US" i="1" baseline="-25000" dirty="0">
                <a:solidFill>
                  <a:schemeClr val="tx1"/>
                </a:solidFill>
              </a:rPr>
              <a:t>x</a:t>
            </a:r>
            <a:r>
              <a:rPr lang="en-US" dirty="0">
                <a:solidFill>
                  <a:schemeClr val="tx1"/>
                </a:solidFill>
              </a:rPr>
              <a:t>, </a:t>
            </a:r>
            <a:r>
              <a:rPr lang="en-US" i="1" dirty="0">
                <a:solidFill>
                  <a:schemeClr val="tx1"/>
                </a:solidFill>
              </a:rPr>
              <a:t>r</a:t>
            </a:r>
            <a:r>
              <a:rPr lang="en-US" i="1" baseline="-25000" dirty="0">
                <a:solidFill>
                  <a:schemeClr val="tx1"/>
                </a:solidFill>
              </a:rPr>
              <a:t>y</a:t>
            </a:r>
            <a:r>
              <a:rPr lang="en-US" dirty="0">
                <a:solidFill>
                  <a:schemeClr val="tx1"/>
                </a:solidFill>
              </a:rPr>
              <a:t>, and </a:t>
            </a:r>
            <a:r>
              <a:rPr lang="en-US" i="1" dirty="0">
                <a:solidFill>
                  <a:schemeClr val="tx1"/>
                </a:solidFill>
              </a:rPr>
              <a:t>r</a:t>
            </a:r>
            <a:r>
              <a:rPr lang="en-US" i="1" baseline="-25000" dirty="0">
                <a:solidFill>
                  <a:schemeClr val="tx1"/>
                </a:solidFill>
              </a:rPr>
              <a:t>z</a:t>
            </a:r>
            <a:r>
              <a:rPr lang="en-US" dirty="0">
                <a:solidFill>
                  <a:schemeClr val="tx1"/>
                </a:solidFill>
              </a:rPr>
              <a:t> are as follows, assuming the integrals exist. </a:t>
            </a:r>
          </a:p>
        </p:txBody>
      </p:sp>
      <p:graphicFrame>
        <p:nvGraphicFramePr>
          <p:cNvPr id="691202" name="Object 2"/>
          <p:cNvGraphicFramePr>
            <a:graphicFrameLocks noChangeAspect="1"/>
          </p:cNvGraphicFramePr>
          <p:nvPr>
            <p:extLst>
              <p:ext uri="{D42A27DB-BD31-4B8C-83A1-F6EECF244321}">
                <p14:modId xmlns:p14="http://schemas.microsoft.com/office/powerpoint/2010/main" val="531449860"/>
              </p:ext>
            </p:extLst>
          </p:nvPr>
        </p:nvGraphicFramePr>
        <p:xfrm>
          <a:off x="5638800" y="3035300"/>
          <a:ext cx="1219200" cy="469900"/>
        </p:xfrm>
        <a:graphic>
          <a:graphicData uri="http://schemas.openxmlformats.org/presentationml/2006/ole">
            <mc:AlternateContent xmlns:mc="http://schemas.openxmlformats.org/markup-compatibility/2006">
              <mc:Choice xmlns:v="urn:schemas-microsoft-com:vml" Requires="v">
                <p:oleObj name="Equation" r:id="rId2" imgW="1218960" imgH="469800" progId="Equation.DSMT4">
                  <p:embed/>
                </p:oleObj>
              </mc:Choice>
              <mc:Fallback>
                <p:oleObj name="Equation" r:id="rId2" imgW="1218960" imgH="46980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38800" y="3035300"/>
                        <a:ext cx="1219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Mass, First and Second Moments, Center of Mass, and Radii of Gyration (cont.) </a:t>
            </a:r>
          </a:p>
        </p:txBody>
      </p:sp>
      <p:sp>
        <p:nvSpPr>
          <p:cNvPr id="3" name="Content Placeholder 2"/>
          <p:cNvSpPr>
            <a:spLocks noGrp="1"/>
          </p:cNvSpPr>
          <p:nvPr>
            <p:ph idx="1"/>
          </p:nvPr>
        </p:nvSpPr>
        <p:spPr>
          <a:xfrm>
            <a:off x="457200" y="1280160"/>
            <a:ext cx="8229600" cy="3548023"/>
          </a:xfrm>
          <a:solidFill>
            <a:srgbClr val="FFFFCC"/>
          </a:solidFill>
          <a:ln w="28575">
            <a:solidFill>
              <a:schemeClr val="tx1"/>
            </a:solidFill>
          </a:ln>
        </p:spPr>
        <p:txBody>
          <a:bodyPr>
            <a:spAutoFit/>
          </a:bodyPr>
          <a:lstStyle/>
          <a:p>
            <a:r>
              <a:rPr lang="en-US" b="1" dirty="0">
                <a:solidFill>
                  <a:schemeClr val="tx1"/>
                </a:solidFill>
              </a:rPr>
              <a:t>Mass 						   	</a:t>
            </a:r>
          </a:p>
          <a:p>
            <a:pPr>
              <a:lnSpc>
                <a:spcPct val="150000"/>
              </a:lnSpc>
            </a:pPr>
            <a:r>
              <a:rPr lang="en-US" b="1" dirty="0">
                <a:solidFill>
                  <a:schemeClr val="tx1"/>
                </a:solidFill>
              </a:rPr>
              <a:t>First moment about the </a:t>
            </a:r>
            <a:r>
              <a:rPr lang="en-US" b="1" i="1" dirty="0">
                <a:solidFill>
                  <a:schemeClr val="tx1"/>
                </a:solidFill>
              </a:rPr>
              <a:t>yz</a:t>
            </a:r>
            <a:r>
              <a:rPr lang="en-US" b="1" dirty="0">
                <a:solidFill>
                  <a:schemeClr val="tx1"/>
                </a:solidFill>
              </a:rPr>
              <a:t>-plane 	  	</a:t>
            </a:r>
          </a:p>
          <a:p>
            <a:pPr>
              <a:lnSpc>
                <a:spcPct val="150000"/>
              </a:lnSpc>
            </a:pPr>
            <a:r>
              <a:rPr lang="en-US" b="1" dirty="0">
                <a:solidFill>
                  <a:schemeClr val="tx1"/>
                </a:solidFill>
              </a:rPr>
              <a:t>First moment about the </a:t>
            </a:r>
            <a:r>
              <a:rPr lang="en-US" b="1" i="1" dirty="0">
                <a:solidFill>
                  <a:schemeClr val="tx1"/>
                </a:solidFill>
              </a:rPr>
              <a:t>xz</a:t>
            </a:r>
            <a:r>
              <a:rPr lang="en-US" b="1" dirty="0">
                <a:solidFill>
                  <a:schemeClr val="tx1"/>
                </a:solidFill>
              </a:rPr>
              <a:t>-plane 	  	</a:t>
            </a:r>
          </a:p>
          <a:p>
            <a:pPr>
              <a:lnSpc>
                <a:spcPct val="150000"/>
              </a:lnSpc>
            </a:pPr>
            <a:r>
              <a:rPr lang="en-US" b="1" dirty="0">
                <a:solidFill>
                  <a:schemeClr val="tx1"/>
                </a:solidFill>
              </a:rPr>
              <a:t>First moment about the </a:t>
            </a:r>
            <a:r>
              <a:rPr lang="en-US" b="1" i="1" dirty="0">
                <a:solidFill>
                  <a:schemeClr val="tx1"/>
                </a:solidFill>
              </a:rPr>
              <a:t>xy</a:t>
            </a:r>
            <a:r>
              <a:rPr lang="en-US" b="1" dirty="0">
                <a:solidFill>
                  <a:schemeClr val="tx1"/>
                </a:solidFill>
              </a:rPr>
              <a:t>-plane 		</a:t>
            </a:r>
          </a:p>
          <a:p>
            <a:pPr>
              <a:lnSpc>
                <a:spcPct val="200000"/>
              </a:lnSpc>
            </a:pPr>
            <a:r>
              <a:rPr lang="en-US" b="1" dirty="0">
                <a:solidFill>
                  <a:schemeClr val="tx1"/>
                </a:solidFill>
              </a:rPr>
              <a:t>Center of mass </a:t>
            </a:r>
            <a:r>
              <a:rPr lang="en-US" dirty="0">
                <a:solidFill>
                  <a:schemeClr val="tx1"/>
                </a:solidFill>
              </a:rPr>
              <a:t>	</a:t>
            </a:r>
            <a:endParaRPr lang="en-US" dirty="0"/>
          </a:p>
        </p:txBody>
      </p:sp>
      <p:graphicFrame>
        <p:nvGraphicFramePr>
          <p:cNvPr id="692226" name="Object 2"/>
          <p:cNvGraphicFramePr>
            <a:graphicFrameLocks noChangeAspect="1"/>
          </p:cNvGraphicFramePr>
          <p:nvPr>
            <p:extLst>
              <p:ext uri="{D42A27DB-BD31-4B8C-83A1-F6EECF244321}">
                <p14:modId xmlns:p14="http://schemas.microsoft.com/office/powerpoint/2010/main" val="64705424"/>
              </p:ext>
            </p:extLst>
          </p:nvPr>
        </p:nvGraphicFramePr>
        <p:xfrm>
          <a:off x="6172200" y="1371600"/>
          <a:ext cx="1524000" cy="609600"/>
        </p:xfrm>
        <a:graphic>
          <a:graphicData uri="http://schemas.openxmlformats.org/presentationml/2006/ole">
            <mc:AlternateContent xmlns:mc="http://schemas.openxmlformats.org/markup-compatibility/2006">
              <mc:Choice xmlns:v="urn:schemas-microsoft-com:vml" Requires="v">
                <p:oleObj name="Equation" r:id="rId2" imgW="1523880" imgH="609480" progId="Equation.DSMT4">
                  <p:embed/>
                </p:oleObj>
              </mc:Choice>
              <mc:Fallback>
                <p:oleObj name="Equation" r:id="rId2" imgW="1523880" imgH="609480" progId="Equation.DSMT4">
                  <p:embed/>
                  <p:pic>
                    <p:nvPicPr>
                      <p:cNvPr id="0" name="Picture 2"/>
                      <p:cNvPicPr>
                        <a:picLocks noChangeAspect="1" noChangeArrowheads="1"/>
                      </p:cNvPicPr>
                      <p:nvPr/>
                    </p:nvPicPr>
                    <p:blipFill>
                      <a:blip r:embed="rId3"/>
                      <a:srcRect/>
                      <a:stretch>
                        <a:fillRect/>
                      </a:stretch>
                    </p:blipFill>
                    <p:spPr bwMode="auto">
                      <a:xfrm>
                        <a:off x="6172200" y="1371600"/>
                        <a:ext cx="15240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92227" name="Object 3"/>
          <p:cNvGraphicFramePr>
            <a:graphicFrameLocks noChangeAspect="1"/>
          </p:cNvGraphicFramePr>
          <p:nvPr>
            <p:extLst>
              <p:ext uri="{D42A27DB-BD31-4B8C-83A1-F6EECF244321}">
                <p14:modId xmlns:p14="http://schemas.microsoft.com/office/powerpoint/2010/main" val="3124460164"/>
              </p:ext>
            </p:extLst>
          </p:nvPr>
        </p:nvGraphicFramePr>
        <p:xfrm>
          <a:off x="5969560" y="1981200"/>
          <a:ext cx="1905000" cy="609600"/>
        </p:xfrm>
        <a:graphic>
          <a:graphicData uri="http://schemas.openxmlformats.org/presentationml/2006/ole">
            <mc:AlternateContent xmlns:mc="http://schemas.openxmlformats.org/markup-compatibility/2006">
              <mc:Choice xmlns:v="urn:schemas-microsoft-com:vml" Requires="v">
                <p:oleObj name="Equation" r:id="rId4" imgW="1904760" imgH="609480" progId="Equation.DSMT4">
                  <p:embed/>
                </p:oleObj>
              </mc:Choice>
              <mc:Fallback>
                <p:oleObj name="Equation" r:id="rId4" imgW="1904760" imgH="609480" progId="Equation.DSMT4">
                  <p:embed/>
                  <p:pic>
                    <p:nvPicPr>
                      <p:cNvPr id="0" name="Picture 3"/>
                      <p:cNvPicPr>
                        <a:picLocks noChangeAspect="1" noChangeArrowheads="1"/>
                      </p:cNvPicPr>
                      <p:nvPr/>
                    </p:nvPicPr>
                    <p:blipFill>
                      <a:blip r:embed="rId5"/>
                      <a:srcRect/>
                      <a:stretch>
                        <a:fillRect/>
                      </a:stretch>
                    </p:blipFill>
                    <p:spPr bwMode="auto">
                      <a:xfrm>
                        <a:off x="5969560" y="1981200"/>
                        <a:ext cx="19050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92228" name="Object 4"/>
          <p:cNvGraphicFramePr>
            <a:graphicFrameLocks noChangeAspect="1"/>
          </p:cNvGraphicFramePr>
          <p:nvPr>
            <p:extLst>
              <p:ext uri="{D42A27DB-BD31-4B8C-83A1-F6EECF244321}">
                <p14:modId xmlns:p14="http://schemas.microsoft.com/office/powerpoint/2010/main" val="1951555716"/>
              </p:ext>
            </p:extLst>
          </p:nvPr>
        </p:nvGraphicFramePr>
        <p:xfrm>
          <a:off x="5961530" y="2667000"/>
          <a:ext cx="1905000" cy="609600"/>
        </p:xfrm>
        <a:graphic>
          <a:graphicData uri="http://schemas.openxmlformats.org/presentationml/2006/ole">
            <mc:AlternateContent xmlns:mc="http://schemas.openxmlformats.org/markup-compatibility/2006">
              <mc:Choice xmlns:v="urn:schemas-microsoft-com:vml" Requires="v">
                <p:oleObj name="Equation" r:id="rId6" imgW="1904760" imgH="609480" progId="Equation.DSMT4">
                  <p:embed/>
                </p:oleObj>
              </mc:Choice>
              <mc:Fallback>
                <p:oleObj name="Equation" r:id="rId6" imgW="1904760" imgH="609480" progId="Equation.DSMT4">
                  <p:embed/>
                  <p:pic>
                    <p:nvPicPr>
                      <p:cNvPr id="0" name="Picture 4"/>
                      <p:cNvPicPr>
                        <a:picLocks noChangeAspect="1" noChangeArrowheads="1"/>
                      </p:cNvPicPr>
                      <p:nvPr/>
                    </p:nvPicPr>
                    <p:blipFill>
                      <a:blip r:embed="rId7"/>
                      <a:srcRect/>
                      <a:stretch>
                        <a:fillRect/>
                      </a:stretch>
                    </p:blipFill>
                    <p:spPr bwMode="auto">
                      <a:xfrm>
                        <a:off x="5961530" y="2667000"/>
                        <a:ext cx="19050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92229" name="Object 5"/>
          <p:cNvGraphicFramePr>
            <a:graphicFrameLocks noChangeAspect="1"/>
          </p:cNvGraphicFramePr>
          <p:nvPr>
            <p:extLst>
              <p:ext uri="{D42A27DB-BD31-4B8C-83A1-F6EECF244321}">
                <p14:modId xmlns:p14="http://schemas.microsoft.com/office/powerpoint/2010/main" val="2650290655"/>
              </p:ext>
            </p:extLst>
          </p:nvPr>
        </p:nvGraphicFramePr>
        <p:xfrm>
          <a:off x="5948738" y="3352800"/>
          <a:ext cx="1905000" cy="609600"/>
        </p:xfrm>
        <a:graphic>
          <a:graphicData uri="http://schemas.openxmlformats.org/presentationml/2006/ole">
            <mc:AlternateContent xmlns:mc="http://schemas.openxmlformats.org/markup-compatibility/2006">
              <mc:Choice xmlns:v="urn:schemas-microsoft-com:vml" Requires="v">
                <p:oleObj name="Equation" r:id="rId8" imgW="1904760" imgH="609480" progId="Equation.DSMT4">
                  <p:embed/>
                </p:oleObj>
              </mc:Choice>
              <mc:Fallback>
                <p:oleObj name="Equation" r:id="rId8" imgW="1904760" imgH="609480" progId="Equation.DSMT4">
                  <p:embed/>
                  <p:pic>
                    <p:nvPicPr>
                      <p:cNvPr id="0" name="Picture 5"/>
                      <p:cNvPicPr>
                        <a:picLocks noChangeAspect="1" noChangeArrowheads="1"/>
                      </p:cNvPicPr>
                      <p:nvPr/>
                    </p:nvPicPr>
                    <p:blipFill>
                      <a:blip r:embed="rId9"/>
                      <a:srcRect/>
                      <a:stretch>
                        <a:fillRect/>
                      </a:stretch>
                    </p:blipFill>
                    <p:spPr bwMode="auto">
                      <a:xfrm>
                        <a:off x="5948738" y="3352800"/>
                        <a:ext cx="19050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92230" name="Object 6"/>
          <p:cNvGraphicFramePr>
            <a:graphicFrameLocks noChangeAspect="1"/>
          </p:cNvGraphicFramePr>
          <p:nvPr>
            <p:extLst>
              <p:ext uri="{D42A27DB-BD31-4B8C-83A1-F6EECF244321}">
                <p14:modId xmlns:p14="http://schemas.microsoft.com/office/powerpoint/2010/main" val="4177846780"/>
              </p:ext>
            </p:extLst>
          </p:nvPr>
        </p:nvGraphicFramePr>
        <p:xfrm>
          <a:off x="4051300" y="3886200"/>
          <a:ext cx="4330700" cy="876300"/>
        </p:xfrm>
        <a:graphic>
          <a:graphicData uri="http://schemas.openxmlformats.org/presentationml/2006/ole">
            <mc:AlternateContent xmlns:mc="http://schemas.openxmlformats.org/markup-compatibility/2006">
              <mc:Choice xmlns:v="urn:schemas-microsoft-com:vml" Requires="v">
                <p:oleObj name="Equation" r:id="rId10" imgW="4330440" imgH="876240" progId="Equation.DSMT4">
                  <p:embed/>
                </p:oleObj>
              </mc:Choice>
              <mc:Fallback>
                <p:oleObj name="Equation" r:id="rId10" imgW="4330440" imgH="87624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051300" y="3886200"/>
                        <a:ext cx="43307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Mass, First and Second Moments, Center of Mass, and Radii of Gyration (cont.)</a:t>
            </a:r>
          </a:p>
        </p:txBody>
      </p:sp>
      <p:sp>
        <p:nvSpPr>
          <p:cNvPr id="3" name="Content Placeholder 2"/>
          <p:cNvSpPr>
            <a:spLocks noGrp="1"/>
          </p:cNvSpPr>
          <p:nvPr>
            <p:ph idx="1"/>
          </p:nvPr>
        </p:nvSpPr>
        <p:spPr>
          <a:xfrm>
            <a:off x="457200" y="1280160"/>
            <a:ext cx="8229600" cy="3817327"/>
          </a:xfrm>
          <a:solidFill>
            <a:srgbClr val="FFFFCC"/>
          </a:solidFill>
          <a:ln w="28575">
            <a:solidFill>
              <a:schemeClr val="tx1"/>
            </a:solidFill>
          </a:ln>
        </p:spPr>
        <p:txBody>
          <a:bodyPr>
            <a:spAutoFit/>
          </a:bodyPr>
          <a:lstStyle/>
          <a:p>
            <a:pPr>
              <a:lnSpc>
                <a:spcPct val="150000"/>
              </a:lnSpc>
            </a:pPr>
            <a:r>
              <a:rPr lang="en-US" b="1" dirty="0">
                <a:solidFill>
                  <a:schemeClr val="tx1"/>
                </a:solidFill>
              </a:rPr>
              <a:t>Second moment about the </a:t>
            </a:r>
            <a:r>
              <a:rPr lang="en-US" b="1" i="1" dirty="0">
                <a:solidFill>
                  <a:schemeClr val="tx1"/>
                </a:solidFill>
              </a:rPr>
              <a:t>x</a:t>
            </a:r>
            <a:r>
              <a:rPr lang="en-US" b="1" dirty="0">
                <a:solidFill>
                  <a:schemeClr val="tx1"/>
                </a:solidFill>
              </a:rPr>
              <a:t>-axis </a:t>
            </a:r>
          </a:p>
          <a:p>
            <a:pPr>
              <a:lnSpc>
                <a:spcPct val="150000"/>
              </a:lnSpc>
            </a:pPr>
            <a:r>
              <a:rPr lang="en-US" b="1" dirty="0">
                <a:solidFill>
                  <a:schemeClr val="tx1"/>
                </a:solidFill>
              </a:rPr>
              <a:t>Second moment about the </a:t>
            </a:r>
            <a:r>
              <a:rPr lang="en-US" b="1" i="1" dirty="0">
                <a:solidFill>
                  <a:schemeClr val="tx1"/>
                </a:solidFill>
              </a:rPr>
              <a:t>y</a:t>
            </a:r>
            <a:r>
              <a:rPr lang="en-US" b="1" dirty="0">
                <a:solidFill>
                  <a:schemeClr val="tx1"/>
                </a:solidFill>
              </a:rPr>
              <a:t>-axis 	</a:t>
            </a:r>
          </a:p>
          <a:p>
            <a:pPr>
              <a:lnSpc>
                <a:spcPct val="150000"/>
              </a:lnSpc>
            </a:pPr>
            <a:r>
              <a:rPr lang="en-US" b="1" dirty="0">
                <a:solidFill>
                  <a:schemeClr val="tx1"/>
                </a:solidFill>
              </a:rPr>
              <a:t>Second moment about the </a:t>
            </a:r>
            <a:r>
              <a:rPr lang="en-US" b="1" i="1" dirty="0">
                <a:solidFill>
                  <a:schemeClr val="tx1"/>
                </a:solidFill>
              </a:rPr>
              <a:t>z</a:t>
            </a:r>
            <a:r>
              <a:rPr lang="en-US" b="1" dirty="0">
                <a:solidFill>
                  <a:schemeClr val="tx1"/>
                </a:solidFill>
              </a:rPr>
              <a:t>-axis 	</a:t>
            </a:r>
          </a:p>
          <a:p>
            <a:pPr>
              <a:lnSpc>
                <a:spcPct val="200000"/>
              </a:lnSpc>
            </a:pPr>
            <a:r>
              <a:rPr lang="en-US" b="1" dirty="0">
                <a:solidFill>
                  <a:schemeClr val="tx1"/>
                </a:solidFill>
              </a:rPr>
              <a:t>Radii of gyration</a:t>
            </a:r>
          </a:p>
          <a:p>
            <a:pPr>
              <a:lnSpc>
                <a:spcPct val="150000"/>
              </a:lnSpc>
            </a:pPr>
            <a:endParaRPr lang="en-US" b="1" dirty="0">
              <a:solidFill>
                <a:schemeClr val="tx1"/>
              </a:solidFill>
            </a:endParaRPr>
          </a:p>
        </p:txBody>
      </p:sp>
      <p:graphicFrame>
        <p:nvGraphicFramePr>
          <p:cNvPr id="693250" name="Object 2"/>
          <p:cNvGraphicFramePr>
            <a:graphicFrameLocks noChangeAspect="1"/>
          </p:cNvGraphicFramePr>
          <p:nvPr>
            <p:extLst>
              <p:ext uri="{D42A27DB-BD31-4B8C-83A1-F6EECF244321}">
                <p14:modId xmlns:p14="http://schemas.microsoft.com/office/powerpoint/2010/main" val="1841001576"/>
              </p:ext>
            </p:extLst>
          </p:nvPr>
        </p:nvGraphicFramePr>
        <p:xfrm>
          <a:off x="5791200" y="1447800"/>
          <a:ext cx="2692400" cy="609600"/>
        </p:xfrm>
        <a:graphic>
          <a:graphicData uri="http://schemas.openxmlformats.org/presentationml/2006/ole">
            <mc:AlternateContent xmlns:mc="http://schemas.openxmlformats.org/markup-compatibility/2006">
              <mc:Choice xmlns:v="urn:schemas-microsoft-com:vml" Requires="v">
                <p:oleObj name="Equation" r:id="rId2" imgW="2692080" imgH="609480" progId="Equation.DSMT4">
                  <p:embed/>
                </p:oleObj>
              </mc:Choice>
              <mc:Fallback>
                <p:oleObj name="Equation" r:id="rId2" imgW="2692080" imgH="609480" progId="Equation.DSMT4">
                  <p:embed/>
                  <p:pic>
                    <p:nvPicPr>
                      <p:cNvPr id="0" name="Picture 2"/>
                      <p:cNvPicPr>
                        <a:picLocks noChangeAspect="1" noChangeArrowheads="1"/>
                      </p:cNvPicPr>
                      <p:nvPr/>
                    </p:nvPicPr>
                    <p:blipFill>
                      <a:blip r:embed="rId3"/>
                      <a:srcRect/>
                      <a:stretch>
                        <a:fillRect/>
                      </a:stretch>
                    </p:blipFill>
                    <p:spPr bwMode="auto">
                      <a:xfrm>
                        <a:off x="5791200" y="1447800"/>
                        <a:ext cx="26924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93251" name="Object 3"/>
          <p:cNvGraphicFramePr>
            <a:graphicFrameLocks noChangeAspect="1"/>
          </p:cNvGraphicFramePr>
          <p:nvPr>
            <p:extLst>
              <p:ext uri="{D42A27DB-BD31-4B8C-83A1-F6EECF244321}">
                <p14:modId xmlns:p14="http://schemas.microsoft.com/office/powerpoint/2010/main" val="1355112058"/>
              </p:ext>
            </p:extLst>
          </p:nvPr>
        </p:nvGraphicFramePr>
        <p:xfrm>
          <a:off x="5791200" y="2209800"/>
          <a:ext cx="2692400" cy="609600"/>
        </p:xfrm>
        <a:graphic>
          <a:graphicData uri="http://schemas.openxmlformats.org/presentationml/2006/ole">
            <mc:AlternateContent xmlns:mc="http://schemas.openxmlformats.org/markup-compatibility/2006">
              <mc:Choice xmlns:v="urn:schemas-microsoft-com:vml" Requires="v">
                <p:oleObj name="Equation" r:id="rId4" imgW="2692080" imgH="609480" progId="Equation.DSMT4">
                  <p:embed/>
                </p:oleObj>
              </mc:Choice>
              <mc:Fallback>
                <p:oleObj name="Equation" r:id="rId4" imgW="2692080" imgH="609480" progId="Equation.DSMT4">
                  <p:embed/>
                  <p:pic>
                    <p:nvPicPr>
                      <p:cNvPr id="0" name="Picture 3"/>
                      <p:cNvPicPr>
                        <a:picLocks noChangeAspect="1" noChangeArrowheads="1"/>
                      </p:cNvPicPr>
                      <p:nvPr/>
                    </p:nvPicPr>
                    <p:blipFill>
                      <a:blip r:embed="rId5"/>
                      <a:srcRect/>
                      <a:stretch>
                        <a:fillRect/>
                      </a:stretch>
                    </p:blipFill>
                    <p:spPr bwMode="auto">
                      <a:xfrm>
                        <a:off x="5791200" y="2209800"/>
                        <a:ext cx="26924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93252" name="Object 4"/>
          <p:cNvGraphicFramePr>
            <a:graphicFrameLocks noChangeAspect="1"/>
          </p:cNvGraphicFramePr>
          <p:nvPr>
            <p:extLst>
              <p:ext uri="{D42A27DB-BD31-4B8C-83A1-F6EECF244321}">
                <p14:modId xmlns:p14="http://schemas.microsoft.com/office/powerpoint/2010/main" val="1457650341"/>
              </p:ext>
            </p:extLst>
          </p:nvPr>
        </p:nvGraphicFramePr>
        <p:xfrm>
          <a:off x="5791200" y="2895600"/>
          <a:ext cx="2705100" cy="609600"/>
        </p:xfrm>
        <a:graphic>
          <a:graphicData uri="http://schemas.openxmlformats.org/presentationml/2006/ole">
            <mc:AlternateContent xmlns:mc="http://schemas.openxmlformats.org/markup-compatibility/2006">
              <mc:Choice xmlns:v="urn:schemas-microsoft-com:vml" Requires="v">
                <p:oleObj name="Equation" r:id="rId6" imgW="2705040" imgH="609480" progId="Equation.DSMT4">
                  <p:embed/>
                </p:oleObj>
              </mc:Choice>
              <mc:Fallback>
                <p:oleObj name="Equation" r:id="rId6" imgW="2705040" imgH="609480" progId="Equation.DSMT4">
                  <p:embed/>
                  <p:pic>
                    <p:nvPicPr>
                      <p:cNvPr id="0" name="Picture 4"/>
                      <p:cNvPicPr>
                        <a:picLocks noChangeAspect="1" noChangeArrowheads="1"/>
                      </p:cNvPicPr>
                      <p:nvPr/>
                    </p:nvPicPr>
                    <p:blipFill>
                      <a:blip r:embed="rId7"/>
                      <a:srcRect/>
                      <a:stretch>
                        <a:fillRect/>
                      </a:stretch>
                    </p:blipFill>
                    <p:spPr bwMode="auto">
                      <a:xfrm>
                        <a:off x="5791200" y="2895600"/>
                        <a:ext cx="27051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93253" name="Object 5"/>
          <p:cNvGraphicFramePr>
            <a:graphicFrameLocks noChangeAspect="1"/>
          </p:cNvGraphicFramePr>
          <p:nvPr>
            <p:extLst>
              <p:ext uri="{D42A27DB-BD31-4B8C-83A1-F6EECF244321}">
                <p14:modId xmlns:p14="http://schemas.microsoft.com/office/powerpoint/2010/main" val="182670914"/>
              </p:ext>
            </p:extLst>
          </p:nvPr>
        </p:nvGraphicFramePr>
        <p:xfrm>
          <a:off x="4038600" y="3505200"/>
          <a:ext cx="4508500" cy="977900"/>
        </p:xfrm>
        <a:graphic>
          <a:graphicData uri="http://schemas.openxmlformats.org/presentationml/2006/ole">
            <mc:AlternateContent xmlns:mc="http://schemas.openxmlformats.org/markup-compatibility/2006">
              <mc:Choice xmlns:v="urn:schemas-microsoft-com:vml" Requires="v">
                <p:oleObj name="Equation" r:id="rId8" imgW="4508280" imgH="977760" progId="Equation.DSMT4">
                  <p:embed/>
                </p:oleObj>
              </mc:Choice>
              <mc:Fallback>
                <p:oleObj name="Equation" r:id="rId8" imgW="4508280" imgH="97776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038600" y="3505200"/>
                        <a:ext cx="45085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Finding the Mass, First Moments, and Center of Mass of an Object</a:t>
            </a:r>
          </a:p>
        </p:txBody>
      </p:sp>
      <p:sp>
        <p:nvSpPr>
          <p:cNvPr id="3" name="Content Placeholder 2"/>
          <p:cNvSpPr>
            <a:spLocks noGrp="1"/>
          </p:cNvSpPr>
          <p:nvPr>
            <p:ph idx="1"/>
          </p:nvPr>
        </p:nvSpPr>
        <p:spPr>
          <a:xfrm>
            <a:off x="457200" y="1280160"/>
            <a:ext cx="8229600" cy="4663440"/>
          </a:xfrm>
        </p:spPr>
        <p:txBody>
          <a:bodyPr/>
          <a:lstStyle/>
          <a:p>
            <a:r>
              <a:rPr lang="en-US" dirty="0"/>
              <a:t>Determine the mass, first moments, and center of mass of the V-shaped object in the </a:t>
            </a:r>
            <a:r>
              <a:rPr lang="en-US" i="1" dirty="0"/>
              <a:t>xz</a:t>
            </a:r>
            <a:r>
              <a:rPr lang="en-US" dirty="0"/>
              <a:t>-plane </a:t>
            </a:r>
            <a:br>
              <a:rPr lang="en-US" dirty="0"/>
            </a:br>
            <a:r>
              <a:rPr lang="en-US" dirty="0"/>
              <a:t>shown in Figure 4, constructed from </a:t>
            </a:r>
            <a:br>
              <a:rPr lang="en-US" dirty="0"/>
            </a:br>
            <a:r>
              <a:rPr lang="en-US" dirty="0"/>
              <a:t>two rods of constant linear density </a:t>
            </a:r>
            <a:br>
              <a:rPr lang="en-US" dirty="0"/>
            </a:br>
            <a:r>
              <a:rPr lang="el-GR" i="1" dirty="0">
                <a:latin typeface="Cambria Math" panose="02040503050406030204" pitchFamily="18" charset="0"/>
                <a:ea typeface="Cambria Math" panose="02040503050406030204" pitchFamily="18" charset="0"/>
              </a:rPr>
              <a:t>ρ</a:t>
            </a:r>
            <a:r>
              <a:rPr lang="en-US" dirty="0"/>
              <a:t> </a:t>
            </a:r>
            <a:r>
              <a:rPr lang="en-US" dirty="0">
                <a:latin typeface="Symbol" pitchFamily="18" charset="2"/>
              </a:rPr>
              <a:t>=</a:t>
            </a:r>
            <a:r>
              <a:rPr lang="en-US" dirty="0"/>
              <a:t> 1.</a:t>
            </a:r>
          </a:p>
        </p:txBody>
      </p:sp>
      <p:sp>
        <p:nvSpPr>
          <p:cNvPr id="7" name="Rectangle 6"/>
          <p:cNvSpPr/>
          <p:nvPr/>
        </p:nvSpPr>
        <p:spPr>
          <a:xfrm>
            <a:off x="6248400" y="5316230"/>
            <a:ext cx="1370055" cy="523220"/>
          </a:xfrm>
          <a:prstGeom prst="rect">
            <a:avLst/>
          </a:prstGeom>
        </p:spPr>
        <p:txBody>
          <a:bodyPr wrap="none">
            <a:spAutoFit/>
          </a:bodyPr>
          <a:lstStyle/>
          <a:p>
            <a:r>
              <a:rPr lang="en-US" sz="2800" b="1" dirty="0"/>
              <a:t>Figure 4</a:t>
            </a:r>
          </a:p>
        </p:txBody>
      </p:sp>
      <p:pic>
        <p:nvPicPr>
          <p:cNvPr id="694277" name="Picture 5"/>
          <p:cNvPicPr>
            <a:picLocks noChangeAspect="1" noChangeArrowheads="1"/>
          </p:cNvPicPr>
          <p:nvPr/>
        </p:nvPicPr>
        <p:blipFill>
          <a:blip r:embed="rId2" cstate="print">
            <a:clrChange>
              <a:clrFrom>
                <a:srgbClr val="FFFFFF"/>
              </a:clrFrom>
              <a:clrTo>
                <a:srgbClr val="FFFFFF">
                  <a:alpha val="0"/>
                </a:srgbClr>
              </a:clrTo>
            </a:clrChange>
            <a:lum bright="-10000"/>
          </a:blip>
          <a:srcRect/>
          <a:stretch>
            <a:fillRect/>
          </a:stretch>
        </p:blipFill>
        <p:spPr bwMode="auto">
          <a:xfrm>
            <a:off x="5796915" y="1905000"/>
            <a:ext cx="2905125" cy="3574147"/>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Finding the Mass, First Moments, and Center of Mass of an Object (cont.)</a:t>
            </a:r>
          </a:p>
        </p:txBody>
      </p:sp>
      <p:sp>
        <p:nvSpPr>
          <p:cNvPr id="3" name="Content Placeholder 2"/>
          <p:cNvSpPr>
            <a:spLocks noGrp="1"/>
          </p:cNvSpPr>
          <p:nvPr>
            <p:ph idx="1"/>
          </p:nvPr>
        </p:nvSpPr>
        <p:spPr/>
        <p:txBody>
          <a:bodyPr/>
          <a:lstStyle/>
          <a:p>
            <a:r>
              <a:rPr lang="en-US" b="1" dirty="0"/>
              <a:t>Solution </a:t>
            </a:r>
          </a:p>
          <a:p>
            <a:r>
              <a:rPr lang="en-US" dirty="0"/>
              <a:t>We will let </a:t>
            </a:r>
            <a:r>
              <a:rPr lang="en-US" i="1" dirty="0"/>
              <a:t>C</a:t>
            </a:r>
            <a:r>
              <a:rPr lang="en-US" dirty="0"/>
              <a:t> denote the given object, which consists of the line segment </a:t>
            </a:r>
            <a:r>
              <a:rPr lang="en-US" i="1" dirty="0"/>
              <a:t>C</a:t>
            </a:r>
            <a:r>
              <a:rPr lang="en-US" baseline="-25000" dirty="0"/>
              <a:t>1</a:t>
            </a:r>
            <a:r>
              <a:rPr lang="en-US" dirty="0"/>
              <a:t> from (</a:t>
            </a:r>
            <a:r>
              <a:rPr lang="en-US" dirty="0">
                <a:latin typeface="Symbol" pitchFamily="82" charset="2"/>
              </a:rPr>
              <a:t>-</a:t>
            </a:r>
            <a:r>
              <a:rPr lang="en-US" dirty="0"/>
              <a:t>1,0,1) to (0,0,0) joined to the line segment </a:t>
            </a:r>
            <a:r>
              <a:rPr lang="en-US" i="1" dirty="0"/>
              <a:t>C</a:t>
            </a:r>
            <a:r>
              <a:rPr lang="en-US" baseline="-25000" dirty="0"/>
              <a:t>2</a:t>
            </a:r>
            <a:r>
              <a:rPr lang="en-US" dirty="0"/>
              <a:t> from (0,0,0) to (1,0,1). </a:t>
            </a:r>
            <a:r>
              <a:rPr lang="en-US" i="1" dirty="0"/>
              <a:t>C</a:t>
            </a:r>
            <a:r>
              <a:rPr lang="en-US" baseline="-25000" dirty="0"/>
              <a:t>1</a:t>
            </a:r>
            <a:r>
              <a:rPr lang="en-US" dirty="0"/>
              <a:t> can be parametrized as			         and </a:t>
            </a:r>
            <a:r>
              <a:rPr lang="en-US" i="1" dirty="0"/>
              <a:t>C</a:t>
            </a:r>
            <a:r>
              <a:rPr lang="en-US" baseline="-25000" dirty="0"/>
              <a:t>2</a:t>
            </a:r>
            <a:r>
              <a:rPr lang="en-US" dirty="0"/>
              <a:t> by			    both over 0 ≤ </a:t>
            </a:r>
            <a:r>
              <a:rPr lang="en-US" i="1" dirty="0"/>
              <a:t>t</a:t>
            </a:r>
            <a:r>
              <a:rPr lang="en-US" dirty="0"/>
              <a:t> ≤ 1.</a:t>
            </a:r>
            <a:r>
              <a:rPr lang="en-US" b="1" dirty="0"/>
              <a:t> </a:t>
            </a:r>
            <a:endParaRPr lang="en-US" dirty="0"/>
          </a:p>
          <a:p>
            <a:endParaRPr lang="en-US" dirty="0"/>
          </a:p>
        </p:txBody>
      </p:sp>
      <p:graphicFrame>
        <p:nvGraphicFramePr>
          <p:cNvPr id="696322" name="Object 2"/>
          <p:cNvGraphicFramePr>
            <a:graphicFrameLocks noChangeAspect="1"/>
          </p:cNvGraphicFramePr>
          <p:nvPr/>
        </p:nvGraphicFramePr>
        <p:xfrm>
          <a:off x="2930525" y="3147350"/>
          <a:ext cx="2819400" cy="469900"/>
        </p:xfrm>
        <a:graphic>
          <a:graphicData uri="http://schemas.openxmlformats.org/presentationml/2006/ole">
            <mc:AlternateContent xmlns:mc="http://schemas.openxmlformats.org/markup-compatibility/2006">
              <mc:Choice xmlns:v="urn:schemas-microsoft-com:vml" Requires="v">
                <p:oleObj name="Equation" r:id="rId2" imgW="2819160" imgH="469800" progId="Equation.DSMT4">
                  <p:embed/>
                </p:oleObj>
              </mc:Choice>
              <mc:Fallback>
                <p:oleObj name="Equation" r:id="rId2" imgW="2819160" imgH="46980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30525" y="3147350"/>
                        <a:ext cx="2819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96323" name="Object 3"/>
          <p:cNvGraphicFramePr>
            <a:graphicFrameLocks noChangeAspect="1"/>
          </p:cNvGraphicFramePr>
          <p:nvPr/>
        </p:nvGraphicFramePr>
        <p:xfrm>
          <a:off x="573088" y="3547600"/>
          <a:ext cx="2006600" cy="469900"/>
        </p:xfrm>
        <a:graphic>
          <a:graphicData uri="http://schemas.openxmlformats.org/presentationml/2006/ole">
            <mc:AlternateContent xmlns:mc="http://schemas.openxmlformats.org/markup-compatibility/2006">
              <mc:Choice xmlns:v="urn:schemas-microsoft-com:vml" Requires="v">
                <p:oleObj name="Equation" r:id="rId4" imgW="2006280" imgH="469800" progId="Equation.DSMT4">
                  <p:embed/>
                </p:oleObj>
              </mc:Choice>
              <mc:Fallback>
                <p:oleObj name="Equation" r:id="rId4" imgW="2006280" imgH="46980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3088" y="3547600"/>
                        <a:ext cx="2006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96327" name="Object 7"/>
          <p:cNvGraphicFramePr>
            <a:graphicFrameLocks noChangeAspect="1"/>
          </p:cNvGraphicFramePr>
          <p:nvPr>
            <p:extLst>
              <p:ext uri="{D42A27DB-BD31-4B8C-83A1-F6EECF244321}">
                <p14:modId xmlns:p14="http://schemas.microsoft.com/office/powerpoint/2010/main" val="4104604627"/>
              </p:ext>
            </p:extLst>
          </p:nvPr>
        </p:nvGraphicFramePr>
        <p:xfrm>
          <a:off x="908050" y="4273550"/>
          <a:ext cx="1536700" cy="609600"/>
        </p:xfrm>
        <a:graphic>
          <a:graphicData uri="http://schemas.openxmlformats.org/presentationml/2006/ole">
            <mc:AlternateContent xmlns:mc="http://schemas.openxmlformats.org/markup-compatibility/2006">
              <mc:Choice xmlns:v="urn:schemas-microsoft-com:vml" Requires="v">
                <p:oleObj name="Equation" r:id="rId6" imgW="1536480" imgH="609480" progId="Equation.DSMT4">
                  <p:embed/>
                </p:oleObj>
              </mc:Choice>
              <mc:Fallback>
                <p:oleObj name="Equation" r:id="rId6" imgW="1536480" imgH="609480" progId="Equation.DSMT4">
                  <p:embed/>
                  <p:pic>
                    <p:nvPicPr>
                      <p:cNvPr id="0" name="Picture 7"/>
                      <p:cNvPicPr>
                        <a:picLocks noChangeAspect="1" noChangeArrowheads="1"/>
                      </p:cNvPicPr>
                      <p:nvPr/>
                    </p:nvPicPr>
                    <p:blipFill>
                      <a:blip r:embed="rId7"/>
                      <a:srcRect/>
                      <a:stretch>
                        <a:fillRect/>
                      </a:stretch>
                    </p:blipFill>
                    <p:spPr bwMode="auto">
                      <a:xfrm>
                        <a:off x="908050" y="4273550"/>
                        <a:ext cx="15367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96328" name="Object 8"/>
          <p:cNvGraphicFramePr>
            <a:graphicFrameLocks noChangeAspect="1"/>
          </p:cNvGraphicFramePr>
          <p:nvPr>
            <p:extLst>
              <p:ext uri="{D42A27DB-BD31-4B8C-83A1-F6EECF244321}">
                <p14:modId xmlns:p14="http://schemas.microsoft.com/office/powerpoint/2010/main" val="3131201528"/>
              </p:ext>
            </p:extLst>
          </p:nvPr>
        </p:nvGraphicFramePr>
        <p:xfrm>
          <a:off x="2463800" y="4267200"/>
          <a:ext cx="2032000" cy="673100"/>
        </p:xfrm>
        <a:graphic>
          <a:graphicData uri="http://schemas.openxmlformats.org/presentationml/2006/ole">
            <mc:AlternateContent xmlns:mc="http://schemas.openxmlformats.org/markup-compatibility/2006">
              <mc:Choice xmlns:v="urn:schemas-microsoft-com:vml" Requires="v">
                <p:oleObj name="Equation" r:id="rId8" imgW="2031840" imgH="672840" progId="Equation.DSMT4">
                  <p:embed/>
                </p:oleObj>
              </mc:Choice>
              <mc:Fallback>
                <p:oleObj name="Equation" r:id="rId8" imgW="2031840" imgH="672840" progId="Equation.DSMT4">
                  <p:embed/>
                  <p:pic>
                    <p:nvPicPr>
                      <p:cNvPr id="0" name="Picture 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463800" y="4267200"/>
                        <a:ext cx="2032000" cy="67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96329" name="Object 9"/>
          <p:cNvGraphicFramePr>
            <a:graphicFrameLocks noChangeAspect="1"/>
          </p:cNvGraphicFramePr>
          <p:nvPr/>
        </p:nvGraphicFramePr>
        <p:xfrm>
          <a:off x="4525700" y="4178300"/>
          <a:ext cx="3403600" cy="698500"/>
        </p:xfrm>
        <a:graphic>
          <a:graphicData uri="http://schemas.openxmlformats.org/presentationml/2006/ole">
            <mc:AlternateContent xmlns:mc="http://schemas.openxmlformats.org/markup-compatibility/2006">
              <mc:Choice xmlns:v="urn:schemas-microsoft-com:vml" Requires="v">
                <p:oleObj name="Equation" r:id="rId10" imgW="3403440" imgH="698400" progId="Equation.DSMT4">
                  <p:embed/>
                </p:oleObj>
              </mc:Choice>
              <mc:Fallback>
                <p:oleObj name="Equation" r:id="rId10" imgW="3403440" imgH="698400" progId="Equation.DSMT4">
                  <p:embed/>
                  <p:pic>
                    <p:nvPicPr>
                      <p:cNvPr id="0" name="Picture 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525700" y="4178300"/>
                        <a:ext cx="34036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96330" name="Object 10"/>
          <p:cNvGraphicFramePr>
            <a:graphicFrameLocks noChangeAspect="1"/>
          </p:cNvGraphicFramePr>
          <p:nvPr>
            <p:extLst>
              <p:ext uri="{D42A27DB-BD31-4B8C-83A1-F6EECF244321}">
                <p14:modId xmlns:p14="http://schemas.microsoft.com/office/powerpoint/2010/main" val="3807636995"/>
              </p:ext>
            </p:extLst>
          </p:nvPr>
        </p:nvGraphicFramePr>
        <p:xfrm>
          <a:off x="1283825" y="5029200"/>
          <a:ext cx="4330700" cy="698500"/>
        </p:xfrm>
        <a:graphic>
          <a:graphicData uri="http://schemas.openxmlformats.org/presentationml/2006/ole">
            <mc:AlternateContent xmlns:mc="http://schemas.openxmlformats.org/markup-compatibility/2006">
              <mc:Choice xmlns:v="urn:schemas-microsoft-com:vml" Requires="v">
                <p:oleObj name="Equation" r:id="rId12" imgW="4330440" imgH="698400" progId="Equation.DSMT4">
                  <p:embed/>
                </p:oleObj>
              </mc:Choice>
              <mc:Fallback>
                <p:oleObj name="Equation" r:id="rId12" imgW="4330440" imgH="698400" progId="Equation.DSMT4">
                  <p:embed/>
                  <p:pic>
                    <p:nvPicPr>
                      <p:cNvPr id="0" name="Picture 10"/>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283825" y="5029200"/>
                        <a:ext cx="43307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96331" name="Object 11"/>
          <p:cNvGraphicFramePr>
            <a:graphicFrameLocks noChangeAspect="1"/>
          </p:cNvGraphicFramePr>
          <p:nvPr>
            <p:extLst>
              <p:ext uri="{D42A27DB-BD31-4B8C-83A1-F6EECF244321}">
                <p14:modId xmlns:p14="http://schemas.microsoft.com/office/powerpoint/2010/main" val="727812875"/>
              </p:ext>
            </p:extLst>
          </p:nvPr>
        </p:nvGraphicFramePr>
        <p:xfrm>
          <a:off x="5715000" y="5114365"/>
          <a:ext cx="914400" cy="444500"/>
        </p:xfrm>
        <a:graphic>
          <a:graphicData uri="http://schemas.openxmlformats.org/presentationml/2006/ole">
            <mc:AlternateContent xmlns:mc="http://schemas.openxmlformats.org/markup-compatibility/2006">
              <mc:Choice xmlns:v="urn:schemas-microsoft-com:vml" Requires="v">
                <p:oleObj name="Equation" r:id="rId14" imgW="914400" imgH="444240" progId="Equation.DSMT4">
                  <p:embed/>
                </p:oleObj>
              </mc:Choice>
              <mc:Fallback>
                <p:oleObj name="Equation" r:id="rId14" imgW="914400" imgH="444240" progId="Equation.DSMT4">
                  <p:embed/>
                  <p:pic>
                    <p:nvPicPr>
                      <p:cNvPr id="0" name="Picture 11"/>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715000" y="5114365"/>
                        <a:ext cx="9144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96322"/>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9632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9632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9632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9632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9633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963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Finding the Mass, First Moments, and Center of Mass of an Object (cont.)</a:t>
            </a:r>
          </a:p>
        </p:txBody>
      </p:sp>
      <p:sp>
        <p:nvSpPr>
          <p:cNvPr id="3" name="Content Placeholder 2"/>
          <p:cNvSpPr>
            <a:spLocks noGrp="1"/>
          </p:cNvSpPr>
          <p:nvPr>
            <p:ph idx="1"/>
          </p:nvPr>
        </p:nvSpPr>
        <p:spPr>
          <a:xfrm>
            <a:off x="457200" y="1097280"/>
            <a:ext cx="8229600" cy="4754880"/>
          </a:xfrm>
        </p:spPr>
        <p:txBody>
          <a:bodyPr/>
          <a:lstStyle/>
          <a:p>
            <a:endParaRPr lang="en-US" dirty="0"/>
          </a:p>
          <a:p>
            <a:endParaRPr lang="en-US" dirty="0"/>
          </a:p>
          <a:p>
            <a:endParaRPr lang="en-US" dirty="0"/>
          </a:p>
          <a:p>
            <a:r>
              <a:rPr lang="en-US" dirty="0"/>
              <a:t>These lead to 		         </a:t>
            </a:r>
          </a:p>
          <a:p>
            <a:r>
              <a:rPr lang="en-US" dirty="0"/>
              <a:t>By symmetry, </a:t>
            </a:r>
            <a:r>
              <a:rPr lang="en-US" i="1" dirty="0"/>
              <a:t>		     </a:t>
            </a:r>
            <a:r>
              <a:rPr lang="en-US" dirty="0"/>
              <a:t>and </a:t>
            </a:r>
          </a:p>
        </p:txBody>
      </p:sp>
      <p:graphicFrame>
        <p:nvGraphicFramePr>
          <p:cNvPr id="695301" name="Object 5"/>
          <p:cNvGraphicFramePr>
            <a:graphicFrameLocks noChangeAspect="1"/>
          </p:cNvGraphicFramePr>
          <p:nvPr>
            <p:extLst>
              <p:ext uri="{D42A27DB-BD31-4B8C-83A1-F6EECF244321}">
                <p14:modId xmlns:p14="http://schemas.microsoft.com/office/powerpoint/2010/main" val="4074023511"/>
              </p:ext>
            </p:extLst>
          </p:nvPr>
        </p:nvGraphicFramePr>
        <p:xfrm>
          <a:off x="2590800" y="2667000"/>
          <a:ext cx="2184400" cy="482600"/>
        </p:xfrm>
        <a:graphic>
          <a:graphicData uri="http://schemas.openxmlformats.org/presentationml/2006/ole">
            <mc:AlternateContent xmlns:mc="http://schemas.openxmlformats.org/markup-compatibility/2006">
              <mc:Choice xmlns:v="urn:schemas-microsoft-com:vml" Requires="v">
                <p:oleObj name="Equation" r:id="rId2" imgW="2184120" imgH="482400" progId="Equation.DSMT4">
                  <p:embed/>
                </p:oleObj>
              </mc:Choice>
              <mc:Fallback>
                <p:oleObj name="Equation" r:id="rId2" imgW="2184120" imgH="482400" progId="Equation.DSMT4">
                  <p:embed/>
                  <p:pic>
                    <p:nvPicPr>
                      <p:cNvPr id="0"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90800" y="2667000"/>
                        <a:ext cx="21844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95302" name="Object 6"/>
          <p:cNvGraphicFramePr>
            <a:graphicFrameLocks noChangeAspect="1"/>
          </p:cNvGraphicFramePr>
          <p:nvPr>
            <p:extLst>
              <p:ext uri="{D42A27DB-BD31-4B8C-83A1-F6EECF244321}">
                <p14:modId xmlns:p14="http://schemas.microsoft.com/office/powerpoint/2010/main" val="3699024940"/>
              </p:ext>
            </p:extLst>
          </p:nvPr>
        </p:nvGraphicFramePr>
        <p:xfrm>
          <a:off x="5257800" y="3200400"/>
          <a:ext cx="1384300" cy="368300"/>
        </p:xfrm>
        <a:graphic>
          <a:graphicData uri="http://schemas.openxmlformats.org/presentationml/2006/ole">
            <mc:AlternateContent xmlns:mc="http://schemas.openxmlformats.org/markup-compatibility/2006">
              <mc:Choice xmlns:v="urn:schemas-microsoft-com:vml" Requires="v">
                <p:oleObj name="Equation" r:id="rId4" imgW="1384200" imgH="368280" progId="Equation.DSMT4">
                  <p:embed/>
                </p:oleObj>
              </mc:Choice>
              <mc:Fallback>
                <p:oleObj name="Equation" r:id="rId4" imgW="1384200" imgH="368280" progId="Equation.DSMT4">
                  <p:embed/>
                  <p:pic>
                    <p:nvPicPr>
                      <p:cNvPr id="0"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57800" y="3200400"/>
                        <a:ext cx="13843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95303" name="Object 7"/>
          <p:cNvGraphicFramePr>
            <a:graphicFrameLocks noChangeAspect="1"/>
          </p:cNvGraphicFramePr>
          <p:nvPr>
            <p:extLst>
              <p:ext uri="{D42A27DB-BD31-4B8C-83A1-F6EECF244321}">
                <p14:modId xmlns:p14="http://schemas.microsoft.com/office/powerpoint/2010/main" val="3520800137"/>
              </p:ext>
            </p:extLst>
          </p:nvPr>
        </p:nvGraphicFramePr>
        <p:xfrm>
          <a:off x="1925638" y="1225550"/>
          <a:ext cx="1917700" cy="609600"/>
        </p:xfrm>
        <a:graphic>
          <a:graphicData uri="http://schemas.openxmlformats.org/presentationml/2006/ole">
            <mc:AlternateContent xmlns:mc="http://schemas.openxmlformats.org/markup-compatibility/2006">
              <mc:Choice xmlns:v="urn:schemas-microsoft-com:vml" Requires="v">
                <p:oleObj name="Equation" r:id="rId6" imgW="1917360" imgH="609480" progId="Equation.DSMT4">
                  <p:embed/>
                </p:oleObj>
              </mc:Choice>
              <mc:Fallback>
                <p:oleObj name="Equation" r:id="rId6" imgW="1917360" imgH="609480" progId="Equation.DSMT4">
                  <p:embed/>
                  <p:pic>
                    <p:nvPicPr>
                      <p:cNvPr id="0" name="Picture 7"/>
                      <p:cNvPicPr>
                        <a:picLocks noChangeAspect="1" noChangeArrowheads="1"/>
                      </p:cNvPicPr>
                      <p:nvPr/>
                    </p:nvPicPr>
                    <p:blipFill>
                      <a:blip r:embed="rId7"/>
                      <a:srcRect/>
                      <a:stretch>
                        <a:fillRect/>
                      </a:stretch>
                    </p:blipFill>
                    <p:spPr bwMode="auto">
                      <a:xfrm>
                        <a:off x="1925638" y="1225550"/>
                        <a:ext cx="19177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95304" name="Object 8"/>
          <p:cNvGraphicFramePr>
            <a:graphicFrameLocks noChangeAspect="1"/>
          </p:cNvGraphicFramePr>
          <p:nvPr/>
        </p:nvGraphicFramePr>
        <p:xfrm>
          <a:off x="3859306" y="1219200"/>
          <a:ext cx="3060700" cy="673100"/>
        </p:xfrm>
        <a:graphic>
          <a:graphicData uri="http://schemas.openxmlformats.org/presentationml/2006/ole">
            <mc:AlternateContent xmlns:mc="http://schemas.openxmlformats.org/markup-compatibility/2006">
              <mc:Choice xmlns:v="urn:schemas-microsoft-com:vml" Requires="v">
                <p:oleObj name="Equation" r:id="rId8" imgW="3060360" imgH="672840" progId="Equation.DSMT4">
                  <p:embed/>
                </p:oleObj>
              </mc:Choice>
              <mc:Fallback>
                <p:oleObj name="Equation" r:id="rId8" imgW="3060360" imgH="672840" progId="Equation.DSMT4">
                  <p:embed/>
                  <p:pic>
                    <p:nvPicPr>
                      <p:cNvPr id="0" name="Picture 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859306" y="1219200"/>
                        <a:ext cx="3060700" cy="67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95305" name="Object 9"/>
          <p:cNvGraphicFramePr>
            <a:graphicFrameLocks noChangeAspect="1"/>
          </p:cNvGraphicFramePr>
          <p:nvPr>
            <p:extLst>
              <p:ext uri="{D42A27DB-BD31-4B8C-83A1-F6EECF244321}">
                <p14:modId xmlns:p14="http://schemas.microsoft.com/office/powerpoint/2010/main" val="2157159030"/>
              </p:ext>
            </p:extLst>
          </p:nvPr>
        </p:nvGraphicFramePr>
        <p:xfrm>
          <a:off x="2514600" y="1968500"/>
          <a:ext cx="3835400" cy="698500"/>
        </p:xfrm>
        <a:graphic>
          <a:graphicData uri="http://schemas.openxmlformats.org/presentationml/2006/ole">
            <mc:AlternateContent xmlns:mc="http://schemas.openxmlformats.org/markup-compatibility/2006">
              <mc:Choice xmlns:v="urn:schemas-microsoft-com:vml" Requires="v">
                <p:oleObj name="Equation" r:id="rId10" imgW="3835080" imgH="698400" progId="Equation.DSMT4">
                  <p:embed/>
                </p:oleObj>
              </mc:Choice>
              <mc:Fallback>
                <p:oleObj name="Equation" r:id="rId10" imgW="3835080" imgH="698400" progId="Equation.DSMT4">
                  <p:embed/>
                  <p:pic>
                    <p:nvPicPr>
                      <p:cNvPr id="0" name="Picture 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514600" y="1968500"/>
                        <a:ext cx="38354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95306" name="Object 10"/>
          <p:cNvGraphicFramePr>
            <a:graphicFrameLocks noChangeAspect="1"/>
          </p:cNvGraphicFramePr>
          <p:nvPr>
            <p:extLst>
              <p:ext uri="{D42A27DB-BD31-4B8C-83A1-F6EECF244321}">
                <p14:modId xmlns:p14="http://schemas.microsoft.com/office/powerpoint/2010/main" val="3925252064"/>
              </p:ext>
            </p:extLst>
          </p:nvPr>
        </p:nvGraphicFramePr>
        <p:xfrm>
          <a:off x="6426200" y="2057400"/>
          <a:ext cx="736600" cy="444500"/>
        </p:xfrm>
        <a:graphic>
          <a:graphicData uri="http://schemas.openxmlformats.org/presentationml/2006/ole">
            <mc:AlternateContent xmlns:mc="http://schemas.openxmlformats.org/markup-compatibility/2006">
              <mc:Choice xmlns:v="urn:schemas-microsoft-com:vml" Requires="v">
                <p:oleObj name="Equation" r:id="rId12" imgW="736560" imgH="444240" progId="Equation.DSMT4">
                  <p:embed/>
                </p:oleObj>
              </mc:Choice>
              <mc:Fallback>
                <p:oleObj name="Equation" r:id="rId12" imgW="736560" imgH="444240" progId="Equation.DSMT4">
                  <p:embed/>
                  <p:pic>
                    <p:nvPicPr>
                      <p:cNvPr id="0" name="Picture 10"/>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426200" y="2057400"/>
                        <a:ext cx="7366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 name="Object 6"/>
          <p:cNvGraphicFramePr>
            <a:graphicFrameLocks noChangeAspect="1"/>
          </p:cNvGraphicFramePr>
          <p:nvPr>
            <p:extLst>
              <p:ext uri="{D42A27DB-BD31-4B8C-83A1-F6EECF244321}">
                <p14:modId xmlns:p14="http://schemas.microsoft.com/office/powerpoint/2010/main" val="4026462542"/>
              </p:ext>
            </p:extLst>
          </p:nvPr>
        </p:nvGraphicFramePr>
        <p:xfrm>
          <a:off x="2590800" y="3200400"/>
          <a:ext cx="1892300" cy="469900"/>
        </p:xfrm>
        <a:graphic>
          <a:graphicData uri="http://schemas.openxmlformats.org/presentationml/2006/ole">
            <mc:AlternateContent xmlns:mc="http://schemas.openxmlformats.org/markup-compatibility/2006">
              <mc:Choice xmlns:v="urn:schemas-microsoft-com:vml" Requires="v">
                <p:oleObj name="Equation" r:id="rId14" imgW="1892160" imgH="469800" progId="Equation.DSMT4">
                  <p:embed/>
                </p:oleObj>
              </mc:Choice>
              <mc:Fallback>
                <p:oleObj name="Equation" r:id="rId14" imgW="1892160" imgH="469800" progId="Equation.DSMT4">
                  <p:embed/>
                  <p:pic>
                    <p:nvPicPr>
                      <p:cNvPr id="0" name=""/>
                      <p:cNvPicPr>
                        <a:picLocks noChangeAspect="1" noChangeArrowheads="1"/>
                      </p:cNvPicPr>
                      <p:nvPr/>
                    </p:nvPicPr>
                    <p:blipFill>
                      <a:blip r:embed="rId15"/>
                      <a:srcRect/>
                      <a:stretch>
                        <a:fillRect/>
                      </a:stretch>
                    </p:blipFill>
                    <p:spPr bwMode="auto">
                      <a:xfrm>
                        <a:off x="2590800" y="3200400"/>
                        <a:ext cx="1892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9530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9530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9530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695301"/>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0"/>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69530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Integrals along Curves in Space</a:t>
            </a:r>
          </a:p>
        </p:txBody>
      </p:sp>
      <p:sp>
        <p:nvSpPr>
          <p:cNvPr id="3" name="Content Placeholder 2"/>
          <p:cNvSpPr>
            <a:spLocks noGrp="1"/>
          </p:cNvSpPr>
          <p:nvPr>
            <p:ph idx="1"/>
          </p:nvPr>
        </p:nvSpPr>
        <p:spPr/>
        <p:txBody>
          <a:bodyPr>
            <a:normAutofit/>
          </a:bodyPr>
          <a:lstStyle/>
          <a:p>
            <a:r>
              <a:rPr lang="en-US" dirty="0"/>
              <a:t>Suppose </a:t>
            </a:r>
            <a:r>
              <a:rPr lang="en-US" i="1" dirty="0"/>
              <a:t>C</a:t>
            </a:r>
            <a:r>
              <a:rPr lang="en-US" dirty="0"/>
              <a:t> is a curve in space (either </a:t>
            </a:r>
            <a:r>
              <a:rPr lang="en-US" dirty="0">
                <a:latin typeface="Cambria Math" panose="02040503050406030204" pitchFamily="18" charset="0"/>
                <a:ea typeface="Cambria Math" panose="02040503050406030204" pitchFamily="18" charset="0"/>
              </a:rPr>
              <a:t>ℝ</a:t>
            </a:r>
            <a:r>
              <a:rPr lang="en-US" baseline="30000" dirty="0"/>
              <a:t>2</a:t>
            </a:r>
            <a:r>
              <a:rPr lang="en-US" dirty="0"/>
              <a:t> or </a:t>
            </a:r>
            <a:r>
              <a:rPr lang="en-US" dirty="0">
                <a:latin typeface="Cambria Math" panose="02040503050406030204" pitchFamily="18" charset="0"/>
                <a:ea typeface="Cambria Math" panose="02040503050406030204" pitchFamily="18" charset="0"/>
              </a:rPr>
              <a:t>ℝ</a:t>
            </a:r>
            <a:r>
              <a:rPr lang="en-US" baseline="30000" dirty="0"/>
              <a:t>3</a:t>
            </a:r>
            <a:r>
              <a:rPr lang="en-US" dirty="0"/>
              <a:t>) defined by a vector function </a:t>
            </a:r>
            <a:r>
              <a:rPr lang="en-US" b="1" dirty="0"/>
              <a:t>r</a:t>
            </a:r>
            <a:r>
              <a:rPr lang="en-US" dirty="0"/>
              <a:t>(</a:t>
            </a:r>
            <a:r>
              <a:rPr lang="en-US" i="1" dirty="0"/>
              <a:t>t</a:t>
            </a:r>
            <a:r>
              <a:rPr lang="en-US" dirty="0"/>
              <a:t>) over the interval </a:t>
            </a:r>
            <a:r>
              <a:rPr lang="en-US" i="1" dirty="0"/>
              <a:t>a</a:t>
            </a:r>
            <a:r>
              <a:rPr lang="en-US" dirty="0"/>
              <a:t> ≤ </a:t>
            </a:r>
            <a:r>
              <a:rPr lang="en-US" i="1" dirty="0"/>
              <a:t>t</a:t>
            </a:r>
            <a:r>
              <a:rPr lang="en-US" dirty="0"/>
              <a:t> ≤ </a:t>
            </a:r>
            <a:r>
              <a:rPr lang="en-US" i="1" dirty="0"/>
              <a:t>b</a:t>
            </a:r>
            <a:r>
              <a:rPr lang="en-US" dirty="0"/>
              <a:t>; that is, </a:t>
            </a:r>
            <a:r>
              <a:rPr lang="en-US" i="1" dirty="0"/>
              <a:t>C</a:t>
            </a:r>
            <a:r>
              <a:rPr lang="en-US" dirty="0"/>
              <a:t> is described by a function of the form </a:t>
            </a:r>
            <a:br>
              <a:rPr lang="en-US" dirty="0"/>
            </a:br>
            <a:r>
              <a:rPr lang="en-US" dirty="0"/>
              <a:t>                                or 			           Assume also that </a:t>
            </a:r>
            <a:r>
              <a:rPr lang="en-US" i="1" dirty="0"/>
              <a:t>C</a:t>
            </a:r>
            <a:r>
              <a:rPr lang="en-US" dirty="0"/>
              <a:t> is smooth meaning that </a:t>
            </a:r>
            <a:r>
              <a:rPr lang="en-US" b="1" dirty="0"/>
              <a:t>r</a:t>
            </a:r>
            <a:r>
              <a:rPr lang="en-US" dirty="0"/>
              <a:t>′ is continuous and never zero on [</a:t>
            </a:r>
            <a:r>
              <a:rPr lang="en-US" i="1" dirty="0"/>
              <a:t>a</a:t>
            </a:r>
            <a:r>
              <a:rPr lang="en-US" dirty="0"/>
              <a:t>, </a:t>
            </a:r>
            <a:r>
              <a:rPr lang="en-US" i="1" dirty="0"/>
              <a:t>b</a:t>
            </a:r>
            <a:r>
              <a:rPr lang="en-US" dirty="0"/>
              <a:t>].</a:t>
            </a:r>
          </a:p>
        </p:txBody>
      </p:sp>
      <p:graphicFrame>
        <p:nvGraphicFramePr>
          <p:cNvPr id="711684" name="Object 4"/>
          <p:cNvGraphicFramePr>
            <a:graphicFrameLocks noChangeAspect="1"/>
          </p:cNvGraphicFramePr>
          <p:nvPr/>
        </p:nvGraphicFramePr>
        <p:xfrm>
          <a:off x="573088" y="2597150"/>
          <a:ext cx="2476500" cy="520700"/>
        </p:xfrm>
        <a:graphic>
          <a:graphicData uri="http://schemas.openxmlformats.org/presentationml/2006/ole">
            <mc:AlternateContent xmlns:mc="http://schemas.openxmlformats.org/markup-compatibility/2006">
              <mc:Choice xmlns:v="urn:schemas-microsoft-com:vml" Requires="v">
                <p:oleObj name="Equation" r:id="rId2" imgW="2476440" imgH="520560" progId="Equation.DSMT4">
                  <p:embed/>
                </p:oleObj>
              </mc:Choice>
              <mc:Fallback>
                <p:oleObj name="Equation" r:id="rId2" imgW="2476440" imgH="520560" progId="Equation.DSMT4">
                  <p:embed/>
                  <p:pic>
                    <p:nvPicPr>
                      <p:cNvPr id="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3088" y="2597150"/>
                        <a:ext cx="2476500" cy="52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1685" name="Object 5"/>
          <p:cNvGraphicFramePr>
            <a:graphicFrameLocks noChangeAspect="1"/>
          </p:cNvGraphicFramePr>
          <p:nvPr/>
        </p:nvGraphicFramePr>
        <p:xfrm>
          <a:off x="3586163" y="2597150"/>
          <a:ext cx="3289300" cy="520700"/>
        </p:xfrm>
        <a:graphic>
          <a:graphicData uri="http://schemas.openxmlformats.org/presentationml/2006/ole">
            <mc:AlternateContent xmlns:mc="http://schemas.openxmlformats.org/markup-compatibility/2006">
              <mc:Choice xmlns:v="urn:schemas-microsoft-com:vml" Requires="v">
                <p:oleObj name="Equation" r:id="rId4" imgW="3288960" imgH="520560" progId="Equation.DSMT4">
                  <p:embed/>
                </p:oleObj>
              </mc:Choice>
              <mc:Fallback>
                <p:oleObj name="Equation" r:id="rId4" imgW="3288960" imgH="52056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86163" y="2597150"/>
                        <a:ext cx="3289300" cy="52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a:t>
            </a:r>
            <a:r>
              <a:rPr lang="en-US" b="1" dirty="0"/>
              <a:t> </a:t>
            </a:r>
            <a:r>
              <a:rPr lang="en-US" dirty="0"/>
              <a:t>Line Integral of a Vector Field</a:t>
            </a:r>
          </a:p>
        </p:txBody>
      </p:sp>
      <p:sp>
        <p:nvSpPr>
          <p:cNvPr id="3" name="Content Placeholder 2"/>
          <p:cNvSpPr>
            <a:spLocks noGrp="1"/>
          </p:cNvSpPr>
          <p:nvPr>
            <p:ph idx="1"/>
          </p:nvPr>
        </p:nvSpPr>
        <p:spPr>
          <a:xfrm>
            <a:off x="457200" y="1280160"/>
            <a:ext cx="8229600" cy="2850011"/>
          </a:xfrm>
          <a:solidFill>
            <a:srgbClr val="FFFFCC"/>
          </a:solidFill>
          <a:ln w="28575">
            <a:solidFill>
              <a:schemeClr val="tx1"/>
            </a:solidFill>
          </a:ln>
        </p:spPr>
        <p:txBody>
          <a:bodyPr>
            <a:spAutoFit/>
          </a:bodyPr>
          <a:lstStyle/>
          <a:p>
            <a:r>
              <a:rPr lang="en-US" dirty="0">
                <a:solidFill>
                  <a:schemeClr val="tx1"/>
                </a:solidFill>
              </a:rPr>
              <a:t>Assume </a:t>
            </a:r>
            <a:r>
              <a:rPr lang="en-US" b="1" dirty="0">
                <a:solidFill>
                  <a:schemeClr val="tx1"/>
                </a:solidFill>
              </a:rPr>
              <a:t>F</a:t>
            </a:r>
            <a:r>
              <a:rPr lang="en-US" dirty="0">
                <a:solidFill>
                  <a:schemeClr val="tx1"/>
                </a:solidFill>
              </a:rPr>
              <a:t> is a continuous vector field whose domain contains the curve </a:t>
            </a:r>
            <a:r>
              <a:rPr lang="en-US" i="1" dirty="0">
                <a:solidFill>
                  <a:schemeClr val="tx1"/>
                </a:solidFill>
              </a:rPr>
              <a:t>C </a:t>
            </a:r>
            <a:r>
              <a:rPr lang="en-US" dirty="0">
                <a:solidFill>
                  <a:schemeClr val="tx1"/>
                </a:solidFill>
              </a:rPr>
              <a:t>defined by the smooth vector function </a:t>
            </a:r>
            <a:r>
              <a:rPr lang="en-US" b="1" dirty="0">
                <a:solidFill>
                  <a:schemeClr val="tx1"/>
                </a:solidFill>
              </a:rPr>
              <a:t>r</a:t>
            </a:r>
            <a:r>
              <a:rPr lang="en-US" dirty="0">
                <a:solidFill>
                  <a:schemeClr val="tx1"/>
                </a:solidFill>
              </a:rPr>
              <a:t>(</a:t>
            </a:r>
            <a:r>
              <a:rPr lang="en-US" i="1" dirty="0">
                <a:solidFill>
                  <a:schemeClr val="tx1"/>
                </a:solidFill>
              </a:rPr>
              <a:t>t</a:t>
            </a:r>
            <a:r>
              <a:rPr lang="en-US" dirty="0">
                <a:solidFill>
                  <a:schemeClr val="tx1"/>
                </a:solidFill>
              </a:rPr>
              <a:t>), with </a:t>
            </a:r>
            <a:r>
              <a:rPr lang="en-US" i="1" dirty="0">
                <a:solidFill>
                  <a:schemeClr val="tx1"/>
                </a:solidFill>
              </a:rPr>
              <a:t>t</a:t>
            </a:r>
            <a:r>
              <a:rPr lang="en-US" dirty="0">
                <a:solidFill>
                  <a:schemeClr val="tx1"/>
                </a:solidFill>
              </a:rPr>
              <a:t> taking on values between </a:t>
            </a:r>
            <a:r>
              <a:rPr lang="en-US" i="1" dirty="0">
                <a:solidFill>
                  <a:schemeClr val="tx1"/>
                </a:solidFill>
              </a:rPr>
              <a:t>a</a:t>
            </a:r>
            <a:r>
              <a:rPr lang="en-US" dirty="0">
                <a:solidFill>
                  <a:schemeClr val="tx1"/>
                </a:solidFill>
              </a:rPr>
              <a:t> and </a:t>
            </a:r>
            <a:r>
              <a:rPr lang="en-US" i="1" dirty="0">
                <a:solidFill>
                  <a:schemeClr val="tx1"/>
                </a:solidFill>
              </a:rPr>
              <a:t>b</a:t>
            </a:r>
            <a:r>
              <a:rPr lang="en-US" dirty="0">
                <a:solidFill>
                  <a:schemeClr val="tx1"/>
                </a:solidFill>
              </a:rPr>
              <a:t>. Then the </a:t>
            </a:r>
            <a:r>
              <a:rPr lang="en-US" b="1" dirty="0">
                <a:solidFill>
                  <a:srgbClr val="C00000"/>
                </a:solidFill>
              </a:rPr>
              <a:t>line integral of F along </a:t>
            </a:r>
            <a:r>
              <a:rPr lang="en-US" b="1" i="1" dirty="0">
                <a:solidFill>
                  <a:srgbClr val="C00000"/>
                </a:solidFill>
              </a:rPr>
              <a:t>C</a:t>
            </a:r>
            <a:r>
              <a:rPr lang="en-US" b="1" dirty="0">
                <a:solidFill>
                  <a:srgbClr val="C00000"/>
                </a:solidFill>
              </a:rPr>
              <a:t> </a:t>
            </a:r>
            <a:r>
              <a:rPr lang="en-US" dirty="0">
                <a:solidFill>
                  <a:schemeClr val="tx1"/>
                </a:solidFill>
              </a:rPr>
              <a:t>is as follows.</a:t>
            </a:r>
          </a:p>
          <a:p>
            <a:endParaRPr lang="en-US" dirty="0">
              <a:solidFill>
                <a:schemeClr val="tx1"/>
              </a:solidFill>
            </a:endParaRPr>
          </a:p>
          <a:p>
            <a:endParaRPr lang="en-US" dirty="0">
              <a:solidFill>
                <a:schemeClr val="tx1"/>
              </a:solidFill>
            </a:endParaRPr>
          </a:p>
        </p:txBody>
      </p:sp>
      <p:graphicFrame>
        <p:nvGraphicFramePr>
          <p:cNvPr id="697346" name="Object 2"/>
          <p:cNvGraphicFramePr>
            <a:graphicFrameLocks noChangeAspect="1"/>
          </p:cNvGraphicFramePr>
          <p:nvPr>
            <p:extLst>
              <p:ext uri="{D42A27DB-BD31-4B8C-83A1-F6EECF244321}">
                <p14:modId xmlns:p14="http://schemas.microsoft.com/office/powerpoint/2010/main" val="3928460080"/>
              </p:ext>
            </p:extLst>
          </p:nvPr>
        </p:nvGraphicFramePr>
        <p:xfrm>
          <a:off x="666750" y="3124200"/>
          <a:ext cx="7708900" cy="838200"/>
        </p:xfrm>
        <a:graphic>
          <a:graphicData uri="http://schemas.openxmlformats.org/presentationml/2006/ole">
            <mc:AlternateContent xmlns:mc="http://schemas.openxmlformats.org/markup-compatibility/2006">
              <mc:Choice xmlns:v="urn:schemas-microsoft-com:vml" Requires="v">
                <p:oleObj name="Equation" r:id="rId2" imgW="7708680" imgH="838080" progId="Equation.DSMT4">
                  <p:embed/>
                </p:oleObj>
              </mc:Choice>
              <mc:Fallback>
                <p:oleObj name="Equation" r:id="rId2" imgW="770868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6750" y="3124200"/>
                        <a:ext cx="7708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a:t>
            </a:r>
            <a:r>
              <a:rPr lang="en-US" b="1" dirty="0"/>
              <a:t> </a:t>
            </a:r>
            <a:r>
              <a:rPr lang="en-US" dirty="0"/>
              <a:t>Line Integral of a Vector Field (cont.)</a:t>
            </a:r>
          </a:p>
        </p:txBody>
      </p:sp>
      <p:sp>
        <p:nvSpPr>
          <p:cNvPr id="3" name="Content Placeholder 2"/>
          <p:cNvSpPr>
            <a:spLocks noGrp="1"/>
          </p:cNvSpPr>
          <p:nvPr>
            <p:ph idx="1"/>
          </p:nvPr>
        </p:nvSpPr>
        <p:spPr>
          <a:xfrm>
            <a:off x="457200" y="1280160"/>
            <a:ext cx="8229600" cy="4099584"/>
          </a:xfrm>
          <a:solidFill>
            <a:srgbClr val="FFFFCC"/>
          </a:solidFill>
          <a:ln w="28575">
            <a:solidFill>
              <a:schemeClr val="tx1"/>
            </a:solidFill>
          </a:ln>
        </p:spPr>
        <p:txBody>
          <a:bodyPr>
            <a:spAutoFit/>
          </a:bodyPr>
          <a:lstStyle/>
          <a:p>
            <a:r>
              <a:rPr lang="en-US" dirty="0">
                <a:solidFill>
                  <a:schemeClr val="tx1"/>
                </a:solidFill>
              </a:rPr>
              <a:t>Further, if </a:t>
            </a:r>
            <a:r>
              <a:rPr lang="en-US" b="1" dirty="0">
                <a:solidFill>
                  <a:schemeClr val="tx1"/>
                </a:solidFill>
              </a:rPr>
              <a:t>F</a:t>
            </a:r>
            <a:r>
              <a:rPr lang="en-US" dirty="0">
                <a:solidFill>
                  <a:schemeClr val="tx1"/>
                </a:solidFill>
              </a:rPr>
              <a:t> is a vector field in </a:t>
            </a:r>
            <a:r>
              <a:rPr lang="en-US" dirty="0">
                <a:solidFill>
                  <a:schemeClr val="tx1"/>
                </a:solidFill>
                <a:latin typeface="Cambria Math" panose="02040503050406030204" pitchFamily="18" charset="0"/>
                <a:ea typeface="Cambria Math" panose="02040503050406030204" pitchFamily="18" charset="0"/>
              </a:rPr>
              <a:t>ℝ</a:t>
            </a:r>
            <a:r>
              <a:rPr lang="en-US" baseline="30000" dirty="0">
                <a:solidFill>
                  <a:schemeClr val="tx1"/>
                </a:solidFill>
              </a:rPr>
              <a:t>2</a:t>
            </a:r>
            <a:r>
              <a:rPr lang="en-US" dirty="0">
                <a:solidFill>
                  <a:schemeClr val="tx1"/>
                </a:solidFill>
              </a:rPr>
              <a:t> or </a:t>
            </a:r>
            <a:r>
              <a:rPr lang="en-US" dirty="0">
                <a:solidFill>
                  <a:schemeClr val="tx1"/>
                </a:solidFill>
                <a:latin typeface="Cambria Math" panose="02040503050406030204" pitchFamily="18" charset="0"/>
                <a:ea typeface="Cambria Math" panose="02040503050406030204" pitchFamily="18" charset="0"/>
              </a:rPr>
              <a:t>ℝ</a:t>
            </a:r>
            <a:r>
              <a:rPr lang="en-US" baseline="30000" dirty="0">
                <a:solidFill>
                  <a:schemeClr val="tx1"/>
                </a:solidFill>
              </a:rPr>
              <a:t>3</a:t>
            </a:r>
            <a:r>
              <a:rPr lang="en-US" dirty="0">
                <a:solidFill>
                  <a:schemeClr val="tx1"/>
                </a:solidFill>
              </a:rPr>
              <a:t> and has component form 		   or 		       and if 			         or 			          respectively, the line integral can be evaluated as</a:t>
            </a:r>
          </a:p>
          <a:p>
            <a:endParaRPr lang="en-US" dirty="0">
              <a:solidFill>
                <a:schemeClr val="tx1"/>
              </a:solidFill>
            </a:endParaRPr>
          </a:p>
          <a:p>
            <a:pPr>
              <a:lnSpc>
                <a:spcPct val="150000"/>
              </a:lnSpc>
            </a:pPr>
            <a:r>
              <a:rPr lang="en-US" dirty="0">
                <a:solidFill>
                  <a:schemeClr val="tx1"/>
                </a:solidFill>
              </a:rPr>
              <a:t>or</a:t>
            </a:r>
          </a:p>
          <a:p>
            <a:endParaRPr lang="en-US" dirty="0">
              <a:solidFill>
                <a:schemeClr val="tx1"/>
              </a:solidFill>
            </a:endParaRPr>
          </a:p>
          <a:p>
            <a:endParaRPr lang="en-US" dirty="0">
              <a:solidFill>
                <a:schemeClr val="tx1"/>
              </a:solidFill>
            </a:endParaRPr>
          </a:p>
        </p:txBody>
      </p:sp>
      <p:graphicFrame>
        <p:nvGraphicFramePr>
          <p:cNvPr id="698372" name="Object 4"/>
          <p:cNvGraphicFramePr>
            <a:graphicFrameLocks noChangeAspect="1"/>
          </p:cNvGraphicFramePr>
          <p:nvPr>
            <p:extLst>
              <p:ext uri="{D42A27DB-BD31-4B8C-83A1-F6EECF244321}">
                <p14:modId xmlns:p14="http://schemas.microsoft.com/office/powerpoint/2010/main" val="1615960164"/>
              </p:ext>
            </p:extLst>
          </p:nvPr>
        </p:nvGraphicFramePr>
        <p:xfrm>
          <a:off x="3048000" y="1752600"/>
          <a:ext cx="1308100" cy="469900"/>
        </p:xfrm>
        <a:graphic>
          <a:graphicData uri="http://schemas.openxmlformats.org/presentationml/2006/ole">
            <mc:AlternateContent xmlns:mc="http://schemas.openxmlformats.org/markup-compatibility/2006">
              <mc:Choice xmlns:v="urn:schemas-microsoft-com:vml" Requires="v">
                <p:oleObj name="Equation" r:id="rId2" imgW="1307880" imgH="469800" progId="Equation.DSMT4">
                  <p:embed/>
                </p:oleObj>
              </mc:Choice>
              <mc:Fallback>
                <p:oleObj name="Equation" r:id="rId2" imgW="1307880" imgH="469800" progId="Equation.DSMT4">
                  <p:embed/>
                  <p:pic>
                    <p:nvPicPr>
                      <p:cNvPr id="0"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0" y="1752600"/>
                        <a:ext cx="1308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98373" name="Object 5"/>
          <p:cNvGraphicFramePr>
            <a:graphicFrameLocks noChangeAspect="1"/>
          </p:cNvGraphicFramePr>
          <p:nvPr>
            <p:extLst>
              <p:ext uri="{D42A27DB-BD31-4B8C-83A1-F6EECF244321}">
                <p14:modId xmlns:p14="http://schemas.microsoft.com/office/powerpoint/2010/main" val="1679692375"/>
              </p:ext>
            </p:extLst>
          </p:nvPr>
        </p:nvGraphicFramePr>
        <p:xfrm>
          <a:off x="4835325" y="1739900"/>
          <a:ext cx="1714500" cy="469900"/>
        </p:xfrm>
        <a:graphic>
          <a:graphicData uri="http://schemas.openxmlformats.org/presentationml/2006/ole">
            <mc:AlternateContent xmlns:mc="http://schemas.openxmlformats.org/markup-compatibility/2006">
              <mc:Choice xmlns:v="urn:schemas-microsoft-com:vml" Requires="v">
                <p:oleObj name="Equation" r:id="rId4" imgW="1714320" imgH="469800" progId="Equation.DSMT4">
                  <p:embed/>
                </p:oleObj>
              </mc:Choice>
              <mc:Fallback>
                <p:oleObj name="Equation" r:id="rId4" imgW="1714320" imgH="469800" progId="Equation.DSMT4">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35325" y="1739900"/>
                        <a:ext cx="1714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98374" name="Object 6"/>
          <p:cNvGraphicFramePr>
            <a:graphicFrameLocks noChangeAspect="1"/>
          </p:cNvGraphicFramePr>
          <p:nvPr>
            <p:extLst>
              <p:ext uri="{D42A27DB-BD31-4B8C-83A1-F6EECF244321}">
                <p14:modId xmlns:p14="http://schemas.microsoft.com/office/powerpoint/2010/main" val="4144681007"/>
              </p:ext>
            </p:extLst>
          </p:nvPr>
        </p:nvGraphicFramePr>
        <p:xfrm>
          <a:off x="533400" y="2133600"/>
          <a:ext cx="2463800" cy="533400"/>
        </p:xfrm>
        <a:graphic>
          <a:graphicData uri="http://schemas.openxmlformats.org/presentationml/2006/ole">
            <mc:AlternateContent xmlns:mc="http://schemas.openxmlformats.org/markup-compatibility/2006">
              <mc:Choice xmlns:v="urn:schemas-microsoft-com:vml" Requires="v">
                <p:oleObj name="Equation" r:id="rId6" imgW="2463480" imgH="533160" progId="Equation.DSMT4">
                  <p:embed/>
                </p:oleObj>
              </mc:Choice>
              <mc:Fallback>
                <p:oleObj name="Equation" r:id="rId6" imgW="2463480" imgH="533160" progId="Equation.DSMT4">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33400" y="2133600"/>
                        <a:ext cx="24638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98375" name="Object 7"/>
          <p:cNvGraphicFramePr>
            <a:graphicFrameLocks noChangeAspect="1"/>
          </p:cNvGraphicFramePr>
          <p:nvPr>
            <p:extLst>
              <p:ext uri="{D42A27DB-BD31-4B8C-83A1-F6EECF244321}">
                <p14:modId xmlns:p14="http://schemas.microsoft.com/office/powerpoint/2010/main" val="1083253781"/>
              </p:ext>
            </p:extLst>
          </p:nvPr>
        </p:nvGraphicFramePr>
        <p:xfrm>
          <a:off x="3517900" y="2133600"/>
          <a:ext cx="3263900" cy="533400"/>
        </p:xfrm>
        <a:graphic>
          <a:graphicData uri="http://schemas.openxmlformats.org/presentationml/2006/ole">
            <mc:AlternateContent xmlns:mc="http://schemas.openxmlformats.org/markup-compatibility/2006">
              <mc:Choice xmlns:v="urn:schemas-microsoft-com:vml" Requires="v">
                <p:oleObj name="Equation" r:id="rId8" imgW="3263760" imgH="533160" progId="Equation.DSMT4">
                  <p:embed/>
                </p:oleObj>
              </mc:Choice>
              <mc:Fallback>
                <p:oleObj name="Equation" r:id="rId8" imgW="3263760" imgH="533160" progId="Equation.DSMT4">
                  <p:embed/>
                  <p:pic>
                    <p:nvPicPr>
                      <p:cNvPr id="0" name=""/>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517900" y="2133600"/>
                        <a:ext cx="32639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98376" name="Object 8"/>
          <p:cNvGraphicFramePr>
            <a:graphicFrameLocks noChangeAspect="1"/>
          </p:cNvGraphicFramePr>
          <p:nvPr>
            <p:extLst>
              <p:ext uri="{D42A27DB-BD31-4B8C-83A1-F6EECF244321}">
                <p14:modId xmlns:p14="http://schemas.microsoft.com/office/powerpoint/2010/main" val="2802815969"/>
              </p:ext>
            </p:extLst>
          </p:nvPr>
        </p:nvGraphicFramePr>
        <p:xfrm>
          <a:off x="1568450" y="3048000"/>
          <a:ext cx="5981700" cy="939800"/>
        </p:xfrm>
        <a:graphic>
          <a:graphicData uri="http://schemas.openxmlformats.org/presentationml/2006/ole">
            <mc:AlternateContent xmlns:mc="http://schemas.openxmlformats.org/markup-compatibility/2006">
              <mc:Choice xmlns:v="urn:schemas-microsoft-com:vml" Requires="v">
                <p:oleObj name="Equation" r:id="rId10" imgW="5981400" imgH="939600" progId="Equation.DSMT4">
                  <p:embed/>
                </p:oleObj>
              </mc:Choice>
              <mc:Fallback>
                <p:oleObj name="Equation" r:id="rId10" imgW="5981400" imgH="939600" progId="Equation.DSMT4">
                  <p:embed/>
                  <p:pic>
                    <p:nvPicPr>
                      <p:cNvPr id="0" name=""/>
                      <p:cNvPicPr>
                        <a:picLocks noChangeAspect="1" noChangeArrowheads="1"/>
                      </p:cNvPicPr>
                      <p:nvPr/>
                    </p:nvPicPr>
                    <p:blipFill>
                      <a:blip r:embed="rId11"/>
                      <a:srcRect/>
                      <a:stretch>
                        <a:fillRect/>
                      </a:stretch>
                    </p:blipFill>
                    <p:spPr bwMode="auto">
                      <a:xfrm>
                        <a:off x="1568450" y="3048000"/>
                        <a:ext cx="59817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98377" name="Object 9"/>
          <p:cNvGraphicFramePr>
            <a:graphicFrameLocks noChangeAspect="1"/>
          </p:cNvGraphicFramePr>
          <p:nvPr>
            <p:extLst>
              <p:ext uri="{D42A27DB-BD31-4B8C-83A1-F6EECF244321}">
                <p14:modId xmlns:p14="http://schemas.microsoft.com/office/powerpoint/2010/main" val="1052888266"/>
              </p:ext>
            </p:extLst>
          </p:nvPr>
        </p:nvGraphicFramePr>
        <p:xfrm>
          <a:off x="654050" y="4165600"/>
          <a:ext cx="7823200" cy="939800"/>
        </p:xfrm>
        <a:graphic>
          <a:graphicData uri="http://schemas.openxmlformats.org/presentationml/2006/ole">
            <mc:AlternateContent xmlns:mc="http://schemas.openxmlformats.org/markup-compatibility/2006">
              <mc:Choice xmlns:v="urn:schemas-microsoft-com:vml" Requires="v">
                <p:oleObj name="Equation" r:id="rId12" imgW="7823160" imgH="939600" progId="Equation.DSMT4">
                  <p:embed/>
                </p:oleObj>
              </mc:Choice>
              <mc:Fallback>
                <p:oleObj name="Equation" r:id="rId12" imgW="7823160" imgH="939600" progId="Equation.DSMT4">
                  <p:embed/>
                  <p:pic>
                    <p:nvPicPr>
                      <p:cNvPr id="0" name=""/>
                      <p:cNvPicPr>
                        <a:picLocks noChangeAspect="1" noChangeArrowheads="1"/>
                      </p:cNvPicPr>
                      <p:nvPr/>
                    </p:nvPicPr>
                    <p:blipFill>
                      <a:blip r:embed="rId13"/>
                      <a:srcRect/>
                      <a:stretch>
                        <a:fillRect/>
                      </a:stretch>
                    </p:blipFill>
                    <p:spPr bwMode="auto">
                      <a:xfrm>
                        <a:off x="654050" y="4165600"/>
                        <a:ext cx="78232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25614735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Finding the Work Done by a Force Field in Moving a Particle</a:t>
            </a:r>
          </a:p>
        </p:txBody>
      </p:sp>
      <p:sp>
        <p:nvSpPr>
          <p:cNvPr id="3" name="Content Placeholder 2"/>
          <p:cNvSpPr>
            <a:spLocks noGrp="1"/>
          </p:cNvSpPr>
          <p:nvPr>
            <p:ph idx="1"/>
          </p:nvPr>
        </p:nvSpPr>
        <p:spPr>
          <a:xfrm>
            <a:off x="457200" y="1280160"/>
            <a:ext cx="8229600" cy="4572000"/>
          </a:xfrm>
        </p:spPr>
        <p:txBody>
          <a:bodyPr/>
          <a:lstStyle/>
          <a:p>
            <a:r>
              <a:rPr lang="en-US" dirty="0"/>
              <a:t>Determine the work done by the force field 		</a:t>
            </a:r>
            <a:br>
              <a:rPr lang="en-US" dirty="0"/>
            </a:br>
            <a:r>
              <a:rPr lang="en-US" dirty="0"/>
              <a:t>                                  in moving a particle clockwise along the quarter circle shown in Figure 6.</a:t>
            </a:r>
          </a:p>
          <a:p>
            <a:r>
              <a:rPr lang="en-US" b="1" dirty="0"/>
              <a:t>Solution</a:t>
            </a:r>
          </a:p>
          <a:p>
            <a:r>
              <a:rPr lang="en-US" dirty="0"/>
              <a:t>The force field </a:t>
            </a:r>
            <a:r>
              <a:rPr lang="en-US" b="1" dirty="0"/>
              <a:t>F</a:t>
            </a:r>
            <a:r>
              <a:rPr lang="en-US" dirty="0"/>
              <a:t> is depicted in</a:t>
            </a:r>
            <a:br>
              <a:rPr lang="en-US" dirty="0"/>
            </a:br>
            <a:r>
              <a:rPr lang="en-US" dirty="0"/>
              <a:t>Figure 6 by the red vectors </a:t>
            </a:r>
            <a:br>
              <a:rPr lang="en-US" dirty="0"/>
            </a:br>
            <a:r>
              <a:rPr lang="en-US" dirty="0"/>
              <a:t>(shown scaled, not to actual length). </a:t>
            </a:r>
          </a:p>
        </p:txBody>
      </p:sp>
      <p:graphicFrame>
        <p:nvGraphicFramePr>
          <p:cNvPr id="699395" name="Object 3"/>
          <p:cNvGraphicFramePr>
            <a:graphicFrameLocks noChangeAspect="1"/>
          </p:cNvGraphicFramePr>
          <p:nvPr/>
        </p:nvGraphicFramePr>
        <p:xfrm>
          <a:off x="548640" y="1725706"/>
          <a:ext cx="2705100" cy="571500"/>
        </p:xfrm>
        <a:graphic>
          <a:graphicData uri="http://schemas.openxmlformats.org/presentationml/2006/ole">
            <mc:AlternateContent xmlns:mc="http://schemas.openxmlformats.org/markup-compatibility/2006">
              <mc:Choice xmlns:v="urn:schemas-microsoft-com:vml" Requires="v">
                <p:oleObj name="Equation" r:id="rId2" imgW="2705040" imgH="571320" progId="Equation.DSMT4">
                  <p:embed/>
                </p:oleObj>
              </mc:Choice>
              <mc:Fallback>
                <p:oleObj name="Equation" r:id="rId2" imgW="2705040" imgH="57132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8640" y="1725706"/>
                        <a:ext cx="27051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 name="Rectangle 4"/>
          <p:cNvSpPr/>
          <p:nvPr/>
        </p:nvSpPr>
        <p:spPr>
          <a:xfrm>
            <a:off x="6477000" y="5495684"/>
            <a:ext cx="1370055" cy="523220"/>
          </a:xfrm>
          <a:prstGeom prst="rect">
            <a:avLst/>
          </a:prstGeom>
        </p:spPr>
        <p:txBody>
          <a:bodyPr wrap="none">
            <a:spAutoFit/>
          </a:bodyPr>
          <a:lstStyle/>
          <a:p>
            <a:r>
              <a:rPr lang="en-US" sz="2800" b="1" dirty="0"/>
              <a:t>Figure 6</a:t>
            </a:r>
          </a:p>
        </p:txBody>
      </p:sp>
      <p:pic>
        <p:nvPicPr>
          <p:cNvPr id="699396" name="Picture 4"/>
          <p:cNvPicPr>
            <a:picLocks noChangeAspect="1" noChangeArrowheads="1"/>
          </p:cNvPicPr>
          <p:nvPr/>
        </p:nvPicPr>
        <p:blipFill>
          <a:blip r:embed="rId4" cstate="print">
            <a:clrChange>
              <a:clrFrom>
                <a:srgbClr val="FFFFFF"/>
              </a:clrFrom>
              <a:clrTo>
                <a:srgbClr val="FFFFFF">
                  <a:alpha val="0"/>
                </a:srgbClr>
              </a:clrTo>
            </a:clrChange>
            <a:lum bright="-10000"/>
          </a:blip>
          <a:srcRect/>
          <a:stretch>
            <a:fillRect/>
          </a:stretch>
        </p:blipFill>
        <p:spPr bwMode="auto">
          <a:xfrm>
            <a:off x="5385908" y="2597235"/>
            <a:ext cx="3291031" cy="32004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Finding the Work Done by a Force Field in Moving a Particle (cont.)</a:t>
            </a:r>
          </a:p>
        </p:txBody>
      </p:sp>
      <p:sp>
        <p:nvSpPr>
          <p:cNvPr id="3" name="Content Placeholder 2"/>
          <p:cNvSpPr>
            <a:spLocks noGrp="1"/>
          </p:cNvSpPr>
          <p:nvPr>
            <p:ph idx="1"/>
          </p:nvPr>
        </p:nvSpPr>
        <p:spPr/>
        <p:txBody>
          <a:bodyPr/>
          <a:lstStyle/>
          <a:p>
            <a:r>
              <a:rPr lang="en-US" dirty="0"/>
              <a:t>We know that the circle of radius 1 can be parametrized by the vector function 			      but to describe the path </a:t>
            </a:r>
            <a:r>
              <a:rPr lang="en-US" i="1" dirty="0"/>
              <a:t>C</a:t>
            </a:r>
            <a:r>
              <a:rPr lang="en-US" dirty="0"/>
              <a:t> taken by the particle, we let 	   and </a:t>
            </a:r>
            <a:r>
              <a:rPr lang="en-US" i="1" dirty="0"/>
              <a:t>b</a:t>
            </a:r>
            <a:r>
              <a:rPr lang="en-US" dirty="0"/>
              <a:t> </a:t>
            </a:r>
            <a:r>
              <a:rPr lang="en-US" dirty="0">
                <a:latin typeface="Symbol" pitchFamily="18" charset="2"/>
              </a:rPr>
              <a:t>=</a:t>
            </a:r>
            <a:r>
              <a:rPr lang="en-US" dirty="0"/>
              <a:t> 0. We now proceed to express the work as an integral in </a:t>
            </a:r>
            <a:r>
              <a:rPr lang="en-US" i="1" dirty="0"/>
              <a:t>t</a:t>
            </a:r>
            <a:r>
              <a:rPr lang="en-US" dirty="0"/>
              <a:t>.</a:t>
            </a:r>
          </a:p>
        </p:txBody>
      </p:sp>
      <p:graphicFrame>
        <p:nvGraphicFramePr>
          <p:cNvPr id="700418" name="Object 2"/>
          <p:cNvGraphicFramePr>
            <a:graphicFrameLocks noChangeAspect="1"/>
          </p:cNvGraphicFramePr>
          <p:nvPr>
            <p:extLst>
              <p:ext uri="{D42A27DB-BD31-4B8C-83A1-F6EECF244321}">
                <p14:modId xmlns:p14="http://schemas.microsoft.com/office/powerpoint/2010/main" val="3409672584"/>
              </p:ext>
            </p:extLst>
          </p:nvPr>
        </p:nvGraphicFramePr>
        <p:xfrm>
          <a:off x="5854700" y="1764175"/>
          <a:ext cx="2527300" cy="469900"/>
        </p:xfrm>
        <a:graphic>
          <a:graphicData uri="http://schemas.openxmlformats.org/presentationml/2006/ole">
            <mc:AlternateContent xmlns:mc="http://schemas.openxmlformats.org/markup-compatibility/2006">
              <mc:Choice xmlns:v="urn:schemas-microsoft-com:vml" Requires="v">
                <p:oleObj name="Equation" r:id="rId2" imgW="2527200" imgH="469800" progId="Equation.DSMT4">
                  <p:embed/>
                </p:oleObj>
              </mc:Choice>
              <mc:Fallback>
                <p:oleObj name="Equation" r:id="rId2" imgW="2527200" imgH="46980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54700" y="1764175"/>
                        <a:ext cx="2527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00419" name="Object 3"/>
          <p:cNvGraphicFramePr>
            <a:graphicFrameLocks noChangeAspect="1"/>
          </p:cNvGraphicFramePr>
          <p:nvPr>
            <p:extLst>
              <p:ext uri="{D42A27DB-BD31-4B8C-83A1-F6EECF244321}">
                <p14:modId xmlns:p14="http://schemas.microsoft.com/office/powerpoint/2010/main" val="1339639436"/>
              </p:ext>
            </p:extLst>
          </p:nvPr>
        </p:nvGraphicFramePr>
        <p:xfrm>
          <a:off x="533400" y="2637100"/>
          <a:ext cx="1079500" cy="431800"/>
        </p:xfrm>
        <a:graphic>
          <a:graphicData uri="http://schemas.openxmlformats.org/presentationml/2006/ole">
            <mc:AlternateContent xmlns:mc="http://schemas.openxmlformats.org/markup-compatibility/2006">
              <mc:Choice xmlns:v="urn:schemas-microsoft-com:vml" Requires="v">
                <p:oleObj name="Equation" r:id="rId4" imgW="1079280" imgH="431640" progId="Equation.DSMT4">
                  <p:embed/>
                </p:oleObj>
              </mc:Choice>
              <mc:Fallback>
                <p:oleObj name="Equation" r:id="rId4" imgW="1079280" imgH="431640" progId="Equation.DSMT4">
                  <p:embed/>
                  <p:pic>
                    <p:nvPicPr>
                      <p:cNvPr id="0" name="Picture 3"/>
                      <p:cNvPicPr>
                        <a:picLocks noChangeAspect="1" noChangeArrowheads="1"/>
                      </p:cNvPicPr>
                      <p:nvPr/>
                    </p:nvPicPr>
                    <p:blipFill>
                      <a:blip r:embed="rId5"/>
                      <a:srcRect/>
                      <a:stretch>
                        <a:fillRect/>
                      </a:stretch>
                    </p:blipFill>
                    <p:spPr bwMode="auto">
                      <a:xfrm>
                        <a:off x="533400" y="2637100"/>
                        <a:ext cx="10795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00420" name="Object 4"/>
          <p:cNvGraphicFramePr>
            <a:graphicFrameLocks noChangeAspect="1"/>
          </p:cNvGraphicFramePr>
          <p:nvPr/>
        </p:nvGraphicFramePr>
        <p:xfrm>
          <a:off x="2514600" y="3733800"/>
          <a:ext cx="4013200" cy="571500"/>
        </p:xfrm>
        <a:graphic>
          <a:graphicData uri="http://schemas.openxmlformats.org/presentationml/2006/ole">
            <mc:AlternateContent xmlns:mc="http://schemas.openxmlformats.org/markup-compatibility/2006">
              <mc:Choice xmlns:v="urn:schemas-microsoft-com:vml" Requires="v">
                <p:oleObj name="Equation" r:id="rId6" imgW="4012920" imgH="571320" progId="Equation.DSMT4">
                  <p:embed/>
                </p:oleObj>
              </mc:Choice>
              <mc:Fallback>
                <p:oleObj name="Equation" r:id="rId6" imgW="4012920" imgH="57132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14600" y="3733800"/>
                        <a:ext cx="40132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00421" name="Object 5"/>
          <p:cNvGraphicFramePr>
            <a:graphicFrameLocks noChangeAspect="1"/>
          </p:cNvGraphicFramePr>
          <p:nvPr/>
        </p:nvGraphicFramePr>
        <p:xfrm>
          <a:off x="2514600" y="4495800"/>
          <a:ext cx="2768600" cy="469900"/>
        </p:xfrm>
        <a:graphic>
          <a:graphicData uri="http://schemas.openxmlformats.org/presentationml/2006/ole">
            <mc:AlternateContent xmlns:mc="http://schemas.openxmlformats.org/markup-compatibility/2006">
              <mc:Choice xmlns:v="urn:schemas-microsoft-com:vml" Requires="v">
                <p:oleObj name="Equation" r:id="rId8" imgW="2768400" imgH="469800" progId="Equation.DSMT4">
                  <p:embed/>
                </p:oleObj>
              </mc:Choice>
              <mc:Fallback>
                <p:oleObj name="Equation" r:id="rId8" imgW="2768400" imgH="46980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514600" y="4495800"/>
                        <a:ext cx="2768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004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004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Finding the Work Done by a Force Field in Moving a Particle (cont.)</a:t>
            </a:r>
          </a:p>
        </p:txBody>
      </p:sp>
      <p:sp>
        <p:nvSpPr>
          <p:cNvPr id="3" name="Content Placeholder 2"/>
          <p:cNvSpPr>
            <a:spLocks noGrp="1"/>
          </p:cNvSpPr>
          <p:nvPr>
            <p:ph idx="1"/>
          </p:nvPr>
        </p:nvSpPr>
        <p:spPr/>
        <p:txBody>
          <a:bodyPr/>
          <a:lstStyle/>
          <a:p>
            <a:endParaRPr lang="en-US" dirty="0"/>
          </a:p>
          <a:p>
            <a:endParaRPr lang="en-US" dirty="0"/>
          </a:p>
        </p:txBody>
      </p:sp>
      <p:graphicFrame>
        <p:nvGraphicFramePr>
          <p:cNvPr id="701443" name="Object 3"/>
          <p:cNvGraphicFramePr>
            <a:graphicFrameLocks noChangeAspect="1"/>
          </p:cNvGraphicFramePr>
          <p:nvPr>
            <p:extLst>
              <p:ext uri="{D42A27DB-BD31-4B8C-83A1-F6EECF244321}">
                <p14:modId xmlns:p14="http://schemas.microsoft.com/office/powerpoint/2010/main" val="2295719997"/>
              </p:ext>
            </p:extLst>
          </p:nvPr>
        </p:nvGraphicFramePr>
        <p:xfrm>
          <a:off x="4876800" y="3124200"/>
          <a:ext cx="1206500" cy="698500"/>
        </p:xfrm>
        <a:graphic>
          <a:graphicData uri="http://schemas.openxmlformats.org/presentationml/2006/ole">
            <mc:AlternateContent xmlns:mc="http://schemas.openxmlformats.org/markup-compatibility/2006">
              <mc:Choice xmlns:v="urn:schemas-microsoft-com:vml" Requires="v">
                <p:oleObj name="Equation" r:id="rId2" imgW="1206360" imgH="698400" progId="Equation.DSMT4">
                  <p:embed/>
                </p:oleObj>
              </mc:Choice>
              <mc:Fallback>
                <p:oleObj name="Equation" r:id="rId2" imgW="1206360" imgH="6984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76800" y="3124200"/>
                        <a:ext cx="12065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01447" name="Object 7"/>
          <p:cNvGraphicFramePr>
            <a:graphicFrameLocks noChangeAspect="1"/>
          </p:cNvGraphicFramePr>
          <p:nvPr>
            <p:extLst>
              <p:ext uri="{D42A27DB-BD31-4B8C-83A1-F6EECF244321}">
                <p14:modId xmlns:p14="http://schemas.microsoft.com/office/powerpoint/2010/main" val="4169999080"/>
              </p:ext>
            </p:extLst>
          </p:nvPr>
        </p:nvGraphicFramePr>
        <p:xfrm>
          <a:off x="1765300" y="2159000"/>
          <a:ext cx="4787900" cy="736600"/>
        </p:xfrm>
        <a:graphic>
          <a:graphicData uri="http://schemas.openxmlformats.org/presentationml/2006/ole">
            <mc:AlternateContent xmlns:mc="http://schemas.openxmlformats.org/markup-compatibility/2006">
              <mc:Choice xmlns:v="urn:schemas-microsoft-com:vml" Requires="v">
                <p:oleObj name="Equation" r:id="rId4" imgW="4787640" imgH="736560" progId="Equation.DSMT4">
                  <p:embed/>
                </p:oleObj>
              </mc:Choice>
              <mc:Fallback>
                <p:oleObj name="Equation" r:id="rId4" imgW="4787640" imgH="736560" progId="Equation.DSMT4">
                  <p:embed/>
                  <p:pic>
                    <p:nvPicPr>
                      <p:cNvPr id="0" name="Picture 7"/>
                      <p:cNvPicPr>
                        <a:picLocks noChangeAspect="1" noChangeArrowheads="1"/>
                      </p:cNvPicPr>
                      <p:nvPr/>
                    </p:nvPicPr>
                    <p:blipFill>
                      <a:blip r:embed="rId5"/>
                      <a:srcRect/>
                      <a:stretch>
                        <a:fillRect/>
                      </a:stretch>
                    </p:blipFill>
                    <p:spPr bwMode="auto">
                      <a:xfrm>
                        <a:off x="1765300" y="2159000"/>
                        <a:ext cx="4787900" cy="73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01448" name="Object 8"/>
          <p:cNvGraphicFramePr>
            <a:graphicFrameLocks noChangeAspect="1"/>
          </p:cNvGraphicFramePr>
          <p:nvPr>
            <p:extLst>
              <p:ext uri="{D42A27DB-BD31-4B8C-83A1-F6EECF244321}">
                <p14:modId xmlns:p14="http://schemas.microsoft.com/office/powerpoint/2010/main" val="3652560913"/>
              </p:ext>
            </p:extLst>
          </p:nvPr>
        </p:nvGraphicFramePr>
        <p:xfrm>
          <a:off x="1765300" y="3073400"/>
          <a:ext cx="2882900" cy="736600"/>
        </p:xfrm>
        <a:graphic>
          <a:graphicData uri="http://schemas.openxmlformats.org/presentationml/2006/ole">
            <mc:AlternateContent xmlns:mc="http://schemas.openxmlformats.org/markup-compatibility/2006">
              <mc:Choice xmlns:v="urn:schemas-microsoft-com:vml" Requires="v">
                <p:oleObj name="Equation" r:id="rId6" imgW="2882880" imgH="736560" progId="Equation.DSMT4">
                  <p:embed/>
                </p:oleObj>
              </mc:Choice>
              <mc:Fallback>
                <p:oleObj name="Equation" r:id="rId6" imgW="2882880" imgH="736560" progId="Equation.DSMT4">
                  <p:embed/>
                  <p:pic>
                    <p:nvPicPr>
                      <p:cNvPr id="0" name="Picture 8"/>
                      <p:cNvPicPr>
                        <a:picLocks noChangeAspect="1" noChangeArrowheads="1"/>
                      </p:cNvPicPr>
                      <p:nvPr/>
                    </p:nvPicPr>
                    <p:blipFill>
                      <a:blip r:embed="rId7"/>
                      <a:srcRect/>
                      <a:stretch>
                        <a:fillRect/>
                      </a:stretch>
                    </p:blipFill>
                    <p:spPr bwMode="auto">
                      <a:xfrm>
                        <a:off x="1765300" y="3073400"/>
                        <a:ext cx="2882900" cy="73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01449" name="Object 9"/>
          <p:cNvGraphicFramePr>
            <a:graphicFrameLocks noChangeAspect="1"/>
          </p:cNvGraphicFramePr>
          <p:nvPr>
            <p:extLst>
              <p:ext uri="{D42A27DB-BD31-4B8C-83A1-F6EECF244321}">
                <p14:modId xmlns:p14="http://schemas.microsoft.com/office/powerpoint/2010/main" val="3357643229"/>
              </p:ext>
            </p:extLst>
          </p:nvPr>
        </p:nvGraphicFramePr>
        <p:xfrm>
          <a:off x="1766420" y="3886200"/>
          <a:ext cx="1689100" cy="685800"/>
        </p:xfrm>
        <a:graphic>
          <a:graphicData uri="http://schemas.openxmlformats.org/presentationml/2006/ole">
            <mc:AlternateContent xmlns:mc="http://schemas.openxmlformats.org/markup-compatibility/2006">
              <mc:Choice xmlns:v="urn:schemas-microsoft-com:vml" Requires="v">
                <p:oleObj name="Equation" r:id="rId8" imgW="1688760" imgH="685800" progId="Equation.DSMT4">
                  <p:embed/>
                </p:oleObj>
              </mc:Choice>
              <mc:Fallback>
                <p:oleObj name="Equation" r:id="rId8" imgW="1688760" imgH="685800" progId="Equation.DSMT4">
                  <p:embed/>
                  <p:pic>
                    <p:nvPicPr>
                      <p:cNvPr id="0" name="Picture 9"/>
                      <p:cNvPicPr>
                        <a:picLocks noChangeAspect="1" noChangeArrowheads="1"/>
                      </p:cNvPicPr>
                      <p:nvPr/>
                    </p:nvPicPr>
                    <p:blipFill>
                      <a:blip r:embed="rId9"/>
                      <a:srcRect/>
                      <a:stretch>
                        <a:fillRect/>
                      </a:stretch>
                    </p:blipFill>
                    <p:spPr bwMode="auto">
                      <a:xfrm>
                        <a:off x="1766420" y="3886200"/>
                        <a:ext cx="16891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01450" name="Object 10"/>
          <p:cNvGraphicFramePr>
            <a:graphicFrameLocks noChangeAspect="1"/>
          </p:cNvGraphicFramePr>
          <p:nvPr>
            <p:extLst>
              <p:ext uri="{D42A27DB-BD31-4B8C-83A1-F6EECF244321}">
                <p14:modId xmlns:p14="http://schemas.microsoft.com/office/powerpoint/2010/main" val="3128600566"/>
              </p:ext>
            </p:extLst>
          </p:nvPr>
        </p:nvGraphicFramePr>
        <p:xfrm>
          <a:off x="1762685" y="4826000"/>
          <a:ext cx="457200" cy="279400"/>
        </p:xfrm>
        <a:graphic>
          <a:graphicData uri="http://schemas.openxmlformats.org/presentationml/2006/ole">
            <mc:AlternateContent xmlns:mc="http://schemas.openxmlformats.org/markup-compatibility/2006">
              <mc:Choice xmlns:v="urn:schemas-microsoft-com:vml" Requires="v">
                <p:oleObj name="Equation" r:id="rId10" imgW="457200" imgH="279360" progId="Equation.DSMT4">
                  <p:embed/>
                </p:oleObj>
              </mc:Choice>
              <mc:Fallback>
                <p:oleObj name="Equation" r:id="rId10" imgW="457200" imgH="279360" progId="Equation.DSMT4">
                  <p:embed/>
                  <p:pic>
                    <p:nvPicPr>
                      <p:cNvPr id="0" name="Picture 10"/>
                      <p:cNvPicPr>
                        <a:picLocks noChangeAspect="1" noChangeArrowheads="1"/>
                      </p:cNvPicPr>
                      <p:nvPr/>
                    </p:nvPicPr>
                    <p:blipFill>
                      <a:blip r:embed="rId11"/>
                      <a:srcRect/>
                      <a:stretch>
                        <a:fillRect/>
                      </a:stretch>
                    </p:blipFill>
                    <p:spPr bwMode="auto">
                      <a:xfrm>
                        <a:off x="1762685" y="4826000"/>
                        <a:ext cx="457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01451" name="Object 11"/>
          <p:cNvGraphicFramePr>
            <a:graphicFrameLocks noChangeAspect="1"/>
          </p:cNvGraphicFramePr>
          <p:nvPr>
            <p:extLst>
              <p:ext uri="{D42A27DB-BD31-4B8C-83A1-F6EECF244321}">
                <p14:modId xmlns:p14="http://schemas.microsoft.com/office/powerpoint/2010/main" val="2150726225"/>
              </p:ext>
            </p:extLst>
          </p:nvPr>
        </p:nvGraphicFramePr>
        <p:xfrm>
          <a:off x="1384300" y="1458913"/>
          <a:ext cx="1587500" cy="609600"/>
        </p:xfrm>
        <a:graphic>
          <a:graphicData uri="http://schemas.openxmlformats.org/presentationml/2006/ole">
            <mc:AlternateContent xmlns:mc="http://schemas.openxmlformats.org/markup-compatibility/2006">
              <mc:Choice xmlns:v="urn:schemas-microsoft-com:vml" Requires="v">
                <p:oleObj name="Equation" r:id="rId12" imgW="1587240" imgH="609480" progId="Equation.DSMT4">
                  <p:embed/>
                </p:oleObj>
              </mc:Choice>
              <mc:Fallback>
                <p:oleObj name="Equation" r:id="rId12" imgW="1587240" imgH="609480" progId="Equation.DSMT4">
                  <p:embed/>
                  <p:pic>
                    <p:nvPicPr>
                      <p:cNvPr id="0" name="Picture 11"/>
                      <p:cNvPicPr>
                        <a:picLocks noChangeAspect="1" noChangeArrowheads="1"/>
                      </p:cNvPicPr>
                      <p:nvPr/>
                    </p:nvPicPr>
                    <p:blipFill>
                      <a:blip r:embed="rId13"/>
                      <a:srcRect/>
                      <a:stretch>
                        <a:fillRect/>
                      </a:stretch>
                    </p:blipFill>
                    <p:spPr bwMode="auto">
                      <a:xfrm>
                        <a:off x="1384300" y="1458913"/>
                        <a:ext cx="15875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01452" name="Object 12"/>
          <p:cNvGraphicFramePr>
            <a:graphicFrameLocks noChangeAspect="1"/>
          </p:cNvGraphicFramePr>
          <p:nvPr>
            <p:extLst>
              <p:ext uri="{D42A27DB-BD31-4B8C-83A1-F6EECF244321}">
                <p14:modId xmlns:p14="http://schemas.microsoft.com/office/powerpoint/2010/main" val="2981616335"/>
              </p:ext>
            </p:extLst>
          </p:nvPr>
        </p:nvGraphicFramePr>
        <p:xfrm>
          <a:off x="3022600" y="1377950"/>
          <a:ext cx="2806700" cy="685800"/>
        </p:xfrm>
        <a:graphic>
          <a:graphicData uri="http://schemas.openxmlformats.org/presentationml/2006/ole">
            <mc:AlternateContent xmlns:mc="http://schemas.openxmlformats.org/markup-compatibility/2006">
              <mc:Choice xmlns:v="urn:schemas-microsoft-com:vml" Requires="v">
                <p:oleObj name="Equation" r:id="rId14" imgW="2806560" imgH="685800" progId="Equation.DSMT4">
                  <p:embed/>
                </p:oleObj>
              </mc:Choice>
              <mc:Fallback>
                <p:oleObj name="Equation" r:id="rId14" imgW="2806560" imgH="685800" progId="Equation.DSMT4">
                  <p:embed/>
                  <p:pic>
                    <p:nvPicPr>
                      <p:cNvPr id="0" name="Picture 12"/>
                      <p:cNvPicPr>
                        <a:picLocks noChangeAspect="1" noChangeArrowheads="1"/>
                      </p:cNvPicPr>
                      <p:nvPr/>
                    </p:nvPicPr>
                    <p:blipFill>
                      <a:blip r:embed="rId15"/>
                      <a:srcRect/>
                      <a:stretch>
                        <a:fillRect/>
                      </a:stretch>
                    </p:blipFill>
                    <p:spPr bwMode="auto">
                      <a:xfrm>
                        <a:off x="3022600" y="1377950"/>
                        <a:ext cx="28067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0145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0144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0144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0144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70144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7014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Work, Flow, and Line Integrals (cont.)</a:t>
            </a:r>
          </a:p>
        </p:txBody>
      </p:sp>
      <p:sp>
        <p:nvSpPr>
          <p:cNvPr id="3" name="Content Placeholder 2"/>
          <p:cNvSpPr>
            <a:spLocks noGrp="1"/>
          </p:cNvSpPr>
          <p:nvPr>
            <p:ph idx="1"/>
          </p:nvPr>
        </p:nvSpPr>
        <p:spPr>
          <a:xfrm>
            <a:off x="457200" y="1143000"/>
            <a:ext cx="8229600" cy="4800600"/>
          </a:xfrm>
        </p:spPr>
        <p:txBody>
          <a:bodyPr>
            <a:noAutofit/>
          </a:bodyPr>
          <a:lstStyle/>
          <a:p>
            <a:r>
              <a:rPr lang="en-US" sz="2600" dirty="0"/>
              <a:t>Note that the orientation of the path </a:t>
            </a:r>
            <a:r>
              <a:rPr lang="en-US" sz="2600" i="1" dirty="0"/>
              <a:t>C</a:t>
            </a:r>
            <a:r>
              <a:rPr lang="en-US" sz="2600" dirty="0"/>
              <a:t> is important. If we had instead evaluated the integral</a:t>
            </a:r>
          </a:p>
          <a:p>
            <a:endParaRPr lang="en-US" sz="2600" dirty="0"/>
          </a:p>
          <a:p>
            <a:r>
              <a:rPr lang="en-US" sz="2600" dirty="0"/>
              <a:t>In Example 4, we would have arrived </a:t>
            </a:r>
          </a:p>
          <a:p>
            <a:r>
              <a:rPr lang="en-US" sz="2600" dirty="0"/>
              <a:t>at a work value of </a:t>
            </a:r>
            <a:r>
              <a:rPr lang="en-US" sz="2600" dirty="0">
                <a:latin typeface="Symbol" pitchFamily="18" charset="2"/>
              </a:rPr>
              <a:t>-</a:t>
            </a:r>
            <a:r>
              <a:rPr lang="en-US" sz="2600" dirty="0"/>
              <a:t>2. A negative </a:t>
            </a:r>
          </a:p>
          <a:p>
            <a:r>
              <a:rPr lang="en-US" sz="2600" dirty="0"/>
              <a:t>result in this context means that </a:t>
            </a:r>
          </a:p>
          <a:p>
            <a:r>
              <a:rPr lang="en-US" sz="2600" dirty="0"/>
              <a:t>the particle was moved against the</a:t>
            </a:r>
          </a:p>
          <a:p>
            <a:r>
              <a:rPr lang="en-US" sz="2600" dirty="0"/>
              <a:t>force of the vector field (in other </a:t>
            </a:r>
          </a:p>
          <a:p>
            <a:r>
              <a:rPr lang="en-US" sz="2600" dirty="0"/>
              <a:t>words, work was done to oppose </a:t>
            </a:r>
          </a:p>
          <a:p>
            <a:r>
              <a:rPr lang="en-US" sz="2600" dirty="0"/>
              <a:t>the vector field), as illustrated in Figure 7. </a:t>
            </a:r>
            <a:br>
              <a:rPr lang="en-US" sz="2600" dirty="0"/>
            </a:br>
            <a:endParaRPr lang="en-US" sz="2600" dirty="0"/>
          </a:p>
          <a:p>
            <a:endParaRPr lang="en-US" dirty="0"/>
          </a:p>
        </p:txBody>
      </p:sp>
      <p:graphicFrame>
        <p:nvGraphicFramePr>
          <p:cNvPr id="716802" name="Object 2"/>
          <p:cNvGraphicFramePr>
            <a:graphicFrameLocks noChangeAspect="1"/>
          </p:cNvGraphicFramePr>
          <p:nvPr>
            <p:extLst>
              <p:ext uri="{D42A27DB-BD31-4B8C-83A1-F6EECF244321}">
                <p14:modId xmlns:p14="http://schemas.microsoft.com/office/powerpoint/2010/main" val="1371507396"/>
              </p:ext>
            </p:extLst>
          </p:nvPr>
        </p:nvGraphicFramePr>
        <p:xfrm>
          <a:off x="1600200" y="1905000"/>
          <a:ext cx="2794000" cy="685800"/>
        </p:xfrm>
        <a:graphic>
          <a:graphicData uri="http://schemas.openxmlformats.org/presentationml/2006/ole">
            <mc:AlternateContent xmlns:mc="http://schemas.openxmlformats.org/markup-compatibility/2006">
              <mc:Choice xmlns:v="urn:schemas-microsoft-com:vml" Requires="v">
                <p:oleObj name="Equation" r:id="rId2" imgW="2793960" imgH="685800" progId="Equation.DSMT4">
                  <p:embed/>
                </p:oleObj>
              </mc:Choice>
              <mc:Fallback>
                <p:oleObj name="Equation" r:id="rId2" imgW="2793960" imgH="685800" progId="Equation.DSMT4">
                  <p:embed/>
                  <p:pic>
                    <p:nvPicPr>
                      <p:cNvPr id="0" name="Picture 2"/>
                      <p:cNvPicPr>
                        <a:picLocks noChangeAspect="1" noChangeArrowheads="1"/>
                      </p:cNvPicPr>
                      <p:nvPr/>
                    </p:nvPicPr>
                    <p:blipFill>
                      <a:blip r:embed="rId3"/>
                      <a:srcRect/>
                      <a:stretch>
                        <a:fillRect/>
                      </a:stretch>
                    </p:blipFill>
                    <p:spPr bwMode="auto">
                      <a:xfrm>
                        <a:off x="1600200" y="1905000"/>
                        <a:ext cx="27940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716803" name="Picture 3"/>
          <p:cNvPicPr>
            <a:picLocks noChangeAspect="1" noChangeArrowheads="1"/>
          </p:cNvPicPr>
          <p:nvPr/>
        </p:nvPicPr>
        <p:blipFill>
          <a:blip r:embed="rId4" cstate="print">
            <a:clrChange>
              <a:clrFrom>
                <a:srgbClr val="FFFFFF"/>
              </a:clrFrom>
              <a:clrTo>
                <a:srgbClr val="FFFFFF">
                  <a:alpha val="0"/>
                </a:srgbClr>
              </a:clrTo>
            </a:clrChange>
            <a:lum bright="-10000"/>
          </a:blip>
          <a:srcRect/>
          <a:stretch>
            <a:fillRect/>
          </a:stretch>
        </p:blipFill>
        <p:spPr bwMode="auto">
          <a:xfrm>
            <a:off x="5334000" y="1862137"/>
            <a:ext cx="3464032" cy="3362325"/>
          </a:xfrm>
          <a:prstGeom prst="rect">
            <a:avLst/>
          </a:prstGeom>
          <a:noFill/>
          <a:ln w="9525">
            <a:noFill/>
            <a:miter lim="800000"/>
            <a:headEnd/>
            <a:tailEnd/>
          </a:ln>
        </p:spPr>
      </p:pic>
      <p:sp>
        <p:nvSpPr>
          <p:cNvPr id="6" name="Rectangle 5"/>
          <p:cNvSpPr/>
          <p:nvPr/>
        </p:nvSpPr>
        <p:spPr>
          <a:xfrm>
            <a:off x="6553200" y="5270182"/>
            <a:ext cx="1370055" cy="523220"/>
          </a:xfrm>
          <a:prstGeom prst="rect">
            <a:avLst/>
          </a:prstGeom>
        </p:spPr>
        <p:txBody>
          <a:bodyPr wrap="none">
            <a:spAutoFit/>
          </a:bodyPr>
          <a:lstStyle/>
          <a:p>
            <a:r>
              <a:rPr lang="en-US" sz="2800" b="1" dirty="0"/>
              <a:t>Figure 7</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680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Work, Flow, and Line Integrals (cont.)</a:t>
            </a:r>
          </a:p>
        </p:txBody>
      </p:sp>
      <p:sp>
        <p:nvSpPr>
          <p:cNvPr id="3" name="Content Placeholder 2"/>
          <p:cNvSpPr>
            <a:spLocks noGrp="1"/>
          </p:cNvSpPr>
          <p:nvPr>
            <p:ph idx="1"/>
          </p:nvPr>
        </p:nvSpPr>
        <p:spPr/>
        <p:txBody>
          <a:bodyPr/>
          <a:lstStyle/>
          <a:p>
            <a:r>
              <a:rPr lang="en-US" dirty="0"/>
              <a:t>Symbolically, if we let </a:t>
            </a:r>
            <a:r>
              <a:rPr lang="en-US" dirty="0">
                <a:latin typeface="Symbol" pitchFamily="18" charset="2"/>
              </a:rPr>
              <a:t>-</a:t>
            </a:r>
            <a:r>
              <a:rPr lang="en-US" i="1" dirty="0"/>
              <a:t>C</a:t>
            </a:r>
            <a:r>
              <a:rPr lang="en-US" dirty="0"/>
              <a:t> denote the reverse orientation of a curve </a:t>
            </a:r>
            <a:r>
              <a:rPr lang="en-US" i="1" dirty="0"/>
              <a:t>C</a:t>
            </a:r>
            <a:r>
              <a:rPr lang="en-US" dirty="0"/>
              <a:t>, then</a:t>
            </a:r>
          </a:p>
          <a:p>
            <a:endParaRPr lang="en-US" dirty="0"/>
          </a:p>
          <a:p>
            <a:r>
              <a:rPr lang="en-US" dirty="0"/>
              <a:t>If a given vector field </a:t>
            </a:r>
            <a:r>
              <a:rPr lang="en-US" b="1" dirty="0"/>
              <a:t>F</a:t>
            </a:r>
            <a:r>
              <a:rPr lang="en-US" dirty="0"/>
              <a:t> represents the velocity of a fluid in a region, </a:t>
            </a:r>
            <a:r>
              <a:rPr lang="en-US" b="1" dirty="0"/>
              <a:t>F</a:t>
            </a:r>
            <a:r>
              <a:rPr lang="en-US" dirty="0"/>
              <a:t> is a </a:t>
            </a:r>
            <a:r>
              <a:rPr lang="en-US" b="1" dirty="0"/>
              <a:t>velocity field</a:t>
            </a:r>
            <a:r>
              <a:rPr lang="en-US" dirty="0"/>
              <a:t>. The line integral of </a:t>
            </a:r>
            <a:r>
              <a:rPr lang="en-US" b="1" dirty="0"/>
              <a:t>F</a:t>
            </a:r>
            <a:r>
              <a:rPr lang="en-US" dirty="0"/>
              <a:t> along </a:t>
            </a:r>
            <a:r>
              <a:rPr lang="en-US" i="1" dirty="0"/>
              <a:t>C</a:t>
            </a:r>
            <a:r>
              <a:rPr lang="en-US" dirty="0"/>
              <a:t> may then be called a </a:t>
            </a:r>
            <a:r>
              <a:rPr lang="en-US" b="1" dirty="0"/>
              <a:t>flow integral,</a:t>
            </a:r>
            <a:r>
              <a:rPr lang="en-US" dirty="0"/>
              <a:t> and its value represents the </a:t>
            </a:r>
            <a:r>
              <a:rPr lang="en-US" b="1" dirty="0"/>
              <a:t>flow </a:t>
            </a:r>
            <a:r>
              <a:rPr lang="en-US" dirty="0"/>
              <a:t>of the fluid along the curve. If </a:t>
            </a:r>
            <a:r>
              <a:rPr lang="en-US" i="1" dirty="0"/>
              <a:t>C</a:t>
            </a:r>
            <a:r>
              <a:rPr lang="en-US" dirty="0"/>
              <a:t> happens to be a closed loop, the flow is called the </a:t>
            </a:r>
            <a:r>
              <a:rPr lang="en-US" b="1" dirty="0"/>
              <a:t>circulation</a:t>
            </a:r>
            <a:r>
              <a:rPr lang="en-US" dirty="0"/>
              <a:t> of the fluid around the curve.</a:t>
            </a:r>
          </a:p>
        </p:txBody>
      </p:sp>
      <p:graphicFrame>
        <p:nvGraphicFramePr>
          <p:cNvPr id="4" name="Object 2">
            <a:extLst>
              <a:ext uri="{FF2B5EF4-FFF2-40B4-BE49-F238E27FC236}">
                <a16:creationId xmlns:a16="http://schemas.microsoft.com/office/drawing/2014/main" id="{0845C1A1-2018-9D51-BC00-A05230D9C0DC}"/>
              </a:ext>
            </a:extLst>
          </p:cNvPr>
          <p:cNvGraphicFramePr>
            <a:graphicFrameLocks noChangeAspect="1"/>
          </p:cNvGraphicFramePr>
          <p:nvPr>
            <p:extLst>
              <p:ext uri="{D42A27DB-BD31-4B8C-83A1-F6EECF244321}">
                <p14:modId xmlns:p14="http://schemas.microsoft.com/office/powerpoint/2010/main" val="1950060115"/>
              </p:ext>
            </p:extLst>
          </p:nvPr>
        </p:nvGraphicFramePr>
        <p:xfrm>
          <a:off x="3048000" y="2133600"/>
          <a:ext cx="2578100" cy="609600"/>
        </p:xfrm>
        <a:graphic>
          <a:graphicData uri="http://schemas.openxmlformats.org/presentationml/2006/ole">
            <mc:AlternateContent xmlns:mc="http://schemas.openxmlformats.org/markup-compatibility/2006">
              <mc:Choice xmlns:v="urn:schemas-microsoft-com:vml" Requires="v">
                <p:oleObj name="Equation" r:id="rId2" imgW="2577960" imgH="609480" progId="Equation.DSMT4">
                  <p:embed/>
                </p:oleObj>
              </mc:Choice>
              <mc:Fallback>
                <p:oleObj name="Equation" r:id="rId2" imgW="2577960" imgH="609480" progId="Equation.DSMT4">
                  <p:embed/>
                  <p:pic>
                    <p:nvPicPr>
                      <p:cNvPr id="8" name="Object 2"/>
                      <p:cNvPicPr>
                        <a:picLocks noChangeAspect="1" noChangeArrowheads="1"/>
                      </p:cNvPicPr>
                      <p:nvPr/>
                    </p:nvPicPr>
                    <p:blipFill>
                      <a:blip r:embed="rId3"/>
                      <a:srcRect/>
                      <a:stretch>
                        <a:fillRect/>
                      </a:stretch>
                    </p:blipFill>
                    <p:spPr bwMode="auto">
                      <a:xfrm>
                        <a:off x="3048000" y="2133600"/>
                        <a:ext cx="25781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Determining a Fluid's Flow along a Curve</a:t>
            </a:r>
          </a:p>
        </p:txBody>
      </p:sp>
      <p:sp>
        <p:nvSpPr>
          <p:cNvPr id="3" name="Content Placeholder 2"/>
          <p:cNvSpPr>
            <a:spLocks noGrp="1"/>
          </p:cNvSpPr>
          <p:nvPr>
            <p:ph idx="1"/>
          </p:nvPr>
        </p:nvSpPr>
        <p:spPr/>
        <p:txBody>
          <a:bodyPr/>
          <a:lstStyle/>
          <a:p>
            <a:r>
              <a:rPr lang="en-US" dirty="0"/>
              <a:t>Given a fluid velocity field defined by the gradient of the potential function 			determine the fluid’s flow along the curve 		        from the point </a:t>
            </a:r>
            <a:r>
              <a:rPr lang="en-US" dirty="0">
                <a:solidFill>
                  <a:srgbClr val="0000FF"/>
                </a:solidFill>
              </a:rPr>
              <a:t>(0,0,0)</a:t>
            </a:r>
            <a:r>
              <a:rPr lang="en-US" dirty="0"/>
              <a:t> to the point </a:t>
            </a:r>
            <a:r>
              <a:rPr lang="en-US" dirty="0">
                <a:solidFill>
                  <a:srgbClr val="0000FF"/>
                </a:solidFill>
              </a:rPr>
              <a:t>(1,1,1)</a:t>
            </a:r>
            <a:r>
              <a:rPr lang="en-US" dirty="0"/>
              <a:t>.</a:t>
            </a:r>
          </a:p>
          <a:p>
            <a:r>
              <a:rPr lang="en-US" b="1" dirty="0"/>
              <a:t>Solution</a:t>
            </a:r>
          </a:p>
          <a:p>
            <a:r>
              <a:rPr lang="en-US" dirty="0"/>
              <a:t>We start by finding the velocity field explicitly.</a:t>
            </a:r>
          </a:p>
        </p:txBody>
      </p:sp>
      <p:graphicFrame>
        <p:nvGraphicFramePr>
          <p:cNvPr id="702466" name="Object 2"/>
          <p:cNvGraphicFramePr>
            <a:graphicFrameLocks noChangeAspect="1"/>
          </p:cNvGraphicFramePr>
          <p:nvPr/>
        </p:nvGraphicFramePr>
        <p:xfrm>
          <a:off x="2559050" y="4343400"/>
          <a:ext cx="3810000" cy="469900"/>
        </p:xfrm>
        <a:graphic>
          <a:graphicData uri="http://schemas.openxmlformats.org/presentationml/2006/ole">
            <mc:AlternateContent xmlns:mc="http://schemas.openxmlformats.org/markup-compatibility/2006">
              <mc:Choice xmlns:v="urn:schemas-microsoft-com:vml" Requires="v">
                <p:oleObj name="Equation" r:id="rId2" imgW="3809880" imgH="469800" progId="Equation.DSMT4">
                  <p:embed/>
                </p:oleObj>
              </mc:Choice>
              <mc:Fallback>
                <p:oleObj name="Equation" r:id="rId2" imgW="3809880" imgH="46980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59050" y="4343400"/>
                        <a:ext cx="38100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02467" name="Object 3"/>
          <p:cNvGraphicFramePr>
            <a:graphicFrameLocks noChangeAspect="1"/>
          </p:cNvGraphicFramePr>
          <p:nvPr/>
        </p:nvGraphicFramePr>
        <p:xfrm>
          <a:off x="3762375" y="1752600"/>
          <a:ext cx="2184400" cy="469900"/>
        </p:xfrm>
        <a:graphic>
          <a:graphicData uri="http://schemas.openxmlformats.org/presentationml/2006/ole">
            <mc:AlternateContent xmlns:mc="http://schemas.openxmlformats.org/markup-compatibility/2006">
              <mc:Choice xmlns:v="urn:schemas-microsoft-com:vml" Requires="v">
                <p:oleObj name="Equation" r:id="rId4" imgW="2184120" imgH="469800" progId="Equation.DSMT4">
                  <p:embed/>
                </p:oleObj>
              </mc:Choice>
              <mc:Fallback>
                <p:oleObj name="Equation" r:id="rId4" imgW="2184120" imgH="46980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62375" y="1752600"/>
                        <a:ext cx="2184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02468" name="Object 4"/>
          <p:cNvGraphicFramePr>
            <a:graphicFrameLocks noChangeAspect="1"/>
          </p:cNvGraphicFramePr>
          <p:nvPr/>
        </p:nvGraphicFramePr>
        <p:xfrm>
          <a:off x="4529138" y="2133600"/>
          <a:ext cx="2082800" cy="571500"/>
        </p:xfrm>
        <a:graphic>
          <a:graphicData uri="http://schemas.openxmlformats.org/presentationml/2006/ole">
            <mc:AlternateContent xmlns:mc="http://schemas.openxmlformats.org/markup-compatibility/2006">
              <mc:Choice xmlns:v="urn:schemas-microsoft-com:vml" Requires="v">
                <p:oleObj name="Equation" r:id="rId6" imgW="2082600" imgH="571320" progId="Equation.DSMT4">
                  <p:embed/>
                </p:oleObj>
              </mc:Choice>
              <mc:Fallback>
                <p:oleObj name="Equation" r:id="rId6" imgW="2082600" imgH="57132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529138" y="2133600"/>
                        <a:ext cx="20828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0246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Determining a Fluid's Flow along a Curve (cont.)</a:t>
            </a:r>
          </a:p>
        </p:txBody>
      </p:sp>
      <p:sp>
        <p:nvSpPr>
          <p:cNvPr id="3" name="Content Placeholder 2"/>
          <p:cNvSpPr>
            <a:spLocks noGrp="1"/>
          </p:cNvSpPr>
          <p:nvPr>
            <p:ph idx="1"/>
          </p:nvPr>
        </p:nvSpPr>
        <p:spPr>
          <a:xfrm>
            <a:off x="457200" y="1280160"/>
            <a:ext cx="8229600" cy="4572000"/>
          </a:xfrm>
        </p:spPr>
        <p:txBody>
          <a:bodyPr/>
          <a:lstStyle/>
          <a:p>
            <a:r>
              <a:rPr lang="en-US" dirty="0"/>
              <a:t>This vector field is depicted in </a:t>
            </a:r>
            <a:br>
              <a:rPr lang="en-US" dirty="0"/>
            </a:br>
            <a:r>
              <a:rPr lang="en-US" dirty="0"/>
              <a:t>Figure 8, with the vectors again</a:t>
            </a:r>
            <a:br>
              <a:rPr lang="en-US" dirty="0"/>
            </a:br>
            <a:r>
              <a:rPr lang="en-US" dirty="0"/>
              <a:t>shown scaled. To determine the</a:t>
            </a:r>
            <a:br>
              <a:rPr lang="en-US" dirty="0"/>
            </a:br>
            <a:r>
              <a:rPr lang="en-US" dirty="0"/>
              <a:t>flow, we compute the line </a:t>
            </a:r>
            <a:br>
              <a:rPr lang="en-US" dirty="0"/>
            </a:br>
            <a:r>
              <a:rPr lang="en-US" dirty="0"/>
              <a:t>integral of </a:t>
            </a:r>
            <a:r>
              <a:rPr lang="en-US" b="1" dirty="0"/>
              <a:t>F</a:t>
            </a:r>
            <a:r>
              <a:rPr lang="en-US" dirty="0"/>
              <a:t> along the curve, </a:t>
            </a:r>
            <a:br>
              <a:rPr lang="en-US" dirty="0"/>
            </a:br>
            <a:r>
              <a:rPr lang="en-US" dirty="0"/>
              <a:t>as in Example 4.</a:t>
            </a:r>
          </a:p>
        </p:txBody>
      </p:sp>
      <p:pic>
        <p:nvPicPr>
          <p:cNvPr id="703490" name="Picture 2"/>
          <p:cNvPicPr>
            <a:picLocks noChangeAspect="1" noChangeArrowheads="1"/>
          </p:cNvPicPr>
          <p:nvPr/>
        </p:nvPicPr>
        <p:blipFill>
          <a:blip r:embed="rId2" cstate="print">
            <a:clrChange>
              <a:clrFrom>
                <a:srgbClr val="FFFFFF"/>
              </a:clrFrom>
              <a:clrTo>
                <a:srgbClr val="FFFFFF">
                  <a:alpha val="0"/>
                </a:srgbClr>
              </a:clrTo>
            </a:clrChange>
            <a:lum bright="-10000"/>
          </a:blip>
          <a:srcRect/>
          <a:stretch>
            <a:fillRect/>
          </a:stretch>
        </p:blipFill>
        <p:spPr bwMode="auto">
          <a:xfrm>
            <a:off x="5257800" y="1280160"/>
            <a:ext cx="3344801" cy="3311352"/>
          </a:xfrm>
          <a:prstGeom prst="rect">
            <a:avLst/>
          </a:prstGeom>
          <a:noFill/>
          <a:ln w="9525">
            <a:noFill/>
            <a:miter lim="800000"/>
            <a:headEnd/>
            <a:tailEnd/>
          </a:ln>
        </p:spPr>
      </p:pic>
      <p:sp>
        <p:nvSpPr>
          <p:cNvPr id="5" name="Rectangle 4"/>
          <p:cNvSpPr/>
          <p:nvPr/>
        </p:nvSpPr>
        <p:spPr>
          <a:xfrm>
            <a:off x="6340613" y="4876800"/>
            <a:ext cx="1370055" cy="523220"/>
          </a:xfrm>
          <a:prstGeom prst="rect">
            <a:avLst/>
          </a:prstGeom>
        </p:spPr>
        <p:txBody>
          <a:bodyPr wrap="none">
            <a:spAutoFit/>
          </a:bodyPr>
          <a:lstStyle/>
          <a:p>
            <a:r>
              <a:rPr lang="en-US" sz="2800" b="1" dirty="0"/>
              <a:t>Figure 8</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Determining a Fluid's Flow along a Curve (cont.)</a:t>
            </a:r>
          </a:p>
        </p:txBody>
      </p:sp>
      <p:sp>
        <p:nvSpPr>
          <p:cNvPr id="3" name="Content Placeholder 2"/>
          <p:cNvSpPr>
            <a:spLocks noGrp="1"/>
          </p:cNvSpPr>
          <p:nvPr>
            <p:ph idx="1"/>
          </p:nvPr>
        </p:nvSpPr>
        <p:spPr/>
        <p:txBody>
          <a:bodyPr/>
          <a:lstStyle/>
          <a:p>
            <a:endParaRPr lang="en-US" dirty="0"/>
          </a:p>
          <a:p>
            <a:endParaRPr lang="en-US" dirty="0"/>
          </a:p>
        </p:txBody>
      </p:sp>
      <p:graphicFrame>
        <p:nvGraphicFramePr>
          <p:cNvPr id="704514" name="Object 2"/>
          <p:cNvGraphicFramePr>
            <a:graphicFrameLocks noChangeAspect="1"/>
          </p:cNvGraphicFramePr>
          <p:nvPr/>
        </p:nvGraphicFramePr>
        <p:xfrm>
          <a:off x="1797050" y="1447800"/>
          <a:ext cx="5321300" cy="571500"/>
        </p:xfrm>
        <a:graphic>
          <a:graphicData uri="http://schemas.openxmlformats.org/presentationml/2006/ole">
            <mc:AlternateContent xmlns:mc="http://schemas.openxmlformats.org/markup-compatibility/2006">
              <mc:Choice xmlns:v="urn:schemas-microsoft-com:vml" Requires="v">
                <p:oleObj name="Equation" r:id="rId2" imgW="5321160" imgH="571320" progId="Equation.DSMT4">
                  <p:embed/>
                </p:oleObj>
              </mc:Choice>
              <mc:Fallback>
                <p:oleObj name="Equation" r:id="rId2" imgW="5321160" imgH="57132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7050" y="1447800"/>
                        <a:ext cx="53213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04515" name="Object 3"/>
          <p:cNvGraphicFramePr>
            <a:graphicFrameLocks noChangeAspect="1"/>
          </p:cNvGraphicFramePr>
          <p:nvPr/>
        </p:nvGraphicFramePr>
        <p:xfrm>
          <a:off x="3346450" y="2286000"/>
          <a:ext cx="2400300" cy="571500"/>
        </p:xfrm>
        <a:graphic>
          <a:graphicData uri="http://schemas.openxmlformats.org/presentationml/2006/ole">
            <mc:AlternateContent xmlns:mc="http://schemas.openxmlformats.org/markup-compatibility/2006">
              <mc:Choice xmlns:v="urn:schemas-microsoft-com:vml" Requires="v">
                <p:oleObj name="Equation" r:id="rId4" imgW="2400120" imgH="571320" progId="Equation.DSMT4">
                  <p:embed/>
                </p:oleObj>
              </mc:Choice>
              <mc:Fallback>
                <p:oleObj name="Equation" r:id="rId4" imgW="2400120" imgH="57132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46450" y="2286000"/>
                        <a:ext cx="24003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04517" name="Object 5"/>
          <p:cNvGraphicFramePr>
            <a:graphicFrameLocks noChangeAspect="1"/>
          </p:cNvGraphicFramePr>
          <p:nvPr>
            <p:extLst>
              <p:ext uri="{D42A27DB-BD31-4B8C-83A1-F6EECF244321}">
                <p14:modId xmlns:p14="http://schemas.microsoft.com/office/powerpoint/2010/main" val="3045334294"/>
              </p:ext>
            </p:extLst>
          </p:nvPr>
        </p:nvGraphicFramePr>
        <p:xfrm>
          <a:off x="1231900" y="3206750"/>
          <a:ext cx="1943100" cy="609600"/>
        </p:xfrm>
        <a:graphic>
          <a:graphicData uri="http://schemas.openxmlformats.org/presentationml/2006/ole">
            <mc:AlternateContent xmlns:mc="http://schemas.openxmlformats.org/markup-compatibility/2006">
              <mc:Choice xmlns:v="urn:schemas-microsoft-com:vml" Requires="v">
                <p:oleObj name="Equation" r:id="rId6" imgW="1942920" imgH="609480" progId="Equation.DSMT4">
                  <p:embed/>
                </p:oleObj>
              </mc:Choice>
              <mc:Fallback>
                <p:oleObj name="Equation" r:id="rId6" imgW="1942920" imgH="609480" progId="Equation.DSMT4">
                  <p:embed/>
                  <p:pic>
                    <p:nvPicPr>
                      <p:cNvPr id="0" name="Picture 5"/>
                      <p:cNvPicPr>
                        <a:picLocks noChangeAspect="1" noChangeArrowheads="1"/>
                      </p:cNvPicPr>
                      <p:nvPr/>
                    </p:nvPicPr>
                    <p:blipFill>
                      <a:blip r:embed="rId7"/>
                      <a:srcRect/>
                      <a:stretch>
                        <a:fillRect/>
                      </a:stretch>
                    </p:blipFill>
                    <p:spPr bwMode="auto">
                      <a:xfrm>
                        <a:off x="1231900" y="3206750"/>
                        <a:ext cx="19431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04518" name="Object 6"/>
          <p:cNvGraphicFramePr>
            <a:graphicFrameLocks noChangeAspect="1"/>
          </p:cNvGraphicFramePr>
          <p:nvPr/>
        </p:nvGraphicFramePr>
        <p:xfrm>
          <a:off x="3206750" y="3106644"/>
          <a:ext cx="2730500" cy="698500"/>
        </p:xfrm>
        <a:graphic>
          <a:graphicData uri="http://schemas.openxmlformats.org/presentationml/2006/ole">
            <mc:AlternateContent xmlns:mc="http://schemas.openxmlformats.org/markup-compatibility/2006">
              <mc:Choice xmlns:v="urn:schemas-microsoft-com:vml" Requires="v">
                <p:oleObj name="Equation" r:id="rId8" imgW="2730240" imgH="698400" progId="Equation.DSMT4">
                  <p:embed/>
                </p:oleObj>
              </mc:Choice>
              <mc:Fallback>
                <p:oleObj name="Equation" r:id="rId8" imgW="2730240" imgH="69840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206750" y="3106644"/>
                        <a:ext cx="27305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04519" name="Object 7"/>
          <p:cNvGraphicFramePr>
            <a:graphicFrameLocks noChangeAspect="1"/>
          </p:cNvGraphicFramePr>
          <p:nvPr/>
        </p:nvGraphicFramePr>
        <p:xfrm>
          <a:off x="5957047" y="3124200"/>
          <a:ext cx="1422400" cy="698500"/>
        </p:xfrm>
        <a:graphic>
          <a:graphicData uri="http://schemas.openxmlformats.org/presentationml/2006/ole">
            <mc:AlternateContent xmlns:mc="http://schemas.openxmlformats.org/markup-compatibility/2006">
              <mc:Choice xmlns:v="urn:schemas-microsoft-com:vml" Requires="v">
                <p:oleObj name="Equation" r:id="rId10" imgW="1422360" imgH="698400" progId="Equation.DSMT4">
                  <p:embed/>
                </p:oleObj>
              </mc:Choice>
              <mc:Fallback>
                <p:oleObj name="Equation" r:id="rId10" imgW="1422360" imgH="69840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957047" y="3124200"/>
                        <a:ext cx="14224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04520" name="Object 8"/>
          <p:cNvGraphicFramePr>
            <a:graphicFrameLocks noChangeAspect="1"/>
          </p:cNvGraphicFramePr>
          <p:nvPr/>
        </p:nvGraphicFramePr>
        <p:xfrm>
          <a:off x="7467600" y="3352800"/>
          <a:ext cx="457200" cy="279400"/>
        </p:xfrm>
        <a:graphic>
          <a:graphicData uri="http://schemas.openxmlformats.org/presentationml/2006/ole">
            <mc:AlternateContent xmlns:mc="http://schemas.openxmlformats.org/markup-compatibility/2006">
              <mc:Choice xmlns:v="urn:schemas-microsoft-com:vml" Requires="v">
                <p:oleObj name="Equation" r:id="rId12" imgW="457200" imgH="279360" progId="Equation.DSMT4">
                  <p:embed/>
                </p:oleObj>
              </mc:Choice>
              <mc:Fallback>
                <p:oleObj name="Equation" r:id="rId12" imgW="457200" imgH="279360" progId="Equation.DSMT4">
                  <p:embed/>
                  <p:pic>
                    <p:nvPicPr>
                      <p:cNvPr id="0" name="Picture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467600" y="3352800"/>
                        <a:ext cx="457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045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045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0451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0451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045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Integrals along Curves in Space (cont.)</a:t>
            </a:r>
          </a:p>
        </p:txBody>
      </p:sp>
      <p:sp>
        <p:nvSpPr>
          <p:cNvPr id="3" name="Content Placeholder 2"/>
          <p:cNvSpPr>
            <a:spLocks noGrp="1"/>
          </p:cNvSpPr>
          <p:nvPr>
            <p:ph idx="1"/>
          </p:nvPr>
        </p:nvSpPr>
        <p:spPr>
          <a:xfrm>
            <a:off x="457200" y="1280159"/>
            <a:ext cx="8229600" cy="4707945"/>
          </a:xfrm>
        </p:spPr>
        <p:txBody>
          <a:bodyPr>
            <a:normAutofit/>
          </a:bodyPr>
          <a:lstStyle/>
          <a:p>
            <a:r>
              <a:rPr lang="en-US" dirty="0"/>
              <a:t>To define an integral over the curve, consider a partition </a:t>
            </a:r>
            <a:r>
              <a:rPr lang="en-US" i="1" dirty="0"/>
              <a:t>P</a:t>
            </a:r>
            <a:r>
              <a:rPr lang="en-US" dirty="0"/>
              <a:t> of </a:t>
            </a:r>
            <a:r>
              <a:rPr lang="en-US" i="1" dirty="0"/>
              <a:t>C</a:t>
            </a:r>
            <a:r>
              <a:rPr lang="en-US" dirty="0"/>
              <a:t> such as shown in Figure 1, defined by a corresponding partition </a:t>
            </a:r>
            <a:br>
              <a:rPr lang="en-US" dirty="0"/>
            </a:br>
            <a:r>
              <a:rPr lang="en-US" dirty="0"/>
              <a:t>					</a:t>
            </a:r>
            <a:br>
              <a:rPr lang="en-US" dirty="0"/>
            </a:br>
            <a:r>
              <a:rPr lang="en-US" dirty="0"/>
              <a:t>of the interval [</a:t>
            </a:r>
            <a:r>
              <a:rPr lang="en-US" i="1" dirty="0"/>
              <a:t>a</a:t>
            </a:r>
            <a:r>
              <a:rPr lang="en-US" dirty="0"/>
              <a:t>, </a:t>
            </a:r>
            <a:r>
              <a:rPr lang="en-US" i="1" dirty="0"/>
              <a:t>b</a:t>
            </a:r>
            <a:r>
              <a:rPr lang="en-US" dirty="0"/>
              <a:t>]. For each </a:t>
            </a:r>
            <a:br>
              <a:rPr lang="en-US" dirty="0"/>
            </a:br>
            <a:r>
              <a:rPr lang="en-US" dirty="0"/>
              <a:t>subinterval   	 let </a:t>
            </a:r>
            <a:r>
              <a:rPr lang="en-US" dirty="0">
                <a:sym typeface="Symbol"/>
              </a:rPr>
              <a:t></a:t>
            </a:r>
            <a:r>
              <a:rPr lang="en-US" i="1" dirty="0"/>
              <a:t>s</a:t>
            </a:r>
            <a:r>
              <a:rPr lang="en-US" i="1" baseline="-25000" dirty="0"/>
              <a:t>i</a:t>
            </a:r>
            <a:r>
              <a:rPr lang="en-US" dirty="0"/>
              <a:t> be the </a:t>
            </a:r>
            <a:br>
              <a:rPr lang="en-US" dirty="0"/>
            </a:br>
            <a:r>
              <a:rPr lang="en-US" dirty="0"/>
              <a:t>arc length of the portion of </a:t>
            </a:r>
            <a:r>
              <a:rPr lang="en-US" i="1" dirty="0"/>
              <a:t>C</a:t>
            </a:r>
            <a:r>
              <a:rPr lang="en-US" dirty="0"/>
              <a:t> </a:t>
            </a:r>
            <a:br>
              <a:rPr lang="en-US" dirty="0"/>
            </a:br>
            <a:r>
              <a:rPr lang="en-US" dirty="0"/>
              <a:t>between 	     and</a:t>
            </a:r>
          </a:p>
        </p:txBody>
      </p:sp>
      <p:graphicFrame>
        <p:nvGraphicFramePr>
          <p:cNvPr id="711686" name="Object 6"/>
          <p:cNvGraphicFramePr>
            <a:graphicFrameLocks noChangeAspect="1"/>
          </p:cNvGraphicFramePr>
          <p:nvPr>
            <p:extLst>
              <p:ext uri="{D42A27DB-BD31-4B8C-83A1-F6EECF244321}">
                <p14:modId xmlns:p14="http://schemas.microsoft.com/office/powerpoint/2010/main" val="2760590352"/>
              </p:ext>
            </p:extLst>
          </p:nvPr>
        </p:nvGraphicFramePr>
        <p:xfrm>
          <a:off x="587375" y="2590800"/>
          <a:ext cx="3835400" cy="431800"/>
        </p:xfrm>
        <a:graphic>
          <a:graphicData uri="http://schemas.openxmlformats.org/presentationml/2006/ole">
            <mc:AlternateContent xmlns:mc="http://schemas.openxmlformats.org/markup-compatibility/2006">
              <mc:Choice xmlns:v="urn:schemas-microsoft-com:vml" Requires="v">
                <p:oleObj name="Equation" r:id="rId2" imgW="3835080" imgH="431640" progId="Equation.DSMT4">
                  <p:embed/>
                </p:oleObj>
              </mc:Choice>
              <mc:Fallback>
                <p:oleObj name="Equation" r:id="rId2" imgW="3835080" imgH="431640" progId="Equation.DSMT4">
                  <p:embed/>
                  <p:pic>
                    <p:nvPicPr>
                      <p:cNvPr id="0" name="Object 6"/>
                      <p:cNvPicPr>
                        <a:picLocks noChangeAspect="1" noChangeArrowheads="1"/>
                      </p:cNvPicPr>
                      <p:nvPr/>
                    </p:nvPicPr>
                    <p:blipFill>
                      <a:blip r:embed="rId3"/>
                      <a:srcRect/>
                      <a:stretch>
                        <a:fillRect/>
                      </a:stretch>
                    </p:blipFill>
                    <p:spPr bwMode="auto">
                      <a:xfrm>
                        <a:off x="587375" y="2590800"/>
                        <a:ext cx="38354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1687" name="Object 7"/>
          <p:cNvGraphicFramePr>
            <a:graphicFrameLocks noChangeAspect="1"/>
          </p:cNvGraphicFramePr>
          <p:nvPr/>
        </p:nvGraphicFramePr>
        <p:xfrm>
          <a:off x="2221006" y="3429000"/>
          <a:ext cx="1104900" cy="495300"/>
        </p:xfrm>
        <a:graphic>
          <a:graphicData uri="http://schemas.openxmlformats.org/presentationml/2006/ole">
            <mc:AlternateContent xmlns:mc="http://schemas.openxmlformats.org/markup-compatibility/2006">
              <mc:Choice xmlns:v="urn:schemas-microsoft-com:vml" Requires="v">
                <p:oleObj name="Equation" r:id="rId4" imgW="1104840" imgH="495000" progId="Equation.DSMT4">
                  <p:embed/>
                </p:oleObj>
              </mc:Choice>
              <mc:Fallback>
                <p:oleObj name="Equation" r:id="rId4" imgW="1104840" imgH="495000" progId="Equation.DSMT4">
                  <p:embed/>
                  <p:pic>
                    <p:nvPicPr>
                      <p:cNvPr id="0" name="Object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21006" y="3429000"/>
                        <a:ext cx="11049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1688" name="Object 8"/>
          <p:cNvGraphicFramePr>
            <a:graphicFrameLocks noChangeAspect="1"/>
          </p:cNvGraphicFramePr>
          <p:nvPr/>
        </p:nvGraphicFramePr>
        <p:xfrm>
          <a:off x="1893047" y="4307541"/>
          <a:ext cx="863600" cy="495300"/>
        </p:xfrm>
        <a:graphic>
          <a:graphicData uri="http://schemas.openxmlformats.org/presentationml/2006/ole">
            <mc:AlternateContent xmlns:mc="http://schemas.openxmlformats.org/markup-compatibility/2006">
              <mc:Choice xmlns:v="urn:schemas-microsoft-com:vml" Requires="v">
                <p:oleObj name="Equation" r:id="rId6" imgW="863280" imgH="495000" progId="Equation.DSMT4">
                  <p:embed/>
                </p:oleObj>
              </mc:Choice>
              <mc:Fallback>
                <p:oleObj name="Equation" r:id="rId6" imgW="863280" imgH="495000" progId="Equation.DSMT4">
                  <p:embed/>
                  <p:pic>
                    <p:nvPicPr>
                      <p:cNvPr id="0" name="Object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893047" y="4307541"/>
                        <a:ext cx="8636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1689" name="Object 9"/>
          <p:cNvGraphicFramePr>
            <a:graphicFrameLocks noChangeAspect="1"/>
          </p:cNvGraphicFramePr>
          <p:nvPr/>
        </p:nvGraphicFramePr>
        <p:xfrm>
          <a:off x="3381935" y="4307541"/>
          <a:ext cx="723900" cy="495300"/>
        </p:xfrm>
        <a:graphic>
          <a:graphicData uri="http://schemas.openxmlformats.org/presentationml/2006/ole">
            <mc:AlternateContent xmlns:mc="http://schemas.openxmlformats.org/markup-compatibility/2006">
              <mc:Choice xmlns:v="urn:schemas-microsoft-com:vml" Requires="v">
                <p:oleObj name="Equation" r:id="rId8" imgW="723600" imgH="495000" progId="Equation.DSMT4">
                  <p:embed/>
                </p:oleObj>
              </mc:Choice>
              <mc:Fallback>
                <p:oleObj name="Equation" r:id="rId8" imgW="723600" imgH="495000" progId="Equation.DSMT4">
                  <p:embed/>
                  <p:pic>
                    <p:nvPicPr>
                      <p:cNvPr id="0" name="Object 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381935" y="4307541"/>
                        <a:ext cx="7239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3" name="Rectangle 12"/>
          <p:cNvSpPr/>
          <p:nvPr/>
        </p:nvSpPr>
        <p:spPr>
          <a:xfrm>
            <a:off x="6324600" y="5464885"/>
            <a:ext cx="1370055" cy="523220"/>
          </a:xfrm>
          <a:prstGeom prst="rect">
            <a:avLst/>
          </a:prstGeom>
        </p:spPr>
        <p:txBody>
          <a:bodyPr wrap="none">
            <a:spAutoFit/>
          </a:bodyPr>
          <a:lstStyle/>
          <a:p>
            <a:r>
              <a:rPr lang="en-US" sz="2800" b="1" dirty="0"/>
              <a:t>Figure 1</a:t>
            </a:r>
          </a:p>
        </p:txBody>
      </p:sp>
      <p:pic>
        <p:nvPicPr>
          <p:cNvPr id="14" name="Picture 5"/>
          <p:cNvPicPr>
            <a:picLocks noChangeAspect="1" noChangeArrowheads="1"/>
          </p:cNvPicPr>
          <p:nvPr/>
        </p:nvPicPr>
        <p:blipFill>
          <a:blip r:embed="rId10" cstate="print">
            <a:clrChange>
              <a:clrFrom>
                <a:srgbClr val="FFFFFF"/>
              </a:clrFrom>
              <a:clrTo>
                <a:srgbClr val="FFFFFF">
                  <a:alpha val="0"/>
                </a:srgbClr>
              </a:clrTo>
            </a:clrChange>
            <a:lum bright="-20000"/>
          </a:blip>
          <a:srcRect/>
          <a:stretch>
            <a:fillRect/>
          </a:stretch>
        </p:blipFill>
        <p:spPr bwMode="auto">
          <a:xfrm>
            <a:off x="5031178" y="2131540"/>
            <a:ext cx="3525447" cy="3354860"/>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Integrals along Curves in Space (cont.)</a:t>
            </a:r>
          </a:p>
        </p:txBody>
      </p:sp>
      <p:sp>
        <p:nvSpPr>
          <p:cNvPr id="3" name="Content Placeholder 2"/>
          <p:cNvSpPr>
            <a:spLocks noGrp="1"/>
          </p:cNvSpPr>
          <p:nvPr>
            <p:ph idx="1"/>
          </p:nvPr>
        </p:nvSpPr>
        <p:spPr>
          <a:xfrm>
            <a:off x="457200" y="1280160"/>
            <a:ext cx="8229600" cy="4572000"/>
          </a:xfrm>
        </p:spPr>
        <p:txBody>
          <a:bodyPr/>
          <a:lstStyle/>
          <a:p>
            <a:r>
              <a:rPr lang="en-US" dirty="0"/>
              <a:t>Then for any function </a:t>
            </a:r>
            <a:r>
              <a:rPr lang="en-US" i="1" dirty="0"/>
              <a:t>f </a:t>
            </a:r>
            <a:r>
              <a:rPr lang="en-US" dirty="0"/>
              <a:t>whose domain contains </a:t>
            </a:r>
            <a:r>
              <a:rPr lang="en-US" i="1" dirty="0"/>
              <a:t>C</a:t>
            </a:r>
            <a:r>
              <a:rPr lang="en-US" dirty="0"/>
              <a:t>, we can form the Riemann sum</a:t>
            </a:r>
          </a:p>
          <a:p>
            <a:endParaRPr lang="en-US" dirty="0"/>
          </a:p>
          <a:p>
            <a:pPr>
              <a:spcBef>
                <a:spcPts val="3000"/>
              </a:spcBef>
            </a:pPr>
            <a:r>
              <a:rPr lang="en-US" dirty="0"/>
              <a:t>Where     is a sample point chosen from the  subinterval 	   If, for a given function </a:t>
            </a:r>
            <a:r>
              <a:rPr lang="en-US" i="1" dirty="0"/>
              <a:t>f</a:t>
            </a:r>
            <a:r>
              <a:rPr lang="en-US" dirty="0"/>
              <a:t> , each such Riemann sum approaches the same value as the partitions get finer and finer, we define that value to be the line integral of </a:t>
            </a:r>
            <a:r>
              <a:rPr lang="en-US" i="1" dirty="0"/>
              <a:t>f</a:t>
            </a:r>
            <a:r>
              <a:rPr lang="en-US" dirty="0"/>
              <a:t> along </a:t>
            </a:r>
            <a:r>
              <a:rPr lang="en-US" i="1" dirty="0"/>
              <a:t>C</a:t>
            </a:r>
            <a:r>
              <a:rPr lang="en-US" dirty="0"/>
              <a:t>.</a:t>
            </a:r>
          </a:p>
        </p:txBody>
      </p:sp>
      <p:graphicFrame>
        <p:nvGraphicFramePr>
          <p:cNvPr id="712706" name="Object 2"/>
          <p:cNvGraphicFramePr>
            <a:graphicFrameLocks noChangeAspect="1"/>
          </p:cNvGraphicFramePr>
          <p:nvPr/>
        </p:nvGraphicFramePr>
        <p:xfrm>
          <a:off x="3505200" y="2182906"/>
          <a:ext cx="2133600" cy="927100"/>
        </p:xfrm>
        <a:graphic>
          <a:graphicData uri="http://schemas.openxmlformats.org/presentationml/2006/ole">
            <mc:AlternateContent xmlns:mc="http://schemas.openxmlformats.org/markup-compatibility/2006">
              <mc:Choice xmlns:v="urn:schemas-microsoft-com:vml" Requires="v">
                <p:oleObj name="Equation" r:id="rId2" imgW="2133360" imgH="927000" progId="Equation.DSMT4">
                  <p:embed/>
                </p:oleObj>
              </mc:Choice>
              <mc:Fallback>
                <p:oleObj name="Equation" r:id="rId2" imgW="2133360" imgH="92700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05200" y="2182906"/>
                        <a:ext cx="21336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2707" name="Object 3"/>
          <p:cNvGraphicFramePr>
            <a:graphicFrameLocks noChangeAspect="1"/>
          </p:cNvGraphicFramePr>
          <p:nvPr/>
        </p:nvGraphicFramePr>
        <p:xfrm>
          <a:off x="1588247" y="3071159"/>
          <a:ext cx="254000" cy="469900"/>
        </p:xfrm>
        <a:graphic>
          <a:graphicData uri="http://schemas.openxmlformats.org/presentationml/2006/ole">
            <mc:AlternateContent xmlns:mc="http://schemas.openxmlformats.org/markup-compatibility/2006">
              <mc:Choice xmlns:v="urn:schemas-microsoft-com:vml" Requires="v">
                <p:oleObj name="Equation" r:id="rId4" imgW="253800" imgH="469800" progId="Equation.DSMT4">
                  <p:embed/>
                </p:oleObj>
              </mc:Choice>
              <mc:Fallback>
                <p:oleObj name="Equation" r:id="rId4" imgW="253800" imgH="46980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8247" y="3071159"/>
                        <a:ext cx="2540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2708" name="Object 4"/>
          <p:cNvGraphicFramePr>
            <a:graphicFrameLocks noChangeAspect="1"/>
          </p:cNvGraphicFramePr>
          <p:nvPr/>
        </p:nvGraphicFramePr>
        <p:xfrm>
          <a:off x="548640" y="3491753"/>
          <a:ext cx="1079500" cy="495300"/>
        </p:xfrm>
        <a:graphic>
          <a:graphicData uri="http://schemas.openxmlformats.org/presentationml/2006/ole">
            <mc:AlternateContent xmlns:mc="http://schemas.openxmlformats.org/markup-compatibility/2006">
              <mc:Choice xmlns:v="urn:schemas-microsoft-com:vml" Requires="v">
                <p:oleObj name="Equation" r:id="rId6" imgW="1079280" imgH="495000" progId="Equation.DSMT4">
                  <p:embed/>
                </p:oleObj>
              </mc:Choice>
              <mc:Fallback>
                <p:oleObj name="Equation" r:id="rId6" imgW="1079280" imgH="49500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48640" y="3491753"/>
                        <a:ext cx="10795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270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12707"/>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71270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Line Integral</a:t>
            </a:r>
          </a:p>
        </p:txBody>
      </p:sp>
      <p:sp>
        <p:nvSpPr>
          <p:cNvPr id="3" name="Content Placeholder 2"/>
          <p:cNvSpPr>
            <a:spLocks noGrp="1"/>
          </p:cNvSpPr>
          <p:nvPr>
            <p:ph idx="1"/>
          </p:nvPr>
        </p:nvSpPr>
        <p:spPr>
          <a:xfrm>
            <a:off x="457200" y="1280160"/>
            <a:ext cx="8229600" cy="2936188"/>
          </a:xfrm>
          <a:solidFill>
            <a:srgbClr val="FFFFCC"/>
          </a:solidFill>
          <a:ln w="28575">
            <a:solidFill>
              <a:schemeClr val="tx1"/>
            </a:solidFill>
          </a:ln>
        </p:spPr>
        <p:txBody>
          <a:bodyPr>
            <a:spAutoFit/>
          </a:bodyPr>
          <a:lstStyle/>
          <a:p>
            <a:r>
              <a:rPr lang="en-US" dirty="0">
                <a:solidFill>
                  <a:schemeClr val="tx1"/>
                </a:solidFill>
              </a:rPr>
              <a:t>Given a function </a:t>
            </a:r>
            <a:r>
              <a:rPr lang="en-US" i="1" dirty="0">
                <a:solidFill>
                  <a:schemeClr val="tx1"/>
                </a:solidFill>
              </a:rPr>
              <a:t>f</a:t>
            </a:r>
            <a:r>
              <a:rPr lang="en-US" dirty="0">
                <a:solidFill>
                  <a:schemeClr val="tx1"/>
                </a:solidFill>
              </a:rPr>
              <a:t> defined on a curve </a:t>
            </a:r>
            <a:r>
              <a:rPr lang="en-US" i="1" dirty="0">
                <a:solidFill>
                  <a:schemeClr val="tx1"/>
                </a:solidFill>
              </a:rPr>
              <a:t>C</a:t>
            </a:r>
            <a:r>
              <a:rPr lang="en-US" dirty="0">
                <a:solidFill>
                  <a:schemeClr val="tx1"/>
                </a:solidFill>
              </a:rPr>
              <a:t> described by the smooth vector function </a:t>
            </a:r>
            <a:r>
              <a:rPr lang="en-US" b="1" dirty="0">
                <a:solidFill>
                  <a:schemeClr val="tx1"/>
                </a:solidFill>
              </a:rPr>
              <a:t>r</a:t>
            </a:r>
            <a:r>
              <a:rPr lang="en-US" dirty="0">
                <a:solidFill>
                  <a:schemeClr val="tx1"/>
                </a:solidFill>
              </a:rPr>
              <a:t>(</a:t>
            </a:r>
            <a:r>
              <a:rPr lang="en-US" i="1" dirty="0">
                <a:solidFill>
                  <a:schemeClr val="tx1"/>
                </a:solidFill>
              </a:rPr>
              <a:t>t</a:t>
            </a:r>
            <a:r>
              <a:rPr lang="en-US" dirty="0">
                <a:solidFill>
                  <a:schemeClr val="tx1"/>
                </a:solidFill>
              </a:rPr>
              <a:t>),</a:t>
            </a:r>
            <a:r>
              <a:rPr lang="en-US" b="1" dirty="0">
                <a:solidFill>
                  <a:schemeClr val="tx1"/>
                </a:solidFill>
              </a:rPr>
              <a:t> </a:t>
            </a:r>
            <a:r>
              <a:rPr lang="en-US" i="1" dirty="0">
                <a:solidFill>
                  <a:schemeClr val="tx1"/>
                </a:solidFill>
              </a:rPr>
              <a:t>a</a:t>
            </a:r>
            <a:r>
              <a:rPr lang="en-US" dirty="0">
                <a:solidFill>
                  <a:schemeClr val="tx1"/>
                </a:solidFill>
              </a:rPr>
              <a:t> ≤ </a:t>
            </a:r>
            <a:r>
              <a:rPr lang="en-US" i="1" dirty="0">
                <a:solidFill>
                  <a:schemeClr val="tx1"/>
                </a:solidFill>
              </a:rPr>
              <a:t>t</a:t>
            </a:r>
            <a:r>
              <a:rPr lang="en-US" dirty="0">
                <a:solidFill>
                  <a:schemeClr val="tx1"/>
                </a:solidFill>
              </a:rPr>
              <a:t> ≤ </a:t>
            </a:r>
            <a:r>
              <a:rPr lang="en-US" i="1" dirty="0">
                <a:solidFill>
                  <a:schemeClr val="tx1"/>
                </a:solidFill>
              </a:rPr>
              <a:t>b</a:t>
            </a:r>
            <a:r>
              <a:rPr lang="en-US" dirty="0">
                <a:solidFill>
                  <a:schemeClr val="tx1"/>
                </a:solidFill>
              </a:rPr>
              <a:t>,</a:t>
            </a:r>
            <a:r>
              <a:rPr lang="en-US" b="1" dirty="0">
                <a:solidFill>
                  <a:schemeClr val="tx1"/>
                </a:solidFill>
              </a:rPr>
              <a:t> </a:t>
            </a:r>
            <a:r>
              <a:rPr lang="en-US" b="1" dirty="0">
                <a:solidFill>
                  <a:srgbClr val="C00000"/>
                </a:solidFill>
              </a:rPr>
              <a:t>the line integral of </a:t>
            </a:r>
            <a:r>
              <a:rPr lang="en-US" b="1" i="1" dirty="0">
                <a:solidFill>
                  <a:srgbClr val="C00000"/>
                </a:solidFill>
              </a:rPr>
              <a:t>f</a:t>
            </a:r>
            <a:r>
              <a:rPr lang="en-US" b="1" dirty="0">
                <a:solidFill>
                  <a:srgbClr val="C00000"/>
                </a:solidFill>
              </a:rPr>
              <a:t> along </a:t>
            </a:r>
            <a:r>
              <a:rPr lang="en-US" b="1" i="1" dirty="0">
                <a:solidFill>
                  <a:srgbClr val="C00000"/>
                </a:solidFill>
              </a:rPr>
              <a:t>C</a:t>
            </a:r>
            <a:r>
              <a:rPr lang="en-US" b="1" dirty="0">
                <a:solidFill>
                  <a:schemeClr val="tx1"/>
                </a:solidFill>
              </a:rPr>
              <a:t> </a:t>
            </a:r>
            <a:r>
              <a:rPr lang="en-US" dirty="0">
                <a:solidFill>
                  <a:schemeClr val="tx1"/>
                </a:solidFill>
              </a:rPr>
              <a:t>is the value</a:t>
            </a:r>
          </a:p>
          <a:p>
            <a:endParaRPr lang="en-US" dirty="0">
              <a:solidFill>
                <a:schemeClr val="tx1"/>
              </a:solidFill>
            </a:endParaRPr>
          </a:p>
          <a:p>
            <a:endParaRPr lang="en-US" dirty="0">
              <a:solidFill>
                <a:schemeClr val="tx1"/>
              </a:solidFill>
            </a:endParaRPr>
          </a:p>
          <a:p>
            <a:r>
              <a:rPr lang="en-US" dirty="0">
                <a:solidFill>
                  <a:schemeClr val="tx1"/>
                </a:solidFill>
              </a:rPr>
              <a:t>provided the limit exists.</a:t>
            </a:r>
          </a:p>
        </p:txBody>
      </p:sp>
      <p:graphicFrame>
        <p:nvGraphicFramePr>
          <p:cNvPr id="686082" name="Object 2"/>
          <p:cNvGraphicFramePr>
            <a:graphicFrameLocks noChangeAspect="1"/>
          </p:cNvGraphicFramePr>
          <p:nvPr>
            <p:extLst>
              <p:ext uri="{D42A27DB-BD31-4B8C-83A1-F6EECF244321}">
                <p14:modId xmlns:p14="http://schemas.microsoft.com/office/powerpoint/2010/main" val="2236882484"/>
              </p:ext>
            </p:extLst>
          </p:nvPr>
        </p:nvGraphicFramePr>
        <p:xfrm>
          <a:off x="2438400" y="2705100"/>
          <a:ext cx="3924300" cy="952500"/>
        </p:xfrm>
        <a:graphic>
          <a:graphicData uri="http://schemas.openxmlformats.org/presentationml/2006/ole">
            <mc:AlternateContent xmlns:mc="http://schemas.openxmlformats.org/markup-compatibility/2006">
              <mc:Choice xmlns:v="urn:schemas-microsoft-com:vml" Requires="v">
                <p:oleObj name="Equation" r:id="rId2" imgW="3924000" imgH="952200" progId="Equation.DSMT4">
                  <p:embed/>
                </p:oleObj>
              </mc:Choice>
              <mc:Fallback>
                <p:oleObj name="Equation" r:id="rId2" imgW="3924000" imgH="95220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38400" y="2705100"/>
                        <a:ext cx="39243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Integrals along Curves in Space (cont.)</a:t>
            </a:r>
          </a:p>
        </p:txBody>
      </p:sp>
      <p:sp>
        <p:nvSpPr>
          <p:cNvPr id="3" name="Content Placeholder 2"/>
          <p:cNvSpPr>
            <a:spLocks noGrp="1"/>
          </p:cNvSpPr>
          <p:nvPr>
            <p:ph idx="1"/>
          </p:nvPr>
        </p:nvSpPr>
        <p:spPr/>
        <p:txBody>
          <a:bodyPr>
            <a:normAutofit/>
          </a:bodyPr>
          <a:lstStyle/>
          <a:p>
            <a:r>
              <a:rPr lang="en-US" dirty="0"/>
              <a:t>While the formal definition can be used as the basis for numerical approximations of line integrals, we also desire techniques to evaluate 	         exactly, if possible. The most common formula uses the relationship between the arc length differential </a:t>
            </a:r>
            <a:r>
              <a:rPr lang="en-US" i="1" dirty="0"/>
              <a:t>ds</a:t>
            </a:r>
            <a:r>
              <a:rPr lang="en-US" dirty="0"/>
              <a:t> and parameter differential </a:t>
            </a:r>
            <a:r>
              <a:rPr lang="en-US" i="1" dirty="0"/>
              <a:t>dt</a:t>
            </a:r>
            <a:r>
              <a:rPr lang="en-US" dirty="0"/>
              <a:t>.</a:t>
            </a:r>
          </a:p>
          <a:p>
            <a:endParaRPr lang="en-US" dirty="0"/>
          </a:p>
          <a:p>
            <a:endParaRPr lang="en-US" dirty="0"/>
          </a:p>
        </p:txBody>
      </p:sp>
      <p:graphicFrame>
        <p:nvGraphicFramePr>
          <p:cNvPr id="713730" name="Object 2"/>
          <p:cNvGraphicFramePr>
            <a:graphicFrameLocks noChangeAspect="1"/>
          </p:cNvGraphicFramePr>
          <p:nvPr/>
        </p:nvGraphicFramePr>
        <p:xfrm>
          <a:off x="4876800" y="2115275"/>
          <a:ext cx="876300" cy="622300"/>
        </p:xfrm>
        <a:graphic>
          <a:graphicData uri="http://schemas.openxmlformats.org/presentationml/2006/ole">
            <mc:AlternateContent xmlns:mc="http://schemas.openxmlformats.org/markup-compatibility/2006">
              <mc:Choice xmlns:v="urn:schemas-microsoft-com:vml" Requires="v">
                <p:oleObj name="Equation" r:id="rId2" imgW="876240" imgH="622080" progId="Equation.DSMT4">
                  <p:embed/>
                </p:oleObj>
              </mc:Choice>
              <mc:Fallback>
                <p:oleObj name="Equation" r:id="rId2" imgW="876240" imgH="622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76800" y="2115275"/>
                        <a:ext cx="8763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3731" name="Object 3"/>
          <p:cNvGraphicFramePr>
            <a:graphicFrameLocks noChangeAspect="1"/>
          </p:cNvGraphicFramePr>
          <p:nvPr/>
        </p:nvGraphicFramePr>
        <p:xfrm>
          <a:off x="2514600" y="4038600"/>
          <a:ext cx="4165600" cy="838200"/>
        </p:xfrm>
        <a:graphic>
          <a:graphicData uri="http://schemas.openxmlformats.org/presentationml/2006/ole">
            <mc:AlternateContent xmlns:mc="http://schemas.openxmlformats.org/markup-compatibility/2006">
              <mc:Choice xmlns:v="urn:schemas-microsoft-com:vml" Requires="v">
                <p:oleObj name="Equation" r:id="rId4" imgW="4165560" imgH="838080" progId="Equation.DSMT4">
                  <p:embed/>
                </p:oleObj>
              </mc:Choice>
              <mc:Fallback>
                <p:oleObj name="Equation" r:id="rId4" imgW="4165560" imgH="8380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14600" y="4038600"/>
                        <a:ext cx="4165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37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Integrals along Curves in Space (cont.)</a:t>
            </a:r>
          </a:p>
        </p:txBody>
      </p:sp>
      <p:sp>
        <p:nvSpPr>
          <p:cNvPr id="3" name="Content Placeholder 2"/>
          <p:cNvSpPr>
            <a:spLocks noGrp="1"/>
          </p:cNvSpPr>
          <p:nvPr>
            <p:ph idx="1"/>
          </p:nvPr>
        </p:nvSpPr>
        <p:spPr/>
        <p:txBody>
          <a:bodyPr/>
          <a:lstStyle/>
          <a:p>
            <a:r>
              <a:rPr lang="en-US" dirty="0"/>
              <a:t>This allows us to express 		as an integral in the </a:t>
            </a:r>
          </a:p>
          <a:p>
            <a:r>
              <a:rPr lang="en-US" dirty="0"/>
              <a:t>variable </a:t>
            </a:r>
            <a:r>
              <a:rPr lang="en-US" i="1" dirty="0"/>
              <a:t>t</a:t>
            </a:r>
            <a:r>
              <a:rPr lang="en-US" dirty="0"/>
              <a:t> over the interval [</a:t>
            </a:r>
            <a:r>
              <a:rPr lang="en-US" i="1" dirty="0"/>
              <a:t>a</a:t>
            </a:r>
            <a:r>
              <a:rPr lang="en-US" dirty="0"/>
              <a:t>, </a:t>
            </a:r>
            <a:r>
              <a:rPr lang="en-US" i="1" dirty="0"/>
              <a:t>b</a:t>
            </a:r>
            <a:r>
              <a:rPr lang="en-US" dirty="0"/>
              <a:t>].</a:t>
            </a:r>
          </a:p>
        </p:txBody>
      </p:sp>
      <p:graphicFrame>
        <p:nvGraphicFramePr>
          <p:cNvPr id="714754" name="Object 2"/>
          <p:cNvGraphicFramePr>
            <a:graphicFrameLocks noChangeAspect="1"/>
          </p:cNvGraphicFramePr>
          <p:nvPr/>
        </p:nvGraphicFramePr>
        <p:xfrm>
          <a:off x="4156275" y="1272250"/>
          <a:ext cx="876300" cy="622300"/>
        </p:xfrm>
        <a:graphic>
          <a:graphicData uri="http://schemas.openxmlformats.org/presentationml/2006/ole">
            <mc:AlternateContent xmlns:mc="http://schemas.openxmlformats.org/markup-compatibility/2006">
              <mc:Choice xmlns:v="urn:schemas-microsoft-com:vml" Requires="v">
                <p:oleObj name="Equation" r:id="rId2" imgW="876240" imgH="622080" progId="Equation.DSMT4">
                  <p:embed/>
                </p:oleObj>
              </mc:Choice>
              <mc:Fallback>
                <p:oleObj name="Equation" r:id="rId2" imgW="876240" imgH="622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56275" y="1272250"/>
                        <a:ext cx="8763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4755" name="Object 3"/>
          <p:cNvGraphicFramePr>
            <a:graphicFrameLocks noChangeAspect="1"/>
          </p:cNvGraphicFramePr>
          <p:nvPr>
            <p:extLst>
              <p:ext uri="{D42A27DB-BD31-4B8C-83A1-F6EECF244321}">
                <p14:modId xmlns:p14="http://schemas.microsoft.com/office/powerpoint/2010/main" val="583766913"/>
              </p:ext>
            </p:extLst>
          </p:nvPr>
        </p:nvGraphicFramePr>
        <p:xfrm>
          <a:off x="2438400" y="2514600"/>
          <a:ext cx="3670300" cy="698500"/>
        </p:xfrm>
        <a:graphic>
          <a:graphicData uri="http://schemas.openxmlformats.org/presentationml/2006/ole">
            <mc:AlternateContent xmlns:mc="http://schemas.openxmlformats.org/markup-compatibility/2006">
              <mc:Choice xmlns:v="urn:schemas-microsoft-com:vml" Requires="v">
                <p:oleObj name="Equation" r:id="rId4" imgW="3670200" imgH="698400" progId="Equation.DSMT4">
                  <p:embed/>
                </p:oleObj>
              </mc:Choice>
              <mc:Fallback>
                <p:oleObj name="Equation" r:id="rId4" imgW="3670200" imgH="69840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38400" y="2514600"/>
                        <a:ext cx="36703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475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a:t>
            </a:r>
            <a:r>
              <a:rPr lang="en-IN" dirty="0"/>
              <a:t>Evaluating a Line Integral</a:t>
            </a:r>
            <a:endParaRPr lang="en-US" dirty="0"/>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p:txBody>
              <a:bodyPr>
                <a:normAutofit/>
              </a:bodyPr>
              <a:lstStyle/>
              <a:p>
                <a:r>
                  <a:rPr lang="en-US" dirty="0"/>
                  <a:t>Determine 		where 		       and </a:t>
                </a:r>
                <a:r>
                  <a:rPr lang="en-US" i="1" dirty="0"/>
                  <a:t>C</a:t>
                </a:r>
                <a:r>
                  <a:rPr lang="en-US" dirty="0"/>
                  <a:t> is defined as the upper half of the circle </a:t>
                </a:r>
                <a:r>
                  <a:rPr lang="en-US" i="1" dirty="0">
                    <a:solidFill>
                      <a:srgbClr val="0000FF"/>
                    </a:solidFill>
                  </a:rPr>
                  <a:t>x</a:t>
                </a:r>
                <a:r>
                  <a:rPr lang="en-US" baseline="30000" dirty="0">
                    <a:solidFill>
                      <a:srgbClr val="0000FF"/>
                    </a:solidFill>
                  </a:rPr>
                  <a:t>2</a:t>
                </a:r>
                <a:r>
                  <a:rPr lang="en-US" dirty="0">
                    <a:solidFill>
                      <a:srgbClr val="0000FF"/>
                    </a:solidFill>
                  </a:rPr>
                  <a:t> </a:t>
                </a:r>
                <a:r>
                  <a:rPr lang="en-US" dirty="0">
                    <a:solidFill>
                      <a:srgbClr val="0000FF"/>
                    </a:solidFill>
                    <a:latin typeface="Symbol" pitchFamily="82" charset="2"/>
                  </a:rPr>
                  <a:t>+</a:t>
                </a:r>
                <a:r>
                  <a:rPr lang="en-US" dirty="0">
                    <a:solidFill>
                      <a:srgbClr val="0000FF"/>
                    </a:solidFill>
                  </a:rPr>
                  <a:t> </a:t>
                </a:r>
                <a:r>
                  <a:rPr lang="en-US" i="1" dirty="0">
                    <a:solidFill>
                      <a:srgbClr val="0000FF"/>
                    </a:solidFill>
                  </a:rPr>
                  <a:t>y</a:t>
                </a:r>
                <a:r>
                  <a:rPr lang="en-US" baseline="30000" dirty="0">
                    <a:solidFill>
                      <a:srgbClr val="0000FF"/>
                    </a:solidFill>
                  </a:rPr>
                  <a:t>2</a:t>
                </a:r>
                <a:r>
                  <a:rPr lang="en-US" dirty="0">
                    <a:solidFill>
                      <a:srgbClr val="0000FF"/>
                    </a:solidFill>
                  </a:rPr>
                  <a:t> </a:t>
                </a:r>
                <a:r>
                  <a:rPr lang="en-US" dirty="0">
                    <a:solidFill>
                      <a:srgbClr val="0000FF"/>
                    </a:solidFill>
                    <a:latin typeface="Symbol" pitchFamily="18" charset="2"/>
                  </a:rPr>
                  <a:t>=</a:t>
                </a:r>
                <a:r>
                  <a:rPr lang="en-US" dirty="0">
                    <a:solidFill>
                      <a:srgbClr val="0000FF"/>
                    </a:solidFill>
                  </a:rPr>
                  <a:t> 1</a:t>
                </a:r>
                <a:r>
                  <a:rPr lang="en-US" dirty="0"/>
                  <a:t> traversed counterclockwise.</a:t>
                </a:r>
              </a:p>
              <a:p>
                <a:r>
                  <a:rPr lang="en-US" b="1" dirty="0"/>
                  <a:t>Solution</a:t>
                </a:r>
              </a:p>
              <a:p>
                <a:r>
                  <a:rPr lang="en-US" dirty="0"/>
                  <a:t>We begin by finding a smooth parametrization </a:t>
                </a:r>
                <a14:m>
                  <m:oMath xmlns:m="http://schemas.openxmlformats.org/officeDocument/2006/math">
                    <m:r>
                      <a:rPr lang="en-US" b="1" i="0" dirty="0" smtClean="0">
                        <a:latin typeface="Cambria Math" panose="02040503050406030204" pitchFamily="18" charset="0"/>
                      </a:rPr>
                      <m:t>𝐫</m:t>
                    </m:r>
                    <m:r>
                      <a:rPr lang="en-US" b="0" i="1" dirty="0" smtClean="0">
                        <a:latin typeface="Cambria Math" panose="02040503050406030204" pitchFamily="18" charset="0"/>
                      </a:rPr>
                      <m:t>(</m:t>
                    </m:r>
                    <m:r>
                      <a:rPr lang="en-US" b="0" i="1" dirty="0" smtClean="0">
                        <a:latin typeface="Cambria Math" panose="02040503050406030204" pitchFamily="18" charset="0"/>
                      </a:rPr>
                      <m:t>𝑡</m:t>
                    </m:r>
                    <m:r>
                      <a:rPr lang="en-US" b="0" i="1" dirty="0" smtClean="0">
                        <a:latin typeface="Cambria Math" panose="02040503050406030204" pitchFamily="18" charset="0"/>
                      </a:rPr>
                      <m:t>)</m:t>
                    </m:r>
                  </m:oMath>
                </a14:m>
                <a:r>
                  <a:rPr lang="en-US" dirty="0"/>
                  <a:t> of </a:t>
                </a:r>
                <a:r>
                  <a:rPr lang="en-US" i="1" dirty="0"/>
                  <a:t>C</a:t>
                </a:r>
                <a:r>
                  <a:rPr lang="en-US" dirty="0"/>
                  <a:t>, if possible. The curve </a:t>
                </a:r>
                <a:r>
                  <a:rPr lang="en-US" i="1" dirty="0"/>
                  <a:t>C</a:t>
                </a:r>
                <a:r>
                  <a:rPr lang="en-US" dirty="0"/>
                  <a:t> is certainly smooth, and we know that the circle of radius 1 can be parametrized as 			</a:t>
                </a:r>
              </a:p>
            </p:txBody>
          </p:sp>
        </mc:Choice>
        <mc:Fallback>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1481" t="-1200" r="-519"/>
                </a:stretch>
              </a:blipFill>
            </p:spPr>
            <p:txBody>
              <a:bodyPr/>
              <a:lstStyle/>
              <a:p>
                <a:r>
                  <a:rPr lang="en-US">
                    <a:noFill/>
                  </a:rPr>
                  <a:t> </a:t>
                </a:r>
              </a:p>
            </p:txBody>
          </p:sp>
        </mc:Fallback>
      </mc:AlternateContent>
      <p:graphicFrame>
        <p:nvGraphicFramePr>
          <p:cNvPr id="687106" name="Object 2"/>
          <p:cNvGraphicFramePr>
            <a:graphicFrameLocks noChangeAspect="1"/>
          </p:cNvGraphicFramePr>
          <p:nvPr/>
        </p:nvGraphicFramePr>
        <p:xfrm>
          <a:off x="2184400" y="1271588"/>
          <a:ext cx="977900" cy="622300"/>
        </p:xfrm>
        <a:graphic>
          <a:graphicData uri="http://schemas.openxmlformats.org/presentationml/2006/ole">
            <mc:AlternateContent xmlns:mc="http://schemas.openxmlformats.org/markup-compatibility/2006">
              <mc:Choice xmlns:v="urn:schemas-microsoft-com:vml" Requires="v">
                <p:oleObj name="Equation" r:id="rId3" imgW="977760" imgH="622080" progId="Equation.DSMT4">
                  <p:embed/>
                </p:oleObj>
              </mc:Choice>
              <mc:Fallback>
                <p:oleObj name="Equation" r:id="rId3" imgW="977760" imgH="622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84400" y="1271588"/>
                        <a:ext cx="9779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87107" name="Object 3"/>
          <p:cNvGraphicFramePr>
            <a:graphicFrameLocks noChangeAspect="1"/>
          </p:cNvGraphicFramePr>
          <p:nvPr>
            <p:extLst>
              <p:ext uri="{D42A27DB-BD31-4B8C-83A1-F6EECF244321}">
                <p14:modId xmlns:p14="http://schemas.microsoft.com/office/powerpoint/2010/main" val="380650078"/>
              </p:ext>
            </p:extLst>
          </p:nvPr>
        </p:nvGraphicFramePr>
        <p:xfrm>
          <a:off x="4254500" y="1319213"/>
          <a:ext cx="2286000" cy="482600"/>
        </p:xfrm>
        <a:graphic>
          <a:graphicData uri="http://schemas.openxmlformats.org/presentationml/2006/ole">
            <mc:AlternateContent xmlns:mc="http://schemas.openxmlformats.org/markup-compatibility/2006">
              <mc:Choice xmlns:v="urn:schemas-microsoft-com:vml" Requires="v">
                <p:oleObj name="Equation" r:id="rId5" imgW="2286000" imgH="482400" progId="Equation.DSMT4">
                  <p:embed/>
                </p:oleObj>
              </mc:Choice>
              <mc:Fallback>
                <p:oleObj name="Equation" r:id="rId5" imgW="2286000" imgH="48240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254500" y="1319213"/>
                        <a:ext cx="22860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87108" name="Object 4"/>
          <p:cNvGraphicFramePr>
            <a:graphicFrameLocks noChangeAspect="1"/>
          </p:cNvGraphicFramePr>
          <p:nvPr>
            <p:extLst>
              <p:ext uri="{D42A27DB-BD31-4B8C-83A1-F6EECF244321}">
                <p14:modId xmlns:p14="http://schemas.microsoft.com/office/powerpoint/2010/main" val="1959789753"/>
              </p:ext>
            </p:extLst>
          </p:nvPr>
        </p:nvGraphicFramePr>
        <p:xfrm>
          <a:off x="533400" y="4559300"/>
          <a:ext cx="2514600" cy="469900"/>
        </p:xfrm>
        <a:graphic>
          <a:graphicData uri="http://schemas.openxmlformats.org/presentationml/2006/ole">
            <mc:AlternateContent xmlns:mc="http://schemas.openxmlformats.org/markup-compatibility/2006">
              <mc:Choice xmlns:v="urn:schemas-microsoft-com:vml" Requires="v">
                <p:oleObj name="Equation" r:id="rId7" imgW="2514600" imgH="469800" progId="Equation.DSMT4">
                  <p:embed/>
                </p:oleObj>
              </mc:Choice>
              <mc:Fallback>
                <p:oleObj name="Equation" r:id="rId7" imgW="2514600" imgH="46980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3400" y="4559300"/>
                        <a:ext cx="2514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68710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a:t>
            </a:r>
            <a:r>
              <a:rPr lang="en-IN" dirty="0"/>
              <a:t>Evaluating a Line Integral </a:t>
            </a:r>
            <a:r>
              <a:rPr lang="en-US" dirty="0"/>
              <a:t>(cont.)</a:t>
            </a:r>
          </a:p>
        </p:txBody>
      </p:sp>
      <p:sp>
        <p:nvSpPr>
          <p:cNvPr id="3" name="Content Placeholder 2"/>
          <p:cNvSpPr>
            <a:spLocks noGrp="1"/>
          </p:cNvSpPr>
          <p:nvPr>
            <p:ph idx="1"/>
          </p:nvPr>
        </p:nvSpPr>
        <p:spPr>
          <a:xfrm>
            <a:off x="457200" y="1280160"/>
            <a:ext cx="8229600" cy="4663440"/>
          </a:xfrm>
        </p:spPr>
        <p:txBody>
          <a:bodyPr>
            <a:normAutofit/>
          </a:bodyPr>
          <a:lstStyle/>
          <a:p>
            <a:r>
              <a:rPr lang="en-US" dirty="0"/>
              <a:t>To describe the upper half of the circle traversed counterclockwise, we use the </a:t>
            </a:r>
            <a:r>
              <a:rPr lang="en-US" i="1" dirty="0"/>
              <a:t>t</a:t>
            </a:r>
            <a:r>
              <a:rPr lang="en-US" dirty="0"/>
              <a:t>-interval           </a:t>
            </a:r>
            <a:br>
              <a:rPr lang="en-US" dirty="0"/>
            </a:br>
            <a:r>
              <a:rPr lang="en-US" dirty="0"/>
              <a:t>(see Figure 2). And since</a:t>
            </a:r>
          </a:p>
          <a:p>
            <a:endParaRPr lang="en-US" dirty="0"/>
          </a:p>
        </p:txBody>
      </p:sp>
      <p:graphicFrame>
        <p:nvGraphicFramePr>
          <p:cNvPr id="687109" name="Object 5"/>
          <p:cNvGraphicFramePr>
            <a:graphicFrameLocks noChangeAspect="1"/>
          </p:cNvGraphicFramePr>
          <p:nvPr>
            <p:extLst>
              <p:ext uri="{D42A27DB-BD31-4B8C-83A1-F6EECF244321}">
                <p14:modId xmlns:p14="http://schemas.microsoft.com/office/powerpoint/2010/main" val="1303572021"/>
              </p:ext>
            </p:extLst>
          </p:nvPr>
        </p:nvGraphicFramePr>
        <p:xfrm>
          <a:off x="6286500" y="1746250"/>
          <a:ext cx="800100" cy="482600"/>
        </p:xfrm>
        <a:graphic>
          <a:graphicData uri="http://schemas.openxmlformats.org/presentationml/2006/ole">
            <mc:AlternateContent xmlns:mc="http://schemas.openxmlformats.org/markup-compatibility/2006">
              <mc:Choice xmlns:v="urn:schemas-microsoft-com:vml" Requires="v">
                <p:oleObj name="Equation" r:id="rId2" imgW="799920" imgH="482400" progId="Equation.DSMT4">
                  <p:embed/>
                </p:oleObj>
              </mc:Choice>
              <mc:Fallback>
                <p:oleObj name="Equation" r:id="rId2" imgW="799920" imgH="482400" progId="Equation.DSMT4">
                  <p:embed/>
                  <p:pic>
                    <p:nvPicPr>
                      <p:cNvPr id="0" name="Object 5"/>
                      <p:cNvPicPr>
                        <a:picLocks noChangeAspect="1" noChangeArrowheads="1"/>
                      </p:cNvPicPr>
                      <p:nvPr/>
                    </p:nvPicPr>
                    <p:blipFill>
                      <a:blip r:embed="rId3"/>
                      <a:srcRect/>
                      <a:stretch>
                        <a:fillRect/>
                      </a:stretch>
                    </p:blipFill>
                    <p:spPr bwMode="auto">
                      <a:xfrm>
                        <a:off x="6286500" y="1746250"/>
                        <a:ext cx="8001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8" name="Rectangle 7"/>
          <p:cNvSpPr/>
          <p:nvPr/>
        </p:nvSpPr>
        <p:spPr>
          <a:xfrm>
            <a:off x="3886973" y="5420380"/>
            <a:ext cx="1370055" cy="523220"/>
          </a:xfrm>
          <a:prstGeom prst="rect">
            <a:avLst/>
          </a:prstGeom>
        </p:spPr>
        <p:txBody>
          <a:bodyPr wrap="none">
            <a:spAutoFit/>
          </a:bodyPr>
          <a:lstStyle/>
          <a:p>
            <a:r>
              <a:rPr lang="en-US" sz="2800" b="1" dirty="0"/>
              <a:t>Figure 2</a:t>
            </a:r>
          </a:p>
        </p:txBody>
      </p:sp>
      <p:pic>
        <p:nvPicPr>
          <p:cNvPr id="9" name="Picture 11"/>
          <p:cNvPicPr>
            <a:picLocks noChangeAspect="1" noChangeArrowheads="1"/>
          </p:cNvPicPr>
          <p:nvPr/>
        </p:nvPicPr>
        <p:blipFill>
          <a:blip r:embed="rId4" cstate="print">
            <a:clrChange>
              <a:clrFrom>
                <a:srgbClr val="FFFFFF"/>
              </a:clrFrom>
              <a:clrTo>
                <a:srgbClr val="FFFFFF">
                  <a:alpha val="0"/>
                </a:srgbClr>
              </a:clrTo>
            </a:clrChange>
            <a:lum bright="-10000"/>
          </a:blip>
          <a:srcRect/>
          <a:stretch>
            <a:fillRect/>
          </a:stretch>
        </p:blipFill>
        <p:spPr bwMode="auto">
          <a:xfrm>
            <a:off x="2849318" y="2819400"/>
            <a:ext cx="3445364" cy="2743200"/>
          </a:xfrm>
          <a:prstGeom prst="rect">
            <a:avLst/>
          </a:prstGeom>
          <a:noFill/>
          <a:ln w="9525">
            <a:noFill/>
            <a:miter lim="800000"/>
            <a:headEnd/>
            <a:tailEnd/>
          </a:ln>
        </p:spPr>
      </p:pic>
      <p:graphicFrame>
        <p:nvGraphicFramePr>
          <p:cNvPr id="730118" name="Object 6"/>
          <p:cNvGraphicFramePr>
            <a:graphicFrameLocks noChangeAspect="1"/>
          </p:cNvGraphicFramePr>
          <p:nvPr/>
        </p:nvGraphicFramePr>
        <p:xfrm>
          <a:off x="4111719" y="2187388"/>
          <a:ext cx="2870200" cy="469900"/>
        </p:xfrm>
        <a:graphic>
          <a:graphicData uri="http://schemas.openxmlformats.org/presentationml/2006/ole">
            <mc:AlternateContent xmlns:mc="http://schemas.openxmlformats.org/markup-compatibility/2006">
              <mc:Choice xmlns:v="urn:schemas-microsoft-com:vml" Requires="v">
                <p:oleObj name="Equation" r:id="rId5" imgW="2869920" imgH="469800" progId="Equation.DSMT4">
                  <p:embed/>
                </p:oleObj>
              </mc:Choice>
              <mc:Fallback>
                <p:oleObj name="Equation" r:id="rId5" imgW="2869920" imgH="469800" progId="Equation.DSMT4">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111719" y="2187388"/>
                        <a:ext cx="2870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30119" name="Object 7"/>
          <p:cNvGraphicFramePr>
            <a:graphicFrameLocks noChangeAspect="1"/>
          </p:cNvGraphicFramePr>
          <p:nvPr/>
        </p:nvGraphicFramePr>
        <p:xfrm>
          <a:off x="7085106" y="2168338"/>
          <a:ext cx="1346200" cy="533400"/>
        </p:xfrm>
        <a:graphic>
          <a:graphicData uri="http://schemas.openxmlformats.org/presentationml/2006/ole">
            <mc:AlternateContent xmlns:mc="http://schemas.openxmlformats.org/markup-compatibility/2006">
              <mc:Choice xmlns:v="urn:schemas-microsoft-com:vml" Requires="v">
                <p:oleObj name="Equation" r:id="rId7" imgW="1346040" imgH="533160" progId="Equation.DSMT4">
                  <p:embed/>
                </p:oleObj>
              </mc:Choice>
              <mc:Fallback>
                <p:oleObj name="Equation" r:id="rId7" imgW="1346040" imgH="533160" progId="Equation.DSMT4">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085106" y="2168338"/>
                        <a:ext cx="13462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6389</TotalTime>
  <Words>1619</Words>
  <Application>Microsoft Office PowerPoint</Application>
  <PresentationFormat>On-screen Show (4:3)</PresentationFormat>
  <Paragraphs>110</Paragraphs>
  <Slides>29</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29</vt:i4>
      </vt:variant>
    </vt:vector>
  </HeadingPairs>
  <TitlesOfParts>
    <vt:vector size="35" baseType="lpstr">
      <vt:lpstr>Arial</vt:lpstr>
      <vt:lpstr>Calibri</vt:lpstr>
      <vt:lpstr>Cambria Math</vt:lpstr>
      <vt:lpstr>Symbol</vt:lpstr>
      <vt:lpstr>Office Theme</vt:lpstr>
      <vt:lpstr>Equation</vt:lpstr>
      <vt:lpstr>Section 15.2</vt:lpstr>
      <vt:lpstr>Integrals along Curves in Space</vt:lpstr>
      <vt:lpstr>Integrals along Curves in Space (cont.)</vt:lpstr>
      <vt:lpstr>Integrals along Curves in Space (cont.)</vt:lpstr>
      <vt:lpstr>Definition: Line Integral</vt:lpstr>
      <vt:lpstr>Integrals along Curves in Space (cont.)</vt:lpstr>
      <vt:lpstr>Integrals along Curves in Space (cont.)</vt:lpstr>
      <vt:lpstr>Example 1: Evaluating a Line Integral</vt:lpstr>
      <vt:lpstr>Example 1: Evaluating a Line Integral (cont.)</vt:lpstr>
      <vt:lpstr>Example 1: Evaluating a Line Integral (cont.)</vt:lpstr>
      <vt:lpstr>Example 2: Evaluating a Line Integral</vt:lpstr>
      <vt:lpstr>Example 2: Evaluating a Line Integral (cont.)</vt:lpstr>
      <vt:lpstr>Integrals along Curves in Space (cont.)</vt:lpstr>
      <vt:lpstr>Definition: Mass, First and Second Moments, Center of Mass, and Radii of Gyration </vt:lpstr>
      <vt:lpstr>Definition: Mass, First and Second Moments, Center of Mass, and Radii of Gyration (cont.) </vt:lpstr>
      <vt:lpstr>Definition: Mass, First and Second Moments, Center of Mass, and Radii of Gyration (cont.)</vt:lpstr>
      <vt:lpstr>Example 3: Finding the Mass, First Moments, and Center of Mass of an Object</vt:lpstr>
      <vt:lpstr>Example 3: Finding the Mass, First Moments, and Center of Mass of an Object (cont.)</vt:lpstr>
      <vt:lpstr>Example 3: Finding the Mass, First Moments, and Center of Mass of an Object (cont.)</vt:lpstr>
      <vt:lpstr>Definition: Line Integral of a Vector Field</vt:lpstr>
      <vt:lpstr>Definition: Line Integral of a Vector Field (cont.)</vt:lpstr>
      <vt:lpstr>Example 4: Finding the Work Done by a Force Field in Moving a Particle</vt:lpstr>
      <vt:lpstr>Example 4: Finding the Work Done by a Force Field in Moving a Particle (cont.)</vt:lpstr>
      <vt:lpstr>Example 4: Finding the Work Done by a Force Field in Moving a Particle (cont.)</vt:lpstr>
      <vt:lpstr>Work, Flow, and Line Integrals (cont.)</vt:lpstr>
      <vt:lpstr>Work, Flow, and Line Integrals (cont.)</vt:lpstr>
      <vt:lpstr>Example 5: Determining a Fluid's Flow along a Curve</vt:lpstr>
      <vt:lpstr>Example 5: Determining a Fluid's Flow along a Curve (cont.)</vt:lpstr>
      <vt:lpstr>Example 5: Determining a Fluid's Flow along a Curve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Calculus with Early Transcendentals, 2nd edition</dc:title>
  <dc:creator>Hawkes Learning</dc:creator>
  <cp:lastModifiedBy>Allison Conger</cp:lastModifiedBy>
  <cp:revision>814</cp:revision>
  <dcterms:created xsi:type="dcterms:W3CDTF">2013-04-26T14:43:13Z</dcterms:created>
  <dcterms:modified xsi:type="dcterms:W3CDTF">2023-05-19T12:58:55Z</dcterms:modified>
</cp:coreProperties>
</file>