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259" r:id="rId4"/>
    <p:sldId id="260" r:id="rId5"/>
    <p:sldId id="285" r:id="rId6"/>
    <p:sldId id="286" r:id="rId7"/>
    <p:sldId id="287" r:id="rId8"/>
    <p:sldId id="288" r:id="rId9"/>
    <p:sldId id="289" r:id="rId10"/>
    <p:sldId id="290" r:id="rId11"/>
    <p:sldId id="261" r:id="rId12"/>
    <p:sldId id="262" r:id="rId13"/>
    <p:sldId id="263" r:id="rId14"/>
    <p:sldId id="291" r:id="rId15"/>
    <p:sldId id="292" r:id="rId16"/>
    <p:sldId id="293" r:id="rId17"/>
    <p:sldId id="294" r:id="rId18"/>
    <p:sldId id="295" r:id="rId19"/>
    <p:sldId id="296" r:id="rId20"/>
    <p:sldId id="264" r:id="rId21"/>
    <p:sldId id="265" r:id="rId22"/>
    <p:sldId id="266" r:id="rId23"/>
    <p:sldId id="267" r:id="rId24"/>
    <p:sldId id="268" r:id="rId25"/>
    <p:sldId id="269" r:id="rId26"/>
    <p:sldId id="297" r:id="rId27"/>
    <p:sldId id="298" r:id="rId28"/>
    <p:sldId id="299" r:id="rId29"/>
    <p:sldId id="300" r:id="rId30"/>
    <p:sldId id="301" r:id="rId31"/>
    <p:sldId id="302" r:id="rId32"/>
    <p:sldId id="303" r:id="rId33"/>
    <p:sldId id="304" r:id="rId34"/>
    <p:sldId id="270" r:id="rId35"/>
    <p:sldId id="271" r:id="rId36"/>
    <p:sldId id="272" r:id="rId37"/>
    <p:sldId id="305" r:id="rId38"/>
    <p:sldId id="306" r:id="rId39"/>
    <p:sldId id="307" r:id="rId40"/>
    <p:sldId id="308" r:id="rId41"/>
    <p:sldId id="309" r:id="rId42"/>
    <p:sldId id="310" r:id="rId43"/>
    <p:sldId id="311" r:id="rId44"/>
    <p:sldId id="273" r:id="rId45"/>
    <p:sldId id="274" r:id="rId46"/>
    <p:sldId id="275" r:id="rId47"/>
    <p:sldId id="276" r:id="rId48"/>
    <p:sldId id="312" r:id="rId49"/>
    <p:sldId id="313" r:id="rId50"/>
    <p:sldId id="315" r:id="rId51"/>
    <p:sldId id="316" r:id="rId52"/>
    <p:sldId id="277" r:id="rId53"/>
    <p:sldId id="278" r:id="rId54"/>
    <p:sldId id="279" r:id="rId55"/>
    <p:sldId id="280" r:id="rId56"/>
    <p:sldId id="317" r:id="rId57"/>
    <p:sldId id="320" r:id="rId58"/>
    <p:sldId id="318" r:id="rId59"/>
    <p:sldId id="281" r:id="rId60"/>
    <p:sldId id="282" r:id="rId61"/>
    <p:sldId id="283"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FF0000"/>
    <a:srgbClr val="00009F"/>
    <a:srgbClr val="0000FF"/>
    <a:srgbClr val="000000"/>
    <a:srgbClr val="FFFF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40" autoAdjust="0"/>
    <p:restoredTop sz="94660"/>
  </p:normalViewPr>
  <p:slideViewPr>
    <p:cSldViewPr>
      <p:cViewPr varScale="1">
        <p:scale>
          <a:sx n="104" d="100"/>
          <a:sy n="104" d="100"/>
        </p:scale>
        <p:origin x="139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5"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6"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image" Target="../media/image19.wmf"/><Relationship Id="rId7" Type="http://schemas.openxmlformats.org/officeDocument/2006/relationships/image" Target="../media/image21.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11" Type="http://schemas.openxmlformats.org/officeDocument/2006/relationships/image" Target="../media/image23.wmf"/><Relationship Id="rId5" Type="http://schemas.openxmlformats.org/officeDocument/2006/relationships/image" Target="../media/image20.wmf"/><Relationship Id="rId10" Type="http://schemas.openxmlformats.org/officeDocument/2006/relationships/oleObject" Target="../embeddings/oleObject21.bin"/><Relationship Id="rId4" Type="http://schemas.openxmlformats.org/officeDocument/2006/relationships/oleObject" Target="../embeddings/oleObject18.bin"/><Relationship Id="rId9" Type="http://schemas.openxmlformats.org/officeDocument/2006/relationships/image" Target="../media/image22.wmf"/></Relationships>
</file>

<file path=ppt/slides/_rels/slide12.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oleObject" Target="../embeddings/oleObject22.bin"/><Relationship Id="rId1" Type="http://schemas.openxmlformats.org/officeDocument/2006/relationships/slideLayout" Target="../slideLayouts/slideLayout2.xml"/><Relationship Id="rId5" Type="http://schemas.openxmlformats.org/officeDocument/2006/relationships/image" Target="../media/image25.wmf"/><Relationship Id="rId4" Type="http://schemas.openxmlformats.org/officeDocument/2006/relationships/oleObject" Target="../embeddings/oleObject23.bin"/></Relationships>
</file>

<file path=ppt/slides/_rels/slide13.x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oleObject" Target="../embeddings/oleObject24.bin"/><Relationship Id="rId1" Type="http://schemas.openxmlformats.org/officeDocument/2006/relationships/slideLayout" Target="../slideLayouts/slideLayout2.xml"/><Relationship Id="rId5" Type="http://schemas.openxmlformats.org/officeDocument/2006/relationships/image" Target="../media/image27.wmf"/><Relationship Id="rId4" Type="http://schemas.openxmlformats.org/officeDocument/2006/relationships/oleObject" Target="../embeddings/oleObject25.bin"/></Relationships>
</file>

<file path=ppt/slides/_rels/slide14.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oleObject" Target="../embeddings/oleObject26.bin"/><Relationship Id="rId1" Type="http://schemas.openxmlformats.org/officeDocument/2006/relationships/slideLayout" Target="../slideLayouts/slideLayout2.xml"/><Relationship Id="rId5" Type="http://schemas.openxmlformats.org/officeDocument/2006/relationships/image" Target="../media/image29.wmf"/><Relationship Id="rId4" Type="http://schemas.openxmlformats.org/officeDocument/2006/relationships/oleObject" Target="../embeddings/oleObject27.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31.bin"/><Relationship Id="rId3" Type="http://schemas.openxmlformats.org/officeDocument/2006/relationships/image" Target="../media/image31.wmf"/><Relationship Id="rId7" Type="http://schemas.openxmlformats.org/officeDocument/2006/relationships/image" Target="../media/image33.wmf"/><Relationship Id="rId2"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30.bin"/><Relationship Id="rId5" Type="http://schemas.openxmlformats.org/officeDocument/2006/relationships/image" Target="../media/image32.wmf"/><Relationship Id="rId4" Type="http://schemas.openxmlformats.org/officeDocument/2006/relationships/oleObject" Target="../embeddings/oleObject29.bin"/><Relationship Id="rId9" Type="http://schemas.openxmlformats.org/officeDocument/2006/relationships/image" Target="../media/image34.wmf"/></Relationships>
</file>

<file path=ppt/slides/_rels/slide18.xml.rels><?xml version="1.0" encoding="UTF-8" standalone="yes"?>
<Relationships xmlns="http://schemas.openxmlformats.org/package/2006/relationships"><Relationship Id="rId3" Type="http://schemas.openxmlformats.org/officeDocument/2006/relationships/image" Target="../media/image35.wmf"/><Relationship Id="rId7" Type="http://schemas.openxmlformats.org/officeDocument/2006/relationships/image" Target="../media/image37.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5" Type="http://schemas.openxmlformats.org/officeDocument/2006/relationships/image" Target="../media/image36.wmf"/><Relationship Id="rId4" Type="http://schemas.openxmlformats.org/officeDocument/2006/relationships/oleObject" Target="../embeddings/oleObject33.bin"/></Relationships>
</file>

<file path=ppt/slides/_rels/slide19.x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oleObject" Target="../embeddings/oleObject35.bin"/><Relationship Id="rId1" Type="http://schemas.openxmlformats.org/officeDocument/2006/relationships/slideLayout" Target="../slideLayouts/slideLayout2.xml"/><Relationship Id="rId5" Type="http://schemas.openxmlformats.org/officeDocument/2006/relationships/image" Target="../media/image39.wmf"/><Relationship Id="rId4" Type="http://schemas.openxmlformats.org/officeDocument/2006/relationships/oleObject" Target="../embeddings/oleObject36.bin"/></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oleObject" Target="../embeddings/oleObject37.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41.bin"/><Relationship Id="rId13" Type="http://schemas.openxmlformats.org/officeDocument/2006/relationships/image" Target="../media/image46.wmf"/><Relationship Id="rId3" Type="http://schemas.openxmlformats.org/officeDocument/2006/relationships/image" Target="../media/image41.wmf"/><Relationship Id="rId7" Type="http://schemas.openxmlformats.org/officeDocument/2006/relationships/image" Target="../media/image43.wmf"/><Relationship Id="rId12" Type="http://schemas.openxmlformats.org/officeDocument/2006/relationships/oleObject" Target="../embeddings/oleObject43.bin"/><Relationship Id="rId2" Type="http://schemas.openxmlformats.org/officeDocument/2006/relationships/oleObject" Target="../embeddings/oleObject38.bin"/><Relationship Id="rId1" Type="http://schemas.openxmlformats.org/officeDocument/2006/relationships/slideLayout" Target="../slideLayouts/slideLayout2.xml"/><Relationship Id="rId6" Type="http://schemas.openxmlformats.org/officeDocument/2006/relationships/oleObject" Target="../embeddings/oleObject40.bin"/><Relationship Id="rId11" Type="http://schemas.openxmlformats.org/officeDocument/2006/relationships/image" Target="../media/image45.wmf"/><Relationship Id="rId5" Type="http://schemas.openxmlformats.org/officeDocument/2006/relationships/image" Target="../media/image42.wmf"/><Relationship Id="rId10" Type="http://schemas.openxmlformats.org/officeDocument/2006/relationships/oleObject" Target="../embeddings/oleObject42.bin"/><Relationship Id="rId4" Type="http://schemas.openxmlformats.org/officeDocument/2006/relationships/oleObject" Target="../embeddings/oleObject39.bin"/><Relationship Id="rId9" Type="http://schemas.openxmlformats.org/officeDocument/2006/relationships/image" Target="../media/image44.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image" Target="../media/image49.png"/><Relationship Id="rId1" Type="http://schemas.openxmlformats.org/officeDocument/2006/relationships/slideLayout" Target="../slideLayouts/slideLayout2.xml"/><Relationship Id="rId4" Type="http://schemas.openxmlformats.org/officeDocument/2006/relationships/image" Target="../media/image50.wmf"/></Relationships>
</file>

<file path=ppt/slides/_rels/slide26.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oleObject" Target="../embeddings/oleObject45.bin"/><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oleObject" Target="../embeddings/oleObject46.bin"/><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image" Target="../media/image57.wmf"/><Relationship Id="rId3" Type="http://schemas.openxmlformats.org/officeDocument/2006/relationships/image" Target="../media/image54.wmf"/><Relationship Id="rId7" Type="http://schemas.openxmlformats.org/officeDocument/2006/relationships/oleObject" Target="../embeddings/oleObject49.bin"/><Relationship Id="rId2" Type="http://schemas.openxmlformats.org/officeDocument/2006/relationships/oleObject" Target="../embeddings/oleObject47.bin"/><Relationship Id="rId1" Type="http://schemas.openxmlformats.org/officeDocument/2006/relationships/slideLayout" Target="../slideLayouts/slideLayout2.xml"/><Relationship Id="rId6" Type="http://schemas.openxmlformats.org/officeDocument/2006/relationships/image" Target="../media/image56.wmf"/><Relationship Id="rId5" Type="http://schemas.openxmlformats.org/officeDocument/2006/relationships/oleObject" Target="../embeddings/oleObject48.bin"/><Relationship Id="rId10" Type="http://schemas.openxmlformats.org/officeDocument/2006/relationships/image" Target="../media/image58.wmf"/><Relationship Id="rId4" Type="http://schemas.openxmlformats.org/officeDocument/2006/relationships/image" Target="../media/image55.png"/><Relationship Id="rId9" Type="http://schemas.openxmlformats.org/officeDocument/2006/relationships/oleObject" Target="../embeddings/oleObject50.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5.wmf"/><Relationship Id="rId7" Type="http://schemas.openxmlformats.org/officeDocument/2006/relationships/image" Target="../media/image7.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6.wmf"/><Relationship Id="rId4" Type="http://schemas.openxmlformats.org/officeDocument/2006/relationships/oleObject" Target="../embeddings/oleObject5.bin"/><Relationship Id="rId9" Type="http://schemas.openxmlformats.org/officeDocument/2006/relationships/image" Target="../media/image8.wmf"/></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54.bin"/><Relationship Id="rId13" Type="http://schemas.openxmlformats.org/officeDocument/2006/relationships/image" Target="../media/image64.wmf"/><Relationship Id="rId3" Type="http://schemas.openxmlformats.org/officeDocument/2006/relationships/image" Target="../media/image59.wmf"/><Relationship Id="rId7" Type="http://schemas.openxmlformats.org/officeDocument/2006/relationships/image" Target="../media/image61.wmf"/><Relationship Id="rId12" Type="http://schemas.openxmlformats.org/officeDocument/2006/relationships/oleObject" Target="../embeddings/oleObject56.bin"/><Relationship Id="rId2" Type="http://schemas.openxmlformats.org/officeDocument/2006/relationships/oleObject" Target="../embeddings/oleObject51.bin"/><Relationship Id="rId1" Type="http://schemas.openxmlformats.org/officeDocument/2006/relationships/slideLayout" Target="../slideLayouts/slideLayout2.xml"/><Relationship Id="rId6" Type="http://schemas.openxmlformats.org/officeDocument/2006/relationships/oleObject" Target="../embeddings/oleObject53.bin"/><Relationship Id="rId11" Type="http://schemas.openxmlformats.org/officeDocument/2006/relationships/image" Target="../media/image63.wmf"/><Relationship Id="rId5" Type="http://schemas.openxmlformats.org/officeDocument/2006/relationships/image" Target="../media/image60.wmf"/><Relationship Id="rId10" Type="http://schemas.openxmlformats.org/officeDocument/2006/relationships/oleObject" Target="../embeddings/oleObject55.bin"/><Relationship Id="rId4" Type="http://schemas.openxmlformats.org/officeDocument/2006/relationships/oleObject" Target="../embeddings/oleObject52.bin"/><Relationship Id="rId9" Type="http://schemas.openxmlformats.org/officeDocument/2006/relationships/image" Target="../media/image62.wmf"/></Relationships>
</file>

<file path=ppt/slides/_rels/slide31.xml.rels><?xml version="1.0" encoding="UTF-8" standalone="yes"?>
<Relationships xmlns="http://schemas.openxmlformats.org/package/2006/relationships"><Relationship Id="rId8" Type="http://schemas.openxmlformats.org/officeDocument/2006/relationships/image" Target="../media/image68.wmf"/><Relationship Id="rId3" Type="http://schemas.openxmlformats.org/officeDocument/2006/relationships/image" Target="../media/image65.wmf"/><Relationship Id="rId7" Type="http://schemas.openxmlformats.org/officeDocument/2006/relationships/oleObject" Target="../embeddings/oleObject59.bin"/><Relationship Id="rId2" Type="http://schemas.openxmlformats.org/officeDocument/2006/relationships/oleObject" Target="../embeddings/oleObject57.bin"/><Relationship Id="rId1" Type="http://schemas.openxmlformats.org/officeDocument/2006/relationships/slideLayout" Target="../slideLayouts/slideLayout2.xml"/><Relationship Id="rId6" Type="http://schemas.openxmlformats.org/officeDocument/2006/relationships/image" Target="../media/image67.wmf"/><Relationship Id="rId5" Type="http://schemas.openxmlformats.org/officeDocument/2006/relationships/oleObject" Target="../embeddings/oleObject58.bin"/><Relationship Id="rId10" Type="http://schemas.openxmlformats.org/officeDocument/2006/relationships/image" Target="../media/image69.wmf"/><Relationship Id="rId4" Type="http://schemas.openxmlformats.org/officeDocument/2006/relationships/image" Target="../media/image66.png"/><Relationship Id="rId9" Type="http://schemas.openxmlformats.org/officeDocument/2006/relationships/oleObject" Target="../embeddings/oleObject60.bin"/></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64.bin"/><Relationship Id="rId13" Type="http://schemas.openxmlformats.org/officeDocument/2006/relationships/image" Target="../media/image75.wmf"/><Relationship Id="rId3" Type="http://schemas.openxmlformats.org/officeDocument/2006/relationships/image" Target="../media/image70.wmf"/><Relationship Id="rId7" Type="http://schemas.openxmlformats.org/officeDocument/2006/relationships/image" Target="../media/image72.wmf"/><Relationship Id="rId12" Type="http://schemas.openxmlformats.org/officeDocument/2006/relationships/oleObject" Target="../embeddings/oleObject66.bin"/><Relationship Id="rId2" Type="http://schemas.openxmlformats.org/officeDocument/2006/relationships/oleObject" Target="../embeddings/oleObject61.bin"/><Relationship Id="rId1" Type="http://schemas.openxmlformats.org/officeDocument/2006/relationships/slideLayout" Target="../slideLayouts/slideLayout2.xml"/><Relationship Id="rId6" Type="http://schemas.openxmlformats.org/officeDocument/2006/relationships/oleObject" Target="../embeddings/oleObject63.bin"/><Relationship Id="rId11" Type="http://schemas.openxmlformats.org/officeDocument/2006/relationships/image" Target="../media/image74.wmf"/><Relationship Id="rId5" Type="http://schemas.openxmlformats.org/officeDocument/2006/relationships/image" Target="../media/image71.wmf"/><Relationship Id="rId10" Type="http://schemas.openxmlformats.org/officeDocument/2006/relationships/oleObject" Target="../embeddings/oleObject65.bin"/><Relationship Id="rId4" Type="http://schemas.openxmlformats.org/officeDocument/2006/relationships/oleObject" Target="../embeddings/oleObject62.bin"/><Relationship Id="rId9" Type="http://schemas.openxmlformats.org/officeDocument/2006/relationships/image" Target="../media/image73.wmf"/></Relationships>
</file>

<file path=ppt/slides/_rels/slide33.x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oleObject" Target="../embeddings/oleObject67.bin"/><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oleObject" Target="../embeddings/oleObject68.bin"/><Relationship Id="rId1" Type="http://schemas.openxmlformats.org/officeDocument/2006/relationships/slideLayout" Target="../slideLayouts/slideLayout2.xml"/><Relationship Id="rId5" Type="http://schemas.openxmlformats.org/officeDocument/2006/relationships/image" Target="../media/image78.wmf"/><Relationship Id="rId4" Type="http://schemas.openxmlformats.org/officeDocument/2006/relationships/oleObject" Target="../embeddings/oleObject69.bin"/></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73.bin"/><Relationship Id="rId13" Type="http://schemas.openxmlformats.org/officeDocument/2006/relationships/image" Target="../media/image84.wmf"/><Relationship Id="rId3" Type="http://schemas.openxmlformats.org/officeDocument/2006/relationships/image" Target="../media/image79.wmf"/><Relationship Id="rId7" Type="http://schemas.openxmlformats.org/officeDocument/2006/relationships/image" Target="../media/image81.wmf"/><Relationship Id="rId12" Type="http://schemas.openxmlformats.org/officeDocument/2006/relationships/oleObject" Target="../embeddings/oleObject75.bin"/><Relationship Id="rId2" Type="http://schemas.openxmlformats.org/officeDocument/2006/relationships/oleObject" Target="../embeddings/oleObject70.bin"/><Relationship Id="rId1" Type="http://schemas.openxmlformats.org/officeDocument/2006/relationships/slideLayout" Target="../slideLayouts/slideLayout2.xml"/><Relationship Id="rId6" Type="http://schemas.openxmlformats.org/officeDocument/2006/relationships/oleObject" Target="../embeddings/oleObject72.bin"/><Relationship Id="rId11" Type="http://schemas.openxmlformats.org/officeDocument/2006/relationships/image" Target="../media/image83.wmf"/><Relationship Id="rId5" Type="http://schemas.openxmlformats.org/officeDocument/2006/relationships/image" Target="../media/image80.wmf"/><Relationship Id="rId10" Type="http://schemas.openxmlformats.org/officeDocument/2006/relationships/oleObject" Target="../embeddings/oleObject74.bin"/><Relationship Id="rId4" Type="http://schemas.openxmlformats.org/officeDocument/2006/relationships/oleObject" Target="../embeddings/oleObject71.bin"/><Relationship Id="rId9" Type="http://schemas.openxmlformats.org/officeDocument/2006/relationships/image" Target="../media/image82.w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8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79.bin"/><Relationship Id="rId13" Type="http://schemas.openxmlformats.org/officeDocument/2006/relationships/image" Target="../media/image91.wmf"/><Relationship Id="rId3" Type="http://schemas.openxmlformats.org/officeDocument/2006/relationships/image" Target="../media/image86.wmf"/><Relationship Id="rId7" Type="http://schemas.openxmlformats.org/officeDocument/2006/relationships/image" Target="../media/image88.wmf"/><Relationship Id="rId12" Type="http://schemas.openxmlformats.org/officeDocument/2006/relationships/oleObject" Target="../embeddings/oleObject81.bin"/><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78.bin"/><Relationship Id="rId11" Type="http://schemas.openxmlformats.org/officeDocument/2006/relationships/image" Target="../media/image90.wmf"/><Relationship Id="rId5" Type="http://schemas.openxmlformats.org/officeDocument/2006/relationships/image" Target="../media/image87.wmf"/><Relationship Id="rId15" Type="http://schemas.openxmlformats.org/officeDocument/2006/relationships/image" Target="../media/image92.wmf"/><Relationship Id="rId10" Type="http://schemas.openxmlformats.org/officeDocument/2006/relationships/oleObject" Target="../embeddings/oleObject80.bin"/><Relationship Id="rId4" Type="http://schemas.openxmlformats.org/officeDocument/2006/relationships/oleObject" Target="../embeddings/oleObject77.bin"/><Relationship Id="rId9" Type="http://schemas.openxmlformats.org/officeDocument/2006/relationships/image" Target="../media/image89.wmf"/><Relationship Id="rId14" Type="http://schemas.openxmlformats.org/officeDocument/2006/relationships/oleObject" Target="../embeddings/oleObject82.bin"/></Relationships>
</file>

<file path=ppt/slides/_rels/slide39.xml.rels><?xml version="1.0" encoding="UTF-8" standalone="yes"?>
<Relationships xmlns="http://schemas.openxmlformats.org/package/2006/relationships"><Relationship Id="rId3" Type="http://schemas.openxmlformats.org/officeDocument/2006/relationships/image" Target="../media/image93.wmf"/><Relationship Id="rId2" Type="http://schemas.openxmlformats.org/officeDocument/2006/relationships/oleObject" Target="../embeddings/oleObject83.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85.png"/><Relationship Id="rId2" Type="http://schemas.openxmlformats.org/officeDocument/2006/relationships/image" Target="../media/image9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95.wmf"/><Relationship Id="rId7" Type="http://schemas.openxmlformats.org/officeDocument/2006/relationships/image" Target="../media/image97.wmf"/><Relationship Id="rId2" Type="http://schemas.openxmlformats.org/officeDocument/2006/relationships/oleObject" Target="../embeddings/oleObject84.bin"/><Relationship Id="rId1" Type="http://schemas.openxmlformats.org/officeDocument/2006/relationships/slideLayout" Target="../slideLayouts/slideLayout2.xml"/><Relationship Id="rId6" Type="http://schemas.openxmlformats.org/officeDocument/2006/relationships/oleObject" Target="../embeddings/oleObject86.bin"/><Relationship Id="rId5" Type="http://schemas.openxmlformats.org/officeDocument/2006/relationships/image" Target="../media/image96.wmf"/><Relationship Id="rId4" Type="http://schemas.openxmlformats.org/officeDocument/2006/relationships/oleObject" Target="../embeddings/oleObject85.bin"/></Relationships>
</file>

<file path=ppt/slides/_rels/slide43.xml.rels><?xml version="1.0" encoding="UTF-8" standalone="yes"?>
<Relationships xmlns="http://schemas.openxmlformats.org/package/2006/relationships"><Relationship Id="rId3" Type="http://schemas.openxmlformats.org/officeDocument/2006/relationships/image" Target="../media/image98.wmf"/><Relationship Id="rId7" Type="http://schemas.openxmlformats.org/officeDocument/2006/relationships/image" Target="../media/image100.wmf"/><Relationship Id="rId2" Type="http://schemas.openxmlformats.org/officeDocument/2006/relationships/oleObject" Target="../embeddings/oleObject87.bin"/><Relationship Id="rId1" Type="http://schemas.openxmlformats.org/officeDocument/2006/relationships/slideLayout" Target="../slideLayouts/slideLayout2.xml"/><Relationship Id="rId6" Type="http://schemas.openxmlformats.org/officeDocument/2006/relationships/oleObject" Target="../embeddings/oleObject89.bin"/><Relationship Id="rId5" Type="http://schemas.openxmlformats.org/officeDocument/2006/relationships/image" Target="../media/image99.wmf"/><Relationship Id="rId4" Type="http://schemas.openxmlformats.org/officeDocument/2006/relationships/oleObject" Target="../embeddings/oleObject88.bin"/></Relationships>
</file>

<file path=ppt/slides/_rels/slide44.xml.rels><?xml version="1.0" encoding="UTF-8" standalone="yes"?>
<Relationships xmlns="http://schemas.openxmlformats.org/package/2006/relationships"><Relationship Id="rId3" Type="http://schemas.openxmlformats.org/officeDocument/2006/relationships/image" Target="../media/image101.wmf"/><Relationship Id="rId2" Type="http://schemas.openxmlformats.org/officeDocument/2006/relationships/oleObject" Target="../embeddings/oleObject90.bin"/><Relationship Id="rId1" Type="http://schemas.openxmlformats.org/officeDocument/2006/relationships/slideLayout" Target="../slideLayouts/slideLayout2.xml"/><Relationship Id="rId5" Type="http://schemas.openxmlformats.org/officeDocument/2006/relationships/image" Target="../media/image102.wmf"/><Relationship Id="rId4" Type="http://schemas.openxmlformats.org/officeDocument/2006/relationships/oleObject" Target="../embeddings/oleObject91.bin"/></Relationships>
</file>

<file path=ppt/slides/_rels/slide45.xml.rels><?xml version="1.0" encoding="UTF-8" standalone="yes"?>
<Relationships xmlns="http://schemas.openxmlformats.org/package/2006/relationships"><Relationship Id="rId3" Type="http://schemas.openxmlformats.org/officeDocument/2006/relationships/image" Target="../media/image103.wmf"/><Relationship Id="rId7" Type="http://schemas.openxmlformats.org/officeDocument/2006/relationships/image" Target="../media/image105.wmf"/><Relationship Id="rId2" Type="http://schemas.openxmlformats.org/officeDocument/2006/relationships/oleObject" Target="../embeddings/oleObject92.bin"/><Relationship Id="rId1" Type="http://schemas.openxmlformats.org/officeDocument/2006/relationships/slideLayout" Target="../slideLayouts/slideLayout2.xml"/><Relationship Id="rId6" Type="http://schemas.openxmlformats.org/officeDocument/2006/relationships/oleObject" Target="../embeddings/oleObject94.bin"/><Relationship Id="rId5" Type="http://schemas.openxmlformats.org/officeDocument/2006/relationships/image" Target="../media/image104.wmf"/><Relationship Id="rId4" Type="http://schemas.openxmlformats.org/officeDocument/2006/relationships/oleObject" Target="../embeddings/oleObject93.bin"/></Relationships>
</file>

<file path=ppt/slides/_rels/slide46.xml.rels><?xml version="1.0" encoding="UTF-8" standalone="yes"?>
<Relationships xmlns="http://schemas.openxmlformats.org/package/2006/relationships"><Relationship Id="rId8" Type="http://schemas.openxmlformats.org/officeDocument/2006/relationships/image" Target="../media/image109.wmf"/><Relationship Id="rId3" Type="http://schemas.openxmlformats.org/officeDocument/2006/relationships/oleObject" Target="../embeddings/oleObject95.bin"/><Relationship Id="rId7" Type="http://schemas.openxmlformats.org/officeDocument/2006/relationships/oleObject" Target="../embeddings/oleObject97.bin"/><Relationship Id="rId2" Type="http://schemas.openxmlformats.org/officeDocument/2006/relationships/image" Target="../media/image106.png"/><Relationship Id="rId1" Type="http://schemas.openxmlformats.org/officeDocument/2006/relationships/slideLayout" Target="../slideLayouts/slideLayout2.xml"/><Relationship Id="rId6" Type="http://schemas.openxmlformats.org/officeDocument/2006/relationships/image" Target="../media/image108.wmf"/><Relationship Id="rId5" Type="http://schemas.openxmlformats.org/officeDocument/2006/relationships/oleObject" Target="../embeddings/oleObject96.bin"/><Relationship Id="rId10" Type="http://schemas.openxmlformats.org/officeDocument/2006/relationships/image" Target="../media/image110.wmf"/><Relationship Id="rId4" Type="http://schemas.openxmlformats.org/officeDocument/2006/relationships/image" Target="../media/image107.wmf"/><Relationship Id="rId9" Type="http://schemas.openxmlformats.org/officeDocument/2006/relationships/oleObject" Target="../embeddings/oleObject98.bin"/></Relationships>
</file>

<file path=ppt/slides/_rels/slide47.xml.rels><?xml version="1.0" encoding="UTF-8" standalone="yes"?>
<Relationships xmlns="http://schemas.openxmlformats.org/package/2006/relationships"><Relationship Id="rId8" Type="http://schemas.openxmlformats.org/officeDocument/2006/relationships/oleObject" Target="../embeddings/oleObject102.bin"/><Relationship Id="rId13" Type="http://schemas.openxmlformats.org/officeDocument/2006/relationships/image" Target="../media/image116.wmf"/><Relationship Id="rId3" Type="http://schemas.openxmlformats.org/officeDocument/2006/relationships/image" Target="../media/image111.wmf"/><Relationship Id="rId7" Type="http://schemas.openxmlformats.org/officeDocument/2006/relationships/image" Target="../media/image113.wmf"/><Relationship Id="rId12" Type="http://schemas.openxmlformats.org/officeDocument/2006/relationships/oleObject" Target="../embeddings/oleObject104.bin"/><Relationship Id="rId2" Type="http://schemas.openxmlformats.org/officeDocument/2006/relationships/oleObject" Target="../embeddings/oleObject99.bin"/><Relationship Id="rId1" Type="http://schemas.openxmlformats.org/officeDocument/2006/relationships/slideLayout" Target="../slideLayouts/slideLayout2.xml"/><Relationship Id="rId6" Type="http://schemas.openxmlformats.org/officeDocument/2006/relationships/oleObject" Target="../embeddings/oleObject101.bin"/><Relationship Id="rId11" Type="http://schemas.openxmlformats.org/officeDocument/2006/relationships/image" Target="../media/image115.wmf"/><Relationship Id="rId5" Type="http://schemas.openxmlformats.org/officeDocument/2006/relationships/image" Target="../media/image112.wmf"/><Relationship Id="rId15" Type="http://schemas.openxmlformats.org/officeDocument/2006/relationships/image" Target="../media/image117.wmf"/><Relationship Id="rId10" Type="http://schemas.openxmlformats.org/officeDocument/2006/relationships/oleObject" Target="../embeddings/oleObject103.bin"/><Relationship Id="rId4" Type="http://schemas.openxmlformats.org/officeDocument/2006/relationships/oleObject" Target="../embeddings/oleObject100.bin"/><Relationship Id="rId9" Type="http://schemas.openxmlformats.org/officeDocument/2006/relationships/image" Target="../media/image114.wmf"/><Relationship Id="rId14" Type="http://schemas.openxmlformats.org/officeDocument/2006/relationships/oleObject" Target="../embeddings/oleObject105.bin"/></Relationships>
</file>

<file path=ppt/slides/_rels/slide48.xml.rels><?xml version="1.0" encoding="UTF-8" standalone="yes"?>
<Relationships xmlns="http://schemas.openxmlformats.org/package/2006/relationships"><Relationship Id="rId3" Type="http://schemas.openxmlformats.org/officeDocument/2006/relationships/image" Target="../media/image118.wmf"/><Relationship Id="rId2" Type="http://schemas.openxmlformats.org/officeDocument/2006/relationships/oleObject" Target="../embeddings/oleObject106.bin"/><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19.wmf"/><Relationship Id="rId2" Type="http://schemas.openxmlformats.org/officeDocument/2006/relationships/oleObject" Target="../embeddings/oleObject107.bin"/><Relationship Id="rId1" Type="http://schemas.openxmlformats.org/officeDocument/2006/relationships/slideLayout" Target="../slideLayouts/slideLayout2.xml"/><Relationship Id="rId5" Type="http://schemas.openxmlformats.org/officeDocument/2006/relationships/image" Target="../media/image120.wmf"/><Relationship Id="rId4" Type="http://schemas.openxmlformats.org/officeDocument/2006/relationships/oleObject" Target="../embeddings/oleObject108.bin"/></Relationships>
</file>

<file path=ppt/slides/_rels/slide5.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oleObject" Target="../embeddings/oleObject8.bin"/><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21.wmf"/><Relationship Id="rId2" Type="http://schemas.openxmlformats.org/officeDocument/2006/relationships/oleObject" Target="../embeddings/oleObject109.bin"/><Relationship Id="rId1" Type="http://schemas.openxmlformats.org/officeDocument/2006/relationships/slideLayout" Target="../slideLayouts/slideLayout2.xml"/><Relationship Id="rId6" Type="http://schemas.openxmlformats.org/officeDocument/2006/relationships/image" Target="../media/image123.png"/><Relationship Id="rId5" Type="http://schemas.openxmlformats.org/officeDocument/2006/relationships/image" Target="../media/image122.wmf"/><Relationship Id="rId4" Type="http://schemas.openxmlformats.org/officeDocument/2006/relationships/oleObject" Target="../embeddings/oleObject110.bin"/></Relationships>
</file>

<file path=ppt/slides/_rels/slide51.xml.rels><?xml version="1.0" encoding="UTF-8" standalone="yes"?>
<Relationships xmlns="http://schemas.openxmlformats.org/package/2006/relationships"><Relationship Id="rId8" Type="http://schemas.openxmlformats.org/officeDocument/2006/relationships/oleObject" Target="../embeddings/oleObject114.bin"/><Relationship Id="rId3" Type="http://schemas.openxmlformats.org/officeDocument/2006/relationships/image" Target="../media/image124.wmf"/><Relationship Id="rId7" Type="http://schemas.openxmlformats.org/officeDocument/2006/relationships/image" Target="../media/image126.wmf"/><Relationship Id="rId2" Type="http://schemas.openxmlformats.org/officeDocument/2006/relationships/oleObject" Target="../embeddings/oleObject111.bin"/><Relationship Id="rId1" Type="http://schemas.openxmlformats.org/officeDocument/2006/relationships/slideLayout" Target="../slideLayouts/slideLayout2.xml"/><Relationship Id="rId6" Type="http://schemas.openxmlformats.org/officeDocument/2006/relationships/oleObject" Target="../embeddings/oleObject113.bin"/><Relationship Id="rId11" Type="http://schemas.openxmlformats.org/officeDocument/2006/relationships/image" Target="../media/image128.wmf"/><Relationship Id="rId5" Type="http://schemas.openxmlformats.org/officeDocument/2006/relationships/image" Target="../media/image125.wmf"/><Relationship Id="rId10" Type="http://schemas.openxmlformats.org/officeDocument/2006/relationships/oleObject" Target="../embeddings/oleObject115.bin"/><Relationship Id="rId4" Type="http://schemas.openxmlformats.org/officeDocument/2006/relationships/oleObject" Target="../embeddings/oleObject112.bin"/><Relationship Id="rId9" Type="http://schemas.openxmlformats.org/officeDocument/2006/relationships/image" Target="../media/image127.wmf"/></Relationships>
</file>

<file path=ppt/slides/_rels/slide52.xml.rels><?xml version="1.0" encoding="UTF-8" standalone="yes"?>
<Relationships xmlns="http://schemas.openxmlformats.org/package/2006/relationships"><Relationship Id="rId3" Type="http://schemas.openxmlformats.org/officeDocument/2006/relationships/image" Target="../media/image129.wmf"/><Relationship Id="rId2" Type="http://schemas.openxmlformats.org/officeDocument/2006/relationships/oleObject" Target="../embeddings/oleObject116.bin"/><Relationship Id="rId1" Type="http://schemas.openxmlformats.org/officeDocument/2006/relationships/slideLayout" Target="../slideLayouts/slideLayout2.xml"/><Relationship Id="rId5" Type="http://schemas.openxmlformats.org/officeDocument/2006/relationships/image" Target="../media/image130.wmf"/><Relationship Id="rId4" Type="http://schemas.openxmlformats.org/officeDocument/2006/relationships/oleObject" Target="../embeddings/oleObject117.bin"/></Relationships>
</file>

<file path=ppt/slides/_rels/slide53.xml.rels><?xml version="1.0" encoding="UTF-8" standalone="yes"?>
<Relationships xmlns="http://schemas.openxmlformats.org/package/2006/relationships"><Relationship Id="rId3" Type="http://schemas.openxmlformats.org/officeDocument/2006/relationships/image" Target="../media/image131.wmf"/><Relationship Id="rId2" Type="http://schemas.openxmlformats.org/officeDocument/2006/relationships/oleObject" Target="../embeddings/oleObject118.bin"/><Relationship Id="rId1" Type="http://schemas.openxmlformats.org/officeDocument/2006/relationships/slideLayout" Target="../slideLayouts/slideLayout2.xml"/><Relationship Id="rId4" Type="http://schemas.openxmlformats.org/officeDocument/2006/relationships/image" Target="../media/image132.png"/></Relationships>
</file>

<file path=ppt/slides/_rels/slide54.xml.rels><?xml version="1.0" encoding="UTF-8" standalone="yes"?>
<Relationships xmlns="http://schemas.openxmlformats.org/package/2006/relationships"><Relationship Id="rId8" Type="http://schemas.openxmlformats.org/officeDocument/2006/relationships/oleObject" Target="../embeddings/oleObject122.bin"/><Relationship Id="rId13" Type="http://schemas.openxmlformats.org/officeDocument/2006/relationships/image" Target="../media/image138.wmf"/><Relationship Id="rId3" Type="http://schemas.openxmlformats.org/officeDocument/2006/relationships/image" Target="../media/image133.wmf"/><Relationship Id="rId7" Type="http://schemas.openxmlformats.org/officeDocument/2006/relationships/image" Target="../media/image135.wmf"/><Relationship Id="rId12" Type="http://schemas.openxmlformats.org/officeDocument/2006/relationships/oleObject" Target="../embeddings/oleObject124.bin"/><Relationship Id="rId17" Type="http://schemas.openxmlformats.org/officeDocument/2006/relationships/image" Target="../media/image140.wmf"/><Relationship Id="rId2" Type="http://schemas.openxmlformats.org/officeDocument/2006/relationships/oleObject" Target="../embeddings/oleObject119.bin"/><Relationship Id="rId16" Type="http://schemas.openxmlformats.org/officeDocument/2006/relationships/oleObject" Target="../embeddings/oleObject126.bin"/><Relationship Id="rId1" Type="http://schemas.openxmlformats.org/officeDocument/2006/relationships/slideLayout" Target="../slideLayouts/slideLayout2.xml"/><Relationship Id="rId6" Type="http://schemas.openxmlformats.org/officeDocument/2006/relationships/oleObject" Target="../embeddings/oleObject121.bin"/><Relationship Id="rId11" Type="http://schemas.openxmlformats.org/officeDocument/2006/relationships/image" Target="../media/image137.wmf"/><Relationship Id="rId5" Type="http://schemas.openxmlformats.org/officeDocument/2006/relationships/image" Target="../media/image134.wmf"/><Relationship Id="rId15" Type="http://schemas.openxmlformats.org/officeDocument/2006/relationships/image" Target="../media/image139.wmf"/><Relationship Id="rId10" Type="http://schemas.openxmlformats.org/officeDocument/2006/relationships/oleObject" Target="../embeddings/oleObject123.bin"/><Relationship Id="rId4" Type="http://schemas.openxmlformats.org/officeDocument/2006/relationships/oleObject" Target="../embeddings/oleObject120.bin"/><Relationship Id="rId9" Type="http://schemas.openxmlformats.org/officeDocument/2006/relationships/image" Target="../media/image136.wmf"/><Relationship Id="rId14" Type="http://schemas.openxmlformats.org/officeDocument/2006/relationships/oleObject" Target="../embeddings/oleObject125.bin"/></Relationships>
</file>

<file path=ppt/slides/_rels/slide55.xml.rels><?xml version="1.0" encoding="UTF-8" standalone="yes"?>
<Relationships xmlns="http://schemas.openxmlformats.org/package/2006/relationships"><Relationship Id="rId2" Type="http://schemas.openxmlformats.org/officeDocument/2006/relationships/image" Target="../media/image13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41.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4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8" Type="http://schemas.openxmlformats.org/officeDocument/2006/relationships/oleObject" Target="../embeddings/oleObject130.bin"/><Relationship Id="rId3" Type="http://schemas.openxmlformats.org/officeDocument/2006/relationships/image" Target="../media/image143.wmf"/><Relationship Id="rId7" Type="http://schemas.openxmlformats.org/officeDocument/2006/relationships/image" Target="../media/image145.wmf"/><Relationship Id="rId2" Type="http://schemas.openxmlformats.org/officeDocument/2006/relationships/oleObject" Target="../embeddings/oleObject127.bin"/><Relationship Id="rId1" Type="http://schemas.openxmlformats.org/officeDocument/2006/relationships/slideLayout" Target="../slideLayouts/slideLayout2.xml"/><Relationship Id="rId6" Type="http://schemas.openxmlformats.org/officeDocument/2006/relationships/oleObject" Target="../embeddings/oleObject129.bin"/><Relationship Id="rId5" Type="http://schemas.openxmlformats.org/officeDocument/2006/relationships/image" Target="../media/image144.wmf"/><Relationship Id="rId4" Type="http://schemas.openxmlformats.org/officeDocument/2006/relationships/oleObject" Target="../embeddings/oleObject128.bin"/><Relationship Id="rId9" Type="http://schemas.openxmlformats.org/officeDocument/2006/relationships/image" Target="../media/image146.wmf"/></Relationships>
</file>

<file path=ppt/slides/_rels/slide59.xml.rels><?xml version="1.0" encoding="UTF-8" standalone="yes"?>
<Relationships xmlns="http://schemas.openxmlformats.org/package/2006/relationships"><Relationship Id="rId3" Type="http://schemas.openxmlformats.org/officeDocument/2006/relationships/image" Target="../media/image147.wmf"/><Relationship Id="rId2" Type="http://schemas.openxmlformats.org/officeDocument/2006/relationships/oleObject" Target="../embeddings/oleObject131.bin"/><Relationship Id="rId1" Type="http://schemas.openxmlformats.org/officeDocument/2006/relationships/slideLayout" Target="../slideLayouts/slideLayout2.xml"/><Relationship Id="rId6" Type="http://schemas.openxmlformats.org/officeDocument/2006/relationships/image" Target="../media/image149.png"/><Relationship Id="rId5" Type="http://schemas.openxmlformats.org/officeDocument/2006/relationships/image" Target="../media/image148.wmf"/><Relationship Id="rId4" Type="http://schemas.openxmlformats.org/officeDocument/2006/relationships/oleObject" Target="../embeddings/oleObject132.bin"/></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8" Type="http://schemas.openxmlformats.org/officeDocument/2006/relationships/oleObject" Target="../embeddings/oleObject136.bin"/><Relationship Id="rId3" Type="http://schemas.openxmlformats.org/officeDocument/2006/relationships/image" Target="../media/image150.wmf"/><Relationship Id="rId7" Type="http://schemas.openxmlformats.org/officeDocument/2006/relationships/image" Target="../media/image152.wmf"/><Relationship Id="rId2" Type="http://schemas.openxmlformats.org/officeDocument/2006/relationships/oleObject" Target="../embeddings/oleObject133.bin"/><Relationship Id="rId1" Type="http://schemas.openxmlformats.org/officeDocument/2006/relationships/slideLayout" Target="../slideLayouts/slideLayout2.xml"/><Relationship Id="rId6" Type="http://schemas.openxmlformats.org/officeDocument/2006/relationships/oleObject" Target="../embeddings/oleObject135.bin"/><Relationship Id="rId11" Type="http://schemas.openxmlformats.org/officeDocument/2006/relationships/image" Target="../media/image154.wmf"/><Relationship Id="rId5" Type="http://schemas.openxmlformats.org/officeDocument/2006/relationships/image" Target="../media/image151.wmf"/><Relationship Id="rId10" Type="http://schemas.openxmlformats.org/officeDocument/2006/relationships/oleObject" Target="../embeddings/oleObject137.bin"/><Relationship Id="rId4" Type="http://schemas.openxmlformats.org/officeDocument/2006/relationships/oleObject" Target="../embeddings/oleObject134.bin"/><Relationship Id="rId9" Type="http://schemas.openxmlformats.org/officeDocument/2006/relationships/image" Target="../media/image153.wmf"/></Relationships>
</file>

<file path=ppt/slides/_rels/slide61.xml.rels><?xml version="1.0" encoding="UTF-8" standalone="yes"?>
<Relationships xmlns="http://schemas.openxmlformats.org/package/2006/relationships"><Relationship Id="rId3" Type="http://schemas.openxmlformats.org/officeDocument/2006/relationships/image" Target="../media/image155.wmf"/><Relationship Id="rId7" Type="http://schemas.openxmlformats.org/officeDocument/2006/relationships/image" Target="../media/image157.wmf"/><Relationship Id="rId2" Type="http://schemas.openxmlformats.org/officeDocument/2006/relationships/oleObject" Target="../embeddings/oleObject138.bin"/><Relationship Id="rId1" Type="http://schemas.openxmlformats.org/officeDocument/2006/relationships/slideLayout" Target="../slideLayouts/slideLayout2.xml"/><Relationship Id="rId6" Type="http://schemas.openxmlformats.org/officeDocument/2006/relationships/oleObject" Target="../embeddings/oleObject140.bin"/><Relationship Id="rId5" Type="http://schemas.openxmlformats.org/officeDocument/2006/relationships/image" Target="../media/image156.wmf"/><Relationship Id="rId4" Type="http://schemas.openxmlformats.org/officeDocument/2006/relationships/oleObject" Target="../embeddings/oleObject139.bin"/></Relationships>
</file>

<file path=ppt/slides/_rels/slide7.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9.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image" Target="../media/image12.wmf"/><Relationship Id="rId7" Type="http://schemas.openxmlformats.org/officeDocument/2006/relationships/image" Target="../media/image14.wmf"/><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12.bin"/><Relationship Id="rId5" Type="http://schemas.openxmlformats.org/officeDocument/2006/relationships/image" Target="../media/image13.wmf"/><Relationship Id="rId4" Type="http://schemas.openxmlformats.org/officeDocument/2006/relationships/oleObject" Target="../embeddings/oleObject11.bin"/><Relationship Id="rId9" Type="http://schemas.openxmlformats.org/officeDocument/2006/relationships/image" Target="../media/image15.wmf"/></Relationships>
</file>

<file path=ppt/slides/_rels/slide9.xml.rels><?xml version="1.0" encoding="UTF-8" standalone="yes"?>
<Relationships xmlns="http://schemas.openxmlformats.org/package/2006/relationships"><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7.wmf"/><Relationship Id="rId4" Type="http://schemas.openxmlformats.org/officeDocument/2006/relationships/oleObject" Target="../embeddings/oleObject1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15.4</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a:buNone/>
            </a:pPr>
            <a:r>
              <a:rPr lang="en-US" b="1" i="1" dirty="0">
                <a:solidFill>
                  <a:schemeClr val="tx2"/>
                </a:solidFill>
              </a:rPr>
              <a:t>Green’s Theorem</a:t>
            </a:r>
          </a:p>
        </p:txBody>
      </p:sp>
    </p:spTree>
    <p:extLst>
      <p:ext uri="{BB962C8B-B14F-4D97-AF65-F5344CB8AC3E}">
        <p14:creationId xmlns:p14="http://schemas.microsoft.com/office/powerpoint/2010/main" val="377506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 (cont.)</a:t>
            </a:r>
          </a:p>
        </p:txBody>
      </p:sp>
      <p:sp>
        <p:nvSpPr>
          <p:cNvPr id="3" name="Content Placeholder 2"/>
          <p:cNvSpPr>
            <a:spLocks noGrp="1"/>
          </p:cNvSpPr>
          <p:nvPr>
            <p:ph idx="1"/>
          </p:nvPr>
        </p:nvSpPr>
        <p:spPr/>
        <p:txBody>
          <a:bodyPr/>
          <a:lstStyle/>
          <a:p>
            <a:r>
              <a:rPr lang="en-US" dirty="0"/>
              <a:t>When we divide the flow (or </a:t>
            </a:r>
            <a:r>
              <a:rPr lang="en-US" i="1" dirty="0"/>
              <a:t>flux</a:t>
            </a:r>
            <a:r>
              <a:rPr lang="en-US" dirty="0"/>
              <a:t>) rate by the area </a:t>
            </a:r>
            <a:r>
              <a:rPr lang="en-US" dirty="0">
                <a:sym typeface="Symbol"/>
              </a:rPr>
              <a:t></a:t>
            </a:r>
            <a:r>
              <a:rPr lang="en-US" i="1" dirty="0" err="1"/>
              <a:t>x</a:t>
            </a:r>
            <a:r>
              <a:rPr lang="en-US" dirty="0" err="1">
                <a:sym typeface="Symbol"/>
              </a:rPr>
              <a:t></a:t>
            </a:r>
            <a:r>
              <a:rPr lang="en-US" i="1" dirty="0" err="1"/>
              <a:t>y</a:t>
            </a:r>
            <a:r>
              <a:rPr lang="en-US" dirty="0"/>
              <a:t> of the rectangle, we obtain the total flow per unit area, which we have defined as the divergence or flux density of the fluid.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Finding and Interpreting the Divergence of a Vector Field at a Point</a:t>
            </a:r>
          </a:p>
        </p:txBody>
      </p:sp>
      <p:sp>
        <p:nvSpPr>
          <p:cNvPr id="3" name="Content Placeholder 2"/>
          <p:cNvSpPr>
            <a:spLocks noGrp="1"/>
          </p:cNvSpPr>
          <p:nvPr>
            <p:ph idx="1"/>
          </p:nvPr>
        </p:nvSpPr>
        <p:spPr/>
        <p:txBody>
          <a:bodyPr/>
          <a:lstStyle/>
          <a:p>
            <a:r>
              <a:rPr lang="en-US" dirty="0"/>
              <a:t>Suppose that</a:t>
            </a:r>
            <a:br>
              <a:rPr lang="en-US" dirty="0"/>
            </a:br>
            <a:r>
              <a:rPr lang="en-US" dirty="0"/>
              <a:t>represents the velocity field of a gas. Calculate the divergence of </a:t>
            </a:r>
            <a:r>
              <a:rPr lang="en-US" b="1" dirty="0"/>
              <a:t>F</a:t>
            </a:r>
            <a:r>
              <a:rPr lang="en-US" dirty="0"/>
              <a:t> at the points </a:t>
            </a:r>
            <a:r>
              <a:rPr lang="en-US" dirty="0">
                <a:solidFill>
                  <a:srgbClr val="0000FF"/>
                </a:solidFill>
              </a:rPr>
              <a:t>(1, 2, −1)</a:t>
            </a:r>
            <a:r>
              <a:rPr lang="en-US" dirty="0"/>
              <a:t>,  </a:t>
            </a:r>
            <a:r>
              <a:rPr lang="en-US" dirty="0">
                <a:solidFill>
                  <a:srgbClr val="0000FF"/>
                </a:solidFill>
              </a:rPr>
              <a:t>(0, 4, 1)</a:t>
            </a:r>
            <a:r>
              <a:rPr lang="en-US" dirty="0"/>
              <a:t>, and </a:t>
            </a:r>
            <a:br>
              <a:rPr lang="en-US" dirty="0"/>
            </a:br>
            <a:r>
              <a:rPr lang="en-US" dirty="0">
                <a:solidFill>
                  <a:srgbClr val="0000FF"/>
                </a:solidFill>
              </a:rPr>
              <a:t>(1, 6, 1)</a:t>
            </a:r>
            <a:r>
              <a:rPr lang="en-US" dirty="0"/>
              <a:t> and interpret the results.</a:t>
            </a:r>
          </a:p>
          <a:p>
            <a:r>
              <a:rPr lang="en-US" b="1" dirty="0"/>
              <a:t>Solution</a:t>
            </a:r>
          </a:p>
          <a:p>
            <a:endParaRPr lang="en-US" dirty="0"/>
          </a:p>
        </p:txBody>
      </p:sp>
      <p:graphicFrame>
        <p:nvGraphicFramePr>
          <p:cNvPr id="3074" name="Object 2"/>
          <p:cNvGraphicFramePr>
            <a:graphicFrameLocks noChangeAspect="1"/>
          </p:cNvGraphicFramePr>
          <p:nvPr/>
        </p:nvGraphicFramePr>
        <p:xfrm>
          <a:off x="2540000" y="1281660"/>
          <a:ext cx="5613400" cy="571500"/>
        </p:xfrm>
        <a:graphic>
          <a:graphicData uri="http://schemas.openxmlformats.org/presentationml/2006/ole">
            <mc:AlternateContent xmlns:mc="http://schemas.openxmlformats.org/markup-compatibility/2006">
              <mc:Choice xmlns:v="urn:schemas-microsoft-com:vml" Requires="v">
                <p:oleObj name="Equation" r:id="rId2" imgW="5613120" imgH="571320" progId="Equation.DSMT4">
                  <p:embed/>
                </p:oleObj>
              </mc:Choice>
              <mc:Fallback>
                <p:oleObj name="Equation" r:id="rId2" imgW="5613120" imgH="571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0000" y="1281660"/>
                        <a:ext cx="5613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64630" y="3748790"/>
          <a:ext cx="1600200" cy="330200"/>
        </p:xfrm>
        <a:graphic>
          <a:graphicData uri="http://schemas.openxmlformats.org/presentationml/2006/ole">
            <mc:AlternateContent xmlns:mc="http://schemas.openxmlformats.org/markup-compatibility/2006">
              <mc:Choice xmlns:v="urn:schemas-microsoft-com:vml" Requires="v">
                <p:oleObj name="Equation" r:id="rId4" imgW="1600200" imgH="330120" progId="Equation.DSMT4">
                  <p:embed/>
                </p:oleObj>
              </mc:Choice>
              <mc:Fallback>
                <p:oleObj name="Equation" r:id="rId4" imgW="1600200" imgH="33012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4630" y="3748790"/>
                        <a:ext cx="1600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209800" y="3490210"/>
          <a:ext cx="6477000" cy="901700"/>
        </p:xfrm>
        <a:graphic>
          <a:graphicData uri="http://schemas.openxmlformats.org/presentationml/2006/ole">
            <mc:AlternateContent xmlns:mc="http://schemas.openxmlformats.org/markup-compatibility/2006">
              <mc:Choice xmlns:v="urn:schemas-microsoft-com:vml" Requires="v">
                <p:oleObj name="Equation" r:id="rId6" imgW="6476760" imgH="901440" progId="Equation.DSMT4">
                  <p:embed/>
                </p:oleObj>
              </mc:Choice>
              <mc:Fallback>
                <p:oleObj name="Equation" r:id="rId6" imgW="6476760" imgH="90144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3490210"/>
                        <a:ext cx="6477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2209800" y="4495800"/>
          <a:ext cx="2413000" cy="444500"/>
        </p:xfrm>
        <a:graphic>
          <a:graphicData uri="http://schemas.openxmlformats.org/presentationml/2006/ole">
            <mc:AlternateContent xmlns:mc="http://schemas.openxmlformats.org/markup-compatibility/2006">
              <mc:Choice xmlns:v="urn:schemas-microsoft-com:vml" Requires="v">
                <p:oleObj name="Equation" r:id="rId8" imgW="2412720" imgH="444240" progId="Equation.DSMT4">
                  <p:embed/>
                </p:oleObj>
              </mc:Choice>
              <mc:Fallback>
                <p:oleObj name="Equation" r:id="rId8" imgW="2412720" imgH="44424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9800" y="4495800"/>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4648200" y="4495800"/>
          <a:ext cx="1917700" cy="444500"/>
        </p:xfrm>
        <a:graphic>
          <a:graphicData uri="http://schemas.openxmlformats.org/presentationml/2006/ole">
            <mc:AlternateContent xmlns:mc="http://schemas.openxmlformats.org/markup-compatibility/2006">
              <mc:Choice xmlns:v="urn:schemas-microsoft-com:vml" Requires="v">
                <p:oleObj name="Equation" r:id="rId10" imgW="1917360" imgH="444240" progId="Equation.DSMT4">
                  <p:embed/>
                </p:oleObj>
              </mc:Choice>
              <mc:Fallback>
                <p:oleObj name="Equation" r:id="rId10" imgW="1917360" imgH="44424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48200" y="4495800"/>
                        <a:ext cx="1917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Finding and Interpreting the Divergence of a Vector Field at a Point (cont.)</a:t>
            </a:r>
          </a:p>
        </p:txBody>
      </p:sp>
      <p:sp>
        <p:nvSpPr>
          <p:cNvPr id="3" name="Content Placeholder 2"/>
          <p:cNvSpPr>
            <a:spLocks noGrp="1"/>
          </p:cNvSpPr>
          <p:nvPr>
            <p:ph idx="1"/>
          </p:nvPr>
        </p:nvSpPr>
        <p:spPr>
          <a:xfrm>
            <a:off x="457200" y="1280160"/>
            <a:ext cx="8305800" cy="4572000"/>
          </a:xfrm>
        </p:spPr>
        <p:txBody>
          <a:bodyPr/>
          <a:lstStyle/>
          <a:p>
            <a:r>
              <a:rPr lang="en-US" dirty="0"/>
              <a:t>The fact that			    means the gas is expanding at (1, 2, −1), the fact that </a:t>
            </a:r>
            <a:br>
              <a:rPr lang="en-US" dirty="0"/>
            </a:br>
            <a:r>
              <a:rPr lang="en-US" dirty="0"/>
              <a:t>means the gas is condensing (or is being compressed) at (0, 4, 1), and the fact that div </a:t>
            </a:r>
            <a:r>
              <a:rPr lang="en-US" b="1" dirty="0"/>
              <a:t>F</a:t>
            </a:r>
            <a:r>
              <a:rPr lang="en-US" dirty="0"/>
              <a:t>(1, 6, 1) = 0 means the volume of gas flowing toward the point (1, 6, 1) is the same as the volume of gas flowing away.</a:t>
            </a:r>
          </a:p>
        </p:txBody>
      </p:sp>
      <p:graphicFrame>
        <p:nvGraphicFramePr>
          <p:cNvPr id="4098" name="Object 2"/>
          <p:cNvGraphicFramePr>
            <a:graphicFrameLocks noChangeAspect="1"/>
          </p:cNvGraphicFramePr>
          <p:nvPr/>
        </p:nvGraphicFramePr>
        <p:xfrm>
          <a:off x="2438400" y="1309140"/>
          <a:ext cx="2933700" cy="469900"/>
        </p:xfrm>
        <a:graphic>
          <a:graphicData uri="http://schemas.openxmlformats.org/presentationml/2006/ole">
            <mc:AlternateContent xmlns:mc="http://schemas.openxmlformats.org/markup-compatibility/2006">
              <mc:Choice xmlns:v="urn:schemas-microsoft-com:vml" Requires="v">
                <p:oleObj name="Equation" r:id="rId2" imgW="2933640" imgH="469800" progId="Equation.DSMT4">
                  <p:embed/>
                </p:oleObj>
              </mc:Choice>
              <mc:Fallback>
                <p:oleObj name="Equation" r:id="rId2" imgW="293364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1309140"/>
                        <a:ext cx="2933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9" name="Object 3"/>
          <p:cNvGraphicFramePr>
            <a:graphicFrameLocks noChangeAspect="1"/>
          </p:cNvGraphicFramePr>
          <p:nvPr>
            <p:extLst>
              <p:ext uri="{D42A27DB-BD31-4B8C-83A1-F6EECF244321}">
                <p14:modId xmlns:p14="http://schemas.microsoft.com/office/powerpoint/2010/main" val="903764463"/>
              </p:ext>
            </p:extLst>
          </p:nvPr>
        </p:nvGraphicFramePr>
        <p:xfrm>
          <a:off x="5816600" y="1753850"/>
          <a:ext cx="2946400" cy="469900"/>
        </p:xfrm>
        <a:graphic>
          <a:graphicData uri="http://schemas.openxmlformats.org/presentationml/2006/ole">
            <mc:AlternateContent xmlns:mc="http://schemas.openxmlformats.org/markup-compatibility/2006">
              <mc:Choice xmlns:v="urn:schemas-microsoft-com:vml" Requires="v">
                <p:oleObj name="Equation" r:id="rId4" imgW="2946240" imgH="469800" progId="Equation.DSMT4">
                  <p:embed/>
                </p:oleObj>
              </mc:Choice>
              <mc:Fallback>
                <p:oleObj name="Equation" r:id="rId4" imgW="294624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16600" y="1753850"/>
                        <a:ext cx="2946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Curl of a Vector Field </a:t>
            </a:r>
          </a:p>
        </p:txBody>
      </p:sp>
      <p:sp>
        <p:nvSpPr>
          <p:cNvPr id="3" name="Content Placeholder 2"/>
          <p:cNvSpPr>
            <a:spLocks noGrp="1"/>
          </p:cNvSpPr>
          <p:nvPr>
            <p:ph idx="1"/>
          </p:nvPr>
        </p:nvSpPr>
        <p:spPr>
          <a:xfrm>
            <a:off x="457200" y="1280160"/>
            <a:ext cx="8229600" cy="3884140"/>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C00000"/>
                </a:solidFill>
              </a:rPr>
              <a:t>curl</a:t>
            </a:r>
            <a:r>
              <a:rPr lang="en-US" dirty="0">
                <a:solidFill>
                  <a:srgbClr val="000000"/>
                </a:solidFill>
              </a:rPr>
              <a:t> of a vector field </a:t>
            </a:r>
            <a:br>
              <a:rPr lang="en-US" dirty="0">
                <a:solidFill>
                  <a:srgbClr val="000000"/>
                </a:solidFill>
              </a:rPr>
            </a:br>
            <a:r>
              <a:rPr lang="en-US" dirty="0">
                <a:solidFill>
                  <a:srgbClr val="000000"/>
                </a:solidFill>
              </a:rPr>
              <a:t>			  			      is the vector function</a:t>
            </a:r>
          </a:p>
          <a:p>
            <a:endParaRPr lang="en-US" dirty="0">
              <a:solidFill>
                <a:srgbClr val="000000"/>
              </a:solidFill>
            </a:endParaRPr>
          </a:p>
          <a:p>
            <a:endParaRPr lang="en-US" dirty="0">
              <a:solidFill>
                <a:srgbClr val="000000"/>
              </a:solidFill>
            </a:endParaRPr>
          </a:p>
          <a:p>
            <a:r>
              <a:rPr lang="en-US" dirty="0">
                <a:solidFill>
                  <a:srgbClr val="000000"/>
                </a:solidFill>
              </a:rPr>
              <a:t>The curl of a vector field </a:t>
            </a:r>
            <a:r>
              <a:rPr lang="en-US" b="1" dirty="0">
                <a:solidFill>
                  <a:srgbClr val="000000"/>
                </a:solidFill>
              </a:rPr>
              <a:t>F</a:t>
            </a:r>
            <a:r>
              <a:rPr lang="en-US" dirty="0">
                <a:solidFill>
                  <a:srgbClr val="000000"/>
                </a:solidFill>
              </a:rPr>
              <a:t> can be remembered as the cross product of the del operator and </a:t>
            </a:r>
            <a:r>
              <a:rPr lang="en-US" b="1" dirty="0">
                <a:solidFill>
                  <a:srgbClr val="000000"/>
                </a:solidFill>
              </a:rPr>
              <a:t>F</a:t>
            </a:r>
            <a:r>
              <a:rPr lang="en-US" dirty="0">
                <a:solidFill>
                  <a:srgbClr val="000000"/>
                </a:solidFill>
              </a:rPr>
              <a:t>.</a:t>
            </a:r>
          </a:p>
          <a:p>
            <a:pPr algn="ctr"/>
            <a:r>
              <a:rPr lang="en-US" dirty="0">
                <a:solidFill>
                  <a:srgbClr val="0000FF"/>
                </a:solidFill>
              </a:rPr>
              <a:t>curl </a:t>
            </a:r>
            <a:r>
              <a:rPr lang="en-US" b="1" dirty="0">
                <a:solidFill>
                  <a:srgbClr val="0000FF"/>
                </a:solidFill>
              </a:rPr>
              <a:t>F</a:t>
            </a:r>
            <a:r>
              <a:rPr lang="en-US" dirty="0">
                <a:solidFill>
                  <a:srgbClr val="0000FF"/>
                </a:solidFill>
              </a:rPr>
              <a:t> = </a:t>
            </a:r>
            <a:r>
              <a:rPr lang="en-US" dirty="0">
                <a:solidFill>
                  <a:srgbClr val="0000FF"/>
                </a:solidFill>
                <a:sym typeface="Symbol"/>
              </a:rPr>
              <a:t></a:t>
            </a:r>
            <a:r>
              <a:rPr lang="en-US" dirty="0">
                <a:solidFill>
                  <a:srgbClr val="0000FF"/>
                </a:solidFill>
              </a:rPr>
              <a:t> × </a:t>
            </a:r>
            <a:r>
              <a:rPr lang="en-US" b="1" dirty="0">
                <a:solidFill>
                  <a:srgbClr val="0000FF"/>
                </a:solidFill>
              </a:rPr>
              <a:t>F</a:t>
            </a:r>
          </a:p>
        </p:txBody>
      </p:sp>
      <p:graphicFrame>
        <p:nvGraphicFramePr>
          <p:cNvPr id="10242" name="Object 2"/>
          <p:cNvGraphicFramePr>
            <a:graphicFrameLocks noChangeAspect="1"/>
          </p:cNvGraphicFramePr>
          <p:nvPr>
            <p:extLst>
              <p:ext uri="{D42A27DB-BD31-4B8C-83A1-F6EECF244321}">
                <p14:modId xmlns:p14="http://schemas.microsoft.com/office/powerpoint/2010/main" val="3934891970"/>
              </p:ext>
            </p:extLst>
          </p:nvPr>
        </p:nvGraphicFramePr>
        <p:xfrm>
          <a:off x="596900" y="1689100"/>
          <a:ext cx="5880100" cy="520700"/>
        </p:xfrm>
        <a:graphic>
          <a:graphicData uri="http://schemas.openxmlformats.org/presentationml/2006/ole">
            <mc:AlternateContent xmlns:mc="http://schemas.openxmlformats.org/markup-compatibility/2006">
              <mc:Choice xmlns:v="urn:schemas-microsoft-com:vml" Requires="v">
                <p:oleObj name="Equation" r:id="rId2" imgW="5879880" imgH="520560" progId="Equation.DSMT4">
                  <p:embed/>
                </p:oleObj>
              </mc:Choice>
              <mc:Fallback>
                <p:oleObj name="Equation" r:id="rId2" imgW="5879880" imgH="5205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900" y="1689100"/>
                        <a:ext cx="58801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3" name="Object 3"/>
          <p:cNvGraphicFramePr>
            <a:graphicFrameLocks noChangeAspect="1"/>
          </p:cNvGraphicFramePr>
          <p:nvPr>
            <p:extLst>
              <p:ext uri="{D42A27DB-BD31-4B8C-83A1-F6EECF244321}">
                <p14:modId xmlns:p14="http://schemas.microsoft.com/office/powerpoint/2010/main" val="142303142"/>
              </p:ext>
            </p:extLst>
          </p:nvPr>
        </p:nvGraphicFramePr>
        <p:xfrm>
          <a:off x="1803400" y="2590800"/>
          <a:ext cx="5537200" cy="977900"/>
        </p:xfrm>
        <a:graphic>
          <a:graphicData uri="http://schemas.openxmlformats.org/presentationml/2006/ole">
            <mc:AlternateContent xmlns:mc="http://schemas.openxmlformats.org/markup-compatibility/2006">
              <mc:Choice xmlns:v="urn:schemas-microsoft-com:vml" Requires="v">
                <p:oleObj name="Equation" r:id="rId4" imgW="5537160" imgH="977760" progId="Equation.DSMT4">
                  <p:embed/>
                </p:oleObj>
              </mc:Choice>
              <mc:Fallback>
                <p:oleObj name="Equation" r:id="rId4" imgW="5537160" imgH="9777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3400" y="2590800"/>
                        <a:ext cx="5537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 (cont.)</a:t>
            </a:r>
          </a:p>
        </p:txBody>
      </p:sp>
      <p:sp>
        <p:nvSpPr>
          <p:cNvPr id="3" name="Content Placeholder 2"/>
          <p:cNvSpPr>
            <a:spLocks noGrp="1"/>
          </p:cNvSpPr>
          <p:nvPr>
            <p:ph idx="1"/>
          </p:nvPr>
        </p:nvSpPr>
        <p:spPr/>
        <p:txBody>
          <a:bodyPr>
            <a:noAutofit/>
          </a:bodyPr>
          <a:lstStyle/>
          <a:p>
            <a:r>
              <a:rPr lang="en-US" dirty="0"/>
              <a:t>In order to compare </a:t>
            </a:r>
            <a:r>
              <a:rPr lang="en-US" i="1" dirty="0"/>
              <a:t>curl</a:t>
            </a:r>
            <a:r>
              <a:rPr lang="en-US" dirty="0"/>
              <a:t> with </a:t>
            </a:r>
            <a:r>
              <a:rPr lang="en-US" i="1" dirty="0"/>
              <a:t>divergence</a:t>
            </a:r>
            <a:r>
              <a:rPr lang="en-US" dirty="0"/>
              <a:t>, we develop the physical interpretation of </a:t>
            </a:r>
            <a:r>
              <a:rPr lang="en-US" dirty="0">
                <a:sym typeface="Symbol"/>
              </a:rPr>
              <a:t></a:t>
            </a:r>
            <a:r>
              <a:rPr lang="en-US" dirty="0"/>
              <a:t> × </a:t>
            </a:r>
            <a:r>
              <a:rPr lang="en-US" b="1" dirty="0"/>
              <a:t>F</a:t>
            </a:r>
            <a:r>
              <a:rPr lang="en-US" dirty="0"/>
              <a:t> for a field </a:t>
            </a:r>
            <a:r>
              <a:rPr lang="en-US" b="1" dirty="0"/>
              <a:t>F</a:t>
            </a:r>
            <a:r>
              <a:rPr lang="en-US" dirty="0"/>
              <a:t>(</a:t>
            </a:r>
            <a:r>
              <a:rPr lang="en-US" i="1" dirty="0"/>
              <a:t>x</a:t>
            </a:r>
            <a:r>
              <a:rPr lang="en-US" dirty="0"/>
              <a:t>, </a:t>
            </a:r>
            <a:r>
              <a:rPr lang="en-US" i="1" dirty="0"/>
              <a:t>y</a:t>
            </a:r>
            <a:r>
              <a:rPr lang="en-US" dirty="0"/>
              <a:t>).</a:t>
            </a:r>
          </a:p>
          <a:p>
            <a:r>
              <a:rPr lang="en-US" dirty="0"/>
              <a:t>Accordingly, suppose		        again represents the velocity field of a fluid in the plane, and that (</a:t>
            </a:r>
            <a:r>
              <a:rPr lang="en-US" i="1" dirty="0"/>
              <a:t>x</a:t>
            </a:r>
            <a:r>
              <a:rPr lang="en-US" dirty="0"/>
              <a:t>, </a:t>
            </a:r>
            <a:r>
              <a:rPr lang="en-US" i="1" dirty="0"/>
              <a:t>y</a:t>
            </a:r>
            <a:r>
              <a:rPr lang="en-US" dirty="0"/>
              <a:t>) is the lower-left corner of a rectangle lying entirely in the domain of </a:t>
            </a:r>
            <a:r>
              <a:rPr lang="en-US" b="1" dirty="0"/>
              <a:t>F</a:t>
            </a:r>
            <a:r>
              <a:rPr lang="en-US" dirty="0"/>
              <a:t>. We first extend </a:t>
            </a:r>
            <a:r>
              <a:rPr lang="en-US" b="1" dirty="0"/>
              <a:t>F</a:t>
            </a:r>
            <a:r>
              <a:rPr lang="en-US" dirty="0"/>
              <a:t> as </a:t>
            </a:r>
            <a:br>
              <a:rPr lang="en-US" dirty="0"/>
            </a:br>
            <a:endParaRPr lang="en-US" dirty="0"/>
          </a:p>
        </p:txBody>
      </p:sp>
      <p:graphicFrame>
        <p:nvGraphicFramePr>
          <p:cNvPr id="38914" name="Object 2"/>
          <p:cNvGraphicFramePr>
            <a:graphicFrameLocks noChangeAspect="1"/>
          </p:cNvGraphicFramePr>
          <p:nvPr/>
        </p:nvGraphicFramePr>
        <p:xfrm>
          <a:off x="3657600" y="2294120"/>
          <a:ext cx="2070100" cy="419100"/>
        </p:xfrm>
        <a:graphic>
          <a:graphicData uri="http://schemas.openxmlformats.org/presentationml/2006/ole">
            <mc:AlternateContent xmlns:mc="http://schemas.openxmlformats.org/markup-compatibility/2006">
              <mc:Choice xmlns:v="urn:schemas-microsoft-com:vml" Requires="v">
                <p:oleObj name="Equation" r:id="rId2" imgW="2070000" imgH="419040" progId="Equation.DSMT4">
                  <p:embed/>
                </p:oleObj>
              </mc:Choice>
              <mc:Fallback>
                <p:oleObj name="Equation" r:id="rId2" imgW="2070000" imgH="4190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2294120"/>
                        <a:ext cx="20701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5" name="Object 3"/>
          <p:cNvGraphicFramePr>
            <a:graphicFrameLocks noChangeAspect="1"/>
          </p:cNvGraphicFramePr>
          <p:nvPr>
            <p:extLst>
              <p:ext uri="{D42A27DB-BD31-4B8C-83A1-F6EECF244321}">
                <p14:modId xmlns:p14="http://schemas.microsoft.com/office/powerpoint/2010/main" val="3996382576"/>
              </p:ext>
            </p:extLst>
          </p:nvPr>
        </p:nvGraphicFramePr>
        <p:xfrm>
          <a:off x="578370" y="3942830"/>
          <a:ext cx="4343400" cy="520700"/>
        </p:xfrm>
        <a:graphic>
          <a:graphicData uri="http://schemas.openxmlformats.org/presentationml/2006/ole">
            <mc:AlternateContent xmlns:mc="http://schemas.openxmlformats.org/markup-compatibility/2006">
              <mc:Choice xmlns:v="urn:schemas-microsoft-com:vml" Requires="v">
                <p:oleObj name="Equation" r:id="rId4" imgW="4343400" imgH="520560" progId="Equation.DSMT4">
                  <p:embed/>
                </p:oleObj>
              </mc:Choice>
              <mc:Fallback>
                <p:oleObj name="Equation" r:id="rId4" imgW="4343400" imgH="5205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8370" y="3942830"/>
                        <a:ext cx="43434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1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89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 (cont.)</a:t>
            </a:r>
          </a:p>
        </p:txBody>
      </p:sp>
      <p:sp>
        <p:nvSpPr>
          <p:cNvPr id="3" name="Content Placeholder 2"/>
          <p:cNvSpPr>
            <a:spLocks noGrp="1"/>
          </p:cNvSpPr>
          <p:nvPr>
            <p:ph idx="1"/>
          </p:nvPr>
        </p:nvSpPr>
        <p:spPr/>
        <p:txBody>
          <a:bodyPr>
            <a:noAutofit/>
          </a:bodyPr>
          <a:lstStyle/>
          <a:p>
            <a:r>
              <a:rPr lang="en-US" dirty="0"/>
              <a:t>This time, we are interested in quantifying the counterclockwise circulation of </a:t>
            </a:r>
            <a:r>
              <a:rPr lang="en-US" b="1" dirty="0"/>
              <a:t>F</a:t>
            </a:r>
            <a:r>
              <a:rPr lang="en-US" dirty="0"/>
              <a:t> around the rectangle, instead of the flow of </a:t>
            </a:r>
            <a:r>
              <a:rPr lang="en-US" b="1" dirty="0"/>
              <a:t>F</a:t>
            </a:r>
            <a:r>
              <a:rPr lang="en-US" dirty="0"/>
              <a:t> out of the rectangle (the counterclockwise, or </a:t>
            </a:r>
            <a:r>
              <a:rPr lang="en-US" i="1" dirty="0"/>
              <a:t>positive</a:t>
            </a:r>
            <a:r>
              <a:rPr lang="en-US" dirty="0"/>
              <a:t>, orientation around a closed curve is used to maintain consistency with the right-hand rule).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 (cont.)</a:t>
            </a:r>
          </a:p>
        </p:txBody>
      </p:sp>
      <p:sp>
        <p:nvSpPr>
          <p:cNvPr id="3" name="Content Placeholder 2"/>
          <p:cNvSpPr>
            <a:spLocks noGrp="1"/>
          </p:cNvSpPr>
          <p:nvPr>
            <p:ph idx="1"/>
          </p:nvPr>
        </p:nvSpPr>
        <p:spPr/>
        <p:txBody>
          <a:bodyPr/>
          <a:lstStyle/>
          <a:p>
            <a:r>
              <a:rPr lang="en-US" dirty="0"/>
              <a:t>To do so, we calculate the dot product of </a:t>
            </a:r>
            <a:r>
              <a:rPr lang="en-US" b="1" dirty="0"/>
              <a:t>F</a:t>
            </a:r>
            <a:r>
              <a:rPr lang="en-US" dirty="0"/>
              <a:t> with the vector associated with each edge of the rectangle (see Figure 2); a positive result indicates </a:t>
            </a:r>
            <a:r>
              <a:rPr lang="en-US" b="1" dirty="0"/>
              <a:t>F</a:t>
            </a:r>
            <a:r>
              <a:rPr lang="en-US" dirty="0"/>
              <a:t> is flowing in the direction of the edge, while a </a:t>
            </a:r>
            <a:br>
              <a:rPr lang="en-US" dirty="0"/>
            </a:br>
            <a:r>
              <a:rPr lang="en-US" dirty="0"/>
              <a:t>negative result means the </a:t>
            </a:r>
            <a:br>
              <a:rPr lang="en-US" dirty="0"/>
            </a:br>
            <a:r>
              <a:rPr lang="en-US" dirty="0"/>
              <a:t>flow of </a:t>
            </a:r>
            <a:r>
              <a:rPr lang="en-US" b="1" dirty="0"/>
              <a:t>F</a:t>
            </a:r>
            <a:r>
              <a:rPr lang="en-US" dirty="0"/>
              <a:t> is opposite the </a:t>
            </a:r>
            <a:br>
              <a:rPr lang="en-US" dirty="0"/>
            </a:br>
            <a:r>
              <a:rPr lang="en-US" dirty="0"/>
              <a:t>orientation of the edge.</a:t>
            </a:r>
          </a:p>
        </p:txBody>
      </p:sp>
      <p:pic>
        <p:nvPicPr>
          <p:cNvPr id="40962" name="Picture 2"/>
          <p:cNvPicPr>
            <a:picLocks noChangeAspect="1" noChangeArrowheads="1"/>
          </p:cNvPicPr>
          <p:nvPr/>
        </p:nvPicPr>
        <p:blipFill>
          <a:blip r:embed="rId2" cstate="print"/>
          <a:srcRect/>
          <a:stretch>
            <a:fillRect/>
          </a:stretch>
        </p:blipFill>
        <p:spPr bwMode="auto">
          <a:xfrm>
            <a:off x="5029200" y="2607873"/>
            <a:ext cx="3657600" cy="3030927"/>
          </a:xfrm>
          <a:prstGeom prst="rect">
            <a:avLst/>
          </a:prstGeom>
          <a:noFill/>
          <a:ln w="9525">
            <a:noFill/>
            <a:miter lim="800000"/>
            <a:headEnd/>
            <a:tailEnd/>
          </a:ln>
        </p:spPr>
      </p:pic>
      <p:sp>
        <p:nvSpPr>
          <p:cNvPr id="7" name="Rectangle 6"/>
          <p:cNvSpPr/>
          <p:nvPr/>
        </p:nvSpPr>
        <p:spPr>
          <a:xfrm>
            <a:off x="6019800" y="5435620"/>
            <a:ext cx="1370055" cy="523220"/>
          </a:xfrm>
          <a:prstGeom prst="rect">
            <a:avLst/>
          </a:prstGeom>
        </p:spPr>
        <p:txBody>
          <a:bodyPr wrap="none">
            <a:spAutoFit/>
          </a:bodyPr>
          <a:lstStyle/>
          <a:p>
            <a:r>
              <a:rPr lang="en-US" sz="2800" b="1" dirty="0"/>
              <a:t>Figure 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 (cont.)</a:t>
            </a:r>
          </a:p>
        </p:txBody>
      </p:sp>
      <p:sp>
        <p:nvSpPr>
          <p:cNvPr id="3" name="Content Placeholder 2"/>
          <p:cNvSpPr>
            <a:spLocks noGrp="1"/>
          </p:cNvSpPr>
          <p:nvPr>
            <p:ph idx="1"/>
          </p:nvPr>
        </p:nvSpPr>
        <p:spPr/>
        <p:txBody>
          <a:bodyPr/>
          <a:lstStyle/>
          <a:p>
            <a:r>
              <a:rPr lang="en-US" dirty="0"/>
              <a:t>This gives us the following rates of flow.</a:t>
            </a:r>
          </a:p>
        </p:txBody>
      </p:sp>
      <p:graphicFrame>
        <p:nvGraphicFramePr>
          <p:cNvPr id="41987" name="Object 3"/>
          <p:cNvGraphicFramePr>
            <a:graphicFrameLocks noChangeAspect="1"/>
          </p:cNvGraphicFramePr>
          <p:nvPr/>
        </p:nvGraphicFramePr>
        <p:xfrm>
          <a:off x="1219200" y="1981200"/>
          <a:ext cx="5003800" cy="469900"/>
        </p:xfrm>
        <a:graphic>
          <a:graphicData uri="http://schemas.openxmlformats.org/presentationml/2006/ole">
            <mc:AlternateContent xmlns:mc="http://schemas.openxmlformats.org/markup-compatibility/2006">
              <mc:Choice xmlns:v="urn:schemas-microsoft-com:vml" Requires="v">
                <p:oleObj name="Equation" r:id="rId2" imgW="5003640" imgH="469800" progId="Equation.DSMT4">
                  <p:embed/>
                </p:oleObj>
              </mc:Choice>
              <mc:Fallback>
                <p:oleObj name="Equation" r:id="rId2" imgW="500364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981200"/>
                        <a:ext cx="5003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1219200" y="2709863"/>
          <a:ext cx="6045200" cy="469900"/>
        </p:xfrm>
        <a:graphic>
          <a:graphicData uri="http://schemas.openxmlformats.org/presentationml/2006/ole">
            <mc:AlternateContent xmlns:mc="http://schemas.openxmlformats.org/markup-compatibility/2006">
              <mc:Choice xmlns:v="urn:schemas-microsoft-com:vml" Requires="v">
                <p:oleObj name="Equation" r:id="rId4" imgW="6045120" imgH="469800" progId="Equation.DSMT4">
                  <p:embed/>
                </p:oleObj>
              </mc:Choice>
              <mc:Fallback>
                <p:oleObj name="Equation" r:id="rId4" imgW="604512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2709863"/>
                        <a:ext cx="6045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1219200" y="3437466"/>
          <a:ext cx="6642100" cy="495300"/>
        </p:xfrm>
        <a:graphic>
          <a:graphicData uri="http://schemas.openxmlformats.org/presentationml/2006/ole">
            <mc:AlternateContent xmlns:mc="http://schemas.openxmlformats.org/markup-compatibility/2006">
              <mc:Choice xmlns:v="urn:schemas-microsoft-com:vml" Requires="v">
                <p:oleObj name="Equation" r:id="rId6" imgW="6642000" imgH="495000" progId="Equation.DSMT4">
                  <p:embed/>
                </p:oleObj>
              </mc:Choice>
              <mc:Fallback>
                <p:oleObj name="Equation" r:id="rId6" imgW="6642000" imgH="4950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19200" y="3437466"/>
                        <a:ext cx="6642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1219200" y="4191000"/>
          <a:ext cx="5295900" cy="469900"/>
        </p:xfrm>
        <a:graphic>
          <a:graphicData uri="http://schemas.openxmlformats.org/presentationml/2006/ole">
            <mc:AlternateContent xmlns:mc="http://schemas.openxmlformats.org/markup-compatibility/2006">
              <mc:Choice xmlns:v="urn:schemas-microsoft-com:vml" Requires="v">
                <p:oleObj name="Equation" r:id="rId8" imgW="5295600" imgH="469800" progId="Equation.DSMT4">
                  <p:embed/>
                </p:oleObj>
              </mc:Choice>
              <mc:Fallback>
                <p:oleObj name="Equation" r:id="rId8" imgW="529560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19200" y="4191000"/>
                        <a:ext cx="529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 (cont.)</a:t>
            </a:r>
          </a:p>
        </p:txBody>
      </p:sp>
      <p:sp>
        <p:nvSpPr>
          <p:cNvPr id="3" name="Content Placeholder 2"/>
          <p:cNvSpPr>
            <a:spLocks noGrp="1"/>
          </p:cNvSpPr>
          <p:nvPr>
            <p:ph idx="1"/>
          </p:nvPr>
        </p:nvSpPr>
        <p:spPr/>
        <p:txBody>
          <a:bodyPr/>
          <a:lstStyle/>
          <a:p>
            <a:r>
              <a:rPr lang="en-US" dirty="0"/>
              <a:t>This time, when we combine the results for opposite sides, we obtain</a:t>
            </a:r>
          </a:p>
          <a:p>
            <a:endParaRPr lang="en-US" dirty="0"/>
          </a:p>
          <a:p>
            <a:pPr>
              <a:lnSpc>
                <a:spcPct val="150000"/>
              </a:lnSpc>
              <a:spcBef>
                <a:spcPts val="4200"/>
              </a:spcBef>
            </a:pPr>
            <a:endParaRPr lang="en-US" dirty="0"/>
          </a:p>
          <a:p>
            <a:r>
              <a:rPr lang="en-US" dirty="0"/>
              <a:t>and adding them together we have a total circulation (in the counterclockwise direction) around the rectangle of approximately</a:t>
            </a:r>
          </a:p>
        </p:txBody>
      </p:sp>
      <p:graphicFrame>
        <p:nvGraphicFramePr>
          <p:cNvPr id="43011" name="Object 3"/>
          <p:cNvGraphicFramePr>
            <a:graphicFrameLocks noChangeAspect="1"/>
          </p:cNvGraphicFramePr>
          <p:nvPr>
            <p:extLst>
              <p:ext uri="{D42A27DB-BD31-4B8C-83A1-F6EECF244321}">
                <p14:modId xmlns:p14="http://schemas.microsoft.com/office/powerpoint/2010/main" val="2141448694"/>
              </p:ext>
            </p:extLst>
          </p:nvPr>
        </p:nvGraphicFramePr>
        <p:xfrm>
          <a:off x="4908550" y="4959350"/>
          <a:ext cx="2413000" cy="914400"/>
        </p:xfrm>
        <a:graphic>
          <a:graphicData uri="http://schemas.openxmlformats.org/presentationml/2006/ole">
            <mc:AlternateContent xmlns:mc="http://schemas.openxmlformats.org/markup-compatibility/2006">
              <mc:Choice xmlns:v="urn:schemas-microsoft-com:vml" Requires="v">
                <p:oleObj name="Equation" r:id="rId2" imgW="2412720" imgH="914400" progId="Equation.DSMT4">
                  <p:embed/>
                </p:oleObj>
              </mc:Choice>
              <mc:Fallback>
                <p:oleObj name="Equation" r:id="rId2" imgW="2412720" imgH="914400" progId="Equation.DSMT4">
                  <p:embed/>
                  <p:pic>
                    <p:nvPicPr>
                      <p:cNvPr id="0" name="Picture 3"/>
                      <p:cNvPicPr>
                        <a:picLocks noChangeAspect="1" noChangeArrowheads="1"/>
                      </p:cNvPicPr>
                      <p:nvPr/>
                    </p:nvPicPr>
                    <p:blipFill>
                      <a:blip r:embed="rId3"/>
                      <a:srcRect/>
                      <a:stretch>
                        <a:fillRect/>
                      </a:stretch>
                    </p:blipFill>
                    <p:spPr bwMode="auto">
                      <a:xfrm>
                        <a:off x="4908550" y="4959350"/>
                        <a:ext cx="2413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2" name="Object 4"/>
          <p:cNvGraphicFramePr>
            <a:graphicFrameLocks noChangeAspect="1"/>
          </p:cNvGraphicFramePr>
          <p:nvPr/>
        </p:nvGraphicFramePr>
        <p:xfrm>
          <a:off x="609600" y="1981200"/>
          <a:ext cx="7861300" cy="927100"/>
        </p:xfrm>
        <a:graphic>
          <a:graphicData uri="http://schemas.openxmlformats.org/presentationml/2006/ole">
            <mc:AlternateContent xmlns:mc="http://schemas.openxmlformats.org/markup-compatibility/2006">
              <mc:Choice xmlns:v="urn:schemas-microsoft-com:vml" Requires="v">
                <p:oleObj name="Equation" r:id="rId4" imgW="7860960" imgH="927000" progId="Equation.DSMT4">
                  <p:embed/>
                </p:oleObj>
              </mc:Choice>
              <mc:Fallback>
                <p:oleObj name="Equation" r:id="rId4" imgW="7860960" imgH="9270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981200"/>
                        <a:ext cx="7861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3" name="Object 5"/>
          <p:cNvGraphicFramePr>
            <a:graphicFrameLocks noChangeAspect="1"/>
          </p:cNvGraphicFramePr>
          <p:nvPr/>
        </p:nvGraphicFramePr>
        <p:xfrm>
          <a:off x="609600" y="2971800"/>
          <a:ext cx="7378700" cy="876300"/>
        </p:xfrm>
        <a:graphic>
          <a:graphicData uri="http://schemas.openxmlformats.org/presentationml/2006/ole">
            <mc:AlternateContent xmlns:mc="http://schemas.openxmlformats.org/markup-compatibility/2006">
              <mc:Choice xmlns:v="urn:schemas-microsoft-com:vml" Requires="v">
                <p:oleObj name="Equation" r:id="rId6" imgW="7378560" imgH="876240" progId="Equation.DSMT4">
                  <p:embed/>
                </p:oleObj>
              </mc:Choice>
              <mc:Fallback>
                <p:oleObj name="Equation" r:id="rId6" imgW="7378560" imgH="8762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2971800"/>
                        <a:ext cx="7378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0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 (cont.)</a:t>
            </a:r>
          </a:p>
        </p:txBody>
      </p:sp>
      <p:sp>
        <p:nvSpPr>
          <p:cNvPr id="3" name="Content Placeholder 2"/>
          <p:cNvSpPr>
            <a:spLocks noGrp="1"/>
          </p:cNvSpPr>
          <p:nvPr>
            <p:ph idx="1"/>
          </p:nvPr>
        </p:nvSpPr>
        <p:spPr/>
        <p:txBody>
          <a:bodyPr/>
          <a:lstStyle/>
          <a:p>
            <a:r>
              <a:rPr lang="en-US" dirty="0"/>
              <a:t>As with divergence, we divide by the area </a:t>
            </a:r>
            <a:r>
              <a:rPr lang="en-US" dirty="0">
                <a:sym typeface="Symbol"/>
              </a:rPr>
              <a:t></a:t>
            </a:r>
            <a:r>
              <a:rPr lang="en-US" i="1" dirty="0" err="1"/>
              <a:t>x</a:t>
            </a:r>
            <a:r>
              <a:rPr lang="en-US" dirty="0" err="1">
                <a:sym typeface="Symbol"/>
              </a:rPr>
              <a:t></a:t>
            </a:r>
            <a:r>
              <a:rPr lang="en-US" i="1" dirty="0" err="1"/>
              <a:t>y</a:t>
            </a:r>
            <a:r>
              <a:rPr lang="en-US" dirty="0"/>
              <a:t> of the rectangle to obtain what is sometimes called the </a:t>
            </a:r>
            <a:r>
              <a:rPr lang="en-US" i="1" dirty="0"/>
              <a:t>circulation density</a:t>
            </a:r>
            <a:r>
              <a:rPr lang="en-US" dirty="0"/>
              <a:t> of </a:t>
            </a:r>
            <a:r>
              <a:rPr lang="en-US" b="1" dirty="0"/>
              <a:t>F</a:t>
            </a:r>
            <a:r>
              <a:rPr lang="en-US" dirty="0"/>
              <a:t>. It constitutes the component of curl </a:t>
            </a:r>
            <a:r>
              <a:rPr lang="en-US" b="1" dirty="0"/>
              <a:t>F</a:t>
            </a:r>
            <a:r>
              <a:rPr lang="en-US" dirty="0"/>
              <a:t> in the </a:t>
            </a:r>
            <a:r>
              <a:rPr lang="en-US" b="1" dirty="0"/>
              <a:t>k</a:t>
            </a:r>
            <a:r>
              <a:rPr lang="en-US" dirty="0"/>
              <a:t> direction. This means for a vector field 		  in the plane,</a:t>
            </a:r>
          </a:p>
        </p:txBody>
      </p:sp>
      <p:graphicFrame>
        <p:nvGraphicFramePr>
          <p:cNvPr id="44034" name="Object 2"/>
          <p:cNvGraphicFramePr>
            <a:graphicFrameLocks noChangeAspect="1"/>
          </p:cNvGraphicFramePr>
          <p:nvPr>
            <p:extLst>
              <p:ext uri="{D42A27DB-BD31-4B8C-83A1-F6EECF244321}">
                <p14:modId xmlns:p14="http://schemas.microsoft.com/office/powerpoint/2010/main" val="1819422002"/>
              </p:ext>
            </p:extLst>
          </p:nvPr>
        </p:nvGraphicFramePr>
        <p:xfrm>
          <a:off x="527050" y="3055938"/>
          <a:ext cx="1930400" cy="431800"/>
        </p:xfrm>
        <a:graphic>
          <a:graphicData uri="http://schemas.openxmlformats.org/presentationml/2006/ole">
            <mc:AlternateContent xmlns:mc="http://schemas.openxmlformats.org/markup-compatibility/2006">
              <mc:Choice xmlns:v="urn:schemas-microsoft-com:vml" Requires="v">
                <p:oleObj name="Equation" r:id="rId2" imgW="1930320" imgH="431640" progId="Equation.DSMT4">
                  <p:embed/>
                </p:oleObj>
              </mc:Choice>
              <mc:Fallback>
                <p:oleObj name="Equation" r:id="rId2" imgW="1930320" imgH="431640" progId="Equation.DSMT4">
                  <p:embed/>
                  <p:pic>
                    <p:nvPicPr>
                      <p:cNvPr id="0" name="Picture 2"/>
                      <p:cNvPicPr>
                        <a:picLocks noChangeAspect="1" noChangeArrowheads="1"/>
                      </p:cNvPicPr>
                      <p:nvPr/>
                    </p:nvPicPr>
                    <p:blipFill>
                      <a:blip r:embed="rId3"/>
                      <a:srcRect/>
                      <a:stretch>
                        <a:fillRect/>
                      </a:stretch>
                    </p:blipFill>
                    <p:spPr bwMode="auto">
                      <a:xfrm>
                        <a:off x="527050" y="3055938"/>
                        <a:ext cx="1930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4035" name="Object 3"/>
          <p:cNvGraphicFramePr>
            <a:graphicFrameLocks noChangeAspect="1"/>
          </p:cNvGraphicFramePr>
          <p:nvPr>
            <p:extLst>
              <p:ext uri="{D42A27DB-BD31-4B8C-83A1-F6EECF244321}">
                <p14:modId xmlns:p14="http://schemas.microsoft.com/office/powerpoint/2010/main" val="2288484674"/>
              </p:ext>
            </p:extLst>
          </p:nvPr>
        </p:nvGraphicFramePr>
        <p:xfrm>
          <a:off x="3105150" y="3663950"/>
          <a:ext cx="2933700" cy="990600"/>
        </p:xfrm>
        <a:graphic>
          <a:graphicData uri="http://schemas.openxmlformats.org/presentationml/2006/ole">
            <mc:AlternateContent xmlns:mc="http://schemas.openxmlformats.org/markup-compatibility/2006">
              <mc:Choice xmlns:v="urn:schemas-microsoft-com:vml" Requires="v">
                <p:oleObj name="Equation" r:id="rId4" imgW="2933640" imgH="990360" progId="Equation.DSMT4">
                  <p:embed/>
                </p:oleObj>
              </mc:Choice>
              <mc:Fallback>
                <p:oleObj name="Equation" r:id="rId4" imgW="2933640" imgH="990360" progId="Equation.DSMT4">
                  <p:embed/>
                  <p:pic>
                    <p:nvPicPr>
                      <p:cNvPr id="0" name="Picture 3"/>
                      <p:cNvPicPr>
                        <a:picLocks noChangeAspect="1" noChangeArrowheads="1"/>
                      </p:cNvPicPr>
                      <p:nvPr/>
                    </p:nvPicPr>
                    <p:blipFill>
                      <a:blip r:embed="rId5"/>
                      <a:srcRect/>
                      <a:stretch>
                        <a:fillRect/>
                      </a:stretch>
                    </p:blipFill>
                    <p:spPr bwMode="auto">
                      <a:xfrm>
                        <a:off x="3105150" y="3663950"/>
                        <a:ext cx="2933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a:t>
            </a:r>
          </a:p>
        </p:txBody>
      </p:sp>
      <p:sp>
        <p:nvSpPr>
          <p:cNvPr id="3" name="Content Placeholder 2"/>
          <p:cNvSpPr>
            <a:spLocks noGrp="1"/>
          </p:cNvSpPr>
          <p:nvPr>
            <p:ph idx="1"/>
          </p:nvPr>
        </p:nvSpPr>
        <p:spPr/>
        <p:txBody>
          <a:bodyPr/>
          <a:lstStyle/>
          <a:p>
            <a:r>
              <a:rPr lang="en-US" b="1" dirty="0"/>
              <a:t>Notational Note:</a:t>
            </a:r>
            <a:r>
              <a:rPr lang="en-US" dirty="0"/>
              <a:t> The del operator </a:t>
            </a:r>
            <a:r>
              <a:rPr lang="en-US" dirty="0">
                <a:sym typeface="Symbol"/>
              </a:rPr>
              <a:t></a:t>
            </a:r>
            <a:r>
              <a:rPr lang="en-US" dirty="0"/>
              <a:t> can be interpreted as a vector consisting of partial differentiation operators, with the vector components determined by the context. For instance, if </a:t>
            </a:r>
            <a:r>
              <a:rPr lang="en-US" i="1" dirty="0"/>
              <a:t>f</a:t>
            </a:r>
            <a:r>
              <a:rPr lang="en-US" dirty="0"/>
              <a:t> is a function of two variables,		        and </a:t>
            </a:r>
            <a:br>
              <a:rPr lang="en-US" dirty="0"/>
            </a:br>
            <a:r>
              <a:rPr lang="en-US" dirty="0"/>
              <a:t>		 when applied to a function </a:t>
            </a:r>
            <a:r>
              <a:rPr lang="en-US" i="1" dirty="0"/>
              <a:t>g</a:t>
            </a:r>
            <a:r>
              <a:rPr lang="en-US" dirty="0"/>
              <a:t> of three variables,</a:t>
            </a:r>
          </a:p>
        </p:txBody>
      </p:sp>
      <p:graphicFrame>
        <p:nvGraphicFramePr>
          <p:cNvPr id="32770" name="Object 2"/>
          <p:cNvGraphicFramePr>
            <a:graphicFrameLocks noChangeAspect="1"/>
          </p:cNvGraphicFramePr>
          <p:nvPr/>
        </p:nvGraphicFramePr>
        <p:xfrm>
          <a:off x="4298430" y="3062990"/>
          <a:ext cx="2286000" cy="444500"/>
        </p:xfrm>
        <a:graphic>
          <a:graphicData uri="http://schemas.openxmlformats.org/presentationml/2006/ole">
            <mc:AlternateContent xmlns:mc="http://schemas.openxmlformats.org/markup-compatibility/2006">
              <mc:Choice xmlns:v="urn:schemas-microsoft-com:vml" Requires="v">
                <p:oleObj name="Equation" r:id="rId2" imgW="2286000" imgH="444240" progId="Equation.DSMT4">
                  <p:embed/>
                </p:oleObj>
              </mc:Choice>
              <mc:Fallback>
                <p:oleObj name="Equation" r:id="rId2" imgW="2286000" imgH="4442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98430" y="3062990"/>
                        <a:ext cx="2286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554220" y="3441700"/>
          <a:ext cx="1778000" cy="520700"/>
        </p:xfrm>
        <a:graphic>
          <a:graphicData uri="http://schemas.openxmlformats.org/presentationml/2006/ole">
            <mc:AlternateContent xmlns:mc="http://schemas.openxmlformats.org/markup-compatibility/2006">
              <mc:Choice xmlns:v="urn:schemas-microsoft-com:vml" Requires="v">
                <p:oleObj name="Equation" r:id="rId4" imgW="1777680" imgH="520560" progId="Equation.DSMT4">
                  <p:embed/>
                </p:oleObj>
              </mc:Choice>
              <mc:Fallback>
                <p:oleObj name="Equation" r:id="rId4" imgW="1777680" imgH="5205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4220" y="3441700"/>
                        <a:ext cx="17780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2" name="Object 4"/>
          <p:cNvGraphicFramePr>
            <a:graphicFrameLocks noChangeAspect="1"/>
          </p:cNvGraphicFramePr>
          <p:nvPr>
            <p:extLst>
              <p:ext uri="{D42A27DB-BD31-4B8C-83A1-F6EECF244321}">
                <p14:modId xmlns:p14="http://schemas.microsoft.com/office/powerpoint/2010/main" val="3640949894"/>
              </p:ext>
            </p:extLst>
          </p:nvPr>
        </p:nvGraphicFramePr>
        <p:xfrm>
          <a:off x="1968500" y="3848100"/>
          <a:ext cx="6261100" cy="571500"/>
        </p:xfrm>
        <a:graphic>
          <a:graphicData uri="http://schemas.openxmlformats.org/presentationml/2006/ole">
            <mc:AlternateContent xmlns:mc="http://schemas.openxmlformats.org/markup-compatibility/2006">
              <mc:Choice xmlns:v="urn:schemas-microsoft-com:vml" Requires="v">
                <p:oleObj name="Equation" r:id="rId6" imgW="6260760" imgH="571320" progId="Equation.DSMT4">
                  <p:embed/>
                </p:oleObj>
              </mc:Choice>
              <mc:Fallback>
                <p:oleObj name="Equation" r:id="rId6" imgW="6260760" imgH="5713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68500" y="3848100"/>
                        <a:ext cx="6261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the Curl of a Vector Field</a:t>
            </a:r>
          </a:p>
        </p:txBody>
      </p:sp>
      <p:sp>
        <p:nvSpPr>
          <p:cNvPr id="3" name="Content Placeholder 2"/>
          <p:cNvSpPr>
            <a:spLocks noGrp="1"/>
          </p:cNvSpPr>
          <p:nvPr>
            <p:ph idx="1"/>
          </p:nvPr>
        </p:nvSpPr>
        <p:spPr/>
        <p:txBody>
          <a:bodyPr/>
          <a:lstStyle/>
          <a:p>
            <a:r>
              <a:rPr lang="en-US" dirty="0"/>
              <a:t>Find the curl of the vector field			      in the plane.</a:t>
            </a:r>
          </a:p>
          <a:p>
            <a:r>
              <a:rPr lang="en-US" b="1" dirty="0"/>
              <a:t>Solution</a:t>
            </a:r>
          </a:p>
          <a:p>
            <a:r>
              <a:rPr lang="en-US" dirty="0"/>
              <a:t>The calculation itself is easily accomplished.</a:t>
            </a:r>
          </a:p>
        </p:txBody>
      </p:sp>
      <p:graphicFrame>
        <p:nvGraphicFramePr>
          <p:cNvPr id="11266" name="Object 2"/>
          <p:cNvGraphicFramePr>
            <a:graphicFrameLocks noChangeAspect="1"/>
          </p:cNvGraphicFramePr>
          <p:nvPr/>
        </p:nvGraphicFramePr>
        <p:xfrm>
          <a:off x="5112270" y="1309140"/>
          <a:ext cx="2247900" cy="469900"/>
        </p:xfrm>
        <a:graphic>
          <a:graphicData uri="http://schemas.openxmlformats.org/presentationml/2006/ole">
            <mc:AlternateContent xmlns:mc="http://schemas.openxmlformats.org/markup-compatibility/2006">
              <mc:Choice xmlns:v="urn:schemas-microsoft-com:vml" Requires="v">
                <p:oleObj name="Equation" r:id="rId2" imgW="2247840" imgH="469800" progId="Equation.DSMT4">
                  <p:embed/>
                </p:oleObj>
              </mc:Choice>
              <mc:Fallback>
                <p:oleObj name="Equation" r:id="rId2" imgW="224784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12270" y="1309140"/>
                        <a:ext cx="2247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the Curl of a Vector Field (cont.)</a:t>
            </a:r>
          </a:p>
        </p:txBody>
      </p:sp>
      <p:graphicFrame>
        <p:nvGraphicFramePr>
          <p:cNvPr id="12291" name="Object 3"/>
          <p:cNvGraphicFramePr>
            <a:graphicFrameLocks noChangeAspect="1"/>
          </p:cNvGraphicFramePr>
          <p:nvPr/>
        </p:nvGraphicFramePr>
        <p:xfrm>
          <a:off x="1447800" y="2057400"/>
          <a:ext cx="2133600" cy="469900"/>
        </p:xfrm>
        <a:graphic>
          <a:graphicData uri="http://schemas.openxmlformats.org/presentationml/2006/ole">
            <mc:AlternateContent xmlns:mc="http://schemas.openxmlformats.org/markup-compatibility/2006">
              <mc:Choice xmlns:v="urn:schemas-microsoft-com:vml" Requires="v">
                <p:oleObj name="Equation" r:id="rId2" imgW="2133360" imgH="469800" progId="Equation.DSMT4">
                  <p:embed/>
                </p:oleObj>
              </mc:Choice>
              <mc:Fallback>
                <p:oleObj name="Equation" r:id="rId2" imgW="213336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2057400"/>
                        <a:ext cx="213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3568700" y="1294150"/>
          <a:ext cx="2298700" cy="2044700"/>
        </p:xfrm>
        <a:graphic>
          <a:graphicData uri="http://schemas.openxmlformats.org/presentationml/2006/ole">
            <mc:AlternateContent xmlns:mc="http://schemas.openxmlformats.org/markup-compatibility/2006">
              <mc:Choice xmlns:v="urn:schemas-microsoft-com:vml" Requires="v">
                <p:oleObj name="Equation" r:id="rId4" imgW="2298600" imgH="2044440" progId="Equation.DSMT4">
                  <p:embed/>
                </p:oleObj>
              </mc:Choice>
              <mc:Fallback>
                <p:oleObj name="Equation" r:id="rId4" imgW="2298600" imgH="20444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68700" y="1294150"/>
                        <a:ext cx="2298700" cy="204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447800" y="3276600"/>
          <a:ext cx="5740400" cy="2070100"/>
        </p:xfrm>
        <a:graphic>
          <a:graphicData uri="http://schemas.openxmlformats.org/presentationml/2006/ole">
            <mc:AlternateContent xmlns:mc="http://schemas.openxmlformats.org/markup-compatibility/2006">
              <mc:Choice xmlns:v="urn:schemas-microsoft-com:vml" Requires="v">
                <p:oleObj name="Equation" r:id="rId6" imgW="5740200" imgH="2070000" progId="Equation.DSMT4">
                  <p:embed/>
                </p:oleObj>
              </mc:Choice>
              <mc:Fallback>
                <p:oleObj name="Equation" r:id="rId6" imgW="5740200" imgH="20700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47800" y="3276600"/>
                        <a:ext cx="5740400" cy="207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447800" y="5486400"/>
          <a:ext cx="2362200" cy="469900"/>
        </p:xfrm>
        <a:graphic>
          <a:graphicData uri="http://schemas.openxmlformats.org/presentationml/2006/ole">
            <mc:AlternateContent xmlns:mc="http://schemas.openxmlformats.org/markup-compatibility/2006">
              <mc:Choice xmlns:v="urn:schemas-microsoft-com:vml" Requires="v">
                <p:oleObj name="Equation" r:id="rId8" imgW="2361960" imgH="469800" progId="Equation.DSMT4">
                  <p:embed/>
                </p:oleObj>
              </mc:Choice>
              <mc:Fallback>
                <p:oleObj name="Equation" r:id="rId8" imgW="236196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47800" y="5486400"/>
                        <a:ext cx="2362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886200" y="5563850"/>
          <a:ext cx="889000" cy="393700"/>
        </p:xfrm>
        <a:graphic>
          <a:graphicData uri="http://schemas.openxmlformats.org/presentationml/2006/ole">
            <mc:AlternateContent xmlns:mc="http://schemas.openxmlformats.org/markup-compatibility/2006">
              <mc:Choice xmlns:v="urn:schemas-microsoft-com:vml" Requires="v">
                <p:oleObj name="Equation" r:id="rId10" imgW="888840" imgH="393480" progId="Equation.DSMT4">
                  <p:embed/>
                </p:oleObj>
              </mc:Choice>
              <mc:Fallback>
                <p:oleObj name="Equation" r:id="rId10" imgW="888840" imgH="3934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86200" y="5563850"/>
                        <a:ext cx="889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593360" y="2133600"/>
          <a:ext cx="774700" cy="393700"/>
        </p:xfrm>
        <a:graphic>
          <a:graphicData uri="http://schemas.openxmlformats.org/presentationml/2006/ole">
            <mc:AlternateContent xmlns:mc="http://schemas.openxmlformats.org/markup-compatibility/2006">
              <mc:Choice xmlns:v="urn:schemas-microsoft-com:vml" Requires="v">
                <p:oleObj name="Equation" r:id="rId12" imgW="774360" imgH="393480" progId="Equation.DSMT4">
                  <p:embed/>
                </p:oleObj>
              </mc:Choice>
              <mc:Fallback>
                <p:oleObj name="Equation" r:id="rId12" imgW="774360" imgH="3934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3360" y="2133600"/>
                        <a:ext cx="774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the Curl of a Vector Field (cont.)</a:t>
            </a:r>
          </a:p>
        </p:txBody>
      </p:sp>
      <p:sp>
        <p:nvSpPr>
          <p:cNvPr id="3" name="Content Placeholder 2"/>
          <p:cNvSpPr>
            <a:spLocks noGrp="1"/>
          </p:cNvSpPr>
          <p:nvPr>
            <p:ph idx="1"/>
          </p:nvPr>
        </p:nvSpPr>
        <p:spPr/>
        <p:txBody>
          <a:bodyPr/>
          <a:lstStyle/>
          <a:p>
            <a:r>
              <a:rPr lang="en-US" dirty="0"/>
              <a:t>The physical interpretation of this result is worth our attention. If </a:t>
            </a:r>
            <a:r>
              <a:rPr lang="en-US" b="1" dirty="0"/>
              <a:t>F</a:t>
            </a:r>
            <a:r>
              <a:rPr lang="en-US" dirty="0"/>
              <a:t> models the velocity field for a fluid in the plane, such as water flowing toward a drain over the flat bottom of a sink, then the curl of </a:t>
            </a:r>
            <a:r>
              <a:rPr lang="en-US" b="1" dirty="0"/>
              <a:t>F</a:t>
            </a:r>
            <a:r>
              <a:rPr lang="en-US" dirty="0"/>
              <a:t> at any given point tells us something about the forces felt by a very small paddle wheel with axis in the </a:t>
            </a:r>
            <a:r>
              <a:rPr lang="en-US" b="1" dirty="0"/>
              <a:t>k</a:t>
            </a:r>
            <a:r>
              <a:rPr lang="en-US" dirty="0"/>
              <a:t> direction (see Figure 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the Curl of a Vector Field (cont.)</a:t>
            </a:r>
          </a:p>
        </p:txBody>
      </p:sp>
      <p:pic>
        <p:nvPicPr>
          <p:cNvPr id="13314" name="Picture 2"/>
          <p:cNvPicPr>
            <a:picLocks noChangeAspect="1" noChangeArrowheads="1"/>
          </p:cNvPicPr>
          <p:nvPr/>
        </p:nvPicPr>
        <p:blipFill>
          <a:blip r:embed="rId2" cstate="print"/>
          <a:srcRect/>
          <a:stretch>
            <a:fillRect/>
          </a:stretch>
        </p:blipFill>
        <p:spPr bwMode="auto">
          <a:xfrm>
            <a:off x="533400" y="1143000"/>
            <a:ext cx="4114800" cy="4360596"/>
          </a:xfrm>
          <a:prstGeom prst="rect">
            <a:avLst/>
          </a:prstGeom>
          <a:noFill/>
          <a:ln w="9525">
            <a:noFill/>
            <a:miter lim="800000"/>
            <a:headEnd/>
            <a:tailEnd/>
          </a:ln>
        </p:spPr>
      </p:pic>
      <p:pic>
        <p:nvPicPr>
          <p:cNvPr id="13315" name="Picture 3"/>
          <p:cNvPicPr>
            <a:picLocks noChangeAspect="1" noChangeArrowheads="1"/>
          </p:cNvPicPr>
          <p:nvPr/>
        </p:nvPicPr>
        <p:blipFill>
          <a:blip r:embed="rId3" cstate="print"/>
          <a:srcRect/>
          <a:stretch>
            <a:fillRect/>
          </a:stretch>
        </p:blipFill>
        <p:spPr bwMode="auto">
          <a:xfrm>
            <a:off x="4495800" y="1286435"/>
            <a:ext cx="4114800" cy="4123765"/>
          </a:xfrm>
          <a:prstGeom prst="rect">
            <a:avLst/>
          </a:prstGeom>
          <a:noFill/>
          <a:ln w="9525">
            <a:noFill/>
            <a:miter lim="800000"/>
            <a:headEnd/>
            <a:tailEnd/>
          </a:ln>
        </p:spPr>
      </p:pic>
      <p:sp>
        <p:nvSpPr>
          <p:cNvPr id="6" name="Rectangle 5"/>
          <p:cNvSpPr/>
          <p:nvPr/>
        </p:nvSpPr>
        <p:spPr>
          <a:xfrm>
            <a:off x="3846096" y="5486400"/>
            <a:ext cx="1451808" cy="523220"/>
          </a:xfrm>
          <a:prstGeom prst="rect">
            <a:avLst/>
          </a:prstGeom>
        </p:spPr>
        <p:txBody>
          <a:bodyPr wrap="none">
            <a:spAutoFit/>
          </a:bodyPr>
          <a:lstStyle/>
          <a:p>
            <a:r>
              <a:rPr lang="en-US" sz="2800" b="1" dirty="0"/>
              <a:t>Figure 3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the Curl of a Vector Field (cont.)</a:t>
            </a:r>
          </a:p>
        </p:txBody>
      </p:sp>
      <p:sp>
        <p:nvSpPr>
          <p:cNvPr id="3" name="Content Placeholder 2"/>
          <p:cNvSpPr>
            <a:spLocks noGrp="1"/>
          </p:cNvSpPr>
          <p:nvPr>
            <p:ph idx="1"/>
          </p:nvPr>
        </p:nvSpPr>
        <p:spPr/>
        <p:txBody>
          <a:bodyPr/>
          <a:lstStyle/>
          <a:p>
            <a:r>
              <a:rPr lang="en-US" dirty="0"/>
              <a:t>If curl </a:t>
            </a:r>
            <a:r>
              <a:rPr lang="en-US" b="1" dirty="0"/>
              <a:t>F</a:t>
            </a:r>
            <a:r>
              <a:rPr lang="en-US" dirty="0"/>
              <a:t>(</a:t>
            </a:r>
            <a:r>
              <a:rPr lang="en-US" i="1" dirty="0"/>
              <a:t>x</a:t>
            </a:r>
            <a:r>
              <a:rPr lang="en-US" dirty="0"/>
              <a:t>, </a:t>
            </a:r>
            <a:r>
              <a:rPr lang="en-US" i="1" dirty="0"/>
              <a:t>y</a:t>
            </a:r>
            <a:r>
              <a:rPr lang="en-US" dirty="0"/>
              <a:t>) = </a:t>
            </a:r>
            <a:r>
              <a:rPr lang="en-US" i="1" dirty="0"/>
              <a:t>c</a:t>
            </a:r>
            <a:r>
              <a:rPr lang="en-US" b="1" dirty="0"/>
              <a:t>k</a:t>
            </a:r>
            <a:r>
              <a:rPr lang="en-US" dirty="0"/>
              <a:t>, with </a:t>
            </a:r>
            <a:r>
              <a:rPr lang="en-US" i="1" dirty="0"/>
              <a:t>c</a:t>
            </a:r>
            <a:r>
              <a:rPr lang="en-US" dirty="0"/>
              <a:t> &gt; 0, the paddle wheel at (</a:t>
            </a:r>
            <a:r>
              <a:rPr lang="en-US" i="1" dirty="0"/>
              <a:t>x</a:t>
            </a:r>
            <a:r>
              <a:rPr lang="en-US" dirty="0"/>
              <a:t>, </a:t>
            </a:r>
            <a:r>
              <a:rPr lang="en-US" i="1" dirty="0"/>
              <a:t>y</a:t>
            </a:r>
            <a:r>
              <a:rPr lang="en-US" dirty="0"/>
              <a:t>) spins in the positive (counterclockwise) direction; if </a:t>
            </a:r>
            <a:br>
              <a:rPr lang="en-US" dirty="0"/>
            </a:br>
            <a:r>
              <a:rPr lang="en-US" dirty="0"/>
              <a:t>curl</a:t>
            </a:r>
            <a:r>
              <a:rPr lang="en-US" b="1" dirty="0"/>
              <a:t> F</a:t>
            </a:r>
            <a:r>
              <a:rPr lang="en-US" dirty="0"/>
              <a:t>(</a:t>
            </a:r>
            <a:r>
              <a:rPr lang="en-US" i="1" dirty="0"/>
              <a:t>x</a:t>
            </a:r>
            <a:r>
              <a:rPr lang="en-US" dirty="0"/>
              <a:t>, </a:t>
            </a:r>
            <a:r>
              <a:rPr lang="en-US" i="1" dirty="0"/>
              <a:t>y</a:t>
            </a:r>
            <a:r>
              <a:rPr lang="en-US" dirty="0"/>
              <a:t>) = </a:t>
            </a:r>
            <a:r>
              <a:rPr lang="en-US" i="1" dirty="0"/>
              <a:t>c</a:t>
            </a:r>
            <a:r>
              <a:rPr lang="en-US" b="1" dirty="0"/>
              <a:t>k</a:t>
            </a:r>
            <a:r>
              <a:rPr lang="en-US" dirty="0"/>
              <a:t>, with </a:t>
            </a:r>
            <a:r>
              <a:rPr lang="en-US" i="1" dirty="0"/>
              <a:t>c</a:t>
            </a:r>
            <a:r>
              <a:rPr lang="en-US" dirty="0"/>
              <a:t> &lt; 0, the wheel spins in the opposite direction. And if curl </a:t>
            </a:r>
            <a:r>
              <a:rPr lang="en-US" b="1" dirty="0"/>
              <a:t>F</a:t>
            </a:r>
            <a:r>
              <a:rPr lang="en-US" dirty="0"/>
              <a:t>(</a:t>
            </a:r>
            <a:r>
              <a:rPr lang="en-US" i="1" dirty="0"/>
              <a:t>x</a:t>
            </a:r>
            <a:r>
              <a:rPr lang="en-US" dirty="0"/>
              <a:t>, </a:t>
            </a:r>
            <a:r>
              <a:rPr lang="en-US" i="1" dirty="0"/>
              <a:t>y</a:t>
            </a:r>
            <a:r>
              <a:rPr lang="en-US" dirty="0"/>
              <a:t>) = </a:t>
            </a:r>
            <a:r>
              <a:rPr lang="en-US" b="1" dirty="0"/>
              <a:t>0</a:t>
            </a:r>
            <a:r>
              <a:rPr lang="en-US" dirty="0"/>
              <a:t>, the wheel doesn’t spin at all, though that doesn’t mean that there are no forces at the point (</a:t>
            </a:r>
            <a:r>
              <a:rPr lang="en-US" i="1" dirty="0"/>
              <a:t>x</a:t>
            </a:r>
            <a:r>
              <a:rPr lang="en-US" dirty="0"/>
              <a:t>, </a:t>
            </a:r>
            <a:r>
              <a:rPr lang="en-US" i="1" dirty="0"/>
              <a:t>y</a:t>
            </a:r>
            <a:r>
              <a:rPr lang="en-US" dirty="0"/>
              <a:t>)—a paddle wheel at such a point may feel a force pushing it, but not spinning it.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the Curl of a Vector Field (cont.)</a:t>
            </a:r>
          </a:p>
        </p:txBody>
      </p:sp>
      <p:sp>
        <p:nvSpPr>
          <p:cNvPr id="3" name="Content Placeholder 2"/>
          <p:cNvSpPr>
            <a:spLocks noGrp="1"/>
          </p:cNvSpPr>
          <p:nvPr>
            <p:ph idx="1"/>
          </p:nvPr>
        </p:nvSpPr>
        <p:spPr/>
        <p:txBody>
          <a:bodyPr/>
          <a:lstStyle/>
          <a:p>
            <a:r>
              <a:rPr lang="en-US" dirty="0"/>
              <a:t>Figure 4 is a scaled illustration</a:t>
            </a:r>
            <a:br>
              <a:rPr lang="en-US" dirty="0"/>
            </a:br>
            <a:r>
              <a:rPr lang="en-US" dirty="0"/>
              <a:t>of the velocity field </a:t>
            </a:r>
            <a:br>
              <a:rPr lang="en-US" dirty="0"/>
            </a:br>
            <a:r>
              <a:rPr lang="en-US" dirty="0"/>
              <a:t>		       Since we </a:t>
            </a:r>
            <a:br>
              <a:rPr lang="en-US" dirty="0"/>
            </a:br>
            <a:r>
              <a:rPr lang="en-US" dirty="0"/>
              <a:t>know the curl of </a:t>
            </a:r>
            <a:r>
              <a:rPr lang="en-US" b="1" dirty="0"/>
              <a:t>F</a:t>
            </a:r>
            <a:r>
              <a:rPr lang="en-US" dirty="0"/>
              <a:t> is </a:t>
            </a:r>
            <a:r>
              <a:rPr lang="en-US" dirty="0">
                <a:latin typeface="Symbol" pitchFamily="18" charset="2"/>
              </a:rPr>
              <a:t>-</a:t>
            </a:r>
            <a:r>
              <a:rPr lang="en-US" dirty="0"/>
              <a:t>2</a:t>
            </a:r>
            <a:r>
              <a:rPr lang="en-US" b="1" dirty="0"/>
              <a:t>k</a:t>
            </a:r>
            <a:r>
              <a:rPr lang="en-US" dirty="0"/>
              <a:t> at </a:t>
            </a:r>
            <a:br>
              <a:rPr lang="en-US" dirty="0"/>
            </a:br>
            <a:r>
              <a:rPr lang="en-US" dirty="0"/>
              <a:t>every point, a small paddle </a:t>
            </a:r>
            <a:br>
              <a:rPr lang="en-US" dirty="0"/>
            </a:br>
            <a:r>
              <a:rPr lang="en-US" dirty="0"/>
              <a:t>wheel at any point in the </a:t>
            </a:r>
            <a:br>
              <a:rPr lang="en-US" dirty="0"/>
            </a:br>
            <a:r>
              <a:rPr lang="en-US" dirty="0"/>
              <a:t>plane spins in the clockwise </a:t>
            </a:r>
            <a:br>
              <a:rPr lang="en-US" dirty="0"/>
            </a:br>
            <a:r>
              <a:rPr lang="en-US" dirty="0"/>
              <a:t>direction (at the same rate) </a:t>
            </a:r>
            <a:br>
              <a:rPr lang="en-US" dirty="0"/>
            </a:br>
            <a:r>
              <a:rPr lang="en-US" dirty="0"/>
              <a:t>as a result of the field.</a:t>
            </a:r>
          </a:p>
        </p:txBody>
      </p:sp>
      <p:pic>
        <p:nvPicPr>
          <p:cNvPr id="14338" name="Picture 2"/>
          <p:cNvPicPr>
            <a:picLocks noChangeAspect="1" noChangeArrowheads="1"/>
          </p:cNvPicPr>
          <p:nvPr/>
        </p:nvPicPr>
        <p:blipFill>
          <a:blip r:embed="rId2" cstate="print"/>
          <a:srcRect/>
          <a:stretch>
            <a:fillRect/>
          </a:stretch>
        </p:blipFill>
        <p:spPr bwMode="auto">
          <a:xfrm>
            <a:off x="5029200" y="1371603"/>
            <a:ext cx="3657600" cy="3699885"/>
          </a:xfrm>
          <a:prstGeom prst="rect">
            <a:avLst/>
          </a:prstGeom>
          <a:noFill/>
          <a:ln w="9525">
            <a:noFill/>
            <a:miter lim="800000"/>
            <a:headEnd/>
            <a:tailEnd/>
          </a:ln>
        </p:spPr>
      </p:pic>
      <p:sp>
        <p:nvSpPr>
          <p:cNvPr id="7" name="Rectangle 6"/>
          <p:cNvSpPr/>
          <p:nvPr/>
        </p:nvSpPr>
        <p:spPr>
          <a:xfrm>
            <a:off x="6096000" y="5181600"/>
            <a:ext cx="1370055" cy="523220"/>
          </a:xfrm>
          <a:prstGeom prst="rect">
            <a:avLst/>
          </a:prstGeom>
        </p:spPr>
        <p:txBody>
          <a:bodyPr wrap="none">
            <a:spAutoFit/>
          </a:bodyPr>
          <a:lstStyle/>
          <a:p>
            <a:r>
              <a:rPr lang="en-US" sz="2800" b="1" dirty="0"/>
              <a:t>Figure 4</a:t>
            </a:r>
          </a:p>
        </p:txBody>
      </p:sp>
      <p:graphicFrame>
        <p:nvGraphicFramePr>
          <p:cNvPr id="14339" name="Object 3"/>
          <p:cNvGraphicFramePr>
            <a:graphicFrameLocks noChangeAspect="1"/>
          </p:cNvGraphicFramePr>
          <p:nvPr/>
        </p:nvGraphicFramePr>
        <p:xfrm>
          <a:off x="548390" y="2164830"/>
          <a:ext cx="2336800" cy="469900"/>
        </p:xfrm>
        <a:graphic>
          <a:graphicData uri="http://schemas.openxmlformats.org/presentationml/2006/ole">
            <mc:AlternateContent xmlns:mc="http://schemas.openxmlformats.org/markup-compatibility/2006">
              <mc:Choice xmlns:v="urn:schemas-microsoft-com:vml" Requires="v">
                <p:oleObj name="Equation" r:id="rId3" imgW="2336760" imgH="469800" progId="Equation.DSMT4">
                  <p:embed/>
                </p:oleObj>
              </mc:Choice>
              <mc:Fallback>
                <p:oleObj name="Equation" r:id="rId3" imgW="233676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390" y="2164830"/>
                        <a:ext cx="2336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a:xfrm>
            <a:off x="419548" y="1097280"/>
            <a:ext cx="8229600" cy="4846320"/>
          </a:xfrm>
        </p:spPr>
        <p:txBody>
          <a:bodyPr>
            <a:noAutofit/>
          </a:bodyPr>
          <a:lstStyle/>
          <a:p>
            <a:r>
              <a:rPr lang="en-US" dirty="0"/>
              <a:t>Green’s Theorem relates line integrals around a closed path to double integrals over the region enclosed by the path.</a:t>
            </a:r>
          </a:p>
          <a:p>
            <a:pPr>
              <a:spcBef>
                <a:spcPts val="0"/>
              </a:spcBef>
            </a:pPr>
            <a:r>
              <a:rPr lang="en-US" dirty="0"/>
              <a:t>The principle at the heart of </a:t>
            </a:r>
            <a:br>
              <a:rPr lang="en-US" dirty="0"/>
            </a:br>
            <a:r>
              <a:rPr lang="en-US" dirty="0"/>
              <a:t>Green’s Theorem is most </a:t>
            </a:r>
            <a:br>
              <a:rPr lang="en-US" dirty="0"/>
            </a:br>
            <a:r>
              <a:rPr lang="en-US" dirty="0"/>
              <a:t>evident if we first apply it to a</a:t>
            </a:r>
            <a:br>
              <a:rPr lang="en-US" dirty="0"/>
            </a:br>
            <a:r>
              <a:rPr lang="en-US" dirty="0"/>
              <a:t>simple closed path </a:t>
            </a:r>
            <a:r>
              <a:rPr lang="en-US" i="1" dirty="0"/>
              <a:t>C</a:t>
            </a:r>
            <a:r>
              <a:rPr lang="en-US" dirty="0"/>
              <a:t> such as in </a:t>
            </a:r>
            <a:br>
              <a:rPr lang="en-US" dirty="0"/>
            </a:br>
            <a:r>
              <a:rPr lang="en-US" dirty="0"/>
              <a:t>Figure 5, where every line </a:t>
            </a:r>
            <a:br>
              <a:rPr lang="en-US" dirty="0"/>
            </a:br>
            <a:r>
              <a:rPr lang="en-US" dirty="0"/>
              <a:t>parallel to a coordinate axis </a:t>
            </a:r>
            <a:br>
              <a:rPr lang="en-US" dirty="0"/>
            </a:br>
            <a:r>
              <a:rPr lang="en-US" dirty="0"/>
              <a:t>intersects </a:t>
            </a:r>
            <a:r>
              <a:rPr lang="en-US" i="1" dirty="0"/>
              <a:t>C</a:t>
            </a:r>
            <a:r>
              <a:rPr lang="en-US" dirty="0"/>
              <a:t> in at most two </a:t>
            </a:r>
            <a:br>
              <a:rPr lang="en-US" dirty="0"/>
            </a:br>
            <a:r>
              <a:rPr lang="en-US" dirty="0"/>
              <a:t>points.</a:t>
            </a:r>
          </a:p>
        </p:txBody>
      </p:sp>
      <p:pic>
        <p:nvPicPr>
          <p:cNvPr id="45058" name="Picture 2"/>
          <p:cNvPicPr>
            <a:picLocks noChangeAspect="1" noChangeArrowheads="1"/>
          </p:cNvPicPr>
          <p:nvPr/>
        </p:nvPicPr>
        <p:blipFill>
          <a:blip r:embed="rId2" cstate="print"/>
          <a:srcRect/>
          <a:stretch>
            <a:fillRect/>
          </a:stretch>
        </p:blipFill>
        <p:spPr bwMode="auto">
          <a:xfrm>
            <a:off x="5105400" y="2057400"/>
            <a:ext cx="3657600" cy="3612351"/>
          </a:xfrm>
          <a:prstGeom prst="rect">
            <a:avLst/>
          </a:prstGeom>
          <a:noFill/>
          <a:ln w="9525">
            <a:noFill/>
            <a:miter lim="800000"/>
            <a:headEnd/>
            <a:tailEnd/>
          </a:ln>
        </p:spPr>
      </p:pic>
      <p:sp>
        <p:nvSpPr>
          <p:cNvPr id="5" name="Rectangle 4"/>
          <p:cNvSpPr/>
          <p:nvPr/>
        </p:nvSpPr>
        <p:spPr>
          <a:xfrm>
            <a:off x="6324600" y="5408141"/>
            <a:ext cx="1370055" cy="523220"/>
          </a:xfrm>
          <a:prstGeom prst="rect">
            <a:avLst/>
          </a:prstGeom>
        </p:spPr>
        <p:txBody>
          <a:bodyPr wrap="none">
            <a:spAutoFit/>
          </a:bodyPr>
          <a:lstStyle/>
          <a:p>
            <a:r>
              <a:rPr lang="en-US" sz="2800" b="1" dirty="0"/>
              <a:t>Figure 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p:txBody>
          <a:bodyPr>
            <a:noAutofit/>
          </a:bodyPr>
          <a:lstStyle/>
          <a:p>
            <a:r>
              <a:rPr lang="en-US" dirty="0"/>
              <a:t>We develop the theorem under the assumption that the orientation of </a:t>
            </a:r>
            <a:r>
              <a:rPr lang="en-US" i="1" dirty="0"/>
              <a:t>C</a:t>
            </a:r>
            <a:r>
              <a:rPr lang="en-US" dirty="0"/>
              <a:t> is positive, which we denote with a counterclockwise circle on the integral sign, such as </a:t>
            </a:r>
            <a:r>
              <a:rPr lang="en-US" dirty="0">
                <a:latin typeface="Cambria Math" panose="02040503050406030204" pitchFamily="18" charset="0"/>
                <a:ea typeface="Cambria Math" panose="02040503050406030204" pitchFamily="18" charset="0"/>
              </a:rPr>
              <a:t>∳,</a:t>
            </a:r>
            <a:br>
              <a:rPr lang="en-US" dirty="0"/>
            </a:br>
            <a:r>
              <a:rPr lang="en-US" dirty="0"/>
              <a:t>and we let </a:t>
            </a:r>
            <a:r>
              <a:rPr lang="en-US" i="1" dirty="0"/>
              <a:t>R</a:t>
            </a:r>
            <a:r>
              <a:rPr lang="en-US" dirty="0"/>
              <a:t> denote the region enclosed by </a:t>
            </a:r>
            <a:r>
              <a:rPr lang="en-US" i="1" dirty="0"/>
              <a:t>C</a:t>
            </a:r>
            <a:r>
              <a:rPr lang="en-US" dirty="0"/>
              <a:t>. To use Green’s Theorem in evaluating the line integral of a vector field		    around </a:t>
            </a:r>
            <a:r>
              <a:rPr lang="en-US" i="1" dirty="0"/>
              <a:t>C</a:t>
            </a:r>
            <a:r>
              <a:rPr lang="en-US" dirty="0"/>
              <a:t>, we assume that </a:t>
            </a:r>
            <a:r>
              <a:rPr lang="en-US" b="1" dirty="0"/>
              <a:t>F</a:t>
            </a:r>
            <a:r>
              <a:rPr lang="en-US" dirty="0"/>
              <a:t> has continuous first partial derivatives on an open region containing </a:t>
            </a:r>
            <a:r>
              <a:rPr lang="en-US" i="1" dirty="0"/>
              <a:t>R</a:t>
            </a:r>
            <a:r>
              <a:rPr lang="en-US" dirty="0"/>
              <a:t>. </a:t>
            </a:r>
          </a:p>
        </p:txBody>
      </p:sp>
      <p:graphicFrame>
        <p:nvGraphicFramePr>
          <p:cNvPr id="46083" name="Object 3"/>
          <p:cNvGraphicFramePr>
            <a:graphicFrameLocks noChangeAspect="1"/>
          </p:cNvGraphicFramePr>
          <p:nvPr/>
        </p:nvGraphicFramePr>
        <p:xfrm>
          <a:off x="2273300" y="3497080"/>
          <a:ext cx="1231900" cy="419100"/>
        </p:xfrm>
        <a:graphic>
          <a:graphicData uri="http://schemas.openxmlformats.org/presentationml/2006/ole">
            <mc:AlternateContent xmlns:mc="http://schemas.openxmlformats.org/markup-compatibility/2006">
              <mc:Choice xmlns:v="urn:schemas-microsoft-com:vml" Requires="v">
                <p:oleObj name="Equation" r:id="rId2" imgW="1231560" imgH="419040" progId="Equation.DSMT4">
                  <p:embed/>
                </p:oleObj>
              </mc:Choice>
              <mc:Fallback>
                <p:oleObj name="Equation" r:id="rId2" imgW="1231560" imgH="4190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3300" y="3497080"/>
                        <a:ext cx="12319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p:txBody>
          <a:bodyPr>
            <a:noAutofit/>
          </a:bodyPr>
          <a:lstStyle/>
          <a:p>
            <a:r>
              <a:rPr lang="en-US" dirty="0"/>
              <a:t>We already know that the total circulation of </a:t>
            </a:r>
            <a:r>
              <a:rPr lang="en-US" b="1" dirty="0"/>
              <a:t>F</a:t>
            </a:r>
            <a:r>
              <a:rPr lang="en-US" dirty="0"/>
              <a:t> around </a:t>
            </a:r>
            <a:r>
              <a:rPr lang="en-US" i="1" dirty="0"/>
              <a:t>C</a:t>
            </a:r>
            <a:r>
              <a:rPr lang="en-US" dirty="0"/>
              <a:t> can be written as</a:t>
            </a:r>
          </a:p>
          <a:p>
            <a:endParaRPr lang="en-US" dirty="0"/>
          </a:p>
          <a:p>
            <a:endParaRPr lang="en-US" dirty="0"/>
          </a:p>
          <a:p>
            <a:r>
              <a:rPr lang="en-US" dirty="0"/>
              <a:t>and we now examine the two integrals</a:t>
            </a:r>
            <a:r>
              <a:rPr lang="en-US" dirty="0">
                <a:latin typeface="Cambria Math" panose="02040503050406030204" pitchFamily="18" charset="0"/>
                <a:ea typeface="Cambria Math" panose="02040503050406030204" pitchFamily="18" charset="0"/>
              </a:rPr>
              <a:t> ∳</a:t>
            </a:r>
            <a:r>
              <a:rPr lang="en-US" i="1" baseline="-25000" dirty="0">
                <a:latin typeface="+mj-lt"/>
                <a:ea typeface="Cambria Math" panose="02040503050406030204" pitchFamily="18" charset="0"/>
              </a:rPr>
              <a:t>C </a:t>
            </a:r>
            <a:r>
              <a:rPr lang="en-US" i="1" dirty="0" err="1">
                <a:ea typeface="Cambria Math" panose="02040503050406030204" pitchFamily="18" charset="0"/>
              </a:rPr>
              <a:t>Pdx</a:t>
            </a:r>
            <a:r>
              <a:rPr lang="en-US" dirty="0"/>
              <a:t>  and  </a:t>
            </a:r>
          </a:p>
          <a:p>
            <a:r>
              <a:rPr lang="en-US" dirty="0">
                <a:latin typeface="Cambria Math" panose="02040503050406030204" pitchFamily="18" charset="0"/>
                <a:ea typeface="Cambria Math" panose="02040503050406030204" pitchFamily="18" charset="0"/>
              </a:rPr>
              <a:t>∳</a:t>
            </a:r>
            <a:r>
              <a:rPr lang="en-US" i="1" baseline="-25000" dirty="0">
                <a:ea typeface="Cambria Math" panose="02040503050406030204" pitchFamily="18" charset="0"/>
              </a:rPr>
              <a:t>C </a:t>
            </a:r>
            <a:r>
              <a:rPr lang="en-US" i="1" dirty="0" err="1"/>
              <a:t>Qdy</a:t>
            </a:r>
            <a:r>
              <a:rPr lang="en-US" dirty="0"/>
              <a:t>  individually.</a:t>
            </a:r>
          </a:p>
        </p:txBody>
      </p:sp>
      <p:graphicFrame>
        <p:nvGraphicFramePr>
          <p:cNvPr id="47108" name="Object 4"/>
          <p:cNvGraphicFramePr>
            <a:graphicFrameLocks noChangeAspect="1"/>
          </p:cNvGraphicFramePr>
          <p:nvPr>
            <p:extLst>
              <p:ext uri="{D42A27DB-BD31-4B8C-83A1-F6EECF244321}">
                <p14:modId xmlns:p14="http://schemas.microsoft.com/office/powerpoint/2010/main" val="2256739087"/>
              </p:ext>
            </p:extLst>
          </p:nvPr>
        </p:nvGraphicFramePr>
        <p:xfrm>
          <a:off x="2171700" y="2463800"/>
          <a:ext cx="4800600" cy="393700"/>
        </p:xfrm>
        <a:graphic>
          <a:graphicData uri="http://schemas.openxmlformats.org/presentationml/2006/ole">
            <mc:AlternateContent xmlns:mc="http://schemas.openxmlformats.org/markup-compatibility/2006">
              <mc:Choice xmlns:v="urn:schemas-microsoft-com:vml" Requires="v">
                <p:oleObj name="Equation" r:id="rId2" imgW="4800600" imgH="393480" progId="Equation.DSMT4">
                  <p:embed/>
                </p:oleObj>
              </mc:Choice>
              <mc:Fallback>
                <p:oleObj name="Equation" r:id="rId2" imgW="4800600" imgH="393480" progId="Equation.DSMT4">
                  <p:embed/>
                  <p:pic>
                    <p:nvPicPr>
                      <p:cNvPr id="0" name="Picture 4"/>
                      <p:cNvPicPr>
                        <a:picLocks noChangeAspect="1" noChangeArrowheads="1"/>
                      </p:cNvPicPr>
                      <p:nvPr/>
                    </p:nvPicPr>
                    <p:blipFill>
                      <a:blip r:embed="rId3"/>
                      <a:srcRect/>
                      <a:stretch>
                        <a:fillRect/>
                      </a:stretch>
                    </p:blipFill>
                    <p:spPr bwMode="auto">
                      <a:xfrm>
                        <a:off x="2171700" y="2463800"/>
                        <a:ext cx="4800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9ACD32A8-C689-4EDA-BD93-578B2782806A}"/>
              </a:ext>
            </a:extLst>
          </p:cNvPr>
          <p:cNvSpPr/>
          <p:nvPr/>
        </p:nvSpPr>
        <p:spPr>
          <a:xfrm>
            <a:off x="1600200" y="2286000"/>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
        <p:nvSpPr>
          <p:cNvPr id="9" name="Rectangle 8">
            <a:extLst>
              <a:ext uri="{FF2B5EF4-FFF2-40B4-BE49-F238E27FC236}">
                <a16:creationId xmlns:a16="http://schemas.microsoft.com/office/drawing/2014/main" id="{6AB5AC70-0B94-4A0B-9DDA-65F6632B28B3}"/>
              </a:ext>
            </a:extLst>
          </p:cNvPr>
          <p:cNvSpPr/>
          <p:nvPr/>
        </p:nvSpPr>
        <p:spPr>
          <a:xfrm>
            <a:off x="3276600" y="2286000"/>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
        <p:nvSpPr>
          <p:cNvPr id="10" name="Rectangle 9">
            <a:extLst>
              <a:ext uri="{FF2B5EF4-FFF2-40B4-BE49-F238E27FC236}">
                <a16:creationId xmlns:a16="http://schemas.microsoft.com/office/drawing/2014/main" id="{C1C0B53C-A7BF-4369-AE1C-011DFB162071}"/>
              </a:ext>
            </a:extLst>
          </p:cNvPr>
          <p:cNvSpPr/>
          <p:nvPr/>
        </p:nvSpPr>
        <p:spPr>
          <a:xfrm>
            <a:off x="4757457" y="2286000"/>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a:xfrm>
            <a:off x="457200" y="1219200"/>
            <a:ext cx="8229600" cy="4729460"/>
          </a:xfrm>
        </p:spPr>
        <p:txBody>
          <a:bodyPr>
            <a:noAutofit/>
          </a:bodyPr>
          <a:lstStyle/>
          <a:p>
            <a:r>
              <a:rPr lang="en-US" b="1" dirty="0"/>
              <a:t>Claim 1:</a:t>
            </a:r>
            <a:r>
              <a:rPr lang="en-US" dirty="0"/>
              <a:t> 			        To prove this, split </a:t>
            </a:r>
            <a:r>
              <a:rPr lang="en-US" i="1" dirty="0"/>
              <a:t>C</a:t>
            </a:r>
            <a:r>
              <a:rPr lang="en-US" dirty="0"/>
              <a:t> into </a:t>
            </a:r>
          </a:p>
          <a:p>
            <a:pPr>
              <a:spcBef>
                <a:spcPts val="2400"/>
              </a:spcBef>
            </a:pPr>
            <a:r>
              <a:rPr lang="en-US" dirty="0"/>
              <a:t>the two functions of </a:t>
            </a:r>
            <a:r>
              <a:rPr lang="en-US" i="1" dirty="0"/>
              <a:t>x</a:t>
            </a:r>
            <a:r>
              <a:rPr lang="en-US" dirty="0"/>
              <a:t> </a:t>
            </a:r>
            <a:br>
              <a:rPr lang="en-US" dirty="0"/>
            </a:br>
            <a:r>
              <a:rPr lang="en-US" dirty="0"/>
              <a:t>illustrated in Figure 6, and note</a:t>
            </a:r>
            <a:br>
              <a:rPr lang="en-US" dirty="0"/>
            </a:br>
            <a:r>
              <a:rPr lang="en-US" dirty="0"/>
              <a:t>that by the Fundamental </a:t>
            </a:r>
            <a:br>
              <a:rPr lang="en-US" dirty="0"/>
            </a:br>
            <a:r>
              <a:rPr lang="en-US" dirty="0"/>
              <a:t>Theorem of Calculus</a:t>
            </a:r>
          </a:p>
        </p:txBody>
      </p:sp>
      <p:graphicFrame>
        <p:nvGraphicFramePr>
          <p:cNvPr id="48130" name="Object 2"/>
          <p:cNvGraphicFramePr>
            <a:graphicFrameLocks noChangeAspect="1"/>
          </p:cNvGraphicFramePr>
          <p:nvPr>
            <p:extLst>
              <p:ext uri="{D42A27DB-BD31-4B8C-83A1-F6EECF244321}">
                <p14:modId xmlns:p14="http://schemas.microsoft.com/office/powerpoint/2010/main" val="3675563170"/>
              </p:ext>
            </p:extLst>
          </p:nvPr>
        </p:nvGraphicFramePr>
        <p:xfrm>
          <a:off x="2362200" y="1066800"/>
          <a:ext cx="2362200" cy="939800"/>
        </p:xfrm>
        <a:graphic>
          <a:graphicData uri="http://schemas.openxmlformats.org/presentationml/2006/ole">
            <mc:AlternateContent xmlns:mc="http://schemas.openxmlformats.org/markup-compatibility/2006">
              <mc:Choice xmlns:v="urn:schemas-microsoft-com:vml" Requires="v">
                <p:oleObj name="Equation" r:id="rId2" imgW="2361960" imgH="939600" progId="Equation.DSMT4">
                  <p:embed/>
                </p:oleObj>
              </mc:Choice>
              <mc:Fallback>
                <p:oleObj name="Equation" r:id="rId2" imgW="2361960" imgH="939600" progId="Equation.DSMT4">
                  <p:embed/>
                  <p:pic>
                    <p:nvPicPr>
                      <p:cNvPr id="0" name="Picture 2"/>
                      <p:cNvPicPr>
                        <a:picLocks noChangeAspect="1" noChangeArrowheads="1"/>
                      </p:cNvPicPr>
                      <p:nvPr/>
                    </p:nvPicPr>
                    <p:blipFill>
                      <a:blip r:embed="rId3"/>
                      <a:srcRect/>
                      <a:stretch>
                        <a:fillRect/>
                      </a:stretch>
                    </p:blipFill>
                    <p:spPr bwMode="auto">
                      <a:xfrm>
                        <a:off x="2362200" y="1066800"/>
                        <a:ext cx="2362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48131" name="Picture 3"/>
          <p:cNvPicPr>
            <a:picLocks noChangeAspect="1" noChangeArrowheads="1"/>
          </p:cNvPicPr>
          <p:nvPr/>
        </p:nvPicPr>
        <p:blipFill>
          <a:blip r:embed="rId4" cstate="print"/>
          <a:srcRect/>
          <a:stretch>
            <a:fillRect/>
          </a:stretch>
        </p:blipFill>
        <p:spPr bwMode="auto">
          <a:xfrm>
            <a:off x="5105400" y="1988574"/>
            <a:ext cx="3581400" cy="3574180"/>
          </a:xfrm>
          <a:prstGeom prst="rect">
            <a:avLst/>
          </a:prstGeom>
          <a:noFill/>
          <a:ln w="9525">
            <a:noFill/>
            <a:miter lim="800000"/>
            <a:headEnd/>
            <a:tailEnd/>
          </a:ln>
        </p:spPr>
      </p:pic>
      <p:sp>
        <p:nvSpPr>
          <p:cNvPr id="8" name="Rectangle 7"/>
          <p:cNvSpPr/>
          <p:nvPr/>
        </p:nvSpPr>
        <p:spPr>
          <a:xfrm>
            <a:off x="6248400" y="5486400"/>
            <a:ext cx="1370055" cy="523220"/>
          </a:xfrm>
          <a:prstGeom prst="rect">
            <a:avLst/>
          </a:prstGeom>
        </p:spPr>
        <p:txBody>
          <a:bodyPr wrap="none">
            <a:spAutoFit/>
          </a:bodyPr>
          <a:lstStyle/>
          <a:p>
            <a:r>
              <a:rPr lang="en-US" sz="2800" b="1" dirty="0"/>
              <a:t>Figure 6</a:t>
            </a:r>
          </a:p>
        </p:txBody>
      </p:sp>
      <p:graphicFrame>
        <p:nvGraphicFramePr>
          <p:cNvPr id="48133" name="Object 5"/>
          <p:cNvGraphicFramePr>
            <a:graphicFrameLocks noChangeAspect="1"/>
          </p:cNvGraphicFramePr>
          <p:nvPr/>
        </p:nvGraphicFramePr>
        <p:xfrm>
          <a:off x="838200" y="3962400"/>
          <a:ext cx="1511300" cy="901700"/>
        </p:xfrm>
        <a:graphic>
          <a:graphicData uri="http://schemas.openxmlformats.org/presentationml/2006/ole">
            <mc:AlternateContent xmlns:mc="http://schemas.openxmlformats.org/markup-compatibility/2006">
              <mc:Choice xmlns:v="urn:schemas-microsoft-com:vml" Requires="v">
                <p:oleObj name="Equation" r:id="rId5" imgW="1511280" imgH="901440" progId="Equation.DSMT4">
                  <p:embed/>
                </p:oleObj>
              </mc:Choice>
              <mc:Fallback>
                <p:oleObj name="Equation" r:id="rId5" imgW="1511280" imgH="9014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3962400"/>
                        <a:ext cx="1511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2424660" y="4084820"/>
          <a:ext cx="2095500" cy="698500"/>
        </p:xfrm>
        <a:graphic>
          <a:graphicData uri="http://schemas.openxmlformats.org/presentationml/2006/ole">
            <mc:AlternateContent xmlns:mc="http://schemas.openxmlformats.org/markup-compatibility/2006">
              <mc:Choice xmlns:v="urn:schemas-microsoft-com:vml" Requires="v">
                <p:oleObj name="Equation" r:id="rId7" imgW="2095200" imgH="698400" progId="Equation.DSMT4">
                  <p:embed/>
                </p:oleObj>
              </mc:Choice>
              <mc:Fallback>
                <p:oleObj name="Equation" r:id="rId7" imgW="2095200" imgH="6984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24660" y="4084820"/>
                        <a:ext cx="20955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8135" name="Object 7"/>
          <p:cNvGraphicFramePr>
            <a:graphicFrameLocks noChangeAspect="1"/>
          </p:cNvGraphicFramePr>
          <p:nvPr>
            <p:extLst>
              <p:ext uri="{D42A27DB-BD31-4B8C-83A1-F6EECF244321}">
                <p14:modId xmlns:p14="http://schemas.microsoft.com/office/powerpoint/2010/main" val="3127909511"/>
              </p:ext>
            </p:extLst>
          </p:nvPr>
        </p:nvGraphicFramePr>
        <p:xfrm>
          <a:off x="838200" y="5016500"/>
          <a:ext cx="3721100" cy="546100"/>
        </p:xfrm>
        <a:graphic>
          <a:graphicData uri="http://schemas.openxmlformats.org/presentationml/2006/ole">
            <mc:AlternateContent xmlns:mc="http://schemas.openxmlformats.org/markup-compatibility/2006">
              <mc:Choice xmlns:v="urn:schemas-microsoft-com:vml" Requires="v">
                <p:oleObj name="Equation" r:id="rId9" imgW="3720960" imgH="545760" progId="Equation.DSMT4">
                  <p:embed/>
                </p:oleObj>
              </mc:Choice>
              <mc:Fallback>
                <p:oleObj name="Equation" r:id="rId9" imgW="3720960" imgH="5457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8200" y="5016500"/>
                        <a:ext cx="37211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a:extLst>
              <a:ext uri="{FF2B5EF4-FFF2-40B4-BE49-F238E27FC236}">
                <a16:creationId xmlns:a16="http://schemas.microsoft.com/office/drawing/2014/main" id="{3B0C6825-37F1-496E-9EF5-C36ACBA3912E}"/>
              </a:ext>
            </a:extLst>
          </p:cNvPr>
          <p:cNvSpPr/>
          <p:nvPr/>
        </p:nvSpPr>
        <p:spPr>
          <a:xfrm>
            <a:off x="1795275" y="1120914"/>
            <a:ext cx="643125" cy="707886"/>
          </a:xfrm>
          <a:prstGeom prst="rect">
            <a:avLst/>
          </a:prstGeom>
        </p:spPr>
        <p:txBody>
          <a:bodyPr wrap="none">
            <a:spAutoFit/>
          </a:bodyPr>
          <a:lstStyle/>
          <a:p>
            <a:r>
              <a:rPr lang="en-US" sz="4000" dirty="0">
                <a:solidFill>
                  <a:srgbClr val="366092"/>
                </a:solidFill>
                <a:latin typeface="Cambria Math" panose="02040503050406030204" pitchFamily="18" charset="0"/>
                <a:ea typeface="Cambria Math" panose="02040503050406030204" pitchFamily="18" charset="0"/>
              </a:rPr>
              <a:t>∳</a:t>
            </a:r>
            <a:r>
              <a:rPr lang="en-US" sz="2800" i="1" baseline="-25000" dirty="0">
                <a:solidFill>
                  <a:srgbClr val="366092"/>
                </a:solidFill>
                <a:ea typeface="Cambria Math" panose="02040503050406030204" pitchFamily="18" charset="0"/>
              </a:rPr>
              <a:t>C</a:t>
            </a:r>
            <a:endParaRPr lang="en-US" dirty="0">
              <a:solidFill>
                <a:srgbClr val="36609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Divergence (Flux Density) of a Vector Field </a:t>
            </a:r>
          </a:p>
        </p:txBody>
      </p:sp>
      <p:sp>
        <p:nvSpPr>
          <p:cNvPr id="3" name="Content Placeholder 2"/>
          <p:cNvSpPr>
            <a:spLocks noGrp="1"/>
          </p:cNvSpPr>
          <p:nvPr>
            <p:ph idx="1"/>
          </p:nvPr>
        </p:nvSpPr>
        <p:spPr>
          <a:xfrm>
            <a:off x="457200" y="1280160"/>
            <a:ext cx="8229600" cy="4434840"/>
          </a:xfrm>
          <a:solidFill>
            <a:srgbClr val="FFFFCC"/>
          </a:solidFill>
          <a:ln w="28575">
            <a:solidFill>
              <a:srgbClr val="000000"/>
            </a:solidFill>
          </a:ln>
        </p:spPr>
        <p:txBody>
          <a:bodyPr/>
          <a:lstStyle/>
          <a:p>
            <a:r>
              <a:rPr lang="en-US" dirty="0">
                <a:solidFill>
                  <a:srgbClr val="000000"/>
                </a:solidFill>
              </a:rPr>
              <a:t>The </a:t>
            </a:r>
            <a:r>
              <a:rPr lang="en-US" b="1" dirty="0">
                <a:solidFill>
                  <a:srgbClr val="C00000"/>
                </a:solidFill>
              </a:rPr>
              <a:t>divergence</a:t>
            </a:r>
            <a:r>
              <a:rPr lang="en-US" dirty="0">
                <a:solidFill>
                  <a:srgbClr val="000000"/>
                </a:solidFill>
              </a:rPr>
              <a:t>, or </a:t>
            </a:r>
            <a:r>
              <a:rPr lang="en-US" b="1" dirty="0">
                <a:solidFill>
                  <a:srgbClr val="C00000"/>
                </a:solidFill>
              </a:rPr>
              <a:t>flux density</a:t>
            </a:r>
            <a:r>
              <a:rPr lang="en-US" dirty="0">
                <a:solidFill>
                  <a:srgbClr val="000000"/>
                </a:solidFill>
              </a:rPr>
              <a:t>, of a vector field </a:t>
            </a:r>
            <a:br>
              <a:rPr lang="en-US" dirty="0">
                <a:solidFill>
                  <a:srgbClr val="000000"/>
                </a:solidFill>
              </a:rPr>
            </a:br>
            <a:r>
              <a:rPr lang="en-US" dirty="0">
                <a:solidFill>
                  <a:srgbClr val="000000"/>
                </a:solidFill>
              </a:rPr>
              <a:t>				 is the scalar function</a:t>
            </a:r>
          </a:p>
          <a:p>
            <a:pPr>
              <a:lnSpc>
                <a:spcPct val="250000"/>
              </a:lnSpc>
            </a:pPr>
            <a:endParaRPr lang="en-US" dirty="0">
              <a:solidFill>
                <a:srgbClr val="000000"/>
              </a:solidFill>
            </a:endParaRPr>
          </a:p>
          <a:p>
            <a:r>
              <a:rPr lang="en-US" dirty="0">
                <a:solidFill>
                  <a:srgbClr val="000000"/>
                </a:solidFill>
              </a:rPr>
              <a:t>For a vector field			        of three variables,</a:t>
            </a:r>
          </a:p>
          <a:p>
            <a:endParaRPr lang="en-US" dirty="0">
              <a:solidFill>
                <a:srgbClr val="000000"/>
              </a:solidFill>
            </a:endParaRPr>
          </a:p>
          <a:p>
            <a:endParaRPr lang="en-US" dirty="0">
              <a:solidFill>
                <a:srgbClr val="000000"/>
              </a:solidFill>
            </a:endParaRPr>
          </a:p>
        </p:txBody>
      </p:sp>
      <p:graphicFrame>
        <p:nvGraphicFramePr>
          <p:cNvPr id="1026" name="Object 2"/>
          <p:cNvGraphicFramePr>
            <a:graphicFrameLocks noChangeAspect="1"/>
          </p:cNvGraphicFramePr>
          <p:nvPr>
            <p:extLst>
              <p:ext uri="{D42A27DB-BD31-4B8C-83A1-F6EECF244321}">
                <p14:modId xmlns:p14="http://schemas.microsoft.com/office/powerpoint/2010/main" val="3225423503"/>
              </p:ext>
            </p:extLst>
          </p:nvPr>
        </p:nvGraphicFramePr>
        <p:xfrm>
          <a:off x="558800" y="1689100"/>
          <a:ext cx="3632200" cy="520700"/>
        </p:xfrm>
        <a:graphic>
          <a:graphicData uri="http://schemas.openxmlformats.org/presentationml/2006/ole">
            <mc:AlternateContent xmlns:mc="http://schemas.openxmlformats.org/markup-compatibility/2006">
              <mc:Choice xmlns:v="urn:schemas-microsoft-com:vml" Requires="v">
                <p:oleObj name="Equation" r:id="rId2" imgW="3632040" imgH="520560" progId="Equation.DSMT4">
                  <p:embed/>
                </p:oleObj>
              </mc:Choice>
              <mc:Fallback>
                <p:oleObj name="Equation" r:id="rId2" imgW="3632040" imgH="5205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1689100"/>
                        <a:ext cx="36322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7" name="Object 3"/>
          <p:cNvGraphicFramePr>
            <a:graphicFrameLocks noChangeAspect="1"/>
          </p:cNvGraphicFramePr>
          <p:nvPr>
            <p:extLst>
              <p:ext uri="{D42A27DB-BD31-4B8C-83A1-F6EECF244321}">
                <p14:modId xmlns:p14="http://schemas.microsoft.com/office/powerpoint/2010/main" val="3617327498"/>
              </p:ext>
            </p:extLst>
          </p:nvPr>
        </p:nvGraphicFramePr>
        <p:xfrm>
          <a:off x="3397250" y="2298700"/>
          <a:ext cx="2349500" cy="901700"/>
        </p:xfrm>
        <a:graphic>
          <a:graphicData uri="http://schemas.openxmlformats.org/presentationml/2006/ole">
            <mc:AlternateContent xmlns:mc="http://schemas.openxmlformats.org/markup-compatibility/2006">
              <mc:Choice xmlns:v="urn:schemas-microsoft-com:vml" Requires="v">
                <p:oleObj name="Equation" r:id="rId4" imgW="2349360" imgH="901440" progId="Equation.DSMT4">
                  <p:embed/>
                </p:oleObj>
              </mc:Choice>
              <mc:Fallback>
                <p:oleObj name="Equation" r:id="rId4" imgW="2349360" imgH="9014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7250" y="2298700"/>
                        <a:ext cx="2349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1779639497"/>
              </p:ext>
            </p:extLst>
          </p:nvPr>
        </p:nvGraphicFramePr>
        <p:xfrm>
          <a:off x="3048000" y="3416300"/>
          <a:ext cx="2679700" cy="469900"/>
        </p:xfrm>
        <a:graphic>
          <a:graphicData uri="http://schemas.openxmlformats.org/presentationml/2006/ole">
            <mc:AlternateContent xmlns:mc="http://schemas.openxmlformats.org/markup-compatibility/2006">
              <mc:Choice xmlns:v="urn:schemas-microsoft-com:vml" Requires="v">
                <p:oleObj name="Equation" r:id="rId6" imgW="2679480" imgH="469800" progId="Equation.DSMT4">
                  <p:embed/>
                </p:oleObj>
              </mc:Choice>
              <mc:Fallback>
                <p:oleObj name="Equation" r:id="rId6" imgW="2679480" imgH="4698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3416300"/>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1376486094"/>
              </p:ext>
            </p:extLst>
          </p:nvPr>
        </p:nvGraphicFramePr>
        <p:xfrm>
          <a:off x="3022600" y="4114800"/>
          <a:ext cx="3098800" cy="901700"/>
        </p:xfrm>
        <a:graphic>
          <a:graphicData uri="http://schemas.openxmlformats.org/presentationml/2006/ole">
            <mc:AlternateContent xmlns:mc="http://schemas.openxmlformats.org/markup-compatibility/2006">
              <mc:Choice xmlns:v="urn:schemas-microsoft-com:vml" Requires="v">
                <p:oleObj name="Equation" r:id="rId8" imgW="3098520" imgH="901440" progId="Equation.DSMT4">
                  <p:embed/>
                </p:oleObj>
              </mc:Choice>
              <mc:Fallback>
                <p:oleObj name="Equation" r:id="rId8" imgW="3098520" imgH="90144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22600" y="4114800"/>
                        <a:ext cx="3098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p:txBody>
          <a:bodyPr/>
          <a:lstStyle/>
          <a:p>
            <a:r>
              <a:rPr lang="en-US" dirty="0"/>
              <a:t>so</a:t>
            </a:r>
          </a:p>
        </p:txBody>
      </p:sp>
      <p:graphicFrame>
        <p:nvGraphicFramePr>
          <p:cNvPr id="49155" name="Object 3"/>
          <p:cNvGraphicFramePr>
            <a:graphicFrameLocks noChangeAspect="1"/>
          </p:cNvGraphicFramePr>
          <p:nvPr>
            <p:extLst>
              <p:ext uri="{D42A27DB-BD31-4B8C-83A1-F6EECF244321}">
                <p14:modId xmlns:p14="http://schemas.microsoft.com/office/powerpoint/2010/main" val="982258353"/>
              </p:ext>
            </p:extLst>
          </p:nvPr>
        </p:nvGraphicFramePr>
        <p:xfrm>
          <a:off x="1235440" y="1722620"/>
          <a:ext cx="1219200" cy="952500"/>
        </p:xfrm>
        <a:graphic>
          <a:graphicData uri="http://schemas.openxmlformats.org/presentationml/2006/ole">
            <mc:AlternateContent xmlns:mc="http://schemas.openxmlformats.org/markup-compatibility/2006">
              <mc:Choice xmlns:v="urn:schemas-microsoft-com:vml" Requires="v">
                <p:oleObj name="Equation" r:id="rId2" imgW="1218960" imgH="952200" progId="Equation.DSMT4">
                  <p:embed/>
                </p:oleObj>
              </mc:Choice>
              <mc:Fallback>
                <p:oleObj name="Equation" r:id="rId2" imgW="1218960" imgH="9522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5440" y="1722620"/>
                        <a:ext cx="1219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6" name="Object 4"/>
          <p:cNvGraphicFramePr>
            <a:graphicFrameLocks noChangeAspect="1"/>
          </p:cNvGraphicFramePr>
          <p:nvPr/>
        </p:nvGraphicFramePr>
        <p:xfrm>
          <a:off x="2590800" y="1676400"/>
          <a:ext cx="2501900" cy="901700"/>
        </p:xfrm>
        <a:graphic>
          <a:graphicData uri="http://schemas.openxmlformats.org/presentationml/2006/ole">
            <mc:AlternateContent xmlns:mc="http://schemas.openxmlformats.org/markup-compatibility/2006">
              <mc:Choice xmlns:v="urn:schemas-microsoft-com:vml" Requires="v">
                <p:oleObj name="Equation" r:id="rId4" imgW="2501640" imgH="901440" progId="Equation.DSMT4">
                  <p:embed/>
                </p:oleObj>
              </mc:Choice>
              <mc:Fallback>
                <p:oleObj name="Equation" r:id="rId4" imgW="2501640" imgH="9014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0800" y="1676400"/>
                        <a:ext cx="2501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7" name="Object 5"/>
          <p:cNvGraphicFramePr>
            <a:graphicFrameLocks noChangeAspect="1"/>
          </p:cNvGraphicFramePr>
          <p:nvPr/>
        </p:nvGraphicFramePr>
        <p:xfrm>
          <a:off x="2590800" y="2751667"/>
          <a:ext cx="4635500" cy="698500"/>
        </p:xfrm>
        <a:graphic>
          <a:graphicData uri="http://schemas.openxmlformats.org/presentationml/2006/ole">
            <mc:AlternateContent xmlns:mc="http://schemas.openxmlformats.org/markup-compatibility/2006">
              <mc:Choice xmlns:v="urn:schemas-microsoft-com:vml" Requires="v">
                <p:oleObj name="Equation" r:id="rId6" imgW="4635360" imgH="698400" progId="Equation.DSMT4">
                  <p:embed/>
                </p:oleObj>
              </mc:Choice>
              <mc:Fallback>
                <p:oleObj name="Equation" r:id="rId6" imgW="4635360" imgH="6984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2751667"/>
                        <a:ext cx="46355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8" name="Object 6"/>
          <p:cNvGraphicFramePr>
            <a:graphicFrameLocks noChangeAspect="1"/>
          </p:cNvGraphicFramePr>
          <p:nvPr/>
        </p:nvGraphicFramePr>
        <p:xfrm>
          <a:off x="2590800" y="3624263"/>
          <a:ext cx="5257800" cy="698500"/>
        </p:xfrm>
        <a:graphic>
          <a:graphicData uri="http://schemas.openxmlformats.org/presentationml/2006/ole">
            <mc:AlternateContent xmlns:mc="http://schemas.openxmlformats.org/markup-compatibility/2006">
              <mc:Choice xmlns:v="urn:schemas-microsoft-com:vml" Requires="v">
                <p:oleObj name="Equation" r:id="rId8" imgW="5257800" imgH="698400" progId="Equation.DSMT4">
                  <p:embed/>
                </p:oleObj>
              </mc:Choice>
              <mc:Fallback>
                <p:oleObj name="Equation" r:id="rId8" imgW="5257800" imgH="698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90800" y="3624263"/>
                        <a:ext cx="52578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9" name="Object 7"/>
          <p:cNvGraphicFramePr>
            <a:graphicFrameLocks noChangeAspect="1"/>
          </p:cNvGraphicFramePr>
          <p:nvPr/>
        </p:nvGraphicFramePr>
        <p:xfrm>
          <a:off x="2590800" y="4495800"/>
          <a:ext cx="2755900" cy="673100"/>
        </p:xfrm>
        <a:graphic>
          <a:graphicData uri="http://schemas.openxmlformats.org/presentationml/2006/ole">
            <mc:AlternateContent xmlns:mc="http://schemas.openxmlformats.org/markup-compatibility/2006">
              <mc:Choice xmlns:v="urn:schemas-microsoft-com:vml" Requires="v">
                <p:oleObj name="Equation" r:id="rId10" imgW="2755800" imgH="672840" progId="Equation.DSMT4">
                  <p:embed/>
                </p:oleObj>
              </mc:Choice>
              <mc:Fallback>
                <p:oleObj name="Equation" r:id="rId10" imgW="2755800" imgH="67284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90800" y="4495800"/>
                        <a:ext cx="27559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60" name="Object 8"/>
          <p:cNvGraphicFramePr>
            <a:graphicFrameLocks noChangeAspect="1"/>
          </p:cNvGraphicFramePr>
          <p:nvPr>
            <p:extLst>
              <p:ext uri="{D42A27DB-BD31-4B8C-83A1-F6EECF244321}">
                <p14:modId xmlns:p14="http://schemas.microsoft.com/office/powerpoint/2010/main" val="1569484518"/>
              </p:ext>
            </p:extLst>
          </p:nvPr>
        </p:nvGraphicFramePr>
        <p:xfrm>
          <a:off x="5422900" y="4610100"/>
          <a:ext cx="1739900" cy="393700"/>
        </p:xfrm>
        <a:graphic>
          <a:graphicData uri="http://schemas.openxmlformats.org/presentationml/2006/ole">
            <mc:AlternateContent xmlns:mc="http://schemas.openxmlformats.org/markup-compatibility/2006">
              <mc:Choice xmlns:v="urn:schemas-microsoft-com:vml" Requires="v">
                <p:oleObj name="Equation" r:id="rId12" imgW="1739880" imgH="393480" progId="Equation.DSMT4">
                  <p:embed/>
                </p:oleObj>
              </mc:Choice>
              <mc:Fallback>
                <p:oleObj name="Equation" r:id="rId12" imgW="1739880" imgH="393480" progId="Equation.DSMT4">
                  <p:embed/>
                  <p:pic>
                    <p:nvPicPr>
                      <p:cNvPr id="0" name="Picture 8"/>
                      <p:cNvPicPr>
                        <a:picLocks noChangeAspect="1" noChangeArrowheads="1"/>
                      </p:cNvPicPr>
                      <p:nvPr/>
                    </p:nvPicPr>
                    <p:blipFill>
                      <a:blip r:embed="rId13"/>
                      <a:srcRect/>
                      <a:stretch>
                        <a:fillRect/>
                      </a:stretch>
                    </p:blipFill>
                    <p:spPr bwMode="auto">
                      <a:xfrm>
                        <a:off x="5422900" y="4610100"/>
                        <a:ext cx="1739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a:extLst>
              <a:ext uri="{FF2B5EF4-FFF2-40B4-BE49-F238E27FC236}">
                <a16:creationId xmlns:a16="http://schemas.microsoft.com/office/drawing/2014/main" id="{9779C988-2F41-4D99-BE69-8DCD3BDDDF47}"/>
              </a:ext>
            </a:extLst>
          </p:cNvPr>
          <p:cNvSpPr/>
          <p:nvPr/>
        </p:nvSpPr>
        <p:spPr>
          <a:xfrm>
            <a:off x="5867400" y="4420212"/>
            <a:ext cx="652743" cy="707886"/>
          </a:xfrm>
          <a:prstGeom prst="rect">
            <a:avLst/>
          </a:prstGeom>
        </p:spPr>
        <p:txBody>
          <a:bodyPr wrap="none">
            <a:spAutoFit/>
          </a:bodyPr>
          <a:lstStyle/>
          <a:p>
            <a:r>
              <a:rPr lang="en-US" sz="4000" dirty="0">
                <a:solidFill>
                  <a:srgbClr val="00009F"/>
                </a:solidFill>
                <a:latin typeface="Cambria Math" panose="02040503050406030204" pitchFamily="18" charset="0"/>
                <a:ea typeface="Cambria Math" panose="02040503050406030204" pitchFamily="18" charset="0"/>
              </a:rPr>
              <a:t>∳</a:t>
            </a:r>
            <a:r>
              <a:rPr lang="en-US" sz="2800" i="1" baseline="-25000" dirty="0">
                <a:solidFill>
                  <a:srgbClr val="00009F"/>
                </a:solidFill>
                <a:ea typeface="Cambria Math" panose="02040503050406030204" pitchFamily="18" charset="0"/>
              </a:rPr>
              <a:t>C</a:t>
            </a:r>
            <a:endParaRPr lang="en-US" dirty="0">
              <a:solidFill>
                <a:srgbClr val="0000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1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1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1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915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91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91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a:xfrm>
            <a:off x="457200" y="1219200"/>
            <a:ext cx="8229600" cy="4737100"/>
          </a:xfrm>
        </p:spPr>
        <p:txBody>
          <a:bodyPr>
            <a:noAutofit/>
          </a:bodyPr>
          <a:lstStyle/>
          <a:p>
            <a:r>
              <a:rPr lang="en-US" b="1" dirty="0"/>
              <a:t>Claim 2:			      </a:t>
            </a:r>
            <a:r>
              <a:rPr lang="en-US" dirty="0"/>
              <a:t>We prove this in a similar </a:t>
            </a:r>
          </a:p>
          <a:p>
            <a:pPr>
              <a:spcBef>
                <a:spcPts val="1800"/>
              </a:spcBef>
            </a:pPr>
            <a:r>
              <a:rPr lang="en-US" dirty="0"/>
              <a:t>fashion, but this time by </a:t>
            </a:r>
            <a:br>
              <a:rPr lang="en-US" dirty="0"/>
            </a:br>
            <a:r>
              <a:rPr lang="en-US" dirty="0"/>
              <a:t>splitting </a:t>
            </a:r>
            <a:r>
              <a:rPr lang="en-US" i="1" dirty="0"/>
              <a:t>C</a:t>
            </a:r>
            <a:r>
              <a:rPr lang="en-US" dirty="0"/>
              <a:t> into the two </a:t>
            </a:r>
            <a:br>
              <a:rPr lang="en-US" dirty="0"/>
            </a:br>
            <a:r>
              <a:rPr lang="en-US" dirty="0"/>
              <a:t>functions of </a:t>
            </a:r>
            <a:r>
              <a:rPr lang="en-US" i="1" dirty="0"/>
              <a:t>y</a:t>
            </a:r>
            <a:r>
              <a:rPr lang="en-US" dirty="0"/>
              <a:t> illustrated in </a:t>
            </a:r>
            <a:br>
              <a:rPr lang="en-US" dirty="0"/>
            </a:br>
            <a:r>
              <a:rPr lang="en-US" dirty="0"/>
              <a:t>Figure 7. Then again by the </a:t>
            </a:r>
            <a:br>
              <a:rPr lang="en-US" dirty="0"/>
            </a:br>
            <a:r>
              <a:rPr lang="en-US" dirty="0"/>
              <a:t>Fundamental Theorem of </a:t>
            </a:r>
            <a:br>
              <a:rPr lang="en-US" dirty="0"/>
            </a:br>
            <a:r>
              <a:rPr lang="en-US" dirty="0"/>
              <a:t>Calculus,</a:t>
            </a:r>
          </a:p>
        </p:txBody>
      </p:sp>
      <p:graphicFrame>
        <p:nvGraphicFramePr>
          <p:cNvPr id="50178" name="Object 2"/>
          <p:cNvGraphicFramePr>
            <a:graphicFrameLocks noChangeAspect="1"/>
          </p:cNvGraphicFramePr>
          <p:nvPr>
            <p:extLst>
              <p:ext uri="{D42A27DB-BD31-4B8C-83A1-F6EECF244321}">
                <p14:modId xmlns:p14="http://schemas.microsoft.com/office/powerpoint/2010/main" val="2687276301"/>
              </p:ext>
            </p:extLst>
          </p:nvPr>
        </p:nvGraphicFramePr>
        <p:xfrm>
          <a:off x="2362200" y="1119188"/>
          <a:ext cx="2222500" cy="939800"/>
        </p:xfrm>
        <a:graphic>
          <a:graphicData uri="http://schemas.openxmlformats.org/presentationml/2006/ole">
            <mc:AlternateContent xmlns:mc="http://schemas.openxmlformats.org/markup-compatibility/2006">
              <mc:Choice xmlns:v="urn:schemas-microsoft-com:vml" Requires="v">
                <p:oleObj name="Equation" r:id="rId2" imgW="2222280" imgH="939600" progId="Equation.DSMT4">
                  <p:embed/>
                </p:oleObj>
              </mc:Choice>
              <mc:Fallback>
                <p:oleObj name="Equation" r:id="rId2" imgW="2222280" imgH="939600" progId="Equation.DSMT4">
                  <p:embed/>
                  <p:pic>
                    <p:nvPicPr>
                      <p:cNvPr id="0" name="Picture 2"/>
                      <p:cNvPicPr>
                        <a:picLocks noChangeAspect="1" noChangeArrowheads="1"/>
                      </p:cNvPicPr>
                      <p:nvPr/>
                    </p:nvPicPr>
                    <p:blipFill>
                      <a:blip r:embed="rId3"/>
                      <a:srcRect/>
                      <a:stretch>
                        <a:fillRect/>
                      </a:stretch>
                    </p:blipFill>
                    <p:spPr bwMode="auto">
                      <a:xfrm>
                        <a:off x="2362200" y="1119188"/>
                        <a:ext cx="2222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50179" name="Picture 3"/>
          <p:cNvPicPr>
            <a:picLocks noChangeAspect="1" noChangeArrowheads="1"/>
          </p:cNvPicPr>
          <p:nvPr/>
        </p:nvPicPr>
        <p:blipFill>
          <a:blip r:embed="rId4" cstate="print"/>
          <a:srcRect/>
          <a:stretch>
            <a:fillRect/>
          </a:stretch>
        </p:blipFill>
        <p:spPr bwMode="auto">
          <a:xfrm>
            <a:off x="5029200" y="1831521"/>
            <a:ext cx="3657600" cy="3851729"/>
          </a:xfrm>
          <a:prstGeom prst="rect">
            <a:avLst/>
          </a:prstGeom>
          <a:noFill/>
          <a:ln w="9525">
            <a:noFill/>
            <a:miter lim="800000"/>
            <a:headEnd/>
            <a:tailEnd/>
          </a:ln>
        </p:spPr>
      </p:pic>
      <p:sp>
        <p:nvSpPr>
          <p:cNvPr id="8" name="Rectangle 7"/>
          <p:cNvSpPr/>
          <p:nvPr/>
        </p:nvSpPr>
        <p:spPr>
          <a:xfrm>
            <a:off x="6324600" y="5410200"/>
            <a:ext cx="1370055" cy="523220"/>
          </a:xfrm>
          <a:prstGeom prst="rect">
            <a:avLst/>
          </a:prstGeom>
        </p:spPr>
        <p:txBody>
          <a:bodyPr wrap="none">
            <a:spAutoFit/>
          </a:bodyPr>
          <a:lstStyle/>
          <a:p>
            <a:r>
              <a:rPr lang="en-US" sz="2800" b="1" dirty="0"/>
              <a:t>Figure 7</a:t>
            </a:r>
          </a:p>
        </p:txBody>
      </p:sp>
      <p:graphicFrame>
        <p:nvGraphicFramePr>
          <p:cNvPr id="50181" name="Object 5"/>
          <p:cNvGraphicFramePr>
            <a:graphicFrameLocks noChangeAspect="1"/>
          </p:cNvGraphicFramePr>
          <p:nvPr/>
        </p:nvGraphicFramePr>
        <p:xfrm>
          <a:off x="762000" y="4495800"/>
          <a:ext cx="1562100" cy="838200"/>
        </p:xfrm>
        <a:graphic>
          <a:graphicData uri="http://schemas.openxmlformats.org/presentationml/2006/ole">
            <mc:AlternateContent xmlns:mc="http://schemas.openxmlformats.org/markup-compatibility/2006">
              <mc:Choice xmlns:v="urn:schemas-microsoft-com:vml" Requires="v">
                <p:oleObj name="Equation" r:id="rId5" imgW="1562040" imgH="838080" progId="Equation.DSMT4">
                  <p:embed/>
                </p:oleObj>
              </mc:Choice>
              <mc:Fallback>
                <p:oleObj name="Equation" r:id="rId5" imgW="156204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4495800"/>
                        <a:ext cx="156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762000" y="5410200"/>
          <a:ext cx="3784600" cy="546100"/>
        </p:xfrm>
        <a:graphic>
          <a:graphicData uri="http://schemas.openxmlformats.org/presentationml/2006/ole">
            <mc:AlternateContent xmlns:mc="http://schemas.openxmlformats.org/markup-compatibility/2006">
              <mc:Choice xmlns:v="urn:schemas-microsoft-com:vml" Requires="v">
                <p:oleObj name="Equation" r:id="rId7" imgW="3784320" imgH="545760" progId="Equation.DSMT4">
                  <p:embed/>
                </p:oleObj>
              </mc:Choice>
              <mc:Fallback>
                <p:oleObj name="Equation" r:id="rId7" imgW="3784320" imgH="54576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2000" y="5410200"/>
                        <a:ext cx="37846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2347210" y="4586990"/>
          <a:ext cx="2146300" cy="698500"/>
        </p:xfrm>
        <a:graphic>
          <a:graphicData uri="http://schemas.openxmlformats.org/presentationml/2006/ole">
            <mc:AlternateContent xmlns:mc="http://schemas.openxmlformats.org/markup-compatibility/2006">
              <mc:Choice xmlns:v="urn:schemas-microsoft-com:vml" Requires="v">
                <p:oleObj name="Equation" r:id="rId9" imgW="2145960" imgH="698400" progId="Equation.DSMT4">
                  <p:embed/>
                </p:oleObj>
              </mc:Choice>
              <mc:Fallback>
                <p:oleObj name="Equation" r:id="rId9" imgW="2145960" imgH="698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47210" y="4586990"/>
                        <a:ext cx="21463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a:extLst>
              <a:ext uri="{FF2B5EF4-FFF2-40B4-BE49-F238E27FC236}">
                <a16:creationId xmlns:a16="http://schemas.microsoft.com/office/drawing/2014/main" id="{70424934-C71F-461B-BC8E-4A267E0CF4A5}"/>
              </a:ext>
            </a:extLst>
          </p:cNvPr>
          <p:cNvSpPr/>
          <p:nvPr/>
        </p:nvSpPr>
        <p:spPr>
          <a:xfrm>
            <a:off x="1785657" y="1213570"/>
            <a:ext cx="652743" cy="707886"/>
          </a:xfrm>
          <a:prstGeom prst="rect">
            <a:avLst/>
          </a:prstGeom>
        </p:spPr>
        <p:txBody>
          <a:bodyPr wrap="none">
            <a:spAutoFit/>
          </a:bodyPr>
          <a:lstStyle/>
          <a:p>
            <a:r>
              <a:rPr lang="en-US" sz="4000" dirty="0">
                <a:solidFill>
                  <a:srgbClr val="366092"/>
                </a:solidFill>
                <a:latin typeface="Cambria Math" panose="02040503050406030204" pitchFamily="18" charset="0"/>
                <a:ea typeface="Cambria Math" panose="02040503050406030204" pitchFamily="18" charset="0"/>
              </a:rPr>
              <a:t>∳</a:t>
            </a:r>
            <a:r>
              <a:rPr lang="en-US" sz="2800" i="1" baseline="-25000" dirty="0">
                <a:solidFill>
                  <a:srgbClr val="366092"/>
                </a:solidFill>
                <a:ea typeface="Cambria Math" panose="02040503050406030204" pitchFamily="18" charset="0"/>
              </a:rPr>
              <a:t>C</a:t>
            </a:r>
            <a:endParaRPr lang="en-US" dirty="0">
              <a:solidFill>
                <a:srgbClr val="36609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p:txBody>
          <a:bodyPr/>
          <a:lstStyle/>
          <a:p>
            <a:r>
              <a:rPr lang="en-US" dirty="0"/>
              <a:t>so</a:t>
            </a:r>
          </a:p>
        </p:txBody>
      </p:sp>
      <p:graphicFrame>
        <p:nvGraphicFramePr>
          <p:cNvPr id="51203" name="Object 3"/>
          <p:cNvGraphicFramePr>
            <a:graphicFrameLocks noChangeAspect="1"/>
          </p:cNvGraphicFramePr>
          <p:nvPr/>
        </p:nvGraphicFramePr>
        <p:xfrm>
          <a:off x="1295400" y="1752600"/>
          <a:ext cx="1270000" cy="952500"/>
        </p:xfrm>
        <a:graphic>
          <a:graphicData uri="http://schemas.openxmlformats.org/presentationml/2006/ole">
            <mc:AlternateContent xmlns:mc="http://schemas.openxmlformats.org/markup-compatibility/2006">
              <mc:Choice xmlns:v="urn:schemas-microsoft-com:vml" Requires="v">
                <p:oleObj name="Equation" r:id="rId2" imgW="1269720" imgH="952200" progId="Equation.DSMT4">
                  <p:embed/>
                </p:oleObj>
              </mc:Choice>
              <mc:Fallback>
                <p:oleObj name="Equation" r:id="rId2" imgW="1269720" imgH="9522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752600"/>
                        <a:ext cx="1270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4" name="Object 4"/>
          <p:cNvGraphicFramePr>
            <a:graphicFrameLocks noChangeAspect="1"/>
          </p:cNvGraphicFramePr>
          <p:nvPr>
            <p:extLst>
              <p:ext uri="{D42A27DB-BD31-4B8C-83A1-F6EECF244321}">
                <p14:modId xmlns:p14="http://schemas.microsoft.com/office/powerpoint/2010/main" val="2966426519"/>
              </p:ext>
            </p:extLst>
          </p:nvPr>
        </p:nvGraphicFramePr>
        <p:xfrm>
          <a:off x="2667000" y="1752600"/>
          <a:ext cx="2565400" cy="838200"/>
        </p:xfrm>
        <a:graphic>
          <a:graphicData uri="http://schemas.openxmlformats.org/presentationml/2006/ole">
            <mc:AlternateContent xmlns:mc="http://schemas.openxmlformats.org/markup-compatibility/2006">
              <mc:Choice xmlns:v="urn:schemas-microsoft-com:vml" Requires="v">
                <p:oleObj name="Equation" r:id="rId4" imgW="2565360" imgH="838080" progId="Equation.DSMT4">
                  <p:embed/>
                </p:oleObj>
              </mc:Choice>
              <mc:Fallback>
                <p:oleObj name="Equation" r:id="rId4" imgW="256536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1752600"/>
                        <a:ext cx="256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5" name="Object 5"/>
          <p:cNvGraphicFramePr>
            <a:graphicFrameLocks noChangeAspect="1"/>
          </p:cNvGraphicFramePr>
          <p:nvPr>
            <p:extLst>
              <p:ext uri="{D42A27DB-BD31-4B8C-83A1-F6EECF244321}">
                <p14:modId xmlns:p14="http://schemas.microsoft.com/office/powerpoint/2010/main" val="4281659124"/>
              </p:ext>
            </p:extLst>
          </p:nvPr>
        </p:nvGraphicFramePr>
        <p:xfrm>
          <a:off x="2667000" y="2819400"/>
          <a:ext cx="4826000" cy="698500"/>
        </p:xfrm>
        <a:graphic>
          <a:graphicData uri="http://schemas.openxmlformats.org/presentationml/2006/ole">
            <mc:AlternateContent xmlns:mc="http://schemas.openxmlformats.org/markup-compatibility/2006">
              <mc:Choice xmlns:v="urn:schemas-microsoft-com:vml" Requires="v">
                <p:oleObj name="Equation" r:id="rId6" imgW="4825800" imgH="698400" progId="Equation.DSMT4">
                  <p:embed/>
                </p:oleObj>
              </mc:Choice>
              <mc:Fallback>
                <p:oleObj name="Equation" r:id="rId6" imgW="4825800" imgH="6984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67000" y="2819400"/>
                        <a:ext cx="48260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6" name="Object 6"/>
          <p:cNvGraphicFramePr>
            <a:graphicFrameLocks noChangeAspect="1"/>
          </p:cNvGraphicFramePr>
          <p:nvPr>
            <p:extLst>
              <p:ext uri="{D42A27DB-BD31-4B8C-83A1-F6EECF244321}">
                <p14:modId xmlns:p14="http://schemas.microsoft.com/office/powerpoint/2010/main" val="4035368151"/>
              </p:ext>
            </p:extLst>
          </p:nvPr>
        </p:nvGraphicFramePr>
        <p:xfrm>
          <a:off x="2667000" y="3733800"/>
          <a:ext cx="5219700" cy="698500"/>
        </p:xfrm>
        <a:graphic>
          <a:graphicData uri="http://schemas.openxmlformats.org/presentationml/2006/ole">
            <mc:AlternateContent xmlns:mc="http://schemas.openxmlformats.org/markup-compatibility/2006">
              <mc:Choice xmlns:v="urn:schemas-microsoft-com:vml" Requires="v">
                <p:oleObj name="Equation" r:id="rId8" imgW="5219640" imgH="698400" progId="Equation.DSMT4">
                  <p:embed/>
                </p:oleObj>
              </mc:Choice>
              <mc:Fallback>
                <p:oleObj name="Equation" r:id="rId8" imgW="5219640" imgH="698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7000" y="3733800"/>
                        <a:ext cx="52197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7" name="Object 7"/>
          <p:cNvGraphicFramePr>
            <a:graphicFrameLocks noChangeAspect="1"/>
          </p:cNvGraphicFramePr>
          <p:nvPr>
            <p:extLst>
              <p:ext uri="{D42A27DB-BD31-4B8C-83A1-F6EECF244321}">
                <p14:modId xmlns:p14="http://schemas.microsoft.com/office/powerpoint/2010/main" val="1389643305"/>
              </p:ext>
            </p:extLst>
          </p:nvPr>
        </p:nvGraphicFramePr>
        <p:xfrm>
          <a:off x="2667000" y="4660900"/>
          <a:ext cx="2616200" cy="673100"/>
        </p:xfrm>
        <a:graphic>
          <a:graphicData uri="http://schemas.openxmlformats.org/presentationml/2006/ole">
            <mc:AlternateContent xmlns:mc="http://schemas.openxmlformats.org/markup-compatibility/2006">
              <mc:Choice xmlns:v="urn:schemas-microsoft-com:vml" Requires="v">
                <p:oleObj name="Equation" r:id="rId10" imgW="2616120" imgH="672840" progId="Equation.DSMT4">
                  <p:embed/>
                </p:oleObj>
              </mc:Choice>
              <mc:Fallback>
                <p:oleObj name="Equation" r:id="rId10" imgW="2616120" imgH="67284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67000" y="4660900"/>
                        <a:ext cx="26162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8" name="Object 8"/>
          <p:cNvGraphicFramePr>
            <a:graphicFrameLocks noChangeAspect="1"/>
          </p:cNvGraphicFramePr>
          <p:nvPr>
            <p:extLst>
              <p:ext uri="{D42A27DB-BD31-4B8C-83A1-F6EECF244321}">
                <p14:modId xmlns:p14="http://schemas.microsoft.com/office/powerpoint/2010/main" val="3914410882"/>
              </p:ext>
            </p:extLst>
          </p:nvPr>
        </p:nvGraphicFramePr>
        <p:xfrm>
          <a:off x="5365750" y="4787900"/>
          <a:ext cx="1511300" cy="393700"/>
        </p:xfrm>
        <a:graphic>
          <a:graphicData uri="http://schemas.openxmlformats.org/presentationml/2006/ole">
            <mc:AlternateContent xmlns:mc="http://schemas.openxmlformats.org/markup-compatibility/2006">
              <mc:Choice xmlns:v="urn:schemas-microsoft-com:vml" Requires="v">
                <p:oleObj name="Equation" r:id="rId12" imgW="1511280" imgH="393480" progId="Equation.DSMT4">
                  <p:embed/>
                </p:oleObj>
              </mc:Choice>
              <mc:Fallback>
                <p:oleObj name="Equation" r:id="rId12" imgW="1511280" imgH="393480" progId="Equation.DSMT4">
                  <p:embed/>
                  <p:pic>
                    <p:nvPicPr>
                      <p:cNvPr id="0" name="Picture 8"/>
                      <p:cNvPicPr>
                        <a:picLocks noChangeAspect="1" noChangeArrowheads="1"/>
                      </p:cNvPicPr>
                      <p:nvPr/>
                    </p:nvPicPr>
                    <p:blipFill>
                      <a:blip r:embed="rId13"/>
                      <a:srcRect/>
                      <a:stretch>
                        <a:fillRect/>
                      </a:stretch>
                    </p:blipFill>
                    <p:spPr bwMode="auto">
                      <a:xfrm>
                        <a:off x="5365750" y="4787900"/>
                        <a:ext cx="1511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a:extLst>
              <a:ext uri="{FF2B5EF4-FFF2-40B4-BE49-F238E27FC236}">
                <a16:creationId xmlns:a16="http://schemas.microsoft.com/office/drawing/2014/main" id="{F68D31E3-C46C-47D3-853E-EEA728EE5A32}"/>
              </a:ext>
            </a:extLst>
          </p:cNvPr>
          <p:cNvSpPr/>
          <p:nvPr/>
        </p:nvSpPr>
        <p:spPr>
          <a:xfrm>
            <a:off x="5595657" y="4572000"/>
            <a:ext cx="652743" cy="707886"/>
          </a:xfrm>
          <a:prstGeom prst="rect">
            <a:avLst/>
          </a:prstGeom>
        </p:spPr>
        <p:txBody>
          <a:bodyPr wrap="none">
            <a:spAutoFit/>
          </a:bodyPr>
          <a:lstStyle/>
          <a:p>
            <a:r>
              <a:rPr lang="en-US" sz="4000" dirty="0">
                <a:solidFill>
                  <a:srgbClr val="00009F"/>
                </a:solidFill>
                <a:latin typeface="Cambria Math" panose="02040503050406030204" pitchFamily="18" charset="0"/>
                <a:ea typeface="Cambria Math" panose="02040503050406030204" pitchFamily="18" charset="0"/>
              </a:rPr>
              <a:t>∳</a:t>
            </a:r>
            <a:r>
              <a:rPr lang="en-US" sz="2800" i="1" baseline="-25000" dirty="0">
                <a:solidFill>
                  <a:srgbClr val="00009F"/>
                </a:solidFill>
                <a:ea typeface="Cambria Math" panose="02040503050406030204" pitchFamily="18" charset="0"/>
              </a:rPr>
              <a:t>C</a:t>
            </a:r>
            <a:endParaRPr lang="en-US" dirty="0">
              <a:solidFill>
                <a:srgbClr val="0000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0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0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p:txBody>
          <a:bodyPr>
            <a:normAutofit/>
          </a:bodyPr>
          <a:lstStyle/>
          <a:p>
            <a:r>
              <a:rPr lang="en-US" dirty="0"/>
              <a:t>Combining the two pieces gives us one form of Green’s Theorem:</a:t>
            </a:r>
          </a:p>
          <a:p>
            <a:endParaRPr lang="en-US" dirty="0"/>
          </a:p>
          <a:p>
            <a:endParaRPr lang="en-US" dirty="0"/>
          </a:p>
          <a:p>
            <a:r>
              <a:rPr lang="en-US" dirty="0"/>
              <a:t>As it turns out, Green’s Theorem applies to simple closed paths much more general than what we have used to derive the formula, but we will only sketch how the proof can be extended. Before doing so, we illustrate the theorem’s use.</a:t>
            </a:r>
          </a:p>
        </p:txBody>
      </p:sp>
      <p:graphicFrame>
        <p:nvGraphicFramePr>
          <p:cNvPr id="52226" name="Object 2"/>
          <p:cNvGraphicFramePr>
            <a:graphicFrameLocks noChangeAspect="1"/>
          </p:cNvGraphicFramePr>
          <p:nvPr>
            <p:extLst>
              <p:ext uri="{D42A27DB-BD31-4B8C-83A1-F6EECF244321}">
                <p14:modId xmlns:p14="http://schemas.microsoft.com/office/powerpoint/2010/main" val="1855921520"/>
              </p:ext>
            </p:extLst>
          </p:nvPr>
        </p:nvGraphicFramePr>
        <p:xfrm>
          <a:off x="2571750" y="2286000"/>
          <a:ext cx="4165600" cy="1003300"/>
        </p:xfrm>
        <a:graphic>
          <a:graphicData uri="http://schemas.openxmlformats.org/presentationml/2006/ole">
            <mc:AlternateContent xmlns:mc="http://schemas.openxmlformats.org/markup-compatibility/2006">
              <mc:Choice xmlns:v="urn:schemas-microsoft-com:vml" Requires="v">
                <p:oleObj name="Equation" r:id="rId2" imgW="4165560" imgH="1002960" progId="Equation.DSMT4">
                  <p:embed/>
                </p:oleObj>
              </mc:Choice>
              <mc:Fallback>
                <p:oleObj name="Equation" r:id="rId2" imgW="4165560" imgH="1002960" progId="Equation.DSMT4">
                  <p:embed/>
                  <p:pic>
                    <p:nvPicPr>
                      <p:cNvPr id="0" name="Picture 2"/>
                      <p:cNvPicPr>
                        <a:picLocks noChangeAspect="1" noChangeArrowheads="1"/>
                      </p:cNvPicPr>
                      <p:nvPr/>
                    </p:nvPicPr>
                    <p:blipFill>
                      <a:blip r:embed="rId3"/>
                      <a:srcRect/>
                      <a:stretch>
                        <a:fillRect/>
                      </a:stretch>
                    </p:blipFill>
                    <p:spPr bwMode="auto">
                      <a:xfrm>
                        <a:off x="2571750" y="2286000"/>
                        <a:ext cx="4165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D566A4AE-78B8-449F-986C-70E071206788}"/>
              </a:ext>
            </a:extLst>
          </p:cNvPr>
          <p:cNvSpPr/>
          <p:nvPr/>
        </p:nvSpPr>
        <p:spPr>
          <a:xfrm>
            <a:off x="1997728" y="2415990"/>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Green's Theorem to Evaluate a Line Integral</a:t>
            </a:r>
          </a:p>
        </p:txBody>
      </p:sp>
      <p:sp>
        <p:nvSpPr>
          <p:cNvPr id="3" name="Content Placeholder 2"/>
          <p:cNvSpPr>
            <a:spLocks noGrp="1"/>
          </p:cNvSpPr>
          <p:nvPr>
            <p:ph idx="1"/>
          </p:nvPr>
        </p:nvSpPr>
        <p:spPr/>
        <p:txBody>
          <a:bodyPr>
            <a:noAutofit/>
          </a:bodyPr>
          <a:lstStyle/>
          <a:p>
            <a:r>
              <a:rPr lang="en-US" dirty="0"/>
              <a:t>Evaluate 					         where </a:t>
            </a:r>
            <a:r>
              <a:rPr lang="en-US" i="1" dirty="0"/>
              <a:t>C</a:t>
            </a:r>
            <a:r>
              <a:rPr lang="en-US" dirty="0"/>
              <a:t> is </a:t>
            </a:r>
          </a:p>
          <a:p>
            <a:pPr>
              <a:spcBef>
                <a:spcPts val="1800"/>
              </a:spcBef>
            </a:pPr>
            <a:r>
              <a:rPr lang="en-US" dirty="0"/>
              <a:t>the circle </a:t>
            </a:r>
            <a:r>
              <a:rPr lang="en-US" i="1" dirty="0">
                <a:solidFill>
                  <a:srgbClr val="0000FF"/>
                </a:solidFill>
              </a:rPr>
              <a:t>x</a:t>
            </a:r>
            <a:r>
              <a:rPr lang="en-US" baseline="30000" dirty="0">
                <a:solidFill>
                  <a:srgbClr val="0000FF"/>
                </a:solidFill>
              </a:rPr>
              <a:t>2</a:t>
            </a:r>
            <a:r>
              <a:rPr lang="en-US" dirty="0">
                <a:solidFill>
                  <a:srgbClr val="0000FF"/>
                </a:solidFill>
              </a:rPr>
              <a:t> + </a:t>
            </a:r>
            <a:r>
              <a:rPr lang="en-US" i="1" dirty="0">
                <a:solidFill>
                  <a:srgbClr val="0000FF"/>
                </a:solidFill>
              </a:rPr>
              <a:t>y</a:t>
            </a:r>
            <a:r>
              <a:rPr lang="en-US" baseline="30000" dirty="0">
                <a:solidFill>
                  <a:srgbClr val="0000FF"/>
                </a:solidFill>
              </a:rPr>
              <a:t>2</a:t>
            </a:r>
            <a:r>
              <a:rPr lang="en-US" dirty="0">
                <a:solidFill>
                  <a:srgbClr val="0000FF"/>
                </a:solidFill>
              </a:rPr>
              <a:t> = 25</a:t>
            </a:r>
            <a:r>
              <a:rPr lang="en-US" dirty="0"/>
              <a:t>.</a:t>
            </a:r>
          </a:p>
          <a:p>
            <a:r>
              <a:rPr lang="en-US" b="1" dirty="0"/>
              <a:t>Solution</a:t>
            </a:r>
          </a:p>
          <a:p>
            <a:r>
              <a:rPr lang="en-US" dirty="0"/>
              <a:t>Since</a:t>
            </a:r>
          </a:p>
          <a:p>
            <a:endParaRPr lang="en-US" dirty="0"/>
          </a:p>
          <a:p>
            <a:endParaRPr lang="en-US" dirty="0"/>
          </a:p>
          <a:p>
            <a:r>
              <a:rPr lang="en-US" dirty="0"/>
              <a:t>the vector field implicit in the integral is not conservative and the Fundamental Theorem for Line Integrals can’t be used. </a:t>
            </a:r>
          </a:p>
        </p:txBody>
      </p:sp>
      <p:graphicFrame>
        <p:nvGraphicFramePr>
          <p:cNvPr id="15362" name="Object 2"/>
          <p:cNvGraphicFramePr>
            <a:graphicFrameLocks noChangeAspect="1"/>
          </p:cNvGraphicFramePr>
          <p:nvPr>
            <p:extLst>
              <p:ext uri="{D42A27DB-BD31-4B8C-83A1-F6EECF244321}">
                <p14:modId xmlns:p14="http://schemas.microsoft.com/office/powerpoint/2010/main" val="3762170849"/>
              </p:ext>
            </p:extLst>
          </p:nvPr>
        </p:nvGraphicFramePr>
        <p:xfrm>
          <a:off x="2324100" y="1268413"/>
          <a:ext cx="4381500" cy="584200"/>
        </p:xfrm>
        <a:graphic>
          <a:graphicData uri="http://schemas.openxmlformats.org/presentationml/2006/ole">
            <mc:AlternateContent xmlns:mc="http://schemas.openxmlformats.org/markup-compatibility/2006">
              <mc:Choice xmlns:v="urn:schemas-microsoft-com:vml" Requires="v">
                <p:oleObj name="Equation" r:id="rId2" imgW="4381200" imgH="583920" progId="Equation.DSMT4">
                  <p:embed/>
                </p:oleObj>
              </mc:Choice>
              <mc:Fallback>
                <p:oleObj name="Equation" r:id="rId2" imgW="4381200" imgH="583920" progId="Equation.DSMT4">
                  <p:embed/>
                  <p:pic>
                    <p:nvPicPr>
                      <p:cNvPr id="0" name="Picture 2"/>
                      <p:cNvPicPr>
                        <a:picLocks noChangeAspect="1" noChangeArrowheads="1"/>
                      </p:cNvPicPr>
                      <p:nvPr/>
                    </p:nvPicPr>
                    <p:blipFill>
                      <a:blip r:embed="rId3"/>
                      <a:srcRect/>
                      <a:stretch>
                        <a:fillRect/>
                      </a:stretch>
                    </p:blipFill>
                    <p:spPr bwMode="auto">
                      <a:xfrm>
                        <a:off x="2324100" y="1268413"/>
                        <a:ext cx="43815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3" name="Object 3"/>
          <p:cNvGraphicFramePr>
            <a:graphicFrameLocks noChangeAspect="1"/>
          </p:cNvGraphicFramePr>
          <p:nvPr/>
        </p:nvGraphicFramePr>
        <p:xfrm>
          <a:off x="1803400" y="3517900"/>
          <a:ext cx="5537200" cy="901700"/>
        </p:xfrm>
        <a:graphic>
          <a:graphicData uri="http://schemas.openxmlformats.org/presentationml/2006/ole">
            <mc:AlternateContent xmlns:mc="http://schemas.openxmlformats.org/markup-compatibility/2006">
              <mc:Choice xmlns:v="urn:schemas-microsoft-com:vml" Requires="v">
                <p:oleObj name="Equation" r:id="rId4" imgW="5537160" imgH="901440" progId="Equation.DSMT4">
                  <p:embed/>
                </p:oleObj>
              </mc:Choice>
              <mc:Fallback>
                <p:oleObj name="Equation" r:id="rId4" imgW="5537160" imgH="9014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3400" y="3517900"/>
                        <a:ext cx="5537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a:extLst>
              <a:ext uri="{FF2B5EF4-FFF2-40B4-BE49-F238E27FC236}">
                <a16:creationId xmlns:a16="http://schemas.microsoft.com/office/drawing/2014/main" id="{AC09EC44-440E-4681-98A7-A553AAF02FFF}"/>
              </a:ext>
            </a:extLst>
          </p:cNvPr>
          <p:cNvSpPr/>
          <p:nvPr/>
        </p:nvSpPr>
        <p:spPr>
          <a:xfrm>
            <a:off x="1745128" y="1188457"/>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Green's Theorem to Evaluate a Line Integral (cont.)</a:t>
            </a:r>
          </a:p>
        </p:txBody>
      </p:sp>
      <p:sp>
        <p:nvSpPr>
          <p:cNvPr id="3" name="Content Placeholder 2"/>
          <p:cNvSpPr>
            <a:spLocks noGrp="1"/>
          </p:cNvSpPr>
          <p:nvPr>
            <p:ph idx="1"/>
          </p:nvPr>
        </p:nvSpPr>
        <p:spPr/>
        <p:txBody>
          <a:bodyPr/>
          <a:lstStyle/>
          <a:p>
            <a:r>
              <a:rPr lang="en-US" dirty="0"/>
              <a:t>However, using Green’s Theorem,</a:t>
            </a:r>
          </a:p>
        </p:txBody>
      </p:sp>
      <p:graphicFrame>
        <p:nvGraphicFramePr>
          <p:cNvPr id="16387" name="Object 3"/>
          <p:cNvGraphicFramePr>
            <a:graphicFrameLocks noChangeAspect="1"/>
          </p:cNvGraphicFramePr>
          <p:nvPr>
            <p:extLst>
              <p:ext uri="{D42A27DB-BD31-4B8C-83A1-F6EECF244321}">
                <p14:modId xmlns:p14="http://schemas.microsoft.com/office/powerpoint/2010/main" val="1928135597"/>
              </p:ext>
            </p:extLst>
          </p:nvPr>
        </p:nvGraphicFramePr>
        <p:xfrm>
          <a:off x="1193800" y="2076450"/>
          <a:ext cx="4292600" cy="584200"/>
        </p:xfrm>
        <a:graphic>
          <a:graphicData uri="http://schemas.openxmlformats.org/presentationml/2006/ole">
            <mc:AlternateContent xmlns:mc="http://schemas.openxmlformats.org/markup-compatibility/2006">
              <mc:Choice xmlns:v="urn:schemas-microsoft-com:vml" Requires="v">
                <p:oleObj name="Equation" r:id="rId2" imgW="4292280" imgH="583920" progId="Equation.DSMT4">
                  <p:embed/>
                </p:oleObj>
              </mc:Choice>
              <mc:Fallback>
                <p:oleObj name="Equation" r:id="rId2" imgW="4292280" imgH="583920" progId="Equation.DSMT4">
                  <p:embed/>
                  <p:pic>
                    <p:nvPicPr>
                      <p:cNvPr id="0" name="Picture 3"/>
                      <p:cNvPicPr>
                        <a:picLocks noChangeAspect="1" noChangeArrowheads="1"/>
                      </p:cNvPicPr>
                      <p:nvPr/>
                    </p:nvPicPr>
                    <p:blipFill>
                      <a:blip r:embed="rId3"/>
                      <a:srcRect/>
                      <a:stretch>
                        <a:fillRect/>
                      </a:stretch>
                    </p:blipFill>
                    <p:spPr bwMode="auto">
                      <a:xfrm>
                        <a:off x="1193800" y="2076450"/>
                        <a:ext cx="42926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1690140" y="2667000"/>
          <a:ext cx="5753100" cy="1003300"/>
        </p:xfrm>
        <a:graphic>
          <a:graphicData uri="http://schemas.openxmlformats.org/presentationml/2006/ole">
            <mc:AlternateContent xmlns:mc="http://schemas.openxmlformats.org/markup-compatibility/2006">
              <mc:Choice xmlns:v="urn:schemas-microsoft-com:vml" Requires="v">
                <p:oleObj name="Equation" r:id="rId4" imgW="5752800" imgH="1002960" progId="Equation.DSMT4">
                  <p:embed/>
                </p:oleObj>
              </mc:Choice>
              <mc:Fallback>
                <p:oleObj name="Equation" r:id="rId4" imgW="5752800" imgH="1002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0140" y="2667000"/>
                        <a:ext cx="57531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1690140" y="3810000"/>
          <a:ext cx="1955800" cy="812800"/>
        </p:xfrm>
        <a:graphic>
          <a:graphicData uri="http://schemas.openxmlformats.org/presentationml/2006/ole">
            <mc:AlternateContent xmlns:mc="http://schemas.openxmlformats.org/markup-compatibility/2006">
              <mc:Choice xmlns:v="urn:schemas-microsoft-com:vml" Requires="v">
                <p:oleObj name="Equation" r:id="rId6" imgW="1955520" imgH="812520" progId="Equation.DSMT4">
                  <p:embed/>
                </p:oleObj>
              </mc:Choice>
              <mc:Fallback>
                <p:oleObj name="Equation" r:id="rId6" imgW="1955520" imgH="81252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90140" y="3810000"/>
                        <a:ext cx="19558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3706320" y="3810000"/>
          <a:ext cx="1549400" cy="812800"/>
        </p:xfrm>
        <a:graphic>
          <a:graphicData uri="http://schemas.openxmlformats.org/presentationml/2006/ole">
            <mc:AlternateContent xmlns:mc="http://schemas.openxmlformats.org/markup-compatibility/2006">
              <mc:Choice xmlns:v="urn:schemas-microsoft-com:vml" Requires="v">
                <p:oleObj name="Equation" r:id="rId8" imgW="1549080" imgH="812520" progId="Equation.DSMT4">
                  <p:embed/>
                </p:oleObj>
              </mc:Choice>
              <mc:Fallback>
                <p:oleObj name="Equation" r:id="rId8" imgW="1549080" imgH="81252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06320" y="3810000"/>
                        <a:ext cx="15494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extLst>
              <p:ext uri="{D42A27DB-BD31-4B8C-83A1-F6EECF244321}">
                <p14:modId xmlns:p14="http://schemas.microsoft.com/office/powerpoint/2010/main" val="1371145119"/>
              </p:ext>
            </p:extLst>
          </p:nvPr>
        </p:nvGraphicFramePr>
        <p:xfrm>
          <a:off x="1671638" y="4883150"/>
          <a:ext cx="2527300" cy="685800"/>
        </p:xfrm>
        <a:graphic>
          <a:graphicData uri="http://schemas.openxmlformats.org/presentationml/2006/ole">
            <mc:AlternateContent xmlns:mc="http://schemas.openxmlformats.org/markup-compatibility/2006">
              <mc:Choice xmlns:v="urn:schemas-microsoft-com:vml" Requires="v">
                <p:oleObj name="Equation" r:id="rId10" imgW="2527200" imgH="685800" progId="Equation.DSMT4">
                  <p:embed/>
                </p:oleObj>
              </mc:Choice>
              <mc:Fallback>
                <p:oleObj name="Equation" r:id="rId10" imgW="2527200" imgH="685800" progId="Equation.DSMT4">
                  <p:embed/>
                  <p:pic>
                    <p:nvPicPr>
                      <p:cNvPr id="0" name="Picture 7"/>
                      <p:cNvPicPr>
                        <a:picLocks noChangeAspect="1" noChangeArrowheads="1"/>
                      </p:cNvPicPr>
                      <p:nvPr/>
                    </p:nvPicPr>
                    <p:blipFill>
                      <a:blip r:embed="rId11"/>
                      <a:srcRect/>
                      <a:stretch>
                        <a:fillRect/>
                      </a:stretch>
                    </p:blipFill>
                    <p:spPr bwMode="auto">
                      <a:xfrm>
                        <a:off x="1671638" y="4883150"/>
                        <a:ext cx="25273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extLst>
              <p:ext uri="{D42A27DB-BD31-4B8C-83A1-F6EECF244321}">
                <p14:modId xmlns:p14="http://schemas.microsoft.com/office/powerpoint/2010/main" val="4194412363"/>
              </p:ext>
            </p:extLst>
          </p:nvPr>
        </p:nvGraphicFramePr>
        <p:xfrm>
          <a:off x="4262438" y="5091113"/>
          <a:ext cx="1346200" cy="292100"/>
        </p:xfrm>
        <a:graphic>
          <a:graphicData uri="http://schemas.openxmlformats.org/presentationml/2006/ole">
            <mc:AlternateContent xmlns:mc="http://schemas.openxmlformats.org/markup-compatibility/2006">
              <mc:Choice xmlns:v="urn:schemas-microsoft-com:vml" Requires="v">
                <p:oleObj name="Equation" r:id="rId12" imgW="1346040" imgH="291960" progId="Equation.DSMT4">
                  <p:embed/>
                </p:oleObj>
              </mc:Choice>
              <mc:Fallback>
                <p:oleObj name="Equation" r:id="rId12" imgW="1346040" imgH="291960" progId="Equation.DSMT4">
                  <p:embed/>
                  <p:pic>
                    <p:nvPicPr>
                      <p:cNvPr id="0" name="Picture 8"/>
                      <p:cNvPicPr>
                        <a:picLocks noChangeAspect="1" noChangeArrowheads="1"/>
                      </p:cNvPicPr>
                      <p:nvPr/>
                    </p:nvPicPr>
                    <p:blipFill>
                      <a:blip r:embed="rId13"/>
                      <a:srcRect/>
                      <a:stretch>
                        <a:fillRect/>
                      </a:stretch>
                    </p:blipFill>
                    <p:spPr bwMode="auto">
                      <a:xfrm>
                        <a:off x="4262438" y="5091113"/>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a:extLst>
              <a:ext uri="{FF2B5EF4-FFF2-40B4-BE49-F238E27FC236}">
                <a16:creationId xmlns:a16="http://schemas.microsoft.com/office/drawing/2014/main" id="{1C7E2472-8344-4229-9789-10D65C8F2EE8}"/>
              </a:ext>
            </a:extLst>
          </p:cNvPr>
          <p:cNvSpPr/>
          <p:nvPr/>
        </p:nvSpPr>
        <p:spPr>
          <a:xfrm>
            <a:off x="573327" y="1994974"/>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9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3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Using Green's Theorem to Evaluate a Line Integral (cont.)</a:t>
            </a:r>
          </a:p>
        </p:txBody>
      </p:sp>
      <p:sp>
        <p:nvSpPr>
          <p:cNvPr id="3" name="Content Placeholder 2"/>
          <p:cNvSpPr>
            <a:spLocks noGrp="1"/>
          </p:cNvSpPr>
          <p:nvPr>
            <p:ph idx="1"/>
          </p:nvPr>
        </p:nvSpPr>
        <p:spPr/>
        <p:txBody>
          <a:bodyPr/>
          <a:lstStyle/>
          <a:p>
            <a:r>
              <a:rPr lang="en-US" dirty="0"/>
              <a:t>This example demonstrates how Green’s Theorem can be used to easily evaluate integrals which would be extremely difficult to evaluate directly using a parametrization of </a:t>
            </a:r>
            <a:r>
              <a:rPr lang="en-US" i="1" dirty="0"/>
              <a:t>C</a:t>
            </a:r>
            <a:r>
              <a:rPr lang="en-US" dirty="0"/>
              <a: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p:txBody>
          <a:bodyPr>
            <a:noAutofit/>
          </a:bodyPr>
          <a:lstStyle/>
          <a:p>
            <a:r>
              <a:rPr lang="en-US" dirty="0"/>
              <a:t>To see how the theorem applies to more general simple closed paths, consider the region </a:t>
            </a:r>
            <a:r>
              <a:rPr lang="en-US" i="1" dirty="0"/>
              <a:t>R</a:t>
            </a:r>
            <a:r>
              <a:rPr lang="en-US" dirty="0"/>
              <a:t> and closed path </a:t>
            </a:r>
            <a:br>
              <a:rPr lang="en-US" dirty="0"/>
            </a:br>
            <a:r>
              <a:rPr lang="en-US" i="1" dirty="0"/>
              <a:t>C</a:t>
            </a:r>
            <a:r>
              <a:rPr lang="en-US" dirty="0"/>
              <a:t> = </a:t>
            </a:r>
            <a:r>
              <a:rPr lang="en-US" i="1" dirty="0"/>
              <a:t>C</a:t>
            </a:r>
            <a:r>
              <a:rPr lang="en-US" baseline="-25000" dirty="0"/>
              <a:t>1</a:t>
            </a:r>
            <a:r>
              <a:rPr lang="en-US" dirty="0"/>
              <a:t> ∪ </a:t>
            </a:r>
            <a:r>
              <a:rPr lang="en-US" i="1" dirty="0"/>
              <a:t>C</a:t>
            </a:r>
            <a:r>
              <a:rPr lang="en-US" baseline="-25000" dirty="0"/>
              <a:t>2</a:t>
            </a:r>
            <a:r>
              <a:rPr lang="en-US" dirty="0"/>
              <a:t> ∪ </a:t>
            </a:r>
            <a:r>
              <a:rPr lang="en-US" i="1" dirty="0"/>
              <a:t>C</a:t>
            </a:r>
            <a:r>
              <a:rPr lang="en-US" baseline="-25000" dirty="0"/>
              <a:t>3</a:t>
            </a:r>
            <a:r>
              <a:rPr lang="en-US" dirty="0"/>
              <a:t> ∪ </a:t>
            </a:r>
            <a:r>
              <a:rPr lang="en-US" i="1" dirty="0"/>
              <a:t>C</a:t>
            </a:r>
            <a:r>
              <a:rPr lang="en-US" baseline="-25000" dirty="0"/>
              <a:t>4</a:t>
            </a:r>
            <a:r>
              <a:rPr lang="en-US" dirty="0"/>
              <a:t> of Figure 8. Suppose </a:t>
            </a:r>
            <a:r>
              <a:rPr lang="en-US" i="1" dirty="0"/>
              <a:t>C</a:t>
            </a:r>
            <a:r>
              <a:rPr lang="en-US" baseline="-25000" dirty="0"/>
              <a:t>1</a:t>
            </a:r>
            <a:r>
              <a:rPr lang="en-US" dirty="0"/>
              <a:t> and </a:t>
            </a:r>
            <a:r>
              <a:rPr lang="en-US" i="1" dirty="0"/>
              <a:t>C</a:t>
            </a:r>
            <a:r>
              <a:rPr lang="en-US" baseline="-25000" dirty="0"/>
              <a:t>3 </a:t>
            </a:r>
            <a:r>
              <a:rPr lang="en-US" dirty="0"/>
              <a:t>represent the graphs of </a:t>
            </a:r>
            <a:br>
              <a:rPr lang="en-US" dirty="0"/>
            </a:br>
            <a:r>
              <a:rPr lang="en-US" dirty="0"/>
              <a:t>functions </a:t>
            </a:r>
            <a:r>
              <a:rPr lang="en-US" i="1" dirty="0"/>
              <a:t>f</a:t>
            </a:r>
            <a:r>
              <a:rPr lang="en-US" baseline="-25000" dirty="0"/>
              <a:t>1</a:t>
            </a:r>
            <a:r>
              <a:rPr lang="en-US" dirty="0"/>
              <a:t>(</a:t>
            </a:r>
            <a:r>
              <a:rPr lang="en-US" i="1" dirty="0"/>
              <a:t>x</a:t>
            </a:r>
            <a:r>
              <a:rPr lang="en-US" dirty="0"/>
              <a:t>) and </a:t>
            </a:r>
            <a:r>
              <a:rPr lang="en-US" i="1" dirty="0"/>
              <a:t>f</a:t>
            </a:r>
            <a:r>
              <a:rPr lang="en-US" baseline="-25000" dirty="0"/>
              <a:t>2</a:t>
            </a:r>
            <a:r>
              <a:rPr lang="en-US" dirty="0"/>
              <a:t>(</a:t>
            </a:r>
            <a:r>
              <a:rPr lang="en-US" i="1" dirty="0"/>
              <a:t>x</a:t>
            </a:r>
            <a:r>
              <a:rPr lang="en-US" dirty="0"/>
              <a:t>), </a:t>
            </a:r>
            <a:br>
              <a:rPr lang="en-US" dirty="0"/>
            </a:br>
            <a:r>
              <a:rPr lang="en-US" dirty="0"/>
              <a:t>respectively. Note that </a:t>
            </a:r>
            <a:r>
              <a:rPr lang="en-US" i="1" dirty="0"/>
              <a:t>x</a:t>
            </a:r>
            <a:r>
              <a:rPr lang="en-US" dirty="0"/>
              <a:t> is </a:t>
            </a:r>
            <a:br>
              <a:rPr lang="en-US" dirty="0"/>
            </a:br>
            <a:r>
              <a:rPr lang="en-US" dirty="0"/>
              <a:t>constant on </a:t>
            </a:r>
            <a:r>
              <a:rPr lang="en-US" i="1" dirty="0"/>
              <a:t>C</a:t>
            </a:r>
            <a:r>
              <a:rPr lang="en-US" baseline="-25000" dirty="0"/>
              <a:t>2</a:t>
            </a:r>
            <a:r>
              <a:rPr lang="en-US" dirty="0"/>
              <a:t> and </a:t>
            </a:r>
            <a:r>
              <a:rPr lang="en-US" i="1" dirty="0"/>
              <a:t>C</a:t>
            </a:r>
            <a:r>
              <a:rPr lang="en-US" baseline="-25000" dirty="0"/>
              <a:t>4</a:t>
            </a:r>
            <a:r>
              <a:rPr lang="en-US" dirty="0"/>
              <a:t>, so </a:t>
            </a:r>
            <a:r>
              <a:rPr lang="en-US" i="1" dirty="0"/>
              <a:t>dx</a:t>
            </a:r>
            <a:r>
              <a:rPr lang="en-US" dirty="0"/>
              <a:t> = 0</a:t>
            </a:r>
            <a:br>
              <a:rPr lang="en-US" dirty="0"/>
            </a:br>
            <a:r>
              <a:rPr lang="en-US" dirty="0"/>
              <a:t>along both sides.</a:t>
            </a:r>
          </a:p>
        </p:txBody>
      </p:sp>
      <p:pic>
        <p:nvPicPr>
          <p:cNvPr id="53250" name="Picture 2"/>
          <p:cNvPicPr>
            <a:picLocks noChangeAspect="1" noChangeArrowheads="1"/>
          </p:cNvPicPr>
          <p:nvPr/>
        </p:nvPicPr>
        <p:blipFill>
          <a:blip r:embed="rId2" cstate="print"/>
          <a:srcRect/>
          <a:stretch>
            <a:fillRect/>
          </a:stretch>
        </p:blipFill>
        <p:spPr bwMode="auto">
          <a:xfrm>
            <a:off x="5181600" y="2667002"/>
            <a:ext cx="3596576" cy="2661938"/>
          </a:xfrm>
          <a:prstGeom prst="rect">
            <a:avLst/>
          </a:prstGeom>
          <a:noFill/>
          <a:ln w="9525">
            <a:noFill/>
            <a:miter lim="800000"/>
            <a:headEnd/>
            <a:tailEnd/>
          </a:ln>
        </p:spPr>
      </p:pic>
      <p:sp>
        <p:nvSpPr>
          <p:cNvPr id="7" name="Rectangle 6"/>
          <p:cNvSpPr/>
          <p:nvPr/>
        </p:nvSpPr>
        <p:spPr>
          <a:xfrm>
            <a:off x="6248400" y="5334000"/>
            <a:ext cx="1370055" cy="523220"/>
          </a:xfrm>
          <a:prstGeom prst="rect">
            <a:avLst/>
          </a:prstGeom>
        </p:spPr>
        <p:txBody>
          <a:bodyPr wrap="none">
            <a:spAutoFit/>
          </a:bodyPr>
          <a:lstStyle/>
          <a:p>
            <a:r>
              <a:rPr lang="en-US" sz="2800" b="1" dirty="0"/>
              <a:t>Figure 8</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graphicFrame>
        <p:nvGraphicFramePr>
          <p:cNvPr id="54275" name="Object 3"/>
          <p:cNvGraphicFramePr>
            <a:graphicFrameLocks noChangeAspect="1"/>
          </p:cNvGraphicFramePr>
          <p:nvPr>
            <p:extLst>
              <p:ext uri="{D42A27DB-BD31-4B8C-83A1-F6EECF244321}">
                <p14:modId xmlns:p14="http://schemas.microsoft.com/office/powerpoint/2010/main" val="2422468966"/>
              </p:ext>
            </p:extLst>
          </p:nvPr>
        </p:nvGraphicFramePr>
        <p:xfrm>
          <a:off x="470930" y="1454150"/>
          <a:ext cx="1129270" cy="889000"/>
        </p:xfrm>
        <a:graphic>
          <a:graphicData uri="http://schemas.openxmlformats.org/presentationml/2006/ole">
            <mc:AlternateContent xmlns:mc="http://schemas.openxmlformats.org/markup-compatibility/2006">
              <mc:Choice xmlns:v="urn:schemas-microsoft-com:vml" Requires="v">
                <p:oleObj name="Equation" r:id="rId2" imgW="1193760" imgH="939600" progId="Equation.DSMT4">
                  <p:embed/>
                </p:oleObj>
              </mc:Choice>
              <mc:Fallback>
                <p:oleObj name="Equation" r:id="rId2" imgW="1193760" imgH="939600" progId="Equation.DSMT4">
                  <p:embed/>
                  <p:pic>
                    <p:nvPicPr>
                      <p:cNvPr id="0" name="Picture 3"/>
                      <p:cNvPicPr>
                        <a:picLocks noChangeAspect="1" noChangeArrowheads="1"/>
                      </p:cNvPicPr>
                      <p:nvPr/>
                    </p:nvPicPr>
                    <p:blipFill>
                      <a:blip r:embed="rId3"/>
                      <a:srcRect/>
                      <a:stretch>
                        <a:fillRect/>
                      </a:stretch>
                    </p:blipFill>
                    <p:spPr bwMode="auto">
                      <a:xfrm>
                        <a:off x="470930" y="1454150"/>
                        <a:ext cx="1129270" cy="889000"/>
                      </a:xfrm>
                      <a:prstGeom prst="rect">
                        <a:avLst/>
                      </a:prstGeom>
                      <a:noFill/>
                      <a:ln>
                        <a:noFill/>
                      </a:ln>
                      <a:effectLst/>
                    </p:spPr>
                  </p:pic>
                </p:oleObj>
              </mc:Fallback>
            </mc:AlternateContent>
          </a:graphicData>
        </a:graphic>
      </p:graphicFrame>
      <p:graphicFrame>
        <p:nvGraphicFramePr>
          <p:cNvPr id="54276" name="Object 4"/>
          <p:cNvGraphicFramePr>
            <a:graphicFrameLocks noChangeAspect="1"/>
          </p:cNvGraphicFramePr>
          <p:nvPr>
            <p:extLst>
              <p:ext uri="{D42A27DB-BD31-4B8C-83A1-F6EECF244321}">
                <p14:modId xmlns:p14="http://schemas.microsoft.com/office/powerpoint/2010/main" val="834612488"/>
              </p:ext>
            </p:extLst>
          </p:nvPr>
        </p:nvGraphicFramePr>
        <p:xfrm>
          <a:off x="1612900" y="1454150"/>
          <a:ext cx="2349500" cy="843410"/>
        </p:xfrm>
        <a:graphic>
          <a:graphicData uri="http://schemas.openxmlformats.org/presentationml/2006/ole">
            <mc:AlternateContent xmlns:mc="http://schemas.openxmlformats.org/markup-compatibility/2006">
              <mc:Choice xmlns:v="urn:schemas-microsoft-com:vml" Requires="v">
                <p:oleObj name="Equation" r:id="rId4" imgW="2476440" imgH="888840" progId="Equation.DSMT4">
                  <p:embed/>
                </p:oleObj>
              </mc:Choice>
              <mc:Fallback>
                <p:oleObj name="Equation" r:id="rId4" imgW="2476440" imgH="888840" progId="Equation.DSMT4">
                  <p:embed/>
                  <p:pic>
                    <p:nvPicPr>
                      <p:cNvPr id="0" name="Picture 4"/>
                      <p:cNvPicPr>
                        <a:picLocks noChangeAspect="1" noChangeArrowheads="1"/>
                      </p:cNvPicPr>
                      <p:nvPr/>
                    </p:nvPicPr>
                    <p:blipFill>
                      <a:blip r:embed="rId5"/>
                      <a:srcRect/>
                      <a:stretch>
                        <a:fillRect/>
                      </a:stretch>
                    </p:blipFill>
                    <p:spPr bwMode="auto">
                      <a:xfrm>
                        <a:off x="1612900" y="1454150"/>
                        <a:ext cx="2349500" cy="843410"/>
                      </a:xfrm>
                      <a:prstGeom prst="rect">
                        <a:avLst/>
                      </a:prstGeom>
                      <a:noFill/>
                      <a:ln>
                        <a:noFill/>
                      </a:ln>
                      <a:effectLst/>
                    </p:spPr>
                  </p:pic>
                </p:oleObj>
              </mc:Fallback>
            </mc:AlternateContent>
          </a:graphicData>
        </a:graphic>
      </p:graphicFrame>
      <p:graphicFrame>
        <p:nvGraphicFramePr>
          <p:cNvPr id="54277" name="Object 5"/>
          <p:cNvGraphicFramePr>
            <a:graphicFrameLocks noChangeAspect="1"/>
          </p:cNvGraphicFramePr>
          <p:nvPr>
            <p:extLst>
              <p:ext uri="{D42A27DB-BD31-4B8C-83A1-F6EECF244321}">
                <p14:modId xmlns:p14="http://schemas.microsoft.com/office/powerpoint/2010/main" val="129204490"/>
              </p:ext>
            </p:extLst>
          </p:nvPr>
        </p:nvGraphicFramePr>
        <p:xfrm>
          <a:off x="3962400" y="1514475"/>
          <a:ext cx="4699000" cy="685800"/>
        </p:xfrm>
        <a:graphic>
          <a:graphicData uri="http://schemas.openxmlformats.org/presentationml/2006/ole">
            <mc:AlternateContent xmlns:mc="http://schemas.openxmlformats.org/markup-compatibility/2006">
              <mc:Choice xmlns:v="urn:schemas-microsoft-com:vml" Requires="v">
                <p:oleObj name="Equation" r:id="rId6" imgW="4698720" imgH="685800" progId="Equation.DSMT4">
                  <p:embed/>
                </p:oleObj>
              </mc:Choice>
              <mc:Fallback>
                <p:oleObj name="Equation" r:id="rId6" imgW="4698720" imgH="685800" progId="Equation.DSMT4">
                  <p:embed/>
                  <p:pic>
                    <p:nvPicPr>
                      <p:cNvPr id="0" name="Picture 5"/>
                      <p:cNvPicPr>
                        <a:picLocks noChangeAspect="1" noChangeArrowheads="1"/>
                      </p:cNvPicPr>
                      <p:nvPr/>
                    </p:nvPicPr>
                    <p:blipFill>
                      <a:blip r:embed="rId7"/>
                      <a:srcRect/>
                      <a:stretch>
                        <a:fillRect/>
                      </a:stretch>
                    </p:blipFill>
                    <p:spPr bwMode="auto">
                      <a:xfrm>
                        <a:off x="3962400" y="1514475"/>
                        <a:ext cx="4699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78" name="Object 6"/>
          <p:cNvGraphicFramePr>
            <a:graphicFrameLocks noChangeAspect="1"/>
          </p:cNvGraphicFramePr>
          <p:nvPr>
            <p:extLst>
              <p:ext uri="{D42A27DB-BD31-4B8C-83A1-F6EECF244321}">
                <p14:modId xmlns:p14="http://schemas.microsoft.com/office/powerpoint/2010/main" val="548239641"/>
              </p:ext>
            </p:extLst>
          </p:nvPr>
        </p:nvGraphicFramePr>
        <p:xfrm>
          <a:off x="1625975" y="2438400"/>
          <a:ext cx="5295900" cy="685800"/>
        </p:xfrm>
        <a:graphic>
          <a:graphicData uri="http://schemas.openxmlformats.org/presentationml/2006/ole">
            <mc:AlternateContent xmlns:mc="http://schemas.openxmlformats.org/markup-compatibility/2006">
              <mc:Choice xmlns:v="urn:schemas-microsoft-com:vml" Requires="v">
                <p:oleObj name="Equation" r:id="rId8" imgW="5295600" imgH="685800" progId="Equation.DSMT4">
                  <p:embed/>
                </p:oleObj>
              </mc:Choice>
              <mc:Fallback>
                <p:oleObj name="Equation" r:id="rId8" imgW="5295600" imgH="685800" progId="Equation.DSMT4">
                  <p:embed/>
                  <p:pic>
                    <p:nvPicPr>
                      <p:cNvPr id="0" name="Picture 6"/>
                      <p:cNvPicPr>
                        <a:picLocks noChangeAspect="1" noChangeArrowheads="1"/>
                      </p:cNvPicPr>
                      <p:nvPr/>
                    </p:nvPicPr>
                    <p:blipFill>
                      <a:blip r:embed="rId9"/>
                      <a:srcRect/>
                      <a:stretch>
                        <a:fillRect/>
                      </a:stretch>
                    </p:blipFill>
                    <p:spPr bwMode="auto">
                      <a:xfrm>
                        <a:off x="1625975" y="2438400"/>
                        <a:ext cx="52959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79" name="Object 7"/>
          <p:cNvGraphicFramePr>
            <a:graphicFrameLocks noChangeAspect="1"/>
          </p:cNvGraphicFramePr>
          <p:nvPr>
            <p:extLst>
              <p:ext uri="{D42A27DB-BD31-4B8C-83A1-F6EECF244321}">
                <p14:modId xmlns:p14="http://schemas.microsoft.com/office/powerpoint/2010/main" val="426456110"/>
              </p:ext>
            </p:extLst>
          </p:nvPr>
        </p:nvGraphicFramePr>
        <p:xfrm>
          <a:off x="1620370" y="3378200"/>
          <a:ext cx="2679700" cy="660400"/>
        </p:xfrm>
        <a:graphic>
          <a:graphicData uri="http://schemas.openxmlformats.org/presentationml/2006/ole">
            <mc:AlternateContent xmlns:mc="http://schemas.openxmlformats.org/markup-compatibility/2006">
              <mc:Choice xmlns:v="urn:schemas-microsoft-com:vml" Requires="v">
                <p:oleObj name="Equation" r:id="rId10" imgW="2679480" imgH="660240" progId="Equation.DSMT4">
                  <p:embed/>
                </p:oleObj>
              </mc:Choice>
              <mc:Fallback>
                <p:oleObj name="Equation" r:id="rId10" imgW="2679480" imgH="660240" progId="Equation.DSMT4">
                  <p:embed/>
                  <p:pic>
                    <p:nvPicPr>
                      <p:cNvPr id="0" name="Picture 7"/>
                      <p:cNvPicPr>
                        <a:picLocks noChangeAspect="1" noChangeArrowheads="1"/>
                      </p:cNvPicPr>
                      <p:nvPr/>
                    </p:nvPicPr>
                    <p:blipFill>
                      <a:blip r:embed="rId11"/>
                      <a:srcRect/>
                      <a:stretch>
                        <a:fillRect/>
                      </a:stretch>
                    </p:blipFill>
                    <p:spPr bwMode="auto">
                      <a:xfrm>
                        <a:off x="1620370" y="3378200"/>
                        <a:ext cx="26797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81" name="Object 9"/>
          <p:cNvGraphicFramePr>
            <a:graphicFrameLocks noChangeAspect="1"/>
          </p:cNvGraphicFramePr>
          <p:nvPr>
            <p:extLst>
              <p:ext uri="{D42A27DB-BD31-4B8C-83A1-F6EECF244321}">
                <p14:modId xmlns:p14="http://schemas.microsoft.com/office/powerpoint/2010/main" val="3005142691"/>
              </p:ext>
            </p:extLst>
          </p:nvPr>
        </p:nvGraphicFramePr>
        <p:xfrm>
          <a:off x="7086600" y="4873065"/>
          <a:ext cx="1663700" cy="393700"/>
        </p:xfrm>
        <a:graphic>
          <a:graphicData uri="http://schemas.openxmlformats.org/presentationml/2006/ole">
            <mc:AlternateContent xmlns:mc="http://schemas.openxmlformats.org/markup-compatibility/2006">
              <mc:Choice xmlns:v="urn:schemas-microsoft-com:vml" Requires="v">
                <p:oleObj name="Equation" r:id="rId12" imgW="1663560" imgH="393480" progId="Equation.DSMT4">
                  <p:embed/>
                </p:oleObj>
              </mc:Choice>
              <mc:Fallback>
                <p:oleObj name="Equation" r:id="rId12" imgW="1663560" imgH="393480" progId="Equation.DSMT4">
                  <p:embed/>
                  <p:pic>
                    <p:nvPicPr>
                      <p:cNvPr id="0" name="Picture 9"/>
                      <p:cNvPicPr>
                        <a:picLocks noChangeAspect="1" noChangeArrowheads="1"/>
                      </p:cNvPicPr>
                      <p:nvPr/>
                    </p:nvPicPr>
                    <p:blipFill>
                      <a:blip r:embed="rId13"/>
                      <a:srcRect/>
                      <a:stretch>
                        <a:fillRect/>
                      </a:stretch>
                    </p:blipFill>
                    <p:spPr bwMode="auto">
                      <a:xfrm>
                        <a:off x="7086600" y="4873065"/>
                        <a:ext cx="1663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5" name="Group 4"/>
          <p:cNvGrpSpPr/>
          <p:nvPr/>
        </p:nvGrpSpPr>
        <p:grpSpPr>
          <a:xfrm>
            <a:off x="1618130" y="4191000"/>
            <a:ext cx="5447737" cy="1524000"/>
            <a:chOff x="1714500" y="4140200"/>
            <a:chExt cx="5473700" cy="1727200"/>
          </a:xfrm>
        </p:grpSpPr>
        <p:graphicFrame>
          <p:nvGraphicFramePr>
            <p:cNvPr id="54280" name="Object 8"/>
            <p:cNvGraphicFramePr>
              <a:graphicFrameLocks noChangeAspect="1"/>
            </p:cNvGraphicFramePr>
            <p:nvPr>
              <p:extLst>
                <p:ext uri="{D42A27DB-BD31-4B8C-83A1-F6EECF244321}">
                  <p14:modId xmlns:p14="http://schemas.microsoft.com/office/powerpoint/2010/main" val="1013328469"/>
                </p:ext>
              </p:extLst>
            </p:nvPr>
          </p:nvGraphicFramePr>
          <p:xfrm>
            <a:off x="1714500" y="4140200"/>
            <a:ext cx="5473700" cy="1727200"/>
          </p:xfrm>
          <a:graphic>
            <a:graphicData uri="http://schemas.openxmlformats.org/presentationml/2006/ole">
              <mc:AlternateContent xmlns:mc="http://schemas.openxmlformats.org/markup-compatibility/2006">
                <mc:Choice xmlns:v="urn:schemas-microsoft-com:vml" Requires="v">
                  <p:oleObj name="Equation" r:id="rId14" imgW="5473440" imgH="1726920" progId="Equation.DSMT4">
                    <p:embed/>
                  </p:oleObj>
                </mc:Choice>
                <mc:Fallback>
                  <p:oleObj name="Equation" r:id="rId14" imgW="5473440" imgH="1726920" progId="Equation.DSMT4">
                    <p:embed/>
                    <p:pic>
                      <p:nvPicPr>
                        <p:cNvPr id="0" name="Picture 8"/>
                        <p:cNvPicPr>
                          <a:picLocks noChangeAspect="1" noChangeArrowheads="1"/>
                        </p:cNvPicPr>
                        <p:nvPr/>
                      </p:nvPicPr>
                      <p:blipFill>
                        <a:blip r:embed="rId15"/>
                        <a:srcRect/>
                        <a:stretch>
                          <a:fillRect/>
                        </a:stretch>
                      </p:blipFill>
                      <p:spPr bwMode="auto">
                        <a:xfrm>
                          <a:off x="1714500" y="4140200"/>
                          <a:ext cx="5473700" cy="172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Left Brace 3"/>
            <p:cNvSpPr/>
            <p:nvPr/>
          </p:nvSpPr>
          <p:spPr>
            <a:xfrm rot="16200000">
              <a:off x="4032583" y="5056740"/>
              <a:ext cx="152400" cy="859321"/>
            </a:xfrm>
            <a:prstGeom prst="leftBrace">
              <a:avLst/>
            </a:prstGeom>
            <a:ln>
              <a:solidFill>
                <a:srgbClr val="00009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Left Brace 12"/>
            <p:cNvSpPr/>
            <p:nvPr/>
          </p:nvSpPr>
          <p:spPr>
            <a:xfrm rot="16200000">
              <a:off x="6445117" y="5056740"/>
              <a:ext cx="152400" cy="859321"/>
            </a:xfrm>
            <a:prstGeom prst="leftBrace">
              <a:avLst/>
            </a:prstGeom>
            <a:ln>
              <a:solidFill>
                <a:srgbClr val="00009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F367E38C-6C97-478E-AE12-9ADD435DEFE7}"/>
              </a:ext>
            </a:extLst>
          </p:cNvPr>
          <p:cNvSpPr/>
          <p:nvPr/>
        </p:nvSpPr>
        <p:spPr>
          <a:xfrm>
            <a:off x="7537262" y="4702314"/>
            <a:ext cx="652743" cy="707886"/>
          </a:xfrm>
          <a:prstGeom prst="rect">
            <a:avLst/>
          </a:prstGeom>
        </p:spPr>
        <p:txBody>
          <a:bodyPr wrap="none">
            <a:spAutoFit/>
          </a:bodyPr>
          <a:lstStyle/>
          <a:p>
            <a:r>
              <a:rPr lang="en-US" sz="4000" dirty="0">
                <a:solidFill>
                  <a:srgbClr val="00009F"/>
                </a:solidFill>
                <a:latin typeface="Cambria Math" panose="02040503050406030204" pitchFamily="18" charset="0"/>
                <a:ea typeface="Cambria Math" panose="02040503050406030204" pitchFamily="18" charset="0"/>
              </a:rPr>
              <a:t>∳</a:t>
            </a:r>
            <a:r>
              <a:rPr lang="en-US" sz="2800" i="1" baseline="-25000" dirty="0">
                <a:solidFill>
                  <a:srgbClr val="00009F"/>
                </a:solidFill>
                <a:ea typeface="Cambria Math" panose="02040503050406030204" pitchFamily="18" charset="0"/>
              </a:rPr>
              <a:t>C</a:t>
            </a:r>
            <a:endParaRPr lang="en-US" dirty="0">
              <a:solidFill>
                <a:srgbClr val="0000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42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p:txBody>
          <a:bodyPr/>
          <a:lstStyle/>
          <a:p>
            <a:r>
              <a:rPr lang="en-US" dirty="0"/>
              <a:t>To see that</a:t>
            </a:r>
          </a:p>
          <a:p>
            <a:endParaRPr lang="en-US" dirty="0"/>
          </a:p>
          <a:p>
            <a:endParaRPr lang="en-US" dirty="0"/>
          </a:p>
          <a:p>
            <a:r>
              <a:rPr lang="en-US" dirty="0"/>
              <a:t>for the path </a:t>
            </a:r>
            <a:r>
              <a:rPr lang="en-US" i="1" dirty="0"/>
              <a:t>C</a:t>
            </a:r>
            <a:r>
              <a:rPr lang="en-US" dirty="0"/>
              <a:t> of Figure 8, we have to modify the argument slightly, as shown next.</a:t>
            </a:r>
          </a:p>
        </p:txBody>
      </p:sp>
      <p:graphicFrame>
        <p:nvGraphicFramePr>
          <p:cNvPr id="55298" name="Object 2"/>
          <p:cNvGraphicFramePr>
            <a:graphicFrameLocks noChangeAspect="1"/>
          </p:cNvGraphicFramePr>
          <p:nvPr>
            <p:extLst>
              <p:ext uri="{D42A27DB-BD31-4B8C-83A1-F6EECF244321}">
                <p14:modId xmlns:p14="http://schemas.microsoft.com/office/powerpoint/2010/main" val="2635135298"/>
              </p:ext>
            </p:extLst>
          </p:nvPr>
        </p:nvGraphicFramePr>
        <p:xfrm>
          <a:off x="3492500" y="1758950"/>
          <a:ext cx="2159000" cy="939800"/>
        </p:xfrm>
        <a:graphic>
          <a:graphicData uri="http://schemas.openxmlformats.org/presentationml/2006/ole">
            <mc:AlternateContent xmlns:mc="http://schemas.openxmlformats.org/markup-compatibility/2006">
              <mc:Choice xmlns:v="urn:schemas-microsoft-com:vml" Requires="v">
                <p:oleObj name="Equation" r:id="rId2" imgW="2158920" imgH="939600" progId="Equation.DSMT4">
                  <p:embed/>
                </p:oleObj>
              </mc:Choice>
              <mc:Fallback>
                <p:oleObj name="Equation" r:id="rId2" imgW="2158920" imgH="939600" progId="Equation.DSMT4">
                  <p:embed/>
                  <p:pic>
                    <p:nvPicPr>
                      <p:cNvPr id="0" name="Picture 2"/>
                      <p:cNvPicPr>
                        <a:picLocks noChangeAspect="1" noChangeArrowheads="1"/>
                      </p:cNvPicPr>
                      <p:nvPr/>
                    </p:nvPicPr>
                    <p:blipFill>
                      <a:blip r:embed="rId3"/>
                      <a:srcRect/>
                      <a:stretch>
                        <a:fillRect/>
                      </a:stretch>
                    </p:blipFill>
                    <p:spPr bwMode="auto">
                      <a:xfrm>
                        <a:off x="3492500" y="1758950"/>
                        <a:ext cx="21590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5E375D45-5354-44A9-A360-2EBE7D637945}"/>
              </a:ext>
            </a:extLst>
          </p:cNvPr>
          <p:cNvSpPr/>
          <p:nvPr/>
        </p:nvSpPr>
        <p:spPr>
          <a:xfrm>
            <a:off x="2895600" y="1806714"/>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2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Divergence (Flux Density) of a Vector Field (cont.)</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r>
              <a:rPr lang="en-US" dirty="0">
                <a:solidFill>
                  <a:srgbClr val="000000"/>
                </a:solidFill>
              </a:rPr>
              <a:t>In general, we can denote the divergence of a vector field </a:t>
            </a:r>
            <a:r>
              <a:rPr lang="en-US" b="1" dirty="0">
                <a:solidFill>
                  <a:srgbClr val="000000"/>
                </a:solidFill>
              </a:rPr>
              <a:t>F</a:t>
            </a:r>
            <a:r>
              <a:rPr lang="en-US" dirty="0">
                <a:solidFill>
                  <a:srgbClr val="000000"/>
                </a:solidFill>
              </a:rPr>
              <a:t> as the dot product of the del operator and </a:t>
            </a:r>
            <a:r>
              <a:rPr lang="en-US" b="1" dirty="0">
                <a:solidFill>
                  <a:srgbClr val="000000"/>
                </a:solidFill>
              </a:rPr>
              <a:t>F</a:t>
            </a:r>
            <a:r>
              <a:rPr lang="en-US" dirty="0">
                <a:solidFill>
                  <a:srgbClr val="000000"/>
                </a:solidFill>
              </a:rPr>
              <a:t>.</a:t>
            </a:r>
          </a:p>
          <a:p>
            <a:pPr algn="ctr"/>
            <a:r>
              <a:rPr lang="en-US" dirty="0">
                <a:solidFill>
                  <a:srgbClr val="0000FF"/>
                </a:solidFill>
              </a:rPr>
              <a:t>div </a:t>
            </a:r>
            <a:r>
              <a:rPr lang="en-US" b="1" dirty="0">
                <a:solidFill>
                  <a:srgbClr val="0000FF"/>
                </a:solidFill>
              </a:rPr>
              <a:t>F</a:t>
            </a:r>
            <a:r>
              <a:rPr lang="en-US" dirty="0">
                <a:solidFill>
                  <a:srgbClr val="0000FF"/>
                </a:solidFill>
              </a:rPr>
              <a:t> = </a:t>
            </a:r>
            <a:r>
              <a:rPr lang="en-US" dirty="0">
                <a:solidFill>
                  <a:srgbClr val="0000FF"/>
                </a:solidFill>
                <a:sym typeface="Symbol"/>
              </a:rPr>
              <a:t></a:t>
            </a:r>
            <a:r>
              <a:rPr lang="en-US" dirty="0">
                <a:solidFill>
                  <a:srgbClr val="0000FF"/>
                </a:solidFill>
              </a:rPr>
              <a:t> ⋅ </a:t>
            </a:r>
            <a:r>
              <a:rPr lang="en-US" b="1" dirty="0">
                <a:solidFill>
                  <a:srgbClr val="0000FF"/>
                </a:solidFill>
              </a:rPr>
              <a:t>F</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p:txBody>
          <a:bodyPr>
            <a:noAutofit/>
          </a:bodyPr>
          <a:lstStyle/>
          <a:p>
            <a:r>
              <a:rPr lang="en-US" dirty="0"/>
              <a:t>Although we proved Green’s Theorem for a simply connected region bounded by a particularly nice simple closed path, the properties of line integrals and double integrals allow us to extend the theorem to regions and paths that are finite unions of simpler regions and paths.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a:xfrm>
            <a:off x="457200" y="1132585"/>
            <a:ext cx="8229600" cy="4877035"/>
          </a:xfrm>
        </p:spPr>
        <p:txBody>
          <a:bodyPr>
            <a:noAutofit/>
          </a:bodyPr>
          <a:lstStyle/>
          <a:p>
            <a:r>
              <a:rPr lang="en-US" dirty="0"/>
              <a:t>For example, we can divide the </a:t>
            </a:r>
            <a:br>
              <a:rPr lang="en-US" dirty="0"/>
            </a:br>
            <a:r>
              <a:rPr lang="en-US" dirty="0"/>
              <a:t>region </a:t>
            </a:r>
            <a:r>
              <a:rPr lang="en-US" i="1" dirty="0"/>
              <a:t>R</a:t>
            </a:r>
            <a:r>
              <a:rPr lang="en-US" dirty="0"/>
              <a:t> of Figure 8 into </a:t>
            </a:r>
            <a:br>
              <a:rPr lang="en-US" dirty="0"/>
            </a:br>
            <a:r>
              <a:rPr lang="en-US" i="1" dirty="0"/>
              <a:t>R</a:t>
            </a:r>
            <a:r>
              <a:rPr lang="en-US" baseline="-25000" dirty="0"/>
              <a:t>1</a:t>
            </a:r>
            <a:r>
              <a:rPr lang="en-US" dirty="0"/>
              <a:t> ∪ </a:t>
            </a:r>
            <a:r>
              <a:rPr lang="en-US" i="1" dirty="0"/>
              <a:t>R</a:t>
            </a:r>
            <a:r>
              <a:rPr lang="en-US" baseline="-25000" dirty="0"/>
              <a:t>2</a:t>
            </a:r>
            <a:r>
              <a:rPr lang="en-US" dirty="0"/>
              <a:t> , with boundaries as </a:t>
            </a:r>
            <a:br>
              <a:rPr lang="en-US" dirty="0"/>
            </a:br>
            <a:r>
              <a:rPr lang="en-US" dirty="0"/>
              <a:t>labeled in Figure 9.</a:t>
            </a:r>
            <a:endParaRPr lang="en-US" i="1" dirty="0"/>
          </a:p>
        </p:txBody>
      </p:sp>
      <p:pic>
        <p:nvPicPr>
          <p:cNvPr id="56322" name="Picture 2"/>
          <p:cNvPicPr>
            <a:picLocks noChangeAspect="1" noChangeArrowheads="1"/>
          </p:cNvPicPr>
          <p:nvPr/>
        </p:nvPicPr>
        <p:blipFill>
          <a:blip r:embed="rId2" cstate="print"/>
          <a:srcRect/>
          <a:stretch>
            <a:fillRect/>
          </a:stretch>
        </p:blipFill>
        <p:spPr bwMode="auto">
          <a:xfrm>
            <a:off x="5105400" y="1088300"/>
            <a:ext cx="3493236" cy="4637115"/>
          </a:xfrm>
          <a:prstGeom prst="rect">
            <a:avLst/>
          </a:prstGeom>
          <a:noFill/>
          <a:ln w="9525">
            <a:noFill/>
            <a:miter lim="800000"/>
            <a:headEnd/>
            <a:tailEnd/>
          </a:ln>
        </p:spPr>
      </p:pic>
      <p:sp>
        <p:nvSpPr>
          <p:cNvPr id="5" name="Rectangle 4"/>
          <p:cNvSpPr/>
          <p:nvPr/>
        </p:nvSpPr>
        <p:spPr>
          <a:xfrm>
            <a:off x="5791200" y="5486400"/>
            <a:ext cx="1370055" cy="523220"/>
          </a:xfrm>
          <a:prstGeom prst="rect">
            <a:avLst/>
          </a:prstGeom>
        </p:spPr>
        <p:txBody>
          <a:bodyPr wrap="none">
            <a:spAutoFit/>
          </a:bodyPr>
          <a:lstStyle/>
          <a:p>
            <a:r>
              <a:rPr lang="en-US" sz="2800" b="1" dirty="0"/>
              <a:t>Figure 9</a:t>
            </a:r>
          </a:p>
        </p:txBody>
      </p:sp>
      <p:pic>
        <p:nvPicPr>
          <p:cNvPr id="6" name="Picture 2"/>
          <p:cNvPicPr>
            <a:picLocks noChangeAspect="1" noChangeArrowheads="1"/>
          </p:cNvPicPr>
          <p:nvPr/>
        </p:nvPicPr>
        <p:blipFill>
          <a:blip r:embed="rId3" cstate="print"/>
          <a:srcRect/>
          <a:stretch>
            <a:fillRect/>
          </a:stretch>
        </p:blipFill>
        <p:spPr bwMode="auto">
          <a:xfrm>
            <a:off x="608055" y="2922891"/>
            <a:ext cx="3657600" cy="2707105"/>
          </a:xfrm>
          <a:prstGeom prst="rect">
            <a:avLst/>
          </a:prstGeom>
          <a:noFill/>
          <a:ln w="9525">
            <a:noFill/>
            <a:miter lim="800000"/>
            <a:headEnd/>
            <a:tailEnd/>
          </a:ln>
        </p:spPr>
      </p:pic>
      <p:sp>
        <p:nvSpPr>
          <p:cNvPr id="8" name="Rectangle 7"/>
          <p:cNvSpPr/>
          <p:nvPr/>
        </p:nvSpPr>
        <p:spPr>
          <a:xfrm>
            <a:off x="1752601" y="5531224"/>
            <a:ext cx="1600200" cy="523220"/>
          </a:xfrm>
          <a:prstGeom prst="rect">
            <a:avLst/>
          </a:prstGeom>
        </p:spPr>
        <p:txBody>
          <a:bodyPr wrap="square">
            <a:spAutoFit/>
          </a:bodyPr>
          <a:lstStyle/>
          <a:p>
            <a:r>
              <a:rPr lang="en-US" sz="2700" b="1" dirty="0"/>
              <a:t>Figure 8</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a:xfrm>
            <a:off x="457200" y="1280160"/>
            <a:ext cx="8229600" cy="4625340"/>
          </a:xfrm>
        </p:spPr>
        <p:txBody>
          <a:bodyPr/>
          <a:lstStyle/>
          <a:p>
            <a:r>
              <a:rPr lang="en-US" dirty="0"/>
              <a:t>We use the facts that</a:t>
            </a:r>
          </a:p>
          <a:p>
            <a:endParaRPr lang="en-US" dirty="0"/>
          </a:p>
          <a:p>
            <a:pPr>
              <a:lnSpc>
                <a:spcPct val="150000"/>
              </a:lnSpc>
            </a:pPr>
            <a:endParaRPr lang="en-US" dirty="0"/>
          </a:p>
          <a:p>
            <a:r>
              <a:rPr lang="en-US" dirty="0"/>
              <a:t>and</a:t>
            </a:r>
          </a:p>
          <a:p>
            <a:pPr>
              <a:lnSpc>
                <a:spcPct val="150000"/>
              </a:lnSpc>
            </a:pPr>
            <a:endParaRPr lang="en-US" dirty="0"/>
          </a:p>
          <a:p>
            <a:r>
              <a:rPr lang="en-US" dirty="0"/>
              <a:t>to obtain</a:t>
            </a:r>
          </a:p>
        </p:txBody>
      </p:sp>
      <p:graphicFrame>
        <p:nvGraphicFramePr>
          <p:cNvPr id="57346" name="Object 2"/>
          <p:cNvGraphicFramePr>
            <a:graphicFrameLocks noChangeAspect="1"/>
          </p:cNvGraphicFramePr>
          <p:nvPr>
            <p:extLst>
              <p:ext uri="{D42A27DB-BD31-4B8C-83A1-F6EECF244321}">
                <p14:modId xmlns:p14="http://schemas.microsoft.com/office/powerpoint/2010/main" val="1714360558"/>
              </p:ext>
            </p:extLst>
          </p:nvPr>
        </p:nvGraphicFramePr>
        <p:xfrm>
          <a:off x="838200" y="1828800"/>
          <a:ext cx="7467600" cy="1104900"/>
        </p:xfrm>
        <a:graphic>
          <a:graphicData uri="http://schemas.openxmlformats.org/presentationml/2006/ole">
            <mc:AlternateContent xmlns:mc="http://schemas.openxmlformats.org/markup-compatibility/2006">
              <mc:Choice xmlns:v="urn:schemas-microsoft-com:vml" Requires="v">
                <p:oleObj name="Equation" r:id="rId2" imgW="7467480" imgH="1104840" progId="Equation.DSMT4">
                  <p:embed/>
                </p:oleObj>
              </mc:Choice>
              <mc:Fallback>
                <p:oleObj name="Equation" r:id="rId2" imgW="7467480" imgH="1104840" progId="Equation.DSMT4">
                  <p:embed/>
                  <p:pic>
                    <p:nvPicPr>
                      <p:cNvPr id="0" name="Picture 2"/>
                      <p:cNvPicPr>
                        <a:picLocks noChangeAspect="1" noChangeArrowheads="1"/>
                      </p:cNvPicPr>
                      <p:nvPr/>
                    </p:nvPicPr>
                    <p:blipFill>
                      <a:blip r:embed="rId3"/>
                      <a:srcRect/>
                      <a:stretch>
                        <a:fillRect/>
                      </a:stretch>
                    </p:blipFill>
                    <p:spPr bwMode="auto">
                      <a:xfrm>
                        <a:off x="838200" y="1828800"/>
                        <a:ext cx="74676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47" name="Object 3"/>
          <p:cNvGraphicFramePr>
            <a:graphicFrameLocks noChangeAspect="1"/>
          </p:cNvGraphicFramePr>
          <p:nvPr>
            <p:extLst>
              <p:ext uri="{D42A27DB-BD31-4B8C-83A1-F6EECF244321}">
                <p14:modId xmlns:p14="http://schemas.microsoft.com/office/powerpoint/2010/main" val="1049565467"/>
              </p:ext>
            </p:extLst>
          </p:nvPr>
        </p:nvGraphicFramePr>
        <p:xfrm>
          <a:off x="2368550" y="3435350"/>
          <a:ext cx="4406900" cy="660400"/>
        </p:xfrm>
        <a:graphic>
          <a:graphicData uri="http://schemas.openxmlformats.org/presentationml/2006/ole">
            <mc:AlternateContent xmlns:mc="http://schemas.openxmlformats.org/markup-compatibility/2006">
              <mc:Choice xmlns:v="urn:schemas-microsoft-com:vml" Requires="v">
                <p:oleObj name="Equation" r:id="rId4" imgW="4406760" imgH="660240" progId="Equation.DSMT4">
                  <p:embed/>
                </p:oleObj>
              </mc:Choice>
              <mc:Fallback>
                <p:oleObj name="Equation" r:id="rId4" imgW="4406760" imgH="660240" progId="Equation.DSMT4">
                  <p:embed/>
                  <p:pic>
                    <p:nvPicPr>
                      <p:cNvPr id="0" name="Picture 3"/>
                      <p:cNvPicPr>
                        <a:picLocks noChangeAspect="1" noChangeArrowheads="1"/>
                      </p:cNvPicPr>
                      <p:nvPr/>
                    </p:nvPicPr>
                    <p:blipFill>
                      <a:blip r:embed="rId5"/>
                      <a:srcRect/>
                      <a:stretch>
                        <a:fillRect/>
                      </a:stretch>
                    </p:blipFill>
                    <p:spPr bwMode="auto">
                      <a:xfrm>
                        <a:off x="2368550" y="3435350"/>
                        <a:ext cx="44069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48" name="Object 4"/>
          <p:cNvGraphicFramePr>
            <a:graphicFrameLocks noChangeAspect="1"/>
          </p:cNvGraphicFramePr>
          <p:nvPr>
            <p:extLst>
              <p:ext uri="{D42A27DB-BD31-4B8C-83A1-F6EECF244321}">
                <p14:modId xmlns:p14="http://schemas.microsoft.com/office/powerpoint/2010/main" val="1861835171"/>
              </p:ext>
            </p:extLst>
          </p:nvPr>
        </p:nvGraphicFramePr>
        <p:xfrm>
          <a:off x="1104900" y="4800600"/>
          <a:ext cx="7467600" cy="1104900"/>
        </p:xfrm>
        <a:graphic>
          <a:graphicData uri="http://schemas.openxmlformats.org/presentationml/2006/ole">
            <mc:AlternateContent xmlns:mc="http://schemas.openxmlformats.org/markup-compatibility/2006">
              <mc:Choice xmlns:v="urn:schemas-microsoft-com:vml" Requires="v">
                <p:oleObj name="Equation" r:id="rId6" imgW="7467480" imgH="1104840" progId="Equation.DSMT4">
                  <p:embed/>
                </p:oleObj>
              </mc:Choice>
              <mc:Fallback>
                <p:oleObj name="Equation" r:id="rId6" imgW="7467480" imgH="1104840" progId="Equation.DSMT4">
                  <p:embed/>
                  <p:pic>
                    <p:nvPicPr>
                      <p:cNvPr id="0" name="Picture 4"/>
                      <p:cNvPicPr>
                        <a:picLocks noChangeAspect="1" noChangeArrowheads="1"/>
                      </p:cNvPicPr>
                      <p:nvPr/>
                    </p:nvPicPr>
                    <p:blipFill>
                      <a:blip r:embed="rId7"/>
                      <a:srcRect/>
                      <a:stretch>
                        <a:fillRect/>
                      </a:stretch>
                    </p:blipFill>
                    <p:spPr bwMode="auto">
                      <a:xfrm>
                        <a:off x="1104900" y="4800600"/>
                        <a:ext cx="74676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3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73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73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graphicFrame>
        <p:nvGraphicFramePr>
          <p:cNvPr id="58374" name="Object 6"/>
          <p:cNvGraphicFramePr>
            <a:graphicFrameLocks noChangeAspect="1"/>
          </p:cNvGraphicFramePr>
          <p:nvPr>
            <p:extLst>
              <p:ext uri="{D42A27DB-BD31-4B8C-83A1-F6EECF244321}">
                <p14:modId xmlns:p14="http://schemas.microsoft.com/office/powerpoint/2010/main" val="1150420133"/>
              </p:ext>
            </p:extLst>
          </p:nvPr>
        </p:nvGraphicFramePr>
        <p:xfrm>
          <a:off x="1072030" y="5334000"/>
          <a:ext cx="2374900" cy="393700"/>
        </p:xfrm>
        <a:graphic>
          <a:graphicData uri="http://schemas.openxmlformats.org/presentationml/2006/ole">
            <mc:AlternateContent xmlns:mc="http://schemas.openxmlformats.org/markup-compatibility/2006">
              <mc:Choice xmlns:v="urn:schemas-microsoft-com:vml" Requires="v">
                <p:oleObj name="Equation" r:id="rId2" imgW="2374560" imgH="393480" progId="Equation.DSMT4">
                  <p:embed/>
                </p:oleObj>
              </mc:Choice>
              <mc:Fallback>
                <p:oleObj name="Equation" r:id="rId2" imgW="2374560" imgH="393480" progId="Equation.DSMT4">
                  <p:embed/>
                  <p:pic>
                    <p:nvPicPr>
                      <p:cNvPr id="0" name="Picture 6"/>
                      <p:cNvPicPr>
                        <a:picLocks noChangeAspect="1" noChangeArrowheads="1"/>
                      </p:cNvPicPr>
                      <p:nvPr/>
                    </p:nvPicPr>
                    <p:blipFill>
                      <a:blip r:embed="rId3"/>
                      <a:srcRect/>
                      <a:stretch>
                        <a:fillRect/>
                      </a:stretch>
                    </p:blipFill>
                    <p:spPr bwMode="auto">
                      <a:xfrm>
                        <a:off x="1072030" y="5334000"/>
                        <a:ext cx="2374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5" name="Object 7"/>
          <p:cNvGraphicFramePr>
            <a:graphicFrameLocks noChangeAspect="1"/>
          </p:cNvGraphicFramePr>
          <p:nvPr>
            <p:extLst>
              <p:ext uri="{D42A27DB-BD31-4B8C-83A1-F6EECF244321}">
                <p14:modId xmlns:p14="http://schemas.microsoft.com/office/powerpoint/2010/main" val="1325873128"/>
              </p:ext>
            </p:extLst>
          </p:nvPr>
        </p:nvGraphicFramePr>
        <p:xfrm>
          <a:off x="1162050" y="1301750"/>
          <a:ext cx="6578600" cy="2209800"/>
        </p:xfrm>
        <a:graphic>
          <a:graphicData uri="http://schemas.openxmlformats.org/presentationml/2006/ole">
            <mc:AlternateContent xmlns:mc="http://schemas.openxmlformats.org/markup-compatibility/2006">
              <mc:Choice xmlns:v="urn:schemas-microsoft-com:vml" Requires="v">
                <p:oleObj name="Equation" r:id="rId4" imgW="6578280" imgH="2209680" progId="Equation.DSMT4">
                  <p:embed/>
                </p:oleObj>
              </mc:Choice>
              <mc:Fallback>
                <p:oleObj name="Equation" r:id="rId4" imgW="6578280" imgH="2209680" progId="Equation.DSMT4">
                  <p:embed/>
                  <p:pic>
                    <p:nvPicPr>
                      <p:cNvPr id="0" name="Picture 7"/>
                      <p:cNvPicPr>
                        <a:picLocks noChangeAspect="1" noChangeArrowheads="1"/>
                      </p:cNvPicPr>
                      <p:nvPr/>
                    </p:nvPicPr>
                    <p:blipFill>
                      <a:blip r:embed="rId5"/>
                      <a:srcRect/>
                      <a:stretch>
                        <a:fillRect/>
                      </a:stretch>
                    </p:blipFill>
                    <p:spPr bwMode="auto">
                      <a:xfrm>
                        <a:off x="1162050" y="1301750"/>
                        <a:ext cx="65786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6" name="Object 8"/>
          <p:cNvGraphicFramePr>
            <a:graphicFrameLocks noChangeAspect="1"/>
          </p:cNvGraphicFramePr>
          <p:nvPr>
            <p:extLst>
              <p:ext uri="{D42A27DB-BD31-4B8C-83A1-F6EECF244321}">
                <p14:modId xmlns:p14="http://schemas.microsoft.com/office/powerpoint/2010/main" val="2491944135"/>
              </p:ext>
            </p:extLst>
          </p:nvPr>
        </p:nvGraphicFramePr>
        <p:xfrm>
          <a:off x="1075765" y="3581400"/>
          <a:ext cx="7391400" cy="1447800"/>
        </p:xfrm>
        <a:graphic>
          <a:graphicData uri="http://schemas.openxmlformats.org/presentationml/2006/ole">
            <mc:AlternateContent xmlns:mc="http://schemas.openxmlformats.org/markup-compatibility/2006">
              <mc:Choice xmlns:v="urn:schemas-microsoft-com:vml" Requires="v">
                <p:oleObj name="Equation" r:id="rId6" imgW="7391160" imgH="1447560" progId="Equation.DSMT4">
                  <p:embed/>
                </p:oleObj>
              </mc:Choice>
              <mc:Fallback>
                <p:oleObj name="Equation" r:id="rId6" imgW="7391160" imgH="1447560" progId="Equation.DSMT4">
                  <p:embed/>
                  <p:pic>
                    <p:nvPicPr>
                      <p:cNvPr id="0" name="Picture 8"/>
                      <p:cNvPicPr>
                        <a:picLocks noChangeAspect="1" noChangeArrowheads="1"/>
                      </p:cNvPicPr>
                      <p:nvPr/>
                    </p:nvPicPr>
                    <p:blipFill>
                      <a:blip r:embed="rId7"/>
                      <a:srcRect/>
                      <a:stretch>
                        <a:fillRect/>
                      </a:stretch>
                    </p:blipFill>
                    <p:spPr bwMode="auto">
                      <a:xfrm>
                        <a:off x="1075765" y="3581400"/>
                        <a:ext cx="73914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a:extLst>
              <a:ext uri="{FF2B5EF4-FFF2-40B4-BE49-F238E27FC236}">
                <a16:creationId xmlns:a16="http://schemas.microsoft.com/office/drawing/2014/main" id="{AF0BB3F3-66E2-4057-B57A-C9EFEF8FC138}"/>
              </a:ext>
            </a:extLst>
          </p:cNvPr>
          <p:cNvSpPr/>
          <p:nvPr/>
        </p:nvSpPr>
        <p:spPr>
          <a:xfrm>
            <a:off x="1268505" y="5125945"/>
            <a:ext cx="652743" cy="707886"/>
          </a:xfrm>
          <a:prstGeom prst="rect">
            <a:avLst/>
          </a:prstGeom>
        </p:spPr>
        <p:txBody>
          <a:bodyPr wrap="none">
            <a:spAutoFit/>
          </a:bodyPr>
          <a:lstStyle/>
          <a:p>
            <a:r>
              <a:rPr lang="en-US" sz="4000" dirty="0">
                <a:solidFill>
                  <a:srgbClr val="00009F"/>
                </a:solidFill>
                <a:latin typeface="Cambria Math" panose="02040503050406030204" pitchFamily="18" charset="0"/>
                <a:ea typeface="Cambria Math" panose="02040503050406030204" pitchFamily="18" charset="0"/>
              </a:rPr>
              <a:t>∳</a:t>
            </a:r>
            <a:r>
              <a:rPr lang="en-US" sz="2800" i="1" baseline="-25000" dirty="0">
                <a:solidFill>
                  <a:srgbClr val="00009F"/>
                </a:solidFill>
                <a:ea typeface="Cambria Math" panose="02040503050406030204" pitchFamily="18" charset="0"/>
              </a:rPr>
              <a:t>C</a:t>
            </a:r>
            <a:endParaRPr lang="en-US" dirty="0">
              <a:solidFill>
                <a:srgbClr val="0000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83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Green’s Theorem (Tangential-Curl Form)</a:t>
            </a:r>
          </a:p>
        </p:txBody>
      </p:sp>
      <p:sp>
        <p:nvSpPr>
          <p:cNvPr id="3" name="Content Placeholder 2"/>
          <p:cNvSpPr>
            <a:spLocks noGrp="1"/>
          </p:cNvSpPr>
          <p:nvPr>
            <p:ph idx="1"/>
          </p:nvPr>
        </p:nvSpPr>
        <p:spPr>
          <a:xfrm>
            <a:off x="457200" y="1280160"/>
            <a:ext cx="8229600" cy="3280898"/>
          </a:xfrm>
          <a:solidFill>
            <a:srgbClr val="FFFFCC"/>
          </a:solidFill>
          <a:ln w="28575">
            <a:solidFill>
              <a:srgbClr val="000000"/>
            </a:solidFill>
          </a:ln>
        </p:spPr>
        <p:txBody>
          <a:bodyPr>
            <a:spAutoFit/>
          </a:bodyPr>
          <a:lstStyle/>
          <a:p>
            <a:r>
              <a:rPr lang="en-US" dirty="0">
                <a:solidFill>
                  <a:srgbClr val="000000"/>
                </a:solidFill>
              </a:rPr>
              <a:t>Let </a:t>
            </a:r>
            <a:r>
              <a:rPr lang="en-US" i="1" dirty="0">
                <a:solidFill>
                  <a:srgbClr val="000000"/>
                </a:solidFill>
              </a:rPr>
              <a:t>C</a:t>
            </a:r>
            <a:r>
              <a:rPr lang="en-US" dirty="0">
                <a:solidFill>
                  <a:srgbClr val="000000"/>
                </a:solidFill>
              </a:rPr>
              <a:t> be a positively oriented, piecewise smooth, simple closed curve in the plane, and let </a:t>
            </a:r>
            <a:r>
              <a:rPr lang="en-US" i="1" dirty="0">
                <a:solidFill>
                  <a:srgbClr val="000000"/>
                </a:solidFill>
              </a:rPr>
              <a:t>R</a:t>
            </a:r>
            <a:r>
              <a:rPr lang="en-US" dirty="0">
                <a:solidFill>
                  <a:srgbClr val="000000"/>
                </a:solidFill>
              </a:rPr>
              <a:t> be the region enclosed by </a:t>
            </a:r>
            <a:r>
              <a:rPr lang="en-US" i="1" dirty="0">
                <a:solidFill>
                  <a:srgbClr val="000000"/>
                </a:solidFill>
              </a:rPr>
              <a:t>C</a:t>
            </a:r>
            <a:r>
              <a:rPr lang="en-US" dirty="0">
                <a:solidFill>
                  <a:srgbClr val="000000"/>
                </a:solidFill>
              </a:rPr>
              <a:t>. If				         and </a:t>
            </a:r>
            <a:r>
              <a:rPr lang="en-US" i="1" dirty="0">
                <a:solidFill>
                  <a:srgbClr val="000000"/>
                </a:solidFill>
              </a:rPr>
              <a:t>P</a:t>
            </a:r>
            <a:r>
              <a:rPr lang="en-US" dirty="0">
                <a:solidFill>
                  <a:srgbClr val="000000"/>
                </a:solidFill>
              </a:rPr>
              <a:t> and </a:t>
            </a:r>
            <a:r>
              <a:rPr lang="en-US" i="1" dirty="0">
                <a:solidFill>
                  <a:srgbClr val="000000"/>
                </a:solidFill>
              </a:rPr>
              <a:t>Q</a:t>
            </a:r>
            <a:r>
              <a:rPr lang="en-US" dirty="0">
                <a:solidFill>
                  <a:srgbClr val="000000"/>
                </a:solidFill>
              </a:rPr>
              <a:t> have continuous partial derivatives on an open region containing </a:t>
            </a:r>
            <a:r>
              <a:rPr lang="en-US" i="1" dirty="0">
                <a:solidFill>
                  <a:srgbClr val="000000"/>
                </a:solidFill>
              </a:rPr>
              <a:t>R</a:t>
            </a:r>
            <a:r>
              <a:rPr lang="en-US" dirty="0">
                <a:solidFill>
                  <a:srgbClr val="000000"/>
                </a:solidFill>
              </a:rPr>
              <a:t>, then</a:t>
            </a:r>
          </a:p>
          <a:p>
            <a:endParaRPr lang="en-US" dirty="0">
              <a:solidFill>
                <a:srgbClr val="000000"/>
              </a:solidFill>
            </a:endParaRPr>
          </a:p>
          <a:p>
            <a:endParaRPr lang="en-US" dirty="0">
              <a:solidFill>
                <a:srgbClr val="000000"/>
              </a:solidFill>
            </a:endParaRPr>
          </a:p>
        </p:txBody>
      </p:sp>
      <p:graphicFrame>
        <p:nvGraphicFramePr>
          <p:cNvPr id="17410" name="Object 2"/>
          <p:cNvGraphicFramePr>
            <a:graphicFrameLocks noChangeAspect="1"/>
          </p:cNvGraphicFramePr>
          <p:nvPr>
            <p:extLst>
              <p:ext uri="{D42A27DB-BD31-4B8C-83A1-F6EECF244321}">
                <p14:modId xmlns:p14="http://schemas.microsoft.com/office/powerpoint/2010/main" val="658306114"/>
              </p:ext>
            </p:extLst>
          </p:nvPr>
        </p:nvGraphicFramePr>
        <p:xfrm>
          <a:off x="3992380" y="2146300"/>
          <a:ext cx="3632200" cy="520700"/>
        </p:xfrm>
        <a:graphic>
          <a:graphicData uri="http://schemas.openxmlformats.org/presentationml/2006/ole">
            <mc:AlternateContent xmlns:mc="http://schemas.openxmlformats.org/markup-compatibility/2006">
              <mc:Choice xmlns:v="urn:schemas-microsoft-com:vml" Requires="v">
                <p:oleObj name="Equation" r:id="rId2" imgW="3632040" imgH="520560" progId="Equation.DSMT4">
                  <p:embed/>
                </p:oleObj>
              </mc:Choice>
              <mc:Fallback>
                <p:oleObj name="Equation" r:id="rId2" imgW="3632040" imgH="5205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92380" y="2146300"/>
                        <a:ext cx="36322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3">
            <a:extLst>
              <a:ext uri="{FF2B5EF4-FFF2-40B4-BE49-F238E27FC236}">
                <a16:creationId xmlns:a16="http://schemas.microsoft.com/office/drawing/2014/main" id="{F0671BE8-C509-3186-AE96-710DBD110D48}"/>
              </a:ext>
            </a:extLst>
          </p:cNvPr>
          <p:cNvGraphicFramePr>
            <a:graphicFrameLocks noChangeAspect="1"/>
          </p:cNvGraphicFramePr>
          <p:nvPr>
            <p:extLst>
              <p:ext uri="{D42A27DB-BD31-4B8C-83A1-F6EECF244321}">
                <p14:modId xmlns:p14="http://schemas.microsoft.com/office/powerpoint/2010/main" val="2147449080"/>
              </p:ext>
            </p:extLst>
          </p:nvPr>
        </p:nvGraphicFramePr>
        <p:xfrm>
          <a:off x="1018540" y="3429000"/>
          <a:ext cx="7439660" cy="1013333"/>
        </p:xfrm>
        <a:graphic>
          <a:graphicData uri="http://schemas.openxmlformats.org/presentationml/2006/ole">
            <mc:AlternateContent xmlns:mc="http://schemas.openxmlformats.org/markup-compatibility/2006">
              <mc:Choice xmlns:v="urn:schemas-microsoft-com:vml" Requires="v">
                <p:oleObj name="Equation" r:id="rId4" imgW="7365960" imgH="1002960" progId="Equation.DSMT4">
                  <p:embed/>
                </p:oleObj>
              </mc:Choice>
              <mc:Fallback>
                <p:oleObj name="Equation" r:id="rId4" imgW="7365960" imgH="1002960" progId="Equation.DSMT4">
                  <p:embed/>
                  <p:pic>
                    <p:nvPicPr>
                      <p:cNvPr id="17411" name="Object 3"/>
                      <p:cNvPicPr>
                        <a:picLocks noChangeAspect="1" noChangeArrowheads="1"/>
                      </p:cNvPicPr>
                      <p:nvPr/>
                    </p:nvPicPr>
                    <p:blipFill>
                      <a:blip r:embed="rId5"/>
                      <a:srcRect/>
                      <a:stretch>
                        <a:fillRect/>
                      </a:stretch>
                    </p:blipFill>
                    <p:spPr bwMode="auto">
                      <a:xfrm>
                        <a:off x="1018540" y="3429000"/>
                        <a:ext cx="7439660" cy="1013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88576D86-0A11-421D-9DF6-286521D897DB}"/>
              </a:ext>
            </a:extLst>
          </p:cNvPr>
          <p:cNvSpPr/>
          <p:nvPr/>
        </p:nvSpPr>
        <p:spPr>
          <a:xfrm>
            <a:off x="457200" y="3552235"/>
            <a:ext cx="652743" cy="714965"/>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
        <p:nvSpPr>
          <p:cNvPr id="6" name="Rectangle 5">
            <a:extLst>
              <a:ext uri="{FF2B5EF4-FFF2-40B4-BE49-F238E27FC236}">
                <a16:creationId xmlns:a16="http://schemas.microsoft.com/office/drawing/2014/main" id="{D59FD5A7-CAC9-204D-7C26-0ADCE3EF72ED}"/>
              </a:ext>
            </a:extLst>
          </p:cNvPr>
          <p:cNvSpPr/>
          <p:nvPr/>
        </p:nvSpPr>
        <p:spPr>
          <a:xfrm>
            <a:off x="2166657" y="3497291"/>
            <a:ext cx="652743" cy="714965"/>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
        <p:nvSpPr>
          <p:cNvPr id="10" name="Rectangle 9">
            <a:extLst>
              <a:ext uri="{FF2B5EF4-FFF2-40B4-BE49-F238E27FC236}">
                <a16:creationId xmlns:a16="http://schemas.microsoft.com/office/drawing/2014/main" id="{ACD2A22F-A077-F902-B2E4-248CE8EDDE6A}"/>
              </a:ext>
            </a:extLst>
          </p:cNvPr>
          <p:cNvSpPr/>
          <p:nvPr/>
        </p:nvSpPr>
        <p:spPr>
          <a:xfrm>
            <a:off x="3657600" y="3497291"/>
            <a:ext cx="652743" cy="714965"/>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Green’s Theorem (Tangential-Curl Form) (cont.)</a:t>
            </a:r>
          </a:p>
        </p:txBody>
      </p:sp>
      <p:sp>
        <p:nvSpPr>
          <p:cNvPr id="3" name="Content Placeholder 2"/>
          <p:cNvSpPr>
            <a:spLocks noGrp="1"/>
          </p:cNvSpPr>
          <p:nvPr>
            <p:ph idx="1"/>
          </p:nvPr>
        </p:nvSpPr>
        <p:spPr>
          <a:xfrm>
            <a:off x="457200" y="1280160"/>
            <a:ext cx="8229600" cy="3754874"/>
          </a:xfrm>
          <a:solidFill>
            <a:srgbClr val="FFFFCC"/>
          </a:solidFill>
          <a:ln w="28575">
            <a:solidFill>
              <a:srgbClr val="000000"/>
            </a:solidFill>
          </a:ln>
        </p:spPr>
        <p:txBody>
          <a:bodyPr>
            <a:spAutoFit/>
          </a:bodyPr>
          <a:lstStyle/>
          <a:p>
            <a:r>
              <a:rPr lang="en-US" dirty="0">
                <a:solidFill>
                  <a:srgbClr val="000000"/>
                </a:solidFill>
              </a:rPr>
              <a:t>Extending </a:t>
            </a:r>
            <a:r>
              <a:rPr lang="en-US" b="1" dirty="0">
                <a:solidFill>
                  <a:srgbClr val="000000"/>
                </a:solidFill>
              </a:rPr>
              <a:t>F</a:t>
            </a:r>
            <a:r>
              <a:rPr lang="en-US" dirty="0">
                <a:solidFill>
                  <a:srgbClr val="000000"/>
                </a:solidFill>
              </a:rPr>
              <a:t> to				            and using the fact that </a:t>
            </a:r>
          </a:p>
          <a:p>
            <a:pPr>
              <a:lnSpc>
                <a:spcPct val="150000"/>
              </a:lnSpc>
            </a:pPr>
            <a:endParaRPr lang="en-US" dirty="0">
              <a:solidFill>
                <a:srgbClr val="000000"/>
              </a:solidFill>
            </a:endParaRPr>
          </a:p>
          <a:p>
            <a:endParaRPr lang="en-US" dirty="0">
              <a:solidFill>
                <a:srgbClr val="000000"/>
              </a:solidFill>
            </a:endParaRPr>
          </a:p>
          <a:p>
            <a:r>
              <a:rPr lang="en-US" dirty="0">
                <a:solidFill>
                  <a:srgbClr val="000000"/>
                </a:solidFill>
              </a:rPr>
              <a:t>we can write this version of the formula as</a:t>
            </a:r>
          </a:p>
          <a:p>
            <a:endParaRPr lang="en-US" dirty="0">
              <a:solidFill>
                <a:srgbClr val="000000"/>
              </a:solidFill>
            </a:endParaRPr>
          </a:p>
          <a:p>
            <a:endParaRPr lang="en-US" dirty="0">
              <a:solidFill>
                <a:srgbClr val="000000"/>
              </a:solidFill>
            </a:endParaRPr>
          </a:p>
        </p:txBody>
      </p:sp>
      <p:graphicFrame>
        <p:nvGraphicFramePr>
          <p:cNvPr id="18436" name="Object 4"/>
          <p:cNvGraphicFramePr>
            <a:graphicFrameLocks noChangeAspect="1"/>
          </p:cNvGraphicFramePr>
          <p:nvPr>
            <p:extLst>
              <p:ext uri="{D42A27DB-BD31-4B8C-83A1-F6EECF244321}">
                <p14:modId xmlns:p14="http://schemas.microsoft.com/office/powerpoint/2010/main" val="703194725"/>
              </p:ext>
            </p:extLst>
          </p:nvPr>
        </p:nvGraphicFramePr>
        <p:xfrm>
          <a:off x="2692400" y="1295400"/>
          <a:ext cx="4241800" cy="520700"/>
        </p:xfrm>
        <a:graphic>
          <a:graphicData uri="http://schemas.openxmlformats.org/presentationml/2006/ole">
            <mc:AlternateContent xmlns:mc="http://schemas.openxmlformats.org/markup-compatibility/2006">
              <mc:Choice xmlns:v="urn:schemas-microsoft-com:vml" Requires="v">
                <p:oleObj name="Equation" r:id="rId2" imgW="4241520" imgH="520560" progId="Equation.DSMT4">
                  <p:embed/>
                </p:oleObj>
              </mc:Choice>
              <mc:Fallback>
                <p:oleObj name="Equation" r:id="rId2" imgW="4241520" imgH="52056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2400" y="1295400"/>
                        <a:ext cx="42418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extLst>
              <p:ext uri="{D42A27DB-BD31-4B8C-83A1-F6EECF244321}">
                <p14:modId xmlns:p14="http://schemas.microsoft.com/office/powerpoint/2010/main" val="48678774"/>
              </p:ext>
            </p:extLst>
          </p:nvPr>
        </p:nvGraphicFramePr>
        <p:xfrm>
          <a:off x="1219200" y="2286000"/>
          <a:ext cx="6705600" cy="990600"/>
        </p:xfrm>
        <a:graphic>
          <a:graphicData uri="http://schemas.openxmlformats.org/presentationml/2006/ole">
            <mc:AlternateContent xmlns:mc="http://schemas.openxmlformats.org/markup-compatibility/2006">
              <mc:Choice xmlns:v="urn:schemas-microsoft-com:vml" Requires="v">
                <p:oleObj name="Equation" r:id="rId4" imgW="6705360" imgH="990360" progId="Equation.DSMT4">
                  <p:embed/>
                </p:oleObj>
              </mc:Choice>
              <mc:Fallback>
                <p:oleObj name="Equation" r:id="rId4" imgW="6705360" imgH="990360" progId="Equation.DSMT4">
                  <p:embed/>
                  <p:pic>
                    <p:nvPicPr>
                      <p:cNvPr id="0" name="Picture 5"/>
                      <p:cNvPicPr>
                        <a:picLocks noChangeAspect="1" noChangeArrowheads="1"/>
                      </p:cNvPicPr>
                      <p:nvPr/>
                    </p:nvPicPr>
                    <p:blipFill>
                      <a:blip r:embed="rId5"/>
                      <a:srcRect/>
                      <a:stretch>
                        <a:fillRect/>
                      </a:stretch>
                    </p:blipFill>
                    <p:spPr bwMode="auto">
                      <a:xfrm>
                        <a:off x="1219200" y="2286000"/>
                        <a:ext cx="6705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6">
            <a:extLst>
              <a:ext uri="{FF2B5EF4-FFF2-40B4-BE49-F238E27FC236}">
                <a16:creationId xmlns:a16="http://schemas.microsoft.com/office/drawing/2014/main" id="{BD1CDA51-5F5C-B718-6BF6-1E1F591AA483}"/>
              </a:ext>
            </a:extLst>
          </p:cNvPr>
          <p:cNvGraphicFramePr>
            <a:graphicFrameLocks noChangeAspect="1"/>
          </p:cNvGraphicFramePr>
          <p:nvPr>
            <p:extLst>
              <p:ext uri="{D42A27DB-BD31-4B8C-83A1-F6EECF244321}">
                <p14:modId xmlns:p14="http://schemas.microsoft.com/office/powerpoint/2010/main" val="2749335444"/>
              </p:ext>
            </p:extLst>
          </p:nvPr>
        </p:nvGraphicFramePr>
        <p:xfrm>
          <a:off x="3251200" y="4043506"/>
          <a:ext cx="2997200" cy="800100"/>
        </p:xfrm>
        <a:graphic>
          <a:graphicData uri="http://schemas.openxmlformats.org/presentationml/2006/ole">
            <mc:AlternateContent xmlns:mc="http://schemas.openxmlformats.org/markup-compatibility/2006">
              <mc:Choice xmlns:v="urn:schemas-microsoft-com:vml" Requires="v">
                <p:oleObj name="Equation" r:id="rId6" imgW="2997000" imgH="799920" progId="Equation.DSMT4">
                  <p:embed/>
                </p:oleObj>
              </mc:Choice>
              <mc:Fallback>
                <p:oleObj name="Equation" r:id="rId6" imgW="2997000" imgH="799920" progId="Equation.DSMT4">
                  <p:embed/>
                  <p:pic>
                    <p:nvPicPr>
                      <p:cNvPr id="18438" name="Object 6"/>
                      <p:cNvPicPr>
                        <a:picLocks noChangeAspect="1" noChangeArrowheads="1"/>
                      </p:cNvPicPr>
                      <p:nvPr/>
                    </p:nvPicPr>
                    <p:blipFill>
                      <a:blip r:embed="rId7"/>
                      <a:srcRect/>
                      <a:stretch>
                        <a:fillRect/>
                      </a:stretch>
                    </p:blipFill>
                    <p:spPr bwMode="auto">
                      <a:xfrm>
                        <a:off x="3251200" y="4043506"/>
                        <a:ext cx="29972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FAA609AC-DAE3-CDAF-F149-A0FE34050D08}"/>
              </a:ext>
            </a:extLst>
          </p:cNvPr>
          <p:cNvSpPr/>
          <p:nvPr/>
        </p:nvSpPr>
        <p:spPr>
          <a:xfrm>
            <a:off x="2658035" y="3971416"/>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Green's Theorem (Tangential-Curl Form) to Evaluate a Line Integral</a:t>
            </a:r>
          </a:p>
        </p:txBody>
      </p:sp>
      <p:sp>
        <p:nvSpPr>
          <p:cNvPr id="3" name="Content Placeholder 2"/>
          <p:cNvSpPr>
            <a:spLocks noGrp="1"/>
          </p:cNvSpPr>
          <p:nvPr>
            <p:ph idx="1"/>
          </p:nvPr>
        </p:nvSpPr>
        <p:spPr/>
        <p:txBody>
          <a:bodyPr>
            <a:noAutofit/>
          </a:bodyPr>
          <a:lstStyle/>
          <a:p>
            <a:r>
              <a:rPr lang="en-US" dirty="0"/>
              <a:t>Evaluate			   where </a:t>
            </a:r>
            <a:r>
              <a:rPr lang="en-US" i="1" dirty="0"/>
              <a:t>C</a:t>
            </a:r>
            <a:r>
              <a:rPr lang="en-US" dirty="0"/>
              <a:t> is the path shown</a:t>
            </a:r>
          </a:p>
          <a:p>
            <a:r>
              <a:rPr lang="en-US" dirty="0"/>
              <a:t>in Figure 10.</a:t>
            </a:r>
          </a:p>
          <a:p>
            <a:r>
              <a:rPr lang="en-US" b="1" dirty="0"/>
              <a:t>Solution </a:t>
            </a:r>
          </a:p>
          <a:p>
            <a:r>
              <a:rPr lang="en-US" dirty="0"/>
              <a:t>Since </a:t>
            </a:r>
            <a:r>
              <a:rPr lang="en-US" i="1" dirty="0"/>
              <a:t>P</a:t>
            </a:r>
            <a:r>
              <a:rPr lang="en-US" dirty="0"/>
              <a:t> = </a:t>
            </a:r>
            <a:r>
              <a:rPr lang="en-US" i="1" dirty="0"/>
              <a:t>y</a:t>
            </a:r>
            <a:r>
              <a:rPr lang="en-US" baseline="30000" dirty="0"/>
              <a:t>2</a:t>
            </a:r>
            <a:r>
              <a:rPr lang="en-US" dirty="0"/>
              <a:t> and </a:t>
            </a:r>
            <a:r>
              <a:rPr lang="en-US" i="1" dirty="0"/>
              <a:t>Q</a:t>
            </a:r>
            <a:r>
              <a:rPr lang="en-US" dirty="0"/>
              <a:t> = 3</a:t>
            </a:r>
            <a:r>
              <a:rPr lang="en-US" i="1" dirty="0"/>
              <a:t>xy</a:t>
            </a:r>
            <a:r>
              <a:rPr lang="en-US" dirty="0"/>
              <a:t>,</a:t>
            </a:r>
          </a:p>
          <a:p>
            <a:endParaRPr lang="en-US" dirty="0"/>
          </a:p>
          <a:p>
            <a:pPr>
              <a:lnSpc>
                <a:spcPct val="250000"/>
              </a:lnSpc>
            </a:pPr>
            <a:endParaRPr lang="en-US" dirty="0"/>
          </a:p>
          <a:p>
            <a:r>
              <a:rPr lang="en-US" dirty="0"/>
              <a:t>(Alternatively,			           and </a:t>
            </a:r>
            <a:br>
              <a:rPr lang="en-US" dirty="0"/>
            </a:br>
            <a:r>
              <a:rPr lang="en-US" dirty="0"/>
              <a:t> </a:t>
            </a:r>
          </a:p>
        </p:txBody>
      </p:sp>
      <p:pic>
        <p:nvPicPr>
          <p:cNvPr id="19458" name="Picture 2"/>
          <p:cNvPicPr>
            <a:picLocks noChangeAspect="1" noChangeArrowheads="1"/>
          </p:cNvPicPr>
          <p:nvPr/>
        </p:nvPicPr>
        <p:blipFill>
          <a:blip r:embed="rId2" cstate="print"/>
          <a:srcRect/>
          <a:stretch>
            <a:fillRect/>
          </a:stretch>
        </p:blipFill>
        <p:spPr bwMode="auto">
          <a:xfrm>
            <a:off x="4953000" y="1752600"/>
            <a:ext cx="3657600" cy="2508976"/>
          </a:xfrm>
          <a:prstGeom prst="rect">
            <a:avLst/>
          </a:prstGeom>
          <a:noFill/>
          <a:ln w="9525">
            <a:noFill/>
            <a:miter lim="800000"/>
            <a:headEnd/>
            <a:tailEnd/>
          </a:ln>
        </p:spPr>
      </p:pic>
      <p:sp>
        <p:nvSpPr>
          <p:cNvPr id="7" name="Rectangle 6"/>
          <p:cNvSpPr/>
          <p:nvPr/>
        </p:nvSpPr>
        <p:spPr>
          <a:xfrm>
            <a:off x="6172200" y="4267200"/>
            <a:ext cx="1552797" cy="523220"/>
          </a:xfrm>
          <a:prstGeom prst="rect">
            <a:avLst/>
          </a:prstGeom>
        </p:spPr>
        <p:txBody>
          <a:bodyPr wrap="none">
            <a:spAutoFit/>
          </a:bodyPr>
          <a:lstStyle/>
          <a:p>
            <a:r>
              <a:rPr lang="en-US" sz="2800" b="1" dirty="0"/>
              <a:t>Figure 10</a:t>
            </a:r>
          </a:p>
        </p:txBody>
      </p:sp>
      <p:graphicFrame>
        <p:nvGraphicFramePr>
          <p:cNvPr id="19459" name="Object 3"/>
          <p:cNvGraphicFramePr>
            <a:graphicFrameLocks noChangeAspect="1"/>
          </p:cNvGraphicFramePr>
          <p:nvPr>
            <p:extLst>
              <p:ext uri="{D42A27DB-BD31-4B8C-83A1-F6EECF244321}">
                <p14:modId xmlns:p14="http://schemas.microsoft.com/office/powerpoint/2010/main" val="1172409576"/>
              </p:ext>
            </p:extLst>
          </p:nvPr>
        </p:nvGraphicFramePr>
        <p:xfrm>
          <a:off x="2380875" y="1313330"/>
          <a:ext cx="1917700" cy="469900"/>
        </p:xfrm>
        <a:graphic>
          <a:graphicData uri="http://schemas.openxmlformats.org/presentationml/2006/ole">
            <mc:AlternateContent xmlns:mc="http://schemas.openxmlformats.org/markup-compatibility/2006">
              <mc:Choice xmlns:v="urn:schemas-microsoft-com:vml" Requires="v">
                <p:oleObj name="Equation" r:id="rId3" imgW="1917360" imgH="469800" progId="Equation.DSMT4">
                  <p:embed/>
                </p:oleObj>
              </mc:Choice>
              <mc:Fallback>
                <p:oleObj name="Equation" r:id="rId3" imgW="1917360" imgH="469800" progId="Equation.DSMT4">
                  <p:embed/>
                  <p:pic>
                    <p:nvPicPr>
                      <p:cNvPr id="0" name="Picture 3"/>
                      <p:cNvPicPr>
                        <a:picLocks noChangeAspect="1" noChangeArrowheads="1"/>
                      </p:cNvPicPr>
                      <p:nvPr/>
                    </p:nvPicPr>
                    <p:blipFill>
                      <a:blip r:embed="rId4"/>
                      <a:srcRect/>
                      <a:stretch>
                        <a:fillRect/>
                      </a:stretch>
                    </p:blipFill>
                    <p:spPr bwMode="auto">
                      <a:xfrm>
                        <a:off x="2380875" y="1313330"/>
                        <a:ext cx="1917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1016000" y="3594100"/>
          <a:ext cx="3175000" cy="901700"/>
        </p:xfrm>
        <a:graphic>
          <a:graphicData uri="http://schemas.openxmlformats.org/presentationml/2006/ole">
            <mc:AlternateContent xmlns:mc="http://schemas.openxmlformats.org/markup-compatibility/2006">
              <mc:Choice xmlns:v="urn:schemas-microsoft-com:vml" Requires="v">
                <p:oleObj name="Equation" r:id="rId5" imgW="3174840" imgH="901440" progId="Equation.DSMT4">
                  <p:embed/>
                </p:oleObj>
              </mc:Choice>
              <mc:Fallback>
                <p:oleObj name="Equation" r:id="rId5" imgW="3174840" imgH="9014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16000" y="3594100"/>
                        <a:ext cx="3175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extLst>
              <p:ext uri="{D42A27DB-BD31-4B8C-83A1-F6EECF244321}">
                <p14:modId xmlns:p14="http://schemas.microsoft.com/office/powerpoint/2010/main" val="1689777617"/>
              </p:ext>
            </p:extLst>
          </p:nvPr>
        </p:nvGraphicFramePr>
        <p:xfrm>
          <a:off x="2599765" y="4990920"/>
          <a:ext cx="3396333" cy="553750"/>
        </p:xfrm>
        <a:graphic>
          <a:graphicData uri="http://schemas.openxmlformats.org/presentationml/2006/ole">
            <mc:AlternateContent xmlns:mc="http://schemas.openxmlformats.org/markup-compatibility/2006">
              <mc:Choice xmlns:v="urn:schemas-microsoft-com:vml" Requires="v">
                <p:oleObj name="Equation" r:id="rId7" imgW="3504960" imgH="571320" progId="Equation.DSMT4">
                  <p:embed/>
                </p:oleObj>
              </mc:Choice>
              <mc:Fallback>
                <p:oleObj name="Equation" r:id="rId7" imgW="3504960" imgH="571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9765" y="4990920"/>
                        <a:ext cx="3396333" cy="553750"/>
                      </a:xfrm>
                      <a:prstGeom prst="rect">
                        <a:avLst/>
                      </a:prstGeom>
                      <a:noFill/>
                      <a:ln>
                        <a:noFill/>
                      </a:ln>
                      <a:effectLst/>
                    </p:spPr>
                  </p:pic>
                </p:oleObj>
              </mc:Fallback>
            </mc:AlternateContent>
          </a:graphicData>
        </a:graphic>
      </p:graphicFrame>
      <p:graphicFrame>
        <p:nvGraphicFramePr>
          <p:cNvPr id="19462" name="Object 6"/>
          <p:cNvGraphicFramePr>
            <a:graphicFrameLocks noChangeAspect="1"/>
          </p:cNvGraphicFramePr>
          <p:nvPr>
            <p:extLst>
              <p:ext uri="{D42A27DB-BD31-4B8C-83A1-F6EECF244321}">
                <p14:modId xmlns:p14="http://schemas.microsoft.com/office/powerpoint/2010/main" val="3142956513"/>
              </p:ext>
            </p:extLst>
          </p:nvPr>
        </p:nvGraphicFramePr>
        <p:xfrm>
          <a:off x="6591300" y="5032845"/>
          <a:ext cx="2095500" cy="469900"/>
        </p:xfrm>
        <a:graphic>
          <a:graphicData uri="http://schemas.openxmlformats.org/presentationml/2006/ole">
            <mc:AlternateContent xmlns:mc="http://schemas.openxmlformats.org/markup-compatibility/2006">
              <mc:Choice xmlns:v="urn:schemas-microsoft-com:vml" Requires="v">
                <p:oleObj name="Equation" r:id="rId9" imgW="2095200" imgH="469800" progId="Equation.DSMT4">
                  <p:embed/>
                </p:oleObj>
              </mc:Choice>
              <mc:Fallback>
                <p:oleObj name="Equation" r:id="rId9" imgW="209520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91300" y="5032845"/>
                        <a:ext cx="2095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a:extLst>
              <a:ext uri="{FF2B5EF4-FFF2-40B4-BE49-F238E27FC236}">
                <a16:creationId xmlns:a16="http://schemas.microsoft.com/office/drawing/2014/main" id="{C239DD55-EB6B-4DCA-9DDA-AB9647423FD3}"/>
              </a:ext>
            </a:extLst>
          </p:cNvPr>
          <p:cNvSpPr/>
          <p:nvPr/>
        </p:nvSpPr>
        <p:spPr>
          <a:xfrm>
            <a:off x="1785657" y="1210559"/>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46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Green's Theorem (Tangential-Curl Form) to Evaluate a Line Integral (cont.)</a:t>
            </a:r>
          </a:p>
        </p:txBody>
      </p:sp>
      <p:sp>
        <p:nvSpPr>
          <p:cNvPr id="3" name="Content Placeholder 2"/>
          <p:cNvSpPr>
            <a:spLocks noGrp="1"/>
          </p:cNvSpPr>
          <p:nvPr>
            <p:ph idx="1"/>
          </p:nvPr>
        </p:nvSpPr>
        <p:spPr/>
        <p:txBody>
          <a:bodyPr/>
          <a:lstStyle/>
          <a:p>
            <a:r>
              <a:rPr lang="en-US" dirty="0"/>
              <a:t>So </a:t>
            </a:r>
          </a:p>
        </p:txBody>
      </p:sp>
      <p:graphicFrame>
        <p:nvGraphicFramePr>
          <p:cNvPr id="20483" name="Object 3"/>
          <p:cNvGraphicFramePr>
            <a:graphicFrameLocks noChangeAspect="1"/>
          </p:cNvGraphicFramePr>
          <p:nvPr>
            <p:extLst>
              <p:ext uri="{D42A27DB-BD31-4B8C-83A1-F6EECF244321}">
                <p14:modId xmlns:p14="http://schemas.microsoft.com/office/powerpoint/2010/main" val="1637237630"/>
              </p:ext>
            </p:extLst>
          </p:nvPr>
        </p:nvGraphicFramePr>
        <p:xfrm>
          <a:off x="1524000" y="1960003"/>
          <a:ext cx="1917700" cy="469900"/>
        </p:xfrm>
        <a:graphic>
          <a:graphicData uri="http://schemas.openxmlformats.org/presentationml/2006/ole">
            <mc:AlternateContent xmlns:mc="http://schemas.openxmlformats.org/markup-compatibility/2006">
              <mc:Choice xmlns:v="urn:schemas-microsoft-com:vml" Requires="v">
                <p:oleObj name="Equation" r:id="rId2" imgW="1917360" imgH="469800" progId="Equation.DSMT4">
                  <p:embed/>
                </p:oleObj>
              </mc:Choice>
              <mc:Fallback>
                <p:oleObj name="Equation" r:id="rId2" imgW="1917360" imgH="469800" progId="Equation.DSMT4">
                  <p:embed/>
                  <p:pic>
                    <p:nvPicPr>
                      <p:cNvPr id="0" name="Picture 3"/>
                      <p:cNvPicPr>
                        <a:picLocks noChangeAspect="1" noChangeArrowheads="1"/>
                      </p:cNvPicPr>
                      <p:nvPr/>
                    </p:nvPicPr>
                    <p:blipFill>
                      <a:blip r:embed="rId3"/>
                      <a:srcRect/>
                      <a:stretch>
                        <a:fillRect/>
                      </a:stretch>
                    </p:blipFill>
                    <p:spPr bwMode="auto">
                      <a:xfrm>
                        <a:off x="1524000" y="1960003"/>
                        <a:ext cx="1917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3505200" y="1905000"/>
          <a:ext cx="1244600" cy="812800"/>
        </p:xfrm>
        <a:graphic>
          <a:graphicData uri="http://schemas.openxmlformats.org/presentationml/2006/ole">
            <mc:AlternateContent xmlns:mc="http://schemas.openxmlformats.org/markup-compatibility/2006">
              <mc:Choice xmlns:v="urn:schemas-microsoft-com:vml" Requires="v">
                <p:oleObj name="Equation" r:id="rId4" imgW="1244520" imgH="812520" progId="Equation.DSMT4">
                  <p:embed/>
                </p:oleObj>
              </mc:Choice>
              <mc:Fallback>
                <p:oleObj name="Equation" r:id="rId4" imgW="1244520" imgH="81252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1905000"/>
                        <a:ext cx="12446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4897620" y="1845040"/>
          <a:ext cx="2616200" cy="736600"/>
        </p:xfrm>
        <a:graphic>
          <a:graphicData uri="http://schemas.openxmlformats.org/presentationml/2006/ole">
            <mc:AlternateContent xmlns:mc="http://schemas.openxmlformats.org/markup-compatibility/2006">
              <mc:Choice xmlns:v="urn:schemas-microsoft-com:vml" Requires="v">
                <p:oleObj name="Equation" r:id="rId6" imgW="2616120" imgH="736560" progId="Equation.DSMT4">
                  <p:embed/>
                </p:oleObj>
              </mc:Choice>
              <mc:Fallback>
                <p:oleObj name="Equation" r:id="rId6" imgW="2616120" imgH="7365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97620" y="1845040"/>
                        <a:ext cx="26162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3505200" y="2819400"/>
          <a:ext cx="2933700" cy="698500"/>
        </p:xfrm>
        <a:graphic>
          <a:graphicData uri="http://schemas.openxmlformats.org/presentationml/2006/ole">
            <mc:AlternateContent xmlns:mc="http://schemas.openxmlformats.org/markup-compatibility/2006">
              <mc:Choice xmlns:v="urn:schemas-microsoft-com:vml" Requires="v">
                <p:oleObj name="Equation" r:id="rId8" imgW="2933640" imgH="698400" progId="Equation.DSMT4">
                  <p:embed/>
                </p:oleObj>
              </mc:Choice>
              <mc:Fallback>
                <p:oleObj name="Equation" r:id="rId8" imgW="2933640" imgH="698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05200" y="2819400"/>
                        <a:ext cx="29337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3505200" y="3733800"/>
          <a:ext cx="2235200" cy="698500"/>
        </p:xfrm>
        <a:graphic>
          <a:graphicData uri="http://schemas.openxmlformats.org/presentationml/2006/ole">
            <mc:AlternateContent xmlns:mc="http://schemas.openxmlformats.org/markup-compatibility/2006">
              <mc:Choice xmlns:v="urn:schemas-microsoft-com:vml" Requires="v">
                <p:oleObj name="Equation" r:id="rId10" imgW="2234880" imgH="698400" progId="Equation.DSMT4">
                  <p:embed/>
                </p:oleObj>
              </mc:Choice>
              <mc:Fallback>
                <p:oleObj name="Equation" r:id="rId10" imgW="2234880" imgH="6984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05200" y="3733800"/>
                        <a:ext cx="22352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3505200" y="4419600"/>
          <a:ext cx="2006600" cy="1117600"/>
        </p:xfrm>
        <a:graphic>
          <a:graphicData uri="http://schemas.openxmlformats.org/presentationml/2006/ole">
            <mc:AlternateContent xmlns:mc="http://schemas.openxmlformats.org/markup-compatibility/2006">
              <mc:Choice xmlns:v="urn:schemas-microsoft-com:vml" Requires="v">
                <p:oleObj name="Equation" r:id="rId12" imgW="2006280" imgH="1117440" progId="Equation.DSMT4">
                  <p:embed/>
                </p:oleObj>
              </mc:Choice>
              <mc:Fallback>
                <p:oleObj name="Equation" r:id="rId12" imgW="2006280" imgH="111744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05200" y="4419600"/>
                        <a:ext cx="20066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5670030" y="4558260"/>
          <a:ext cx="622300" cy="838200"/>
        </p:xfrm>
        <a:graphic>
          <a:graphicData uri="http://schemas.openxmlformats.org/presentationml/2006/ole">
            <mc:AlternateContent xmlns:mc="http://schemas.openxmlformats.org/markup-compatibility/2006">
              <mc:Choice xmlns:v="urn:schemas-microsoft-com:vml" Requires="v">
                <p:oleObj name="Equation" r:id="rId14" imgW="622080" imgH="838080" progId="Equation.DSMT4">
                  <p:embed/>
                </p:oleObj>
              </mc:Choice>
              <mc:Fallback>
                <p:oleObj name="Equation" r:id="rId14" imgW="622080" imgH="8380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70030" y="4558260"/>
                        <a:ext cx="62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a:extLst>
              <a:ext uri="{FF2B5EF4-FFF2-40B4-BE49-F238E27FC236}">
                <a16:creationId xmlns:a16="http://schemas.microsoft.com/office/drawing/2014/main" id="{E1BE0D32-FDC8-4D90-96A7-B44FC9B58AEC}"/>
              </a:ext>
            </a:extLst>
          </p:cNvPr>
          <p:cNvSpPr/>
          <p:nvPr/>
        </p:nvSpPr>
        <p:spPr>
          <a:xfrm>
            <a:off x="914400" y="1822629"/>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48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4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p:txBody>
          <a:bodyPr/>
          <a:lstStyle/>
          <a:p>
            <a:r>
              <a:rPr lang="en-US" dirty="0"/>
              <a:t>Remember what the result in Example 4 means physically: if </a:t>
            </a:r>
            <a:r>
              <a:rPr lang="en-US" b="1" dirty="0"/>
              <a:t>F</a:t>
            </a:r>
            <a:r>
              <a:rPr lang="en-US" dirty="0"/>
              <a:t> represents the velocity field of a fluid in the plane, the total circulation of </a:t>
            </a:r>
            <a:r>
              <a:rPr lang="en-US" b="1" dirty="0"/>
              <a:t>F</a:t>
            </a:r>
            <a:r>
              <a:rPr lang="en-US" dirty="0"/>
              <a:t> around </a:t>
            </a:r>
            <a:r>
              <a:rPr lang="en-US" i="1" dirty="0"/>
              <a:t>C</a:t>
            </a:r>
            <a:r>
              <a:rPr lang="en-US" dirty="0"/>
              <a:t> is </a:t>
            </a:r>
          </a:p>
          <a:p>
            <a:r>
              <a:rPr lang="en-US" dirty="0"/>
              <a:t>In other settings, we need to calculate the flux of </a:t>
            </a:r>
            <a:r>
              <a:rPr lang="en-US" b="1" dirty="0"/>
              <a:t>F</a:t>
            </a:r>
            <a:r>
              <a:rPr lang="en-US" dirty="0"/>
              <a:t> outward across the boundary of a simple closed path, and Green’s Theorem can be used for that purpose as well.</a:t>
            </a:r>
          </a:p>
          <a:p>
            <a:endParaRPr lang="en-US" dirty="0"/>
          </a:p>
        </p:txBody>
      </p:sp>
      <p:graphicFrame>
        <p:nvGraphicFramePr>
          <p:cNvPr id="59394" name="Object 2"/>
          <p:cNvGraphicFramePr>
            <a:graphicFrameLocks noChangeAspect="1"/>
          </p:cNvGraphicFramePr>
          <p:nvPr/>
        </p:nvGraphicFramePr>
        <p:xfrm>
          <a:off x="7298960" y="2209800"/>
          <a:ext cx="292100" cy="444500"/>
        </p:xfrm>
        <a:graphic>
          <a:graphicData uri="http://schemas.openxmlformats.org/presentationml/2006/ole">
            <mc:AlternateContent xmlns:mc="http://schemas.openxmlformats.org/markup-compatibility/2006">
              <mc:Choice xmlns:v="urn:schemas-microsoft-com:vml" Requires="v">
                <p:oleObj name="Equation" r:id="rId2" imgW="291960" imgH="444240" progId="Equation.DSMT4">
                  <p:embed/>
                </p:oleObj>
              </mc:Choice>
              <mc:Fallback>
                <p:oleObj name="Equation" r:id="rId2" imgW="291960" imgH="4442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8960" y="2209800"/>
                        <a:ext cx="292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p:txBody>
          <a:bodyPr/>
          <a:lstStyle/>
          <a:p>
            <a:r>
              <a:rPr lang="en-US" dirty="0"/>
              <a:t>If we let </a:t>
            </a:r>
            <a:r>
              <a:rPr lang="en-US" b="1" dirty="0"/>
              <a:t>n</a:t>
            </a:r>
            <a:r>
              <a:rPr lang="en-US" dirty="0"/>
              <a:t> denote the unit vector normal to </a:t>
            </a:r>
            <a:r>
              <a:rPr lang="en-US" i="1" dirty="0"/>
              <a:t>C</a:t>
            </a:r>
            <a:r>
              <a:rPr lang="en-US" dirty="0"/>
              <a:t> at any given point of the path, then we have the following formula for the flux.</a:t>
            </a:r>
          </a:p>
          <a:p>
            <a:endParaRPr lang="en-US" dirty="0"/>
          </a:p>
          <a:p>
            <a:endParaRPr lang="en-US" dirty="0"/>
          </a:p>
          <a:p>
            <a:r>
              <a:rPr lang="en-US" dirty="0"/>
              <a:t>This is the counterpart to the integral for the circulation of </a:t>
            </a:r>
            <a:r>
              <a:rPr lang="en-US" b="1" dirty="0"/>
              <a:t>F</a:t>
            </a:r>
            <a:r>
              <a:rPr lang="en-US" dirty="0"/>
              <a:t> around </a:t>
            </a:r>
            <a:r>
              <a:rPr lang="en-US" i="1" dirty="0"/>
              <a:t>C</a:t>
            </a:r>
            <a:r>
              <a:rPr lang="en-US" dirty="0"/>
              <a:t>.</a:t>
            </a:r>
          </a:p>
        </p:txBody>
      </p:sp>
      <p:graphicFrame>
        <p:nvGraphicFramePr>
          <p:cNvPr id="60418" name="Object 2"/>
          <p:cNvGraphicFramePr>
            <a:graphicFrameLocks noChangeAspect="1"/>
          </p:cNvGraphicFramePr>
          <p:nvPr>
            <p:extLst>
              <p:ext uri="{D42A27DB-BD31-4B8C-83A1-F6EECF244321}">
                <p14:modId xmlns:p14="http://schemas.microsoft.com/office/powerpoint/2010/main" val="953135153"/>
              </p:ext>
            </p:extLst>
          </p:nvPr>
        </p:nvGraphicFramePr>
        <p:xfrm>
          <a:off x="1803400" y="2959100"/>
          <a:ext cx="5537200" cy="406400"/>
        </p:xfrm>
        <a:graphic>
          <a:graphicData uri="http://schemas.openxmlformats.org/presentationml/2006/ole">
            <mc:AlternateContent xmlns:mc="http://schemas.openxmlformats.org/markup-compatibility/2006">
              <mc:Choice xmlns:v="urn:schemas-microsoft-com:vml" Requires="v">
                <p:oleObj name="Equation" r:id="rId2" imgW="5537160" imgH="406080" progId="Equation.DSMT4">
                  <p:embed/>
                </p:oleObj>
              </mc:Choice>
              <mc:Fallback>
                <p:oleObj name="Equation" r:id="rId2" imgW="5537160" imgH="406080" progId="Equation.DSMT4">
                  <p:embed/>
                  <p:pic>
                    <p:nvPicPr>
                      <p:cNvPr id="0" name="Picture 2"/>
                      <p:cNvPicPr>
                        <a:picLocks noChangeAspect="1" noChangeArrowheads="1"/>
                      </p:cNvPicPr>
                      <p:nvPr/>
                    </p:nvPicPr>
                    <p:blipFill>
                      <a:blip r:embed="rId3"/>
                      <a:srcRect/>
                      <a:stretch>
                        <a:fillRect/>
                      </a:stretch>
                    </p:blipFill>
                    <p:spPr bwMode="auto">
                      <a:xfrm>
                        <a:off x="1803400" y="2959100"/>
                        <a:ext cx="5537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0419" name="Object 3"/>
          <p:cNvGraphicFramePr>
            <a:graphicFrameLocks noChangeAspect="1"/>
          </p:cNvGraphicFramePr>
          <p:nvPr>
            <p:extLst>
              <p:ext uri="{D42A27DB-BD31-4B8C-83A1-F6EECF244321}">
                <p14:modId xmlns:p14="http://schemas.microsoft.com/office/powerpoint/2010/main" val="927641831"/>
              </p:ext>
            </p:extLst>
          </p:nvPr>
        </p:nvGraphicFramePr>
        <p:xfrm>
          <a:off x="693420" y="4841056"/>
          <a:ext cx="7962900" cy="406400"/>
        </p:xfrm>
        <a:graphic>
          <a:graphicData uri="http://schemas.openxmlformats.org/presentationml/2006/ole">
            <mc:AlternateContent xmlns:mc="http://schemas.openxmlformats.org/markup-compatibility/2006">
              <mc:Choice xmlns:v="urn:schemas-microsoft-com:vml" Requires="v">
                <p:oleObj name="Equation" r:id="rId4" imgW="7962840" imgH="406080" progId="Equation.DSMT4">
                  <p:embed/>
                </p:oleObj>
              </mc:Choice>
              <mc:Fallback>
                <p:oleObj name="Equation" r:id="rId4" imgW="7962840" imgH="406080" progId="Equation.DSMT4">
                  <p:embed/>
                  <p:pic>
                    <p:nvPicPr>
                      <p:cNvPr id="0" name="Picture 3"/>
                      <p:cNvPicPr>
                        <a:picLocks noChangeAspect="1" noChangeArrowheads="1"/>
                      </p:cNvPicPr>
                      <p:nvPr/>
                    </p:nvPicPr>
                    <p:blipFill>
                      <a:blip r:embed="rId5"/>
                      <a:srcRect/>
                      <a:stretch>
                        <a:fillRect/>
                      </a:stretch>
                    </p:blipFill>
                    <p:spPr bwMode="auto">
                      <a:xfrm>
                        <a:off x="693420" y="4841056"/>
                        <a:ext cx="7962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a:extLst>
              <a:ext uri="{FF2B5EF4-FFF2-40B4-BE49-F238E27FC236}">
                <a16:creationId xmlns:a16="http://schemas.microsoft.com/office/drawing/2014/main" id="{1601FD21-1B5F-4C66-81B8-E439CDA61D65}"/>
              </a:ext>
            </a:extLst>
          </p:cNvPr>
          <p:cNvSpPr/>
          <p:nvPr/>
        </p:nvSpPr>
        <p:spPr>
          <a:xfrm>
            <a:off x="5900457" y="2808265"/>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
        <p:nvSpPr>
          <p:cNvPr id="8" name="Rectangle 7">
            <a:extLst>
              <a:ext uri="{FF2B5EF4-FFF2-40B4-BE49-F238E27FC236}">
                <a16:creationId xmlns:a16="http://schemas.microsoft.com/office/drawing/2014/main" id="{C395B689-D90D-4301-9EAD-B4AA44528532}"/>
              </a:ext>
            </a:extLst>
          </p:cNvPr>
          <p:cNvSpPr/>
          <p:nvPr/>
        </p:nvSpPr>
        <p:spPr>
          <a:xfrm>
            <a:off x="7189470" y="4681348"/>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04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04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 (cont.)</a:t>
            </a:r>
          </a:p>
        </p:txBody>
      </p:sp>
      <p:sp>
        <p:nvSpPr>
          <p:cNvPr id="3" name="Content Placeholder 2"/>
          <p:cNvSpPr>
            <a:spLocks noGrp="1"/>
          </p:cNvSpPr>
          <p:nvPr>
            <p:ph idx="1"/>
          </p:nvPr>
        </p:nvSpPr>
        <p:spPr/>
        <p:txBody>
          <a:bodyPr>
            <a:noAutofit/>
          </a:bodyPr>
          <a:lstStyle/>
          <a:p>
            <a:r>
              <a:rPr lang="en-US" dirty="0"/>
              <a:t>The divergence of a vector field has a physical interpretation that is important in physics and related disciplines. We develop the interpretation for a vector field of two variables, but the idea is valid for any number of variables.</a:t>
            </a:r>
          </a:p>
          <a:p>
            <a:r>
              <a:rPr lang="en-US" dirty="0"/>
              <a:t>Suppose that			         represents the velocity field of a fluid flowing in the plane, and (</a:t>
            </a:r>
            <a:r>
              <a:rPr lang="en-US" i="1" dirty="0"/>
              <a:t>x</a:t>
            </a:r>
            <a:r>
              <a:rPr lang="en-US" dirty="0"/>
              <a:t>, </a:t>
            </a:r>
            <a:r>
              <a:rPr lang="en-US" i="1" dirty="0"/>
              <a:t>y</a:t>
            </a:r>
            <a:r>
              <a:rPr lang="en-US" dirty="0"/>
              <a:t>) is the lower-left corner of a rectangle lying entirely in the domain of </a:t>
            </a:r>
            <a:r>
              <a:rPr lang="en-US" b="1" dirty="0"/>
              <a:t>F</a:t>
            </a:r>
            <a:r>
              <a:rPr lang="en-US" dirty="0"/>
              <a:t>. Assume the rectangle has width </a:t>
            </a:r>
            <a:r>
              <a:rPr lang="en-US" dirty="0">
                <a:sym typeface="Symbol"/>
              </a:rPr>
              <a:t></a:t>
            </a:r>
            <a:r>
              <a:rPr lang="en-US" i="1" dirty="0"/>
              <a:t>x</a:t>
            </a:r>
            <a:r>
              <a:rPr lang="en-US" dirty="0"/>
              <a:t> and height </a:t>
            </a:r>
            <a:r>
              <a:rPr lang="en-US" dirty="0">
                <a:sym typeface="Symbol"/>
              </a:rPr>
              <a:t></a:t>
            </a:r>
            <a:r>
              <a:rPr lang="en-US" i="1" dirty="0"/>
              <a:t>y</a:t>
            </a:r>
            <a:r>
              <a:rPr lang="en-US" dirty="0"/>
              <a:t>.</a:t>
            </a:r>
          </a:p>
        </p:txBody>
      </p:sp>
      <p:graphicFrame>
        <p:nvGraphicFramePr>
          <p:cNvPr id="33794" name="Object 2"/>
          <p:cNvGraphicFramePr>
            <a:graphicFrameLocks noChangeAspect="1"/>
          </p:cNvGraphicFramePr>
          <p:nvPr/>
        </p:nvGraphicFramePr>
        <p:xfrm>
          <a:off x="2530840" y="3575570"/>
          <a:ext cx="3238500" cy="431800"/>
        </p:xfrm>
        <a:graphic>
          <a:graphicData uri="http://schemas.openxmlformats.org/presentationml/2006/ole">
            <mc:AlternateContent xmlns:mc="http://schemas.openxmlformats.org/markup-compatibility/2006">
              <mc:Choice xmlns:v="urn:schemas-microsoft-com:vml" Requires="v">
                <p:oleObj name="Equation" r:id="rId2" imgW="3238200" imgH="431640" progId="Equation.DSMT4">
                  <p:embed/>
                </p:oleObj>
              </mc:Choice>
              <mc:Fallback>
                <p:oleObj name="Equation" r:id="rId2" imgW="323820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30840" y="3575570"/>
                        <a:ext cx="3238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p:txBody>
          <a:bodyPr/>
          <a:lstStyle/>
          <a:p>
            <a:r>
              <a:rPr lang="en-US" dirty="0"/>
              <a:t>We can now develop the second version of Green’s Theorem from the first. Since</a:t>
            </a:r>
          </a:p>
          <a:p>
            <a:endParaRPr lang="en-US" dirty="0"/>
          </a:p>
          <a:p>
            <a:endParaRPr lang="en-US" dirty="0"/>
          </a:p>
          <a:p>
            <a:r>
              <a:rPr lang="en-US" dirty="0"/>
              <a:t>the outward normal unit vector </a:t>
            </a:r>
            <a:br>
              <a:rPr lang="en-US" dirty="0"/>
            </a:br>
            <a:r>
              <a:rPr lang="en-US" b="1" dirty="0"/>
              <a:t>n</a:t>
            </a:r>
            <a:r>
              <a:rPr lang="en-US" dirty="0"/>
              <a:t> is the vector function</a:t>
            </a:r>
          </a:p>
          <a:p>
            <a:endParaRPr lang="en-US" dirty="0"/>
          </a:p>
          <a:p>
            <a:endParaRPr lang="en-US" dirty="0"/>
          </a:p>
          <a:p>
            <a:r>
              <a:rPr lang="en-US" dirty="0"/>
              <a:t>(see Figure 11).</a:t>
            </a:r>
          </a:p>
        </p:txBody>
      </p:sp>
      <p:graphicFrame>
        <p:nvGraphicFramePr>
          <p:cNvPr id="61442" name="Object 2"/>
          <p:cNvGraphicFramePr>
            <a:graphicFrameLocks noChangeAspect="1"/>
          </p:cNvGraphicFramePr>
          <p:nvPr/>
        </p:nvGraphicFramePr>
        <p:xfrm>
          <a:off x="762000" y="2286000"/>
          <a:ext cx="4813300" cy="1016000"/>
        </p:xfrm>
        <a:graphic>
          <a:graphicData uri="http://schemas.openxmlformats.org/presentationml/2006/ole">
            <mc:AlternateContent xmlns:mc="http://schemas.openxmlformats.org/markup-compatibility/2006">
              <mc:Choice xmlns:v="urn:schemas-microsoft-com:vml" Requires="v">
                <p:oleObj name="Equation" r:id="rId2" imgW="4813200" imgH="1015920" progId="Equation.DSMT4">
                  <p:embed/>
                </p:oleObj>
              </mc:Choice>
              <mc:Fallback>
                <p:oleObj name="Equation" r:id="rId2" imgW="4813200" imgH="10159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2286000"/>
                        <a:ext cx="48133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43" name="Object 3"/>
          <p:cNvGraphicFramePr>
            <a:graphicFrameLocks noChangeAspect="1"/>
          </p:cNvGraphicFramePr>
          <p:nvPr/>
        </p:nvGraphicFramePr>
        <p:xfrm>
          <a:off x="990600" y="4203700"/>
          <a:ext cx="3771900" cy="977900"/>
        </p:xfrm>
        <a:graphic>
          <a:graphicData uri="http://schemas.openxmlformats.org/presentationml/2006/ole">
            <mc:AlternateContent xmlns:mc="http://schemas.openxmlformats.org/markup-compatibility/2006">
              <mc:Choice xmlns:v="urn:schemas-microsoft-com:vml" Requires="v">
                <p:oleObj name="Equation" r:id="rId4" imgW="3771720" imgH="977760" progId="Equation.DSMT4">
                  <p:embed/>
                </p:oleObj>
              </mc:Choice>
              <mc:Fallback>
                <p:oleObj name="Equation" r:id="rId4" imgW="3771720" imgH="9777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203700"/>
                        <a:ext cx="37719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61444" name="Picture 4"/>
          <p:cNvPicPr>
            <a:picLocks noChangeAspect="1" noChangeArrowheads="1"/>
          </p:cNvPicPr>
          <p:nvPr/>
        </p:nvPicPr>
        <p:blipFill>
          <a:blip r:embed="rId6" cstate="print"/>
          <a:srcRect/>
          <a:stretch>
            <a:fillRect/>
          </a:stretch>
        </p:blipFill>
        <p:spPr bwMode="auto">
          <a:xfrm>
            <a:off x="5562601" y="2399534"/>
            <a:ext cx="3124200" cy="2920850"/>
          </a:xfrm>
          <a:prstGeom prst="rect">
            <a:avLst/>
          </a:prstGeom>
          <a:noFill/>
          <a:ln w="9525">
            <a:noFill/>
            <a:miter lim="800000"/>
            <a:headEnd/>
            <a:tailEnd/>
          </a:ln>
        </p:spPr>
      </p:pic>
      <p:sp>
        <p:nvSpPr>
          <p:cNvPr id="7" name="Rectangle 6"/>
          <p:cNvSpPr/>
          <p:nvPr/>
        </p:nvSpPr>
        <p:spPr>
          <a:xfrm>
            <a:off x="6371334" y="5306528"/>
            <a:ext cx="1552797" cy="523220"/>
          </a:xfrm>
          <a:prstGeom prst="rect">
            <a:avLst/>
          </a:prstGeom>
        </p:spPr>
        <p:txBody>
          <a:bodyPr wrap="none">
            <a:spAutoFit/>
          </a:bodyPr>
          <a:lstStyle/>
          <a:p>
            <a:r>
              <a:rPr lang="en-US" sz="2800" b="1" dirty="0"/>
              <a:t>Figure 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144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a:xfrm>
            <a:off x="457200" y="1280160"/>
            <a:ext cx="8229600" cy="4663440"/>
          </a:xfrm>
        </p:spPr>
        <p:txBody>
          <a:bodyPr/>
          <a:lstStyle/>
          <a:p>
            <a:r>
              <a:rPr lang="en-US" dirty="0"/>
              <a:t>So we have</a:t>
            </a:r>
          </a:p>
        </p:txBody>
      </p:sp>
      <p:graphicFrame>
        <p:nvGraphicFramePr>
          <p:cNvPr id="62467" name="Object 3"/>
          <p:cNvGraphicFramePr>
            <a:graphicFrameLocks noChangeAspect="1"/>
          </p:cNvGraphicFramePr>
          <p:nvPr>
            <p:extLst>
              <p:ext uri="{D42A27DB-BD31-4B8C-83A1-F6EECF244321}">
                <p14:modId xmlns:p14="http://schemas.microsoft.com/office/powerpoint/2010/main" val="4056723424"/>
              </p:ext>
            </p:extLst>
          </p:nvPr>
        </p:nvGraphicFramePr>
        <p:xfrm>
          <a:off x="1270000" y="2120900"/>
          <a:ext cx="863600" cy="393700"/>
        </p:xfrm>
        <a:graphic>
          <a:graphicData uri="http://schemas.openxmlformats.org/presentationml/2006/ole">
            <mc:AlternateContent xmlns:mc="http://schemas.openxmlformats.org/markup-compatibility/2006">
              <mc:Choice xmlns:v="urn:schemas-microsoft-com:vml" Requires="v">
                <p:oleObj name="Equation" r:id="rId2" imgW="863280" imgH="393480" progId="Equation.DSMT4">
                  <p:embed/>
                </p:oleObj>
              </mc:Choice>
              <mc:Fallback>
                <p:oleObj name="Equation" r:id="rId2" imgW="863280" imgH="393480" progId="Equation.DSMT4">
                  <p:embed/>
                  <p:pic>
                    <p:nvPicPr>
                      <p:cNvPr id="0" name="Picture 3"/>
                      <p:cNvPicPr>
                        <a:picLocks noChangeAspect="1" noChangeArrowheads="1"/>
                      </p:cNvPicPr>
                      <p:nvPr/>
                    </p:nvPicPr>
                    <p:blipFill>
                      <a:blip r:embed="rId3"/>
                      <a:srcRect/>
                      <a:stretch>
                        <a:fillRect/>
                      </a:stretch>
                    </p:blipFill>
                    <p:spPr bwMode="auto">
                      <a:xfrm>
                        <a:off x="1270000" y="2120900"/>
                        <a:ext cx="863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468" name="Object 4"/>
          <p:cNvGraphicFramePr>
            <a:graphicFrameLocks noChangeAspect="1"/>
          </p:cNvGraphicFramePr>
          <p:nvPr>
            <p:extLst>
              <p:ext uri="{D42A27DB-BD31-4B8C-83A1-F6EECF244321}">
                <p14:modId xmlns:p14="http://schemas.microsoft.com/office/powerpoint/2010/main" val="2935425993"/>
              </p:ext>
            </p:extLst>
          </p:nvPr>
        </p:nvGraphicFramePr>
        <p:xfrm>
          <a:off x="2176280" y="1922280"/>
          <a:ext cx="2882900" cy="698500"/>
        </p:xfrm>
        <a:graphic>
          <a:graphicData uri="http://schemas.openxmlformats.org/presentationml/2006/ole">
            <mc:AlternateContent xmlns:mc="http://schemas.openxmlformats.org/markup-compatibility/2006">
              <mc:Choice xmlns:v="urn:schemas-microsoft-com:vml" Requires="v">
                <p:oleObj name="Equation" r:id="rId4" imgW="2882880" imgH="698400" progId="Equation.DSMT4">
                  <p:embed/>
                </p:oleObj>
              </mc:Choice>
              <mc:Fallback>
                <p:oleObj name="Equation" r:id="rId4" imgW="2882880" imgH="6984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76280" y="1922280"/>
                        <a:ext cx="2882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469" name="Object 5"/>
          <p:cNvGraphicFramePr>
            <a:graphicFrameLocks noChangeAspect="1"/>
          </p:cNvGraphicFramePr>
          <p:nvPr>
            <p:extLst>
              <p:ext uri="{D42A27DB-BD31-4B8C-83A1-F6EECF244321}">
                <p14:modId xmlns:p14="http://schemas.microsoft.com/office/powerpoint/2010/main" val="430742061"/>
              </p:ext>
            </p:extLst>
          </p:nvPr>
        </p:nvGraphicFramePr>
        <p:xfrm>
          <a:off x="736600" y="2724150"/>
          <a:ext cx="7734300" cy="1168400"/>
        </p:xfrm>
        <a:graphic>
          <a:graphicData uri="http://schemas.openxmlformats.org/presentationml/2006/ole">
            <mc:AlternateContent xmlns:mc="http://schemas.openxmlformats.org/markup-compatibility/2006">
              <mc:Choice xmlns:v="urn:schemas-microsoft-com:vml" Requires="v">
                <p:oleObj name="Equation" r:id="rId6" imgW="7734240" imgH="1168200" progId="Equation.DSMT4">
                  <p:embed/>
                </p:oleObj>
              </mc:Choice>
              <mc:Fallback>
                <p:oleObj name="Equation" r:id="rId6" imgW="7734240" imgH="1168200" progId="Equation.DSMT4">
                  <p:embed/>
                  <p:pic>
                    <p:nvPicPr>
                      <p:cNvPr id="0" name="Picture 5"/>
                      <p:cNvPicPr>
                        <a:picLocks noChangeAspect="1" noChangeArrowheads="1"/>
                      </p:cNvPicPr>
                      <p:nvPr/>
                    </p:nvPicPr>
                    <p:blipFill>
                      <a:blip r:embed="rId7"/>
                      <a:srcRect/>
                      <a:stretch>
                        <a:fillRect/>
                      </a:stretch>
                    </p:blipFill>
                    <p:spPr bwMode="auto">
                      <a:xfrm>
                        <a:off x="736600" y="2724150"/>
                        <a:ext cx="77343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470" name="Object 6"/>
          <p:cNvGraphicFramePr>
            <a:graphicFrameLocks noChangeAspect="1"/>
          </p:cNvGraphicFramePr>
          <p:nvPr>
            <p:extLst>
              <p:ext uri="{D42A27DB-BD31-4B8C-83A1-F6EECF244321}">
                <p14:modId xmlns:p14="http://schemas.microsoft.com/office/powerpoint/2010/main" val="4038047506"/>
              </p:ext>
            </p:extLst>
          </p:nvPr>
        </p:nvGraphicFramePr>
        <p:xfrm>
          <a:off x="704850" y="4121150"/>
          <a:ext cx="6756400" cy="685800"/>
        </p:xfrm>
        <a:graphic>
          <a:graphicData uri="http://schemas.openxmlformats.org/presentationml/2006/ole">
            <mc:AlternateContent xmlns:mc="http://schemas.openxmlformats.org/markup-compatibility/2006">
              <mc:Choice xmlns:v="urn:schemas-microsoft-com:vml" Requires="v">
                <p:oleObj name="Equation" r:id="rId8" imgW="6756120" imgH="685800" progId="Equation.DSMT4">
                  <p:embed/>
                </p:oleObj>
              </mc:Choice>
              <mc:Fallback>
                <p:oleObj name="Equation" r:id="rId8" imgW="6756120" imgH="685800" progId="Equation.DSMT4">
                  <p:embed/>
                  <p:pic>
                    <p:nvPicPr>
                      <p:cNvPr id="0" name="Picture 6"/>
                      <p:cNvPicPr>
                        <a:picLocks noChangeAspect="1" noChangeArrowheads="1"/>
                      </p:cNvPicPr>
                      <p:nvPr/>
                    </p:nvPicPr>
                    <p:blipFill>
                      <a:blip r:embed="rId9"/>
                      <a:srcRect/>
                      <a:stretch>
                        <a:fillRect/>
                      </a:stretch>
                    </p:blipFill>
                    <p:spPr bwMode="auto">
                      <a:xfrm>
                        <a:off x="704850" y="4121150"/>
                        <a:ext cx="67564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471" name="Object 7"/>
          <p:cNvGraphicFramePr>
            <a:graphicFrameLocks noChangeAspect="1"/>
          </p:cNvGraphicFramePr>
          <p:nvPr>
            <p:extLst>
              <p:ext uri="{D42A27DB-BD31-4B8C-83A1-F6EECF244321}">
                <p14:modId xmlns:p14="http://schemas.microsoft.com/office/powerpoint/2010/main" val="3561595870"/>
              </p:ext>
            </p:extLst>
          </p:nvPr>
        </p:nvGraphicFramePr>
        <p:xfrm>
          <a:off x="736600" y="4876800"/>
          <a:ext cx="7404100" cy="1003300"/>
        </p:xfrm>
        <a:graphic>
          <a:graphicData uri="http://schemas.openxmlformats.org/presentationml/2006/ole">
            <mc:AlternateContent xmlns:mc="http://schemas.openxmlformats.org/markup-compatibility/2006">
              <mc:Choice xmlns:v="urn:schemas-microsoft-com:vml" Requires="v">
                <p:oleObj name="Equation" r:id="rId10" imgW="7403760" imgH="1002960" progId="Equation.DSMT4">
                  <p:embed/>
                </p:oleObj>
              </mc:Choice>
              <mc:Fallback>
                <p:oleObj name="Equation" r:id="rId10" imgW="7403760" imgH="1002960" progId="Equation.DSMT4">
                  <p:embed/>
                  <p:pic>
                    <p:nvPicPr>
                      <p:cNvPr id="0" name="Picture 7"/>
                      <p:cNvPicPr>
                        <a:picLocks noChangeAspect="1" noChangeArrowheads="1"/>
                      </p:cNvPicPr>
                      <p:nvPr/>
                    </p:nvPicPr>
                    <p:blipFill>
                      <a:blip r:embed="rId11"/>
                      <a:srcRect/>
                      <a:stretch>
                        <a:fillRect/>
                      </a:stretch>
                    </p:blipFill>
                    <p:spPr bwMode="auto">
                      <a:xfrm>
                        <a:off x="736600" y="4876800"/>
                        <a:ext cx="74041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8">
            <a:extLst>
              <a:ext uri="{FF2B5EF4-FFF2-40B4-BE49-F238E27FC236}">
                <a16:creationId xmlns:a16="http://schemas.microsoft.com/office/drawing/2014/main" id="{A0FA8A21-F17A-4727-B6A6-6FA1A2E09432}"/>
              </a:ext>
            </a:extLst>
          </p:cNvPr>
          <p:cNvSpPr/>
          <p:nvPr/>
        </p:nvSpPr>
        <p:spPr>
          <a:xfrm>
            <a:off x="663997" y="1917587"/>
            <a:ext cx="652743" cy="707886"/>
          </a:xfrm>
          <a:prstGeom prst="rect">
            <a:avLst/>
          </a:prstGeom>
        </p:spPr>
        <p:txBody>
          <a:bodyPr wrap="none">
            <a:spAutoFit/>
          </a:bodyPr>
          <a:lstStyle/>
          <a:p>
            <a:r>
              <a:rPr lang="en-US" sz="4000" dirty="0">
                <a:solidFill>
                  <a:srgbClr val="00009F"/>
                </a:solidFill>
                <a:latin typeface="Cambria Math" panose="02040503050406030204" pitchFamily="18" charset="0"/>
                <a:ea typeface="Cambria Math" panose="02040503050406030204" pitchFamily="18" charset="0"/>
              </a:rPr>
              <a:t>∳</a:t>
            </a:r>
            <a:r>
              <a:rPr lang="en-US" sz="2800" i="1" baseline="-25000" dirty="0">
                <a:solidFill>
                  <a:srgbClr val="00009F"/>
                </a:solidFill>
                <a:ea typeface="Cambria Math" panose="02040503050406030204" pitchFamily="18" charset="0"/>
              </a:rPr>
              <a:t>C</a:t>
            </a:r>
            <a:endParaRPr lang="en-US" dirty="0">
              <a:solidFill>
                <a:srgbClr val="0000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4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4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24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Green’s Theorem (Normal-Divergence Form)</a:t>
            </a:r>
          </a:p>
        </p:txBody>
      </p:sp>
      <p:sp>
        <p:nvSpPr>
          <p:cNvPr id="3" name="Content Placeholder 2"/>
          <p:cNvSpPr>
            <a:spLocks noGrp="1"/>
          </p:cNvSpPr>
          <p:nvPr>
            <p:ph idx="1"/>
          </p:nvPr>
        </p:nvSpPr>
        <p:spPr>
          <a:xfrm>
            <a:off x="457200" y="1280160"/>
            <a:ext cx="8229600" cy="3280898"/>
          </a:xfrm>
          <a:solidFill>
            <a:srgbClr val="FFFFCC"/>
          </a:solidFill>
          <a:ln w="28575">
            <a:solidFill>
              <a:srgbClr val="000000"/>
            </a:solidFill>
          </a:ln>
        </p:spPr>
        <p:txBody>
          <a:bodyPr>
            <a:spAutoFit/>
          </a:bodyPr>
          <a:lstStyle/>
          <a:p>
            <a:r>
              <a:rPr lang="en-US" dirty="0">
                <a:solidFill>
                  <a:srgbClr val="000000"/>
                </a:solidFill>
              </a:rPr>
              <a:t>Let </a:t>
            </a:r>
            <a:r>
              <a:rPr lang="en-US" i="1" dirty="0">
                <a:solidFill>
                  <a:srgbClr val="000000"/>
                </a:solidFill>
              </a:rPr>
              <a:t>C</a:t>
            </a:r>
            <a:r>
              <a:rPr lang="en-US" dirty="0">
                <a:solidFill>
                  <a:srgbClr val="000000"/>
                </a:solidFill>
              </a:rPr>
              <a:t> be a positively oriented, piecewise smooth, simple closed curve in the plane, and let </a:t>
            </a:r>
            <a:r>
              <a:rPr lang="en-US" i="1" dirty="0">
                <a:solidFill>
                  <a:srgbClr val="000000"/>
                </a:solidFill>
              </a:rPr>
              <a:t>R</a:t>
            </a:r>
            <a:r>
              <a:rPr lang="en-US" dirty="0">
                <a:solidFill>
                  <a:srgbClr val="000000"/>
                </a:solidFill>
              </a:rPr>
              <a:t> be the region enclosed by </a:t>
            </a:r>
            <a:r>
              <a:rPr lang="en-US" i="1" dirty="0">
                <a:solidFill>
                  <a:srgbClr val="000000"/>
                </a:solidFill>
              </a:rPr>
              <a:t>C</a:t>
            </a:r>
            <a:r>
              <a:rPr lang="en-US" dirty="0">
                <a:solidFill>
                  <a:srgbClr val="000000"/>
                </a:solidFill>
              </a:rPr>
              <a:t>. If				         and </a:t>
            </a:r>
            <a:r>
              <a:rPr lang="en-US" i="1" dirty="0">
                <a:solidFill>
                  <a:srgbClr val="000000"/>
                </a:solidFill>
              </a:rPr>
              <a:t>P</a:t>
            </a:r>
            <a:r>
              <a:rPr lang="en-US" dirty="0">
                <a:solidFill>
                  <a:srgbClr val="000000"/>
                </a:solidFill>
              </a:rPr>
              <a:t> and </a:t>
            </a:r>
            <a:r>
              <a:rPr lang="en-US" i="1" dirty="0">
                <a:solidFill>
                  <a:srgbClr val="000000"/>
                </a:solidFill>
              </a:rPr>
              <a:t>Q</a:t>
            </a:r>
            <a:r>
              <a:rPr lang="en-US" dirty="0">
                <a:solidFill>
                  <a:srgbClr val="000000"/>
                </a:solidFill>
              </a:rPr>
              <a:t> have continuous partial derivatives on an open region containing </a:t>
            </a:r>
            <a:r>
              <a:rPr lang="en-US" i="1" dirty="0">
                <a:solidFill>
                  <a:srgbClr val="000000"/>
                </a:solidFill>
              </a:rPr>
              <a:t>R</a:t>
            </a:r>
            <a:r>
              <a:rPr lang="en-US" dirty="0">
                <a:solidFill>
                  <a:srgbClr val="000000"/>
                </a:solidFill>
              </a:rPr>
              <a:t>, then</a:t>
            </a:r>
          </a:p>
          <a:p>
            <a:endParaRPr lang="en-US" dirty="0">
              <a:solidFill>
                <a:srgbClr val="000000"/>
              </a:solidFill>
            </a:endParaRPr>
          </a:p>
          <a:p>
            <a:endParaRPr lang="en-US" dirty="0">
              <a:solidFill>
                <a:srgbClr val="000000"/>
              </a:solidFill>
            </a:endParaRPr>
          </a:p>
        </p:txBody>
      </p:sp>
      <p:graphicFrame>
        <p:nvGraphicFramePr>
          <p:cNvPr id="21506" name="Object 2"/>
          <p:cNvGraphicFramePr>
            <a:graphicFrameLocks noChangeAspect="1"/>
          </p:cNvGraphicFramePr>
          <p:nvPr>
            <p:extLst>
              <p:ext uri="{D42A27DB-BD31-4B8C-83A1-F6EECF244321}">
                <p14:modId xmlns:p14="http://schemas.microsoft.com/office/powerpoint/2010/main" val="287046474"/>
              </p:ext>
            </p:extLst>
          </p:nvPr>
        </p:nvGraphicFramePr>
        <p:xfrm>
          <a:off x="3977390" y="2133600"/>
          <a:ext cx="3632200" cy="520700"/>
        </p:xfrm>
        <a:graphic>
          <a:graphicData uri="http://schemas.openxmlformats.org/presentationml/2006/ole">
            <mc:AlternateContent xmlns:mc="http://schemas.openxmlformats.org/markup-compatibility/2006">
              <mc:Choice xmlns:v="urn:schemas-microsoft-com:vml" Requires="v">
                <p:oleObj name="Equation" r:id="rId2" imgW="3632040" imgH="520560" progId="Equation.DSMT4">
                  <p:embed/>
                </p:oleObj>
              </mc:Choice>
              <mc:Fallback>
                <p:oleObj name="Equation" r:id="rId2" imgW="3632040" imgH="5205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7390" y="2133600"/>
                        <a:ext cx="36322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3">
            <a:extLst>
              <a:ext uri="{FF2B5EF4-FFF2-40B4-BE49-F238E27FC236}">
                <a16:creationId xmlns:a16="http://schemas.microsoft.com/office/drawing/2014/main" id="{534805E0-D05D-9F32-1BC8-8B1A3F863167}"/>
              </a:ext>
            </a:extLst>
          </p:cNvPr>
          <p:cNvGraphicFramePr>
            <a:graphicFrameLocks noChangeAspect="1"/>
          </p:cNvGraphicFramePr>
          <p:nvPr>
            <p:extLst>
              <p:ext uri="{D42A27DB-BD31-4B8C-83A1-F6EECF244321}">
                <p14:modId xmlns:p14="http://schemas.microsoft.com/office/powerpoint/2010/main" val="2157806080"/>
              </p:ext>
            </p:extLst>
          </p:nvPr>
        </p:nvGraphicFramePr>
        <p:xfrm>
          <a:off x="1041400" y="3429000"/>
          <a:ext cx="7493000" cy="1003300"/>
        </p:xfrm>
        <a:graphic>
          <a:graphicData uri="http://schemas.openxmlformats.org/presentationml/2006/ole">
            <mc:AlternateContent xmlns:mc="http://schemas.openxmlformats.org/markup-compatibility/2006">
              <mc:Choice xmlns:v="urn:schemas-microsoft-com:vml" Requires="v">
                <p:oleObj name="Equation" r:id="rId4" imgW="7492680" imgH="1002960" progId="Equation.DSMT4">
                  <p:embed/>
                </p:oleObj>
              </mc:Choice>
              <mc:Fallback>
                <p:oleObj name="Equation" r:id="rId4" imgW="7492680" imgH="1002960" progId="Equation.DSMT4">
                  <p:embed/>
                  <p:pic>
                    <p:nvPicPr>
                      <p:cNvPr id="21507" name="Object 3"/>
                      <p:cNvPicPr>
                        <a:picLocks noChangeAspect="1" noChangeArrowheads="1"/>
                      </p:cNvPicPr>
                      <p:nvPr/>
                    </p:nvPicPr>
                    <p:blipFill>
                      <a:blip r:embed="rId5"/>
                      <a:srcRect/>
                      <a:stretch>
                        <a:fillRect/>
                      </a:stretch>
                    </p:blipFill>
                    <p:spPr bwMode="auto">
                      <a:xfrm>
                        <a:off x="1041400" y="3429000"/>
                        <a:ext cx="74930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18A53DD7-1198-BF87-8E7C-B13C04997957}"/>
              </a:ext>
            </a:extLst>
          </p:cNvPr>
          <p:cNvSpPr/>
          <p:nvPr/>
        </p:nvSpPr>
        <p:spPr>
          <a:xfrm>
            <a:off x="457200" y="3567742"/>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
        <p:nvSpPr>
          <p:cNvPr id="8" name="Rectangle 7">
            <a:extLst>
              <a:ext uri="{FF2B5EF4-FFF2-40B4-BE49-F238E27FC236}">
                <a16:creationId xmlns:a16="http://schemas.microsoft.com/office/drawing/2014/main" id="{57537320-9683-AECC-B6D3-B558D8C501DD}"/>
              </a:ext>
            </a:extLst>
          </p:cNvPr>
          <p:cNvSpPr/>
          <p:nvPr/>
        </p:nvSpPr>
        <p:spPr>
          <a:xfrm>
            <a:off x="2166657" y="3571315"/>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Evaluating the Outward Flux of a Vector Field across a Closed Path</a:t>
            </a:r>
          </a:p>
        </p:txBody>
      </p:sp>
      <p:sp>
        <p:nvSpPr>
          <p:cNvPr id="3" name="Content Placeholder 2"/>
          <p:cNvSpPr>
            <a:spLocks noGrp="1"/>
          </p:cNvSpPr>
          <p:nvPr>
            <p:ph idx="1"/>
          </p:nvPr>
        </p:nvSpPr>
        <p:spPr/>
        <p:txBody>
          <a:bodyPr/>
          <a:lstStyle/>
          <a:p>
            <a:r>
              <a:rPr lang="en-US" dirty="0"/>
              <a:t>Evaluate the outward flux of the vector field </a:t>
            </a:r>
            <a:br>
              <a:rPr lang="en-US" dirty="0"/>
            </a:br>
            <a:r>
              <a:rPr lang="en-US" dirty="0"/>
              <a:t>		         across the path </a:t>
            </a:r>
            <a:r>
              <a:rPr lang="en-US" i="1" dirty="0"/>
              <a:t>C</a:t>
            </a:r>
            <a:r>
              <a:rPr lang="en-US" dirty="0"/>
              <a:t> of Figure 12.</a:t>
            </a:r>
          </a:p>
        </p:txBody>
      </p:sp>
      <p:graphicFrame>
        <p:nvGraphicFramePr>
          <p:cNvPr id="22530" name="Object 2"/>
          <p:cNvGraphicFramePr>
            <a:graphicFrameLocks noChangeAspect="1"/>
          </p:cNvGraphicFramePr>
          <p:nvPr/>
        </p:nvGraphicFramePr>
        <p:xfrm>
          <a:off x="548390" y="1707630"/>
          <a:ext cx="2514600" cy="571500"/>
        </p:xfrm>
        <a:graphic>
          <a:graphicData uri="http://schemas.openxmlformats.org/presentationml/2006/ole">
            <mc:AlternateContent xmlns:mc="http://schemas.openxmlformats.org/markup-compatibility/2006">
              <mc:Choice xmlns:v="urn:schemas-microsoft-com:vml" Requires="v">
                <p:oleObj name="Equation" r:id="rId2" imgW="2514600" imgH="571320" progId="Equation.DSMT4">
                  <p:embed/>
                </p:oleObj>
              </mc:Choice>
              <mc:Fallback>
                <p:oleObj name="Equation" r:id="rId2" imgW="2514600" imgH="571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390" y="1707630"/>
                        <a:ext cx="25146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2531" name="Picture 3"/>
          <p:cNvPicPr>
            <a:picLocks noChangeAspect="1" noChangeArrowheads="1"/>
          </p:cNvPicPr>
          <p:nvPr/>
        </p:nvPicPr>
        <p:blipFill>
          <a:blip r:embed="rId4" cstate="print"/>
          <a:srcRect/>
          <a:stretch>
            <a:fillRect/>
          </a:stretch>
        </p:blipFill>
        <p:spPr bwMode="auto">
          <a:xfrm>
            <a:off x="2743200" y="2279130"/>
            <a:ext cx="3657600" cy="3048000"/>
          </a:xfrm>
          <a:prstGeom prst="rect">
            <a:avLst/>
          </a:prstGeom>
          <a:noFill/>
          <a:ln w="9525">
            <a:noFill/>
            <a:miter lim="800000"/>
            <a:headEnd/>
            <a:tailEnd/>
          </a:ln>
        </p:spPr>
      </p:pic>
      <p:sp>
        <p:nvSpPr>
          <p:cNvPr id="8" name="Rectangle 7"/>
          <p:cNvSpPr/>
          <p:nvPr/>
        </p:nvSpPr>
        <p:spPr>
          <a:xfrm>
            <a:off x="3795601" y="5334000"/>
            <a:ext cx="1552797" cy="523220"/>
          </a:xfrm>
          <a:prstGeom prst="rect">
            <a:avLst/>
          </a:prstGeom>
        </p:spPr>
        <p:txBody>
          <a:bodyPr wrap="none">
            <a:spAutoFit/>
          </a:bodyPr>
          <a:lstStyle/>
          <a:p>
            <a:r>
              <a:rPr lang="en-US" sz="2800" b="1" dirty="0"/>
              <a:t>Figure 12</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Evaluating the Outward Flux of a Vector Field across a Closed Path (cont.)</a:t>
            </a:r>
          </a:p>
        </p:txBody>
      </p:sp>
      <p:sp>
        <p:nvSpPr>
          <p:cNvPr id="3" name="Content Placeholder 2"/>
          <p:cNvSpPr>
            <a:spLocks noGrp="1"/>
          </p:cNvSpPr>
          <p:nvPr>
            <p:ph idx="1"/>
          </p:nvPr>
        </p:nvSpPr>
        <p:spPr/>
        <p:txBody>
          <a:bodyPr/>
          <a:lstStyle/>
          <a:p>
            <a:r>
              <a:rPr lang="en-US" b="1" dirty="0"/>
              <a:t>Solution</a:t>
            </a:r>
          </a:p>
          <a:p>
            <a:r>
              <a:rPr lang="en-US" dirty="0"/>
              <a:t>Since </a:t>
            </a:r>
            <a:r>
              <a:rPr lang="en-US" i="1" dirty="0"/>
              <a:t>P</a:t>
            </a:r>
            <a:r>
              <a:rPr lang="en-US" dirty="0"/>
              <a:t> = </a:t>
            </a:r>
            <a:r>
              <a:rPr lang="en-US" i="1" dirty="0"/>
              <a:t>y</a:t>
            </a:r>
            <a:r>
              <a:rPr lang="en-US" baseline="30000" dirty="0"/>
              <a:t>2</a:t>
            </a:r>
            <a:r>
              <a:rPr lang="en-US" dirty="0"/>
              <a:t> and </a:t>
            </a:r>
            <a:r>
              <a:rPr lang="en-US" i="1" dirty="0"/>
              <a:t>Q</a:t>
            </a:r>
            <a:r>
              <a:rPr lang="en-US" dirty="0"/>
              <a:t> = 3</a:t>
            </a:r>
            <a:r>
              <a:rPr lang="en-US" i="1" dirty="0"/>
              <a:t>xy</a:t>
            </a:r>
            <a:r>
              <a:rPr lang="en-US" dirty="0"/>
              <a:t>,</a:t>
            </a:r>
          </a:p>
        </p:txBody>
      </p:sp>
      <p:graphicFrame>
        <p:nvGraphicFramePr>
          <p:cNvPr id="23555" name="Object 3"/>
          <p:cNvGraphicFramePr>
            <a:graphicFrameLocks noChangeAspect="1"/>
          </p:cNvGraphicFramePr>
          <p:nvPr>
            <p:extLst>
              <p:ext uri="{D42A27DB-BD31-4B8C-83A1-F6EECF244321}">
                <p14:modId xmlns:p14="http://schemas.microsoft.com/office/powerpoint/2010/main" val="2104293165"/>
              </p:ext>
            </p:extLst>
          </p:nvPr>
        </p:nvGraphicFramePr>
        <p:xfrm>
          <a:off x="1237130" y="2806700"/>
          <a:ext cx="863600" cy="393700"/>
        </p:xfrm>
        <a:graphic>
          <a:graphicData uri="http://schemas.openxmlformats.org/presentationml/2006/ole">
            <mc:AlternateContent xmlns:mc="http://schemas.openxmlformats.org/markup-compatibility/2006">
              <mc:Choice xmlns:v="urn:schemas-microsoft-com:vml" Requires="v">
                <p:oleObj name="Equation" r:id="rId2" imgW="863280" imgH="393480" progId="Equation.DSMT4">
                  <p:embed/>
                </p:oleObj>
              </mc:Choice>
              <mc:Fallback>
                <p:oleObj name="Equation" r:id="rId2" imgW="863280" imgH="393480" progId="Equation.DSMT4">
                  <p:embed/>
                  <p:pic>
                    <p:nvPicPr>
                      <p:cNvPr id="0" name="Picture 3"/>
                      <p:cNvPicPr>
                        <a:picLocks noChangeAspect="1" noChangeArrowheads="1"/>
                      </p:cNvPicPr>
                      <p:nvPr/>
                    </p:nvPicPr>
                    <p:blipFill>
                      <a:blip r:embed="rId3"/>
                      <a:srcRect/>
                      <a:stretch>
                        <a:fillRect/>
                      </a:stretch>
                    </p:blipFill>
                    <p:spPr bwMode="auto">
                      <a:xfrm>
                        <a:off x="1237130" y="2806700"/>
                        <a:ext cx="863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6" name="Object 4"/>
          <p:cNvGraphicFramePr>
            <a:graphicFrameLocks noChangeAspect="1"/>
          </p:cNvGraphicFramePr>
          <p:nvPr>
            <p:extLst>
              <p:ext uri="{D42A27DB-BD31-4B8C-83A1-F6EECF244321}">
                <p14:modId xmlns:p14="http://schemas.microsoft.com/office/powerpoint/2010/main" val="1015726983"/>
              </p:ext>
            </p:extLst>
          </p:nvPr>
        </p:nvGraphicFramePr>
        <p:xfrm>
          <a:off x="2159000" y="2705100"/>
          <a:ext cx="1587500" cy="800100"/>
        </p:xfrm>
        <a:graphic>
          <a:graphicData uri="http://schemas.openxmlformats.org/presentationml/2006/ole">
            <mc:AlternateContent xmlns:mc="http://schemas.openxmlformats.org/markup-compatibility/2006">
              <mc:Choice xmlns:v="urn:schemas-microsoft-com:vml" Requires="v">
                <p:oleObj name="Equation" r:id="rId4" imgW="1587240" imgH="799920" progId="Equation.DSMT4">
                  <p:embed/>
                </p:oleObj>
              </mc:Choice>
              <mc:Fallback>
                <p:oleObj name="Equation" r:id="rId4" imgW="1587240" imgH="799920" progId="Equation.DSMT4">
                  <p:embed/>
                  <p:pic>
                    <p:nvPicPr>
                      <p:cNvPr id="0" name="Picture 4"/>
                      <p:cNvPicPr>
                        <a:picLocks noChangeAspect="1" noChangeArrowheads="1"/>
                      </p:cNvPicPr>
                      <p:nvPr/>
                    </p:nvPicPr>
                    <p:blipFill>
                      <a:blip r:embed="rId5"/>
                      <a:srcRect/>
                      <a:stretch>
                        <a:fillRect/>
                      </a:stretch>
                    </p:blipFill>
                    <p:spPr bwMode="auto">
                      <a:xfrm>
                        <a:off x="2159000" y="2705100"/>
                        <a:ext cx="15875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7" name="Object 5"/>
          <p:cNvGraphicFramePr>
            <a:graphicFrameLocks noChangeAspect="1"/>
          </p:cNvGraphicFramePr>
          <p:nvPr>
            <p:extLst>
              <p:ext uri="{D42A27DB-BD31-4B8C-83A1-F6EECF244321}">
                <p14:modId xmlns:p14="http://schemas.microsoft.com/office/powerpoint/2010/main" val="1522094223"/>
              </p:ext>
            </p:extLst>
          </p:nvPr>
        </p:nvGraphicFramePr>
        <p:xfrm>
          <a:off x="3835400" y="2501900"/>
          <a:ext cx="2565400" cy="1003300"/>
        </p:xfrm>
        <a:graphic>
          <a:graphicData uri="http://schemas.openxmlformats.org/presentationml/2006/ole">
            <mc:AlternateContent xmlns:mc="http://schemas.openxmlformats.org/markup-compatibility/2006">
              <mc:Choice xmlns:v="urn:schemas-microsoft-com:vml" Requires="v">
                <p:oleObj name="Equation" r:id="rId6" imgW="2565360" imgH="1002960" progId="Equation.DSMT4">
                  <p:embed/>
                </p:oleObj>
              </mc:Choice>
              <mc:Fallback>
                <p:oleObj name="Equation" r:id="rId6" imgW="2565360" imgH="1002960" progId="Equation.DSMT4">
                  <p:embed/>
                  <p:pic>
                    <p:nvPicPr>
                      <p:cNvPr id="0" name="Picture 5"/>
                      <p:cNvPicPr>
                        <a:picLocks noChangeAspect="1" noChangeArrowheads="1"/>
                      </p:cNvPicPr>
                      <p:nvPr/>
                    </p:nvPicPr>
                    <p:blipFill>
                      <a:blip r:embed="rId7"/>
                      <a:srcRect/>
                      <a:stretch>
                        <a:fillRect/>
                      </a:stretch>
                    </p:blipFill>
                    <p:spPr bwMode="auto">
                      <a:xfrm>
                        <a:off x="3835400" y="2501900"/>
                        <a:ext cx="25654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8" name="Object 6"/>
          <p:cNvGraphicFramePr>
            <a:graphicFrameLocks noChangeAspect="1"/>
          </p:cNvGraphicFramePr>
          <p:nvPr>
            <p:extLst>
              <p:ext uri="{D42A27DB-BD31-4B8C-83A1-F6EECF244321}">
                <p14:modId xmlns:p14="http://schemas.microsoft.com/office/powerpoint/2010/main" val="2385804916"/>
              </p:ext>
            </p:extLst>
          </p:nvPr>
        </p:nvGraphicFramePr>
        <p:xfrm>
          <a:off x="2162735" y="3810000"/>
          <a:ext cx="2781300" cy="736600"/>
        </p:xfrm>
        <a:graphic>
          <a:graphicData uri="http://schemas.openxmlformats.org/presentationml/2006/ole">
            <mc:AlternateContent xmlns:mc="http://schemas.openxmlformats.org/markup-compatibility/2006">
              <mc:Choice xmlns:v="urn:schemas-microsoft-com:vml" Requires="v">
                <p:oleObj name="Equation" r:id="rId8" imgW="2781000" imgH="736560" progId="Equation.DSMT4">
                  <p:embed/>
                </p:oleObj>
              </mc:Choice>
              <mc:Fallback>
                <p:oleObj name="Equation" r:id="rId8" imgW="2781000" imgH="7365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62735" y="3810000"/>
                        <a:ext cx="27813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9" name="Object 7"/>
          <p:cNvGraphicFramePr>
            <a:graphicFrameLocks noChangeAspect="1"/>
          </p:cNvGraphicFramePr>
          <p:nvPr>
            <p:extLst>
              <p:ext uri="{D42A27DB-BD31-4B8C-83A1-F6EECF244321}">
                <p14:modId xmlns:p14="http://schemas.microsoft.com/office/powerpoint/2010/main" val="971841793"/>
              </p:ext>
            </p:extLst>
          </p:nvPr>
        </p:nvGraphicFramePr>
        <p:xfrm>
          <a:off x="5048250" y="3740150"/>
          <a:ext cx="3213100" cy="825500"/>
        </p:xfrm>
        <a:graphic>
          <a:graphicData uri="http://schemas.openxmlformats.org/presentationml/2006/ole">
            <mc:AlternateContent xmlns:mc="http://schemas.openxmlformats.org/markup-compatibility/2006">
              <mc:Choice xmlns:v="urn:schemas-microsoft-com:vml" Requires="v">
                <p:oleObj name="Equation" r:id="rId10" imgW="3213000" imgH="825480" progId="Equation.DSMT4">
                  <p:embed/>
                </p:oleObj>
              </mc:Choice>
              <mc:Fallback>
                <p:oleObj name="Equation" r:id="rId10" imgW="3213000" imgH="825480" progId="Equation.DSMT4">
                  <p:embed/>
                  <p:pic>
                    <p:nvPicPr>
                      <p:cNvPr id="0" name="Picture 7"/>
                      <p:cNvPicPr>
                        <a:picLocks noChangeAspect="1" noChangeArrowheads="1"/>
                      </p:cNvPicPr>
                      <p:nvPr/>
                    </p:nvPicPr>
                    <p:blipFill>
                      <a:blip r:embed="rId11"/>
                      <a:srcRect/>
                      <a:stretch>
                        <a:fillRect/>
                      </a:stretch>
                    </p:blipFill>
                    <p:spPr bwMode="auto">
                      <a:xfrm>
                        <a:off x="5048250" y="3740150"/>
                        <a:ext cx="3213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0" name="Object 8"/>
          <p:cNvGraphicFramePr>
            <a:graphicFrameLocks noChangeAspect="1"/>
          </p:cNvGraphicFramePr>
          <p:nvPr>
            <p:extLst>
              <p:ext uri="{D42A27DB-BD31-4B8C-83A1-F6EECF244321}">
                <p14:modId xmlns:p14="http://schemas.microsoft.com/office/powerpoint/2010/main" val="1362749081"/>
              </p:ext>
            </p:extLst>
          </p:nvPr>
        </p:nvGraphicFramePr>
        <p:xfrm>
          <a:off x="2160495" y="4864100"/>
          <a:ext cx="2082800" cy="698500"/>
        </p:xfrm>
        <a:graphic>
          <a:graphicData uri="http://schemas.openxmlformats.org/presentationml/2006/ole">
            <mc:AlternateContent xmlns:mc="http://schemas.openxmlformats.org/markup-compatibility/2006">
              <mc:Choice xmlns:v="urn:schemas-microsoft-com:vml" Requires="v">
                <p:oleObj name="Equation" r:id="rId12" imgW="2082600" imgH="698400" progId="Equation.DSMT4">
                  <p:embed/>
                </p:oleObj>
              </mc:Choice>
              <mc:Fallback>
                <p:oleObj name="Equation" r:id="rId12" imgW="2082600" imgH="6984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60495" y="4864100"/>
                        <a:ext cx="20828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1" name="Object 9"/>
          <p:cNvGraphicFramePr>
            <a:graphicFrameLocks noChangeAspect="1"/>
          </p:cNvGraphicFramePr>
          <p:nvPr>
            <p:extLst>
              <p:ext uri="{D42A27DB-BD31-4B8C-83A1-F6EECF244321}">
                <p14:modId xmlns:p14="http://schemas.microsoft.com/office/powerpoint/2010/main" val="1221277895"/>
              </p:ext>
            </p:extLst>
          </p:nvPr>
        </p:nvGraphicFramePr>
        <p:xfrm>
          <a:off x="4283075" y="4673600"/>
          <a:ext cx="1790700" cy="1117600"/>
        </p:xfrm>
        <a:graphic>
          <a:graphicData uri="http://schemas.openxmlformats.org/presentationml/2006/ole">
            <mc:AlternateContent xmlns:mc="http://schemas.openxmlformats.org/markup-compatibility/2006">
              <mc:Choice xmlns:v="urn:schemas-microsoft-com:vml" Requires="v">
                <p:oleObj name="Equation" r:id="rId14" imgW="1790640" imgH="1117440" progId="Equation.DSMT4">
                  <p:embed/>
                </p:oleObj>
              </mc:Choice>
              <mc:Fallback>
                <p:oleObj name="Equation" r:id="rId14" imgW="1790640" imgH="1117440" progId="Equation.DSMT4">
                  <p:embed/>
                  <p:pic>
                    <p:nvPicPr>
                      <p:cNvPr id="0" name="Picture 9"/>
                      <p:cNvPicPr>
                        <a:picLocks noChangeAspect="1" noChangeArrowheads="1"/>
                      </p:cNvPicPr>
                      <p:nvPr/>
                    </p:nvPicPr>
                    <p:blipFill>
                      <a:blip r:embed="rId15"/>
                      <a:srcRect/>
                      <a:stretch>
                        <a:fillRect/>
                      </a:stretch>
                    </p:blipFill>
                    <p:spPr bwMode="auto">
                      <a:xfrm>
                        <a:off x="4283075" y="4673600"/>
                        <a:ext cx="17907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2" name="Object 10"/>
          <p:cNvGraphicFramePr>
            <a:graphicFrameLocks noChangeAspect="1"/>
          </p:cNvGraphicFramePr>
          <p:nvPr>
            <p:extLst>
              <p:ext uri="{D42A27DB-BD31-4B8C-83A1-F6EECF244321}">
                <p14:modId xmlns:p14="http://schemas.microsoft.com/office/powerpoint/2010/main" val="2876409590"/>
              </p:ext>
            </p:extLst>
          </p:nvPr>
        </p:nvGraphicFramePr>
        <p:xfrm>
          <a:off x="6162675" y="5119688"/>
          <a:ext cx="546100" cy="292100"/>
        </p:xfrm>
        <a:graphic>
          <a:graphicData uri="http://schemas.openxmlformats.org/presentationml/2006/ole">
            <mc:AlternateContent xmlns:mc="http://schemas.openxmlformats.org/markup-compatibility/2006">
              <mc:Choice xmlns:v="urn:schemas-microsoft-com:vml" Requires="v">
                <p:oleObj name="Equation" r:id="rId16" imgW="545760" imgH="291960" progId="Equation.DSMT4">
                  <p:embed/>
                </p:oleObj>
              </mc:Choice>
              <mc:Fallback>
                <p:oleObj name="Equation" r:id="rId16" imgW="545760" imgH="291960" progId="Equation.DSMT4">
                  <p:embed/>
                  <p:pic>
                    <p:nvPicPr>
                      <p:cNvPr id="0" name="Picture 10"/>
                      <p:cNvPicPr>
                        <a:picLocks noChangeAspect="1" noChangeArrowheads="1"/>
                      </p:cNvPicPr>
                      <p:nvPr/>
                    </p:nvPicPr>
                    <p:blipFill>
                      <a:blip r:embed="rId17"/>
                      <a:srcRect/>
                      <a:stretch>
                        <a:fillRect/>
                      </a:stretch>
                    </p:blipFill>
                    <p:spPr bwMode="auto">
                      <a:xfrm>
                        <a:off x="6162675" y="5119688"/>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a:extLst>
              <a:ext uri="{FF2B5EF4-FFF2-40B4-BE49-F238E27FC236}">
                <a16:creationId xmlns:a16="http://schemas.microsoft.com/office/drawing/2014/main" id="{EDDA547C-B611-403F-87ED-CD04AB781E1C}"/>
              </a:ext>
            </a:extLst>
          </p:cNvPr>
          <p:cNvSpPr/>
          <p:nvPr/>
        </p:nvSpPr>
        <p:spPr>
          <a:xfrm>
            <a:off x="642657" y="2599765"/>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55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56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356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5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Evaluating the Outward Flux of a Vector Field across a Closed Path (cont.)</a:t>
            </a:r>
          </a:p>
        </p:txBody>
      </p:sp>
      <p:sp>
        <p:nvSpPr>
          <p:cNvPr id="3" name="Content Placeholder 2"/>
          <p:cNvSpPr>
            <a:spLocks noGrp="1"/>
          </p:cNvSpPr>
          <p:nvPr>
            <p:ph idx="1"/>
          </p:nvPr>
        </p:nvSpPr>
        <p:spPr/>
        <p:txBody>
          <a:bodyPr/>
          <a:lstStyle/>
          <a:p>
            <a:r>
              <a:rPr lang="en-US" dirty="0"/>
              <a:t>The vector field </a:t>
            </a:r>
            <a:r>
              <a:rPr lang="en-US" b="1" dirty="0"/>
              <a:t>F</a:t>
            </a:r>
            <a:r>
              <a:rPr lang="en-US" dirty="0"/>
              <a:t> is also shown</a:t>
            </a:r>
            <a:br>
              <a:rPr lang="en-US" dirty="0"/>
            </a:br>
            <a:r>
              <a:rPr lang="en-US" dirty="0"/>
              <a:t>in Figure 12. The flux into and</a:t>
            </a:r>
            <a:br>
              <a:rPr lang="en-US" dirty="0"/>
            </a:br>
            <a:r>
              <a:rPr lang="en-US" dirty="0"/>
              <a:t>out of the enclosed region </a:t>
            </a:r>
            <a:br>
              <a:rPr lang="en-US" dirty="0"/>
            </a:br>
            <a:r>
              <a:rPr lang="en-US" dirty="0"/>
              <a:t>along the lower edge of </a:t>
            </a:r>
            <a:r>
              <a:rPr lang="en-US" i="1" dirty="0"/>
              <a:t>C</a:t>
            </a:r>
            <a:r>
              <a:rPr lang="en-US" dirty="0"/>
              <a:t> is 0</a:t>
            </a:r>
            <a:br>
              <a:rPr lang="en-US" dirty="0"/>
            </a:br>
            <a:r>
              <a:rPr lang="en-US" dirty="0"/>
              <a:t>(since </a:t>
            </a:r>
            <a:r>
              <a:rPr lang="en-US" i="1" dirty="0"/>
              <a:t>y</a:t>
            </a:r>
            <a:r>
              <a:rPr lang="en-US" dirty="0"/>
              <a:t> = 0), and the flux is </a:t>
            </a:r>
            <a:br>
              <a:rPr lang="en-US" dirty="0"/>
            </a:br>
            <a:r>
              <a:rPr lang="en-US" dirty="0"/>
              <a:t>positive (outward) along the </a:t>
            </a:r>
            <a:br>
              <a:rPr lang="en-US" dirty="0"/>
            </a:br>
            <a:r>
              <a:rPr lang="en-US" dirty="0"/>
              <a:t>other two edges, consistent </a:t>
            </a:r>
            <a:br>
              <a:rPr lang="en-US" dirty="0"/>
            </a:br>
            <a:r>
              <a:rPr lang="en-US" dirty="0"/>
              <a:t>with the result we have </a:t>
            </a:r>
            <a:br>
              <a:rPr lang="en-US" dirty="0"/>
            </a:br>
            <a:r>
              <a:rPr lang="en-US" dirty="0"/>
              <a:t>calculated for total flux.</a:t>
            </a:r>
          </a:p>
        </p:txBody>
      </p:sp>
      <p:pic>
        <p:nvPicPr>
          <p:cNvPr id="6" name="Picture 3"/>
          <p:cNvPicPr>
            <a:picLocks noChangeAspect="1" noChangeArrowheads="1"/>
          </p:cNvPicPr>
          <p:nvPr/>
        </p:nvPicPr>
        <p:blipFill>
          <a:blip r:embed="rId2" cstate="print"/>
          <a:srcRect/>
          <a:stretch>
            <a:fillRect/>
          </a:stretch>
        </p:blipFill>
        <p:spPr bwMode="auto">
          <a:xfrm>
            <a:off x="5120640" y="1371600"/>
            <a:ext cx="3566160" cy="2971800"/>
          </a:xfrm>
          <a:prstGeom prst="rect">
            <a:avLst/>
          </a:prstGeom>
          <a:noFill/>
          <a:ln w="9525">
            <a:noFill/>
            <a:miter lim="800000"/>
            <a:headEnd/>
            <a:tailEnd/>
          </a:ln>
        </p:spPr>
      </p:pic>
      <p:sp>
        <p:nvSpPr>
          <p:cNvPr id="7" name="Rectangle 6"/>
          <p:cNvSpPr/>
          <p:nvPr/>
        </p:nvSpPr>
        <p:spPr>
          <a:xfrm>
            <a:off x="6157802" y="4572000"/>
            <a:ext cx="1552797" cy="523220"/>
          </a:xfrm>
          <a:prstGeom prst="rect">
            <a:avLst/>
          </a:prstGeom>
        </p:spPr>
        <p:txBody>
          <a:bodyPr wrap="none">
            <a:spAutoFit/>
          </a:bodyPr>
          <a:lstStyle/>
          <a:p>
            <a:r>
              <a:rPr lang="en-US" sz="2800" b="1" dirty="0"/>
              <a:t>Figure 12</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a:xfrm>
            <a:off x="457200" y="1280160"/>
            <a:ext cx="8229600" cy="4663440"/>
          </a:xfrm>
        </p:spPr>
        <p:txBody>
          <a:bodyPr/>
          <a:lstStyle/>
          <a:p>
            <a:r>
              <a:rPr lang="en-US" dirty="0"/>
              <a:t>The fact that two line integrals cancel if they are evaluated along the same path with opposite </a:t>
            </a:r>
          </a:p>
          <a:p>
            <a:r>
              <a:rPr lang="en-US" dirty="0"/>
              <a:t>orientation means that we can decompose even </a:t>
            </a:r>
            <a:r>
              <a:rPr lang="en-US" dirty="0" err="1"/>
              <a:t>nonsimply</a:t>
            </a:r>
            <a:r>
              <a:rPr lang="en-US" dirty="0"/>
              <a:t> connected regions and apply </a:t>
            </a:r>
            <a:br>
              <a:rPr lang="en-US" dirty="0"/>
            </a:br>
            <a:r>
              <a:rPr lang="en-US" dirty="0"/>
              <a:t>Green’s Theorem, as long as the </a:t>
            </a:r>
            <a:br>
              <a:rPr lang="en-US" dirty="0"/>
            </a:br>
            <a:r>
              <a:rPr lang="en-US" dirty="0"/>
              <a:t>boundary paths are oriented </a:t>
            </a:r>
            <a:br>
              <a:rPr lang="en-US" dirty="0"/>
            </a:br>
            <a:r>
              <a:rPr lang="en-US" dirty="0"/>
              <a:t>appropriately. Consider, for </a:t>
            </a:r>
            <a:br>
              <a:rPr lang="en-US" dirty="0"/>
            </a:br>
            <a:r>
              <a:rPr lang="en-US" dirty="0"/>
              <a:t>example, the region </a:t>
            </a:r>
            <a:r>
              <a:rPr lang="en-US" i="1" dirty="0"/>
              <a:t>R</a:t>
            </a:r>
            <a:r>
              <a:rPr lang="en-US" dirty="0"/>
              <a:t> of </a:t>
            </a:r>
          </a:p>
          <a:p>
            <a:r>
              <a:rPr lang="en-US" dirty="0"/>
              <a:t>Figure 13.  </a:t>
            </a:r>
          </a:p>
        </p:txBody>
      </p:sp>
      <p:pic>
        <p:nvPicPr>
          <p:cNvPr id="7" name="Picture 6">
            <a:extLst>
              <a:ext uri="{FF2B5EF4-FFF2-40B4-BE49-F238E27FC236}">
                <a16:creationId xmlns:a16="http://schemas.microsoft.com/office/drawing/2014/main" id="{61DB94EE-C95A-C7B9-8891-B7718BC8C57C}"/>
              </a:ext>
            </a:extLst>
          </p:cNvPr>
          <p:cNvPicPr>
            <a:picLocks noChangeAspect="1"/>
          </p:cNvPicPr>
          <p:nvPr/>
        </p:nvPicPr>
        <p:blipFill>
          <a:blip r:embed="rId2"/>
          <a:stretch>
            <a:fillRect/>
          </a:stretch>
        </p:blipFill>
        <p:spPr>
          <a:xfrm>
            <a:off x="5562600" y="3152449"/>
            <a:ext cx="2876951" cy="2333951"/>
          </a:xfrm>
          <a:prstGeom prst="rect">
            <a:avLst/>
          </a:prstGeom>
        </p:spPr>
      </p:pic>
      <p:sp>
        <p:nvSpPr>
          <p:cNvPr id="8" name="Rectangle 7">
            <a:extLst>
              <a:ext uri="{FF2B5EF4-FFF2-40B4-BE49-F238E27FC236}">
                <a16:creationId xmlns:a16="http://schemas.microsoft.com/office/drawing/2014/main" id="{EDF12B97-57F3-53DB-C8B0-F7AFA509ECBC}"/>
              </a:ext>
            </a:extLst>
          </p:cNvPr>
          <p:cNvSpPr/>
          <p:nvPr/>
        </p:nvSpPr>
        <p:spPr>
          <a:xfrm>
            <a:off x="6324600" y="5410200"/>
            <a:ext cx="1552797" cy="523220"/>
          </a:xfrm>
          <a:prstGeom prst="rect">
            <a:avLst/>
          </a:prstGeom>
        </p:spPr>
        <p:txBody>
          <a:bodyPr wrap="none">
            <a:spAutoFit/>
          </a:bodyPr>
          <a:lstStyle/>
          <a:p>
            <a:r>
              <a:rPr lang="en-US" sz="2800" b="1" dirty="0"/>
              <a:t>Figure 13</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sp>
        <p:nvSpPr>
          <p:cNvPr id="3" name="Content Placeholder 2"/>
          <p:cNvSpPr>
            <a:spLocks noGrp="1"/>
          </p:cNvSpPr>
          <p:nvPr>
            <p:ph idx="1"/>
          </p:nvPr>
        </p:nvSpPr>
        <p:spPr>
          <a:xfrm>
            <a:off x="448235" y="1143000"/>
            <a:ext cx="8229600" cy="4811486"/>
          </a:xfrm>
        </p:spPr>
        <p:txBody>
          <a:bodyPr>
            <a:normAutofit/>
          </a:bodyPr>
          <a:lstStyle/>
          <a:p>
            <a:r>
              <a:rPr lang="en-US" dirty="0"/>
              <a:t>Its boundary </a:t>
            </a:r>
            <a:r>
              <a:rPr lang="en-US" i="1" dirty="0"/>
              <a:t>C</a:t>
            </a:r>
            <a:r>
              <a:rPr lang="en-US" dirty="0"/>
              <a:t> consists of two simple closed curves </a:t>
            </a:r>
            <a:r>
              <a:rPr lang="en-US" i="1" dirty="0"/>
              <a:t>C</a:t>
            </a:r>
            <a:r>
              <a:rPr lang="en-US" baseline="-25000" dirty="0"/>
              <a:t>1</a:t>
            </a:r>
            <a:r>
              <a:rPr lang="en-US" dirty="0"/>
              <a:t> and </a:t>
            </a:r>
            <a:r>
              <a:rPr lang="en-US" i="1" dirty="0"/>
              <a:t>C</a:t>
            </a:r>
            <a:r>
              <a:rPr lang="en-US" baseline="-25000" dirty="0"/>
              <a:t>2</a:t>
            </a:r>
            <a:r>
              <a:rPr lang="en-US" dirty="0"/>
              <a:t>, which we orient so that </a:t>
            </a:r>
            <a:r>
              <a:rPr lang="en-US" i="1" dirty="0"/>
              <a:t>R</a:t>
            </a:r>
            <a:r>
              <a:rPr lang="en-US" dirty="0"/>
              <a:t> is always on the left as we traverse either curve. Then if we divide </a:t>
            </a:r>
            <a:r>
              <a:rPr lang="en-US" i="1" dirty="0"/>
              <a:t>R</a:t>
            </a:r>
            <a:r>
              <a:rPr lang="en-US" dirty="0"/>
              <a:t> into two subregions </a:t>
            </a:r>
            <a:r>
              <a:rPr lang="en-US" i="1" dirty="0"/>
              <a:t>R</a:t>
            </a:r>
            <a:r>
              <a:rPr lang="en-US" baseline="-25000" dirty="0"/>
              <a:t>1</a:t>
            </a:r>
            <a:r>
              <a:rPr lang="en-US" dirty="0"/>
              <a:t> and </a:t>
            </a:r>
            <a:r>
              <a:rPr lang="en-US" i="1" dirty="0"/>
              <a:t>R</a:t>
            </a:r>
            <a:r>
              <a:rPr lang="en-US" baseline="-25000" dirty="0"/>
              <a:t>2</a:t>
            </a:r>
            <a:r>
              <a:rPr lang="en-US" dirty="0"/>
              <a:t>, </a:t>
            </a:r>
          </a:p>
          <a:p>
            <a:r>
              <a:rPr lang="en-US" dirty="0"/>
              <a:t>as shown in Figure 14, the </a:t>
            </a:r>
          </a:p>
          <a:p>
            <a:r>
              <a:rPr lang="en-US" dirty="0"/>
              <a:t>additive properties of area </a:t>
            </a:r>
          </a:p>
          <a:p>
            <a:r>
              <a:rPr lang="en-US" dirty="0"/>
              <a:t>and line integrals (along with </a:t>
            </a:r>
          </a:p>
          <a:p>
            <a:r>
              <a:rPr lang="en-US" dirty="0"/>
              <a:t>Green’s Theorem) again allow </a:t>
            </a:r>
          </a:p>
          <a:p>
            <a:r>
              <a:rPr lang="en-US" dirty="0"/>
              <a:t>us to state</a:t>
            </a:r>
          </a:p>
          <a:p>
            <a:r>
              <a:rPr lang="en-US" sz="1800" i="1" dirty="0"/>
              <a:t>                                                                                                     </a:t>
            </a:r>
            <a:endParaRPr lang="en-US" sz="1800" dirty="0"/>
          </a:p>
        </p:txBody>
      </p:sp>
      <p:pic>
        <p:nvPicPr>
          <p:cNvPr id="6" name="Picture 5">
            <a:extLst>
              <a:ext uri="{FF2B5EF4-FFF2-40B4-BE49-F238E27FC236}">
                <a16:creationId xmlns:a16="http://schemas.microsoft.com/office/drawing/2014/main" id="{76BF594F-4960-4A79-F436-F82C000502BD}"/>
              </a:ext>
            </a:extLst>
          </p:cNvPr>
          <p:cNvPicPr>
            <a:picLocks noChangeAspect="1"/>
          </p:cNvPicPr>
          <p:nvPr/>
        </p:nvPicPr>
        <p:blipFill>
          <a:blip r:embed="rId2"/>
          <a:stretch>
            <a:fillRect/>
          </a:stretch>
        </p:blipFill>
        <p:spPr>
          <a:xfrm>
            <a:off x="5105400" y="2466564"/>
            <a:ext cx="3200847" cy="2943636"/>
          </a:xfrm>
          <a:prstGeom prst="rect">
            <a:avLst/>
          </a:prstGeom>
        </p:spPr>
      </p:pic>
      <p:sp>
        <p:nvSpPr>
          <p:cNvPr id="7" name="Rectangle 6">
            <a:extLst>
              <a:ext uri="{FF2B5EF4-FFF2-40B4-BE49-F238E27FC236}">
                <a16:creationId xmlns:a16="http://schemas.microsoft.com/office/drawing/2014/main" id="{4FFA8FC2-9556-B717-0E54-8822037B71F6}"/>
              </a:ext>
            </a:extLst>
          </p:cNvPr>
          <p:cNvSpPr/>
          <p:nvPr/>
        </p:nvSpPr>
        <p:spPr>
          <a:xfrm>
            <a:off x="5929424" y="5410200"/>
            <a:ext cx="1552797" cy="523220"/>
          </a:xfrm>
          <a:prstGeom prst="rect">
            <a:avLst/>
          </a:prstGeom>
        </p:spPr>
        <p:txBody>
          <a:bodyPr wrap="none">
            <a:spAutoFit/>
          </a:bodyPr>
          <a:lstStyle/>
          <a:p>
            <a:r>
              <a:rPr lang="en-US" sz="2800" b="1" dirty="0"/>
              <a:t>Figure 14</a:t>
            </a:r>
          </a:p>
        </p:txBody>
      </p:sp>
    </p:spTree>
    <p:extLst>
      <p:ext uri="{BB962C8B-B14F-4D97-AF65-F5344CB8AC3E}">
        <p14:creationId xmlns:p14="http://schemas.microsoft.com/office/powerpoint/2010/main" val="111379716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 (cont.)</a:t>
            </a:r>
          </a:p>
        </p:txBody>
      </p:sp>
      <p:graphicFrame>
        <p:nvGraphicFramePr>
          <p:cNvPr id="63491" name="Object 3"/>
          <p:cNvGraphicFramePr>
            <a:graphicFrameLocks noChangeAspect="1"/>
          </p:cNvGraphicFramePr>
          <p:nvPr>
            <p:extLst>
              <p:ext uri="{D42A27DB-BD31-4B8C-83A1-F6EECF244321}">
                <p14:modId xmlns:p14="http://schemas.microsoft.com/office/powerpoint/2010/main" val="752225116"/>
              </p:ext>
            </p:extLst>
          </p:nvPr>
        </p:nvGraphicFramePr>
        <p:xfrm>
          <a:off x="787400" y="1447800"/>
          <a:ext cx="2324100" cy="1003300"/>
        </p:xfrm>
        <a:graphic>
          <a:graphicData uri="http://schemas.openxmlformats.org/presentationml/2006/ole">
            <mc:AlternateContent xmlns:mc="http://schemas.openxmlformats.org/markup-compatibility/2006">
              <mc:Choice xmlns:v="urn:schemas-microsoft-com:vml" Requires="v">
                <p:oleObj name="Equation" r:id="rId2" imgW="2323800" imgH="1002960" progId="Equation.DSMT4">
                  <p:embed/>
                </p:oleObj>
              </mc:Choice>
              <mc:Fallback>
                <p:oleObj name="Equation" r:id="rId2" imgW="2323800" imgH="1002960" progId="Equation.DSMT4">
                  <p:embed/>
                  <p:pic>
                    <p:nvPicPr>
                      <p:cNvPr id="0" name="Picture 3"/>
                      <p:cNvPicPr>
                        <a:picLocks noChangeAspect="1" noChangeArrowheads="1"/>
                      </p:cNvPicPr>
                      <p:nvPr/>
                    </p:nvPicPr>
                    <p:blipFill>
                      <a:blip r:embed="rId3"/>
                      <a:srcRect/>
                      <a:stretch>
                        <a:fillRect/>
                      </a:stretch>
                    </p:blipFill>
                    <p:spPr bwMode="auto">
                      <a:xfrm>
                        <a:off x="787400" y="1447800"/>
                        <a:ext cx="23241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3492" name="Object 4"/>
          <p:cNvGraphicFramePr>
            <a:graphicFrameLocks noChangeAspect="1"/>
          </p:cNvGraphicFramePr>
          <p:nvPr>
            <p:extLst>
              <p:ext uri="{D42A27DB-BD31-4B8C-83A1-F6EECF244321}">
                <p14:modId xmlns:p14="http://schemas.microsoft.com/office/powerpoint/2010/main" val="373527604"/>
              </p:ext>
            </p:extLst>
          </p:nvPr>
        </p:nvGraphicFramePr>
        <p:xfrm>
          <a:off x="3257550" y="1447800"/>
          <a:ext cx="5181600" cy="1104900"/>
        </p:xfrm>
        <a:graphic>
          <a:graphicData uri="http://schemas.openxmlformats.org/presentationml/2006/ole">
            <mc:AlternateContent xmlns:mc="http://schemas.openxmlformats.org/markup-compatibility/2006">
              <mc:Choice xmlns:v="urn:schemas-microsoft-com:vml" Requires="v">
                <p:oleObj name="Equation" r:id="rId4" imgW="5181480" imgH="1104840" progId="Equation.DSMT4">
                  <p:embed/>
                </p:oleObj>
              </mc:Choice>
              <mc:Fallback>
                <p:oleObj name="Equation" r:id="rId4" imgW="5181480" imgH="1104840" progId="Equation.DSMT4">
                  <p:embed/>
                  <p:pic>
                    <p:nvPicPr>
                      <p:cNvPr id="0" name="Picture 4"/>
                      <p:cNvPicPr>
                        <a:picLocks noChangeAspect="1" noChangeArrowheads="1"/>
                      </p:cNvPicPr>
                      <p:nvPr/>
                    </p:nvPicPr>
                    <p:blipFill>
                      <a:blip r:embed="rId5"/>
                      <a:srcRect/>
                      <a:stretch>
                        <a:fillRect/>
                      </a:stretch>
                    </p:blipFill>
                    <p:spPr bwMode="auto">
                      <a:xfrm>
                        <a:off x="3257550" y="1447800"/>
                        <a:ext cx="51816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3493" name="Object 5"/>
          <p:cNvGraphicFramePr>
            <a:graphicFrameLocks noChangeAspect="1"/>
          </p:cNvGraphicFramePr>
          <p:nvPr>
            <p:extLst>
              <p:ext uri="{D42A27DB-BD31-4B8C-83A1-F6EECF244321}">
                <p14:modId xmlns:p14="http://schemas.microsoft.com/office/powerpoint/2010/main" val="2587201103"/>
              </p:ext>
            </p:extLst>
          </p:nvPr>
        </p:nvGraphicFramePr>
        <p:xfrm>
          <a:off x="3200400" y="2819400"/>
          <a:ext cx="4394200" cy="673100"/>
        </p:xfrm>
        <a:graphic>
          <a:graphicData uri="http://schemas.openxmlformats.org/presentationml/2006/ole">
            <mc:AlternateContent xmlns:mc="http://schemas.openxmlformats.org/markup-compatibility/2006">
              <mc:Choice xmlns:v="urn:schemas-microsoft-com:vml" Requires="v">
                <p:oleObj name="Equation" r:id="rId6" imgW="4394160" imgH="672840" progId="Equation.DSMT4">
                  <p:embed/>
                </p:oleObj>
              </mc:Choice>
              <mc:Fallback>
                <p:oleObj name="Equation" r:id="rId6" imgW="4394160" imgH="6728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0400" y="2819400"/>
                        <a:ext cx="43942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3494" name="Object 6"/>
          <p:cNvGraphicFramePr>
            <a:graphicFrameLocks noChangeAspect="1"/>
          </p:cNvGraphicFramePr>
          <p:nvPr>
            <p:extLst>
              <p:ext uri="{D42A27DB-BD31-4B8C-83A1-F6EECF244321}">
                <p14:modId xmlns:p14="http://schemas.microsoft.com/office/powerpoint/2010/main" val="1023802666"/>
              </p:ext>
            </p:extLst>
          </p:nvPr>
        </p:nvGraphicFramePr>
        <p:xfrm>
          <a:off x="3200400" y="3810000"/>
          <a:ext cx="2171700" cy="622300"/>
        </p:xfrm>
        <a:graphic>
          <a:graphicData uri="http://schemas.openxmlformats.org/presentationml/2006/ole">
            <mc:AlternateContent xmlns:mc="http://schemas.openxmlformats.org/markup-compatibility/2006">
              <mc:Choice xmlns:v="urn:schemas-microsoft-com:vml" Requires="v">
                <p:oleObj name="Equation" r:id="rId8" imgW="2171520" imgH="622080" progId="Equation.DSMT4">
                  <p:embed/>
                </p:oleObj>
              </mc:Choice>
              <mc:Fallback>
                <p:oleObj name="Equation" r:id="rId8" imgW="2171520" imgH="6220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0400" y="3810000"/>
                        <a:ext cx="2171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34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34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4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34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Showing That Two Circulations Are Equivalent </a:t>
            </a:r>
          </a:p>
        </p:txBody>
      </p:sp>
      <p:sp>
        <p:nvSpPr>
          <p:cNvPr id="3" name="Content Placeholder 2"/>
          <p:cNvSpPr>
            <a:spLocks noGrp="1"/>
          </p:cNvSpPr>
          <p:nvPr>
            <p:ph idx="1"/>
          </p:nvPr>
        </p:nvSpPr>
        <p:spPr>
          <a:xfrm>
            <a:off x="457200" y="1280160"/>
            <a:ext cx="8229600" cy="4729460"/>
          </a:xfrm>
        </p:spPr>
        <p:txBody>
          <a:bodyPr/>
          <a:lstStyle/>
          <a:p>
            <a:r>
              <a:rPr lang="en-US" dirty="0"/>
              <a:t>Let			   Show that			          for </a:t>
            </a:r>
          </a:p>
          <a:p>
            <a:pPr>
              <a:spcBef>
                <a:spcPts val="2400"/>
              </a:spcBef>
            </a:pPr>
            <a:r>
              <a:rPr lang="en-US" i="1" dirty="0"/>
              <a:t>C</a:t>
            </a:r>
            <a:r>
              <a:rPr lang="en-US" baseline="-25000" dirty="0"/>
              <a:t>1</a:t>
            </a:r>
            <a:r>
              <a:rPr lang="en-US" dirty="0"/>
              <a:t> and </a:t>
            </a:r>
            <a:r>
              <a:rPr lang="en-US" i="1" dirty="0"/>
              <a:t>C</a:t>
            </a:r>
            <a:r>
              <a:rPr lang="en-US" baseline="-25000" dirty="0"/>
              <a:t>2</a:t>
            </a:r>
            <a:r>
              <a:rPr lang="en-US" dirty="0"/>
              <a:t> as shown in Figure 15. </a:t>
            </a:r>
          </a:p>
        </p:txBody>
      </p:sp>
      <p:graphicFrame>
        <p:nvGraphicFramePr>
          <p:cNvPr id="24578" name="Object 2"/>
          <p:cNvGraphicFramePr>
            <a:graphicFrameLocks noChangeAspect="1"/>
          </p:cNvGraphicFramePr>
          <p:nvPr/>
        </p:nvGraphicFramePr>
        <p:xfrm>
          <a:off x="1058680" y="1084290"/>
          <a:ext cx="2400300" cy="939800"/>
        </p:xfrm>
        <a:graphic>
          <a:graphicData uri="http://schemas.openxmlformats.org/presentationml/2006/ole">
            <mc:AlternateContent xmlns:mc="http://schemas.openxmlformats.org/markup-compatibility/2006">
              <mc:Choice xmlns:v="urn:schemas-microsoft-com:vml" Requires="v">
                <p:oleObj name="Equation" r:id="rId2" imgW="2400120" imgH="939600" progId="Equation.DSMT4">
                  <p:embed/>
                </p:oleObj>
              </mc:Choice>
              <mc:Fallback>
                <p:oleObj name="Equation" r:id="rId2" imgW="2400120" imgH="9396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8680" y="1084290"/>
                        <a:ext cx="2400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79" name="Object 3"/>
          <p:cNvGraphicFramePr>
            <a:graphicFrameLocks noChangeAspect="1"/>
          </p:cNvGraphicFramePr>
          <p:nvPr>
            <p:extLst>
              <p:ext uri="{D42A27DB-BD31-4B8C-83A1-F6EECF244321}">
                <p14:modId xmlns:p14="http://schemas.microsoft.com/office/powerpoint/2010/main" val="2955151366"/>
              </p:ext>
            </p:extLst>
          </p:nvPr>
        </p:nvGraphicFramePr>
        <p:xfrm>
          <a:off x="5580530" y="1389530"/>
          <a:ext cx="2146300" cy="393700"/>
        </p:xfrm>
        <a:graphic>
          <a:graphicData uri="http://schemas.openxmlformats.org/presentationml/2006/ole">
            <mc:AlternateContent xmlns:mc="http://schemas.openxmlformats.org/markup-compatibility/2006">
              <mc:Choice xmlns:v="urn:schemas-microsoft-com:vml" Requires="v">
                <p:oleObj name="Equation" r:id="rId4" imgW="2145960" imgH="393480" progId="Equation.DSMT4">
                  <p:embed/>
                </p:oleObj>
              </mc:Choice>
              <mc:Fallback>
                <p:oleObj name="Equation" r:id="rId4" imgW="2145960" imgH="393480" progId="Equation.DSMT4">
                  <p:embed/>
                  <p:pic>
                    <p:nvPicPr>
                      <p:cNvPr id="0" name="Picture 3"/>
                      <p:cNvPicPr>
                        <a:picLocks noChangeAspect="1" noChangeArrowheads="1"/>
                      </p:cNvPicPr>
                      <p:nvPr/>
                    </p:nvPicPr>
                    <p:blipFill>
                      <a:blip r:embed="rId5"/>
                      <a:srcRect/>
                      <a:stretch>
                        <a:fillRect/>
                      </a:stretch>
                    </p:blipFill>
                    <p:spPr bwMode="auto">
                      <a:xfrm>
                        <a:off x="5580530" y="1389530"/>
                        <a:ext cx="2146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4580" name="Picture 4"/>
          <p:cNvPicPr>
            <a:picLocks noChangeAspect="1" noChangeArrowheads="1"/>
          </p:cNvPicPr>
          <p:nvPr/>
        </p:nvPicPr>
        <p:blipFill>
          <a:blip r:embed="rId6" cstate="print"/>
          <a:srcRect/>
          <a:stretch>
            <a:fillRect/>
          </a:stretch>
        </p:blipFill>
        <p:spPr bwMode="auto">
          <a:xfrm>
            <a:off x="2926080" y="2576680"/>
            <a:ext cx="3291840" cy="3304550"/>
          </a:xfrm>
          <a:prstGeom prst="rect">
            <a:avLst/>
          </a:prstGeom>
          <a:noFill/>
          <a:ln w="9525">
            <a:noFill/>
            <a:miter lim="800000"/>
            <a:headEnd/>
            <a:tailEnd/>
          </a:ln>
        </p:spPr>
      </p:pic>
      <p:sp>
        <p:nvSpPr>
          <p:cNvPr id="9" name="Rectangle 8"/>
          <p:cNvSpPr/>
          <p:nvPr/>
        </p:nvSpPr>
        <p:spPr>
          <a:xfrm>
            <a:off x="4800600" y="5486400"/>
            <a:ext cx="1552797" cy="523220"/>
          </a:xfrm>
          <a:prstGeom prst="rect">
            <a:avLst/>
          </a:prstGeom>
        </p:spPr>
        <p:txBody>
          <a:bodyPr wrap="none">
            <a:spAutoFit/>
          </a:bodyPr>
          <a:lstStyle/>
          <a:p>
            <a:r>
              <a:rPr lang="en-US" sz="2800" b="1" dirty="0"/>
              <a:t>Figure 15</a:t>
            </a:r>
          </a:p>
        </p:txBody>
      </p:sp>
      <p:sp>
        <p:nvSpPr>
          <p:cNvPr id="8" name="Rectangle 7">
            <a:extLst>
              <a:ext uri="{FF2B5EF4-FFF2-40B4-BE49-F238E27FC236}">
                <a16:creationId xmlns:a16="http://schemas.microsoft.com/office/drawing/2014/main" id="{F9E2B40A-F67B-4D2E-8307-A3BD75FE08CF}"/>
              </a:ext>
            </a:extLst>
          </p:cNvPr>
          <p:cNvSpPr/>
          <p:nvPr/>
        </p:nvSpPr>
        <p:spPr>
          <a:xfrm>
            <a:off x="4953000" y="1206079"/>
            <a:ext cx="76495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r>
              <a:rPr lang="en-US" sz="2800" baseline="-50000" dirty="0">
                <a:solidFill>
                  <a:srgbClr val="0000FF"/>
                </a:solidFill>
                <a:ea typeface="Cambria Math" panose="02040503050406030204" pitchFamily="18" charset="0"/>
              </a:rPr>
              <a:t>1</a:t>
            </a:r>
            <a:endParaRPr lang="en-US" baseline="-50000" dirty="0">
              <a:solidFill>
                <a:srgbClr val="0000FF"/>
              </a:solidFill>
            </a:endParaRPr>
          </a:p>
        </p:txBody>
      </p:sp>
      <p:sp>
        <p:nvSpPr>
          <p:cNvPr id="10" name="Rectangle 9">
            <a:extLst>
              <a:ext uri="{FF2B5EF4-FFF2-40B4-BE49-F238E27FC236}">
                <a16:creationId xmlns:a16="http://schemas.microsoft.com/office/drawing/2014/main" id="{1D9FF0B9-69C1-46CD-BBDE-200BFCF6E04D}"/>
              </a:ext>
            </a:extLst>
          </p:cNvPr>
          <p:cNvSpPr/>
          <p:nvPr/>
        </p:nvSpPr>
        <p:spPr>
          <a:xfrm>
            <a:off x="6436660" y="1219200"/>
            <a:ext cx="76495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r>
              <a:rPr lang="en-US" sz="2800" baseline="-50000" dirty="0">
                <a:solidFill>
                  <a:srgbClr val="0000FF"/>
                </a:solidFill>
                <a:ea typeface="Cambria Math" panose="02040503050406030204" pitchFamily="18" charset="0"/>
              </a:rPr>
              <a:t>2</a:t>
            </a:r>
            <a:endParaRPr lang="en-US" baseline="-50000" dirty="0">
              <a:solidFill>
                <a:srgbClr val="0000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 (cont.)</a:t>
            </a:r>
          </a:p>
        </p:txBody>
      </p:sp>
      <p:sp>
        <p:nvSpPr>
          <p:cNvPr id="3" name="Content Placeholder 2"/>
          <p:cNvSpPr>
            <a:spLocks noGrp="1"/>
          </p:cNvSpPr>
          <p:nvPr>
            <p:ph idx="1"/>
          </p:nvPr>
        </p:nvSpPr>
        <p:spPr/>
        <p:txBody>
          <a:bodyPr/>
          <a:lstStyle/>
          <a:p>
            <a:r>
              <a:rPr lang="en-US" dirty="0"/>
              <a:t>Then the rate at which the fluid leaves the rectangle by flowing across a given boundary of the rectangle is approximated by the dot product of </a:t>
            </a:r>
            <a:r>
              <a:rPr lang="en-US" b="1" dirty="0"/>
              <a:t>F</a:t>
            </a:r>
            <a:r>
              <a:rPr lang="en-US" dirty="0"/>
              <a:t> (evaluated at some point along the </a:t>
            </a:r>
            <a:br>
              <a:rPr lang="en-US" dirty="0"/>
            </a:br>
            <a:r>
              <a:rPr lang="en-US" dirty="0"/>
              <a:t>boundary) and the outward</a:t>
            </a:r>
            <a:br>
              <a:rPr lang="en-US" dirty="0"/>
            </a:br>
            <a:r>
              <a:rPr lang="en-US" dirty="0"/>
              <a:t>normal vector to the </a:t>
            </a:r>
            <a:br>
              <a:rPr lang="en-US" dirty="0"/>
            </a:br>
            <a:r>
              <a:rPr lang="en-US" dirty="0"/>
              <a:t>boundary, times the length </a:t>
            </a:r>
            <a:br>
              <a:rPr lang="en-US" dirty="0"/>
            </a:br>
            <a:r>
              <a:rPr lang="en-US" dirty="0"/>
              <a:t>of the boundary (see Figure 1).</a:t>
            </a:r>
          </a:p>
        </p:txBody>
      </p:sp>
      <p:pic>
        <p:nvPicPr>
          <p:cNvPr id="34818" name="Picture 2"/>
          <p:cNvPicPr>
            <a:picLocks noChangeAspect="1" noChangeArrowheads="1"/>
          </p:cNvPicPr>
          <p:nvPr/>
        </p:nvPicPr>
        <p:blipFill>
          <a:blip r:embed="rId2" cstate="print"/>
          <a:srcRect/>
          <a:stretch>
            <a:fillRect/>
          </a:stretch>
        </p:blipFill>
        <p:spPr bwMode="auto">
          <a:xfrm>
            <a:off x="5029200" y="2624959"/>
            <a:ext cx="3657600" cy="3090041"/>
          </a:xfrm>
          <a:prstGeom prst="rect">
            <a:avLst/>
          </a:prstGeom>
          <a:noFill/>
          <a:ln w="9525">
            <a:noFill/>
            <a:miter lim="800000"/>
            <a:headEnd/>
            <a:tailEnd/>
          </a:ln>
        </p:spPr>
      </p:pic>
      <p:sp>
        <p:nvSpPr>
          <p:cNvPr id="7" name="Rectangle 6"/>
          <p:cNvSpPr/>
          <p:nvPr/>
        </p:nvSpPr>
        <p:spPr>
          <a:xfrm>
            <a:off x="6324600" y="5486400"/>
            <a:ext cx="1370055" cy="523220"/>
          </a:xfrm>
          <a:prstGeom prst="rect">
            <a:avLst/>
          </a:prstGeom>
        </p:spPr>
        <p:txBody>
          <a:bodyPr wrap="none">
            <a:spAutoFit/>
          </a:bodyPr>
          <a:lstStyle/>
          <a:p>
            <a:r>
              <a:rPr lang="en-US" sz="2800" b="1" dirty="0"/>
              <a:t>Figure 1</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Showing That Two Circulations Are Equivalent (cont.)</a:t>
            </a:r>
          </a:p>
        </p:txBody>
      </p:sp>
      <p:sp>
        <p:nvSpPr>
          <p:cNvPr id="3" name="Content Placeholder 2"/>
          <p:cNvSpPr>
            <a:spLocks noGrp="1"/>
          </p:cNvSpPr>
          <p:nvPr>
            <p:ph idx="1"/>
          </p:nvPr>
        </p:nvSpPr>
        <p:spPr/>
        <p:txBody>
          <a:bodyPr/>
          <a:lstStyle/>
          <a:p>
            <a:r>
              <a:rPr lang="en-US" b="1" dirty="0"/>
              <a:t>Solution </a:t>
            </a:r>
          </a:p>
          <a:p>
            <a:r>
              <a:rPr lang="en-US" dirty="0"/>
              <a:t>Both </a:t>
            </a:r>
            <a:r>
              <a:rPr lang="en-US" i="1" dirty="0"/>
              <a:t>C</a:t>
            </a:r>
            <a:r>
              <a:rPr lang="en-US" baseline="-25000" dirty="0"/>
              <a:t>1</a:t>
            </a:r>
            <a:r>
              <a:rPr lang="en-US" dirty="0"/>
              <a:t> and </a:t>
            </a:r>
            <a:r>
              <a:rPr lang="en-US" i="1" dirty="0"/>
              <a:t>C</a:t>
            </a:r>
            <a:r>
              <a:rPr lang="en-US" baseline="-25000" dirty="0"/>
              <a:t>2</a:t>
            </a:r>
            <a:r>
              <a:rPr lang="en-US" dirty="0"/>
              <a:t> are oriented counterclockwise, but if we define the region </a:t>
            </a:r>
            <a:r>
              <a:rPr lang="en-US" i="1" dirty="0"/>
              <a:t>R</a:t>
            </a:r>
            <a:r>
              <a:rPr lang="en-US" dirty="0"/>
              <a:t> as being bounded by</a:t>
            </a:r>
            <a:br>
              <a:rPr lang="en-US" dirty="0"/>
            </a:br>
            <a:r>
              <a:rPr lang="en-US" dirty="0"/>
              <a:t>then </a:t>
            </a:r>
            <a:r>
              <a:rPr lang="en-US" i="1" dirty="0"/>
              <a:t>R</a:t>
            </a:r>
            <a:r>
              <a:rPr lang="en-US" dirty="0"/>
              <a:t> is to the left as we traverse any part of its boundary, so</a:t>
            </a:r>
          </a:p>
        </p:txBody>
      </p:sp>
      <p:graphicFrame>
        <p:nvGraphicFramePr>
          <p:cNvPr id="25602" name="Object 2"/>
          <p:cNvGraphicFramePr>
            <a:graphicFrameLocks noChangeAspect="1"/>
          </p:cNvGraphicFramePr>
          <p:nvPr/>
        </p:nvGraphicFramePr>
        <p:xfrm>
          <a:off x="6447020" y="2256020"/>
          <a:ext cx="1612900" cy="495300"/>
        </p:xfrm>
        <a:graphic>
          <a:graphicData uri="http://schemas.openxmlformats.org/presentationml/2006/ole">
            <mc:AlternateContent xmlns:mc="http://schemas.openxmlformats.org/markup-compatibility/2006">
              <mc:Choice xmlns:v="urn:schemas-microsoft-com:vml" Requires="v">
                <p:oleObj name="Equation" r:id="rId2" imgW="1612800" imgH="495000" progId="Equation.DSMT4">
                  <p:embed/>
                </p:oleObj>
              </mc:Choice>
              <mc:Fallback>
                <p:oleObj name="Equation" r:id="rId2" imgW="1612800" imgH="4950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7020" y="2256020"/>
                        <a:ext cx="1612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4" name="Object 4"/>
          <p:cNvGraphicFramePr>
            <a:graphicFrameLocks noChangeAspect="1"/>
          </p:cNvGraphicFramePr>
          <p:nvPr/>
        </p:nvGraphicFramePr>
        <p:xfrm>
          <a:off x="548640" y="3822700"/>
          <a:ext cx="4254500" cy="673100"/>
        </p:xfrm>
        <a:graphic>
          <a:graphicData uri="http://schemas.openxmlformats.org/presentationml/2006/ole">
            <mc:AlternateContent xmlns:mc="http://schemas.openxmlformats.org/markup-compatibility/2006">
              <mc:Choice xmlns:v="urn:schemas-microsoft-com:vml" Requires="v">
                <p:oleObj name="Equation" r:id="rId4" imgW="4254480" imgH="672840" progId="Equation.DSMT4">
                  <p:embed/>
                </p:oleObj>
              </mc:Choice>
              <mc:Fallback>
                <p:oleObj name="Equation" r:id="rId4" imgW="4254480" imgH="6728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8640" y="3822700"/>
                        <a:ext cx="42545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5" name="Object 5"/>
          <p:cNvGraphicFramePr>
            <a:graphicFrameLocks noChangeAspect="1"/>
          </p:cNvGraphicFramePr>
          <p:nvPr>
            <p:extLst>
              <p:ext uri="{D42A27DB-BD31-4B8C-83A1-F6EECF244321}">
                <p14:modId xmlns:p14="http://schemas.microsoft.com/office/powerpoint/2010/main" val="267994148"/>
              </p:ext>
            </p:extLst>
          </p:nvPr>
        </p:nvGraphicFramePr>
        <p:xfrm>
          <a:off x="685800" y="4648200"/>
          <a:ext cx="2565400" cy="1003300"/>
        </p:xfrm>
        <a:graphic>
          <a:graphicData uri="http://schemas.openxmlformats.org/presentationml/2006/ole">
            <mc:AlternateContent xmlns:mc="http://schemas.openxmlformats.org/markup-compatibility/2006">
              <mc:Choice xmlns:v="urn:schemas-microsoft-com:vml" Requires="v">
                <p:oleObj name="Equation" r:id="rId6" imgW="2565360" imgH="1002960" progId="Equation.DSMT4">
                  <p:embed/>
                </p:oleObj>
              </mc:Choice>
              <mc:Fallback>
                <p:oleObj name="Equation" r:id="rId6" imgW="2565360" imgH="1002960" progId="Equation.DSMT4">
                  <p:embed/>
                  <p:pic>
                    <p:nvPicPr>
                      <p:cNvPr id="0" name="Picture 5"/>
                      <p:cNvPicPr>
                        <a:picLocks noChangeAspect="1" noChangeArrowheads="1"/>
                      </p:cNvPicPr>
                      <p:nvPr/>
                    </p:nvPicPr>
                    <p:blipFill>
                      <a:blip r:embed="rId7"/>
                      <a:srcRect/>
                      <a:stretch>
                        <a:fillRect/>
                      </a:stretch>
                    </p:blipFill>
                    <p:spPr bwMode="auto">
                      <a:xfrm>
                        <a:off x="685800" y="4648200"/>
                        <a:ext cx="25654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6" name="Object 6"/>
          <p:cNvGraphicFramePr>
            <a:graphicFrameLocks noChangeAspect="1"/>
          </p:cNvGraphicFramePr>
          <p:nvPr>
            <p:extLst>
              <p:ext uri="{D42A27DB-BD31-4B8C-83A1-F6EECF244321}">
                <p14:modId xmlns:p14="http://schemas.microsoft.com/office/powerpoint/2010/main" val="4025130092"/>
              </p:ext>
            </p:extLst>
          </p:nvPr>
        </p:nvGraphicFramePr>
        <p:xfrm>
          <a:off x="3352800" y="4445000"/>
          <a:ext cx="4457700" cy="1371600"/>
        </p:xfrm>
        <a:graphic>
          <a:graphicData uri="http://schemas.openxmlformats.org/presentationml/2006/ole">
            <mc:AlternateContent xmlns:mc="http://schemas.openxmlformats.org/markup-compatibility/2006">
              <mc:Choice xmlns:v="urn:schemas-microsoft-com:vml" Requires="v">
                <p:oleObj name="Equation" r:id="rId8" imgW="4457520" imgH="1371600" progId="Equation.DSMT4">
                  <p:embed/>
                </p:oleObj>
              </mc:Choice>
              <mc:Fallback>
                <p:oleObj name="Equation" r:id="rId8" imgW="4457520" imgH="1371600" progId="Equation.DSMT4">
                  <p:embed/>
                  <p:pic>
                    <p:nvPicPr>
                      <p:cNvPr id="0" name="Picture 6"/>
                      <p:cNvPicPr>
                        <a:picLocks noChangeAspect="1" noChangeArrowheads="1"/>
                      </p:cNvPicPr>
                      <p:nvPr/>
                    </p:nvPicPr>
                    <p:blipFill>
                      <a:blip r:embed="rId9"/>
                      <a:srcRect/>
                      <a:stretch>
                        <a:fillRect/>
                      </a:stretch>
                    </p:blipFill>
                    <p:spPr bwMode="auto">
                      <a:xfrm>
                        <a:off x="3352800" y="4445000"/>
                        <a:ext cx="44577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7" name="Object 7"/>
          <p:cNvGraphicFramePr>
            <a:graphicFrameLocks noChangeAspect="1"/>
          </p:cNvGraphicFramePr>
          <p:nvPr>
            <p:extLst>
              <p:ext uri="{D42A27DB-BD31-4B8C-83A1-F6EECF244321}">
                <p14:modId xmlns:p14="http://schemas.microsoft.com/office/powerpoint/2010/main" val="2282168598"/>
              </p:ext>
            </p:extLst>
          </p:nvPr>
        </p:nvGraphicFramePr>
        <p:xfrm>
          <a:off x="8001000" y="4997450"/>
          <a:ext cx="558800" cy="292100"/>
        </p:xfrm>
        <a:graphic>
          <a:graphicData uri="http://schemas.openxmlformats.org/presentationml/2006/ole">
            <mc:AlternateContent xmlns:mc="http://schemas.openxmlformats.org/markup-compatibility/2006">
              <mc:Choice xmlns:v="urn:schemas-microsoft-com:vml" Requires="v">
                <p:oleObj name="Equation" r:id="rId10" imgW="558720" imgH="291960" progId="Equation.DSMT4">
                  <p:embed/>
                </p:oleObj>
              </mc:Choice>
              <mc:Fallback>
                <p:oleObj name="Equation" r:id="rId10" imgW="558720" imgH="2919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001000" y="499745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60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560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560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560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56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Showing That Two Circulations Are Equivalent (cont.)</a:t>
            </a:r>
          </a:p>
        </p:txBody>
      </p:sp>
      <p:sp>
        <p:nvSpPr>
          <p:cNvPr id="3" name="Content Placeholder 2"/>
          <p:cNvSpPr>
            <a:spLocks noGrp="1"/>
          </p:cNvSpPr>
          <p:nvPr>
            <p:ph idx="1"/>
          </p:nvPr>
        </p:nvSpPr>
        <p:spPr/>
        <p:txBody>
          <a:bodyPr>
            <a:normAutofit/>
          </a:bodyPr>
          <a:lstStyle/>
          <a:p>
            <a:r>
              <a:rPr lang="en-US" dirty="0"/>
              <a:t>Hence,</a:t>
            </a:r>
          </a:p>
          <a:p>
            <a:endParaRPr lang="en-US" dirty="0"/>
          </a:p>
          <a:p>
            <a:endParaRPr lang="en-US" dirty="0"/>
          </a:p>
          <a:p>
            <a:r>
              <a:rPr lang="en-US" dirty="0"/>
              <a:t>which is equivalent to</a:t>
            </a:r>
          </a:p>
          <a:p>
            <a:endParaRPr lang="en-US" dirty="0"/>
          </a:p>
          <a:p>
            <a:endParaRPr lang="en-US" dirty="0"/>
          </a:p>
          <a:p>
            <a:r>
              <a:rPr lang="en-US" dirty="0"/>
              <a:t>It can be shown that this implies</a:t>
            </a:r>
          </a:p>
          <a:p>
            <a:r>
              <a:rPr lang="en-US" dirty="0"/>
              <a:t>for every such simple closed path </a:t>
            </a:r>
            <a:r>
              <a:rPr lang="en-US" i="1" dirty="0"/>
              <a:t>C</a:t>
            </a:r>
            <a:r>
              <a:rPr lang="en-US" dirty="0"/>
              <a:t> enclosing the origin.   </a:t>
            </a:r>
          </a:p>
          <a:p>
            <a:endParaRPr lang="en-US" dirty="0"/>
          </a:p>
          <a:p>
            <a:endParaRPr lang="en-US" dirty="0"/>
          </a:p>
        </p:txBody>
      </p:sp>
      <p:graphicFrame>
        <p:nvGraphicFramePr>
          <p:cNvPr id="26626" name="Object 2"/>
          <p:cNvGraphicFramePr>
            <a:graphicFrameLocks noChangeAspect="1"/>
          </p:cNvGraphicFramePr>
          <p:nvPr/>
        </p:nvGraphicFramePr>
        <p:xfrm>
          <a:off x="1219200" y="1981200"/>
          <a:ext cx="6705600" cy="673100"/>
        </p:xfrm>
        <a:graphic>
          <a:graphicData uri="http://schemas.openxmlformats.org/presentationml/2006/ole">
            <mc:AlternateContent xmlns:mc="http://schemas.openxmlformats.org/markup-compatibility/2006">
              <mc:Choice xmlns:v="urn:schemas-microsoft-com:vml" Requires="v">
                <p:oleObj name="Equation" r:id="rId2" imgW="6705360" imgH="672840" progId="Equation.DSMT4">
                  <p:embed/>
                </p:oleObj>
              </mc:Choice>
              <mc:Fallback>
                <p:oleObj name="Equation" r:id="rId2" imgW="6705360" imgH="6728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981200"/>
                        <a:ext cx="67056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27" name="Object 3"/>
          <p:cNvGraphicFramePr>
            <a:graphicFrameLocks noChangeAspect="1"/>
          </p:cNvGraphicFramePr>
          <p:nvPr>
            <p:extLst>
              <p:ext uri="{D42A27DB-BD31-4B8C-83A1-F6EECF244321}">
                <p14:modId xmlns:p14="http://schemas.microsoft.com/office/powerpoint/2010/main" val="692743554"/>
              </p:ext>
            </p:extLst>
          </p:nvPr>
        </p:nvGraphicFramePr>
        <p:xfrm>
          <a:off x="3697940" y="3657600"/>
          <a:ext cx="2209800" cy="393700"/>
        </p:xfrm>
        <a:graphic>
          <a:graphicData uri="http://schemas.openxmlformats.org/presentationml/2006/ole">
            <mc:AlternateContent xmlns:mc="http://schemas.openxmlformats.org/markup-compatibility/2006">
              <mc:Choice xmlns:v="urn:schemas-microsoft-com:vml" Requires="v">
                <p:oleObj name="Equation" r:id="rId4" imgW="2209680" imgH="393480" progId="Equation.DSMT4">
                  <p:embed/>
                </p:oleObj>
              </mc:Choice>
              <mc:Fallback>
                <p:oleObj name="Equation" r:id="rId4" imgW="2209680" imgH="393480" progId="Equation.DSMT4">
                  <p:embed/>
                  <p:pic>
                    <p:nvPicPr>
                      <p:cNvPr id="0" name="Picture 3"/>
                      <p:cNvPicPr>
                        <a:picLocks noChangeAspect="1" noChangeArrowheads="1"/>
                      </p:cNvPicPr>
                      <p:nvPr/>
                    </p:nvPicPr>
                    <p:blipFill>
                      <a:blip r:embed="rId5"/>
                      <a:srcRect/>
                      <a:stretch>
                        <a:fillRect/>
                      </a:stretch>
                    </p:blipFill>
                    <p:spPr bwMode="auto">
                      <a:xfrm>
                        <a:off x="3697940" y="3657600"/>
                        <a:ext cx="22098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28" name="Object 4"/>
          <p:cNvGraphicFramePr>
            <a:graphicFrameLocks noChangeAspect="1"/>
          </p:cNvGraphicFramePr>
          <p:nvPr>
            <p:extLst>
              <p:ext uri="{D42A27DB-BD31-4B8C-83A1-F6EECF244321}">
                <p14:modId xmlns:p14="http://schemas.microsoft.com/office/powerpoint/2010/main" val="1467282927"/>
              </p:ext>
            </p:extLst>
          </p:nvPr>
        </p:nvGraphicFramePr>
        <p:xfrm>
          <a:off x="5809130" y="4464425"/>
          <a:ext cx="1384300" cy="304800"/>
        </p:xfrm>
        <a:graphic>
          <a:graphicData uri="http://schemas.openxmlformats.org/presentationml/2006/ole">
            <mc:AlternateContent xmlns:mc="http://schemas.openxmlformats.org/markup-compatibility/2006">
              <mc:Choice xmlns:v="urn:schemas-microsoft-com:vml" Requires="v">
                <p:oleObj name="Equation" r:id="rId6" imgW="1384200" imgH="304560" progId="Equation.DSMT4">
                  <p:embed/>
                </p:oleObj>
              </mc:Choice>
              <mc:Fallback>
                <p:oleObj name="Equation" r:id="rId6" imgW="1384200" imgH="304560" progId="Equation.DSMT4">
                  <p:embed/>
                  <p:pic>
                    <p:nvPicPr>
                      <p:cNvPr id="0" name="Picture 4"/>
                      <p:cNvPicPr>
                        <a:picLocks noChangeAspect="1" noChangeArrowheads="1"/>
                      </p:cNvPicPr>
                      <p:nvPr/>
                    </p:nvPicPr>
                    <p:blipFill>
                      <a:blip r:embed="rId7"/>
                      <a:srcRect/>
                      <a:stretch>
                        <a:fillRect/>
                      </a:stretch>
                    </p:blipFill>
                    <p:spPr bwMode="auto">
                      <a:xfrm>
                        <a:off x="5809130" y="4464425"/>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a:extLst>
              <a:ext uri="{FF2B5EF4-FFF2-40B4-BE49-F238E27FC236}">
                <a16:creationId xmlns:a16="http://schemas.microsoft.com/office/drawing/2014/main" id="{F1D385AA-3C6B-402D-BE08-509095D26626}"/>
              </a:ext>
            </a:extLst>
          </p:cNvPr>
          <p:cNvSpPr/>
          <p:nvPr/>
        </p:nvSpPr>
        <p:spPr>
          <a:xfrm>
            <a:off x="3048000" y="3455895"/>
            <a:ext cx="764953" cy="707886"/>
          </a:xfrm>
          <a:prstGeom prst="rect">
            <a:avLst/>
          </a:prstGeom>
        </p:spPr>
        <p:txBody>
          <a:bodyPr wrap="none">
            <a:spAutoFit/>
          </a:bodyPr>
          <a:lstStyle/>
          <a:p>
            <a:r>
              <a:rPr lang="en-US" sz="4000" dirty="0">
                <a:solidFill>
                  <a:srgbClr val="FF0000"/>
                </a:solidFill>
                <a:latin typeface="Cambria Math" panose="02040503050406030204" pitchFamily="18" charset="0"/>
                <a:ea typeface="Cambria Math" panose="02040503050406030204" pitchFamily="18" charset="0"/>
              </a:rPr>
              <a:t>∳</a:t>
            </a:r>
            <a:r>
              <a:rPr lang="en-US" sz="2800" i="1" baseline="-25000" dirty="0">
                <a:solidFill>
                  <a:srgbClr val="FF0000"/>
                </a:solidFill>
                <a:ea typeface="Cambria Math" panose="02040503050406030204" pitchFamily="18" charset="0"/>
              </a:rPr>
              <a:t>C</a:t>
            </a:r>
            <a:r>
              <a:rPr lang="en-US" sz="2800" baseline="-50000" dirty="0">
                <a:solidFill>
                  <a:srgbClr val="FF0000"/>
                </a:solidFill>
                <a:ea typeface="Cambria Math" panose="02040503050406030204" pitchFamily="18" charset="0"/>
              </a:rPr>
              <a:t>1</a:t>
            </a:r>
            <a:endParaRPr lang="en-US" baseline="-50000" dirty="0">
              <a:solidFill>
                <a:srgbClr val="FF0000"/>
              </a:solidFill>
            </a:endParaRPr>
          </a:p>
        </p:txBody>
      </p:sp>
      <p:sp>
        <p:nvSpPr>
          <p:cNvPr id="8" name="Rectangle 7">
            <a:extLst>
              <a:ext uri="{FF2B5EF4-FFF2-40B4-BE49-F238E27FC236}">
                <a16:creationId xmlns:a16="http://schemas.microsoft.com/office/drawing/2014/main" id="{D5D7CFCD-49B1-4379-91A2-675F8DE8D1A9}"/>
              </a:ext>
            </a:extLst>
          </p:cNvPr>
          <p:cNvSpPr/>
          <p:nvPr/>
        </p:nvSpPr>
        <p:spPr>
          <a:xfrm>
            <a:off x="4531660" y="3455895"/>
            <a:ext cx="764953" cy="707886"/>
          </a:xfrm>
          <a:prstGeom prst="rect">
            <a:avLst/>
          </a:prstGeom>
        </p:spPr>
        <p:txBody>
          <a:bodyPr wrap="none">
            <a:spAutoFit/>
          </a:bodyPr>
          <a:lstStyle/>
          <a:p>
            <a:r>
              <a:rPr lang="en-US" sz="4000" dirty="0">
                <a:solidFill>
                  <a:srgbClr val="FF0000"/>
                </a:solidFill>
                <a:latin typeface="Cambria Math" panose="02040503050406030204" pitchFamily="18" charset="0"/>
                <a:ea typeface="Cambria Math" panose="02040503050406030204" pitchFamily="18" charset="0"/>
              </a:rPr>
              <a:t>∳</a:t>
            </a:r>
            <a:r>
              <a:rPr lang="en-US" sz="2800" i="1" baseline="-25000" dirty="0">
                <a:solidFill>
                  <a:srgbClr val="FF0000"/>
                </a:solidFill>
                <a:ea typeface="Cambria Math" panose="02040503050406030204" pitchFamily="18" charset="0"/>
              </a:rPr>
              <a:t>C</a:t>
            </a:r>
            <a:r>
              <a:rPr lang="en-US" sz="2800" baseline="-50000" dirty="0">
                <a:solidFill>
                  <a:srgbClr val="FF0000"/>
                </a:solidFill>
                <a:ea typeface="Cambria Math" panose="02040503050406030204" pitchFamily="18" charset="0"/>
              </a:rPr>
              <a:t>2</a:t>
            </a:r>
            <a:endParaRPr lang="en-US" baseline="-50000" dirty="0">
              <a:solidFill>
                <a:srgbClr val="FF0000"/>
              </a:solidFill>
            </a:endParaRPr>
          </a:p>
        </p:txBody>
      </p:sp>
      <p:sp>
        <p:nvSpPr>
          <p:cNvPr id="9" name="Rectangle 8">
            <a:extLst>
              <a:ext uri="{FF2B5EF4-FFF2-40B4-BE49-F238E27FC236}">
                <a16:creationId xmlns:a16="http://schemas.microsoft.com/office/drawing/2014/main" id="{A1807B72-65BD-4613-8530-D551DF554F24}"/>
              </a:ext>
            </a:extLst>
          </p:cNvPr>
          <p:cNvSpPr/>
          <p:nvPr/>
        </p:nvSpPr>
        <p:spPr>
          <a:xfrm>
            <a:off x="5224275" y="4276165"/>
            <a:ext cx="643125" cy="707886"/>
          </a:xfrm>
          <a:prstGeom prst="rect">
            <a:avLst/>
          </a:prstGeom>
        </p:spPr>
        <p:txBody>
          <a:bodyPr wrap="none">
            <a:spAutoFit/>
          </a:bodyPr>
          <a:lstStyle/>
          <a:p>
            <a:r>
              <a:rPr lang="en-US" sz="4000" dirty="0">
                <a:solidFill>
                  <a:srgbClr val="366092"/>
                </a:solidFill>
                <a:latin typeface="Cambria Math" panose="02040503050406030204" pitchFamily="18" charset="0"/>
                <a:ea typeface="Cambria Math" panose="02040503050406030204" pitchFamily="18" charset="0"/>
              </a:rPr>
              <a:t>∳</a:t>
            </a:r>
            <a:r>
              <a:rPr lang="en-US" sz="2800" i="1" baseline="-25000" dirty="0">
                <a:solidFill>
                  <a:srgbClr val="366092"/>
                </a:solidFill>
                <a:ea typeface="Cambria Math" panose="02040503050406030204" pitchFamily="18" charset="0"/>
              </a:rPr>
              <a:t>C</a:t>
            </a:r>
            <a:endParaRPr lang="en-US" baseline="-50000" dirty="0">
              <a:solidFill>
                <a:srgbClr val="36609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66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 (cont.)</a:t>
            </a:r>
          </a:p>
        </p:txBody>
      </p:sp>
      <p:sp>
        <p:nvSpPr>
          <p:cNvPr id="3" name="Content Placeholder 2"/>
          <p:cNvSpPr>
            <a:spLocks noGrp="1"/>
          </p:cNvSpPr>
          <p:nvPr>
            <p:ph idx="1"/>
          </p:nvPr>
        </p:nvSpPr>
        <p:spPr/>
        <p:txBody>
          <a:bodyPr/>
          <a:lstStyle/>
          <a:p>
            <a:r>
              <a:rPr lang="en-US" dirty="0"/>
              <a:t>For instance, since </a:t>
            </a:r>
            <a:r>
              <a:rPr lang="en-US" dirty="0">
                <a:latin typeface="Symbol" pitchFamily="18" charset="2"/>
              </a:rPr>
              <a:t>-</a:t>
            </a:r>
            <a:r>
              <a:rPr lang="en-US" b="1" dirty="0"/>
              <a:t>j</a:t>
            </a:r>
            <a:r>
              <a:rPr lang="en-US" dirty="0"/>
              <a:t> is the outward normal vector for the bottom of the rectangle, the flow rate of the fluid across the bottom is approximately </a:t>
            </a:r>
            <a:br>
              <a:rPr lang="en-US" dirty="0"/>
            </a:br>
            <a:r>
              <a:rPr lang="en-US" dirty="0"/>
              <a:t>(if more fluid is entering than leaving the rectangle across a given boundary, the dot product is negative). In all, the rates at which the fluid flows outward across the four edges of the rectangle are as follows.</a:t>
            </a:r>
          </a:p>
        </p:txBody>
      </p:sp>
      <p:graphicFrame>
        <p:nvGraphicFramePr>
          <p:cNvPr id="35842" name="Object 2"/>
          <p:cNvGraphicFramePr>
            <a:graphicFrameLocks noChangeAspect="1"/>
          </p:cNvGraphicFramePr>
          <p:nvPr/>
        </p:nvGraphicFramePr>
        <p:xfrm>
          <a:off x="5753100" y="2164830"/>
          <a:ext cx="2095500" cy="469900"/>
        </p:xfrm>
        <a:graphic>
          <a:graphicData uri="http://schemas.openxmlformats.org/presentationml/2006/ole">
            <mc:AlternateContent xmlns:mc="http://schemas.openxmlformats.org/markup-compatibility/2006">
              <mc:Choice xmlns:v="urn:schemas-microsoft-com:vml" Requires="v">
                <p:oleObj name="Equation" r:id="rId2" imgW="2095200" imgH="469800" progId="Equation.DSMT4">
                  <p:embed/>
                </p:oleObj>
              </mc:Choice>
              <mc:Fallback>
                <p:oleObj name="Equation" r:id="rId2" imgW="209520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3100" y="2164830"/>
                        <a:ext cx="2095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 (cont.)</a:t>
            </a:r>
          </a:p>
        </p:txBody>
      </p:sp>
      <p:graphicFrame>
        <p:nvGraphicFramePr>
          <p:cNvPr id="36867" name="Object 3"/>
          <p:cNvGraphicFramePr>
            <a:graphicFrameLocks noChangeAspect="1"/>
          </p:cNvGraphicFramePr>
          <p:nvPr/>
        </p:nvGraphicFramePr>
        <p:xfrm>
          <a:off x="1676400" y="1371600"/>
          <a:ext cx="5448300" cy="469900"/>
        </p:xfrm>
        <a:graphic>
          <a:graphicData uri="http://schemas.openxmlformats.org/presentationml/2006/ole">
            <mc:AlternateContent xmlns:mc="http://schemas.openxmlformats.org/markup-compatibility/2006">
              <mc:Choice xmlns:v="urn:schemas-microsoft-com:vml" Requires="v">
                <p:oleObj name="Equation" r:id="rId2" imgW="5448240" imgH="469800" progId="Equation.DSMT4">
                  <p:embed/>
                </p:oleObj>
              </mc:Choice>
              <mc:Fallback>
                <p:oleObj name="Equation" r:id="rId2" imgW="544824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1371600"/>
                        <a:ext cx="5448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68" name="Object 4"/>
          <p:cNvGraphicFramePr>
            <a:graphicFrameLocks noChangeAspect="1"/>
          </p:cNvGraphicFramePr>
          <p:nvPr/>
        </p:nvGraphicFramePr>
        <p:xfrm>
          <a:off x="1676400" y="2133600"/>
          <a:ext cx="5702300" cy="469900"/>
        </p:xfrm>
        <a:graphic>
          <a:graphicData uri="http://schemas.openxmlformats.org/presentationml/2006/ole">
            <mc:AlternateContent xmlns:mc="http://schemas.openxmlformats.org/markup-compatibility/2006">
              <mc:Choice xmlns:v="urn:schemas-microsoft-com:vml" Requires="v">
                <p:oleObj name="Equation" r:id="rId4" imgW="5702040" imgH="469800" progId="Equation.DSMT4">
                  <p:embed/>
                </p:oleObj>
              </mc:Choice>
              <mc:Fallback>
                <p:oleObj name="Equation" r:id="rId4" imgW="570204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2133600"/>
                        <a:ext cx="5702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1676400" y="2895600"/>
          <a:ext cx="5765800" cy="469900"/>
        </p:xfrm>
        <a:graphic>
          <a:graphicData uri="http://schemas.openxmlformats.org/presentationml/2006/ole">
            <mc:AlternateContent xmlns:mc="http://schemas.openxmlformats.org/markup-compatibility/2006">
              <mc:Choice xmlns:v="urn:schemas-microsoft-com:vml" Requires="v">
                <p:oleObj name="Equation" r:id="rId6" imgW="5765760" imgH="469800" progId="Equation.DSMT4">
                  <p:embed/>
                </p:oleObj>
              </mc:Choice>
              <mc:Fallback>
                <p:oleObj name="Equation" r:id="rId6" imgW="576576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2895600"/>
                        <a:ext cx="576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0" name="Object 6"/>
          <p:cNvGraphicFramePr>
            <a:graphicFrameLocks noChangeAspect="1"/>
          </p:cNvGraphicFramePr>
          <p:nvPr/>
        </p:nvGraphicFramePr>
        <p:xfrm>
          <a:off x="1676400" y="3657600"/>
          <a:ext cx="4927600" cy="495300"/>
        </p:xfrm>
        <a:graphic>
          <a:graphicData uri="http://schemas.openxmlformats.org/presentationml/2006/ole">
            <mc:AlternateContent xmlns:mc="http://schemas.openxmlformats.org/markup-compatibility/2006">
              <mc:Choice xmlns:v="urn:schemas-microsoft-com:vml" Requires="v">
                <p:oleObj name="Equation" r:id="rId8" imgW="4927320" imgH="495000" progId="Equation.DSMT4">
                  <p:embed/>
                </p:oleObj>
              </mc:Choice>
              <mc:Fallback>
                <p:oleObj name="Equation" r:id="rId8" imgW="4927320" imgH="4950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76400" y="3657600"/>
                        <a:ext cx="4927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 (cont.)</a:t>
            </a:r>
          </a:p>
        </p:txBody>
      </p:sp>
      <p:sp>
        <p:nvSpPr>
          <p:cNvPr id="3" name="Content Placeholder 2"/>
          <p:cNvSpPr>
            <a:spLocks noGrp="1"/>
          </p:cNvSpPr>
          <p:nvPr>
            <p:ph idx="1"/>
          </p:nvPr>
        </p:nvSpPr>
        <p:spPr/>
        <p:txBody>
          <a:bodyPr/>
          <a:lstStyle/>
          <a:p>
            <a:r>
              <a:rPr lang="en-US" dirty="0"/>
              <a:t>Combining opposite edges of the rectangle, note that</a:t>
            </a:r>
          </a:p>
          <a:p>
            <a:endParaRPr lang="en-US" dirty="0"/>
          </a:p>
          <a:p>
            <a:endParaRPr lang="en-US" dirty="0"/>
          </a:p>
          <a:p>
            <a:endParaRPr lang="en-US" dirty="0"/>
          </a:p>
          <a:p>
            <a:endParaRPr lang="en-US" dirty="0"/>
          </a:p>
          <a:p>
            <a:r>
              <a:rPr lang="en-US" dirty="0"/>
              <a:t>so the total net flow rate of the fluid out of the rectangle is approximately</a:t>
            </a:r>
          </a:p>
        </p:txBody>
      </p:sp>
      <p:graphicFrame>
        <p:nvGraphicFramePr>
          <p:cNvPr id="37891" name="Object 3"/>
          <p:cNvGraphicFramePr>
            <a:graphicFrameLocks noChangeAspect="1"/>
          </p:cNvGraphicFramePr>
          <p:nvPr>
            <p:extLst>
              <p:ext uri="{D42A27DB-BD31-4B8C-83A1-F6EECF244321}">
                <p14:modId xmlns:p14="http://schemas.microsoft.com/office/powerpoint/2010/main" val="3531580220"/>
              </p:ext>
            </p:extLst>
          </p:nvPr>
        </p:nvGraphicFramePr>
        <p:xfrm>
          <a:off x="3327400" y="4806950"/>
          <a:ext cx="2489200" cy="990600"/>
        </p:xfrm>
        <a:graphic>
          <a:graphicData uri="http://schemas.openxmlformats.org/presentationml/2006/ole">
            <mc:AlternateContent xmlns:mc="http://schemas.openxmlformats.org/markup-compatibility/2006">
              <mc:Choice xmlns:v="urn:schemas-microsoft-com:vml" Requires="v">
                <p:oleObj name="Equation" r:id="rId2" imgW="2489040" imgH="990360" progId="Equation.DSMT4">
                  <p:embed/>
                </p:oleObj>
              </mc:Choice>
              <mc:Fallback>
                <p:oleObj name="Equation" r:id="rId2" imgW="2489040" imgH="990360" progId="Equation.DSMT4">
                  <p:embed/>
                  <p:pic>
                    <p:nvPicPr>
                      <p:cNvPr id="0" name="Picture 3"/>
                      <p:cNvPicPr>
                        <a:picLocks noChangeAspect="1" noChangeArrowheads="1"/>
                      </p:cNvPicPr>
                      <p:nvPr/>
                    </p:nvPicPr>
                    <p:blipFill>
                      <a:blip r:embed="rId3"/>
                      <a:srcRect/>
                      <a:stretch>
                        <a:fillRect/>
                      </a:stretch>
                    </p:blipFill>
                    <p:spPr bwMode="auto">
                      <a:xfrm>
                        <a:off x="3327400" y="4806950"/>
                        <a:ext cx="2489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762000" y="1905000"/>
          <a:ext cx="7861300" cy="927100"/>
        </p:xfrm>
        <a:graphic>
          <a:graphicData uri="http://schemas.openxmlformats.org/presentationml/2006/ole">
            <mc:AlternateContent xmlns:mc="http://schemas.openxmlformats.org/markup-compatibility/2006">
              <mc:Choice xmlns:v="urn:schemas-microsoft-com:vml" Requires="v">
                <p:oleObj name="Equation" r:id="rId4" imgW="7860960" imgH="927000" progId="Equation.DSMT4">
                  <p:embed/>
                </p:oleObj>
              </mc:Choice>
              <mc:Fallback>
                <p:oleObj name="Equation" r:id="rId4" imgW="7860960" imgH="9270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1905000"/>
                        <a:ext cx="7861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762000" y="2857500"/>
          <a:ext cx="7416800" cy="876300"/>
        </p:xfrm>
        <a:graphic>
          <a:graphicData uri="http://schemas.openxmlformats.org/presentationml/2006/ole">
            <mc:AlternateContent xmlns:mc="http://schemas.openxmlformats.org/markup-compatibility/2006">
              <mc:Choice xmlns:v="urn:schemas-microsoft-com:vml" Requires="v">
                <p:oleObj name="Equation" r:id="rId6" imgW="7416720" imgH="876240" progId="Equation.DSMT4">
                  <p:embed/>
                </p:oleObj>
              </mc:Choice>
              <mc:Fallback>
                <p:oleObj name="Equation" r:id="rId6" imgW="7416720" imgH="8762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2000" y="2857500"/>
                        <a:ext cx="74168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8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3525</TotalTime>
  <Words>2944</Words>
  <Application>Microsoft Office PowerPoint</Application>
  <PresentationFormat>On-screen Show (4:3)</PresentationFormat>
  <Paragraphs>244</Paragraphs>
  <Slides>61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61</vt:i4>
      </vt:variant>
    </vt:vector>
  </HeadingPairs>
  <TitlesOfParts>
    <vt:vector size="67" baseType="lpstr">
      <vt:lpstr>Arial</vt:lpstr>
      <vt:lpstr>Calibri</vt:lpstr>
      <vt:lpstr>Cambria Math</vt:lpstr>
      <vt:lpstr>Symbol</vt:lpstr>
      <vt:lpstr>Office Theme</vt:lpstr>
      <vt:lpstr>Equation</vt:lpstr>
      <vt:lpstr>Section 15.4</vt:lpstr>
      <vt:lpstr>Divergence and Curl Operators</vt:lpstr>
      <vt:lpstr>Definition: Divergence (Flux Density) of a Vector Field </vt:lpstr>
      <vt:lpstr>Definition: Divergence (Flux Density) of a Vector Field (cont.)</vt:lpstr>
      <vt:lpstr>Divergence and Curl Operators (cont.)</vt:lpstr>
      <vt:lpstr>Divergence and Curl Operators (cont.)</vt:lpstr>
      <vt:lpstr>Divergence and Curl Operators (cont.)</vt:lpstr>
      <vt:lpstr>Divergence and Curl Operators (cont.)</vt:lpstr>
      <vt:lpstr>Divergence and Curl Operators (cont.)</vt:lpstr>
      <vt:lpstr>Divergence and Curl Operators (cont.)</vt:lpstr>
      <vt:lpstr>Example 1: Finding and Interpreting the Divergence of a Vector Field at a Point</vt:lpstr>
      <vt:lpstr>Example 1: Finding and Interpreting the Divergence of a Vector Field at a Point (cont.)</vt:lpstr>
      <vt:lpstr>Definition: Curl of a Vector Field </vt:lpstr>
      <vt:lpstr>Divergence and Curl Operators (cont.)</vt:lpstr>
      <vt:lpstr>Divergence and Curl Operators (cont.)</vt:lpstr>
      <vt:lpstr>Divergence and Curl Operators (cont.)</vt:lpstr>
      <vt:lpstr>Divergence and Curl Operators (cont.)</vt:lpstr>
      <vt:lpstr>Divergence and Curl Operators (cont.)</vt:lpstr>
      <vt:lpstr>Divergence and Curl Operators (cont.)</vt:lpstr>
      <vt:lpstr>Example 2: Finding the Curl of a Vector Field</vt:lpstr>
      <vt:lpstr>Example 2: Finding the Curl of a Vector Field (cont.)</vt:lpstr>
      <vt:lpstr>Example 2: Finding the Curl of a Vector Field (cont.)</vt:lpstr>
      <vt:lpstr>Example 2: Finding the Curl of a Vector Field (cont.)</vt:lpstr>
      <vt:lpstr>Example 2: Finding the Curl of a Vector Field (cont.)</vt:lpstr>
      <vt:lpstr>Example 2: Finding the Curl of a Vector Field (cont.)</vt:lpstr>
      <vt:lpstr>Green’s Theorem</vt:lpstr>
      <vt:lpstr>Green’s Theorem (cont.)</vt:lpstr>
      <vt:lpstr>Green’s Theorem (cont.)</vt:lpstr>
      <vt:lpstr>Green’s Theorem (cont.)</vt:lpstr>
      <vt:lpstr>Green’s Theorem (cont.)</vt:lpstr>
      <vt:lpstr>Green’s Theorem (cont.)</vt:lpstr>
      <vt:lpstr>Green’s Theorem (cont.)</vt:lpstr>
      <vt:lpstr>Green’s Theorem (cont.)</vt:lpstr>
      <vt:lpstr>Example 3: Using Green's Theorem to Evaluate a Line Integral</vt:lpstr>
      <vt:lpstr>Example 3: Using Green's Theorem to Evaluate a Line Integral (cont.)</vt:lpstr>
      <vt:lpstr>Example 3: Using Green's Theorem to Evaluate a Line Integral (cont.)</vt:lpstr>
      <vt:lpstr>Green’s Theorem (cont.)</vt:lpstr>
      <vt:lpstr>Green’s Theorem (cont.)</vt:lpstr>
      <vt:lpstr>Green’s Theorem (cont.)</vt:lpstr>
      <vt:lpstr>Green’s Theorem (cont.)</vt:lpstr>
      <vt:lpstr>Green’s Theorem (cont.)</vt:lpstr>
      <vt:lpstr>Green’s Theorem (cont.)</vt:lpstr>
      <vt:lpstr>Green’s Theorem (cont.)</vt:lpstr>
      <vt:lpstr>Theorem: Green’s Theorem (Tangential-Curl Form)</vt:lpstr>
      <vt:lpstr>Theorem: Green’s Theorem (Tangential-Curl Form) (cont.)</vt:lpstr>
      <vt:lpstr>Example 4: Using Green's Theorem (Tangential-Curl Form) to Evaluate a Line Integral</vt:lpstr>
      <vt:lpstr>Example 4: Using Green's Theorem (Tangential-Curl Form) to Evaluate a Line Integral (cont.)</vt:lpstr>
      <vt:lpstr>Green’s Theorem (cont.)</vt:lpstr>
      <vt:lpstr>Green’s Theorem (cont.)</vt:lpstr>
      <vt:lpstr>Green’s Theorem (cont.)</vt:lpstr>
      <vt:lpstr>Green’s Theorem (cont.)</vt:lpstr>
      <vt:lpstr>Theorem: Green’s Theorem (Normal-Divergence Form)</vt:lpstr>
      <vt:lpstr>Example 5: Evaluating the Outward Flux of a Vector Field across a Closed Path</vt:lpstr>
      <vt:lpstr>Example 5: Evaluating the Outward Flux of a Vector Field across a Closed Path (cont.)</vt:lpstr>
      <vt:lpstr>Example 5: Evaluating the Outward Flux of a Vector Field across a Closed Path (cont.)</vt:lpstr>
      <vt:lpstr>Green’s Theorem (cont.)</vt:lpstr>
      <vt:lpstr>Green’s Theorem (cont.)</vt:lpstr>
      <vt:lpstr>Green’s Theorem (cont.)</vt:lpstr>
      <vt:lpstr>Example 6: Showing That Two Circulations Are Equivalent </vt:lpstr>
      <vt:lpstr>Example 6: Showing That Two Circulations Are Equivalent (cont.)</vt:lpstr>
      <vt:lpstr>Example 6: Showing That Two Circulations Are Equivalent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with Early Transcendentals, 2nd edition</dc:title>
  <dc:creator>Hawkes Learning</dc:creator>
  <cp:lastModifiedBy>Allison Conger</cp:lastModifiedBy>
  <cp:revision>423</cp:revision>
  <dcterms:created xsi:type="dcterms:W3CDTF">2013-04-26T14:43:13Z</dcterms:created>
  <dcterms:modified xsi:type="dcterms:W3CDTF">2023-05-19T20:04:49Z</dcterms:modified>
</cp:coreProperties>
</file>