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48" r:id="rId3"/>
    <p:sldId id="349" r:id="rId4"/>
    <p:sldId id="379" r:id="rId5"/>
    <p:sldId id="381" r:id="rId6"/>
    <p:sldId id="350" r:id="rId7"/>
    <p:sldId id="351" r:id="rId8"/>
    <p:sldId id="352" r:id="rId9"/>
    <p:sldId id="353" r:id="rId10"/>
    <p:sldId id="380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03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7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F"/>
    <a:srgbClr val="366092"/>
    <a:srgbClr val="0000FF"/>
    <a:srgbClr val="FFFFCC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29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5344E-01D8-4770-9B22-3184B083B56E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CECD4-0D90-49BB-9584-6E034E13DF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2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1.wmf"/><Relationship Id="rId7" Type="http://schemas.openxmlformats.org/officeDocument/2006/relationships/oleObject" Target="../embeddings/oleObject19.bin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12" Type="http://schemas.openxmlformats.org/officeDocument/2006/relationships/image" Target="../media/image22.png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4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44.bin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58.wmf"/><Relationship Id="rId2" Type="http://schemas.openxmlformats.org/officeDocument/2006/relationships/oleObject" Target="../embeddings/oleObject45.bin"/><Relationship Id="rId16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5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59.wmf"/><Relationship Id="rId7" Type="http://schemas.openxmlformats.org/officeDocument/2006/relationships/image" Target="../media/image61.wmf"/><Relationship Id="rId12" Type="http://schemas.openxmlformats.org/officeDocument/2006/relationships/image" Target="../media/image64.w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5.bin"/><Relationship Id="rId11" Type="http://schemas.openxmlformats.org/officeDocument/2006/relationships/oleObject" Target="../embeddings/oleObject57.bin"/><Relationship Id="rId5" Type="http://schemas.openxmlformats.org/officeDocument/2006/relationships/image" Target="../media/image60.wmf"/><Relationship Id="rId10" Type="http://schemas.openxmlformats.org/officeDocument/2006/relationships/image" Target="../media/image63.png"/><Relationship Id="rId4" Type="http://schemas.openxmlformats.org/officeDocument/2006/relationships/oleObject" Target="../embeddings/oleObject54.bin"/><Relationship Id="rId9" Type="http://schemas.openxmlformats.org/officeDocument/2006/relationships/image" Target="../media/image6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7.wmf"/><Relationship Id="rId7" Type="http://schemas.openxmlformats.org/officeDocument/2006/relationships/image" Target="../media/image69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68.wmf"/><Relationship Id="rId10" Type="http://schemas.openxmlformats.org/officeDocument/2006/relationships/image" Target="../media/image71.wmf"/><Relationship Id="rId4" Type="http://schemas.openxmlformats.org/officeDocument/2006/relationships/oleObject" Target="../embeddings/oleObject60.bin"/><Relationship Id="rId9" Type="http://schemas.openxmlformats.org/officeDocument/2006/relationships/oleObject" Target="../embeddings/oleObject6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image" Target="../media/image72.wmf"/><Relationship Id="rId7" Type="http://schemas.openxmlformats.org/officeDocument/2006/relationships/image" Target="../media/image74.w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76.wmf"/><Relationship Id="rId5" Type="http://schemas.openxmlformats.org/officeDocument/2006/relationships/image" Target="../media/image73.w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75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wmf"/><Relationship Id="rId4" Type="http://schemas.openxmlformats.org/officeDocument/2006/relationships/oleObject" Target="../embeddings/oleObject6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oleObject" Target="../embeddings/oleObject70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86.wmf"/><Relationship Id="rId18" Type="http://schemas.openxmlformats.org/officeDocument/2006/relationships/oleObject" Target="../embeddings/oleObject79.bin"/><Relationship Id="rId3" Type="http://schemas.openxmlformats.org/officeDocument/2006/relationships/image" Target="../media/image81.wmf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76.bin"/><Relationship Id="rId17" Type="http://schemas.openxmlformats.org/officeDocument/2006/relationships/image" Target="../media/image88.wmf"/><Relationship Id="rId2" Type="http://schemas.openxmlformats.org/officeDocument/2006/relationships/oleObject" Target="../embeddings/oleObject71.bin"/><Relationship Id="rId16" Type="http://schemas.openxmlformats.org/officeDocument/2006/relationships/oleObject" Target="../embeddings/oleObject7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85.wmf"/><Relationship Id="rId5" Type="http://schemas.openxmlformats.org/officeDocument/2006/relationships/image" Target="../media/image82.wmf"/><Relationship Id="rId15" Type="http://schemas.openxmlformats.org/officeDocument/2006/relationships/image" Target="../media/image87.wmf"/><Relationship Id="rId10" Type="http://schemas.openxmlformats.org/officeDocument/2006/relationships/oleObject" Target="../embeddings/oleObject75.bin"/><Relationship Id="rId19" Type="http://schemas.openxmlformats.org/officeDocument/2006/relationships/image" Target="../media/image89.wmf"/><Relationship Id="rId4" Type="http://schemas.openxmlformats.org/officeDocument/2006/relationships/oleObject" Target="../embeddings/oleObject72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77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image" Target="../media/image90.wmf"/><Relationship Id="rId7" Type="http://schemas.openxmlformats.org/officeDocument/2006/relationships/image" Target="../media/image92.wmf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94.wmf"/><Relationship Id="rId5" Type="http://schemas.openxmlformats.org/officeDocument/2006/relationships/image" Target="../media/image91.wmf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9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7" Type="http://schemas.openxmlformats.org/officeDocument/2006/relationships/image" Target="../media/image97.wmf"/><Relationship Id="rId2" Type="http://schemas.openxmlformats.org/officeDocument/2006/relationships/oleObject" Target="../embeddings/oleObject8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96.wmf"/><Relationship Id="rId4" Type="http://schemas.openxmlformats.org/officeDocument/2006/relationships/oleObject" Target="../embeddings/oleObject8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103.wmf"/><Relationship Id="rId3" Type="http://schemas.openxmlformats.org/officeDocument/2006/relationships/image" Target="../media/image98.wmf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93.bin"/><Relationship Id="rId2" Type="http://schemas.openxmlformats.org/officeDocument/2006/relationships/oleObject" Target="../embeddings/oleObject8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102.wmf"/><Relationship Id="rId5" Type="http://schemas.openxmlformats.org/officeDocument/2006/relationships/image" Target="../media/image99.wmf"/><Relationship Id="rId15" Type="http://schemas.openxmlformats.org/officeDocument/2006/relationships/image" Target="../media/image104.wmf"/><Relationship Id="rId10" Type="http://schemas.openxmlformats.org/officeDocument/2006/relationships/oleObject" Target="../embeddings/oleObject92.bin"/><Relationship Id="rId4" Type="http://schemas.openxmlformats.org/officeDocument/2006/relationships/oleObject" Target="../embeddings/oleObject89.bin"/><Relationship Id="rId9" Type="http://schemas.openxmlformats.org/officeDocument/2006/relationships/image" Target="../media/image101.wmf"/><Relationship Id="rId14" Type="http://schemas.openxmlformats.org/officeDocument/2006/relationships/oleObject" Target="../embeddings/oleObject9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oleObject" Target="../embeddings/oleObject95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oleObject" Target="../embeddings/oleObject96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15.5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Parametric Surfaces and Surface Area </a:t>
            </a:r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Surfaces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surface </a:t>
            </a:r>
            <a:r>
              <a:rPr lang="en-US" i="1" dirty="0"/>
              <a:t>S</a:t>
            </a:r>
            <a:r>
              <a:rPr lang="en-US" dirty="0"/>
              <a:t> described parametrically by </a:t>
            </a:r>
            <a:r>
              <a:rPr lang="en-US" b="1" dirty="0"/>
              <a:t>r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dirty="0"/>
              <a:t>), </a:t>
            </a:r>
            <a:r>
              <a:rPr lang="en-US" b="1" dirty="0"/>
              <a:t>grid curves</a:t>
            </a:r>
            <a:r>
              <a:rPr lang="en-US" dirty="0"/>
              <a:t> on </a:t>
            </a:r>
            <a:r>
              <a:rPr lang="en-US" i="1" dirty="0"/>
              <a:t>S</a:t>
            </a:r>
            <a:r>
              <a:rPr lang="en-US" dirty="0"/>
              <a:t> are curves along which either </a:t>
            </a:r>
            <a:r>
              <a:rPr lang="en-US" i="1" dirty="0"/>
              <a:t>s</a:t>
            </a:r>
            <a:r>
              <a:rPr lang="en-US" dirty="0"/>
              <a:t> or </a:t>
            </a:r>
            <a:r>
              <a:rPr lang="en-US" i="1" dirty="0"/>
              <a:t>t</a:t>
            </a:r>
            <a:r>
              <a:rPr lang="en-US" dirty="0"/>
              <a:t> is held constant. Grid curves are useful in visualizing a surface and, as we will see, in defining tangent planes for a surface.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Examining Grid Curves of a Parametric Surface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The surface</a:t>
            </a:r>
          </a:p>
          <a:p>
            <a:endParaRPr lang="en-US" dirty="0"/>
          </a:p>
          <a:p>
            <a:r>
              <a:rPr lang="en-US" dirty="0"/>
              <a:t>where 0 ≤ </a:t>
            </a:r>
            <a:r>
              <a:rPr lang="en-US" i="1" dirty="0"/>
              <a:t>s</a:t>
            </a:r>
            <a:r>
              <a:rPr lang="en-US" dirty="0"/>
              <a:t> ≤ 4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dirty="0"/>
              <a:t> and 0 ≤ </a:t>
            </a:r>
            <a:r>
              <a:rPr lang="en-US" i="1" dirty="0"/>
              <a:t>t</a:t>
            </a:r>
            <a:r>
              <a:rPr lang="en-US" dirty="0"/>
              <a:t> ≤ 2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dirty="0"/>
              <a:t>, is shown </a:t>
            </a:r>
            <a:br>
              <a:rPr lang="en-US" dirty="0"/>
            </a:br>
            <a:r>
              <a:rPr lang="en-US" dirty="0"/>
              <a:t>in Figure 4. Holding </a:t>
            </a:r>
            <a:r>
              <a:rPr lang="en-US" i="1" dirty="0"/>
              <a:t>s</a:t>
            </a:r>
            <a:r>
              <a:rPr lang="en-US" dirty="0"/>
              <a:t> constant, say </a:t>
            </a: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i="1" dirty="0"/>
              <a:t>k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results in the family of curves </a:t>
            </a:r>
          </a:p>
          <a:p>
            <a:endParaRPr lang="en-US" dirty="0"/>
          </a:p>
          <a:p>
            <a:r>
              <a:rPr lang="en-US" dirty="0"/>
              <a:t>each of which is a circular cross-</a:t>
            </a:r>
            <a:br>
              <a:rPr lang="en-US" dirty="0"/>
            </a:br>
            <a:r>
              <a:rPr lang="en-US" dirty="0"/>
              <a:t>section of the surface.</a:t>
            </a:r>
          </a:p>
          <a:p>
            <a:endParaRPr lang="en-US" dirty="0"/>
          </a:p>
        </p:txBody>
      </p:sp>
      <p:graphicFrame>
        <p:nvGraphicFramePr>
          <p:cNvPr id="130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149357"/>
              </p:ext>
            </p:extLst>
          </p:nvPr>
        </p:nvGraphicFramePr>
        <p:xfrm>
          <a:off x="524509" y="3620770"/>
          <a:ext cx="6832601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32440" imgH="558720" progId="Equation.DSMT4">
                  <p:embed/>
                </p:oleObj>
              </mc:Choice>
              <mc:Fallback>
                <p:oleObj name="Equation" r:id="rId2" imgW="6832440" imgH="55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09" y="3620770"/>
                        <a:ext cx="6832601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594307" y="2345690"/>
            <a:ext cx="3427455" cy="3646716"/>
            <a:chOff x="5487945" y="2373084"/>
            <a:chExt cx="3427455" cy="3646716"/>
          </a:xfrm>
        </p:grpSpPr>
        <p:pic>
          <p:nvPicPr>
            <p:cNvPr id="1300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7064553" y="2373084"/>
              <a:ext cx="1850847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487945" y="5496580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Figure 4</a:t>
              </a:r>
            </a:p>
          </p:txBody>
        </p:sp>
      </p:grpSp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1241778" y="1817511"/>
          <a:ext cx="825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25480" imgH="469800" progId="Equation.DSMT4">
                  <p:embed/>
                </p:oleObj>
              </mc:Choice>
              <mc:Fallback>
                <p:oleObj name="Equation" r:id="rId5" imgW="82548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778" y="1817511"/>
                        <a:ext cx="825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124075" y="1828800"/>
          <a:ext cx="5892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92480" imgH="520560" progId="Equation.DSMT4">
                  <p:embed/>
                </p:oleObj>
              </mc:Choice>
              <mc:Fallback>
                <p:oleObj name="Equation" r:id="rId7" imgW="5892480" imgH="520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828800"/>
                        <a:ext cx="58928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Examining Grid Curves of a Parametric Surface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instance,</a:t>
            </a:r>
          </a:p>
          <a:p>
            <a:endParaRPr lang="en-US" dirty="0"/>
          </a:p>
          <a:p>
            <a:r>
              <a:rPr lang="en-US" dirty="0"/>
              <a:t>is the circle of radius 1 in the </a:t>
            </a:r>
            <a:r>
              <a:rPr lang="en-US" i="1" dirty="0" err="1"/>
              <a:t>xz</a:t>
            </a:r>
            <a:r>
              <a:rPr lang="en-US" dirty="0"/>
              <a:t>-plane </a:t>
            </a:r>
            <a:br>
              <a:rPr lang="en-US" dirty="0"/>
            </a:br>
            <a:r>
              <a:rPr lang="en-US" dirty="0"/>
              <a:t>centered at (3, 0, 0) and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is the circle of radius 1 in the </a:t>
            </a:r>
            <a:r>
              <a:rPr lang="en-US" i="1" dirty="0" err="1"/>
              <a:t>yz</a:t>
            </a:r>
            <a:r>
              <a:rPr lang="en-US" dirty="0"/>
              <a:t>-plane </a:t>
            </a:r>
            <a:br>
              <a:rPr lang="en-US" dirty="0"/>
            </a:br>
            <a:r>
              <a:rPr lang="en-US" dirty="0"/>
              <a:t>centered at </a:t>
            </a:r>
          </a:p>
          <a:p>
            <a:endParaRPr lang="en-US" dirty="0"/>
          </a:p>
        </p:txBody>
      </p:sp>
      <p:graphicFrame>
        <p:nvGraphicFramePr>
          <p:cNvPr id="131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66532"/>
              </p:ext>
            </p:extLst>
          </p:nvPr>
        </p:nvGraphicFramePr>
        <p:xfrm>
          <a:off x="2254250" y="4730750"/>
          <a:ext cx="1524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880" imgH="482400" progId="Equation.DSMT4">
                  <p:embed/>
                </p:oleObj>
              </mc:Choice>
              <mc:Fallback>
                <p:oleObj name="Equation" r:id="rId2" imgW="152388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4730750"/>
                        <a:ext cx="1524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79" name="Object 7"/>
          <p:cNvGraphicFramePr>
            <a:graphicFrameLocks noChangeAspect="1"/>
          </p:cNvGraphicFramePr>
          <p:nvPr/>
        </p:nvGraphicFramePr>
        <p:xfrm>
          <a:off x="2811463" y="1817688"/>
          <a:ext cx="863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80" imgH="469800" progId="Equation.DSMT4">
                  <p:embed/>
                </p:oleObj>
              </mc:Choice>
              <mc:Fallback>
                <p:oleObj name="Equation" r:id="rId4" imgW="86328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463" y="1817688"/>
                        <a:ext cx="863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80" name="Object 8"/>
          <p:cNvGraphicFramePr>
            <a:graphicFrameLocks noChangeAspect="1"/>
          </p:cNvGraphicFramePr>
          <p:nvPr/>
        </p:nvGraphicFramePr>
        <p:xfrm>
          <a:off x="3752850" y="1817688"/>
          <a:ext cx="2667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66880" imgH="469800" progId="Equation.DSMT4">
                  <p:embed/>
                </p:oleObj>
              </mc:Choice>
              <mc:Fallback>
                <p:oleObj name="Equation" r:id="rId6" imgW="266688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1817688"/>
                        <a:ext cx="2667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06005"/>
              </p:ext>
            </p:extLst>
          </p:nvPr>
        </p:nvGraphicFramePr>
        <p:xfrm>
          <a:off x="2341563" y="3281363"/>
          <a:ext cx="1117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17440" imgH="939600" progId="Equation.DSMT4">
                  <p:embed/>
                </p:oleObj>
              </mc:Choice>
              <mc:Fallback>
                <p:oleObj name="Equation" r:id="rId8" imgW="1117440" imgH="939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563" y="3281363"/>
                        <a:ext cx="1117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460173"/>
              </p:ext>
            </p:extLst>
          </p:nvPr>
        </p:nvGraphicFramePr>
        <p:xfrm>
          <a:off x="3494088" y="3290888"/>
          <a:ext cx="3340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40080" imgH="939600" progId="Equation.DSMT4">
                  <p:embed/>
                </p:oleObj>
              </mc:Choice>
              <mc:Fallback>
                <p:oleObj name="Equation" r:id="rId10" imgW="3340080" imgH="939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8" y="3290888"/>
                        <a:ext cx="33401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487945" y="2373084"/>
            <a:ext cx="3427455" cy="3646716"/>
            <a:chOff x="5487945" y="2373084"/>
            <a:chExt cx="3427455" cy="3646716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7064553" y="2373084"/>
              <a:ext cx="1850847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5487945" y="5496580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Figure 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Examining Grid Curves of a Parametric Surface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Holding </a:t>
            </a:r>
            <a:r>
              <a:rPr lang="en-US" i="1" dirty="0"/>
              <a:t>t</a:t>
            </a:r>
            <a:r>
              <a:rPr lang="en-US" dirty="0"/>
              <a:t> constant results in the other family of grid curves of the form</a:t>
            </a:r>
          </a:p>
          <a:p>
            <a:endParaRPr lang="en-US" dirty="0"/>
          </a:p>
          <a:p>
            <a:r>
              <a:rPr lang="en-US" dirty="0"/>
              <a:t>each of which is a helix on the surface.</a:t>
            </a:r>
          </a:p>
        </p:txBody>
      </p:sp>
      <p:graphicFrame>
        <p:nvGraphicFramePr>
          <p:cNvPr id="132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576630"/>
              </p:ext>
            </p:extLst>
          </p:nvPr>
        </p:nvGraphicFramePr>
        <p:xfrm>
          <a:off x="590550" y="2198370"/>
          <a:ext cx="901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440" imgH="482400" progId="Equation.DSMT4">
                  <p:embed/>
                </p:oleObj>
              </mc:Choice>
              <mc:Fallback>
                <p:oleObj name="Equation" r:id="rId2" imgW="90144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2198370"/>
                        <a:ext cx="901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937638"/>
              </p:ext>
            </p:extLst>
          </p:nvPr>
        </p:nvGraphicFramePr>
        <p:xfrm>
          <a:off x="1504950" y="2172970"/>
          <a:ext cx="5994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94360" imgH="558720" progId="Equation.DSMT4">
                  <p:embed/>
                </p:oleObj>
              </mc:Choice>
              <mc:Fallback>
                <p:oleObj name="Equation" r:id="rId4" imgW="5994360" imgH="5587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2172970"/>
                        <a:ext cx="5994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487945" y="2373084"/>
            <a:ext cx="3427455" cy="3646716"/>
            <a:chOff x="5487945" y="2373084"/>
            <a:chExt cx="3427455" cy="3646716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7064553" y="2373084"/>
              <a:ext cx="1850847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5487945" y="5496580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Figure 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4: Describing a Plane with a Vector Function of Two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i="1" dirty="0"/>
              <a:t>S</a:t>
            </a:r>
            <a:r>
              <a:rPr lang="en-US" dirty="0"/>
              <a:t> be the plane containing the point </a:t>
            </a:r>
            <a:r>
              <a:rPr lang="en-US" dirty="0">
                <a:solidFill>
                  <a:srgbClr val="0000FF"/>
                </a:solidFill>
              </a:rPr>
              <a:t>(0, 0, 1)</a:t>
            </a:r>
            <a:r>
              <a:rPr lang="en-US" dirty="0"/>
              <a:t> and grid lines whose direction vectors are 		 and	 		 Describe </a:t>
            </a:r>
            <a:r>
              <a:rPr lang="en-US" i="1" dirty="0"/>
              <a:t>S</a:t>
            </a:r>
            <a:r>
              <a:rPr lang="en-US" dirty="0"/>
              <a:t> with a vector function of two parameters.</a:t>
            </a:r>
          </a:p>
          <a:p>
            <a:r>
              <a:rPr lang="en-US" b="1" dirty="0"/>
              <a:t>Solution </a:t>
            </a:r>
          </a:p>
          <a:p>
            <a:r>
              <a:rPr lang="en-US" dirty="0"/>
              <a:t>Every point on </a:t>
            </a:r>
            <a:r>
              <a:rPr lang="en-US" i="1" dirty="0"/>
              <a:t>S</a:t>
            </a:r>
            <a:r>
              <a:rPr lang="en-US" dirty="0"/>
              <a:t> is the terminal point of a position vector of the form </a:t>
            </a:r>
          </a:p>
          <a:p>
            <a:endParaRPr lang="en-US" dirty="0"/>
          </a:p>
          <a:p>
            <a:r>
              <a:rPr lang="en-US" dirty="0"/>
              <a:t>for some </a:t>
            </a:r>
            <a:r>
              <a:rPr lang="en-US" i="1" dirty="0"/>
              <a:t>s</a:t>
            </a:r>
            <a:r>
              <a:rPr lang="en-US" dirty="0"/>
              <a:t> and some </a:t>
            </a:r>
            <a:r>
              <a:rPr lang="en-US" i="1" dirty="0"/>
              <a:t>t</a:t>
            </a:r>
            <a:r>
              <a:rPr lang="en-US" dirty="0"/>
              <a:t>, so </a:t>
            </a:r>
            <a:r>
              <a:rPr lang="en-US" b="1" i="1" dirty="0"/>
              <a:t>r</a:t>
            </a:r>
            <a:r>
              <a:rPr lang="en-US" dirty="0"/>
              <a:t> describes </a:t>
            </a:r>
            <a:r>
              <a:rPr lang="en-US" i="1" dirty="0"/>
              <a:t>S</a:t>
            </a:r>
            <a:r>
              <a:rPr lang="en-US" dirty="0"/>
              <a:t>.</a:t>
            </a:r>
          </a:p>
        </p:txBody>
      </p:sp>
      <p:graphicFrame>
        <p:nvGraphicFramePr>
          <p:cNvPr id="133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352043"/>
              </p:ext>
            </p:extLst>
          </p:nvPr>
        </p:nvGraphicFramePr>
        <p:xfrm>
          <a:off x="5410200" y="1762125"/>
          <a:ext cx="1524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880" imgH="469800" progId="Equation.DSMT4">
                  <p:embed/>
                </p:oleObj>
              </mc:Choice>
              <mc:Fallback>
                <p:oleObj name="Equation" r:id="rId2" imgW="152388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762125"/>
                        <a:ext cx="1524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3" name="Object 3"/>
          <p:cNvGraphicFramePr>
            <a:graphicFrameLocks noChangeAspect="1"/>
          </p:cNvGraphicFramePr>
          <p:nvPr/>
        </p:nvGraphicFramePr>
        <p:xfrm>
          <a:off x="527050" y="2185988"/>
          <a:ext cx="1841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41400" imgH="469800" progId="Equation.DSMT4">
                  <p:embed/>
                </p:oleObj>
              </mc:Choice>
              <mc:Fallback>
                <p:oleObj name="Equation" r:id="rId4" imgW="184140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2185988"/>
                        <a:ext cx="1841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526603"/>
              </p:ext>
            </p:extLst>
          </p:nvPr>
        </p:nvGraphicFramePr>
        <p:xfrm>
          <a:off x="2819400" y="4554538"/>
          <a:ext cx="850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680" imgH="482400" progId="Equation.DSMT4">
                  <p:embed/>
                </p:oleObj>
              </mc:Choice>
              <mc:Fallback>
                <p:oleObj name="Equation" r:id="rId6" imgW="85068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554538"/>
                        <a:ext cx="850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828899"/>
              </p:ext>
            </p:extLst>
          </p:nvPr>
        </p:nvGraphicFramePr>
        <p:xfrm>
          <a:off x="3714750" y="4554538"/>
          <a:ext cx="2603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03160" imgH="482400" progId="Equation.DSMT4">
                  <p:embed/>
                </p:oleObj>
              </mc:Choice>
              <mc:Fallback>
                <p:oleObj name="Equation" r:id="rId8" imgW="260316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4554538"/>
                        <a:ext cx="2603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Describing a Plane with a Vector Function of Two Parameters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grid lines of </a:t>
            </a:r>
            <a:r>
              <a:rPr lang="en-US" i="1" dirty="0"/>
              <a:t>S</a:t>
            </a:r>
            <a:r>
              <a:rPr lang="en-US" dirty="0"/>
              <a:t> in the </a:t>
            </a:r>
            <a:br>
              <a:rPr lang="en-US" dirty="0"/>
            </a:br>
            <a:r>
              <a:rPr lang="en-US" dirty="0"/>
              <a:t>direction of </a:t>
            </a:r>
            <a:r>
              <a:rPr lang="en-US" b="1" dirty="0"/>
              <a:t>u</a:t>
            </a:r>
            <a:r>
              <a:rPr lang="en-US" dirty="0"/>
              <a:t> and </a:t>
            </a:r>
            <a:r>
              <a:rPr lang="en-US" b="1" dirty="0"/>
              <a:t>v</a:t>
            </a:r>
            <a:r>
              <a:rPr lang="en-US" dirty="0"/>
              <a:t> are shown </a:t>
            </a:r>
            <a:br>
              <a:rPr lang="en-US" dirty="0"/>
            </a:br>
            <a:r>
              <a:rPr lang="en-US" dirty="0"/>
              <a:t>in Figure 5. The vector </a:t>
            </a:r>
            <a:r>
              <a:rPr lang="en-US" b="1" dirty="0"/>
              <a:t>u</a:t>
            </a:r>
            <a:r>
              <a:rPr lang="en-US" dirty="0"/>
              <a:t> is shown</a:t>
            </a:r>
            <a:br>
              <a:rPr lang="en-US" dirty="0"/>
            </a:br>
            <a:r>
              <a:rPr lang="en-US" dirty="0"/>
              <a:t>in blue and the vector </a:t>
            </a:r>
            <a:r>
              <a:rPr lang="en-US" b="1" dirty="0"/>
              <a:t>v</a:t>
            </a:r>
            <a:r>
              <a:rPr lang="en-US" dirty="0"/>
              <a:t> in red,</a:t>
            </a:r>
            <a:br>
              <a:rPr lang="en-US" dirty="0"/>
            </a:br>
            <a:r>
              <a:rPr lang="en-US" dirty="0"/>
              <a:t>both with initial point (0, 0, 1).</a:t>
            </a:r>
          </a:p>
        </p:txBody>
      </p:sp>
      <p:sp>
        <p:nvSpPr>
          <p:cNvPr id="5" name="Rectangle 4"/>
          <p:cNvSpPr/>
          <p:nvPr/>
        </p:nvSpPr>
        <p:spPr>
          <a:xfrm>
            <a:off x="6355853" y="54102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838" y="1443285"/>
            <a:ext cx="3104762" cy="397142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use the grid curves of a surface </a:t>
            </a:r>
            <a:r>
              <a:rPr lang="en-US" i="1" dirty="0"/>
              <a:t>S</a:t>
            </a:r>
            <a:r>
              <a:rPr lang="en-US" dirty="0"/>
              <a:t> to describe the plane tangent to </a:t>
            </a:r>
            <a:r>
              <a:rPr lang="en-US" i="1" dirty="0"/>
              <a:t>S</a:t>
            </a:r>
            <a:r>
              <a:rPr lang="en-US" dirty="0"/>
              <a:t> at a given point 	      a key step in our more general definition of surface area. Keeping the parameter </a:t>
            </a:r>
            <a:r>
              <a:rPr lang="en-US" i="1" dirty="0"/>
              <a:t>t</a:t>
            </a:r>
            <a:r>
              <a:rPr lang="en-US" dirty="0"/>
              <a:t> constant with </a:t>
            </a:r>
            <a:r>
              <a:rPr lang="en-US" i="1" dirty="0"/>
              <a:t>t</a:t>
            </a:r>
            <a:r>
              <a:rPr lang="en-US" dirty="0"/>
              <a:t> = </a:t>
            </a:r>
            <a:r>
              <a:rPr lang="en-US" i="1" dirty="0"/>
              <a:t>t</a:t>
            </a:r>
            <a:r>
              <a:rPr lang="en-US" baseline="-25000" dirty="0"/>
              <a:t>0</a:t>
            </a:r>
            <a:r>
              <a:rPr lang="en-US" dirty="0"/>
              <a:t>, the line in space tangent to one grid curve at 	         has direction vector 		  similarly, keeping </a:t>
            </a:r>
            <a:r>
              <a:rPr lang="en-US" i="1" dirty="0"/>
              <a:t>s</a:t>
            </a:r>
            <a:r>
              <a:rPr lang="en-US" dirty="0"/>
              <a:t> fixed at    </a:t>
            </a: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i="1" dirty="0"/>
              <a:t>s</a:t>
            </a:r>
            <a:r>
              <a:rPr lang="en-US" baseline="-25000" dirty="0"/>
              <a:t>0</a:t>
            </a:r>
            <a:r>
              <a:rPr lang="en-US" dirty="0"/>
              <a:t>, the line tangent to the other grid curve at the point has direction vector 	</a:t>
            </a:r>
          </a:p>
        </p:txBody>
      </p:sp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6175828" y="1736272"/>
          <a:ext cx="1193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760" imgH="495000" progId="Equation.DSMT4">
                  <p:embed/>
                </p:oleObj>
              </mc:Choice>
              <mc:Fallback>
                <p:oleObj name="Equation" r:id="rId2" imgW="119376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828" y="1736272"/>
                        <a:ext cx="11938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1" name="Object 3"/>
          <p:cNvGraphicFramePr>
            <a:graphicFrameLocks noChangeAspect="1"/>
          </p:cNvGraphicFramePr>
          <p:nvPr/>
        </p:nvGraphicFramePr>
        <p:xfrm>
          <a:off x="5593444" y="3037114"/>
          <a:ext cx="1079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9280" imgH="495000" progId="Equation.DSMT4">
                  <p:embed/>
                </p:oleObj>
              </mc:Choice>
              <mc:Fallback>
                <p:oleObj name="Equation" r:id="rId4" imgW="107928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444" y="3037114"/>
                        <a:ext cx="1079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2" name="Object 4"/>
          <p:cNvGraphicFramePr>
            <a:graphicFrameLocks noChangeAspect="1"/>
          </p:cNvGraphicFramePr>
          <p:nvPr/>
        </p:nvGraphicFramePr>
        <p:xfrm>
          <a:off x="2986314" y="3466697"/>
          <a:ext cx="1270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9720" imgH="495000" progId="Equation.DSMT4">
                  <p:embed/>
                </p:oleObj>
              </mc:Choice>
              <mc:Fallback>
                <p:oleObj name="Equation" r:id="rId6" imgW="126972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314" y="3466697"/>
                        <a:ext cx="1270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3" name="Object 5"/>
          <p:cNvGraphicFramePr>
            <a:graphicFrameLocks noChangeAspect="1"/>
          </p:cNvGraphicFramePr>
          <p:nvPr/>
        </p:nvGraphicFramePr>
        <p:xfrm>
          <a:off x="4361544" y="4327072"/>
          <a:ext cx="1244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44520" imgH="495000" progId="Equation.DSMT4">
                  <p:embed/>
                </p:oleObj>
              </mc:Choice>
              <mc:Fallback>
                <p:oleObj name="Equation" r:id="rId8" imgW="1244520" imgH="495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1544" y="4327072"/>
                        <a:ext cx="1244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Area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Since </a:t>
            </a:r>
            <a:r>
              <a:rPr lang="en-US" b="1" dirty="0"/>
              <a:t>n</a:t>
            </a:r>
            <a:r>
              <a:rPr lang="en-US" dirty="0"/>
              <a:t> = </a:t>
            </a:r>
            <a:r>
              <a:rPr lang="en-US" b="1" dirty="0" err="1"/>
              <a:t>r</a:t>
            </a:r>
            <a:r>
              <a:rPr lang="en-US" i="1" baseline="-25000" dirty="0" err="1"/>
              <a:t>s</a:t>
            </a:r>
            <a:r>
              <a:rPr lang="en-US" dirty="0"/>
              <a:t> × </a:t>
            </a:r>
            <a:r>
              <a:rPr lang="en-US" b="1" dirty="0"/>
              <a:t>r</a:t>
            </a:r>
            <a:r>
              <a:rPr lang="en-US" i="1" baseline="-25000" dirty="0"/>
              <a:t>t</a:t>
            </a:r>
            <a:r>
              <a:rPr lang="en-US" dirty="0"/>
              <a:t> is normal to both grid curves, we can use </a:t>
            </a:r>
            <a:r>
              <a:rPr lang="en-US" b="1" dirty="0"/>
              <a:t>n</a:t>
            </a:r>
            <a:r>
              <a:rPr lang="en-US" dirty="0"/>
              <a:t> to define the tangent plane to </a:t>
            </a:r>
            <a:r>
              <a:rPr lang="en-US" i="1" dirty="0"/>
              <a:t>S</a:t>
            </a:r>
            <a:r>
              <a:rPr lang="en-US" dirty="0"/>
              <a:t> at 	          as long as </a:t>
            </a:r>
            <a:r>
              <a:rPr lang="en-US" b="1" dirty="0" err="1"/>
              <a:t>r</a:t>
            </a:r>
            <a:r>
              <a:rPr lang="en-US" i="1" baseline="-25000" dirty="0" err="1"/>
              <a:t>s</a:t>
            </a:r>
            <a:r>
              <a:rPr lang="en-US" dirty="0"/>
              <a:t> × </a:t>
            </a:r>
            <a:r>
              <a:rPr lang="en-US" b="1" dirty="0"/>
              <a:t>r</a:t>
            </a:r>
            <a:r>
              <a:rPr lang="en-US" i="1" baseline="-25000" dirty="0"/>
              <a:t>t</a:t>
            </a:r>
            <a:r>
              <a:rPr lang="en-US" dirty="0"/>
              <a:t> ≠ </a:t>
            </a:r>
            <a:r>
              <a:rPr lang="en-US" b="1" dirty="0"/>
              <a:t>0 </a:t>
            </a:r>
            <a:r>
              <a:rPr lang="en-US" dirty="0"/>
              <a:t>(see Figure 6).</a:t>
            </a:r>
          </a:p>
        </p:txBody>
      </p:sp>
      <p:graphicFrame>
        <p:nvGraphicFramePr>
          <p:cNvPr id="135174" name="Object 6"/>
          <p:cNvGraphicFramePr>
            <a:graphicFrameLocks noChangeAspect="1"/>
          </p:cNvGraphicFramePr>
          <p:nvPr/>
        </p:nvGraphicFramePr>
        <p:xfrm>
          <a:off x="6447972" y="1747158"/>
          <a:ext cx="1193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760" imgH="495000" progId="Equation.DSMT4">
                  <p:embed/>
                </p:oleObj>
              </mc:Choice>
              <mc:Fallback>
                <p:oleObj name="Equation" r:id="rId2" imgW="1193760" imgH="495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7972" y="1747158"/>
                        <a:ext cx="11938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619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028700" y="2743200"/>
            <a:ext cx="7086600" cy="305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124200" y="54864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Area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say that </a:t>
            </a:r>
            <a:r>
              <a:rPr lang="en-US" i="1" dirty="0"/>
              <a:t>S</a:t>
            </a:r>
            <a:r>
              <a:rPr lang="en-US" dirty="0"/>
              <a:t> is </a:t>
            </a:r>
            <a:r>
              <a:rPr lang="en-US" b="1" dirty="0"/>
              <a:t>smooth</a:t>
            </a:r>
            <a:r>
              <a:rPr lang="en-US" dirty="0"/>
              <a:t> at 	      if </a:t>
            </a:r>
            <a:r>
              <a:rPr lang="en-US" b="1" dirty="0" err="1"/>
              <a:t>r</a:t>
            </a:r>
            <a:r>
              <a:rPr lang="en-US" i="1" baseline="-25000" dirty="0" err="1"/>
              <a:t>s</a:t>
            </a:r>
            <a:r>
              <a:rPr lang="en-US" dirty="0"/>
              <a:t> and </a:t>
            </a:r>
            <a:r>
              <a:rPr lang="en-US" b="1" dirty="0" err="1"/>
              <a:t>r</a:t>
            </a:r>
            <a:r>
              <a:rPr lang="en-US" i="1" baseline="-25000" dirty="0" err="1"/>
              <a:t>t</a:t>
            </a:r>
            <a:r>
              <a:rPr lang="en-US" dirty="0"/>
              <a:t> are continuous at 	     and 				      so we now know how to construct the tangent plane to a surface </a:t>
            </a:r>
            <a:r>
              <a:rPr lang="en-US" b="1" dirty="0"/>
              <a:t>r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dirty="0"/>
              <a:t>) at every point of smoothness.</a:t>
            </a:r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4439558" y="1317172"/>
          <a:ext cx="1079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280" imgH="495000" progId="Equation.DSMT4">
                  <p:embed/>
                </p:oleObj>
              </mc:Choice>
              <mc:Fallback>
                <p:oleObj name="Equation" r:id="rId2" imgW="107928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558" y="1317172"/>
                        <a:ext cx="1079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2654300" y="1747158"/>
          <a:ext cx="927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00" imgH="495000" progId="Equation.DSMT4">
                  <p:embed/>
                </p:oleObj>
              </mc:Choice>
              <mc:Fallback>
                <p:oleObj name="Equation" r:id="rId4" imgW="927000" imgH="495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1747158"/>
                        <a:ext cx="927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2" name="Object 6"/>
          <p:cNvGraphicFramePr>
            <a:graphicFrameLocks noChangeAspect="1"/>
          </p:cNvGraphicFramePr>
          <p:nvPr/>
        </p:nvGraphicFramePr>
        <p:xfrm>
          <a:off x="4408714" y="1752600"/>
          <a:ext cx="3200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00400" imgH="495000" progId="Equation.DSMT4">
                  <p:embed/>
                </p:oleObj>
              </mc:Choice>
              <mc:Fallback>
                <p:oleObj name="Equation" r:id="rId6" imgW="3200400" imgH="495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714" y="1752600"/>
                        <a:ext cx="3200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5: Constructing an Equation for a Plane Tangent to a Parametric 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 an equation for the plane tangent to the parametric surface 			       at the point   </a:t>
            </a:r>
            <a:r>
              <a:rPr lang="en-US" b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(1, 1)</a:t>
            </a:r>
            <a:r>
              <a:rPr lang="en-US" dirty="0"/>
              <a:t>.</a:t>
            </a:r>
          </a:p>
          <a:p>
            <a:r>
              <a:rPr lang="en-US" b="1" dirty="0"/>
              <a:t>Solution </a:t>
            </a:r>
          </a:p>
          <a:p>
            <a:r>
              <a:rPr lang="en-US" dirty="0"/>
              <a:t>We have 			  and 			         so </a:t>
            </a:r>
          </a:p>
        </p:txBody>
      </p:sp>
      <p:graphicFrame>
        <p:nvGraphicFramePr>
          <p:cNvPr id="138242" name="Object 2"/>
          <p:cNvGraphicFramePr>
            <a:graphicFrameLocks noChangeAspect="1"/>
          </p:cNvGraphicFramePr>
          <p:nvPr/>
        </p:nvGraphicFramePr>
        <p:xfrm>
          <a:off x="3341688" y="1709738"/>
          <a:ext cx="3187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87440" imgH="571320" progId="Equation.DSMT4">
                  <p:embed/>
                </p:oleObj>
              </mc:Choice>
              <mc:Fallback>
                <p:oleObj name="Equation" r:id="rId2" imgW="3187440" imgH="57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1709738"/>
                        <a:ext cx="31877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5" name="Object 5"/>
          <p:cNvGraphicFramePr>
            <a:graphicFrameLocks noChangeAspect="1"/>
          </p:cNvGraphicFramePr>
          <p:nvPr/>
        </p:nvGraphicFramePr>
        <p:xfrm>
          <a:off x="1866902" y="3200400"/>
          <a:ext cx="2400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00120" imgH="469800" progId="Equation.DSMT4">
                  <p:embed/>
                </p:oleObj>
              </mc:Choice>
              <mc:Fallback>
                <p:oleObj name="Equation" r:id="rId4" imgW="240012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2" y="3200400"/>
                        <a:ext cx="2400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6" name="Object 6"/>
          <p:cNvGraphicFramePr>
            <a:graphicFrameLocks noChangeAspect="1"/>
          </p:cNvGraphicFramePr>
          <p:nvPr/>
        </p:nvGraphicFramePr>
        <p:xfrm>
          <a:off x="5067300" y="3194050"/>
          <a:ext cx="2476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76440" imgH="469800" progId="Equation.DSMT4">
                  <p:embed/>
                </p:oleObj>
              </mc:Choice>
              <mc:Fallback>
                <p:oleObj name="Equation" r:id="rId6" imgW="247644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3194050"/>
                        <a:ext cx="2476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8" name="Object 8"/>
          <p:cNvGraphicFramePr>
            <a:graphicFrameLocks noChangeAspect="1"/>
          </p:cNvGraphicFramePr>
          <p:nvPr/>
        </p:nvGraphicFramePr>
        <p:xfrm>
          <a:off x="1855611" y="4385733"/>
          <a:ext cx="876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76240" imgH="469800" progId="Equation.DSMT4">
                  <p:embed/>
                </p:oleObj>
              </mc:Choice>
              <mc:Fallback>
                <p:oleObj name="Equation" r:id="rId8" imgW="87624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611" y="4385733"/>
                        <a:ext cx="876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9" name="Object 9"/>
          <p:cNvGraphicFramePr>
            <a:graphicFrameLocks noChangeAspect="1"/>
          </p:cNvGraphicFramePr>
          <p:nvPr/>
        </p:nvGraphicFramePr>
        <p:xfrm>
          <a:off x="2754489" y="3848100"/>
          <a:ext cx="18923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92160" imgH="1562040" progId="Equation.DSMT4">
                  <p:embed/>
                </p:oleObj>
              </mc:Choice>
              <mc:Fallback>
                <p:oleObj name="Equation" r:id="rId10" imgW="1892160" imgH="1562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489" y="3848100"/>
                        <a:ext cx="18923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0" name="Object 10"/>
          <p:cNvGraphicFramePr>
            <a:graphicFrameLocks noChangeAspect="1"/>
          </p:cNvGraphicFramePr>
          <p:nvPr/>
        </p:nvGraphicFramePr>
        <p:xfrm>
          <a:off x="4670425" y="4395788"/>
          <a:ext cx="2628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28720" imgH="469800" progId="Equation.DSMT4">
                  <p:embed/>
                </p:oleObj>
              </mc:Choice>
              <mc:Fallback>
                <p:oleObj name="Equation" r:id="rId12" imgW="2628720" imgH="469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425" y="4395788"/>
                        <a:ext cx="2628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Surfaces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as curves are objects describable with a single parameter, surfaces are, in general, objects describable with two parameters. We can do so in a very literal fashion with a vector function of the form </a:t>
            </a:r>
            <a:br>
              <a:rPr lang="en-US" dirty="0"/>
            </a:br>
            <a:r>
              <a:rPr lang="en-US" dirty="0"/>
              <a:t>				         where the parameters </a:t>
            </a:r>
            <a:r>
              <a:rPr lang="en-US" i="1" dirty="0"/>
              <a:t>s</a:t>
            </a:r>
            <a:r>
              <a:rPr lang="en-US" dirty="0"/>
              <a:t> and </a:t>
            </a:r>
            <a:r>
              <a:rPr lang="en-US" i="1" dirty="0"/>
              <a:t>t</a:t>
            </a:r>
            <a:r>
              <a:rPr lang="en-US" dirty="0"/>
              <a:t> are allowed to take on values in a prescribed parameter region. For the purposes of comparison, the elliptic paraboloid shown in Figure 1 can be defined in the following ways. </a:t>
            </a:r>
          </a:p>
        </p:txBody>
      </p:sp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587828" y="3004458"/>
          <a:ext cx="4229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28920" imgH="520560" progId="Equation.DSMT4">
                  <p:embed/>
                </p:oleObj>
              </mc:Choice>
              <mc:Fallback>
                <p:oleObj name="Equation" r:id="rId2" imgW="4228920" imgH="52056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28" y="3004458"/>
                        <a:ext cx="4229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Constructing an Equation for a Plane Tangent to a Parametric Surface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Thus, 				  is normal to the tangent plane when </a:t>
            </a:r>
            <a:r>
              <a:rPr lang="en-US" i="1" dirty="0"/>
              <a:t>s</a:t>
            </a:r>
            <a:r>
              <a:rPr lang="en-US" dirty="0"/>
              <a:t> = 1 and </a:t>
            </a:r>
            <a:r>
              <a:rPr lang="en-US" i="1" dirty="0"/>
              <a:t>t</a:t>
            </a:r>
            <a:r>
              <a:rPr lang="en-US" dirty="0"/>
              <a:t> = 1, and since 			    we have the following equation for the plane.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Alternatively, since 		        and 		     the tangent plane can be described parametrically with the vector function  </a:t>
            </a:r>
          </a:p>
        </p:txBody>
      </p:sp>
      <p:graphicFrame>
        <p:nvGraphicFramePr>
          <p:cNvPr id="139266" name="Object 2"/>
          <p:cNvGraphicFramePr>
            <a:graphicFrameLocks noChangeAspect="1"/>
          </p:cNvGraphicFramePr>
          <p:nvPr/>
        </p:nvGraphicFramePr>
        <p:xfrm>
          <a:off x="1431470" y="1338944"/>
          <a:ext cx="285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57320" imgH="469800" progId="Equation.DSMT4">
                  <p:embed/>
                </p:oleObj>
              </mc:Choice>
              <mc:Fallback>
                <p:oleObj name="Equation" r:id="rId2" imgW="285732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470" y="1338944"/>
                        <a:ext cx="285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5969000" y="1763486"/>
          <a:ext cx="2260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60440" imgH="469800" progId="Equation.DSMT4">
                  <p:embed/>
                </p:oleObj>
              </mc:Choice>
              <mc:Fallback>
                <p:oleObj name="Equation" r:id="rId4" imgW="226044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1763486"/>
                        <a:ext cx="2260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69" name="Object 5"/>
          <p:cNvGraphicFramePr>
            <a:graphicFrameLocks noChangeAspect="1"/>
          </p:cNvGraphicFramePr>
          <p:nvPr/>
        </p:nvGraphicFramePr>
        <p:xfrm>
          <a:off x="3376386" y="3722914"/>
          <a:ext cx="2273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73040" imgH="469800" progId="Equation.DSMT4">
                  <p:embed/>
                </p:oleObj>
              </mc:Choice>
              <mc:Fallback>
                <p:oleObj name="Equation" r:id="rId6" imgW="227304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386" y="3722914"/>
                        <a:ext cx="2273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0" name="Object 6"/>
          <p:cNvGraphicFramePr>
            <a:graphicFrameLocks noChangeAspect="1"/>
          </p:cNvGraphicFramePr>
          <p:nvPr/>
        </p:nvGraphicFramePr>
        <p:xfrm>
          <a:off x="6400800" y="3722914"/>
          <a:ext cx="2362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61960" imgH="469800" progId="Equation.DSMT4">
                  <p:embed/>
                </p:oleObj>
              </mc:Choice>
              <mc:Fallback>
                <p:oleObj name="Equation" r:id="rId8" imgW="236196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722914"/>
                        <a:ext cx="2362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1" name="Object 7"/>
          <p:cNvGraphicFramePr>
            <a:graphicFrameLocks noChangeAspect="1"/>
          </p:cNvGraphicFramePr>
          <p:nvPr/>
        </p:nvGraphicFramePr>
        <p:xfrm>
          <a:off x="601663" y="2876550"/>
          <a:ext cx="4394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394160" imgH="545760" progId="Equation.DSMT4">
                  <p:embed/>
                </p:oleObj>
              </mc:Choice>
              <mc:Fallback>
                <p:oleObj name="Equation" r:id="rId10" imgW="4394160" imgH="5457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2876550"/>
                        <a:ext cx="43942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2" name="Object 8"/>
          <p:cNvGraphicFramePr>
            <a:graphicFrameLocks noChangeAspect="1"/>
          </p:cNvGraphicFramePr>
          <p:nvPr/>
        </p:nvGraphicFramePr>
        <p:xfrm>
          <a:off x="4991100" y="2982913"/>
          <a:ext cx="977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77760" imgH="380880" progId="Equation.DSMT4">
                  <p:embed/>
                </p:oleObj>
              </mc:Choice>
              <mc:Fallback>
                <p:oleObj name="Equation" r:id="rId12" imgW="97776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2982913"/>
                        <a:ext cx="977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3" name="Object 9"/>
          <p:cNvGraphicFramePr>
            <a:graphicFrameLocks noChangeAspect="1"/>
          </p:cNvGraphicFramePr>
          <p:nvPr/>
        </p:nvGraphicFramePr>
        <p:xfrm>
          <a:off x="6054725" y="2982913"/>
          <a:ext cx="1701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01720" imgH="355320" progId="Equation.DSMT4">
                  <p:embed/>
                </p:oleObj>
              </mc:Choice>
              <mc:Fallback>
                <p:oleObj name="Equation" r:id="rId14" imgW="1701720" imgH="3553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725" y="2982913"/>
                        <a:ext cx="1701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4" name="Object 10"/>
          <p:cNvGraphicFramePr>
            <a:graphicFrameLocks noChangeAspect="1"/>
          </p:cNvGraphicFramePr>
          <p:nvPr/>
        </p:nvGraphicFramePr>
        <p:xfrm>
          <a:off x="7806267" y="2983089"/>
          <a:ext cx="68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85800" imgH="279360" progId="Equation.DSMT4">
                  <p:embed/>
                </p:oleObj>
              </mc:Choice>
              <mc:Fallback>
                <p:oleObj name="Equation" r:id="rId16" imgW="68580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6267" y="2983089"/>
                        <a:ext cx="685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Constructing an Equation for a Plane Tangent to a Parametric Surface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illustration of the surface</a:t>
            </a:r>
            <a:br>
              <a:rPr lang="en-US" dirty="0"/>
            </a:br>
            <a:r>
              <a:rPr lang="en-US" dirty="0"/>
              <a:t>			      (in blue)</a:t>
            </a:r>
            <a:br>
              <a:rPr lang="en-US" dirty="0"/>
            </a:br>
            <a:r>
              <a:rPr lang="en-US" dirty="0"/>
              <a:t>and the plane tangent at the</a:t>
            </a:r>
            <a:br>
              <a:rPr lang="en-US" dirty="0"/>
            </a:br>
            <a:r>
              <a:rPr lang="en-US" dirty="0"/>
              <a:t>point </a:t>
            </a:r>
            <a:r>
              <a:rPr lang="en-US" b="1" dirty="0"/>
              <a:t>r</a:t>
            </a:r>
            <a:r>
              <a:rPr lang="en-US" dirty="0"/>
              <a:t>(1, 1) (in red) is shown</a:t>
            </a:r>
            <a:br>
              <a:rPr lang="en-US" dirty="0"/>
            </a:br>
            <a:r>
              <a:rPr lang="en-US" dirty="0"/>
              <a:t> in Figure 7. </a:t>
            </a:r>
          </a:p>
        </p:txBody>
      </p:sp>
      <p:graphicFrame>
        <p:nvGraphicFramePr>
          <p:cNvPr id="140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408930"/>
              </p:ext>
            </p:extLst>
          </p:nvPr>
        </p:nvGraphicFramePr>
        <p:xfrm>
          <a:off x="400050" y="1441450"/>
          <a:ext cx="91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482400" progId="Equation.DSMT4">
                  <p:embed/>
                </p:oleObj>
              </mc:Choice>
              <mc:Fallback>
                <p:oleObj name="Equation" r:id="rId2" imgW="91440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441450"/>
                        <a:ext cx="914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1" name="Object 3"/>
          <p:cNvGraphicFramePr>
            <a:graphicFrameLocks noChangeAspect="1"/>
          </p:cNvGraphicFramePr>
          <p:nvPr/>
        </p:nvGraphicFramePr>
        <p:xfrm>
          <a:off x="1371600" y="1447800"/>
          <a:ext cx="3848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48040" imgH="469800" progId="Equation.DSMT4">
                  <p:embed/>
                </p:oleObj>
              </mc:Choice>
              <mc:Fallback>
                <p:oleObj name="Equation" r:id="rId4" imgW="384804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47800"/>
                        <a:ext cx="3848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2" name="Object 4"/>
          <p:cNvGraphicFramePr>
            <a:graphicFrameLocks noChangeAspect="1"/>
          </p:cNvGraphicFramePr>
          <p:nvPr/>
        </p:nvGraphicFramePr>
        <p:xfrm>
          <a:off x="1355272" y="2044700"/>
          <a:ext cx="4229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228920" imgH="469800" progId="Equation.DSMT4">
                  <p:embed/>
                </p:oleObj>
              </mc:Choice>
              <mc:Fallback>
                <p:oleObj name="Equation" r:id="rId6" imgW="422892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272" y="2044700"/>
                        <a:ext cx="4229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1355272" y="2654300"/>
          <a:ext cx="3835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35080" imgH="469800" progId="Equation.DSMT4">
                  <p:embed/>
                </p:oleObj>
              </mc:Choice>
              <mc:Fallback>
                <p:oleObj name="Equation" r:id="rId8" imgW="383508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272" y="2654300"/>
                        <a:ext cx="3835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648200" y="2209800"/>
            <a:ext cx="4114800" cy="3723620"/>
            <a:chOff x="4648200" y="2209800"/>
            <a:chExt cx="4114800" cy="3723620"/>
          </a:xfrm>
        </p:grpSpPr>
        <p:pic>
          <p:nvPicPr>
            <p:cNvPr id="140294" name="Picture 6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5410200" y="2209800"/>
              <a:ext cx="3352800" cy="3479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4648200" y="5410200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Figure 7</a:t>
              </a:r>
            </a:p>
          </p:txBody>
        </p:sp>
      </p:grpSp>
      <p:graphicFrame>
        <p:nvGraphicFramePr>
          <p:cNvPr id="140295" name="Object 7"/>
          <p:cNvGraphicFramePr>
            <a:graphicFrameLocks noChangeAspect="1"/>
          </p:cNvGraphicFramePr>
          <p:nvPr/>
        </p:nvGraphicFramePr>
        <p:xfrm>
          <a:off x="573314" y="3749725"/>
          <a:ext cx="3149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149280" imgH="571320" progId="Equation.DSMT4">
                  <p:embed/>
                </p:oleObj>
              </mc:Choice>
              <mc:Fallback>
                <p:oleObj name="Equation" r:id="rId11" imgW="3149280" imgH="5713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314" y="3749725"/>
                        <a:ext cx="3149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Area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To determine the area of a surface </a:t>
            </a:r>
            <a:r>
              <a:rPr lang="en-US" i="1" dirty="0"/>
              <a:t>S</a:t>
            </a:r>
            <a:r>
              <a:rPr lang="en-US" dirty="0"/>
              <a:t> defined by the vector function 	      over a region </a:t>
            </a:r>
            <a:r>
              <a:rPr lang="en-US" i="1" dirty="0"/>
              <a:t>R</a:t>
            </a:r>
            <a:r>
              <a:rPr lang="en-US" dirty="0"/>
              <a:t> of the </a:t>
            </a:r>
            <a:r>
              <a:rPr lang="en-US" i="1" dirty="0" err="1"/>
              <a:t>st</a:t>
            </a:r>
            <a:r>
              <a:rPr lang="en-US" dirty="0"/>
              <a:t>-plane, we divide </a:t>
            </a:r>
            <a:r>
              <a:rPr lang="en-US" i="1" dirty="0"/>
              <a:t>R</a:t>
            </a:r>
            <a:r>
              <a:rPr lang="en-US" dirty="0"/>
              <a:t> into an array of rectangles as shown in Figure 8 and add up the areas of the corresponding subdivisions of </a:t>
            </a:r>
            <a:r>
              <a:rPr lang="en-US" i="1" dirty="0"/>
              <a:t>S</a:t>
            </a:r>
            <a:r>
              <a:rPr lang="en-US" dirty="0"/>
              <a:t>. </a:t>
            </a:r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2853872" y="1763486"/>
          <a:ext cx="825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480" imgH="469800" progId="Equation.DSMT4">
                  <p:embed/>
                </p:oleObj>
              </mc:Choice>
              <mc:Fallback>
                <p:oleObj name="Equation" r:id="rId2" imgW="82548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3872" y="1763486"/>
                        <a:ext cx="825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504950" y="3429000"/>
            <a:ext cx="7343003" cy="2640330"/>
            <a:chOff x="1504950" y="3429000"/>
            <a:chExt cx="7343003" cy="2640330"/>
          </a:xfrm>
        </p:grpSpPr>
        <p:pic>
          <p:nvPicPr>
            <p:cNvPr id="142339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1504950" y="3429000"/>
              <a:ext cx="6134100" cy="253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7477898" y="5546110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Figure 8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Area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	        be the lower-left corner of the highlighted rectangle in the </a:t>
            </a:r>
            <a:r>
              <a:rPr lang="en-US" i="1" dirty="0" err="1"/>
              <a:t>st</a:t>
            </a:r>
            <a:r>
              <a:rPr lang="en-US" dirty="0"/>
              <a:t>-plane, and consider the highlighted subdivision 		  </a:t>
            </a:r>
            <a:br>
              <a:rPr lang="en-US" dirty="0"/>
            </a:br>
            <a:r>
              <a:rPr lang="en-US" dirty="0"/>
              <a:t>    is approximated by a </a:t>
            </a:r>
            <a:br>
              <a:rPr lang="en-US" dirty="0"/>
            </a:br>
            <a:r>
              <a:rPr lang="en-US" dirty="0"/>
              <a:t>parallelogram in the plane</a:t>
            </a:r>
            <a:br>
              <a:rPr lang="en-US" dirty="0"/>
            </a:br>
            <a:r>
              <a:rPr lang="en-US" dirty="0"/>
              <a:t>tangent to </a:t>
            </a:r>
            <a:r>
              <a:rPr lang="en-US" i="1" dirty="0"/>
              <a:t>S</a:t>
            </a:r>
            <a:r>
              <a:rPr lang="en-US" dirty="0"/>
              <a:t> at the point </a:t>
            </a:r>
            <a:br>
              <a:rPr lang="en-US" dirty="0"/>
            </a:br>
            <a:r>
              <a:rPr lang="en-US" dirty="0"/>
              <a:t>	     as shown in Figure 9.</a:t>
            </a:r>
          </a:p>
        </p:txBody>
      </p:sp>
      <p:graphicFrame>
        <p:nvGraphicFramePr>
          <p:cNvPr id="143362" name="Object 2"/>
          <p:cNvGraphicFramePr>
            <a:graphicFrameLocks noChangeAspect="1"/>
          </p:cNvGraphicFramePr>
          <p:nvPr/>
        </p:nvGraphicFramePr>
        <p:xfrm>
          <a:off x="1110545" y="1268589"/>
          <a:ext cx="927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571320" progId="Equation.DSMT4">
                  <p:embed/>
                </p:oleObj>
              </mc:Choice>
              <mc:Fallback>
                <p:oleObj name="Equation" r:id="rId2" imgW="927000" imgH="57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0545" y="1268589"/>
                        <a:ext cx="9271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787280"/>
              </p:ext>
            </p:extLst>
          </p:nvPr>
        </p:nvGraphicFramePr>
        <p:xfrm>
          <a:off x="2298700" y="2209800"/>
          <a:ext cx="1054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080" imgH="469800" progId="Equation.DSMT4">
                  <p:embed/>
                </p:oleObj>
              </mc:Choice>
              <mc:Fallback>
                <p:oleObj name="Equation" r:id="rId4" imgW="105408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2209800"/>
                        <a:ext cx="1054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4" name="Object 4"/>
          <p:cNvGraphicFramePr>
            <a:graphicFrameLocks noChangeAspect="1"/>
          </p:cNvGraphicFramePr>
          <p:nvPr/>
        </p:nvGraphicFramePr>
        <p:xfrm>
          <a:off x="575733" y="3832578"/>
          <a:ext cx="1193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760" imgH="571320" progId="Equation.DSMT4">
                  <p:embed/>
                </p:oleObj>
              </mc:Choice>
              <mc:Fallback>
                <p:oleObj name="Equation" r:id="rId6" imgW="119376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33" y="3832578"/>
                        <a:ext cx="1193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66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910138" y="2451491"/>
            <a:ext cx="4005262" cy="349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200400" y="54102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9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924886"/>
              </p:ext>
            </p:extLst>
          </p:nvPr>
        </p:nvGraphicFramePr>
        <p:xfrm>
          <a:off x="520700" y="2620434"/>
          <a:ext cx="31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7160" imgH="469800" progId="Equation.DSMT4">
                  <p:embed/>
                </p:oleObj>
              </mc:Choice>
              <mc:Fallback>
                <p:oleObj name="Equation" r:id="rId9" imgW="3171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620434"/>
                        <a:ext cx="31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Area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vectors defining the parallelogram are approximately</a:t>
            </a:r>
          </a:p>
          <a:p>
            <a:endParaRPr lang="en-US" dirty="0"/>
          </a:p>
          <a:p>
            <a:r>
              <a:rPr lang="en-US" dirty="0"/>
              <a:t>and</a:t>
            </a:r>
          </a:p>
          <a:p>
            <a:endParaRPr lang="en-US" dirty="0"/>
          </a:p>
          <a:p>
            <a:r>
              <a:rPr lang="en-US" dirty="0"/>
              <a:t>so the area of      is approximately 			</a:t>
            </a:r>
            <a:br>
              <a:rPr lang="en-US" dirty="0"/>
            </a:br>
            <a:r>
              <a:rPr lang="en-US" dirty="0"/>
              <a:t>and hence the total area of </a:t>
            </a:r>
            <a:r>
              <a:rPr lang="en-US" i="1" dirty="0"/>
              <a:t>S</a:t>
            </a:r>
            <a:r>
              <a:rPr lang="en-US" dirty="0"/>
              <a:t> is approximately</a:t>
            </a:r>
          </a:p>
          <a:p>
            <a:endParaRPr lang="en-US" dirty="0"/>
          </a:p>
        </p:txBody>
      </p:sp>
      <p:graphicFrame>
        <p:nvGraphicFramePr>
          <p:cNvPr id="143365" name="Object 5"/>
          <p:cNvGraphicFramePr>
            <a:graphicFrameLocks noChangeAspect="1"/>
          </p:cNvGraphicFramePr>
          <p:nvPr/>
        </p:nvGraphicFramePr>
        <p:xfrm>
          <a:off x="2089150" y="2286000"/>
          <a:ext cx="4965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65480" imgH="571320" progId="Equation.DSMT4">
                  <p:embed/>
                </p:oleObj>
              </mc:Choice>
              <mc:Fallback>
                <p:oleObj name="Equation" r:id="rId2" imgW="4965480" imgH="571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2286000"/>
                        <a:ext cx="49657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2063750" y="3162300"/>
          <a:ext cx="5016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16240" imgH="571320" progId="Equation.DSMT4">
                  <p:embed/>
                </p:oleObj>
              </mc:Choice>
              <mc:Fallback>
                <p:oleObj name="Equation" r:id="rId4" imgW="5016240" imgH="571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3162300"/>
                        <a:ext cx="5016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1" name="Object 7"/>
          <p:cNvGraphicFramePr>
            <a:graphicFrameLocks noChangeAspect="1"/>
          </p:cNvGraphicFramePr>
          <p:nvPr/>
        </p:nvGraphicFramePr>
        <p:xfrm>
          <a:off x="2643011" y="3842456"/>
          <a:ext cx="31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160" imgH="469800" progId="Equation.DSMT4">
                  <p:embed/>
                </p:oleObj>
              </mc:Choice>
              <mc:Fallback>
                <p:oleObj name="Equation" r:id="rId6" imgW="31716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011" y="3842456"/>
                        <a:ext cx="31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406665"/>
              </p:ext>
            </p:extLst>
          </p:nvPr>
        </p:nvGraphicFramePr>
        <p:xfrm>
          <a:off x="5397500" y="3714750"/>
          <a:ext cx="3556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55720" imgH="634680" progId="Equation.DSMT4">
                  <p:embed/>
                </p:oleObj>
              </mc:Choice>
              <mc:Fallback>
                <p:oleObj name="Equation" r:id="rId8" imgW="3555720" imgH="6346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3714750"/>
                        <a:ext cx="3556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2406650" y="4759325"/>
          <a:ext cx="43307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330440" imgH="965160" progId="Equation.DSMT4">
                  <p:embed/>
                </p:oleObj>
              </mc:Choice>
              <mc:Fallback>
                <p:oleObj name="Equation" r:id="rId10" imgW="4330440" imgH="9651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4759325"/>
                        <a:ext cx="43307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Area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use the limit of this Riemann sum as the definition of the area of a parametrically defined surface.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Area of a Parametric Surface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536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Given the surface S defined by a smooth vector function 		           the </a:t>
            </a:r>
            <a:r>
              <a:rPr lang="en-US" b="1" dirty="0">
                <a:solidFill>
                  <a:srgbClr val="C00000"/>
                </a:solidFill>
              </a:rPr>
              <a:t>surface area 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) of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is</a:t>
            </a:r>
          </a:p>
        </p:txBody>
      </p:sp>
      <p:graphicFrame>
        <p:nvGraphicFramePr>
          <p:cNvPr id="145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748510"/>
              </p:ext>
            </p:extLst>
          </p:nvPr>
        </p:nvGraphicFramePr>
        <p:xfrm>
          <a:off x="1872121" y="1736090"/>
          <a:ext cx="2197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97080" imgH="469800" progId="Equation.DSMT4">
                  <p:embed/>
                </p:oleObj>
              </mc:Choice>
              <mc:Fallback>
                <p:oleObj name="Equation" r:id="rId2" imgW="219708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121" y="1736090"/>
                        <a:ext cx="2197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758612"/>
              </p:ext>
            </p:extLst>
          </p:nvPr>
        </p:nvGraphicFramePr>
        <p:xfrm>
          <a:off x="3197860" y="2282190"/>
          <a:ext cx="26797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79480" imgH="812520" progId="Equation.DSMT4">
                  <p:embed/>
                </p:oleObj>
              </mc:Choice>
              <mc:Fallback>
                <p:oleObj name="Equation" r:id="rId4" imgW="2679480" imgH="8125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860" y="2282190"/>
                        <a:ext cx="26797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Finding the Area of a Parametric 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area of the surface defined by the function 			         over the region </a:t>
            </a:r>
            <a:r>
              <a:rPr lang="en-US" i="1" dirty="0"/>
              <a:t>s</a:t>
            </a:r>
            <a:r>
              <a:rPr lang="en-US" baseline="30000" dirty="0"/>
              <a:t>2</a:t>
            </a:r>
            <a:r>
              <a:rPr lang="en-US" dirty="0"/>
              <a:t>+ </a:t>
            </a:r>
            <a:r>
              <a:rPr lang="en-US" i="1" dirty="0"/>
              <a:t>t</a:t>
            </a:r>
            <a:r>
              <a:rPr lang="en-US" baseline="30000" dirty="0"/>
              <a:t>2</a:t>
            </a:r>
            <a:r>
              <a:rPr lang="en-US" dirty="0"/>
              <a:t> ≤ 1.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The vector function </a:t>
            </a:r>
            <a:r>
              <a:rPr lang="en-US" b="1" dirty="0"/>
              <a:t>r</a:t>
            </a:r>
            <a:r>
              <a:rPr lang="en-US" dirty="0"/>
              <a:t> traces out 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paraboloid</a:t>
            </a:r>
            <a:r>
              <a:rPr lang="en-US" dirty="0"/>
              <a:t> shown in Figure 10</a:t>
            </a:r>
            <a:br>
              <a:rPr lang="en-US" dirty="0"/>
            </a:br>
            <a:r>
              <a:rPr lang="en-US" dirty="0"/>
              <a:t>over the circular region </a:t>
            </a:r>
            <a:r>
              <a:rPr lang="en-US" i="1" dirty="0"/>
              <a:t>R</a:t>
            </a:r>
            <a:r>
              <a:rPr lang="en-US" dirty="0"/>
              <a:t> defined</a:t>
            </a:r>
            <a:br>
              <a:rPr lang="en-US" dirty="0"/>
            </a:br>
            <a:r>
              <a:rPr lang="en-US" dirty="0"/>
              <a:t>by </a:t>
            </a:r>
            <a:r>
              <a:rPr lang="en-US" i="1" dirty="0"/>
              <a:t>s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t</a:t>
            </a:r>
            <a:r>
              <a:rPr lang="en-US" baseline="30000" dirty="0"/>
              <a:t>2</a:t>
            </a:r>
            <a:r>
              <a:rPr lang="en-US" dirty="0"/>
              <a:t> ≤ 1 (note that this is also</a:t>
            </a:r>
            <a:br>
              <a:rPr lang="en-US" dirty="0"/>
            </a:br>
            <a:r>
              <a:rPr lang="en-US" dirty="0"/>
              <a:t>the region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y</a:t>
            </a:r>
            <a:r>
              <a:rPr lang="en-US" baseline="30000" dirty="0"/>
              <a:t>2</a:t>
            </a:r>
            <a:r>
              <a:rPr lang="en-US" dirty="0"/>
              <a:t> ≤ 1 in the </a:t>
            </a:r>
            <a:r>
              <a:rPr lang="en-US" i="1" dirty="0" err="1"/>
              <a:t>xy</a:t>
            </a:r>
            <a:r>
              <a:rPr lang="en-US" dirty="0"/>
              <a:t>-plane,</a:t>
            </a:r>
            <a:br>
              <a:rPr lang="en-US" dirty="0"/>
            </a:br>
            <a:r>
              <a:rPr lang="en-US" dirty="0"/>
              <a:t>since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s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t</a:t>
            </a:r>
            <a:r>
              <a:rPr lang="en-US" dirty="0"/>
              <a:t> in the definition</a:t>
            </a:r>
            <a:br>
              <a:rPr lang="en-US" dirty="0"/>
            </a:br>
            <a:r>
              <a:rPr lang="en-US" dirty="0"/>
              <a:t>of </a:t>
            </a:r>
            <a:r>
              <a:rPr lang="en-US" b="1" dirty="0"/>
              <a:t>r</a:t>
            </a:r>
            <a:r>
              <a:rPr lang="en-US" dirty="0"/>
              <a:t>). </a:t>
            </a:r>
          </a:p>
        </p:txBody>
      </p:sp>
      <p:graphicFrame>
        <p:nvGraphicFramePr>
          <p:cNvPr id="146434" name="Object 2"/>
          <p:cNvGraphicFramePr>
            <a:graphicFrameLocks noChangeAspect="1"/>
          </p:cNvGraphicFramePr>
          <p:nvPr/>
        </p:nvGraphicFramePr>
        <p:xfrm>
          <a:off x="604838" y="1698625"/>
          <a:ext cx="3263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63760" imgH="571320" progId="Equation.DSMT4">
                  <p:embed/>
                </p:oleObj>
              </mc:Choice>
              <mc:Fallback>
                <p:oleObj name="Equation" r:id="rId2" imgW="3263760" imgH="57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1698625"/>
                        <a:ext cx="32639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771803" y="2209800"/>
            <a:ext cx="4295997" cy="3810000"/>
            <a:chOff x="4771803" y="2209800"/>
            <a:chExt cx="4295997" cy="3810000"/>
          </a:xfrm>
        </p:grpSpPr>
        <p:pic>
          <p:nvPicPr>
            <p:cNvPr id="146435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5931029" y="2209800"/>
              <a:ext cx="3136771" cy="370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771803" y="5496580"/>
              <a:ext cx="15527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Figure 10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Finding the Area of a Parametric Surface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			and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						     and</a:t>
            </a:r>
          </a:p>
        </p:txBody>
      </p:sp>
      <p:graphicFrame>
        <p:nvGraphicFramePr>
          <p:cNvPr id="147458" name="Object 2"/>
          <p:cNvGraphicFramePr>
            <a:graphicFrameLocks noChangeAspect="1"/>
          </p:cNvGraphicFramePr>
          <p:nvPr/>
        </p:nvGraphicFramePr>
        <p:xfrm>
          <a:off x="1461911" y="1317978"/>
          <a:ext cx="1727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6920" imgH="469800" progId="Equation.DSMT4">
                  <p:embed/>
                </p:oleObj>
              </mc:Choice>
              <mc:Fallback>
                <p:oleObj name="Equation" r:id="rId2" imgW="172692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911" y="1317978"/>
                        <a:ext cx="1727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59" name="Object 3"/>
          <p:cNvGraphicFramePr>
            <a:graphicFrameLocks noChangeAspect="1"/>
          </p:cNvGraphicFramePr>
          <p:nvPr/>
        </p:nvGraphicFramePr>
        <p:xfrm>
          <a:off x="3984977" y="1317978"/>
          <a:ext cx="1803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03240" imgH="469800" progId="Equation.DSMT4">
                  <p:embed/>
                </p:oleObj>
              </mc:Choice>
              <mc:Fallback>
                <p:oleObj name="Equation" r:id="rId4" imgW="180324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977" y="1317978"/>
                        <a:ext cx="1803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360657"/>
              </p:ext>
            </p:extLst>
          </p:nvPr>
        </p:nvGraphicFramePr>
        <p:xfrm>
          <a:off x="1022350" y="3773488"/>
          <a:ext cx="5308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08560" imgH="609480" progId="Equation.DSMT4">
                  <p:embed/>
                </p:oleObj>
              </mc:Choice>
              <mc:Fallback>
                <p:oleObj name="Equation" r:id="rId6" imgW="5308560" imgH="609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" y="3773488"/>
                        <a:ext cx="5308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549953"/>
              </p:ext>
            </p:extLst>
          </p:nvPr>
        </p:nvGraphicFramePr>
        <p:xfrm>
          <a:off x="2305050" y="2554288"/>
          <a:ext cx="673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40" imgH="431640" progId="Equation.DSMT4">
                  <p:embed/>
                </p:oleObj>
              </mc:Choice>
              <mc:Fallback>
                <p:oleObj name="Equation" r:id="rId8" imgW="672840" imgH="431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2554288"/>
                        <a:ext cx="673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4" name="Object 8"/>
          <p:cNvGraphicFramePr>
            <a:graphicFrameLocks noChangeAspect="1"/>
          </p:cNvGraphicFramePr>
          <p:nvPr/>
        </p:nvGraphicFramePr>
        <p:xfrm>
          <a:off x="3049588" y="1978025"/>
          <a:ext cx="17907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90640" imgH="1562040" progId="Equation.DSMT4">
                  <p:embed/>
                </p:oleObj>
              </mc:Choice>
              <mc:Fallback>
                <p:oleObj name="Equation" r:id="rId10" imgW="1790640" imgH="1562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588" y="1978025"/>
                        <a:ext cx="17907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280441"/>
              </p:ext>
            </p:extLst>
          </p:nvPr>
        </p:nvGraphicFramePr>
        <p:xfrm>
          <a:off x="4883150" y="2519363"/>
          <a:ext cx="2095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95200" imgH="482400" progId="Equation.DSMT4">
                  <p:embed/>
                </p:oleObj>
              </mc:Choice>
              <mc:Fallback>
                <p:oleObj name="Equation" r:id="rId12" imgW="2095200" imgH="4824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2519363"/>
                        <a:ext cx="2095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6" name="Object 10"/>
          <p:cNvGraphicFramePr>
            <a:graphicFrameLocks noChangeAspect="1"/>
          </p:cNvGraphicFramePr>
          <p:nvPr/>
        </p:nvGraphicFramePr>
        <p:xfrm>
          <a:off x="1357313" y="4624388"/>
          <a:ext cx="711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11000" imgH="469800" progId="Equation.DSMT4">
                  <p:embed/>
                </p:oleObj>
              </mc:Choice>
              <mc:Fallback>
                <p:oleObj name="Equation" r:id="rId14" imgW="711000" imgH="469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4624388"/>
                        <a:ext cx="711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7" name="Object 11"/>
          <p:cNvGraphicFramePr>
            <a:graphicFrameLocks noChangeAspect="1"/>
          </p:cNvGraphicFramePr>
          <p:nvPr/>
        </p:nvGraphicFramePr>
        <p:xfrm>
          <a:off x="2111022" y="4563533"/>
          <a:ext cx="1879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79560" imgH="812520" progId="Equation.DSMT4">
                  <p:embed/>
                </p:oleObj>
              </mc:Choice>
              <mc:Fallback>
                <p:oleObj name="Equation" r:id="rId16" imgW="1879560" imgH="8125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022" y="4563533"/>
                        <a:ext cx="18796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8" name="Object 12"/>
          <p:cNvGraphicFramePr>
            <a:graphicFrameLocks noChangeAspect="1"/>
          </p:cNvGraphicFramePr>
          <p:nvPr/>
        </p:nvGraphicFramePr>
        <p:xfrm>
          <a:off x="4010378" y="4526844"/>
          <a:ext cx="3784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784320" imgH="888840" progId="Equation.DSMT4">
                  <p:embed/>
                </p:oleObj>
              </mc:Choice>
              <mc:Fallback>
                <p:oleObj name="Equation" r:id="rId18" imgW="3784320" imgH="8888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378" y="4526844"/>
                        <a:ext cx="37846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Finding the Area of a Parametric Surface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double integral is easier to evaluate if we convert to polar coordinates by letting </a:t>
            </a: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i="1" dirty="0"/>
              <a:t>r</a:t>
            </a:r>
            <a:r>
              <a:rPr lang="en-US" dirty="0"/>
              <a:t> cos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𝜃</a:t>
            </a:r>
            <a:r>
              <a:rPr lang="en-US" dirty="0"/>
              <a:t> and </a:t>
            </a:r>
            <a:r>
              <a:rPr lang="en-US" i="1" dirty="0"/>
              <a:t>t</a:t>
            </a:r>
            <a:r>
              <a:rPr lang="en-US" dirty="0"/>
              <a:t> = </a:t>
            </a:r>
            <a:r>
              <a:rPr lang="en-US" i="1" dirty="0"/>
              <a:t>r</a:t>
            </a:r>
            <a:r>
              <a:rPr lang="en-US" dirty="0"/>
              <a:t> sin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𝜃</a:t>
            </a:r>
            <a:r>
              <a:rPr lang="en-US" dirty="0"/>
              <a:t>.</a:t>
            </a:r>
          </a:p>
        </p:txBody>
      </p:sp>
      <p:graphicFrame>
        <p:nvGraphicFramePr>
          <p:cNvPr id="148482" name="Object 2"/>
          <p:cNvGraphicFramePr>
            <a:graphicFrameLocks noChangeAspect="1"/>
          </p:cNvGraphicFramePr>
          <p:nvPr/>
        </p:nvGraphicFramePr>
        <p:xfrm>
          <a:off x="863600" y="2514600"/>
          <a:ext cx="34417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41600" imgH="888840" progId="Equation.DSMT4">
                  <p:embed/>
                </p:oleObj>
              </mc:Choice>
              <mc:Fallback>
                <p:oleObj name="Equation" r:id="rId2" imgW="3441600" imgH="8888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514600"/>
                        <a:ext cx="34417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778357"/>
              </p:ext>
            </p:extLst>
          </p:nvPr>
        </p:nvGraphicFramePr>
        <p:xfrm>
          <a:off x="1492250" y="3575050"/>
          <a:ext cx="3721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20960" imgH="685800" progId="Equation.DSMT4">
                  <p:embed/>
                </p:oleObj>
              </mc:Choice>
              <mc:Fallback>
                <p:oleObj name="Equation" r:id="rId4" imgW="3720960" imgH="685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3575050"/>
                        <a:ext cx="3721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457209"/>
              </p:ext>
            </p:extLst>
          </p:nvPr>
        </p:nvGraphicFramePr>
        <p:xfrm>
          <a:off x="1514475" y="4419600"/>
          <a:ext cx="2806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06560" imgH="838080" progId="Equation.DSMT4">
                  <p:embed/>
                </p:oleObj>
              </mc:Choice>
              <mc:Fallback>
                <p:oleObj name="Equation" r:id="rId6" imgW="280656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4419600"/>
                        <a:ext cx="2806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880972"/>
              </p:ext>
            </p:extLst>
          </p:nvPr>
        </p:nvGraphicFramePr>
        <p:xfrm>
          <a:off x="4406900" y="4416425"/>
          <a:ext cx="1968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68480" imgH="838080" progId="Equation.DSMT4">
                  <p:embed/>
                </p:oleObj>
              </mc:Choice>
              <mc:Fallback>
                <p:oleObj name="Equation" r:id="rId8" imgW="196848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4416425"/>
                        <a:ext cx="1968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6" name="Object 6"/>
          <p:cNvGraphicFramePr>
            <a:graphicFrameLocks noChangeAspect="1"/>
          </p:cNvGraphicFramePr>
          <p:nvPr/>
        </p:nvGraphicFramePr>
        <p:xfrm>
          <a:off x="5359400" y="3352800"/>
          <a:ext cx="1346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46040" imgH="1002960" progId="Equation.DSMT4">
                  <p:embed/>
                </p:oleObj>
              </mc:Choice>
              <mc:Fallback>
                <p:oleObj name="Equation" r:id="rId10" imgW="1346040" imgH="1002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3352800"/>
                        <a:ext cx="13462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Surfaces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Explicit form	</a:t>
            </a:r>
          </a:p>
          <a:p>
            <a:endParaRPr lang="en-US" i="1" dirty="0"/>
          </a:p>
          <a:p>
            <a:endParaRPr lang="en-US" sz="800" dirty="0"/>
          </a:p>
          <a:p>
            <a:r>
              <a:rPr lang="en-US" i="1" dirty="0"/>
              <a:t>Implicit form </a:t>
            </a:r>
          </a:p>
          <a:p>
            <a:r>
              <a:rPr lang="en-US" i="1" dirty="0"/>
              <a:t>	</a:t>
            </a:r>
          </a:p>
          <a:p>
            <a:endParaRPr lang="en-US" sz="800" dirty="0"/>
          </a:p>
          <a:p>
            <a:r>
              <a:rPr lang="en-US" i="1" dirty="0"/>
              <a:t>Parametric form 	</a:t>
            </a:r>
          </a:p>
          <a:p>
            <a:endParaRPr lang="en-US" dirty="0"/>
          </a:p>
        </p:txBody>
      </p:sp>
      <p:graphicFrame>
        <p:nvGraphicFramePr>
          <p:cNvPr id="1249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457337"/>
              </p:ext>
            </p:extLst>
          </p:nvPr>
        </p:nvGraphicFramePr>
        <p:xfrm>
          <a:off x="900113" y="1755140"/>
          <a:ext cx="3619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19440" imgH="482400" progId="Equation.DSMT4">
                  <p:embed/>
                </p:oleObj>
              </mc:Choice>
              <mc:Fallback>
                <p:oleObj name="Equation" r:id="rId2" imgW="361944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755140"/>
                        <a:ext cx="3619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905597"/>
              </p:ext>
            </p:extLst>
          </p:nvPr>
        </p:nvGraphicFramePr>
        <p:xfrm>
          <a:off x="900113" y="2934970"/>
          <a:ext cx="4114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14800" imgH="482400" progId="Equation.DSMT4">
                  <p:embed/>
                </p:oleObj>
              </mc:Choice>
              <mc:Fallback>
                <p:oleObj name="Equation" r:id="rId4" imgW="411480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934970"/>
                        <a:ext cx="4114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251571"/>
              </p:ext>
            </p:extLst>
          </p:nvPr>
        </p:nvGraphicFramePr>
        <p:xfrm>
          <a:off x="914400" y="4076700"/>
          <a:ext cx="3810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9880" imgH="583920" progId="Equation.DSMT4">
                  <p:embed/>
                </p:oleObj>
              </mc:Choice>
              <mc:Fallback>
                <p:oleObj name="Equation" r:id="rId6" imgW="3809880" imgH="5839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076700"/>
                        <a:ext cx="38100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481763" y="1219200"/>
            <a:ext cx="2586037" cy="4714220"/>
            <a:chOff x="6481763" y="1219200"/>
            <a:chExt cx="2586037" cy="4714220"/>
          </a:xfrm>
        </p:grpSpPr>
        <p:pic>
          <p:nvPicPr>
            <p:cNvPr id="124931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6481763" y="1219200"/>
              <a:ext cx="2586037" cy="397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7086600" y="5410200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Figure 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718299" y="4072103"/>
            <a:ext cx="1911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366092"/>
                </a:solidFill>
              </a:rPr>
              <a:t>s</a:t>
            </a:r>
            <a:r>
              <a:rPr lang="en-US" sz="2800" dirty="0">
                <a:solidFill>
                  <a:srgbClr val="366092"/>
                </a:solidFill>
              </a:rPr>
              <a:t> </a:t>
            </a:r>
            <a:r>
              <a:rPr lang="en-US" sz="2800" dirty="0">
                <a:solidFill>
                  <a:srgbClr val="366092"/>
                </a:solidFill>
                <a:sym typeface="Symbol" panose="05050102010706020507" pitchFamily="18" charset="2"/>
              </a:rPr>
              <a:t></a:t>
            </a:r>
            <a:r>
              <a:rPr lang="en-US" sz="2800" dirty="0">
                <a:solidFill>
                  <a:srgbClr val="366092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ℝ</a:t>
            </a:r>
            <a:r>
              <a:rPr lang="en-US" sz="2800" dirty="0">
                <a:solidFill>
                  <a:srgbClr val="366092"/>
                </a:solidFill>
              </a:rPr>
              <a:t> , </a:t>
            </a:r>
            <a:r>
              <a:rPr lang="en-US" sz="2800" i="1" dirty="0">
                <a:solidFill>
                  <a:srgbClr val="366092"/>
                </a:solidFill>
              </a:rPr>
              <a:t>t</a:t>
            </a:r>
            <a:r>
              <a:rPr lang="en-US" sz="2800" dirty="0">
                <a:solidFill>
                  <a:srgbClr val="366092"/>
                </a:solidFill>
              </a:rPr>
              <a:t> </a:t>
            </a:r>
            <a:r>
              <a:rPr lang="en-US" sz="2800" dirty="0">
                <a:solidFill>
                  <a:srgbClr val="366092"/>
                </a:solidFill>
                <a:sym typeface="Symbol" panose="05050102010706020507" pitchFamily="18" charset="2"/>
              </a:rPr>
              <a:t></a:t>
            </a:r>
            <a:r>
              <a:rPr lang="en-US" sz="2800" dirty="0">
                <a:solidFill>
                  <a:srgbClr val="366092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ℝ</a:t>
            </a:r>
            <a:endParaRPr lang="en-US" sz="2800" dirty="0">
              <a:solidFill>
                <a:srgbClr val="36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7: Deriving the Formula for Surface Area of a Sphere Defined as a Parametric 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Derive the formula for the surface area of a sphere of radius </a:t>
            </a:r>
            <a:r>
              <a:rPr lang="en-US" i="1" dirty="0"/>
              <a:t>r</a:t>
            </a:r>
            <a:r>
              <a:rPr lang="en-US" dirty="0"/>
              <a:t> using the parametric surface area definition.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We begin with a vector function describing the surface, based on our work from Example 2.</a:t>
            </a:r>
          </a:p>
          <a:p>
            <a:endParaRPr lang="en-US" dirty="0"/>
          </a:p>
          <a:p>
            <a:r>
              <a:rPr lang="en-US" dirty="0"/>
              <a:t>Given </a:t>
            </a:r>
            <a:r>
              <a:rPr lang="en-US" b="1" dirty="0"/>
              <a:t>r</a:t>
            </a:r>
            <a:r>
              <a:rPr lang="en-US" dirty="0"/>
              <a:t>,</a:t>
            </a:r>
          </a:p>
        </p:txBody>
      </p:sp>
      <p:graphicFrame>
        <p:nvGraphicFramePr>
          <p:cNvPr id="149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142567"/>
              </p:ext>
            </p:extLst>
          </p:nvPr>
        </p:nvGraphicFramePr>
        <p:xfrm>
          <a:off x="638175" y="3733800"/>
          <a:ext cx="8318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18160" imgH="469800" progId="Equation.DSMT4">
                  <p:embed/>
                </p:oleObj>
              </mc:Choice>
              <mc:Fallback>
                <p:oleObj name="Equation" r:id="rId2" imgW="831816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3733800"/>
                        <a:ext cx="8318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615760"/>
              </p:ext>
            </p:extLst>
          </p:nvPr>
        </p:nvGraphicFramePr>
        <p:xfrm>
          <a:off x="1930400" y="4781550"/>
          <a:ext cx="5283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83000" imgH="482400" progId="Equation.DSMT4">
                  <p:embed/>
                </p:oleObj>
              </mc:Choice>
              <mc:Fallback>
                <p:oleObj name="Equation" r:id="rId4" imgW="528300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4781550"/>
                        <a:ext cx="5283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537512"/>
              </p:ext>
            </p:extLst>
          </p:nvPr>
        </p:nvGraphicFramePr>
        <p:xfrm>
          <a:off x="1822450" y="5429250"/>
          <a:ext cx="5499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99000" imgH="495000" progId="Equation.DSMT4">
                  <p:embed/>
                </p:oleObj>
              </mc:Choice>
              <mc:Fallback>
                <p:oleObj name="Equation" r:id="rId6" imgW="549900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5429250"/>
                        <a:ext cx="5499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7: Deriving the Formula for Surface Area of a Sphere Defined as a Parametric Surface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800" dirty="0"/>
          </a:p>
          <a:p>
            <a:r>
              <a:rPr lang="en-US" dirty="0"/>
              <a:t>and hence, after simplifying, 			  This gives us a surface area of</a:t>
            </a:r>
          </a:p>
          <a:p>
            <a:endParaRPr lang="en-US" dirty="0"/>
          </a:p>
        </p:txBody>
      </p:sp>
      <p:graphicFrame>
        <p:nvGraphicFramePr>
          <p:cNvPr id="150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363918"/>
              </p:ext>
            </p:extLst>
          </p:nvPr>
        </p:nvGraphicFramePr>
        <p:xfrm>
          <a:off x="590550" y="2197100"/>
          <a:ext cx="787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320" imgH="469800" progId="Equation.DSMT4">
                  <p:embed/>
                </p:oleObj>
              </mc:Choice>
              <mc:Fallback>
                <p:oleObj name="Equation" r:id="rId2" imgW="78732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2197100"/>
                        <a:ext cx="787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694167"/>
              </p:ext>
            </p:extLst>
          </p:nvPr>
        </p:nvGraphicFramePr>
        <p:xfrm>
          <a:off x="1422400" y="1724025"/>
          <a:ext cx="54991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99000" imgH="1422360" progId="Equation.DSMT4">
                  <p:embed/>
                </p:oleObj>
              </mc:Choice>
              <mc:Fallback>
                <p:oleObj name="Equation" r:id="rId4" imgW="5499000" imgH="1422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1724025"/>
                        <a:ext cx="54991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781605"/>
              </p:ext>
            </p:extLst>
          </p:nvPr>
        </p:nvGraphicFramePr>
        <p:xfrm>
          <a:off x="1460500" y="3384550"/>
          <a:ext cx="6921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21360" imgH="583920" progId="Equation.DSMT4">
                  <p:embed/>
                </p:oleObj>
              </mc:Choice>
              <mc:Fallback>
                <p:oleObj name="Equation" r:id="rId6" imgW="6921360" imgH="5839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3384550"/>
                        <a:ext cx="69215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477002"/>
              </p:ext>
            </p:extLst>
          </p:nvPr>
        </p:nvGraphicFramePr>
        <p:xfrm>
          <a:off x="4711700" y="3979863"/>
          <a:ext cx="2324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23800" imgH="558720" progId="Equation.DSMT4">
                  <p:embed/>
                </p:oleObj>
              </mc:Choice>
              <mc:Fallback>
                <p:oleObj name="Equation" r:id="rId8" imgW="2323800" imgH="5587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3979863"/>
                        <a:ext cx="23241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608850"/>
              </p:ext>
            </p:extLst>
          </p:nvPr>
        </p:nvGraphicFramePr>
        <p:xfrm>
          <a:off x="1200150" y="5022850"/>
          <a:ext cx="2794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93960" imgH="685800" progId="Equation.DSMT4">
                  <p:embed/>
                </p:oleObj>
              </mc:Choice>
              <mc:Fallback>
                <p:oleObj name="Equation" r:id="rId10" imgW="2793960" imgH="685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5022850"/>
                        <a:ext cx="2794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188474"/>
              </p:ext>
            </p:extLst>
          </p:nvPr>
        </p:nvGraphicFramePr>
        <p:xfrm>
          <a:off x="3911600" y="5022850"/>
          <a:ext cx="2870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869920" imgH="685800" progId="Equation.DSMT4">
                  <p:embed/>
                </p:oleObj>
              </mc:Choice>
              <mc:Fallback>
                <p:oleObj name="Equation" r:id="rId12" imgW="2869920" imgH="685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5022850"/>
                        <a:ext cx="2870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313250"/>
              </p:ext>
            </p:extLst>
          </p:nvPr>
        </p:nvGraphicFramePr>
        <p:xfrm>
          <a:off x="6813550" y="5149850"/>
          <a:ext cx="1066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66680" imgH="380880" progId="Equation.DSMT4">
                  <p:embed/>
                </p:oleObj>
              </mc:Choice>
              <mc:Fallback>
                <p:oleObj name="Equation" r:id="rId14" imgW="1066680" imgH="3808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550" y="5149850"/>
                        <a:ext cx="1066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Surface Area of the Graph of the Function </a:t>
            </a:r>
            <a:r>
              <a:rPr lang="en-US" i="1" dirty="0"/>
              <a:t>z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6822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Given a surface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defined by </a:t>
            </a:r>
            <a:r>
              <a:rPr lang="en-US" i="1" dirty="0">
                <a:solidFill>
                  <a:schemeClr val="tx1"/>
                </a:solidFill>
              </a:rPr>
              <a:t>z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), where 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 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, the surface area of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is</a:t>
            </a:r>
          </a:p>
        </p:txBody>
      </p:sp>
      <p:graphicFrame>
        <p:nvGraphicFramePr>
          <p:cNvPr id="151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01567"/>
              </p:ext>
            </p:extLst>
          </p:nvPr>
        </p:nvGraphicFramePr>
        <p:xfrm>
          <a:off x="2425700" y="2489200"/>
          <a:ext cx="4292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92280" imgH="939600" progId="Equation.DSMT4">
                  <p:embed/>
                </p:oleObj>
              </mc:Choice>
              <mc:Fallback>
                <p:oleObj name="Equation" r:id="rId2" imgW="4292280" imgH="939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2489200"/>
                        <a:ext cx="4292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Note: Graphing a Parametric 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763834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surface depicted on the back cover of this text is an </a:t>
            </a:r>
            <a:r>
              <a:rPr lang="en-US" dirty="0" err="1">
                <a:solidFill>
                  <a:schemeClr val="tx1"/>
                </a:solidFill>
              </a:rPr>
              <a:t>Enneper</a:t>
            </a:r>
            <a:r>
              <a:rPr lang="en-US" dirty="0">
                <a:solidFill>
                  <a:schemeClr val="tx1"/>
                </a:solidFill>
              </a:rPr>
              <a:t> surface; it has the property of being a minimal surface (see the page titled “About the Cover” in the Preface), and each point on the surface is a saddle point (see Section 13.7). The boundary of the surface is the curve defined parametrically by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Note: Graphing a Parametric Surface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08543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aphicFrame>
        <p:nvGraphicFramePr>
          <p:cNvPr id="152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773823"/>
              </p:ext>
            </p:extLst>
          </p:nvPr>
        </p:nvGraphicFramePr>
        <p:xfrm>
          <a:off x="3200400" y="1399331"/>
          <a:ext cx="3048000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47760" imgH="2869920" progId="Equation.DSMT4">
                  <p:embed/>
                </p:oleObj>
              </mc:Choice>
              <mc:Fallback>
                <p:oleObj name="Equation" r:id="rId2" imgW="3047760" imgH="28699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399331"/>
                        <a:ext cx="3048000" cy="287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Note: Graphing a Parametric Surface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08543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with 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 having the constant value of 1.38. The surface itself is defined by the same parametric formulas, allowing 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 to take on values over the interval [0, 1.38] and </a:t>
            </a:r>
            <a:r>
              <a:rPr lang="el-GR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>
                <a:solidFill>
                  <a:schemeClr val="tx1"/>
                </a:solidFill>
              </a:rPr>
              <a:t>  to take on values over the interval [0, 2</a:t>
            </a:r>
            <a:r>
              <a:rPr lang="el-GR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]. The </a:t>
            </a:r>
            <a:r>
              <a:rPr lang="en-US" i="1" dirty="0" err="1">
                <a:solidFill>
                  <a:schemeClr val="tx1"/>
                </a:solidFill>
              </a:rPr>
              <a:t>Mathematica</a:t>
            </a:r>
            <a:r>
              <a:rPr lang="en-US" dirty="0">
                <a:solidFill>
                  <a:schemeClr val="tx1"/>
                </a:solidFill>
              </a:rPr>
              <a:t> command </a:t>
            </a:r>
            <a:r>
              <a:rPr lang="en-US" b="1" dirty="0">
                <a:solidFill>
                  <a:schemeClr val="tx1"/>
                </a:solidFill>
              </a:rPr>
              <a:t>ParametricPlot3D</a:t>
            </a:r>
            <a:r>
              <a:rPr lang="en-US" dirty="0">
                <a:solidFill>
                  <a:schemeClr val="tx1"/>
                </a:solidFill>
              </a:rPr>
              <a:t> can be used to graph both the boundary and the surface as shown in Figure 11.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Note: Graphing a Parametric Surface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135719"/>
            <a:ext cx="4419600" cy="475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5257800"/>
            <a:ext cx="1552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11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Surfaces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approaches to defining surfaces also imply two degrees of freedom (that is, two independent parameters). For instance, using cylindrical coordinates, the surface of Figure 1 can be described parametrically as</a:t>
            </a:r>
          </a:p>
        </p:txBody>
      </p:sp>
      <p:graphicFrame>
        <p:nvGraphicFramePr>
          <p:cNvPr id="158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612599"/>
              </p:ext>
            </p:extLst>
          </p:nvPr>
        </p:nvGraphicFramePr>
        <p:xfrm>
          <a:off x="793750" y="3922713"/>
          <a:ext cx="939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600" imgH="482400" progId="Equation.DSMT4">
                  <p:embed/>
                </p:oleObj>
              </mc:Choice>
              <mc:Fallback>
                <p:oleObj name="Equation" r:id="rId2" imgW="93960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3922713"/>
                        <a:ext cx="939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854200" y="3506788"/>
            <a:ext cx="6159500" cy="1879600"/>
            <a:chOff x="1854200" y="3506788"/>
            <a:chExt cx="6159500" cy="1879600"/>
          </a:xfrm>
        </p:grpSpPr>
        <p:graphicFrame>
          <p:nvGraphicFramePr>
            <p:cNvPr id="15872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5676158"/>
                </p:ext>
              </p:extLst>
            </p:nvPr>
          </p:nvGraphicFramePr>
          <p:xfrm>
            <a:off x="1854200" y="3506788"/>
            <a:ext cx="6159500" cy="187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159240" imgH="1879560" progId="Equation.DSMT4">
                    <p:embed/>
                  </p:oleObj>
                </mc:Choice>
                <mc:Fallback>
                  <p:oleObj name="Equation" r:id="rId4" imgW="6159240" imgH="187956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4200" y="3506788"/>
                          <a:ext cx="6159500" cy="187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Left Brace 4"/>
            <p:cNvSpPr/>
            <p:nvPr/>
          </p:nvSpPr>
          <p:spPr>
            <a:xfrm rot="16200000">
              <a:off x="2677887" y="4053841"/>
              <a:ext cx="152400" cy="731520"/>
            </a:xfrm>
            <a:prstGeom prst="leftBrace">
              <a:avLst/>
            </a:prstGeom>
            <a:ln>
              <a:solidFill>
                <a:srgbClr val="0000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3664131" y="4053841"/>
              <a:ext cx="152400" cy="731520"/>
            </a:xfrm>
            <a:prstGeom prst="leftBrace">
              <a:avLst/>
            </a:prstGeom>
            <a:ln>
              <a:solidFill>
                <a:srgbClr val="0000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 Brace 8"/>
            <p:cNvSpPr/>
            <p:nvPr/>
          </p:nvSpPr>
          <p:spPr>
            <a:xfrm rot="16200000">
              <a:off x="4968240" y="3870961"/>
              <a:ext cx="152400" cy="1097280"/>
            </a:xfrm>
            <a:prstGeom prst="leftBrace">
              <a:avLst/>
            </a:prstGeom>
            <a:ln>
              <a:solidFill>
                <a:srgbClr val="0000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>
            <a:xfrm rot="16200000">
              <a:off x="6572793" y="3916681"/>
              <a:ext cx="152400" cy="1005840"/>
            </a:xfrm>
            <a:prstGeom prst="leftBrace">
              <a:avLst/>
            </a:prstGeom>
            <a:ln>
              <a:solidFill>
                <a:srgbClr val="0000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Surfaces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while the surfaces of revolution studied in Chapter 6 were defined by revolving the graph of a single-variable function around an axis, they also implicitly involve two parameters.</a:t>
            </a:r>
          </a:p>
        </p:txBody>
      </p:sp>
    </p:spTree>
    <p:extLst>
      <p:ext uri="{BB962C8B-B14F-4D97-AF65-F5344CB8AC3E}">
        <p14:creationId xmlns:p14="http://schemas.microsoft.com/office/powerpoint/2010/main" val="3274985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Describing a Surface with a Vector Function of Two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i="1" dirty="0"/>
              <a:t>S</a:t>
            </a:r>
            <a:r>
              <a:rPr lang="en-US" dirty="0"/>
              <a:t> denote the surface formed by revolving the graph of 			 0 ≤ </a:t>
            </a:r>
            <a:r>
              <a:rPr lang="en-US" i="1" dirty="0"/>
              <a:t>x</a:t>
            </a:r>
            <a:r>
              <a:rPr lang="en-US" dirty="0"/>
              <a:t> ≤ 2, about the </a:t>
            </a:r>
            <a:r>
              <a:rPr lang="en-US" i="1" dirty="0"/>
              <a:t>x</a:t>
            </a:r>
            <a:r>
              <a:rPr lang="en-US" dirty="0"/>
              <a:t>-axis. Describe the surface with a vector function of two parameters. </a:t>
            </a:r>
          </a:p>
          <a:p>
            <a:r>
              <a:rPr lang="en-US" b="1" dirty="0"/>
              <a:t>Solution </a:t>
            </a:r>
          </a:p>
          <a:p>
            <a:r>
              <a:rPr lang="en-US" dirty="0"/>
              <a:t>If we let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s</a:t>
            </a:r>
            <a:r>
              <a:rPr lang="en-US" dirty="0"/>
              <a:t>, then the </a:t>
            </a:r>
            <a:r>
              <a:rPr lang="en-US" i="1" dirty="0"/>
              <a:t>y</a:t>
            </a:r>
            <a:r>
              <a:rPr lang="en-US" dirty="0"/>
              <a:t>- and </a:t>
            </a:r>
            <a:br>
              <a:rPr lang="en-US" dirty="0"/>
            </a:br>
            <a:r>
              <a:rPr lang="en-US" i="1" dirty="0"/>
              <a:t>z</a:t>
            </a:r>
            <a:r>
              <a:rPr lang="en-US" dirty="0"/>
              <a:t>-components of the surface </a:t>
            </a:r>
            <a:br>
              <a:rPr lang="en-US" dirty="0"/>
            </a:br>
            <a:r>
              <a:rPr lang="en-US" dirty="0"/>
              <a:t>for any fixed </a:t>
            </a:r>
            <a:r>
              <a:rPr lang="en-US" i="1" dirty="0"/>
              <a:t>s</a:t>
            </a:r>
            <a:r>
              <a:rPr lang="en-US" dirty="0"/>
              <a:t> are 		   </a:t>
            </a:r>
            <a:br>
              <a:rPr lang="en-US" dirty="0"/>
            </a:br>
            <a:r>
              <a:rPr lang="en-US" dirty="0"/>
              <a:t>and 		         as shown in </a:t>
            </a:r>
            <a:br>
              <a:rPr lang="en-US" dirty="0"/>
            </a:br>
            <a:r>
              <a:rPr lang="en-US" dirty="0"/>
              <a:t>Figure 2.</a:t>
            </a:r>
          </a:p>
        </p:txBody>
      </p:sp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920750" y="1713080"/>
          <a:ext cx="2349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49360" imgH="507960" progId="Equation.DSMT4">
                  <p:embed/>
                </p:oleObj>
              </mc:Choice>
              <mc:Fallback>
                <p:oleObj name="Equation" r:id="rId2" imgW="234936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1713080"/>
                        <a:ext cx="2349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3189514" y="4058558"/>
          <a:ext cx="1828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28800" imgH="469800" progId="Equation.DSMT4">
                  <p:embed/>
                </p:oleObj>
              </mc:Choice>
              <mc:Fallback>
                <p:oleObj name="Equation" r:id="rId4" imgW="182880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514" y="4058558"/>
                        <a:ext cx="1828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1177472" y="4495800"/>
          <a:ext cx="1816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15840" imgH="469800" progId="Equation.DSMT4">
                  <p:embed/>
                </p:oleObj>
              </mc:Choice>
              <mc:Fallback>
                <p:oleObj name="Equation" r:id="rId6" imgW="181584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472" y="4495800"/>
                        <a:ext cx="1816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802145" y="2667000"/>
            <a:ext cx="4265655" cy="3352800"/>
            <a:chOff x="4802145" y="2667000"/>
            <a:chExt cx="4265655" cy="3352800"/>
          </a:xfrm>
        </p:grpSpPr>
        <p:pic>
          <p:nvPicPr>
            <p:cNvPr id="125957" name="Picture 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5549971" y="2667000"/>
              <a:ext cx="3517829" cy="3155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4802145" y="5496580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Figure 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Describing a Surface with a Vector Function of Two Parameters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allow </a:t>
            </a:r>
            <a:r>
              <a:rPr lang="en-US" i="1" dirty="0"/>
              <a:t>s</a:t>
            </a:r>
            <a:r>
              <a:rPr lang="en-US" dirty="0"/>
              <a:t> to take on any value from 0 to 2, while the parameter </a:t>
            </a:r>
            <a:r>
              <a:rPr lang="en-US" i="1" dirty="0"/>
              <a:t>t</a:t>
            </a:r>
            <a:r>
              <a:rPr lang="en-US" dirty="0"/>
              <a:t> represents any possible angle between 0 and 2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dirty="0"/>
              <a:t>, so </a:t>
            </a:r>
            <a:r>
              <a:rPr lang="en-US" i="1" dirty="0"/>
              <a:t>S</a:t>
            </a:r>
            <a:r>
              <a:rPr lang="en-US" dirty="0"/>
              <a:t> is described by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Since this implies </a:t>
            </a:r>
          </a:p>
          <a:p>
            <a:endParaRPr lang="en-US" dirty="0"/>
          </a:p>
          <a:p>
            <a:r>
              <a:rPr lang="en-US" dirty="0"/>
              <a:t>another way of describing </a:t>
            </a:r>
            <a:r>
              <a:rPr lang="en-US" i="1" dirty="0"/>
              <a:t>S</a:t>
            </a:r>
            <a:r>
              <a:rPr lang="en-US" dirty="0"/>
              <a:t> is with the equation </a:t>
            </a:r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085651"/>
              </p:ext>
            </p:extLst>
          </p:nvPr>
        </p:nvGraphicFramePr>
        <p:xfrm>
          <a:off x="939800" y="2659063"/>
          <a:ext cx="7264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64080" imgH="558720" progId="Equation.DSMT4">
                  <p:embed/>
                </p:oleObj>
              </mc:Choice>
              <mc:Fallback>
                <p:oleObj name="Equation" r:id="rId2" imgW="7264080" imgH="55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2659063"/>
                        <a:ext cx="7264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03909"/>
              </p:ext>
            </p:extLst>
          </p:nvPr>
        </p:nvGraphicFramePr>
        <p:xfrm>
          <a:off x="3143250" y="5156200"/>
          <a:ext cx="2857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57320" imgH="558720" progId="Equation.DSMT4">
                  <p:embed/>
                </p:oleObj>
              </mc:Choice>
              <mc:Fallback>
                <p:oleObj name="Equation" r:id="rId4" imgW="2857320" imgH="5587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5156200"/>
                        <a:ext cx="28575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212029"/>
              </p:ext>
            </p:extLst>
          </p:nvPr>
        </p:nvGraphicFramePr>
        <p:xfrm>
          <a:off x="2667000" y="4127500"/>
          <a:ext cx="927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444240" progId="Equation.DSMT4">
                  <p:embed/>
                </p:oleObj>
              </mc:Choice>
              <mc:Fallback>
                <p:oleObj name="Equation" r:id="rId6" imgW="927000" imgH="444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27500"/>
                        <a:ext cx="9271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149371"/>
              </p:ext>
            </p:extLst>
          </p:nvPr>
        </p:nvGraphicFramePr>
        <p:xfrm>
          <a:off x="3657600" y="4051300"/>
          <a:ext cx="1384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84200" imgH="596880" progId="Equation.DSMT4">
                  <p:embed/>
                </p:oleObj>
              </mc:Choice>
              <mc:Fallback>
                <p:oleObj name="Equation" r:id="rId8" imgW="1384200" imgH="596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051300"/>
                        <a:ext cx="13843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298070"/>
              </p:ext>
            </p:extLst>
          </p:nvPr>
        </p:nvGraphicFramePr>
        <p:xfrm>
          <a:off x="5092700" y="4152900"/>
          <a:ext cx="1384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84200" imgH="419040" progId="Equation.DSMT4">
                  <p:embed/>
                </p:oleObj>
              </mc:Choice>
              <mc:Fallback>
                <p:oleObj name="Equation" r:id="rId10" imgW="1384200" imgH="419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4152900"/>
                        <a:ext cx="1384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Describing a Surface with a Vector Function of Two Parameters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of these approaches generates the surface shown in Figure 3. </a:t>
            </a: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829694" y="2271712"/>
            <a:ext cx="3647306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68320" y="54102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Describing a Sphere with a Vector Function of Two Parameters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In spherical coordinates, the equation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ρ</a:t>
            </a:r>
            <a:r>
              <a:rPr lang="en-US" dirty="0"/>
              <a:t> = 3 corresponds to the sphere of radius 3 centered at the origin. Describe this surface with a vector function of two parameters.</a:t>
            </a:r>
          </a:p>
          <a:p>
            <a:pPr>
              <a:spcBef>
                <a:spcPts val="0"/>
              </a:spcBef>
            </a:pPr>
            <a:r>
              <a:rPr lang="en-US" b="1" dirty="0"/>
              <a:t>Solution</a:t>
            </a:r>
          </a:p>
          <a:p>
            <a:pPr>
              <a:spcBef>
                <a:spcPts val="0"/>
              </a:spcBef>
            </a:pPr>
            <a:r>
              <a:rPr lang="en-US" dirty="0"/>
              <a:t>The simplest way to do this is to convert spherical coordinates to Cartesian and use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/>
              <a:t> and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r>
              <a:rPr lang="en-US" dirty="0"/>
              <a:t> as the parameters, as shown.</a:t>
            </a:r>
          </a:p>
        </p:txBody>
      </p:sp>
      <p:graphicFrame>
        <p:nvGraphicFramePr>
          <p:cNvPr id="129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929587"/>
              </p:ext>
            </p:extLst>
          </p:nvPr>
        </p:nvGraphicFramePr>
        <p:xfrm>
          <a:off x="609600" y="5108575"/>
          <a:ext cx="901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440" imgH="431640" progId="Equation.DSMT4">
                  <p:embed/>
                </p:oleObj>
              </mc:Choice>
              <mc:Fallback>
                <p:oleObj name="Equation" r:id="rId2" imgW="90144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08575"/>
                        <a:ext cx="901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557338" y="4727575"/>
            <a:ext cx="6985000" cy="1193800"/>
            <a:chOff x="1557338" y="4727575"/>
            <a:chExt cx="6985000" cy="1193800"/>
          </a:xfrm>
        </p:grpSpPr>
        <p:graphicFrame>
          <p:nvGraphicFramePr>
            <p:cNvPr id="12902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1183898"/>
                </p:ext>
              </p:extLst>
            </p:nvPr>
          </p:nvGraphicFramePr>
          <p:xfrm>
            <a:off x="1557338" y="4727575"/>
            <a:ext cx="6985000" cy="1193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984720" imgH="1193760" progId="Equation.DSMT4">
                    <p:embed/>
                  </p:oleObj>
                </mc:Choice>
                <mc:Fallback>
                  <p:oleObj name="Equation" r:id="rId4" imgW="6984720" imgH="119376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7338" y="4727575"/>
                          <a:ext cx="6985000" cy="1193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Left Brace 3"/>
            <p:cNvSpPr/>
            <p:nvPr/>
          </p:nvSpPr>
          <p:spPr>
            <a:xfrm rot="16200000">
              <a:off x="2581194" y="4914901"/>
              <a:ext cx="152399" cy="1295400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 Brace 6"/>
            <p:cNvSpPr/>
            <p:nvPr/>
          </p:nvSpPr>
          <p:spPr>
            <a:xfrm rot="16200000">
              <a:off x="4051985" y="4931665"/>
              <a:ext cx="152399" cy="1261872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5212081" y="5151121"/>
              <a:ext cx="152399" cy="822960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6759</TotalTime>
  <Words>1859</Words>
  <Application>Microsoft Office PowerPoint</Application>
  <PresentationFormat>On-screen Show (4:3)</PresentationFormat>
  <Paragraphs>149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Cambria Math</vt:lpstr>
      <vt:lpstr>Office Theme</vt:lpstr>
      <vt:lpstr>Equation</vt:lpstr>
      <vt:lpstr>Section 15.5</vt:lpstr>
      <vt:lpstr>Parametric Surfaces </vt:lpstr>
      <vt:lpstr>Parametric Surfaces (cont.) </vt:lpstr>
      <vt:lpstr>Parametric Surfaces (cont.)</vt:lpstr>
      <vt:lpstr>Parametric Surfaces (cont.)</vt:lpstr>
      <vt:lpstr>Example 1: Describing a Surface with a Vector Function of Two Parameters</vt:lpstr>
      <vt:lpstr>Example 1: Describing a Surface with a Vector Function of Two Parameters (cont.)</vt:lpstr>
      <vt:lpstr>Example 1: Describing a Surface with a Vector Function of Two Parameters (cont.)</vt:lpstr>
      <vt:lpstr>Example 2: Describing a Sphere with a Vector Function of Two Parameters </vt:lpstr>
      <vt:lpstr>Parametric Surfaces (cont.)</vt:lpstr>
      <vt:lpstr>Example 3: Examining Grid Curves of a Parametric Surface </vt:lpstr>
      <vt:lpstr>Example 3: Examining Grid Curves of a Parametric Surface (cont.)</vt:lpstr>
      <vt:lpstr>Example 3: Examining Grid Curves of a Parametric Surface (cont.)</vt:lpstr>
      <vt:lpstr>Example 4: Describing a Plane with a Vector Function of Two Parameters</vt:lpstr>
      <vt:lpstr>Example 4: Describing a Plane with a Vector Function of Two Parameters (cont.)</vt:lpstr>
      <vt:lpstr>Surface Area</vt:lpstr>
      <vt:lpstr>Surface Area (cont.)</vt:lpstr>
      <vt:lpstr>Surface Area (cont.)</vt:lpstr>
      <vt:lpstr>Example 5: Constructing an Equation for a Plane Tangent to a Parametric Surface</vt:lpstr>
      <vt:lpstr>Example 5: Constructing an Equation for a Plane Tangent to a Parametric Surface (cont.)</vt:lpstr>
      <vt:lpstr>Example 5: Constructing an Equation for a Plane Tangent to a Parametric Surface (cont.)</vt:lpstr>
      <vt:lpstr>Surface Area (cont.) </vt:lpstr>
      <vt:lpstr>Surface Area (cont.) </vt:lpstr>
      <vt:lpstr>Surface Area (cont.) </vt:lpstr>
      <vt:lpstr>Surface Area (cont.) </vt:lpstr>
      <vt:lpstr>Definition: Area of a Parametric Surface </vt:lpstr>
      <vt:lpstr>Example 6: Finding the Area of a Parametric Surface</vt:lpstr>
      <vt:lpstr>Example 6: Finding the Area of a Parametric Surface (cont.)</vt:lpstr>
      <vt:lpstr>Example 6: Finding the Area of a Parametric Surface (cont.)</vt:lpstr>
      <vt:lpstr>Example 7: Deriving the Formula for Surface Area of a Sphere Defined as a Parametric Surface</vt:lpstr>
      <vt:lpstr>Example 7: Deriving the Formula for Surface Area of a Sphere Defined as a Parametric Surface (cont.)</vt:lpstr>
      <vt:lpstr>Theorem: Surface Area of the Graph of the Function z = f(x, y)</vt:lpstr>
      <vt:lpstr>Technology Note: Graphing a Parametric Surface</vt:lpstr>
      <vt:lpstr>Technology Note: Graphing a Parametric Surface (cont.)</vt:lpstr>
      <vt:lpstr>Technology Note: Graphing a Parametric Surface (cont.)</vt:lpstr>
      <vt:lpstr>Technology Note: Graphing a Parametric Surface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with Early Transcendentals, 2nd edition</dc:title>
  <dc:creator>Hawkes Learning</dc:creator>
  <cp:lastModifiedBy>Allison Conger</cp:lastModifiedBy>
  <cp:revision>724</cp:revision>
  <dcterms:created xsi:type="dcterms:W3CDTF">2013-04-26T14:43:13Z</dcterms:created>
  <dcterms:modified xsi:type="dcterms:W3CDTF">2023-05-22T17:29:36Z</dcterms:modified>
</cp:coreProperties>
</file>