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70" r:id="rId3"/>
    <p:sldId id="271" r:id="rId4"/>
    <p:sldId id="278" r:id="rId5"/>
    <p:sldId id="259" r:id="rId6"/>
    <p:sldId id="279" r:id="rId7"/>
    <p:sldId id="260" r:id="rId8"/>
    <p:sldId id="261" r:id="rId9"/>
    <p:sldId id="262" r:id="rId10"/>
    <p:sldId id="263" r:id="rId11"/>
    <p:sldId id="264" r:id="rId12"/>
    <p:sldId id="265" r:id="rId13"/>
    <p:sldId id="272" r:id="rId14"/>
    <p:sldId id="273" r:id="rId15"/>
    <p:sldId id="266" r:id="rId16"/>
    <p:sldId id="267" r:id="rId17"/>
    <p:sldId id="268" r:id="rId18"/>
    <p:sldId id="274" r:id="rId19"/>
    <p:sldId id="275" r:id="rId20"/>
    <p:sldId id="276" r:id="rId21"/>
    <p:sldId id="280" r:id="rId22"/>
    <p:sldId id="26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7F"/>
    <a:srgbClr val="007F7F"/>
    <a:srgbClr val="2D7D9F"/>
    <a:srgbClr val="FFFFCC"/>
    <a:srgbClr val="366092"/>
    <a:srgbClr val="000000"/>
    <a:srgbClr val="004786"/>
    <a:srgbClr val="FFFF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81" autoAdjust="0"/>
    <p:restoredTop sz="94660"/>
  </p:normalViewPr>
  <p:slideViewPr>
    <p:cSldViewPr>
      <p:cViewPr varScale="1">
        <p:scale>
          <a:sx n="104" d="100"/>
          <a:sy n="104" d="100"/>
        </p:scale>
        <p:origin x="1506" y="102"/>
      </p:cViewPr>
      <p:guideLst>
        <p:guide orient="horz" pos="3456"/>
        <p:guide pos="2880"/>
      </p:guideLst>
    </p:cSldViewPr>
  </p:slideViewPr>
  <p:notesTextViewPr>
    <p:cViewPr>
      <p:scale>
        <a:sx n="1" d="1"/>
        <a:sy n="1" d="1"/>
      </p:scale>
      <p:origin x="0" y="0"/>
    </p:cViewPr>
  </p:notesTextViewPr>
  <p:notesViewPr>
    <p:cSldViewPr showGuides="1">
      <p:cViewPr varScale="1">
        <p:scale>
          <a:sx n="83" d="100"/>
          <a:sy n="83" d="100"/>
        </p:scale>
        <p:origin x="313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1E33DC-4DF1-4099-BBF7-929E5A54EA22}" type="datetimeFigureOut">
              <a:rPr lang="en-US" smtClean="0"/>
              <a:t>5/22/2023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9B04AD-566B-46F5-8CEF-AD722F881A3A}" type="slidenum">
              <a:rPr lang="en-US" smtClean="0"/>
              <a:t>‹#›</a:t>
            </a:fld>
            <a:endParaRPr lang="en-US"/>
          </a:p>
        </p:txBody>
      </p:sp>
    </p:spTree>
    <p:extLst>
      <p:ext uri="{BB962C8B-B14F-4D97-AF65-F5344CB8AC3E}">
        <p14:creationId xmlns:p14="http://schemas.microsoft.com/office/powerpoint/2010/main" val="2752584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5/22/2023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3412704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   </a:t>
            </a:r>
          </a:p>
          <a:p>
            <a:pPr eaLnBrk="1" hangingPunct="1"/>
            <a:r>
              <a:rPr lang="en-US" baseline="-25000" dirty="0">
                <a:solidFill>
                  <a:srgbClr val="2D7D9F"/>
                </a:solidFill>
              </a:rPr>
              <a:t>All rights reserved.</a:t>
            </a:r>
          </a:p>
        </p:txBody>
      </p:sp>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extLst>
    <p:ext uri="{DCECCB84-F9BA-43D5-87BE-67443E8EF086}">
      <p15:sldGuideLst xmlns:p15="http://schemas.microsoft.com/office/powerpoint/2012/main">
        <p15:guide id="1" orient="horz" pos="408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   </a:t>
            </a:r>
          </a:p>
          <a:p>
            <a:pPr eaLnBrk="1" hangingPunct="1"/>
            <a:r>
              <a:rPr lang="en-US" baseline="-25000" dirty="0">
                <a:solidFill>
                  <a:srgbClr val="2D7D9F"/>
                </a:solidFill>
              </a:rPr>
              <a:t>All rights reserved.</a:t>
            </a:r>
          </a:p>
        </p:txBody>
      </p:sp>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1.bin"/><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2.wmf"/><Relationship Id="rId1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7.wmf"/><Relationship Id="rId4" Type="http://schemas.openxmlformats.org/officeDocument/2006/relationships/oleObject" Target="../embeddings/oleObject14.bin"/><Relationship Id="rId9" Type="http://schemas.openxmlformats.org/officeDocument/2006/relationships/image" Target="../media/image19.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2.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3.wmf"/></Relationships>
</file>

<file path=ppt/slides/_rels/slide13.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7.wmf"/><Relationship Id="rId7" Type="http://schemas.openxmlformats.org/officeDocument/2006/relationships/oleObject" Target="../embeddings/oleObject27.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5" Type="http://schemas.openxmlformats.org/officeDocument/2006/relationships/image" Target="../media/image28.wmf"/><Relationship Id="rId4" Type="http://schemas.openxmlformats.org/officeDocument/2006/relationships/oleObject" Target="../embeddings/oleObject25.bin"/><Relationship Id="rId9" Type="http://schemas.openxmlformats.org/officeDocument/2006/relationships/image" Target="../media/image30.png"/></Relationships>
</file>

<file path=ppt/slides/_rels/slide16.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30.bin"/><Relationship Id="rId5" Type="http://schemas.openxmlformats.org/officeDocument/2006/relationships/image" Target="../media/image32.wmf"/><Relationship Id="rId4" Type="http://schemas.openxmlformats.org/officeDocument/2006/relationships/oleObject" Target="../embeddings/oleObject29.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8.wmf"/><Relationship Id="rId5" Type="http://schemas.openxmlformats.org/officeDocument/2006/relationships/image" Target="../media/image35.wmf"/><Relationship Id="rId10" Type="http://schemas.openxmlformats.org/officeDocument/2006/relationships/oleObject" Target="../embeddings/oleObject35.bin"/><Relationship Id="rId4" Type="http://schemas.openxmlformats.org/officeDocument/2006/relationships/oleObject" Target="../embeddings/oleObject32.bin"/><Relationship Id="rId9" Type="http://schemas.openxmlformats.org/officeDocument/2006/relationships/image" Target="../media/image37.wmf"/></Relationships>
</file>

<file path=ppt/slides/_rels/slide18.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36.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7.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15.7</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Stokes’ Theorem</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Verifying Stokes' Theorem for a Vector Field and a Surface (cont.)</a:t>
            </a:r>
          </a:p>
        </p:txBody>
      </p:sp>
      <p:sp>
        <p:nvSpPr>
          <p:cNvPr id="3" name="Content Placeholder 2"/>
          <p:cNvSpPr>
            <a:spLocks noGrp="1"/>
          </p:cNvSpPr>
          <p:nvPr>
            <p:ph idx="1"/>
          </p:nvPr>
        </p:nvSpPr>
        <p:spPr/>
        <p:txBody>
          <a:bodyPr/>
          <a:lstStyle/>
          <a:p>
            <a:r>
              <a:rPr lang="en-US" dirty="0"/>
              <a:t>Then</a:t>
            </a:r>
          </a:p>
          <a:p>
            <a:endParaRPr lang="en-US" dirty="0"/>
          </a:p>
          <a:p>
            <a:r>
              <a:rPr lang="en-US" dirty="0"/>
              <a:t>and</a:t>
            </a:r>
          </a:p>
          <a:p>
            <a:endParaRPr lang="en-US" dirty="0"/>
          </a:p>
          <a:p>
            <a:endParaRPr lang="en-US" dirty="0"/>
          </a:p>
          <a:p>
            <a:endParaRPr lang="en-US" dirty="0"/>
          </a:p>
          <a:p>
            <a:endParaRPr lang="en-US" dirty="0"/>
          </a:p>
          <a:p>
            <a:r>
              <a:rPr lang="en-US" dirty="0"/>
              <a:t>so</a:t>
            </a:r>
          </a:p>
          <a:p>
            <a:endParaRPr lang="en-US" dirty="0"/>
          </a:p>
          <a:p>
            <a:endParaRPr lang="en-US" dirty="0"/>
          </a:p>
        </p:txBody>
      </p:sp>
      <p:graphicFrame>
        <p:nvGraphicFramePr>
          <p:cNvPr id="741379" name="Object 3"/>
          <p:cNvGraphicFramePr>
            <a:graphicFrameLocks noChangeAspect="1"/>
          </p:cNvGraphicFramePr>
          <p:nvPr>
            <p:extLst>
              <p:ext uri="{D42A27DB-BD31-4B8C-83A1-F6EECF244321}">
                <p14:modId xmlns:p14="http://schemas.microsoft.com/office/powerpoint/2010/main" val="699075837"/>
              </p:ext>
            </p:extLst>
          </p:nvPr>
        </p:nvGraphicFramePr>
        <p:xfrm>
          <a:off x="2380875" y="5251450"/>
          <a:ext cx="4737100" cy="685800"/>
        </p:xfrm>
        <a:graphic>
          <a:graphicData uri="http://schemas.openxmlformats.org/presentationml/2006/ole">
            <mc:AlternateContent xmlns:mc="http://schemas.openxmlformats.org/markup-compatibility/2006">
              <mc:Choice xmlns:v="urn:schemas-microsoft-com:vml" Requires="v">
                <p:oleObj name="Equation" r:id="rId2" imgW="4736880" imgH="685800" progId="Equation.DSMT4">
                  <p:embed/>
                </p:oleObj>
              </mc:Choice>
              <mc:Fallback>
                <p:oleObj name="Equation" r:id="rId2" imgW="4736880" imgH="685800" progId="Equation.DSMT4">
                  <p:embed/>
                  <p:pic>
                    <p:nvPicPr>
                      <p:cNvPr id="0" name="Picture 3"/>
                      <p:cNvPicPr>
                        <a:picLocks noChangeAspect="1" noChangeArrowheads="1"/>
                      </p:cNvPicPr>
                      <p:nvPr/>
                    </p:nvPicPr>
                    <p:blipFill>
                      <a:blip r:embed="rId3"/>
                      <a:srcRect/>
                      <a:stretch>
                        <a:fillRect/>
                      </a:stretch>
                    </p:blipFill>
                    <p:spPr bwMode="auto">
                      <a:xfrm>
                        <a:off x="2380875" y="5251450"/>
                        <a:ext cx="473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0" name="Object 4"/>
          <p:cNvGraphicFramePr>
            <a:graphicFrameLocks noChangeAspect="1"/>
          </p:cNvGraphicFramePr>
          <p:nvPr>
            <p:extLst>
              <p:ext uri="{D42A27DB-BD31-4B8C-83A1-F6EECF244321}">
                <p14:modId xmlns:p14="http://schemas.microsoft.com/office/powerpoint/2010/main" val="63047405"/>
              </p:ext>
            </p:extLst>
          </p:nvPr>
        </p:nvGraphicFramePr>
        <p:xfrm>
          <a:off x="1143000" y="2958353"/>
          <a:ext cx="647700" cy="304800"/>
        </p:xfrm>
        <a:graphic>
          <a:graphicData uri="http://schemas.openxmlformats.org/presentationml/2006/ole">
            <mc:AlternateContent xmlns:mc="http://schemas.openxmlformats.org/markup-compatibility/2006">
              <mc:Choice xmlns:v="urn:schemas-microsoft-com:vml" Requires="v">
                <p:oleObj name="Equation" r:id="rId4" imgW="647640" imgH="304560" progId="Equation.DSMT4">
                  <p:embed/>
                </p:oleObj>
              </mc:Choice>
              <mc:Fallback>
                <p:oleObj name="Equation" r:id="rId4" imgW="647640" imgH="3045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958353"/>
                        <a:ext cx="64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1" name="Object 5"/>
          <p:cNvGraphicFramePr>
            <a:graphicFrameLocks noChangeAspect="1"/>
          </p:cNvGraphicFramePr>
          <p:nvPr>
            <p:extLst>
              <p:ext uri="{D42A27DB-BD31-4B8C-83A1-F6EECF244321}">
                <p14:modId xmlns:p14="http://schemas.microsoft.com/office/powerpoint/2010/main" val="80102338"/>
              </p:ext>
            </p:extLst>
          </p:nvPr>
        </p:nvGraphicFramePr>
        <p:xfrm>
          <a:off x="1814513" y="2889250"/>
          <a:ext cx="4749800" cy="482600"/>
        </p:xfrm>
        <a:graphic>
          <a:graphicData uri="http://schemas.openxmlformats.org/presentationml/2006/ole">
            <mc:AlternateContent xmlns:mc="http://schemas.openxmlformats.org/markup-compatibility/2006">
              <mc:Choice xmlns:v="urn:schemas-microsoft-com:vml" Requires="v">
                <p:oleObj name="Equation" r:id="rId6" imgW="4749480" imgH="482400" progId="Equation.DSMT4">
                  <p:embed/>
                </p:oleObj>
              </mc:Choice>
              <mc:Fallback>
                <p:oleObj name="Equation" r:id="rId6" imgW="4749480" imgH="482400" progId="Equation.DSMT4">
                  <p:embed/>
                  <p:pic>
                    <p:nvPicPr>
                      <p:cNvPr id="0" name="Picture 5"/>
                      <p:cNvPicPr>
                        <a:picLocks noChangeAspect="1" noChangeArrowheads="1"/>
                      </p:cNvPicPr>
                      <p:nvPr/>
                    </p:nvPicPr>
                    <p:blipFill>
                      <a:blip r:embed="rId7"/>
                      <a:srcRect/>
                      <a:stretch>
                        <a:fillRect/>
                      </a:stretch>
                    </p:blipFill>
                    <p:spPr bwMode="auto">
                      <a:xfrm>
                        <a:off x="1814513" y="2889250"/>
                        <a:ext cx="4749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2" name="Object 6"/>
          <p:cNvGraphicFramePr>
            <a:graphicFrameLocks noChangeAspect="1"/>
          </p:cNvGraphicFramePr>
          <p:nvPr>
            <p:extLst>
              <p:ext uri="{D42A27DB-BD31-4B8C-83A1-F6EECF244321}">
                <p14:modId xmlns:p14="http://schemas.microsoft.com/office/powerpoint/2010/main" val="676965570"/>
              </p:ext>
            </p:extLst>
          </p:nvPr>
        </p:nvGraphicFramePr>
        <p:xfrm>
          <a:off x="1814513" y="3575050"/>
          <a:ext cx="3416300" cy="482600"/>
        </p:xfrm>
        <a:graphic>
          <a:graphicData uri="http://schemas.openxmlformats.org/presentationml/2006/ole">
            <mc:AlternateContent xmlns:mc="http://schemas.openxmlformats.org/markup-compatibility/2006">
              <mc:Choice xmlns:v="urn:schemas-microsoft-com:vml" Requires="v">
                <p:oleObj name="Equation" r:id="rId8" imgW="3416040" imgH="482400" progId="Equation.DSMT4">
                  <p:embed/>
                </p:oleObj>
              </mc:Choice>
              <mc:Fallback>
                <p:oleObj name="Equation" r:id="rId8" imgW="3416040" imgH="482400" progId="Equation.DSMT4">
                  <p:embed/>
                  <p:pic>
                    <p:nvPicPr>
                      <p:cNvPr id="0" name="Picture 6"/>
                      <p:cNvPicPr>
                        <a:picLocks noChangeAspect="1" noChangeArrowheads="1"/>
                      </p:cNvPicPr>
                      <p:nvPr/>
                    </p:nvPicPr>
                    <p:blipFill>
                      <a:blip r:embed="rId9"/>
                      <a:srcRect/>
                      <a:stretch>
                        <a:fillRect/>
                      </a:stretch>
                    </p:blipFill>
                    <p:spPr bwMode="auto">
                      <a:xfrm>
                        <a:off x="1814513" y="3575050"/>
                        <a:ext cx="341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3" name="Object 7"/>
          <p:cNvGraphicFramePr>
            <a:graphicFrameLocks noChangeAspect="1"/>
          </p:cNvGraphicFramePr>
          <p:nvPr>
            <p:extLst>
              <p:ext uri="{D42A27DB-BD31-4B8C-83A1-F6EECF244321}">
                <p14:modId xmlns:p14="http://schemas.microsoft.com/office/powerpoint/2010/main" val="3069677398"/>
              </p:ext>
            </p:extLst>
          </p:nvPr>
        </p:nvGraphicFramePr>
        <p:xfrm>
          <a:off x="1814513" y="4214813"/>
          <a:ext cx="5435600" cy="558800"/>
        </p:xfrm>
        <a:graphic>
          <a:graphicData uri="http://schemas.openxmlformats.org/presentationml/2006/ole">
            <mc:AlternateContent xmlns:mc="http://schemas.openxmlformats.org/markup-compatibility/2006">
              <mc:Choice xmlns:v="urn:schemas-microsoft-com:vml" Requires="v">
                <p:oleObj name="Equation" r:id="rId10" imgW="5435280" imgH="558720" progId="Equation.DSMT4">
                  <p:embed/>
                </p:oleObj>
              </mc:Choice>
              <mc:Fallback>
                <p:oleObj name="Equation" r:id="rId10" imgW="5435280" imgH="558720" progId="Equation.DSMT4">
                  <p:embed/>
                  <p:pic>
                    <p:nvPicPr>
                      <p:cNvPr id="0" name="Picture 7"/>
                      <p:cNvPicPr>
                        <a:picLocks noChangeAspect="1" noChangeArrowheads="1"/>
                      </p:cNvPicPr>
                      <p:nvPr/>
                    </p:nvPicPr>
                    <p:blipFill>
                      <a:blip r:embed="rId11"/>
                      <a:srcRect/>
                      <a:stretch>
                        <a:fillRect/>
                      </a:stretch>
                    </p:blipFill>
                    <p:spPr bwMode="auto">
                      <a:xfrm>
                        <a:off x="1814513" y="4214813"/>
                        <a:ext cx="54356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4" name="Object 8"/>
          <p:cNvGraphicFramePr>
            <a:graphicFrameLocks noChangeAspect="1"/>
          </p:cNvGraphicFramePr>
          <p:nvPr>
            <p:extLst>
              <p:ext uri="{D42A27DB-BD31-4B8C-83A1-F6EECF244321}">
                <p14:modId xmlns:p14="http://schemas.microsoft.com/office/powerpoint/2010/main" val="1601861667"/>
              </p:ext>
            </p:extLst>
          </p:nvPr>
        </p:nvGraphicFramePr>
        <p:xfrm>
          <a:off x="7315200" y="4306436"/>
          <a:ext cx="990600" cy="406400"/>
        </p:xfrm>
        <a:graphic>
          <a:graphicData uri="http://schemas.openxmlformats.org/presentationml/2006/ole">
            <mc:AlternateContent xmlns:mc="http://schemas.openxmlformats.org/markup-compatibility/2006">
              <mc:Choice xmlns:v="urn:schemas-microsoft-com:vml" Requires="v">
                <p:oleObj name="Equation" r:id="rId12" imgW="990360" imgH="406080" progId="Equation.DSMT4">
                  <p:embed/>
                </p:oleObj>
              </mc:Choice>
              <mc:Fallback>
                <p:oleObj name="Equation" r:id="rId12" imgW="990360" imgH="406080" progId="Equation.DSMT4">
                  <p:embed/>
                  <p:pic>
                    <p:nvPicPr>
                      <p:cNvPr id="0" name="Picture 8"/>
                      <p:cNvPicPr>
                        <a:picLocks noChangeAspect="1" noChangeArrowheads="1"/>
                      </p:cNvPicPr>
                      <p:nvPr/>
                    </p:nvPicPr>
                    <p:blipFill>
                      <a:blip r:embed="rId13"/>
                      <a:srcRect/>
                      <a:stretch>
                        <a:fillRect/>
                      </a:stretch>
                    </p:blipFill>
                    <p:spPr bwMode="auto">
                      <a:xfrm>
                        <a:off x="7315200" y="4306436"/>
                        <a:ext cx="990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5" name="Object 9"/>
          <p:cNvGraphicFramePr>
            <a:graphicFrameLocks noChangeAspect="1"/>
          </p:cNvGraphicFramePr>
          <p:nvPr>
            <p:extLst>
              <p:ext uri="{D42A27DB-BD31-4B8C-83A1-F6EECF244321}">
                <p14:modId xmlns:p14="http://schemas.microsoft.com/office/powerpoint/2010/main" val="4272132893"/>
              </p:ext>
            </p:extLst>
          </p:nvPr>
        </p:nvGraphicFramePr>
        <p:xfrm>
          <a:off x="1860550" y="1676400"/>
          <a:ext cx="4927600" cy="838200"/>
        </p:xfrm>
        <a:graphic>
          <a:graphicData uri="http://schemas.openxmlformats.org/presentationml/2006/ole">
            <mc:AlternateContent xmlns:mc="http://schemas.openxmlformats.org/markup-compatibility/2006">
              <mc:Choice xmlns:v="urn:schemas-microsoft-com:vml" Requires="v">
                <p:oleObj name="Equation" r:id="rId14" imgW="4927320" imgH="838080" progId="Equation.DSMT4">
                  <p:embed/>
                </p:oleObj>
              </mc:Choice>
              <mc:Fallback>
                <p:oleObj name="Equation" r:id="rId14" imgW="4927320" imgH="838080" progId="Equation.DSMT4">
                  <p:embed/>
                  <p:pic>
                    <p:nvPicPr>
                      <p:cNvPr id="0" name="Picture 9"/>
                      <p:cNvPicPr>
                        <a:picLocks noChangeAspect="1" noChangeArrowheads="1"/>
                      </p:cNvPicPr>
                      <p:nvPr/>
                    </p:nvPicPr>
                    <p:blipFill>
                      <a:blip r:embed="rId15"/>
                      <a:srcRect/>
                      <a:stretch>
                        <a:fillRect/>
                      </a:stretch>
                    </p:blipFill>
                    <p:spPr bwMode="auto">
                      <a:xfrm>
                        <a:off x="1860550" y="1676400"/>
                        <a:ext cx="492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C57F920F-1653-4670-AE59-4BEC54184A36}"/>
              </a:ext>
            </a:extLst>
          </p:cNvPr>
          <p:cNvSpPr/>
          <p:nvPr/>
        </p:nvSpPr>
        <p:spPr>
          <a:xfrm>
            <a:off x="1828800" y="5257800"/>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
        <p:nvSpPr>
          <p:cNvPr id="12" name="Rectangle 11">
            <a:extLst>
              <a:ext uri="{FF2B5EF4-FFF2-40B4-BE49-F238E27FC236}">
                <a16:creationId xmlns:a16="http://schemas.microsoft.com/office/drawing/2014/main" id="{AFB39F91-E639-4F44-80CB-C91132E24A24}"/>
              </a:ext>
            </a:extLst>
          </p:cNvPr>
          <p:cNvSpPr/>
          <p:nvPr/>
        </p:nvSpPr>
        <p:spPr>
          <a:xfrm>
            <a:off x="3563905" y="5257800"/>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13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138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13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13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13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413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413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Verifying Stokes' Theorem for a Vector Field and a Surface (cont.)</a:t>
            </a:r>
          </a:p>
        </p:txBody>
      </p:sp>
      <p:sp>
        <p:nvSpPr>
          <p:cNvPr id="3" name="Content Placeholder 2"/>
          <p:cNvSpPr>
            <a:spLocks noGrp="1"/>
          </p:cNvSpPr>
          <p:nvPr>
            <p:ph idx="1"/>
          </p:nvPr>
        </p:nvSpPr>
        <p:spPr/>
        <p:txBody>
          <a:bodyPr/>
          <a:lstStyle/>
          <a:p>
            <a:r>
              <a:rPr lang="en-US" dirty="0"/>
              <a:t>To evaluate the surface integral, we first find</a:t>
            </a:r>
          </a:p>
          <a:p>
            <a:endParaRPr lang="en-US" dirty="0"/>
          </a:p>
          <a:p>
            <a:endParaRPr lang="en-US" dirty="0"/>
          </a:p>
          <a:p>
            <a:endParaRPr lang="en-US" dirty="0"/>
          </a:p>
          <a:p>
            <a:r>
              <a:rPr lang="en-US" dirty="0"/>
              <a:t>To now determine </a:t>
            </a:r>
            <a:r>
              <a:rPr lang="en-US" dirty="0">
                <a:sym typeface="Symbol"/>
              </a:rPr>
              <a:t></a:t>
            </a:r>
            <a:r>
              <a:rPr lang="en-US" dirty="0"/>
              <a:t> </a:t>
            </a:r>
            <a:r>
              <a:rPr lang="en-US" b="1" dirty="0"/>
              <a:t>F</a:t>
            </a:r>
            <a:r>
              <a:rPr lang="en-US" dirty="0"/>
              <a:t> ⋅ </a:t>
            </a:r>
            <a:r>
              <a:rPr lang="en-US" b="1" dirty="0"/>
              <a:t>n</a:t>
            </a:r>
            <a:r>
              <a:rPr lang="en-US" dirty="0"/>
              <a:t>, recall from Example 4 of Section 15.6 that if we parametrize </a:t>
            </a:r>
            <a:r>
              <a:rPr lang="en-US" i="1" dirty="0"/>
              <a:t>S</a:t>
            </a:r>
            <a:r>
              <a:rPr lang="en-US" dirty="0"/>
              <a:t> by</a:t>
            </a:r>
          </a:p>
          <a:p>
            <a:endParaRPr lang="en-US" dirty="0"/>
          </a:p>
          <a:p>
            <a:endParaRPr lang="en-US" dirty="0"/>
          </a:p>
          <a:p>
            <a:r>
              <a:rPr lang="en-US" dirty="0"/>
              <a:t>then		          so				 	</a:t>
            </a:r>
          </a:p>
          <a:p>
            <a:endParaRPr lang="en-US" dirty="0"/>
          </a:p>
        </p:txBody>
      </p:sp>
      <p:graphicFrame>
        <p:nvGraphicFramePr>
          <p:cNvPr id="742402" name="Object 2"/>
          <p:cNvGraphicFramePr>
            <a:graphicFrameLocks noChangeAspect="1"/>
          </p:cNvGraphicFramePr>
          <p:nvPr/>
        </p:nvGraphicFramePr>
        <p:xfrm>
          <a:off x="1828800" y="1801906"/>
          <a:ext cx="5283200" cy="1562100"/>
        </p:xfrm>
        <a:graphic>
          <a:graphicData uri="http://schemas.openxmlformats.org/presentationml/2006/ole">
            <mc:AlternateContent xmlns:mc="http://schemas.openxmlformats.org/markup-compatibility/2006">
              <mc:Choice xmlns:v="urn:schemas-microsoft-com:vml" Requires="v">
                <p:oleObj name="Equation" r:id="rId2" imgW="5283000" imgH="1562040" progId="Equation.DSMT4">
                  <p:embed/>
                </p:oleObj>
              </mc:Choice>
              <mc:Fallback>
                <p:oleObj name="Equation" r:id="rId2" imgW="5283000" imgH="1562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801906"/>
                        <a:ext cx="5283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4" name="Object 4"/>
          <p:cNvGraphicFramePr>
            <a:graphicFrameLocks noChangeAspect="1"/>
          </p:cNvGraphicFramePr>
          <p:nvPr>
            <p:extLst>
              <p:ext uri="{D42A27DB-BD31-4B8C-83A1-F6EECF244321}">
                <p14:modId xmlns:p14="http://schemas.microsoft.com/office/powerpoint/2010/main" val="1662154694"/>
              </p:ext>
            </p:extLst>
          </p:nvPr>
        </p:nvGraphicFramePr>
        <p:xfrm>
          <a:off x="1562100" y="4297363"/>
          <a:ext cx="6057900" cy="1016000"/>
        </p:xfrm>
        <a:graphic>
          <a:graphicData uri="http://schemas.openxmlformats.org/presentationml/2006/ole">
            <mc:AlternateContent xmlns:mc="http://schemas.openxmlformats.org/markup-compatibility/2006">
              <mc:Choice xmlns:v="urn:schemas-microsoft-com:vml" Requires="v">
                <p:oleObj name="Equation" r:id="rId4" imgW="6057720" imgH="1015920" progId="Equation.DSMT4">
                  <p:embed/>
                </p:oleObj>
              </mc:Choice>
              <mc:Fallback>
                <p:oleObj name="Equation" r:id="rId4" imgW="6057720" imgH="1015920" progId="Equation.DSMT4">
                  <p:embed/>
                  <p:pic>
                    <p:nvPicPr>
                      <p:cNvPr id="0" name="Picture 4"/>
                      <p:cNvPicPr>
                        <a:picLocks noChangeAspect="1" noChangeArrowheads="1"/>
                      </p:cNvPicPr>
                      <p:nvPr/>
                    </p:nvPicPr>
                    <p:blipFill>
                      <a:blip r:embed="rId5"/>
                      <a:srcRect/>
                      <a:stretch>
                        <a:fillRect/>
                      </a:stretch>
                    </p:blipFill>
                    <p:spPr bwMode="auto">
                      <a:xfrm>
                        <a:off x="1562100" y="4297363"/>
                        <a:ext cx="6057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5" name="Object 5"/>
          <p:cNvGraphicFramePr>
            <a:graphicFrameLocks noChangeAspect="1"/>
          </p:cNvGraphicFramePr>
          <p:nvPr>
            <p:extLst>
              <p:ext uri="{D42A27DB-BD31-4B8C-83A1-F6EECF244321}">
                <p14:modId xmlns:p14="http://schemas.microsoft.com/office/powerpoint/2010/main" val="2047404399"/>
              </p:ext>
            </p:extLst>
          </p:nvPr>
        </p:nvGraphicFramePr>
        <p:xfrm>
          <a:off x="1262063" y="5353050"/>
          <a:ext cx="1854200" cy="482600"/>
        </p:xfrm>
        <a:graphic>
          <a:graphicData uri="http://schemas.openxmlformats.org/presentationml/2006/ole">
            <mc:AlternateContent xmlns:mc="http://schemas.openxmlformats.org/markup-compatibility/2006">
              <mc:Choice xmlns:v="urn:schemas-microsoft-com:vml" Requires="v">
                <p:oleObj name="Equation" r:id="rId6" imgW="1854000" imgH="482400" progId="Equation.DSMT4">
                  <p:embed/>
                </p:oleObj>
              </mc:Choice>
              <mc:Fallback>
                <p:oleObj name="Equation" r:id="rId6" imgW="1854000" imgH="482400" progId="Equation.DSMT4">
                  <p:embed/>
                  <p:pic>
                    <p:nvPicPr>
                      <p:cNvPr id="0" name="Picture 5"/>
                      <p:cNvPicPr>
                        <a:picLocks noChangeAspect="1" noChangeArrowheads="1"/>
                      </p:cNvPicPr>
                      <p:nvPr/>
                    </p:nvPicPr>
                    <p:blipFill>
                      <a:blip r:embed="rId7"/>
                      <a:srcRect/>
                      <a:stretch>
                        <a:fillRect/>
                      </a:stretch>
                    </p:blipFill>
                    <p:spPr bwMode="auto">
                      <a:xfrm>
                        <a:off x="1262063" y="5353050"/>
                        <a:ext cx="1854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6" name="Object 6"/>
          <p:cNvGraphicFramePr>
            <a:graphicFrameLocks noChangeAspect="1"/>
          </p:cNvGraphicFramePr>
          <p:nvPr>
            <p:extLst>
              <p:ext uri="{D42A27DB-BD31-4B8C-83A1-F6EECF244321}">
                <p14:modId xmlns:p14="http://schemas.microsoft.com/office/powerpoint/2010/main" val="1132076751"/>
              </p:ext>
            </p:extLst>
          </p:nvPr>
        </p:nvGraphicFramePr>
        <p:xfrm>
          <a:off x="3517900" y="5353050"/>
          <a:ext cx="4889500" cy="508000"/>
        </p:xfrm>
        <a:graphic>
          <a:graphicData uri="http://schemas.openxmlformats.org/presentationml/2006/ole">
            <mc:AlternateContent xmlns:mc="http://schemas.openxmlformats.org/markup-compatibility/2006">
              <mc:Choice xmlns:v="urn:schemas-microsoft-com:vml" Requires="v">
                <p:oleObj name="Equation" r:id="rId8" imgW="4889160" imgH="507960" progId="Equation.DSMT4">
                  <p:embed/>
                </p:oleObj>
              </mc:Choice>
              <mc:Fallback>
                <p:oleObj name="Equation" r:id="rId8" imgW="4889160" imgH="507960" progId="Equation.DSMT4">
                  <p:embed/>
                  <p:pic>
                    <p:nvPicPr>
                      <p:cNvPr id="0" name="Picture 6"/>
                      <p:cNvPicPr>
                        <a:picLocks noChangeAspect="1" noChangeArrowheads="1"/>
                      </p:cNvPicPr>
                      <p:nvPr/>
                    </p:nvPicPr>
                    <p:blipFill>
                      <a:blip r:embed="rId9"/>
                      <a:srcRect/>
                      <a:stretch>
                        <a:fillRect/>
                      </a:stretch>
                    </p:blipFill>
                    <p:spPr bwMode="auto">
                      <a:xfrm>
                        <a:off x="3517900" y="5353050"/>
                        <a:ext cx="488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2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24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240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24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Verifying Stokes' Theorem for a Vector Field and a Surface (cont.)</a:t>
            </a:r>
          </a:p>
        </p:txBody>
      </p:sp>
      <p:sp>
        <p:nvSpPr>
          <p:cNvPr id="3" name="Content Placeholder 2"/>
          <p:cNvSpPr>
            <a:spLocks noGrp="1"/>
          </p:cNvSpPr>
          <p:nvPr>
            <p:ph idx="1"/>
          </p:nvPr>
        </p:nvSpPr>
        <p:spPr/>
        <p:txBody>
          <a:bodyPr/>
          <a:lstStyle/>
          <a:p>
            <a:r>
              <a:rPr lang="en-US" dirty="0"/>
              <a:t>And to calculate the surface integral, we also need the fact that</a:t>
            </a:r>
          </a:p>
          <a:p>
            <a:endParaRPr lang="en-US" dirty="0"/>
          </a:p>
          <a:p>
            <a:r>
              <a:rPr lang="en-US" dirty="0"/>
              <a:t>so</a:t>
            </a:r>
          </a:p>
        </p:txBody>
      </p:sp>
      <p:graphicFrame>
        <p:nvGraphicFramePr>
          <p:cNvPr id="743428" name="Object 4"/>
          <p:cNvGraphicFramePr>
            <a:graphicFrameLocks noChangeAspect="1"/>
          </p:cNvGraphicFramePr>
          <p:nvPr>
            <p:extLst>
              <p:ext uri="{D42A27DB-BD31-4B8C-83A1-F6EECF244321}">
                <p14:modId xmlns:p14="http://schemas.microsoft.com/office/powerpoint/2010/main" val="3295176493"/>
              </p:ext>
            </p:extLst>
          </p:nvPr>
        </p:nvGraphicFramePr>
        <p:xfrm>
          <a:off x="2012950" y="2292350"/>
          <a:ext cx="4775200" cy="558800"/>
        </p:xfrm>
        <a:graphic>
          <a:graphicData uri="http://schemas.openxmlformats.org/presentationml/2006/ole">
            <mc:AlternateContent xmlns:mc="http://schemas.openxmlformats.org/markup-compatibility/2006">
              <mc:Choice xmlns:v="urn:schemas-microsoft-com:vml" Requires="v">
                <p:oleObj name="Equation" r:id="rId2" imgW="4775040" imgH="558720" progId="Equation.DSMT4">
                  <p:embed/>
                </p:oleObj>
              </mc:Choice>
              <mc:Fallback>
                <p:oleObj name="Equation" r:id="rId2" imgW="4775040" imgH="558720" progId="Equation.DSMT4">
                  <p:embed/>
                  <p:pic>
                    <p:nvPicPr>
                      <p:cNvPr id="0" name="Picture 4"/>
                      <p:cNvPicPr>
                        <a:picLocks noChangeAspect="1" noChangeArrowheads="1"/>
                      </p:cNvPicPr>
                      <p:nvPr/>
                    </p:nvPicPr>
                    <p:blipFill>
                      <a:blip r:embed="rId3"/>
                      <a:srcRect/>
                      <a:stretch>
                        <a:fillRect/>
                      </a:stretch>
                    </p:blipFill>
                    <p:spPr bwMode="auto">
                      <a:xfrm>
                        <a:off x="2012950" y="2292350"/>
                        <a:ext cx="4775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0" name="Object 6"/>
          <p:cNvGraphicFramePr>
            <a:graphicFrameLocks noChangeAspect="1"/>
          </p:cNvGraphicFramePr>
          <p:nvPr>
            <p:extLst>
              <p:ext uri="{D42A27DB-BD31-4B8C-83A1-F6EECF244321}">
                <p14:modId xmlns:p14="http://schemas.microsoft.com/office/powerpoint/2010/main" val="871525529"/>
              </p:ext>
            </p:extLst>
          </p:nvPr>
        </p:nvGraphicFramePr>
        <p:xfrm>
          <a:off x="1066800" y="3360738"/>
          <a:ext cx="1841500" cy="800100"/>
        </p:xfrm>
        <a:graphic>
          <a:graphicData uri="http://schemas.openxmlformats.org/presentationml/2006/ole">
            <mc:AlternateContent xmlns:mc="http://schemas.openxmlformats.org/markup-compatibility/2006">
              <mc:Choice xmlns:v="urn:schemas-microsoft-com:vml" Requires="v">
                <p:oleObj name="Equation" r:id="rId4" imgW="1841400" imgH="799920" progId="Equation.DSMT4">
                  <p:embed/>
                </p:oleObj>
              </mc:Choice>
              <mc:Fallback>
                <p:oleObj name="Equation" r:id="rId4" imgW="1841400" imgH="799920" progId="Equation.DSMT4">
                  <p:embed/>
                  <p:pic>
                    <p:nvPicPr>
                      <p:cNvPr id="0" name="Picture 6"/>
                      <p:cNvPicPr>
                        <a:picLocks noChangeAspect="1" noChangeArrowheads="1"/>
                      </p:cNvPicPr>
                      <p:nvPr/>
                    </p:nvPicPr>
                    <p:blipFill>
                      <a:blip r:embed="rId5"/>
                      <a:srcRect/>
                      <a:stretch>
                        <a:fillRect/>
                      </a:stretch>
                    </p:blipFill>
                    <p:spPr bwMode="auto">
                      <a:xfrm>
                        <a:off x="1066800" y="3360738"/>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1" name="Object 7"/>
          <p:cNvGraphicFramePr>
            <a:graphicFrameLocks noChangeAspect="1"/>
          </p:cNvGraphicFramePr>
          <p:nvPr>
            <p:extLst>
              <p:ext uri="{D42A27DB-BD31-4B8C-83A1-F6EECF244321}">
                <p14:modId xmlns:p14="http://schemas.microsoft.com/office/powerpoint/2010/main" val="1772197839"/>
              </p:ext>
            </p:extLst>
          </p:nvPr>
        </p:nvGraphicFramePr>
        <p:xfrm>
          <a:off x="2946400" y="3282950"/>
          <a:ext cx="4673600" cy="685800"/>
        </p:xfrm>
        <a:graphic>
          <a:graphicData uri="http://schemas.openxmlformats.org/presentationml/2006/ole">
            <mc:AlternateContent xmlns:mc="http://schemas.openxmlformats.org/markup-compatibility/2006">
              <mc:Choice xmlns:v="urn:schemas-microsoft-com:vml" Requires="v">
                <p:oleObj name="Equation" r:id="rId6" imgW="4673520" imgH="685800" progId="Equation.DSMT4">
                  <p:embed/>
                </p:oleObj>
              </mc:Choice>
              <mc:Fallback>
                <p:oleObj name="Equation" r:id="rId6" imgW="4673520" imgH="685800" progId="Equation.DSMT4">
                  <p:embed/>
                  <p:pic>
                    <p:nvPicPr>
                      <p:cNvPr id="0" name="Picture 7"/>
                      <p:cNvPicPr>
                        <a:picLocks noChangeAspect="1" noChangeArrowheads="1"/>
                      </p:cNvPicPr>
                      <p:nvPr/>
                    </p:nvPicPr>
                    <p:blipFill>
                      <a:blip r:embed="rId7"/>
                      <a:srcRect/>
                      <a:stretch>
                        <a:fillRect/>
                      </a:stretch>
                    </p:blipFill>
                    <p:spPr bwMode="auto">
                      <a:xfrm>
                        <a:off x="2946400" y="3282950"/>
                        <a:ext cx="4673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2" name="Object 8"/>
          <p:cNvGraphicFramePr>
            <a:graphicFrameLocks noChangeAspect="1"/>
          </p:cNvGraphicFramePr>
          <p:nvPr>
            <p:extLst>
              <p:ext uri="{D42A27DB-BD31-4B8C-83A1-F6EECF244321}">
                <p14:modId xmlns:p14="http://schemas.microsoft.com/office/powerpoint/2010/main" val="3794049339"/>
              </p:ext>
            </p:extLst>
          </p:nvPr>
        </p:nvGraphicFramePr>
        <p:xfrm>
          <a:off x="2946400" y="4267200"/>
          <a:ext cx="3124200" cy="1117600"/>
        </p:xfrm>
        <a:graphic>
          <a:graphicData uri="http://schemas.openxmlformats.org/presentationml/2006/ole">
            <mc:AlternateContent xmlns:mc="http://schemas.openxmlformats.org/markup-compatibility/2006">
              <mc:Choice xmlns:v="urn:schemas-microsoft-com:vml" Requires="v">
                <p:oleObj name="Equation" r:id="rId8" imgW="3124080" imgH="1117440" progId="Equation.DSMT4">
                  <p:embed/>
                </p:oleObj>
              </mc:Choice>
              <mc:Fallback>
                <p:oleObj name="Equation" r:id="rId8" imgW="3124080" imgH="1117440" progId="Equation.DSMT4">
                  <p:embed/>
                  <p:pic>
                    <p:nvPicPr>
                      <p:cNvPr id="0" name="Picture 8"/>
                      <p:cNvPicPr>
                        <a:picLocks noChangeAspect="1" noChangeArrowheads="1"/>
                      </p:cNvPicPr>
                      <p:nvPr/>
                    </p:nvPicPr>
                    <p:blipFill>
                      <a:blip r:embed="rId9"/>
                      <a:srcRect/>
                      <a:stretch>
                        <a:fillRect/>
                      </a:stretch>
                    </p:blipFill>
                    <p:spPr bwMode="auto">
                      <a:xfrm>
                        <a:off x="2946400" y="4267200"/>
                        <a:ext cx="3124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3" name="Object 9"/>
          <p:cNvGraphicFramePr>
            <a:graphicFrameLocks noChangeAspect="1"/>
          </p:cNvGraphicFramePr>
          <p:nvPr>
            <p:extLst>
              <p:ext uri="{D42A27DB-BD31-4B8C-83A1-F6EECF244321}">
                <p14:modId xmlns:p14="http://schemas.microsoft.com/office/powerpoint/2010/main" val="4145176965"/>
              </p:ext>
            </p:extLst>
          </p:nvPr>
        </p:nvGraphicFramePr>
        <p:xfrm>
          <a:off x="6134100" y="4606925"/>
          <a:ext cx="1181100" cy="482600"/>
        </p:xfrm>
        <a:graphic>
          <a:graphicData uri="http://schemas.openxmlformats.org/presentationml/2006/ole">
            <mc:AlternateContent xmlns:mc="http://schemas.openxmlformats.org/markup-compatibility/2006">
              <mc:Choice xmlns:v="urn:schemas-microsoft-com:vml" Requires="v">
                <p:oleObj name="Equation" r:id="rId10" imgW="1180800" imgH="482400" progId="Equation.DSMT4">
                  <p:embed/>
                </p:oleObj>
              </mc:Choice>
              <mc:Fallback>
                <p:oleObj name="Equation" r:id="rId10" imgW="1180800" imgH="482400" progId="Equation.DSMT4">
                  <p:embed/>
                  <p:pic>
                    <p:nvPicPr>
                      <p:cNvPr id="0" name="Picture 9"/>
                      <p:cNvPicPr>
                        <a:picLocks noChangeAspect="1" noChangeArrowheads="1"/>
                      </p:cNvPicPr>
                      <p:nvPr/>
                    </p:nvPicPr>
                    <p:blipFill>
                      <a:blip r:embed="rId11"/>
                      <a:srcRect/>
                      <a:stretch>
                        <a:fillRect/>
                      </a:stretch>
                    </p:blipFill>
                    <p:spPr bwMode="auto">
                      <a:xfrm>
                        <a:off x="6134100" y="4606925"/>
                        <a:ext cx="1181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4" name="Object 10"/>
          <p:cNvGraphicFramePr>
            <a:graphicFrameLocks noChangeAspect="1"/>
          </p:cNvGraphicFramePr>
          <p:nvPr>
            <p:extLst>
              <p:ext uri="{D42A27DB-BD31-4B8C-83A1-F6EECF244321}">
                <p14:modId xmlns:p14="http://schemas.microsoft.com/office/powerpoint/2010/main" val="4000516611"/>
              </p:ext>
            </p:extLst>
          </p:nvPr>
        </p:nvGraphicFramePr>
        <p:xfrm>
          <a:off x="7429500" y="4678363"/>
          <a:ext cx="952500" cy="292100"/>
        </p:xfrm>
        <a:graphic>
          <a:graphicData uri="http://schemas.openxmlformats.org/presentationml/2006/ole">
            <mc:AlternateContent xmlns:mc="http://schemas.openxmlformats.org/markup-compatibility/2006">
              <mc:Choice xmlns:v="urn:schemas-microsoft-com:vml" Requires="v">
                <p:oleObj name="Equation" r:id="rId12" imgW="952200" imgH="291960" progId="Equation.DSMT4">
                  <p:embed/>
                </p:oleObj>
              </mc:Choice>
              <mc:Fallback>
                <p:oleObj name="Equation" r:id="rId12" imgW="952200" imgH="291960" progId="Equation.DSMT4">
                  <p:embed/>
                  <p:pic>
                    <p:nvPicPr>
                      <p:cNvPr id="0" name="Picture 10"/>
                      <p:cNvPicPr>
                        <a:picLocks noChangeAspect="1" noChangeArrowheads="1"/>
                      </p:cNvPicPr>
                      <p:nvPr/>
                    </p:nvPicPr>
                    <p:blipFill>
                      <a:blip r:embed="rId13"/>
                      <a:srcRect/>
                      <a:stretch>
                        <a:fillRect/>
                      </a:stretch>
                    </p:blipFill>
                    <p:spPr bwMode="auto">
                      <a:xfrm>
                        <a:off x="7429500" y="4678363"/>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34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34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34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34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34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43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 (cont.)</a:t>
            </a:r>
          </a:p>
        </p:txBody>
      </p:sp>
      <p:sp>
        <p:nvSpPr>
          <p:cNvPr id="3" name="Content Placeholder 2"/>
          <p:cNvSpPr>
            <a:spLocks noGrp="1"/>
          </p:cNvSpPr>
          <p:nvPr>
            <p:ph idx="1"/>
          </p:nvPr>
        </p:nvSpPr>
        <p:spPr/>
        <p:txBody>
          <a:bodyPr/>
          <a:lstStyle/>
          <a:p>
            <a:r>
              <a:rPr lang="en-US" dirty="0"/>
              <a:t>As Example 1 illustrates, one of the integrals in Stokes’ Theorem (in this case, the line integral) may be easier to evaluate than the other; that fact can often be used to simplify a calculation. Another fact emerges if we study the example a bit more closely: if </a:t>
            </a:r>
            <a:r>
              <a:rPr lang="en-US" i="1" dirty="0"/>
              <a:t>S</a:t>
            </a:r>
            <a:r>
              <a:rPr lang="en-US" baseline="-25000" dirty="0"/>
              <a:t>1</a:t>
            </a:r>
            <a:r>
              <a:rPr lang="en-US" dirty="0"/>
              <a:t> and </a:t>
            </a:r>
            <a:r>
              <a:rPr lang="en-US" i="1" dirty="0"/>
              <a:t>S</a:t>
            </a:r>
            <a:r>
              <a:rPr lang="en-US" baseline="-25000" dirty="0"/>
              <a:t>2</a:t>
            </a:r>
            <a:r>
              <a:rPr lang="en-US" dirty="0"/>
              <a:t> are </a:t>
            </a:r>
            <a:r>
              <a:rPr lang="en-US" i="1" dirty="0"/>
              <a:t>any</a:t>
            </a:r>
            <a:r>
              <a:rPr lang="en-US" dirty="0"/>
              <a:t> two piecewise smooth oriented surfaces with the same oriented boundary </a:t>
            </a:r>
            <a:r>
              <a:rPr lang="en-US" i="1" dirty="0"/>
              <a:t>C</a:t>
            </a:r>
            <a:r>
              <a:rPr lang="en-US" dirty="0"/>
              <a:t>, then</a:t>
            </a:r>
          </a:p>
        </p:txBody>
      </p:sp>
      <p:graphicFrame>
        <p:nvGraphicFramePr>
          <p:cNvPr id="756738" name="Object 2"/>
          <p:cNvGraphicFramePr>
            <a:graphicFrameLocks noChangeAspect="1"/>
          </p:cNvGraphicFramePr>
          <p:nvPr>
            <p:extLst>
              <p:ext uri="{D42A27DB-BD31-4B8C-83A1-F6EECF244321}">
                <p14:modId xmlns:p14="http://schemas.microsoft.com/office/powerpoint/2010/main" val="613781537"/>
              </p:ext>
            </p:extLst>
          </p:nvPr>
        </p:nvGraphicFramePr>
        <p:xfrm>
          <a:off x="1536700" y="4578350"/>
          <a:ext cx="5702300" cy="850900"/>
        </p:xfrm>
        <a:graphic>
          <a:graphicData uri="http://schemas.openxmlformats.org/presentationml/2006/ole">
            <mc:AlternateContent xmlns:mc="http://schemas.openxmlformats.org/markup-compatibility/2006">
              <mc:Choice xmlns:v="urn:schemas-microsoft-com:vml" Requires="v">
                <p:oleObj name="Equation" r:id="rId2" imgW="5702040" imgH="850680" progId="Equation.DSMT4">
                  <p:embed/>
                </p:oleObj>
              </mc:Choice>
              <mc:Fallback>
                <p:oleObj name="Equation" r:id="rId2" imgW="5702040" imgH="850680" progId="Equation.DSMT4">
                  <p:embed/>
                  <p:pic>
                    <p:nvPicPr>
                      <p:cNvPr id="0" name="Picture 2"/>
                      <p:cNvPicPr>
                        <a:picLocks noChangeAspect="1" noChangeArrowheads="1"/>
                      </p:cNvPicPr>
                      <p:nvPr/>
                    </p:nvPicPr>
                    <p:blipFill>
                      <a:blip r:embed="rId3"/>
                      <a:srcRect/>
                      <a:stretch>
                        <a:fillRect/>
                      </a:stretch>
                    </p:blipFill>
                    <p:spPr bwMode="auto">
                      <a:xfrm>
                        <a:off x="1536700" y="4578350"/>
                        <a:ext cx="570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26C736E8-23C7-466B-A3EE-AB894C4725A4}"/>
              </a:ext>
            </a:extLst>
          </p:cNvPr>
          <p:cNvSpPr/>
          <p:nvPr/>
        </p:nvSpPr>
        <p:spPr>
          <a:xfrm>
            <a:off x="3599330" y="4504765"/>
            <a:ext cx="617477" cy="692497"/>
          </a:xfrm>
          <a:prstGeom prst="rect">
            <a:avLst/>
          </a:prstGeom>
        </p:spPr>
        <p:txBody>
          <a:bodyPr wrap="none">
            <a:spAutoFit/>
          </a:bodyPr>
          <a:lstStyle/>
          <a:p>
            <a:r>
              <a:rPr lang="en-US" sz="39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67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 (cont.)</a:t>
            </a:r>
          </a:p>
        </p:txBody>
      </p:sp>
      <p:sp>
        <p:nvSpPr>
          <p:cNvPr id="3" name="Content Placeholder 2"/>
          <p:cNvSpPr>
            <a:spLocks noGrp="1"/>
          </p:cNvSpPr>
          <p:nvPr>
            <p:ph idx="1"/>
          </p:nvPr>
        </p:nvSpPr>
        <p:spPr/>
        <p:txBody>
          <a:bodyPr/>
          <a:lstStyle/>
          <a:p>
            <a:r>
              <a:rPr lang="en-US" dirty="0"/>
              <a:t>In such a case, </a:t>
            </a:r>
            <a:r>
              <a:rPr lang="en-US" i="1" dirty="0"/>
              <a:t>S</a:t>
            </a:r>
            <a:r>
              <a:rPr lang="en-US" baseline="-25000" dirty="0"/>
              <a:t>1</a:t>
            </a:r>
            <a:r>
              <a:rPr lang="en-US" dirty="0"/>
              <a:t> and </a:t>
            </a:r>
            <a:r>
              <a:rPr lang="en-US" i="1" dirty="0"/>
              <a:t>S</a:t>
            </a:r>
            <a:r>
              <a:rPr lang="en-US" baseline="-25000" dirty="0"/>
              <a:t>2</a:t>
            </a:r>
            <a:r>
              <a:rPr lang="en-US" dirty="0"/>
              <a:t> are called </a:t>
            </a:r>
            <a:r>
              <a:rPr lang="en-US" i="1" dirty="0"/>
              <a:t>capping surfaces</a:t>
            </a:r>
            <a:r>
              <a:rPr lang="en-US" dirty="0"/>
              <a:t> of the curve </a:t>
            </a:r>
            <a:r>
              <a:rPr lang="en-US" i="1" dirty="0"/>
              <a:t>C</a:t>
            </a:r>
            <a:r>
              <a:rPr lang="en-US" dirty="0"/>
              <a:t>, and Stokes’ Theorem says that the  circulation of a vector field around a simple closed curve is equal to the integral of its curl over any appropriate capping surface.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Finding the Integral of the Curl of a Vector Field over an Alternative Capping Surface </a:t>
            </a:r>
          </a:p>
        </p:txBody>
      </p:sp>
      <p:sp>
        <p:nvSpPr>
          <p:cNvPr id="3" name="Content Placeholder 2"/>
          <p:cNvSpPr>
            <a:spLocks noGrp="1"/>
          </p:cNvSpPr>
          <p:nvPr>
            <p:ph idx="1"/>
          </p:nvPr>
        </p:nvSpPr>
        <p:spPr>
          <a:xfrm>
            <a:off x="457200" y="1280160"/>
            <a:ext cx="8229600" cy="4572000"/>
          </a:xfrm>
        </p:spPr>
        <p:txBody>
          <a:bodyPr>
            <a:noAutofit/>
          </a:bodyPr>
          <a:lstStyle/>
          <a:p>
            <a:r>
              <a:rPr lang="en-US" dirty="0"/>
              <a:t>Let     be the upper half of the ellipsoid </a:t>
            </a:r>
          </a:p>
          <a:p>
            <a:pPr>
              <a:spcBef>
                <a:spcPts val="1800"/>
              </a:spcBef>
            </a:pPr>
            <a:endParaRPr lang="en-US" dirty="0"/>
          </a:p>
          <a:p>
            <a:pPr>
              <a:spcBef>
                <a:spcPts val="2400"/>
              </a:spcBef>
            </a:pPr>
            <a:r>
              <a:rPr lang="en-US" dirty="0"/>
              <a:t>oriented with an outward-pointing unit normal vector field </a:t>
            </a:r>
            <a:r>
              <a:rPr lang="en-US" b="1" dirty="0"/>
              <a:t>n</a:t>
            </a:r>
            <a:r>
              <a:rPr lang="en-US" dirty="0"/>
              <a:t>. Note that the boundary of     </a:t>
            </a:r>
            <a:br>
              <a:rPr lang="en-US" dirty="0"/>
            </a:br>
            <a:r>
              <a:rPr lang="en-US" dirty="0"/>
              <a:t>    is also the curve </a:t>
            </a:r>
            <a:r>
              <a:rPr lang="en-US" i="1" dirty="0"/>
              <a:t>x</a:t>
            </a:r>
            <a:r>
              <a:rPr lang="en-US" baseline="30000" dirty="0"/>
              <a:t>2</a:t>
            </a:r>
            <a:r>
              <a:rPr lang="en-US" dirty="0"/>
              <a:t> + </a:t>
            </a:r>
            <a:r>
              <a:rPr lang="en-US" i="1" dirty="0"/>
              <a:t>y</a:t>
            </a:r>
            <a:r>
              <a:rPr lang="en-US" baseline="30000" dirty="0"/>
              <a:t>2</a:t>
            </a:r>
            <a:r>
              <a:rPr lang="en-US" dirty="0"/>
              <a:t> </a:t>
            </a:r>
            <a:r>
              <a:rPr lang="en-US" dirty="0">
                <a:latin typeface="Symbol" pitchFamily="18" charset="2"/>
              </a:rPr>
              <a:t>=</a:t>
            </a:r>
            <a:r>
              <a:rPr lang="en-US" dirty="0"/>
              <a:t> 9 in </a:t>
            </a:r>
            <a:br>
              <a:rPr lang="en-US" dirty="0"/>
            </a:br>
            <a:r>
              <a:rPr lang="en-US" dirty="0"/>
              <a:t>the </a:t>
            </a:r>
            <a:r>
              <a:rPr lang="en-US" i="1" dirty="0" err="1"/>
              <a:t>xy</a:t>
            </a:r>
            <a:r>
              <a:rPr lang="en-US" dirty="0"/>
              <a:t>-plane (see Figure 3). Show </a:t>
            </a:r>
            <a:br>
              <a:rPr lang="en-US" dirty="0"/>
            </a:br>
            <a:r>
              <a:rPr lang="en-US" dirty="0"/>
              <a:t>that the integral of the curl of 			             	                        is again 18</a:t>
            </a:r>
            <a:r>
              <a:rPr lang="el-GR" i="1" dirty="0">
                <a:latin typeface="Cambria Math" panose="02040503050406030204" pitchFamily="18" charset="0"/>
                <a:ea typeface="Cambria Math" panose="02040503050406030204" pitchFamily="18" charset="0"/>
              </a:rPr>
              <a:t>π</a:t>
            </a:r>
            <a:r>
              <a:rPr lang="en-US" dirty="0"/>
              <a:t>. </a:t>
            </a:r>
          </a:p>
        </p:txBody>
      </p:sp>
      <p:graphicFrame>
        <p:nvGraphicFramePr>
          <p:cNvPr id="744451" name="Object 3"/>
          <p:cNvGraphicFramePr>
            <a:graphicFrameLocks noChangeAspect="1"/>
          </p:cNvGraphicFramePr>
          <p:nvPr/>
        </p:nvGraphicFramePr>
        <p:xfrm>
          <a:off x="1055225" y="1349575"/>
          <a:ext cx="254000" cy="368300"/>
        </p:xfrm>
        <a:graphic>
          <a:graphicData uri="http://schemas.openxmlformats.org/presentationml/2006/ole">
            <mc:AlternateContent xmlns:mc="http://schemas.openxmlformats.org/markup-compatibility/2006">
              <mc:Choice xmlns:v="urn:schemas-microsoft-com:vml" Requires="v">
                <p:oleObj name="Equation" r:id="rId2" imgW="253800" imgH="368280" progId="Equation.DSMT4">
                  <p:embed/>
                </p:oleObj>
              </mc:Choice>
              <mc:Fallback>
                <p:oleObj name="Equation" r:id="rId2" imgW="253800" imgH="3682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5225" y="1349575"/>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2" name="Object 4"/>
          <p:cNvGraphicFramePr>
            <a:graphicFrameLocks noChangeAspect="1"/>
          </p:cNvGraphicFramePr>
          <p:nvPr/>
        </p:nvGraphicFramePr>
        <p:xfrm>
          <a:off x="3422650" y="1816100"/>
          <a:ext cx="2298700" cy="876300"/>
        </p:xfrm>
        <a:graphic>
          <a:graphicData uri="http://schemas.openxmlformats.org/presentationml/2006/ole">
            <mc:AlternateContent xmlns:mc="http://schemas.openxmlformats.org/markup-compatibility/2006">
              <mc:Choice xmlns:v="urn:schemas-microsoft-com:vml" Requires="v">
                <p:oleObj name="Equation" r:id="rId4" imgW="2298600" imgH="876240" progId="Equation.DSMT4">
                  <p:embed/>
                </p:oleObj>
              </mc:Choice>
              <mc:Fallback>
                <p:oleObj name="Equation" r:id="rId4" imgW="2298600" imgH="876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2650" y="1816100"/>
                        <a:ext cx="2298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3" name="Object 5"/>
          <p:cNvGraphicFramePr>
            <a:graphicFrameLocks noChangeAspect="1"/>
          </p:cNvGraphicFramePr>
          <p:nvPr>
            <p:extLst>
              <p:ext uri="{D42A27DB-BD31-4B8C-83A1-F6EECF244321}">
                <p14:modId xmlns:p14="http://schemas.microsoft.com/office/powerpoint/2010/main" val="4138606478"/>
              </p:ext>
            </p:extLst>
          </p:nvPr>
        </p:nvGraphicFramePr>
        <p:xfrm>
          <a:off x="567724" y="3567328"/>
          <a:ext cx="254000" cy="368300"/>
        </p:xfrm>
        <a:graphic>
          <a:graphicData uri="http://schemas.openxmlformats.org/presentationml/2006/ole">
            <mc:AlternateContent xmlns:mc="http://schemas.openxmlformats.org/markup-compatibility/2006">
              <mc:Choice xmlns:v="urn:schemas-microsoft-com:vml" Requires="v">
                <p:oleObj name="Equation" r:id="rId6" imgW="253800" imgH="368280" progId="Equation.DSMT4">
                  <p:embed/>
                </p:oleObj>
              </mc:Choice>
              <mc:Fallback>
                <p:oleObj name="Equation" r:id="rId6" imgW="253800" imgH="3682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724" y="3567328"/>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4" name="Object 6"/>
          <p:cNvGraphicFramePr>
            <a:graphicFrameLocks noChangeAspect="1"/>
          </p:cNvGraphicFramePr>
          <p:nvPr>
            <p:extLst>
              <p:ext uri="{D42A27DB-BD31-4B8C-83A1-F6EECF244321}">
                <p14:modId xmlns:p14="http://schemas.microsoft.com/office/powerpoint/2010/main" val="1136441164"/>
              </p:ext>
            </p:extLst>
          </p:nvPr>
        </p:nvGraphicFramePr>
        <p:xfrm>
          <a:off x="548640" y="4847624"/>
          <a:ext cx="2755900" cy="469900"/>
        </p:xfrm>
        <a:graphic>
          <a:graphicData uri="http://schemas.openxmlformats.org/presentationml/2006/ole">
            <mc:AlternateContent xmlns:mc="http://schemas.openxmlformats.org/markup-compatibility/2006">
              <mc:Choice xmlns:v="urn:schemas-microsoft-com:vml" Requires="v">
                <p:oleObj name="Equation" r:id="rId7" imgW="2755800" imgH="469800" progId="Equation.DSMT4">
                  <p:embed/>
                </p:oleObj>
              </mc:Choice>
              <mc:Fallback>
                <p:oleObj name="Equation" r:id="rId7" imgW="27558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4847624"/>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44455" name="Picture 7"/>
          <p:cNvPicPr>
            <a:picLocks noChangeAspect="1" noChangeArrowheads="1"/>
          </p:cNvPicPr>
          <p:nvPr/>
        </p:nvPicPr>
        <p:blipFill>
          <a:blip r:embed="rId9" cstate="print">
            <a:clrChange>
              <a:clrFrom>
                <a:srgbClr val="FFFFFF"/>
              </a:clrFrom>
              <a:clrTo>
                <a:srgbClr val="FFFFFF">
                  <a:alpha val="0"/>
                </a:srgbClr>
              </a:clrTo>
            </a:clrChange>
            <a:lum bright="-10000"/>
          </a:blip>
          <a:srcRect/>
          <a:stretch>
            <a:fillRect/>
          </a:stretch>
        </p:blipFill>
        <p:spPr bwMode="auto">
          <a:xfrm>
            <a:off x="5626645" y="3048001"/>
            <a:ext cx="3364955" cy="2971799"/>
          </a:xfrm>
          <a:prstGeom prst="rect">
            <a:avLst/>
          </a:prstGeom>
          <a:noFill/>
          <a:ln w="9525">
            <a:noFill/>
            <a:miter lim="800000"/>
            <a:headEnd/>
            <a:tailEnd/>
          </a:ln>
        </p:spPr>
      </p:pic>
      <p:sp>
        <p:nvSpPr>
          <p:cNvPr id="10" name="Rectangle 9"/>
          <p:cNvSpPr/>
          <p:nvPr/>
        </p:nvSpPr>
        <p:spPr>
          <a:xfrm>
            <a:off x="4267200" y="5334000"/>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2: Finding the Integral of the Curl of a Vector Field over an Alternative Capping Surface (cont.)</a:t>
            </a:r>
          </a:p>
        </p:txBody>
      </p:sp>
      <p:sp>
        <p:nvSpPr>
          <p:cNvPr id="3" name="Content Placeholder 2"/>
          <p:cNvSpPr>
            <a:spLocks noGrp="1"/>
          </p:cNvSpPr>
          <p:nvPr>
            <p:ph idx="1"/>
          </p:nvPr>
        </p:nvSpPr>
        <p:spPr/>
        <p:txBody>
          <a:bodyPr/>
          <a:lstStyle/>
          <a:p>
            <a:r>
              <a:rPr lang="en-US" b="1" dirty="0"/>
              <a:t>Solution </a:t>
            </a:r>
          </a:p>
          <a:p>
            <a:r>
              <a:rPr lang="en-US" dirty="0"/>
              <a:t>For comparative and illustrative purposes, we use a different parametrization for </a:t>
            </a:r>
          </a:p>
          <a:p>
            <a:endParaRPr lang="en-US" dirty="0"/>
          </a:p>
          <a:p>
            <a:endParaRPr lang="en-US" dirty="0"/>
          </a:p>
          <a:p>
            <a:r>
              <a:rPr lang="en-US" dirty="0"/>
              <a:t>It can be shown that </a:t>
            </a:r>
          </a:p>
        </p:txBody>
      </p:sp>
      <p:graphicFrame>
        <p:nvGraphicFramePr>
          <p:cNvPr id="745474" name="Object 2"/>
          <p:cNvGraphicFramePr>
            <a:graphicFrameLocks noChangeAspect="1"/>
          </p:cNvGraphicFramePr>
          <p:nvPr/>
        </p:nvGraphicFramePr>
        <p:xfrm>
          <a:off x="4712825" y="2297575"/>
          <a:ext cx="317500" cy="368300"/>
        </p:xfrm>
        <a:graphic>
          <a:graphicData uri="http://schemas.openxmlformats.org/presentationml/2006/ole">
            <mc:AlternateContent xmlns:mc="http://schemas.openxmlformats.org/markup-compatibility/2006">
              <mc:Choice xmlns:v="urn:schemas-microsoft-com:vml" Requires="v">
                <p:oleObj name="Equation" r:id="rId2" imgW="317160" imgH="368280" progId="Equation.DSMT4">
                  <p:embed/>
                </p:oleObj>
              </mc:Choice>
              <mc:Fallback>
                <p:oleObj name="Equation" r:id="rId2" imgW="317160" imgH="3682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825" y="2297575"/>
                        <a:ext cx="31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5476" name="Object 4"/>
          <p:cNvGraphicFramePr>
            <a:graphicFrameLocks noChangeAspect="1"/>
          </p:cNvGraphicFramePr>
          <p:nvPr/>
        </p:nvGraphicFramePr>
        <p:xfrm>
          <a:off x="571500" y="2767013"/>
          <a:ext cx="8420100" cy="1092200"/>
        </p:xfrm>
        <a:graphic>
          <a:graphicData uri="http://schemas.openxmlformats.org/presentationml/2006/ole">
            <mc:AlternateContent xmlns:mc="http://schemas.openxmlformats.org/markup-compatibility/2006">
              <mc:Choice xmlns:v="urn:schemas-microsoft-com:vml" Requires="v">
                <p:oleObj name="Equation" r:id="rId4" imgW="8420040" imgH="1091880" progId="Equation.DSMT4">
                  <p:embed/>
                </p:oleObj>
              </mc:Choice>
              <mc:Fallback>
                <p:oleObj name="Equation" r:id="rId4" imgW="8420040" imgH="1091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 y="2767013"/>
                        <a:ext cx="84201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5477" name="Object 5"/>
          <p:cNvGraphicFramePr>
            <a:graphicFrameLocks noChangeAspect="1"/>
          </p:cNvGraphicFramePr>
          <p:nvPr/>
        </p:nvGraphicFramePr>
        <p:xfrm>
          <a:off x="1600200" y="4267200"/>
          <a:ext cx="5892800" cy="1181100"/>
        </p:xfrm>
        <a:graphic>
          <a:graphicData uri="http://schemas.openxmlformats.org/presentationml/2006/ole">
            <mc:AlternateContent xmlns:mc="http://schemas.openxmlformats.org/markup-compatibility/2006">
              <mc:Choice xmlns:v="urn:schemas-microsoft-com:vml" Requires="v">
                <p:oleObj name="Equation" r:id="rId6" imgW="5892480" imgH="1180800" progId="Equation.DSMT4">
                  <p:embed/>
                </p:oleObj>
              </mc:Choice>
              <mc:Fallback>
                <p:oleObj name="Equation" r:id="rId6" imgW="5892480" imgH="1180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4267200"/>
                        <a:ext cx="58928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54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4547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54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2: Finding the Integral of the Curl of a Vector Field over an Alternative Capping Surface (cont.)</a:t>
            </a:r>
          </a:p>
        </p:txBody>
      </p:sp>
      <p:sp>
        <p:nvSpPr>
          <p:cNvPr id="3" name="Content Placeholder 2"/>
          <p:cNvSpPr>
            <a:spLocks noGrp="1"/>
          </p:cNvSpPr>
          <p:nvPr>
            <p:ph idx="1"/>
          </p:nvPr>
        </p:nvSpPr>
        <p:spPr/>
        <p:txBody>
          <a:bodyPr/>
          <a:lstStyle/>
          <a:p>
            <a:r>
              <a:rPr lang="en-US" b="1" dirty="0" err="1"/>
              <a:t>r</a:t>
            </a:r>
            <a:r>
              <a:rPr lang="en-US" i="1" baseline="-25000" dirty="0" err="1"/>
              <a:t>x</a:t>
            </a:r>
            <a:r>
              <a:rPr lang="en-US" dirty="0"/>
              <a:t> × </a:t>
            </a:r>
            <a:r>
              <a:rPr lang="en-US" b="1" dirty="0" err="1"/>
              <a:t>r</a:t>
            </a:r>
            <a:r>
              <a:rPr lang="en-US" i="1" baseline="-25000" dirty="0" err="1"/>
              <a:t>y</a:t>
            </a:r>
            <a:r>
              <a:rPr lang="en-US" dirty="0"/>
              <a:t> is an outward-pointing vector field, so dividing each element by its length defines the vector field </a:t>
            </a:r>
            <a:r>
              <a:rPr lang="en-US" b="1" dirty="0"/>
              <a:t>n</a:t>
            </a:r>
            <a:r>
              <a:rPr lang="en-US" dirty="0"/>
              <a:t> of unit normal vectors. But we don’t actually need to perform that calculation, since </a:t>
            </a:r>
          </a:p>
        </p:txBody>
      </p:sp>
      <p:graphicFrame>
        <p:nvGraphicFramePr>
          <p:cNvPr id="746502" name="Object 6"/>
          <p:cNvGraphicFramePr>
            <a:graphicFrameLocks noChangeAspect="1"/>
          </p:cNvGraphicFramePr>
          <p:nvPr>
            <p:extLst>
              <p:ext uri="{D42A27DB-BD31-4B8C-83A1-F6EECF244321}">
                <p14:modId xmlns:p14="http://schemas.microsoft.com/office/powerpoint/2010/main" val="3223841611"/>
              </p:ext>
            </p:extLst>
          </p:nvPr>
        </p:nvGraphicFramePr>
        <p:xfrm>
          <a:off x="1219200" y="3020328"/>
          <a:ext cx="1841500" cy="800100"/>
        </p:xfrm>
        <a:graphic>
          <a:graphicData uri="http://schemas.openxmlformats.org/presentationml/2006/ole">
            <mc:AlternateContent xmlns:mc="http://schemas.openxmlformats.org/markup-compatibility/2006">
              <mc:Choice xmlns:v="urn:schemas-microsoft-com:vml" Requires="v">
                <p:oleObj name="Equation" r:id="rId2" imgW="1841400" imgH="799920" progId="Equation.DSMT4">
                  <p:embed/>
                </p:oleObj>
              </mc:Choice>
              <mc:Fallback>
                <p:oleObj name="Equation" r:id="rId2" imgW="1841400" imgH="799920" progId="Equation.DSMT4">
                  <p:embed/>
                  <p:pic>
                    <p:nvPicPr>
                      <p:cNvPr id="0" name="Picture 6"/>
                      <p:cNvPicPr>
                        <a:picLocks noChangeAspect="1" noChangeArrowheads="1"/>
                      </p:cNvPicPr>
                      <p:nvPr/>
                    </p:nvPicPr>
                    <p:blipFill>
                      <a:blip r:embed="rId3"/>
                      <a:srcRect/>
                      <a:stretch>
                        <a:fillRect/>
                      </a:stretch>
                    </p:blipFill>
                    <p:spPr bwMode="auto">
                      <a:xfrm>
                        <a:off x="1219200" y="3020328"/>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4" name="Object 8"/>
          <p:cNvGraphicFramePr>
            <a:graphicFrameLocks noChangeAspect="1"/>
          </p:cNvGraphicFramePr>
          <p:nvPr>
            <p:extLst>
              <p:ext uri="{D42A27DB-BD31-4B8C-83A1-F6EECF244321}">
                <p14:modId xmlns:p14="http://schemas.microsoft.com/office/powerpoint/2010/main" val="3578308192"/>
              </p:ext>
            </p:extLst>
          </p:nvPr>
        </p:nvGraphicFramePr>
        <p:xfrm>
          <a:off x="3151850" y="4289192"/>
          <a:ext cx="4038600" cy="889000"/>
        </p:xfrm>
        <a:graphic>
          <a:graphicData uri="http://schemas.openxmlformats.org/presentationml/2006/ole">
            <mc:AlternateContent xmlns:mc="http://schemas.openxmlformats.org/markup-compatibility/2006">
              <mc:Choice xmlns:v="urn:schemas-microsoft-com:vml" Requires="v">
                <p:oleObj name="Equation" r:id="rId4" imgW="4038480" imgH="888840" progId="Equation.DSMT4">
                  <p:embed/>
                </p:oleObj>
              </mc:Choice>
              <mc:Fallback>
                <p:oleObj name="Equation" r:id="rId4" imgW="4038480" imgH="8888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1850" y="4289192"/>
                        <a:ext cx="403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6" name="Object 10"/>
          <p:cNvGraphicFramePr>
            <a:graphicFrameLocks noChangeAspect="1"/>
          </p:cNvGraphicFramePr>
          <p:nvPr>
            <p:extLst>
              <p:ext uri="{D42A27DB-BD31-4B8C-83A1-F6EECF244321}">
                <p14:modId xmlns:p14="http://schemas.microsoft.com/office/powerpoint/2010/main" val="997183434"/>
              </p:ext>
            </p:extLst>
          </p:nvPr>
        </p:nvGraphicFramePr>
        <p:xfrm>
          <a:off x="3151850" y="5194067"/>
          <a:ext cx="3200400" cy="850900"/>
        </p:xfrm>
        <a:graphic>
          <a:graphicData uri="http://schemas.openxmlformats.org/presentationml/2006/ole">
            <mc:AlternateContent xmlns:mc="http://schemas.openxmlformats.org/markup-compatibility/2006">
              <mc:Choice xmlns:v="urn:schemas-microsoft-com:vml" Requires="v">
                <p:oleObj name="Equation" r:id="rId6" imgW="3200400" imgH="850680" progId="Equation.DSMT4">
                  <p:embed/>
                </p:oleObj>
              </mc:Choice>
              <mc:Fallback>
                <p:oleObj name="Equation" r:id="rId6" imgW="3200400" imgH="850680" progId="Equation.DSMT4">
                  <p:embed/>
                  <p:pic>
                    <p:nvPicPr>
                      <p:cNvPr id="0" name="Picture 10"/>
                      <p:cNvPicPr>
                        <a:picLocks noChangeAspect="1" noChangeArrowheads="1"/>
                      </p:cNvPicPr>
                      <p:nvPr/>
                    </p:nvPicPr>
                    <p:blipFill>
                      <a:blip r:embed="rId7"/>
                      <a:srcRect/>
                      <a:stretch>
                        <a:fillRect/>
                      </a:stretch>
                    </p:blipFill>
                    <p:spPr bwMode="auto">
                      <a:xfrm>
                        <a:off x="3151850" y="5194067"/>
                        <a:ext cx="3200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7" name="Object 11"/>
          <p:cNvGraphicFramePr>
            <a:graphicFrameLocks noChangeAspect="1"/>
          </p:cNvGraphicFramePr>
          <p:nvPr>
            <p:extLst>
              <p:ext uri="{D42A27DB-BD31-4B8C-83A1-F6EECF244321}">
                <p14:modId xmlns:p14="http://schemas.microsoft.com/office/powerpoint/2010/main" val="2856888795"/>
              </p:ext>
            </p:extLst>
          </p:nvPr>
        </p:nvGraphicFramePr>
        <p:xfrm>
          <a:off x="6464300" y="5308367"/>
          <a:ext cx="952500" cy="292100"/>
        </p:xfrm>
        <a:graphic>
          <a:graphicData uri="http://schemas.openxmlformats.org/presentationml/2006/ole">
            <mc:AlternateContent xmlns:mc="http://schemas.openxmlformats.org/markup-compatibility/2006">
              <mc:Choice xmlns:v="urn:schemas-microsoft-com:vml" Requires="v">
                <p:oleObj name="Equation" r:id="rId8" imgW="952200" imgH="291960" progId="Equation.DSMT4">
                  <p:embed/>
                </p:oleObj>
              </mc:Choice>
              <mc:Fallback>
                <p:oleObj name="Equation" r:id="rId8" imgW="952200" imgH="291960" progId="Equation.DSMT4">
                  <p:embed/>
                  <p:pic>
                    <p:nvPicPr>
                      <p:cNvPr id="0" name="Picture 11"/>
                      <p:cNvPicPr>
                        <a:picLocks noChangeAspect="1" noChangeArrowheads="1"/>
                      </p:cNvPicPr>
                      <p:nvPr/>
                    </p:nvPicPr>
                    <p:blipFill>
                      <a:blip r:embed="rId9"/>
                      <a:srcRect/>
                      <a:stretch>
                        <a:fillRect/>
                      </a:stretch>
                    </p:blipFill>
                    <p:spPr bwMode="auto">
                      <a:xfrm>
                        <a:off x="6464300" y="5308367"/>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 name="Group 4"/>
          <p:cNvGrpSpPr/>
          <p:nvPr/>
        </p:nvGrpSpPr>
        <p:grpSpPr>
          <a:xfrm>
            <a:off x="3151188" y="2844567"/>
            <a:ext cx="5168900" cy="1549400"/>
            <a:chOff x="3151188" y="2903989"/>
            <a:chExt cx="5168900" cy="1549400"/>
          </a:xfrm>
        </p:grpSpPr>
        <p:graphicFrame>
          <p:nvGraphicFramePr>
            <p:cNvPr id="746503" name="Object 7"/>
            <p:cNvGraphicFramePr>
              <a:graphicFrameLocks noChangeAspect="1"/>
            </p:cNvGraphicFramePr>
            <p:nvPr>
              <p:extLst>
                <p:ext uri="{D42A27DB-BD31-4B8C-83A1-F6EECF244321}">
                  <p14:modId xmlns:p14="http://schemas.microsoft.com/office/powerpoint/2010/main" val="288299911"/>
                </p:ext>
              </p:extLst>
            </p:nvPr>
          </p:nvGraphicFramePr>
          <p:xfrm>
            <a:off x="3151188" y="2903989"/>
            <a:ext cx="5168900" cy="1549400"/>
          </p:xfrm>
          <a:graphic>
            <a:graphicData uri="http://schemas.openxmlformats.org/presentationml/2006/ole">
              <mc:AlternateContent xmlns:mc="http://schemas.openxmlformats.org/markup-compatibility/2006">
                <mc:Choice xmlns:v="urn:schemas-microsoft-com:vml" Requires="v">
                  <p:oleObj name="Equation" r:id="rId10" imgW="5168880" imgH="1549080" progId="Equation.DSMT4">
                    <p:embed/>
                  </p:oleObj>
                </mc:Choice>
                <mc:Fallback>
                  <p:oleObj name="Equation" r:id="rId10" imgW="5168880" imgH="1549080" progId="Equation.DSMT4">
                    <p:embed/>
                    <p:pic>
                      <p:nvPicPr>
                        <p:cNvPr id="0" name="Picture 7"/>
                        <p:cNvPicPr>
                          <a:picLocks noChangeAspect="1" noChangeArrowheads="1"/>
                        </p:cNvPicPr>
                        <p:nvPr/>
                      </p:nvPicPr>
                      <p:blipFill>
                        <a:blip r:embed="rId11"/>
                        <a:srcRect/>
                        <a:stretch>
                          <a:fillRect/>
                        </a:stretch>
                      </p:blipFill>
                      <p:spPr bwMode="auto">
                        <a:xfrm>
                          <a:off x="3151188" y="2903989"/>
                          <a:ext cx="51689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p:cNvSpPr/>
            <p:nvPr/>
          </p:nvSpPr>
          <p:spPr>
            <a:xfrm rot="16200000">
              <a:off x="4690065" y="3297689"/>
              <a:ext cx="152400" cy="914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5926822" y="3632433"/>
              <a:ext cx="152400" cy="914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Left Brace 10"/>
            <p:cNvSpPr/>
            <p:nvPr/>
          </p:nvSpPr>
          <p:spPr>
            <a:xfrm rot="16200000">
              <a:off x="7373084" y="3015983"/>
              <a:ext cx="152400" cy="155448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65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65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65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6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a:t>
            </a:r>
          </a:p>
        </p:txBody>
      </p:sp>
      <p:sp>
        <p:nvSpPr>
          <p:cNvPr id="3" name="Content Placeholder 2"/>
          <p:cNvSpPr>
            <a:spLocks noGrp="1"/>
          </p:cNvSpPr>
          <p:nvPr>
            <p:ph idx="1"/>
          </p:nvPr>
        </p:nvSpPr>
        <p:spPr/>
        <p:txBody>
          <a:bodyPr/>
          <a:lstStyle/>
          <a:p>
            <a:r>
              <a:rPr lang="en-US" dirty="0"/>
              <a:t>Stokes’ Theorem is used extensively in physics and engineering, and some of the fundamental laws of physics are direct applications of Stokes’ Theorem (and many others arise from the Divergence Theorem of the next section). For example, the Maxwell-Faraday Law of Induction regarding electric field lines of force </a:t>
            </a:r>
            <a:r>
              <a:rPr lang="en-US" b="1" dirty="0"/>
              <a:t>E</a:t>
            </a:r>
            <a:r>
              <a:rPr lang="en-US" dirty="0"/>
              <a:t> over a surface </a:t>
            </a:r>
            <a:r>
              <a:rPr lang="en-US" i="1" dirty="0"/>
              <a:t>S</a:t>
            </a:r>
            <a:r>
              <a:rPr lang="en-US" dirty="0"/>
              <a:t> can be expressed as</a:t>
            </a:r>
          </a:p>
        </p:txBody>
      </p:sp>
      <p:graphicFrame>
        <p:nvGraphicFramePr>
          <p:cNvPr id="757762" name="Object 2"/>
          <p:cNvGraphicFramePr>
            <a:graphicFrameLocks noChangeAspect="1"/>
          </p:cNvGraphicFramePr>
          <p:nvPr>
            <p:extLst>
              <p:ext uri="{D42A27DB-BD31-4B8C-83A1-F6EECF244321}">
                <p14:modId xmlns:p14="http://schemas.microsoft.com/office/powerpoint/2010/main" val="1508687083"/>
              </p:ext>
            </p:extLst>
          </p:nvPr>
        </p:nvGraphicFramePr>
        <p:xfrm>
          <a:off x="3200400" y="4502150"/>
          <a:ext cx="3060700" cy="800100"/>
        </p:xfrm>
        <a:graphic>
          <a:graphicData uri="http://schemas.openxmlformats.org/presentationml/2006/ole">
            <mc:AlternateContent xmlns:mc="http://schemas.openxmlformats.org/markup-compatibility/2006">
              <mc:Choice xmlns:v="urn:schemas-microsoft-com:vml" Requires="v">
                <p:oleObj name="Equation" r:id="rId2" imgW="3060360" imgH="799920" progId="Equation.DSMT4">
                  <p:embed/>
                </p:oleObj>
              </mc:Choice>
              <mc:Fallback>
                <p:oleObj name="Equation" r:id="rId2" imgW="3060360" imgH="799920" progId="Equation.DSMT4">
                  <p:embed/>
                  <p:pic>
                    <p:nvPicPr>
                      <p:cNvPr id="0" name="Picture 2"/>
                      <p:cNvPicPr>
                        <a:picLocks noChangeAspect="1" noChangeArrowheads="1"/>
                      </p:cNvPicPr>
                      <p:nvPr/>
                    </p:nvPicPr>
                    <p:blipFill>
                      <a:blip r:embed="rId3"/>
                      <a:srcRect/>
                      <a:stretch>
                        <a:fillRect/>
                      </a:stretch>
                    </p:blipFill>
                    <p:spPr bwMode="auto">
                      <a:xfrm>
                        <a:off x="3200400" y="4502150"/>
                        <a:ext cx="3060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A73972B7-8293-4D62-8EE8-8E7D229070B1}"/>
              </a:ext>
            </a:extLst>
          </p:cNvPr>
          <p:cNvSpPr/>
          <p:nvPr/>
        </p:nvSpPr>
        <p:spPr>
          <a:xfrm>
            <a:off x="2653550" y="4437530"/>
            <a:ext cx="617477" cy="692497"/>
          </a:xfrm>
          <a:prstGeom prst="rect">
            <a:avLst/>
          </a:prstGeom>
        </p:spPr>
        <p:txBody>
          <a:bodyPr wrap="none">
            <a:spAutoFit/>
          </a:bodyPr>
          <a:lstStyle/>
          <a:p>
            <a:r>
              <a:rPr lang="en-US" sz="3900" dirty="0">
                <a:solidFill>
                  <a:srgbClr val="00007F"/>
                </a:solidFill>
                <a:latin typeface="Cambria Math" panose="02040503050406030204" pitchFamily="18" charset="0"/>
                <a:ea typeface="Cambria Math" panose="02040503050406030204" pitchFamily="18" charset="0"/>
              </a:rPr>
              <a:t>∳</a:t>
            </a:r>
            <a:r>
              <a:rPr lang="en-US" sz="2400" i="1" baseline="-38000" dirty="0">
                <a:solidFill>
                  <a:srgbClr val="00007F"/>
                </a:solidFill>
                <a:ea typeface="Cambria Math" panose="02040503050406030204" pitchFamily="18" charset="0"/>
              </a:rPr>
              <a:t>C</a:t>
            </a:r>
            <a:endParaRPr lang="en-US" sz="2400" baseline="-38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77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 (cont.)</a:t>
            </a:r>
          </a:p>
        </p:txBody>
      </p:sp>
      <p:sp>
        <p:nvSpPr>
          <p:cNvPr id="3" name="Content Placeholder 2"/>
          <p:cNvSpPr>
            <a:spLocks noGrp="1"/>
          </p:cNvSpPr>
          <p:nvPr>
            <p:ph idx="1"/>
          </p:nvPr>
        </p:nvSpPr>
        <p:spPr/>
        <p:txBody>
          <a:bodyPr>
            <a:normAutofit/>
          </a:bodyPr>
          <a:lstStyle/>
          <a:p>
            <a:r>
              <a:rPr lang="en-US" dirty="0"/>
              <a:t>Stokes’ Theorem also leads to a quick physical interpretation of </a:t>
            </a:r>
            <a:r>
              <a:rPr lang="en-US" i="1" dirty="0"/>
              <a:t>curl</a:t>
            </a:r>
            <a:r>
              <a:rPr lang="en-US" dirty="0"/>
              <a:t>. Given a vector field </a:t>
            </a:r>
            <a:r>
              <a:rPr lang="en-US" b="1" dirty="0"/>
              <a:t>F</a:t>
            </a:r>
            <a:r>
              <a:rPr lang="en-US" dirty="0"/>
              <a:t> and its curl </a:t>
            </a:r>
            <a:r>
              <a:rPr lang="en-US" dirty="0">
                <a:sym typeface="Symbol"/>
              </a:rPr>
              <a:t></a:t>
            </a:r>
            <a:r>
              <a:rPr lang="en-US" dirty="0"/>
              <a:t> </a:t>
            </a:r>
            <a:r>
              <a:rPr lang="en-US" b="1" dirty="0"/>
              <a:t>F</a:t>
            </a:r>
            <a:r>
              <a:rPr lang="en-US" dirty="0"/>
              <a:t>, imagine evaluating the integral</a:t>
            </a:r>
          </a:p>
          <a:p>
            <a:endParaRPr lang="en-US" dirty="0"/>
          </a:p>
          <a:p>
            <a:endParaRPr lang="en-US" dirty="0"/>
          </a:p>
          <a:p>
            <a:r>
              <a:rPr lang="en-US" dirty="0"/>
              <a:t>over various (small) disks </a:t>
            </a:r>
            <a:r>
              <a:rPr lang="en-US" i="1" dirty="0"/>
              <a:t>S</a:t>
            </a:r>
            <a:r>
              <a:rPr lang="en-US" dirty="0"/>
              <a:t> all centered at a fixed point </a:t>
            </a:r>
            <a:r>
              <a:rPr lang="en-US" i="1" dirty="0"/>
              <a:t>P</a:t>
            </a:r>
            <a:r>
              <a:rPr lang="en-US" dirty="0"/>
              <a:t> in space. The orientation of </a:t>
            </a:r>
            <a:r>
              <a:rPr lang="en-US" i="1" dirty="0"/>
              <a:t>S</a:t>
            </a:r>
            <a:r>
              <a:rPr lang="en-US" dirty="0"/>
              <a:t> that maximizes the integral will clearly be that for which </a:t>
            </a:r>
            <a:r>
              <a:rPr lang="en-US" b="1" dirty="0"/>
              <a:t>n</a:t>
            </a:r>
            <a:r>
              <a:rPr lang="en-US" dirty="0"/>
              <a:t> points in the same direction as </a:t>
            </a:r>
            <a:r>
              <a:rPr lang="en-US" dirty="0">
                <a:sym typeface="Symbol"/>
              </a:rPr>
              <a:t></a:t>
            </a:r>
            <a:r>
              <a:rPr lang="en-US" dirty="0"/>
              <a:t> </a:t>
            </a:r>
            <a:r>
              <a:rPr lang="en-US" b="1" dirty="0"/>
              <a:t>F</a:t>
            </a:r>
            <a:r>
              <a:rPr lang="en-US" dirty="0"/>
              <a:t>.</a:t>
            </a:r>
          </a:p>
        </p:txBody>
      </p:sp>
      <p:graphicFrame>
        <p:nvGraphicFramePr>
          <p:cNvPr id="758786" name="Object 2"/>
          <p:cNvGraphicFramePr>
            <a:graphicFrameLocks noChangeAspect="1"/>
          </p:cNvGraphicFramePr>
          <p:nvPr>
            <p:extLst>
              <p:ext uri="{D42A27DB-BD31-4B8C-83A1-F6EECF244321}">
                <p14:modId xmlns:p14="http://schemas.microsoft.com/office/powerpoint/2010/main" val="881175751"/>
              </p:ext>
            </p:extLst>
          </p:nvPr>
        </p:nvGraphicFramePr>
        <p:xfrm>
          <a:off x="3124200" y="2825750"/>
          <a:ext cx="1841500" cy="800100"/>
        </p:xfrm>
        <a:graphic>
          <a:graphicData uri="http://schemas.openxmlformats.org/presentationml/2006/ole">
            <mc:AlternateContent xmlns:mc="http://schemas.openxmlformats.org/markup-compatibility/2006">
              <mc:Choice xmlns:v="urn:schemas-microsoft-com:vml" Requires="v">
                <p:oleObj name="Equation" r:id="rId2" imgW="1841400" imgH="799920" progId="Equation.DSMT4">
                  <p:embed/>
                </p:oleObj>
              </mc:Choice>
              <mc:Fallback>
                <p:oleObj name="Equation" r:id="rId2" imgW="1841400" imgH="799920" progId="Equation.DSMT4">
                  <p:embed/>
                  <p:pic>
                    <p:nvPicPr>
                      <p:cNvPr id="0" name="Picture 2"/>
                      <p:cNvPicPr>
                        <a:picLocks noChangeAspect="1" noChangeArrowheads="1"/>
                      </p:cNvPicPr>
                      <p:nvPr/>
                    </p:nvPicPr>
                    <p:blipFill>
                      <a:blip r:embed="rId3"/>
                      <a:srcRect/>
                      <a:stretch>
                        <a:fillRect/>
                      </a:stretch>
                    </p:blipFill>
                    <p:spPr bwMode="auto">
                      <a:xfrm>
                        <a:off x="3124200" y="2825750"/>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87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a:xfrm>
            <a:off x="457200" y="1280160"/>
            <a:ext cx="8229600" cy="4572000"/>
          </a:xfrm>
        </p:spPr>
        <p:txBody>
          <a:bodyPr>
            <a:noAutofit/>
          </a:bodyPr>
          <a:lstStyle/>
          <a:p>
            <a:r>
              <a:rPr lang="en-US" dirty="0"/>
              <a:t>To begin, assume that </a:t>
            </a:r>
            <a:r>
              <a:rPr lang="en-US" i="1" dirty="0"/>
              <a:t>C</a:t>
            </a:r>
            <a:r>
              <a:rPr lang="en-US" dirty="0"/>
              <a:t> is a simple, closed, piecewise smooth curve and that </a:t>
            </a:r>
            <a:r>
              <a:rPr lang="en-US" i="1" dirty="0"/>
              <a:t>S</a:t>
            </a:r>
            <a:r>
              <a:rPr lang="en-US" dirty="0"/>
              <a:t> is a piecewise smooth surface whose boundary is </a:t>
            </a:r>
            <a:r>
              <a:rPr lang="en-US" i="1" dirty="0"/>
              <a:t>C</a:t>
            </a:r>
            <a:r>
              <a:rPr lang="en-US" dirty="0"/>
              <a:t>, as in Figure 1. Assume also that </a:t>
            </a:r>
            <a:r>
              <a:rPr lang="en-US" i="1" dirty="0"/>
              <a:t>S</a:t>
            </a:r>
            <a:r>
              <a:rPr lang="en-US" dirty="0"/>
              <a:t> and </a:t>
            </a:r>
            <a:r>
              <a:rPr lang="en-US" i="1" dirty="0"/>
              <a:t>C</a:t>
            </a:r>
            <a:r>
              <a:rPr lang="en-US" dirty="0"/>
              <a:t> are oriented in such a way that if you were to  walk around </a:t>
            </a:r>
            <a:r>
              <a:rPr lang="en-US" i="1" dirty="0"/>
              <a:t>C</a:t>
            </a:r>
            <a:r>
              <a:rPr lang="en-US" dirty="0"/>
              <a:t> in its direction of </a:t>
            </a:r>
            <a:br>
              <a:rPr lang="en-US" dirty="0"/>
            </a:br>
            <a:r>
              <a:rPr lang="en-US" dirty="0"/>
              <a:t>orientation, with your head pointing </a:t>
            </a:r>
            <a:br>
              <a:rPr lang="en-US" dirty="0"/>
            </a:br>
            <a:r>
              <a:rPr lang="en-US" dirty="0"/>
              <a:t>in the direction </a:t>
            </a:r>
            <a:r>
              <a:rPr lang="en-US" b="1" dirty="0"/>
              <a:t>n</a:t>
            </a:r>
            <a:r>
              <a:rPr lang="en-US" dirty="0"/>
              <a:t> normal to </a:t>
            </a:r>
            <a:r>
              <a:rPr lang="en-US" i="1" dirty="0"/>
              <a:t>S</a:t>
            </a:r>
            <a:r>
              <a:rPr lang="en-US" dirty="0"/>
              <a:t>, then </a:t>
            </a:r>
            <a:br>
              <a:rPr lang="en-US" dirty="0"/>
            </a:br>
            <a:r>
              <a:rPr lang="en-US" dirty="0"/>
              <a:t>the surface </a:t>
            </a:r>
            <a:r>
              <a:rPr lang="en-US" i="1" dirty="0"/>
              <a:t>S</a:t>
            </a:r>
            <a:r>
              <a:rPr lang="en-US" dirty="0"/>
              <a:t> would lie to your left—</a:t>
            </a:r>
            <a:br>
              <a:rPr lang="en-US" dirty="0"/>
            </a:br>
            <a:r>
              <a:rPr lang="en-US" dirty="0"/>
              <a:t>we call this the </a:t>
            </a:r>
            <a:r>
              <a:rPr lang="en-US" b="1" dirty="0"/>
              <a:t>positive</a:t>
            </a:r>
            <a:r>
              <a:rPr lang="en-US" dirty="0"/>
              <a:t> orientation </a:t>
            </a:r>
            <a:br>
              <a:rPr lang="en-US" dirty="0"/>
            </a:br>
            <a:r>
              <a:rPr lang="en-US" dirty="0"/>
              <a:t>of </a:t>
            </a:r>
            <a:r>
              <a:rPr lang="en-US" i="1" dirty="0"/>
              <a:t>C</a:t>
            </a:r>
            <a:r>
              <a:rPr lang="en-US" dirty="0"/>
              <a:t> relative to </a:t>
            </a:r>
            <a:r>
              <a:rPr lang="en-US" i="1" dirty="0"/>
              <a:t>S</a:t>
            </a:r>
            <a:r>
              <a:rPr lang="en-US" dirty="0"/>
              <a:t>.</a:t>
            </a:r>
          </a:p>
          <a:p>
            <a:endParaRPr lang="en-US" dirty="0"/>
          </a:p>
        </p:txBody>
      </p:sp>
      <p:pic>
        <p:nvPicPr>
          <p:cNvPr id="75469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334000" y="2986166"/>
            <a:ext cx="3738417" cy="3033634"/>
          </a:xfrm>
          <a:prstGeom prst="rect">
            <a:avLst/>
          </a:prstGeom>
          <a:noFill/>
          <a:ln w="9525">
            <a:noFill/>
            <a:miter lim="800000"/>
            <a:headEnd/>
            <a:tailEnd/>
          </a:ln>
        </p:spPr>
      </p:pic>
      <p:sp>
        <p:nvSpPr>
          <p:cNvPr id="5" name="Rectangle 4"/>
          <p:cNvSpPr/>
          <p:nvPr/>
        </p:nvSpPr>
        <p:spPr>
          <a:xfrm>
            <a:off x="3886200" y="5410200"/>
            <a:ext cx="1370055" cy="523220"/>
          </a:xfrm>
          <a:prstGeom prst="rect">
            <a:avLst/>
          </a:prstGeom>
        </p:spPr>
        <p:txBody>
          <a:bodyPr wrap="none">
            <a:spAutoFit/>
          </a:bodyPr>
          <a:lstStyle/>
          <a:p>
            <a:r>
              <a:rPr lang="en-US" sz="2800" b="1" dirty="0"/>
              <a:t>Figure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 (cont.)</a:t>
            </a:r>
          </a:p>
        </p:txBody>
      </p:sp>
      <p:sp>
        <p:nvSpPr>
          <p:cNvPr id="3" name="Content Placeholder 2"/>
          <p:cNvSpPr>
            <a:spLocks noGrp="1"/>
          </p:cNvSpPr>
          <p:nvPr>
            <p:ph idx="1"/>
          </p:nvPr>
        </p:nvSpPr>
        <p:spPr>
          <a:xfrm>
            <a:off x="457200" y="1280160"/>
            <a:ext cx="8229600" cy="4572000"/>
          </a:xfrm>
        </p:spPr>
        <p:txBody>
          <a:bodyPr/>
          <a:lstStyle/>
          <a:p>
            <a:r>
              <a:rPr lang="en-US" dirty="0"/>
              <a:t>In other words, if we think of a paddle wheel spinning about an axis running through </a:t>
            </a:r>
            <a:r>
              <a:rPr lang="en-US" i="1" dirty="0"/>
              <a:t>P</a:t>
            </a:r>
            <a:r>
              <a:rPr lang="en-US" dirty="0"/>
              <a:t>, the wheel will spin fastest when the axis points in the direction of </a:t>
            </a:r>
            <a:r>
              <a:rPr lang="en-US" dirty="0">
                <a:sym typeface="Symbol"/>
              </a:rPr>
              <a:t></a:t>
            </a:r>
            <a:r>
              <a:rPr lang="en-US" dirty="0"/>
              <a:t> </a:t>
            </a:r>
            <a:r>
              <a:rPr lang="en-US" b="1" dirty="0"/>
              <a:t>F</a:t>
            </a:r>
            <a:r>
              <a:rPr lang="en-US" dirty="0"/>
              <a:t> (see Figure 5).</a:t>
            </a:r>
          </a:p>
          <a:p>
            <a:endParaRPr lang="en-US" dirty="0"/>
          </a:p>
        </p:txBody>
      </p:sp>
      <p:pic>
        <p:nvPicPr>
          <p:cNvPr id="5" name="Picture 3"/>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335845" y="2614613"/>
            <a:ext cx="3503355" cy="3405187"/>
          </a:xfrm>
          <a:prstGeom prst="rect">
            <a:avLst/>
          </a:prstGeom>
          <a:noFill/>
          <a:ln w="9525">
            <a:noFill/>
            <a:miter lim="800000"/>
            <a:headEnd/>
            <a:tailEnd/>
          </a:ln>
        </p:spPr>
      </p:pic>
      <p:sp>
        <p:nvSpPr>
          <p:cNvPr id="6" name="Rectangle 5"/>
          <p:cNvSpPr/>
          <p:nvPr/>
        </p:nvSpPr>
        <p:spPr>
          <a:xfrm>
            <a:off x="4040145" y="5486400"/>
            <a:ext cx="1370055" cy="523220"/>
          </a:xfrm>
          <a:prstGeom prst="rect">
            <a:avLst/>
          </a:prstGeom>
        </p:spPr>
        <p:txBody>
          <a:bodyPr wrap="none">
            <a:spAutoFit/>
          </a:bodyPr>
          <a:lstStyle/>
          <a:p>
            <a:r>
              <a:rPr lang="en-US" sz="2800" b="1" dirty="0"/>
              <a:t>Figure 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 (cont.)</a:t>
            </a:r>
          </a:p>
        </p:txBody>
      </p:sp>
      <p:sp>
        <p:nvSpPr>
          <p:cNvPr id="3" name="Content Placeholder 2"/>
          <p:cNvSpPr>
            <a:spLocks noGrp="1"/>
          </p:cNvSpPr>
          <p:nvPr>
            <p:ph idx="1"/>
          </p:nvPr>
        </p:nvSpPr>
        <p:spPr/>
        <p:txBody>
          <a:bodyPr/>
          <a:lstStyle/>
          <a:p>
            <a:r>
              <a:rPr lang="en-US" dirty="0"/>
              <a:t>Stokes’ Theorem can be used to prove the Component Test for conservative vector fields (Section 15.3), which we restate here in terms of the curl operator.</a:t>
            </a:r>
          </a:p>
        </p:txBody>
      </p:sp>
    </p:spTree>
    <p:extLst>
      <p:ext uri="{BB962C8B-B14F-4D97-AF65-F5344CB8AC3E}">
        <p14:creationId xmlns:p14="http://schemas.microsoft.com/office/powerpoint/2010/main" val="2974974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a:t>
            </a:r>
            <a:r>
              <a:rPr lang="en-US" dirty="0">
                <a:sym typeface="Symbol"/>
              </a:rPr>
              <a:t></a:t>
            </a:r>
            <a:r>
              <a:rPr lang="en-US" dirty="0"/>
              <a:t> </a:t>
            </a:r>
            <a:r>
              <a:rPr lang="en-US" b="1" dirty="0"/>
              <a:t>F </a:t>
            </a:r>
            <a:r>
              <a:rPr lang="en-US" dirty="0"/>
              <a:t>= </a:t>
            </a:r>
            <a:r>
              <a:rPr lang="en-US" b="1" dirty="0"/>
              <a:t>0</a:t>
            </a:r>
            <a:r>
              <a:rPr lang="en-US" dirty="0"/>
              <a:t> Implies </a:t>
            </a:r>
            <a:r>
              <a:rPr lang="en-US" b="1" dirty="0"/>
              <a:t>F</a:t>
            </a:r>
            <a:r>
              <a:rPr lang="en-US" dirty="0"/>
              <a:t> Is Conservative</a:t>
            </a:r>
          </a:p>
        </p:txBody>
      </p:sp>
      <p:sp>
        <p:nvSpPr>
          <p:cNvPr id="3" name="Content Placeholder 2"/>
          <p:cNvSpPr>
            <a:spLocks noGrp="1"/>
          </p:cNvSpPr>
          <p:nvPr>
            <p:ph idx="1"/>
          </p:nvPr>
        </p:nvSpPr>
        <p:spPr>
          <a:xfrm>
            <a:off x="457200" y="1280160"/>
            <a:ext cx="8229600" cy="2936188"/>
          </a:xfrm>
          <a:solidFill>
            <a:srgbClr val="FFFFCC"/>
          </a:solidFill>
          <a:ln w="28575">
            <a:solidFill>
              <a:schemeClr val="tx1"/>
            </a:solidFill>
          </a:ln>
        </p:spPr>
        <p:txBody>
          <a:bodyPr>
            <a:spAutoFit/>
          </a:bodyPr>
          <a:lstStyle/>
          <a:p>
            <a:r>
              <a:rPr lang="en-US" dirty="0">
                <a:solidFill>
                  <a:schemeClr val="tx1"/>
                </a:solidFill>
              </a:rPr>
              <a:t>If </a:t>
            </a:r>
            <a:r>
              <a:rPr lang="en-US" dirty="0">
                <a:solidFill>
                  <a:schemeClr val="tx1"/>
                </a:solidFill>
                <a:sym typeface="Symbol"/>
              </a:rPr>
              <a:t></a:t>
            </a:r>
            <a:r>
              <a:rPr lang="en-US" dirty="0">
                <a:solidFill>
                  <a:schemeClr val="tx1"/>
                </a:solidFill>
              </a:rPr>
              <a:t> </a:t>
            </a:r>
            <a:r>
              <a:rPr lang="en-US" b="1" dirty="0">
                <a:solidFill>
                  <a:schemeClr val="tx1"/>
                </a:solidFill>
              </a:rPr>
              <a:t>F</a:t>
            </a:r>
            <a:r>
              <a:rPr lang="en-US" dirty="0">
                <a:solidFill>
                  <a:schemeClr val="tx1"/>
                </a:solidFill>
              </a:rPr>
              <a:t> = </a:t>
            </a:r>
            <a:r>
              <a:rPr lang="en-US" b="1" dirty="0">
                <a:solidFill>
                  <a:schemeClr val="tx1"/>
                </a:solidFill>
              </a:rPr>
              <a:t>0</a:t>
            </a:r>
            <a:r>
              <a:rPr lang="en-US" dirty="0">
                <a:solidFill>
                  <a:schemeClr val="tx1"/>
                </a:solidFill>
              </a:rPr>
              <a:t> at every point of an open simply connected region </a:t>
            </a:r>
            <a:r>
              <a:rPr lang="en-US" i="1" dirty="0">
                <a:solidFill>
                  <a:schemeClr val="tx1"/>
                </a:solidFill>
              </a:rPr>
              <a:t>D</a:t>
            </a:r>
            <a:r>
              <a:rPr lang="en-US" dirty="0">
                <a:solidFill>
                  <a:schemeClr val="tx1"/>
                </a:solidFill>
              </a:rPr>
              <a:t> of space, then for any piecewise smooth closed path </a:t>
            </a:r>
            <a:r>
              <a:rPr lang="en-US" i="1" dirty="0">
                <a:solidFill>
                  <a:schemeClr val="tx1"/>
                </a:solidFill>
              </a:rPr>
              <a:t>C</a:t>
            </a:r>
            <a:r>
              <a:rPr lang="en-US" dirty="0">
                <a:solidFill>
                  <a:schemeClr val="tx1"/>
                </a:solidFill>
              </a:rPr>
              <a:t> in </a:t>
            </a:r>
            <a:r>
              <a:rPr lang="en-US" i="1" dirty="0">
                <a:solidFill>
                  <a:schemeClr val="tx1"/>
                </a:solidFill>
              </a:rPr>
              <a:t>D</a:t>
            </a:r>
            <a:r>
              <a:rPr lang="en-US" dirty="0">
                <a:solidFill>
                  <a:schemeClr val="tx1"/>
                </a:solidFill>
              </a:rPr>
              <a:t>,</a:t>
            </a:r>
          </a:p>
          <a:p>
            <a:endParaRPr lang="en-US" dirty="0">
              <a:solidFill>
                <a:schemeClr val="tx1"/>
              </a:solidFill>
            </a:endParaRPr>
          </a:p>
          <a:p>
            <a:endParaRPr lang="en-US" dirty="0">
              <a:solidFill>
                <a:schemeClr val="tx1"/>
              </a:solidFill>
            </a:endParaRPr>
          </a:p>
          <a:p>
            <a:r>
              <a:rPr lang="en-US" dirty="0">
                <a:solidFill>
                  <a:schemeClr val="tx1"/>
                </a:solidFill>
              </a:rPr>
              <a:t>and hence </a:t>
            </a:r>
            <a:r>
              <a:rPr lang="en-US" b="1" dirty="0">
                <a:solidFill>
                  <a:schemeClr val="tx1"/>
                </a:solidFill>
              </a:rPr>
              <a:t>F</a:t>
            </a:r>
            <a:r>
              <a:rPr lang="en-US" dirty="0">
                <a:solidFill>
                  <a:schemeClr val="tx1"/>
                </a:solidFill>
              </a:rPr>
              <a:t> is conservative in </a:t>
            </a:r>
            <a:r>
              <a:rPr lang="en-US" i="1" dirty="0">
                <a:solidFill>
                  <a:schemeClr val="tx1"/>
                </a:solidFill>
              </a:rPr>
              <a:t>D</a:t>
            </a:r>
            <a:r>
              <a:rPr lang="en-US" dirty="0">
                <a:solidFill>
                  <a:schemeClr val="tx1"/>
                </a:solidFill>
              </a:rPr>
              <a:t>.</a:t>
            </a:r>
          </a:p>
        </p:txBody>
      </p:sp>
      <p:graphicFrame>
        <p:nvGraphicFramePr>
          <p:cNvPr id="4" name="Object 3">
            <a:extLst>
              <a:ext uri="{FF2B5EF4-FFF2-40B4-BE49-F238E27FC236}">
                <a16:creationId xmlns:a16="http://schemas.microsoft.com/office/drawing/2014/main" id="{DE159C77-183B-6488-DA77-6C4A3340D87C}"/>
              </a:ext>
            </a:extLst>
          </p:cNvPr>
          <p:cNvGraphicFramePr>
            <a:graphicFrameLocks noChangeAspect="1"/>
          </p:cNvGraphicFramePr>
          <p:nvPr>
            <p:extLst>
              <p:ext uri="{D42A27DB-BD31-4B8C-83A1-F6EECF244321}">
                <p14:modId xmlns:p14="http://schemas.microsoft.com/office/powerpoint/2010/main" val="1749013586"/>
              </p:ext>
            </p:extLst>
          </p:nvPr>
        </p:nvGraphicFramePr>
        <p:xfrm>
          <a:off x="3962400" y="3009900"/>
          <a:ext cx="1244600" cy="342900"/>
        </p:xfrm>
        <a:graphic>
          <a:graphicData uri="http://schemas.openxmlformats.org/presentationml/2006/ole">
            <mc:AlternateContent xmlns:mc="http://schemas.openxmlformats.org/markup-compatibility/2006">
              <mc:Choice xmlns:v="urn:schemas-microsoft-com:vml" Requires="v">
                <p:oleObj name="Equation" r:id="rId2" imgW="1244520" imgH="342720" progId="Equation.DSMT4">
                  <p:embed/>
                </p:oleObj>
              </mc:Choice>
              <mc:Fallback>
                <p:oleObj name="Equation" r:id="rId2" imgW="1244520" imgH="342720" progId="Equation.DSMT4">
                  <p:embed/>
                  <p:pic>
                    <p:nvPicPr>
                      <p:cNvPr id="747523" name="Object 3"/>
                      <p:cNvPicPr>
                        <a:picLocks noChangeAspect="1" noChangeArrowheads="1"/>
                      </p:cNvPicPr>
                      <p:nvPr/>
                    </p:nvPicPr>
                    <p:blipFill>
                      <a:blip r:embed="rId3"/>
                      <a:srcRect/>
                      <a:stretch>
                        <a:fillRect/>
                      </a:stretch>
                    </p:blipFill>
                    <p:spPr bwMode="auto">
                      <a:xfrm>
                        <a:off x="3962400" y="3009900"/>
                        <a:ext cx="1244600" cy="342900"/>
                      </a:xfrm>
                      <a:prstGeom prst="rect">
                        <a:avLst/>
                      </a:prstGeom>
                      <a:noFill/>
                      <a:ln>
                        <a:noFill/>
                      </a:ln>
                      <a:effectLst/>
                    </p:spPr>
                  </p:pic>
                </p:oleObj>
              </mc:Fallback>
            </mc:AlternateContent>
          </a:graphicData>
        </a:graphic>
      </p:graphicFrame>
      <p:sp>
        <p:nvSpPr>
          <p:cNvPr id="5" name="Rectangle 4">
            <a:extLst>
              <a:ext uri="{FF2B5EF4-FFF2-40B4-BE49-F238E27FC236}">
                <a16:creationId xmlns:a16="http://schemas.microsoft.com/office/drawing/2014/main" id="{0812E23C-8098-2045-A346-3CBE595BCFD0}"/>
              </a:ext>
            </a:extLst>
          </p:cNvPr>
          <p:cNvSpPr/>
          <p:nvPr/>
        </p:nvSpPr>
        <p:spPr>
          <a:xfrm>
            <a:off x="3412158" y="2783568"/>
            <a:ext cx="617477" cy="692497"/>
          </a:xfrm>
          <a:prstGeom prst="rect">
            <a:avLst/>
          </a:prstGeom>
        </p:spPr>
        <p:txBody>
          <a:bodyPr wrap="none">
            <a:spAutoFit/>
          </a:bodyPr>
          <a:lstStyle/>
          <a:p>
            <a:r>
              <a:rPr lang="en-US" sz="3900" dirty="0">
                <a:solidFill>
                  <a:srgbClr val="0000FF"/>
                </a:solidFill>
                <a:latin typeface="Cambria Math" panose="02040503050406030204" pitchFamily="18" charset="0"/>
                <a:ea typeface="Cambria Math" panose="02040503050406030204" pitchFamily="18" charset="0"/>
              </a:rPr>
              <a:t>∳</a:t>
            </a:r>
            <a:r>
              <a:rPr lang="en-US" sz="2400" i="1" baseline="-40000" dirty="0">
                <a:solidFill>
                  <a:srgbClr val="0000FF"/>
                </a:solidFill>
                <a:ea typeface="Cambria Math" panose="02040503050406030204" pitchFamily="18" charset="0"/>
              </a:rPr>
              <a:t>C</a:t>
            </a:r>
            <a:endParaRPr lang="en-US" sz="2400" baseline="-40000" dirty="0">
              <a:solidFill>
                <a:srgbClr val="0000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 (cont.)</a:t>
            </a:r>
          </a:p>
        </p:txBody>
      </p:sp>
      <p:sp>
        <p:nvSpPr>
          <p:cNvPr id="3" name="Content Placeholder 2"/>
          <p:cNvSpPr>
            <a:spLocks noGrp="1"/>
          </p:cNvSpPr>
          <p:nvPr>
            <p:ph idx="1"/>
          </p:nvPr>
        </p:nvSpPr>
        <p:spPr/>
        <p:txBody>
          <a:bodyPr>
            <a:noAutofit/>
          </a:bodyPr>
          <a:lstStyle/>
          <a:p>
            <a:r>
              <a:rPr lang="en-US" dirty="0"/>
              <a:t>Let </a:t>
            </a:r>
            <a:r>
              <a:rPr lang="en-US" b="1" dirty="0"/>
              <a:t>F</a:t>
            </a:r>
            <a:r>
              <a:rPr lang="en-US" dirty="0"/>
              <a:t> be a vector field with continuous partial derivatives on an open region containing </a:t>
            </a:r>
            <a:r>
              <a:rPr lang="en-US" i="1" dirty="0"/>
              <a:t>S</a:t>
            </a:r>
            <a:r>
              <a:rPr lang="en-US" dirty="0"/>
              <a:t>. Then, just as in Section 15.2, the circulation of </a:t>
            </a:r>
            <a:r>
              <a:rPr lang="en-US" b="1" dirty="0"/>
              <a:t>F</a:t>
            </a:r>
            <a:r>
              <a:rPr lang="en-US" dirty="0"/>
              <a:t> around </a:t>
            </a:r>
            <a:r>
              <a:rPr lang="en-US" i="1" dirty="0"/>
              <a:t>C</a:t>
            </a:r>
            <a:r>
              <a:rPr lang="en-US" dirty="0"/>
              <a:t> is the line integral</a:t>
            </a:r>
          </a:p>
          <a:p>
            <a:endParaRPr lang="en-US" dirty="0"/>
          </a:p>
          <a:p>
            <a:pPr>
              <a:spcBef>
                <a:spcPts val="3000"/>
              </a:spcBef>
            </a:pPr>
            <a:r>
              <a:rPr lang="en-US" dirty="0"/>
              <a:t>where </a:t>
            </a:r>
            <a:r>
              <a:rPr lang="en-US" b="1" dirty="0"/>
              <a:t>T</a:t>
            </a:r>
            <a:r>
              <a:rPr lang="en-US" dirty="0"/>
              <a:t> is the unit vector tangent to </a:t>
            </a:r>
            <a:r>
              <a:rPr lang="en-US" i="1" dirty="0"/>
              <a:t>C</a:t>
            </a:r>
            <a:r>
              <a:rPr lang="en-US" dirty="0"/>
              <a:t>. </a:t>
            </a:r>
          </a:p>
        </p:txBody>
      </p:sp>
      <p:graphicFrame>
        <p:nvGraphicFramePr>
          <p:cNvPr id="755715" name="Object 3"/>
          <p:cNvGraphicFramePr>
            <a:graphicFrameLocks noChangeAspect="1"/>
          </p:cNvGraphicFramePr>
          <p:nvPr>
            <p:extLst>
              <p:ext uri="{D42A27DB-BD31-4B8C-83A1-F6EECF244321}">
                <p14:modId xmlns:p14="http://schemas.microsoft.com/office/powerpoint/2010/main" val="604561348"/>
              </p:ext>
            </p:extLst>
          </p:nvPr>
        </p:nvGraphicFramePr>
        <p:xfrm>
          <a:off x="3998259" y="3173356"/>
          <a:ext cx="965200" cy="393700"/>
        </p:xfrm>
        <a:graphic>
          <a:graphicData uri="http://schemas.openxmlformats.org/presentationml/2006/ole">
            <mc:AlternateContent xmlns:mc="http://schemas.openxmlformats.org/markup-compatibility/2006">
              <mc:Choice xmlns:v="urn:schemas-microsoft-com:vml" Requires="v">
                <p:oleObj name="Equation" r:id="rId2" imgW="965160" imgH="393480" progId="Equation.DSMT4">
                  <p:embed/>
                </p:oleObj>
              </mc:Choice>
              <mc:Fallback>
                <p:oleObj name="Equation" r:id="rId2" imgW="965160" imgH="393480" progId="Equation.DSMT4">
                  <p:embed/>
                  <p:pic>
                    <p:nvPicPr>
                      <p:cNvPr id="0" name="Picture 3"/>
                      <p:cNvPicPr>
                        <a:picLocks noChangeAspect="1" noChangeArrowheads="1"/>
                      </p:cNvPicPr>
                      <p:nvPr/>
                    </p:nvPicPr>
                    <p:blipFill>
                      <a:blip r:embed="rId3"/>
                      <a:srcRect/>
                      <a:stretch>
                        <a:fillRect/>
                      </a:stretch>
                    </p:blipFill>
                    <p:spPr bwMode="auto">
                      <a:xfrm>
                        <a:off x="3998259" y="3173356"/>
                        <a:ext cx="965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B9FF6325-3AA9-41F9-99E6-B6D44FCB0049}"/>
              </a:ext>
            </a:extLst>
          </p:cNvPr>
          <p:cNvSpPr/>
          <p:nvPr/>
        </p:nvSpPr>
        <p:spPr>
          <a:xfrm>
            <a:off x="3446929" y="2981898"/>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57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 (cont.)</a:t>
            </a:r>
          </a:p>
        </p:txBody>
      </p:sp>
      <p:sp>
        <p:nvSpPr>
          <p:cNvPr id="3" name="Content Placeholder 2"/>
          <p:cNvSpPr>
            <a:spLocks noGrp="1"/>
          </p:cNvSpPr>
          <p:nvPr>
            <p:ph idx="1"/>
          </p:nvPr>
        </p:nvSpPr>
        <p:spPr/>
        <p:txBody>
          <a:bodyPr/>
          <a:lstStyle/>
          <a:p>
            <a:r>
              <a:rPr lang="en-US" dirty="0"/>
              <a:t>Recall from Section 15.4 that the curl of </a:t>
            </a:r>
            <a:r>
              <a:rPr lang="en-US" b="1" dirty="0"/>
              <a:t>F</a:t>
            </a:r>
            <a:r>
              <a:rPr lang="en-US" dirty="0"/>
              <a:t> is the vector field </a:t>
            </a:r>
            <a:r>
              <a:rPr lang="en-US" dirty="0">
                <a:sym typeface="Symbol"/>
              </a:rPr>
              <a:t></a:t>
            </a:r>
            <a:r>
              <a:rPr lang="en-US" dirty="0"/>
              <a:t> </a:t>
            </a:r>
            <a:r>
              <a:rPr lang="en-US" dirty="0">
                <a:sym typeface="Symbol"/>
              </a:rPr>
              <a:t></a:t>
            </a:r>
            <a:r>
              <a:rPr lang="en-US" dirty="0"/>
              <a:t> </a:t>
            </a:r>
            <a:r>
              <a:rPr lang="en-US" b="1" dirty="0"/>
              <a:t>F</a:t>
            </a:r>
            <a:r>
              <a:rPr lang="en-US" dirty="0"/>
              <a:t>. In Section 15.4, we evaluated double integrals of the </a:t>
            </a:r>
            <a:r>
              <a:rPr lang="en-US" i="1" dirty="0"/>
              <a:t>z</a:t>
            </a:r>
            <a:r>
              <a:rPr lang="en-US" dirty="0"/>
              <a:t>-component of the curl, </a:t>
            </a:r>
            <a:r>
              <a:rPr lang="en-US" dirty="0">
                <a:sym typeface="Symbol"/>
              </a:rPr>
              <a:t></a:t>
            </a:r>
            <a:r>
              <a:rPr lang="en-US" dirty="0"/>
              <a:t> </a:t>
            </a:r>
            <a:r>
              <a:rPr lang="en-US" dirty="0">
                <a:sym typeface="Symbol"/>
              </a:rPr>
              <a:t></a:t>
            </a:r>
            <a:r>
              <a:rPr lang="en-US" dirty="0"/>
              <a:t> </a:t>
            </a:r>
            <a:r>
              <a:rPr lang="en-US" b="1" dirty="0"/>
              <a:t>F</a:t>
            </a:r>
            <a:r>
              <a:rPr lang="en-US" dirty="0"/>
              <a:t> ⋅ </a:t>
            </a:r>
            <a:r>
              <a:rPr lang="en-US" b="1" dirty="0"/>
              <a:t>k</a:t>
            </a:r>
            <a:r>
              <a:rPr lang="en-US" dirty="0"/>
              <a:t>, over regions enclosed by curves; Stokes’ Theorem extends the Tangential-Curl Form of Green’s Theorem to the more general surfaces we will consider now.</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Stokes’ Theorem</a:t>
            </a:r>
          </a:p>
        </p:txBody>
      </p:sp>
      <p:sp>
        <p:nvSpPr>
          <p:cNvPr id="3" name="Content Placeholder 2"/>
          <p:cNvSpPr>
            <a:spLocks noGrp="1"/>
          </p:cNvSpPr>
          <p:nvPr>
            <p:ph idx="1"/>
          </p:nvPr>
        </p:nvSpPr>
        <p:spPr>
          <a:xfrm>
            <a:off x="457200" y="1288650"/>
            <a:ext cx="8229600" cy="3280898"/>
          </a:xfrm>
          <a:solidFill>
            <a:srgbClr val="FFFFCC"/>
          </a:solidFill>
          <a:ln w="28575">
            <a:solidFill>
              <a:schemeClr val="tx1"/>
            </a:solidFill>
          </a:ln>
        </p:spPr>
        <p:txBody>
          <a:bodyPr>
            <a:spAutoFit/>
          </a:bodyPr>
          <a:lstStyle/>
          <a:p>
            <a:r>
              <a:rPr lang="en-US" dirty="0">
                <a:solidFill>
                  <a:schemeClr val="tx1"/>
                </a:solidFill>
              </a:rPr>
              <a:t>Assume </a:t>
            </a:r>
            <a:r>
              <a:rPr lang="en-US" b="1" dirty="0">
                <a:solidFill>
                  <a:schemeClr val="tx1"/>
                </a:solidFill>
              </a:rPr>
              <a:t>F</a:t>
            </a:r>
            <a:r>
              <a:rPr lang="en-US" dirty="0">
                <a:solidFill>
                  <a:schemeClr val="tx1"/>
                </a:solidFill>
              </a:rPr>
              <a:t> is a vector field with continuous partial derivatives in an open region of space containing a piecewise smooth surface </a:t>
            </a:r>
            <a:r>
              <a:rPr lang="en-US" i="1" dirty="0">
                <a:solidFill>
                  <a:schemeClr val="tx1"/>
                </a:solidFill>
              </a:rPr>
              <a:t>S</a:t>
            </a:r>
            <a:r>
              <a:rPr lang="en-US" dirty="0">
                <a:solidFill>
                  <a:schemeClr val="tx1"/>
                </a:solidFill>
              </a:rPr>
              <a:t>. Assume that the boundary of </a:t>
            </a:r>
            <a:r>
              <a:rPr lang="en-US" i="1" dirty="0">
                <a:solidFill>
                  <a:schemeClr val="tx1"/>
                </a:solidFill>
              </a:rPr>
              <a:t>S</a:t>
            </a:r>
            <a:r>
              <a:rPr lang="en-US" dirty="0">
                <a:solidFill>
                  <a:schemeClr val="tx1"/>
                </a:solidFill>
              </a:rPr>
              <a:t> is a simple, closed, piecewise smooth curve </a:t>
            </a:r>
            <a:r>
              <a:rPr lang="en-US" i="1" dirty="0">
                <a:solidFill>
                  <a:schemeClr val="tx1"/>
                </a:solidFill>
              </a:rPr>
              <a:t>C</a:t>
            </a:r>
            <a:r>
              <a:rPr lang="en-US" dirty="0">
                <a:solidFill>
                  <a:schemeClr val="tx1"/>
                </a:solidFill>
              </a:rPr>
              <a:t>, and that </a:t>
            </a:r>
            <a:r>
              <a:rPr lang="en-US" i="1" dirty="0">
                <a:solidFill>
                  <a:schemeClr val="tx1"/>
                </a:solidFill>
              </a:rPr>
              <a:t>C</a:t>
            </a:r>
            <a:r>
              <a:rPr lang="en-US" dirty="0">
                <a:solidFill>
                  <a:schemeClr val="tx1"/>
                </a:solidFill>
              </a:rPr>
              <a:t> is positively oriented with respect to</a:t>
            </a:r>
            <a:r>
              <a:rPr lang="en-US" i="1" dirty="0">
                <a:solidFill>
                  <a:schemeClr val="tx1"/>
                </a:solidFill>
              </a:rPr>
              <a:t> S</a:t>
            </a:r>
            <a:r>
              <a:rPr lang="en-US" dirty="0">
                <a:solidFill>
                  <a:schemeClr val="tx1"/>
                </a:solidFill>
              </a:rPr>
              <a:t>. Then </a:t>
            </a:r>
          </a:p>
          <a:p>
            <a:endParaRPr lang="en-US" dirty="0">
              <a:solidFill>
                <a:schemeClr val="tx1"/>
              </a:solidFill>
            </a:endParaRPr>
          </a:p>
          <a:p>
            <a:endParaRPr lang="en-US" dirty="0">
              <a:solidFill>
                <a:schemeClr val="tx1"/>
              </a:solidFill>
            </a:endParaRPr>
          </a:p>
        </p:txBody>
      </p:sp>
      <p:graphicFrame>
        <p:nvGraphicFramePr>
          <p:cNvPr id="737282" name="Object 2"/>
          <p:cNvGraphicFramePr>
            <a:graphicFrameLocks noChangeAspect="1"/>
          </p:cNvGraphicFramePr>
          <p:nvPr>
            <p:extLst>
              <p:ext uri="{D42A27DB-BD31-4B8C-83A1-F6EECF244321}">
                <p14:modId xmlns:p14="http://schemas.microsoft.com/office/powerpoint/2010/main" val="2281456884"/>
              </p:ext>
            </p:extLst>
          </p:nvPr>
        </p:nvGraphicFramePr>
        <p:xfrm>
          <a:off x="3276600" y="3694375"/>
          <a:ext cx="3048000" cy="800100"/>
        </p:xfrm>
        <a:graphic>
          <a:graphicData uri="http://schemas.openxmlformats.org/presentationml/2006/ole">
            <mc:AlternateContent xmlns:mc="http://schemas.openxmlformats.org/markup-compatibility/2006">
              <mc:Choice xmlns:v="urn:schemas-microsoft-com:vml" Requires="v">
                <p:oleObj name="Equation" r:id="rId2" imgW="3047760" imgH="799920" progId="Equation.DSMT4">
                  <p:embed/>
                </p:oleObj>
              </mc:Choice>
              <mc:Fallback>
                <p:oleObj name="Equation" r:id="rId2" imgW="3047760" imgH="799920" progId="Equation.DSMT4">
                  <p:embed/>
                  <p:pic>
                    <p:nvPicPr>
                      <p:cNvPr id="0" name="Picture 2"/>
                      <p:cNvPicPr>
                        <a:picLocks noChangeAspect="1" noChangeArrowheads="1"/>
                      </p:cNvPicPr>
                      <p:nvPr/>
                    </p:nvPicPr>
                    <p:blipFill>
                      <a:blip r:embed="rId3"/>
                      <a:srcRect/>
                      <a:stretch>
                        <a:fillRect/>
                      </a:stretch>
                    </p:blipFill>
                    <p:spPr bwMode="auto">
                      <a:xfrm>
                        <a:off x="3276600" y="3694375"/>
                        <a:ext cx="3048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B8F5B1BE-43AD-43CB-AECB-7B8AAC971702}"/>
              </a:ext>
            </a:extLst>
          </p:cNvPr>
          <p:cNvSpPr/>
          <p:nvPr/>
        </p:nvSpPr>
        <p:spPr>
          <a:xfrm>
            <a:off x="2743200" y="3641291"/>
            <a:ext cx="627095" cy="677108"/>
          </a:xfrm>
          <a:prstGeom prst="rect">
            <a:avLst/>
          </a:prstGeom>
        </p:spPr>
        <p:txBody>
          <a:bodyPr wrap="none">
            <a:spAutoFit/>
          </a:bodyPr>
          <a:lstStyle/>
          <a:p>
            <a:r>
              <a:rPr lang="en-US" sz="3800" dirty="0">
                <a:solidFill>
                  <a:srgbClr val="0000FF"/>
                </a:solidFill>
                <a:latin typeface="Cambria Math" panose="02040503050406030204" pitchFamily="18" charset="0"/>
                <a:ea typeface="Cambria Math" panose="02040503050406030204" pitchFamily="18" charset="0"/>
              </a:rPr>
              <a:t>∳</a:t>
            </a:r>
            <a:r>
              <a:rPr lang="en-US" sz="2400" i="1" baseline="-45000" dirty="0">
                <a:solidFill>
                  <a:srgbClr val="0000FF"/>
                </a:solidFill>
                <a:ea typeface="Cambria Math" panose="02040503050406030204" pitchFamily="18" charset="0"/>
              </a:rPr>
              <a:t>C</a:t>
            </a:r>
            <a:endParaRPr lang="en-US" sz="2400" baseline="-45000" dirty="0">
              <a:solidFill>
                <a:srgbClr val="0000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Stokes’ Theorem (cont.)</a:t>
            </a:r>
          </a:p>
        </p:txBody>
      </p:sp>
      <p:sp>
        <p:nvSpPr>
          <p:cNvPr id="3" name="Content Placeholder 2"/>
          <p:cNvSpPr>
            <a:spLocks noGrp="1"/>
          </p:cNvSpPr>
          <p:nvPr>
            <p:ph idx="1"/>
          </p:nvPr>
        </p:nvSpPr>
        <p:spPr>
          <a:xfrm>
            <a:off x="457200" y="1280160"/>
            <a:ext cx="8229600" cy="2301240"/>
          </a:xfrm>
          <a:solidFill>
            <a:srgbClr val="FFFFCC"/>
          </a:solidFill>
          <a:ln w="28575">
            <a:solidFill>
              <a:schemeClr val="tx1"/>
            </a:solidFill>
          </a:ln>
        </p:spPr>
        <p:txBody>
          <a:bodyPr wrap="square">
            <a:noAutofit/>
          </a:bodyPr>
          <a:lstStyle/>
          <a:p>
            <a:r>
              <a:rPr lang="en-US" b="1" dirty="0">
                <a:solidFill>
                  <a:schemeClr val="tx1"/>
                </a:solidFill>
              </a:rPr>
              <a:t>Note:</a:t>
            </a:r>
            <a:r>
              <a:rPr lang="en-US" dirty="0">
                <a:solidFill>
                  <a:schemeClr val="tx1"/>
                </a:solidFill>
              </a:rPr>
              <a:t> If </a:t>
            </a:r>
            <a:r>
              <a:rPr lang="en-US" i="1" dirty="0">
                <a:solidFill>
                  <a:schemeClr val="tx1"/>
                </a:solidFill>
              </a:rPr>
              <a:t>S</a:t>
            </a:r>
            <a:r>
              <a:rPr lang="en-US" dirty="0">
                <a:solidFill>
                  <a:schemeClr val="tx1"/>
                </a:solidFill>
              </a:rPr>
              <a:t> is a region in the </a:t>
            </a:r>
            <a:r>
              <a:rPr lang="en-US" i="1" dirty="0" err="1">
                <a:solidFill>
                  <a:schemeClr val="tx1"/>
                </a:solidFill>
              </a:rPr>
              <a:t>xy</a:t>
            </a:r>
            <a:r>
              <a:rPr lang="en-US" dirty="0">
                <a:solidFill>
                  <a:schemeClr val="tx1"/>
                </a:solidFill>
              </a:rPr>
              <a:t>-plane, then </a:t>
            </a:r>
            <a:r>
              <a:rPr lang="en-US" b="1" dirty="0">
                <a:solidFill>
                  <a:schemeClr val="tx1"/>
                </a:solidFill>
              </a:rPr>
              <a:t>n</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b="1" dirty="0">
                <a:solidFill>
                  <a:schemeClr val="tx1"/>
                </a:solidFill>
              </a:rPr>
              <a:t>k</a:t>
            </a:r>
            <a:r>
              <a:rPr lang="en-US" dirty="0">
                <a:solidFill>
                  <a:schemeClr val="tx1"/>
                </a:solidFill>
              </a:rPr>
              <a:t> and Stokes’ Theorem reduces to one of the two forms of Green’s Theorem:</a:t>
            </a:r>
          </a:p>
          <a:p>
            <a:endParaRPr lang="en-US" dirty="0"/>
          </a:p>
        </p:txBody>
      </p:sp>
      <p:graphicFrame>
        <p:nvGraphicFramePr>
          <p:cNvPr id="770050" name="Object 2"/>
          <p:cNvGraphicFramePr>
            <a:graphicFrameLocks noChangeAspect="1"/>
          </p:cNvGraphicFramePr>
          <p:nvPr>
            <p:extLst>
              <p:ext uri="{D42A27DB-BD31-4B8C-83A1-F6EECF244321}">
                <p14:modId xmlns:p14="http://schemas.microsoft.com/office/powerpoint/2010/main" val="2976161763"/>
              </p:ext>
            </p:extLst>
          </p:nvPr>
        </p:nvGraphicFramePr>
        <p:xfrm>
          <a:off x="3772050" y="2170972"/>
          <a:ext cx="2997200" cy="800100"/>
        </p:xfrm>
        <a:graphic>
          <a:graphicData uri="http://schemas.openxmlformats.org/presentationml/2006/ole">
            <mc:AlternateContent xmlns:mc="http://schemas.openxmlformats.org/markup-compatibility/2006">
              <mc:Choice xmlns:v="urn:schemas-microsoft-com:vml" Requires="v">
                <p:oleObj name="Equation" r:id="rId2" imgW="2997000" imgH="799920" progId="Equation.DSMT4">
                  <p:embed/>
                </p:oleObj>
              </mc:Choice>
              <mc:Fallback>
                <p:oleObj name="Equation" r:id="rId2" imgW="2997000" imgH="799920" progId="Equation.DSMT4">
                  <p:embed/>
                  <p:pic>
                    <p:nvPicPr>
                      <p:cNvPr id="0" name="Picture 2"/>
                      <p:cNvPicPr>
                        <a:picLocks noChangeAspect="1" noChangeArrowheads="1"/>
                      </p:cNvPicPr>
                      <p:nvPr/>
                    </p:nvPicPr>
                    <p:blipFill>
                      <a:blip r:embed="rId3"/>
                      <a:srcRect/>
                      <a:stretch>
                        <a:fillRect/>
                      </a:stretch>
                    </p:blipFill>
                    <p:spPr bwMode="auto">
                      <a:xfrm>
                        <a:off x="3772050" y="2170972"/>
                        <a:ext cx="29972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6DF5D12A-C923-46A9-B10A-69E0A6CE6DAD}"/>
              </a:ext>
            </a:extLst>
          </p:cNvPr>
          <p:cNvSpPr/>
          <p:nvPr/>
        </p:nvSpPr>
        <p:spPr>
          <a:xfrm>
            <a:off x="3232675" y="2135543"/>
            <a:ext cx="627095" cy="677108"/>
          </a:xfrm>
          <a:prstGeom prst="rect">
            <a:avLst/>
          </a:prstGeom>
        </p:spPr>
        <p:txBody>
          <a:bodyPr wrap="none">
            <a:spAutoFit/>
          </a:bodyPr>
          <a:lstStyle/>
          <a:p>
            <a:r>
              <a:rPr lang="en-US" sz="3800" dirty="0">
                <a:latin typeface="Cambria Math" panose="02040503050406030204" pitchFamily="18" charset="0"/>
                <a:ea typeface="Cambria Math" panose="02040503050406030204" pitchFamily="18" charset="0"/>
              </a:rPr>
              <a:t>∳</a:t>
            </a:r>
            <a:r>
              <a:rPr lang="en-US" sz="2400" i="1" baseline="-45000" dirty="0">
                <a:ea typeface="Cambria Math" panose="02040503050406030204" pitchFamily="18" charset="0"/>
              </a:rPr>
              <a:t>C</a:t>
            </a:r>
            <a:endParaRPr lang="en-US" sz="2400" baseline="-45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Verifying Stokes' Theorem for a Vector Field and a Surface</a:t>
            </a:r>
          </a:p>
        </p:txBody>
      </p:sp>
      <p:sp>
        <p:nvSpPr>
          <p:cNvPr id="3" name="Content Placeholder 2"/>
          <p:cNvSpPr>
            <a:spLocks noGrp="1"/>
          </p:cNvSpPr>
          <p:nvPr>
            <p:ph idx="1"/>
          </p:nvPr>
        </p:nvSpPr>
        <p:spPr/>
        <p:txBody>
          <a:bodyPr/>
          <a:lstStyle/>
          <a:p>
            <a:r>
              <a:rPr lang="en-US" dirty="0"/>
              <a:t>Verify Stokes’ Theorem for the vector field 				 	 and the surface </a:t>
            </a:r>
            <a:r>
              <a:rPr lang="en-US" i="1" dirty="0"/>
              <a:t>S</a:t>
            </a:r>
            <a:r>
              <a:rPr lang="en-US" dirty="0"/>
              <a:t> defined as the portion of the sphere </a:t>
            </a:r>
            <a:r>
              <a:rPr lang="en-US" i="1" dirty="0">
                <a:solidFill>
                  <a:srgbClr val="0000FF"/>
                </a:solidFill>
              </a:rPr>
              <a:t>x</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y</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z</a:t>
            </a:r>
            <a:r>
              <a:rPr lang="en-US" baseline="30000" dirty="0">
                <a:solidFill>
                  <a:srgbClr val="0000FF"/>
                </a:solidFill>
              </a:rPr>
              <a:t>2</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9</a:t>
            </a:r>
            <a:r>
              <a:rPr lang="en-US" dirty="0"/>
              <a:t> for which </a:t>
            </a:r>
            <a:r>
              <a:rPr lang="en-US" i="1" dirty="0"/>
              <a:t>z</a:t>
            </a:r>
            <a:r>
              <a:rPr lang="en-US" dirty="0"/>
              <a:t> ≥ 0.</a:t>
            </a:r>
          </a:p>
          <a:p>
            <a:r>
              <a:rPr lang="en-US" b="1" dirty="0"/>
              <a:t>Solution</a:t>
            </a:r>
          </a:p>
          <a:p>
            <a:r>
              <a:rPr lang="en-US" dirty="0"/>
              <a:t>Note that the boundary </a:t>
            </a:r>
            <a:r>
              <a:rPr lang="en-US" i="1" dirty="0"/>
              <a:t>C</a:t>
            </a:r>
            <a:r>
              <a:rPr lang="en-US" dirty="0"/>
              <a:t> of </a:t>
            </a:r>
            <a:r>
              <a:rPr lang="en-US" i="1" dirty="0"/>
              <a:t>S</a:t>
            </a:r>
            <a:r>
              <a:rPr lang="en-US" dirty="0"/>
              <a:t> is the circle </a:t>
            </a:r>
            <a:r>
              <a:rPr lang="en-US" i="1" dirty="0"/>
              <a:t>x</a:t>
            </a:r>
            <a:r>
              <a:rPr lang="en-US" baseline="30000" dirty="0"/>
              <a:t>2</a:t>
            </a:r>
            <a:r>
              <a:rPr lang="en-US" dirty="0"/>
              <a:t> </a:t>
            </a:r>
            <a:r>
              <a:rPr lang="en-US" dirty="0">
                <a:latin typeface="Symbol" pitchFamily="82" charset="2"/>
              </a:rPr>
              <a:t>+</a:t>
            </a:r>
            <a:r>
              <a:rPr lang="en-US" dirty="0"/>
              <a:t> </a:t>
            </a:r>
            <a:r>
              <a:rPr lang="en-US" i="1" dirty="0"/>
              <a:t>y</a:t>
            </a:r>
            <a:r>
              <a:rPr lang="en-US" baseline="30000" dirty="0"/>
              <a:t>2</a:t>
            </a:r>
            <a:r>
              <a:rPr lang="en-US" dirty="0"/>
              <a:t> </a:t>
            </a:r>
            <a:r>
              <a:rPr lang="en-US" dirty="0">
                <a:latin typeface="Symbol" pitchFamily="18" charset="2"/>
              </a:rPr>
              <a:t>=</a:t>
            </a:r>
            <a:r>
              <a:rPr lang="en-US" dirty="0"/>
              <a:t> 9 in the </a:t>
            </a:r>
            <a:r>
              <a:rPr lang="en-US" i="1" dirty="0" err="1"/>
              <a:t>xy</a:t>
            </a:r>
            <a:r>
              <a:rPr lang="en-US" dirty="0"/>
              <a:t>-plane. Since </a:t>
            </a:r>
            <a:r>
              <a:rPr lang="en-US" i="1" dirty="0"/>
              <a:t>S</a:t>
            </a:r>
            <a:r>
              <a:rPr lang="en-US" dirty="0"/>
              <a:t> is half of a sphere, and the convention is to define the normal vectors for closed surfaces to be outward-pointing, we will assume the vector field </a:t>
            </a:r>
            <a:r>
              <a:rPr lang="en-US" b="1" dirty="0"/>
              <a:t>n</a:t>
            </a:r>
            <a:r>
              <a:rPr lang="en-US" dirty="0"/>
              <a:t> of unit vectors normal to </a:t>
            </a:r>
            <a:r>
              <a:rPr lang="en-US" i="1" dirty="0"/>
              <a:t>S</a:t>
            </a:r>
            <a:r>
              <a:rPr lang="en-US" dirty="0"/>
              <a:t> also points outward.</a:t>
            </a:r>
          </a:p>
        </p:txBody>
      </p:sp>
      <p:graphicFrame>
        <p:nvGraphicFramePr>
          <p:cNvPr id="738306" name="Object 2"/>
          <p:cNvGraphicFramePr>
            <a:graphicFrameLocks noChangeAspect="1"/>
          </p:cNvGraphicFramePr>
          <p:nvPr/>
        </p:nvGraphicFramePr>
        <p:xfrm>
          <a:off x="531813" y="1763713"/>
          <a:ext cx="2806700" cy="469900"/>
        </p:xfrm>
        <a:graphic>
          <a:graphicData uri="http://schemas.openxmlformats.org/presentationml/2006/ole">
            <mc:AlternateContent xmlns:mc="http://schemas.openxmlformats.org/markup-compatibility/2006">
              <mc:Choice xmlns:v="urn:schemas-microsoft-com:vml" Requires="v">
                <p:oleObj name="Equation" r:id="rId2" imgW="2806560" imgH="469800" progId="Equation.DSMT4">
                  <p:embed/>
                </p:oleObj>
              </mc:Choice>
              <mc:Fallback>
                <p:oleObj name="Equation" r:id="rId2" imgW="28065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813" y="1763713"/>
                        <a:ext cx="2806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Verifying Stokes' Theorem for a Vector Field and a Surface (cont.)</a:t>
            </a:r>
          </a:p>
        </p:txBody>
      </p:sp>
      <p:sp>
        <p:nvSpPr>
          <p:cNvPr id="3" name="Content Placeholder 2"/>
          <p:cNvSpPr>
            <a:spLocks noGrp="1"/>
          </p:cNvSpPr>
          <p:nvPr>
            <p:ph idx="1"/>
          </p:nvPr>
        </p:nvSpPr>
        <p:spPr>
          <a:xfrm>
            <a:off x="457200" y="1280160"/>
            <a:ext cx="8229600" cy="4572000"/>
          </a:xfrm>
        </p:spPr>
        <p:txBody>
          <a:bodyPr>
            <a:normAutofit/>
          </a:bodyPr>
          <a:lstStyle/>
          <a:p>
            <a:r>
              <a:rPr lang="en-US" dirty="0"/>
              <a:t>This automatically assigns a counterclockwise (when viewed from above) direction as the orientation of </a:t>
            </a:r>
            <a:r>
              <a:rPr lang="en-US" i="1" dirty="0"/>
              <a:t>C</a:t>
            </a:r>
            <a:r>
              <a:rPr lang="en-US" dirty="0"/>
              <a:t>, as shown in Figure 2. (Stokes’ Theorem would also be verified if we chose inward-pointing </a:t>
            </a:r>
            <a:br>
              <a:rPr lang="en-US" dirty="0"/>
            </a:br>
            <a:r>
              <a:rPr lang="en-US" dirty="0"/>
              <a:t>normal vectors and a clockwise </a:t>
            </a:r>
            <a:br>
              <a:rPr lang="en-US" dirty="0"/>
            </a:br>
            <a:r>
              <a:rPr lang="en-US" dirty="0"/>
              <a:t>orientation for </a:t>
            </a:r>
            <a:r>
              <a:rPr lang="en-US" i="1" dirty="0"/>
              <a:t>C</a:t>
            </a:r>
            <a:r>
              <a:rPr lang="en-US" dirty="0"/>
              <a:t>, but each </a:t>
            </a:r>
            <a:br>
              <a:rPr lang="en-US" dirty="0"/>
            </a:br>
            <a:r>
              <a:rPr lang="en-US" dirty="0"/>
              <a:t>integral would be the negative </a:t>
            </a:r>
            <a:br>
              <a:rPr lang="en-US" dirty="0"/>
            </a:br>
            <a:r>
              <a:rPr lang="en-US" dirty="0"/>
              <a:t>of what we find below.)</a:t>
            </a:r>
          </a:p>
        </p:txBody>
      </p:sp>
      <p:pic>
        <p:nvPicPr>
          <p:cNvPr id="73933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42560" y="2548467"/>
            <a:ext cx="3749040" cy="3471333"/>
          </a:xfrm>
          <a:prstGeom prst="rect">
            <a:avLst/>
          </a:prstGeom>
          <a:noFill/>
          <a:ln w="9525">
            <a:noFill/>
            <a:miter lim="800000"/>
            <a:headEnd/>
            <a:tailEnd/>
          </a:ln>
        </p:spPr>
      </p:pic>
      <p:sp>
        <p:nvSpPr>
          <p:cNvPr id="5" name="Rectangle 4"/>
          <p:cNvSpPr/>
          <p:nvPr/>
        </p:nvSpPr>
        <p:spPr>
          <a:xfrm>
            <a:off x="38862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Verifying Stokes' Theorem for a Vector Field and a Surface (cont.)</a:t>
            </a:r>
          </a:p>
        </p:txBody>
      </p:sp>
      <p:sp>
        <p:nvSpPr>
          <p:cNvPr id="3" name="Content Placeholder 2"/>
          <p:cNvSpPr>
            <a:spLocks noGrp="1"/>
          </p:cNvSpPr>
          <p:nvPr>
            <p:ph idx="1"/>
          </p:nvPr>
        </p:nvSpPr>
        <p:spPr/>
        <p:txBody>
          <a:bodyPr/>
          <a:lstStyle/>
          <a:p>
            <a:r>
              <a:rPr lang="en-US" dirty="0"/>
              <a:t>Figure 2 also shows a scaled illustration of the vector field </a:t>
            </a:r>
            <a:r>
              <a:rPr lang="en-US" b="1" dirty="0"/>
              <a:t>F</a:t>
            </a:r>
            <a:r>
              <a:rPr lang="en-US" dirty="0"/>
              <a:t>. Given that the elements of </a:t>
            </a:r>
            <a:r>
              <a:rPr lang="en-US" b="1" dirty="0"/>
              <a:t>F</a:t>
            </a:r>
            <a:r>
              <a:rPr lang="en-US" dirty="0"/>
              <a:t> point generally in the same direction as </a:t>
            </a:r>
            <a:r>
              <a:rPr lang="en-US" i="1" dirty="0"/>
              <a:t>C</a:t>
            </a:r>
            <a:r>
              <a:rPr lang="en-US" dirty="0"/>
              <a:t>, we expect the circulation of </a:t>
            </a:r>
            <a:r>
              <a:rPr lang="en-US" b="1" dirty="0"/>
              <a:t>F</a:t>
            </a:r>
            <a:r>
              <a:rPr lang="en-US" dirty="0"/>
              <a:t> around </a:t>
            </a:r>
            <a:r>
              <a:rPr lang="en-US" i="1" dirty="0"/>
              <a:t>C</a:t>
            </a:r>
            <a:r>
              <a:rPr lang="en-US" dirty="0"/>
              <a:t> to be positive. To </a:t>
            </a:r>
            <a:br>
              <a:rPr lang="en-US" dirty="0"/>
            </a:br>
            <a:r>
              <a:rPr lang="en-US" dirty="0"/>
              <a:t>evaluate the line integral, we </a:t>
            </a:r>
            <a:br>
              <a:rPr lang="en-US" dirty="0"/>
            </a:br>
            <a:r>
              <a:rPr lang="en-US" dirty="0"/>
              <a:t>can use the parametrization </a:t>
            </a:r>
            <a:br>
              <a:rPr lang="en-US" dirty="0"/>
            </a:br>
            <a:r>
              <a:rPr lang="en-US" dirty="0"/>
              <a:t>			         with </a:t>
            </a:r>
            <a:br>
              <a:rPr lang="en-US" dirty="0"/>
            </a:br>
            <a:r>
              <a:rPr lang="en-US" dirty="0"/>
              <a:t>0 ≤ </a:t>
            </a:r>
            <a:r>
              <a:rPr lang="el-GR" i="1" dirty="0">
                <a:latin typeface="Cambria Math" panose="02040503050406030204" pitchFamily="18" charset="0"/>
                <a:ea typeface="Cambria Math" panose="02040503050406030204" pitchFamily="18" charset="0"/>
              </a:rPr>
              <a:t>θ</a:t>
            </a:r>
            <a:r>
              <a:rPr lang="en-US" dirty="0"/>
              <a:t> ≤ 2</a:t>
            </a:r>
            <a:r>
              <a:rPr lang="el-GR" i="1" dirty="0">
                <a:latin typeface="Cambria Math" panose="02040503050406030204" pitchFamily="18" charset="0"/>
                <a:ea typeface="Cambria Math" panose="02040503050406030204" pitchFamily="18" charset="0"/>
              </a:rPr>
              <a:t>π</a:t>
            </a:r>
            <a:r>
              <a:rPr lang="en-US" dirty="0"/>
              <a:t>. </a:t>
            </a:r>
          </a:p>
        </p:txBody>
      </p:sp>
      <p:graphicFrame>
        <p:nvGraphicFramePr>
          <p:cNvPr id="740354" name="Object 2"/>
          <p:cNvGraphicFramePr>
            <a:graphicFrameLocks noChangeAspect="1"/>
          </p:cNvGraphicFramePr>
          <p:nvPr>
            <p:extLst>
              <p:ext uri="{D42A27DB-BD31-4B8C-83A1-F6EECF244321}">
                <p14:modId xmlns:p14="http://schemas.microsoft.com/office/powerpoint/2010/main" val="3520272797"/>
              </p:ext>
            </p:extLst>
          </p:nvPr>
        </p:nvGraphicFramePr>
        <p:xfrm>
          <a:off x="546100" y="3871913"/>
          <a:ext cx="3416300" cy="482600"/>
        </p:xfrm>
        <a:graphic>
          <a:graphicData uri="http://schemas.openxmlformats.org/presentationml/2006/ole">
            <mc:AlternateContent xmlns:mc="http://schemas.openxmlformats.org/markup-compatibility/2006">
              <mc:Choice xmlns:v="urn:schemas-microsoft-com:vml" Requires="v">
                <p:oleObj name="Equation" r:id="rId2" imgW="3416040" imgH="482400" progId="Equation.DSMT4">
                  <p:embed/>
                </p:oleObj>
              </mc:Choice>
              <mc:Fallback>
                <p:oleObj name="Equation" r:id="rId2" imgW="3416040" imgH="482400" progId="Equation.DSMT4">
                  <p:embed/>
                  <p:pic>
                    <p:nvPicPr>
                      <p:cNvPr id="0" name="Picture 2"/>
                      <p:cNvPicPr>
                        <a:picLocks noChangeAspect="1" noChangeArrowheads="1"/>
                      </p:cNvPicPr>
                      <p:nvPr/>
                    </p:nvPicPr>
                    <p:blipFill>
                      <a:blip r:embed="rId3"/>
                      <a:srcRect/>
                      <a:stretch>
                        <a:fillRect/>
                      </a:stretch>
                    </p:blipFill>
                    <p:spPr bwMode="auto">
                      <a:xfrm>
                        <a:off x="546100" y="3871913"/>
                        <a:ext cx="341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2"/>
          <p:cNvPicPr>
            <a:picLocks noChangeAspect="1" noChangeArrowheads="1"/>
          </p:cNvPicPr>
          <p:nvPr/>
        </p:nvPicPr>
        <p:blipFill>
          <a:blip r:embed="rId4" cstate="print">
            <a:clrChange>
              <a:clrFrom>
                <a:srgbClr val="FFFFFF"/>
              </a:clrFrom>
              <a:clrTo>
                <a:srgbClr val="FFFFFF">
                  <a:alpha val="0"/>
                </a:srgbClr>
              </a:clrTo>
            </a:clrChange>
            <a:lum bright="-10000"/>
          </a:blip>
          <a:srcRect/>
          <a:stretch>
            <a:fillRect/>
          </a:stretch>
        </p:blipFill>
        <p:spPr bwMode="auto">
          <a:xfrm>
            <a:off x="5242560" y="2548467"/>
            <a:ext cx="3749040" cy="3471333"/>
          </a:xfrm>
          <a:prstGeom prst="rect">
            <a:avLst/>
          </a:prstGeom>
          <a:noFill/>
          <a:ln w="9525">
            <a:noFill/>
            <a:miter lim="800000"/>
            <a:headEnd/>
            <a:tailEnd/>
          </a:ln>
        </p:spPr>
      </p:pic>
      <p:sp>
        <p:nvSpPr>
          <p:cNvPr id="6" name="Rectangle 5"/>
          <p:cNvSpPr/>
          <p:nvPr/>
        </p:nvSpPr>
        <p:spPr>
          <a:xfrm>
            <a:off x="38862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6510</TotalTime>
  <Words>1348</Words>
  <Application>Microsoft Office PowerPoint</Application>
  <PresentationFormat>On-screen Show (4:3)</PresentationFormat>
  <Paragraphs>89</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Cambria Math</vt:lpstr>
      <vt:lpstr>Symbol</vt:lpstr>
      <vt:lpstr>Office Theme</vt:lpstr>
      <vt:lpstr>Equation</vt:lpstr>
      <vt:lpstr>Section 15.7</vt:lpstr>
      <vt:lpstr>Circulation, Curl, and Stokes’ Theorem</vt:lpstr>
      <vt:lpstr>Circulation, Curl, and Stokes’ Theorem (cont.)</vt:lpstr>
      <vt:lpstr>Circulation, Curl, and Stokes’ Theorem (cont.)</vt:lpstr>
      <vt:lpstr>Theorem: Stokes’ Theorem</vt:lpstr>
      <vt:lpstr>Theorem: Stokes’ Theorem (cont.)</vt:lpstr>
      <vt:lpstr>Example 1: Verifying Stokes' Theorem for a Vector Field and a Surface</vt:lpstr>
      <vt:lpstr>Example 1: Verifying Stokes' Theorem for a Vector Field and a Surface (cont.)</vt:lpstr>
      <vt:lpstr>Example 1: Verifying Stokes' Theorem for a Vector Field and a Surface (cont.)</vt:lpstr>
      <vt:lpstr>Example 1: Verifying Stokes' Theorem for a Vector Field and a Surface (cont.)</vt:lpstr>
      <vt:lpstr>Example 1: Verifying Stokes' Theorem for a Vector Field and a Surface (cont.)</vt:lpstr>
      <vt:lpstr>Example 1: Verifying Stokes' Theorem for a Vector Field and a Surface (cont.)</vt:lpstr>
      <vt:lpstr>Circulation, Curl, and Stokes’ Theorem (cont.)</vt:lpstr>
      <vt:lpstr>Circulation, Curl, and Stokes’ Theorem (cont.)</vt:lpstr>
      <vt:lpstr>Example 2: Finding the Integral of the Curl of a Vector Field over an Alternative Capping Surface </vt:lpstr>
      <vt:lpstr>Example 2: Finding the Integral of the Curl of a Vector Field over an Alternative Capping Surface (cont.)</vt:lpstr>
      <vt:lpstr>Example 2: Finding the Integral of the Curl of a Vector Field over an Alternative Capping Surface (cont.)</vt:lpstr>
      <vt:lpstr>Consequences of Stokes’ Theorem</vt:lpstr>
      <vt:lpstr>Consequences of Stokes’ Theorem (cont.)</vt:lpstr>
      <vt:lpstr>Consequences of Stokes’ Theorem (cont.)</vt:lpstr>
      <vt:lpstr>Consequences of Stokes’ Theorem (cont.)</vt:lpstr>
      <vt:lpstr>Theorem:  F = 0 Implies F Is Conservative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862</cp:revision>
  <dcterms:created xsi:type="dcterms:W3CDTF">2013-04-26T14:43:13Z</dcterms:created>
  <dcterms:modified xsi:type="dcterms:W3CDTF">2023-05-22T18:58:35Z</dcterms:modified>
</cp:coreProperties>
</file>