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7"/>
  </p:notesMasterIdLst>
  <p:sldIdLst>
    <p:sldId id="256" r:id="rId2"/>
    <p:sldId id="321" r:id="rId3"/>
    <p:sldId id="322" r:id="rId4"/>
    <p:sldId id="323" r:id="rId5"/>
    <p:sldId id="260" r:id="rId6"/>
    <p:sldId id="266" r:id="rId7"/>
    <p:sldId id="261" r:id="rId8"/>
    <p:sldId id="267" r:id="rId9"/>
    <p:sldId id="268" r:id="rId10"/>
    <p:sldId id="270" r:id="rId11"/>
    <p:sldId id="271" r:id="rId12"/>
    <p:sldId id="272" r:id="rId13"/>
    <p:sldId id="273" r:id="rId14"/>
    <p:sldId id="274" r:id="rId15"/>
    <p:sldId id="275" r:id="rId16"/>
    <p:sldId id="324" r:id="rId17"/>
    <p:sldId id="341" r:id="rId18"/>
    <p:sldId id="325" r:id="rId19"/>
    <p:sldId id="326" r:id="rId20"/>
    <p:sldId id="327" r:id="rId21"/>
    <p:sldId id="328" r:id="rId22"/>
    <p:sldId id="329" r:id="rId23"/>
    <p:sldId id="330"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31" r:id="rId40"/>
    <p:sldId id="291" r:id="rId41"/>
    <p:sldId id="292" r:id="rId42"/>
    <p:sldId id="293" r:id="rId43"/>
    <p:sldId id="294" r:id="rId44"/>
    <p:sldId id="295" r:id="rId45"/>
    <p:sldId id="296" r:id="rId46"/>
    <p:sldId id="297" r:id="rId47"/>
    <p:sldId id="332" r:id="rId48"/>
    <p:sldId id="333" r:id="rId49"/>
    <p:sldId id="298" r:id="rId50"/>
    <p:sldId id="299" r:id="rId51"/>
    <p:sldId id="300" r:id="rId52"/>
    <p:sldId id="301" r:id="rId53"/>
    <p:sldId id="302" r:id="rId54"/>
    <p:sldId id="303" r:id="rId55"/>
    <p:sldId id="334" r:id="rId56"/>
    <p:sldId id="304" r:id="rId57"/>
    <p:sldId id="305" r:id="rId58"/>
    <p:sldId id="306" r:id="rId59"/>
    <p:sldId id="307" r:id="rId60"/>
    <p:sldId id="308" r:id="rId61"/>
    <p:sldId id="309" r:id="rId62"/>
    <p:sldId id="310" r:id="rId63"/>
    <p:sldId id="336" r:id="rId64"/>
    <p:sldId id="337" r:id="rId65"/>
    <p:sldId id="338" r:id="rId66"/>
    <p:sldId id="339" r:id="rId67"/>
    <p:sldId id="340" r:id="rId68"/>
    <p:sldId id="312" r:id="rId69"/>
    <p:sldId id="313" r:id="rId70"/>
    <p:sldId id="314" r:id="rId71"/>
    <p:sldId id="315" r:id="rId72"/>
    <p:sldId id="316" r:id="rId73"/>
    <p:sldId id="317" r:id="rId74"/>
    <p:sldId id="318" r:id="rId75"/>
    <p:sldId id="319" r:id="rId76"/>
  </p:sldIdLst>
  <p:sldSz cx="9144000" cy="6858000" type="screen4x3"/>
  <p:notesSz cx="6858000" cy="9144000"/>
  <p:embeddedFontLst>
    <p:embeddedFont>
      <p:font typeface="Calibri" panose="020F0502020204030204" pitchFamily="34" charset="0"/>
      <p:regular r:id="rId78"/>
      <p:bold r:id="rId79"/>
      <p:italic r:id="rId80"/>
      <p:boldItalic r:id="rId81"/>
    </p:embeddedFont>
    <p:embeddedFont>
      <p:font typeface="Cambria Math" panose="02040503050406030204" pitchFamily="18" charset="0"/>
      <p:regular r:id="rId82"/>
    </p:embeddedFont>
    <p:embeddedFont>
      <p:font typeface="Ti86pc" panose="020B0609020003040203" charset="0"/>
      <p:regular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55F91"/>
    <a:srgbClr val="000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3" autoAdjust="0"/>
    <p:restoredTop sz="94660"/>
  </p:normalViewPr>
  <p:slideViewPr>
    <p:cSldViewPr>
      <p:cViewPr varScale="1">
        <p:scale>
          <a:sx n="98" d="100"/>
          <a:sy n="98"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3/29/2023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11553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w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40.wmf"/><Relationship Id="rId4" Type="http://schemas.openxmlformats.org/officeDocument/2006/relationships/oleObject" Target="../embeddings/oleObject32.bin"/><Relationship Id="rId9"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8.wmf"/><Relationship Id="rId4" Type="http://schemas.openxmlformats.org/officeDocument/2006/relationships/oleObject" Target="../embeddings/oleObject39.bin"/><Relationship Id="rId9" Type="http://schemas.openxmlformats.org/officeDocument/2006/relationships/image" Target="../media/image50.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3.wmf"/><Relationship Id="rId12" Type="http://schemas.openxmlformats.org/officeDocument/2006/relationships/oleObject" Target="../embeddings/oleObject47.bin"/><Relationship Id="rId17" Type="http://schemas.openxmlformats.org/officeDocument/2006/relationships/image" Target="../media/image58.wmf"/><Relationship Id="rId2" Type="http://schemas.openxmlformats.org/officeDocument/2006/relationships/oleObject" Target="../embeddings/oleObject42.bin"/><Relationship Id="rId16"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4.wmf"/><Relationship Id="rId14" Type="http://schemas.openxmlformats.org/officeDocument/2006/relationships/oleObject" Target="../embeddings/oleObject48.bin"/></Relationships>
</file>

<file path=ppt/slides/_rels/slide3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5" Type="http://schemas.openxmlformats.org/officeDocument/2006/relationships/image" Target="../media/image61.wmf"/><Relationship Id="rId4" Type="http://schemas.openxmlformats.org/officeDocument/2006/relationships/oleObject" Target="../embeddings/oleObject52.bin"/><Relationship Id="rId9" Type="http://schemas.openxmlformats.org/officeDocument/2006/relationships/image" Target="../media/image63.wmf"/></Relationships>
</file>

<file path=ppt/slides/_rels/slide36.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5.wmf"/><Relationship Id="rId4" Type="http://schemas.openxmlformats.org/officeDocument/2006/relationships/oleObject" Target="../embeddings/oleObject56.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8.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0.bin"/><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2.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75.wmf"/><Relationship Id="rId4" Type="http://schemas.openxmlformats.org/officeDocument/2006/relationships/oleObject" Target="../embeddings/oleObject65.bin"/></Relationships>
</file>

<file path=ppt/slides/_rels/slide4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6.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67.bin"/><Relationship Id="rId1" Type="http://schemas.openxmlformats.org/officeDocument/2006/relationships/slideLayout" Target="../slideLayouts/slideLayout2.xml"/><Relationship Id="rId5" Type="http://schemas.openxmlformats.org/officeDocument/2006/relationships/image" Target="../media/image78.wmf"/><Relationship Id="rId4" Type="http://schemas.openxmlformats.org/officeDocument/2006/relationships/oleObject" Target="../embeddings/oleObject68.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69.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5.wmf"/></Relationships>
</file>

<file path=ppt/slides/_rels/slide52.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72.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7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89.wmf"/></Relationships>
</file>

<file path=ppt/slides/_rels/slide54.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75.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76.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77.bin"/></Relationships>
</file>

<file path=ppt/slides/_rels/slide56.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79.bin"/><Relationship Id="rId1" Type="http://schemas.openxmlformats.org/officeDocument/2006/relationships/slideLayout" Target="../slideLayouts/slideLayout2.xml"/><Relationship Id="rId5" Type="http://schemas.openxmlformats.org/officeDocument/2006/relationships/image" Target="../media/image95.wmf"/><Relationship Id="rId4" Type="http://schemas.openxmlformats.org/officeDocument/2006/relationships/oleObject" Target="../embeddings/oleObject80.bin"/></Relationships>
</file>

<file path=ppt/slides/_rels/slide58.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81.bin"/><Relationship Id="rId1" Type="http://schemas.openxmlformats.org/officeDocument/2006/relationships/slideLayout" Target="../slideLayouts/slideLayout2.xml"/><Relationship Id="rId5" Type="http://schemas.openxmlformats.org/officeDocument/2006/relationships/image" Target="../media/image97.wmf"/><Relationship Id="rId4" Type="http://schemas.openxmlformats.org/officeDocument/2006/relationships/oleObject" Target="../embeddings/oleObject82.bin"/></Relationships>
</file>

<file path=ppt/slides/_rels/slide59.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83.bin"/><Relationship Id="rId1" Type="http://schemas.openxmlformats.org/officeDocument/2006/relationships/slideLayout" Target="../slideLayouts/slideLayout2.xml"/><Relationship Id="rId5" Type="http://schemas.openxmlformats.org/officeDocument/2006/relationships/image" Target="../media/image99.wmf"/><Relationship Id="rId4" Type="http://schemas.openxmlformats.org/officeDocument/2006/relationships/oleObject" Target="../embeddings/oleObject84.bin"/></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85.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86.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87.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88.bin"/><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3.wmf"/></Relationships>
</file>

<file path=ppt/slides/_rels/slide68.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90.bin"/><Relationship Id="rId1" Type="http://schemas.openxmlformats.org/officeDocument/2006/relationships/slideLayout" Target="../slideLayouts/slideLayout2.xml"/><Relationship Id="rId5" Type="http://schemas.openxmlformats.org/officeDocument/2006/relationships/image" Target="../media/image108.wmf"/><Relationship Id="rId4" Type="http://schemas.openxmlformats.org/officeDocument/2006/relationships/oleObject" Target="../embeddings/oleObject91.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6.png"/><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92.bin"/><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3.wmf"/><Relationship Id="rId4" Type="http://schemas.openxmlformats.org/officeDocument/2006/relationships/oleObject" Target="../embeddings/oleObject93.bin"/></Relationships>
</file>

<file path=ppt/slides/_rels/slide73.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oleObject" Target="../embeddings/oleObject94.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latin typeface="Arial" pitchFamily="34" charset="0"/>
                <a:cs typeface="Arial" pitchFamily="34" charset="0"/>
              </a:rPr>
              <a:t>Limits All around the Plane</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Graphs to Find Limits (cont.)</a:t>
            </a:r>
          </a:p>
        </p:txBody>
      </p:sp>
      <p:sp>
        <p:nvSpPr>
          <p:cNvPr id="3" name="Content Placeholder 2"/>
          <p:cNvSpPr>
            <a:spLocks noGrp="1"/>
          </p:cNvSpPr>
          <p:nvPr>
            <p:ph idx="1"/>
          </p:nvPr>
        </p:nvSpPr>
        <p:spPr>
          <a:xfrm>
            <a:off x="457200" y="1280160"/>
            <a:ext cx="8229600" cy="4572000"/>
          </a:xfrm>
        </p:spPr>
        <p:txBody>
          <a:bodyPr/>
          <a:lstStyle/>
          <a:p>
            <a:r>
              <a:rPr lang="en-US" dirty="0"/>
              <a:t>However, notice that this still doesn’t have any influence on the function values </a:t>
            </a:r>
            <a:r>
              <a:rPr lang="en-US" i="1" dirty="0"/>
              <a:t>near</a:t>
            </a:r>
            <a:r>
              <a:rPr lang="en-US" dirty="0"/>
              <a:t> </a:t>
            </a:r>
            <a:r>
              <a:rPr lang="en-US" i="1" dirty="0"/>
              <a:t>x</a:t>
            </a:r>
            <a:r>
              <a:rPr lang="en-US" dirty="0"/>
              <a:t> = </a:t>
            </a:r>
            <a:r>
              <a:rPr lang="en-US" i="1" dirty="0"/>
              <a:t>c</a:t>
            </a:r>
            <a:r>
              <a:rPr lang="en-US" dirty="0"/>
              <a:t>. As before, when </a:t>
            </a:r>
            <a:r>
              <a:rPr lang="en-US" i="1" dirty="0"/>
              <a:t>x</a:t>
            </a:r>
            <a:r>
              <a:rPr lang="en-US" dirty="0"/>
              <a:t> approaches </a:t>
            </a:r>
            <a:r>
              <a:rPr lang="en-US" i="1" dirty="0"/>
              <a:t>c</a:t>
            </a:r>
            <a:r>
              <a:rPr lang="en-US" dirty="0"/>
              <a:t>, but is not equal to </a:t>
            </a:r>
            <a:r>
              <a:rPr lang="en-US" i="1" dirty="0"/>
              <a:t>c</a:t>
            </a:r>
            <a:r>
              <a:rPr lang="en-US" dirty="0"/>
              <a:t>, the function values </a:t>
            </a:r>
            <a:r>
              <a:rPr lang="en-US" i="1" dirty="0"/>
              <a:t>f</a:t>
            </a:r>
            <a:r>
              <a:rPr lang="en-US" dirty="0"/>
              <a:t>(</a:t>
            </a:r>
            <a:r>
              <a:rPr lang="en-US" i="1" dirty="0"/>
              <a:t>x</a:t>
            </a:r>
            <a:r>
              <a:rPr lang="en-US" dirty="0"/>
              <a:t>) approach </a:t>
            </a:r>
            <a:r>
              <a:rPr lang="en-US" i="1" dirty="0"/>
              <a:t>L</a:t>
            </a:r>
            <a:r>
              <a:rPr lang="en-US" dirty="0"/>
              <a:t>, that is,</a:t>
            </a:r>
          </a:p>
          <a:p>
            <a:endParaRPr lang="en-US" dirty="0"/>
          </a:p>
          <a:p>
            <a:endParaRPr lang="en-US" dirty="0"/>
          </a:p>
          <a:p>
            <a:r>
              <a:rPr lang="en-US" dirty="0"/>
              <a:t>The conclusion to be drawn is that                may exist </a:t>
            </a:r>
          </a:p>
          <a:p>
            <a:r>
              <a:rPr lang="en-US" dirty="0"/>
              <a:t>without the actual function value </a:t>
            </a:r>
            <a:r>
              <a:rPr lang="en-US" i="1" dirty="0"/>
              <a:t>f</a:t>
            </a:r>
            <a:r>
              <a:rPr lang="en-US" dirty="0"/>
              <a:t>(</a:t>
            </a:r>
            <a:r>
              <a:rPr lang="en-US" i="1" dirty="0"/>
              <a:t>c</a:t>
            </a:r>
            <a:r>
              <a:rPr lang="en-US" dirty="0"/>
              <a:t>) being equal to it or, indeed, even defined.</a:t>
            </a:r>
          </a:p>
          <a:p>
            <a:endParaRPr lang="en-US" dirty="0"/>
          </a:p>
        </p:txBody>
      </p:sp>
      <p:graphicFrame>
        <p:nvGraphicFramePr>
          <p:cNvPr id="80904" name="Object 8"/>
          <p:cNvGraphicFramePr>
            <a:graphicFrameLocks noChangeAspect="1"/>
          </p:cNvGraphicFramePr>
          <p:nvPr/>
        </p:nvGraphicFramePr>
        <p:xfrm>
          <a:off x="5638800" y="4191000"/>
          <a:ext cx="990600" cy="533400"/>
        </p:xfrm>
        <a:graphic>
          <a:graphicData uri="http://schemas.openxmlformats.org/presentationml/2006/ole">
            <mc:AlternateContent xmlns:mc="http://schemas.openxmlformats.org/markup-compatibility/2006">
              <mc:Choice xmlns:v="urn:schemas-microsoft-com:vml" Requires="v">
                <p:oleObj name="Equation" r:id="rId2" imgW="1143000" imgH="571500" progId="Equation.DSMT4">
                  <p:embed/>
                </p:oleObj>
              </mc:Choice>
              <mc:Fallback>
                <p:oleObj name="Equation" r:id="rId2" imgW="1143000" imgH="5715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461854" y="2420644"/>
            <a:ext cx="367408" cy="400110"/>
          </a:xfrm>
          <a:prstGeom prst="rect">
            <a:avLst/>
          </a:prstGeom>
        </p:spPr>
        <p:txBody>
          <a:bodyPr wrap="none">
            <a:spAutoFit/>
          </a:bodyPr>
          <a:lstStyle/>
          <a:p>
            <a:r>
              <a:rPr lang="en-US" sz="2000" dirty="0">
                <a:solidFill>
                  <a:srgbClr val="366092"/>
                </a:solidFill>
                <a:latin typeface="Cambria Math" panose="02040503050406030204" pitchFamily="18" charset="0"/>
                <a:ea typeface="Cambria Math" panose="02040503050406030204" pitchFamily="18" charset="0"/>
              </a:rPr>
              <a:t>∼</a:t>
            </a:r>
            <a:endParaRPr lang="en-US" sz="2000" dirty="0"/>
          </a:p>
        </p:txBody>
      </p:sp>
      <p:grpSp>
        <p:nvGrpSpPr>
          <p:cNvPr id="4" name="Group 3"/>
          <p:cNvGrpSpPr/>
          <p:nvPr/>
        </p:nvGrpSpPr>
        <p:grpSpPr>
          <a:xfrm>
            <a:off x="3714750" y="3096212"/>
            <a:ext cx="1714500" cy="764588"/>
            <a:chOff x="3714750" y="3096212"/>
            <a:chExt cx="1714500" cy="764588"/>
          </a:xfrm>
        </p:grpSpPr>
        <p:graphicFrame>
          <p:nvGraphicFramePr>
            <p:cNvPr id="80899" name="Object 3"/>
            <p:cNvGraphicFramePr>
              <a:graphicFrameLocks noChangeAspect="1"/>
            </p:cNvGraphicFramePr>
            <p:nvPr>
              <p:extLst>
                <p:ext uri="{D42A27DB-BD31-4B8C-83A1-F6EECF244321}">
                  <p14:modId xmlns:p14="http://schemas.microsoft.com/office/powerpoint/2010/main" val="2394328572"/>
                </p:ext>
              </p:extLst>
            </p:nvPr>
          </p:nvGraphicFramePr>
          <p:xfrm>
            <a:off x="3714750" y="3289300"/>
            <a:ext cx="1714500" cy="571500"/>
          </p:xfrm>
          <a:graphic>
            <a:graphicData uri="http://schemas.openxmlformats.org/presentationml/2006/ole">
              <mc:AlternateContent xmlns:mc="http://schemas.openxmlformats.org/markup-compatibility/2006">
                <mc:Choice xmlns:v="urn:schemas-microsoft-com:vml" Requires="v">
                  <p:oleObj name="Equation" r:id="rId4" imgW="1714320" imgH="571320" progId="Equation.DSMT4">
                    <p:embed/>
                  </p:oleObj>
                </mc:Choice>
                <mc:Fallback>
                  <p:oleObj name="Equation" r:id="rId4" imgW="1714320" imgH="571320" progId="Equation.DSMT4">
                    <p:embed/>
                    <p:pic>
                      <p:nvPicPr>
                        <p:cNvPr id="0" name="Picture 7"/>
                        <p:cNvPicPr>
                          <a:picLocks noChangeAspect="1" noChangeArrowheads="1"/>
                        </p:cNvPicPr>
                        <p:nvPr/>
                      </p:nvPicPr>
                      <p:blipFill>
                        <a:blip r:embed="rId5"/>
                        <a:srcRect/>
                        <a:stretch>
                          <a:fillRect/>
                        </a:stretch>
                      </p:blipFill>
                      <p:spPr bwMode="auto">
                        <a:xfrm>
                          <a:off x="3714750" y="3289300"/>
                          <a:ext cx="171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141434" y="3096212"/>
              <a:ext cx="367408" cy="400110"/>
            </a:xfrm>
            <a:prstGeom prst="rect">
              <a:avLst/>
            </a:prstGeom>
          </p:spPr>
          <p:txBody>
            <a:bodyPr wrap="none">
              <a:spAutoFit/>
            </a:bodyPr>
            <a:lstStyle/>
            <a:p>
              <a:r>
                <a:rPr lang="en-US" sz="2000" dirty="0">
                  <a:solidFill>
                    <a:srgbClr val="000099"/>
                  </a:solidFill>
                  <a:latin typeface="Cambria Math" panose="02040503050406030204" pitchFamily="18" charset="0"/>
                  <a:ea typeface="Cambria Math" panose="02040503050406030204" pitchFamily="18" charset="0"/>
                </a:rPr>
                <a:t>∼</a:t>
              </a:r>
              <a:endParaRPr lang="en-US" sz="2000" dirty="0">
                <a:solidFill>
                  <a:srgbClr val="00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Limits to a Paradox </a:t>
            </a:r>
          </a:p>
        </p:txBody>
      </p:sp>
      <p:sp>
        <p:nvSpPr>
          <p:cNvPr id="3" name="Content Placeholder 2"/>
          <p:cNvSpPr>
            <a:spLocks noGrp="1"/>
          </p:cNvSpPr>
          <p:nvPr>
            <p:ph idx="1"/>
          </p:nvPr>
        </p:nvSpPr>
        <p:spPr>
          <a:xfrm>
            <a:off x="457200" y="1280160"/>
            <a:ext cx="8229600" cy="4401205"/>
          </a:xfrm>
        </p:spPr>
        <p:txBody>
          <a:bodyPr>
            <a:spAutoFit/>
          </a:bodyPr>
          <a:lstStyle/>
          <a:p>
            <a:r>
              <a:rPr lang="en-US" dirty="0"/>
              <a:t>According to a classic paradox, you can never eat an apple for the following reason. A certain amount of time is needed to consume the first half of the apple, and at that point half the apple remains. Additional time is needed to eat half of the remaining half, which constitutes one-quarter of the original apple. After that, more time is needed to consume half of the remaining quarter, or one-eighth of the apple, and so on. By this reasoning, the process of eating the apple never ends.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Limits to a Paradox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Of course, this runs counter to our experience, so where does the problem lie? If you were challenged by an argument such as the one above, could you provide a mathematically correct resolution of the paradox?</a:t>
            </a:r>
          </a:p>
          <a:p>
            <a:r>
              <a:rPr lang="en-US" b="1" dirty="0"/>
              <a:t>Solution</a:t>
            </a:r>
          </a:p>
          <a:p>
            <a:r>
              <a:rPr lang="en-US" dirty="0"/>
              <a:t>As we shall see, the concept of limits can help resolve the apparent flaw in the argument. Let us assume that a calculus student performs the experiment, and holding a stopwatch in her left hand, eats an apple in exactly 4 minutes.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Limits to a Paradox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We will make the realistic assumption that the time necessary to eat a certain portion of the apple is directly proportional to its size, and we will monitor the portion of the fruit having been consumed. Proceeding as in the above argument, we first note that half of the apple is gone in the first 2 minutes. At the end of the third minute, another quarter is gone, so we stand at </a:t>
            </a:r>
          </a:p>
          <a:p>
            <a:pPr>
              <a:spcBef>
                <a:spcPts val="0"/>
              </a:spcBef>
            </a:pPr>
            <a:r>
              <a:rPr lang="en-US" dirty="0"/>
              <a:t>                of the apple consumed, with 1 minute left on the clock. At 3 and a half minutes,                  is gone, and at 3 minutes and 45 seconds,                   is gone. </a:t>
            </a:r>
          </a:p>
        </p:txBody>
      </p:sp>
      <p:graphicFrame>
        <p:nvGraphicFramePr>
          <p:cNvPr id="81922" name="Object 2"/>
          <p:cNvGraphicFramePr>
            <a:graphicFrameLocks noChangeAspect="1"/>
          </p:cNvGraphicFramePr>
          <p:nvPr/>
        </p:nvGraphicFramePr>
        <p:xfrm>
          <a:off x="533400" y="4321792"/>
          <a:ext cx="1193800" cy="444500"/>
        </p:xfrm>
        <a:graphic>
          <a:graphicData uri="http://schemas.openxmlformats.org/presentationml/2006/ole">
            <mc:AlternateContent xmlns:mc="http://schemas.openxmlformats.org/markup-compatibility/2006">
              <mc:Choice xmlns:v="urn:schemas-microsoft-com:vml" Requires="v">
                <p:oleObj name="Equation" r:id="rId2" imgW="1193800" imgH="444500" progId="Equation.DSMT4">
                  <p:embed/>
                </p:oleObj>
              </mc:Choice>
              <mc:Fallback>
                <p:oleObj name="Equation" r:id="rId2" imgW="1193800" imgH="4445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21792"/>
                        <a:ext cx="1193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3" name="Object 3"/>
          <p:cNvGraphicFramePr>
            <a:graphicFrameLocks noChangeAspect="1"/>
          </p:cNvGraphicFramePr>
          <p:nvPr/>
        </p:nvGraphicFramePr>
        <p:xfrm>
          <a:off x="5568288" y="4724400"/>
          <a:ext cx="1193800" cy="444500"/>
        </p:xfrm>
        <a:graphic>
          <a:graphicData uri="http://schemas.openxmlformats.org/presentationml/2006/ole">
            <mc:AlternateContent xmlns:mc="http://schemas.openxmlformats.org/markup-compatibility/2006">
              <mc:Choice xmlns:v="urn:schemas-microsoft-com:vml" Requires="v">
                <p:oleObj name="Equation" r:id="rId4" imgW="1193800" imgH="444500" progId="Equation.DSMT4">
                  <p:embed/>
                </p:oleObj>
              </mc:Choice>
              <mc:Fallback>
                <p:oleObj name="Equation" r:id="rId4" imgW="1193800" imgH="4445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288" y="4724400"/>
                        <a:ext cx="1193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4" name="Object 4"/>
          <p:cNvGraphicFramePr>
            <a:graphicFrameLocks noChangeAspect="1"/>
          </p:cNvGraphicFramePr>
          <p:nvPr/>
        </p:nvGraphicFramePr>
        <p:xfrm>
          <a:off x="5437496" y="5167952"/>
          <a:ext cx="1384300" cy="444500"/>
        </p:xfrm>
        <a:graphic>
          <a:graphicData uri="http://schemas.openxmlformats.org/presentationml/2006/ole">
            <mc:AlternateContent xmlns:mc="http://schemas.openxmlformats.org/markup-compatibility/2006">
              <mc:Choice xmlns:v="urn:schemas-microsoft-com:vml" Requires="v">
                <p:oleObj name="Equation" r:id="rId6" imgW="1384300" imgH="444500" progId="Equation.DSMT4">
                  <p:embed/>
                </p:oleObj>
              </mc:Choice>
              <mc:Fallback>
                <p:oleObj name="Equation" r:id="rId6" imgW="1384300" imgH="4445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7496" y="5167952"/>
                        <a:ext cx="138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Limits to a Paradox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With half of the remaining time left, that is, at 3 minutes and 52.5 seconds,                     of the apple is gone, and so on. If we examine the fractions we obtain, it is easy to see that they get closer and closer to 1 as time progresses toward 4 minutes. In fact, a little later, we will have the rigorous mathematical tools to </a:t>
            </a:r>
            <a:r>
              <a:rPr lang="en-US" i="1" dirty="0"/>
              <a:t>prove </a:t>
            </a:r>
            <a:r>
              <a:rPr lang="en-US" dirty="0"/>
              <a:t>that the portion of the apple consumed, as time approaches 4 minutes, is as close to 1 as we desire. </a:t>
            </a:r>
          </a:p>
        </p:txBody>
      </p:sp>
      <p:graphicFrame>
        <p:nvGraphicFramePr>
          <p:cNvPr id="82949" name="Object 5"/>
          <p:cNvGraphicFramePr>
            <a:graphicFrameLocks noChangeAspect="1"/>
          </p:cNvGraphicFramePr>
          <p:nvPr/>
        </p:nvGraphicFramePr>
        <p:xfrm>
          <a:off x="4495800" y="1779896"/>
          <a:ext cx="1485900" cy="444500"/>
        </p:xfrm>
        <a:graphic>
          <a:graphicData uri="http://schemas.openxmlformats.org/presentationml/2006/ole">
            <mc:AlternateContent xmlns:mc="http://schemas.openxmlformats.org/markup-compatibility/2006">
              <mc:Choice xmlns:v="urn:schemas-microsoft-com:vml" Requires="v">
                <p:oleObj name="Equation" r:id="rId2" imgW="1485255" imgH="444307" progId="Equation.DSMT4">
                  <p:embed/>
                </p:oleObj>
              </mc:Choice>
              <mc:Fallback>
                <p:oleObj name="Equation" r:id="rId2" imgW="1485255" imgH="444307"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79896"/>
                        <a:ext cx="1485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Limits to a Paradox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Mathematically, we say that the limit of these values is 1, that is, the student indeed ate the entire apple in 4 minutes, in accordance with what we would expect from our own experience.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 (cont.)</a:t>
            </a:r>
          </a:p>
        </p:txBody>
      </p:sp>
      <p:sp>
        <p:nvSpPr>
          <p:cNvPr id="3" name="Content Placeholder 2"/>
          <p:cNvSpPr>
            <a:spLocks noGrp="1"/>
          </p:cNvSpPr>
          <p:nvPr>
            <p:ph idx="1"/>
          </p:nvPr>
        </p:nvSpPr>
        <p:spPr>
          <a:xfrm>
            <a:off x="457200" y="1280160"/>
            <a:ext cx="8229600" cy="3625608"/>
          </a:xfrm>
        </p:spPr>
        <p:txBody>
          <a:bodyPr>
            <a:spAutoFit/>
          </a:bodyPr>
          <a:lstStyle/>
          <a:p>
            <a:r>
              <a:rPr lang="en-US" dirty="0"/>
              <a:t>As important as it is to understand what it means when we say that a certain limit exists, it is just as important to understand what it means when a limit fails to exist.</a:t>
            </a:r>
          </a:p>
          <a:p>
            <a:r>
              <a:rPr lang="en-US" dirty="0"/>
              <a:t>Assume again that we have a function </a:t>
            </a:r>
            <a:r>
              <a:rPr lang="en-US" i="1" dirty="0"/>
              <a:t>f </a:t>
            </a:r>
            <a:r>
              <a:rPr lang="en-US" dirty="0"/>
              <a:t>defined on an open interval containing the point </a:t>
            </a:r>
            <a:r>
              <a:rPr lang="en-US" i="1" dirty="0"/>
              <a:t>c</a:t>
            </a:r>
            <a:r>
              <a:rPr lang="en-US" dirty="0"/>
              <a:t>, except possibly at </a:t>
            </a:r>
            <a:r>
              <a:rPr lang="en-US" i="1" dirty="0"/>
              <a:t>c</a:t>
            </a:r>
            <a:r>
              <a:rPr lang="en-US" dirty="0"/>
              <a:t> itself. The limit of </a:t>
            </a:r>
            <a:r>
              <a:rPr lang="en-US" i="1" dirty="0"/>
              <a:t>f</a:t>
            </a:r>
            <a:r>
              <a:rPr lang="en-US" dirty="0"/>
              <a:t>(</a:t>
            </a:r>
            <a:r>
              <a:rPr lang="en-US" i="1" dirty="0"/>
              <a:t>x</a:t>
            </a:r>
            <a:r>
              <a:rPr lang="en-US" dirty="0"/>
              <a:t>) as </a:t>
            </a:r>
            <a:r>
              <a:rPr lang="en-US" i="1" dirty="0"/>
              <a:t>x</a:t>
            </a:r>
            <a:r>
              <a:rPr lang="en-US" dirty="0"/>
              <a:t> approaches </a:t>
            </a:r>
            <a:r>
              <a:rPr lang="en-US" i="1" dirty="0"/>
              <a:t>c</a:t>
            </a:r>
            <a:r>
              <a:rPr lang="en-US" dirty="0"/>
              <a:t> then fails to exist if the values of </a:t>
            </a:r>
            <a:r>
              <a:rPr lang="en-US" i="1" dirty="0"/>
              <a:t>f</a:t>
            </a:r>
            <a:r>
              <a:rPr lang="en-US" dirty="0"/>
              <a:t>(</a:t>
            </a:r>
            <a:r>
              <a:rPr lang="en-US" i="1" dirty="0"/>
              <a:t>x</a:t>
            </a:r>
            <a:r>
              <a:rPr lang="en-US" dirty="0"/>
              <a:t>) do not approach any particular real number </a:t>
            </a:r>
            <a:r>
              <a:rPr lang="en-US" i="1" dirty="0"/>
              <a:t>L</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This could occur for various reasons: </a:t>
            </a:r>
            <a:r>
              <a:rPr lang="en-US" i="1" dirty="0"/>
              <a:t>f</a:t>
            </a:r>
            <a:r>
              <a:rPr lang="en-US" dirty="0"/>
              <a:t>(</a:t>
            </a:r>
            <a:r>
              <a:rPr lang="en-US" i="1" dirty="0"/>
              <a:t>x</a:t>
            </a:r>
            <a:r>
              <a:rPr lang="en-US" dirty="0"/>
              <a:t>) might be getting larger and larger (in absolute value), the values of </a:t>
            </a:r>
            <a:r>
              <a:rPr lang="en-US" i="1" dirty="0"/>
              <a:t>f</a:t>
            </a:r>
            <a:r>
              <a:rPr lang="en-US" dirty="0"/>
              <a:t>(</a:t>
            </a:r>
            <a:r>
              <a:rPr lang="en-US" i="1" dirty="0"/>
              <a:t>x</a:t>
            </a:r>
            <a:r>
              <a:rPr lang="en-US" dirty="0"/>
              <a:t>) may “jump” as </a:t>
            </a:r>
            <a:r>
              <a:rPr lang="en-US" i="1" dirty="0"/>
              <a:t>x</a:t>
            </a:r>
            <a:r>
              <a:rPr lang="en-US" dirty="0"/>
              <a:t> passes from one side of </a:t>
            </a:r>
            <a:r>
              <a:rPr lang="en-US" i="1" dirty="0"/>
              <a:t>c</a:t>
            </a:r>
            <a:r>
              <a:rPr lang="en-US" dirty="0"/>
              <a:t> to the other, or the values of </a:t>
            </a:r>
            <a:r>
              <a:rPr lang="en-US" i="1" dirty="0"/>
              <a:t>f</a:t>
            </a:r>
            <a:r>
              <a:rPr lang="en-US" dirty="0"/>
              <a:t>(</a:t>
            </a:r>
            <a:r>
              <a:rPr lang="en-US" i="1" dirty="0"/>
              <a:t>x</a:t>
            </a:r>
            <a:r>
              <a:rPr lang="en-US" dirty="0"/>
              <a:t>) may simply not “settle down” to any particular value no matter how narrowly we focus on the region around </a:t>
            </a:r>
            <a:r>
              <a:rPr lang="en-US" i="1" dirty="0"/>
              <a:t>c</a:t>
            </a: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 (cont.)</a:t>
            </a:r>
          </a:p>
        </p:txBody>
      </p:sp>
      <p:sp>
        <p:nvSpPr>
          <p:cNvPr id="3" name="Content Placeholder 2"/>
          <p:cNvSpPr>
            <a:spLocks noGrp="1"/>
          </p:cNvSpPr>
          <p:nvPr>
            <p:ph idx="1"/>
          </p:nvPr>
        </p:nvSpPr>
        <p:spPr>
          <a:xfrm>
            <a:off x="457200" y="1280160"/>
            <a:ext cx="8229600" cy="523220"/>
          </a:xfrm>
        </p:spPr>
        <p:txBody>
          <a:bodyPr>
            <a:spAutoFit/>
          </a:bodyPr>
          <a:lstStyle/>
          <a:p>
            <a:r>
              <a:rPr lang="en-US" dirty="0"/>
              <a:t>Figure 4 illustrates these three possibilities.</a:t>
            </a:r>
          </a:p>
        </p:txBody>
      </p:sp>
      <p:grpSp>
        <p:nvGrpSpPr>
          <p:cNvPr id="6" name="Group 5"/>
          <p:cNvGrpSpPr/>
          <p:nvPr/>
        </p:nvGrpSpPr>
        <p:grpSpPr>
          <a:xfrm>
            <a:off x="320040" y="1904999"/>
            <a:ext cx="8503920" cy="3266421"/>
            <a:chOff x="320040" y="1904999"/>
            <a:chExt cx="8503920" cy="3266421"/>
          </a:xfrm>
        </p:grpSpPr>
        <p:pic>
          <p:nvPicPr>
            <p:cNvPr id="1433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7745"/>
            <a:stretch>
              <a:fillRect/>
            </a:stretch>
          </p:blipFill>
          <p:spPr bwMode="auto">
            <a:xfrm>
              <a:off x="320040" y="1904999"/>
              <a:ext cx="8503920" cy="2895601"/>
            </a:xfrm>
            <a:prstGeom prst="rect">
              <a:avLst/>
            </a:prstGeom>
            <a:noFill/>
            <a:ln w="9525">
              <a:noFill/>
              <a:miter lim="800000"/>
              <a:headEnd/>
              <a:tailEnd/>
            </a:ln>
          </p:spPr>
        </p:pic>
        <p:sp>
          <p:nvSpPr>
            <p:cNvPr id="5" name="Rectangle 4"/>
            <p:cNvSpPr/>
            <p:nvPr/>
          </p:nvSpPr>
          <p:spPr>
            <a:xfrm>
              <a:off x="2020564" y="4648200"/>
              <a:ext cx="5102872" cy="523220"/>
            </a:xfrm>
            <a:prstGeom prst="rect">
              <a:avLst/>
            </a:prstGeom>
          </p:spPr>
          <p:txBody>
            <a:bodyPr wrap="none">
              <a:spAutoFit/>
            </a:bodyPr>
            <a:lstStyle/>
            <a:p>
              <a:r>
                <a:rPr lang="en-US" sz="2800" b="1" dirty="0"/>
                <a:t>Figure 4 </a:t>
              </a:r>
              <a:r>
                <a:rPr lang="en-US" sz="2800" dirty="0"/>
                <a:t>Failure of a Limit to Exist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 (cont.)</a:t>
            </a:r>
          </a:p>
        </p:txBody>
      </p:sp>
      <p:sp>
        <p:nvSpPr>
          <p:cNvPr id="3" name="Content Placeholder 2"/>
          <p:cNvSpPr>
            <a:spLocks noGrp="1"/>
          </p:cNvSpPr>
          <p:nvPr>
            <p:ph idx="1"/>
          </p:nvPr>
        </p:nvSpPr>
        <p:spPr/>
        <p:txBody>
          <a:bodyPr>
            <a:normAutofit lnSpcReduction="10000"/>
          </a:bodyPr>
          <a:lstStyle/>
          <a:p>
            <a:r>
              <a:rPr lang="en-US" dirty="0"/>
              <a:t>While potentially confusing, we use the notation</a:t>
            </a:r>
          </a:p>
          <a:p>
            <a:endParaRPr lang="en-US" dirty="0"/>
          </a:p>
          <a:p>
            <a:r>
              <a:rPr lang="en-US" dirty="0"/>
              <a:t>to indicate the nonexistence of a limit when it fails to exist because the function </a:t>
            </a:r>
            <a:r>
              <a:rPr lang="en-US" i="1" dirty="0"/>
              <a:t>f </a:t>
            </a:r>
            <a:r>
              <a:rPr lang="en-US" dirty="0"/>
              <a:t>either increases without bound (approaches positive infinity) or decreases without bound (approaches negative infinity) as </a:t>
            </a:r>
            <a:r>
              <a:rPr lang="en-US" i="1" dirty="0"/>
              <a:t>x</a:t>
            </a:r>
            <a:r>
              <a:rPr lang="en-US" dirty="0"/>
              <a:t> </a:t>
            </a:r>
            <a:r>
              <a:rPr lang="en-US" dirty="0">
                <a:sym typeface="Symbol"/>
              </a:rPr>
              <a:t></a:t>
            </a:r>
            <a:r>
              <a:rPr lang="en-US" dirty="0"/>
              <a:t> </a:t>
            </a:r>
            <a:r>
              <a:rPr lang="en-US" i="1" dirty="0"/>
              <a:t>c</a:t>
            </a:r>
            <a:r>
              <a:rPr lang="en-US" dirty="0"/>
              <a:t>. It should be remembered, however, that in either scenario the limit does not exist since </a:t>
            </a:r>
            <a:r>
              <a:rPr lang="en-US" i="1" dirty="0"/>
              <a:t>f</a:t>
            </a:r>
            <a:r>
              <a:rPr lang="en-US" dirty="0"/>
              <a:t> is not approaching a fixed real number. The notation simply describes the particular </a:t>
            </a:r>
            <a:r>
              <a:rPr lang="en-US" i="1" dirty="0"/>
              <a:t>way</a:t>
            </a:r>
            <a:r>
              <a:rPr lang="en-US" dirty="0"/>
              <a:t> in which the limit fails to exist.</a:t>
            </a:r>
          </a:p>
        </p:txBody>
      </p:sp>
      <p:graphicFrame>
        <p:nvGraphicFramePr>
          <p:cNvPr id="144386" name="Object 2"/>
          <p:cNvGraphicFramePr>
            <a:graphicFrameLocks noChangeAspect="1"/>
          </p:cNvGraphicFramePr>
          <p:nvPr>
            <p:extLst>
              <p:ext uri="{D42A27DB-BD31-4B8C-83A1-F6EECF244321}">
                <p14:modId xmlns:p14="http://schemas.microsoft.com/office/powerpoint/2010/main" val="3244074407"/>
              </p:ext>
            </p:extLst>
          </p:nvPr>
        </p:nvGraphicFramePr>
        <p:xfrm>
          <a:off x="2292350" y="1752600"/>
          <a:ext cx="4559300" cy="571500"/>
        </p:xfrm>
        <a:graphic>
          <a:graphicData uri="http://schemas.openxmlformats.org/presentationml/2006/ole">
            <mc:AlternateContent xmlns:mc="http://schemas.openxmlformats.org/markup-compatibility/2006">
              <mc:Choice xmlns:v="urn:schemas-microsoft-com:vml" Requires="v">
                <p:oleObj name="Equation" r:id="rId2" imgW="4559040" imgH="571320" progId="Equation.DSMT4">
                  <p:embed/>
                </p:oleObj>
              </mc:Choice>
              <mc:Fallback>
                <p:oleObj name="Equation" r:id="rId2" imgW="45590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350" y="1752600"/>
                        <a:ext cx="455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p:txBody>
          <a:bodyPr>
            <a:normAutofit/>
          </a:bodyPr>
          <a:lstStyle/>
          <a:p>
            <a:r>
              <a:rPr lang="en-US" dirty="0"/>
              <a:t>Every limit scenario, when described verbally, contains phrases of a dynamic nature. Examples of such phrases are “as </a:t>
            </a:r>
            <a:r>
              <a:rPr lang="en-US" i="1" dirty="0"/>
              <a:t>h </a:t>
            </a:r>
            <a:r>
              <a:rPr lang="en-US" dirty="0"/>
              <a:t>approaches 0,” “as </a:t>
            </a:r>
            <a:r>
              <a:rPr lang="en-US" i="1" dirty="0"/>
              <a:t>x </a:t>
            </a:r>
            <a:r>
              <a:rPr lang="en-US" dirty="0"/>
              <a:t>goes to 3,” and “as </a:t>
            </a:r>
            <a:r>
              <a:rPr lang="en-US" i="1" dirty="0"/>
              <a:t>N </a:t>
            </a:r>
            <a:r>
              <a:rPr lang="en-US" dirty="0"/>
              <a:t>grows without bound.” In a less mathematical setting, the phrases might be something like “mortgage rates are expected to approach 5 percent” or “assuming the national debt keeps getting bigger and bigger.” We might also see tables of data that hint at some limiting behavior.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a:t>
            </a:r>
          </a:p>
        </p:txBody>
      </p:sp>
      <p:sp>
        <p:nvSpPr>
          <p:cNvPr id="3" name="Content Placeholder 2"/>
          <p:cNvSpPr>
            <a:spLocks noGrp="1"/>
          </p:cNvSpPr>
          <p:nvPr>
            <p:ph idx="1"/>
          </p:nvPr>
        </p:nvSpPr>
        <p:spPr/>
        <p:txBody>
          <a:bodyPr/>
          <a:lstStyle/>
          <a:p>
            <a:r>
              <a:rPr lang="en-US" dirty="0"/>
              <a:t>A distinguishing feature of a vertical asymptote is that, at least from one side, the function under discussion grows in magnitude without bound. Our first task is to introduce notation that succinctly and accurately describes such behavior. Assume the function </a:t>
            </a:r>
            <a:r>
              <a:rPr lang="en-US" i="1" dirty="0"/>
              <a:t>f </a:t>
            </a:r>
            <a:r>
              <a:rPr lang="en-US" dirty="0"/>
              <a:t>is defined on an open interval with right endpoint </a:t>
            </a:r>
            <a:r>
              <a:rPr lang="en-US" i="1" dirty="0"/>
              <a:t>c</a:t>
            </a:r>
            <a:r>
              <a:rPr lang="en-US" dirty="0"/>
              <a:t>. We write</a:t>
            </a:r>
          </a:p>
          <a:p>
            <a:endParaRPr lang="en-US" dirty="0"/>
          </a:p>
          <a:p>
            <a:r>
              <a:rPr lang="en-US" dirty="0"/>
              <a:t>if the values of </a:t>
            </a:r>
            <a:r>
              <a:rPr lang="en-US" i="1" dirty="0"/>
              <a:t>f</a:t>
            </a:r>
            <a:r>
              <a:rPr lang="en-US" dirty="0"/>
              <a:t>(</a:t>
            </a:r>
            <a:r>
              <a:rPr lang="en-US" i="1" dirty="0"/>
              <a:t>x</a:t>
            </a:r>
            <a:r>
              <a:rPr lang="en-US" dirty="0"/>
              <a:t>) increase without bound as </a:t>
            </a:r>
            <a:r>
              <a:rPr lang="en-US" i="1" dirty="0"/>
              <a:t>x</a:t>
            </a:r>
            <a:r>
              <a:rPr lang="en-US" dirty="0"/>
              <a:t> approaches the point </a:t>
            </a:r>
            <a:r>
              <a:rPr lang="en-US" i="1" dirty="0"/>
              <a:t>c</a:t>
            </a:r>
            <a:r>
              <a:rPr lang="en-US" dirty="0"/>
              <a:t> from the left.</a:t>
            </a:r>
            <a:r>
              <a:rPr lang="en-US" i="1" dirty="0"/>
              <a:t> </a:t>
            </a:r>
            <a:endParaRPr lang="en-US" dirty="0"/>
          </a:p>
        </p:txBody>
      </p:sp>
      <p:graphicFrame>
        <p:nvGraphicFramePr>
          <p:cNvPr id="145410" name="Object 2"/>
          <p:cNvGraphicFramePr>
            <a:graphicFrameLocks noChangeAspect="1"/>
          </p:cNvGraphicFramePr>
          <p:nvPr>
            <p:extLst>
              <p:ext uri="{D42A27DB-BD31-4B8C-83A1-F6EECF244321}">
                <p14:modId xmlns:p14="http://schemas.microsoft.com/office/powerpoint/2010/main" val="513713181"/>
              </p:ext>
            </p:extLst>
          </p:nvPr>
        </p:nvGraphicFramePr>
        <p:xfrm>
          <a:off x="3632200" y="4114800"/>
          <a:ext cx="1879600" cy="609600"/>
        </p:xfrm>
        <a:graphic>
          <a:graphicData uri="http://schemas.openxmlformats.org/presentationml/2006/ole">
            <mc:AlternateContent xmlns:mc="http://schemas.openxmlformats.org/markup-compatibility/2006">
              <mc:Choice xmlns:v="urn:schemas-microsoft-com:vml" Requires="v">
                <p:oleObj name="Equation" r:id="rId2" imgW="1879560" imgH="609480" progId="Equation.DSMT4">
                  <p:embed/>
                </p:oleObj>
              </mc:Choice>
              <mc:Fallback>
                <p:oleObj name="Equation" r:id="rId2" imgW="1879560" imgH="60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4114800"/>
                        <a:ext cx="187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 (cont.)</a:t>
            </a:r>
          </a:p>
        </p:txBody>
      </p:sp>
      <p:sp>
        <p:nvSpPr>
          <p:cNvPr id="3" name="Content Placeholder 2"/>
          <p:cNvSpPr>
            <a:spLocks noGrp="1"/>
          </p:cNvSpPr>
          <p:nvPr>
            <p:ph idx="1"/>
          </p:nvPr>
        </p:nvSpPr>
        <p:spPr/>
        <p:txBody>
          <a:bodyPr/>
          <a:lstStyle/>
          <a:p>
            <a:r>
              <a:rPr lang="en-US" dirty="0"/>
              <a:t>Similarly, we write</a:t>
            </a:r>
          </a:p>
          <a:p>
            <a:endParaRPr lang="en-US" dirty="0"/>
          </a:p>
          <a:p>
            <a:r>
              <a:rPr lang="en-US" dirty="0"/>
              <a:t>if the values of </a:t>
            </a:r>
            <a:r>
              <a:rPr lang="en-US" i="1" dirty="0"/>
              <a:t>f</a:t>
            </a:r>
            <a:r>
              <a:rPr lang="en-US" dirty="0"/>
              <a:t>(</a:t>
            </a:r>
            <a:r>
              <a:rPr lang="en-US" i="1" dirty="0"/>
              <a:t>x</a:t>
            </a:r>
            <a:r>
              <a:rPr lang="en-US" dirty="0"/>
              <a:t>)</a:t>
            </a:r>
            <a:r>
              <a:rPr lang="en-US" i="1" dirty="0"/>
              <a:t> </a:t>
            </a:r>
            <a:r>
              <a:rPr lang="en-US" dirty="0"/>
              <a:t>decrease without bound (approach negative infinity) as </a:t>
            </a:r>
            <a:r>
              <a:rPr lang="en-US" i="1" dirty="0"/>
              <a:t>x</a:t>
            </a:r>
            <a:r>
              <a:rPr lang="en-US" dirty="0"/>
              <a:t> approaches the point </a:t>
            </a:r>
            <a:r>
              <a:rPr lang="en-US" i="1" dirty="0"/>
              <a:t>c</a:t>
            </a:r>
            <a:r>
              <a:rPr lang="en-US" dirty="0"/>
              <a:t> from the left. </a:t>
            </a:r>
          </a:p>
        </p:txBody>
      </p:sp>
      <p:graphicFrame>
        <p:nvGraphicFramePr>
          <p:cNvPr id="146434" name="Object 2"/>
          <p:cNvGraphicFramePr>
            <a:graphicFrameLocks noChangeAspect="1"/>
          </p:cNvGraphicFramePr>
          <p:nvPr/>
        </p:nvGraphicFramePr>
        <p:xfrm>
          <a:off x="3530600" y="1676400"/>
          <a:ext cx="2082800" cy="609600"/>
        </p:xfrm>
        <a:graphic>
          <a:graphicData uri="http://schemas.openxmlformats.org/presentationml/2006/ole">
            <mc:AlternateContent xmlns:mc="http://schemas.openxmlformats.org/markup-compatibility/2006">
              <mc:Choice xmlns:v="urn:schemas-microsoft-com:vml" Requires="v">
                <p:oleObj name="Equation" r:id="rId2" imgW="2082600" imgH="609480" progId="Equation.DSMT4">
                  <p:embed/>
                </p:oleObj>
              </mc:Choice>
              <mc:Fallback>
                <p:oleObj name="Equation" r:id="rId2" imgW="2082600" imgH="60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676400"/>
                        <a:ext cx="208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 (cont.)</a:t>
            </a:r>
          </a:p>
        </p:txBody>
      </p:sp>
      <p:sp>
        <p:nvSpPr>
          <p:cNvPr id="3" name="Content Placeholder 2"/>
          <p:cNvSpPr>
            <a:spLocks noGrp="1"/>
          </p:cNvSpPr>
          <p:nvPr>
            <p:ph idx="1"/>
          </p:nvPr>
        </p:nvSpPr>
        <p:spPr>
          <a:xfrm>
            <a:off x="457200" y="1040130"/>
            <a:ext cx="8229600" cy="4572000"/>
          </a:xfrm>
        </p:spPr>
        <p:txBody>
          <a:bodyPr/>
          <a:lstStyle/>
          <a:p>
            <a:r>
              <a:rPr lang="en-US" dirty="0"/>
              <a:t>Figure 5 illustrates these two scenarios.</a:t>
            </a:r>
          </a:p>
        </p:txBody>
      </p:sp>
      <p:grpSp>
        <p:nvGrpSpPr>
          <p:cNvPr id="11" name="Group 10"/>
          <p:cNvGrpSpPr/>
          <p:nvPr/>
        </p:nvGrpSpPr>
        <p:grpSpPr>
          <a:xfrm>
            <a:off x="1295400" y="1560851"/>
            <a:ext cx="6766560" cy="4333060"/>
            <a:chOff x="1295400" y="1737853"/>
            <a:chExt cx="6766560" cy="4333060"/>
          </a:xfrm>
        </p:grpSpPr>
        <p:pic>
          <p:nvPicPr>
            <p:cNvPr id="147460"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b="14944"/>
            <a:stretch>
              <a:fillRect/>
            </a:stretch>
          </p:blipFill>
          <p:spPr bwMode="auto">
            <a:xfrm>
              <a:off x="1295400" y="1761769"/>
              <a:ext cx="3108960" cy="3191231"/>
            </a:xfrm>
            <a:prstGeom prst="rect">
              <a:avLst/>
            </a:prstGeom>
            <a:noFill/>
            <a:ln w="9525">
              <a:noFill/>
              <a:miter lim="800000"/>
              <a:headEnd/>
              <a:tailEnd/>
            </a:ln>
          </p:spPr>
        </p:pic>
        <p:pic>
          <p:nvPicPr>
            <p:cNvPr id="147461" name="Picture 5"/>
            <p:cNvPicPr>
              <a:picLocks noChangeAspect="1" noChangeArrowheads="1"/>
            </p:cNvPicPr>
            <p:nvPr/>
          </p:nvPicPr>
          <p:blipFill>
            <a:blip r:embed="rId3" cstate="print">
              <a:clrChange>
                <a:clrFrom>
                  <a:srgbClr val="FFFFFF"/>
                </a:clrFrom>
                <a:clrTo>
                  <a:srgbClr val="FFFFFF">
                    <a:alpha val="0"/>
                  </a:srgbClr>
                </a:clrTo>
              </a:clrChange>
              <a:lum bright="-10000"/>
            </a:blip>
            <a:srcRect b="11174"/>
            <a:stretch>
              <a:fillRect/>
            </a:stretch>
          </p:blipFill>
          <p:spPr bwMode="auto">
            <a:xfrm>
              <a:off x="4953000" y="1737853"/>
              <a:ext cx="3108960" cy="3291347"/>
            </a:xfrm>
            <a:prstGeom prst="rect">
              <a:avLst/>
            </a:prstGeom>
            <a:noFill/>
            <a:ln w="9525">
              <a:noFill/>
              <a:miter lim="800000"/>
              <a:headEnd/>
              <a:tailEnd/>
            </a:ln>
          </p:spPr>
        </p:pic>
        <p:graphicFrame>
          <p:nvGraphicFramePr>
            <p:cNvPr id="162817" name="Object 1"/>
            <p:cNvGraphicFramePr>
              <a:graphicFrameLocks noChangeAspect="1"/>
            </p:cNvGraphicFramePr>
            <p:nvPr/>
          </p:nvGraphicFramePr>
          <p:xfrm>
            <a:off x="2082800" y="4906963"/>
            <a:ext cx="1879600" cy="609600"/>
          </p:xfrm>
          <a:graphic>
            <a:graphicData uri="http://schemas.openxmlformats.org/presentationml/2006/ole">
              <mc:AlternateContent xmlns:mc="http://schemas.openxmlformats.org/markup-compatibility/2006">
                <mc:Choice xmlns:v="urn:schemas-microsoft-com:vml" Requires="v">
                  <p:oleObj name="Equation" r:id="rId4" imgW="1879560" imgH="609480" progId="Equation.DSMT4">
                    <p:embed/>
                  </p:oleObj>
                </mc:Choice>
                <mc:Fallback>
                  <p:oleObj name="Equation" r:id="rId4" imgW="1879560" imgH="6094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0" y="4906963"/>
                          <a:ext cx="187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8" name="Object 2"/>
            <p:cNvGraphicFramePr>
              <a:graphicFrameLocks noChangeAspect="1"/>
            </p:cNvGraphicFramePr>
            <p:nvPr/>
          </p:nvGraphicFramePr>
          <p:xfrm>
            <a:off x="5486400" y="4906296"/>
            <a:ext cx="2082800" cy="609600"/>
          </p:xfrm>
          <a:graphic>
            <a:graphicData uri="http://schemas.openxmlformats.org/presentationml/2006/ole">
              <mc:AlternateContent xmlns:mc="http://schemas.openxmlformats.org/markup-compatibility/2006">
                <mc:Choice xmlns:v="urn:schemas-microsoft-com:vml" Requires="v">
                  <p:oleObj name="Equation" r:id="rId6" imgW="2082600" imgH="609480" progId="Equation.DSMT4">
                    <p:embed/>
                  </p:oleObj>
                </mc:Choice>
                <mc:Fallback>
                  <p:oleObj name="Equation" r:id="rId6" imgW="2082600" imgH="60948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906296"/>
                          <a:ext cx="208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295400" y="5547693"/>
              <a:ext cx="6581417" cy="523220"/>
            </a:xfrm>
            <a:prstGeom prst="rect">
              <a:avLst/>
            </a:prstGeom>
          </p:spPr>
          <p:txBody>
            <a:bodyPr wrap="none">
              <a:spAutoFit/>
            </a:bodyPr>
            <a:lstStyle/>
            <a:p>
              <a:r>
                <a:rPr lang="en-US" sz="2800" b="1" dirty="0"/>
                <a:t>Figure 5 </a:t>
              </a:r>
              <a:r>
                <a:rPr lang="en-US" sz="2800" dirty="0"/>
                <a:t>Asymptotic Behavior from the Left</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 (cont.)</a:t>
            </a:r>
          </a:p>
        </p:txBody>
      </p:sp>
      <p:sp>
        <p:nvSpPr>
          <p:cNvPr id="3" name="Content Placeholder 2"/>
          <p:cNvSpPr>
            <a:spLocks noGrp="1"/>
          </p:cNvSpPr>
          <p:nvPr>
            <p:ph idx="1"/>
          </p:nvPr>
        </p:nvSpPr>
        <p:spPr>
          <a:xfrm>
            <a:off x="457200" y="1280160"/>
            <a:ext cx="8229600" cy="4364272"/>
          </a:xfrm>
        </p:spPr>
        <p:txBody>
          <a:bodyPr>
            <a:spAutoFit/>
          </a:bodyPr>
          <a:lstStyle/>
          <a:p>
            <a:r>
              <a:rPr lang="en-US" dirty="0"/>
              <a:t>Similarly, we use the notation                 in discussing the </a:t>
            </a:r>
          </a:p>
          <a:p>
            <a:r>
              <a:rPr lang="en-US" dirty="0"/>
              <a:t>limit of the function </a:t>
            </a:r>
            <a:r>
              <a:rPr lang="en-US" i="1" dirty="0"/>
              <a:t>f</a:t>
            </a:r>
            <a:r>
              <a:rPr lang="en-US" dirty="0"/>
              <a:t> as </a:t>
            </a:r>
            <a:r>
              <a:rPr lang="en-US" i="1" dirty="0"/>
              <a:t>x</a:t>
            </a:r>
            <a:r>
              <a:rPr lang="en-US" dirty="0"/>
              <a:t> approaches the point </a:t>
            </a:r>
            <a:r>
              <a:rPr lang="en-US" i="1" dirty="0"/>
              <a:t>c</a:t>
            </a:r>
            <a:r>
              <a:rPr lang="en-US" dirty="0"/>
              <a:t> from the right, with the implicit assumption that </a:t>
            </a:r>
            <a:r>
              <a:rPr lang="en-US" i="1" dirty="0"/>
              <a:t>f</a:t>
            </a:r>
            <a:r>
              <a:rPr lang="en-US" dirty="0"/>
              <a:t> is defined on an open interval whose </a:t>
            </a:r>
            <a:r>
              <a:rPr lang="en-US" i="1" dirty="0"/>
              <a:t>left</a:t>
            </a:r>
            <a:r>
              <a:rPr lang="en-US" dirty="0"/>
              <a:t> endpoint is </a:t>
            </a:r>
            <a:r>
              <a:rPr lang="en-US" i="1" dirty="0"/>
              <a:t>c</a:t>
            </a:r>
            <a:r>
              <a:rPr lang="en-US" dirty="0"/>
              <a:t>. And as noted before, we need to be careful in interpreting the four statements                                                    </a:t>
            </a:r>
          </a:p>
          <a:p>
            <a:pPr>
              <a:spcBef>
                <a:spcPts val="1200"/>
              </a:spcBef>
            </a:pPr>
            <a:r>
              <a:rPr lang="en-US" dirty="0"/>
              <a:t>                                                               all four indicate that </a:t>
            </a:r>
          </a:p>
          <a:p>
            <a:pPr>
              <a:spcBef>
                <a:spcPts val="1200"/>
              </a:spcBef>
            </a:pPr>
            <a:r>
              <a:rPr lang="en-US" dirty="0"/>
              <a:t>these </a:t>
            </a:r>
            <a:r>
              <a:rPr lang="en-US" i="1" dirty="0"/>
              <a:t>one‑sided</a:t>
            </a:r>
            <a:r>
              <a:rPr lang="en-US" dirty="0"/>
              <a:t> limits of </a:t>
            </a:r>
            <a:r>
              <a:rPr lang="en-US" i="1" dirty="0"/>
              <a:t>f</a:t>
            </a:r>
            <a:r>
              <a:rPr lang="en-US" dirty="0"/>
              <a:t> at </a:t>
            </a:r>
            <a:r>
              <a:rPr lang="en-US" i="1" dirty="0"/>
              <a:t>c</a:t>
            </a:r>
            <a:r>
              <a:rPr lang="en-US" dirty="0"/>
              <a:t> do not exist, since </a:t>
            </a:r>
            <a:r>
              <a:rPr lang="en-US" i="1" dirty="0"/>
              <a:t>f</a:t>
            </a:r>
            <a:r>
              <a:rPr lang="en-US" dirty="0"/>
              <a:t> is either increasing or decreasing without bound.</a:t>
            </a:r>
          </a:p>
        </p:txBody>
      </p:sp>
      <p:graphicFrame>
        <p:nvGraphicFramePr>
          <p:cNvPr id="148482" name="Object 2"/>
          <p:cNvGraphicFramePr>
            <a:graphicFrameLocks noChangeAspect="1"/>
          </p:cNvGraphicFramePr>
          <p:nvPr>
            <p:extLst>
              <p:ext uri="{D42A27DB-BD31-4B8C-83A1-F6EECF244321}">
                <p14:modId xmlns:p14="http://schemas.microsoft.com/office/powerpoint/2010/main" val="1952024698"/>
              </p:ext>
            </p:extLst>
          </p:nvPr>
        </p:nvGraphicFramePr>
        <p:xfrm>
          <a:off x="4800600" y="1354392"/>
          <a:ext cx="1308100" cy="609600"/>
        </p:xfrm>
        <a:graphic>
          <a:graphicData uri="http://schemas.openxmlformats.org/presentationml/2006/ole">
            <mc:AlternateContent xmlns:mc="http://schemas.openxmlformats.org/markup-compatibility/2006">
              <mc:Choice xmlns:v="urn:schemas-microsoft-com:vml" Requires="v">
                <p:oleObj name="Equation" r:id="rId2" imgW="1307880" imgH="609480" progId="Equation.DSMT4">
                  <p:embed/>
                </p:oleObj>
              </mc:Choice>
              <mc:Fallback>
                <p:oleObj name="Equation" r:id="rId2" imgW="1307880" imgH="60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54392"/>
                        <a:ext cx="1308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noChangeAspect="1"/>
          </p:cNvGraphicFramePr>
          <p:nvPr/>
        </p:nvGraphicFramePr>
        <p:xfrm>
          <a:off x="2848896" y="3549444"/>
          <a:ext cx="1968500" cy="609600"/>
        </p:xfrm>
        <a:graphic>
          <a:graphicData uri="http://schemas.openxmlformats.org/presentationml/2006/ole">
            <mc:AlternateContent xmlns:mc="http://schemas.openxmlformats.org/markup-compatibility/2006">
              <mc:Choice xmlns:v="urn:schemas-microsoft-com:vml" Requires="v">
                <p:oleObj name="Equation" r:id="rId4" imgW="1968480" imgH="609480" progId="Equation.DSMT4">
                  <p:embed/>
                </p:oleObj>
              </mc:Choice>
              <mc:Fallback>
                <p:oleObj name="Equation" r:id="rId4" imgW="1968480" imgH="609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8896" y="3549444"/>
                        <a:ext cx="196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4" name="Object 4"/>
          <p:cNvGraphicFramePr>
            <a:graphicFrameLocks noChangeAspect="1"/>
          </p:cNvGraphicFramePr>
          <p:nvPr/>
        </p:nvGraphicFramePr>
        <p:xfrm>
          <a:off x="4917360" y="3549444"/>
          <a:ext cx="2171700" cy="609600"/>
        </p:xfrm>
        <a:graphic>
          <a:graphicData uri="http://schemas.openxmlformats.org/presentationml/2006/ole">
            <mc:AlternateContent xmlns:mc="http://schemas.openxmlformats.org/markup-compatibility/2006">
              <mc:Choice xmlns:v="urn:schemas-microsoft-com:vml" Requires="v">
                <p:oleObj name="Equation" r:id="rId6" imgW="2171520" imgH="609480" progId="Equation.DSMT4">
                  <p:embed/>
                </p:oleObj>
              </mc:Choice>
              <mc:Fallback>
                <p:oleObj name="Equation" r:id="rId6" imgW="2171520" imgH="609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7360" y="3549444"/>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extLst>
              <p:ext uri="{D42A27DB-BD31-4B8C-83A1-F6EECF244321}">
                <p14:modId xmlns:p14="http://schemas.microsoft.com/office/powerpoint/2010/main" val="775147064"/>
              </p:ext>
            </p:extLst>
          </p:nvPr>
        </p:nvGraphicFramePr>
        <p:xfrm>
          <a:off x="546100" y="4144296"/>
          <a:ext cx="1968500" cy="609600"/>
        </p:xfrm>
        <a:graphic>
          <a:graphicData uri="http://schemas.openxmlformats.org/presentationml/2006/ole">
            <mc:AlternateContent xmlns:mc="http://schemas.openxmlformats.org/markup-compatibility/2006">
              <mc:Choice xmlns:v="urn:schemas-microsoft-com:vml" Requires="v">
                <p:oleObj name="Equation" r:id="rId8" imgW="1968480" imgH="609480" progId="Equation.DSMT4">
                  <p:embed/>
                </p:oleObj>
              </mc:Choice>
              <mc:Fallback>
                <p:oleObj name="Equation" r:id="rId8" imgW="1968480" imgH="609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 y="4144296"/>
                        <a:ext cx="196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2608008" y="4144296"/>
          <a:ext cx="2832100" cy="609600"/>
        </p:xfrm>
        <a:graphic>
          <a:graphicData uri="http://schemas.openxmlformats.org/presentationml/2006/ole">
            <mc:AlternateContent xmlns:mc="http://schemas.openxmlformats.org/markup-compatibility/2006">
              <mc:Choice xmlns:v="urn:schemas-microsoft-com:vml" Requires="v">
                <p:oleObj name="Equation" r:id="rId10" imgW="2831760" imgH="609480" progId="Equation.DSMT4">
                  <p:embed/>
                </p:oleObj>
              </mc:Choice>
              <mc:Fallback>
                <p:oleObj name="Equation" r:id="rId10" imgW="2831760" imgH="609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8008" y="4144296"/>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One-Sided Limit Notation to Describe Asymptotic Behavior</a:t>
            </a:r>
          </a:p>
        </p:txBody>
      </p:sp>
      <p:sp>
        <p:nvSpPr>
          <p:cNvPr id="3" name="Content Placeholder 2"/>
          <p:cNvSpPr>
            <a:spLocks noGrp="1"/>
          </p:cNvSpPr>
          <p:nvPr>
            <p:ph idx="1"/>
          </p:nvPr>
        </p:nvSpPr>
        <p:spPr/>
        <p:txBody>
          <a:bodyPr/>
          <a:lstStyle/>
          <a:p>
            <a:r>
              <a:rPr lang="en-US" dirty="0"/>
              <a:t>Use one‑sided limit notation to describe the behavior of the following functions near their vertical asymptote(s). </a:t>
            </a:r>
          </a:p>
        </p:txBody>
      </p:sp>
      <p:graphicFrame>
        <p:nvGraphicFramePr>
          <p:cNvPr id="84994" name="Object 2"/>
          <p:cNvGraphicFramePr>
            <a:graphicFrameLocks noChangeAspect="1"/>
          </p:cNvGraphicFramePr>
          <p:nvPr/>
        </p:nvGraphicFramePr>
        <p:xfrm>
          <a:off x="548640" y="2730500"/>
          <a:ext cx="2844800" cy="2933700"/>
        </p:xfrm>
        <a:graphic>
          <a:graphicData uri="http://schemas.openxmlformats.org/presentationml/2006/ole">
            <mc:AlternateContent xmlns:mc="http://schemas.openxmlformats.org/markup-compatibility/2006">
              <mc:Choice xmlns:v="urn:schemas-microsoft-com:vml" Requires="v">
                <p:oleObj name="Equation" r:id="rId2" imgW="2844720" imgH="2933640" progId="Equation.DSMT4">
                  <p:embed/>
                </p:oleObj>
              </mc:Choice>
              <mc:Fallback>
                <p:oleObj name="Equation" r:id="rId2" imgW="2844720" imgH="2933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730500"/>
                        <a:ext cx="28448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One-Sided Limit Notation to Describe Asymptotic Behavior (cont.)</a:t>
            </a:r>
          </a:p>
        </p:txBody>
      </p:sp>
      <p:sp>
        <p:nvSpPr>
          <p:cNvPr id="3" name="Content Placeholder 2"/>
          <p:cNvSpPr>
            <a:spLocks noGrp="1"/>
          </p:cNvSpPr>
          <p:nvPr>
            <p:ph idx="1"/>
          </p:nvPr>
        </p:nvSpPr>
        <p:spPr>
          <a:xfrm>
            <a:off x="457200" y="1280160"/>
            <a:ext cx="4754880" cy="2763834"/>
          </a:xfrm>
        </p:spPr>
        <p:txBody>
          <a:bodyPr wrap="square">
            <a:spAutoFit/>
          </a:bodyPr>
          <a:lstStyle/>
          <a:p>
            <a:r>
              <a:rPr lang="en-US" b="1" dirty="0"/>
              <a:t>Solution</a:t>
            </a:r>
          </a:p>
          <a:p>
            <a:pPr marL="463550" indent="-463550"/>
            <a:r>
              <a:rPr lang="en-US" b="1" dirty="0"/>
              <a:t>a. 	</a:t>
            </a:r>
            <a:r>
              <a:rPr lang="en-US" dirty="0"/>
              <a:t>As we can see from the graph in Figure 6, the sole vertical asymptote occurs at </a:t>
            </a:r>
            <a:r>
              <a:rPr lang="en-US" i="1" dirty="0"/>
              <a:t>x </a:t>
            </a:r>
            <a:r>
              <a:rPr lang="en-US" dirty="0"/>
              <a:t>= 1, a fact we can deduce from the formula as well. </a:t>
            </a:r>
          </a:p>
        </p:txBody>
      </p:sp>
      <p:grpSp>
        <p:nvGrpSpPr>
          <p:cNvPr id="7" name="Group 6"/>
          <p:cNvGrpSpPr/>
          <p:nvPr/>
        </p:nvGrpSpPr>
        <p:grpSpPr>
          <a:xfrm>
            <a:off x="5105400" y="1295400"/>
            <a:ext cx="3840480" cy="4559300"/>
            <a:chOff x="5151120" y="1295400"/>
            <a:chExt cx="3840480" cy="4559300"/>
          </a:xfrm>
        </p:grpSpPr>
        <p:pic>
          <p:nvPicPr>
            <p:cNvPr id="86018" name="Picture 2"/>
            <p:cNvPicPr>
              <a:picLocks noChangeAspect="1" noChangeArrowheads="1"/>
            </p:cNvPicPr>
            <p:nvPr/>
          </p:nvPicPr>
          <p:blipFill>
            <a:blip r:embed="rId2" cstate="print"/>
            <a:srcRect b="15703"/>
            <a:stretch>
              <a:fillRect/>
            </a:stretch>
          </p:blipFill>
          <p:spPr bwMode="auto">
            <a:xfrm>
              <a:off x="5151120" y="1295400"/>
              <a:ext cx="3840480" cy="3810000"/>
            </a:xfrm>
            <a:prstGeom prst="rect">
              <a:avLst/>
            </a:prstGeom>
            <a:noFill/>
            <a:ln w="9525">
              <a:noFill/>
              <a:miter lim="800000"/>
              <a:headEnd/>
              <a:tailEnd/>
            </a:ln>
            <a:effectLst/>
          </p:spPr>
        </p:pic>
        <p:sp>
          <p:nvSpPr>
            <p:cNvPr id="5" name="Rectangle 4"/>
            <p:cNvSpPr/>
            <p:nvPr/>
          </p:nvSpPr>
          <p:spPr>
            <a:xfrm>
              <a:off x="5624052" y="5181600"/>
              <a:ext cx="1370055" cy="523220"/>
            </a:xfrm>
            <a:prstGeom prst="rect">
              <a:avLst/>
            </a:prstGeom>
          </p:spPr>
          <p:txBody>
            <a:bodyPr wrap="none">
              <a:spAutoFit/>
            </a:bodyPr>
            <a:lstStyle/>
            <a:p>
              <a:r>
                <a:rPr lang="en-US" sz="2800" b="1" dirty="0"/>
                <a:t>Figure 6</a:t>
              </a:r>
            </a:p>
          </p:txBody>
        </p:sp>
        <p:graphicFrame>
          <p:nvGraphicFramePr>
            <p:cNvPr id="164865" name="Object 1"/>
            <p:cNvGraphicFramePr>
              <a:graphicFrameLocks noChangeAspect="1"/>
            </p:cNvGraphicFramePr>
            <p:nvPr>
              <p:extLst>
                <p:ext uri="{D42A27DB-BD31-4B8C-83A1-F6EECF244321}">
                  <p14:modId xmlns:p14="http://schemas.microsoft.com/office/powerpoint/2010/main" val="3021957308"/>
                </p:ext>
              </p:extLst>
            </p:nvPr>
          </p:nvGraphicFramePr>
          <p:xfrm>
            <a:off x="7010400" y="5029200"/>
            <a:ext cx="1752600" cy="825500"/>
          </p:xfrm>
          <a:graphic>
            <a:graphicData uri="http://schemas.openxmlformats.org/presentationml/2006/ole">
              <mc:AlternateContent xmlns:mc="http://schemas.openxmlformats.org/markup-compatibility/2006">
                <mc:Choice xmlns:v="urn:schemas-microsoft-com:vml" Requires="v">
                  <p:oleObj name="Equation" r:id="rId3" imgW="1752480" imgH="825480" progId="Equation.DSMT4">
                    <p:embed/>
                  </p:oleObj>
                </mc:Choice>
                <mc:Fallback>
                  <p:oleObj name="Equation" r:id="rId3" imgW="1752480" imgH="825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029200"/>
                          <a:ext cx="1752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One-Sided Limit Notation to Describe Asymptotic Behavior (cont.)</a:t>
            </a:r>
          </a:p>
        </p:txBody>
      </p:sp>
      <p:sp>
        <p:nvSpPr>
          <p:cNvPr id="3" name="Content Placeholder 2"/>
          <p:cNvSpPr>
            <a:spLocks noGrp="1"/>
          </p:cNvSpPr>
          <p:nvPr>
            <p:ph idx="1"/>
          </p:nvPr>
        </p:nvSpPr>
        <p:spPr/>
        <p:txBody>
          <a:bodyPr/>
          <a:lstStyle/>
          <a:p>
            <a:r>
              <a:rPr lang="en-US" dirty="0"/>
              <a:t>A further examination of the graph reveals that as </a:t>
            </a:r>
            <a:r>
              <a:rPr lang="en-US" i="1" dirty="0"/>
              <a:t>x</a:t>
            </a:r>
            <a:r>
              <a:rPr lang="en-US" dirty="0"/>
              <a:t> approaches 1 from the left, the function values increase without bound, a fact we can express as follows.</a:t>
            </a:r>
          </a:p>
          <a:p>
            <a:endParaRPr lang="en-US" dirty="0"/>
          </a:p>
          <a:p>
            <a:r>
              <a:rPr lang="en-US" dirty="0"/>
              <a:t>On the other hand, as </a:t>
            </a:r>
            <a:r>
              <a:rPr lang="en-US" i="1" dirty="0"/>
              <a:t>x </a:t>
            </a:r>
            <a:r>
              <a:rPr lang="en-US" dirty="0"/>
              <a:t>approaches 1 from the right, the function values decrease.</a:t>
            </a:r>
          </a:p>
          <a:p>
            <a:endParaRPr lang="en-US" dirty="0"/>
          </a:p>
        </p:txBody>
      </p:sp>
      <p:graphicFrame>
        <p:nvGraphicFramePr>
          <p:cNvPr id="87042" name="Object 2"/>
          <p:cNvGraphicFramePr>
            <a:graphicFrameLocks noChangeAspect="1"/>
          </p:cNvGraphicFramePr>
          <p:nvPr>
            <p:extLst>
              <p:ext uri="{D42A27DB-BD31-4B8C-83A1-F6EECF244321}">
                <p14:modId xmlns:p14="http://schemas.microsoft.com/office/powerpoint/2010/main" val="2830677933"/>
              </p:ext>
            </p:extLst>
          </p:nvPr>
        </p:nvGraphicFramePr>
        <p:xfrm>
          <a:off x="3638550" y="2895600"/>
          <a:ext cx="1866900" cy="609600"/>
        </p:xfrm>
        <a:graphic>
          <a:graphicData uri="http://schemas.openxmlformats.org/presentationml/2006/ole">
            <mc:AlternateContent xmlns:mc="http://schemas.openxmlformats.org/markup-compatibility/2006">
              <mc:Choice xmlns:v="urn:schemas-microsoft-com:vml" Requires="v">
                <p:oleObj name="Equation" r:id="rId2" imgW="1866900" imgH="609600" progId="Equation.DSMT4">
                  <p:embed/>
                </p:oleObj>
              </mc:Choice>
              <mc:Fallback>
                <p:oleObj name="Equation" r:id="rId2" imgW="1866900" imgH="6096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895600"/>
                        <a:ext cx="1866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3" name="Object 3"/>
          <p:cNvGraphicFramePr>
            <a:graphicFrameLocks noChangeAspect="1"/>
          </p:cNvGraphicFramePr>
          <p:nvPr/>
        </p:nvGraphicFramePr>
        <p:xfrm>
          <a:off x="3536950" y="4724400"/>
          <a:ext cx="2070100" cy="609600"/>
        </p:xfrm>
        <a:graphic>
          <a:graphicData uri="http://schemas.openxmlformats.org/presentationml/2006/ole">
            <mc:AlternateContent xmlns:mc="http://schemas.openxmlformats.org/markup-compatibility/2006">
              <mc:Choice xmlns:v="urn:schemas-microsoft-com:vml" Requires="v">
                <p:oleObj name="Equation" r:id="rId4" imgW="2070100" imgH="609600" progId="Equation.DSMT4">
                  <p:embed/>
                </p:oleObj>
              </mc:Choice>
              <mc:Fallback>
                <p:oleObj name="Equation" r:id="rId4" imgW="2070100" imgH="6096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950" y="4724400"/>
                        <a:ext cx="207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One-Sided Limit Notation to Describe Asymptotic Behavior (cont.)</a:t>
            </a:r>
          </a:p>
        </p:txBody>
      </p:sp>
      <p:sp>
        <p:nvSpPr>
          <p:cNvPr id="3" name="Content Placeholder 2"/>
          <p:cNvSpPr>
            <a:spLocks noGrp="1"/>
          </p:cNvSpPr>
          <p:nvPr>
            <p:ph idx="1"/>
          </p:nvPr>
        </p:nvSpPr>
        <p:spPr>
          <a:xfrm>
            <a:off x="457200" y="1280160"/>
            <a:ext cx="4663440" cy="4572000"/>
          </a:xfrm>
        </p:spPr>
        <p:txBody>
          <a:bodyPr/>
          <a:lstStyle/>
          <a:p>
            <a:pPr marL="463550" indent="-463550"/>
            <a:r>
              <a:rPr lang="en-US" b="1" dirty="0"/>
              <a:t>b. 	</a:t>
            </a:r>
            <a:r>
              <a:rPr lang="en-US" dirty="0"/>
              <a:t>As seen from the graph in Figure 7, </a:t>
            </a:r>
            <a:r>
              <a:rPr lang="en-US" i="1" dirty="0"/>
              <a:t>g</a:t>
            </a:r>
            <a:r>
              <a:rPr lang="en-US" dirty="0"/>
              <a:t>(</a:t>
            </a:r>
            <a:r>
              <a:rPr lang="en-US" i="1" dirty="0"/>
              <a:t>x</a:t>
            </a:r>
            <a:r>
              <a:rPr lang="en-US" dirty="0"/>
              <a:t>) has two vertical asymptotes, at </a:t>
            </a:r>
          </a:p>
          <a:p>
            <a:pPr marL="463550" indent="-463550">
              <a:spcBef>
                <a:spcPts val="0"/>
              </a:spcBef>
            </a:pPr>
            <a:r>
              <a:rPr lang="en-US" i="1" dirty="0"/>
              <a:t>	x</a:t>
            </a:r>
            <a:r>
              <a:rPr lang="en-US" dirty="0"/>
              <a:t> = </a:t>
            </a:r>
            <a:r>
              <a:rPr lang="en-US" dirty="0">
                <a:latin typeface="Symbol" pitchFamily="18" charset="2"/>
              </a:rPr>
              <a:t>-</a:t>
            </a:r>
            <a:r>
              <a:rPr lang="en-US" dirty="0"/>
              <a:t>2 and </a:t>
            </a:r>
            <a:r>
              <a:rPr lang="en-US" i="1" dirty="0"/>
              <a:t>x</a:t>
            </a:r>
            <a:r>
              <a:rPr lang="en-US" dirty="0"/>
              <a:t> = 3, a fact we can confirm algebraically by factoring the denominator of </a:t>
            </a:r>
            <a:r>
              <a:rPr lang="en-US" i="1" dirty="0"/>
              <a:t>g</a:t>
            </a:r>
            <a:r>
              <a:rPr lang="en-US" dirty="0"/>
              <a:t>(</a:t>
            </a:r>
            <a:r>
              <a:rPr lang="en-US" i="1" dirty="0"/>
              <a:t>x</a:t>
            </a:r>
            <a:r>
              <a:rPr lang="en-US" dirty="0"/>
              <a:t>). </a:t>
            </a:r>
          </a:p>
        </p:txBody>
      </p:sp>
      <p:grpSp>
        <p:nvGrpSpPr>
          <p:cNvPr id="7" name="Group 6"/>
          <p:cNvGrpSpPr/>
          <p:nvPr/>
        </p:nvGrpSpPr>
        <p:grpSpPr>
          <a:xfrm>
            <a:off x="5006340" y="1257111"/>
            <a:ext cx="3954780" cy="4412947"/>
            <a:chOff x="5036820" y="1243633"/>
            <a:chExt cx="3954780" cy="4412947"/>
          </a:xfrm>
        </p:grpSpPr>
        <p:pic>
          <p:nvPicPr>
            <p:cNvPr id="88066" name="Picture 2"/>
            <p:cNvPicPr>
              <a:picLocks noChangeAspect="1" noChangeArrowheads="1"/>
            </p:cNvPicPr>
            <p:nvPr/>
          </p:nvPicPr>
          <p:blipFill>
            <a:blip r:embed="rId2" cstate="print"/>
            <a:srcRect b="16756"/>
            <a:stretch>
              <a:fillRect/>
            </a:stretch>
          </p:blipFill>
          <p:spPr bwMode="auto">
            <a:xfrm>
              <a:off x="5059680" y="1243633"/>
              <a:ext cx="3931920" cy="3785567"/>
            </a:xfrm>
            <a:prstGeom prst="rect">
              <a:avLst/>
            </a:prstGeom>
            <a:noFill/>
            <a:ln w="9525">
              <a:noFill/>
              <a:miter lim="800000"/>
              <a:headEnd/>
              <a:tailEnd/>
            </a:ln>
            <a:effectLst/>
          </p:spPr>
        </p:pic>
        <p:sp>
          <p:nvSpPr>
            <p:cNvPr id="5" name="Rectangle 4"/>
            <p:cNvSpPr/>
            <p:nvPr/>
          </p:nvSpPr>
          <p:spPr>
            <a:xfrm>
              <a:off x="5036820" y="4949476"/>
              <a:ext cx="1370055" cy="523220"/>
            </a:xfrm>
            <a:prstGeom prst="rect">
              <a:avLst/>
            </a:prstGeom>
          </p:spPr>
          <p:txBody>
            <a:bodyPr wrap="none">
              <a:spAutoFit/>
            </a:bodyPr>
            <a:lstStyle/>
            <a:p>
              <a:r>
                <a:rPr lang="en-US" sz="2800" b="1" dirty="0"/>
                <a:t>Figure 7</a:t>
              </a:r>
            </a:p>
          </p:txBody>
        </p:sp>
        <p:graphicFrame>
          <p:nvGraphicFramePr>
            <p:cNvPr id="165889" name="Object 1"/>
            <p:cNvGraphicFramePr>
              <a:graphicFrameLocks noChangeAspect="1"/>
            </p:cNvGraphicFramePr>
            <p:nvPr>
              <p:extLst>
                <p:ext uri="{D42A27DB-BD31-4B8C-83A1-F6EECF244321}">
                  <p14:modId xmlns:p14="http://schemas.microsoft.com/office/powerpoint/2010/main" val="3902762383"/>
                </p:ext>
              </p:extLst>
            </p:nvPr>
          </p:nvGraphicFramePr>
          <p:xfrm>
            <a:off x="6376464" y="4767580"/>
            <a:ext cx="2387600" cy="889000"/>
          </p:xfrm>
          <a:graphic>
            <a:graphicData uri="http://schemas.openxmlformats.org/presentationml/2006/ole">
              <mc:AlternateContent xmlns:mc="http://schemas.openxmlformats.org/markup-compatibility/2006">
                <mc:Choice xmlns:v="urn:schemas-microsoft-com:vml" Requires="v">
                  <p:oleObj name="Equation" r:id="rId3" imgW="2387520" imgH="888840" progId="Equation.DSMT4">
                    <p:embed/>
                  </p:oleObj>
                </mc:Choice>
                <mc:Fallback>
                  <p:oleObj name="Equation" r:id="rId3" imgW="2387520" imgH="8888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464" y="4767580"/>
                          <a:ext cx="2387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One-Sided Limit Notation to Describe Asymptotic Behavior (cont.)</a:t>
            </a:r>
          </a:p>
        </p:txBody>
      </p:sp>
      <p:sp>
        <p:nvSpPr>
          <p:cNvPr id="3" name="Content Placeholder 2"/>
          <p:cNvSpPr>
            <a:spLocks noGrp="1"/>
          </p:cNvSpPr>
          <p:nvPr>
            <p:ph idx="1"/>
          </p:nvPr>
        </p:nvSpPr>
        <p:spPr/>
        <p:txBody>
          <a:bodyPr>
            <a:normAutofit/>
          </a:bodyPr>
          <a:lstStyle/>
          <a:p>
            <a:r>
              <a:rPr lang="en-US" dirty="0"/>
              <a:t>The function values increase without bound as </a:t>
            </a:r>
            <a:r>
              <a:rPr lang="en-US" i="1" dirty="0"/>
              <a:t>x</a:t>
            </a:r>
            <a:r>
              <a:rPr lang="en-US" dirty="0"/>
              <a:t> approaches </a:t>
            </a:r>
            <a:r>
              <a:rPr lang="en-US" dirty="0">
                <a:latin typeface="Symbol" pitchFamily="18" charset="2"/>
              </a:rPr>
              <a:t>-</a:t>
            </a:r>
            <a:r>
              <a:rPr lang="en-US" dirty="0"/>
              <a:t>2 from the left and decrease in a similar manner as </a:t>
            </a:r>
            <a:r>
              <a:rPr lang="en-US" i="1" dirty="0"/>
              <a:t>x</a:t>
            </a:r>
            <a:r>
              <a:rPr lang="en-US" dirty="0"/>
              <a:t> approaches </a:t>
            </a:r>
            <a:r>
              <a:rPr lang="en-US" dirty="0">
                <a:latin typeface="Symbol" pitchFamily="18" charset="2"/>
              </a:rPr>
              <a:t>-</a:t>
            </a:r>
            <a:r>
              <a:rPr lang="en-US" dirty="0"/>
              <a:t>2 from the right. Therefore, we can write                          and </a:t>
            </a:r>
          </a:p>
          <a:p>
            <a:endParaRPr lang="en-US" sz="1500" dirty="0"/>
          </a:p>
          <a:p>
            <a:r>
              <a:rPr lang="en-US" dirty="0"/>
              <a:t>Examining the graph on both sides of the vertical asymptote </a:t>
            </a:r>
            <a:r>
              <a:rPr lang="en-US" i="1" dirty="0"/>
              <a:t>x</a:t>
            </a:r>
            <a:r>
              <a:rPr lang="en-US" dirty="0"/>
              <a:t> = 3 in a similar manner, we conclude that </a:t>
            </a:r>
          </a:p>
          <a:p>
            <a:r>
              <a:rPr lang="en-US" dirty="0"/>
              <a:t>		    and </a:t>
            </a:r>
          </a:p>
          <a:p>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3700227603"/>
              </p:ext>
            </p:extLst>
          </p:nvPr>
        </p:nvGraphicFramePr>
        <p:xfrm>
          <a:off x="2368550" y="2601913"/>
          <a:ext cx="1968500" cy="609600"/>
        </p:xfrm>
        <a:graphic>
          <a:graphicData uri="http://schemas.openxmlformats.org/presentationml/2006/ole">
            <mc:AlternateContent xmlns:mc="http://schemas.openxmlformats.org/markup-compatibility/2006">
              <mc:Choice xmlns:v="urn:schemas-microsoft-com:vml" Requires="v">
                <p:oleObj name="Equation" r:id="rId2" imgW="1968480" imgH="609480" progId="Equation.DSMT4">
                  <p:embed/>
                </p:oleObj>
              </mc:Choice>
              <mc:Fallback>
                <p:oleObj name="Equation" r:id="rId2" imgW="1968480" imgH="609480" progId="Equation.DSMT4">
                  <p:embed/>
                  <p:pic>
                    <p:nvPicPr>
                      <p:cNvPr id="0" name="Picture 6"/>
                      <p:cNvPicPr>
                        <a:picLocks noChangeAspect="1" noChangeArrowheads="1"/>
                      </p:cNvPicPr>
                      <p:nvPr/>
                    </p:nvPicPr>
                    <p:blipFill>
                      <a:blip r:embed="rId3"/>
                      <a:srcRect/>
                      <a:stretch>
                        <a:fillRect/>
                      </a:stretch>
                    </p:blipFill>
                    <p:spPr bwMode="auto">
                      <a:xfrm>
                        <a:off x="2368550" y="2601913"/>
                        <a:ext cx="196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3173846016"/>
              </p:ext>
            </p:extLst>
          </p:nvPr>
        </p:nvGraphicFramePr>
        <p:xfrm>
          <a:off x="5042848" y="2590800"/>
          <a:ext cx="2247900" cy="609600"/>
        </p:xfrm>
        <a:graphic>
          <a:graphicData uri="http://schemas.openxmlformats.org/presentationml/2006/ole">
            <mc:AlternateContent xmlns:mc="http://schemas.openxmlformats.org/markup-compatibility/2006">
              <mc:Choice xmlns:v="urn:schemas-microsoft-com:vml" Requires="v">
                <p:oleObj name="Equation" r:id="rId4" imgW="2247840" imgH="609480" progId="Equation.DSMT4">
                  <p:embed/>
                </p:oleObj>
              </mc:Choice>
              <mc:Fallback>
                <p:oleObj name="Equation" r:id="rId4" imgW="2247840" imgH="609480" progId="Equation.DSMT4">
                  <p:embed/>
                  <p:pic>
                    <p:nvPicPr>
                      <p:cNvPr id="0" name="Picture 7"/>
                      <p:cNvPicPr>
                        <a:picLocks noChangeAspect="1" noChangeArrowheads="1"/>
                      </p:cNvPicPr>
                      <p:nvPr/>
                    </p:nvPicPr>
                    <p:blipFill>
                      <a:blip r:embed="rId5"/>
                      <a:srcRect/>
                      <a:stretch>
                        <a:fillRect/>
                      </a:stretch>
                    </p:blipFill>
                    <p:spPr bwMode="auto">
                      <a:xfrm>
                        <a:off x="5042848" y="2590800"/>
                        <a:ext cx="2247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6" name="Object 8"/>
          <p:cNvGraphicFramePr>
            <a:graphicFrameLocks noChangeAspect="1"/>
          </p:cNvGraphicFramePr>
          <p:nvPr>
            <p:extLst>
              <p:ext uri="{D42A27DB-BD31-4B8C-83A1-F6EECF244321}">
                <p14:modId xmlns:p14="http://schemas.microsoft.com/office/powerpoint/2010/main" val="4025455913"/>
              </p:ext>
            </p:extLst>
          </p:nvPr>
        </p:nvGraphicFramePr>
        <p:xfrm>
          <a:off x="555625" y="4343400"/>
          <a:ext cx="2044700" cy="609600"/>
        </p:xfrm>
        <a:graphic>
          <a:graphicData uri="http://schemas.openxmlformats.org/presentationml/2006/ole">
            <mc:AlternateContent xmlns:mc="http://schemas.openxmlformats.org/markup-compatibility/2006">
              <mc:Choice xmlns:v="urn:schemas-microsoft-com:vml" Requires="v">
                <p:oleObj name="Equation" r:id="rId6" imgW="2044440" imgH="609480" progId="Equation.DSMT4">
                  <p:embed/>
                </p:oleObj>
              </mc:Choice>
              <mc:Fallback>
                <p:oleObj name="Equation" r:id="rId6" imgW="2044440" imgH="609480" progId="Equation.DSMT4">
                  <p:embed/>
                  <p:pic>
                    <p:nvPicPr>
                      <p:cNvPr id="0" name="Picture 8"/>
                      <p:cNvPicPr>
                        <a:picLocks noChangeAspect="1" noChangeArrowheads="1"/>
                      </p:cNvPicPr>
                      <p:nvPr/>
                    </p:nvPicPr>
                    <p:blipFill>
                      <a:blip r:embed="rId7"/>
                      <a:srcRect/>
                      <a:stretch>
                        <a:fillRect/>
                      </a:stretch>
                    </p:blipFill>
                    <p:spPr bwMode="auto">
                      <a:xfrm>
                        <a:off x="555625" y="4343400"/>
                        <a:ext cx="2044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7" name="Object 9"/>
          <p:cNvGraphicFramePr>
            <a:graphicFrameLocks noChangeAspect="1"/>
          </p:cNvGraphicFramePr>
          <p:nvPr>
            <p:extLst>
              <p:ext uri="{D42A27DB-BD31-4B8C-83A1-F6EECF244321}">
                <p14:modId xmlns:p14="http://schemas.microsoft.com/office/powerpoint/2010/main" val="1930586085"/>
              </p:ext>
            </p:extLst>
          </p:nvPr>
        </p:nvGraphicFramePr>
        <p:xfrm>
          <a:off x="3340100" y="4332111"/>
          <a:ext cx="1917700" cy="609600"/>
        </p:xfrm>
        <a:graphic>
          <a:graphicData uri="http://schemas.openxmlformats.org/presentationml/2006/ole">
            <mc:AlternateContent xmlns:mc="http://schemas.openxmlformats.org/markup-compatibility/2006">
              <mc:Choice xmlns:v="urn:schemas-microsoft-com:vml" Requires="v">
                <p:oleObj name="Equation" r:id="rId8" imgW="1917360" imgH="609480" progId="Equation.DSMT4">
                  <p:embed/>
                </p:oleObj>
              </mc:Choice>
              <mc:Fallback>
                <p:oleObj name="Equation" r:id="rId8" imgW="1917360" imgH="609480" progId="Equation.DSMT4">
                  <p:embed/>
                  <p:pic>
                    <p:nvPicPr>
                      <p:cNvPr id="0" name="Picture 9"/>
                      <p:cNvPicPr>
                        <a:picLocks noChangeAspect="1" noChangeArrowheads="1"/>
                      </p:cNvPicPr>
                      <p:nvPr/>
                    </p:nvPicPr>
                    <p:blipFill>
                      <a:blip r:embed="rId9"/>
                      <a:srcRect/>
                      <a:stretch>
                        <a:fillRect/>
                      </a:stretch>
                    </p:blipFill>
                    <p:spPr bwMode="auto">
                      <a:xfrm>
                        <a:off x="3340100" y="4332111"/>
                        <a:ext cx="191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One-Sided Limit Notation to Describe Asymptotic Behavior (cont.)</a:t>
            </a:r>
          </a:p>
        </p:txBody>
      </p:sp>
      <p:sp>
        <p:nvSpPr>
          <p:cNvPr id="3" name="Content Placeholder 2"/>
          <p:cNvSpPr>
            <a:spLocks noGrp="1"/>
          </p:cNvSpPr>
          <p:nvPr>
            <p:ph idx="1"/>
          </p:nvPr>
        </p:nvSpPr>
        <p:spPr>
          <a:xfrm>
            <a:off x="457200" y="1280160"/>
            <a:ext cx="4846320" cy="3539430"/>
          </a:xfrm>
        </p:spPr>
        <p:txBody>
          <a:bodyPr>
            <a:spAutoFit/>
          </a:bodyPr>
          <a:lstStyle/>
          <a:p>
            <a:pPr marL="463550" indent="-463550"/>
            <a:r>
              <a:rPr lang="en-US" b="1" dirty="0"/>
              <a:t>c. 	</a:t>
            </a:r>
            <a:r>
              <a:rPr lang="en-US" dirty="0"/>
              <a:t>Examining the graph of </a:t>
            </a:r>
            <a:r>
              <a:rPr lang="en-US" i="1" dirty="0"/>
              <a:t>h</a:t>
            </a:r>
            <a:r>
              <a:rPr lang="en-US" dirty="0"/>
              <a:t>(</a:t>
            </a:r>
            <a:r>
              <a:rPr lang="en-US" i="1" dirty="0"/>
              <a:t>x</a:t>
            </a:r>
            <a:r>
              <a:rPr lang="en-US" dirty="0"/>
              <a:t>) in Figure 8, we see that the behavior is the same on both sides of the vertical asymptote </a:t>
            </a:r>
            <a:r>
              <a:rPr lang="en-US" i="1" dirty="0"/>
              <a:t>x</a:t>
            </a:r>
            <a:r>
              <a:rPr lang="en-US" dirty="0"/>
              <a:t> = 1; namely, that of the function values increasing without bound as </a:t>
            </a:r>
            <a:r>
              <a:rPr lang="en-US" i="1" dirty="0"/>
              <a:t>x</a:t>
            </a:r>
            <a:r>
              <a:rPr lang="en-US" dirty="0"/>
              <a:t> approaches 1. </a:t>
            </a:r>
          </a:p>
        </p:txBody>
      </p:sp>
      <p:grpSp>
        <p:nvGrpSpPr>
          <p:cNvPr id="7" name="Group 6"/>
          <p:cNvGrpSpPr/>
          <p:nvPr/>
        </p:nvGrpSpPr>
        <p:grpSpPr>
          <a:xfrm>
            <a:off x="5166360" y="1215183"/>
            <a:ext cx="3749040" cy="4691734"/>
            <a:chOff x="5166360" y="1215183"/>
            <a:chExt cx="3749040" cy="4691734"/>
          </a:xfrm>
        </p:grpSpPr>
        <p:pic>
          <p:nvPicPr>
            <p:cNvPr id="90114" name="Picture 2"/>
            <p:cNvPicPr>
              <a:picLocks noChangeAspect="1" noChangeArrowheads="1"/>
            </p:cNvPicPr>
            <p:nvPr/>
          </p:nvPicPr>
          <p:blipFill>
            <a:blip r:embed="rId2" cstate="print"/>
            <a:srcRect b="18017"/>
            <a:stretch>
              <a:fillRect/>
            </a:stretch>
          </p:blipFill>
          <p:spPr bwMode="auto">
            <a:xfrm>
              <a:off x="5166360" y="1215183"/>
              <a:ext cx="3749040" cy="3814017"/>
            </a:xfrm>
            <a:prstGeom prst="rect">
              <a:avLst/>
            </a:prstGeom>
            <a:noFill/>
            <a:ln w="9525">
              <a:noFill/>
              <a:miter lim="800000"/>
              <a:headEnd/>
              <a:tailEnd/>
            </a:ln>
            <a:effectLst/>
          </p:spPr>
        </p:pic>
        <p:sp>
          <p:nvSpPr>
            <p:cNvPr id="5" name="Rectangle 4"/>
            <p:cNvSpPr/>
            <p:nvPr/>
          </p:nvSpPr>
          <p:spPr>
            <a:xfrm>
              <a:off x="5188515" y="5044728"/>
              <a:ext cx="1370055" cy="523220"/>
            </a:xfrm>
            <a:prstGeom prst="rect">
              <a:avLst/>
            </a:prstGeom>
          </p:spPr>
          <p:txBody>
            <a:bodyPr wrap="none">
              <a:spAutoFit/>
            </a:bodyPr>
            <a:lstStyle/>
            <a:p>
              <a:r>
                <a:rPr lang="en-US" sz="2800" b="1" dirty="0"/>
                <a:t>Figure 8</a:t>
              </a:r>
            </a:p>
          </p:txBody>
        </p:sp>
        <p:graphicFrame>
          <p:nvGraphicFramePr>
            <p:cNvPr id="166913" name="Object 1"/>
            <p:cNvGraphicFramePr>
              <a:graphicFrameLocks noChangeAspect="1"/>
            </p:cNvGraphicFramePr>
            <p:nvPr>
              <p:extLst>
                <p:ext uri="{D42A27DB-BD31-4B8C-83A1-F6EECF244321}">
                  <p14:modId xmlns:p14="http://schemas.microsoft.com/office/powerpoint/2010/main" val="607622868"/>
                </p:ext>
              </p:extLst>
            </p:nvPr>
          </p:nvGraphicFramePr>
          <p:xfrm>
            <a:off x="6553200" y="4903617"/>
            <a:ext cx="2133600" cy="1003300"/>
          </p:xfrm>
          <a:graphic>
            <a:graphicData uri="http://schemas.openxmlformats.org/presentationml/2006/ole">
              <mc:AlternateContent xmlns:mc="http://schemas.openxmlformats.org/markup-compatibility/2006">
                <mc:Choice xmlns:v="urn:schemas-microsoft-com:vml" Requires="v">
                  <p:oleObj name="Equation" r:id="rId3" imgW="2133360" imgH="1002960" progId="Equation.DSMT4">
                    <p:embed/>
                  </p:oleObj>
                </mc:Choice>
                <mc:Fallback>
                  <p:oleObj name="Equation" r:id="rId3" imgW="2133360" imgH="1002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03617"/>
                          <a:ext cx="2133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 (cont.)</a:t>
            </a:r>
          </a:p>
        </p:txBody>
      </p:sp>
      <p:sp>
        <p:nvSpPr>
          <p:cNvPr id="3" name="Content Placeholder 2"/>
          <p:cNvSpPr>
            <a:spLocks noGrp="1"/>
          </p:cNvSpPr>
          <p:nvPr>
            <p:ph idx="1"/>
          </p:nvPr>
        </p:nvSpPr>
        <p:spPr/>
        <p:txBody>
          <a:bodyPr>
            <a:normAutofit lnSpcReduction="10000"/>
          </a:bodyPr>
          <a:lstStyle/>
          <a:p>
            <a:r>
              <a:rPr lang="en-US" dirty="0"/>
              <a:t>For the purpose of discussion, let us suppose we have a function </a:t>
            </a:r>
            <a:r>
              <a:rPr lang="en-US" i="1" dirty="0"/>
              <a:t>f</a:t>
            </a:r>
            <a:r>
              <a:rPr lang="en-US" dirty="0"/>
              <a:t>(</a:t>
            </a:r>
            <a:r>
              <a:rPr lang="en-US" i="1" dirty="0"/>
              <a:t>x</a:t>
            </a:r>
            <a:r>
              <a:rPr lang="en-US" dirty="0"/>
              <a:t>) defined on an open interval containing </a:t>
            </a:r>
            <a:r>
              <a:rPr lang="en-US" i="1" dirty="0"/>
              <a:t>c</a:t>
            </a:r>
            <a:r>
              <a:rPr lang="en-US" dirty="0"/>
              <a:t>, except possibly at </a:t>
            </a:r>
            <a:r>
              <a:rPr lang="en-US" i="1" dirty="0"/>
              <a:t>c</a:t>
            </a:r>
            <a:r>
              <a:rPr lang="en-US" dirty="0"/>
              <a:t> itself (the reason for this exception will be explained shortly). We say that the limit of </a:t>
            </a:r>
            <a:r>
              <a:rPr lang="en-US" i="1" dirty="0"/>
              <a:t>f</a:t>
            </a:r>
            <a:r>
              <a:rPr lang="en-US" dirty="0"/>
              <a:t>(</a:t>
            </a:r>
            <a:r>
              <a:rPr lang="en-US" i="1" dirty="0"/>
              <a:t>x</a:t>
            </a:r>
            <a:r>
              <a:rPr lang="en-US" dirty="0"/>
              <a:t>) is </a:t>
            </a:r>
            <a:r>
              <a:rPr lang="en-US" i="1" dirty="0"/>
              <a:t>L</a:t>
            </a:r>
            <a:r>
              <a:rPr lang="en-US" dirty="0"/>
              <a:t> as </a:t>
            </a:r>
            <a:r>
              <a:rPr lang="en-US" i="1" dirty="0"/>
              <a:t>x</a:t>
            </a:r>
            <a:r>
              <a:rPr lang="en-US" dirty="0"/>
              <a:t> approaches </a:t>
            </a:r>
            <a:r>
              <a:rPr lang="en-US" i="1" dirty="0"/>
              <a:t>c</a:t>
            </a:r>
            <a:r>
              <a:rPr lang="en-US" dirty="0"/>
              <a:t>, and write</a:t>
            </a:r>
          </a:p>
          <a:p>
            <a:endParaRPr lang="en-US" dirty="0"/>
          </a:p>
          <a:p>
            <a:endParaRPr lang="en-US" dirty="0"/>
          </a:p>
          <a:p>
            <a:r>
              <a:rPr lang="en-US" dirty="0"/>
              <a:t>if the value of </a:t>
            </a:r>
            <a:r>
              <a:rPr lang="en-US" i="1" dirty="0"/>
              <a:t>f</a:t>
            </a:r>
            <a:r>
              <a:rPr lang="en-US" dirty="0"/>
              <a:t>(</a:t>
            </a:r>
            <a:r>
              <a:rPr lang="en-US" i="1" dirty="0"/>
              <a:t>x</a:t>
            </a:r>
            <a:r>
              <a:rPr lang="en-US" dirty="0"/>
              <a:t>) is closer and closer to </a:t>
            </a:r>
            <a:r>
              <a:rPr lang="en-US" i="1" dirty="0"/>
              <a:t>L</a:t>
            </a:r>
            <a:r>
              <a:rPr lang="en-US" dirty="0"/>
              <a:t> as </a:t>
            </a:r>
            <a:r>
              <a:rPr lang="en-US" i="1" dirty="0"/>
              <a:t>x</a:t>
            </a:r>
            <a:r>
              <a:rPr lang="en-US" dirty="0"/>
              <a:t> takes on values closer and closer (but not equal) to </a:t>
            </a:r>
            <a:r>
              <a:rPr lang="en-US" i="1" dirty="0"/>
              <a:t>c</a:t>
            </a:r>
            <a:r>
              <a:rPr lang="en-US" dirty="0"/>
              <a:t>. That is, as the difference between </a:t>
            </a:r>
            <a:r>
              <a:rPr lang="en-US" i="1" dirty="0"/>
              <a:t>x</a:t>
            </a:r>
            <a:r>
              <a:rPr lang="en-US" dirty="0"/>
              <a:t> and </a:t>
            </a:r>
            <a:r>
              <a:rPr lang="en-US" i="1" dirty="0"/>
              <a:t>c</a:t>
            </a:r>
            <a:r>
              <a:rPr lang="en-US" dirty="0"/>
              <a:t> approaches 0, the difference between </a:t>
            </a:r>
            <a:r>
              <a:rPr lang="en-US" i="1" dirty="0"/>
              <a:t>f</a:t>
            </a:r>
            <a:r>
              <a:rPr lang="en-US" dirty="0"/>
              <a:t>(</a:t>
            </a:r>
            <a:r>
              <a:rPr lang="en-US" i="1" dirty="0"/>
              <a:t>x</a:t>
            </a:r>
            <a:r>
              <a:rPr lang="en-US" dirty="0"/>
              <a:t>) and </a:t>
            </a:r>
            <a:r>
              <a:rPr lang="en-US" i="1" dirty="0"/>
              <a:t>L</a:t>
            </a:r>
            <a:r>
              <a:rPr lang="en-US" dirty="0"/>
              <a:t> also approaches 0.</a:t>
            </a:r>
          </a:p>
        </p:txBody>
      </p:sp>
      <p:graphicFrame>
        <p:nvGraphicFramePr>
          <p:cNvPr id="142338" name="Object 2"/>
          <p:cNvGraphicFramePr>
            <a:graphicFrameLocks noChangeAspect="1"/>
          </p:cNvGraphicFramePr>
          <p:nvPr>
            <p:extLst>
              <p:ext uri="{D42A27DB-BD31-4B8C-83A1-F6EECF244321}">
                <p14:modId xmlns:p14="http://schemas.microsoft.com/office/powerpoint/2010/main" val="1719504931"/>
              </p:ext>
            </p:extLst>
          </p:nvPr>
        </p:nvGraphicFramePr>
        <p:xfrm>
          <a:off x="3702050" y="3429000"/>
          <a:ext cx="1739900" cy="571500"/>
        </p:xfrm>
        <a:graphic>
          <a:graphicData uri="http://schemas.openxmlformats.org/presentationml/2006/ole">
            <mc:AlternateContent xmlns:mc="http://schemas.openxmlformats.org/markup-compatibility/2006">
              <mc:Choice xmlns:v="urn:schemas-microsoft-com:vml" Requires="v">
                <p:oleObj name="Equation" r:id="rId2" imgW="1739880" imgH="571320" progId="Equation.DSMT4">
                  <p:embed/>
                </p:oleObj>
              </mc:Choice>
              <mc:Fallback>
                <p:oleObj name="Equation" r:id="rId2" imgW="17398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3429000"/>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One-Sided Limit Notation to Describe Asymptotic Behavior (cont.)</a:t>
            </a:r>
          </a:p>
        </p:txBody>
      </p:sp>
      <p:sp>
        <p:nvSpPr>
          <p:cNvPr id="3" name="Content Placeholder 2"/>
          <p:cNvSpPr>
            <a:spLocks noGrp="1"/>
          </p:cNvSpPr>
          <p:nvPr>
            <p:ph idx="1"/>
          </p:nvPr>
        </p:nvSpPr>
        <p:spPr/>
        <p:txBody>
          <a:bodyPr/>
          <a:lstStyle/>
          <a:p>
            <a:r>
              <a:rPr lang="en-US" dirty="0"/>
              <a:t>This makes it unnecessary to distinguish between the two one‑sided limits in this case; instead, we can simply write</a:t>
            </a:r>
          </a:p>
        </p:txBody>
      </p:sp>
      <p:graphicFrame>
        <p:nvGraphicFramePr>
          <p:cNvPr id="91138" name="Object 2"/>
          <p:cNvGraphicFramePr>
            <a:graphicFrameLocks noChangeAspect="1"/>
          </p:cNvGraphicFramePr>
          <p:nvPr>
            <p:extLst>
              <p:ext uri="{D42A27DB-BD31-4B8C-83A1-F6EECF244321}">
                <p14:modId xmlns:p14="http://schemas.microsoft.com/office/powerpoint/2010/main" val="3288975589"/>
              </p:ext>
            </p:extLst>
          </p:nvPr>
        </p:nvGraphicFramePr>
        <p:xfrm>
          <a:off x="1462088" y="2185988"/>
          <a:ext cx="1892300" cy="571500"/>
        </p:xfrm>
        <a:graphic>
          <a:graphicData uri="http://schemas.openxmlformats.org/presentationml/2006/ole">
            <mc:AlternateContent xmlns:mc="http://schemas.openxmlformats.org/markup-compatibility/2006">
              <mc:Choice xmlns:v="urn:schemas-microsoft-com:vml" Requires="v">
                <p:oleObj name="Equation" r:id="rId2" imgW="1892160" imgH="571320" progId="Equation.DSMT4">
                  <p:embed/>
                </p:oleObj>
              </mc:Choice>
              <mc:Fallback>
                <p:oleObj name="Equation" r:id="rId2" imgW="1892160" imgH="571320" progId="Equation.DSMT4">
                  <p:embed/>
                  <p:pic>
                    <p:nvPicPr>
                      <p:cNvPr id="0" name="Picture 5"/>
                      <p:cNvPicPr>
                        <a:picLocks noChangeAspect="1" noChangeArrowheads="1"/>
                      </p:cNvPicPr>
                      <p:nvPr/>
                    </p:nvPicPr>
                    <p:blipFill>
                      <a:blip r:embed="rId3"/>
                      <a:srcRect/>
                      <a:stretch>
                        <a:fillRect/>
                      </a:stretch>
                    </p:blipFill>
                    <p:spPr bwMode="auto">
                      <a:xfrm>
                        <a:off x="1462088" y="2185988"/>
                        <a:ext cx="189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One-Sided Infinite Limits without a Graph</a:t>
            </a:r>
          </a:p>
        </p:txBody>
      </p:sp>
      <p:sp>
        <p:nvSpPr>
          <p:cNvPr id="3" name="Content Placeholder 2"/>
          <p:cNvSpPr>
            <a:spLocks noGrp="1"/>
          </p:cNvSpPr>
          <p:nvPr>
            <p:ph idx="1"/>
          </p:nvPr>
        </p:nvSpPr>
        <p:spPr>
          <a:xfrm>
            <a:off x="457200" y="1280160"/>
            <a:ext cx="8229600" cy="3711785"/>
          </a:xfrm>
        </p:spPr>
        <p:txBody>
          <a:bodyPr>
            <a:spAutoFit/>
          </a:bodyPr>
          <a:lstStyle/>
          <a:p>
            <a:r>
              <a:rPr lang="en-US" dirty="0"/>
              <a:t>Deduce the one‑sided infinite limits of </a:t>
            </a:r>
          </a:p>
          <a:p>
            <a:pPr>
              <a:spcBef>
                <a:spcPts val="0"/>
              </a:spcBef>
            </a:pPr>
            <a:r>
              <a:rPr lang="en-US" dirty="0"/>
              <a:t>at its vertical asymptote without graphing the function.</a:t>
            </a:r>
          </a:p>
          <a:p>
            <a:r>
              <a:rPr lang="en-US" b="1" dirty="0"/>
              <a:t>Solution</a:t>
            </a:r>
          </a:p>
          <a:p>
            <a:r>
              <a:rPr lang="en-US" dirty="0"/>
              <a:t>We see from the formula that the sole vertical asymptote of </a:t>
            </a:r>
            <a:r>
              <a:rPr lang="en-US" i="1" dirty="0"/>
              <a:t>f</a:t>
            </a:r>
            <a:r>
              <a:rPr lang="en-US" dirty="0"/>
              <a:t>(</a:t>
            </a:r>
            <a:r>
              <a:rPr lang="en-US" i="1" dirty="0"/>
              <a:t>x</a:t>
            </a:r>
            <a:r>
              <a:rPr lang="en-US" dirty="0"/>
              <a:t>) occurs at </a:t>
            </a:r>
            <a:r>
              <a:rPr lang="en-US" i="1" dirty="0"/>
              <a:t>x</a:t>
            </a:r>
            <a:r>
              <a:rPr lang="en-US" dirty="0"/>
              <a:t> = 3 (which is where the denominator is 0). We will examine the two one‑sided limits separately. Let us assume first that </a:t>
            </a:r>
            <a:r>
              <a:rPr lang="en-US" i="1" dirty="0"/>
              <a:t>x</a:t>
            </a:r>
            <a:r>
              <a:rPr lang="en-US" dirty="0"/>
              <a:t> is approaching 3 from the left. </a:t>
            </a:r>
          </a:p>
        </p:txBody>
      </p:sp>
      <p:graphicFrame>
        <p:nvGraphicFramePr>
          <p:cNvPr id="92162" name="Object 2"/>
          <p:cNvGraphicFramePr>
            <a:graphicFrameLocks noChangeAspect="1"/>
          </p:cNvGraphicFramePr>
          <p:nvPr/>
        </p:nvGraphicFramePr>
        <p:xfrm>
          <a:off x="6096000" y="1309048"/>
          <a:ext cx="2222500" cy="469900"/>
        </p:xfrm>
        <a:graphic>
          <a:graphicData uri="http://schemas.openxmlformats.org/presentationml/2006/ole">
            <mc:AlternateContent xmlns:mc="http://schemas.openxmlformats.org/markup-compatibility/2006">
              <mc:Choice xmlns:v="urn:schemas-microsoft-com:vml" Requires="v">
                <p:oleObj name="Equation" r:id="rId2" imgW="2222500" imgH="469900" progId="Equation.DSMT4">
                  <p:embed/>
                </p:oleObj>
              </mc:Choice>
              <mc:Fallback>
                <p:oleObj name="Equation" r:id="rId2" imgW="2222500" imgH="4699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09048"/>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One-Sided Infinite Limits without a Graph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This means that the </a:t>
            </a:r>
            <a:r>
              <a:rPr lang="en-US" i="1" dirty="0"/>
              <a:t>x</a:t>
            </a:r>
            <a:r>
              <a:rPr lang="en-US" dirty="0"/>
              <a:t>‑values are moving closer and closer to </a:t>
            </a:r>
            <a:r>
              <a:rPr lang="en-US" i="1" dirty="0"/>
              <a:t>x</a:t>
            </a:r>
            <a:r>
              <a:rPr lang="en-US" dirty="0"/>
              <a:t> = 3 through values less than 3 (though approaching it in magnitude). For example, when </a:t>
            </a:r>
          </a:p>
          <a:p>
            <a:pPr>
              <a:spcBef>
                <a:spcPts val="0"/>
              </a:spcBef>
            </a:pPr>
            <a:r>
              <a:rPr lang="en-US" i="1" dirty="0"/>
              <a:t>x</a:t>
            </a:r>
            <a:r>
              <a:rPr lang="en-US" dirty="0"/>
              <a:t> = 2.99,</a:t>
            </a:r>
          </a:p>
        </p:txBody>
      </p:sp>
      <p:graphicFrame>
        <p:nvGraphicFramePr>
          <p:cNvPr id="93188" name="Object 4"/>
          <p:cNvGraphicFramePr>
            <a:graphicFrameLocks noChangeAspect="1"/>
          </p:cNvGraphicFramePr>
          <p:nvPr/>
        </p:nvGraphicFramePr>
        <p:xfrm>
          <a:off x="3007056" y="3429000"/>
          <a:ext cx="1117600" cy="469900"/>
        </p:xfrm>
        <a:graphic>
          <a:graphicData uri="http://schemas.openxmlformats.org/presentationml/2006/ole">
            <mc:AlternateContent xmlns:mc="http://schemas.openxmlformats.org/markup-compatibility/2006">
              <mc:Choice xmlns:v="urn:schemas-microsoft-com:vml" Requires="v">
                <p:oleObj name="Equation" r:id="rId2" imgW="1117600" imgH="469900" progId="Equation.DSMT4">
                  <p:embed/>
                </p:oleObj>
              </mc:Choice>
              <mc:Fallback>
                <p:oleObj name="Equation" r:id="rId2" imgW="1117600" imgH="46990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056" y="3429000"/>
                        <a:ext cx="111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9" name="Object 5"/>
          <p:cNvGraphicFramePr>
            <a:graphicFrameLocks noChangeAspect="1"/>
          </p:cNvGraphicFramePr>
          <p:nvPr/>
        </p:nvGraphicFramePr>
        <p:xfrm>
          <a:off x="4178300" y="3200400"/>
          <a:ext cx="1460500" cy="838200"/>
        </p:xfrm>
        <a:graphic>
          <a:graphicData uri="http://schemas.openxmlformats.org/presentationml/2006/ole">
            <mc:AlternateContent xmlns:mc="http://schemas.openxmlformats.org/markup-compatibility/2006">
              <mc:Choice xmlns:v="urn:schemas-microsoft-com:vml" Requires="v">
                <p:oleObj name="Equation" r:id="rId4" imgW="1460500" imgH="838200" progId="Equation.DSMT4">
                  <p:embed/>
                </p:oleObj>
              </mc:Choice>
              <mc:Fallback>
                <p:oleObj name="Equation" r:id="rId4" imgW="1460500" imgH="838200"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300" y="3200400"/>
                        <a:ext cx="146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 name="Object 6"/>
          <p:cNvGraphicFramePr>
            <a:graphicFrameLocks noChangeAspect="1"/>
          </p:cNvGraphicFramePr>
          <p:nvPr/>
        </p:nvGraphicFramePr>
        <p:xfrm>
          <a:off x="4191000" y="4191000"/>
          <a:ext cx="977900" cy="838200"/>
        </p:xfrm>
        <a:graphic>
          <a:graphicData uri="http://schemas.openxmlformats.org/presentationml/2006/ole">
            <mc:AlternateContent xmlns:mc="http://schemas.openxmlformats.org/markup-compatibility/2006">
              <mc:Choice xmlns:v="urn:schemas-microsoft-com:vml" Requires="v">
                <p:oleObj name="Equation" r:id="rId6" imgW="977900" imgH="838200" progId="Equation.DSMT4">
                  <p:embed/>
                </p:oleObj>
              </mc:Choice>
              <mc:Fallback>
                <p:oleObj name="Equation" r:id="rId6" imgW="977900" imgH="838200"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191000"/>
                        <a:ext cx="97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7"/>
          <p:cNvGraphicFramePr>
            <a:graphicFrameLocks noChangeAspect="1"/>
          </p:cNvGraphicFramePr>
          <p:nvPr/>
        </p:nvGraphicFramePr>
        <p:xfrm>
          <a:off x="5208896" y="4495800"/>
          <a:ext cx="901700" cy="292100"/>
        </p:xfrm>
        <a:graphic>
          <a:graphicData uri="http://schemas.openxmlformats.org/presentationml/2006/ole">
            <mc:AlternateContent xmlns:mc="http://schemas.openxmlformats.org/markup-compatibility/2006">
              <mc:Choice xmlns:v="urn:schemas-microsoft-com:vml" Requires="v">
                <p:oleObj name="Equation" r:id="rId8" imgW="901309" imgH="291973" progId="Equation.DSMT4">
                  <p:embed/>
                </p:oleObj>
              </mc:Choice>
              <mc:Fallback>
                <p:oleObj name="Equation" r:id="rId8" imgW="901309" imgH="291973" progId="Equation.DSMT4">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8896" y="44958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One-Sided Infinite Limits without a Graph (cont.)</a:t>
            </a:r>
          </a:p>
        </p:txBody>
      </p:sp>
      <p:sp>
        <p:nvSpPr>
          <p:cNvPr id="3" name="Content Placeholder 2"/>
          <p:cNvSpPr>
            <a:spLocks noGrp="1"/>
          </p:cNvSpPr>
          <p:nvPr>
            <p:ph idx="1"/>
          </p:nvPr>
        </p:nvSpPr>
        <p:spPr/>
        <p:txBody>
          <a:bodyPr>
            <a:normAutofit/>
          </a:bodyPr>
          <a:lstStyle/>
          <a:p>
            <a:r>
              <a:rPr lang="en-US" dirty="0"/>
              <a:t>Throughout this process of </a:t>
            </a:r>
            <a:r>
              <a:rPr lang="en-US" i="1" dirty="0"/>
              <a:t>x </a:t>
            </a:r>
            <a:r>
              <a:rPr lang="en-US" dirty="0"/>
              <a:t>approaching 3, </a:t>
            </a:r>
            <a:r>
              <a:rPr lang="en-US" i="1" dirty="0"/>
              <a:t>f</a:t>
            </a:r>
            <a:r>
              <a:rPr lang="en-US" dirty="0"/>
              <a:t>(</a:t>
            </a:r>
            <a:r>
              <a:rPr lang="en-US" i="1" dirty="0"/>
              <a:t>x</a:t>
            </a:r>
            <a:r>
              <a:rPr lang="en-US" dirty="0"/>
              <a:t>) stays positive, but its denominator decreases; thus the function values themselves increase in magnitude.</a:t>
            </a:r>
            <a:r>
              <a:rPr lang="en-US" i="1" dirty="0"/>
              <a:t> </a:t>
            </a:r>
          </a:p>
          <a:p>
            <a:r>
              <a:rPr lang="en-US" dirty="0"/>
              <a:t>A couple of quick calculations underscore this observation: </a:t>
            </a:r>
          </a:p>
          <a:p>
            <a:pPr>
              <a:spcBef>
                <a:spcPts val="0"/>
              </a:spcBef>
            </a:pPr>
            <a:endParaRPr lang="en-US" dirty="0"/>
          </a:p>
          <a:p>
            <a:pPr>
              <a:spcBef>
                <a:spcPts val="0"/>
              </a:spcBef>
            </a:pPr>
            <a:endParaRPr lang="en-US" sz="3000" dirty="0"/>
          </a:p>
          <a:p>
            <a:pPr>
              <a:spcBef>
                <a:spcPts val="0"/>
              </a:spcBef>
            </a:pPr>
            <a:endParaRPr lang="en-US" sz="3000" dirty="0"/>
          </a:p>
          <a:p>
            <a:pPr>
              <a:spcBef>
                <a:spcPts val="0"/>
              </a:spcBef>
            </a:pPr>
            <a:endParaRPr lang="en-US" sz="3000" dirty="0"/>
          </a:p>
          <a:p>
            <a:pPr>
              <a:spcBef>
                <a:spcPts val="0"/>
              </a:spcBef>
            </a:pPr>
            <a:r>
              <a:rPr lang="en-US" dirty="0"/>
              <a:t>and so on.</a:t>
            </a:r>
          </a:p>
        </p:txBody>
      </p:sp>
      <p:graphicFrame>
        <p:nvGraphicFramePr>
          <p:cNvPr id="94211" name="Object 3"/>
          <p:cNvGraphicFramePr>
            <a:graphicFrameLocks noChangeAspect="1"/>
          </p:cNvGraphicFramePr>
          <p:nvPr/>
        </p:nvGraphicFramePr>
        <p:xfrm>
          <a:off x="1711656" y="3669395"/>
          <a:ext cx="1295400" cy="469900"/>
        </p:xfrm>
        <a:graphic>
          <a:graphicData uri="http://schemas.openxmlformats.org/presentationml/2006/ole">
            <mc:AlternateContent xmlns:mc="http://schemas.openxmlformats.org/markup-compatibility/2006">
              <mc:Choice xmlns:v="urn:schemas-microsoft-com:vml" Requires="v">
                <p:oleObj name="Equation" r:id="rId2" imgW="1295400" imgH="469900" progId="Equation.DSMT4">
                  <p:embed/>
                </p:oleObj>
              </mc:Choice>
              <mc:Fallback>
                <p:oleObj name="Equation" r:id="rId2" imgW="1295400" imgH="469900" progId="Equation.DSMT4">
                  <p:embed/>
                  <p:pic>
                    <p:nvPicPr>
                      <p:cNvPr id="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656" y="3669395"/>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2" name="Object 4"/>
          <p:cNvGraphicFramePr>
            <a:graphicFrameLocks noChangeAspect="1"/>
          </p:cNvGraphicFramePr>
          <p:nvPr/>
        </p:nvGraphicFramePr>
        <p:xfrm>
          <a:off x="3034352" y="3448755"/>
          <a:ext cx="1638300" cy="838200"/>
        </p:xfrm>
        <a:graphic>
          <a:graphicData uri="http://schemas.openxmlformats.org/presentationml/2006/ole">
            <mc:AlternateContent xmlns:mc="http://schemas.openxmlformats.org/markup-compatibility/2006">
              <mc:Choice xmlns:v="urn:schemas-microsoft-com:vml" Requires="v">
                <p:oleObj name="Equation" r:id="rId4" imgW="1638300" imgH="838200" progId="Equation.DSMT4">
                  <p:embed/>
                </p:oleObj>
              </mc:Choice>
              <mc:Fallback>
                <p:oleObj name="Equation" r:id="rId4" imgW="1638300" imgH="8382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4352" y="3448755"/>
                        <a:ext cx="163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3" name="Object 5"/>
          <p:cNvGraphicFramePr>
            <a:graphicFrameLocks noChangeAspect="1"/>
          </p:cNvGraphicFramePr>
          <p:nvPr/>
        </p:nvGraphicFramePr>
        <p:xfrm>
          <a:off x="4689144" y="3462403"/>
          <a:ext cx="1155700" cy="838200"/>
        </p:xfrm>
        <a:graphic>
          <a:graphicData uri="http://schemas.openxmlformats.org/presentationml/2006/ole">
            <mc:AlternateContent xmlns:mc="http://schemas.openxmlformats.org/markup-compatibility/2006">
              <mc:Choice xmlns:v="urn:schemas-microsoft-com:vml" Requires="v">
                <p:oleObj name="Equation" r:id="rId6" imgW="1155700" imgH="838200" progId="Equation.DSMT4">
                  <p:embed/>
                </p:oleObj>
              </mc:Choice>
              <mc:Fallback>
                <p:oleObj name="Equation" r:id="rId6" imgW="1155700" imgH="838200"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144" y="3462403"/>
                        <a:ext cx="115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4" name="Object 6"/>
          <p:cNvGraphicFramePr>
            <a:graphicFrameLocks noChangeAspect="1"/>
          </p:cNvGraphicFramePr>
          <p:nvPr/>
        </p:nvGraphicFramePr>
        <p:xfrm>
          <a:off x="5867400" y="3745595"/>
          <a:ext cx="1092200" cy="330200"/>
        </p:xfrm>
        <a:graphic>
          <a:graphicData uri="http://schemas.openxmlformats.org/presentationml/2006/ole">
            <mc:AlternateContent xmlns:mc="http://schemas.openxmlformats.org/markup-compatibility/2006">
              <mc:Choice xmlns:v="urn:schemas-microsoft-com:vml" Requires="v">
                <p:oleObj name="Equation" r:id="rId8" imgW="1091726" imgH="330057" progId="Equation.DSMT4">
                  <p:embed/>
                </p:oleObj>
              </mc:Choice>
              <mc:Fallback>
                <p:oleObj name="Equation" r:id="rId8" imgW="1091726" imgH="330057"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745595"/>
                        <a:ext cx="1092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5" name="Object 7"/>
          <p:cNvGraphicFramePr>
            <a:graphicFrameLocks noChangeAspect="1"/>
          </p:cNvGraphicFramePr>
          <p:nvPr/>
        </p:nvGraphicFramePr>
        <p:xfrm>
          <a:off x="1524000" y="4714587"/>
          <a:ext cx="1473200" cy="469900"/>
        </p:xfrm>
        <a:graphic>
          <a:graphicData uri="http://schemas.openxmlformats.org/presentationml/2006/ole">
            <mc:AlternateContent xmlns:mc="http://schemas.openxmlformats.org/markup-compatibility/2006">
              <mc:Choice xmlns:v="urn:schemas-microsoft-com:vml" Requires="v">
                <p:oleObj name="Equation" r:id="rId10" imgW="1473200" imgH="469900" progId="Equation.DSMT4">
                  <p:embed/>
                </p:oleObj>
              </mc:Choice>
              <mc:Fallback>
                <p:oleObj name="Equation" r:id="rId10" imgW="1473200" imgH="469900" progId="Equation.DSMT4">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714587"/>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6" name="Object 8"/>
          <p:cNvGraphicFramePr>
            <a:graphicFrameLocks noChangeAspect="1"/>
          </p:cNvGraphicFramePr>
          <p:nvPr/>
        </p:nvGraphicFramePr>
        <p:xfrm>
          <a:off x="3020704" y="4485987"/>
          <a:ext cx="1816100" cy="838200"/>
        </p:xfrm>
        <a:graphic>
          <a:graphicData uri="http://schemas.openxmlformats.org/presentationml/2006/ole">
            <mc:AlternateContent xmlns:mc="http://schemas.openxmlformats.org/markup-compatibility/2006">
              <mc:Choice xmlns:v="urn:schemas-microsoft-com:vml" Requires="v">
                <p:oleObj name="Equation" r:id="rId12" imgW="1816100" imgH="838200" progId="Equation.DSMT4">
                  <p:embed/>
                </p:oleObj>
              </mc:Choice>
              <mc:Fallback>
                <p:oleObj name="Equation" r:id="rId12" imgW="1816100" imgH="838200" progId="Equation.DSMT4">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0704" y="4485987"/>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7" name="Object 9"/>
          <p:cNvGraphicFramePr>
            <a:graphicFrameLocks noChangeAspect="1"/>
          </p:cNvGraphicFramePr>
          <p:nvPr/>
        </p:nvGraphicFramePr>
        <p:xfrm>
          <a:off x="4871112" y="4485987"/>
          <a:ext cx="1333500" cy="838200"/>
        </p:xfrm>
        <a:graphic>
          <a:graphicData uri="http://schemas.openxmlformats.org/presentationml/2006/ole">
            <mc:AlternateContent xmlns:mc="http://schemas.openxmlformats.org/markup-compatibility/2006">
              <mc:Choice xmlns:v="urn:schemas-microsoft-com:vml" Requires="v">
                <p:oleObj name="Equation" r:id="rId14" imgW="1333500" imgH="838200" progId="Equation.DSMT4">
                  <p:embed/>
                </p:oleObj>
              </mc:Choice>
              <mc:Fallback>
                <p:oleObj name="Equation" r:id="rId14" imgW="1333500" imgH="838200" progId="Equation.DSMT4">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1112" y="4485987"/>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8" name="Object 10"/>
          <p:cNvGraphicFramePr>
            <a:graphicFrameLocks noChangeAspect="1"/>
          </p:cNvGraphicFramePr>
          <p:nvPr/>
        </p:nvGraphicFramePr>
        <p:xfrm>
          <a:off x="6207456" y="4777139"/>
          <a:ext cx="1397000" cy="330200"/>
        </p:xfrm>
        <a:graphic>
          <a:graphicData uri="http://schemas.openxmlformats.org/presentationml/2006/ole">
            <mc:AlternateContent xmlns:mc="http://schemas.openxmlformats.org/markup-compatibility/2006">
              <mc:Choice xmlns:v="urn:schemas-microsoft-com:vml" Requires="v">
                <p:oleObj name="Equation" r:id="rId16" imgW="1397000" imgH="330200" progId="Equation.DSMT4">
                  <p:embed/>
                </p:oleObj>
              </mc:Choice>
              <mc:Fallback>
                <p:oleObj name="Equation" r:id="rId16" imgW="1397000" imgH="330200" progId="Equation.DSMT4">
                  <p:embed/>
                  <p:pic>
                    <p:nvPicPr>
                      <p:cNvPr id="0"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07456" y="4777139"/>
                        <a:ext cx="1397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2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One-Sided Infinite Limits without a Graph (cont.)</a:t>
            </a:r>
          </a:p>
        </p:txBody>
      </p:sp>
      <p:sp>
        <p:nvSpPr>
          <p:cNvPr id="3" name="Content Placeholder 2"/>
          <p:cNvSpPr>
            <a:spLocks noGrp="1"/>
          </p:cNvSpPr>
          <p:nvPr>
            <p:ph idx="1"/>
          </p:nvPr>
        </p:nvSpPr>
        <p:spPr/>
        <p:txBody>
          <a:bodyPr/>
          <a:lstStyle/>
          <a:p>
            <a:r>
              <a:rPr lang="en-US" dirty="0"/>
              <a:t>The closer </a:t>
            </a:r>
            <a:r>
              <a:rPr lang="en-US" i="1" dirty="0"/>
              <a:t>x </a:t>
            </a:r>
            <a:r>
              <a:rPr lang="en-US" dirty="0"/>
              <a:t>is to 3, the greater the function value </a:t>
            </a:r>
            <a:r>
              <a:rPr lang="en-US" i="1" dirty="0"/>
              <a:t>f</a:t>
            </a:r>
            <a:r>
              <a:rPr lang="en-US" dirty="0"/>
              <a:t>(</a:t>
            </a:r>
            <a:r>
              <a:rPr lang="en-US" i="1" dirty="0"/>
              <a:t>x</a:t>
            </a:r>
            <a:r>
              <a:rPr lang="en-US" dirty="0"/>
              <a:t>) is in magnitude (remember, </a:t>
            </a:r>
            <a:r>
              <a:rPr lang="en-US" i="1" dirty="0"/>
              <a:t>x</a:t>
            </a:r>
            <a:r>
              <a:rPr lang="en-US" dirty="0"/>
              <a:t> never actually reaches the value of 3).</a:t>
            </a:r>
          </a:p>
          <a:p>
            <a:r>
              <a:rPr lang="en-US" dirty="0"/>
              <a:t>We can now summarize our observations by writing </a:t>
            </a:r>
          </a:p>
        </p:txBody>
      </p:sp>
      <p:graphicFrame>
        <p:nvGraphicFramePr>
          <p:cNvPr id="95234" name="Object 2"/>
          <p:cNvGraphicFramePr>
            <a:graphicFrameLocks noChangeAspect="1"/>
          </p:cNvGraphicFramePr>
          <p:nvPr/>
        </p:nvGraphicFramePr>
        <p:xfrm>
          <a:off x="3568700" y="3276600"/>
          <a:ext cx="2006600" cy="838200"/>
        </p:xfrm>
        <a:graphic>
          <a:graphicData uri="http://schemas.openxmlformats.org/presentationml/2006/ole">
            <mc:AlternateContent xmlns:mc="http://schemas.openxmlformats.org/markup-compatibility/2006">
              <mc:Choice xmlns:v="urn:schemas-microsoft-com:vml" Requires="v">
                <p:oleObj name="Equation" r:id="rId2" imgW="2006600" imgH="838200" progId="Equation.DSMT4">
                  <p:embed/>
                </p:oleObj>
              </mc:Choice>
              <mc:Fallback>
                <p:oleObj name="Equation" r:id="rId2" imgW="2006600" imgH="8382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3276600"/>
                        <a:ext cx="200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One-Sided Infinite Limits without a Graph (cont.)</a:t>
            </a:r>
          </a:p>
        </p:txBody>
      </p:sp>
      <p:sp>
        <p:nvSpPr>
          <p:cNvPr id="3" name="Content Placeholder 2"/>
          <p:cNvSpPr>
            <a:spLocks noGrp="1"/>
          </p:cNvSpPr>
          <p:nvPr>
            <p:ph idx="1"/>
          </p:nvPr>
        </p:nvSpPr>
        <p:spPr/>
        <p:txBody>
          <a:bodyPr/>
          <a:lstStyle/>
          <a:p>
            <a:r>
              <a:rPr lang="en-US" dirty="0"/>
              <a:t>If, on the other hand, </a:t>
            </a:r>
            <a:r>
              <a:rPr lang="en-US" i="1" dirty="0"/>
              <a:t>x </a:t>
            </a:r>
            <a:r>
              <a:rPr lang="en-US" dirty="0"/>
              <a:t>approaches 3 from the right, the denominator and thus the function value becomes negative. As an example, </a:t>
            </a:r>
          </a:p>
        </p:txBody>
      </p:sp>
      <p:graphicFrame>
        <p:nvGraphicFramePr>
          <p:cNvPr id="96259" name="Object 3"/>
          <p:cNvGraphicFramePr>
            <a:graphicFrameLocks noChangeAspect="1"/>
          </p:cNvGraphicFramePr>
          <p:nvPr/>
        </p:nvGraphicFramePr>
        <p:xfrm>
          <a:off x="2833048" y="3034352"/>
          <a:ext cx="1117600" cy="469900"/>
        </p:xfrm>
        <a:graphic>
          <a:graphicData uri="http://schemas.openxmlformats.org/presentationml/2006/ole">
            <mc:AlternateContent xmlns:mc="http://schemas.openxmlformats.org/markup-compatibility/2006">
              <mc:Choice xmlns:v="urn:schemas-microsoft-com:vml" Requires="v">
                <p:oleObj name="Equation" r:id="rId2" imgW="1117600" imgH="469900" progId="Equation.DSMT4">
                  <p:embed/>
                </p:oleObj>
              </mc:Choice>
              <mc:Fallback>
                <p:oleObj name="Equation" r:id="rId2" imgW="1117600" imgH="469900" progId="Equation.DSMT4">
                  <p:embed/>
                  <p:pic>
                    <p:nvPicPr>
                      <p:cNvPr id="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048" y="3034352"/>
                        <a:ext cx="111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3962400" y="2819400"/>
          <a:ext cx="1447800" cy="838200"/>
        </p:xfrm>
        <a:graphic>
          <a:graphicData uri="http://schemas.openxmlformats.org/presentationml/2006/ole">
            <mc:AlternateContent xmlns:mc="http://schemas.openxmlformats.org/markup-compatibility/2006">
              <mc:Choice xmlns:v="urn:schemas-microsoft-com:vml" Requires="v">
                <p:oleObj name="Equation" r:id="rId4" imgW="1447800" imgH="838200" progId="Equation.DSMT4">
                  <p:embed/>
                </p:oleObj>
              </mc:Choice>
              <mc:Fallback>
                <p:oleObj name="Equation" r:id="rId4" imgW="1447800" imgH="8382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819400"/>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3989696" y="3769056"/>
          <a:ext cx="1181100" cy="838200"/>
        </p:xfrm>
        <a:graphic>
          <a:graphicData uri="http://schemas.openxmlformats.org/presentationml/2006/ole">
            <mc:AlternateContent xmlns:mc="http://schemas.openxmlformats.org/markup-compatibility/2006">
              <mc:Choice xmlns:v="urn:schemas-microsoft-com:vml" Requires="v">
                <p:oleObj name="Equation" r:id="rId6" imgW="1181100" imgH="838200" progId="Equation.DSMT4">
                  <p:embed/>
                </p:oleObj>
              </mc:Choice>
              <mc:Fallback>
                <p:oleObj name="Equation" r:id="rId6" imgW="1181100" imgH="838200" progId="Equation.DSMT4">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9696" y="3769056"/>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5181600" y="4038600"/>
          <a:ext cx="1130300" cy="292100"/>
        </p:xfrm>
        <a:graphic>
          <a:graphicData uri="http://schemas.openxmlformats.org/presentationml/2006/ole">
            <mc:AlternateContent xmlns:mc="http://schemas.openxmlformats.org/markup-compatibility/2006">
              <mc:Choice xmlns:v="urn:schemas-microsoft-com:vml" Requires="v">
                <p:oleObj name="Equation" r:id="rId8" imgW="1129810" imgH="291973" progId="Equation.DSMT4">
                  <p:embed/>
                </p:oleObj>
              </mc:Choice>
              <mc:Fallback>
                <p:oleObj name="Equation" r:id="rId8" imgW="1129810" imgH="291973" progId="Equation.DSMT4">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038600"/>
                        <a:ext cx="1130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One-Sided Infinite Limits without a Graph (cont.)</a:t>
            </a:r>
          </a:p>
        </p:txBody>
      </p:sp>
      <p:sp>
        <p:nvSpPr>
          <p:cNvPr id="3" name="Content Placeholder 2"/>
          <p:cNvSpPr>
            <a:spLocks noGrp="1"/>
          </p:cNvSpPr>
          <p:nvPr>
            <p:ph idx="1"/>
          </p:nvPr>
        </p:nvSpPr>
        <p:spPr/>
        <p:txBody>
          <a:bodyPr/>
          <a:lstStyle/>
          <a:p>
            <a:r>
              <a:rPr lang="en-US" dirty="0"/>
              <a:t>It is still true that the closer </a:t>
            </a:r>
            <a:r>
              <a:rPr lang="en-US" i="1" dirty="0"/>
              <a:t>x </a:t>
            </a:r>
            <a:r>
              <a:rPr lang="en-US" dirty="0"/>
              <a:t>is to 3, the greater the function values are in magnitude, but this time, they are all negative. For example, as you can easily verify, </a:t>
            </a:r>
          </a:p>
          <a:p>
            <a:endParaRPr lang="en-US" dirty="0"/>
          </a:p>
          <a:p>
            <a:endParaRPr lang="en-US" dirty="0"/>
          </a:p>
          <a:p>
            <a:endParaRPr lang="en-US" dirty="0"/>
          </a:p>
          <a:p>
            <a:r>
              <a:rPr lang="en-US" dirty="0"/>
              <a:t>and so on. As before, we can express this by writing</a:t>
            </a:r>
          </a:p>
        </p:txBody>
      </p:sp>
      <p:graphicFrame>
        <p:nvGraphicFramePr>
          <p:cNvPr id="97283" name="Object 3"/>
          <p:cNvGraphicFramePr>
            <a:graphicFrameLocks noChangeAspect="1"/>
          </p:cNvGraphicFramePr>
          <p:nvPr/>
        </p:nvGraphicFramePr>
        <p:xfrm>
          <a:off x="3200400" y="2841008"/>
          <a:ext cx="2628900" cy="469900"/>
        </p:xfrm>
        <a:graphic>
          <a:graphicData uri="http://schemas.openxmlformats.org/presentationml/2006/ole">
            <mc:AlternateContent xmlns:mc="http://schemas.openxmlformats.org/markup-compatibility/2006">
              <mc:Choice xmlns:v="urn:schemas-microsoft-com:vml" Requires="v">
                <p:oleObj name="Equation" r:id="rId2" imgW="2628900" imgH="469900" progId="Equation.DSMT4">
                  <p:embed/>
                </p:oleObj>
              </mc:Choice>
              <mc:Fallback>
                <p:oleObj name="Equation" r:id="rId2" imgW="2628900" imgH="4699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41008"/>
                        <a:ext cx="262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4" name="Object 4"/>
          <p:cNvGraphicFramePr>
            <a:graphicFrameLocks noChangeAspect="1"/>
          </p:cNvGraphicFramePr>
          <p:nvPr/>
        </p:nvGraphicFramePr>
        <p:xfrm>
          <a:off x="3016250" y="3568700"/>
          <a:ext cx="3111500" cy="469900"/>
        </p:xfrm>
        <a:graphic>
          <a:graphicData uri="http://schemas.openxmlformats.org/presentationml/2006/ole">
            <mc:AlternateContent xmlns:mc="http://schemas.openxmlformats.org/markup-compatibility/2006">
              <mc:Choice xmlns:v="urn:schemas-microsoft-com:vml" Requires="v">
                <p:oleObj name="Equation" r:id="rId4" imgW="3111500" imgH="469900" progId="Equation.DSMT4">
                  <p:embed/>
                </p:oleObj>
              </mc:Choice>
              <mc:Fallback>
                <p:oleObj name="Equation" r:id="rId4" imgW="3111500" imgH="4699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0" y="35687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p:cNvGraphicFramePr>
            <a:graphicFrameLocks noChangeAspect="1"/>
          </p:cNvGraphicFramePr>
          <p:nvPr/>
        </p:nvGraphicFramePr>
        <p:xfrm>
          <a:off x="3498850" y="4800600"/>
          <a:ext cx="2146300" cy="609600"/>
        </p:xfrm>
        <a:graphic>
          <a:graphicData uri="http://schemas.openxmlformats.org/presentationml/2006/ole">
            <mc:AlternateContent xmlns:mc="http://schemas.openxmlformats.org/markup-compatibility/2006">
              <mc:Choice xmlns:v="urn:schemas-microsoft-com:vml" Requires="v">
                <p:oleObj name="Equation" r:id="rId6" imgW="2146300" imgH="609600" progId="Equation.DSMT4">
                  <p:embed/>
                </p:oleObj>
              </mc:Choice>
              <mc:Fallback>
                <p:oleObj name="Equation" r:id="rId6" imgW="2146300" imgH="60960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8850" y="4800600"/>
                        <a:ext cx="2146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One-Sided Infinite Limits without a Graph (cont.)</a:t>
            </a:r>
          </a:p>
        </p:txBody>
      </p:sp>
      <p:sp>
        <p:nvSpPr>
          <p:cNvPr id="3" name="Content Placeholder 2"/>
          <p:cNvSpPr>
            <a:spLocks noGrp="1"/>
          </p:cNvSpPr>
          <p:nvPr>
            <p:ph idx="1"/>
          </p:nvPr>
        </p:nvSpPr>
        <p:spPr>
          <a:xfrm>
            <a:off x="457200" y="1280160"/>
            <a:ext cx="8229600" cy="4918269"/>
          </a:xfrm>
        </p:spPr>
        <p:txBody>
          <a:bodyPr>
            <a:spAutoFit/>
          </a:bodyPr>
          <a:lstStyle/>
          <a:p>
            <a:r>
              <a:rPr lang="en-US" dirty="0"/>
              <a:t>We can briefly summarize the above as follows. The presence of a vertical asymptote </a:t>
            </a:r>
            <a:r>
              <a:rPr lang="en-US" i="1" dirty="0"/>
              <a:t>x </a:t>
            </a:r>
            <a:r>
              <a:rPr lang="en-US" dirty="0"/>
              <a:t>= 3 indicates that the values of </a:t>
            </a:r>
            <a:r>
              <a:rPr lang="en-US" i="1" dirty="0"/>
              <a:t>f</a:t>
            </a:r>
            <a:r>
              <a:rPr lang="en-US" dirty="0"/>
              <a:t>(</a:t>
            </a:r>
            <a:r>
              <a:rPr lang="en-US" i="1" dirty="0"/>
              <a:t>x</a:t>
            </a:r>
            <a:r>
              <a:rPr lang="en-US" dirty="0"/>
              <a:t>) increase or decrease without bound near </a:t>
            </a:r>
            <a:r>
              <a:rPr lang="en-US" i="1" dirty="0"/>
              <a:t>x</a:t>
            </a:r>
            <a:r>
              <a:rPr lang="en-US" dirty="0"/>
              <a:t> = 3. </a:t>
            </a:r>
          </a:p>
          <a:p>
            <a:pPr>
              <a:spcBef>
                <a:spcPts val="0"/>
              </a:spcBef>
            </a:pPr>
            <a:r>
              <a:rPr lang="en-US" dirty="0"/>
              <a:t>In general, these tendencies may or may not be different on the two sides of the asymptote, that is, for </a:t>
            </a:r>
            <a:r>
              <a:rPr lang="en-US" i="1" dirty="0"/>
              <a:t>x </a:t>
            </a:r>
            <a:r>
              <a:rPr lang="en-US" dirty="0"/>
              <a:t>&lt; 3 and </a:t>
            </a:r>
            <a:r>
              <a:rPr lang="en-US" i="1" dirty="0"/>
              <a:t>x</a:t>
            </a:r>
            <a:r>
              <a:rPr lang="en-US" dirty="0"/>
              <a:t> &gt; 3, respectively. We were, however, able to find out whether the respective one‑sided limits were </a:t>
            </a:r>
            <a:r>
              <a:rPr lang="en-US" dirty="0">
                <a:latin typeface="Symbol" pitchFamily="18" charset="2"/>
              </a:rPr>
              <a:t>+</a:t>
            </a:r>
            <a:r>
              <a:rPr lang="en-US" dirty="0">
                <a:latin typeface="Symbol" pitchFamily="18" charset="2"/>
                <a:sym typeface="Symbol"/>
              </a:rPr>
              <a:t></a:t>
            </a:r>
            <a:r>
              <a:rPr lang="en-US" dirty="0"/>
              <a:t> or </a:t>
            </a:r>
            <a:r>
              <a:rPr lang="en-US" dirty="0">
                <a:latin typeface="Symbol" pitchFamily="18" charset="2"/>
              </a:rPr>
              <a:t>-</a:t>
            </a:r>
            <a:r>
              <a:rPr lang="en-US" dirty="0">
                <a:latin typeface="Symbol" pitchFamily="18" charset="2"/>
                <a:sym typeface="Symbol"/>
              </a:rPr>
              <a:t> </a:t>
            </a:r>
            <a:r>
              <a:rPr lang="en-US" dirty="0"/>
              <a:t> from the sign of the expression as </a:t>
            </a:r>
            <a:r>
              <a:rPr lang="en-US" i="1" dirty="0"/>
              <a:t>x</a:t>
            </a:r>
            <a:r>
              <a:rPr lang="en-US" dirty="0"/>
              <a:t> approached 3 from a fixed side, even though a graph was not readily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Vertical Asymptote</a:t>
            </a:r>
          </a:p>
        </p:txBody>
      </p:sp>
      <p:sp>
        <p:nvSpPr>
          <p:cNvPr id="3" name="Content Placeholder 2"/>
          <p:cNvSpPr>
            <a:spLocks noGrp="1"/>
          </p:cNvSpPr>
          <p:nvPr>
            <p:ph idx="1"/>
          </p:nvPr>
        </p:nvSpPr>
        <p:spPr>
          <a:xfrm>
            <a:off x="457200" y="1280161"/>
            <a:ext cx="8229600" cy="3022366"/>
          </a:xfrm>
          <a:solidFill>
            <a:srgbClr val="FFFFCC"/>
          </a:solidFill>
          <a:ln w="28575">
            <a:solidFill>
              <a:srgbClr val="000000"/>
            </a:solidFill>
          </a:ln>
        </p:spPr>
        <p:txBody>
          <a:bodyPr wrap="square">
            <a:spAutoFit/>
          </a:bodyPr>
          <a:lstStyle/>
          <a:p>
            <a:r>
              <a:rPr lang="en-US" dirty="0">
                <a:solidFill>
                  <a:srgbClr val="000000"/>
                </a:solidFill>
              </a:rPr>
              <a:t>We say that a function </a:t>
            </a:r>
            <a:r>
              <a:rPr lang="en-US" i="1" dirty="0">
                <a:solidFill>
                  <a:srgbClr val="000000"/>
                </a:solidFill>
              </a:rPr>
              <a:t>f </a:t>
            </a:r>
            <a:r>
              <a:rPr lang="en-US" dirty="0">
                <a:solidFill>
                  <a:srgbClr val="000000"/>
                </a:solidFill>
              </a:rPr>
              <a:t>has a </a:t>
            </a:r>
            <a:r>
              <a:rPr lang="en-US" b="1" dirty="0">
                <a:solidFill>
                  <a:srgbClr val="C00000"/>
                </a:solidFill>
              </a:rPr>
              <a:t>vertical asymptote</a:t>
            </a:r>
            <a:r>
              <a:rPr lang="en-US" b="1" dirty="0">
                <a:solidFill>
                  <a:srgbClr val="000000"/>
                </a:solidFill>
              </a:rPr>
              <a:t> </a:t>
            </a:r>
            <a:r>
              <a:rPr lang="en-US" dirty="0">
                <a:solidFill>
                  <a:srgbClr val="000000"/>
                </a:solidFill>
              </a:rPr>
              <a:t>at the point </a:t>
            </a:r>
            <a:r>
              <a:rPr lang="en-US" i="1" dirty="0">
                <a:solidFill>
                  <a:srgbClr val="000000"/>
                </a:solidFill>
              </a:rPr>
              <a:t>c</a:t>
            </a:r>
            <a:r>
              <a:rPr lang="en-US" dirty="0">
                <a:solidFill>
                  <a:srgbClr val="000000"/>
                </a:solidFill>
              </a:rPr>
              <a:t> if at least one of the following statements holds.</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98306" name="Object 2"/>
          <p:cNvGraphicFramePr>
            <a:graphicFrameLocks noChangeAspect="1"/>
          </p:cNvGraphicFramePr>
          <p:nvPr>
            <p:extLst>
              <p:ext uri="{D42A27DB-BD31-4B8C-83A1-F6EECF244321}">
                <p14:modId xmlns:p14="http://schemas.microsoft.com/office/powerpoint/2010/main" val="1720722016"/>
              </p:ext>
            </p:extLst>
          </p:nvPr>
        </p:nvGraphicFramePr>
        <p:xfrm>
          <a:off x="1231900" y="2514600"/>
          <a:ext cx="6680200" cy="1295400"/>
        </p:xfrm>
        <a:graphic>
          <a:graphicData uri="http://schemas.openxmlformats.org/presentationml/2006/ole">
            <mc:AlternateContent xmlns:mc="http://schemas.openxmlformats.org/markup-compatibility/2006">
              <mc:Choice xmlns:v="urn:schemas-microsoft-com:vml" Requires="v">
                <p:oleObj name="Equation" r:id="rId2" imgW="6680200" imgH="1295400" progId="Equation.DSMT4">
                  <p:embed/>
                </p:oleObj>
              </mc:Choice>
              <mc:Fallback>
                <p:oleObj name="Equation" r:id="rId2" imgW="6680200" imgH="1295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2514600"/>
                        <a:ext cx="6680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 (cont.)</a:t>
            </a:r>
          </a:p>
        </p:txBody>
      </p:sp>
      <p:sp>
        <p:nvSpPr>
          <p:cNvPr id="3" name="Content Placeholder 2"/>
          <p:cNvSpPr>
            <a:spLocks noGrp="1"/>
          </p:cNvSpPr>
          <p:nvPr>
            <p:ph idx="1"/>
          </p:nvPr>
        </p:nvSpPr>
        <p:spPr/>
        <p:txBody>
          <a:bodyPr/>
          <a:lstStyle/>
          <a:p>
            <a:r>
              <a:rPr lang="en-US" dirty="0"/>
              <a:t>And now that one‑sided limit notation has been introduced, it is easy to extend its meaning. We write</a:t>
            </a:r>
          </a:p>
          <a:p>
            <a:endParaRPr lang="en-US" dirty="0"/>
          </a:p>
          <a:p>
            <a:pPr>
              <a:spcBef>
                <a:spcPts val="3000"/>
              </a:spcBef>
            </a:pPr>
            <a:r>
              <a:rPr lang="en-US" dirty="0"/>
              <a:t>if the values of </a:t>
            </a:r>
            <a:r>
              <a:rPr lang="en-US" i="1" dirty="0"/>
              <a:t>f</a:t>
            </a:r>
            <a:r>
              <a:rPr lang="en-US" dirty="0"/>
              <a:t>(</a:t>
            </a:r>
            <a:r>
              <a:rPr lang="en-US" i="1" dirty="0"/>
              <a:t>x</a:t>
            </a:r>
            <a:r>
              <a:rPr lang="en-US" dirty="0"/>
              <a:t>) get closer and closer to </a:t>
            </a:r>
            <a:r>
              <a:rPr lang="en-US" i="1" dirty="0"/>
              <a:t>L</a:t>
            </a:r>
            <a:r>
              <a:rPr lang="en-US" dirty="0"/>
              <a:t> as </a:t>
            </a:r>
            <a:r>
              <a:rPr lang="en-US" i="1" dirty="0"/>
              <a:t>x</a:t>
            </a:r>
            <a:r>
              <a:rPr lang="en-US" dirty="0"/>
              <a:t> approaches </a:t>
            </a:r>
            <a:r>
              <a:rPr lang="en-US" i="1" dirty="0"/>
              <a:t>c</a:t>
            </a:r>
            <a:r>
              <a:rPr lang="en-US" dirty="0"/>
              <a:t> from, respectively, the left or right. The next example illustrates the use of this notation.</a:t>
            </a:r>
          </a:p>
        </p:txBody>
      </p:sp>
      <p:graphicFrame>
        <p:nvGraphicFramePr>
          <p:cNvPr id="149506" name="Object 2"/>
          <p:cNvGraphicFramePr>
            <a:graphicFrameLocks noChangeAspect="1"/>
          </p:cNvGraphicFramePr>
          <p:nvPr>
            <p:extLst>
              <p:ext uri="{D42A27DB-BD31-4B8C-83A1-F6EECF244321}">
                <p14:modId xmlns:p14="http://schemas.microsoft.com/office/powerpoint/2010/main" val="728610391"/>
              </p:ext>
            </p:extLst>
          </p:nvPr>
        </p:nvGraphicFramePr>
        <p:xfrm>
          <a:off x="2393950" y="2362200"/>
          <a:ext cx="4356100" cy="609600"/>
        </p:xfrm>
        <a:graphic>
          <a:graphicData uri="http://schemas.openxmlformats.org/presentationml/2006/ole">
            <mc:AlternateContent xmlns:mc="http://schemas.openxmlformats.org/markup-compatibility/2006">
              <mc:Choice xmlns:v="urn:schemas-microsoft-com:vml" Requires="v">
                <p:oleObj name="Equation" r:id="rId2" imgW="4356000" imgH="609480" progId="Equation.DSMT4">
                  <p:embed/>
                </p:oleObj>
              </mc:Choice>
              <mc:Fallback>
                <p:oleObj name="Equation" r:id="rId2" imgW="4356000" imgH="609480" progId="Equation.DSMT4">
                  <p:embed/>
                  <p:pic>
                    <p:nvPicPr>
                      <p:cNvPr id="0" name="Picture 2"/>
                      <p:cNvPicPr>
                        <a:picLocks noChangeAspect="1" noChangeArrowheads="1"/>
                      </p:cNvPicPr>
                      <p:nvPr/>
                    </p:nvPicPr>
                    <p:blipFill>
                      <a:blip r:embed="rId3"/>
                      <a:srcRect/>
                      <a:stretch>
                        <a:fillRect/>
                      </a:stretch>
                    </p:blipFill>
                    <p:spPr bwMode="auto">
                      <a:xfrm>
                        <a:off x="2393950" y="2362200"/>
                        <a:ext cx="4356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 (cont.)</a:t>
            </a:r>
          </a:p>
        </p:txBody>
      </p:sp>
      <p:sp>
        <p:nvSpPr>
          <p:cNvPr id="3" name="Content Placeholder 2"/>
          <p:cNvSpPr>
            <a:spLocks noGrp="1"/>
          </p:cNvSpPr>
          <p:nvPr>
            <p:ph idx="1"/>
          </p:nvPr>
        </p:nvSpPr>
        <p:spPr>
          <a:xfrm>
            <a:off x="457200" y="1123950"/>
            <a:ext cx="8229600" cy="4832092"/>
          </a:xfrm>
        </p:spPr>
        <p:txBody>
          <a:bodyPr>
            <a:spAutoFit/>
          </a:bodyPr>
          <a:lstStyle/>
          <a:p>
            <a:r>
              <a:rPr lang="en-US" dirty="0"/>
              <a:t>Note the small but important caveat: the limit of a function </a:t>
            </a:r>
            <a:r>
              <a:rPr lang="en-US" i="1" dirty="0"/>
              <a:t>f</a:t>
            </a:r>
            <a:r>
              <a:rPr lang="en-US" dirty="0"/>
              <a:t>(</a:t>
            </a:r>
            <a:r>
              <a:rPr lang="en-US" i="1" dirty="0"/>
              <a:t>x</a:t>
            </a:r>
            <a:r>
              <a:rPr lang="en-US" dirty="0"/>
              <a:t>) as </a:t>
            </a:r>
            <a:r>
              <a:rPr lang="en-US" i="1" dirty="0"/>
              <a:t>x</a:t>
            </a:r>
            <a:r>
              <a:rPr lang="en-US" dirty="0"/>
              <a:t> approaches </a:t>
            </a:r>
            <a:r>
              <a:rPr lang="en-US" i="1" dirty="0"/>
              <a:t>c</a:t>
            </a:r>
            <a:r>
              <a:rPr lang="en-US" dirty="0"/>
              <a:t> does not depend </a:t>
            </a:r>
            <a:r>
              <a:rPr lang="en-US" i="1" dirty="0"/>
              <a:t>at all</a:t>
            </a:r>
            <a:r>
              <a:rPr lang="en-US" dirty="0"/>
              <a:t> on the value of </a:t>
            </a:r>
            <a:r>
              <a:rPr lang="en-US" i="1" dirty="0"/>
              <a:t>f</a:t>
            </a:r>
            <a:r>
              <a:rPr lang="en-US" dirty="0"/>
              <a:t> at </a:t>
            </a:r>
            <a:r>
              <a:rPr lang="en-US" i="1" dirty="0"/>
              <a:t>c</a:t>
            </a:r>
            <a:r>
              <a:rPr lang="en-US" dirty="0"/>
              <a:t>; in fact, the limit may exist when </a:t>
            </a:r>
            <a:r>
              <a:rPr lang="en-US" i="1" dirty="0"/>
              <a:t>f</a:t>
            </a:r>
            <a:r>
              <a:rPr lang="en-US" dirty="0"/>
              <a:t> is not even defined at </a:t>
            </a:r>
            <a:r>
              <a:rPr lang="en-US" i="1" dirty="0"/>
              <a:t>c</a:t>
            </a:r>
            <a:r>
              <a:rPr lang="en-US" dirty="0"/>
              <a:t>. This technical detail highlights one distinction between the mathematical meaning of “limit” and casual usage of the word—in everyday language, the boundary between limiting behavior and behavior at the limit point is often blurred. The distinction is important mathematically because, as we will see repeatedly, the behavior of a function near the point </a:t>
            </a:r>
            <a:r>
              <a:rPr lang="en-US" i="1" dirty="0"/>
              <a:t>c</a:t>
            </a:r>
            <a:r>
              <a:rPr lang="en-US" dirty="0"/>
              <a:t>, but not at </a:t>
            </a:r>
            <a:r>
              <a:rPr lang="en-US" i="1" dirty="0"/>
              <a:t>c</a:t>
            </a:r>
            <a:r>
              <a:rPr lang="en-US" dirty="0"/>
              <a:t>, is the key.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Graph to Find One-Sided Limits </a:t>
            </a:r>
          </a:p>
        </p:txBody>
      </p:sp>
      <p:sp>
        <p:nvSpPr>
          <p:cNvPr id="3" name="Content Placeholder 2"/>
          <p:cNvSpPr>
            <a:spLocks noGrp="1"/>
          </p:cNvSpPr>
          <p:nvPr>
            <p:ph idx="1"/>
          </p:nvPr>
        </p:nvSpPr>
        <p:spPr/>
        <p:txBody>
          <a:bodyPr/>
          <a:lstStyle/>
          <a:p>
            <a:r>
              <a:rPr lang="en-US" dirty="0"/>
              <a:t>Use the graph of the function </a:t>
            </a:r>
            <a:r>
              <a:rPr lang="en-US" i="1" dirty="0"/>
              <a:t>h </a:t>
            </a:r>
            <a:r>
              <a:rPr lang="en-US" dirty="0"/>
              <a:t>in Figure 9 to decide whether the given one‑sided limits exist. For those that do, find their values.</a:t>
            </a:r>
          </a:p>
        </p:txBody>
      </p:sp>
      <p:graphicFrame>
        <p:nvGraphicFramePr>
          <p:cNvPr id="99331" name="Object 3"/>
          <p:cNvGraphicFramePr>
            <a:graphicFrameLocks noChangeAspect="1"/>
          </p:cNvGraphicFramePr>
          <p:nvPr/>
        </p:nvGraphicFramePr>
        <p:xfrm>
          <a:off x="548640" y="2825750"/>
          <a:ext cx="4140200" cy="2362200"/>
        </p:xfrm>
        <a:graphic>
          <a:graphicData uri="http://schemas.openxmlformats.org/presentationml/2006/ole">
            <mc:AlternateContent xmlns:mc="http://schemas.openxmlformats.org/markup-compatibility/2006">
              <mc:Choice xmlns:v="urn:schemas-microsoft-com:vml" Requires="v">
                <p:oleObj name="Equation" r:id="rId2" imgW="4140000" imgH="2361960" progId="Equation.DSMT4">
                  <p:embed/>
                </p:oleObj>
              </mc:Choice>
              <mc:Fallback>
                <p:oleObj name="Equation" r:id="rId2" imgW="4140000" imgH="236196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825750"/>
                        <a:ext cx="4140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5105400" y="2133600"/>
            <a:ext cx="3200400" cy="3861272"/>
            <a:chOff x="5105400" y="2133600"/>
            <a:chExt cx="3200400" cy="3861272"/>
          </a:xfrm>
        </p:grpSpPr>
        <p:pic>
          <p:nvPicPr>
            <p:cNvPr id="99332" name="Picture 4"/>
            <p:cNvPicPr>
              <a:picLocks noChangeAspect="1" noChangeArrowheads="1"/>
            </p:cNvPicPr>
            <p:nvPr/>
          </p:nvPicPr>
          <p:blipFill>
            <a:blip r:embed="rId4" cstate="print"/>
            <a:srcRect b="10276"/>
            <a:stretch>
              <a:fillRect/>
            </a:stretch>
          </p:blipFill>
          <p:spPr bwMode="auto">
            <a:xfrm>
              <a:off x="5105400" y="2133600"/>
              <a:ext cx="3200400" cy="3429000"/>
            </a:xfrm>
            <a:prstGeom prst="rect">
              <a:avLst/>
            </a:prstGeom>
            <a:noFill/>
            <a:ln w="9525">
              <a:noFill/>
              <a:miter lim="800000"/>
              <a:headEnd/>
              <a:tailEnd/>
            </a:ln>
            <a:effectLst/>
          </p:spPr>
        </p:pic>
        <p:sp>
          <p:nvSpPr>
            <p:cNvPr id="6" name="Rectangle 5"/>
            <p:cNvSpPr/>
            <p:nvPr/>
          </p:nvSpPr>
          <p:spPr>
            <a:xfrm>
              <a:off x="6096000" y="5471652"/>
              <a:ext cx="1370055" cy="523220"/>
            </a:xfrm>
            <a:prstGeom prst="rect">
              <a:avLst/>
            </a:prstGeom>
          </p:spPr>
          <p:txBody>
            <a:bodyPr wrap="none">
              <a:spAutoFit/>
            </a:bodyPr>
            <a:lstStyle/>
            <a:p>
              <a:r>
                <a:rPr lang="en-US" sz="2800" b="1" dirty="0"/>
                <a:t>Figure 9</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Graph to Find One-Sided Limits (cont.)</a:t>
            </a:r>
          </a:p>
        </p:txBody>
      </p:sp>
      <p:sp>
        <p:nvSpPr>
          <p:cNvPr id="3" name="Content Placeholder 2"/>
          <p:cNvSpPr>
            <a:spLocks noGrp="1"/>
          </p:cNvSpPr>
          <p:nvPr>
            <p:ph idx="1"/>
          </p:nvPr>
        </p:nvSpPr>
        <p:spPr>
          <a:xfrm>
            <a:off x="461010" y="990600"/>
            <a:ext cx="8229600" cy="4745915"/>
          </a:xfrm>
        </p:spPr>
        <p:txBody>
          <a:bodyPr>
            <a:spAutoFit/>
          </a:bodyPr>
          <a:lstStyle/>
          <a:p>
            <a:pPr marL="463550" indent="-463550"/>
            <a:r>
              <a:rPr lang="en-US" sz="2700" b="1" dirty="0"/>
              <a:t>Solution </a:t>
            </a:r>
          </a:p>
          <a:p>
            <a:pPr marL="463550" indent="-463550"/>
            <a:r>
              <a:rPr lang="en-US" sz="2700" b="1" dirty="0"/>
              <a:t>a.	</a:t>
            </a:r>
            <a:r>
              <a:rPr lang="en-US" sz="2700" dirty="0"/>
              <a:t>We see from the graph that </a:t>
            </a:r>
            <a:r>
              <a:rPr lang="en-US" sz="2700" i="1" dirty="0"/>
              <a:t>h</a:t>
            </a:r>
            <a:r>
              <a:rPr lang="en-US" sz="2700" dirty="0"/>
              <a:t>(</a:t>
            </a:r>
            <a:r>
              <a:rPr lang="en-US" sz="2700" i="1" dirty="0"/>
              <a:t>x</a:t>
            </a:r>
            <a:r>
              <a:rPr lang="en-US" sz="2700" dirty="0"/>
              <a:t>) oscillates “wildly” between </a:t>
            </a:r>
            <a:r>
              <a:rPr lang="en-US" sz="2700" dirty="0">
                <a:latin typeface="Symbol" pitchFamily="18" charset="2"/>
              </a:rPr>
              <a:t>+</a:t>
            </a:r>
            <a:r>
              <a:rPr lang="en-US" sz="2700" dirty="0"/>
              <a:t>1 and </a:t>
            </a:r>
            <a:r>
              <a:rPr lang="en-US" sz="2700" dirty="0">
                <a:latin typeface="Symbol" pitchFamily="18" charset="2"/>
              </a:rPr>
              <a:t>-</a:t>
            </a:r>
            <a:r>
              <a:rPr lang="en-US" sz="2700" dirty="0"/>
              <a:t>1 on the right‑hand side of </a:t>
            </a:r>
            <a:r>
              <a:rPr lang="en-US" sz="2700" i="1" dirty="0"/>
              <a:t>x</a:t>
            </a:r>
            <a:r>
              <a:rPr lang="en-US" sz="2700" dirty="0"/>
              <a:t> = 0. Moreover, the closer </a:t>
            </a:r>
            <a:r>
              <a:rPr lang="en-US" sz="2700" i="1" dirty="0"/>
              <a:t>x</a:t>
            </a:r>
            <a:r>
              <a:rPr lang="en-US" sz="2700" dirty="0"/>
              <a:t> moves to 0, the more oscillations we have; in fact, there are infinitely many oscillations near 0. (Our technology is incapable of graphing infinitely many “waves,” which is the reason why we see a “shaded rectangle” immediately to the right of the </a:t>
            </a:r>
            <a:r>
              <a:rPr lang="en-US" sz="2700" i="1" dirty="0"/>
              <a:t>y</a:t>
            </a:r>
            <a:r>
              <a:rPr lang="en-US" sz="2700" dirty="0"/>
              <a:t>‑axis.) Therefore, there is no single value being approached by the values of </a:t>
            </a:r>
            <a:r>
              <a:rPr lang="en-US" sz="2700" i="1" dirty="0"/>
              <a:t>h</a:t>
            </a:r>
            <a:r>
              <a:rPr lang="en-US" sz="2700" dirty="0"/>
              <a:t>(</a:t>
            </a:r>
            <a:r>
              <a:rPr lang="en-US" sz="2700" i="1" dirty="0"/>
              <a:t>x</a:t>
            </a:r>
            <a:r>
              <a:rPr lang="en-US" sz="2700" dirty="0"/>
              <a:t>), so we conclude that                  does not exist. </a:t>
            </a:r>
          </a:p>
        </p:txBody>
      </p:sp>
      <p:graphicFrame>
        <p:nvGraphicFramePr>
          <p:cNvPr id="100354" name="Object 2"/>
          <p:cNvGraphicFramePr>
            <a:graphicFrameLocks noChangeAspect="1"/>
          </p:cNvGraphicFramePr>
          <p:nvPr>
            <p:extLst>
              <p:ext uri="{D42A27DB-BD31-4B8C-83A1-F6EECF244321}">
                <p14:modId xmlns:p14="http://schemas.microsoft.com/office/powerpoint/2010/main" val="3359385890"/>
              </p:ext>
            </p:extLst>
          </p:nvPr>
        </p:nvGraphicFramePr>
        <p:xfrm>
          <a:off x="2971800" y="5238750"/>
          <a:ext cx="1257300" cy="609600"/>
        </p:xfrm>
        <a:graphic>
          <a:graphicData uri="http://schemas.openxmlformats.org/presentationml/2006/ole">
            <mc:AlternateContent xmlns:mc="http://schemas.openxmlformats.org/markup-compatibility/2006">
              <mc:Choice xmlns:v="urn:schemas-microsoft-com:vml" Requires="v">
                <p:oleObj name="Equation" r:id="rId2" imgW="1257300" imgH="609600" progId="Equation.DSMT4">
                  <p:embed/>
                </p:oleObj>
              </mc:Choice>
              <mc:Fallback>
                <p:oleObj name="Equation" r:id="rId2" imgW="1257300" imgH="6096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38750"/>
                        <a:ext cx="1257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Graph to Find One-Sided Limits (cont.)</a:t>
            </a:r>
          </a:p>
        </p:txBody>
      </p:sp>
      <p:sp>
        <p:nvSpPr>
          <p:cNvPr id="3" name="Content Placeholder 2"/>
          <p:cNvSpPr>
            <a:spLocks noGrp="1"/>
          </p:cNvSpPr>
          <p:nvPr>
            <p:ph idx="1"/>
          </p:nvPr>
        </p:nvSpPr>
        <p:spPr/>
        <p:txBody>
          <a:bodyPr/>
          <a:lstStyle/>
          <a:p>
            <a:pPr marL="463550" indent="-463550"/>
            <a:r>
              <a:rPr lang="en-US" b="1" dirty="0"/>
              <a:t>b. 	</a:t>
            </a:r>
            <a:r>
              <a:rPr lang="en-US" dirty="0"/>
              <a:t>As </a:t>
            </a:r>
            <a:r>
              <a:rPr lang="en-US" i="1" dirty="0"/>
              <a:t>x </a:t>
            </a:r>
            <a:r>
              <a:rPr lang="en-US" dirty="0"/>
              <a:t>approaches 2 from the left, the function values are approaching 1, so we conclude</a:t>
            </a:r>
          </a:p>
          <a:p>
            <a:pPr marL="463550" indent="-463550"/>
            <a:endParaRPr lang="en-US" dirty="0"/>
          </a:p>
          <a:p>
            <a:pPr marL="463550" indent="-463550">
              <a:spcBef>
                <a:spcPts val="1800"/>
              </a:spcBef>
            </a:pPr>
            <a:r>
              <a:rPr lang="en-US" dirty="0"/>
              <a:t>	Notice, however, that the actual function value is </a:t>
            </a:r>
            <a:r>
              <a:rPr lang="en-US" i="1" dirty="0"/>
              <a:t>h</a:t>
            </a:r>
            <a:r>
              <a:rPr lang="en-US" dirty="0"/>
              <a:t>(2) </a:t>
            </a:r>
            <a:r>
              <a:rPr lang="en-US" dirty="0">
                <a:latin typeface="Symbol" pitchFamily="18" charset="2"/>
              </a:rPr>
              <a:t>= </a:t>
            </a:r>
            <a:r>
              <a:rPr lang="en-US" dirty="0"/>
              <a:t>2. In general, we cannot expect the limit of a function at </a:t>
            </a:r>
            <a:r>
              <a:rPr lang="en-US" i="1" dirty="0"/>
              <a:t>c</a:t>
            </a:r>
            <a:r>
              <a:rPr lang="en-US" dirty="0"/>
              <a:t> to always equal the function value at </a:t>
            </a:r>
            <a:r>
              <a:rPr lang="en-US" i="1" dirty="0"/>
              <a:t>c</a:t>
            </a:r>
            <a:r>
              <a:rPr lang="en-US" dirty="0"/>
              <a:t>. In other words, as we previously observed in Example 1, what a function does </a:t>
            </a:r>
            <a:r>
              <a:rPr lang="en-US" i="1" dirty="0"/>
              <a:t>near c</a:t>
            </a:r>
            <a:r>
              <a:rPr lang="en-US" dirty="0"/>
              <a:t> may not be the same as what it does </a:t>
            </a:r>
            <a:r>
              <a:rPr lang="en-US" i="1" dirty="0"/>
              <a:t>at c</a:t>
            </a:r>
            <a:r>
              <a:rPr lang="en-US" dirty="0"/>
              <a:t>. </a:t>
            </a:r>
          </a:p>
        </p:txBody>
      </p:sp>
      <p:graphicFrame>
        <p:nvGraphicFramePr>
          <p:cNvPr id="101378" name="Object 2"/>
          <p:cNvGraphicFramePr>
            <a:graphicFrameLocks noChangeAspect="1"/>
          </p:cNvGraphicFramePr>
          <p:nvPr/>
        </p:nvGraphicFramePr>
        <p:xfrm>
          <a:off x="3657600" y="2250744"/>
          <a:ext cx="1828800" cy="609600"/>
        </p:xfrm>
        <a:graphic>
          <a:graphicData uri="http://schemas.openxmlformats.org/presentationml/2006/ole">
            <mc:AlternateContent xmlns:mc="http://schemas.openxmlformats.org/markup-compatibility/2006">
              <mc:Choice xmlns:v="urn:schemas-microsoft-com:vml" Requires="v">
                <p:oleObj name="Equation" r:id="rId2" imgW="1828800" imgH="609600" progId="Equation.DSMT4">
                  <p:embed/>
                </p:oleObj>
              </mc:Choice>
              <mc:Fallback>
                <p:oleObj name="Equation" r:id="rId2" imgW="1828800" imgH="6096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50744"/>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Graph to Find One-Sided Limits (cont.)</a:t>
            </a:r>
          </a:p>
        </p:txBody>
      </p:sp>
      <p:sp>
        <p:nvSpPr>
          <p:cNvPr id="3" name="Content Placeholder 2"/>
          <p:cNvSpPr>
            <a:spLocks noGrp="1"/>
          </p:cNvSpPr>
          <p:nvPr>
            <p:ph idx="1"/>
          </p:nvPr>
        </p:nvSpPr>
        <p:spPr/>
        <p:txBody>
          <a:bodyPr/>
          <a:lstStyle/>
          <a:p>
            <a:pPr marL="463550" indent="-463550"/>
            <a:r>
              <a:rPr lang="en-US" b="1" dirty="0"/>
              <a:t>c. 	</a:t>
            </a:r>
            <a:r>
              <a:rPr lang="en-US" dirty="0"/>
              <a:t>Examining the tendency of the function values as </a:t>
            </a:r>
            <a:r>
              <a:rPr lang="en-US" i="1" dirty="0"/>
              <a:t>x </a:t>
            </a:r>
            <a:r>
              <a:rPr lang="en-US" dirty="0"/>
              <a:t>approaches 2 from the right, we see that </a:t>
            </a:r>
          </a:p>
          <a:p>
            <a:pPr marL="463550" indent="-463550"/>
            <a:endParaRPr lang="en-US" dirty="0"/>
          </a:p>
          <a:p>
            <a:pPr marL="463550" indent="-463550">
              <a:spcBef>
                <a:spcPts val="1800"/>
              </a:spcBef>
            </a:pPr>
            <a:r>
              <a:rPr lang="en-US" dirty="0"/>
              <a:t>	In other words, the one‑sided limit and the function value agree in this case.</a:t>
            </a:r>
          </a:p>
        </p:txBody>
      </p:sp>
      <p:graphicFrame>
        <p:nvGraphicFramePr>
          <p:cNvPr id="102402" name="Object 2"/>
          <p:cNvGraphicFramePr>
            <a:graphicFrameLocks noChangeAspect="1"/>
          </p:cNvGraphicFramePr>
          <p:nvPr/>
        </p:nvGraphicFramePr>
        <p:xfrm>
          <a:off x="3181350" y="2321256"/>
          <a:ext cx="2781300" cy="609600"/>
        </p:xfrm>
        <a:graphic>
          <a:graphicData uri="http://schemas.openxmlformats.org/presentationml/2006/ole">
            <mc:AlternateContent xmlns:mc="http://schemas.openxmlformats.org/markup-compatibility/2006">
              <mc:Choice xmlns:v="urn:schemas-microsoft-com:vml" Requires="v">
                <p:oleObj name="Equation" r:id="rId2" imgW="2781300" imgH="609600" progId="Equation.DSMT4">
                  <p:embed/>
                </p:oleObj>
              </mc:Choice>
              <mc:Fallback>
                <p:oleObj name="Equation" r:id="rId2" imgW="2781300" imgH="6096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2321256"/>
                        <a:ext cx="2781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Graph to Find One-Sided Limits (cont.)</a:t>
            </a:r>
          </a:p>
        </p:txBody>
      </p:sp>
      <p:sp>
        <p:nvSpPr>
          <p:cNvPr id="3" name="Content Placeholder 2"/>
          <p:cNvSpPr>
            <a:spLocks noGrp="1"/>
          </p:cNvSpPr>
          <p:nvPr>
            <p:ph idx="1"/>
          </p:nvPr>
        </p:nvSpPr>
        <p:spPr/>
        <p:txBody>
          <a:bodyPr/>
          <a:lstStyle/>
          <a:p>
            <a:pPr marL="804863" indent="-804863"/>
            <a:r>
              <a:rPr lang="en-US" b="1" dirty="0"/>
              <a:t>d–e. 	</a:t>
            </a:r>
            <a:r>
              <a:rPr lang="en-US" dirty="0"/>
              <a:t>The graph shows that the function values </a:t>
            </a:r>
            <a:r>
              <a:rPr lang="en-US" i="1" dirty="0"/>
              <a:t>h</a:t>
            </a:r>
            <a:r>
              <a:rPr lang="en-US" dirty="0"/>
              <a:t>(</a:t>
            </a:r>
            <a:r>
              <a:rPr lang="en-US" i="1" dirty="0"/>
              <a:t>x</a:t>
            </a:r>
            <a:r>
              <a:rPr lang="en-US" dirty="0"/>
              <a:t>)</a:t>
            </a:r>
            <a:r>
              <a:rPr lang="en-US" i="1" dirty="0"/>
              <a:t> </a:t>
            </a:r>
            <a:r>
              <a:rPr lang="en-US" dirty="0"/>
              <a:t>approach 3 as</a:t>
            </a:r>
            <a:r>
              <a:rPr lang="en-US" i="1" dirty="0"/>
              <a:t> x </a:t>
            </a:r>
            <a:r>
              <a:rPr lang="en-US" dirty="0"/>
              <a:t>approaches 2.5 from either direction, so we can write </a:t>
            </a:r>
          </a:p>
          <a:p>
            <a:pPr marL="804863" indent="-804863"/>
            <a:endParaRPr lang="en-US" dirty="0"/>
          </a:p>
          <a:p>
            <a:pPr marL="804863" indent="-804863">
              <a:spcBef>
                <a:spcPts val="2400"/>
              </a:spcBef>
            </a:pPr>
            <a:r>
              <a:rPr lang="en-US" dirty="0"/>
              <a:t>	Notice that just like in Example 1, since both one‑sided limits exist and are equal, we conclude that the </a:t>
            </a:r>
            <a:r>
              <a:rPr lang="en-US" i="1" dirty="0"/>
              <a:t>two‑sided </a:t>
            </a:r>
            <a:r>
              <a:rPr lang="en-US" dirty="0"/>
              <a:t>limit exists at 2.5, and </a:t>
            </a:r>
          </a:p>
        </p:txBody>
      </p:sp>
      <p:graphicFrame>
        <p:nvGraphicFramePr>
          <p:cNvPr id="103426" name="Object 2"/>
          <p:cNvGraphicFramePr>
            <a:graphicFrameLocks noChangeAspect="1"/>
          </p:cNvGraphicFramePr>
          <p:nvPr/>
        </p:nvGraphicFramePr>
        <p:xfrm>
          <a:off x="2724150" y="2715904"/>
          <a:ext cx="3695700" cy="609600"/>
        </p:xfrm>
        <a:graphic>
          <a:graphicData uri="http://schemas.openxmlformats.org/presentationml/2006/ole">
            <mc:AlternateContent xmlns:mc="http://schemas.openxmlformats.org/markup-compatibility/2006">
              <mc:Choice xmlns:v="urn:schemas-microsoft-com:vml" Requires="v">
                <p:oleObj name="Equation" r:id="rId2" imgW="3695700" imgH="609600" progId="Equation.DSMT4">
                  <p:embed/>
                </p:oleObj>
              </mc:Choice>
              <mc:Fallback>
                <p:oleObj name="Equation" r:id="rId2" imgW="3695700" imgH="6096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2715904"/>
                        <a:ext cx="3695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3638550" y="4953000"/>
          <a:ext cx="1866900" cy="571500"/>
        </p:xfrm>
        <a:graphic>
          <a:graphicData uri="http://schemas.openxmlformats.org/presentationml/2006/ole">
            <mc:AlternateContent xmlns:mc="http://schemas.openxmlformats.org/markup-compatibility/2006">
              <mc:Choice xmlns:v="urn:schemas-microsoft-com:vml" Requires="v">
                <p:oleObj name="Equation" r:id="rId4" imgW="1866900" imgH="571500" progId="Equation.DSMT4">
                  <p:embed/>
                </p:oleObj>
              </mc:Choice>
              <mc:Fallback>
                <p:oleObj name="Equation" r:id="rId4" imgW="1866900" imgH="5715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4953000"/>
                        <a:ext cx="186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Graph to Find One-Sided Limits (cont.)</a:t>
            </a:r>
          </a:p>
        </p:txBody>
      </p:sp>
      <p:sp>
        <p:nvSpPr>
          <p:cNvPr id="3" name="Content Placeholder 2"/>
          <p:cNvSpPr>
            <a:spLocks noGrp="1"/>
          </p:cNvSpPr>
          <p:nvPr>
            <p:ph idx="1"/>
          </p:nvPr>
        </p:nvSpPr>
        <p:spPr/>
        <p:txBody>
          <a:bodyPr/>
          <a:lstStyle/>
          <a:p>
            <a:r>
              <a:rPr lang="en-US" dirty="0"/>
              <a:t>The last important observation we wish to make here is that the function value at </a:t>
            </a:r>
            <a:r>
              <a:rPr lang="en-US" i="1" dirty="0"/>
              <a:t>x </a:t>
            </a:r>
            <a:r>
              <a:rPr lang="en-US" dirty="0"/>
              <a:t>= 2.5 differs from the limit, so once again </a:t>
            </a:r>
          </a:p>
        </p:txBody>
      </p:sp>
      <p:graphicFrame>
        <p:nvGraphicFramePr>
          <p:cNvPr id="104450" name="Object 2"/>
          <p:cNvGraphicFramePr>
            <a:graphicFrameLocks noChangeAspect="1"/>
          </p:cNvGraphicFramePr>
          <p:nvPr/>
        </p:nvGraphicFramePr>
        <p:xfrm>
          <a:off x="3282950" y="2781300"/>
          <a:ext cx="2578100" cy="571500"/>
        </p:xfrm>
        <a:graphic>
          <a:graphicData uri="http://schemas.openxmlformats.org/presentationml/2006/ole">
            <mc:AlternateContent xmlns:mc="http://schemas.openxmlformats.org/markup-compatibility/2006">
              <mc:Choice xmlns:v="urn:schemas-microsoft-com:vml" Requires="v">
                <p:oleObj name="Equation" r:id="rId2" imgW="2578100" imgH="571500" progId="Equation.DSMT4">
                  <p:embed/>
                </p:oleObj>
              </mc:Choice>
              <mc:Fallback>
                <p:oleObj name="Equation" r:id="rId2" imgW="2578100" imgH="5715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781300"/>
                        <a:ext cx="2578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Graph to Find One-Sided Limits (cont.)</a:t>
            </a:r>
          </a:p>
        </p:txBody>
      </p:sp>
      <p:sp>
        <p:nvSpPr>
          <p:cNvPr id="3" name="Content Placeholder 2"/>
          <p:cNvSpPr>
            <a:spLocks noGrp="1"/>
          </p:cNvSpPr>
          <p:nvPr>
            <p:ph idx="1"/>
          </p:nvPr>
        </p:nvSpPr>
        <p:spPr/>
        <p:txBody>
          <a:bodyPr/>
          <a:lstStyle/>
          <a:p>
            <a:pPr marL="463550" indent="-463550"/>
            <a:r>
              <a:rPr lang="en-US" b="1" dirty="0"/>
              <a:t>f. 	</a:t>
            </a:r>
            <a:r>
              <a:rPr lang="en-US" dirty="0"/>
              <a:t>Because </a:t>
            </a:r>
            <a:r>
              <a:rPr lang="en-US" i="1" dirty="0"/>
              <a:t>x </a:t>
            </a:r>
            <a:r>
              <a:rPr lang="en-US" dirty="0"/>
              <a:t>= 3 is a vertical asymptote, </a:t>
            </a:r>
          </a:p>
          <a:p>
            <a:pPr marL="463550" indent="-463550"/>
            <a:r>
              <a:rPr lang="en-US" dirty="0"/>
              <a:t>	does not exist, but we can write</a:t>
            </a:r>
          </a:p>
        </p:txBody>
      </p:sp>
      <p:graphicFrame>
        <p:nvGraphicFramePr>
          <p:cNvPr id="105474" name="Object 2"/>
          <p:cNvGraphicFramePr>
            <a:graphicFrameLocks noChangeAspect="1"/>
          </p:cNvGraphicFramePr>
          <p:nvPr/>
        </p:nvGraphicFramePr>
        <p:xfrm>
          <a:off x="6397956" y="1336344"/>
          <a:ext cx="1257300" cy="609600"/>
        </p:xfrm>
        <a:graphic>
          <a:graphicData uri="http://schemas.openxmlformats.org/presentationml/2006/ole">
            <mc:AlternateContent xmlns:mc="http://schemas.openxmlformats.org/markup-compatibility/2006">
              <mc:Choice xmlns:v="urn:schemas-microsoft-com:vml" Requires="v">
                <p:oleObj name="Equation" r:id="rId2" imgW="1257300" imgH="609600" progId="Equation.DSMT4">
                  <p:embed/>
                </p:oleObj>
              </mc:Choice>
              <mc:Fallback>
                <p:oleObj name="Equation" r:id="rId2" imgW="1257300" imgH="6096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956" y="1336344"/>
                        <a:ext cx="1257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3613150" y="2590800"/>
          <a:ext cx="1917700" cy="609600"/>
        </p:xfrm>
        <a:graphic>
          <a:graphicData uri="http://schemas.openxmlformats.org/presentationml/2006/ole">
            <mc:AlternateContent xmlns:mc="http://schemas.openxmlformats.org/markup-compatibility/2006">
              <mc:Choice xmlns:v="urn:schemas-microsoft-com:vml" Requires="v">
                <p:oleObj name="Equation" r:id="rId4" imgW="1917700" imgH="609600" progId="Equation.DSMT4">
                  <p:embed/>
                </p:oleObj>
              </mc:Choice>
              <mc:Fallback>
                <p:oleObj name="Equation" r:id="rId4" imgW="1917700" imgH="6096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150" y="2590800"/>
                        <a:ext cx="191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Asymptotes and Limits at Infinity</a:t>
            </a:r>
          </a:p>
        </p:txBody>
      </p:sp>
      <p:sp>
        <p:nvSpPr>
          <p:cNvPr id="3" name="Content Placeholder 2"/>
          <p:cNvSpPr>
            <a:spLocks noGrp="1"/>
          </p:cNvSpPr>
          <p:nvPr>
            <p:ph idx="1"/>
          </p:nvPr>
        </p:nvSpPr>
        <p:spPr>
          <a:xfrm>
            <a:off x="457200" y="1280160"/>
            <a:ext cx="8229600" cy="4487382"/>
          </a:xfrm>
        </p:spPr>
        <p:txBody>
          <a:bodyPr>
            <a:spAutoFit/>
          </a:bodyPr>
          <a:lstStyle/>
          <a:p>
            <a:r>
              <a:rPr lang="en-US" dirty="0"/>
              <a:t>We have just seen examples of when it is appropriate to say that a given limit (two‑sided or one‑sided) </a:t>
            </a:r>
            <a:r>
              <a:rPr lang="en-US" i="1" dirty="0"/>
              <a:t>is </a:t>
            </a:r>
            <a:r>
              <a:rPr lang="en-US" dirty="0">
                <a:sym typeface="Symbol"/>
              </a:rPr>
              <a:t></a:t>
            </a:r>
            <a:r>
              <a:rPr lang="en-US" dirty="0"/>
              <a:t>; we will now study limits </a:t>
            </a:r>
            <a:r>
              <a:rPr lang="en-US" i="1" dirty="0"/>
              <a:t>at</a:t>
            </a:r>
            <a:r>
              <a:rPr lang="en-US" dirty="0"/>
              <a:t> </a:t>
            </a:r>
            <a:r>
              <a:rPr lang="en-US" dirty="0">
                <a:sym typeface="Symbol"/>
              </a:rPr>
              <a:t></a:t>
            </a:r>
            <a:r>
              <a:rPr lang="en-US" dirty="0"/>
              <a:t>. </a:t>
            </a:r>
          </a:p>
          <a:p>
            <a:r>
              <a:rPr lang="en-US" dirty="0"/>
              <a:t>Just as an unbounded limit at a point </a:t>
            </a:r>
            <a:r>
              <a:rPr lang="en-US" i="1" dirty="0"/>
              <a:t>c </a:t>
            </a:r>
            <a:r>
              <a:rPr lang="en-US" dirty="0"/>
              <a:t>corresponds to a vertical asymptote at that point, there is a connection between horizontal asymptotes and limits at infinity. Recall that a horizontal line passing through </a:t>
            </a:r>
            <a:r>
              <a:rPr lang="en-US" i="1" dirty="0"/>
              <a:t>L</a:t>
            </a:r>
            <a:r>
              <a:rPr lang="en-US" dirty="0"/>
              <a:t> on the </a:t>
            </a:r>
            <a:r>
              <a:rPr lang="en-US" i="1" dirty="0"/>
              <a:t>y</a:t>
            </a:r>
            <a:r>
              <a:rPr lang="en-US" dirty="0"/>
              <a:t>‑axis is a horizontal asymptote for the function </a:t>
            </a:r>
            <a:r>
              <a:rPr lang="en-US" i="1" dirty="0"/>
              <a:t>f</a:t>
            </a:r>
            <a:r>
              <a:rPr lang="en-US" dirty="0"/>
              <a:t> if the graph of </a:t>
            </a:r>
            <a:r>
              <a:rPr lang="en-US" i="1" dirty="0"/>
              <a:t>f</a:t>
            </a:r>
            <a:r>
              <a:rPr lang="en-US" dirty="0"/>
              <a:t> approaches the line as </a:t>
            </a:r>
            <a:r>
              <a:rPr lang="en-US" i="1" dirty="0"/>
              <a:t>x</a:t>
            </a:r>
            <a:r>
              <a:rPr lang="en-US" dirty="0"/>
              <a:t> is allowed to either increase or decrease without bound.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Asymptotes and Limits at Infinity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A given function can have either 0, 1, or 2 horizontal asymptotes, as illustrated in Figure 10; unlike vertical asymptotes, a function can cross a horizontal asymptote any number of times (or not at all).</a:t>
            </a:r>
          </a:p>
        </p:txBody>
      </p:sp>
      <p:grpSp>
        <p:nvGrpSpPr>
          <p:cNvPr id="11" name="Group 10"/>
          <p:cNvGrpSpPr/>
          <p:nvPr/>
        </p:nvGrpSpPr>
        <p:grpSpPr>
          <a:xfrm>
            <a:off x="304800" y="3048000"/>
            <a:ext cx="8627808" cy="2961620"/>
            <a:chOff x="304800" y="3048000"/>
            <a:chExt cx="8627808" cy="2961620"/>
          </a:xfrm>
        </p:grpSpPr>
        <p:pic>
          <p:nvPicPr>
            <p:cNvPr id="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04800" y="3069510"/>
              <a:ext cx="2828925" cy="259080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6056058" y="3048000"/>
              <a:ext cx="2876550" cy="2724150"/>
            </a:xfrm>
            <a:prstGeom prst="rect">
              <a:avLst/>
            </a:prstGeom>
            <a:noFill/>
            <a:ln w="9525">
              <a:noFill/>
              <a:miter lim="800000"/>
              <a:headEnd/>
              <a:tailEnd/>
            </a:ln>
          </p:spPr>
        </p:pic>
        <p:pic>
          <p:nvPicPr>
            <p:cNvPr id="151554"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3114675" y="3079956"/>
              <a:ext cx="2914650" cy="2552700"/>
            </a:xfrm>
            <a:prstGeom prst="rect">
              <a:avLst/>
            </a:prstGeom>
            <a:noFill/>
            <a:ln w="9525">
              <a:noFill/>
              <a:miter lim="800000"/>
              <a:headEnd/>
              <a:tailEnd/>
            </a:ln>
          </p:spPr>
        </p:pic>
        <p:sp>
          <p:nvSpPr>
            <p:cNvPr id="9" name="Rectangle 8"/>
            <p:cNvSpPr/>
            <p:nvPr/>
          </p:nvSpPr>
          <p:spPr>
            <a:xfrm>
              <a:off x="2514600" y="5486400"/>
              <a:ext cx="4049827" cy="523220"/>
            </a:xfrm>
            <a:prstGeom prst="rect">
              <a:avLst/>
            </a:prstGeom>
          </p:spPr>
          <p:txBody>
            <a:bodyPr wrap="none">
              <a:spAutoFit/>
            </a:bodyPr>
            <a:lstStyle/>
            <a:p>
              <a:r>
                <a:rPr lang="en-US" sz="2800" b="1" dirty="0"/>
                <a:t>Figure 10 </a:t>
              </a:r>
              <a:r>
                <a:rPr lang="en-US" sz="2800" dirty="0"/>
                <a:t>Limits at Infinity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Horizontal Asymptote</a:t>
            </a:r>
          </a:p>
        </p:txBody>
      </p:sp>
      <p:sp>
        <p:nvSpPr>
          <p:cNvPr id="3" name="Content Placeholder 2"/>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r>
              <a:rPr lang="en-US" dirty="0">
                <a:solidFill>
                  <a:srgbClr val="000000"/>
                </a:solidFill>
              </a:rPr>
              <a:t>We say that the line </a:t>
            </a:r>
            <a:r>
              <a:rPr lang="en-US" i="1" dirty="0">
                <a:solidFill>
                  <a:srgbClr val="000000"/>
                </a:solidFill>
              </a:rPr>
              <a:t>y </a:t>
            </a:r>
            <a:r>
              <a:rPr lang="en-US" dirty="0">
                <a:solidFill>
                  <a:srgbClr val="000000"/>
                </a:solidFill>
              </a:rPr>
              <a:t>= </a:t>
            </a:r>
            <a:r>
              <a:rPr lang="en-US" i="1" dirty="0">
                <a:solidFill>
                  <a:srgbClr val="000000"/>
                </a:solidFill>
              </a:rPr>
              <a:t>L</a:t>
            </a:r>
            <a:r>
              <a:rPr lang="en-US" dirty="0">
                <a:solidFill>
                  <a:srgbClr val="000000"/>
                </a:solidFill>
              </a:rPr>
              <a:t> is a </a:t>
            </a:r>
            <a:r>
              <a:rPr lang="en-US" b="1" dirty="0">
                <a:solidFill>
                  <a:srgbClr val="C00000"/>
                </a:solidFill>
              </a:rPr>
              <a:t>horizontal asymptote</a:t>
            </a:r>
            <a:r>
              <a:rPr lang="en-US" b="1" dirty="0">
                <a:solidFill>
                  <a:srgbClr val="000000"/>
                </a:solidFill>
              </a:rPr>
              <a:t> </a:t>
            </a:r>
            <a:r>
              <a:rPr lang="en-US" dirty="0">
                <a:solidFill>
                  <a:srgbClr val="000000"/>
                </a:solidFill>
              </a:rPr>
              <a:t>for the function </a:t>
            </a:r>
            <a:r>
              <a:rPr lang="en-US" i="1" dirty="0">
                <a:solidFill>
                  <a:srgbClr val="000000"/>
                </a:solidFill>
              </a:rPr>
              <a:t>f</a:t>
            </a:r>
            <a:r>
              <a:rPr lang="en-US" dirty="0">
                <a:solidFill>
                  <a:srgbClr val="000000"/>
                </a:solidFill>
              </a:rPr>
              <a:t> if either of the following statements is true.</a:t>
            </a:r>
          </a:p>
          <a:p>
            <a:endParaRPr lang="en-US" dirty="0">
              <a:solidFill>
                <a:srgbClr val="000000"/>
              </a:solidFill>
            </a:endParaRPr>
          </a:p>
          <a:p>
            <a:endParaRPr lang="en-US" dirty="0">
              <a:solidFill>
                <a:srgbClr val="000000"/>
              </a:solidFill>
            </a:endParaRPr>
          </a:p>
        </p:txBody>
      </p:sp>
      <p:graphicFrame>
        <p:nvGraphicFramePr>
          <p:cNvPr id="106498" name="Object 2"/>
          <p:cNvGraphicFramePr>
            <a:graphicFrameLocks noChangeAspect="1"/>
          </p:cNvGraphicFramePr>
          <p:nvPr>
            <p:extLst>
              <p:ext uri="{D42A27DB-BD31-4B8C-83A1-F6EECF244321}">
                <p14:modId xmlns:p14="http://schemas.microsoft.com/office/powerpoint/2010/main" val="1807857491"/>
              </p:ext>
            </p:extLst>
          </p:nvPr>
        </p:nvGraphicFramePr>
        <p:xfrm>
          <a:off x="2406650" y="2546872"/>
          <a:ext cx="4330700" cy="571500"/>
        </p:xfrm>
        <a:graphic>
          <a:graphicData uri="http://schemas.openxmlformats.org/presentationml/2006/ole">
            <mc:AlternateContent xmlns:mc="http://schemas.openxmlformats.org/markup-compatibility/2006">
              <mc:Choice xmlns:v="urn:schemas-microsoft-com:vml" Requires="v">
                <p:oleObj name="Equation" r:id="rId2" imgW="4330700" imgH="571500" progId="Equation.DSMT4">
                  <p:embed/>
                </p:oleObj>
              </mc:Choice>
              <mc:Fallback>
                <p:oleObj name="Equation" r:id="rId2" imgW="4330700" imgH="5715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2546872"/>
                        <a:ext cx="4330700" cy="571500"/>
                      </a:xfrm>
                      <a:prstGeom prst="rect">
                        <a:avLst/>
                      </a:prstGeom>
                      <a:noFill/>
                      <a:ln>
                        <a:noFill/>
                      </a:ln>
                      <a:effec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Graphs to Find Limits </a:t>
            </a:r>
          </a:p>
        </p:txBody>
      </p:sp>
      <p:sp>
        <p:nvSpPr>
          <p:cNvPr id="3" name="Content Placeholder 2"/>
          <p:cNvSpPr>
            <a:spLocks noGrp="1"/>
          </p:cNvSpPr>
          <p:nvPr>
            <p:ph idx="1"/>
          </p:nvPr>
        </p:nvSpPr>
        <p:spPr>
          <a:xfrm>
            <a:off x="457200" y="1280160"/>
            <a:ext cx="4480560" cy="3625608"/>
          </a:xfrm>
        </p:spPr>
        <p:txBody>
          <a:bodyPr wrap="square">
            <a:spAutoFit/>
          </a:bodyPr>
          <a:lstStyle/>
          <a:p>
            <a:r>
              <a:rPr lang="en-US" dirty="0"/>
              <a:t>Suppose the graph shown in Figure 1 is that of the function </a:t>
            </a:r>
            <a:r>
              <a:rPr lang="en-US" i="1" dirty="0"/>
              <a:t>y </a:t>
            </a:r>
            <a:r>
              <a:rPr lang="en-US" dirty="0">
                <a:latin typeface="Symbol" pitchFamily="18" charset="2"/>
              </a:rPr>
              <a:t>= </a:t>
            </a:r>
            <a:r>
              <a:rPr lang="en-US" i="1" dirty="0"/>
              <a:t>f</a:t>
            </a:r>
            <a:r>
              <a:rPr lang="en-US" dirty="0"/>
              <a:t>(</a:t>
            </a:r>
            <a:r>
              <a:rPr lang="en-US" i="1" dirty="0"/>
              <a:t>x</a:t>
            </a:r>
            <a:r>
              <a:rPr lang="en-US" dirty="0"/>
              <a:t>). Using your previous experience with graphs of functions, It is reasonable to conclude that the function value at </a:t>
            </a:r>
            <a:r>
              <a:rPr lang="en-US" i="1" dirty="0"/>
              <a:t>x</a:t>
            </a:r>
            <a:r>
              <a:rPr lang="en-US" dirty="0"/>
              <a:t> </a:t>
            </a:r>
            <a:r>
              <a:rPr lang="en-US" dirty="0">
                <a:latin typeface="Symbol" pitchFamily="18" charset="2"/>
              </a:rPr>
              <a:t>=</a:t>
            </a:r>
            <a:r>
              <a:rPr lang="en-US" dirty="0"/>
              <a:t> </a:t>
            </a:r>
            <a:r>
              <a:rPr lang="en-US" i="1" dirty="0"/>
              <a:t>c</a:t>
            </a:r>
            <a:r>
              <a:rPr lang="en-US" dirty="0"/>
              <a:t> is </a:t>
            </a:r>
            <a:r>
              <a:rPr lang="en-US" i="1" dirty="0"/>
              <a:t>L</a:t>
            </a:r>
            <a:r>
              <a:rPr lang="en-US" dirty="0"/>
              <a:t>, that is, </a:t>
            </a:r>
            <a:r>
              <a:rPr lang="en-US" i="1" dirty="0"/>
              <a:t>f</a:t>
            </a:r>
            <a:r>
              <a:rPr lang="en-US" dirty="0"/>
              <a:t>(</a:t>
            </a:r>
            <a:r>
              <a:rPr lang="en-US" i="1" dirty="0"/>
              <a:t>c</a:t>
            </a:r>
            <a:r>
              <a:rPr lang="en-US" dirty="0"/>
              <a:t>) </a:t>
            </a:r>
            <a:r>
              <a:rPr lang="en-US" dirty="0">
                <a:latin typeface="Symbol" pitchFamily="18" charset="2"/>
              </a:rPr>
              <a:t>= </a:t>
            </a:r>
            <a:r>
              <a:rPr lang="en-US" i="1" dirty="0"/>
              <a:t>L</a:t>
            </a:r>
            <a:r>
              <a:rPr lang="en-US" dirty="0"/>
              <a:t>. </a:t>
            </a:r>
          </a:p>
        </p:txBody>
      </p:sp>
      <p:grpSp>
        <p:nvGrpSpPr>
          <p:cNvPr id="7" name="Group 6"/>
          <p:cNvGrpSpPr/>
          <p:nvPr/>
        </p:nvGrpSpPr>
        <p:grpSpPr>
          <a:xfrm>
            <a:off x="4724400" y="1295400"/>
            <a:ext cx="4114800" cy="4104620"/>
            <a:chOff x="4724400" y="1295400"/>
            <a:chExt cx="4114800" cy="4104620"/>
          </a:xfrm>
        </p:grpSpPr>
        <p:pic>
          <p:nvPicPr>
            <p:cNvPr id="9"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9944"/>
            <a:stretch>
              <a:fillRect/>
            </a:stretch>
          </p:blipFill>
          <p:spPr bwMode="auto">
            <a:xfrm>
              <a:off x="4724400" y="1295400"/>
              <a:ext cx="4114800" cy="3657600"/>
            </a:xfrm>
            <a:prstGeom prst="rect">
              <a:avLst/>
            </a:prstGeom>
            <a:noFill/>
            <a:ln w="9525">
              <a:noFill/>
              <a:miter lim="800000"/>
              <a:headEnd/>
              <a:tailEnd/>
            </a:ln>
            <a:effectLst/>
          </p:spPr>
        </p:pic>
        <p:sp>
          <p:nvSpPr>
            <p:cNvPr id="5" name="Rectangle 4"/>
            <p:cNvSpPr/>
            <p:nvPr/>
          </p:nvSpPr>
          <p:spPr>
            <a:xfrm>
              <a:off x="6173745" y="4876800"/>
              <a:ext cx="1370055" cy="523220"/>
            </a:xfrm>
            <a:prstGeom prst="rect">
              <a:avLst/>
            </a:prstGeom>
          </p:spPr>
          <p:txBody>
            <a:bodyPr wrap="none">
              <a:spAutoFit/>
            </a:bodyPr>
            <a:lstStyle/>
            <a:p>
              <a:r>
                <a:rPr lang="en-US" sz="2800" b="1" dirty="0"/>
                <a:t>Figure 1</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 Using Limits at Infinity to Identify Horizontal Asymptotes</a:t>
            </a:r>
          </a:p>
        </p:txBody>
      </p:sp>
      <p:sp>
        <p:nvSpPr>
          <p:cNvPr id="3" name="Content Placeholder 2"/>
          <p:cNvSpPr>
            <a:spLocks noGrp="1"/>
          </p:cNvSpPr>
          <p:nvPr>
            <p:ph idx="1"/>
          </p:nvPr>
        </p:nvSpPr>
        <p:spPr/>
        <p:txBody>
          <a:bodyPr/>
          <a:lstStyle/>
          <a:p>
            <a:r>
              <a:rPr lang="en-US" dirty="0"/>
              <a:t>Identify the horizontal asymptotes of the following functions using their graphs shown in Figures 11 and 12, respectively. </a:t>
            </a:r>
          </a:p>
        </p:txBody>
      </p:sp>
      <p:graphicFrame>
        <p:nvGraphicFramePr>
          <p:cNvPr id="107525" name="Object 5"/>
          <p:cNvGraphicFramePr>
            <a:graphicFrameLocks noChangeAspect="1"/>
          </p:cNvGraphicFramePr>
          <p:nvPr>
            <p:extLst>
              <p:ext uri="{D42A27DB-BD31-4B8C-83A1-F6EECF244321}">
                <p14:modId xmlns:p14="http://schemas.microsoft.com/office/powerpoint/2010/main" val="1370894638"/>
              </p:ext>
            </p:extLst>
          </p:nvPr>
        </p:nvGraphicFramePr>
        <p:xfrm>
          <a:off x="523875" y="2736850"/>
          <a:ext cx="2819400" cy="1625600"/>
        </p:xfrm>
        <a:graphic>
          <a:graphicData uri="http://schemas.openxmlformats.org/presentationml/2006/ole">
            <mc:AlternateContent xmlns:mc="http://schemas.openxmlformats.org/markup-compatibility/2006">
              <mc:Choice xmlns:v="urn:schemas-microsoft-com:vml" Requires="v">
                <p:oleObj name="Equation" r:id="rId2" imgW="2819160" imgH="1625400" progId="Equation.DSMT4">
                  <p:embed/>
                </p:oleObj>
              </mc:Choice>
              <mc:Fallback>
                <p:oleObj name="Equation" r:id="rId2" imgW="2819160" imgH="1625400" progId="Equation.DSMT4">
                  <p:embed/>
                  <p:pic>
                    <p:nvPicPr>
                      <p:cNvPr id="0" name="Picture 7"/>
                      <p:cNvPicPr>
                        <a:picLocks noChangeAspect="1" noChangeArrowheads="1"/>
                      </p:cNvPicPr>
                      <p:nvPr/>
                    </p:nvPicPr>
                    <p:blipFill>
                      <a:blip r:embed="rId3"/>
                      <a:srcRect/>
                      <a:stretch>
                        <a:fillRect/>
                      </a:stretch>
                    </p:blipFill>
                    <p:spPr bwMode="auto">
                      <a:xfrm>
                        <a:off x="523875" y="2736850"/>
                        <a:ext cx="28194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Limits at Infinity to Identify Horizontal Asymptotes (cont.)</a:t>
            </a:r>
          </a:p>
        </p:txBody>
      </p:sp>
      <p:sp>
        <p:nvSpPr>
          <p:cNvPr id="3" name="Content Placeholder 2"/>
          <p:cNvSpPr>
            <a:spLocks noGrp="1"/>
          </p:cNvSpPr>
          <p:nvPr>
            <p:ph idx="1"/>
          </p:nvPr>
        </p:nvSpPr>
        <p:spPr>
          <a:xfrm>
            <a:off x="457200" y="1280160"/>
            <a:ext cx="4389120" cy="4572000"/>
          </a:xfrm>
        </p:spPr>
        <p:txBody>
          <a:bodyPr>
            <a:normAutofit/>
          </a:bodyPr>
          <a:lstStyle/>
          <a:p>
            <a:pPr marL="463550" indent="-463550"/>
            <a:r>
              <a:rPr lang="en-US" b="1" dirty="0"/>
              <a:t>Solution</a:t>
            </a:r>
          </a:p>
          <a:p>
            <a:pPr marL="463550" indent="-463550"/>
            <a:r>
              <a:rPr lang="en-US" b="1" dirty="0"/>
              <a:t>a. 	</a:t>
            </a:r>
            <a:r>
              <a:rPr lang="en-US" dirty="0"/>
              <a:t>As shown by the graph in Figure 11, the values of </a:t>
            </a:r>
            <a:r>
              <a:rPr lang="en-US" i="1" dirty="0"/>
              <a:t>f</a:t>
            </a:r>
            <a:r>
              <a:rPr lang="en-US" dirty="0"/>
              <a:t>(</a:t>
            </a:r>
            <a:r>
              <a:rPr lang="en-US" i="1" dirty="0"/>
              <a:t>x</a:t>
            </a:r>
            <a:r>
              <a:rPr lang="en-US" dirty="0"/>
              <a:t>) approach the value of 2 as </a:t>
            </a:r>
            <a:r>
              <a:rPr lang="en-US" i="1" dirty="0"/>
              <a:t>x</a:t>
            </a:r>
            <a:r>
              <a:rPr lang="en-US" dirty="0"/>
              <a:t> increases without bound, and they will be as close to 2 as we wish if we make sure </a:t>
            </a:r>
            <a:r>
              <a:rPr lang="en-US" i="1" dirty="0"/>
              <a:t>x</a:t>
            </a:r>
            <a:r>
              <a:rPr lang="en-US" dirty="0"/>
              <a:t> is large enough. </a:t>
            </a:r>
          </a:p>
        </p:txBody>
      </p:sp>
      <p:grpSp>
        <p:nvGrpSpPr>
          <p:cNvPr id="7" name="Group 6"/>
          <p:cNvGrpSpPr/>
          <p:nvPr/>
        </p:nvGrpSpPr>
        <p:grpSpPr>
          <a:xfrm>
            <a:off x="4720590" y="1676400"/>
            <a:ext cx="4118610" cy="3710940"/>
            <a:chOff x="4720590" y="1676400"/>
            <a:chExt cx="4118610" cy="3710940"/>
          </a:xfrm>
        </p:grpSpPr>
        <p:pic>
          <p:nvPicPr>
            <p:cNvPr id="108546" name="Picture 2"/>
            <p:cNvPicPr>
              <a:picLocks noChangeAspect="1" noChangeArrowheads="1"/>
            </p:cNvPicPr>
            <p:nvPr/>
          </p:nvPicPr>
          <p:blipFill>
            <a:blip r:embed="rId2" cstate="print">
              <a:clrChange>
                <a:clrFrom>
                  <a:srgbClr val="FFFFFF"/>
                </a:clrFrom>
                <a:clrTo>
                  <a:srgbClr val="FFFFFF">
                    <a:alpha val="0"/>
                  </a:srgbClr>
                </a:clrTo>
              </a:clrChange>
            </a:blip>
            <a:srcRect b="19309"/>
            <a:stretch>
              <a:fillRect/>
            </a:stretch>
          </p:blipFill>
          <p:spPr bwMode="auto">
            <a:xfrm>
              <a:off x="4724400" y="1676400"/>
              <a:ext cx="4114800" cy="2895600"/>
            </a:xfrm>
            <a:prstGeom prst="rect">
              <a:avLst/>
            </a:prstGeom>
            <a:noFill/>
            <a:ln w="9525">
              <a:noFill/>
              <a:miter lim="800000"/>
              <a:headEnd/>
              <a:tailEnd/>
            </a:ln>
            <a:effectLst/>
          </p:spPr>
        </p:pic>
        <p:sp>
          <p:nvSpPr>
            <p:cNvPr id="5" name="Rectangle 4"/>
            <p:cNvSpPr/>
            <p:nvPr/>
          </p:nvSpPr>
          <p:spPr>
            <a:xfrm>
              <a:off x="4720590" y="4710144"/>
              <a:ext cx="1552797" cy="523220"/>
            </a:xfrm>
            <a:prstGeom prst="rect">
              <a:avLst/>
            </a:prstGeom>
          </p:spPr>
          <p:txBody>
            <a:bodyPr wrap="none">
              <a:spAutoFit/>
            </a:bodyPr>
            <a:lstStyle/>
            <a:p>
              <a:r>
                <a:rPr lang="en-US" sz="2800" b="1" dirty="0"/>
                <a:t>Figure 11</a:t>
              </a:r>
            </a:p>
          </p:txBody>
        </p:sp>
        <p:graphicFrame>
          <p:nvGraphicFramePr>
            <p:cNvPr id="172033" name="Object 1"/>
            <p:cNvGraphicFramePr>
              <a:graphicFrameLocks noChangeAspect="1"/>
            </p:cNvGraphicFramePr>
            <p:nvPr>
              <p:extLst>
                <p:ext uri="{D42A27DB-BD31-4B8C-83A1-F6EECF244321}">
                  <p14:modId xmlns:p14="http://schemas.microsoft.com/office/powerpoint/2010/main" val="4210779256"/>
                </p:ext>
              </p:extLst>
            </p:nvPr>
          </p:nvGraphicFramePr>
          <p:xfrm>
            <a:off x="6185186" y="4549140"/>
            <a:ext cx="2501900" cy="838200"/>
          </p:xfrm>
          <a:graphic>
            <a:graphicData uri="http://schemas.openxmlformats.org/presentationml/2006/ole">
              <mc:AlternateContent xmlns:mc="http://schemas.openxmlformats.org/markup-compatibility/2006">
                <mc:Choice xmlns:v="urn:schemas-microsoft-com:vml" Requires="v">
                  <p:oleObj name="Equation" r:id="rId3" imgW="2501640" imgH="838080" progId="Equation.DSMT4">
                    <p:embed/>
                  </p:oleObj>
                </mc:Choice>
                <mc:Fallback>
                  <p:oleObj name="Equation" r:id="rId3" imgW="2501640" imgH="838080" progId="Equation.DSMT4">
                    <p:embed/>
                    <p:pic>
                      <p:nvPicPr>
                        <p:cNvPr id="0" name="Picture 1"/>
                        <p:cNvPicPr>
                          <a:picLocks noChangeAspect="1" noChangeArrowheads="1"/>
                        </p:cNvPicPr>
                        <p:nvPr/>
                      </p:nvPicPr>
                      <p:blipFill>
                        <a:blip r:embed="rId4"/>
                        <a:srcRect/>
                        <a:stretch>
                          <a:fillRect/>
                        </a:stretch>
                      </p:blipFill>
                      <p:spPr bwMode="auto">
                        <a:xfrm>
                          <a:off x="6185186" y="4549140"/>
                          <a:ext cx="250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Limits at Infinity to Identify Horizontal Asymptotes (cont.)</a:t>
            </a:r>
          </a:p>
        </p:txBody>
      </p:sp>
      <p:sp>
        <p:nvSpPr>
          <p:cNvPr id="3" name="Content Placeholder 2"/>
          <p:cNvSpPr>
            <a:spLocks noGrp="1"/>
          </p:cNvSpPr>
          <p:nvPr>
            <p:ph idx="1"/>
          </p:nvPr>
        </p:nvSpPr>
        <p:spPr/>
        <p:txBody>
          <a:bodyPr/>
          <a:lstStyle/>
          <a:p>
            <a:r>
              <a:rPr lang="en-US" dirty="0"/>
              <a:t>In other words, we can write</a:t>
            </a:r>
          </a:p>
          <a:p>
            <a:endParaRPr lang="en-US" dirty="0"/>
          </a:p>
          <a:p>
            <a:r>
              <a:rPr lang="en-US" dirty="0"/>
              <a:t>and conclude that the line </a:t>
            </a:r>
            <a:r>
              <a:rPr lang="en-US" i="1" dirty="0"/>
              <a:t>y </a:t>
            </a:r>
            <a:r>
              <a:rPr lang="en-US" dirty="0"/>
              <a:t>= 2 is a horizontal asymptote for </a:t>
            </a:r>
            <a:r>
              <a:rPr lang="en-US" i="1" dirty="0"/>
              <a:t>f</a:t>
            </a:r>
            <a:r>
              <a:rPr lang="en-US" dirty="0"/>
              <a:t> . Similarly, we conclude that </a:t>
            </a:r>
          </a:p>
          <a:p>
            <a:endParaRPr lang="en-US" dirty="0"/>
          </a:p>
          <a:p>
            <a:pPr>
              <a:spcBef>
                <a:spcPts val="1800"/>
              </a:spcBef>
            </a:pPr>
            <a:r>
              <a:rPr lang="en-US" dirty="0"/>
              <a:t>and thus the line </a:t>
            </a:r>
            <a:r>
              <a:rPr lang="en-US" i="1" dirty="0"/>
              <a:t>y</a:t>
            </a:r>
            <a:r>
              <a:rPr lang="en-US" dirty="0"/>
              <a:t> = </a:t>
            </a:r>
            <a:r>
              <a:rPr lang="en-US" dirty="0">
                <a:latin typeface="Symbol" pitchFamily="18" charset="2"/>
              </a:rPr>
              <a:t>-</a:t>
            </a:r>
            <a:r>
              <a:rPr lang="en-US" dirty="0"/>
              <a:t>2 is another horizontal asymptote for </a:t>
            </a:r>
            <a:r>
              <a:rPr lang="en-US" i="1" dirty="0"/>
              <a:t>f</a:t>
            </a:r>
            <a:r>
              <a:rPr lang="en-US" dirty="0"/>
              <a:t> .</a:t>
            </a:r>
          </a:p>
        </p:txBody>
      </p:sp>
      <p:graphicFrame>
        <p:nvGraphicFramePr>
          <p:cNvPr id="109570" name="Object 2"/>
          <p:cNvGraphicFramePr>
            <a:graphicFrameLocks noChangeAspect="1"/>
          </p:cNvGraphicFramePr>
          <p:nvPr/>
        </p:nvGraphicFramePr>
        <p:xfrm>
          <a:off x="3511550" y="3346656"/>
          <a:ext cx="2120900" cy="571500"/>
        </p:xfrm>
        <a:graphic>
          <a:graphicData uri="http://schemas.openxmlformats.org/presentationml/2006/ole">
            <mc:AlternateContent xmlns:mc="http://schemas.openxmlformats.org/markup-compatibility/2006">
              <mc:Choice xmlns:v="urn:schemas-microsoft-com:vml" Requires="v">
                <p:oleObj name="Equation" r:id="rId2" imgW="2120900" imgH="571500" progId="Equation.DSMT4">
                  <p:embed/>
                </p:oleObj>
              </mc:Choice>
              <mc:Fallback>
                <p:oleObj name="Equation" r:id="rId2" imgW="2120900" imgH="5715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550" y="3346656"/>
                        <a:ext cx="212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3" name="Object 5"/>
          <p:cNvGraphicFramePr>
            <a:graphicFrameLocks noChangeAspect="1"/>
          </p:cNvGraphicFramePr>
          <p:nvPr/>
        </p:nvGraphicFramePr>
        <p:xfrm>
          <a:off x="3721100" y="1799304"/>
          <a:ext cx="1701800" cy="571500"/>
        </p:xfrm>
        <a:graphic>
          <a:graphicData uri="http://schemas.openxmlformats.org/presentationml/2006/ole">
            <mc:AlternateContent xmlns:mc="http://schemas.openxmlformats.org/markup-compatibility/2006">
              <mc:Choice xmlns:v="urn:schemas-microsoft-com:vml" Requires="v">
                <p:oleObj name="Equation" r:id="rId4" imgW="1701800" imgH="571500" progId="Equation.DSMT4">
                  <p:embed/>
                </p:oleObj>
              </mc:Choice>
              <mc:Fallback>
                <p:oleObj name="Equation" r:id="rId4" imgW="1701800" imgH="5715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1799304"/>
                        <a:ext cx="170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Limits at Infinity to Identify Horizontal Asymptotes (cont.)</a:t>
            </a:r>
          </a:p>
        </p:txBody>
      </p:sp>
      <p:sp>
        <p:nvSpPr>
          <p:cNvPr id="3" name="Content Placeholder 2"/>
          <p:cNvSpPr>
            <a:spLocks noGrp="1"/>
          </p:cNvSpPr>
          <p:nvPr>
            <p:ph idx="1"/>
          </p:nvPr>
        </p:nvSpPr>
        <p:spPr>
          <a:xfrm>
            <a:off x="457200" y="1280160"/>
            <a:ext cx="4480560" cy="4832092"/>
          </a:xfrm>
        </p:spPr>
        <p:txBody>
          <a:bodyPr>
            <a:spAutoFit/>
          </a:bodyPr>
          <a:lstStyle/>
          <a:p>
            <a:pPr marL="463550" indent="-463550"/>
            <a:r>
              <a:rPr lang="en-US" b="1" dirty="0"/>
              <a:t>b. 	</a:t>
            </a:r>
            <a:r>
              <a:rPr lang="en-US" dirty="0"/>
              <a:t>The graph of </a:t>
            </a:r>
            <a:r>
              <a:rPr lang="en-US" i="1" dirty="0"/>
              <a:t>g</a:t>
            </a:r>
            <a:r>
              <a:rPr lang="en-US" dirty="0"/>
              <a:t>, though oscillating, is approaching the </a:t>
            </a:r>
            <a:r>
              <a:rPr lang="en-US" i="1" dirty="0"/>
              <a:t>x</a:t>
            </a:r>
            <a:r>
              <a:rPr lang="en-US" dirty="0"/>
              <a:t>‑axis more and more as </a:t>
            </a:r>
            <a:r>
              <a:rPr lang="en-US" i="1" dirty="0"/>
              <a:t>x</a:t>
            </a:r>
            <a:r>
              <a:rPr lang="en-US" dirty="0"/>
              <a:t> increases (see Figure 12). In other words, as we will soon be able to prove, the function values of </a:t>
            </a:r>
            <a:r>
              <a:rPr lang="en-US" i="1" dirty="0"/>
              <a:t>g</a:t>
            </a:r>
            <a:r>
              <a:rPr lang="en-US" dirty="0"/>
              <a:t>(</a:t>
            </a:r>
            <a:r>
              <a:rPr lang="en-US" i="1" dirty="0"/>
              <a:t>x</a:t>
            </a:r>
            <a:r>
              <a:rPr lang="en-US" dirty="0"/>
              <a:t>) will be as small in absolute value as we wish, if we merely choose </a:t>
            </a:r>
            <a:r>
              <a:rPr lang="en-US" i="1" dirty="0"/>
              <a:t>x</a:t>
            </a:r>
            <a:r>
              <a:rPr lang="en-US" dirty="0"/>
              <a:t> large enough. </a:t>
            </a:r>
          </a:p>
        </p:txBody>
      </p:sp>
      <p:grpSp>
        <p:nvGrpSpPr>
          <p:cNvPr id="7" name="Group 6"/>
          <p:cNvGrpSpPr/>
          <p:nvPr/>
        </p:nvGrpSpPr>
        <p:grpSpPr>
          <a:xfrm>
            <a:off x="4812656" y="1905000"/>
            <a:ext cx="4128144" cy="3543300"/>
            <a:chOff x="4812656" y="1905000"/>
            <a:chExt cx="4128144" cy="3543300"/>
          </a:xfrm>
        </p:grpSpPr>
        <p:pic>
          <p:nvPicPr>
            <p:cNvPr id="110594" name="Picture 2"/>
            <p:cNvPicPr>
              <a:picLocks noChangeAspect="1" noChangeArrowheads="1"/>
            </p:cNvPicPr>
            <p:nvPr/>
          </p:nvPicPr>
          <p:blipFill>
            <a:blip r:embed="rId2" cstate="print">
              <a:clrChange>
                <a:clrFrom>
                  <a:srgbClr val="FFFFFF"/>
                </a:clrFrom>
                <a:clrTo>
                  <a:srgbClr val="FFFFFF">
                    <a:alpha val="0"/>
                  </a:srgbClr>
                </a:clrTo>
              </a:clrChange>
            </a:blip>
            <a:srcRect b="15041"/>
            <a:stretch>
              <a:fillRect/>
            </a:stretch>
          </p:blipFill>
          <p:spPr bwMode="auto">
            <a:xfrm>
              <a:off x="4812656" y="1905000"/>
              <a:ext cx="4114800" cy="2971800"/>
            </a:xfrm>
            <a:prstGeom prst="rect">
              <a:avLst/>
            </a:prstGeom>
            <a:noFill/>
            <a:ln w="9525">
              <a:noFill/>
              <a:miter lim="800000"/>
              <a:headEnd/>
              <a:tailEnd/>
            </a:ln>
            <a:effectLst/>
          </p:spPr>
        </p:pic>
        <p:sp>
          <p:nvSpPr>
            <p:cNvPr id="5" name="Rectangle 4"/>
            <p:cNvSpPr/>
            <p:nvPr/>
          </p:nvSpPr>
          <p:spPr>
            <a:xfrm>
              <a:off x="5014452" y="4923504"/>
              <a:ext cx="1552797" cy="523220"/>
            </a:xfrm>
            <a:prstGeom prst="rect">
              <a:avLst/>
            </a:prstGeom>
          </p:spPr>
          <p:txBody>
            <a:bodyPr wrap="none">
              <a:spAutoFit/>
            </a:bodyPr>
            <a:lstStyle/>
            <a:p>
              <a:r>
                <a:rPr lang="en-US" sz="2800" b="1" dirty="0"/>
                <a:t>Figure 12</a:t>
              </a:r>
            </a:p>
          </p:txBody>
        </p:sp>
        <p:graphicFrame>
          <p:nvGraphicFramePr>
            <p:cNvPr id="173057" name="Object 1"/>
            <p:cNvGraphicFramePr>
              <a:graphicFrameLocks noChangeAspect="1"/>
            </p:cNvGraphicFramePr>
            <p:nvPr/>
          </p:nvGraphicFramePr>
          <p:xfrm>
            <a:off x="6553200" y="4953000"/>
            <a:ext cx="2387600" cy="495300"/>
          </p:xfrm>
          <a:graphic>
            <a:graphicData uri="http://schemas.openxmlformats.org/presentationml/2006/ole">
              <mc:AlternateContent xmlns:mc="http://schemas.openxmlformats.org/markup-compatibility/2006">
                <mc:Choice xmlns:v="urn:schemas-microsoft-com:vml" Requires="v">
                  <p:oleObj name="Equation" r:id="rId3" imgW="2387520" imgH="495000" progId="Equation.DSMT4">
                    <p:embed/>
                  </p:oleObj>
                </mc:Choice>
                <mc:Fallback>
                  <p:oleObj name="Equation" r:id="rId3" imgW="2387520" imgH="495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53000"/>
                          <a:ext cx="2387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Limits at Infinity to Identify Horizontal Asymptotes (cont.)</a:t>
            </a:r>
          </a:p>
        </p:txBody>
      </p:sp>
      <p:sp>
        <p:nvSpPr>
          <p:cNvPr id="3" name="Content Placeholder 2"/>
          <p:cNvSpPr>
            <a:spLocks noGrp="1"/>
          </p:cNvSpPr>
          <p:nvPr>
            <p:ph idx="1"/>
          </p:nvPr>
        </p:nvSpPr>
        <p:spPr/>
        <p:txBody>
          <a:bodyPr/>
          <a:lstStyle/>
          <a:p>
            <a:r>
              <a:rPr lang="en-US" dirty="0"/>
              <a:t>This is precisely what we need to conclude that the </a:t>
            </a:r>
            <a:r>
              <a:rPr lang="en-US" i="1" dirty="0"/>
              <a:t>x</a:t>
            </a:r>
            <a:r>
              <a:rPr lang="en-US" dirty="0"/>
              <a:t>‑axis or </a:t>
            </a:r>
            <a:r>
              <a:rPr lang="en-US" i="1" dirty="0"/>
              <a:t>y</a:t>
            </a:r>
            <a:r>
              <a:rPr lang="en-US" dirty="0"/>
              <a:t> = 0 is a horizontal asymptote for </a:t>
            </a:r>
            <a:r>
              <a:rPr lang="en-US" i="1" dirty="0"/>
              <a:t>g</a:t>
            </a:r>
            <a:r>
              <a:rPr lang="en-US" dirty="0"/>
              <a:t>. Using limit notation, this means </a:t>
            </a:r>
          </a:p>
          <a:p>
            <a:endParaRPr lang="en-US" dirty="0"/>
          </a:p>
          <a:p>
            <a:pPr>
              <a:spcBef>
                <a:spcPts val="2400"/>
              </a:spcBef>
            </a:pPr>
            <a:r>
              <a:rPr lang="en-US" dirty="0"/>
              <a:t>As a final remark, since the cosine factor causes </a:t>
            </a:r>
            <a:r>
              <a:rPr lang="en-US" i="1" dirty="0"/>
              <a:t>g</a:t>
            </a:r>
            <a:r>
              <a:rPr lang="en-US" dirty="0"/>
              <a:t>(</a:t>
            </a:r>
            <a:r>
              <a:rPr lang="en-US" i="1" dirty="0"/>
              <a:t>x</a:t>
            </a:r>
            <a:r>
              <a:rPr lang="en-US" dirty="0"/>
              <a:t>) to oscillate, the graph actually crosses its horizontal asymptote infinitely often.</a:t>
            </a:r>
          </a:p>
          <a:p>
            <a:endParaRPr lang="en-US" dirty="0"/>
          </a:p>
        </p:txBody>
      </p:sp>
      <p:graphicFrame>
        <p:nvGraphicFramePr>
          <p:cNvPr id="111618" name="Object 2"/>
          <p:cNvGraphicFramePr>
            <a:graphicFrameLocks noChangeAspect="1"/>
          </p:cNvGraphicFramePr>
          <p:nvPr/>
        </p:nvGraphicFramePr>
        <p:xfrm>
          <a:off x="3683000" y="2743200"/>
          <a:ext cx="1778000" cy="571500"/>
        </p:xfrm>
        <a:graphic>
          <a:graphicData uri="http://schemas.openxmlformats.org/presentationml/2006/ole">
            <mc:AlternateContent xmlns:mc="http://schemas.openxmlformats.org/markup-compatibility/2006">
              <mc:Choice xmlns:v="urn:schemas-microsoft-com:vml" Requires="v">
                <p:oleObj name="Equation" r:id="rId2" imgW="1778000" imgH="571500" progId="Equation.DSMT4">
                  <p:embed/>
                </p:oleObj>
              </mc:Choice>
              <mc:Fallback>
                <p:oleObj name="Equation" r:id="rId2" imgW="1778000" imgH="5715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2743200"/>
                        <a:ext cx="177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Asymptotes and Limits at Infinity (cont.)</a:t>
            </a:r>
          </a:p>
        </p:txBody>
      </p:sp>
      <p:sp>
        <p:nvSpPr>
          <p:cNvPr id="3" name="Content Placeholder 2"/>
          <p:cNvSpPr>
            <a:spLocks noGrp="1"/>
          </p:cNvSpPr>
          <p:nvPr>
            <p:ph idx="1"/>
          </p:nvPr>
        </p:nvSpPr>
        <p:spPr/>
        <p:txBody>
          <a:bodyPr/>
          <a:lstStyle/>
          <a:p>
            <a:r>
              <a:rPr lang="en-US" dirty="0"/>
              <a:t>Many functions tend to increase in magnitude without bound as </a:t>
            </a:r>
            <a:r>
              <a:rPr lang="en-US" i="1" dirty="0"/>
              <a:t>x </a:t>
            </a:r>
            <a:r>
              <a:rPr lang="en-US" dirty="0"/>
              <a:t>goes to </a:t>
            </a:r>
            <a:r>
              <a:rPr lang="en-US" dirty="0">
                <a:sym typeface="Symbol"/>
              </a:rPr>
              <a:t></a:t>
            </a:r>
            <a:r>
              <a:rPr lang="en-US" dirty="0"/>
              <a:t> or </a:t>
            </a:r>
            <a:r>
              <a:rPr lang="en-US" dirty="0">
                <a:latin typeface="Symbol" pitchFamily="18" charset="2"/>
              </a:rPr>
              <a:t>-</a:t>
            </a:r>
            <a:r>
              <a:rPr lang="en-US" dirty="0">
                <a:sym typeface="Symbol"/>
              </a:rPr>
              <a:t></a:t>
            </a:r>
            <a:r>
              <a:rPr lang="en-US" dirty="0"/>
              <a:t>; the first graph in Figure 10 is an example. In such cases, it is natural to use limit notation to provide more information on the behavior of the function. We write</a:t>
            </a:r>
          </a:p>
          <a:p>
            <a:endParaRPr lang="en-US" dirty="0"/>
          </a:p>
          <a:p>
            <a:r>
              <a:rPr lang="en-US" dirty="0"/>
              <a:t>if the values of </a:t>
            </a:r>
            <a:r>
              <a:rPr lang="en-US" i="1" dirty="0"/>
              <a:t>f</a:t>
            </a:r>
            <a:r>
              <a:rPr lang="en-US" dirty="0"/>
              <a:t> increase without bound as </a:t>
            </a:r>
            <a:r>
              <a:rPr lang="en-US" i="1" dirty="0"/>
              <a:t>x </a:t>
            </a:r>
            <a:r>
              <a:rPr lang="en-US" dirty="0">
                <a:sym typeface="Symbol"/>
              </a:rPr>
              <a:t> </a:t>
            </a:r>
            <a:r>
              <a:rPr lang="en-US" dirty="0"/>
              <a:t>, with similar meanings attached to the remaining three possibilities,</a:t>
            </a:r>
          </a:p>
          <a:p>
            <a:endParaRPr lang="en-US" dirty="0"/>
          </a:p>
          <a:p>
            <a:endParaRPr lang="en-US" dirty="0"/>
          </a:p>
        </p:txBody>
      </p:sp>
      <p:graphicFrame>
        <p:nvGraphicFramePr>
          <p:cNvPr id="4" name="Object 2">
            <a:extLst>
              <a:ext uri="{FF2B5EF4-FFF2-40B4-BE49-F238E27FC236}">
                <a16:creationId xmlns:a16="http://schemas.microsoft.com/office/drawing/2014/main" id="{A8BA696F-54E1-61E9-3E72-983F4AD71276}"/>
              </a:ext>
            </a:extLst>
          </p:cNvPr>
          <p:cNvGraphicFramePr>
            <a:graphicFrameLocks noChangeAspect="1"/>
          </p:cNvGraphicFramePr>
          <p:nvPr>
            <p:extLst>
              <p:ext uri="{D42A27DB-BD31-4B8C-83A1-F6EECF244321}">
                <p14:modId xmlns:p14="http://schemas.microsoft.com/office/powerpoint/2010/main" val="3424620996"/>
              </p:ext>
            </p:extLst>
          </p:nvPr>
        </p:nvGraphicFramePr>
        <p:xfrm>
          <a:off x="3276600" y="3459480"/>
          <a:ext cx="1816100" cy="571500"/>
        </p:xfrm>
        <a:graphic>
          <a:graphicData uri="http://schemas.openxmlformats.org/presentationml/2006/ole">
            <mc:AlternateContent xmlns:mc="http://schemas.openxmlformats.org/markup-compatibility/2006">
              <mc:Choice xmlns:v="urn:schemas-microsoft-com:vml" Requires="v">
                <p:oleObj name="Equation" r:id="rId2" imgW="1815840" imgH="571320" progId="Equation.DSMT4">
                  <p:embed/>
                </p:oleObj>
              </mc:Choice>
              <mc:Fallback>
                <p:oleObj name="Equation" r:id="rId2" imgW="1815840" imgH="571320" progId="Equation.DSMT4">
                  <p:embed/>
                  <p:pic>
                    <p:nvPicPr>
                      <p:cNvPr id="1536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59480"/>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03590167-D73F-EA53-61D9-36B0C646C6F1}"/>
              </a:ext>
            </a:extLst>
          </p:cNvPr>
          <p:cNvGraphicFramePr>
            <a:graphicFrameLocks noChangeAspect="1"/>
          </p:cNvGraphicFramePr>
          <p:nvPr>
            <p:extLst>
              <p:ext uri="{D42A27DB-BD31-4B8C-83A1-F6EECF244321}">
                <p14:modId xmlns:p14="http://schemas.microsoft.com/office/powerpoint/2010/main" val="1751968614"/>
              </p:ext>
            </p:extLst>
          </p:nvPr>
        </p:nvGraphicFramePr>
        <p:xfrm>
          <a:off x="925830" y="5353050"/>
          <a:ext cx="7658100" cy="571500"/>
        </p:xfrm>
        <a:graphic>
          <a:graphicData uri="http://schemas.openxmlformats.org/presentationml/2006/ole">
            <mc:AlternateContent xmlns:mc="http://schemas.openxmlformats.org/markup-compatibility/2006">
              <mc:Choice xmlns:v="urn:schemas-microsoft-com:vml" Requires="v">
                <p:oleObj name="Equation" r:id="rId4" imgW="7657920" imgH="571320" progId="Equation.DSMT4">
                  <p:embed/>
                </p:oleObj>
              </mc:Choice>
              <mc:Fallback>
                <p:oleObj name="Equation" r:id="rId4" imgW="7657920" imgH="571320" progId="Equation.DSMT4">
                  <p:embed/>
                  <p:pic>
                    <p:nvPicPr>
                      <p:cNvPr id="1536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830" y="5353050"/>
                        <a:ext cx="7658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Limit Notation to Describe Unbounded Behavior</a:t>
            </a:r>
          </a:p>
        </p:txBody>
      </p:sp>
      <p:sp>
        <p:nvSpPr>
          <p:cNvPr id="3" name="Content Placeholder 2"/>
          <p:cNvSpPr>
            <a:spLocks noGrp="1"/>
          </p:cNvSpPr>
          <p:nvPr>
            <p:ph idx="1"/>
          </p:nvPr>
        </p:nvSpPr>
        <p:spPr/>
        <p:txBody>
          <a:bodyPr/>
          <a:lstStyle/>
          <a:p>
            <a:r>
              <a:rPr lang="en-US" dirty="0"/>
              <a:t>Decide whether the given functions increase or decrease without bound as </a:t>
            </a:r>
            <a:r>
              <a:rPr lang="en-US" i="1" dirty="0"/>
              <a:t>x </a:t>
            </a:r>
            <a:r>
              <a:rPr lang="en-US" dirty="0"/>
              <a:t>goes to </a:t>
            </a:r>
            <a:r>
              <a:rPr lang="en-US" dirty="0">
                <a:sym typeface="Symbol"/>
              </a:rPr>
              <a:t></a:t>
            </a:r>
            <a:r>
              <a:rPr lang="en-US" dirty="0"/>
              <a:t> and </a:t>
            </a:r>
            <a:r>
              <a:rPr lang="en-US" dirty="0">
                <a:latin typeface="Symbol" pitchFamily="18" charset="2"/>
              </a:rPr>
              <a:t>-</a:t>
            </a:r>
            <a:r>
              <a:rPr lang="en-US" dirty="0">
                <a:sym typeface="Symbol"/>
              </a:rPr>
              <a:t></a:t>
            </a:r>
            <a:r>
              <a:rPr lang="en-US" dirty="0"/>
              <a:t>. Use limit notation to express your conclusion. </a:t>
            </a:r>
          </a:p>
        </p:txBody>
      </p:sp>
      <p:graphicFrame>
        <p:nvGraphicFramePr>
          <p:cNvPr id="112642" name="Object 2"/>
          <p:cNvGraphicFramePr>
            <a:graphicFrameLocks noChangeAspect="1"/>
          </p:cNvGraphicFramePr>
          <p:nvPr/>
        </p:nvGraphicFramePr>
        <p:xfrm>
          <a:off x="548640" y="2813050"/>
          <a:ext cx="3124200" cy="1917700"/>
        </p:xfrm>
        <a:graphic>
          <a:graphicData uri="http://schemas.openxmlformats.org/presentationml/2006/ole">
            <mc:AlternateContent xmlns:mc="http://schemas.openxmlformats.org/markup-compatibility/2006">
              <mc:Choice xmlns:v="urn:schemas-microsoft-com:vml" Requires="v">
                <p:oleObj name="Equation" r:id="rId2" imgW="3124080" imgH="1917360" progId="Equation.DSMT4">
                  <p:embed/>
                </p:oleObj>
              </mc:Choice>
              <mc:Fallback>
                <p:oleObj name="Equation" r:id="rId2" imgW="3124080" imgH="19173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813050"/>
                        <a:ext cx="312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Limit Notation to Describe Unbounded Behavior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First, we will examine the function values </a:t>
            </a:r>
            <a:r>
              <a:rPr lang="en-US" i="1" dirty="0"/>
              <a:t>f</a:t>
            </a:r>
            <a:r>
              <a:rPr lang="en-US" dirty="0"/>
              <a:t>(</a:t>
            </a:r>
            <a:r>
              <a:rPr lang="en-US" i="1" dirty="0"/>
              <a:t>x</a:t>
            </a:r>
            <a:r>
              <a:rPr lang="en-US" dirty="0"/>
              <a:t>) as </a:t>
            </a:r>
            <a:r>
              <a:rPr lang="en-US" i="1" dirty="0"/>
              <a:t>x</a:t>
            </a:r>
            <a:r>
              <a:rPr lang="en-US" dirty="0"/>
              <a:t> goes to </a:t>
            </a:r>
            <a:r>
              <a:rPr lang="en-US" dirty="0">
                <a:sym typeface="Symbol"/>
              </a:rPr>
              <a:t></a:t>
            </a:r>
            <a:r>
              <a:rPr lang="en-US" dirty="0"/>
              <a:t>. Our first observation is that for any positive real number </a:t>
            </a:r>
            <a:r>
              <a:rPr lang="en-US" i="1" dirty="0"/>
              <a:t>x</a:t>
            </a:r>
            <a:r>
              <a:rPr lang="en-US" dirty="0"/>
              <a:t>, if </a:t>
            </a:r>
            <a:r>
              <a:rPr lang="en-US" i="1" dirty="0"/>
              <a:t>x</a:t>
            </a:r>
            <a:r>
              <a:rPr lang="en-US" dirty="0"/>
              <a:t> &gt; 1 then </a:t>
            </a:r>
            <a:r>
              <a:rPr lang="en-US" i="1" dirty="0"/>
              <a:t>x</a:t>
            </a:r>
            <a:r>
              <a:rPr lang="en-US" baseline="30000" dirty="0"/>
              <a:t>2</a:t>
            </a:r>
            <a:r>
              <a:rPr lang="en-US" dirty="0"/>
              <a:t> &gt; </a:t>
            </a:r>
            <a:r>
              <a:rPr lang="en-US" i="1" dirty="0"/>
              <a:t>x</a:t>
            </a:r>
            <a:r>
              <a:rPr lang="en-US" dirty="0"/>
              <a:t>, so if </a:t>
            </a:r>
            <a:r>
              <a:rPr lang="en-US" i="1" dirty="0"/>
              <a:t>x</a:t>
            </a:r>
            <a:r>
              <a:rPr lang="en-US" dirty="0"/>
              <a:t> tends to </a:t>
            </a:r>
            <a:r>
              <a:rPr lang="en-US" dirty="0">
                <a:sym typeface="Symbol"/>
              </a:rPr>
              <a:t></a:t>
            </a:r>
            <a:r>
              <a:rPr lang="en-US" dirty="0"/>
              <a:t>, then </a:t>
            </a:r>
            <a:r>
              <a:rPr lang="en-US" i="1" dirty="0"/>
              <a:t>x</a:t>
            </a:r>
            <a:r>
              <a:rPr lang="en-US" baseline="30000" dirty="0"/>
              <a:t>2</a:t>
            </a:r>
            <a:r>
              <a:rPr lang="en-US" dirty="0"/>
              <a:t> will certainly grow in magnitude, without bound. Therefore,                      will </a:t>
            </a:r>
            <a:r>
              <a:rPr lang="en-US" i="1" dirty="0"/>
              <a:t>decrease</a:t>
            </a:r>
            <a:r>
              <a:rPr lang="en-US" dirty="0"/>
              <a:t> without bound as </a:t>
            </a:r>
            <a:r>
              <a:rPr lang="en-US" i="1" dirty="0"/>
              <a:t>x</a:t>
            </a:r>
            <a:r>
              <a:rPr lang="en-US" dirty="0"/>
              <a:t> tends to </a:t>
            </a:r>
            <a:r>
              <a:rPr lang="en-US" dirty="0">
                <a:sym typeface="Symbol"/>
              </a:rPr>
              <a:t></a:t>
            </a:r>
            <a:r>
              <a:rPr lang="en-US" dirty="0"/>
              <a:t>. Using limit notation,</a:t>
            </a:r>
          </a:p>
        </p:txBody>
      </p:sp>
      <p:graphicFrame>
        <p:nvGraphicFramePr>
          <p:cNvPr id="113666" name="Object 2"/>
          <p:cNvGraphicFramePr>
            <a:graphicFrameLocks noChangeAspect="1"/>
          </p:cNvGraphicFramePr>
          <p:nvPr/>
        </p:nvGraphicFramePr>
        <p:xfrm>
          <a:off x="4940300" y="3518848"/>
          <a:ext cx="1536700" cy="482600"/>
        </p:xfrm>
        <a:graphic>
          <a:graphicData uri="http://schemas.openxmlformats.org/presentationml/2006/ole">
            <mc:AlternateContent xmlns:mc="http://schemas.openxmlformats.org/markup-compatibility/2006">
              <mc:Choice xmlns:v="urn:schemas-microsoft-com:vml" Requires="v">
                <p:oleObj name="Equation" r:id="rId2" imgW="1536700" imgH="482600" progId="Equation.DSMT4">
                  <p:embed/>
                </p:oleObj>
              </mc:Choice>
              <mc:Fallback>
                <p:oleObj name="Equation" r:id="rId2" imgW="1536700" imgH="4826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3518848"/>
                        <a:ext cx="153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7" name="Object 3"/>
          <p:cNvGraphicFramePr>
            <a:graphicFrameLocks noChangeAspect="1"/>
          </p:cNvGraphicFramePr>
          <p:nvPr/>
        </p:nvGraphicFramePr>
        <p:xfrm>
          <a:off x="3536950" y="4533900"/>
          <a:ext cx="2070100" cy="571500"/>
        </p:xfrm>
        <a:graphic>
          <a:graphicData uri="http://schemas.openxmlformats.org/presentationml/2006/ole">
            <mc:AlternateContent xmlns:mc="http://schemas.openxmlformats.org/markup-compatibility/2006">
              <mc:Choice xmlns:v="urn:schemas-microsoft-com:vml" Requires="v">
                <p:oleObj name="Equation" r:id="rId4" imgW="2070100" imgH="571500" progId="Equation.DSMT4">
                  <p:embed/>
                </p:oleObj>
              </mc:Choice>
              <mc:Fallback>
                <p:oleObj name="Equation" r:id="rId4" imgW="2070100" imgH="5715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950" y="4533900"/>
                        <a:ext cx="207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Limit Notation to Describe Unbounded Behavior (cont.)</a:t>
            </a:r>
          </a:p>
        </p:txBody>
      </p:sp>
      <p:sp>
        <p:nvSpPr>
          <p:cNvPr id="3" name="Content Placeholder 2"/>
          <p:cNvSpPr>
            <a:spLocks noGrp="1"/>
          </p:cNvSpPr>
          <p:nvPr>
            <p:ph idx="1"/>
          </p:nvPr>
        </p:nvSpPr>
        <p:spPr/>
        <p:txBody>
          <a:bodyPr/>
          <a:lstStyle/>
          <a:p>
            <a:r>
              <a:rPr lang="en-US" dirty="0"/>
              <a:t>Next, let us assume </a:t>
            </a:r>
            <a:r>
              <a:rPr lang="en-US" i="1" dirty="0"/>
              <a:t>x </a:t>
            </a:r>
            <a:r>
              <a:rPr lang="en-US" dirty="0"/>
              <a:t>goes to </a:t>
            </a:r>
            <a:r>
              <a:rPr lang="en-US" dirty="0">
                <a:latin typeface="Symbol" pitchFamily="18" charset="2"/>
              </a:rPr>
              <a:t>-</a:t>
            </a:r>
            <a:r>
              <a:rPr lang="en-US" dirty="0">
                <a:latin typeface="Symbol" pitchFamily="18" charset="2"/>
                <a:sym typeface="Symbol"/>
              </a:rPr>
              <a:t></a:t>
            </a:r>
            <a:r>
              <a:rPr lang="en-US" dirty="0"/>
              <a:t>. Like before, </a:t>
            </a:r>
            <a:r>
              <a:rPr lang="en-US" i="1" dirty="0"/>
              <a:t>x</a:t>
            </a:r>
            <a:r>
              <a:rPr lang="en-US" baseline="30000" dirty="0"/>
              <a:t>2</a:t>
            </a:r>
            <a:r>
              <a:rPr lang="en-US" dirty="0"/>
              <a:t> will grow without bound, and since </a:t>
            </a:r>
            <a:r>
              <a:rPr lang="en-US" i="1" dirty="0"/>
              <a:t>x</a:t>
            </a:r>
            <a:r>
              <a:rPr lang="en-US" baseline="30000" dirty="0"/>
              <a:t>2</a:t>
            </a:r>
            <a:r>
              <a:rPr lang="en-US" dirty="0"/>
              <a:t> is positive for any nonzero </a:t>
            </a:r>
            <a:r>
              <a:rPr lang="en-US" i="1" dirty="0"/>
              <a:t>x</a:t>
            </a:r>
            <a:r>
              <a:rPr lang="en-US" dirty="0"/>
              <a:t>, we conclude that                    again decreases without bound. Thus,</a:t>
            </a:r>
          </a:p>
        </p:txBody>
      </p:sp>
      <p:graphicFrame>
        <p:nvGraphicFramePr>
          <p:cNvPr id="114690" name="Object 2"/>
          <p:cNvGraphicFramePr>
            <a:graphicFrameLocks noChangeAspect="1"/>
          </p:cNvGraphicFramePr>
          <p:nvPr/>
        </p:nvGraphicFramePr>
        <p:xfrm>
          <a:off x="4648200" y="2133600"/>
          <a:ext cx="1536700" cy="482600"/>
        </p:xfrm>
        <a:graphic>
          <a:graphicData uri="http://schemas.openxmlformats.org/presentationml/2006/ole">
            <mc:AlternateContent xmlns:mc="http://schemas.openxmlformats.org/markup-compatibility/2006">
              <mc:Choice xmlns:v="urn:schemas-microsoft-com:vml" Requires="v">
                <p:oleObj name="Equation" r:id="rId2" imgW="1536700" imgH="482600" progId="Equation.DSMT4">
                  <p:embed/>
                </p:oleObj>
              </mc:Choice>
              <mc:Fallback>
                <p:oleObj name="Equation" r:id="rId2" imgW="1536700" imgH="4826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153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3479800" y="3143250"/>
          <a:ext cx="2184400" cy="571500"/>
        </p:xfrm>
        <a:graphic>
          <a:graphicData uri="http://schemas.openxmlformats.org/presentationml/2006/ole">
            <mc:AlternateContent xmlns:mc="http://schemas.openxmlformats.org/markup-compatibility/2006">
              <mc:Choice xmlns:v="urn:schemas-microsoft-com:vml" Requires="v">
                <p:oleObj name="Equation" r:id="rId4" imgW="2184400" imgH="571500" progId="Equation.DSMT4">
                  <p:embed/>
                </p:oleObj>
              </mc:Choice>
              <mc:Fallback>
                <p:oleObj name="Equation" r:id="rId4" imgW="2184400" imgH="5715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3143250"/>
                        <a:ext cx="218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Limit Notation to Describe Unbounded Behavior (cont.)</a:t>
            </a:r>
          </a:p>
        </p:txBody>
      </p:sp>
      <p:sp>
        <p:nvSpPr>
          <p:cNvPr id="3" name="Content Placeholder 2"/>
          <p:cNvSpPr>
            <a:spLocks noGrp="1"/>
          </p:cNvSpPr>
          <p:nvPr>
            <p:ph idx="1"/>
          </p:nvPr>
        </p:nvSpPr>
        <p:spPr/>
        <p:txBody>
          <a:bodyPr/>
          <a:lstStyle/>
          <a:p>
            <a:pPr marL="463550" indent="-463550"/>
            <a:r>
              <a:rPr lang="en-US" b="1" dirty="0"/>
              <a:t>b. 	</a:t>
            </a:r>
            <a:r>
              <a:rPr lang="en-US" dirty="0"/>
              <a:t>We again let </a:t>
            </a:r>
            <a:r>
              <a:rPr lang="en-US" i="1" dirty="0"/>
              <a:t>x </a:t>
            </a:r>
            <a:r>
              <a:rPr lang="en-US" dirty="0"/>
              <a:t>go to </a:t>
            </a:r>
            <a:r>
              <a:rPr lang="en-US" dirty="0">
                <a:sym typeface="Symbol"/>
              </a:rPr>
              <a:t></a:t>
            </a:r>
            <a:r>
              <a:rPr lang="en-US" dirty="0"/>
              <a:t> first. Then by an argument similar to the one given in part a., </a:t>
            </a:r>
            <a:r>
              <a:rPr lang="en-US" i="1" dirty="0"/>
              <a:t>x</a:t>
            </a:r>
            <a:r>
              <a:rPr lang="en-US" baseline="30000" dirty="0"/>
              <a:t>3</a:t>
            </a:r>
            <a:r>
              <a:rPr lang="en-US" dirty="0"/>
              <a:t> grows without bound. This tendency is not influenced by subtracting 7 from </a:t>
            </a:r>
            <a:r>
              <a:rPr lang="en-US" i="1" dirty="0"/>
              <a:t>x</a:t>
            </a:r>
            <a:r>
              <a:rPr lang="en-US" baseline="30000" dirty="0"/>
              <a:t>3</a:t>
            </a:r>
            <a:r>
              <a:rPr lang="en-US" dirty="0"/>
              <a:t>, so</a:t>
            </a:r>
          </a:p>
          <a:p>
            <a:pPr marL="463550" indent="-463550"/>
            <a:endParaRPr lang="en-US" dirty="0"/>
          </a:p>
          <a:p>
            <a:pPr marL="463550">
              <a:spcBef>
                <a:spcPts val="2400"/>
              </a:spcBef>
            </a:pPr>
            <a:r>
              <a:rPr lang="en-US" dirty="0"/>
              <a:t>If on the other hand, </a:t>
            </a:r>
            <a:r>
              <a:rPr lang="en-US" i="1" dirty="0"/>
              <a:t>x </a:t>
            </a:r>
            <a:r>
              <a:rPr lang="en-US" dirty="0"/>
              <a:t>goes to </a:t>
            </a:r>
            <a:r>
              <a:rPr lang="en-US" dirty="0">
                <a:latin typeface="Symbol" pitchFamily="18" charset="2"/>
              </a:rPr>
              <a:t>-</a:t>
            </a:r>
            <a:r>
              <a:rPr lang="en-US" dirty="0">
                <a:sym typeface="Symbol"/>
              </a:rPr>
              <a:t></a:t>
            </a:r>
            <a:r>
              <a:rPr lang="en-US" dirty="0"/>
              <a:t>, </a:t>
            </a:r>
            <a:r>
              <a:rPr lang="en-US" i="1" dirty="0"/>
              <a:t>x</a:t>
            </a:r>
            <a:r>
              <a:rPr lang="en-US" baseline="30000" dirty="0"/>
              <a:t>3</a:t>
            </a:r>
            <a:r>
              <a:rPr lang="en-US" dirty="0"/>
              <a:t> </a:t>
            </a:r>
            <a:r>
              <a:rPr lang="en-US" dirty="0">
                <a:latin typeface="Symbol" pitchFamily="18" charset="2"/>
              </a:rPr>
              <a:t>-</a:t>
            </a:r>
            <a:r>
              <a:rPr lang="en-US" dirty="0"/>
              <a:t> 7 will decrease without bound, since the cube of a negative number is negative. Thus, we conclude that</a:t>
            </a:r>
          </a:p>
        </p:txBody>
      </p:sp>
      <p:graphicFrame>
        <p:nvGraphicFramePr>
          <p:cNvPr id="115714" name="Object 2"/>
          <p:cNvGraphicFramePr>
            <a:graphicFrameLocks noChangeAspect="1"/>
          </p:cNvGraphicFramePr>
          <p:nvPr/>
        </p:nvGraphicFramePr>
        <p:xfrm>
          <a:off x="3651250" y="3238500"/>
          <a:ext cx="1841500" cy="571500"/>
        </p:xfrm>
        <a:graphic>
          <a:graphicData uri="http://schemas.openxmlformats.org/presentationml/2006/ole">
            <mc:AlternateContent xmlns:mc="http://schemas.openxmlformats.org/markup-compatibility/2006">
              <mc:Choice xmlns:v="urn:schemas-microsoft-com:vml" Requires="v">
                <p:oleObj name="Equation" r:id="rId2" imgW="1841500" imgH="571500" progId="Equation.DSMT4">
                  <p:embed/>
                </p:oleObj>
              </mc:Choice>
              <mc:Fallback>
                <p:oleObj name="Equation" r:id="rId2" imgW="1841500" imgH="5715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3238500"/>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3486150" y="5295900"/>
          <a:ext cx="2171700" cy="571500"/>
        </p:xfrm>
        <a:graphic>
          <a:graphicData uri="http://schemas.openxmlformats.org/presentationml/2006/ole">
            <mc:AlternateContent xmlns:mc="http://schemas.openxmlformats.org/markup-compatibility/2006">
              <mc:Choice xmlns:v="urn:schemas-microsoft-com:vml" Requires="v">
                <p:oleObj name="Equation" r:id="rId4" imgW="2171700" imgH="571500" progId="Equation.DSMT4">
                  <p:embed/>
                </p:oleObj>
              </mc:Choice>
              <mc:Fallback>
                <p:oleObj name="Equation" r:id="rId4" imgW="2171700" imgH="5715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5295900"/>
                        <a:ext cx="217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Graphs to Find Limits (cont.)</a:t>
            </a:r>
          </a:p>
        </p:txBody>
      </p:sp>
      <p:sp>
        <p:nvSpPr>
          <p:cNvPr id="3" name="Content Placeholder 2"/>
          <p:cNvSpPr>
            <a:spLocks noGrp="1"/>
          </p:cNvSpPr>
          <p:nvPr>
            <p:ph idx="1"/>
          </p:nvPr>
        </p:nvSpPr>
        <p:spPr>
          <a:xfrm>
            <a:off x="457200" y="1280160"/>
            <a:ext cx="8229600" cy="4572000"/>
          </a:xfrm>
        </p:spPr>
        <p:txBody>
          <a:bodyPr/>
          <a:lstStyle/>
          <a:p>
            <a:r>
              <a:rPr lang="en-US" dirty="0"/>
              <a:t>Also, since the graph is a nice, smooth, unbroken curve, we expect </a:t>
            </a:r>
            <a:r>
              <a:rPr lang="en-US" i="1" dirty="0"/>
              <a:t>f</a:t>
            </a:r>
            <a:r>
              <a:rPr lang="en-US" dirty="0"/>
              <a:t>(</a:t>
            </a:r>
            <a:r>
              <a:rPr lang="en-US" i="1" dirty="0"/>
              <a:t>x</a:t>
            </a:r>
            <a:r>
              <a:rPr lang="en-US" dirty="0"/>
              <a:t>) to be close to </a:t>
            </a:r>
            <a:r>
              <a:rPr lang="en-US" i="1" dirty="0"/>
              <a:t>L</a:t>
            </a:r>
            <a:r>
              <a:rPr lang="en-US" dirty="0"/>
              <a:t> if </a:t>
            </a:r>
            <a:r>
              <a:rPr lang="en-US" i="1" dirty="0"/>
              <a:t>x</a:t>
            </a:r>
            <a:r>
              <a:rPr lang="en-US" dirty="0"/>
              <a:t> is close to </a:t>
            </a:r>
            <a:r>
              <a:rPr lang="en-US" i="1" dirty="0"/>
              <a:t>c</a:t>
            </a:r>
            <a:r>
              <a:rPr lang="en-US" dirty="0"/>
              <a:t>. In other words, as </a:t>
            </a:r>
            <a:r>
              <a:rPr lang="en-US" i="1" dirty="0"/>
              <a:t>x</a:t>
            </a:r>
            <a:r>
              <a:rPr lang="en-US" dirty="0"/>
              <a:t> approaches </a:t>
            </a:r>
            <a:r>
              <a:rPr lang="en-US" i="1" dirty="0"/>
              <a:t>c</a:t>
            </a:r>
            <a:r>
              <a:rPr lang="en-US" dirty="0"/>
              <a:t> from either side along the </a:t>
            </a:r>
            <a:r>
              <a:rPr lang="en-US" i="1" dirty="0"/>
              <a:t>x</a:t>
            </a:r>
            <a:r>
              <a:rPr lang="en-US" dirty="0"/>
              <a:t>‑axis, </a:t>
            </a:r>
            <a:r>
              <a:rPr lang="en-US" i="1" dirty="0"/>
              <a:t>f</a:t>
            </a:r>
            <a:r>
              <a:rPr lang="en-US" dirty="0"/>
              <a:t>(</a:t>
            </a:r>
            <a:r>
              <a:rPr lang="en-US" i="1" dirty="0"/>
              <a:t>x</a:t>
            </a:r>
            <a:r>
              <a:rPr lang="en-US" dirty="0"/>
              <a:t>) will be approaching </a:t>
            </a:r>
            <a:r>
              <a:rPr lang="en-US" i="1" dirty="0"/>
              <a:t>L</a:t>
            </a:r>
            <a:r>
              <a:rPr lang="en-US" dirty="0"/>
              <a:t>, a fact we can confirm visually. As before, we can express this by writing </a:t>
            </a:r>
          </a:p>
        </p:txBody>
      </p:sp>
      <p:graphicFrame>
        <p:nvGraphicFramePr>
          <p:cNvPr id="2054" name="Object 6"/>
          <p:cNvGraphicFramePr>
            <a:graphicFrameLocks noChangeAspect="1"/>
          </p:cNvGraphicFramePr>
          <p:nvPr/>
        </p:nvGraphicFramePr>
        <p:xfrm>
          <a:off x="3727450" y="3695700"/>
          <a:ext cx="1689100" cy="571500"/>
        </p:xfrm>
        <a:graphic>
          <a:graphicData uri="http://schemas.openxmlformats.org/presentationml/2006/ole">
            <mc:AlternateContent xmlns:mc="http://schemas.openxmlformats.org/markup-compatibility/2006">
              <mc:Choice xmlns:v="urn:schemas-microsoft-com:vml" Requires="v">
                <p:oleObj name="Equation" r:id="rId2" imgW="1688367" imgH="571252" progId="Equation.DSMT4">
                  <p:embed/>
                </p:oleObj>
              </mc:Choice>
              <mc:Fallback>
                <p:oleObj name="Equation" r:id="rId2" imgW="1688367" imgH="571252"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450" y="3695700"/>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Limit Notation to Describe Unbounded Behavior (cont.)</a:t>
            </a:r>
          </a:p>
        </p:txBody>
      </p:sp>
      <p:sp>
        <p:nvSpPr>
          <p:cNvPr id="3" name="Content Placeholder 2"/>
          <p:cNvSpPr>
            <a:spLocks noGrp="1"/>
          </p:cNvSpPr>
          <p:nvPr>
            <p:ph idx="1"/>
          </p:nvPr>
        </p:nvSpPr>
        <p:spPr>
          <a:xfrm>
            <a:off x="457200" y="1280160"/>
            <a:ext cx="8229600" cy="4487382"/>
          </a:xfrm>
        </p:spPr>
        <p:txBody>
          <a:bodyPr>
            <a:spAutoFit/>
          </a:bodyPr>
          <a:lstStyle/>
          <a:p>
            <a:pPr marL="463550" indent="-463550"/>
            <a:r>
              <a:rPr lang="en-US" b="1" dirty="0"/>
              <a:t>c. 	</a:t>
            </a:r>
            <a:r>
              <a:rPr lang="en-US" dirty="0"/>
              <a:t>As for the function </a:t>
            </a:r>
            <a:r>
              <a:rPr lang="en-US" i="1" dirty="0"/>
              <a:t>h</a:t>
            </a:r>
            <a:r>
              <a:rPr lang="en-US" dirty="0"/>
              <a:t>, we will first argue that its values grow without bound as </a:t>
            </a:r>
            <a:r>
              <a:rPr lang="en-US" i="1" dirty="0"/>
              <a:t>x</a:t>
            </a:r>
            <a:r>
              <a:rPr lang="en-US" dirty="0"/>
              <a:t> tends toward </a:t>
            </a:r>
            <a:r>
              <a:rPr lang="en-US" dirty="0">
                <a:sym typeface="Symbol"/>
              </a:rPr>
              <a:t></a:t>
            </a:r>
            <a:r>
              <a:rPr lang="en-US" dirty="0"/>
              <a:t>. The reasoning is as follows. It is clear that the first term, </a:t>
            </a:r>
            <a:r>
              <a:rPr lang="en-US" i="1" dirty="0"/>
              <a:t>x</a:t>
            </a:r>
            <a:r>
              <a:rPr lang="en-US" baseline="30000" dirty="0"/>
              <a:t>5</a:t>
            </a:r>
            <a:r>
              <a:rPr lang="en-US" dirty="0"/>
              <a:t> increases without bound as </a:t>
            </a:r>
            <a:r>
              <a:rPr lang="en-US" i="1" dirty="0"/>
              <a:t>x</a:t>
            </a:r>
            <a:r>
              <a:rPr lang="en-US" dirty="0"/>
              <a:t> goes to </a:t>
            </a:r>
            <a:r>
              <a:rPr lang="en-US" dirty="0">
                <a:sym typeface="Symbol"/>
              </a:rPr>
              <a:t></a:t>
            </a:r>
            <a:r>
              <a:rPr lang="en-US" dirty="0"/>
              <a:t>. And as </a:t>
            </a:r>
            <a:r>
              <a:rPr lang="en-US" i="1" dirty="0"/>
              <a:t>x</a:t>
            </a:r>
            <a:r>
              <a:rPr lang="en-US" dirty="0"/>
              <a:t> grows, the fifth‑degree term increases so much faster than the quadratic term, that their difference </a:t>
            </a:r>
            <a:r>
              <a:rPr lang="en-US" i="1" dirty="0"/>
              <a:t>x</a:t>
            </a:r>
            <a:r>
              <a:rPr lang="en-US" baseline="30000" dirty="0"/>
              <a:t>5</a:t>
            </a:r>
            <a:r>
              <a:rPr lang="en-US" dirty="0"/>
              <a:t> </a:t>
            </a:r>
            <a:r>
              <a:rPr lang="en-US" dirty="0">
                <a:latin typeface="Symbol" pitchFamily="18" charset="2"/>
              </a:rPr>
              <a:t>-</a:t>
            </a:r>
            <a:r>
              <a:rPr lang="en-US" dirty="0"/>
              <a:t> 6</a:t>
            </a:r>
            <a:r>
              <a:rPr lang="en-US" i="1" dirty="0"/>
              <a:t>x</a:t>
            </a:r>
            <a:r>
              <a:rPr lang="en-US" baseline="30000" dirty="0"/>
              <a:t>2</a:t>
            </a:r>
            <a:r>
              <a:rPr lang="en-US" dirty="0"/>
              <a:t> still increases. As an illustration, </a:t>
            </a:r>
            <a:r>
              <a:rPr lang="en-US" dirty="0">
                <a:solidFill>
                  <a:srgbClr val="355F91"/>
                </a:solidFill>
              </a:rPr>
              <a:t>when </a:t>
            </a:r>
            <a:r>
              <a:rPr lang="en-US" i="1" dirty="0">
                <a:solidFill>
                  <a:srgbClr val="355F91"/>
                </a:solidFill>
              </a:rPr>
              <a:t>x</a:t>
            </a:r>
            <a:r>
              <a:rPr lang="en-US" dirty="0">
                <a:solidFill>
                  <a:srgbClr val="355F91"/>
                </a:solidFill>
              </a:rPr>
              <a:t> = 3, </a:t>
            </a:r>
            <a:r>
              <a:rPr lang="en-US" i="1" dirty="0">
                <a:solidFill>
                  <a:srgbClr val="355F91"/>
                </a:solidFill>
              </a:rPr>
              <a:t>x</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a:t>
            </a:r>
            <a:r>
              <a:rPr lang="en-US" i="1" dirty="0">
                <a:solidFill>
                  <a:srgbClr val="355F91"/>
                </a:solidFill>
              </a:rPr>
              <a:t>x</a:t>
            </a:r>
            <a:r>
              <a:rPr lang="en-US" baseline="30000" dirty="0">
                <a:solidFill>
                  <a:srgbClr val="355F91"/>
                </a:solidFill>
              </a:rPr>
              <a:t>2</a:t>
            </a:r>
            <a:r>
              <a:rPr lang="en-US" dirty="0">
                <a:solidFill>
                  <a:srgbClr val="355F91"/>
                </a:solidFill>
              </a:rPr>
              <a:t> = 3</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 ⋅ 9 = 243 </a:t>
            </a:r>
            <a:r>
              <a:rPr lang="en-US" dirty="0">
                <a:solidFill>
                  <a:srgbClr val="355F91"/>
                </a:solidFill>
                <a:latin typeface="Symbol" pitchFamily="18" charset="2"/>
              </a:rPr>
              <a:t>-</a:t>
            </a:r>
            <a:r>
              <a:rPr lang="en-US" dirty="0">
                <a:solidFill>
                  <a:srgbClr val="355F91"/>
                </a:solidFill>
              </a:rPr>
              <a:t> 54 = 189, but when, say, </a:t>
            </a:r>
            <a:r>
              <a:rPr lang="en-US" i="1" dirty="0">
                <a:solidFill>
                  <a:srgbClr val="355F91"/>
                </a:solidFill>
              </a:rPr>
              <a:t>x</a:t>
            </a:r>
            <a:r>
              <a:rPr lang="en-US" dirty="0">
                <a:solidFill>
                  <a:srgbClr val="355F91"/>
                </a:solidFill>
              </a:rPr>
              <a:t> = 10, </a:t>
            </a:r>
            <a:r>
              <a:rPr lang="en-US" i="1" dirty="0">
                <a:solidFill>
                  <a:srgbClr val="355F91"/>
                </a:solidFill>
              </a:rPr>
              <a:t>x</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a:t>
            </a:r>
            <a:r>
              <a:rPr lang="en-US" i="1" dirty="0">
                <a:solidFill>
                  <a:srgbClr val="355F91"/>
                </a:solidFill>
              </a:rPr>
              <a:t>x</a:t>
            </a:r>
            <a:r>
              <a:rPr lang="en-US" baseline="30000" dirty="0">
                <a:solidFill>
                  <a:srgbClr val="355F91"/>
                </a:solidFill>
              </a:rPr>
              <a:t>2</a:t>
            </a:r>
            <a:r>
              <a:rPr lang="en-US" dirty="0">
                <a:solidFill>
                  <a:srgbClr val="355F91"/>
                </a:solidFill>
              </a:rPr>
              <a:t> = 10</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 ⋅ 10</a:t>
            </a:r>
            <a:r>
              <a:rPr lang="en-US" baseline="30000" dirty="0">
                <a:solidFill>
                  <a:srgbClr val="355F91"/>
                </a:solidFill>
              </a:rPr>
              <a:t>2</a:t>
            </a:r>
            <a:r>
              <a:rPr lang="en-US" dirty="0">
                <a:solidFill>
                  <a:srgbClr val="355F91"/>
                </a:solidFill>
              </a:rPr>
              <a:t> </a:t>
            </a:r>
          </a:p>
          <a:p>
            <a:pPr marL="463550" indent="-463550">
              <a:spcBef>
                <a:spcPts val="0"/>
              </a:spcBef>
            </a:pPr>
            <a:r>
              <a:rPr lang="en-US" dirty="0">
                <a:solidFill>
                  <a:srgbClr val="355F91"/>
                </a:solidFill>
              </a:rPr>
              <a:t>	= 100,000 </a:t>
            </a:r>
            <a:r>
              <a:rPr lang="en-US" dirty="0">
                <a:solidFill>
                  <a:srgbClr val="355F91"/>
                </a:solidFill>
                <a:latin typeface="Symbol" pitchFamily="18" charset="2"/>
              </a:rPr>
              <a:t>-</a:t>
            </a:r>
            <a:r>
              <a:rPr lang="en-US" dirty="0">
                <a:solidFill>
                  <a:srgbClr val="355F91"/>
                </a:solidFill>
              </a:rPr>
              <a:t> 600 = 99,400.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Limit Notation to Describe Unbounded Behavior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Adding 3 to the previous expression (or adding or subtracting any constant, for that matter) will not change the increasing tendency of the function values, so we conclude that</a:t>
            </a:r>
          </a:p>
        </p:txBody>
      </p:sp>
      <p:graphicFrame>
        <p:nvGraphicFramePr>
          <p:cNvPr id="116738" name="Object 2"/>
          <p:cNvGraphicFramePr>
            <a:graphicFrameLocks noChangeAspect="1"/>
          </p:cNvGraphicFramePr>
          <p:nvPr/>
        </p:nvGraphicFramePr>
        <p:xfrm>
          <a:off x="3651250" y="3143250"/>
          <a:ext cx="1841500" cy="571500"/>
        </p:xfrm>
        <a:graphic>
          <a:graphicData uri="http://schemas.openxmlformats.org/presentationml/2006/ole">
            <mc:AlternateContent xmlns:mc="http://schemas.openxmlformats.org/markup-compatibility/2006">
              <mc:Choice xmlns:v="urn:schemas-microsoft-com:vml" Requires="v">
                <p:oleObj name="Equation" r:id="rId2" imgW="1841500" imgH="571500" progId="Equation.DSMT4">
                  <p:embed/>
                </p:oleObj>
              </mc:Choice>
              <mc:Fallback>
                <p:oleObj name="Equation" r:id="rId2" imgW="1841500" imgH="5715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3143250"/>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Limit Notation to Describe Unbounded Behavior (cont.)</a:t>
            </a:r>
          </a:p>
        </p:txBody>
      </p:sp>
      <p:sp>
        <p:nvSpPr>
          <p:cNvPr id="3" name="Content Placeholder 2"/>
          <p:cNvSpPr>
            <a:spLocks noGrp="1"/>
          </p:cNvSpPr>
          <p:nvPr>
            <p:ph idx="1"/>
          </p:nvPr>
        </p:nvSpPr>
        <p:spPr/>
        <p:txBody>
          <a:bodyPr/>
          <a:lstStyle/>
          <a:p>
            <a:r>
              <a:rPr lang="en-US" dirty="0"/>
              <a:t>We can argue in a similar fashion in the case of </a:t>
            </a:r>
            <a:r>
              <a:rPr lang="en-US" i="1" dirty="0"/>
              <a:t>x </a:t>
            </a:r>
            <a:r>
              <a:rPr lang="en-US" dirty="0"/>
              <a:t>going to </a:t>
            </a:r>
            <a:r>
              <a:rPr lang="en-US" dirty="0">
                <a:latin typeface="Symbol" pitchFamily="18" charset="2"/>
              </a:rPr>
              <a:t>-</a:t>
            </a:r>
            <a:r>
              <a:rPr lang="en-US" dirty="0">
                <a:sym typeface="Symbol"/>
              </a:rPr>
              <a:t></a:t>
            </a:r>
            <a:r>
              <a:rPr lang="en-US" dirty="0"/>
              <a:t>, but since the fifth power of a negative number is negative, </a:t>
            </a:r>
            <a:r>
              <a:rPr lang="en-US" i="1" dirty="0"/>
              <a:t>x</a:t>
            </a:r>
            <a:r>
              <a:rPr lang="en-US" baseline="30000" dirty="0"/>
              <a:t>5</a:t>
            </a:r>
            <a:r>
              <a:rPr lang="en-US" dirty="0"/>
              <a:t> </a:t>
            </a:r>
            <a:r>
              <a:rPr lang="en-US" i="1" dirty="0"/>
              <a:t>decreases</a:t>
            </a:r>
            <a:r>
              <a:rPr lang="en-US" dirty="0"/>
              <a:t> without bound in this case. This time, however, subtracting 6</a:t>
            </a:r>
            <a:r>
              <a:rPr lang="en-US" i="1" dirty="0"/>
              <a:t>x</a:t>
            </a:r>
            <a:r>
              <a:rPr lang="en-US" baseline="30000" dirty="0"/>
              <a:t>2</a:t>
            </a:r>
            <a:r>
              <a:rPr lang="en-US" dirty="0"/>
              <a:t> only helps (but like before, the quadratic term would not be able to change the process, even if we added it to </a:t>
            </a:r>
            <a:r>
              <a:rPr lang="en-US" i="1" dirty="0"/>
              <a:t>x</a:t>
            </a:r>
            <a:r>
              <a:rPr lang="en-US" baseline="30000" dirty="0"/>
              <a:t>5</a:t>
            </a:r>
            <a:r>
              <a:rPr lang="en-US" dirty="0"/>
              <a:t>). Again, the constant term is immaterial from the perspective of the tendency of the function values, so we conclude that</a:t>
            </a:r>
          </a:p>
        </p:txBody>
      </p:sp>
      <p:graphicFrame>
        <p:nvGraphicFramePr>
          <p:cNvPr id="118786" name="Object 2"/>
          <p:cNvGraphicFramePr>
            <a:graphicFrameLocks noChangeAspect="1"/>
          </p:cNvGraphicFramePr>
          <p:nvPr/>
        </p:nvGraphicFramePr>
        <p:xfrm>
          <a:off x="3492500" y="4914900"/>
          <a:ext cx="2159000" cy="571500"/>
        </p:xfrm>
        <a:graphic>
          <a:graphicData uri="http://schemas.openxmlformats.org/presentationml/2006/ole">
            <mc:AlternateContent xmlns:mc="http://schemas.openxmlformats.org/markup-compatibility/2006">
              <mc:Choice xmlns:v="urn:schemas-microsoft-com:vml" Requires="v">
                <p:oleObj name="Equation" r:id="rId2" imgW="2159000" imgH="571500" progId="Equation.DSMT4">
                  <p:embed/>
                </p:oleObj>
              </mc:Choice>
              <mc:Fallback>
                <p:oleObj name="Equation" r:id="rId2" imgW="2159000" imgH="5715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914900"/>
                        <a:ext cx="2159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a:t>
            </a:r>
          </a:p>
        </p:txBody>
      </p:sp>
      <p:sp>
        <p:nvSpPr>
          <p:cNvPr id="3" name="Content Placeholder 2"/>
          <p:cNvSpPr>
            <a:spLocks noGrp="1"/>
          </p:cNvSpPr>
          <p:nvPr>
            <p:ph idx="1"/>
          </p:nvPr>
        </p:nvSpPr>
        <p:spPr>
          <a:xfrm>
            <a:off x="457200" y="1280160"/>
            <a:ext cx="8229600" cy="4632037"/>
          </a:xfrm>
        </p:spPr>
        <p:txBody>
          <a:bodyPr>
            <a:spAutoFit/>
          </a:bodyPr>
          <a:lstStyle/>
          <a:p>
            <a:r>
              <a:rPr lang="en-US" dirty="0"/>
              <a:t>Consider the function </a:t>
            </a:r>
          </a:p>
          <a:p>
            <a:pPr>
              <a:spcBef>
                <a:spcPts val="1800"/>
              </a:spcBef>
            </a:pPr>
            <a:r>
              <a:rPr lang="en-US" dirty="0"/>
              <a:t>If we needed to determine the behavior of this function as </a:t>
            </a:r>
            <a:r>
              <a:rPr lang="en-US" i="1" dirty="0"/>
              <a:t>x </a:t>
            </a:r>
            <a:r>
              <a:rPr lang="en-US" dirty="0"/>
              <a:t>goes to 0, without the benefit of the tools we will soon encounter, we might take several different approaches. One approach would be to note that the denominator of the fraction goes to 0 as </a:t>
            </a:r>
            <a:r>
              <a:rPr lang="en-US" i="1" dirty="0"/>
              <a:t>x</a:t>
            </a:r>
            <a:r>
              <a:rPr lang="en-US" dirty="0"/>
              <a:t> goes to 0, so we might guess that the function “blows up”, that is, increases in magnitude without bound. That guess would be wrong—our analysis so far misses an important fact. </a:t>
            </a:r>
          </a:p>
        </p:txBody>
      </p:sp>
      <p:graphicFrame>
        <p:nvGraphicFramePr>
          <p:cNvPr id="154626" name="Object 2"/>
          <p:cNvGraphicFramePr>
            <a:graphicFrameLocks noChangeAspect="1"/>
          </p:cNvGraphicFramePr>
          <p:nvPr/>
        </p:nvGraphicFramePr>
        <p:xfrm>
          <a:off x="3735848" y="1020096"/>
          <a:ext cx="2755900" cy="952500"/>
        </p:xfrm>
        <a:graphic>
          <a:graphicData uri="http://schemas.openxmlformats.org/presentationml/2006/ole">
            <mc:AlternateContent xmlns:mc="http://schemas.openxmlformats.org/markup-compatibility/2006">
              <mc:Choice xmlns:v="urn:schemas-microsoft-com:vml" Requires="v">
                <p:oleObj name="Equation" r:id="rId2" imgW="2755800" imgH="952200" progId="Equation.DSMT4">
                  <p:embed/>
                </p:oleObj>
              </mc:Choice>
              <mc:Fallback>
                <p:oleObj name="Equation" r:id="rId2" imgW="27558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848" y="1020096"/>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 (cont.)</a:t>
            </a:r>
          </a:p>
        </p:txBody>
      </p:sp>
      <p:sp>
        <p:nvSpPr>
          <p:cNvPr id="3" name="Content Placeholder 2"/>
          <p:cNvSpPr>
            <a:spLocks noGrp="1"/>
          </p:cNvSpPr>
          <p:nvPr>
            <p:ph idx="1"/>
          </p:nvPr>
        </p:nvSpPr>
        <p:spPr>
          <a:xfrm>
            <a:off x="457200" y="1280160"/>
            <a:ext cx="8229600" cy="4487382"/>
          </a:xfrm>
        </p:spPr>
        <p:txBody>
          <a:bodyPr>
            <a:spAutoFit/>
          </a:bodyPr>
          <a:lstStyle/>
          <a:p>
            <a:r>
              <a:rPr lang="en-US" dirty="0"/>
              <a:t>A closer examination of the fraction reveals that the numerator also approaches 0 as </a:t>
            </a:r>
            <a:r>
              <a:rPr lang="en-US" i="1" dirty="0"/>
              <a:t>x</a:t>
            </a:r>
            <a:r>
              <a:rPr lang="en-US" dirty="0"/>
              <a:t> goes to 0, and this common situation can lead to a variety of possible outcomes. </a:t>
            </a:r>
          </a:p>
          <a:p>
            <a:r>
              <a:rPr lang="en-US" dirty="0"/>
              <a:t>A second approach would be to evaluate this function for a number of values of </a:t>
            </a:r>
            <a:r>
              <a:rPr lang="en-US" i="1" dirty="0"/>
              <a:t>x</a:t>
            </a:r>
            <a:r>
              <a:rPr lang="en-US" dirty="0"/>
              <a:t> that are increasingly small; this may or may not lead to a correct guess for the limit, depending on the specific values chosen for </a:t>
            </a:r>
            <a:r>
              <a:rPr lang="en-US" i="1" dirty="0"/>
              <a:t>x</a:t>
            </a:r>
            <a:r>
              <a:rPr lang="en-US" dirty="0"/>
              <a:t> and the technology used to calculate the values of the function (see Table 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And a third approach would be to use a graphing calculator (see Figure 13) or computer algebra system (see Figure 14) to graph the function near 0. Again, this may or may not lead to a correct guess, depending on the viewing window specified for the graph.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 (cont.)</a:t>
            </a:r>
          </a:p>
        </p:txBody>
      </p:sp>
      <p:grpSp>
        <p:nvGrpSpPr>
          <p:cNvPr id="11" name="Group 10"/>
          <p:cNvGrpSpPr/>
          <p:nvPr/>
        </p:nvGrpSpPr>
        <p:grpSpPr>
          <a:xfrm>
            <a:off x="457200" y="1752600"/>
            <a:ext cx="2468880" cy="2885420"/>
            <a:chOff x="228600" y="1752600"/>
            <a:chExt cx="2468880" cy="2885420"/>
          </a:xfrm>
        </p:grpSpPr>
        <p:graphicFrame>
          <p:nvGraphicFramePr>
            <p:cNvPr id="9" name="Content Placeholder 3"/>
            <p:cNvGraphicFramePr>
              <a:graphicFrameLocks/>
            </p:cNvGraphicFramePr>
            <p:nvPr/>
          </p:nvGraphicFramePr>
          <p:xfrm>
            <a:off x="228600" y="1752600"/>
            <a:ext cx="2468880" cy="22860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370840">
                  <a:tc>
                    <a:txBody>
                      <a:bodyPr/>
                      <a:lstStyle/>
                      <a:p>
                        <a:pPr algn="ctr"/>
                        <a:r>
                          <a:rPr lang="en-US" sz="2400" i="1" dirty="0"/>
                          <a:t>x</a:t>
                        </a:r>
                      </a:p>
                    </a:txBody>
                    <a:tcPr anchor="ctr"/>
                  </a:tc>
                  <a:tc>
                    <a:txBody>
                      <a:bodyPr/>
                      <a:lstStyle/>
                      <a:p>
                        <a:pPr algn="ctr"/>
                        <a:r>
                          <a:rPr lang="en-US" sz="2400" i="1" dirty="0"/>
                          <a:t>f</a:t>
                        </a:r>
                        <a:r>
                          <a:rPr lang="en-US" sz="2400" dirty="0"/>
                          <a:t>(</a:t>
                        </a:r>
                        <a:r>
                          <a:rPr lang="en-US" sz="2400" i="1" dirty="0"/>
                          <a:t>x</a:t>
                        </a:r>
                        <a:r>
                          <a:rPr lang="en-US" sz="2400" dirty="0"/>
                          <a:t>)</a:t>
                        </a:r>
                      </a:p>
                    </a:txBody>
                    <a:tcPr anchor="ctr"/>
                  </a:tc>
                  <a:extLst>
                    <a:ext uri="{0D108BD9-81ED-4DB2-BD59-A6C34878D82A}">
                      <a16:rowId xmlns:a16="http://schemas.microsoft.com/office/drawing/2014/main" val="10000"/>
                    </a:ext>
                  </a:extLst>
                </a:tr>
                <a:tr h="370840">
                  <a:tc>
                    <a:txBody>
                      <a:bodyPr/>
                      <a:lstStyle/>
                      <a:p>
                        <a:pPr algn="l"/>
                        <a:r>
                          <a:rPr lang="en-US" sz="2400" dirty="0"/>
                          <a:t>0.00001</a:t>
                        </a:r>
                      </a:p>
                    </a:txBody>
                    <a:tcPr anchor="ctr"/>
                  </a:tc>
                  <a:tc>
                    <a:txBody>
                      <a:bodyPr/>
                      <a:lstStyle/>
                      <a:p>
                        <a:pPr algn="l"/>
                        <a:r>
                          <a:rPr lang="en-US" sz="2400" dirty="0"/>
                          <a:t>0.25</a:t>
                        </a:r>
                      </a:p>
                    </a:txBody>
                    <a:tcPr anchor="ctr"/>
                  </a:tc>
                  <a:extLst>
                    <a:ext uri="{0D108BD9-81ED-4DB2-BD59-A6C34878D82A}">
                      <a16:rowId xmlns:a16="http://schemas.microsoft.com/office/drawing/2014/main" val="10001"/>
                    </a:ext>
                  </a:extLst>
                </a:tr>
                <a:tr h="370840">
                  <a:tc>
                    <a:txBody>
                      <a:bodyPr/>
                      <a:lstStyle/>
                      <a:p>
                        <a:pPr algn="l"/>
                        <a:r>
                          <a:rPr lang="en-US" sz="2400" dirty="0"/>
                          <a:t>0.000001</a:t>
                        </a:r>
                      </a:p>
                    </a:txBody>
                    <a:tcPr anchor="ctr"/>
                  </a:tc>
                  <a:tc>
                    <a:txBody>
                      <a:bodyPr/>
                      <a:lstStyle/>
                      <a:p>
                        <a:pPr algn="l"/>
                        <a:r>
                          <a:rPr lang="en-US" sz="2400" dirty="0"/>
                          <a:t>0.2</a:t>
                        </a:r>
                      </a:p>
                    </a:txBody>
                    <a:tcPr anchor="ctr"/>
                  </a:tc>
                  <a:extLst>
                    <a:ext uri="{0D108BD9-81ED-4DB2-BD59-A6C34878D82A}">
                      <a16:rowId xmlns:a16="http://schemas.microsoft.com/office/drawing/2014/main" val="10002"/>
                    </a:ext>
                  </a:extLst>
                </a:tr>
                <a:tr h="370840">
                  <a:tc>
                    <a:txBody>
                      <a:bodyPr/>
                      <a:lstStyle/>
                      <a:p>
                        <a:pPr algn="l"/>
                        <a:r>
                          <a:rPr lang="en-US" sz="2400" dirty="0"/>
                          <a:t>0.0000001</a:t>
                        </a:r>
                      </a:p>
                    </a:txBody>
                    <a:tcPr anchor="ctr"/>
                  </a:tc>
                  <a:tc>
                    <a:txBody>
                      <a:bodyPr/>
                      <a:lstStyle/>
                      <a:p>
                        <a:pPr algn="l"/>
                        <a:r>
                          <a:rPr lang="en-US" sz="2400" dirty="0"/>
                          <a:t>0</a:t>
                        </a:r>
                      </a:p>
                    </a:txBody>
                    <a:tcPr anchor="ctr"/>
                  </a:tc>
                  <a:extLst>
                    <a:ext uri="{0D108BD9-81ED-4DB2-BD59-A6C34878D82A}">
                      <a16:rowId xmlns:a16="http://schemas.microsoft.com/office/drawing/2014/main" val="10003"/>
                    </a:ext>
                  </a:extLst>
                </a:tr>
                <a:tr h="370840">
                  <a:tc>
                    <a:txBody>
                      <a:bodyPr/>
                      <a:lstStyle/>
                      <a:p>
                        <a:pPr algn="l"/>
                        <a:r>
                          <a:rPr lang="en-US" sz="2400" dirty="0"/>
                          <a:t>0.00000001</a:t>
                        </a:r>
                      </a:p>
                    </a:txBody>
                    <a:tcPr anchor="ctr"/>
                  </a:tc>
                  <a:tc>
                    <a:txBody>
                      <a:bodyPr/>
                      <a:lstStyle/>
                      <a:p>
                        <a:pPr algn="l"/>
                        <a:r>
                          <a:rPr lang="en-US" sz="2400" dirty="0"/>
                          <a:t>0</a:t>
                        </a:r>
                      </a:p>
                    </a:txBody>
                    <a:tcPr anchor="ctr"/>
                  </a:tc>
                  <a:extLst>
                    <a:ext uri="{0D108BD9-81ED-4DB2-BD59-A6C34878D82A}">
                      <a16:rowId xmlns:a16="http://schemas.microsoft.com/office/drawing/2014/main" val="10004"/>
                    </a:ext>
                  </a:extLst>
                </a:tr>
              </a:tbl>
            </a:graphicData>
          </a:graphic>
        </p:graphicFrame>
        <p:sp>
          <p:nvSpPr>
            <p:cNvPr id="10" name="Rectangle 9"/>
            <p:cNvSpPr/>
            <p:nvPr/>
          </p:nvSpPr>
          <p:spPr>
            <a:xfrm>
              <a:off x="843287" y="4114800"/>
              <a:ext cx="1239506" cy="523220"/>
            </a:xfrm>
            <a:prstGeom prst="rect">
              <a:avLst/>
            </a:prstGeom>
          </p:spPr>
          <p:txBody>
            <a:bodyPr wrap="none">
              <a:spAutoFit/>
            </a:bodyPr>
            <a:lstStyle/>
            <a:p>
              <a:r>
                <a:rPr lang="en-US" sz="2800" b="1" dirty="0"/>
                <a:t>Table 1</a:t>
              </a:r>
            </a:p>
          </p:txBody>
        </p:sp>
      </p:grpSp>
      <p:sp>
        <p:nvSpPr>
          <p:cNvPr id="13" name="Rectangle 12"/>
          <p:cNvSpPr/>
          <p:nvPr/>
        </p:nvSpPr>
        <p:spPr>
          <a:xfrm>
            <a:off x="2583180" y="4831100"/>
            <a:ext cx="1552797" cy="523220"/>
          </a:xfrm>
          <a:prstGeom prst="rect">
            <a:avLst/>
          </a:prstGeom>
        </p:spPr>
        <p:txBody>
          <a:bodyPr wrap="none">
            <a:spAutoFit/>
          </a:bodyPr>
          <a:lstStyle/>
          <a:p>
            <a:r>
              <a:rPr lang="en-US" sz="2800" b="1" dirty="0"/>
              <a:t>Figure 13</a:t>
            </a:r>
          </a:p>
        </p:txBody>
      </p:sp>
      <p:grpSp>
        <p:nvGrpSpPr>
          <p:cNvPr id="16" name="Group 15"/>
          <p:cNvGrpSpPr/>
          <p:nvPr/>
        </p:nvGrpSpPr>
        <p:grpSpPr>
          <a:xfrm>
            <a:off x="3498210" y="4724400"/>
            <a:ext cx="4572000" cy="1143070"/>
            <a:chOff x="3351950" y="4944922"/>
            <a:chExt cx="4572000" cy="1143070"/>
          </a:xfrm>
        </p:grpSpPr>
        <p:sp>
          <p:nvSpPr>
            <p:cNvPr id="14" name="Rectangle 13"/>
            <p:cNvSpPr/>
            <p:nvPr/>
          </p:nvSpPr>
          <p:spPr>
            <a:xfrm>
              <a:off x="3351950" y="4944922"/>
              <a:ext cx="4572000" cy="1143070"/>
            </a:xfrm>
            <a:prstGeom prst="rect">
              <a:avLst/>
            </a:prstGeom>
          </p:spPr>
          <p:txBody>
            <a:bodyPr>
              <a:spAutoFit/>
            </a:bodyPr>
            <a:lstStyle/>
            <a:p>
              <a:pPr>
                <a:lnSpc>
                  <a:spcPct val="150000"/>
                </a:lnSpc>
              </a:pPr>
              <a:r>
                <a:rPr lang="en-US" sz="2400" dirty="0"/>
                <a:t>        Exploring</a:t>
              </a:r>
            </a:p>
            <a:p>
              <a:pPr>
                <a:lnSpc>
                  <a:spcPct val="150000"/>
                </a:lnSpc>
              </a:pPr>
              <a:r>
                <a:rPr lang="en-US" sz="2400" dirty="0"/>
                <a:t>Using a Graphing Calculator</a:t>
              </a:r>
            </a:p>
          </p:txBody>
        </p:sp>
        <p:graphicFrame>
          <p:nvGraphicFramePr>
            <p:cNvPr id="180225" name="Object 1"/>
            <p:cNvGraphicFramePr>
              <a:graphicFrameLocks noChangeAspect="1"/>
            </p:cNvGraphicFramePr>
            <p:nvPr>
              <p:extLst>
                <p:ext uri="{D42A27DB-BD31-4B8C-83A1-F6EECF244321}">
                  <p14:modId xmlns:p14="http://schemas.microsoft.com/office/powerpoint/2010/main" val="2208684453"/>
                </p:ext>
              </p:extLst>
            </p:nvPr>
          </p:nvGraphicFramePr>
          <p:xfrm>
            <a:off x="5293889" y="5121488"/>
            <a:ext cx="1028700" cy="508000"/>
          </p:xfrm>
          <a:graphic>
            <a:graphicData uri="http://schemas.openxmlformats.org/presentationml/2006/ole">
              <mc:AlternateContent xmlns:mc="http://schemas.openxmlformats.org/markup-compatibility/2006">
                <mc:Choice xmlns:v="urn:schemas-microsoft-com:vml" Requires="v">
                  <p:oleObj name="Equation" r:id="rId2" imgW="1028520" imgH="507960" progId="Equation.DSMT4">
                    <p:embed/>
                  </p:oleObj>
                </mc:Choice>
                <mc:Fallback>
                  <p:oleObj name="Equation" r:id="rId2" imgW="1028520" imgH="50796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889" y="5121488"/>
                          <a:ext cx="1028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 name="Picture 5">
            <a:extLst>
              <a:ext uri="{FF2B5EF4-FFF2-40B4-BE49-F238E27FC236}">
                <a16:creationId xmlns:a16="http://schemas.microsoft.com/office/drawing/2014/main" id="{B8F0F481-BB43-9504-DD8E-6FA85089C1A7}"/>
              </a:ext>
            </a:extLst>
          </p:cNvPr>
          <p:cNvPicPr>
            <a:picLocks noChangeAspect="1"/>
          </p:cNvPicPr>
          <p:nvPr/>
        </p:nvPicPr>
        <p:blipFill>
          <a:blip r:embed="rId4"/>
          <a:stretch>
            <a:fillRect/>
          </a:stretch>
        </p:blipFill>
        <p:spPr>
          <a:xfrm>
            <a:off x="3038057" y="1752600"/>
            <a:ext cx="2916442" cy="2600583"/>
          </a:xfrm>
          <a:prstGeom prst="rect">
            <a:avLst/>
          </a:prstGeom>
        </p:spPr>
      </p:pic>
      <p:pic>
        <p:nvPicPr>
          <p:cNvPr id="18" name="Picture 17">
            <a:extLst>
              <a:ext uri="{FF2B5EF4-FFF2-40B4-BE49-F238E27FC236}">
                <a16:creationId xmlns:a16="http://schemas.microsoft.com/office/drawing/2014/main" id="{2D60CD64-8C2E-0AE4-CF88-AD3A3D931D70}"/>
              </a:ext>
            </a:extLst>
          </p:cNvPr>
          <p:cNvPicPr>
            <a:picLocks noChangeAspect="1"/>
          </p:cNvPicPr>
          <p:nvPr/>
        </p:nvPicPr>
        <p:blipFill>
          <a:blip r:embed="rId5"/>
          <a:stretch>
            <a:fillRect/>
          </a:stretch>
        </p:blipFill>
        <p:spPr>
          <a:xfrm>
            <a:off x="5954499" y="1741170"/>
            <a:ext cx="2732301" cy="243850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 (cont.)</a:t>
            </a:r>
          </a:p>
        </p:txBody>
      </p:sp>
      <p:pic>
        <p:nvPicPr>
          <p:cNvPr id="184322" name="Picture 2"/>
          <p:cNvPicPr>
            <a:picLocks noChangeAspect="1" noChangeArrowheads="1"/>
          </p:cNvPicPr>
          <p:nvPr/>
        </p:nvPicPr>
        <p:blipFill>
          <a:blip r:embed="rId2" cstate="print"/>
          <a:srcRect b="10902"/>
          <a:stretch>
            <a:fillRect/>
          </a:stretch>
        </p:blipFill>
        <p:spPr bwMode="auto">
          <a:xfrm>
            <a:off x="457199" y="1558004"/>
            <a:ext cx="8301079" cy="2823496"/>
          </a:xfrm>
          <a:prstGeom prst="rect">
            <a:avLst/>
          </a:prstGeom>
          <a:noFill/>
          <a:ln w="9525">
            <a:noFill/>
            <a:miter lim="800000"/>
            <a:headEnd/>
            <a:tailEnd/>
          </a:ln>
        </p:spPr>
      </p:pic>
      <p:grpSp>
        <p:nvGrpSpPr>
          <p:cNvPr id="9" name="Group 8"/>
          <p:cNvGrpSpPr/>
          <p:nvPr/>
        </p:nvGrpSpPr>
        <p:grpSpPr>
          <a:xfrm>
            <a:off x="609600" y="4724400"/>
            <a:ext cx="8763000" cy="537496"/>
            <a:chOff x="228600" y="5029200"/>
            <a:chExt cx="8763000" cy="537496"/>
          </a:xfrm>
        </p:grpSpPr>
        <p:sp>
          <p:nvSpPr>
            <p:cNvPr id="7" name="Rectangle 6"/>
            <p:cNvSpPr/>
            <p:nvPr/>
          </p:nvSpPr>
          <p:spPr>
            <a:xfrm>
              <a:off x="228600" y="5029200"/>
              <a:ext cx="8763000" cy="461665"/>
            </a:xfrm>
            <a:prstGeom prst="rect">
              <a:avLst/>
            </a:prstGeom>
          </p:spPr>
          <p:txBody>
            <a:bodyPr wrap="square">
              <a:spAutoFit/>
            </a:bodyPr>
            <a:lstStyle/>
            <a:p>
              <a:r>
                <a:rPr lang="en-US" sz="2400" b="1" dirty="0"/>
                <a:t>Figure 14  </a:t>
              </a:r>
              <a:r>
                <a:rPr lang="en-US" sz="2400" dirty="0"/>
                <a:t>Exploring                 Using a Computer Algebra System</a:t>
              </a:r>
            </a:p>
          </p:txBody>
        </p:sp>
        <p:graphicFrame>
          <p:nvGraphicFramePr>
            <p:cNvPr id="8" name="Object 1"/>
            <p:cNvGraphicFramePr>
              <a:graphicFrameLocks noChangeAspect="1"/>
            </p:cNvGraphicFramePr>
            <p:nvPr/>
          </p:nvGraphicFramePr>
          <p:xfrm>
            <a:off x="2857500" y="5058696"/>
            <a:ext cx="1028700" cy="508000"/>
          </p:xfrm>
          <a:graphic>
            <a:graphicData uri="http://schemas.openxmlformats.org/presentationml/2006/ole">
              <mc:AlternateContent xmlns:mc="http://schemas.openxmlformats.org/markup-compatibility/2006">
                <mc:Choice xmlns:v="urn:schemas-microsoft-com:vml" Requires="v">
                  <p:oleObj name="Equation" r:id="rId3" imgW="1028520" imgH="507960" progId="Equation.DSMT4">
                    <p:embed/>
                  </p:oleObj>
                </mc:Choice>
                <mc:Fallback>
                  <p:oleObj name="Equation" r:id="rId3" imgW="1028520" imgH="507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5058696"/>
                          <a:ext cx="1028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a Graphing Utility to Approximate a Limit</a:t>
            </a:r>
          </a:p>
        </p:txBody>
      </p:sp>
      <p:sp>
        <p:nvSpPr>
          <p:cNvPr id="3" name="Content Placeholder 2"/>
          <p:cNvSpPr>
            <a:spLocks noGrp="1"/>
          </p:cNvSpPr>
          <p:nvPr>
            <p:ph idx="1"/>
          </p:nvPr>
        </p:nvSpPr>
        <p:spPr>
          <a:xfrm>
            <a:off x="457200" y="1280160"/>
            <a:ext cx="8229600" cy="4659737"/>
          </a:xfrm>
        </p:spPr>
        <p:txBody>
          <a:bodyPr>
            <a:spAutoFit/>
          </a:bodyPr>
          <a:lstStyle/>
          <a:p>
            <a:r>
              <a:rPr lang="en-US" dirty="0"/>
              <a:t>Use a graphing utility to predict the value of </a:t>
            </a:r>
          </a:p>
          <a:p>
            <a:r>
              <a:rPr lang="en-US" dirty="0"/>
              <a:t>where </a:t>
            </a:r>
          </a:p>
          <a:p>
            <a:r>
              <a:rPr lang="en-US" b="1" dirty="0"/>
              <a:t>Solution</a:t>
            </a:r>
          </a:p>
          <a:p>
            <a:r>
              <a:rPr lang="en-US" dirty="0"/>
              <a:t>Since cos </a:t>
            </a:r>
            <a:r>
              <a:rPr lang="en-US" i="1" dirty="0"/>
              <a:t>x </a:t>
            </a:r>
            <a:r>
              <a:rPr lang="en-US" dirty="0"/>
              <a:t>approaches 1 as </a:t>
            </a:r>
            <a:r>
              <a:rPr lang="en-US" i="1" dirty="0"/>
              <a:t>x</a:t>
            </a:r>
            <a:r>
              <a:rPr lang="en-US" dirty="0"/>
              <a:t> goes to 0, we once again face the ambiguity of both the numerator and denominator approaching 0 as </a:t>
            </a:r>
            <a:r>
              <a:rPr lang="en-US" i="1" dirty="0"/>
              <a:t>x</a:t>
            </a:r>
            <a:r>
              <a:rPr lang="en-US" dirty="0"/>
              <a:t> goes to 0. Again we don’t have enough information to guess at any particular number since, as we said before, a “0/0‑type” limit can lead to a variety of different answers.</a:t>
            </a:r>
          </a:p>
        </p:txBody>
      </p:sp>
      <p:graphicFrame>
        <p:nvGraphicFramePr>
          <p:cNvPr id="132098" name="Object 2"/>
          <p:cNvGraphicFramePr>
            <a:graphicFrameLocks noChangeAspect="1"/>
          </p:cNvGraphicFramePr>
          <p:nvPr>
            <p:extLst>
              <p:ext uri="{D42A27DB-BD31-4B8C-83A1-F6EECF244321}">
                <p14:modId xmlns:p14="http://schemas.microsoft.com/office/powerpoint/2010/main" val="3285731042"/>
              </p:ext>
            </p:extLst>
          </p:nvPr>
        </p:nvGraphicFramePr>
        <p:xfrm>
          <a:off x="6985000" y="1332230"/>
          <a:ext cx="1295400" cy="571500"/>
        </p:xfrm>
        <a:graphic>
          <a:graphicData uri="http://schemas.openxmlformats.org/presentationml/2006/ole">
            <mc:AlternateContent xmlns:mc="http://schemas.openxmlformats.org/markup-compatibility/2006">
              <mc:Choice xmlns:v="urn:schemas-microsoft-com:vml" Requires="v">
                <p:oleObj name="Equation" r:id="rId2" imgW="1295280" imgH="571320" progId="Equation.DSMT4">
                  <p:embed/>
                </p:oleObj>
              </mc:Choice>
              <mc:Fallback>
                <p:oleObj name="Equation" r:id="rId2" imgW="1295280" imgH="57132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0" y="1332230"/>
                        <a:ext cx="129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extLst>
              <p:ext uri="{D42A27DB-BD31-4B8C-83A1-F6EECF244321}">
                <p14:modId xmlns:p14="http://schemas.microsoft.com/office/powerpoint/2010/main" val="812980125"/>
              </p:ext>
            </p:extLst>
          </p:nvPr>
        </p:nvGraphicFramePr>
        <p:xfrm>
          <a:off x="1512888" y="1701800"/>
          <a:ext cx="2079625" cy="723900"/>
        </p:xfrm>
        <a:graphic>
          <a:graphicData uri="http://schemas.openxmlformats.org/presentationml/2006/ole">
            <mc:AlternateContent xmlns:mc="http://schemas.openxmlformats.org/markup-compatibility/2006">
              <mc:Choice xmlns:v="urn:schemas-microsoft-com:vml" Requires="v">
                <p:oleObj name="Equation" r:id="rId4" imgW="2336760" imgH="825480" progId="Equation.DSMT4">
                  <p:embed/>
                </p:oleObj>
              </mc:Choice>
              <mc:Fallback>
                <p:oleObj name="Equation" r:id="rId4" imgW="2336760" imgH="82548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8" y="1701800"/>
                        <a:ext cx="20796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a Graphing Utility to Approximate a Limit (cont.)</a:t>
            </a:r>
          </a:p>
        </p:txBody>
      </p:sp>
      <p:sp>
        <p:nvSpPr>
          <p:cNvPr id="3" name="Content Placeholder 2"/>
          <p:cNvSpPr>
            <a:spLocks noGrp="1"/>
          </p:cNvSpPr>
          <p:nvPr>
            <p:ph idx="1"/>
          </p:nvPr>
        </p:nvSpPr>
        <p:spPr/>
        <p:txBody>
          <a:bodyPr/>
          <a:lstStyle/>
          <a:p>
            <a:r>
              <a:rPr lang="en-US" dirty="0"/>
              <a:t>Using a graphing calculator, we can sketch and examine the graph, which appears to be approaching the origin as </a:t>
            </a:r>
            <a:r>
              <a:rPr lang="en-US" i="1" dirty="0"/>
              <a:t>x </a:t>
            </a:r>
            <a:r>
              <a:rPr lang="en-US" dirty="0"/>
              <a:t>goes to 0 (see Figure 15). This is confirmed by a table of values that we can create with the help of a calculator, using decreasing </a:t>
            </a:r>
            <a:r>
              <a:rPr lang="en-US" i="1" dirty="0"/>
              <a:t>x</a:t>
            </a:r>
            <a:r>
              <a:rPr lang="en-US" dirty="0"/>
              <a:t>‑values.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Graphs to Find Limits (cont.)</a:t>
            </a:r>
          </a:p>
        </p:txBody>
      </p:sp>
      <p:sp>
        <p:nvSpPr>
          <p:cNvPr id="3" name="Content Placeholder 2"/>
          <p:cNvSpPr>
            <a:spLocks noGrp="1"/>
          </p:cNvSpPr>
          <p:nvPr>
            <p:ph idx="1"/>
          </p:nvPr>
        </p:nvSpPr>
        <p:spPr>
          <a:xfrm>
            <a:off x="457200" y="1280160"/>
            <a:ext cx="4480560" cy="4401205"/>
          </a:xfrm>
        </p:spPr>
        <p:txBody>
          <a:bodyPr wrap="square">
            <a:spAutoFit/>
          </a:bodyPr>
          <a:lstStyle/>
          <a:p>
            <a:r>
              <a:rPr lang="en-US" dirty="0"/>
              <a:t>Next, suppose we redefine </a:t>
            </a:r>
            <a:r>
              <a:rPr lang="en-US" i="1" dirty="0"/>
              <a:t>f</a:t>
            </a:r>
            <a:r>
              <a:rPr lang="en-US" dirty="0"/>
              <a:t>(</a:t>
            </a:r>
            <a:r>
              <a:rPr lang="en-US" i="1" dirty="0"/>
              <a:t>c</a:t>
            </a:r>
            <a:r>
              <a:rPr lang="en-US" dirty="0"/>
              <a:t>) to be       (or some other number), but do not change anything else about </a:t>
            </a:r>
            <a:r>
              <a:rPr lang="en-US" i="1" dirty="0"/>
              <a:t>f</a:t>
            </a:r>
            <a:r>
              <a:rPr lang="en-US" dirty="0"/>
              <a:t> (let’s call the resulting function </a:t>
            </a:r>
            <a:r>
              <a:rPr lang="en-US" i="1" dirty="0"/>
              <a:t>f </a:t>
            </a:r>
            <a:r>
              <a:rPr lang="en-US" dirty="0"/>
              <a:t>).      Graphically, this means that the point                 “jumps out” of the graph, and moves down to the       level, as shown in Figure 2. </a:t>
            </a:r>
          </a:p>
        </p:txBody>
      </p:sp>
      <p:graphicFrame>
        <p:nvGraphicFramePr>
          <p:cNvPr id="71682" name="Object 2"/>
          <p:cNvGraphicFramePr>
            <a:graphicFrameLocks noChangeAspect="1"/>
          </p:cNvGraphicFramePr>
          <p:nvPr/>
        </p:nvGraphicFramePr>
        <p:xfrm>
          <a:off x="1877704" y="1793544"/>
          <a:ext cx="469900" cy="431800"/>
        </p:xfrm>
        <a:graphic>
          <a:graphicData uri="http://schemas.openxmlformats.org/presentationml/2006/ole">
            <mc:AlternateContent xmlns:mc="http://schemas.openxmlformats.org/markup-compatibility/2006">
              <mc:Choice xmlns:v="urn:schemas-microsoft-com:vml" Requires="v">
                <p:oleObj name="Equation" r:id="rId2" imgW="469696" imgH="431613" progId="Equation.DSMT4">
                  <p:embed/>
                </p:oleObj>
              </mc:Choice>
              <mc:Fallback>
                <p:oleObj name="Equation" r:id="rId2" imgW="469696" imgH="431613" progId="Equation.DSMT4">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04" y="1793544"/>
                        <a:ext cx="469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2349500" y="4773304"/>
          <a:ext cx="469900" cy="431800"/>
        </p:xfrm>
        <a:graphic>
          <a:graphicData uri="http://schemas.openxmlformats.org/presentationml/2006/ole">
            <mc:AlternateContent xmlns:mc="http://schemas.openxmlformats.org/markup-compatibility/2006">
              <mc:Choice xmlns:v="urn:schemas-microsoft-com:vml" Requires="v">
                <p:oleObj name="Equation" r:id="rId4" imgW="469696" imgH="431613" progId="Equation.DSMT4">
                  <p:embed/>
                </p:oleObj>
              </mc:Choice>
              <mc:Fallback>
                <p:oleObj name="Equation" r:id="rId4" imgW="469696" imgH="431613" progId="Equation.DSMT4">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4773304"/>
                        <a:ext cx="469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p:cNvGrpSpPr/>
          <p:nvPr/>
        </p:nvGrpSpPr>
        <p:grpSpPr>
          <a:xfrm>
            <a:off x="4876800" y="1524000"/>
            <a:ext cx="4023360" cy="4043168"/>
            <a:chOff x="4876800" y="1524000"/>
            <a:chExt cx="4023360" cy="4043168"/>
          </a:xfrm>
        </p:grpSpPr>
        <p:pic>
          <p:nvPicPr>
            <p:cNvPr id="71688" name="Picture 8"/>
            <p:cNvPicPr>
              <a:picLocks noChangeAspect="1" noChangeArrowheads="1"/>
            </p:cNvPicPr>
            <p:nvPr/>
          </p:nvPicPr>
          <p:blipFill>
            <a:blip r:embed="rId5" cstate="print"/>
            <a:srcRect b="10203"/>
            <a:stretch>
              <a:fillRect/>
            </a:stretch>
          </p:blipFill>
          <p:spPr bwMode="auto">
            <a:xfrm>
              <a:off x="4876800" y="1524000"/>
              <a:ext cx="4023360" cy="3581400"/>
            </a:xfrm>
            <a:prstGeom prst="rect">
              <a:avLst/>
            </a:prstGeom>
            <a:noFill/>
            <a:ln w="9525">
              <a:noFill/>
              <a:miter lim="800000"/>
              <a:headEnd/>
              <a:tailEnd/>
            </a:ln>
            <a:effectLst/>
          </p:spPr>
        </p:pic>
        <p:sp>
          <p:nvSpPr>
            <p:cNvPr id="9" name="Rectangle 8"/>
            <p:cNvSpPr/>
            <p:nvPr/>
          </p:nvSpPr>
          <p:spPr>
            <a:xfrm>
              <a:off x="6216444" y="5043948"/>
              <a:ext cx="1370055" cy="523220"/>
            </a:xfrm>
            <a:prstGeom prst="rect">
              <a:avLst/>
            </a:prstGeom>
          </p:spPr>
          <p:txBody>
            <a:bodyPr wrap="none">
              <a:spAutoFit/>
            </a:bodyPr>
            <a:lstStyle/>
            <a:p>
              <a:r>
                <a:rPr lang="en-US" sz="2800" b="1" dirty="0"/>
                <a:t>Figure 2</a:t>
              </a:r>
            </a:p>
          </p:txBody>
        </p:sp>
      </p:grpSp>
      <p:sp>
        <p:nvSpPr>
          <p:cNvPr id="5" name="Rectangle 4"/>
          <p:cNvSpPr/>
          <p:nvPr/>
        </p:nvSpPr>
        <p:spPr>
          <a:xfrm>
            <a:off x="4249230" y="2895600"/>
            <a:ext cx="287258" cy="523220"/>
          </a:xfrm>
          <a:prstGeom prst="rect">
            <a:avLst/>
          </a:prstGeom>
        </p:spPr>
        <p:txBody>
          <a:bodyPr wrap="none">
            <a:spAutoFit/>
          </a:bodyPr>
          <a:lstStyle/>
          <a:p>
            <a:r>
              <a:rPr lang="en-US" sz="2800" dirty="0">
                <a:solidFill>
                  <a:srgbClr val="355F91"/>
                </a:solidFill>
                <a:latin typeface="Cambria Math" panose="02040503050406030204" pitchFamily="18" charset="0"/>
                <a:ea typeface="Cambria Math" panose="02040503050406030204" pitchFamily="18" charset="0"/>
              </a:rPr>
              <a:t>ˆ</a:t>
            </a:r>
            <a:endParaRPr lang="en-US" sz="2800" dirty="0">
              <a:solidFill>
                <a:srgbClr val="355F91"/>
              </a:solidFill>
            </a:endParaRPr>
          </a:p>
        </p:txBody>
      </p:sp>
      <p:grpSp>
        <p:nvGrpSpPr>
          <p:cNvPr id="6" name="Group 5"/>
          <p:cNvGrpSpPr/>
          <p:nvPr/>
        </p:nvGrpSpPr>
        <p:grpSpPr>
          <a:xfrm>
            <a:off x="1987550" y="3738311"/>
            <a:ext cx="1244600" cy="674939"/>
            <a:chOff x="1987550" y="3738311"/>
            <a:chExt cx="1244600" cy="674939"/>
          </a:xfrm>
        </p:grpSpPr>
        <p:graphicFrame>
          <p:nvGraphicFramePr>
            <p:cNvPr id="71684" name="Object 4"/>
            <p:cNvGraphicFramePr>
              <a:graphicFrameLocks noChangeAspect="1"/>
            </p:cNvGraphicFramePr>
            <p:nvPr>
              <p:extLst>
                <p:ext uri="{D42A27DB-BD31-4B8C-83A1-F6EECF244321}">
                  <p14:modId xmlns:p14="http://schemas.microsoft.com/office/powerpoint/2010/main" val="2353725626"/>
                </p:ext>
              </p:extLst>
            </p:nvPr>
          </p:nvGraphicFramePr>
          <p:xfrm>
            <a:off x="1987550" y="3854450"/>
            <a:ext cx="1244600" cy="558800"/>
          </p:xfrm>
          <a:graphic>
            <a:graphicData uri="http://schemas.openxmlformats.org/presentationml/2006/ole">
              <mc:AlternateContent xmlns:mc="http://schemas.openxmlformats.org/markup-compatibility/2006">
                <mc:Choice xmlns:v="urn:schemas-microsoft-com:vml" Requires="v">
                  <p:oleObj name="Equation" r:id="rId6" imgW="1244520" imgH="558720" progId="Equation.DSMT4">
                    <p:embed/>
                  </p:oleObj>
                </mc:Choice>
                <mc:Fallback>
                  <p:oleObj name="Equation" r:id="rId6" imgW="1244520" imgH="558720" progId="Equation.DSMT4">
                    <p:embed/>
                    <p:pic>
                      <p:nvPicPr>
                        <p:cNvPr id="0" name="Picture 12"/>
                        <p:cNvPicPr>
                          <a:picLocks noChangeAspect="1" noChangeArrowheads="1"/>
                        </p:cNvPicPr>
                        <p:nvPr/>
                      </p:nvPicPr>
                      <p:blipFill>
                        <a:blip r:embed="rId7"/>
                        <a:srcRect/>
                        <a:stretch>
                          <a:fillRect/>
                        </a:stretch>
                      </p:blipFill>
                      <p:spPr bwMode="auto">
                        <a:xfrm>
                          <a:off x="1987550" y="3854450"/>
                          <a:ext cx="1244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410222" y="3738311"/>
              <a:ext cx="287258" cy="523220"/>
            </a:xfrm>
            <a:prstGeom prst="rect">
              <a:avLst/>
            </a:prstGeom>
          </p:spPr>
          <p:txBody>
            <a:bodyPr wrap="none">
              <a:spAutoFit/>
            </a:bodyPr>
            <a:lstStyle/>
            <a:p>
              <a:r>
                <a:rPr lang="en-US" sz="2800" dirty="0">
                  <a:solidFill>
                    <a:srgbClr val="355F91"/>
                  </a:solidFill>
                  <a:latin typeface="Cambria Math" panose="02040503050406030204" pitchFamily="18" charset="0"/>
                  <a:ea typeface="Cambria Math" panose="02040503050406030204" pitchFamily="18" charset="0"/>
                </a:rPr>
                <a:t>ˆ</a:t>
              </a:r>
              <a:endParaRPr lang="en-US" sz="2800" dirty="0">
                <a:solidFill>
                  <a:srgbClr val="355F91"/>
                </a:solidFill>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a Graphing Utility to Approximate a Limit (cont.)</a:t>
            </a:r>
          </a:p>
        </p:txBody>
      </p:sp>
      <p:grpSp>
        <p:nvGrpSpPr>
          <p:cNvPr id="11" name="Group 10"/>
          <p:cNvGrpSpPr/>
          <p:nvPr/>
        </p:nvGrpSpPr>
        <p:grpSpPr>
          <a:xfrm>
            <a:off x="4891548" y="1295400"/>
            <a:ext cx="3108960" cy="3190220"/>
            <a:chOff x="4891548" y="1295400"/>
            <a:chExt cx="3108960" cy="3190220"/>
          </a:xfrm>
        </p:grpSpPr>
        <p:graphicFrame>
          <p:nvGraphicFramePr>
            <p:cNvPr id="6" name="Content Placeholder 3"/>
            <p:cNvGraphicFramePr>
              <a:graphicFrameLocks/>
            </p:cNvGraphicFramePr>
            <p:nvPr/>
          </p:nvGraphicFramePr>
          <p:xfrm>
            <a:off x="4891548" y="1295400"/>
            <a:ext cx="3108960" cy="259080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tblGrid>
                <a:tr h="370840">
                  <a:tc>
                    <a:txBody>
                      <a:bodyPr/>
                      <a:lstStyle/>
                      <a:p>
                        <a:pPr algn="ctr"/>
                        <a:r>
                          <a:rPr lang="en-US" sz="2800" i="1" dirty="0"/>
                          <a:t>x</a:t>
                        </a:r>
                      </a:p>
                    </a:txBody>
                    <a:tcPr anchor="ctr"/>
                  </a:tc>
                  <a:tc>
                    <a:txBody>
                      <a:bodyPr/>
                      <a:lstStyle/>
                      <a:p>
                        <a:pPr algn="ctr"/>
                        <a:r>
                          <a:rPr lang="en-US" sz="2800" i="1" dirty="0"/>
                          <a:t>g</a:t>
                        </a:r>
                        <a:r>
                          <a:rPr lang="en-US" sz="2800" dirty="0"/>
                          <a:t>(</a:t>
                        </a:r>
                        <a:r>
                          <a:rPr lang="en-US" sz="2800" i="1" dirty="0"/>
                          <a:t>x</a:t>
                        </a:r>
                        <a:r>
                          <a:rPr lang="en-US" sz="2800" dirty="0"/>
                          <a:t>)</a:t>
                        </a:r>
                      </a:p>
                    </a:txBody>
                    <a:tcPr anchor="ctr"/>
                  </a:tc>
                  <a:extLst>
                    <a:ext uri="{0D108BD9-81ED-4DB2-BD59-A6C34878D82A}">
                      <a16:rowId xmlns:a16="http://schemas.microsoft.com/office/drawing/2014/main" val="10000"/>
                    </a:ext>
                  </a:extLst>
                </a:tr>
                <a:tr h="370840">
                  <a:tc>
                    <a:txBody>
                      <a:bodyPr/>
                      <a:lstStyle/>
                      <a:p>
                        <a:pPr algn="l"/>
                        <a:r>
                          <a:rPr lang="en-US" sz="2800" dirty="0"/>
                          <a:t>0.1</a:t>
                        </a:r>
                      </a:p>
                    </a:txBody>
                    <a:tcPr anchor="ctr"/>
                  </a:tc>
                  <a:tc>
                    <a:txBody>
                      <a:bodyPr/>
                      <a:lstStyle/>
                      <a:p>
                        <a:pPr algn="l"/>
                        <a:r>
                          <a:rPr lang="en-US" sz="2800" dirty="0"/>
                          <a:t>0.05</a:t>
                        </a:r>
                      </a:p>
                    </a:txBody>
                    <a:tcPr anchor="ctr"/>
                  </a:tc>
                  <a:extLst>
                    <a:ext uri="{0D108BD9-81ED-4DB2-BD59-A6C34878D82A}">
                      <a16:rowId xmlns:a16="http://schemas.microsoft.com/office/drawing/2014/main" val="10001"/>
                    </a:ext>
                  </a:extLst>
                </a:tr>
                <a:tr h="370840">
                  <a:tc>
                    <a:txBody>
                      <a:bodyPr/>
                      <a:lstStyle/>
                      <a:p>
                        <a:pPr algn="l"/>
                        <a:r>
                          <a:rPr lang="en-US" sz="2800" dirty="0"/>
                          <a:t>0.01</a:t>
                        </a:r>
                      </a:p>
                    </a:txBody>
                    <a:tcPr anchor="ctr"/>
                  </a:tc>
                  <a:tc>
                    <a:txBody>
                      <a:bodyPr/>
                      <a:lstStyle/>
                      <a:p>
                        <a:pPr algn="l"/>
                        <a:r>
                          <a:rPr lang="en-US" sz="2800" dirty="0"/>
                          <a:t>0.005</a:t>
                        </a:r>
                      </a:p>
                    </a:txBody>
                    <a:tcPr anchor="ctr"/>
                  </a:tc>
                  <a:extLst>
                    <a:ext uri="{0D108BD9-81ED-4DB2-BD59-A6C34878D82A}">
                      <a16:rowId xmlns:a16="http://schemas.microsoft.com/office/drawing/2014/main" val="10002"/>
                    </a:ext>
                  </a:extLst>
                </a:tr>
                <a:tr h="370840">
                  <a:tc>
                    <a:txBody>
                      <a:bodyPr/>
                      <a:lstStyle/>
                      <a:p>
                        <a:pPr algn="l"/>
                        <a:r>
                          <a:rPr lang="en-US" sz="2800" dirty="0"/>
                          <a:t>0.001</a:t>
                        </a:r>
                      </a:p>
                    </a:txBody>
                    <a:tcPr anchor="ctr"/>
                  </a:tc>
                  <a:tc>
                    <a:txBody>
                      <a:bodyPr/>
                      <a:lstStyle/>
                      <a:p>
                        <a:pPr algn="l"/>
                        <a:r>
                          <a:rPr lang="en-US" sz="2800" dirty="0"/>
                          <a:t>0.0005</a:t>
                        </a:r>
                      </a:p>
                    </a:txBody>
                    <a:tcPr anchor="ctr"/>
                  </a:tc>
                  <a:extLst>
                    <a:ext uri="{0D108BD9-81ED-4DB2-BD59-A6C34878D82A}">
                      <a16:rowId xmlns:a16="http://schemas.microsoft.com/office/drawing/2014/main" val="10003"/>
                    </a:ext>
                  </a:extLst>
                </a:tr>
                <a:tr h="370840">
                  <a:tc>
                    <a:txBody>
                      <a:bodyPr/>
                      <a:lstStyle/>
                      <a:p>
                        <a:pPr algn="l"/>
                        <a:r>
                          <a:rPr lang="en-US" sz="2800" dirty="0"/>
                          <a:t>0.0001</a:t>
                        </a:r>
                      </a:p>
                    </a:txBody>
                    <a:tcPr anchor="ctr"/>
                  </a:tc>
                  <a:tc>
                    <a:txBody>
                      <a:bodyPr/>
                      <a:lstStyle/>
                      <a:p>
                        <a:pPr algn="l"/>
                        <a:r>
                          <a:rPr lang="en-US" sz="2800" dirty="0"/>
                          <a:t>0.00005</a:t>
                        </a:r>
                      </a:p>
                    </a:txBody>
                    <a:tcPr anchor="ctr"/>
                  </a:tc>
                  <a:extLst>
                    <a:ext uri="{0D108BD9-81ED-4DB2-BD59-A6C34878D82A}">
                      <a16:rowId xmlns:a16="http://schemas.microsoft.com/office/drawing/2014/main" val="10004"/>
                    </a:ext>
                  </a:extLst>
                </a:tr>
              </a:tbl>
            </a:graphicData>
          </a:graphic>
        </p:graphicFrame>
        <p:sp>
          <p:nvSpPr>
            <p:cNvPr id="10" name="Rectangle 9"/>
            <p:cNvSpPr/>
            <p:nvPr/>
          </p:nvSpPr>
          <p:spPr>
            <a:xfrm>
              <a:off x="5867400" y="3962400"/>
              <a:ext cx="1239506" cy="523220"/>
            </a:xfrm>
            <a:prstGeom prst="rect">
              <a:avLst/>
            </a:prstGeom>
          </p:spPr>
          <p:txBody>
            <a:bodyPr wrap="none">
              <a:spAutoFit/>
            </a:bodyPr>
            <a:lstStyle/>
            <a:p>
              <a:r>
                <a:rPr lang="en-US" sz="2800" b="1" dirty="0"/>
                <a:t>Table 2</a:t>
              </a:r>
            </a:p>
          </p:txBody>
        </p:sp>
      </p:grpSp>
      <p:grpSp>
        <p:nvGrpSpPr>
          <p:cNvPr id="13" name="Group 12"/>
          <p:cNvGrpSpPr/>
          <p:nvPr/>
        </p:nvGrpSpPr>
        <p:grpSpPr>
          <a:xfrm>
            <a:off x="1287993" y="3898118"/>
            <a:ext cx="2489200" cy="1744442"/>
            <a:chOff x="1287993" y="3898118"/>
            <a:chExt cx="2489200" cy="1744442"/>
          </a:xfrm>
        </p:grpSpPr>
        <p:sp>
          <p:nvSpPr>
            <p:cNvPr id="8" name="Rectangle 7"/>
            <p:cNvSpPr/>
            <p:nvPr/>
          </p:nvSpPr>
          <p:spPr>
            <a:xfrm>
              <a:off x="1697134" y="3898118"/>
              <a:ext cx="1552797" cy="523220"/>
            </a:xfrm>
            <a:prstGeom prst="rect">
              <a:avLst/>
            </a:prstGeom>
          </p:spPr>
          <p:txBody>
            <a:bodyPr wrap="none">
              <a:spAutoFit/>
            </a:bodyPr>
            <a:lstStyle/>
            <a:p>
              <a:r>
                <a:rPr lang="en-US" sz="2800" b="1" dirty="0"/>
                <a:t>Figure 15</a:t>
              </a:r>
            </a:p>
          </p:txBody>
        </p:sp>
        <p:graphicFrame>
          <p:nvGraphicFramePr>
            <p:cNvPr id="185345" name="Object 1"/>
            <p:cNvGraphicFramePr>
              <a:graphicFrameLocks noChangeAspect="1"/>
            </p:cNvGraphicFramePr>
            <p:nvPr>
              <p:extLst>
                <p:ext uri="{D42A27DB-BD31-4B8C-83A1-F6EECF244321}">
                  <p14:modId xmlns:p14="http://schemas.microsoft.com/office/powerpoint/2010/main" val="1594877194"/>
                </p:ext>
              </p:extLst>
            </p:nvPr>
          </p:nvGraphicFramePr>
          <p:xfrm>
            <a:off x="1287993" y="4397960"/>
            <a:ext cx="2489200" cy="1244600"/>
          </p:xfrm>
          <a:graphic>
            <a:graphicData uri="http://schemas.openxmlformats.org/presentationml/2006/ole">
              <mc:AlternateContent xmlns:mc="http://schemas.openxmlformats.org/markup-compatibility/2006">
                <mc:Choice xmlns:v="urn:schemas-microsoft-com:vml" Requires="v">
                  <p:oleObj name="Equation" r:id="rId2" imgW="2489040" imgH="1244520" progId="Equation.DSMT4">
                    <p:embed/>
                  </p:oleObj>
                </mc:Choice>
                <mc:Fallback>
                  <p:oleObj name="Equation" r:id="rId2" imgW="2489040" imgH="124452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993" y="4397960"/>
                          <a:ext cx="24892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4" name="Picture 3">
            <a:extLst>
              <a:ext uri="{FF2B5EF4-FFF2-40B4-BE49-F238E27FC236}">
                <a16:creationId xmlns:a16="http://schemas.microsoft.com/office/drawing/2014/main" id="{EEE77B03-4CE6-265B-C0A1-1CE49F9E2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1260105"/>
            <a:ext cx="3541189" cy="266139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a Graphing Utility to Approximate a Limit (cont.)</a:t>
            </a:r>
          </a:p>
        </p:txBody>
      </p:sp>
      <p:sp>
        <p:nvSpPr>
          <p:cNvPr id="3" name="Content Placeholder 2"/>
          <p:cNvSpPr>
            <a:spLocks noGrp="1"/>
          </p:cNvSpPr>
          <p:nvPr>
            <p:ph idx="1"/>
          </p:nvPr>
        </p:nvSpPr>
        <p:spPr/>
        <p:txBody>
          <a:bodyPr/>
          <a:lstStyle/>
          <a:p>
            <a:r>
              <a:rPr lang="en-US" dirty="0"/>
              <a:t>From the above observations it is natural to expect that the function values will steadily move toward 0 when </a:t>
            </a:r>
            <a:r>
              <a:rPr lang="en-US" i="1" dirty="0"/>
              <a:t>x </a:t>
            </a:r>
            <a:r>
              <a:rPr lang="en-US" dirty="0"/>
              <a:t>approaches 0, as illustrated by the first graph in Figure 16. However, if we zoom in, again something strange may happen. We used a computer algebra system to illustrate.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a Graphing Utility to Approximate a Limit (cont.)</a:t>
            </a:r>
          </a:p>
        </p:txBody>
      </p:sp>
      <p:pic>
        <p:nvPicPr>
          <p:cNvPr id="13619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80440" y="1524001"/>
            <a:ext cx="4115360" cy="2560320"/>
          </a:xfrm>
          <a:prstGeom prst="rect">
            <a:avLst/>
          </a:prstGeom>
          <a:noFill/>
          <a:ln w="9525">
            <a:noFill/>
            <a:miter lim="800000"/>
            <a:headEnd/>
            <a:tailEnd/>
          </a:ln>
        </p:spPr>
      </p:pic>
      <p:pic>
        <p:nvPicPr>
          <p:cNvPr id="136196" name="Picture 4"/>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634552" y="1524001"/>
            <a:ext cx="4090172" cy="2560320"/>
          </a:xfrm>
          <a:prstGeom prst="rect">
            <a:avLst/>
          </a:prstGeom>
          <a:noFill/>
          <a:ln w="9525">
            <a:noFill/>
            <a:miter lim="800000"/>
            <a:headEnd/>
            <a:tailEnd/>
          </a:ln>
        </p:spPr>
      </p:pic>
      <p:grpSp>
        <p:nvGrpSpPr>
          <p:cNvPr id="10" name="Group 9"/>
          <p:cNvGrpSpPr/>
          <p:nvPr/>
        </p:nvGrpSpPr>
        <p:grpSpPr>
          <a:xfrm>
            <a:off x="609600" y="4267200"/>
            <a:ext cx="8763000" cy="538163"/>
            <a:chOff x="609600" y="4267200"/>
            <a:chExt cx="8763000" cy="538163"/>
          </a:xfrm>
        </p:grpSpPr>
        <p:sp>
          <p:nvSpPr>
            <p:cNvPr id="8" name="Rectangle 7"/>
            <p:cNvSpPr/>
            <p:nvPr/>
          </p:nvSpPr>
          <p:spPr>
            <a:xfrm>
              <a:off x="609600" y="4267200"/>
              <a:ext cx="8763000" cy="461665"/>
            </a:xfrm>
            <a:prstGeom prst="rect">
              <a:avLst/>
            </a:prstGeom>
          </p:spPr>
          <p:txBody>
            <a:bodyPr wrap="square">
              <a:spAutoFit/>
            </a:bodyPr>
            <a:lstStyle/>
            <a:p>
              <a:r>
                <a:rPr lang="en-US" sz="2400" b="1" dirty="0"/>
                <a:t>Figure 16  </a:t>
              </a:r>
              <a:r>
                <a:rPr lang="en-US" sz="2400" dirty="0"/>
                <a:t>Exploring                 Using a Computer Algebra System</a:t>
              </a:r>
            </a:p>
          </p:txBody>
        </p:sp>
        <p:graphicFrame>
          <p:nvGraphicFramePr>
            <p:cNvPr id="9" name="Object 1"/>
            <p:cNvGraphicFramePr>
              <a:graphicFrameLocks noChangeAspect="1"/>
            </p:cNvGraphicFramePr>
            <p:nvPr/>
          </p:nvGraphicFramePr>
          <p:xfrm>
            <a:off x="3244850" y="4297363"/>
            <a:ext cx="1016000" cy="508000"/>
          </p:xfrm>
          <a:graphic>
            <a:graphicData uri="http://schemas.openxmlformats.org/presentationml/2006/ole">
              <mc:AlternateContent xmlns:mc="http://schemas.openxmlformats.org/markup-compatibility/2006">
                <mc:Choice xmlns:v="urn:schemas-microsoft-com:vml" Requires="v">
                  <p:oleObj name="Equation" r:id="rId4" imgW="1015920" imgH="507960" progId="Equation.DSMT4">
                    <p:embed/>
                  </p:oleObj>
                </mc:Choice>
                <mc:Fallback>
                  <p:oleObj name="Equation" r:id="rId4" imgW="1015920" imgH="5079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4297363"/>
                          <a:ext cx="1016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a Graphing Utility to Approximate a Limit (cont.)</a:t>
            </a:r>
          </a:p>
        </p:txBody>
      </p:sp>
      <p:sp>
        <p:nvSpPr>
          <p:cNvPr id="3" name="Content Placeholder 2"/>
          <p:cNvSpPr>
            <a:spLocks noGrp="1"/>
          </p:cNvSpPr>
          <p:nvPr>
            <p:ph idx="1"/>
          </p:nvPr>
        </p:nvSpPr>
        <p:spPr>
          <a:xfrm>
            <a:off x="457200" y="1280160"/>
            <a:ext cx="8229600" cy="4745915"/>
          </a:xfrm>
        </p:spPr>
        <p:txBody>
          <a:bodyPr>
            <a:spAutoFit/>
          </a:bodyPr>
          <a:lstStyle/>
          <a:p>
            <a:r>
              <a:rPr lang="en-US" dirty="0"/>
              <a:t>Again we see that, because of rounding errors and other reasons, our technology can sometimes mislead us by giving seemingly conflicting or inaccurate feedback, and we must be aware of this when using it. </a:t>
            </a:r>
          </a:p>
          <a:p>
            <a:r>
              <a:rPr lang="en-US" dirty="0"/>
              <a:t>We will stick with our guess that </a:t>
            </a:r>
          </a:p>
          <a:p>
            <a:endParaRPr lang="en-US" dirty="0"/>
          </a:p>
          <a:p>
            <a:endParaRPr lang="en-US" dirty="0"/>
          </a:p>
          <a:p>
            <a:r>
              <a:rPr lang="en-US" dirty="0"/>
              <a:t>but realize that we haven’t actually proved this at all. We will learn how to do that after discussing limit theorems in upcoming sections.</a:t>
            </a:r>
          </a:p>
        </p:txBody>
      </p:sp>
      <p:graphicFrame>
        <p:nvGraphicFramePr>
          <p:cNvPr id="137218" name="Object 2"/>
          <p:cNvGraphicFramePr>
            <a:graphicFrameLocks noChangeAspect="1"/>
          </p:cNvGraphicFramePr>
          <p:nvPr/>
        </p:nvGraphicFramePr>
        <p:xfrm>
          <a:off x="2711450" y="3670300"/>
          <a:ext cx="3721100" cy="825500"/>
        </p:xfrm>
        <a:graphic>
          <a:graphicData uri="http://schemas.openxmlformats.org/presentationml/2006/ole">
            <mc:AlternateContent xmlns:mc="http://schemas.openxmlformats.org/markup-compatibility/2006">
              <mc:Choice xmlns:v="urn:schemas-microsoft-com:vml" Requires="v">
                <p:oleObj name="Equation" r:id="rId2" imgW="3721100" imgH="825500" progId="Equation.DSMT4">
                  <p:embed/>
                </p:oleObj>
              </mc:Choice>
              <mc:Fallback>
                <p:oleObj name="Equation" r:id="rId2" imgW="3721100" imgH="8255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3670300"/>
                        <a:ext cx="3721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Finding a Limit</a:t>
            </a:r>
          </a:p>
        </p:txBody>
      </p:sp>
      <p:sp>
        <p:nvSpPr>
          <p:cNvPr id="3" name="Content Placeholder 2"/>
          <p:cNvSpPr>
            <a:spLocks noGrp="1"/>
          </p:cNvSpPr>
          <p:nvPr>
            <p:ph idx="1"/>
          </p:nvPr>
        </p:nvSpPr>
        <p:spPr>
          <a:xfrm>
            <a:off x="457200" y="1280160"/>
            <a:ext cx="8229600" cy="3108543"/>
          </a:xfrm>
          <a:ln w="28575">
            <a:solidFill>
              <a:srgbClr val="FF0000"/>
            </a:solidFill>
          </a:ln>
        </p:spPr>
        <p:txBody>
          <a:bodyPr>
            <a:spAutoFit/>
          </a:bodyPr>
          <a:lstStyle/>
          <a:p>
            <a:r>
              <a:rPr lang="en-US" dirty="0">
                <a:solidFill>
                  <a:srgbClr val="000000"/>
                </a:solidFill>
              </a:rPr>
              <a:t>Computer algebra systems such as </a:t>
            </a:r>
            <a:r>
              <a:rPr lang="en-US" i="1" dirty="0">
                <a:solidFill>
                  <a:srgbClr val="000000"/>
                </a:solidFill>
              </a:rPr>
              <a:t>Mathematica </a:t>
            </a:r>
            <a:r>
              <a:rPr lang="en-US" dirty="0">
                <a:solidFill>
                  <a:srgbClr val="000000"/>
                </a:solidFill>
              </a:rPr>
              <a:t>provide additional tools for determining limits, but it should always be remembered that software has limitations and can be fooled. </a:t>
            </a:r>
            <a:r>
              <a:rPr lang="en-US" i="1" dirty="0">
                <a:solidFill>
                  <a:srgbClr val="000000"/>
                </a:solidFill>
              </a:rPr>
              <a:t>Mathematica</a:t>
            </a:r>
            <a:r>
              <a:rPr lang="en-US" dirty="0">
                <a:solidFill>
                  <a:srgbClr val="000000"/>
                </a:solidFill>
              </a:rPr>
              <a:t> contains the built‑in command </a:t>
            </a:r>
            <a:r>
              <a:rPr lang="en-US" dirty="0">
                <a:solidFill>
                  <a:srgbClr val="000000"/>
                </a:solidFill>
                <a:latin typeface="Ti86pc"/>
              </a:rPr>
              <a:t>Limit</a:t>
            </a:r>
            <a:r>
              <a:rPr lang="en-US" dirty="0">
                <a:solidFill>
                  <a:srgbClr val="000000"/>
                </a:solidFill>
              </a:rPr>
              <a:t> that uses the same mathematical facts we will learn in the next two sections to correctly evaluate many types of limits.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Finding a Limit (cont.)</a:t>
            </a:r>
          </a:p>
        </p:txBody>
      </p:sp>
      <p:sp>
        <p:nvSpPr>
          <p:cNvPr id="3" name="Content Placeholder 2"/>
          <p:cNvSpPr>
            <a:spLocks noGrp="1"/>
          </p:cNvSpPr>
          <p:nvPr>
            <p:ph idx="1"/>
          </p:nvPr>
        </p:nvSpPr>
        <p:spPr>
          <a:xfrm>
            <a:off x="457200" y="1280160"/>
            <a:ext cx="8229600" cy="3108543"/>
          </a:xfrm>
          <a:ln w="28575">
            <a:solidFill>
              <a:srgbClr val="FF0000"/>
            </a:solidFill>
          </a:ln>
        </p:spPr>
        <p:txBody>
          <a:bodyPr>
            <a:spAutoFit/>
          </a:bodyPr>
          <a:lstStyle/>
          <a:p>
            <a:r>
              <a:rPr lang="en-US" dirty="0">
                <a:solidFill>
                  <a:srgbClr val="000000"/>
                </a:solidFill>
              </a:rPr>
              <a:t>Its use is illustrated below.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6" name="Group 5"/>
          <p:cNvGrpSpPr/>
          <p:nvPr/>
        </p:nvGrpSpPr>
        <p:grpSpPr>
          <a:xfrm>
            <a:off x="957262" y="2057400"/>
            <a:ext cx="7229475" cy="2047220"/>
            <a:chOff x="957263" y="3200400"/>
            <a:chExt cx="7229475" cy="2047220"/>
          </a:xfrm>
        </p:grpSpPr>
        <p:pic>
          <p:nvPicPr>
            <p:cNvPr id="138242" name="Picture 2"/>
            <p:cNvPicPr>
              <a:picLocks noChangeAspect="1" noChangeArrowheads="1"/>
            </p:cNvPicPr>
            <p:nvPr/>
          </p:nvPicPr>
          <p:blipFill>
            <a:blip r:embed="rId2" cstate="print">
              <a:clrChange>
                <a:clrFrom>
                  <a:srgbClr val="FFFFFF"/>
                </a:clrFrom>
                <a:clrTo>
                  <a:srgbClr val="FFFFFF">
                    <a:alpha val="0"/>
                  </a:srgbClr>
                </a:clrTo>
              </a:clrChange>
            </a:blip>
            <a:srcRect b="20379"/>
            <a:stretch>
              <a:fillRect/>
            </a:stretch>
          </p:blipFill>
          <p:spPr bwMode="auto">
            <a:xfrm>
              <a:off x="957263" y="3200400"/>
              <a:ext cx="7229475" cy="1600200"/>
            </a:xfrm>
            <a:prstGeom prst="rect">
              <a:avLst/>
            </a:prstGeom>
            <a:noFill/>
            <a:ln w="9525">
              <a:noFill/>
              <a:miter lim="800000"/>
              <a:headEnd/>
              <a:tailEnd/>
            </a:ln>
          </p:spPr>
        </p:pic>
        <p:sp>
          <p:nvSpPr>
            <p:cNvPr id="5" name="Rectangle 4"/>
            <p:cNvSpPr/>
            <p:nvPr/>
          </p:nvSpPr>
          <p:spPr>
            <a:xfrm>
              <a:off x="3810000" y="4724400"/>
              <a:ext cx="1552797" cy="523220"/>
            </a:xfrm>
            <a:prstGeom prst="rect">
              <a:avLst/>
            </a:prstGeom>
          </p:spPr>
          <p:txBody>
            <a:bodyPr wrap="none">
              <a:spAutoFit/>
            </a:bodyPr>
            <a:lstStyle/>
            <a:p>
              <a:r>
                <a:rPr lang="en-US" sz="2800" b="1" dirty="0">
                  <a:solidFill>
                    <a:srgbClr val="000000"/>
                  </a:solidFill>
                </a:rPr>
                <a:t>Figure 17</a:t>
              </a:r>
              <a:endParaRPr lang="en-US" sz="2800" b="1"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Graphs to Find Limits (cont.)</a:t>
            </a:r>
          </a:p>
        </p:txBody>
      </p:sp>
      <p:sp>
        <p:nvSpPr>
          <p:cNvPr id="3" name="Content Placeholder 2"/>
          <p:cNvSpPr>
            <a:spLocks noGrp="1"/>
          </p:cNvSpPr>
          <p:nvPr>
            <p:ph idx="1"/>
          </p:nvPr>
        </p:nvSpPr>
        <p:spPr>
          <a:xfrm>
            <a:off x="457200" y="1280160"/>
            <a:ext cx="8229600" cy="4056495"/>
          </a:xfrm>
        </p:spPr>
        <p:txBody>
          <a:bodyPr wrap="square">
            <a:spAutoFit/>
          </a:bodyPr>
          <a:lstStyle/>
          <a:p>
            <a:r>
              <a:rPr lang="en-US" dirty="0"/>
              <a:t>In other words, by redefining a single function value, we have relocated </a:t>
            </a:r>
            <a:r>
              <a:rPr lang="en-US" i="1" dirty="0"/>
              <a:t>one point</a:t>
            </a:r>
            <a:r>
              <a:rPr lang="en-US" dirty="0"/>
              <a:t>                from the graph of </a:t>
            </a:r>
            <a:r>
              <a:rPr lang="en-US" i="1" dirty="0"/>
              <a:t>f</a:t>
            </a:r>
            <a:r>
              <a:rPr lang="en-US" dirty="0"/>
              <a:t> , but we haven’t changed a bit the behavior of the function </a:t>
            </a:r>
            <a:r>
              <a:rPr lang="en-US" i="1" dirty="0"/>
              <a:t>near                  </a:t>
            </a:r>
            <a:r>
              <a:rPr lang="en-US" dirty="0"/>
              <a:t>If </a:t>
            </a:r>
            <a:r>
              <a:rPr lang="en-US" i="1" dirty="0"/>
              <a:t>x</a:t>
            </a:r>
            <a:r>
              <a:rPr lang="en-US" dirty="0"/>
              <a:t> takes on values closer and closer to </a:t>
            </a:r>
            <a:r>
              <a:rPr lang="en-US" i="1" dirty="0"/>
              <a:t>c</a:t>
            </a:r>
            <a:r>
              <a:rPr lang="en-US" dirty="0"/>
              <a:t>, but not equal to </a:t>
            </a:r>
            <a:r>
              <a:rPr lang="en-US" i="1" dirty="0"/>
              <a:t>c</a:t>
            </a:r>
            <a:r>
              <a:rPr lang="en-US" dirty="0"/>
              <a:t>, the function value          will still move closer and closer to </a:t>
            </a:r>
            <a:r>
              <a:rPr lang="en-US" i="1" dirty="0"/>
              <a:t>L</a:t>
            </a:r>
            <a:r>
              <a:rPr lang="en-US" dirty="0"/>
              <a:t>, which is the second coordinate of the open circle (i.e., its altitude over the </a:t>
            </a:r>
            <a:r>
              <a:rPr lang="en-US" i="1" dirty="0"/>
              <a:t>x</a:t>
            </a:r>
            <a:r>
              <a:rPr lang="en-US" dirty="0"/>
              <a:t>‑axis). In other words, we can still write</a:t>
            </a:r>
          </a:p>
          <a:p>
            <a:endParaRPr lang="en-US" dirty="0"/>
          </a:p>
        </p:txBody>
      </p:sp>
      <p:graphicFrame>
        <p:nvGraphicFramePr>
          <p:cNvPr id="71686" name="Object 6"/>
          <p:cNvGraphicFramePr>
            <a:graphicFrameLocks noChangeAspect="1"/>
          </p:cNvGraphicFramePr>
          <p:nvPr/>
        </p:nvGraphicFramePr>
        <p:xfrm>
          <a:off x="2561608" y="2563504"/>
          <a:ext cx="1270000" cy="546100"/>
        </p:xfrm>
        <a:graphic>
          <a:graphicData uri="http://schemas.openxmlformats.org/presentationml/2006/ole">
            <mc:AlternateContent xmlns:mc="http://schemas.openxmlformats.org/markup-compatibility/2006">
              <mc:Choice xmlns:v="urn:schemas-microsoft-com:vml" Requires="v">
                <p:oleObj name="Equation" r:id="rId2" imgW="1269449" imgH="545863" progId="Equation.DSMT4">
                  <p:embed/>
                </p:oleObj>
              </mc:Choice>
              <mc:Fallback>
                <p:oleObj name="Equation" r:id="rId2" imgW="1269449" imgH="545863" progId="Equation.DSMT4">
                  <p:embed/>
                  <p:pic>
                    <p:nvPicPr>
                      <p:cNvPr id="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608" y="2563504"/>
                        <a:ext cx="1270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4" name="Object 6"/>
          <p:cNvGraphicFramePr>
            <a:graphicFrameLocks noChangeAspect="1"/>
          </p:cNvGraphicFramePr>
          <p:nvPr>
            <p:extLst>
              <p:ext uri="{D42A27DB-BD31-4B8C-83A1-F6EECF244321}">
                <p14:modId xmlns:p14="http://schemas.microsoft.com/office/powerpoint/2010/main" val="2605286218"/>
              </p:ext>
            </p:extLst>
          </p:nvPr>
        </p:nvGraphicFramePr>
        <p:xfrm>
          <a:off x="4724400" y="1703388"/>
          <a:ext cx="1066800" cy="558800"/>
        </p:xfrm>
        <a:graphic>
          <a:graphicData uri="http://schemas.openxmlformats.org/presentationml/2006/ole">
            <mc:AlternateContent xmlns:mc="http://schemas.openxmlformats.org/markup-compatibility/2006">
              <mc:Choice xmlns:v="urn:schemas-microsoft-com:vml" Requires="v">
                <p:oleObj name="Equation" r:id="rId4" imgW="1244600" imgH="558800" progId="Equation.DSMT4">
                  <p:embed/>
                </p:oleObj>
              </mc:Choice>
              <mc:Fallback>
                <p:oleObj name="Equation" r:id="rId4" imgW="1244600" imgH="558800" progId="Equation.DSMT4">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703388"/>
                        <a:ext cx="1066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p:cNvGrpSpPr/>
          <p:nvPr/>
        </p:nvGrpSpPr>
        <p:grpSpPr>
          <a:xfrm>
            <a:off x="7566025" y="2846221"/>
            <a:ext cx="723900" cy="658979"/>
            <a:chOff x="7566025" y="2846221"/>
            <a:chExt cx="723900" cy="658979"/>
          </a:xfrm>
        </p:grpSpPr>
        <p:graphicFrame>
          <p:nvGraphicFramePr>
            <p:cNvPr id="77832" name="Object 8"/>
            <p:cNvGraphicFramePr>
              <a:graphicFrameLocks noChangeAspect="1"/>
            </p:cNvGraphicFramePr>
            <p:nvPr>
              <p:extLst>
                <p:ext uri="{D42A27DB-BD31-4B8C-83A1-F6EECF244321}">
                  <p14:modId xmlns:p14="http://schemas.microsoft.com/office/powerpoint/2010/main" val="3127886366"/>
                </p:ext>
              </p:extLst>
            </p:nvPr>
          </p:nvGraphicFramePr>
          <p:xfrm>
            <a:off x="7566025" y="3022600"/>
            <a:ext cx="723900" cy="482600"/>
          </p:xfrm>
          <a:graphic>
            <a:graphicData uri="http://schemas.openxmlformats.org/presentationml/2006/ole">
              <mc:AlternateContent xmlns:mc="http://schemas.openxmlformats.org/markup-compatibility/2006">
                <mc:Choice xmlns:v="urn:schemas-microsoft-com:vml" Requires="v">
                  <p:oleObj name="Equation" r:id="rId6" imgW="723600" imgH="482400" progId="Equation.DSMT4">
                    <p:embed/>
                  </p:oleObj>
                </mc:Choice>
                <mc:Fallback>
                  <p:oleObj name="Equation" r:id="rId6" imgW="723600" imgH="482400" progId="Equation.DSMT4">
                    <p:embed/>
                    <p:pic>
                      <p:nvPicPr>
                        <p:cNvPr id="0" name="Picture 16"/>
                        <p:cNvPicPr>
                          <a:picLocks noChangeAspect="1" noChangeArrowheads="1"/>
                        </p:cNvPicPr>
                        <p:nvPr/>
                      </p:nvPicPr>
                      <p:blipFill>
                        <a:blip r:embed="rId7"/>
                        <a:srcRect/>
                        <a:stretch>
                          <a:fillRect/>
                        </a:stretch>
                      </p:blipFill>
                      <p:spPr bwMode="auto">
                        <a:xfrm>
                          <a:off x="7566025" y="3022600"/>
                          <a:ext cx="72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7578603" y="2846221"/>
              <a:ext cx="287258" cy="523220"/>
            </a:xfrm>
            <a:prstGeom prst="rect">
              <a:avLst/>
            </a:prstGeom>
          </p:spPr>
          <p:txBody>
            <a:bodyPr wrap="none">
              <a:spAutoFit/>
            </a:bodyPr>
            <a:lstStyle/>
            <a:p>
              <a:r>
                <a:rPr lang="en-US" sz="2800" dirty="0">
                  <a:solidFill>
                    <a:srgbClr val="355F91"/>
                  </a:solidFill>
                  <a:latin typeface="Cambria Math" panose="02040503050406030204" pitchFamily="18" charset="0"/>
                  <a:ea typeface="Cambria Math" panose="02040503050406030204" pitchFamily="18" charset="0"/>
                </a:rPr>
                <a:t>ˆ</a:t>
              </a:r>
              <a:endParaRPr lang="en-US" sz="2800" dirty="0">
                <a:solidFill>
                  <a:srgbClr val="355F91"/>
                </a:solidFill>
              </a:endParaRPr>
            </a:p>
          </p:txBody>
        </p:sp>
      </p:grpSp>
      <p:grpSp>
        <p:nvGrpSpPr>
          <p:cNvPr id="5" name="Group 4"/>
          <p:cNvGrpSpPr/>
          <p:nvPr/>
        </p:nvGrpSpPr>
        <p:grpSpPr>
          <a:xfrm>
            <a:off x="3714750" y="4749776"/>
            <a:ext cx="1714500" cy="736624"/>
            <a:chOff x="3714750" y="4749776"/>
            <a:chExt cx="1714500" cy="736624"/>
          </a:xfrm>
        </p:grpSpPr>
        <p:graphicFrame>
          <p:nvGraphicFramePr>
            <p:cNvPr id="77833" name="Object 9"/>
            <p:cNvGraphicFramePr>
              <a:graphicFrameLocks noChangeAspect="1"/>
            </p:cNvGraphicFramePr>
            <p:nvPr>
              <p:extLst>
                <p:ext uri="{D42A27DB-BD31-4B8C-83A1-F6EECF244321}">
                  <p14:modId xmlns:p14="http://schemas.microsoft.com/office/powerpoint/2010/main" val="2202855139"/>
                </p:ext>
              </p:extLst>
            </p:nvPr>
          </p:nvGraphicFramePr>
          <p:xfrm>
            <a:off x="3714750" y="4914900"/>
            <a:ext cx="1714500" cy="571500"/>
          </p:xfrm>
          <a:graphic>
            <a:graphicData uri="http://schemas.openxmlformats.org/presentationml/2006/ole">
              <mc:AlternateContent xmlns:mc="http://schemas.openxmlformats.org/markup-compatibility/2006">
                <mc:Choice xmlns:v="urn:schemas-microsoft-com:vml" Requires="v">
                  <p:oleObj name="Equation" r:id="rId8" imgW="1714320" imgH="571320" progId="Equation.DSMT4">
                    <p:embed/>
                  </p:oleObj>
                </mc:Choice>
                <mc:Fallback>
                  <p:oleObj name="Equation" r:id="rId8" imgW="1714320" imgH="571320" progId="Equation.DSMT4">
                    <p:embed/>
                    <p:pic>
                      <p:nvPicPr>
                        <p:cNvPr id="0" name="Picture 17"/>
                        <p:cNvPicPr>
                          <a:picLocks noChangeAspect="1" noChangeArrowheads="1"/>
                        </p:cNvPicPr>
                        <p:nvPr/>
                      </p:nvPicPr>
                      <p:blipFill>
                        <a:blip r:embed="rId9"/>
                        <a:srcRect/>
                        <a:stretch>
                          <a:fillRect/>
                        </a:stretch>
                      </p:blipFill>
                      <p:spPr bwMode="auto">
                        <a:xfrm>
                          <a:off x="3714750" y="4914900"/>
                          <a:ext cx="171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4164366" y="4749776"/>
              <a:ext cx="287258" cy="523220"/>
            </a:xfrm>
            <a:prstGeom prst="rect">
              <a:avLst/>
            </a:prstGeom>
          </p:spPr>
          <p:txBody>
            <a:bodyPr wrap="none">
              <a:spAutoFit/>
            </a:bodyPr>
            <a:lstStyle/>
            <a:p>
              <a:r>
                <a:rPr lang="en-US" sz="2800" dirty="0">
                  <a:solidFill>
                    <a:srgbClr val="000099"/>
                  </a:solidFill>
                  <a:latin typeface="Cambria Math" panose="02040503050406030204" pitchFamily="18" charset="0"/>
                  <a:ea typeface="Cambria Math" panose="02040503050406030204" pitchFamily="18" charset="0"/>
                </a:rPr>
                <a:t>ˆ</a:t>
              </a:r>
              <a:endParaRPr lang="en-US" sz="2800" dirty="0">
                <a:solidFill>
                  <a:srgbClr val="000099"/>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Graphs to Find Limits (cont.)</a:t>
            </a:r>
          </a:p>
        </p:txBody>
      </p:sp>
      <p:sp>
        <p:nvSpPr>
          <p:cNvPr id="3" name="Content Placeholder 2"/>
          <p:cNvSpPr>
            <a:spLocks noGrp="1"/>
          </p:cNvSpPr>
          <p:nvPr>
            <p:ph idx="1"/>
          </p:nvPr>
        </p:nvSpPr>
        <p:spPr/>
        <p:txBody>
          <a:bodyPr/>
          <a:lstStyle/>
          <a:p>
            <a:r>
              <a:rPr lang="en-US" dirty="0"/>
              <a:t>Finally, we will consider one last scenario. Suppose that we delete the function value corresponding to </a:t>
            </a:r>
            <a:r>
              <a:rPr lang="en-US" i="1" dirty="0"/>
              <a:t>x </a:t>
            </a:r>
            <a:r>
              <a:rPr lang="en-US" dirty="0"/>
              <a:t>= </a:t>
            </a:r>
            <a:r>
              <a:rPr lang="en-US" i="1" dirty="0"/>
              <a:t>c</a:t>
            </a:r>
            <a:endParaRPr lang="en-US" dirty="0"/>
          </a:p>
        </p:txBody>
      </p:sp>
      <p:grpSp>
        <p:nvGrpSpPr>
          <p:cNvPr id="8" name="Group 7"/>
          <p:cNvGrpSpPr/>
          <p:nvPr/>
        </p:nvGrpSpPr>
        <p:grpSpPr>
          <a:xfrm>
            <a:off x="5014452" y="2136060"/>
            <a:ext cx="3840480" cy="3920264"/>
            <a:chOff x="5014452" y="2136060"/>
            <a:chExt cx="3840480" cy="3920264"/>
          </a:xfrm>
        </p:grpSpPr>
        <p:pic>
          <p:nvPicPr>
            <p:cNvPr id="5"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b="9756"/>
            <a:stretch>
              <a:fillRect/>
            </a:stretch>
          </p:blipFill>
          <p:spPr bwMode="auto">
            <a:xfrm>
              <a:off x="5014452" y="2136060"/>
              <a:ext cx="3840480" cy="3502740"/>
            </a:xfrm>
            <a:prstGeom prst="rect">
              <a:avLst/>
            </a:prstGeom>
            <a:noFill/>
            <a:ln w="9525">
              <a:noFill/>
              <a:miter lim="800000"/>
              <a:headEnd/>
              <a:tailEnd/>
            </a:ln>
            <a:effectLst/>
          </p:spPr>
        </p:pic>
        <p:sp>
          <p:nvSpPr>
            <p:cNvPr id="7" name="Rectangle 6"/>
            <p:cNvSpPr/>
            <p:nvPr/>
          </p:nvSpPr>
          <p:spPr>
            <a:xfrm>
              <a:off x="6249665" y="5533104"/>
              <a:ext cx="1370055" cy="523220"/>
            </a:xfrm>
            <a:prstGeom prst="rect">
              <a:avLst/>
            </a:prstGeom>
          </p:spPr>
          <p:txBody>
            <a:bodyPr wrap="none">
              <a:spAutoFit/>
            </a:bodyPr>
            <a:lstStyle/>
            <a:p>
              <a:r>
                <a:rPr lang="en-US" sz="2800" b="1" dirty="0"/>
                <a:t>Figure 3</a:t>
              </a:r>
            </a:p>
          </p:txBody>
        </p:sp>
      </p:grpSp>
      <p:grpSp>
        <p:nvGrpSpPr>
          <p:cNvPr id="9" name="Group 8"/>
          <p:cNvGrpSpPr/>
          <p:nvPr/>
        </p:nvGrpSpPr>
        <p:grpSpPr>
          <a:xfrm>
            <a:off x="457200" y="2148348"/>
            <a:ext cx="4663440" cy="4572000"/>
            <a:chOff x="457200" y="2148348"/>
            <a:chExt cx="4663440" cy="4572000"/>
          </a:xfrm>
        </p:grpSpPr>
        <p:sp>
          <p:nvSpPr>
            <p:cNvPr id="6" name="Content Placeholder 2"/>
            <p:cNvSpPr txBox="1">
              <a:spLocks/>
            </p:cNvSpPr>
            <p:nvPr/>
          </p:nvSpPr>
          <p:spPr>
            <a:xfrm>
              <a:off x="457200" y="2148348"/>
              <a:ext cx="466344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altogether, thus making the function undefined at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n-US" sz="2800" b="0" i="1" u="none" strike="noStrike" kern="1200" cap="none" spc="0" normalizeH="0" baseline="0" noProof="0" dirty="0">
                  <a:ln>
                    <a:noFill/>
                  </a:ln>
                  <a:solidFill>
                    <a:srgbClr val="366092"/>
                  </a:solidFill>
                  <a:effectLst/>
                  <a:uLnTx/>
                  <a:uFillTx/>
                  <a:latin typeface="+mn-lt"/>
                  <a:ea typeface="+mn-ea"/>
                  <a:cs typeface="+mn-cs"/>
                </a:rPr>
                <a:t>c</a:t>
              </a:r>
              <a:r>
                <a:rPr kumimoji="0" lang="en-US" sz="2800" b="0" i="0" u="none" strike="noStrike" kern="1200" cap="none" spc="0" normalizeH="0" baseline="0" noProof="0" dirty="0">
                  <a:ln>
                    <a:noFill/>
                  </a:ln>
                  <a:solidFill>
                    <a:srgbClr val="366092"/>
                  </a:solidFill>
                  <a:effectLst/>
                  <a:uLnTx/>
                  <a:uFillTx/>
                  <a:latin typeface="+mn-lt"/>
                  <a:ea typeface="+mn-ea"/>
                  <a:cs typeface="+mn-cs"/>
                </a:rPr>
                <a:t>. We will call the resulting function </a:t>
              </a:r>
              <a:r>
                <a:rPr kumimoji="0" lang="en-US" sz="2800" b="0" i="1" u="none" strike="noStrike" kern="1200" cap="none" spc="0" normalizeH="0" baseline="0" noProof="0" dirty="0">
                  <a:ln>
                    <a:noFill/>
                  </a:ln>
                  <a:solidFill>
                    <a:srgbClr val="366092"/>
                  </a:solidFill>
                  <a:effectLst/>
                  <a:uLnTx/>
                  <a:uFillTx/>
                  <a:latin typeface="+mn-lt"/>
                  <a:ea typeface="+mn-ea"/>
                  <a:cs typeface="+mn-cs"/>
                </a:rPr>
                <a:t>f</a:t>
              </a:r>
              <a:r>
                <a:rPr kumimoji="0" lang="en-US" sz="2800" b="0" i="0" u="none" strike="noStrike" kern="1200" cap="none" spc="0" normalizeH="0" baseline="0" noProof="0" dirty="0">
                  <a:ln>
                    <a:noFill/>
                  </a:ln>
                  <a:solidFill>
                    <a:srgbClr val="366092"/>
                  </a:solidFill>
                  <a:effectLst/>
                  <a:uLnTx/>
                  <a:uFillTx/>
                  <a:latin typeface="+mn-lt"/>
                  <a:ea typeface="+mn-ea"/>
                  <a:cs typeface="+mn-cs"/>
                </a:rPr>
                <a:t>. The open circle in Figure 3 indicates that one point is “missing” from the graph; that is, the vertical line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n-US" sz="2800" b="0" i="1" u="none" strike="noStrike" kern="1200" cap="none" spc="0" normalizeH="0" baseline="0" noProof="0" dirty="0">
                  <a:ln>
                    <a:noFill/>
                  </a:ln>
                  <a:solidFill>
                    <a:srgbClr val="366092"/>
                  </a:solidFill>
                  <a:effectLst/>
                  <a:uLnTx/>
                  <a:uFillTx/>
                  <a:latin typeface="+mn-lt"/>
                  <a:ea typeface="+mn-ea"/>
                  <a:cs typeface="+mn-cs"/>
                </a:rPr>
                <a:t>c</a:t>
              </a:r>
              <a:r>
                <a:rPr kumimoji="0" lang="en-US" sz="2800" b="0" i="0" u="none" strike="noStrike" kern="1200" cap="none" spc="0" normalizeH="0" baseline="0" noProof="0" dirty="0">
                  <a:ln>
                    <a:noFill/>
                  </a:ln>
                  <a:solidFill>
                    <a:srgbClr val="366092"/>
                  </a:solidFill>
                  <a:effectLst/>
                  <a:uLnTx/>
                  <a:uFillTx/>
                  <a:latin typeface="+mn-lt"/>
                  <a:ea typeface="+mn-ea"/>
                  <a:cs typeface="+mn-cs"/>
                </a:rPr>
                <a:t> doesn’t meet the graph at all. </a:t>
              </a:r>
            </a:p>
          </p:txBody>
        </p:sp>
        <p:sp>
          <p:nvSpPr>
            <p:cNvPr id="4" name="Rectangle 3"/>
            <p:cNvSpPr/>
            <p:nvPr/>
          </p:nvSpPr>
          <p:spPr>
            <a:xfrm>
              <a:off x="1734844" y="3293002"/>
              <a:ext cx="367408" cy="400110"/>
            </a:xfrm>
            <a:prstGeom prst="rect">
              <a:avLst/>
            </a:prstGeom>
          </p:spPr>
          <p:txBody>
            <a:bodyPr wrap="none">
              <a:spAutoFit/>
            </a:bodyPr>
            <a:lstStyle/>
            <a:p>
              <a:r>
                <a:rPr lang="en-US" sz="2000" dirty="0">
                  <a:solidFill>
                    <a:srgbClr val="366092"/>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2689</TotalTime>
  <Words>5258</Words>
  <Application>Microsoft Office PowerPoint</Application>
  <PresentationFormat>On-screen Show (4:3)</PresentationFormat>
  <Paragraphs>276</Paragraphs>
  <Slides>75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2" baseType="lpstr">
      <vt:lpstr>Symbol</vt:lpstr>
      <vt:lpstr>Arial</vt:lpstr>
      <vt:lpstr>Calibri</vt:lpstr>
      <vt:lpstr>Ti86pc</vt:lpstr>
      <vt:lpstr>Cambria Math</vt:lpstr>
      <vt:lpstr>Office Theme</vt:lpstr>
      <vt:lpstr>Equation</vt:lpstr>
      <vt:lpstr>Section 2.2</vt:lpstr>
      <vt:lpstr>Limits in Verbal, Numerical, and Visual Forms</vt:lpstr>
      <vt:lpstr>Limits in Verbal, Numerical, and Visual Forms (cont.)</vt:lpstr>
      <vt:lpstr>Limits in Verbal, Numerical, and Visual Forms (cont.)</vt:lpstr>
      <vt:lpstr>Example 1: Using Graphs to Find Limits </vt:lpstr>
      <vt:lpstr>Example 1: Using Graphs to Find Limits (cont.)</vt:lpstr>
      <vt:lpstr>Example 1: Using Graphs to Find Limits (cont.)</vt:lpstr>
      <vt:lpstr>Example 1: Using Graphs to Find Limits (cont.)</vt:lpstr>
      <vt:lpstr>Example 1: Using Graphs to Find Limits (cont.)</vt:lpstr>
      <vt:lpstr>Example 1: Using Graphs to Find Limits (cont.)</vt:lpstr>
      <vt:lpstr>Example 2: Applying Limits to a Paradox </vt:lpstr>
      <vt:lpstr>Example 2: Applying Limits to a Paradox (cont.)</vt:lpstr>
      <vt:lpstr>Example 2: Applying Limits to a Paradox (cont.)</vt:lpstr>
      <vt:lpstr>Example 2: Applying Limits to a Paradox (cont.)</vt:lpstr>
      <vt:lpstr>Example 2: Applying Limits to a Paradox (cont.)</vt:lpstr>
      <vt:lpstr>Limits in Verbal, Numerical, and Visual Forms (cont.)</vt:lpstr>
      <vt:lpstr>Limits in Verbal, Numerical, and Visual Forms (cont.)</vt:lpstr>
      <vt:lpstr>Limits in Verbal, Numerical, and Visual Forms (cont.)</vt:lpstr>
      <vt:lpstr>Limits in Verbal, Numerical, and Visual Forms (cont.)</vt:lpstr>
      <vt:lpstr>Vertical Asymptotes and One‑Sided Limits</vt:lpstr>
      <vt:lpstr>Vertical Asymptotes and One‑Sided Limits (cont.)</vt:lpstr>
      <vt:lpstr>Vertical Asymptotes and One‑Sided Limits (cont.)</vt:lpstr>
      <vt:lpstr>Vertical Asymptotes and One‑Sided Limits (cont.)</vt:lpstr>
      <vt:lpstr>Example 3: Using One-Sided Limit Notation to Describe Asymptotic Behavior</vt:lpstr>
      <vt:lpstr>Example 3: Using One-Sided Limit Notation to Describe Asymptotic Behavior (cont.)</vt:lpstr>
      <vt:lpstr>Example 3: Using One-Sided Limit Notation to Describe Asymptotic Behavior (cont.)</vt:lpstr>
      <vt:lpstr>Example 3: Using One-Sided Limit Notation to Describe Asymptotic Behavior (cont.)</vt:lpstr>
      <vt:lpstr>Example 3: Using One-Sided Limit Notation to Describe Asymptotic Behavior (cont.)</vt:lpstr>
      <vt:lpstr>Example 3: Using One-Sided Limit Notation to Describe Asymptotic Behavior (cont.)</vt:lpstr>
      <vt:lpstr>Example 3: Using One-Sided Limit Notation to Describe Asymptotic Behavior (cont.)</vt:lpstr>
      <vt:lpstr>Example 4: Finding One-Sided Infinite Limits without a Graph</vt:lpstr>
      <vt:lpstr>Example 4: Finding One-Sided Infinite Limits without a Graph (cont.)</vt:lpstr>
      <vt:lpstr>Example 4: Finding One-Sided Infinite Limits without a Graph (cont.)</vt:lpstr>
      <vt:lpstr>Example 4: Finding One-Sided Infinite Limits without a Graph (cont.)</vt:lpstr>
      <vt:lpstr>Example 4: Finding One-Sided Infinite Limits without a Graph (cont.)</vt:lpstr>
      <vt:lpstr>Example 4: Finding One-Sided Infinite Limits without a Graph (cont.)</vt:lpstr>
      <vt:lpstr>Example 4: Finding One-Sided Infinite Limits without a Graph (cont.)</vt:lpstr>
      <vt:lpstr>Definition: Vertical Asymptote</vt:lpstr>
      <vt:lpstr>Vertical Asymptotes and One‑Sided Limits (cont.)</vt:lpstr>
      <vt:lpstr>Example 5: Using a Graph to Find One-Sided Limits </vt:lpstr>
      <vt:lpstr>Example 5: Using a Graph to Find One-Sided Limits (cont.)</vt:lpstr>
      <vt:lpstr>Example 5: Using a Graph to Find One-Sided Limits (cont.)</vt:lpstr>
      <vt:lpstr>Example 5: Using a Graph to Find One-Sided Limits (cont.)</vt:lpstr>
      <vt:lpstr>Example 5: Using a Graph to Find One-Sided Limits (cont.)</vt:lpstr>
      <vt:lpstr>Example 5: Using a Graph to Find One-Sided Limits (cont.)</vt:lpstr>
      <vt:lpstr>Example 5: Using a Graph to Find One-Sided Limits (cont.)</vt:lpstr>
      <vt:lpstr>Horizontal Asymptotes and Limits at Infinity</vt:lpstr>
      <vt:lpstr>Horizontal Asymptotes and Limits at Infinity (cont.)</vt:lpstr>
      <vt:lpstr>Definition: Horizontal Asymptote</vt:lpstr>
      <vt:lpstr>Example 6: Using Limits at Infinity to Identify Horizontal Asymptotes</vt:lpstr>
      <vt:lpstr>Example 6: Using Limits at Infinity to Identify Horizontal Asymptotes (cont.)</vt:lpstr>
      <vt:lpstr>Example 6: Using Limits at Infinity to Identify Horizontal Asymptotes (cont.)</vt:lpstr>
      <vt:lpstr>Example 6: Using Limits at Infinity to Identify Horizontal Asymptotes (cont.)</vt:lpstr>
      <vt:lpstr>Example 6: Using Limits at Infinity to Identify Horizontal Asymptotes (cont.)</vt:lpstr>
      <vt:lpstr>Horizontal Asymptotes and Limits at Infinity (cont.)</vt:lpstr>
      <vt:lpstr>Example 7: Using Limit Notation to Describe Unbounded Behavior</vt:lpstr>
      <vt:lpstr>Example 7: Using Limit Notation to Describe Unbounded Behavior (cont.)</vt:lpstr>
      <vt:lpstr>Example 7: Using Limit Notation to Describe Unbounded Behavior (cont.)</vt:lpstr>
      <vt:lpstr>Example 7: Using Limit Notation to Describe Unbounded Behavior (cont.)</vt:lpstr>
      <vt:lpstr>Example 7: Using Limit Notation to Describe Unbounded Behavior (cont.)</vt:lpstr>
      <vt:lpstr>Example 7: Using Limit Notation to Describe Unbounded Behavior (cont.)</vt:lpstr>
      <vt:lpstr>Example 7: Using Limit Notation to Describe Unbounded Behavior (cont.)</vt:lpstr>
      <vt:lpstr>Limits and Technology</vt:lpstr>
      <vt:lpstr>Limits and Technology (cont.)</vt:lpstr>
      <vt:lpstr>Limits and Technology (cont.)</vt:lpstr>
      <vt:lpstr>Limits and Technology (cont.)</vt:lpstr>
      <vt:lpstr>Limits and Technology (cont.)</vt:lpstr>
      <vt:lpstr>Example 8: Using a Graphing Utility to Approximate a Limit</vt:lpstr>
      <vt:lpstr>Example 8: Using a Graphing Utility to Approximate a Limit (cont.)</vt:lpstr>
      <vt:lpstr>Example 8: Using a Graphing Utility to Approximate a Limit (cont.)</vt:lpstr>
      <vt:lpstr>Example 8: Using a Graphing Utility to Approximate a Limit (cont.)</vt:lpstr>
      <vt:lpstr>Example 8: Using a Graphing Utility to Approximate a Limit (cont.)</vt:lpstr>
      <vt:lpstr>Example 8: Using a Graphing Utility to Approximate a Limit (cont.)</vt:lpstr>
      <vt:lpstr>Technology Note: Finding a Limit</vt:lpstr>
      <vt:lpstr>Technology Note: Finding a Limit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224</cp:revision>
  <dcterms:created xsi:type="dcterms:W3CDTF">2013-04-26T14:43:13Z</dcterms:created>
  <dcterms:modified xsi:type="dcterms:W3CDTF">2023-03-29T18:30:34Z</dcterms:modified>
</cp:coreProperties>
</file>