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5" r:id="rId3"/>
    <p:sldId id="259" r:id="rId4"/>
    <p:sldId id="306" r:id="rId5"/>
    <p:sldId id="307" r:id="rId6"/>
    <p:sldId id="312" r:id="rId7"/>
    <p:sldId id="260" r:id="rId8"/>
    <p:sldId id="303" r:id="rId9"/>
    <p:sldId id="262" r:id="rId10"/>
    <p:sldId id="301" r:id="rId11"/>
    <p:sldId id="263" r:id="rId12"/>
    <p:sldId id="265" r:id="rId13"/>
    <p:sldId id="266" r:id="rId14"/>
    <p:sldId id="268" r:id="rId15"/>
    <p:sldId id="269" r:id="rId16"/>
    <p:sldId id="270" r:id="rId17"/>
    <p:sldId id="309" r:id="rId18"/>
    <p:sldId id="271" r:id="rId19"/>
    <p:sldId id="272" r:id="rId20"/>
    <p:sldId id="275" r:id="rId21"/>
    <p:sldId id="276" r:id="rId22"/>
    <p:sldId id="313" r:id="rId23"/>
    <p:sldId id="310" r:id="rId24"/>
    <p:sldId id="278" r:id="rId25"/>
    <p:sldId id="314" r:id="rId26"/>
    <p:sldId id="30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7" r:id="rId44"/>
    <p:sldId id="298" r:id="rId45"/>
    <p:sldId id="300" r:id="rId46"/>
    <p:sldId id="299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61768F"/>
    <a:srgbClr val="000000"/>
    <a:srgbClr val="0000FF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4660"/>
  </p:normalViewPr>
  <p:slideViewPr>
    <p:cSldViewPr>
      <p:cViewPr varScale="1">
        <p:scale>
          <a:sx n="67" d="100"/>
          <a:sy n="67" d="100"/>
        </p:scale>
        <p:origin x="6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3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83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6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75.bin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8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9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94.wmf"/><Relationship Id="rId7" Type="http://schemas.openxmlformats.org/officeDocument/2006/relationships/image" Target="../media/image96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8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102.wmf"/><Relationship Id="rId7" Type="http://schemas.openxmlformats.org/officeDocument/2006/relationships/image" Target="../media/image104.w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0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97.bin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9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113.wmf"/><Relationship Id="rId7" Type="http://schemas.openxmlformats.org/officeDocument/2006/relationships/image" Target="../media/image115.w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1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2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5.w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2.3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The Mathematical Definition of Limit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Graphs to Estimate </a:t>
            </a:r>
            <a:r>
              <a:rPr kumimoji="0" lang="el-GR" sz="32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Given </a:t>
            </a:r>
            <a:r>
              <a:rPr lang="el-GR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c.</a:t>
            </a:r>
            <a:r>
              <a:rPr lang="en-US" dirty="0"/>
              <a:t>	As before, visually inspecting the graph in Figure 4 leads to the conclusion that when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0.25, the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466344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of </a:t>
            </a:r>
            <a:r>
              <a:rPr lang="el-GR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(or any smaller number) is a good choice, since 0.2 is less than the distance between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either of the green vertical lines</a:t>
            </a:r>
            <a:r>
              <a:rPr lang="en-US" sz="2800" dirty="0">
                <a:solidFill>
                  <a:srgbClr val="366092"/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95850" y="2312894"/>
            <a:ext cx="4019550" cy="3696726"/>
            <a:chOff x="4895850" y="2312894"/>
            <a:chExt cx="4019550" cy="3696726"/>
          </a:xfrm>
        </p:grpSpPr>
        <p:pic>
          <p:nvPicPr>
            <p:cNvPr id="12083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0687"/>
            <a:stretch>
              <a:fillRect/>
            </a:stretch>
          </p:blipFill>
          <p:spPr bwMode="auto">
            <a:xfrm>
              <a:off x="4895850" y="2312894"/>
              <a:ext cx="4019550" cy="324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48400" y="54864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Figure 4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Graphs to Estimate </a:t>
            </a:r>
            <a:r>
              <a:rPr kumimoji="0" lang="el-GR" sz="32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Given </a:t>
            </a:r>
            <a:r>
              <a:rPr lang="el-GR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d.</a:t>
            </a:r>
            <a:r>
              <a:rPr lang="en-US" dirty="0"/>
              <a:t>	Again, a visual inspection reveals that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0.1 will require a much smaller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; </a:t>
            </a:r>
            <a:r>
              <a:rPr lang="el-GR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 = 0.1</a:t>
            </a:r>
            <a:r>
              <a:rPr lang="en-US" dirty="0"/>
              <a:t> (or any smaller number) works well </a:t>
            </a:r>
          </a:p>
          <a:p>
            <a:pPr marL="463550" indent="-463550">
              <a:spcBef>
                <a:spcPts val="0"/>
              </a:spcBef>
            </a:pPr>
            <a:r>
              <a:rPr lang="en-US" dirty="0"/>
              <a:t>	(see Figure 5).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9588" y="2177286"/>
            <a:ext cx="3914775" cy="3674874"/>
            <a:chOff x="4549588" y="2177286"/>
            <a:chExt cx="3914775" cy="3674874"/>
          </a:xfrm>
        </p:grpSpPr>
        <p:pic>
          <p:nvPicPr>
            <p:cNvPr id="8704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0390"/>
            <a:stretch>
              <a:fillRect/>
            </a:stretch>
          </p:blipFill>
          <p:spPr bwMode="auto">
            <a:xfrm>
              <a:off x="4549588" y="2177286"/>
              <a:ext cx="3914775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821947" y="532894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Figure 5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Graphs to Find a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function.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990600" y="1775012"/>
          <a:ext cx="3098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1054080" progId="Equation.DSMT4">
                  <p:embed/>
                </p:oleObj>
              </mc:Choice>
              <mc:Fallback>
                <p:oleObj name="Equation" r:id="rId2" imgW="3098520" imgH="1054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75012"/>
                        <a:ext cx="3098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2895600"/>
            <a:ext cx="5180055" cy="3048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open and closed circles in the graph in Figure 6 reflect the fact that      has been redefined at 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0.7: the coordinates of the “hole”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53711"/>
              </p:ext>
            </p:extLst>
          </p:nvPr>
        </p:nvGraphicFramePr>
        <p:xfrm>
          <a:off x="1254411" y="3636757"/>
          <a:ext cx="33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368280" progId="Equation.DSMT4">
                  <p:embed/>
                </p:oleObj>
              </mc:Choice>
              <mc:Fallback>
                <p:oleObj name="Equation" r:id="rId4" imgW="33012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411" y="3636757"/>
                        <a:ext cx="33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954839"/>
              </p:ext>
            </p:extLst>
          </p:nvPr>
        </p:nvGraphicFramePr>
        <p:xfrm>
          <a:off x="457198" y="4810760"/>
          <a:ext cx="378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84320" imgH="685800" progId="Equation.DSMT4">
                  <p:embed/>
                </p:oleObj>
              </mc:Choice>
              <mc:Fallback>
                <p:oleObj name="Equation" r:id="rId6" imgW="378432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8" y="4810760"/>
                        <a:ext cx="3784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62424"/>
              </p:ext>
            </p:extLst>
          </p:nvPr>
        </p:nvGraphicFramePr>
        <p:xfrm>
          <a:off x="1475416" y="5382260"/>
          <a:ext cx="151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469800" progId="Equation.DSMT4">
                  <p:embed/>
                </p:oleObj>
              </mc:Choice>
              <mc:Fallback>
                <p:oleObj name="Equation" r:id="rId8" imgW="15112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416" y="5382260"/>
                        <a:ext cx="1511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029200" y="2526349"/>
            <a:ext cx="3657600" cy="3342620"/>
            <a:chOff x="5410200" y="2438400"/>
            <a:chExt cx="3657600" cy="3342620"/>
          </a:xfrm>
        </p:grpSpPr>
        <p:pic>
          <p:nvPicPr>
            <p:cNvPr id="83974" name="Picture 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2108"/>
            <a:stretch>
              <a:fillRect/>
            </a:stretch>
          </p:blipFill>
          <p:spPr bwMode="auto">
            <a:xfrm>
              <a:off x="5410200" y="2438400"/>
              <a:ext cx="36576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6477000" y="52578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Figure 6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addition, we can also learn from Figure 6 that there is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corresponding to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0.3 so that if we choose any </a:t>
            </a:r>
            <a:r>
              <a:rPr lang="en-US" i="1" dirty="0"/>
              <a:t>x</a:t>
            </a:r>
            <a:r>
              <a:rPr lang="en-US" dirty="0"/>
              <a:t> ≠ </a:t>
            </a:r>
            <a:r>
              <a:rPr lang="en-US" i="1" dirty="0"/>
              <a:t>c</a:t>
            </a:r>
            <a:r>
              <a:rPr lang="en-US" dirty="0"/>
              <a:t> from the interval 		    the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442" y="2564803"/>
            <a:ext cx="4572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corresponding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‑value will fall within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Figures 7, 8, and 9 are illustrations of the existence of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‑values corresponding to smaller and smaller 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Graphs to Find a Limit (cont.)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55533"/>
              </p:ext>
            </p:extLst>
          </p:nvPr>
        </p:nvGraphicFramePr>
        <p:xfrm>
          <a:off x="4394200" y="2162175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320" imgH="482400" progId="Equation.DSMT4">
                  <p:embed/>
                </p:oleObj>
              </mc:Choice>
              <mc:Fallback>
                <p:oleObj name="Equation" r:id="rId2" imgW="19303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162175"/>
                        <a:ext cx="193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79267"/>
              </p:ext>
            </p:extLst>
          </p:nvPr>
        </p:nvGraphicFramePr>
        <p:xfrm>
          <a:off x="2155862" y="3010348"/>
          <a:ext cx="207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533160" progId="Equation.DSMT4">
                  <p:embed/>
                </p:oleObj>
              </mc:Choice>
              <mc:Fallback>
                <p:oleObj name="Equation" r:id="rId4" imgW="207000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62" y="3010348"/>
                        <a:ext cx="2070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029200" y="2522921"/>
            <a:ext cx="3657600" cy="3233410"/>
            <a:chOff x="4953000" y="2514600"/>
            <a:chExt cx="3657600" cy="3233410"/>
          </a:xfrm>
        </p:grpSpPr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2683"/>
            <a:stretch>
              <a:fillRect/>
            </a:stretch>
          </p:blipFill>
          <p:spPr bwMode="auto">
            <a:xfrm>
              <a:off x="4953000" y="2514600"/>
              <a:ext cx="36576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248400" y="522479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Figure 7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Graphs to Find a Limit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7049" y="1562100"/>
            <a:ext cx="8131792" cy="3403132"/>
            <a:chOff x="547049" y="1562100"/>
            <a:chExt cx="8131792" cy="3403132"/>
          </a:xfrm>
        </p:grpSpPr>
        <p:pic>
          <p:nvPicPr>
            <p:cNvPr id="870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0298"/>
            <a:stretch>
              <a:fillRect/>
            </a:stretch>
          </p:blipFill>
          <p:spPr bwMode="auto">
            <a:xfrm>
              <a:off x="547049" y="1562100"/>
              <a:ext cx="8131792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878107" y="4442012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Figure 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0800" y="4442012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Figure 9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Graphs to Find a Limit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these illustrations, it is at least visually clear that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 though the function value 	         In other words,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limit and the function value at </a:t>
            </a:r>
            <a:r>
              <a:rPr lang="en-US" i="1" dirty="0"/>
              <a:t>c</a:t>
            </a:r>
            <a:r>
              <a:rPr lang="en-US" dirty="0"/>
              <a:t> = 0.7 are not equal. 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90800" y="1905000"/>
          <a:ext cx="3657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57600" imgH="634680" progId="Equation.DSMT4">
                  <p:embed/>
                </p:oleObj>
              </mc:Choice>
              <mc:Fallback>
                <p:oleObj name="Equation" r:id="rId2" imgW="365760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3657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19048" y="2868304"/>
          <a:ext cx="151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469800" progId="Equation.DSMT4">
                  <p:embed/>
                </p:oleObj>
              </mc:Choice>
              <mc:Fallback>
                <p:oleObj name="Equation" r:id="rId4" imgW="1511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2868304"/>
                        <a:ext cx="1511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3352800" y="3810000"/>
          <a:ext cx="262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28720" imgH="571320" progId="Equation.DSMT4">
                  <p:embed/>
                </p:oleObj>
              </mc:Choice>
              <mc:Fallback>
                <p:oleObj name="Equation" r:id="rId6" imgW="262872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2628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Graphs to Find a Limit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is actually true: we could define </a:t>
            </a:r>
            <a:r>
              <a:rPr lang="en-US" i="1" dirty="0"/>
              <a:t>g</a:t>
            </a:r>
            <a:r>
              <a:rPr lang="en-US" dirty="0"/>
              <a:t>(0.7) to be </a:t>
            </a:r>
            <a:r>
              <a:rPr lang="en-US" i="1" dirty="0"/>
              <a:t>any</a:t>
            </a:r>
            <a:r>
              <a:rPr lang="en-US" dirty="0"/>
              <a:t> real number, without affecting the limit. In general, the function value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and the limit 	     are entirely independent of each other, that is, the existence and/or value of one does not affect that of the other. </a:t>
            </a: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99089"/>
              </p:ext>
            </p:extLst>
          </p:nvPr>
        </p:nvGraphicFramePr>
        <p:xfrm>
          <a:off x="5244152" y="2185768"/>
          <a:ext cx="1130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571320" progId="Equation.DSMT4">
                  <p:embed/>
                </p:oleObj>
              </mc:Choice>
              <mc:Fallback>
                <p:oleObj name="Equation" r:id="rId2" imgW="113004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152" y="2185768"/>
                        <a:ext cx="1130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Formally Defined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formal definitions for the other varieties of limits are similar. Figures 10 and 11 illustrate the construction of the largest </a:t>
            </a:r>
            <a:r>
              <a:rPr lang="el-GR" i="1" dirty="0"/>
              <a:t>δ</a:t>
            </a:r>
            <a:r>
              <a:rPr lang="en-US" dirty="0"/>
              <a:t> corresponding to a given </a:t>
            </a:r>
            <a:r>
              <a:rPr lang="el-GR" i="1" dirty="0"/>
              <a:t>ε</a:t>
            </a:r>
            <a:r>
              <a:rPr lang="en-US" i="1" dirty="0"/>
              <a:t> </a:t>
            </a:r>
            <a:r>
              <a:rPr lang="en-US" dirty="0"/>
              <a:t>when one‑sided limits are under consideration. </a:t>
            </a:r>
          </a:p>
        </p:txBody>
      </p:sp>
    </p:spTree>
    <p:extLst>
      <p:ext uri="{BB962C8B-B14F-4D97-AF65-F5344CB8AC3E}">
        <p14:creationId xmlns:p14="http://schemas.microsoft.com/office/powerpoint/2010/main" val="229927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Limits from the Left </a:t>
            </a:r>
            <a:br>
              <a:rPr lang="en-US" dirty="0"/>
            </a:br>
            <a:r>
              <a:rPr lang="en-US" dirty="0"/>
              <a:t>(Left‑Hand Limits)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be a function defined on an open interval whose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988" y="1759772"/>
            <a:ext cx="4975412" cy="40179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dirty="0"/>
              <a:t>right endpoint is </a:t>
            </a:r>
            <a:r>
              <a:rPr lang="en-US" sz="2800" i="1" dirty="0"/>
              <a:t>c</a:t>
            </a:r>
            <a:r>
              <a:rPr lang="en-US" sz="2800" dirty="0"/>
              <a:t>. We say that the </a:t>
            </a:r>
            <a:r>
              <a:rPr lang="en-US" sz="2800" b="1" dirty="0">
                <a:solidFill>
                  <a:srgbClr val="C00000"/>
                </a:solidFill>
              </a:rPr>
              <a:t>limit of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i="1" dirty="0">
                <a:solidFill>
                  <a:srgbClr val="C00000"/>
                </a:solidFill>
              </a:rPr>
              <a:t>x</a:t>
            </a:r>
            <a:r>
              <a:rPr lang="en-US" sz="2800" b="1" dirty="0">
                <a:solidFill>
                  <a:srgbClr val="C00000"/>
                </a:solidFill>
              </a:rPr>
              <a:t>) as </a:t>
            </a:r>
            <a:r>
              <a:rPr lang="en-US" sz="2800" b="1" i="1" dirty="0">
                <a:solidFill>
                  <a:srgbClr val="C00000"/>
                </a:solidFill>
              </a:rPr>
              <a:t>x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approaches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left is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write 		            if for every number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there is a number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such that         </a:t>
            </a:r>
            <a:r>
              <a:rPr lang="en-US" sz="2800" dirty="0"/>
              <a:t>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whenever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satisfies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x &lt; 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808702"/>
              </p:ext>
            </p:extLst>
          </p:nvPr>
        </p:nvGraphicFramePr>
        <p:xfrm>
          <a:off x="541954" y="3098277"/>
          <a:ext cx="1841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583920" progId="Equation.DSMT4">
                  <p:embed/>
                </p:oleObj>
              </mc:Choice>
              <mc:Fallback>
                <p:oleObj name="Equation" r:id="rId2" imgW="184140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54" y="3098277"/>
                        <a:ext cx="1841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62635"/>
              </p:ext>
            </p:extLst>
          </p:nvPr>
        </p:nvGraphicFramePr>
        <p:xfrm>
          <a:off x="2003164" y="3882689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558720" progId="Equation.DSMT4">
                  <p:embed/>
                </p:oleObj>
              </mc:Choice>
              <mc:Fallback>
                <p:oleObj name="Equation" r:id="rId4" imgW="1790640" imgH="558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164" y="3882689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7420" y="4808685"/>
            <a:ext cx="3388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Figure 10 </a:t>
            </a:r>
            <a:r>
              <a:rPr lang="en-US" sz="2400" dirty="0">
                <a:solidFill>
                  <a:srgbClr val="000000"/>
                </a:solidFill>
              </a:rPr>
              <a:t>Left-Hand Limit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67079-27B5-3691-37A0-8A1BD6D11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514" y="1759772"/>
            <a:ext cx="3207372" cy="30534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Definition: Limits from the Right </a:t>
            </a:r>
            <a:br>
              <a:rPr lang="en-US" dirty="0"/>
            </a:br>
            <a:r>
              <a:rPr lang="en-US" dirty="0"/>
              <a:t>(Right‑Hand Limits)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be a function defined on an open interval whose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52600"/>
            <a:ext cx="493776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endpoint is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We say that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 of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approaches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right is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write 		             if for every number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there is a number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such that 		      whenever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satisfies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96420"/>
              </p:ext>
            </p:extLst>
          </p:nvPr>
        </p:nvGraphicFramePr>
        <p:xfrm>
          <a:off x="505609" y="3032760"/>
          <a:ext cx="1841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583920" progId="Equation.DSMT4">
                  <p:embed/>
                </p:oleObj>
              </mc:Choice>
              <mc:Fallback>
                <p:oleObj name="Equation" r:id="rId2" imgW="184140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09" y="3032760"/>
                        <a:ext cx="1841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77641"/>
              </p:ext>
            </p:extLst>
          </p:nvPr>
        </p:nvGraphicFramePr>
        <p:xfrm>
          <a:off x="1905000" y="3886200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558720" progId="Equation.DSMT4">
                  <p:embed/>
                </p:oleObj>
              </mc:Choice>
              <mc:Fallback>
                <p:oleObj name="Equation" r:id="rId4" imgW="17906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4796723"/>
            <a:ext cx="3433740" cy="461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Figure 11 </a:t>
            </a:r>
            <a:r>
              <a:rPr lang="en-US" sz="2400" dirty="0"/>
              <a:t>Right-Hand Limit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DD6B-F84C-5534-1319-7AB1F02B8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487" y="1821570"/>
            <a:ext cx="3170805" cy="300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Formally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87382"/>
          </a:xfrm>
        </p:spPr>
        <p:txBody>
          <a:bodyPr>
            <a:spAutoFit/>
          </a:bodyPr>
          <a:lstStyle/>
          <a:p>
            <a:r>
              <a:rPr lang="en-US" dirty="0"/>
              <a:t>We need to capture the idea that all the values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become as close to </a:t>
            </a:r>
            <a:r>
              <a:rPr lang="en-US" i="1" dirty="0"/>
              <a:t>L</a:t>
            </a:r>
            <a:r>
              <a:rPr lang="en-US" dirty="0"/>
              <a:t> as we care to specify as </a:t>
            </a:r>
            <a:r>
              <a:rPr lang="en-US" i="1" dirty="0"/>
              <a:t>x</a:t>
            </a:r>
            <a:r>
              <a:rPr lang="en-US" dirty="0"/>
              <a:t> gets close enough to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The two parts of that previous sentence that need more work are “as close to </a:t>
            </a:r>
            <a:r>
              <a:rPr lang="en-US" i="1" dirty="0"/>
              <a:t>L </a:t>
            </a:r>
            <a:r>
              <a:rPr lang="en-US" dirty="0"/>
              <a:t>as we care to specify” and “as </a:t>
            </a:r>
            <a:r>
              <a:rPr lang="en-US" i="1" dirty="0"/>
              <a:t>x</a:t>
            </a:r>
            <a:r>
              <a:rPr lang="en-US" dirty="0"/>
              <a:t> gets close enough to </a:t>
            </a:r>
            <a:r>
              <a:rPr lang="en-US" i="1" dirty="0"/>
              <a:t>c</a:t>
            </a:r>
            <a:r>
              <a:rPr lang="en-US" dirty="0"/>
              <a:t>.” The most common definition of limit refines those two phrases through the use of two Greek letters, epsilon 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) and delta 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), and the following is often referred to as the </a:t>
            </a:r>
            <a:r>
              <a:rPr lang="en-US" i="1" dirty="0"/>
              <a:t>epsilon‑delta</a:t>
            </a:r>
            <a:r>
              <a:rPr lang="en-US" dirty="0"/>
              <a:t> definition of limit.</a:t>
            </a:r>
            <a:r>
              <a:rPr lang="en-US" dirty="0">
                <a:sym typeface="Symbol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Infinite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be a function defined on an open interval containing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except possibly at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itself. We say that the </a:t>
            </a:r>
            <a:r>
              <a:rPr lang="en-US" b="1" dirty="0">
                <a:solidFill>
                  <a:srgbClr val="C00000"/>
                </a:solidFill>
              </a:rPr>
              <a:t>limit of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) as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 approaches </a:t>
            </a:r>
            <a:r>
              <a:rPr lang="en-US" b="1" i="1" dirty="0">
                <a:solidFill>
                  <a:srgbClr val="C00000"/>
                </a:solidFill>
              </a:rPr>
              <a:t>c</a:t>
            </a:r>
            <a:r>
              <a:rPr lang="en-US" b="1" dirty="0">
                <a:solidFill>
                  <a:srgbClr val="C00000"/>
                </a:solidFill>
              </a:rPr>
              <a:t> is positive infinity,</a:t>
            </a:r>
            <a:r>
              <a:rPr lang="en-US" dirty="0">
                <a:solidFill>
                  <a:srgbClr val="000000"/>
                </a:solidFill>
              </a:rPr>
              <a:t> and write 			if for every positive number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 there </a:t>
            </a:r>
          </a:p>
          <a:p>
            <a:r>
              <a:rPr lang="en-US" dirty="0">
                <a:solidFill>
                  <a:srgbClr val="000000"/>
                </a:solidFill>
              </a:rPr>
              <a:t>is a number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 &gt; 0 such that 	          whenever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satisfies </a:t>
            </a: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26569"/>
              </p:ext>
            </p:extLst>
          </p:nvPr>
        </p:nvGraphicFramePr>
        <p:xfrm>
          <a:off x="1351878" y="2605599"/>
          <a:ext cx="1854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571320" progId="Equation.DSMT4">
                  <p:embed/>
                </p:oleObj>
              </mc:Choice>
              <mc:Fallback>
                <p:oleObj name="Equation" r:id="rId2" imgW="18540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878" y="2605599"/>
                        <a:ext cx="1854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29000"/>
              </p:ext>
            </p:extLst>
          </p:nvPr>
        </p:nvGraphicFramePr>
        <p:xfrm>
          <a:off x="4495800" y="3124664"/>
          <a:ext cx="132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469800" progId="Equation.DSMT4">
                  <p:embed/>
                </p:oleObj>
              </mc:Choice>
              <mc:Fallback>
                <p:oleObj name="Equation" r:id="rId4" imgW="13204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664"/>
                        <a:ext cx="132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130423"/>
              </p:ext>
            </p:extLst>
          </p:nvPr>
        </p:nvGraphicFramePr>
        <p:xfrm>
          <a:off x="1905000" y="3590978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482400" progId="Equation.DSMT4">
                  <p:embed/>
                </p:oleObj>
              </mc:Choice>
              <mc:Fallback>
                <p:oleObj name="Equation" r:id="rId6" imgW="19047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90978"/>
                        <a:ext cx="190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Infinite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278"/>
            <a:ext cx="8229600" cy="267765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Similarly, we say that the </a:t>
            </a:r>
            <a:r>
              <a:rPr lang="en-US" b="1" dirty="0">
                <a:solidFill>
                  <a:srgbClr val="C00000"/>
                </a:solidFill>
              </a:rPr>
              <a:t>limit of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) as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 approaches </a:t>
            </a:r>
            <a:r>
              <a:rPr lang="en-US" b="1" i="1" dirty="0">
                <a:solidFill>
                  <a:srgbClr val="C00000"/>
                </a:solidFill>
              </a:rPr>
              <a:t>c</a:t>
            </a:r>
            <a:r>
              <a:rPr lang="en-US" b="1" dirty="0">
                <a:solidFill>
                  <a:srgbClr val="C00000"/>
                </a:solidFill>
              </a:rPr>
              <a:t> is negative infinity,</a:t>
            </a:r>
            <a:r>
              <a:rPr lang="en-US" dirty="0">
                <a:solidFill>
                  <a:srgbClr val="000000"/>
                </a:solidFill>
              </a:rPr>
              <a:t> and write     	            if for every negative number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there is a number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 &gt; 0 such that 	     whenever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satisfies 			 </a:t>
            </a:r>
            <a:r>
              <a:rPr lang="en-US" b="1" dirty="0">
                <a:solidFill>
                  <a:srgbClr val="C00000"/>
                </a:solidFill>
              </a:rPr>
              <a:t>Infinite one‑sided limits</a:t>
            </a:r>
            <a:r>
              <a:rPr lang="en-US" dirty="0">
                <a:solidFill>
                  <a:srgbClr val="000000"/>
                </a:solidFill>
              </a:rPr>
              <a:t> are defined in a manner analogous to finite one‑sided limits. 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988632"/>
              </p:ext>
            </p:extLst>
          </p:nvPr>
        </p:nvGraphicFramePr>
        <p:xfrm>
          <a:off x="4876800" y="1608859"/>
          <a:ext cx="205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571320" progId="Equation.DSMT4">
                  <p:embed/>
                </p:oleObj>
              </mc:Choice>
              <mc:Fallback>
                <p:oleObj name="Equation" r:id="rId2" imgW="20574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8859"/>
                        <a:ext cx="2057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89214"/>
              </p:ext>
            </p:extLst>
          </p:nvPr>
        </p:nvGraphicFramePr>
        <p:xfrm>
          <a:off x="533400" y="2462106"/>
          <a:ext cx="1244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69800" progId="Equation.DSMT4">
                  <p:embed/>
                </p:oleObj>
              </mc:Choice>
              <mc:Fallback>
                <p:oleObj name="Equation" r:id="rId4" imgW="12445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62106"/>
                        <a:ext cx="1244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31667"/>
              </p:ext>
            </p:extLst>
          </p:nvPr>
        </p:nvGraphicFramePr>
        <p:xfrm>
          <a:off x="4953000" y="2462106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482400" progId="Equation.DSMT4">
                  <p:embed/>
                </p:oleObj>
              </mc:Choice>
              <mc:Fallback>
                <p:oleObj name="Equation" r:id="rId6" imgW="19047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62106"/>
                        <a:ext cx="190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Infinite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131"/>
            <a:ext cx="8229600" cy="46597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85075-254D-8403-14EA-01F2D823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91" y="1270063"/>
            <a:ext cx="3213055" cy="27092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A33F99-E93F-5AD3-9ACF-3C08565BB4BA}"/>
              </a:ext>
            </a:extLst>
          </p:cNvPr>
          <p:cNvSpPr/>
          <p:nvPr/>
        </p:nvSpPr>
        <p:spPr>
          <a:xfrm>
            <a:off x="2895600" y="4126114"/>
            <a:ext cx="3941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Figure 12 </a:t>
            </a:r>
          </a:p>
          <a:p>
            <a:r>
              <a:rPr lang="en-US" sz="2400" dirty="0"/>
              <a:t>Correspondence between </a:t>
            </a:r>
          </a:p>
          <a:p>
            <a:r>
              <a:rPr lang="en-US" sz="2400" i="1" dirty="0"/>
              <a:t>M</a:t>
            </a:r>
            <a:r>
              <a:rPr lang="en-US" sz="2400" dirty="0"/>
              <a:t> and </a:t>
            </a:r>
            <a:r>
              <a:rPr lang="el-GR" sz="2400" i="1" dirty="0"/>
              <a:t>δ</a:t>
            </a:r>
            <a:r>
              <a:rPr lang="en-US" sz="2400" dirty="0"/>
              <a:t> for an Infinite Limit</a:t>
            </a:r>
          </a:p>
        </p:txBody>
      </p:sp>
    </p:spTree>
    <p:extLst>
      <p:ext uri="{BB962C8B-B14F-4D97-AF65-F5344CB8AC3E}">
        <p14:creationId xmlns:p14="http://schemas.microsoft.com/office/powerpoint/2010/main" val="284216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Formally Defined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wish to prove that a given function has an infinite limit at a point </a:t>
            </a:r>
            <a:r>
              <a:rPr lang="en-US" i="1" dirty="0"/>
              <a:t>c</a:t>
            </a:r>
            <a:r>
              <a:rPr lang="en-US" dirty="0"/>
              <a:t>, our task is to prove that given some (presumably large) number </a:t>
            </a:r>
            <a:r>
              <a:rPr lang="en-US" i="1" dirty="0"/>
              <a:t>M</a:t>
            </a:r>
            <a:r>
              <a:rPr lang="en-US" dirty="0"/>
              <a:t>, there is an interval                 		  on which the function is larger than </a:t>
            </a:r>
            <a:r>
              <a:rPr lang="en-US" i="1" dirty="0"/>
              <a:t>M</a:t>
            </a:r>
            <a:r>
              <a:rPr lang="en-US" dirty="0"/>
              <a:t> (except possibly at the point </a:t>
            </a:r>
            <a:r>
              <a:rPr lang="en-US" i="1" dirty="0"/>
              <a:t>c</a:t>
            </a:r>
            <a:r>
              <a:rPr lang="en-US" dirty="0"/>
              <a:t> itself). Figure 12 shows how an appropriate </a:t>
            </a:r>
            <a:r>
              <a:rPr lang="el-GR" i="1" dirty="0"/>
              <a:t>δ</a:t>
            </a:r>
            <a:r>
              <a:rPr lang="en-US" i="1" dirty="0"/>
              <a:t> </a:t>
            </a:r>
            <a:r>
              <a:rPr lang="en-US" dirty="0"/>
              <a:t> can be chosen for the given value of </a:t>
            </a:r>
            <a:r>
              <a:rPr lang="en-US" i="1" dirty="0"/>
              <a:t>M</a:t>
            </a:r>
            <a:r>
              <a:rPr lang="en-US" dirty="0"/>
              <a:t>.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2074CE5-5BF1-421B-A54D-A64799D08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24195"/>
              </p:ext>
            </p:extLst>
          </p:nvPr>
        </p:nvGraphicFramePr>
        <p:xfrm>
          <a:off x="582613" y="2625725"/>
          <a:ext cx="1790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640" imgH="482400" progId="Equation.DSMT4">
                  <p:embed/>
                </p:oleObj>
              </mc:Choice>
              <mc:Fallback>
                <p:oleObj name="Equation" r:id="rId2" imgW="1790640" imgH="482400" progId="Equation.DSMT4">
                  <p:embed/>
                  <p:pic>
                    <p:nvPicPr>
                      <p:cNvPr id="849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2625725"/>
                        <a:ext cx="1790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83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Limits at Infinity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be a function defined on some interval 		We say the </a:t>
            </a:r>
            <a:r>
              <a:rPr lang="en-US" b="1" dirty="0">
                <a:solidFill>
                  <a:srgbClr val="C00000"/>
                </a:solidFill>
              </a:rPr>
              <a:t>limit of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C00000"/>
                </a:solidFill>
              </a:rPr>
              <a:t> at infinity is </a:t>
            </a:r>
            <a:r>
              <a:rPr lang="en-US" b="1" i="1" dirty="0">
                <a:solidFill>
                  <a:srgbClr val="C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, and write 		       </a:t>
            </a:r>
          </a:p>
          <a:p>
            <a:r>
              <a:rPr lang="en-US" dirty="0">
                <a:solidFill>
                  <a:srgbClr val="000000"/>
                </a:solidFill>
              </a:rPr>
              <a:t>if for every number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 &gt; 0 there is a number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such that 		for all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&gt;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</a:rPr>
              <a:t>Similarly, for a function defined on some interval 	      we say the </a:t>
            </a:r>
            <a:r>
              <a:rPr lang="en-US" b="1" dirty="0">
                <a:solidFill>
                  <a:srgbClr val="C00000"/>
                </a:solidFill>
              </a:rPr>
              <a:t>limit of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C00000"/>
                </a:solidFill>
              </a:rPr>
              <a:t> at negative infinity is </a:t>
            </a:r>
            <a:r>
              <a:rPr lang="en-US" b="1" i="1" dirty="0">
                <a:solidFill>
                  <a:srgbClr val="C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, and write 		 if for every number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 &gt; 0 there is a number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such that 		  for all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&lt;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29239"/>
              </p:ext>
            </p:extLst>
          </p:nvPr>
        </p:nvGraphicFramePr>
        <p:xfrm>
          <a:off x="6929270" y="1315694"/>
          <a:ext cx="92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69800" progId="Equation.DSMT4">
                  <p:embed/>
                </p:oleObj>
              </mc:Choice>
              <mc:Fallback>
                <p:oleObj name="Equation" r:id="rId2" imgW="9270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270" y="1315694"/>
                        <a:ext cx="927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80883"/>
              </p:ext>
            </p:extLst>
          </p:nvPr>
        </p:nvGraphicFramePr>
        <p:xfrm>
          <a:off x="6553200" y="1796130"/>
          <a:ext cx="176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571320" progId="Equation.DSMT4">
                  <p:embed/>
                </p:oleObj>
              </mc:Choice>
              <mc:Fallback>
                <p:oleObj name="Equation" r:id="rId4" imgW="176508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96130"/>
                        <a:ext cx="176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898918"/>
              </p:ext>
            </p:extLst>
          </p:nvPr>
        </p:nvGraphicFramePr>
        <p:xfrm>
          <a:off x="536906" y="2651087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558720" progId="Equation.DSMT4">
                  <p:embed/>
                </p:oleObj>
              </mc:Choice>
              <mc:Fallback>
                <p:oleObj name="Equation" r:id="rId6" imgW="179064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906" y="2651087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21406"/>
              </p:ext>
            </p:extLst>
          </p:nvPr>
        </p:nvGraphicFramePr>
        <p:xfrm>
          <a:off x="7645400" y="3209887"/>
          <a:ext cx="104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469800" progId="Equation.DSMT4">
                  <p:embed/>
                </p:oleObj>
              </mc:Choice>
              <mc:Fallback>
                <p:oleObj name="Equation" r:id="rId8" imgW="10411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209887"/>
                        <a:ext cx="104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161119"/>
              </p:ext>
            </p:extLst>
          </p:nvPr>
        </p:nvGraphicFramePr>
        <p:xfrm>
          <a:off x="515391" y="4041835"/>
          <a:ext cx="1879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571320" progId="Equation.DSMT4">
                  <p:embed/>
                </p:oleObj>
              </mc:Choice>
              <mc:Fallback>
                <p:oleObj name="Equation" r:id="rId10" imgW="187956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91" y="4041835"/>
                        <a:ext cx="1879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358936"/>
              </p:ext>
            </p:extLst>
          </p:nvPr>
        </p:nvGraphicFramePr>
        <p:xfrm>
          <a:off x="3462169" y="4435180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90640" imgH="558720" progId="Equation.DSMT4">
                  <p:embed/>
                </p:oleObj>
              </mc:Choice>
              <mc:Fallback>
                <p:oleObj name="Equation" r:id="rId12" imgW="1790640" imgH="558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169" y="4435180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Limits at Infinity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80160"/>
            <a:ext cx="8229600" cy="440120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44270-BF2A-F424-348E-32817AC451C1}"/>
              </a:ext>
            </a:extLst>
          </p:cNvPr>
          <p:cNvSpPr/>
          <p:nvPr/>
        </p:nvSpPr>
        <p:spPr>
          <a:xfrm>
            <a:off x="2971800" y="4648200"/>
            <a:ext cx="1352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Figure 13</a:t>
            </a:r>
            <a:endParaRPr lang="en-US" sz="2400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D9BBD2B5-B9CC-F31F-A113-FF4F1200A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70301"/>
              </p:ext>
            </p:extLst>
          </p:nvPr>
        </p:nvGraphicFramePr>
        <p:xfrm>
          <a:off x="4527550" y="4648200"/>
          <a:ext cx="167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571320" progId="Equation.DSMT4">
                  <p:embed/>
                </p:oleObj>
              </mc:Choice>
              <mc:Fallback>
                <p:oleObj name="Equation" r:id="rId2" imgW="1676160" imgH="57132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6FEE1150-73F9-DBCD-A541-2948CC6EA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1676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FC181A7-B230-A9E5-5C3A-631D51081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694" y="1454727"/>
            <a:ext cx="374061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Limit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</p:spPr>
        <p:txBody>
          <a:bodyPr>
            <a:spAutoFit/>
          </a:bodyPr>
          <a:lstStyle/>
          <a:p>
            <a:r>
              <a:rPr lang="en-US" dirty="0"/>
              <a:t>Although the formal definition of limit gives us the ability to prove limit claims beyond a shadow of a doubt, it does not immediately give us the means by which to determine the value of a given limit in the first place. In other words, we need to know what </a:t>
            </a:r>
            <a:r>
              <a:rPr lang="en-US" i="1" dirty="0"/>
              <a:t>L </a:t>
            </a:r>
            <a:r>
              <a:rPr lang="en-US" dirty="0"/>
              <a:t>is before we can prove that                       Fortunately, as </a:t>
            </a:r>
          </a:p>
          <a:p>
            <a:r>
              <a:rPr lang="en-US" dirty="0"/>
              <a:t>we will soon see, our limit definition is the basis for a number of theorems that will make determination of limits much easier.</a:t>
            </a: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4242547" y="3480547"/>
          <a:ext cx="1714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571320" progId="Equation.DSMT4">
                  <p:embed/>
                </p:oleObj>
              </mc:Choice>
              <mc:Fallback>
                <p:oleObj name="Equation" r:id="rId2" imgW="171432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47" y="3480547"/>
                        <a:ext cx="1714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that</a:t>
            </a:r>
          </a:p>
          <a:p>
            <a:endParaRPr lang="en-US" b="1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Suppose an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&gt; 0 is given. We need to find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such that </a:t>
            </a:r>
          </a:p>
          <a:p>
            <a:endParaRPr lang="en-US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888611"/>
              </p:ext>
            </p:extLst>
          </p:nvPr>
        </p:nvGraphicFramePr>
        <p:xfrm>
          <a:off x="533400" y="1752600"/>
          <a:ext cx="2098604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571320" progId="Equation.DSMT4">
                  <p:embed/>
                </p:oleObj>
              </mc:Choice>
              <mc:Fallback>
                <p:oleObj name="Equation" r:id="rId2" imgW="214596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2098604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99700"/>
              </p:ext>
            </p:extLst>
          </p:nvPr>
        </p:nvGraphicFramePr>
        <p:xfrm>
          <a:off x="1752600" y="3802380"/>
          <a:ext cx="5016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16240" imgH="558720" progId="Equation.DSMT4">
                  <p:embed/>
                </p:oleObj>
              </mc:Choice>
              <mc:Fallback>
                <p:oleObj name="Equation" r:id="rId4" imgW="50162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02380"/>
                        <a:ext cx="5016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18269"/>
          </a:xfrm>
        </p:spPr>
        <p:txBody>
          <a:bodyPr>
            <a:spAutoFit/>
          </a:bodyPr>
          <a:lstStyle/>
          <a:p>
            <a:r>
              <a:rPr lang="en-US" dirty="0"/>
              <a:t>Notice that this latter inequality is equivalent to the following: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Reading the above chain of equivalent inequalities from the bottom up, this means that 	  (or any smaller number) works. </a:t>
            </a:r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95382"/>
              </p:ext>
            </p:extLst>
          </p:nvPr>
        </p:nvGraphicFramePr>
        <p:xfrm>
          <a:off x="2370138" y="2162175"/>
          <a:ext cx="419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760" imgH="558720" progId="Equation.DSMT4">
                  <p:embed/>
                </p:oleObj>
              </mc:Choice>
              <mc:Fallback>
                <p:oleObj name="Equation" r:id="rId2" imgW="4190760" imgH="558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2162175"/>
                        <a:ext cx="4191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09609"/>
              </p:ext>
            </p:extLst>
          </p:nvPr>
        </p:nvGraphicFramePr>
        <p:xfrm>
          <a:off x="4129088" y="2827338"/>
          <a:ext cx="242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482400" progId="Equation.DSMT4">
                  <p:embed/>
                </p:oleObj>
              </mc:Choice>
              <mc:Fallback>
                <p:oleObj name="Equation" r:id="rId4" imgW="242568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27338"/>
                        <a:ext cx="2425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07526"/>
              </p:ext>
            </p:extLst>
          </p:nvPr>
        </p:nvGraphicFramePr>
        <p:xfrm>
          <a:off x="4149725" y="3465513"/>
          <a:ext cx="217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520" imgH="482400" progId="Equation.DSMT4">
                  <p:embed/>
                </p:oleObj>
              </mc:Choice>
              <mc:Fallback>
                <p:oleObj name="Equation" r:id="rId6" imgW="217152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465513"/>
                        <a:ext cx="217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8277"/>
              </p:ext>
            </p:extLst>
          </p:nvPr>
        </p:nvGraphicFramePr>
        <p:xfrm>
          <a:off x="4149725" y="3954463"/>
          <a:ext cx="2032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825480" progId="Equation.DSMT4">
                  <p:embed/>
                </p:oleObj>
              </mc:Choice>
              <mc:Fallback>
                <p:oleObj name="Equation" r:id="rId8" imgW="2031840" imgH="825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954463"/>
                        <a:ext cx="2032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97493"/>
              </p:ext>
            </p:extLst>
          </p:nvPr>
        </p:nvGraphicFramePr>
        <p:xfrm>
          <a:off x="5094288" y="5195888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431640" progId="Equation.DSMT4">
                  <p:embed/>
                </p:oleObj>
              </mc:Choice>
              <mc:Fallback>
                <p:oleObj name="Equation" r:id="rId10" imgW="107928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5195888"/>
                        <a:ext cx="107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r>
              <a:rPr lang="en-US" dirty="0"/>
              <a:t>In other words,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&gt; 0, if we choose 	        then 	            implies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just as we needed to show.</a:t>
            </a:r>
          </a:p>
          <a:p>
            <a:r>
              <a:rPr lang="en-US" dirty="0"/>
              <a:t>What all this means is that if a skeptic were to challenge you with a small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&gt; 0 of their choosing, you could always respond, for each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, by picking 	                   if </a:t>
            </a:r>
            <a:r>
              <a:rPr lang="en-US" i="1" dirty="0"/>
              <a:t>x</a:t>
            </a:r>
            <a:r>
              <a:rPr lang="en-US" dirty="0"/>
              <a:t> ≠ </a:t>
            </a:r>
            <a:r>
              <a:rPr lang="en-US" i="1" dirty="0"/>
              <a:t>c</a:t>
            </a:r>
            <a:r>
              <a:rPr lang="en-US" dirty="0"/>
              <a:t> is chosen between 3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and 3 +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, then 2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1 is guaranteed to fall between 5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and 5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. 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93095"/>
              </p:ext>
            </p:extLst>
          </p:nvPr>
        </p:nvGraphicFramePr>
        <p:xfrm>
          <a:off x="577850" y="2244725"/>
          <a:ext cx="802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26200" imgH="825480" progId="Equation.DSMT4">
                  <p:embed/>
                </p:oleObj>
              </mc:Choice>
              <mc:Fallback>
                <p:oleObj name="Equation" r:id="rId2" imgW="8026200" imgH="825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244725"/>
                        <a:ext cx="8026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12190"/>
              </p:ext>
            </p:extLst>
          </p:nvPr>
        </p:nvGraphicFramePr>
        <p:xfrm>
          <a:off x="6969698" y="4615927"/>
          <a:ext cx="1181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431640" progId="Equation.DSMT4">
                  <p:embed/>
                </p:oleObj>
              </mc:Choice>
              <mc:Fallback>
                <p:oleObj name="Equation" r:id="rId4" imgW="11808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698" y="4615927"/>
                        <a:ext cx="1181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494419"/>
              </p:ext>
            </p:extLst>
          </p:nvPr>
        </p:nvGraphicFramePr>
        <p:xfrm>
          <a:off x="6377206" y="1357313"/>
          <a:ext cx="119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431640" progId="Equation.DSMT4">
                  <p:embed/>
                </p:oleObj>
              </mc:Choice>
              <mc:Fallback>
                <p:oleObj name="Equation" r:id="rId6" imgW="11937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206" y="1357313"/>
                        <a:ext cx="1193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63704"/>
              </p:ext>
            </p:extLst>
          </p:nvPr>
        </p:nvGraphicFramePr>
        <p:xfrm>
          <a:off x="530225" y="1746250"/>
          <a:ext cx="184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482400" progId="Equation.DSMT4">
                  <p:embed/>
                </p:oleObj>
              </mc:Choice>
              <mc:Fallback>
                <p:oleObj name="Equation" r:id="rId8" imgW="18414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746250"/>
                        <a:ext cx="1841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Formal Definition of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be a function defined on an open interval containing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except possibly at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itself. We say that the </a:t>
            </a:r>
            <a:r>
              <a:rPr lang="en-US" b="1" dirty="0">
                <a:solidFill>
                  <a:srgbClr val="C00000"/>
                </a:solidFill>
              </a:rPr>
              <a:t>limit of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) as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 approaches </a:t>
            </a:r>
            <a:r>
              <a:rPr lang="en-US" b="1" i="1" dirty="0">
                <a:solidFill>
                  <a:srgbClr val="C00000"/>
                </a:solidFill>
              </a:rPr>
              <a:t>c</a:t>
            </a:r>
            <a:r>
              <a:rPr lang="en-US" b="1" dirty="0">
                <a:solidFill>
                  <a:srgbClr val="C00000"/>
                </a:solidFill>
              </a:rPr>
              <a:t> is </a:t>
            </a:r>
            <a:r>
              <a:rPr lang="en-US" b="1" i="1" dirty="0">
                <a:solidFill>
                  <a:srgbClr val="C00000"/>
                </a:solidFill>
              </a:rPr>
              <a:t>L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 and write</a:t>
            </a:r>
          </a:p>
          <a:p>
            <a:r>
              <a:rPr lang="en-US" dirty="0">
                <a:solidFill>
                  <a:srgbClr val="000000"/>
                </a:solidFill>
              </a:rPr>
              <a:t> 	        </a:t>
            </a:r>
          </a:p>
          <a:p>
            <a:r>
              <a:rPr lang="en-US" dirty="0">
                <a:solidFill>
                  <a:srgbClr val="000000"/>
                </a:solidFill>
              </a:rPr>
              <a:t>if for every number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 &gt; 0 there is a number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 &gt; 0 such that 		        whenever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satisfies 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81995"/>
              </p:ext>
            </p:extLst>
          </p:nvPr>
        </p:nvGraphicFramePr>
        <p:xfrm>
          <a:off x="3308350" y="2590800"/>
          <a:ext cx="172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571320" progId="Equation.DSMT4">
                  <p:embed/>
                </p:oleObj>
              </mc:Choice>
              <mc:Fallback>
                <p:oleObj name="Equation" r:id="rId2" imgW="172692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2590800"/>
                        <a:ext cx="172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275200"/>
              </p:ext>
            </p:extLst>
          </p:nvPr>
        </p:nvGraphicFramePr>
        <p:xfrm>
          <a:off x="1214680" y="3545752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558720" progId="Equation.DSMT4">
                  <p:embed/>
                </p:oleObj>
              </mc:Choice>
              <mc:Fallback>
                <p:oleObj name="Equation" r:id="rId4" imgW="179064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680" y="3545752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9684"/>
              </p:ext>
            </p:extLst>
          </p:nvPr>
        </p:nvGraphicFramePr>
        <p:xfrm>
          <a:off x="5970531" y="3616126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482400" progId="Equation.DSMT4">
                  <p:embed/>
                </p:oleObj>
              </mc:Choice>
              <mc:Fallback>
                <p:oleObj name="Equation" r:id="rId6" imgW="19047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31" y="3616126"/>
                        <a:ext cx="190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663440" cy="4572000"/>
          </a:xfrm>
        </p:spPr>
        <p:txBody>
          <a:bodyPr/>
          <a:lstStyle/>
          <a:p>
            <a:r>
              <a:rPr lang="en-US" dirty="0"/>
              <a:t>For example,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0.1, let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= 0.05. For the reason why </a:t>
            </a:r>
            <a:r>
              <a:rPr lang="en-US" i="1" dirty="0"/>
              <a:t>x</a:t>
            </a:r>
            <a:r>
              <a:rPr lang="en-US" dirty="0"/>
              <a:t> needs to be “twice as close” to 3 as the skeptic’s challenge, examine the graph in Figure 14, and note that the slope of the line is 2.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13960" y="1447800"/>
            <a:ext cx="3749040" cy="4243573"/>
            <a:chOff x="5013960" y="1447800"/>
            <a:chExt cx="3749040" cy="424357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687"/>
            <a:stretch>
              <a:fillRect/>
            </a:stretch>
          </p:blipFill>
          <p:spPr bwMode="auto">
            <a:xfrm>
              <a:off x="5013960" y="1447800"/>
              <a:ext cx="374904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131859" y="5168153"/>
              <a:ext cx="1552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14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that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Again, supposing that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&gt; 0 is given, we need to find a </a:t>
            </a:r>
            <a:br>
              <a:rPr lang="en-US" dirty="0"/>
            </a:b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such that </a:t>
            </a:r>
          </a:p>
          <a:p>
            <a:endParaRPr lang="en-US" dirty="0"/>
          </a:p>
          <a:p>
            <a:r>
              <a:rPr lang="en-US" dirty="0"/>
              <a:t>Our first observation is that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03329"/>
              </p:ext>
            </p:extLst>
          </p:nvPr>
        </p:nvGraphicFramePr>
        <p:xfrm>
          <a:off x="2413000" y="3236913"/>
          <a:ext cx="4445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4920" imgH="583920" progId="Equation.DSMT4">
                  <p:embed/>
                </p:oleObj>
              </mc:Choice>
              <mc:Fallback>
                <p:oleObj name="Equation" r:id="rId2" imgW="444492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236913"/>
                        <a:ext cx="4445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6809096" y="1336344"/>
          <a:ext cx="1574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583920" progId="Equation.DSMT4">
                  <p:embed/>
                </p:oleObj>
              </mc:Choice>
              <mc:Fallback>
                <p:oleObj name="Equation" r:id="rId4" imgW="157464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096" y="1336344"/>
                        <a:ext cx="1574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828800" y="4343400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571320" progId="Equation.DSMT4">
                  <p:embed/>
                </p:oleObj>
              </mc:Choice>
              <mc:Fallback>
                <p:oleObj name="Equation" r:id="rId6" imgW="1117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43400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2971800" y="4370696"/>
          <a:ext cx="2298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98600" imgH="520560" progId="Equation.DSMT4">
                  <p:embed/>
                </p:oleObj>
              </mc:Choice>
              <mc:Fallback>
                <p:oleObj name="Equation" r:id="rId8" imgW="229860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70696"/>
                        <a:ext cx="2298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5319713" y="4386263"/>
          <a:ext cx="213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360" imgH="482400" progId="Equation.DSMT4">
                  <p:embed/>
                </p:oleObj>
              </mc:Choice>
              <mc:Fallback>
                <p:oleObj name="Equation" r:id="rId10" imgW="213336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386263"/>
                        <a:ext cx="2133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Next, we will agree to choose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while also making sure that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&lt; 1. Note that we can do this, since once a successful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is chosen, any smaller number works just fine.</a:t>
            </a:r>
          </a:p>
          <a:p>
            <a:r>
              <a:rPr lang="en-US" dirty="0"/>
              <a:t>Since 		     translates into 4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&lt; </a:t>
            </a:r>
            <a:r>
              <a:rPr lang="en-US" i="1" dirty="0"/>
              <a:t>x</a:t>
            </a:r>
            <a:r>
              <a:rPr lang="en-US" dirty="0"/>
              <a:t> &lt; 4 +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, which implies 3 &lt; </a:t>
            </a:r>
            <a:r>
              <a:rPr lang="en-US" i="1" dirty="0"/>
              <a:t>x</a:t>
            </a:r>
            <a:r>
              <a:rPr lang="en-US" dirty="0"/>
              <a:t> &lt; 5 if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&lt; 1, we have 			        and thus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98559"/>
              </p:ext>
            </p:extLst>
          </p:nvPr>
        </p:nvGraphicFramePr>
        <p:xfrm>
          <a:off x="1346200" y="311785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82400" progId="Equation.DSMT4">
                  <p:embed/>
                </p:oleObj>
              </mc:Choice>
              <mc:Fallback>
                <p:oleObj name="Equation" r:id="rId2" imgW="13716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11785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5334000" y="3540456"/>
          <a:ext cx="3365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65280" imgH="469800" progId="Equation.DSMT4">
                  <p:embed/>
                </p:oleObj>
              </mc:Choice>
              <mc:Fallback>
                <p:oleObj name="Equation" r:id="rId4" imgW="3365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40456"/>
                        <a:ext cx="3365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286000" y="4419600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571320" progId="Equation.DSMT4">
                  <p:embed/>
                </p:oleObj>
              </mc:Choice>
              <mc:Fallback>
                <p:oleObj name="Equation" r:id="rId6" imgW="1117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3462338" y="4462463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41600" imgH="482400" progId="Equation.DSMT4">
                  <p:embed/>
                </p:oleObj>
              </mc:Choice>
              <mc:Fallback>
                <p:oleObj name="Equation" r:id="rId8" imgW="34416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462463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for the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&gt; 0, let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&gt; 0 be chosen so that it is less than the smaller of the numbers 1 and</a:t>
            </a:r>
          </a:p>
          <a:p>
            <a:r>
              <a:rPr lang="en-US" dirty="0"/>
              <a:t>Then if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latter inequality finishing our proof.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52574"/>
              </p:ext>
            </p:extLst>
          </p:nvPr>
        </p:nvGraphicFramePr>
        <p:xfrm>
          <a:off x="6769100" y="1779588"/>
          <a:ext cx="63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431640" progId="Equation.DSMT4">
                  <p:embed/>
                </p:oleObj>
              </mc:Choice>
              <mc:Fallback>
                <p:oleObj name="Equation" r:id="rId2" imgW="6346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1779588"/>
                        <a:ext cx="63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402512"/>
              </p:ext>
            </p:extLst>
          </p:nvPr>
        </p:nvGraphicFramePr>
        <p:xfrm>
          <a:off x="1574800" y="2244725"/>
          <a:ext cx="146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482400" progId="Equation.DSMT4">
                  <p:embed/>
                </p:oleObj>
              </mc:Choice>
              <mc:Fallback>
                <p:oleObj name="Equation" r:id="rId4" imgW="14601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244725"/>
                        <a:ext cx="146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232848" y="2971800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571320" progId="Equation.DSMT4">
                  <p:embed/>
                </p:oleObj>
              </mc:Choice>
              <mc:Fallback>
                <p:oleObj name="Equation" r:id="rId6" imgW="1117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848" y="2971800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44149"/>
              </p:ext>
            </p:extLst>
          </p:nvPr>
        </p:nvGraphicFramePr>
        <p:xfrm>
          <a:off x="2351088" y="2819400"/>
          <a:ext cx="558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920" imgH="838080" progId="Equation.DSMT4">
                  <p:embed/>
                </p:oleObj>
              </mc:Choice>
              <mc:Fallback>
                <p:oleObj name="Equation" r:id="rId8" imgW="55879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819400"/>
                        <a:ext cx="558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that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As before, let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&gt; 0 be given. We need to find a number </a:t>
            </a:r>
            <a:r>
              <a:rPr lang="en-US" i="1" dirty="0"/>
              <a:t>N</a:t>
            </a:r>
            <a:r>
              <a:rPr lang="en-US" dirty="0"/>
              <a:t> such that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6805258" y="1091390"/>
          <a:ext cx="1968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480" imgH="876240" progId="Equation.DSMT4">
                  <p:embed/>
                </p:oleObj>
              </mc:Choice>
              <mc:Fallback>
                <p:oleObj name="Equation" r:id="rId2" imgW="1968480" imgH="876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258" y="1091390"/>
                        <a:ext cx="1968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09465"/>
              </p:ext>
            </p:extLst>
          </p:nvPr>
        </p:nvGraphicFramePr>
        <p:xfrm>
          <a:off x="2438400" y="3206750"/>
          <a:ext cx="3695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95400" imgH="1015920" progId="Equation.DSMT4">
                  <p:embed/>
                </p:oleObj>
              </mc:Choice>
              <mc:Fallback>
                <p:oleObj name="Equation" r:id="rId4" imgW="3695400" imgH="1015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06750"/>
                        <a:ext cx="36957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15027"/>
          </a:xfrm>
        </p:spPr>
        <p:txBody>
          <a:bodyPr>
            <a:spAutoFit/>
          </a:bodyPr>
          <a:lstStyle/>
          <a:p>
            <a:r>
              <a:rPr lang="en-US" dirty="0"/>
              <a:t>Notice that since 			   this latter inequality is equivalent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	    is nonnegative. Also observe that if we choose </a:t>
            </a:r>
            <a:r>
              <a:rPr lang="en-US" i="1" dirty="0"/>
              <a:t>N</a:t>
            </a:r>
            <a:r>
              <a:rPr lang="en-US" dirty="0"/>
              <a:t> large enough so that 		  then 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N</a:t>
            </a:r>
            <a:r>
              <a:rPr lang="en-US" dirty="0"/>
              <a:t> will imply 		       The above choice is always possible, by simply making sure 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1371600" y="3776004"/>
          <a:ext cx="33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368280" progId="Equation.DSMT4">
                  <p:embed/>
                </p:oleObj>
              </mc:Choice>
              <mc:Fallback>
                <p:oleObj name="Equation" r:id="rId2" imgW="33012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76004"/>
                        <a:ext cx="33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57213"/>
              </p:ext>
            </p:extLst>
          </p:nvPr>
        </p:nvGraphicFramePr>
        <p:xfrm>
          <a:off x="3879850" y="4197350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469800" progId="Equation.DSMT4">
                  <p:embed/>
                </p:oleObj>
              </mc:Choice>
              <mc:Fallback>
                <p:oleObj name="Equation" r:id="rId4" imgW="13078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197350"/>
                        <a:ext cx="130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78448"/>
              </p:ext>
            </p:extLst>
          </p:nvPr>
        </p:nvGraphicFramePr>
        <p:xfrm>
          <a:off x="508948" y="4627852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469800" progId="Equation.DSMT4">
                  <p:embed/>
                </p:oleObj>
              </mc:Choice>
              <mc:Fallback>
                <p:oleObj name="Equation" r:id="rId6" imgW="22478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48" y="4627852"/>
                        <a:ext cx="224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062592"/>
              </p:ext>
            </p:extLst>
          </p:nvPr>
        </p:nvGraphicFramePr>
        <p:xfrm>
          <a:off x="3346450" y="5030788"/>
          <a:ext cx="146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60160" imgH="507960" progId="Equation.DSMT4">
                  <p:embed/>
                </p:oleObj>
              </mc:Choice>
              <mc:Fallback>
                <p:oleObj name="Equation" r:id="rId8" imgW="1460160" imgH="507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5030788"/>
                        <a:ext cx="1460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38663"/>
              </p:ext>
            </p:extLst>
          </p:nvPr>
        </p:nvGraphicFramePr>
        <p:xfrm>
          <a:off x="1422400" y="2387600"/>
          <a:ext cx="2362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1960" imgH="990360" progId="Equation.DSMT4">
                  <p:embed/>
                </p:oleObj>
              </mc:Choice>
              <mc:Fallback>
                <p:oleObj name="Equation" r:id="rId10" imgW="236196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387600"/>
                        <a:ext cx="2362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08608"/>
              </p:ext>
            </p:extLst>
          </p:nvPr>
        </p:nvGraphicFramePr>
        <p:xfrm>
          <a:off x="4017963" y="2414588"/>
          <a:ext cx="1701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939600" progId="Equation.DSMT4">
                  <p:embed/>
                </p:oleObj>
              </mc:Choice>
              <mc:Fallback>
                <p:oleObj name="Equation" r:id="rId12" imgW="170172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2414588"/>
                        <a:ext cx="1701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7413"/>
              </p:ext>
            </p:extLst>
          </p:nvPr>
        </p:nvGraphicFramePr>
        <p:xfrm>
          <a:off x="5867400" y="2459038"/>
          <a:ext cx="168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760" imgH="825480" progId="Equation.DSMT4">
                  <p:embed/>
                </p:oleObj>
              </mc:Choice>
              <mc:Fallback>
                <p:oleObj name="Equation" r:id="rId14" imgW="1688760" imgH="825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59038"/>
                        <a:ext cx="1689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3073400" y="1104900"/>
          <a:ext cx="2184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84120" imgH="876240" progId="Equation.DSMT4">
                  <p:embed/>
                </p:oleObj>
              </mc:Choice>
              <mc:Fallback>
                <p:oleObj name="Equation" r:id="rId16" imgW="2184120" imgH="876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1104900"/>
                        <a:ext cx="2184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of Limit to Prove a Limit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summarize our observations as follows. For a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&gt; 0, choose and fix a positive number </a:t>
            </a:r>
            <a:r>
              <a:rPr lang="en-US" i="1" dirty="0"/>
              <a:t>N</a:t>
            </a:r>
            <a:r>
              <a:rPr lang="en-US" dirty="0"/>
              <a:t> satisfying 		    Then if 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N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this latter chain of inequalities finishes our argument.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339965"/>
              </p:ext>
            </p:extLst>
          </p:nvPr>
        </p:nvGraphicFramePr>
        <p:xfrm>
          <a:off x="1974850" y="2141538"/>
          <a:ext cx="146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507960" progId="Equation.DSMT4">
                  <p:embed/>
                </p:oleObj>
              </mc:Choice>
              <mc:Fallback>
                <p:oleObj name="Equation" r:id="rId2" imgW="146016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141538"/>
                        <a:ext cx="1460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457200" y="2971800"/>
          <a:ext cx="1460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1028520" progId="Equation.DSMT4">
                  <p:embed/>
                </p:oleObj>
              </mc:Choice>
              <mc:Fallback>
                <p:oleObj name="Equation" r:id="rId4" imgW="146016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1460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1953904" y="3012744"/>
          <a:ext cx="172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927000" progId="Equation.DSMT4">
                  <p:embed/>
                </p:oleObj>
              </mc:Choice>
              <mc:Fallback>
                <p:oleObj name="Equation" r:id="rId6" imgW="172692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904" y="3012744"/>
                        <a:ext cx="172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00012"/>
              </p:ext>
            </p:extLst>
          </p:nvPr>
        </p:nvGraphicFramePr>
        <p:xfrm>
          <a:off x="3714464" y="3012744"/>
          <a:ext cx="800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927000" progId="Equation.DSMT4">
                  <p:embed/>
                </p:oleObj>
              </mc:Choice>
              <mc:Fallback>
                <p:oleObj name="Equation" r:id="rId8" imgW="799920" imgH="927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464" y="3012744"/>
                        <a:ext cx="800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904316"/>
              </p:ext>
            </p:extLst>
          </p:nvPr>
        </p:nvGraphicFramePr>
        <p:xfrm>
          <a:off x="4525963" y="3070225"/>
          <a:ext cx="28575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57320" imgH="1460160" progId="Equation.DSMT4">
                  <p:embed/>
                </p:oleObj>
              </mc:Choice>
              <mc:Fallback>
                <p:oleObj name="Equation" r:id="rId10" imgW="2857320" imgH="1460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070225"/>
                        <a:ext cx="28575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29694"/>
              </p:ext>
            </p:extLst>
          </p:nvPr>
        </p:nvGraphicFramePr>
        <p:xfrm>
          <a:off x="7370763" y="3048000"/>
          <a:ext cx="1320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1269720" progId="Equation.DSMT4">
                  <p:embed/>
                </p:oleObj>
              </mc:Choice>
              <mc:Fallback>
                <p:oleObj name="Equation" r:id="rId12" imgW="1320480" imgH="1269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763" y="3048000"/>
                        <a:ext cx="1320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Proving a Limit Does Not Exist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 that 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Solution</a:t>
            </a:r>
          </a:p>
          <a:p>
            <a:pPr>
              <a:lnSpc>
                <a:spcPct val="110000"/>
              </a:lnSpc>
            </a:pPr>
            <a:r>
              <a:rPr lang="en-US" dirty="0"/>
              <a:t>For an arbitrary, but fixed, positive number </a:t>
            </a:r>
            <a:r>
              <a:rPr lang="en-US" i="1" dirty="0"/>
              <a:t>M</a:t>
            </a:r>
            <a:r>
              <a:rPr lang="en-US" dirty="0"/>
              <a:t>, we need to exhibit a number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such that 		       whenever </a:t>
            </a:r>
            <a:r>
              <a:rPr lang="en-US" i="1" dirty="0"/>
              <a:t>x</a:t>
            </a:r>
            <a:r>
              <a:rPr lang="en-US" dirty="0"/>
              <a:t> satisfies		     To that end, let us assume that </a:t>
            </a:r>
            <a:r>
              <a:rPr lang="en-US" i="1" dirty="0"/>
              <a:t>M</a:t>
            </a:r>
            <a:r>
              <a:rPr lang="en-US" dirty="0"/>
              <a:t> &gt; 0 is fixed, and choose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small enough so that 		</a:t>
            </a: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195158" y="1132242"/>
          <a:ext cx="223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990360" progId="Equation.DSMT4">
                  <p:embed/>
                </p:oleObj>
              </mc:Choice>
              <mc:Fallback>
                <p:oleObj name="Equation" r:id="rId2" imgW="2234880" imgH="990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158" y="1132242"/>
                        <a:ext cx="2235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5715000" y="3186953"/>
          <a:ext cx="203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840" imgH="533160" progId="Equation.DSMT4">
                  <p:embed/>
                </p:oleObj>
              </mc:Choice>
              <mc:Fallback>
                <p:oleObj name="Equation" r:id="rId4" imgW="203184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186953"/>
                        <a:ext cx="203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24929"/>
              </p:ext>
            </p:extLst>
          </p:nvPr>
        </p:nvGraphicFramePr>
        <p:xfrm>
          <a:off x="3488189" y="3736975"/>
          <a:ext cx="1917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482400" progId="Equation.DSMT4">
                  <p:embed/>
                </p:oleObj>
              </mc:Choice>
              <mc:Fallback>
                <p:oleObj name="Equation" r:id="rId6" imgW="19173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189" y="3736975"/>
                        <a:ext cx="1917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28315"/>
              </p:ext>
            </p:extLst>
          </p:nvPr>
        </p:nvGraphicFramePr>
        <p:xfrm>
          <a:off x="2794000" y="4657725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469800" progId="Equation.DSMT4">
                  <p:embed/>
                </p:oleObj>
              </mc:Choice>
              <mc:Fallback>
                <p:oleObj name="Equation" r:id="rId8" imgW="13968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657725"/>
                        <a:ext cx="139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Proving a Limit Does Not Exist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Note that this is possible; for example, 	         (or any smaller number) works: if   		          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which is precisely the inequality we wanted.</a:t>
            </a:r>
          </a:p>
          <a:p>
            <a:r>
              <a:rPr lang="en-US" dirty="0"/>
              <a:t>As a final remark, we wish to emphasize that 	</a:t>
            </a:r>
          </a:p>
          <a:p>
            <a:pPr>
              <a:spcBef>
                <a:spcPts val="1200"/>
              </a:spcBef>
            </a:pPr>
            <a:r>
              <a:rPr lang="en-US" dirty="0"/>
              <a:t>		actually does not exist, since 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 is not a </a:t>
            </a:r>
          </a:p>
          <a:p>
            <a:pPr>
              <a:spcBef>
                <a:spcPts val="1200"/>
              </a:spcBef>
            </a:pPr>
            <a:r>
              <a:rPr lang="en-US" dirty="0"/>
              <a:t>number.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2727"/>
              </p:ext>
            </p:extLst>
          </p:nvPr>
        </p:nvGraphicFramePr>
        <p:xfrm>
          <a:off x="2114550" y="2286000"/>
          <a:ext cx="4978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78080" imgH="1447560" progId="Equation.DSMT4">
                  <p:embed/>
                </p:oleObj>
              </mc:Choice>
              <mc:Fallback>
                <p:oleObj name="Equation" r:id="rId2" imgW="4978080" imgH="1447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286000"/>
                        <a:ext cx="4978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548640" y="4572000"/>
          <a:ext cx="1587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990360" progId="Equation.DSMT4">
                  <p:embed/>
                </p:oleObj>
              </mc:Choice>
              <mc:Fallback>
                <p:oleObj name="Equation" r:id="rId4" imgW="1587240" imgH="990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572000"/>
                        <a:ext cx="1587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56982"/>
              </p:ext>
            </p:extLst>
          </p:nvPr>
        </p:nvGraphicFramePr>
        <p:xfrm>
          <a:off x="6121400" y="1295400"/>
          <a:ext cx="147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507960" progId="Equation.DSMT4">
                  <p:embed/>
                </p:oleObj>
              </mc:Choice>
              <mc:Fallback>
                <p:oleObj name="Equation" r:id="rId6" imgW="147312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1295400"/>
                        <a:ext cx="147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28322"/>
              </p:ext>
            </p:extLst>
          </p:nvPr>
        </p:nvGraphicFramePr>
        <p:xfrm>
          <a:off x="4914216" y="1763028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30320" imgH="482400" progId="Equation.DSMT4">
                  <p:embed/>
                </p:oleObj>
              </mc:Choice>
              <mc:Fallback>
                <p:oleObj name="Equation" r:id="rId8" imgW="19303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216" y="1763028"/>
                        <a:ext cx="193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Proving a Limit Does Not Exist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happening is that the limit fails to exist because the function 		        grows without bound as </a:t>
            </a:r>
            <a:r>
              <a:rPr lang="en-US" i="1" dirty="0"/>
              <a:t>x</a:t>
            </a:r>
            <a:r>
              <a:rPr lang="en-US" dirty="0"/>
              <a:t> approaches 2. We have established this using techniques as in the previous examples, and expressed the same fact using limit notation and the 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 symbol.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362200" y="1662752"/>
          <a:ext cx="238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520" imgH="533160" progId="Equation.DSMT4">
                  <p:embed/>
                </p:oleObj>
              </mc:Choice>
              <mc:Fallback>
                <p:oleObj name="Equation" r:id="rId2" imgW="238752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62752"/>
                        <a:ext cx="2387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Formally Defined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100866"/>
            <a:ext cx="8229600" cy="4832092"/>
          </a:xfrm>
        </p:spPr>
        <p:txBody>
          <a:bodyPr>
            <a:spAutoFit/>
          </a:bodyPr>
          <a:lstStyle/>
          <a:p>
            <a:r>
              <a:rPr lang="en-US" dirty="0"/>
              <a:t>The use of the letters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originated with the French mathematician Augustin‑Louis Cauchy </a:t>
            </a:r>
            <a:br>
              <a:rPr lang="en-US" dirty="0"/>
            </a:br>
            <a:r>
              <a:rPr lang="en-US" dirty="0"/>
              <a:t>(1789–1857). His choice was deliberate, and served to remind the reader of the words </a:t>
            </a:r>
            <a:r>
              <a:rPr lang="en-US" i="1" dirty="0"/>
              <a:t>error</a:t>
            </a:r>
            <a:r>
              <a:rPr lang="en-US" dirty="0"/>
              <a:t> and </a:t>
            </a:r>
            <a:r>
              <a:rPr lang="en-US" i="1" dirty="0"/>
              <a:t>difference </a:t>
            </a:r>
            <a:r>
              <a:rPr lang="en-US" dirty="0"/>
              <a:t>(the French spellings are similar)</a:t>
            </a:r>
            <a:r>
              <a:rPr lang="en-US" i="1" dirty="0"/>
              <a:t>;</a:t>
            </a:r>
            <a:r>
              <a:rPr lang="en-US" dirty="0"/>
              <a:t> you may find this correspondence useful as well. We may now interpret the statement                       in this way: if we wish to guarantee that the </a:t>
            </a:r>
            <a:r>
              <a:rPr lang="en-US" i="1" dirty="0"/>
              <a:t>error </a:t>
            </a:r>
            <a:r>
              <a:rPr lang="en-US" dirty="0"/>
              <a:t>between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L</a:t>
            </a:r>
            <a:r>
              <a:rPr lang="en-US" dirty="0"/>
              <a:t> is less than the amount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, it suffices to make sure that the </a:t>
            </a:r>
            <a:r>
              <a:rPr lang="en-US" i="1" dirty="0"/>
              <a:t>difference</a:t>
            </a:r>
            <a:r>
              <a:rPr lang="en-US" dirty="0"/>
              <a:t>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 is less than the amount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. (but remember that we do not allow </a:t>
            </a:r>
            <a:r>
              <a:rPr lang="en-US" i="1" dirty="0"/>
              <a:t>x</a:t>
            </a:r>
            <a:r>
              <a:rPr lang="en-US" dirty="0"/>
              <a:t> to equal </a:t>
            </a:r>
            <a:r>
              <a:rPr lang="en-US" i="1" dirty="0"/>
              <a:t>c</a:t>
            </a:r>
            <a:r>
              <a:rPr lang="en-US" dirty="0"/>
              <a:t>).</a:t>
            </a:r>
          </a:p>
        </p:txBody>
      </p:sp>
      <p:graphicFrame>
        <p:nvGraphicFramePr>
          <p:cNvPr id="1341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656143"/>
              </p:ext>
            </p:extLst>
          </p:nvPr>
        </p:nvGraphicFramePr>
        <p:xfrm>
          <a:off x="2700169" y="3712285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571320" progId="Equation.DSMT4">
                  <p:embed/>
                </p:oleObj>
              </mc:Choice>
              <mc:Fallback>
                <p:oleObj name="Equation" r:id="rId2" imgW="1650960" imgH="5713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169" y="3712285"/>
                        <a:ext cx="1651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Proving a Limit Does Not Exist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</p:spPr>
        <p:txBody>
          <a:bodyPr>
            <a:spAutoFit/>
          </a:bodyPr>
          <a:lstStyle/>
          <a:p>
            <a:r>
              <a:rPr lang="en-US" dirty="0"/>
              <a:t>Prove that for the function 				 </a:t>
            </a:r>
          </a:p>
          <a:p>
            <a:r>
              <a:rPr lang="en-US" dirty="0"/>
              <a:t>does not exist, by showing that the function does not satisfy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definition for any possible </a:t>
            </a:r>
            <a:r>
              <a:rPr lang="en-US" i="1" dirty="0"/>
              <a:t>L</a:t>
            </a:r>
            <a:r>
              <a:rPr lang="en-US" dirty="0"/>
              <a:t> at </a:t>
            </a:r>
            <a:r>
              <a:rPr lang="en-US" i="1" dirty="0"/>
              <a:t>c</a:t>
            </a:r>
            <a:r>
              <a:rPr lang="en-US" dirty="0"/>
              <a:t> = 0.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will first need to think carefully about what it means for the definition to </a:t>
            </a:r>
            <a:r>
              <a:rPr lang="en-US" i="1" dirty="0"/>
              <a:t>fail</a:t>
            </a:r>
            <a:r>
              <a:rPr lang="en-US" dirty="0"/>
              <a:t> at </a:t>
            </a:r>
            <a:r>
              <a:rPr lang="en-US" i="1" dirty="0"/>
              <a:t>c</a:t>
            </a:r>
            <a:r>
              <a:rPr lang="en-US" dirty="0"/>
              <a:t> = 0. This will happen precisely when no number </a:t>
            </a:r>
            <a:r>
              <a:rPr lang="en-US" i="1" dirty="0"/>
              <a:t>L</a:t>
            </a:r>
            <a:r>
              <a:rPr lang="en-US" dirty="0"/>
              <a:t> works as the limit of the function at 0, in other words, when </a:t>
            </a:r>
            <a:r>
              <a:rPr lang="en-US" i="1" dirty="0"/>
              <a:t>x</a:t>
            </a:r>
            <a:r>
              <a:rPr lang="en-US" dirty="0"/>
              <a:t> can move closer to 0 than </a:t>
            </a:r>
            <a:r>
              <a:rPr lang="en-US" i="1" dirty="0"/>
              <a:t>any</a:t>
            </a:r>
            <a:r>
              <a:rPr lang="en-US" dirty="0"/>
              <a:t>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&gt; 0 without the corresponding function values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approaching any number. </a:t>
            </a: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4468504" y="1298774"/>
          <a:ext cx="2362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61960" imgH="495000" progId="Equation.DSMT4">
                  <p:embed/>
                </p:oleObj>
              </mc:Choice>
              <mc:Fallback>
                <p:oleObj name="Equation" r:id="rId2" imgW="23619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504" y="1298774"/>
                        <a:ext cx="2362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6934200" y="1309578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09578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Proving a Limit Does Not Exist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think about this, too, as a challenge game. Suppose a skeptic challenges you with a very small number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, and you are able to show that the function values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corresponding to nonzero </a:t>
            </a:r>
            <a:r>
              <a:rPr lang="en-US" i="1" dirty="0"/>
              <a:t>x</a:t>
            </a:r>
            <a:r>
              <a:rPr lang="en-US" dirty="0"/>
              <a:t>-values with 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Symbol" pitchFamily="18" charset="2"/>
              </a:rPr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&lt; 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, do not approach any number </a:t>
            </a:r>
            <a:r>
              <a:rPr lang="en-US" i="1" dirty="0"/>
              <a:t>L</a:t>
            </a:r>
            <a:r>
              <a:rPr lang="en-US" dirty="0"/>
              <a:t>. If you are always able to respond to the challenge, no matter how small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becomes, you will have proved that 	          does not exist. This is exactly what we endeavor to do in this example.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7327900" y="3899848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571320" progId="Equation.DSMT4">
                  <p:embed/>
                </p:oleObj>
              </mc:Choice>
              <mc:Fallback>
                <p:oleObj name="Equation" r:id="rId2" imgW="11556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899848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Proving a Limit Does Not Exist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&gt; 0 is given. Recall that cos 2</a:t>
            </a:r>
            <a:r>
              <a:rPr lang="en-US" i="1" dirty="0"/>
              <a:t>k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 = 1 and 			  for all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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ℤ</a:t>
            </a:r>
            <a:r>
              <a:rPr lang="en-US" dirty="0"/>
              <a:t>. Choose and fix a big enough positive integer </a:t>
            </a:r>
            <a:r>
              <a:rPr lang="en-US" i="1" dirty="0"/>
              <a:t>k</a:t>
            </a:r>
            <a:r>
              <a:rPr lang="en-US" dirty="0"/>
              <a:t> such that 		      (since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is already fixed, you can achieve this by merely choosing </a:t>
            </a:r>
            <a:r>
              <a:rPr lang="en-US" i="1" dirty="0"/>
              <a:t>k</a:t>
            </a:r>
            <a:r>
              <a:rPr lang="en-US" dirty="0"/>
              <a:t> big enough).</a:t>
            </a:r>
          </a:p>
          <a:p>
            <a:pPr>
              <a:spcBef>
                <a:spcPts val="600"/>
              </a:spcBef>
            </a:pPr>
            <a:r>
              <a:rPr lang="en-US" dirty="0"/>
              <a:t>Next, we will use the real numbers 		 and 	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		    as follows. </a:t>
            </a: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22716"/>
              </p:ext>
            </p:extLst>
          </p:nvPr>
        </p:nvGraphicFramePr>
        <p:xfrm>
          <a:off x="512078" y="1719263"/>
          <a:ext cx="2857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558720" progId="Equation.DSMT4">
                  <p:embed/>
                </p:oleObj>
              </mc:Choice>
              <mc:Fallback>
                <p:oleObj name="Equation" r:id="rId2" imgW="285732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78" y="1719263"/>
                        <a:ext cx="2857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19632"/>
              </p:ext>
            </p:extLst>
          </p:nvPr>
        </p:nvGraphicFramePr>
        <p:xfrm>
          <a:off x="5664200" y="2189163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482400" progId="Equation.DSMT4">
                  <p:embed/>
                </p:oleObj>
              </mc:Choice>
              <mc:Fallback>
                <p:oleObj name="Equation" r:id="rId4" imgW="17269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2189163"/>
                        <a:ext cx="1727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15374"/>
              </p:ext>
            </p:extLst>
          </p:nvPr>
        </p:nvGraphicFramePr>
        <p:xfrm>
          <a:off x="5657850" y="3352800"/>
          <a:ext cx="128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838080" progId="Equation.DSMT4">
                  <p:embed/>
                </p:oleObj>
              </mc:Choice>
              <mc:Fallback>
                <p:oleObj name="Equation" r:id="rId6" imgW="12826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3352800"/>
                        <a:ext cx="128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60500"/>
              </p:ext>
            </p:extLst>
          </p:nvPr>
        </p:nvGraphicFramePr>
        <p:xfrm>
          <a:off x="523875" y="3914775"/>
          <a:ext cx="2070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000" imgH="952200" progId="Equation.DSMT4">
                  <p:embed/>
                </p:oleObj>
              </mc:Choice>
              <mc:Fallback>
                <p:oleObj name="Equation" r:id="rId8" imgW="207000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914775"/>
                        <a:ext cx="2070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Proving a Limit Does Not Exist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Note that both are less than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 in magnitude, but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while</a:t>
            </a:r>
          </a:p>
          <a:p>
            <a:endParaRPr lang="en-US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333500" y="3708400"/>
          <a:ext cx="2387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520" imgH="1041120" progId="Equation.DSMT4">
                  <p:embed/>
                </p:oleObj>
              </mc:Choice>
              <mc:Fallback>
                <p:oleObj name="Equation" r:id="rId2" imgW="238752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708400"/>
                        <a:ext cx="2387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26660"/>
              </p:ext>
            </p:extLst>
          </p:nvPr>
        </p:nvGraphicFramePr>
        <p:xfrm>
          <a:off x="3873500" y="3759200"/>
          <a:ext cx="27305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1460160" progId="Equation.DSMT4">
                  <p:embed/>
                </p:oleObj>
              </mc:Choice>
              <mc:Fallback>
                <p:oleObj name="Equation" r:id="rId4" imgW="2730240" imgH="1460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759200"/>
                        <a:ext cx="27305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86150"/>
              </p:ext>
            </p:extLst>
          </p:nvPr>
        </p:nvGraphicFramePr>
        <p:xfrm>
          <a:off x="3873500" y="5308600"/>
          <a:ext cx="2425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558720" progId="Equation.DSMT4">
                  <p:embed/>
                </p:oleObj>
              </mc:Choice>
              <mc:Fallback>
                <p:oleObj name="Equation" r:id="rId6" imgW="242568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5308600"/>
                        <a:ext cx="2425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6337300" y="5440452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279360" progId="Equation.DSMT4">
                  <p:embed/>
                </p:oleObj>
              </mc:Choice>
              <mc:Fallback>
                <p:oleObj name="Equation" r:id="rId8" imgW="74916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440452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1397000" y="1917700"/>
          <a:ext cx="2374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4560" imgH="1041120" progId="Equation.DSMT4">
                  <p:embed/>
                </p:oleObj>
              </mc:Choice>
              <mc:Fallback>
                <p:oleObj name="Equation" r:id="rId10" imgW="2374560" imgH="1041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917700"/>
                        <a:ext cx="2374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61414"/>
              </p:ext>
            </p:extLst>
          </p:nvPr>
        </p:nvGraphicFramePr>
        <p:xfrm>
          <a:off x="3867150" y="1955800"/>
          <a:ext cx="19558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55520" imgH="1333440" progId="Equation.DSMT4">
                  <p:embed/>
                </p:oleObj>
              </mc:Choice>
              <mc:Fallback>
                <p:oleObj name="Equation" r:id="rId12" imgW="1955520" imgH="1333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1955800"/>
                        <a:ext cx="19558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990910"/>
              </p:ext>
            </p:extLst>
          </p:nvPr>
        </p:nvGraphicFramePr>
        <p:xfrm>
          <a:off x="5918200" y="2235200"/>
          <a:ext cx="1943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42920" imgH="342720" progId="Equation.DSMT4">
                  <p:embed/>
                </p:oleObj>
              </mc:Choice>
              <mc:Fallback>
                <p:oleObj name="Equation" r:id="rId14" imgW="1942920" imgH="3427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235200"/>
                        <a:ext cx="1943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Proving a Limit Does Not Exist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this means is that we were able to find </a:t>
            </a:r>
            <a:r>
              <a:rPr lang="en-US" i="1" dirty="0"/>
              <a:t>x</a:t>
            </a:r>
            <a:r>
              <a:rPr lang="en-US" dirty="0"/>
              <a:t>-values less than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 in magnitude, namely 		for which the corresponding function values 	     and 	are a full 2 units apart. More importantly, we can do the same, no matter how small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is specified. Thus, the values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cannot be approaching any limit </a:t>
            </a:r>
            <a:r>
              <a:rPr lang="en-US" i="1" dirty="0"/>
              <a:t>L</a:t>
            </a:r>
            <a:r>
              <a:rPr lang="en-US" dirty="0"/>
              <a:t> at all.</a:t>
            </a:r>
          </a:p>
          <a:p>
            <a:r>
              <a:rPr lang="en-US" dirty="0"/>
              <a:t>To put our argument on a more precise footing, we will show that the definition for the existence of 	  </a:t>
            </a:r>
          </a:p>
          <a:p>
            <a:r>
              <a:rPr lang="en-US" dirty="0"/>
              <a:t>fails, by showing that there is an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&gt; 0 for which no </a:t>
            </a:r>
            <a:br>
              <a:rPr lang="en-US" dirty="0"/>
            </a:b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exists to satisfy the definition.</a:t>
            </a:r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15285"/>
              </p:ext>
            </p:extLst>
          </p:nvPr>
        </p:nvGraphicFramePr>
        <p:xfrm>
          <a:off x="5429536" y="1701800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431640" progId="Equation.DSMT4">
                  <p:embed/>
                </p:oleObj>
              </mc:Choice>
              <mc:Fallback>
                <p:oleObj name="Equation" r:id="rId2" imgW="14349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536" y="1701800"/>
                        <a:ext cx="1435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98529"/>
              </p:ext>
            </p:extLst>
          </p:nvPr>
        </p:nvGraphicFramePr>
        <p:xfrm>
          <a:off x="5486400" y="2057400"/>
          <a:ext cx="80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495000" progId="Equation.DSMT4">
                  <p:embed/>
                </p:oleObj>
              </mc:Choice>
              <mc:Fallback>
                <p:oleObj name="Equation" r:id="rId4" imgW="7999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57400"/>
                        <a:ext cx="80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9374"/>
              </p:ext>
            </p:extLst>
          </p:nvPr>
        </p:nvGraphicFramePr>
        <p:xfrm>
          <a:off x="7010400" y="2019300"/>
          <a:ext cx="812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495000" progId="Equation.DSMT4">
                  <p:embed/>
                </p:oleObj>
              </mc:Choice>
              <mc:Fallback>
                <p:oleObj name="Equation" r:id="rId6" imgW="8125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019300"/>
                        <a:ext cx="812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20618"/>
              </p:ext>
            </p:extLst>
          </p:nvPr>
        </p:nvGraphicFramePr>
        <p:xfrm>
          <a:off x="6988792" y="4457700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571320" progId="Equation.DSMT4">
                  <p:embed/>
                </p:oleObj>
              </mc:Choice>
              <mc:Fallback>
                <p:oleObj name="Equation" r:id="rId8" imgW="115560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792" y="4457700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Proving a Limit Does Not Exist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pick, say,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1, and suppose that there is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such that for some </a:t>
            </a:r>
            <a:r>
              <a:rPr lang="en-US" i="1" dirty="0"/>
              <a:t>L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whenever 			Then proceed to find 	   as above. Since both 		and 	          by assumption we have first of all the inequality </a:t>
            </a: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422650" y="2530475"/>
          <a:ext cx="184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558720" progId="Equation.DSMT4">
                  <p:embed/>
                </p:oleObj>
              </mc:Choice>
              <mc:Fallback>
                <p:oleObj name="Equation" r:id="rId2" imgW="184140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2530475"/>
                        <a:ext cx="1841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584967"/>
              </p:ext>
            </p:extLst>
          </p:nvPr>
        </p:nvGraphicFramePr>
        <p:xfrm>
          <a:off x="2108200" y="3284538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482400" progId="Equation.DSMT4">
                  <p:embed/>
                </p:oleObj>
              </mc:Choice>
              <mc:Fallback>
                <p:oleObj name="Equation" r:id="rId4" imgW="19303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284538"/>
                        <a:ext cx="193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58878"/>
              </p:ext>
            </p:extLst>
          </p:nvPr>
        </p:nvGraphicFramePr>
        <p:xfrm>
          <a:off x="3133725" y="3717925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482400" progId="Equation.DSMT4">
                  <p:embed/>
                </p:oleObj>
              </mc:Choice>
              <mc:Fallback>
                <p:oleObj name="Equation" r:id="rId6" imgW="9903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3717925"/>
                        <a:ext cx="99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70043"/>
              </p:ext>
            </p:extLst>
          </p:nvPr>
        </p:nvGraphicFramePr>
        <p:xfrm>
          <a:off x="4768850" y="3705225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482400" progId="Equation.DSMT4">
                  <p:embed/>
                </p:oleObj>
              </mc:Choice>
              <mc:Fallback>
                <p:oleObj name="Equation" r:id="rId8" imgW="109188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705225"/>
                        <a:ext cx="109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7315200" y="3276600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431640" progId="Equation.DSMT4">
                  <p:embed/>
                </p:oleObj>
              </mc:Choice>
              <mc:Fallback>
                <p:oleObj name="Equation" r:id="rId10" imgW="7365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736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3054350" y="4794250"/>
          <a:ext cx="2984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84400" imgH="558720" progId="Equation.DSMT4">
                  <p:embed/>
                </p:oleObj>
              </mc:Choice>
              <mc:Fallback>
                <p:oleObj name="Equation" r:id="rId12" imgW="2984400" imgH="558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4794250"/>
                        <a:ext cx="2984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Proving a Limit Does Not Exist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</p:spPr>
        <p:txBody>
          <a:bodyPr>
            <a:spAutoFit/>
          </a:bodyPr>
          <a:lstStyle/>
          <a:p>
            <a:r>
              <a:rPr lang="en-US" dirty="0"/>
              <a:t>What this means is that </a:t>
            </a:r>
            <a:r>
              <a:rPr lang="en-US" i="1" dirty="0"/>
              <a:t>L</a:t>
            </a:r>
            <a:r>
              <a:rPr lang="en-US" dirty="0"/>
              <a:t> is less than 1 unit away from 1; in particular, </a:t>
            </a:r>
            <a:r>
              <a:rPr lang="en-US" i="1" dirty="0"/>
              <a:t>L</a:t>
            </a:r>
            <a:r>
              <a:rPr lang="en-US" dirty="0"/>
              <a:t> is positive.</a:t>
            </a:r>
          </a:p>
          <a:p>
            <a:r>
              <a:rPr lang="en-US" dirty="0"/>
              <a:t>On the other hand, because of the choice of        we also have the inequality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in other words, </a:t>
            </a:r>
            <a:r>
              <a:rPr lang="en-US" i="1" dirty="0"/>
              <a:t>L</a:t>
            </a:r>
            <a:r>
              <a:rPr lang="en-US" dirty="0"/>
              <a:t> is less than 1 unit from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 and therefore is negative. </a:t>
            </a:r>
          </a:p>
          <a:p>
            <a:r>
              <a:rPr lang="en-US" dirty="0"/>
              <a:t>Since such a number does not exist, 		cannot exist either.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2901950" y="3265268"/>
          <a:ext cx="320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558720" progId="Equation.DSMT4">
                  <p:embed/>
                </p:oleObj>
              </mc:Choice>
              <mc:Fallback>
                <p:oleObj name="Equation" r:id="rId2" imgW="320040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265268"/>
                        <a:ext cx="3200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755944" y="4914900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944" y="4914900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6988792" y="2271932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431640" progId="Equation.DSMT4">
                  <p:embed/>
                </p:oleObj>
              </mc:Choice>
              <mc:Fallback>
                <p:oleObj name="Equation" r:id="rId6" imgW="4316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792" y="2271932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Formally Defined (cont.)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800" y="1082860"/>
            <a:ext cx="6358407" cy="4936940"/>
            <a:chOff x="1447800" y="1082860"/>
            <a:chExt cx="6358407" cy="4936940"/>
          </a:xfrm>
        </p:grpSpPr>
        <p:pic>
          <p:nvPicPr>
            <p:cNvPr id="1269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7838"/>
            <a:stretch>
              <a:fillRect/>
            </a:stretch>
          </p:blipFill>
          <p:spPr bwMode="auto">
            <a:xfrm>
              <a:off x="1465911" y="1082860"/>
              <a:ext cx="6309360" cy="4479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447800" y="5496580"/>
              <a:ext cx="63584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Figure 1 </a:t>
              </a:r>
              <a:r>
                <a:rPr lang="en-US" sz="2800" dirty="0"/>
                <a:t>Correspondence between </a:t>
              </a:r>
              <a:r>
                <a:rPr lang="el-GR" sz="28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δ</a:t>
              </a:r>
              <a:r>
                <a:rPr lang="en-US" sz="2800" i="1" dirty="0"/>
                <a:t> </a:t>
              </a:r>
              <a:r>
                <a:rPr lang="en-US" sz="2800" dirty="0"/>
                <a:t>and</a:t>
              </a:r>
              <a:r>
                <a:rPr lang="en-US" sz="2800" i="1" dirty="0"/>
                <a:t> </a:t>
              </a:r>
              <a:r>
                <a:rPr lang="el-GR" sz="28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ε</a:t>
              </a:r>
              <a:endParaRPr lang="en-US" sz="2800" i="1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Formally Defined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100866"/>
            <a:ext cx="8229600" cy="4832092"/>
          </a:xfrm>
        </p:spPr>
        <p:txBody>
          <a:bodyPr>
            <a:spAutoFit/>
          </a:bodyPr>
          <a:lstStyle/>
          <a:p>
            <a:r>
              <a:rPr lang="en-US" dirty="0"/>
              <a:t>The true value of the formal limit definition is that it allows us to prove limit claims absolutely. In fact, you might consider the correspondence between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as a series of challenges and responses. If a skeptic wished to challenge the claim that		  for the function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f</a:t>
            </a:r>
            <a:r>
              <a:rPr lang="en-US" dirty="0"/>
              <a:t> shown in Figure 1, each of the four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’s might be presented in turn with the demand “tell me a condition that guarantees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 is within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of </a:t>
            </a:r>
            <a:r>
              <a:rPr lang="en-US" i="1" dirty="0"/>
              <a:t>L</a:t>
            </a:r>
            <a:r>
              <a:rPr lang="en-US" dirty="0"/>
              <a:t>.” The response, for each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, would be the corresponding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 </a:t>
            </a:r>
            <a:r>
              <a:rPr lang="en-US" dirty="0"/>
              <a:t>: if </a:t>
            </a:r>
            <a:r>
              <a:rPr lang="en-US" i="1" dirty="0"/>
              <a:t>x</a:t>
            </a:r>
            <a:r>
              <a:rPr lang="en-US" dirty="0"/>
              <a:t> ≠ </a:t>
            </a:r>
            <a:r>
              <a:rPr lang="en-US" i="1" dirty="0"/>
              <a:t>c</a:t>
            </a:r>
            <a:r>
              <a:rPr lang="en-US" dirty="0"/>
              <a:t> is chosen between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 </a:t>
            </a:r>
            <a:r>
              <a:rPr lang="en-US" dirty="0"/>
              <a:t>then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 is guaranteed to fall between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and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.</a:t>
            </a:r>
          </a:p>
        </p:txBody>
      </p:sp>
      <p:graphicFrame>
        <p:nvGraphicFramePr>
          <p:cNvPr id="1341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9915"/>
              </p:ext>
            </p:extLst>
          </p:nvPr>
        </p:nvGraphicFramePr>
        <p:xfrm>
          <a:off x="4496696" y="2846742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571320" progId="Equation.DSMT4">
                  <p:embed/>
                </p:oleObj>
              </mc:Choice>
              <mc:Fallback>
                <p:oleObj name="Equation" r:id="rId2" imgW="1650960" imgH="571320" progId="Equation.DSMT4">
                  <p:embed/>
                  <p:pic>
                    <p:nvPicPr>
                      <p:cNvPr id="1341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696" y="2846742"/>
                        <a:ext cx="1651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51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Graphs to Estimate </a:t>
            </a:r>
            <a:r>
              <a:rPr kumimoji="0" lang="el-GR" sz="32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Given </a:t>
            </a:r>
            <a:r>
              <a:rPr lang="el-GR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our first example, we will use the graph of 			         with </a:t>
            </a:r>
            <a:r>
              <a:rPr lang="en-US" i="1" dirty="0"/>
              <a:t>c</a:t>
            </a:r>
            <a:r>
              <a:rPr lang="en-US" dirty="0"/>
              <a:t> = 0.5 to estimate the value of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corresponding to </a:t>
            </a:r>
            <a:r>
              <a:rPr lang="en-US" b="1" dirty="0"/>
              <a:t>a.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1, </a:t>
            </a:r>
            <a:r>
              <a:rPr lang="en-US" b="1" dirty="0"/>
              <a:t>b.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0.5, </a:t>
            </a:r>
            <a:r>
              <a:rPr lang="en-US" b="1" dirty="0"/>
              <a:t>c.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0.25, and     </a:t>
            </a:r>
            <a:r>
              <a:rPr lang="en-US" b="1" dirty="0"/>
              <a:t>d.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0.1.</a:t>
            </a:r>
          </a:p>
          <a:p>
            <a:r>
              <a:rPr lang="en-US" b="1" dirty="0"/>
              <a:t>Solution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533400" y="1740647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482400" progId="Equation.DSMT4">
                  <p:embed/>
                </p:oleObj>
              </mc:Choice>
              <mc:Fallback>
                <p:oleObj name="Equation" r:id="rId2" imgW="24890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40647"/>
                        <a:ext cx="2489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3505200"/>
            <a:ext cx="5153161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a.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	Like in our discussion before, we see that for 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= 1, the value of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is dictated by where the line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=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Symbol" pitchFamily="18" charset="2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intersects the graph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(see Figure 2).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3552" y="49530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Figure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12A8F-A43E-359D-48EA-BA872AF1B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22" y="2667000"/>
            <a:ext cx="295359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Graphs to Estimate </a:t>
            </a:r>
            <a:r>
              <a:rPr kumimoji="0" lang="el-GR" sz="32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Given </a:t>
            </a:r>
            <a:r>
              <a:rPr lang="el-GR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If, for example, we choose </a:t>
            </a:r>
            <a:r>
              <a:rPr lang="el-GR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 = 0.65</a:t>
            </a:r>
            <a:r>
              <a:rPr lang="en-US" dirty="0"/>
              <a:t>, we can ensure that for any </a:t>
            </a:r>
            <a:r>
              <a:rPr lang="en-US" i="1" dirty="0"/>
              <a:t>x</a:t>
            </a:r>
            <a:r>
              <a:rPr lang="en-US" dirty="0"/>
              <a:t> ≠ </a:t>
            </a:r>
            <a:r>
              <a:rPr lang="en-US" i="1" dirty="0"/>
              <a:t>c</a:t>
            </a:r>
            <a:r>
              <a:rPr lang="en-US" dirty="0"/>
              <a:t> between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will fall between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and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Graphs to Estimate </a:t>
            </a:r>
            <a:r>
              <a:rPr kumimoji="0" lang="el-GR" sz="32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Given </a:t>
            </a:r>
            <a:r>
              <a:rPr lang="el-GR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sz="32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b.</a:t>
            </a:r>
            <a:r>
              <a:rPr lang="en-US" dirty="0"/>
              <a:t>	As for the case of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= 0.5, using the illustration in Figure 3, it is clear that if </a:t>
            </a:r>
            <a:r>
              <a:rPr lang="en-US" i="1" dirty="0"/>
              <a:t>x</a:t>
            </a:r>
            <a:r>
              <a:rPr lang="en-US" dirty="0"/>
              <a:t> ≠ </a:t>
            </a:r>
            <a:r>
              <a:rPr lang="en-US" i="1" dirty="0"/>
              <a:t>c</a:t>
            </a:r>
            <a:r>
              <a:rPr lang="en-US" dirty="0"/>
              <a:t> falls between, say, 0.1 and 0.9, then 			         </a:t>
            </a:r>
          </a:p>
          <a:p>
            <a:pPr marL="463550" indent="-463550">
              <a:spcBef>
                <a:spcPts val="0"/>
              </a:spcBef>
            </a:pPr>
            <a:r>
              <a:rPr lang="en-US" dirty="0"/>
              <a:t>	Thus </a:t>
            </a:r>
            <a:r>
              <a:rPr lang="el-GR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 = 0.4</a:t>
            </a:r>
            <a:r>
              <a:rPr lang="en-US" dirty="0"/>
              <a:t> (or any smaller </a:t>
            </a:r>
          </a:p>
          <a:p>
            <a:pPr marL="463550" indent="-463550">
              <a:spcBef>
                <a:spcPts val="0"/>
              </a:spcBef>
            </a:pPr>
            <a:r>
              <a:rPr lang="en-US" dirty="0"/>
              <a:t>	number) is a good choice. 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757574"/>
              </p:ext>
            </p:extLst>
          </p:nvPr>
        </p:nvGraphicFramePr>
        <p:xfrm>
          <a:off x="3001963" y="2181225"/>
          <a:ext cx="270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482400" progId="Equation.DSMT4">
                  <p:embed/>
                </p:oleObj>
              </mc:Choice>
              <mc:Fallback>
                <p:oleObj name="Equation" r:id="rId2" imgW="27050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181225"/>
                        <a:ext cx="270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029200" y="2565394"/>
            <a:ext cx="3931920" cy="3385198"/>
            <a:chOff x="4983480" y="2678210"/>
            <a:chExt cx="3931920" cy="338519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2866"/>
            <a:stretch>
              <a:fillRect/>
            </a:stretch>
          </p:blipFill>
          <p:spPr bwMode="auto">
            <a:xfrm>
              <a:off x="4983480" y="2678210"/>
              <a:ext cx="3931920" cy="300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36498" y="5540188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Figure 3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3255</Words>
  <Application>Microsoft Office PowerPoint</Application>
  <PresentationFormat>On-screen Show (4:3)</PresentationFormat>
  <Paragraphs>209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Symbol</vt:lpstr>
      <vt:lpstr>Arial</vt:lpstr>
      <vt:lpstr>Calibri</vt:lpstr>
      <vt:lpstr>Cambria Math</vt:lpstr>
      <vt:lpstr>Office Theme</vt:lpstr>
      <vt:lpstr>Equation</vt:lpstr>
      <vt:lpstr>MathType 6.0 Equation</vt:lpstr>
      <vt:lpstr>Section 2.3</vt:lpstr>
      <vt:lpstr>Limits Formally Defined</vt:lpstr>
      <vt:lpstr>Definition: Formal Definition of Limit</vt:lpstr>
      <vt:lpstr>Limits Formally Defined (cont.)</vt:lpstr>
      <vt:lpstr>Limits Formally Defined (cont.)</vt:lpstr>
      <vt:lpstr>Limits Formally Defined (cont.)</vt:lpstr>
      <vt:lpstr>Example 1: Using Graphs to Estimate δ Given ε</vt:lpstr>
      <vt:lpstr>Example 1: Using Graphs to Estimate δ Given ε (cont.)</vt:lpstr>
      <vt:lpstr>Example 1: Using Graphs to Estimate δ Given ε (cont.)</vt:lpstr>
      <vt:lpstr>Example 1: Using Graphs to Estimate δ Given ε (cont.)</vt:lpstr>
      <vt:lpstr>Example 1: Using Graphs to Estimate δ Given ε (cont.)</vt:lpstr>
      <vt:lpstr>Example 2: Using Graphs to Find a Limit</vt:lpstr>
      <vt:lpstr>Example 2: Using Graphs to Find a Limit (cont.)</vt:lpstr>
      <vt:lpstr>Example 2: Using Graphs to Find a Limit (cont.)</vt:lpstr>
      <vt:lpstr>Example 2: Using Graphs to Find a Limit (cont.)</vt:lpstr>
      <vt:lpstr>Example 2: Using Graphs to Find a Limit (cont.)</vt:lpstr>
      <vt:lpstr>Limits Formally Defined (cont.)</vt:lpstr>
      <vt:lpstr>Definition: Limits from the Left  (Left‑Hand Limits)</vt:lpstr>
      <vt:lpstr>Definition: Limits from the Right  (Right‑Hand Limits)</vt:lpstr>
      <vt:lpstr>Definition: Infinite Limits</vt:lpstr>
      <vt:lpstr>Definition: Infinite Limits (cont.)</vt:lpstr>
      <vt:lpstr>Definition: Infinite Limits (cont.)</vt:lpstr>
      <vt:lpstr>Limits Formally Defined (cont.)</vt:lpstr>
      <vt:lpstr>Definition: Limits at Infinity</vt:lpstr>
      <vt:lpstr>Definition: Limits at Infinity (cont.)</vt:lpstr>
      <vt:lpstr>Proving a Limit Exists</vt:lpstr>
      <vt:lpstr>Example 3: Using the ε-δ Definition of Limit to Prove a Limit Exists</vt:lpstr>
      <vt:lpstr>Example 3: Using the ε-δ Definition of Limit to Prove a Limit Exists (cont.)</vt:lpstr>
      <vt:lpstr>Example 3: Using the ε-δ Definition of Limit to Prove a Limit Exists (cont.)</vt:lpstr>
      <vt:lpstr>Example 3: Using the ε-δ Definition of Limit to Prove a Limit Exists (cont.)</vt:lpstr>
      <vt:lpstr>Example 4: Using the ε-δ Definition of Limit to Prove a Limit Exists</vt:lpstr>
      <vt:lpstr>Example 4: Using the ε-δ Definition of Limit to Prove a Limit Exists (cont.)</vt:lpstr>
      <vt:lpstr>Example 4: Using the ε-δ Definition of Limit to Prove a Limit Exists (cont.)</vt:lpstr>
      <vt:lpstr>Example 5: Using the ε-δ Definition of Limit to Prove a Limit Exists</vt:lpstr>
      <vt:lpstr>Example 5: Using the ε-δ Definition of Limit to Prove a Limit Exists (cont.)</vt:lpstr>
      <vt:lpstr>Example 5: Using the ε-δ Definition of Limit to Prove a Limit Exists (cont.)</vt:lpstr>
      <vt:lpstr>Example 6: Proving a Limit Does Not Exist</vt:lpstr>
      <vt:lpstr>Example 6: Proving a Limit Does Not Exist (cont.)</vt:lpstr>
      <vt:lpstr>Example 6: Proving a Limit Does Not Exist (cont.)</vt:lpstr>
      <vt:lpstr>Example 7: Proving a Limit Does Not Exist</vt:lpstr>
      <vt:lpstr>Example 7: Proving a Limit Does Not Exist (cont.)</vt:lpstr>
      <vt:lpstr>Example 7: Proving a Limit Does Not Exist (cont.)</vt:lpstr>
      <vt:lpstr>Example 7: Proving a Limit Does Not Exist (cont.)</vt:lpstr>
      <vt:lpstr>Example 7: Proving a Limit Does Not Exist (cont.)</vt:lpstr>
      <vt:lpstr>Example 7: Proving a Limit Does Not Exist (cont.)</vt:lpstr>
      <vt:lpstr>Example 7: Proving a Limit Does Not Exist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307</cp:revision>
  <dcterms:created xsi:type="dcterms:W3CDTF">2013-04-26T14:43:13Z</dcterms:created>
  <dcterms:modified xsi:type="dcterms:W3CDTF">2023-03-29T19:32:14Z</dcterms:modified>
</cp:coreProperties>
</file>