
<file path=[Content_Types].xml><?xml version="1.0" encoding="utf-8"?>
<Types xmlns="http://schemas.openxmlformats.org/package/2006/content-types">
  <Default Extension="bin" ContentType="application/vnd.openxmlformats-officedocument.oleObject"/>
  <Default Extension="fntdata" ContentType="application/x-fontdata"/>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59"/>
  </p:notesMasterIdLst>
  <p:sldIdLst>
    <p:sldId id="256" r:id="rId2"/>
    <p:sldId id="258" r:id="rId3"/>
    <p:sldId id="259" r:id="rId4"/>
    <p:sldId id="260" r:id="rId5"/>
    <p:sldId id="261" r:id="rId6"/>
    <p:sldId id="262" r:id="rId7"/>
    <p:sldId id="263" r:id="rId8"/>
    <p:sldId id="264" r:id="rId9"/>
    <p:sldId id="321" r:id="rId10"/>
    <p:sldId id="319" r:id="rId11"/>
    <p:sldId id="266" r:id="rId12"/>
    <p:sldId id="267" r:id="rId13"/>
    <p:sldId id="268" r:id="rId14"/>
    <p:sldId id="269" r:id="rId15"/>
    <p:sldId id="270" r:id="rId16"/>
    <p:sldId id="271" r:id="rId17"/>
    <p:sldId id="272" r:id="rId18"/>
    <p:sldId id="273" r:id="rId19"/>
    <p:sldId id="276" r:id="rId20"/>
    <p:sldId id="277" r:id="rId21"/>
    <p:sldId id="278" r:id="rId22"/>
    <p:sldId id="275"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315" r:id="rId39"/>
    <p:sldId id="294" r:id="rId40"/>
    <p:sldId id="295" r:id="rId41"/>
    <p:sldId id="296" r:id="rId42"/>
    <p:sldId id="298" r:id="rId43"/>
    <p:sldId id="297" r:id="rId44"/>
    <p:sldId id="299" r:id="rId45"/>
    <p:sldId id="300" r:id="rId46"/>
    <p:sldId id="302" r:id="rId47"/>
    <p:sldId id="303" r:id="rId48"/>
    <p:sldId id="317" r:id="rId49"/>
    <p:sldId id="304" r:id="rId50"/>
    <p:sldId id="322" r:id="rId51"/>
    <p:sldId id="306" r:id="rId52"/>
    <p:sldId id="307" r:id="rId53"/>
    <p:sldId id="324" r:id="rId54"/>
    <p:sldId id="325" r:id="rId55"/>
    <p:sldId id="323" r:id="rId56"/>
    <p:sldId id="309" r:id="rId57"/>
    <p:sldId id="310" r:id="rId58"/>
  </p:sldIdLst>
  <p:sldSz cx="9144000" cy="6858000" type="screen4x3"/>
  <p:notesSz cx="6858000" cy="9144000"/>
  <p:embeddedFontLst>
    <p:embeddedFont>
      <p:font typeface="Cambria Math" panose="02040503050406030204" pitchFamily="18" charset="0"/>
      <p:regular r:id="rId60"/>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6092"/>
    <a:srgbClr val="00007F"/>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510" autoAdjust="0"/>
    <p:restoredTop sz="94660"/>
  </p:normalViewPr>
  <p:slideViewPr>
    <p:cSldViewPr>
      <p:cViewPr varScale="1">
        <p:scale>
          <a:sx n="102" d="100"/>
          <a:sy n="102" d="100"/>
        </p:scale>
        <p:origin x="1752"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presProps" Target="pres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font" Target="fonts/font1.fntdata"/><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8FC8CEA-0E63-4F6F-B4B2-61787AF7AD9E}" type="datetimeFigureOut">
              <a:rPr lang="en-US" smtClean="0"/>
              <a:pPr/>
              <a:t>6/12/2024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1C0086E-92E7-47A6-9649-AB4E98E252E9}" type="slidenum">
              <a:rPr lang="en-US" smtClean="0"/>
              <a:pPr/>
              <a:t>‹#›</a:t>
            </a:fld>
            <a:endParaRPr lang="en-US" dirty="0"/>
          </a:p>
        </p:txBody>
      </p:sp>
    </p:spTree>
    <p:extLst>
      <p:ext uri="{BB962C8B-B14F-4D97-AF65-F5344CB8AC3E}">
        <p14:creationId xmlns:p14="http://schemas.microsoft.com/office/powerpoint/2010/main" val="9214033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1C0086E-92E7-47A6-9649-AB4E98E252E9}" type="slidenum">
              <a:rPr lang="en-US" smtClean="0"/>
              <a:pPr/>
              <a:t>2</a:t>
            </a:fld>
            <a:endParaRPr lang="en-US" dirty="0"/>
          </a:p>
        </p:txBody>
      </p:sp>
    </p:spTree>
    <p:extLst>
      <p:ext uri="{BB962C8B-B14F-4D97-AF65-F5344CB8AC3E}">
        <p14:creationId xmlns:p14="http://schemas.microsoft.com/office/powerpoint/2010/main" val="338502198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p:nvPr>
        </p:nvSpPr>
        <p:spPr>
          <a:xfrm>
            <a:off x="685800" y="2133600"/>
            <a:ext cx="7772400" cy="1470025"/>
          </a:xfrm>
          <a:prstGeom prst="rect">
            <a:avLst/>
          </a:prstGeom>
        </p:spPr>
        <p:txBody>
          <a:bodyPr/>
          <a:lstStyle/>
          <a:p>
            <a:pPr eaLnBrk="1" hangingPunct="1"/>
            <a:r>
              <a:rPr lang="en-US" dirty="0">
                <a:solidFill>
                  <a:srgbClr val="004786"/>
                </a:solidFill>
                <a:latin typeface="Arial" charset="0"/>
                <a:cs typeface="Arial" charset="0"/>
              </a:rPr>
              <a:t>Section X.X</a:t>
            </a:r>
          </a:p>
        </p:txBody>
      </p:sp>
      <p:sp>
        <p:nvSpPr>
          <p:cNvPr id="13" name="Subtitle 2"/>
          <p:cNvSpPr>
            <a:spLocks noGrp="1"/>
          </p:cNvSpPr>
          <p:nvPr userDrawn="1">
            <p:ph type="subTitle" idx="1"/>
          </p:nvPr>
        </p:nvSpPr>
        <p:spPr>
          <a:xfrm>
            <a:off x="1371600" y="3505200"/>
            <a:ext cx="6400800" cy="1752600"/>
          </a:xfrm>
          <a:prstGeom prst="rect">
            <a:avLst/>
          </a:prstGeom>
        </p:spPr>
        <p:txBody>
          <a:bodyPr rtlCol="0">
            <a:normAutofit/>
          </a:bodyPr>
          <a:lstStyle/>
          <a:p>
            <a:pPr eaLnBrk="1" fontAlgn="auto" hangingPunct="1">
              <a:spcAft>
                <a:spcPts val="0"/>
              </a:spcAft>
              <a:buFont typeface="Arial" pitchFamily="34" charset="0"/>
              <a:buNone/>
              <a:defRPr/>
            </a:pPr>
            <a:r>
              <a:rPr lang="en-US" b="1" i="1" dirty="0">
                <a:solidFill>
                  <a:srgbClr val="004786"/>
                </a:solidFill>
                <a:latin typeface="Arial" pitchFamily="34" charset="0"/>
                <a:cs typeface="Arial" pitchFamily="34" charset="0"/>
              </a:rPr>
              <a:t>Section Title</a:t>
            </a:r>
          </a:p>
          <a:p>
            <a:pPr eaLnBrk="1" fontAlgn="auto" hangingPunct="1">
              <a:spcAft>
                <a:spcPts val="0"/>
              </a:spcAft>
              <a:buFont typeface="Arial" pitchFamily="34" charset="0"/>
              <a:buNone/>
              <a:defRPr/>
            </a:pPr>
            <a:endParaRPr lang="en-US" dirty="0"/>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
        <p:nvSpPr>
          <p:cNvPr id="15" name="TextBox 5"/>
          <p:cNvSpPr txBox="1">
            <a:spLocks noChangeArrowheads="1"/>
          </p:cNvSpPr>
          <p:nvPr userDrawn="1"/>
        </p:nvSpPr>
        <p:spPr bwMode="auto">
          <a:xfrm>
            <a:off x="6164283" y="5856514"/>
            <a:ext cx="2819400" cy="646331"/>
          </a:xfrm>
          <a:prstGeom prst="rect">
            <a:avLst/>
          </a:prstGeom>
          <a:noFill/>
          <a:ln>
            <a:noFill/>
          </a:ln>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1"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12" name="Straight Connector 11"/>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3"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4" name="Straight Connector 13"/>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6" name="TextBox 5"/>
          <p:cNvSpPr txBox="1">
            <a:spLocks noChangeArrowheads="1"/>
          </p:cNvSpPr>
          <p:nvPr userDrawn="1"/>
        </p:nvSpPr>
        <p:spPr bwMode="auto">
          <a:xfrm>
            <a:off x="6164283" y="5856514"/>
            <a:ext cx="2819400" cy="646331"/>
          </a:xfrm>
          <a:prstGeom prst="rect">
            <a:avLst/>
          </a:prstGeom>
          <a:noFill/>
          <a:ln>
            <a:noFill/>
          </a:ln>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22.bin"/><Relationship Id="rId3" Type="http://schemas.openxmlformats.org/officeDocument/2006/relationships/image" Target="../media/image21.wmf"/><Relationship Id="rId7" Type="http://schemas.openxmlformats.org/officeDocument/2006/relationships/image" Target="../media/image23.wmf"/><Relationship Id="rId2" Type="http://schemas.openxmlformats.org/officeDocument/2006/relationships/oleObject" Target="../embeddings/oleObject19.bin"/><Relationship Id="rId1" Type="http://schemas.openxmlformats.org/officeDocument/2006/relationships/slideLayout" Target="../slideLayouts/slideLayout2.xml"/><Relationship Id="rId6" Type="http://schemas.openxmlformats.org/officeDocument/2006/relationships/oleObject" Target="../embeddings/oleObject21.bin"/><Relationship Id="rId5" Type="http://schemas.openxmlformats.org/officeDocument/2006/relationships/image" Target="../media/image22.wmf"/><Relationship Id="rId4" Type="http://schemas.openxmlformats.org/officeDocument/2006/relationships/oleObject" Target="../embeddings/oleObject20.bin"/><Relationship Id="rId9" Type="http://schemas.openxmlformats.org/officeDocument/2006/relationships/image" Target="../media/image24.wmf"/></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26.bin"/><Relationship Id="rId13" Type="http://schemas.openxmlformats.org/officeDocument/2006/relationships/image" Target="../media/image30.wmf"/><Relationship Id="rId3" Type="http://schemas.openxmlformats.org/officeDocument/2006/relationships/image" Target="../media/image25.wmf"/><Relationship Id="rId7" Type="http://schemas.openxmlformats.org/officeDocument/2006/relationships/image" Target="../media/image27.wmf"/><Relationship Id="rId12" Type="http://schemas.openxmlformats.org/officeDocument/2006/relationships/oleObject" Target="../embeddings/oleObject28.bin"/><Relationship Id="rId2" Type="http://schemas.openxmlformats.org/officeDocument/2006/relationships/oleObject" Target="../embeddings/oleObject23.bin"/><Relationship Id="rId1" Type="http://schemas.openxmlformats.org/officeDocument/2006/relationships/slideLayout" Target="../slideLayouts/slideLayout2.xml"/><Relationship Id="rId6" Type="http://schemas.openxmlformats.org/officeDocument/2006/relationships/oleObject" Target="../embeddings/oleObject25.bin"/><Relationship Id="rId11" Type="http://schemas.openxmlformats.org/officeDocument/2006/relationships/image" Target="../media/image29.wmf"/><Relationship Id="rId5" Type="http://schemas.openxmlformats.org/officeDocument/2006/relationships/image" Target="../media/image26.wmf"/><Relationship Id="rId10" Type="http://schemas.openxmlformats.org/officeDocument/2006/relationships/oleObject" Target="../embeddings/oleObject27.bin"/><Relationship Id="rId4" Type="http://schemas.openxmlformats.org/officeDocument/2006/relationships/oleObject" Target="../embeddings/oleObject24.bin"/><Relationship Id="rId9" Type="http://schemas.openxmlformats.org/officeDocument/2006/relationships/image" Target="../media/image28.wmf"/></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32.bin"/><Relationship Id="rId13" Type="http://schemas.openxmlformats.org/officeDocument/2006/relationships/image" Target="../media/image36.wmf"/><Relationship Id="rId3" Type="http://schemas.openxmlformats.org/officeDocument/2006/relationships/image" Target="../media/image31.wmf"/><Relationship Id="rId7" Type="http://schemas.openxmlformats.org/officeDocument/2006/relationships/image" Target="../media/image33.wmf"/><Relationship Id="rId12" Type="http://schemas.openxmlformats.org/officeDocument/2006/relationships/oleObject" Target="../embeddings/oleObject34.bin"/><Relationship Id="rId2" Type="http://schemas.openxmlformats.org/officeDocument/2006/relationships/oleObject" Target="../embeddings/oleObject29.bin"/><Relationship Id="rId1" Type="http://schemas.openxmlformats.org/officeDocument/2006/relationships/slideLayout" Target="../slideLayouts/slideLayout2.xml"/><Relationship Id="rId6" Type="http://schemas.openxmlformats.org/officeDocument/2006/relationships/oleObject" Target="../embeddings/oleObject31.bin"/><Relationship Id="rId11" Type="http://schemas.openxmlformats.org/officeDocument/2006/relationships/image" Target="../media/image35.wmf"/><Relationship Id="rId5" Type="http://schemas.openxmlformats.org/officeDocument/2006/relationships/image" Target="../media/image32.wmf"/><Relationship Id="rId10" Type="http://schemas.openxmlformats.org/officeDocument/2006/relationships/oleObject" Target="../embeddings/oleObject33.bin"/><Relationship Id="rId4" Type="http://schemas.openxmlformats.org/officeDocument/2006/relationships/oleObject" Target="../embeddings/oleObject30.bin"/><Relationship Id="rId9" Type="http://schemas.openxmlformats.org/officeDocument/2006/relationships/image" Target="../media/image34.wmf"/></Relationships>
</file>

<file path=ppt/slides/_rels/slide13.xml.rels><?xml version="1.0" encoding="UTF-8" standalone="yes"?>
<Relationships xmlns="http://schemas.openxmlformats.org/package/2006/relationships"><Relationship Id="rId8" Type="http://schemas.openxmlformats.org/officeDocument/2006/relationships/oleObject" Target="../embeddings/oleObject38.bin"/><Relationship Id="rId13" Type="http://schemas.openxmlformats.org/officeDocument/2006/relationships/image" Target="../media/image42.wmf"/><Relationship Id="rId18" Type="http://schemas.openxmlformats.org/officeDocument/2006/relationships/oleObject" Target="../embeddings/oleObject43.bin"/><Relationship Id="rId3" Type="http://schemas.openxmlformats.org/officeDocument/2006/relationships/image" Target="../media/image37.wmf"/><Relationship Id="rId7" Type="http://schemas.openxmlformats.org/officeDocument/2006/relationships/image" Target="../media/image39.wmf"/><Relationship Id="rId12" Type="http://schemas.openxmlformats.org/officeDocument/2006/relationships/oleObject" Target="../embeddings/oleObject40.bin"/><Relationship Id="rId17" Type="http://schemas.openxmlformats.org/officeDocument/2006/relationships/image" Target="../media/image44.wmf"/><Relationship Id="rId2" Type="http://schemas.openxmlformats.org/officeDocument/2006/relationships/oleObject" Target="../embeddings/oleObject35.bin"/><Relationship Id="rId16" Type="http://schemas.openxmlformats.org/officeDocument/2006/relationships/oleObject" Target="../embeddings/oleObject42.bin"/><Relationship Id="rId1" Type="http://schemas.openxmlformats.org/officeDocument/2006/relationships/slideLayout" Target="../slideLayouts/slideLayout2.xml"/><Relationship Id="rId6" Type="http://schemas.openxmlformats.org/officeDocument/2006/relationships/oleObject" Target="../embeddings/oleObject37.bin"/><Relationship Id="rId11" Type="http://schemas.openxmlformats.org/officeDocument/2006/relationships/image" Target="../media/image41.wmf"/><Relationship Id="rId5" Type="http://schemas.openxmlformats.org/officeDocument/2006/relationships/image" Target="../media/image38.wmf"/><Relationship Id="rId15" Type="http://schemas.openxmlformats.org/officeDocument/2006/relationships/image" Target="../media/image43.wmf"/><Relationship Id="rId10" Type="http://schemas.openxmlformats.org/officeDocument/2006/relationships/oleObject" Target="../embeddings/oleObject39.bin"/><Relationship Id="rId19" Type="http://schemas.openxmlformats.org/officeDocument/2006/relationships/image" Target="../media/image45.wmf"/><Relationship Id="rId4" Type="http://schemas.openxmlformats.org/officeDocument/2006/relationships/oleObject" Target="../embeddings/oleObject36.bin"/><Relationship Id="rId9" Type="http://schemas.openxmlformats.org/officeDocument/2006/relationships/image" Target="../media/image40.wmf"/><Relationship Id="rId14" Type="http://schemas.openxmlformats.org/officeDocument/2006/relationships/oleObject" Target="../embeddings/oleObject41.bin"/></Relationships>
</file>

<file path=ppt/slides/_rels/slide14.xml.rels><?xml version="1.0" encoding="UTF-8" standalone="yes"?>
<Relationships xmlns="http://schemas.openxmlformats.org/package/2006/relationships"><Relationship Id="rId3" Type="http://schemas.openxmlformats.org/officeDocument/2006/relationships/image" Target="../media/image46.wmf"/><Relationship Id="rId2" Type="http://schemas.openxmlformats.org/officeDocument/2006/relationships/oleObject" Target="../embeddings/oleObject44.bin"/><Relationship Id="rId1" Type="http://schemas.openxmlformats.org/officeDocument/2006/relationships/slideLayout" Target="../slideLayouts/slideLayout2.xml"/><Relationship Id="rId5" Type="http://schemas.openxmlformats.org/officeDocument/2006/relationships/image" Target="../media/image47.wmf"/><Relationship Id="rId4" Type="http://schemas.openxmlformats.org/officeDocument/2006/relationships/oleObject" Target="../embeddings/oleObject45.bin"/></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49.bin"/><Relationship Id="rId3" Type="http://schemas.openxmlformats.org/officeDocument/2006/relationships/image" Target="../media/image48.wmf"/><Relationship Id="rId7" Type="http://schemas.openxmlformats.org/officeDocument/2006/relationships/image" Target="../media/image50.wmf"/><Relationship Id="rId2" Type="http://schemas.openxmlformats.org/officeDocument/2006/relationships/oleObject" Target="../embeddings/oleObject46.bin"/><Relationship Id="rId1" Type="http://schemas.openxmlformats.org/officeDocument/2006/relationships/slideLayout" Target="../slideLayouts/slideLayout2.xml"/><Relationship Id="rId6" Type="http://schemas.openxmlformats.org/officeDocument/2006/relationships/oleObject" Target="../embeddings/oleObject48.bin"/><Relationship Id="rId5" Type="http://schemas.openxmlformats.org/officeDocument/2006/relationships/image" Target="../media/image49.wmf"/><Relationship Id="rId4" Type="http://schemas.openxmlformats.org/officeDocument/2006/relationships/oleObject" Target="../embeddings/oleObject47.bin"/><Relationship Id="rId9" Type="http://schemas.openxmlformats.org/officeDocument/2006/relationships/image" Target="../media/image51.wmf"/></Relationships>
</file>

<file path=ppt/slides/_rels/slide16.xml.rels><?xml version="1.0" encoding="UTF-8" standalone="yes"?>
<Relationships xmlns="http://schemas.openxmlformats.org/package/2006/relationships"><Relationship Id="rId8" Type="http://schemas.openxmlformats.org/officeDocument/2006/relationships/oleObject" Target="../embeddings/oleObject53.bin"/><Relationship Id="rId3" Type="http://schemas.openxmlformats.org/officeDocument/2006/relationships/image" Target="../media/image52.wmf"/><Relationship Id="rId7" Type="http://schemas.openxmlformats.org/officeDocument/2006/relationships/image" Target="../media/image54.wmf"/><Relationship Id="rId2" Type="http://schemas.openxmlformats.org/officeDocument/2006/relationships/oleObject" Target="../embeddings/oleObject50.bin"/><Relationship Id="rId1" Type="http://schemas.openxmlformats.org/officeDocument/2006/relationships/slideLayout" Target="../slideLayouts/slideLayout2.xml"/><Relationship Id="rId6" Type="http://schemas.openxmlformats.org/officeDocument/2006/relationships/oleObject" Target="../embeddings/oleObject52.bin"/><Relationship Id="rId11" Type="http://schemas.openxmlformats.org/officeDocument/2006/relationships/image" Target="../media/image56.wmf"/><Relationship Id="rId5" Type="http://schemas.openxmlformats.org/officeDocument/2006/relationships/image" Target="../media/image53.wmf"/><Relationship Id="rId10" Type="http://schemas.openxmlformats.org/officeDocument/2006/relationships/oleObject" Target="../embeddings/oleObject54.bin"/><Relationship Id="rId4" Type="http://schemas.openxmlformats.org/officeDocument/2006/relationships/oleObject" Target="../embeddings/oleObject51.bin"/><Relationship Id="rId9" Type="http://schemas.openxmlformats.org/officeDocument/2006/relationships/image" Target="../media/image55.wmf"/></Relationships>
</file>

<file path=ppt/slides/_rels/slide17.xml.rels><?xml version="1.0" encoding="UTF-8" standalone="yes"?>
<Relationships xmlns="http://schemas.openxmlformats.org/package/2006/relationships"><Relationship Id="rId8" Type="http://schemas.openxmlformats.org/officeDocument/2006/relationships/oleObject" Target="../embeddings/oleObject58.bin"/><Relationship Id="rId3" Type="http://schemas.openxmlformats.org/officeDocument/2006/relationships/image" Target="../media/image57.wmf"/><Relationship Id="rId7" Type="http://schemas.openxmlformats.org/officeDocument/2006/relationships/image" Target="../media/image59.wmf"/><Relationship Id="rId2" Type="http://schemas.openxmlformats.org/officeDocument/2006/relationships/oleObject" Target="../embeddings/oleObject55.bin"/><Relationship Id="rId1" Type="http://schemas.openxmlformats.org/officeDocument/2006/relationships/slideLayout" Target="../slideLayouts/slideLayout2.xml"/><Relationship Id="rId6" Type="http://schemas.openxmlformats.org/officeDocument/2006/relationships/oleObject" Target="../embeddings/oleObject57.bin"/><Relationship Id="rId5" Type="http://schemas.openxmlformats.org/officeDocument/2006/relationships/image" Target="../media/image58.wmf"/><Relationship Id="rId4" Type="http://schemas.openxmlformats.org/officeDocument/2006/relationships/oleObject" Target="../embeddings/oleObject56.bin"/><Relationship Id="rId9" Type="http://schemas.openxmlformats.org/officeDocument/2006/relationships/image" Target="../media/image60.wmf"/></Relationships>
</file>

<file path=ppt/slides/_rels/slide18.xml.rels><?xml version="1.0" encoding="UTF-8" standalone="yes"?>
<Relationships xmlns="http://schemas.openxmlformats.org/package/2006/relationships"><Relationship Id="rId8" Type="http://schemas.openxmlformats.org/officeDocument/2006/relationships/oleObject" Target="../embeddings/oleObject62.bin"/><Relationship Id="rId3" Type="http://schemas.openxmlformats.org/officeDocument/2006/relationships/image" Target="../media/image61.wmf"/><Relationship Id="rId7" Type="http://schemas.openxmlformats.org/officeDocument/2006/relationships/image" Target="../media/image63.wmf"/><Relationship Id="rId2" Type="http://schemas.openxmlformats.org/officeDocument/2006/relationships/oleObject" Target="../embeddings/oleObject59.bin"/><Relationship Id="rId1" Type="http://schemas.openxmlformats.org/officeDocument/2006/relationships/slideLayout" Target="../slideLayouts/slideLayout2.xml"/><Relationship Id="rId6" Type="http://schemas.openxmlformats.org/officeDocument/2006/relationships/oleObject" Target="../embeddings/oleObject61.bin"/><Relationship Id="rId11" Type="http://schemas.openxmlformats.org/officeDocument/2006/relationships/image" Target="../media/image65.wmf"/><Relationship Id="rId5" Type="http://schemas.openxmlformats.org/officeDocument/2006/relationships/image" Target="../media/image62.wmf"/><Relationship Id="rId10" Type="http://schemas.openxmlformats.org/officeDocument/2006/relationships/oleObject" Target="../embeddings/oleObject63.bin"/><Relationship Id="rId4" Type="http://schemas.openxmlformats.org/officeDocument/2006/relationships/oleObject" Target="../embeddings/oleObject60.bin"/><Relationship Id="rId9" Type="http://schemas.openxmlformats.org/officeDocument/2006/relationships/image" Target="../media/image64.wmf"/></Relationships>
</file>

<file path=ppt/slides/_rels/slide19.xml.rels><?xml version="1.0" encoding="UTF-8" standalone="yes"?>
<Relationships xmlns="http://schemas.openxmlformats.org/package/2006/relationships"><Relationship Id="rId3" Type="http://schemas.openxmlformats.org/officeDocument/2006/relationships/image" Target="../media/image66.wmf"/><Relationship Id="rId2" Type="http://schemas.openxmlformats.org/officeDocument/2006/relationships/oleObject" Target="../embeddings/oleObject64.bin"/><Relationship Id="rId1" Type="http://schemas.openxmlformats.org/officeDocument/2006/relationships/slideLayout" Target="../slideLayouts/slideLayout2.xml"/><Relationship Id="rId5" Type="http://schemas.openxmlformats.org/officeDocument/2006/relationships/image" Target="../media/image67.wmf"/><Relationship Id="rId4" Type="http://schemas.openxmlformats.org/officeDocument/2006/relationships/oleObject" Target="../embeddings/oleObject65.bin"/></Relationships>
</file>

<file path=ppt/slides/_rels/slide2.xml.rels><?xml version="1.0" encoding="UTF-8" standalone="yes"?>
<Relationships xmlns="http://schemas.openxmlformats.org/package/2006/relationships"><Relationship Id="rId8" Type="http://schemas.openxmlformats.org/officeDocument/2006/relationships/image" Target="../media/image4.wmf"/><Relationship Id="rId3" Type="http://schemas.openxmlformats.org/officeDocument/2006/relationships/oleObject" Target="../embeddings/oleObject1.bin"/><Relationship Id="rId7" Type="http://schemas.openxmlformats.org/officeDocument/2006/relationships/oleObject" Target="../embeddings/oleObject3.bin"/><Relationship Id="rId12" Type="http://schemas.openxmlformats.org/officeDocument/2006/relationships/image" Target="../media/image6.wmf"/><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3.wmf"/><Relationship Id="rId11" Type="http://schemas.openxmlformats.org/officeDocument/2006/relationships/oleObject" Target="../embeddings/oleObject5.bin"/><Relationship Id="rId5" Type="http://schemas.openxmlformats.org/officeDocument/2006/relationships/oleObject" Target="../embeddings/oleObject2.bin"/><Relationship Id="rId10" Type="http://schemas.openxmlformats.org/officeDocument/2006/relationships/image" Target="../media/image5.wmf"/><Relationship Id="rId4" Type="http://schemas.openxmlformats.org/officeDocument/2006/relationships/image" Target="../media/image2.wmf"/><Relationship Id="rId9" Type="http://schemas.openxmlformats.org/officeDocument/2006/relationships/oleObject" Target="../embeddings/oleObject4.bin"/></Relationships>
</file>

<file path=ppt/slides/_rels/slide20.xml.rels><?xml version="1.0" encoding="UTF-8" standalone="yes"?>
<Relationships xmlns="http://schemas.openxmlformats.org/package/2006/relationships"><Relationship Id="rId3" Type="http://schemas.openxmlformats.org/officeDocument/2006/relationships/image" Target="../media/image68.wmf"/><Relationship Id="rId2" Type="http://schemas.openxmlformats.org/officeDocument/2006/relationships/oleObject" Target="../embeddings/oleObject66.bin"/><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69.wmf"/><Relationship Id="rId2" Type="http://schemas.openxmlformats.org/officeDocument/2006/relationships/oleObject" Target="../embeddings/oleObject67.bin"/><Relationship Id="rId1" Type="http://schemas.openxmlformats.org/officeDocument/2006/relationships/slideLayout" Target="../slideLayouts/slideLayout2.xml"/><Relationship Id="rId5" Type="http://schemas.openxmlformats.org/officeDocument/2006/relationships/image" Target="../media/image70.wmf"/><Relationship Id="rId4" Type="http://schemas.openxmlformats.org/officeDocument/2006/relationships/oleObject" Target="../embeddings/oleObject68.bin"/></Relationships>
</file>

<file path=ppt/slides/_rels/slide22.xml.rels><?xml version="1.0" encoding="UTF-8" standalone="yes"?>
<Relationships xmlns="http://schemas.openxmlformats.org/package/2006/relationships"><Relationship Id="rId8" Type="http://schemas.openxmlformats.org/officeDocument/2006/relationships/oleObject" Target="../embeddings/oleObject72.bin"/><Relationship Id="rId3" Type="http://schemas.openxmlformats.org/officeDocument/2006/relationships/image" Target="../media/image71.wmf"/><Relationship Id="rId7" Type="http://schemas.openxmlformats.org/officeDocument/2006/relationships/image" Target="../media/image73.wmf"/><Relationship Id="rId2" Type="http://schemas.openxmlformats.org/officeDocument/2006/relationships/oleObject" Target="../embeddings/oleObject69.bin"/><Relationship Id="rId1" Type="http://schemas.openxmlformats.org/officeDocument/2006/relationships/slideLayout" Target="../slideLayouts/slideLayout2.xml"/><Relationship Id="rId6" Type="http://schemas.openxmlformats.org/officeDocument/2006/relationships/oleObject" Target="../embeddings/oleObject71.bin"/><Relationship Id="rId5" Type="http://schemas.openxmlformats.org/officeDocument/2006/relationships/image" Target="../media/image72.wmf"/><Relationship Id="rId4" Type="http://schemas.openxmlformats.org/officeDocument/2006/relationships/oleObject" Target="../embeddings/oleObject70.bin"/><Relationship Id="rId9" Type="http://schemas.openxmlformats.org/officeDocument/2006/relationships/image" Target="../media/image74.wmf"/></Relationships>
</file>

<file path=ppt/slides/_rels/slide23.xml.rels><?xml version="1.0" encoding="UTF-8" standalone="yes"?>
<Relationships xmlns="http://schemas.openxmlformats.org/package/2006/relationships"><Relationship Id="rId3" Type="http://schemas.openxmlformats.org/officeDocument/2006/relationships/image" Target="../media/image75.wmf"/><Relationship Id="rId7" Type="http://schemas.openxmlformats.org/officeDocument/2006/relationships/image" Target="../media/image77.wmf"/><Relationship Id="rId2" Type="http://schemas.openxmlformats.org/officeDocument/2006/relationships/oleObject" Target="../embeddings/oleObject73.bin"/><Relationship Id="rId1" Type="http://schemas.openxmlformats.org/officeDocument/2006/relationships/slideLayout" Target="../slideLayouts/slideLayout2.xml"/><Relationship Id="rId6" Type="http://schemas.openxmlformats.org/officeDocument/2006/relationships/oleObject" Target="../embeddings/oleObject75.bin"/><Relationship Id="rId5" Type="http://schemas.openxmlformats.org/officeDocument/2006/relationships/image" Target="../media/image76.wmf"/><Relationship Id="rId4" Type="http://schemas.openxmlformats.org/officeDocument/2006/relationships/oleObject" Target="../embeddings/oleObject74.bin"/></Relationships>
</file>

<file path=ppt/slides/_rels/slide24.xml.rels><?xml version="1.0" encoding="UTF-8" standalone="yes"?>
<Relationships xmlns="http://schemas.openxmlformats.org/package/2006/relationships"><Relationship Id="rId8" Type="http://schemas.openxmlformats.org/officeDocument/2006/relationships/oleObject" Target="../embeddings/oleObject79.bin"/><Relationship Id="rId3" Type="http://schemas.openxmlformats.org/officeDocument/2006/relationships/image" Target="../media/image78.wmf"/><Relationship Id="rId7" Type="http://schemas.openxmlformats.org/officeDocument/2006/relationships/image" Target="../media/image80.wmf"/><Relationship Id="rId2" Type="http://schemas.openxmlformats.org/officeDocument/2006/relationships/oleObject" Target="../embeddings/oleObject76.bin"/><Relationship Id="rId1" Type="http://schemas.openxmlformats.org/officeDocument/2006/relationships/slideLayout" Target="../slideLayouts/slideLayout2.xml"/><Relationship Id="rId6" Type="http://schemas.openxmlformats.org/officeDocument/2006/relationships/oleObject" Target="../embeddings/oleObject78.bin"/><Relationship Id="rId5" Type="http://schemas.openxmlformats.org/officeDocument/2006/relationships/image" Target="../media/image79.wmf"/><Relationship Id="rId4" Type="http://schemas.openxmlformats.org/officeDocument/2006/relationships/oleObject" Target="../embeddings/oleObject77.bin"/><Relationship Id="rId9" Type="http://schemas.openxmlformats.org/officeDocument/2006/relationships/image" Target="../media/image81.wmf"/></Relationships>
</file>

<file path=ppt/slides/_rels/slide25.xml.rels><?xml version="1.0" encoding="UTF-8" standalone="yes"?>
<Relationships xmlns="http://schemas.openxmlformats.org/package/2006/relationships"><Relationship Id="rId3" Type="http://schemas.openxmlformats.org/officeDocument/2006/relationships/image" Target="../media/image82.wmf"/><Relationship Id="rId7" Type="http://schemas.openxmlformats.org/officeDocument/2006/relationships/image" Target="../media/image84.wmf"/><Relationship Id="rId2" Type="http://schemas.openxmlformats.org/officeDocument/2006/relationships/oleObject" Target="../embeddings/oleObject80.bin"/><Relationship Id="rId1" Type="http://schemas.openxmlformats.org/officeDocument/2006/relationships/slideLayout" Target="../slideLayouts/slideLayout2.xml"/><Relationship Id="rId6" Type="http://schemas.openxmlformats.org/officeDocument/2006/relationships/oleObject" Target="../embeddings/oleObject82.bin"/><Relationship Id="rId5" Type="http://schemas.openxmlformats.org/officeDocument/2006/relationships/image" Target="../media/image83.wmf"/><Relationship Id="rId4" Type="http://schemas.openxmlformats.org/officeDocument/2006/relationships/oleObject" Target="../embeddings/oleObject81.bin"/></Relationships>
</file>

<file path=ppt/slides/_rels/slide26.xml.rels><?xml version="1.0" encoding="UTF-8" standalone="yes"?>
<Relationships xmlns="http://schemas.openxmlformats.org/package/2006/relationships"><Relationship Id="rId8" Type="http://schemas.openxmlformats.org/officeDocument/2006/relationships/oleObject" Target="../embeddings/oleObject86.bin"/><Relationship Id="rId3" Type="http://schemas.openxmlformats.org/officeDocument/2006/relationships/image" Target="../media/image85.wmf"/><Relationship Id="rId7" Type="http://schemas.openxmlformats.org/officeDocument/2006/relationships/image" Target="../media/image87.wmf"/><Relationship Id="rId2" Type="http://schemas.openxmlformats.org/officeDocument/2006/relationships/oleObject" Target="../embeddings/oleObject83.bin"/><Relationship Id="rId1" Type="http://schemas.openxmlformats.org/officeDocument/2006/relationships/slideLayout" Target="../slideLayouts/slideLayout2.xml"/><Relationship Id="rId6" Type="http://schemas.openxmlformats.org/officeDocument/2006/relationships/oleObject" Target="../embeddings/oleObject85.bin"/><Relationship Id="rId11" Type="http://schemas.openxmlformats.org/officeDocument/2006/relationships/image" Target="../media/image89.wmf"/><Relationship Id="rId5" Type="http://schemas.openxmlformats.org/officeDocument/2006/relationships/image" Target="../media/image86.wmf"/><Relationship Id="rId10" Type="http://schemas.openxmlformats.org/officeDocument/2006/relationships/oleObject" Target="../embeddings/oleObject87.bin"/><Relationship Id="rId4" Type="http://schemas.openxmlformats.org/officeDocument/2006/relationships/oleObject" Target="../embeddings/oleObject84.bin"/><Relationship Id="rId9" Type="http://schemas.openxmlformats.org/officeDocument/2006/relationships/image" Target="../media/image88.wmf"/></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8" Type="http://schemas.openxmlformats.org/officeDocument/2006/relationships/oleObject" Target="../embeddings/oleObject91.bin"/><Relationship Id="rId3" Type="http://schemas.openxmlformats.org/officeDocument/2006/relationships/image" Target="../media/image90.wmf"/><Relationship Id="rId7" Type="http://schemas.openxmlformats.org/officeDocument/2006/relationships/image" Target="../media/image92.wmf"/><Relationship Id="rId2" Type="http://schemas.openxmlformats.org/officeDocument/2006/relationships/oleObject" Target="../embeddings/oleObject88.bin"/><Relationship Id="rId1" Type="http://schemas.openxmlformats.org/officeDocument/2006/relationships/slideLayout" Target="../slideLayouts/slideLayout2.xml"/><Relationship Id="rId6" Type="http://schemas.openxmlformats.org/officeDocument/2006/relationships/oleObject" Target="../embeddings/oleObject90.bin"/><Relationship Id="rId5" Type="http://schemas.openxmlformats.org/officeDocument/2006/relationships/image" Target="../media/image91.wmf"/><Relationship Id="rId4" Type="http://schemas.openxmlformats.org/officeDocument/2006/relationships/oleObject" Target="../embeddings/oleObject89.bin"/><Relationship Id="rId9" Type="http://schemas.openxmlformats.org/officeDocument/2006/relationships/image" Target="../media/image93.wmf"/></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oleObject" Target="../embeddings/oleObject6.bin"/><Relationship Id="rId1" Type="http://schemas.openxmlformats.org/officeDocument/2006/relationships/slideLayout" Target="../slideLayouts/slideLayout2.xml"/><Relationship Id="rId5" Type="http://schemas.openxmlformats.org/officeDocument/2006/relationships/image" Target="../media/image8.wmf"/><Relationship Id="rId4" Type="http://schemas.openxmlformats.org/officeDocument/2006/relationships/oleObject" Target="../embeddings/oleObject7.bin"/></Relationships>
</file>

<file path=ppt/slides/_rels/slide30.xml.rels><?xml version="1.0" encoding="UTF-8" standalone="yes"?>
<Relationships xmlns="http://schemas.openxmlformats.org/package/2006/relationships"><Relationship Id="rId3" Type="http://schemas.openxmlformats.org/officeDocument/2006/relationships/image" Target="../media/image94.wmf"/><Relationship Id="rId7" Type="http://schemas.openxmlformats.org/officeDocument/2006/relationships/image" Target="../media/image96.wmf"/><Relationship Id="rId2" Type="http://schemas.openxmlformats.org/officeDocument/2006/relationships/oleObject" Target="../embeddings/oleObject92.bin"/><Relationship Id="rId1" Type="http://schemas.openxmlformats.org/officeDocument/2006/relationships/slideLayout" Target="../slideLayouts/slideLayout2.xml"/><Relationship Id="rId6" Type="http://schemas.openxmlformats.org/officeDocument/2006/relationships/oleObject" Target="../embeddings/oleObject94.bin"/><Relationship Id="rId5" Type="http://schemas.openxmlformats.org/officeDocument/2006/relationships/image" Target="../media/image95.wmf"/><Relationship Id="rId4" Type="http://schemas.openxmlformats.org/officeDocument/2006/relationships/oleObject" Target="../embeddings/oleObject93.bin"/></Relationships>
</file>

<file path=ppt/slides/_rels/slide31.xml.rels><?xml version="1.0" encoding="UTF-8" standalone="yes"?>
<Relationships xmlns="http://schemas.openxmlformats.org/package/2006/relationships"><Relationship Id="rId3" Type="http://schemas.openxmlformats.org/officeDocument/2006/relationships/image" Target="../media/image97.wmf"/><Relationship Id="rId7" Type="http://schemas.openxmlformats.org/officeDocument/2006/relationships/image" Target="../media/image99.wmf"/><Relationship Id="rId2" Type="http://schemas.openxmlformats.org/officeDocument/2006/relationships/oleObject" Target="../embeddings/oleObject95.bin"/><Relationship Id="rId1" Type="http://schemas.openxmlformats.org/officeDocument/2006/relationships/slideLayout" Target="../slideLayouts/slideLayout2.xml"/><Relationship Id="rId6" Type="http://schemas.openxmlformats.org/officeDocument/2006/relationships/oleObject" Target="../embeddings/oleObject97.bin"/><Relationship Id="rId5" Type="http://schemas.openxmlformats.org/officeDocument/2006/relationships/image" Target="../media/image98.wmf"/><Relationship Id="rId4" Type="http://schemas.openxmlformats.org/officeDocument/2006/relationships/oleObject" Target="../embeddings/oleObject96.bin"/></Relationships>
</file>

<file path=ppt/slides/_rels/slide32.xml.rels><?xml version="1.0" encoding="UTF-8" standalone="yes"?>
<Relationships xmlns="http://schemas.openxmlformats.org/package/2006/relationships"><Relationship Id="rId3" Type="http://schemas.openxmlformats.org/officeDocument/2006/relationships/image" Target="../media/image100.wmf"/><Relationship Id="rId7" Type="http://schemas.openxmlformats.org/officeDocument/2006/relationships/image" Target="../media/image102.wmf"/><Relationship Id="rId2" Type="http://schemas.openxmlformats.org/officeDocument/2006/relationships/oleObject" Target="../embeddings/oleObject98.bin"/><Relationship Id="rId1" Type="http://schemas.openxmlformats.org/officeDocument/2006/relationships/slideLayout" Target="../slideLayouts/slideLayout2.xml"/><Relationship Id="rId6" Type="http://schemas.openxmlformats.org/officeDocument/2006/relationships/oleObject" Target="../embeddings/oleObject100.bin"/><Relationship Id="rId5" Type="http://schemas.openxmlformats.org/officeDocument/2006/relationships/image" Target="../media/image101.wmf"/><Relationship Id="rId4" Type="http://schemas.openxmlformats.org/officeDocument/2006/relationships/oleObject" Target="../embeddings/oleObject99.bin"/></Relationships>
</file>

<file path=ppt/slides/_rels/slide33.xml.rels><?xml version="1.0" encoding="UTF-8" standalone="yes"?>
<Relationships xmlns="http://schemas.openxmlformats.org/package/2006/relationships"><Relationship Id="rId8" Type="http://schemas.openxmlformats.org/officeDocument/2006/relationships/oleObject" Target="../embeddings/oleObject104.bin"/><Relationship Id="rId13" Type="http://schemas.openxmlformats.org/officeDocument/2006/relationships/image" Target="../media/image108.wmf"/><Relationship Id="rId3" Type="http://schemas.openxmlformats.org/officeDocument/2006/relationships/image" Target="../media/image103.wmf"/><Relationship Id="rId7" Type="http://schemas.openxmlformats.org/officeDocument/2006/relationships/image" Target="../media/image105.wmf"/><Relationship Id="rId12" Type="http://schemas.openxmlformats.org/officeDocument/2006/relationships/oleObject" Target="../embeddings/oleObject106.bin"/><Relationship Id="rId2" Type="http://schemas.openxmlformats.org/officeDocument/2006/relationships/oleObject" Target="../embeddings/oleObject101.bin"/><Relationship Id="rId1" Type="http://schemas.openxmlformats.org/officeDocument/2006/relationships/slideLayout" Target="../slideLayouts/slideLayout2.xml"/><Relationship Id="rId6" Type="http://schemas.openxmlformats.org/officeDocument/2006/relationships/oleObject" Target="../embeddings/oleObject103.bin"/><Relationship Id="rId11" Type="http://schemas.openxmlformats.org/officeDocument/2006/relationships/image" Target="../media/image107.wmf"/><Relationship Id="rId5" Type="http://schemas.openxmlformats.org/officeDocument/2006/relationships/image" Target="../media/image104.wmf"/><Relationship Id="rId10" Type="http://schemas.openxmlformats.org/officeDocument/2006/relationships/oleObject" Target="../embeddings/oleObject105.bin"/><Relationship Id="rId4" Type="http://schemas.openxmlformats.org/officeDocument/2006/relationships/oleObject" Target="../embeddings/oleObject102.bin"/><Relationship Id="rId9" Type="http://schemas.openxmlformats.org/officeDocument/2006/relationships/image" Target="../media/image106.wmf"/></Relationships>
</file>

<file path=ppt/slides/_rels/slide34.xml.rels><?xml version="1.0" encoding="UTF-8" standalone="yes"?>
<Relationships xmlns="http://schemas.openxmlformats.org/package/2006/relationships"><Relationship Id="rId8" Type="http://schemas.openxmlformats.org/officeDocument/2006/relationships/oleObject" Target="../embeddings/oleObject110.bin"/><Relationship Id="rId3" Type="http://schemas.openxmlformats.org/officeDocument/2006/relationships/image" Target="../media/image109.wmf"/><Relationship Id="rId7" Type="http://schemas.openxmlformats.org/officeDocument/2006/relationships/image" Target="../media/image111.wmf"/><Relationship Id="rId2" Type="http://schemas.openxmlformats.org/officeDocument/2006/relationships/oleObject" Target="../embeddings/oleObject107.bin"/><Relationship Id="rId1" Type="http://schemas.openxmlformats.org/officeDocument/2006/relationships/slideLayout" Target="../slideLayouts/slideLayout2.xml"/><Relationship Id="rId6" Type="http://schemas.openxmlformats.org/officeDocument/2006/relationships/oleObject" Target="../embeddings/oleObject109.bin"/><Relationship Id="rId11" Type="http://schemas.openxmlformats.org/officeDocument/2006/relationships/image" Target="../media/image113.wmf"/><Relationship Id="rId5" Type="http://schemas.openxmlformats.org/officeDocument/2006/relationships/image" Target="../media/image110.wmf"/><Relationship Id="rId10" Type="http://schemas.openxmlformats.org/officeDocument/2006/relationships/oleObject" Target="../embeddings/oleObject111.bin"/><Relationship Id="rId4" Type="http://schemas.openxmlformats.org/officeDocument/2006/relationships/oleObject" Target="../embeddings/oleObject108.bin"/><Relationship Id="rId9" Type="http://schemas.openxmlformats.org/officeDocument/2006/relationships/image" Target="../media/image112.wmf"/></Relationships>
</file>

<file path=ppt/slides/_rels/slide35.xml.rels><?xml version="1.0" encoding="UTF-8" standalone="yes"?>
<Relationships xmlns="http://schemas.openxmlformats.org/package/2006/relationships"><Relationship Id="rId3" Type="http://schemas.openxmlformats.org/officeDocument/2006/relationships/image" Target="../media/image114.wmf"/><Relationship Id="rId2" Type="http://schemas.openxmlformats.org/officeDocument/2006/relationships/oleObject" Target="../embeddings/oleObject112.bin"/><Relationship Id="rId1" Type="http://schemas.openxmlformats.org/officeDocument/2006/relationships/slideLayout" Target="../slideLayouts/slideLayout2.xml"/><Relationship Id="rId5" Type="http://schemas.openxmlformats.org/officeDocument/2006/relationships/image" Target="../media/image115.wmf"/><Relationship Id="rId4" Type="http://schemas.openxmlformats.org/officeDocument/2006/relationships/oleObject" Target="../embeddings/oleObject113.bin"/></Relationships>
</file>

<file path=ppt/slides/_rels/slide36.xml.rels><?xml version="1.0" encoding="UTF-8" standalone="yes"?>
<Relationships xmlns="http://schemas.openxmlformats.org/package/2006/relationships"><Relationship Id="rId8" Type="http://schemas.openxmlformats.org/officeDocument/2006/relationships/oleObject" Target="../embeddings/oleObject117.bin"/><Relationship Id="rId13" Type="http://schemas.openxmlformats.org/officeDocument/2006/relationships/image" Target="../media/image121.wmf"/><Relationship Id="rId18" Type="http://schemas.openxmlformats.org/officeDocument/2006/relationships/oleObject" Target="../embeddings/oleObject122.bin"/><Relationship Id="rId3" Type="http://schemas.openxmlformats.org/officeDocument/2006/relationships/image" Target="../media/image116.wmf"/><Relationship Id="rId7" Type="http://schemas.openxmlformats.org/officeDocument/2006/relationships/image" Target="../media/image118.wmf"/><Relationship Id="rId12" Type="http://schemas.openxmlformats.org/officeDocument/2006/relationships/oleObject" Target="../embeddings/oleObject119.bin"/><Relationship Id="rId17" Type="http://schemas.openxmlformats.org/officeDocument/2006/relationships/image" Target="../media/image123.wmf"/><Relationship Id="rId2" Type="http://schemas.openxmlformats.org/officeDocument/2006/relationships/oleObject" Target="../embeddings/oleObject114.bin"/><Relationship Id="rId16" Type="http://schemas.openxmlformats.org/officeDocument/2006/relationships/oleObject" Target="../embeddings/oleObject121.bin"/><Relationship Id="rId1" Type="http://schemas.openxmlformats.org/officeDocument/2006/relationships/slideLayout" Target="../slideLayouts/slideLayout2.xml"/><Relationship Id="rId6" Type="http://schemas.openxmlformats.org/officeDocument/2006/relationships/oleObject" Target="../embeddings/oleObject116.bin"/><Relationship Id="rId11" Type="http://schemas.openxmlformats.org/officeDocument/2006/relationships/image" Target="../media/image120.wmf"/><Relationship Id="rId5" Type="http://schemas.openxmlformats.org/officeDocument/2006/relationships/image" Target="../media/image117.wmf"/><Relationship Id="rId15" Type="http://schemas.openxmlformats.org/officeDocument/2006/relationships/image" Target="../media/image122.wmf"/><Relationship Id="rId10" Type="http://schemas.openxmlformats.org/officeDocument/2006/relationships/oleObject" Target="../embeddings/oleObject118.bin"/><Relationship Id="rId19" Type="http://schemas.openxmlformats.org/officeDocument/2006/relationships/image" Target="../media/image124.wmf"/><Relationship Id="rId4" Type="http://schemas.openxmlformats.org/officeDocument/2006/relationships/oleObject" Target="../embeddings/oleObject115.bin"/><Relationship Id="rId9" Type="http://schemas.openxmlformats.org/officeDocument/2006/relationships/image" Target="../media/image119.wmf"/><Relationship Id="rId14" Type="http://schemas.openxmlformats.org/officeDocument/2006/relationships/oleObject" Target="../embeddings/oleObject120.bin"/></Relationships>
</file>

<file path=ppt/slides/_rels/slide37.xml.rels><?xml version="1.0" encoding="UTF-8" standalone="yes"?>
<Relationships xmlns="http://schemas.openxmlformats.org/package/2006/relationships"><Relationship Id="rId8" Type="http://schemas.openxmlformats.org/officeDocument/2006/relationships/oleObject" Target="../embeddings/oleObject126.bin"/><Relationship Id="rId13" Type="http://schemas.openxmlformats.org/officeDocument/2006/relationships/image" Target="../media/image130.wmf"/><Relationship Id="rId3" Type="http://schemas.openxmlformats.org/officeDocument/2006/relationships/image" Target="../media/image125.wmf"/><Relationship Id="rId7" Type="http://schemas.openxmlformats.org/officeDocument/2006/relationships/image" Target="../media/image127.wmf"/><Relationship Id="rId12" Type="http://schemas.openxmlformats.org/officeDocument/2006/relationships/oleObject" Target="../embeddings/oleObject128.bin"/><Relationship Id="rId2" Type="http://schemas.openxmlformats.org/officeDocument/2006/relationships/oleObject" Target="../embeddings/oleObject123.bin"/><Relationship Id="rId1" Type="http://schemas.openxmlformats.org/officeDocument/2006/relationships/slideLayout" Target="../slideLayouts/slideLayout2.xml"/><Relationship Id="rId6" Type="http://schemas.openxmlformats.org/officeDocument/2006/relationships/oleObject" Target="../embeddings/oleObject125.bin"/><Relationship Id="rId11" Type="http://schemas.openxmlformats.org/officeDocument/2006/relationships/image" Target="../media/image129.wmf"/><Relationship Id="rId5" Type="http://schemas.openxmlformats.org/officeDocument/2006/relationships/image" Target="../media/image126.wmf"/><Relationship Id="rId15" Type="http://schemas.openxmlformats.org/officeDocument/2006/relationships/image" Target="../media/image131.wmf"/><Relationship Id="rId10" Type="http://schemas.openxmlformats.org/officeDocument/2006/relationships/oleObject" Target="../embeddings/oleObject127.bin"/><Relationship Id="rId4" Type="http://schemas.openxmlformats.org/officeDocument/2006/relationships/oleObject" Target="../embeddings/oleObject124.bin"/><Relationship Id="rId9" Type="http://schemas.openxmlformats.org/officeDocument/2006/relationships/image" Target="../media/image128.wmf"/><Relationship Id="rId14" Type="http://schemas.openxmlformats.org/officeDocument/2006/relationships/oleObject" Target="../embeddings/oleObject129.bin"/></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132.wmf"/><Relationship Id="rId7" Type="http://schemas.openxmlformats.org/officeDocument/2006/relationships/image" Target="../media/image134.wmf"/><Relationship Id="rId2" Type="http://schemas.openxmlformats.org/officeDocument/2006/relationships/oleObject" Target="../embeddings/oleObject130.bin"/><Relationship Id="rId1" Type="http://schemas.openxmlformats.org/officeDocument/2006/relationships/slideLayout" Target="../slideLayouts/slideLayout2.xml"/><Relationship Id="rId6" Type="http://schemas.openxmlformats.org/officeDocument/2006/relationships/oleObject" Target="../embeddings/oleObject132.bin"/><Relationship Id="rId5" Type="http://schemas.openxmlformats.org/officeDocument/2006/relationships/image" Target="../media/image133.wmf"/><Relationship Id="rId4" Type="http://schemas.openxmlformats.org/officeDocument/2006/relationships/oleObject" Target="../embeddings/oleObject131.bin"/></Relationships>
</file>

<file path=ppt/slides/_rels/slide4.xml.rels><?xml version="1.0" encoding="UTF-8" standalone="yes"?>
<Relationships xmlns="http://schemas.openxmlformats.org/package/2006/relationships"><Relationship Id="rId3" Type="http://schemas.openxmlformats.org/officeDocument/2006/relationships/image" Target="../media/image9.wmf"/><Relationship Id="rId7" Type="http://schemas.openxmlformats.org/officeDocument/2006/relationships/image" Target="../media/image11.wmf"/><Relationship Id="rId2" Type="http://schemas.openxmlformats.org/officeDocument/2006/relationships/oleObject" Target="../embeddings/oleObject8.bin"/><Relationship Id="rId1" Type="http://schemas.openxmlformats.org/officeDocument/2006/relationships/slideLayout" Target="../slideLayouts/slideLayout2.xml"/><Relationship Id="rId6" Type="http://schemas.openxmlformats.org/officeDocument/2006/relationships/oleObject" Target="../embeddings/oleObject10.bin"/><Relationship Id="rId5" Type="http://schemas.openxmlformats.org/officeDocument/2006/relationships/image" Target="../media/image10.wmf"/><Relationship Id="rId4" Type="http://schemas.openxmlformats.org/officeDocument/2006/relationships/oleObject" Target="../embeddings/oleObject9.bin"/></Relationships>
</file>

<file path=ppt/slides/_rels/slide40.xml.rels><?xml version="1.0" encoding="UTF-8" standalone="yes"?>
<Relationships xmlns="http://schemas.openxmlformats.org/package/2006/relationships"><Relationship Id="rId8" Type="http://schemas.openxmlformats.org/officeDocument/2006/relationships/oleObject" Target="../embeddings/oleObject136.bin"/><Relationship Id="rId3" Type="http://schemas.openxmlformats.org/officeDocument/2006/relationships/image" Target="../media/image135.wmf"/><Relationship Id="rId7" Type="http://schemas.openxmlformats.org/officeDocument/2006/relationships/image" Target="../media/image137.wmf"/><Relationship Id="rId2" Type="http://schemas.openxmlformats.org/officeDocument/2006/relationships/oleObject" Target="../embeddings/oleObject133.bin"/><Relationship Id="rId1" Type="http://schemas.openxmlformats.org/officeDocument/2006/relationships/slideLayout" Target="../slideLayouts/slideLayout2.xml"/><Relationship Id="rId6" Type="http://schemas.openxmlformats.org/officeDocument/2006/relationships/oleObject" Target="../embeddings/oleObject135.bin"/><Relationship Id="rId11" Type="http://schemas.openxmlformats.org/officeDocument/2006/relationships/image" Target="../media/image139.wmf"/><Relationship Id="rId5" Type="http://schemas.openxmlformats.org/officeDocument/2006/relationships/image" Target="../media/image136.wmf"/><Relationship Id="rId10" Type="http://schemas.openxmlformats.org/officeDocument/2006/relationships/oleObject" Target="../embeddings/oleObject137.bin"/><Relationship Id="rId4" Type="http://schemas.openxmlformats.org/officeDocument/2006/relationships/oleObject" Target="../embeddings/oleObject134.bin"/><Relationship Id="rId9" Type="http://schemas.openxmlformats.org/officeDocument/2006/relationships/image" Target="../media/image138.wmf"/></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141.png"/><Relationship Id="rId2" Type="http://schemas.openxmlformats.org/officeDocument/2006/relationships/image" Target="../media/image140.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142.wmf"/><Relationship Id="rId7" Type="http://schemas.openxmlformats.org/officeDocument/2006/relationships/image" Target="../media/image144.wmf"/><Relationship Id="rId2" Type="http://schemas.openxmlformats.org/officeDocument/2006/relationships/oleObject" Target="../embeddings/oleObject138.bin"/><Relationship Id="rId1" Type="http://schemas.openxmlformats.org/officeDocument/2006/relationships/slideLayout" Target="../slideLayouts/slideLayout2.xml"/><Relationship Id="rId6" Type="http://schemas.openxmlformats.org/officeDocument/2006/relationships/oleObject" Target="../embeddings/oleObject140.bin"/><Relationship Id="rId5" Type="http://schemas.openxmlformats.org/officeDocument/2006/relationships/image" Target="../media/image143.wmf"/><Relationship Id="rId4" Type="http://schemas.openxmlformats.org/officeDocument/2006/relationships/oleObject" Target="../embeddings/oleObject139.bin"/></Relationships>
</file>

<file path=ppt/slides/_rels/slide45.xml.rels><?xml version="1.0" encoding="UTF-8" standalone="yes"?>
<Relationships xmlns="http://schemas.openxmlformats.org/package/2006/relationships"><Relationship Id="rId8" Type="http://schemas.openxmlformats.org/officeDocument/2006/relationships/oleObject" Target="../embeddings/oleObject144.bin"/><Relationship Id="rId13" Type="http://schemas.openxmlformats.org/officeDocument/2006/relationships/image" Target="../media/image150.wmf"/><Relationship Id="rId18" Type="http://schemas.openxmlformats.org/officeDocument/2006/relationships/oleObject" Target="../embeddings/oleObject149.bin"/><Relationship Id="rId3" Type="http://schemas.openxmlformats.org/officeDocument/2006/relationships/image" Target="../media/image145.wmf"/><Relationship Id="rId7" Type="http://schemas.openxmlformats.org/officeDocument/2006/relationships/image" Target="../media/image147.wmf"/><Relationship Id="rId12" Type="http://schemas.openxmlformats.org/officeDocument/2006/relationships/oleObject" Target="../embeddings/oleObject146.bin"/><Relationship Id="rId17" Type="http://schemas.openxmlformats.org/officeDocument/2006/relationships/image" Target="../media/image152.wmf"/><Relationship Id="rId2" Type="http://schemas.openxmlformats.org/officeDocument/2006/relationships/oleObject" Target="../embeddings/oleObject141.bin"/><Relationship Id="rId16" Type="http://schemas.openxmlformats.org/officeDocument/2006/relationships/oleObject" Target="../embeddings/oleObject148.bin"/><Relationship Id="rId1" Type="http://schemas.openxmlformats.org/officeDocument/2006/relationships/slideLayout" Target="../slideLayouts/slideLayout2.xml"/><Relationship Id="rId6" Type="http://schemas.openxmlformats.org/officeDocument/2006/relationships/oleObject" Target="../embeddings/oleObject143.bin"/><Relationship Id="rId11" Type="http://schemas.openxmlformats.org/officeDocument/2006/relationships/image" Target="../media/image149.wmf"/><Relationship Id="rId5" Type="http://schemas.openxmlformats.org/officeDocument/2006/relationships/image" Target="../media/image146.wmf"/><Relationship Id="rId15" Type="http://schemas.openxmlformats.org/officeDocument/2006/relationships/image" Target="../media/image151.wmf"/><Relationship Id="rId10" Type="http://schemas.openxmlformats.org/officeDocument/2006/relationships/oleObject" Target="../embeddings/oleObject145.bin"/><Relationship Id="rId19" Type="http://schemas.openxmlformats.org/officeDocument/2006/relationships/image" Target="../media/image153.wmf"/><Relationship Id="rId4" Type="http://schemas.openxmlformats.org/officeDocument/2006/relationships/oleObject" Target="../embeddings/oleObject142.bin"/><Relationship Id="rId9" Type="http://schemas.openxmlformats.org/officeDocument/2006/relationships/image" Target="../media/image148.wmf"/><Relationship Id="rId14" Type="http://schemas.openxmlformats.org/officeDocument/2006/relationships/oleObject" Target="../embeddings/oleObject147.bin"/></Relationships>
</file>

<file path=ppt/slides/_rels/slide46.xml.rels><?xml version="1.0" encoding="UTF-8" standalone="yes"?>
<Relationships xmlns="http://schemas.openxmlformats.org/package/2006/relationships"><Relationship Id="rId3" Type="http://schemas.openxmlformats.org/officeDocument/2006/relationships/image" Target="../media/image154.wmf"/><Relationship Id="rId2" Type="http://schemas.openxmlformats.org/officeDocument/2006/relationships/oleObject" Target="../embeddings/oleObject150.bin"/><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8" Type="http://schemas.openxmlformats.org/officeDocument/2006/relationships/oleObject" Target="../embeddings/oleObject154.bin"/><Relationship Id="rId13" Type="http://schemas.openxmlformats.org/officeDocument/2006/relationships/image" Target="../media/image160.wmf"/><Relationship Id="rId3" Type="http://schemas.openxmlformats.org/officeDocument/2006/relationships/image" Target="../media/image155.wmf"/><Relationship Id="rId7" Type="http://schemas.openxmlformats.org/officeDocument/2006/relationships/image" Target="../media/image157.wmf"/><Relationship Id="rId12" Type="http://schemas.openxmlformats.org/officeDocument/2006/relationships/oleObject" Target="../embeddings/oleObject156.bin"/><Relationship Id="rId2" Type="http://schemas.openxmlformats.org/officeDocument/2006/relationships/oleObject" Target="../embeddings/oleObject151.bin"/><Relationship Id="rId1" Type="http://schemas.openxmlformats.org/officeDocument/2006/relationships/slideLayout" Target="../slideLayouts/slideLayout2.xml"/><Relationship Id="rId6" Type="http://schemas.openxmlformats.org/officeDocument/2006/relationships/oleObject" Target="../embeddings/oleObject153.bin"/><Relationship Id="rId11" Type="http://schemas.openxmlformats.org/officeDocument/2006/relationships/image" Target="../media/image159.wmf"/><Relationship Id="rId5" Type="http://schemas.openxmlformats.org/officeDocument/2006/relationships/image" Target="../media/image156.wmf"/><Relationship Id="rId10" Type="http://schemas.openxmlformats.org/officeDocument/2006/relationships/oleObject" Target="../embeddings/oleObject155.bin"/><Relationship Id="rId4" Type="http://schemas.openxmlformats.org/officeDocument/2006/relationships/oleObject" Target="../embeddings/oleObject152.bin"/><Relationship Id="rId9" Type="http://schemas.openxmlformats.org/officeDocument/2006/relationships/image" Target="../media/image158.wmf"/></Relationships>
</file>

<file path=ppt/slides/_rels/slide48.xml.rels><?xml version="1.0" encoding="UTF-8" standalone="yes"?>
<Relationships xmlns="http://schemas.openxmlformats.org/package/2006/relationships"><Relationship Id="rId3" Type="http://schemas.openxmlformats.org/officeDocument/2006/relationships/image" Target="../media/image161.wmf"/><Relationship Id="rId7" Type="http://schemas.openxmlformats.org/officeDocument/2006/relationships/image" Target="../media/image163.wmf"/><Relationship Id="rId2" Type="http://schemas.openxmlformats.org/officeDocument/2006/relationships/oleObject" Target="../embeddings/oleObject157.bin"/><Relationship Id="rId1" Type="http://schemas.openxmlformats.org/officeDocument/2006/relationships/slideLayout" Target="../slideLayouts/slideLayout2.xml"/><Relationship Id="rId6" Type="http://schemas.openxmlformats.org/officeDocument/2006/relationships/oleObject" Target="../embeddings/oleObject159.bin"/><Relationship Id="rId5" Type="http://schemas.openxmlformats.org/officeDocument/2006/relationships/image" Target="../media/image162.wmf"/><Relationship Id="rId4" Type="http://schemas.openxmlformats.org/officeDocument/2006/relationships/oleObject" Target="../embeddings/oleObject158.bin"/></Relationships>
</file>

<file path=ppt/slides/_rels/slide49.xml.rels><?xml version="1.0" encoding="UTF-8" standalone="yes"?>
<Relationships xmlns="http://schemas.openxmlformats.org/package/2006/relationships"><Relationship Id="rId8" Type="http://schemas.openxmlformats.org/officeDocument/2006/relationships/oleObject" Target="../embeddings/oleObject163.bin"/><Relationship Id="rId3" Type="http://schemas.openxmlformats.org/officeDocument/2006/relationships/image" Target="../media/image164.wmf"/><Relationship Id="rId7" Type="http://schemas.openxmlformats.org/officeDocument/2006/relationships/image" Target="../media/image166.wmf"/><Relationship Id="rId2" Type="http://schemas.openxmlformats.org/officeDocument/2006/relationships/oleObject" Target="../embeddings/oleObject160.bin"/><Relationship Id="rId1" Type="http://schemas.openxmlformats.org/officeDocument/2006/relationships/slideLayout" Target="../slideLayouts/slideLayout2.xml"/><Relationship Id="rId6" Type="http://schemas.openxmlformats.org/officeDocument/2006/relationships/oleObject" Target="../embeddings/oleObject162.bin"/><Relationship Id="rId5" Type="http://schemas.openxmlformats.org/officeDocument/2006/relationships/image" Target="../media/image165.wmf"/><Relationship Id="rId10" Type="http://schemas.openxmlformats.org/officeDocument/2006/relationships/image" Target="../media/image168.png"/><Relationship Id="rId4" Type="http://schemas.openxmlformats.org/officeDocument/2006/relationships/oleObject" Target="../embeddings/oleObject161.bin"/><Relationship Id="rId9" Type="http://schemas.openxmlformats.org/officeDocument/2006/relationships/image" Target="../media/image167.wmf"/></Relationships>
</file>

<file path=ppt/slides/_rels/slide5.xml.rels><?xml version="1.0" encoding="UTF-8" standalone="yes"?>
<Relationships xmlns="http://schemas.openxmlformats.org/package/2006/relationships"><Relationship Id="rId3" Type="http://schemas.openxmlformats.org/officeDocument/2006/relationships/image" Target="../media/image12.wmf"/><Relationship Id="rId7" Type="http://schemas.openxmlformats.org/officeDocument/2006/relationships/image" Target="../media/image14.wmf"/><Relationship Id="rId2" Type="http://schemas.openxmlformats.org/officeDocument/2006/relationships/oleObject" Target="../embeddings/oleObject11.bin"/><Relationship Id="rId1" Type="http://schemas.openxmlformats.org/officeDocument/2006/relationships/slideLayout" Target="../slideLayouts/slideLayout2.xml"/><Relationship Id="rId6" Type="http://schemas.openxmlformats.org/officeDocument/2006/relationships/oleObject" Target="../embeddings/oleObject13.bin"/><Relationship Id="rId5" Type="http://schemas.openxmlformats.org/officeDocument/2006/relationships/image" Target="../media/image13.wmf"/><Relationship Id="rId4" Type="http://schemas.openxmlformats.org/officeDocument/2006/relationships/oleObject" Target="../embeddings/oleObject12.bin"/></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8" Type="http://schemas.openxmlformats.org/officeDocument/2006/relationships/oleObject" Target="../embeddings/oleObject167.bin"/><Relationship Id="rId3" Type="http://schemas.openxmlformats.org/officeDocument/2006/relationships/image" Target="../media/image169.wmf"/><Relationship Id="rId7" Type="http://schemas.openxmlformats.org/officeDocument/2006/relationships/image" Target="../media/image171.wmf"/><Relationship Id="rId2" Type="http://schemas.openxmlformats.org/officeDocument/2006/relationships/oleObject" Target="../embeddings/oleObject164.bin"/><Relationship Id="rId1" Type="http://schemas.openxmlformats.org/officeDocument/2006/relationships/slideLayout" Target="../slideLayouts/slideLayout2.xml"/><Relationship Id="rId6" Type="http://schemas.openxmlformats.org/officeDocument/2006/relationships/oleObject" Target="../embeddings/oleObject166.bin"/><Relationship Id="rId5" Type="http://schemas.openxmlformats.org/officeDocument/2006/relationships/image" Target="../media/image170.wmf"/><Relationship Id="rId4" Type="http://schemas.openxmlformats.org/officeDocument/2006/relationships/oleObject" Target="../embeddings/oleObject165.bin"/><Relationship Id="rId9" Type="http://schemas.openxmlformats.org/officeDocument/2006/relationships/image" Target="../media/image172.wmf"/></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image" Target="../media/image173.wmf"/><Relationship Id="rId7" Type="http://schemas.openxmlformats.org/officeDocument/2006/relationships/image" Target="../media/image175.wmf"/><Relationship Id="rId2" Type="http://schemas.openxmlformats.org/officeDocument/2006/relationships/oleObject" Target="../embeddings/oleObject168.bin"/><Relationship Id="rId1" Type="http://schemas.openxmlformats.org/officeDocument/2006/relationships/slideLayout" Target="../slideLayouts/slideLayout2.xml"/><Relationship Id="rId6" Type="http://schemas.openxmlformats.org/officeDocument/2006/relationships/oleObject" Target="../embeddings/oleObject170.bin"/><Relationship Id="rId5" Type="http://schemas.openxmlformats.org/officeDocument/2006/relationships/image" Target="../media/image174.wmf"/><Relationship Id="rId4" Type="http://schemas.openxmlformats.org/officeDocument/2006/relationships/oleObject" Target="../embeddings/oleObject169.bin"/></Relationships>
</file>

<file path=ppt/slides/_rels/slide54.xml.rels><?xml version="1.0" encoding="UTF-8" standalone="yes"?>
<Relationships xmlns="http://schemas.openxmlformats.org/package/2006/relationships"><Relationship Id="rId3" Type="http://schemas.openxmlformats.org/officeDocument/2006/relationships/oleObject" Target="../embeddings/oleObject171.bin"/><Relationship Id="rId2" Type="http://schemas.openxmlformats.org/officeDocument/2006/relationships/image" Target="../media/image176.png"/><Relationship Id="rId1" Type="http://schemas.openxmlformats.org/officeDocument/2006/relationships/slideLayout" Target="../slideLayouts/slideLayout2.xml"/><Relationship Id="rId6" Type="http://schemas.openxmlformats.org/officeDocument/2006/relationships/image" Target="../media/image175.wmf"/><Relationship Id="rId5" Type="http://schemas.openxmlformats.org/officeDocument/2006/relationships/oleObject" Target="../embeddings/oleObject170.bin"/><Relationship Id="rId4" Type="http://schemas.openxmlformats.org/officeDocument/2006/relationships/image" Target="../media/image177.wmf"/></Relationships>
</file>

<file path=ppt/slides/_rels/slide55.xml.rels><?xml version="1.0" encoding="UTF-8" standalone="yes"?>
<Relationships xmlns="http://schemas.openxmlformats.org/package/2006/relationships"><Relationship Id="rId8" Type="http://schemas.openxmlformats.org/officeDocument/2006/relationships/oleObject" Target="../embeddings/oleObject175.bin"/><Relationship Id="rId13" Type="http://schemas.openxmlformats.org/officeDocument/2006/relationships/image" Target="../media/image183.wmf"/><Relationship Id="rId3" Type="http://schemas.openxmlformats.org/officeDocument/2006/relationships/image" Target="../media/image178.wmf"/><Relationship Id="rId7" Type="http://schemas.openxmlformats.org/officeDocument/2006/relationships/image" Target="../media/image180.wmf"/><Relationship Id="rId12" Type="http://schemas.openxmlformats.org/officeDocument/2006/relationships/oleObject" Target="../embeddings/oleObject177.bin"/><Relationship Id="rId2" Type="http://schemas.openxmlformats.org/officeDocument/2006/relationships/oleObject" Target="../embeddings/oleObject172.bin"/><Relationship Id="rId1" Type="http://schemas.openxmlformats.org/officeDocument/2006/relationships/slideLayout" Target="../slideLayouts/slideLayout2.xml"/><Relationship Id="rId6" Type="http://schemas.openxmlformats.org/officeDocument/2006/relationships/oleObject" Target="../embeddings/oleObject174.bin"/><Relationship Id="rId11" Type="http://schemas.openxmlformats.org/officeDocument/2006/relationships/image" Target="../media/image182.wmf"/><Relationship Id="rId5" Type="http://schemas.openxmlformats.org/officeDocument/2006/relationships/image" Target="../media/image179.wmf"/><Relationship Id="rId10" Type="http://schemas.openxmlformats.org/officeDocument/2006/relationships/oleObject" Target="../embeddings/oleObject176.bin"/><Relationship Id="rId4" Type="http://schemas.openxmlformats.org/officeDocument/2006/relationships/oleObject" Target="../embeddings/oleObject173.bin"/><Relationship Id="rId9" Type="http://schemas.openxmlformats.org/officeDocument/2006/relationships/image" Target="../media/image181.wmf"/></Relationships>
</file>

<file path=ppt/slides/_rels/slide56.xml.rels><?xml version="1.0" encoding="UTF-8" standalone="yes"?>
<Relationships xmlns="http://schemas.openxmlformats.org/package/2006/relationships"><Relationship Id="rId2" Type="http://schemas.openxmlformats.org/officeDocument/2006/relationships/image" Target="../media/image184.pn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image" Target="../media/image185.wmf"/><Relationship Id="rId2" Type="http://schemas.openxmlformats.org/officeDocument/2006/relationships/oleObject" Target="../embeddings/oleObject178.bin"/><Relationship Id="rId1" Type="http://schemas.openxmlformats.org/officeDocument/2006/relationships/slideLayout" Target="../slideLayouts/slideLayout2.xml"/><Relationship Id="rId5" Type="http://schemas.openxmlformats.org/officeDocument/2006/relationships/image" Target="../media/image186.wmf"/><Relationship Id="rId4" Type="http://schemas.openxmlformats.org/officeDocument/2006/relationships/oleObject" Target="../embeddings/oleObject179.bin"/></Relationships>
</file>

<file path=ppt/slides/_rels/slide6.x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oleObject" Target="../embeddings/oleObject14.bin"/><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oleObject" Target="../embeddings/oleObject15.bin"/><Relationship Id="rId1" Type="http://schemas.openxmlformats.org/officeDocument/2006/relationships/slideLayout" Target="../slideLayouts/slideLayout2.xml"/><Relationship Id="rId5" Type="http://schemas.openxmlformats.org/officeDocument/2006/relationships/image" Target="../media/image17.wmf"/><Relationship Id="rId4" Type="http://schemas.openxmlformats.org/officeDocument/2006/relationships/oleObject" Target="../embeddings/oleObject16.bin"/></Relationships>
</file>

<file path=ppt/slides/_rels/slide8.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oleObject" Target="../embeddings/oleObject17.bin"/><Relationship Id="rId1" Type="http://schemas.openxmlformats.org/officeDocument/2006/relationships/slideLayout" Target="../slideLayouts/slideLayout2.xml"/><Relationship Id="rId5" Type="http://schemas.openxmlformats.org/officeDocument/2006/relationships/image" Target="../media/image20.wmf"/><Relationship Id="rId4" Type="http://schemas.openxmlformats.org/officeDocument/2006/relationships/oleObject" Target="../embeddings/oleObject18.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a:spLocks noGrp="1"/>
          </p:cNvSpPr>
          <p:nvPr>
            <p:ph type="ctrTitle"/>
          </p:nvPr>
        </p:nvSpPr>
        <p:spPr>
          <a:xfrm>
            <a:off x="685800" y="2133600"/>
            <a:ext cx="7772400" cy="1470025"/>
          </a:xfrm>
          <a:prstGeom prst="rect">
            <a:avLst/>
          </a:prstGeom>
        </p:spPr>
        <p:txBody>
          <a:bodyPr/>
          <a:lstStyle/>
          <a:p>
            <a:pPr eaLnBrk="1" hangingPunct="1"/>
            <a:r>
              <a:rPr lang="en-US" dirty="0">
                <a:solidFill>
                  <a:srgbClr val="004786"/>
                </a:solidFill>
                <a:latin typeface="Arial" charset="0"/>
                <a:cs typeface="Arial" charset="0"/>
              </a:rPr>
              <a:t>Section 2.4</a:t>
            </a:r>
          </a:p>
        </p:txBody>
      </p:sp>
      <p:sp>
        <p:nvSpPr>
          <p:cNvPr id="10" name="Subtitle 2"/>
          <p:cNvSpPr>
            <a:spLocks noGrp="1"/>
          </p:cNvSpPr>
          <p:nvPr>
            <p:ph type="subTitle" idx="4294967295"/>
          </p:nvPr>
        </p:nvSpPr>
        <p:spPr>
          <a:xfrm>
            <a:off x="1371600" y="3505200"/>
            <a:ext cx="6400800" cy="1752600"/>
          </a:xfrm>
          <a:prstGeom prst="rect">
            <a:avLst/>
          </a:prstGeom>
        </p:spPr>
        <p:txBody>
          <a:bodyPr rtlCol="0">
            <a:normAutofit/>
          </a:bodyPr>
          <a:lstStyle/>
          <a:p>
            <a:pPr algn="ctr">
              <a:buNone/>
              <a:defRPr/>
            </a:pPr>
            <a:r>
              <a:rPr lang="en-US" b="1" i="1" dirty="0">
                <a:solidFill>
                  <a:schemeClr val="tx2"/>
                </a:solidFill>
              </a:rPr>
              <a:t>Determining Limits of Functions</a:t>
            </a:r>
            <a:endParaRPr lang="en-US" i="1" dirty="0">
              <a:solidFill>
                <a:schemeClr val="tx2"/>
              </a:solidFill>
            </a:endParaRPr>
          </a:p>
        </p:txBody>
      </p:sp>
    </p:spTree>
    <p:extLst>
      <p:ext uri="{BB962C8B-B14F-4D97-AF65-F5344CB8AC3E}">
        <p14:creationId xmlns:p14="http://schemas.microsoft.com/office/powerpoint/2010/main" val="37750620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Using Limit Laws and a Graph to Find Limits (cont.)</a:t>
            </a:r>
          </a:p>
        </p:txBody>
      </p:sp>
      <p:sp>
        <p:nvSpPr>
          <p:cNvPr id="3" name="Content Placeholder 2"/>
          <p:cNvSpPr>
            <a:spLocks noGrp="1"/>
          </p:cNvSpPr>
          <p:nvPr>
            <p:ph idx="1"/>
          </p:nvPr>
        </p:nvSpPr>
        <p:spPr/>
        <p:txBody>
          <a:bodyPr/>
          <a:lstStyle/>
          <a:p>
            <a:r>
              <a:rPr lang="en-US" dirty="0"/>
              <a:t>Now we evaluate the limit using the Product Law.</a:t>
            </a:r>
          </a:p>
        </p:txBody>
      </p:sp>
      <p:graphicFrame>
        <p:nvGraphicFramePr>
          <p:cNvPr id="8200" name="Object 8"/>
          <p:cNvGraphicFramePr>
            <a:graphicFrameLocks noChangeAspect="1"/>
          </p:cNvGraphicFramePr>
          <p:nvPr/>
        </p:nvGraphicFramePr>
        <p:xfrm>
          <a:off x="1812925" y="2139950"/>
          <a:ext cx="2133600" cy="596900"/>
        </p:xfrm>
        <a:graphic>
          <a:graphicData uri="http://schemas.openxmlformats.org/presentationml/2006/ole">
            <mc:AlternateContent xmlns:mc="http://schemas.openxmlformats.org/markup-compatibility/2006">
              <mc:Choice xmlns:v="urn:schemas-microsoft-com:vml" Requires="v">
                <p:oleObj name="Equation" r:id="rId2" imgW="2133360" imgH="596880" progId="Equation.DSMT4">
                  <p:embed/>
                </p:oleObj>
              </mc:Choice>
              <mc:Fallback>
                <p:oleObj name="Equation" r:id="rId2" imgW="2133360" imgH="596880" progId="Equation.DSMT4">
                  <p:embed/>
                  <p:pic>
                    <p:nvPicPr>
                      <p:cNvPr id="0" name="Object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12925" y="2139950"/>
                        <a:ext cx="21336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201" name="Object 9"/>
          <p:cNvGraphicFramePr>
            <a:graphicFrameLocks noChangeAspect="1"/>
          </p:cNvGraphicFramePr>
          <p:nvPr/>
        </p:nvGraphicFramePr>
        <p:xfrm>
          <a:off x="4038600" y="2171700"/>
          <a:ext cx="2743200" cy="571500"/>
        </p:xfrm>
        <a:graphic>
          <a:graphicData uri="http://schemas.openxmlformats.org/presentationml/2006/ole">
            <mc:AlternateContent xmlns:mc="http://schemas.openxmlformats.org/markup-compatibility/2006">
              <mc:Choice xmlns:v="urn:schemas-microsoft-com:vml" Requires="v">
                <p:oleObj name="Equation" r:id="rId4" imgW="2743200" imgH="571320" progId="Equation.DSMT4">
                  <p:embed/>
                </p:oleObj>
              </mc:Choice>
              <mc:Fallback>
                <p:oleObj name="Equation" r:id="rId4" imgW="2743200" imgH="571320" progId="Equation.DSMT4">
                  <p:embed/>
                  <p:pic>
                    <p:nvPicPr>
                      <p:cNvPr id="0" name="Object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038600" y="2171700"/>
                        <a:ext cx="27432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202" name="Object 10"/>
          <p:cNvGraphicFramePr>
            <a:graphicFrameLocks noChangeAspect="1"/>
          </p:cNvGraphicFramePr>
          <p:nvPr/>
        </p:nvGraphicFramePr>
        <p:xfrm>
          <a:off x="4038600" y="3026833"/>
          <a:ext cx="800100" cy="292100"/>
        </p:xfrm>
        <a:graphic>
          <a:graphicData uri="http://schemas.openxmlformats.org/presentationml/2006/ole">
            <mc:AlternateContent xmlns:mc="http://schemas.openxmlformats.org/markup-compatibility/2006">
              <mc:Choice xmlns:v="urn:schemas-microsoft-com:vml" Requires="v">
                <p:oleObj name="Equation" r:id="rId6" imgW="799920" imgH="291960" progId="Equation.DSMT4">
                  <p:embed/>
                </p:oleObj>
              </mc:Choice>
              <mc:Fallback>
                <p:oleObj name="Equation" r:id="rId6" imgW="799920" imgH="291960" progId="Equation.DSMT4">
                  <p:embed/>
                  <p:pic>
                    <p:nvPicPr>
                      <p:cNvPr id="0" name="Object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038600" y="3026833"/>
                        <a:ext cx="800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203" name="Object 11"/>
          <p:cNvGraphicFramePr>
            <a:graphicFrameLocks noChangeAspect="1"/>
          </p:cNvGraphicFramePr>
          <p:nvPr/>
        </p:nvGraphicFramePr>
        <p:xfrm>
          <a:off x="4041423" y="3530600"/>
          <a:ext cx="635000" cy="279400"/>
        </p:xfrm>
        <a:graphic>
          <a:graphicData uri="http://schemas.openxmlformats.org/presentationml/2006/ole">
            <mc:AlternateContent xmlns:mc="http://schemas.openxmlformats.org/markup-compatibility/2006">
              <mc:Choice xmlns:v="urn:schemas-microsoft-com:vml" Requires="v">
                <p:oleObj name="Equation" r:id="rId8" imgW="634680" imgH="279360" progId="Equation.DSMT4">
                  <p:embed/>
                </p:oleObj>
              </mc:Choice>
              <mc:Fallback>
                <p:oleObj name="Equation" r:id="rId8" imgW="634680" imgH="279360" progId="Equation.DSMT4">
                  <p:embed/>
                  <p:pic>
                    <p:nvPicPr>
                      <p:cNvPr id="0" name="Object 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041423" y="3530600"/>
                        <a:ext cx="6350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20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20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20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20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Using Limit Laws and a Graph to Find Limits (cont.)</a:t>
            </a:r>
          </a:p>
        </p:txBody>
      </p:sp>
      <p:sp>
        <p:nvSpPr>
          <p:cNvPr id="3" name="Content Placeholder 2"/>
          <p:cNvSpPr>
            <a:spLocks noGrp="1"/>
          </p:cNvSpPr>
          <p:nvPr>
            <p:ph idx="1"/>
          </p:nvPr>
        </p:nvSpPr>
        <p:spPr/>
        <p:txBody>
          <a:bodyPr/>
          <a:lstStyle/>
          <a:p>
            <a:pPr>
              <a:tabLst>
                <a:tab pos="463550" algn="l"/>
              </a:tabLst>
            </a:pPr>
            <a:r>
              <a:rPr lang="en-US" b="1" dirty="0"/>
              <a:t>b.	</a:t>
            </a:r>
            <a:r>
              <a:rPr lang="en-US" dirty="0"/>
              <a:t>Here we are going to use the Sum Law and the 	Constant Multiple Law.</a:t>
            </a:r>
          </a:p>
        </p:txBody>
      </p:sp>
      <p:graphicFrame>
        <p:nvGraphicFramePr>
          <p:cNvPr id="9220" name="Object 4"/>
          <p:cNvGraphicFramePr>
            <a:graphicFrameLocks noChangeAspect="1"/>
          </p:cNvGraphicFramePr>
          <p:nvPr>
            <p:extLst>
              <p:ext uri="{D42A27DB-BD31-4B8C-83A1-F6EECF244321}">
                <p14:modId xmlns:p14="http://schemas.microsoft.com/office/powerpoint/2010/main" val="104930462"/>
              </p:ext>
            </p:extLst>
          </p:nvPr>
        </p:nvGraphicFramePr>
        <p:xfrm>
          <a:off x="958850" y="2355850"/>
          <a:ext cx="2717800" cy="939800"/>
        </p:xfrm>
        <a:graphic>
          <a:graphicData uri="http://schemas.openxmlformats.org/presentationml/2006/ole">
            <mc:AlternateContent xmlns:mc="http://schemas.openxmlformats.org/markup-compatibility/2006">
              <mc:Choice xmlns:v="urn:schemas-microsoft-com:vml" Requires="v">
                <p:oleObj name="Equation" r:id="rId2" imgW="2717640" imgH="939600" progId="Equation.DSMT4">
                  <p:embed/>
                </p:oleObj>
              </mc:Choice>
              <mc:Fallback>
                <p:oleObj name="Equation" r:id="rId2" imgW="2717640" imgH="939600" progId="Equation.DSMT4">
                  <p:embed/>
                  <p:pic>
                    <p:nvPicPr>
                      <p:cNvPr id="0" name="Picture 4"/>
                      <p:cNvPicPr>
                        <a:picLocks noChangeAspect="1" noChangeArrowheads="1"/>
                      </p:cNvPicPr>
                      <p:nvPr/>
                    </p:nvPicPr>
                    <p:blipFill>
                      <a:blip r:embed="rId3"/>
                      <a:srcRect/>
                      <a:stretch>
                        <a:fillRect/>
                      </a:stretch>
                    </p:blipFill>
                    <p:spPr bwMode="auto">
                      <a:xfrm>
                        <a:off x="958850" y="2355850"/>
                        <a:ext cx="27178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1" name="Object 5"/>
          <p:cNvGraphicFramePr>
            <a:graphicFrameLocks noChangeAspect="1"/>
          </p:cNvGraphicFramePr>
          <p:nvPr>
            <p:extLst>
              <p:ext uri="{D42A27DB-BD31-4B8C-83A1-F6EECF244321}">
                <p14:modId xmlns:p14="http://schemas.microsoft.com/office/powerpoint/2010/main" val="1252816632"/>
              </p:ext>
            </p:extLst>
          </p:nvPr>
        </p:nvGraphicFramePr>
        <p:xfrm>
          <a:off x="3740150" y="2355850"/>
          <a:ext cx="3429000" cy="939800"/>
        </p:xfrm>
        <a:graphic>
          <a:graphicData uri="http://schemas.openxmlformats.org/presentationml/2006/ole">
            <mc:AlternateContent xmlns:mc="http://schemas.openxmlformats.org/markup-compatibility/2006">
              <mc:Choice xmlns:v="urn:schemas-microsoft-com:vml" Requires="v">
                <p:oleObj name="Equation" r:id="rId4" imgW="3429000" imgH="939600" progId="Equation.DSMT4">
                  <p:embed/>
                </p:oleObj>
              </mc:Choice>
              <mc:Fallback>
                <p:oleObj name="Equation" r:id="rId4" imgW="3429000" imgH="939600" progId="Equation.DSMT4">
                  <p:embed/>
                  <p:pic>
                    <p:nvPicPr>
                      <p:cNvPr id="0" name="Picture 5"/>
                      <p:cNvPicPr>
                        <a:picLocks noChangeAspect="1" noChangeArrowheads="1"/>
                      </p:cNvPicPr>
                      <p:nvPr/>
                    </p:nvPicPr>
                    <p:blipFill>
                      <a:blip r:embed="rId5"/>
                      <a:srcRect/>
                      <a:stretch>
                        <a:fillRect/>
                      </a:stretch>
                    </p:blipFill>
                    <p:spPr bwMode="auto">
                      <a:xfrm>
                        <a:off x="3740150" y="2355850"/>
                        <a:ext cx="34290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2" name="Object 6"/>
          <p:cNvGraphicFramePr>
            <a:graphicFrameLocks noChangeAspect="1"/>
          </p:cNvGraphicFramePr>
          <p:nvPr/>
        </p:nvGraphicFramePr>
        <p:xfrm>
          <a:off x="3736622" y="3505200"/>
          <a:ext cx="3098800" cy="838200"/>
        </p:xfrm>
        <a:graphic>
          <a:graphicData uri="http://schemas.openxmlformats.org/presentationml/2006/ole">
            <mc:AlternateContent xmlns:mc="http://schemas.openxmlformats.org/markup-compatibility/2006">
              <mc:Choice xmlns:v="urn:schemas-microsoft-com:vml" Requires="v">
                <p:oleObj name="Equation" r:id="rId6" imgW="3098520" imgH="838080" progId="Equation.DSMT4">
                  <p:embed/>
                </p:oleObj>
              </mc:Choice>
              <mc:Fallback>
                <p:oleObj name="Equation" r:id="rId6" imgW="3098520" imgH="838080" progId="Equation.DSMT4">
                  <p:embed/>
                  <p:pic>
                    <p:nvPicPr>
                      <p:cNvPr id="0"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736622" y="3505200"/>
                        <a:ext cx="3098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3" name="Object 7"/>
          <p:cNvGraphicFramePr>
            <a:graphicFrameLocks noChangeAspect="1"/>
          </p:cNvGraphicFramePr>
          <p:nvPr/>
        </p:nvGraphicFramePr>
        <p:xfrm>
          <a:off x="3742266" y="4436535"/>
          <a:ext cx="1346200" cy="838200"/>
        </p:xfrm>
        <a:graphic>
          <a:graphicData uri="http://schemas.openxmlformats.org/presentationml/2006/ole">
            <mc:AlternateContent xmlns:mc="http://schemas.openxmlformats.org/markup-compatibility/2006">
              <mc:Choice xmlns:v="urn:schemas-microsoft-com:vml" Requires="v">
                <p:oleObj name="Equation" r:id="rId8" imgW="1346040" imgH="838080" progId="Equation.DSMT4">
                  <p:embed/>
                </p:oleObj>
              </mc:Choice>
              <mc:Fallback>
                <p:oleObj name="Equation" r:id="rId8" imgW="1346040" imgH="838080" progId="Equation.DSMT4">
                  <p:embed/>
                  <p:pic>
                    <p:nvPicPr>
                      <p:cNvPr id="0" name="Picture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742266" y="4436535"/>
                        <a:ext cx="1346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4" name="Object 8"/>
          <p:cNvGraphicFramePr>
            <a:graphicFrameLocks noChangeAspect="1"/>
          </p:cNvGraphicFramePr>
          <p:nvPr/>
        </p:nvGraphicFramePr>
        <p:xfrm>
          <a:off x="5238045" y="4706056"/>
          <a:ext cx="952500" cy="292100"/>
        </p:xfrm>
        <a:graphic>
          <a:graphicData uri="http://schemas.openxmlformats.org/presentationml/2006/ole">
            <mc:AlternateContent xmlns:mc="http://schemas.openxmlformats.org/markup-compatibility/2006">
              <mc:Choice xmlns:v="urn:schemas-microsoft-com:vml" Requires="v">
                <p:oleObj name="Equation" r:id="rId10" imgW="952200" imgH="291960" progId="Equation.DSMT4">
                  <p:embed/>
                </p:oleObj>
              </mc:Choice>
              <mc:Fallback>
                <p:oleObj name="Equation" r:id="rId10" imgW="952200" imgH="291960" progId="Equation.DSMT4">
                  <p:embed/>
                  <p:pic>
                    <p:nvPicPr>
                      <p:cNvPr id="0" name="Picture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238045" y="4706056"/>
                        <a:ext cx="952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5" name="Object 9"/>
          <p:cNvGraphicFramePr>
            <a:graphicFrameLocks noChangeAspect="1"/>
          </p:cNvGraphicFramePr>
          <p:nvPr/>
        </p:nvGraphicFramePr>
        <p:xfrm>
          <a:off x="6299200" y="4714522"/>
          <a:ext cx="482600" cy="292100"/>
        </p:xfrm>
        <a:graphic>
          <a:graphicData uri="http://schemas.openxmlformats.org/presentationml/2006/ole">
            <mc:AlternateContent xmlns:mc="http://schemas.openxmlformats.org/markup-compatibility/2006">
              <mc:Choice xmlns:v="urn:schemas-microsoft-com:vml" Requires="v">
                <p:oleObj name="Equation" r:id="rId12" imgW="482400" imgH="291960" progId="Equation.DSMT4">
                  <p:embed/>
                </p:oleObj>
              </mc:Choice>
              <mc:Fallback>
                <p:oleObj name="Equation" r:id="rId12" imgW="482400" imgH="291960" progId="Equation.DSMT4">
                  <p:embed/>
                  <p:pic>
                    <p:nvPicPr>
                      <p:cNvPr id="0" name="Picture 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299200" y="4714522"/>
                        <a:ext cx="482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2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2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22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22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2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Using Limit Laws and a Graph to Find Limits (cont.)</a:t>
            </a:r>
          </a:p>
        </p:txBody>
      </p:sp>
      <p:sp>
        <p:nvSpPr>
          <p:cNvPr id="3" name="Content Placeholder 2"/>
          <p:cNvSpPr>
            <a:spLocks noGrp="1"/>
          </p:cNvSpPr>
          <p:nvPr>
            <p:ph idx="1"/>
          </p:nvPr>
        </p:nvSpPr>
        <p:spPr/>
        <p:txBody>
          <a:bodyPr/>
          <a:lstStyle/>
          <a:p>
            <a:pPr marL="457200" indent="-457200"/>
            <a:r>
              <a:rPr lang="en-US" b="1" dirty="0"/>
              <a:t>c.	</a:t>
            </a:r>
            <a:r>
              <a:rPr lang="en-US" dirty="0"/>
              <a:t>We will first examine the behavior of </a:t>
            </a:r>
            <a:r>
              <a:rPr lang="en-US" i="1" dirty="0"/>
              <a:t>f</a:t>
            </a:r>
            <a:r>
              <a:rPr lang="en-US" dirty="0"/>
              <a:t> near 0. It is clear from the graph that both one‑sided limits exist, but they don’t agree; thus the two‑sided limit of </a:t>
            </a:r>
            <a:r>
              <a:rPr lang="en-US" i="1" dirty="0"/>
              <a:t>f</a:t>
            </a:r>
            <a:r>
              <a:rPr lang="en-US" dirty="0"/>
              <a:t> cannot exist at </a:t>
            </a:r>
            <a:r>
              <a:rPr lang="en-US" i="1" dirty="0"/>
              <a:t>x</a:t>
            </a:r>
            <a:r>
              <a:rPr lang="en-US" dirty="0"/>
              <a:t> = 0. In fact,                       while  </a:t>
            </a:r>
            <a:endParaRPr lang="en-US" sz="1000" dirty="0"/>
          </a:p>
          <a:p>
            <a:pPr marL="457200" indent="-457200"/>
            <a:r>
              <a:rPr lang="en-US" dirty="0"/>
              <a:t>	 		      and so 		 does not exist. </a:t>
            </a:r>
            <a:endParaRPr lang="en-US" sz="1500" dirty="0"/>
          </a:p>
          <a:p>
            <a:pPr marL="457200" indent="-457200"/>
            <a:r>
              <a:rPr lang="en-US" dirty="0"/>
              <a:t>	Similarly for </a:t>
            </a:r>
            <a:r>
              <a:rPr lang="en-US" i="1" dirty="0"/>
              <a:t>g</a:t>
            </a:r>
            <a:r>
              <a:rPr lang="en-US" dirty="0"/>
              <a:t>,		         while 		        and thus  	       cannot exist. </a:t>
            </a:r>
          </a:p>
        </p:txBody>
      </p:sp>
      <p:graphicFrame>
        <p:nvGraphicFramePr>
          <p:cNvPr id="10248" name="Object 8"/>
          <p:cNvGraphicFramePr>
            <a:graphicFrameLocks noChangeAspect="1"/>
          </p:cNvGraphicFramePr>
          <p:nvPr>
            <p:extLst>
              <p:ext uri="{D42A27DB-BD31-4B8C-83A1-F6EECF244321}">
                <p14:modId xmlns:p14="http://schemas.microsoft.com/office/powerpoint/2010/main" val="1293704463"/>
              </p:ext>
            </p:extLst>
          </p:nvPr>
        </p:nvGraphicFramePr>
        <p:xfrm>
          <a:off x="5608320" y="2613025"/>
          <a:ext cx="1790700" cy="584200"/>
        </p:xfrm>
        <a:graphic>
          <a:graphicData uri="http://schemas.openxmlformats.org/presentationml/2006/ole">
            <mc:AlternateContent xmlns:mc="http://schemas.openxmlformats.org/markup-compatibility/2006">
              <mc:Choice xmlns:v="urn:schemas-microsoft-com:vml" Requires="v">
                <p:oleObj name="Equation" r:id="rId2" imgW="1790640" imgH="583920" progId="Equation.DSMT4">
                  <p:embed/>
                </p:oleObj>
              </mc:Choice>
              <mc:Fallback>
                <p:oleObj name="Equation" r:id="rId2" imgW="1790640" imgH="583920" progId="Equation.DSMT4">
                  <p:embed/>
                  <p:pic>
                    <p:nvPicPr>
                      <p:cNvPr id="0"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08320" y="2613025"/>
                        <a:ext cx="1790700"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9" name="Object 9"/>
          <p:cNvGraphicFramePr>
            <a:graphicFrameLocks noChangeAspect="1"/>
          </p:cNvGraphicFramePr>
          <p:nvPr>
            <p:extLst>
              <p:ext uri="{D42A27DB-BD31-4B8C-83A1-F6EECF244321}">
                <p14:modId xmlns:p14="http://schemas.microsoft.com/office/powerpoint/2010/main" val="1921264900"/>
              </p:ext>
            </p:extLst>
          </p:nvPr>
        </p:nvGraphicFramePr>
        <p:xfrm>
          <a:off x="990600" y="3107831"/>
          <a:ext cx="1841500" cy="584200"/>
        </p:xfrm>
        <a:graphic>
          <a:graphicData uri="http://schemas.openxmlformats.org/presentationml/2006/ole">
            <mc:AlternateContent xmlns:mc="http://schemas.openxmlformats.org/markup-compatibility/2006">
              <mc:Choice xmlns:v="urn:schemas-microsoft-com:vml" Requires="v">
                <p:oleObj name="Equation" r:id="rId4" imgW="1841400" imgH="583920" progId="Equation.DSMT4">
                  <p:embed/>
                </p:oleObj>
              </mc:Choice>
              <mc:Fallback>
                <p:oleObj name="Equation" r:id="rId4" imgW="1841400" imgH="583920" progId="Equation.DSMT4">
                  <p:embed/>
                  <p:pic>
                    <p:nvPicPr>
                      <p:cNvPr id="0" name="Picture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90600" y="3107831"/>
                        <a:ext cx="1841500"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50" name="Object 10"/>
          <p:cNvGraphicFramePr>
            <a:graphicFrameLocks noChangeAspect="1"/>
          </p:cNvGraphicFramePr>
          <p:nvPr>
            <p:extLst>
              <p:ext uri="{D42A27DB-BD31-4B8C-83A1-F6EECF244321}">
                <p14:modId xmlns:p14="http://schemas.microsoft.com/office/powerpoint/2010/main" val="647335968"/>
              </p:ext>
            </p:extLst>
          </p:nvPr>
        </p:nvGraphicFramePr>
        <p:xfrm>
          <a:off x="3978593" y="3107831"/>
          <a:ext cx="1155700" cy="571500"/>
        </p:xfrm>
        <a:graphic>
          <a:graphicData uri="http://schemas.openxmlformats.org/presentationml/2006/ole">
            <mc:AlternateContent xmlns:mc="http://schemas.openxmlformats.org/markup-compatibility/2006">
              <mc:Choice xmlns:v="urn:schemas-microsoft-com:vml" Requires="v">
                <p:oleObj name="Equation" r:id="rId6" imgW="1155600" imgH="571320" progId="Equation.DSMT4">
                  <p:embed/>
                </p:oleObj>
              </mc:Choice>
              <mc:Fallback>
                <p:oleObj name="Equation" r:id="rId6" imgW="1155600" imgH="571320" progId="Equation.DSMT4">
                  <p:embed/>
                  <p:pic>
                    <p:nvPicPr>
                      <p:cNvPr id="0" name="Picture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978593" y="3107831"/>
                        <a:ext cx="11557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51" name="Object 11"/>
          <p:cNvGraphicFramePr>
            <a:graphicFrameLocks noChangeAspect="1"/>
          </p:cNvGraphicFramePr>
          <p:nvPr>
            <p:extLst>
              <p:ext uri="{D42A27DB-BD31-4B8C-83A1-F6EECF244321}">
                <p14:modId xmlns:p14="http://schemas.microsoft.com/office/powerpoint/2010/main" val="649428677"/>
              </p:ext>
            </p:extLst>
          </p:nvPr>
        </p:nvGraphicFramePr>
        <p:xfrm>
          <a:off x="3089593" y="3638550"/>
          <a:ext cx="1778000" cy="584200"/>
        </p:xfrm>
        <a:graphic>
          <a:graphicData uri="http://schemas.openxmlformats.org/presentationml/2006/ole">
            <mc:AlternateContent xmlns:mc="http://schemas.openxmlformats.org/markup-compatibility/2006">
              <mc:Choice xmlns:v="urn:schemas-microsoft-com:vml" Requires="v">
                <p:oleObj name="Equation" r:id="rId8" imgW="1777680" imgH="583920" progId="Equation.DSMT4">
                  <p:embed/>
                </p:oleObj>
              </mc:Choice>
              <mc:Fallback>
                <p:oleObj name="Equation" r:id="rId8" imgW="1777680" imgH="583920" progId="Equation.DSMT4">
                  <p:embed/>
                  <p:pic>
                    <p:nvPicPr>
                      <p:cNvPr id="0" name="Picture 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089593" y="3638550"/>
                        <a:ext cx="1778000"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52" name="Object 12"/>
          <p:cNvGraphicFramePr>
            <a:graphicFrameLocks noChangeAspect="1"/>
          </p:cNvGraphicFramePr>
          <p:nvPr>
            <p:extLst>
              <p:ext uri="{D42A27DB-BD31-4B8C-83A1-F6EECF244321}">
                <p14:modId xmlns:p14="http://schemas.microsoft.com/office/powerpoint/2010/main" val="4199221326"/>
              </p:ext>
            </p:extLst>
          </p:nvPr>
        </p:nvGraphicFramePr>
        <p:xfrm>
          <a:off x="5714683" y="3635375"/>
          <a:ext cx="1841500" cy="584200"/>
        </p:xfrm>
        <a:graphic>
          <a:graphicData uri="http://schemas.openxmlformats.org/presentationml/2006/ole">
            <mc:AlternateContent xmlns:mc="http://schemas.openxmlformats.org/markup-compatibility/2006">
              <mc:Choice xmlns:v="urn:schemas-microsoft-com:vml" Requires="v">
                <p:oleObj name="Equation" r:id="rId10" imgW="1841400" imgH="583920" progId="Equation.DSMT4">
                  <p:embed/>
                </p:oleObj>
              </mc:Choice>
              <mc:Fallback>
                <p:oleObj name="Equation" r:id="rId10" imgW="1841400" imgH="583920" progId="Equation.DSMT4">
                  <p:embed/>
                  <p:pic>
                    <p:nvPicPr>
                      <p:cNvPr id="0" name="Picture 1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714683" y="3635375"/>
                        <a:ext cx="1841500"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53" name="Object 13"/>
          <p:cNvGraphicFramePr>
            <a:graphicFrameLocks noChangeAspect="1"/>
          </p:cNvGraphicFramePr>
          <p:nvPr>
            <p:extLst>
              <p:ext uri="{D42A27DB-BD31-4B8C-83A1-F6EECF244321}">
                <p14:modId xmlns:p14="http://schemas.microsoft.com/office/powerpoint/2010/main" val="3324126060"/>
              </p:ext>
            </p:extLst>
          </p:nvPr>
        </p:nvGraphicFramePr>
        <p:xfrm>
          <a:off x="1699260" y="4062730"/>
          <a:ext cx="1143000" cy="571500"/>
        </p:xfrm>
        <a:graphic>
          <a:graphicData uri="http://schemas.openxmlformats.org/presentationml/2006/ole">
            <mc:AlternateContent xmlns:mc="http://schemas.openxmlformats.org/markup-compatibility/2006">
              <mc:Choice xmlns:v="urn:schemas-microsoft-com:vml" Requires="v">
                <p:oleObj name="Equation" r:id="rId12" imgW="1143000" imgH="571320" progId="Equation.DSMT4">
                  <p:embed/>
                </p:oleObj>
              </mc:Choice>
              <mc:Fallback>
                <p:oleObj name="Equation" r:id="rId12" imgW="1143000" imgH="571320" progId="Equation.DSMT4">
                  <p:embed/>
                  <p:pic>
                    <p:nvPicPr>
                      <p:cNvPr id="0" name="Picture 13"/>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699260" y="4062730"/>
                        <a:ext cx="11430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Using Limit Laws and a Graph to Find Limits (cont.)</a:t>
            </a:r>
          </a:p>
        </p:txBody>
      </p:sp>
      <p:sp>
        <p:nvSpPr>
          <p:cNvPr id="3" name="Content Placeholder 2"/>
          <p:cNvSpPr>
            <a:spLocks noGrp="1"/>
          </p:cNvSpPr>
          <p:nvPr>
            <p:ph idx="1"/>
          </p:nvPr>
        </p:nvSpPr>
        <p:spPr/>
        <p:txBody>
          <a:bodyPr/>
          <a:lstStyle/>
          <a:p>
            <a:pPr>
              <a:tabLst>
                <a:tab pos="463550" algn="l"/>
              </a:tabLst>
            </a:pPr>
            <a:r>
              <a:rPr lang="en-US" dirty="0"/>
              <a:t>In words, since the one‑sided limits are unequal, the two‑sided limit of </a:t>
            </a:r>
            <a:r>
              <a:rPr lang="en-US" i="1" dirty="0"/>
              <a:t>g</a:t>
            </a:r>
            <a:r>
              <a:rPr lang="en-US" dirty="0"/>
              <a:t> cannot exist at 0. However, the limit laws do apply to one‑sided limits, so we can </a:t>
            </a:r>
          </a:p>
          <a:p>
            <a:pPr>
              <a:tabLst>
                <a:tab pos="463550" algn="l"/>
              </a:tabLst>
            </a:pPr>
            <a:r>
              <a:rPr lang="en-US" dirty="0"/>
              <a:t>determine those for</a:t>
            </a:r>
          </a:p>
        </p:txBody>
      </p:sp>
      <p:graphicFrame>
        <p:nvGraphicFramePr>
          <p:cNvPr id="11272" name="Object 8"/>
          <p:cNvGraphicFramePr>
            <a:graphicFrameLocks noChangeAspect="1"/>
          </p:cNvGraphicFramePr>
          <p:nvPr/>
        </p:nvGraphicFramePr>
        <p:xfrm>
          <a:off x="3581400" y="2668588"/>
          <a:ext cx="2057400" cy="520700"/>
        </p:xfrm>
        <a:graphic>
          <a:graphicData uri="http://schemas.openxmlformats.org/presentationml/2006/ole">
            <mc:AlternateContent xmlns:mc="http://schemas.openxmlformats.org/markup-compatibility/2006">
              <mc:Choice xmlns:v="urn:schemas-microsoft-com:vml" Requires="v">
                <p:oleObj name="Equation" r:id="rId2" imgW="2057400" imgH="520560" progId="Equation.DSMT4">
                  <p:embed/>
                </p:oleObj>
              </mc:Choice>
              <mc:Fallback>
                <p:oleObj name="Equation" r:id="rId2" imgW="2057400" imgH="520560" progId="Equation.DSMT4">
                  <p:embed/>
                  <p:pic>
                    <p:nvPicPr>
                      <p:cNvPr id="0"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81400" y="2668588"/>
                        <a:ext cx="2057400" cy="52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5" name="Object 11"/>
          <p:cNvGraphicFramePr>
            <a:graphicFrameLocks noChangeAspect="1"/>
          </p:cNvGraphicFramePr>
          <p:nvPr/>
        </p:nvGraphicFramePr>
        <p:xfrm>
          <a:off x="1014413" y="3346450"/>
          <a:ext cx="2540000" cy="609600"/>
        </p:xfrm>
        <a:graphic>
          <a:graphicData uri="http://schemas.openxmlformats.org/presentationml/2006/ole">
            <mc:AlternateContent xmlns:mc="http://schemas.openxmlformats.org/markup-compatibility/2006">
              <mc:Choice xmlns:v="urn:schemas-microsoft-com:vml" Requires="v">
                <p:oleObj name="Equation" r:id="rId4" imgW="2539800" imgH="609480" progId="Equation.DSMT4">
                  <p:embed/>
                </p:oleObj>
              </mc:Choice>
              <mc:Fallback>
                <p:oleObj name="Equation" r:id="rId4" imgW="2539800" imgH="609480" progId="Equation.DSMT4">
                  <p:embed/>
                  <p:pic>
                    <p:nvPicPr>
                      <p:cNvPr id="0" name="Picture 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14413" y="3346450"/>
                        <a:ext cx="25400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6" name="Object 12"/>
          <p:cNvGraphicFramePr>
            <a:graphicFrameLocks noChangeAspect="1"/>
          </p:cNvGraphicFramePr>
          <p:nvPr/>
        </p:nvGraphicFramePr>
        <p:xfrm>
          <a:off x="3605389" y="3372555"/>
          <a:ext cx="3111500" cy="584200"/>
        </p:xfrm>
        <a:graphic>
          <a:graphicData uri="http://schemas.openxmlformats.org/presentationml/2006/ole">
            <mc:AlternateContent xmlns:mc="http://schemas.openxmlformats.org/markup-compatibility/2006">
              <mc:Choice xmlns:v="urn:schemas-microsoft-com:vml" Requires="v">
                <p:oleObj name="Equation" r:id="rId6" imgW="3111480" imgH="583920" progId="Equation.DSMT4">
                  <p:embed/>
                </p:oleObj>
              </mc:Choice>
              <mc:Fallback>
                <p:oleObj name="Equation" r:id="rId6" imgW="3111480" imgH="583920" progId="Equation.DSMT4">
                  <p:embed/>
                  <p:pic>
                    <p:nvPicPr>
                      <p:cNvPr id="0" name="Picture 1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605389" y="3372555"/>
                        <a:ext cx="3111500"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7" name="Object 13"/>
          <p:cNvGraphicFramePr>
            <a:graphicFrameLocks noChangeAspect="1"/>
          </p:cNvGraphicFramePr>
          <p:nvPr/>
        </p:nvGraphicFramePr>
        <p:xfrm>
          <a:off x="6764867" y="3450166"/>
          <a:ext cx="965200" cy="292100"/>
        </p:xfrm>
        <a:graphic>
          <a:graphicData uri="http://schemas.openxmlformats.org/presentationml/2006/ole">
            <mc:AlternateContent xmlns:mc="http://schemas.openxmlformats.org/markup-compatibility/2006">
              <mc:Choice xmlns:v="urn:schemas-microsoft-com:vml" Requires="v">
                <p:oleObj name="Equation" r:id="rId8" imgW="965160" imgH="291960" progId="Equation.DSMT4">
                  <p:embed/>
                </p:oleObj>
              </mc:Choice>
              <mc:Fallback>
                <p:oleObj name="Equation" r:id="rId8" imgW="965160" imgH="291960" progId="Equation.DSMT4">
                  <p:embed/>
                  <p:pic>
                    <p:nvPicPr>
                      <p:cNvPr id="0" name="Picture 1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764867" y="3450166"/>
                        <a:ext cx="965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8" name="Object 14"/>
          <p:cNvGraphicFramePr>
            <a:graphicFrameLocks noChangeAspect="1"/>
          </p:cNvGraphicFramePr>
          <p:nvPr/>
        </p:nvGraphicFramePr>
        <p:xfrm>
          <a:off x="7772401" y="3460044"/>
          <a:ext cx="482600" cy="279400"/>
        </p:xfrm>
        <a:graphic>
          <a:graphicData uri="http://schemas.openxmlformats.org/presentationml/2006/ole">
            <mc:AlternateContent xmlns:mc="http://schemas.openxmlformats.org/markup-compatibility/2006">
              <mc:Choice xmlns:v="urn:schemas-microsoft-com:vml" Requires="v">
                <p:oleObj name="Equation" r:id="rId10" imgW="482400" imgH="279360" progId="Equation.DSMT4">
                  <p:embed/>
                </p:oleObj>
              </mc:Choice>
              <mc:Fallback>
                <p:oleObj name="Equation" r:id="rId10" imgW="482400" imgH="279360" progId="Equation.DSMT4">
                  <p:embed/>
                  <p:pic>
                    <p:nvPicPr>
                      <p:cNvPr id="0" name="Picture 1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7772401" y="3460044"/>
                        <a:ext cx="4826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9" name="Object 15"/>
          <p:cNvGraphicFramePr>
            <a:graphicFrameLocks noChangeAspect="1"/>
          </p:cNvGraphicFramePr>
          <p:nvPr/>
        </p:nvGraphicFramePr>
        <p:xfrm>
          <a:off x="1003300" y="4170363"/>
          <a:ext cx="2540000" cy="609600"/>
        </p:xfrm>
        <a:graphic>
          <a:graphicData uri="http://schemas.openxmlformats.org/presentationml/2006/ole">
            <mc:AlternateContent xmlns:mc="http://schemas.openxmlformats.org/markup-compatibility/2006">
              <mc:Choice xmlns:v="urn:schemas-microsoft-com:vml" Requires="v">
                <p:oleObj name="Equation" r:id="rId12" imgW="2539800" imgH="609480" progId="Equation.DSMT4">
                  <p:embed/>
                </p:oleObj>
              </mc:Choice>
              <mc:Fallback>
                <p:oleObj name="Equation" r:id="rId12" imgW="2539800" imgH="609480" progId="Equation.DSMT4">
                  <p:embed/>
                  <p:pic>
                    <p:nvPicPr>
                      <p:cNvPr id="0" name="Picture 15"/>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003300" y="4170363"/>
                        <a:ext cx="25400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80" name="Object 16"/>
          <p:cNvGraphicFramePr>
            <a:graphicFrameLocks noChangeAspect="1"/>
          </p:cNvGraphicFramePr>
          <p:nvPr/>
        </p:nvGraphicFramePr>
        <p:xfrm>
          <a:off x="3581400" y="4216400"/>
          <a:ext cx="3124200" cy="584200"/>
        </p:xfrm>
        <a:graphic>
          <a:graphicData uri="http://schemas.openxmlformats.org/presentationml/2006/ole">
            <mc:AlternateContent xmlns:mc="http://schemas.openxmlformats.org/markup-compatibility/2006">
              <mc:Choice xmlns:v="urn:schemas-microsoft-com:vml" Requires="v">
                <p:oleObj name="Equation" r:id="rId14" imgW="3124080" imgH="583920" progId="Equation.DSMT4">
                  <p:embed/>
                </p:oleObj>
              </mc:Choice>
              <mc:Fallback>
                <p:oleObj name="Equation" r:id="rId14" imgW="3124080" imgH="583920" progId="Equation.DSMT4">
                  <p:embed/>
                  <p:pic>
                    <p:nvPicPr>
                      <p:cNvPr id="0" name="Picture 16"/>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581400" y="4216400"/>
                        <a:ext cx="3124200"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81" name="Object 17"/>
          <p:cNvGraphicFramePr>
            <a:graphicFrameLocks noChangeAspect="1"/>
          </p:cNvGraphicFramePr>
          <p:nvPr/>
        </p:nvGraphicFramePr>
        <p:xfrm>
          <a:off x="6769100" y="4302478"/>
          <a:ext cx="927100" cy="292100"/>
        </p:xfrm>
        <a:graphic>
          <a:graphicData uri="http://schemas.openxmlformats.org/presentationml/2006/ole">
            <mc:AlternateContent xmlns:mc="http://schemas.openxmlformats.org/markup-compatibility/2006">
              <mc:Choice xmlns:v="urn:schemas-microsoft-com:vml" Requires="v">
                <p:oleObj name="Equation" r:id="rId16" imgW="927000" imgH="291960" progId="Equation.DSMT4">
                  <p:embed/>
                </p:oleObj>
              </mc:Choice>
              <mc:Fallback>
                <p:oleObj name="Equation" r:id="rId16" imgW="927000" imgH="291960" progId="Equation.DSMT4">
                  <p:embed/>
                  <p:pic>
                    <p:nvPicPr>
                      <p:cNvPr id="0" name="Picture 17"/>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6769100" y="4302478"/>
                        <a:ext cx="927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82" name="Object 18"/>
          <p:cNvGraphicFramePr>
            <a:graphicFrameLocks noChangeAspect="1"/>
          </p:cNvGraphicFramePr>
          <p:nvPr/>
        </p:nvGraphicFramePr>
        <p:xfrm>
          <a:off x="7747000" y="4289777"/>
          <a:ext cx="482600" cy="279400"/>
        </p:xfrm>
        <a:graphic>
          <a:graphicData uri="http://schemas.openxmlformats.org/presentationml/2006/ole">
            <mc:AlternateContent xmlns:mc="http://schemas.openxmlformats.org/markup-compatibility/2006">
              <mc:Choice xmlns:v="urn:schemas-microsoft-com:vml" Requires="v">
                <p:oleObj name="Equation" r:id="rId18" imgW="482400" imgH="279360" progId="Equation.DSMT4">
                  <p:embed/>
                </p:oleObj>
              </mc:Choice>
              <mc:Fallback>
                <p:oleObj name="Equation" r:id="rId18" imgW="482400" imgH="279360" progId="Equation.DSMT4">
                  <p:embed/>
                  <p:pic>
                    <p:nvPicPr>
                      <p:cNvPr id="0" name="Picture 18"/>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7747000" y="4289777"/>
                        <a:ext cx="4826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7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7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27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27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27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28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128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128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Using Limit Laws and a Graph to Find Limits (cont.)</a:t>
            </a:r>
          </a:p>
        </p:txBody>
      </p:sp>
      <p:sp>
        <p:nvSpPr>
          <p:cNvPr id="3" name="Content Placeholder 2"/>
          <p:cNvSpPr>
            <a:spLocks noGrp="1"/>
          </p:cNvSpPr>
          <p:nvPr>
            <p:ph idx="1"/>
          </p:nvPr>
        </p:nvSpPr>
        <p:spPr/>
        <p:txBody>
          <a:bodyPr/>
          <a:lstStyle/>
          <a:p>
            <a:pPr>
              <a:tabLst>
                <a:tab pos="463550" algn="l"/>
              </a:tabLst>
            </a:pPr>
            <a:r>
              <a:rPr lang="en-US" dirty="0"/>
              <a:t>Notice from our findings that something interesting is actually going on here. Even though the two‑sided limits of </a:t>
            </a:r>
            <a:r>
              <a:rPr lang="en-US" i="1" dirty="0"/>
              <a:t>f</a:t>
            </a:r>
            <a:r>
              <a:rPr lang="en-US" dirty="0"/>
              <a:t> and </a:t>
            </a:r>
            <a:r>
              <a:rPr lang="en-US" i="1" dirty="0"/>
              <a:t>g</a:t>
            </a:r>
            <a:r>
              <a:rPr lang="en-US" dirty="0"/>
              <a:t> do not exist individually, the one‑sided limits of </a:t>
            </a:r>
            <a:r>
              <a:rPr lang="en-US" i="1" dirty="0"/>
              <a:t>g</a:t>
            </a:r>
            <a:r>
              <a:rPr lang="en-US" dirty="0"/>
              <a:t> </a:t>
            </a:r>
            <a:r>
              <a:rPr lang="en-US" dirty="0">
                <a:latin typeface="Symbol" pitchFamily="18" charset="2"/>
              </a:rPr>
              <a:t>-</a:t>
            </a:r>
            <a:r>
              <a:rPr lang="en-US" dirty="0"/>
              <a:t> </a:t>
            </a:r>
            <a:r>
              <a:rPr lang="en-US" i="1" dirty="0"/>
              <a:t>f</a:t>
            </a:r>
            <a:r>
              <a:rPr lang="en-US" dirty="0"/>
              <a:t> exist and agree at </a:t>
            </a:r>
            <a:r>
              <a:rPr lang="en-US" i="1" dirty="0"/>
              <a:t>x</a:t>
            </a:r>
            <a:r>
              <a:rPr lang="en-US" dirty="0"/>
              <a:t> </a:t>
            </a:r>
            <a:r>
              <a:rPr lang="en-US" dirty="0">
                <a:latin typeface="Symbol" pitchFamily="18" charset="2"/>
              </a:rPr>
              <a:t>=</a:t>
            </a:r>
            <a:r>
              <a:rPr lang="en-US" dirty="0"/>
              <a:t> 0. What this means is that the limit of </a:t>
            </a:r>
            <a:r>
              <a:rPr lang="en-US" i="1" dirty="0"/>
              <a:t>g</a:t>
            </a:r>
            <a:r>
              <a:rPr lang="en-US" dirty="0"/>
              <a:t> </a:t>
            </a:r>
            <a:r>
              <a:rPr lang="en-US" dirty="0">
                <a:latin typeface="Symbol" pitchFamily="18" charset="2"/>
              </a:rPr>
              <a:t>-</a:t>
            </a:r>
            <a:r>
              <a:rPr lang="en-US" dirty="0"/>
              <a:t> </a:t>
            </a:r>
            <a:r>
              <a:rPr lang="en-US" i="1" dirty="0"/>
              <a:t>f</a:t>
            </a:r>
            <a:r>
              <a:rPr lang="en-US" dirty="0"/>
              <a:t> at 0 actually exists.</a:t>
            </a:r>
          </a:p>
        </p:txBody>
      </p:sp>
      <p:graphicFrame>
        <p:nvGraphicFramePr>
          <p:cNvPr id="12294" name="Object 6"/>
          <p:cNvGraphicFramePr>
            <a:graphicFrameLocks noChangeAspect="1"/>
          </p:cNvGraphicFramePr>
          <p:nvPr/>
        </p:nvGraphicFramePr>
        <p:xfrm>
          <a:off x="2895600" y="3654777"/>
          <a:ext cx="2489200" cy="609600"/>
        </p:xfrm>
        <a:graphic>
          <a:graphicData uri="http://schemas.openxmlformats.org/presentationml/2006/ole">
            <mc:AlternateContent xmlns:mc="http://schemas.openxmlformats.org/markup-compatibility/2006">
              <mc:Choice xmlns:v="urn:schemas-microsoft-com:vml" Requires="v">
                <p:oleObj name="Equation" r:id="rId2" imgW="2489040" imgH="609480" progId="Equation.DSMT4">
                  <p:embed/>
                </p:oleObj>
              </mc:Choice>
              <mc:Fallback>
                <p:oleObj name="Equation" r:id="rId2" imgW="2489040" imgH="609480" progId="Equation.DSMT4">
                  <p:embed/>
                  <p:pic>
                    <p:nvPicPr>
                      <p:cNvPr id="0"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95600" y="3654777"/>
                        <a:ext cx="24892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5" name="Object 7"/>
          <p:cNvGraphicFramePr>
            <a:graphicFrameLocks noChangeAspect="1"/>
          </p:cNvGraphicFramePr>
          <p:nvPr>
            <p:extLst>
              <p:ext uri="{D42A27DB-BD31-4B8C-83A1-F6EECF244321}">
                <p14:modId xmlns:p14="http://schemas.microsoft.com/office/powerpoint/2010/main" val="1014962051"/>
              </p:ext>
            </p:extLst>
          </p:nvPr>
        </p:nvGraphicFramePr>
        <p:xfrm>
          <a:off x="5424311" y="3781778"/>
          <a:ext cx="482600" cy="279400"/>
        </p:xfrm>
        <a:graphic>
          <a:graphicData uri="http://schemas.openxmlformats.org/presentationml/2006/ole">
            <mc:AlternateContent xmlns:mc="http://schemas.openxmlformats.org/markup-compatibility/2006">
              <mc:Choice xmlns:v="urn:schemas-microsoft-com:vml" Requires="v">
                <p:oleObj name="Equation" r:id="rId4" imgW="482400" imgH="279360" progId="Equation.DSMT4">
                  <p:embed/>
                </p:oleObj>
              </mc:Choice>
              <mc:Fallback>
                <p:oleObj name="Equation" r:id="rId4" imgW="482400" imgH="279360" progId="Equation.DSMT4">
                  <p:embed/>
                  <p:pic>
                    <p:nvPicPr>
                      <p:cNvPr id="0" name="Picture 7"/>
                      <p:cNvPicPr>
                        <a:picLocks noChangeAspect="1" noChangeArrowheads="1"/>
                      </p:cNvPicPr>
                      <p:nvPr/>
                    </p:nvPicPr>
                    <p:blipFill>
                      <a:blip r:embed="rId5"/>
                      <a:srcRect/>
                      <a:stretch>
                        <a:fillRect/>
                      </a:stretch>
                    </p:blipFill>
                    <p:spPr bwMode="auto">
                      <a:xfrm>
                        <a:off x="5424311" y="3781778"/>
                        <a:ext cx="4826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Using Limit Laws and a Graph to Find Limits (cont.)</a:t>
            </a:r>
          </a:p>
        </p:txBody>
      </p:sp>
      <p:sp>
        <p:nvSpPr>
          <p:cNvPr id="3" name="Content Placeholder 2"/>
          <p:cNvSpPr>
            <a:spLocks noGrp="1"/>
          </p:cNvSpPr>
          <p:nvPr>
            <p:ph idx="1"/>
          </p:nvPr>
        </p:nvSpPr>
        <p:spPr/>
        <p:txBody>
          <a:bodyPr/>
          <a:lstStyle/>
          <a:p>
            <a:pPr>
              <a:tabLst>
                <a:tab pos="463550" algn="l"/>
              </a:tabLst>
            </a:pPr>
            <a:r>
              <a:rPr lang="en-US" b="1" dirty="0"/>
              <a:t>d.	</a:t>
            </a:r>
            <a:r>
              <a:rPr lang="en-US" dirty="0"/>
              <a:t>Using the Product Law for one‑sided limits, we 	obtain</a:t>
            </a:r>
          </a:p>
          <a:p>
            <a:pPr>
              <a:tabLst>
                <a:tab pos="463550" algn="l"/>
              </a:tabLst>
            </a:pPr>
            <a:endParaRPr lang="en-US" dirty="0"/>
          </a:p>
          <a:p>
            <a:pPr>
              <a:tabLst>
                <a:tab pos="463550" algn="l"/>
              </a:tabLst>
            </a:pPr>
            <a:endParaRPr lang="en-US" dirty="0"/>
          </a:p>
          <a:p>
            <a:pPr>
              <a:tabLst>
                <a:tab pos="463550" algn="l"/>
              </a:tabLst>
            </a:pPr>
            <a:endParaRPr lang="en-US" dirty="0"/>
          </a:p>
          <a:p>
            <a:pPr>
              <a:tabLst>
                <a:tab pos="463550" algn="l"/>
              </a:tabLst>
            </a:pPr>
            <a:endParaRPr lang="en-US" sz="1000" dirty="0"/>
          </a:p>
          <a:p>
            <a:pPr>
              <a:tabLst>
                <a:tab pos="463550" algn="l"/>
              </a:tabLst>
            </a:pPr>
            <a:r>
              <a:rPr lang="en-US" dirty="0"/>
              <a:t>	Since the one‑sided limits of the product function     	</a:t>
            </a:r>
            <a:r>
              <a:rPr lang="en-US" i="1" dirty="0"/>
              <a:t>f</a:t>
            </a:r>
            <a:r>
              <a:rPr lang="en-US" dirty="0"/>
              <a:t> </a:t>
            </a:r>
            <a:r>
              <a:rPr lang="en-US" dirty="0">
                <a:latin typeface="Symbol" pitchFamily="18" charset="2"/>
                <a:sym typeface="Symbol"/>
              </a:rPr>
              <a:t></a:t>
            </a:r>
            <a:r>
              <a:rPr lang="en-US" dirty="0"/>
              <a:t> </a:t>
            </a:r>
            <a:r>
              <a:rPr lang="en-US" i="1" dirty="0"/>
              <a:t>g</a:t>
            </a:r>
            <a:r>
              <a:rPr lang="en-US" dirty="0"/>
              <a:t> are unequal, we conclude that 		     	</a:t>
            </a:r>
            <a:r>
              <a:rPr lang="en-US" dirty="0">
                <a:solidFill>
                  <a:srgbClr val="FF0000"/>
                </a:solidFill>
              </a:rPr>
              <a:t>does not exist</a:t>
            </a:r>
            <a:r>
              <a:rPr lang="en-US" dirty="0"/>
              <a:t>.</a:t>
            </a:r>
          </a:p>
        </p:txBody>
      </p:sp>
      <p:graphicFrame>
        <p:nvGraphicFramePr>
          <p:cNvPr id="13314" name="Object 2"/>
          <p:cNvGraphicFramePr>
            <a:graphicFrameLocks noChangeAspect="1"/>
          </p:cNvGraphicFramePr>
          <p:nvPr/>
        </p:nvGraphicFramePr>
        <p:xfrm>
          <a:off x="1016000" y="2362200"/>
          <a:ext cx="6680200" cy="609600"/>
        </p:xfrm>
        <a:graphic>
          <a:graphicData uri="http://schemas.openxmlformats.org/presentationml/2006/ole">
            <mc:AlternateContent xmlns:mc="http://schemas.openxmlformats.org/markup-compatibility/2006">
              <mc:Choice xmlns:v="urn:schemas-microsoft-com:vml" Requires="v">
                <p:oleObj name="Equation" r:id="rId2" imgW="6680160" imgH="609480" progId="Equation.DSMT4">
                  <p:embed/>
                </p:oleObj>
              </mc:Choice>
              <mc:Fallback>
                <p:oleObj name="Equation" r:id="rId2" imgW="6680160" imgH="6094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16000" y="2362200"/>
                        <a:ext cx="66802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5" name="Object 3"/>
          <p:cNvGraphicFramePr>
            <a:graphicFrameLocks noChangeAspect="1"/>
          </p:cNvGraphicFramePr>
          <p:nvPr/>
        </p:nvGraphicFramePr>
        <p:xfrm>
          <a:off x="7797800" y="2449689"/>
          <a:ext cx="812800" cy="304800"/>
        </p:xfrm>
        <a:graphic>
          <a:graphicData uri="http://schemas.openxmlformats.org/presentationml/2006/ole">
            <mc:AlternateContent xmlns:mc="http://schemas.openxmlformats.org/markup-compatibility/2006">
              <mc:Choice xmlns:v="urn:schemas-microsoft-com:vml" Requires="v">
                <p:oleObj name="Equation" r:id="rId4" imgW="812520" imgH="304560" progId="Equation.DSMT4">
                  <p:embed/>
                </p:oleObj>
              </mc:Choice>
              <mc:Fallback>
                <p:oleObj name="Equation" r:id="rId4" imgW="812520" imgH="30456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797800" y="2449689"/>
                        <a:ext cx="812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6" name="Object 4"/>
          <p:cNvGraphicFramePr>
            <a:graphicFrameLocks noChangeAspect="1"/>
          </p:cNvGraphicFramePr>
          <p:nvPr/>
        </p:nvGraphicFramePr>
        <p:xfrm>
          <a:off x="1044575" y="3200400"/>
          <a:ext cx="6629400" cy="609600"/>
        </p:xfrm>
        <a:graphic>
          <a:graphicData uri="http://schemas.openxmlformats.org/presentationml/2006/ole">
            <mc:AlternateContent xmlns:mc="http://schemas.openxmlformats.org/markup-compatibility/2006">
              <mc:Choice xmlns:v="urn:schemas-microsoft-com:vml" Requires="v">
                <p:oleObj name="Equation" r:id="rId6" imgW="6629400" imgH="609480" progId="Equation.DSMT4">
                  <p:embed/>
                </p:oleObj>
              </mc:Choice>
              <mc:Fallback>
                <p:oleObj name="Equation" r:id="rId6" imgW="6629400" imgH="60948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44575" y="3200400"/>
                        <a:ext cx="66294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7" name="Object 5"/>
          <p:cNvGraphicFramePr>
            <a:graphicFrameLocks noChangeAspect="1"/>
          </p:cNvGraphicFramePr>
          <p:nvPr/>
        </p:nvGraphicFramePr>
        <p:xfrm>
          <a:off x="6136922" y="4391554"/>
          <a:ext cx="2222500" cy="609600"/>
        </p:xfrm>
        <a:graphic>
          <a:graphicData uri="http://schemas.openxmlformats.org/presentationml/2006/ole">
            <mc:AlternateContent xmlns:mc="http://schemas.openxmlformats.org/markup-compatibility/2006">
              <mc:Choice xmlns:v="urn:schemas-microsoft-com:vml" Requires="v">
                <p:oleObj name="Equation" r:id="rId8" imgW="2222280" imgH="609480" progId="Equation.DSMT4">
                  <p:embed/>
                </p:oleObj>
              </mc:Choice>
              <mc:Fallback>
                <p:oleObj name="Equation" r:id="rId8" imgW="2222280" imgH="60948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136922" y="4391554"/>
                        <a:ext cx="22225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15"/>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31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33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Using Limit Laws to Find Limits</a:t>
            </a:r>
          </a:p>
        </p:txBody>
      </p:sp>
      <p:sp>
        <p:nvSpPr>
          <p:cNvPr id="3" name="Content Placeholder 2"/>
          <p:cNvSpPr>
            <a:spLocks noGrp="1"/>
          </p:cNvSpPr>
          <p:nvPr>
            <p:ph idx="1"/>
          </p:nvPr>
        </p:nvSpPr>
        <p:spPr/>
        <p:txBody>
          <a:bodyPr/>
          <a:lstStyle/>
          <a:p>
            <a:endParaRPr lang="en-US" sz="1000" dirty="0"/>
          </a:p>
          <a:p>
            <a:r>
              <a:rPr lang="en-US" dirty="0"/>
              <a:t>Let 				and 		         Determine </a:t>
            </a:r>
          </a:p>
          <a:p>
            <a:endParaRPr lang="en-US" dirty="0"/>
          </a:p>
          <a:p>
            <a:r>
              <a:rPr lang="en-US" dirty="0"/>
              <a:t>whether                              exists.</a:t>
            </a:r>
          </a:p>
          <a:p>
            <a:r>
              <a:rPr lang="en-US" b="1" dirty="0"/>
              <a:t>Solution</a:t>
            </a:r>
          </a:p>
          <a:p>
            <a:r>
              <a:rPr lang="en-US" dirty="0"/>
              <a:t>We will first examine the behavior of           near 0. If </a:t>
            </a:r>
            <a:r>
              <a:rPr lang="en-US" i="1" dirty="0"/>
              <a:t>x</a:t>
            </a:r>
            <a:r>
              <a:rPr lang="en-US" dirty="0"/>
              <a:t> approaches 0 from the left, then since </a:t>
            </a:r>
            <a:r>
              <a:rPr lang="en-US" i="1" dirty="0"/>
              <a:t>x</a:t>
            </a:r>
            <a:r>
              <a:rPr lang="en-US" dirty="0"/>
              <a:t> &lt; 0, we have</a:t>
            </a:r>
          </a:p>
          <a:p>
            <a:endParaRPr lang="en-US" sz="4500" dirty="0"/>
          </a:p>
          <a:p>
            <a:r>
              <a:rPr lang="en-US" dirty="0"/>
              <a:t>so </a:t>
            </a:r>
            <a:r>
              <a:rPr lang="en-US" i="1" dirty="0"/>
              <a:t>f</a:t>
            </a:r>
            <a:r>
              <a:rPr lang="en-US" dirty="0"/>
              <a:t> is the constant </a:t>
            </a:r>
            <a:r>
              <a:rPr lang="en-US" dirty="0">
                <a:latin typeface="Symbol" pitchFamily="18" charset="2"/>
              </a:rPr>
              <a:t>-</a:t>
            </a:r>
            <a:r>
              <a:rPr lang="en-US" dirty="0"/>
              <a:t>1 for all negative </a:t>
            </a:r>
            <a:r>
              <a:rPr lang="en-US" i="1" dirty="0"/>
              <a:t>x</a:t>
            </a:r>
            <a:r>
              <a:rPr lang="en-US" dirty="0"/>
              <a:t>‑values.</a:t>
            </a:r>
          </a:p>
        </p:txBody>
      </p:sp>
      <p:graphicFrame>
        <p:nvGraphicFramePr>
          <p:cNvPr id="14338" name="Object 2"/>
          <p:cNvGraphicFramePr>
            <a:graphicFrameLocks noChangeAspect="1"/>
          </p:cNvGraphicFramePr>
          <p:nvPr/>
        </p:nvGraphicFramePr>
        <p:xfrm>
          <a:off x="1140178" y="1066800"/>
          <a:ext cx="2844800" cy="1460500"/>
        </p:xfrm>
        <a:graphic>
          <a:graphicData uri="http://schemas.openxmlformats.org/presentationml/2006/ole">
            <mc:AlternateContent xmlns:mc="http://schemas.openxmlformats.org/markup-compatibility/2006">
              <mc:Choice xmlns:v="urn:schemas-microsoft-com:vml" Requires="v">
                <p:oleObj name="Equation" r:id="rId2" imgW="2844720" imgH="1460160" progId="Equation.DSMT4">
                  <p:embed/>
                </p:oleObj>
              </mc:Choice>
              <mc:Fallback>
                <p:oleObj name="Equation" r:id="rId2" imgW="2844720" imgH="146016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0178" y="1066800"/>
                        <a:ext cx="2844800" cy="146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39" name="Object 3"/>
          <p:cNvGraphicFramePr>
            <a:graphicFrameLocks noChangeAspect="1"/>
          </p:cNvGraphicFramePr>
          <p:nvPr/>
        </p:nvGraphicFramePr>
        <p:xfrm>
          <a:off x="4864100" y="1566333"/>
          <a:ext cx="1765300" cy="469900"/>
        </p:xfrm>
        <a:graphic>
          <a:graphicData uri="http://schemas.openxmlformats.org/presentationml/2006/ole">
            <mc:AlternateContent xmlns:mc="http://schemas.openxmlformats.org/markup-compatibility/2006">
              <mc:Choice xmlns:v="urn:schemas-microsoft-com:vml" Requires="v">
                <p:oleObj name="Equation" r:id="rId4" imgW="1765080" imgH="469800" progId="Equation.DSMT4">
                  <p:embed/>
                </p:oleObj>
              </mc:Choice>
              <mc:Fallback>
                <p:oleObj name="Equation" r:id="rId4" imgW="1765080" imgH="46980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64100" y="1566333"/>
                        <a:ext cx="1765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0" name="Object 4"/>
          <p:cNvGraphicFramePr>
            <a:graphicFrameLocks noChangeAspect="1"/>
          </p:cNvGraphicFramePr>
          <p:nvPr/>
        </p:nvGraphicFramePr>
        <p:xfrm>
          <a:off x="1937456" y="2548467"/>
          <a:ext cx="2146300" cy="596900"/>
        </p:xfrm>
        <a:graphic>
          <a:graphicData uri="http://schemas.openxmlformats.org/presentationml/2006/ole">
            <mc:AlternateContent xmlns:mc="http://schemas.openxmlformats.org/markup-compatibility/2006">
              <mc:Choice xmlns:v="urn:schemas-microsoft-com:vml" Requires="v">
                <p:oleObj name="Equation" r:id="rId6" imgW="2145960" imgH="596880" progId="Equation.DSMT4">
                  <p:embed/>
                </p:oleObj>
              </mc:Choice>
              <mc:Fallback>
                <p:oleObj name="Equation" r:id="rId6" imgW="2145960" imgH="59688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37456" y="2548467"/>
                        <a:ext cx="21463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1" name="Object 5"/>
          <p:cNvGraphicFramePr>
            <a:graphicFrameLocks noChangeAspect="1"/>
          </p:cNvGraphicFramePr>
          <p:nvPr/>
        </p:nvGraphicFramePr>
        <p:xfrm>
          <a:off x="5943600" y="3592689"/>
          <a:ext cx="685800" cy="469900"/>
        </p:xfrm>
        <a:graphic>
          <a:graphicData uri="http://schemas.openxmlformats.org/presentationml/2006/ole">
            <mc:AlternateContent xmlns:mc="http://schemas.openxmlformats.org/markup-compatibility/2006">
              <mc:Choice xmlns:v="urn:schemas-microsoft-com:vml" Requires="v">
                <p:oleObj name="Equation" r:id="rId8" imgW="685800" imgH="469800" progId="Equation.DSMT4">
                  <p:embed/>
                </p:oleObj>
              </mc:Choice>
              <mc:Fallback>
                <p:oleObj name="Equation" r:id="rId8" imgW="685800" imgH="46980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943600" y="3592689"/>
                        <a:ext cx="685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2" name="Object 6"/>
          <p:cNvGraphicFramePr>
            <a:graphicFrameLocks noChangeAspect="1"/>
          </p:cNvGraphicFramePr>
          <p:nvPr/>
        </p:nvGraphicFramePr>
        <p:xfrm>
          <a:off x="3092450" y="4489450"/>
          <a:ext cx="2959100" cy="889000"/>
        </p:xfrm>
        <a:graphic>
          <a:graphicData uri="http://schemas.openxmlformats.org/presentationml/2006/ole">
            <mc:AlternateContent xmlns:mc="http://schemas.openxmlformats.org/markup-compatibility/2006">
              <mc:Choice xmlns:v="urn:schemas-microsoft-com:vml" Requires="v">
                <p:oleObj name="Equation" r:id="rId10" imgW="2958840" imgH="888840" progId="Equation.DSMT4">
                  <p:embed/>
                </p:oleObj>
              </mc:Choice>
              <mc:Fallback>
                <p:oleObj name="Equation" r:id="rId10" imgW="2958840" imgH="88884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092450" y="4489450"/>
                        <a:ext cx="29591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434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434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Using Limit Laws to Find Limits (cont.)</a:t>
            </a:r>
          </a:p>
        </p:txBody>
      </p:sp>
      <p:sp>
        <p:nvSpPr>
          <p:cNvPr id="3" name="Content Placeholder 2"/>
          <p:cNvSpPr>
            <a:spLocks noGrp="1"/>
          </p:cNvSpPr>
          <p:nvPr>
            <p:ph idx="1"/>
          </p:nvPr>
        </p:nvSpPr>
        <p:spPr/>
        <p:txBody>
          <a:bodyPr/>
          <a:lstStyle/>
          <a:p>
            <a:r>
              <a:rPr lang="en-US" dirty="0"/>
              <a:t>Therefore,</a:t>
            </a:r>
          </a:p>
          <a:p>
            <a:endParaRPr lang="en-US" sz="3200" dirty="0"/>
          </a:p>
          <a:p>
            <a:r>
              <a:rPr lang="en-US" dirty="0"/>
              <a:t>On the other hand, for all positive </a:t>
            </a:r>
            <a:r>
              <a:rPr lang="en-US" i="1" dirty="0"/>
              <a:t>x</a:t>
            </a:r>
            <a:r>
              <a:rPr lang="en-US" dirty="0"/>
              <a:t>‑values 		so</a:t>
            </a:r>
          </a:p>
          <a:p>
            <a:endParaRPr lang="en-US" sz="4000" dirty="0"/>
          </a:p>
          <a:p>
            <a:r>
              <a:rPr lang="en-US" dirty="0"/>
              <a:t>thus</a:t>
            </a:r>
          </a:p>
          <a:p>
            <a:endParaRPr lang="en-US" dirty="0"/>
          </a:p>
        </p:txBody>
      </p:sp>
      <p:graphicFrame>
        <p:nvGraphicFramePr>
          <p:cNvPr id="15367" name="Object 7"/>
          <p:cNvGraphicFramePr>
            <a:graphicFrameLocks noChangeAspect="1"/>
          </p:cNvGraphicFramePr>
          <p:nvPr/>
        </p:nvGraphicFramePr>
        <p:xfrm>
          <a:off x="3536950" y="1710267"/>
          <a:ext cx="2070100" cy="584200"/>
        </p:xfrm>
        <a:graphic>
          <a:graphicData uri="http://schemas.openxmlformats.org/presentationml/2006/ole">
            <mc:AlternateContent xmlns:mc="http://schemas.openxmlformats.org/markup-compatibility/2006">
              <mc:Choice xmlns:v="urn:schemas-microsoft-com:vml" Requires="v">
                <p:oleObj name="Equation" r:id="rId2" imgW="2070000" imgH="583920" progId="Equation.DSMT4">
                  <p:embed/>
                </p:oleObj>
              </mc:Choice>
              <mc:Fallback>
                <p:oleObj name="Equation" r:id="rId2" imgW="2070000" imgH="583920" progId="Equation.DSMT4">
                  <p:embed/>
                  <p:pic>
                    <p:nvPicPr>
                      <p:cNvPr id="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36950" y="1710267"/>
                        <a:ext cx="2070100"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8" name="Object 8"/>
          <p:cNvGraphicFramePr>
            <a:graphicFrameLocks noChangeAspect="1"/>
          </p:cNvGraphicFramePr>
          <p:nvPr/>
        </p:nvGraphicFramePr>
        <p:xfrm>
          <a:off x="6812845" y="2438029"/>
          <a:ext cx="939800" cy="469900"/>
        </p:xfrm>
        <a:graphic>
          <a:graphicData uri="http://schemas.openxmlformats.org/presentationml/2006/ole">
            <mc:AlternateContent xmlns:mc="http://schemas.openxmlformats.org/markup-compatibility/2006">
              <mc:Choice xmlns:v="urn:schemas-microsoft-com:vml" Requires="v">
                <p:oleObj name="Equation" r:id="rId4" imgW="939600" imgH="469800" progId="Equation.DSMT4">
                  <p:embed/>
                </p:oleObj>
              </mc:Choice>
              <mc:Fallback>
                <p:oleObj name="Equation" r:id="rId4" imgW="939600" imgH="469800" progId="Equation.DSMT4">
                  <p:embed/>
                  <p:pic>
                    <p:nvPicPr>
                      <p:cNvPr id="0" name="Picture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12845" y="2438029"/>
                        <a:ext cx="939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9" name="Object 9"/>
          <p:cNvGraphicFramePr>
            <a:graphicFrameLocks noChangeAspect="1"/>
          </p:cNvGraphicFramePr>
          <p:nvPr/>
        </p:nvGraphicFramePr>
        <p:xfrm>
          <a:off x="3308350" y="2889250"/>
          <a:ext cx="2527300" cy="889000"/>
        </p:xfrm>
        <a:graphic>
          <a:graphicData uri="http://schemas.openxmlformats.org/presentationml/2006/ole">
            <mc:AlternateContent xmlns:mc="http://schemas.openxmlformats.org/markup-compatibility/2006">
              <mc:Choice xmlns:v="urn:schemas-microsoft-com:vml" Requires="v">
                <p:oleObj name="Equation" r:id="rId6" imgW="2527200" imgH="888840" progId="Equation.DSMT4">
                  <p:embed/>
                </p:oleObj>
              </mc:Choice>
              <mc:Fallback>
                <p:oleObj name="Equation" r:id="rId6" imgW="2527200" imgH="888840" progId="Equation.DSMT4">
                  <p:embed/>
                  <p:pic>
                    <p:nvPicPr>
                      <p:cNvPr id="0" name="Picture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308350" y="2889250"/>
                        <a:ext cx="25273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70" name="Object 10"/>
          <p:cNvGraphicFramePr>
            <a:graphicFrameLocks noChangeAspect="1"/>
          </p:cNvGraphicFramePr>
          <p:nvPr/>
        </p:nvGraphicFramePr>
        <p:xfrm>
          <a:off x="3638550" y="4216400"/>
          <a:ext cx="1866900" cy="584200"/>
        </p:xfrm>
        <a:graphic>
          <a:graphicData uri="http://schemas.openxmlformats.org/presentationml/2006/ole">
            <mc:AlternateContent xmlns:mc="http://schemas.openxmlformats.org/markup-compatibility/2006">
              <mc:Choice xmlns:v="urn:schemas-microsoft-com:vml" Requires="v">
                <p:oleObj name="Equation" r:id="rId8" imgW="1866600" imgH="583920" progId="Equation.DSMT4">
                  <p:embed/>
                </p:oleObj>
              </mc:Choice>
              <mc:Fallback>
                <p:oleObj name="Equation" r:id="rId8" imgW="1866600" imgH="583920" progId="Equation.DSMT4">
                  <p:embed/>
                  <p:pic>
                    <p:nvPicPr>
                      <p:cNvPr id="0" name="Picture 1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638550" y="4216400"/>
                        <a:ext cx="1866900"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536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536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53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Using Limit Laws to Find Limits (cont.)</a:t>
            </a:r>
          </a:p>
        </p:txBody>
      </p:sp>
      <p:sp>
        <p:nvSpPr>
          <p:cNvPr id="3" name="Content Placeholder 2"/>
          <p:cNvSpPr>
            <a:spLocks noGrp="1"/>
          </p:cNvSpPr>
          <p:nvPr>
            <p:ph idx="1"/>
          </p:nvPr>
        </p:nvSpPr>
        <p:spPr>
          <a:xfrm>
            <a:off x="457200" y="1066800"/>
            <a:ext cx="8229600" cy="4572000"/>
          </a:xfrm>
        </p:spPr>
        <p:txBody>
          <a:bodyPr/>
          <a:lstStyle/>
          <a:p>
            <a:r>
              <a:rPr lang="en-US" dirty="0"/>
              <a:t>Since the one-sided limits are unequal, 		 </a:t>
            </a:r>
          </a:p>
          <a:p>
            <a:r>
              <a:rPr lang="en-US" dirty="0"/>
              <a:t>does not exist. Consequently, the Product Law is not applicable, but since it does apply to one‑sided limits, we can proceed to examine those separately. Recalling the well‑known fact that 			 we obtain</a:t>
            </a:r>
          </a:p>
        </p:txBody>
      </p:sp>
      <p:graphicFrame>
        <p:nvGraphicFramePr>
          <p:cNvPr id="16390" name="Object 6"/>
          <p:cNvGraphicFramePr>
            <a:graphicFrameLocks noChangeAspect="1"/>
          </p:cNvGraphicFramePr>
          <p:nvPr>
            <p:extLst>
              <p:ext uri="{D42A27DB-BD31-4B8C-83A1-F6EECF244321}">
                <p14:modId xmlns:p14="http://schemas.microsoft.com/office/powerpoint/2010/main" val="3845756324"/>
              </p:ext>
            </p:extLst>
          </p:nvPr>
        </p:nvGraphicFramePr>
        <p:xfrm>
          <a:off x="6311900" y="1066800"/>
          <a:ext cx="1155700" cy="571500"/>
        </p:xfrm>
        <a:graphic>
          <a:graphicData uri="http://schemas.openxmlformats.org/presentationml/2006/ole">
            <mc:AlternateContent xmlns:mc="http://schemas.openxmlformats.org/markup-compatibility/2006">
              <mc:Choice xmlns:v="urn:schemas-microsoft-com:vml" Requires="v">
                <p:oleObj name="Equation" r:id="rId2" imgW="1155600" imgH="571320" progId="Equation.DSMT4">
                  <p:embed/>
                </p:oleObj>
              </mc:Choice>
              <mc:Fallback>
                <p:oleObj name="Equation" r:id="rId2" imgW="1155600" imgH="571320" progId="Equation.DSMT4">
                  <p:embed/>
                  <p:pic>
                    <p:nvPicPr>
                      <p:cNvPr id="0"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11900" y="1066800"/>
                        <a:ext cx="11557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91" name="Object 7"/>
          <p:cNvGraphicFramePr>
            <a:graphicFrameLocks noChangeAspect="1"/>
          </p:cNvGraphicFramePr>
          <p:nvPr>
            <p:extLst>
              <p:ext uri="{D42A27DB-BD31-4B8C-83A1-F6EECF244321}">
                <p14:modId xmlns:p14="http://schemas.microsoft.com/office/powerpoint/2010/main" val="1152380909"/>
              </p:ext>
            </p:extLst>
          </p:nvPr>
        </p:nvGraphicFramePr>
        <p:xfrm>
          <a:off x="4267200" y="2937546"/>
          <a:ext cx="1765300" cy="546100"/>
        </p:xfrm>
        <a:graphic>
          <a:graphicData uri="http://schemas.openxmlformats.org/presentationml/2006/ole">
            <mc:AlternateContent xmlns:mc="http://schemas.openxmlformats.org/markup-compatibility/2006">
              <mc:Choice xmlns:v="urn:schemas-microsoft-com:vml" Requires="v">
                <p:oleObj name="Equation" r:id="rId4" imgW="1765080" imgH="545760" progId="Equation.DSMT4">
                  <p:embed/>
                </p:oleObj>
              </mc:Choice>
              <mc:Fallback>
                <p:oleObj name="Equation" r:id="rId4" imgW="1765080" imgH="545760" progId="Equation.DSMT4">
                  <p:embed/>
                  <p:pic>
                    <p:nvPicPr>
                      <p:cNvPr id="0" name="Picture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267200" y="2937546"/>
                        <a:ext cx="1765300" cy="546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92" name="Object 8"/>
          <p:cNvGraphicFramePr>
            <a:graphicFrameLocks noChangeAspect="1"/>
          </p:cNvGraphicFramePr>
          <p:nvPr>
            <p:extLst>
              <p:ext uri="{D42A27DB-BD31-4B8C-83A1-F6EECF244321}">
                <p14:modId xmlns:p14="http://schemas.microsoft.com/office/powerpoint/2010/main" val="1326543065"/>
              </p:ext>
            </p:extLst>
          </p:nvPr>
        </p:nvGraphicFramePr>
        <p:xfrm>
          <a:off x="548640" y="3478566"/>
          <a:ext cx="8178800" cy="609600"/>
        </p:xfrm>
        <a:graphic>
          <a:graphicData uri="http://schemas.openxmlformats.org/presentationml/2006/ole">
            <mc:AlternateContent xmlns:mc="http://schemas.openxmlformats.org/markup-compatibility/2006">
              <mc:Choice xmlns:v="urn:schemas-microsoft-com:vml" Requires="v">
                <p:oleObj name="Equation" r:id="rId6" imgW="8178480" imgH="609480" progId="Equation.DSMT4">
                  <p:embed/>
                </p:oleObj>
              </mc:Choice>
              <mc:Fallback>
                <p:oleObj name="Equation" r:id="rId6" imgW="8178480" imgH="609480" progId="Equation.DSMT4">
                  <p:embed/>
                  <p:pic>
                    <p:nvPicPr>
                      <p:cNvPr id="0" name="Picture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48640" y="3478566"/>
                        <a:ext cx="81788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94" name="Object 10"/>
          <p:cNvGraphicFramePr>
            <a:graphicFrameLocks noChangeAspect="1"/>
          </p:cNvGraphicFramePr>
          <p:nvPr>
            <p:extLst>
              <p:ext uri="{D42A27DB-BD31-4B8C-83A1-F6EECF244321}">
                <p14:modId xmlns:p14="http://schemas.microsoft.com/office/powerpoint/2010/main" val="202517634"/>
              </p:ext>
            </p:extLst>
          </p:nvPr>
        </p:nvGraphicFramePr>
        <p:xfrm>
          <a:off x="548640" y="4171717"/>
          <a:ext cx="6705600" cy="622300"/>
        </p:xfrm>
        <a:graphic>
          <a:graphicData uri="http://schemas.openxmlformats.org/presentationml/2006/ole">
            <mc:AlternateContent xmlns:mc="http://schemas.openxmlformats.org/markup-compatibility/2006">
              <mc:Choice xmlns:v="urn:schemas-microsoft-com:vml" Requires="v">
                <p:oleObj name="Equation" r:id="rId8" imgW="6705360" imgH="622080" progId="Equation.DSMT4">
                  <p:embed/>
                </p:oleObj>
              </mc:Choice>
              <mc:Fallback>
                <p:oleObj name="Equation" r:id="rId8" imgW="6705360" imgH="622080" progId="Equation.DSMT4">
                  <p:embed/>
                  <p:pic>
                    <p:nvPicPr>
                      <p:cNvPr id="0" name="Picture 1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48640" y="4171717"/>
                        <a:ext cx="67056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9" name="Content Placeholder 2"/>
          <p:cNvSpPr txBox="1">
            <a:spLocks/>
          </p:cNvSpPr>
          <p:nvPr/>
        </p:nvSpPr>
        <p:spPr>
          <a:xfrm>
            <a:off x="457200" y="4817110"/>
            <a:ext cx="8229600" cy="994118"/>
          </a:xfrm>
          <a:prstGeom prst="rect">
            <a:avLst/>
          </a:prstGeom>
        </p:spPr>
        <p:txBody>
          <a:bodyPr>
            <a:spAutoFit/>
          </a:bodyPr>
          <a:lstStyle/>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rgbClr val="366092"/>
                </a:solidFill>
                <a:effectLst/>
                <a:uLnTx/>
                <a:uFillTx/>
                <a:latin typeface="+mn-lt"/>
                <a:ea typeface="+mn-ea"/>
                <a:cs typeface="+mn-cs"/>
              </a:rPr>
              <a:t>Thus we conclude that the two‑sided limit, 		</a:t>
            </a:r>
          </a:p>
          <a:p>
            <a:pPr marL="0" marR="0" lvl="0" indent="0" algn="l" defTabSz="914400" rtl="0" eaLnBrk="1" fontAlgn="auto" latinLnBrk="0" hangingPunct="1">
              <a:lnSpc>
                <a:spcPts val="3000"/>
              </a:lnSpc>
              <a:spcBef>
                <a:spcPct val="20000"/>
              </a:spcBef>
              <a:spcAft>
                <a:spcPts val="0"/>
              </a:spcAft>
              <a:buClrTx/>
              <a:buSzTx/>
              <a:buFontTx/>
              <a:buNone/>
              <a:tabLst/>
              <a:defRPr/>
            </a:pPr>
            <a:r>
              <a:rPr kumimoji="0" lang="en-US" sz="2800" b="0" i="0" u="none" strike="noStrike" kern="1200" cap="none" spc="0" normalizeH="0" baseline="0" noProof="0" dirty="0">
                <a:ln>
                  <a:noFill/>
                </a:ln>
                <a:solidFill>
                  <a:srgbClr val="366092"/>
                </a:solidFill>
                <a:effectLst/>
                <a:uLnTx/>
                <a:uFillTx/>
                <a:latin typeface="+mn-lt"/>
                <a:ea typeface="+mn-ea"/>
                <a:cs typeface="+mn-cs"/>
              </a:rPr>
              <a:t>		       </a:t>
            </a:r>
            <a:r>
              <a:rPr kumimoji="0" lang="en-US" sz="2800" b="0" i="0" u="none" strike="noStrike" kern="1200" cap="none" spc="0" normalizeH="0" baseline="0" noProof="0" dirty="0">
                <a:ln>
                  <a:noFill/>
                </a:ln>
                <a:solidFill>
                  <a:srgbClr val="FF0000"/>
                </a:solidFill>
                <a:effectLst/>
                <a:uLnTx/>
                <a:uFillTx/>
                <a:latin typeface="+mn-lt"/>
                <a:ea typeface="+mn-ea"/>
                <a:cs typeface="+mn-cs"/>
              </a:rPr>
              <a:t>does not exist</a:t>
            </a:r>
            <a:r>
              <a:rPr kumimoji="0" lang="en-US" sz="2800" b="0" i="0" u="none" strike="noStrike" kern="1200" cap="none" spc="0" normalizeH="0" baseline="0" noProof="0" dirty="0">
                <a:ln>
                  <a:noFill/>
                </a:ln>
                <a:solidFill>
                  <a:srgbClr val="366092"/>
                </a:solidFill>
                <a:effectLst/>
                <a:uLnTx/>
                <a:uFillTx/>
                <a:latin typeface="+mn-lt"/>
                <a:ea typeface="+mn-ea"/>
                <a:cs typeface="+mn-cs"/>
              </a:rPr>
              <a:t>.</a:t>
            </a:r>
          </a:p>
        </p:txBody>
      </p:sp>
      <p:graphicFrame>
        <p:nvGraphicFramePr>
          <p:cNvPr id="10" name="Object 7"/>
          <p:cNvGraphicFramePr>
            <a:graphicFrameLocks noChangeAspect="1"/>
          </p:cNvGraphicFramePr>
          <p:nvPr>
            <p:extLst>
              <p:ext uri="{D42A27DB-BD31-4B8C-83A1-F6EECF244321}">
                <p14:modId xmlns:p14="http://schemas.microsoft.com/office/powerpoint/2010/main" val="613196353"/>
              </p:ext>
            </p:extLst>
          </p:nvPr>
        </p:nvGraphicFramePr>
        <p:xfrm>
          <a:off x="566738" y="5302002"/>
          <a:ext cx="2260600" cy="596900"/>
        </p:xfrm>
        <a:graphic>
          <a:graphicData uri="http://schemas.openxmlformats.org/presentationml/2006/ole">
            <mc:AlternateContent xmlns:mc="http://schemas.openxmlformats.org/markup-compatibility/2006">
              <mc:Choice xmlns:v="urn:schemas-microsoft-com:vml" Requires="v">
                <p:oleObj name="Equation" r:id="rId10" imgW="2260440" imgH="596880" progId="Equation.DSMT4">
                  <p:embed/>
                </p:oleObj>
              </mc:Choice>
              <mc:Fallback>
                <p:oleObj name="Equation" r:id="rId10" imgW="2260440" imgH="596880" progId="Equation.DSMT4">
                  <p:embed/>
                  <p:pic>
                    <p:nvPicPr>
                      <p:cNvPr id="0" name="Picture 1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66738" y="5302002"/>
                        <a:ext cx="22606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9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39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Theorem: Positive Integer Power Law</a:t>
            </a:r>
          </a:p>
        </p:txBody>
      </p:sp>
      <p:sp>
        <p:nvSpPr>
          <p:cNvPr id="3" name="Content Placeholder 2"/>
          <p:cNvSpPr>
            <a:spLocks noGrp="1"/>
          </p:cNvSpPr>
          <p:nvPr>
            <p:ph idx="1"/>
          </p:nvPr>
        </p:nvSpPr>
        <p:spPr>
          <a:xfrm>
            <a:off x="457200" y="1280160"/>
            <a:ext cx="8229600" cy="2682240"/>
          </a:xfrm>
          <a:solidFill>
            <a:srgbClr val="FFFFCC"/>
          </a:solidFill>
          <a:ln w="28575">
            <a:solidFill>
              <a:schemeClr val="tx1"/>
            </a:solidFill>
          </a:ln>
        </p:spPr>
        <p:txBody>
          <a:bodyPr>
            <a:noAutofit/>
          </a:bodyPr>
          <a:lstStyle/>
          <a:p>
            <a:r>
              <a:rPr lang="en-US" dirty="0">
                <a:solidFill>
                  <a:schemeClr val="tx1"/>
                </a:solidFill>
              </a:rPr>
              <a:t>Let </a:t>
            </a:r>
            <a:r>
              <a:rPr lang="en-US" i="1" dirty="0">
                <a:solidFill>
                  <a:schemeClr val="tx1"/>
                </a:solidFill>
              </a:rPr>
              <a:t>f</a:t>
            </a:r>
            <a:r>
              <a:rPr lang="en-US" dirty="0">
                <a:solidFill>
                  <a:schemeClr val="tx1"/>
                </a:solidFill>
              </a:rPr>
              <a:t> be a function for which 		exists, and let </a:t>
            </a:r>
            <a:r>
              <a:rPr lang="en-US" i="1" dirty="0">
                <a:solidFill>
                  <a:schemeClr val="tx1"/>
                </a:solidFill>
              </a:rPr>
              <a:t>m</a:t>
            </a:r>
            <a:r>
              <a:rPr lang="en-US" dirty="0">
                <a:solidFill>
                  <a:schemeClr val="tx1"/>
                </a:solidFill>
              </a:rPr>
              <a:t> </a:t>
            </a:r>
          </a:p>
          <a:p>
            <a:r>
              <a:rPr lang="en-US" dirty="0">
                <a:solidFill>
                  <a:schemeClr val="tx1"/>
                </a:solidFill>
              </a:rPr>
              <a:t>be a fixed positive integer. Then</a:t>
            </a:r>
          </a:p>
          <a:p>
            <a:endParaRPr lang="en-ZW" b="1" dirty="0">
              <a:solidFill>
                <a:schemeClr val="tx1"/>
              </a:solidFill>
            </a:endParaRPr>
          </a:p>
          <a:p>
            <a:endParaRPr lang="en-US" b="1" dirty="0">
              <a:solidFill>
                <a:schemeClr val="tx1"/>
              </a:solidFill>
            </a:endParaRPr>
          </a:p>
        </p:txBody>
      </p:sp>
      <p:graphicFrame>
        <p:nvGraphicFramePr>
          <p:cNvPr id="18436" name="Object 4"/>
          <p:cNvGraphicFramePr>
            <a:graphicFrameLocks noChangeAspect="1"/>
          </p:cNvGraphicFramePr>
          <p:nvPr>
            <p:extLst>
              <p:ext uri="{D42A27DB-BD31-4B8C-83A1-F6EECF244321}">
                <p14:modId xmlns:p14="http://schemas.microsoft.com/office/powerpoint/2010/main" val="1220287643"/>
              </p:ext>
            </p:extLst>
          </p:nvPr>
        </p:nvGraphicFramePr>
        <p:xfrm>
          <a:off x="4746837" y="1303465"/>
          <a:ext cx="1143000" cy="571500"/>
        </p:xfrm>
        <a:graphic>
          <a:graphicData uri="http://schemas.openxmlformats.org/presentationml/2006/ole">
            <mc:AlternateContent xmlns:mc="http://schemas.openxmlformats.org/markup-compatibility/2006">
              <mc:Choice xmlns:v="urn:schemas-microsoft-com:vml" Requires="v">
                <p:oleObj name="Equation" r:id="rId2" imgW="1143000" imgH="571320" progId="Equation.DSMT4">
                  <p:embed/>
                </p:oleObj>
              </mc:Choice>
              <mc:Fallback>
                <p:oleObj name="Equation" r:id="rId2" imgW="1143000" imgH="571320" progId="Equation.DSMT4">
                  <p:embed/>
                  <p:pic>
                    <p:nvPicPr>
                      <p:cNvPr id="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46837" y="1303465"/>
                        <a:ext cx="11430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37" name="Object 5"/>
          <p:cNvGraphicFramePr>
            <a:graphicFrameLocks noChangeAspect="1"/>
          </p:cNvGraphicFramePr>
          <p:nvPr>
            <p:extLst>
              <p:ext uri="{D42A27DB-BD31-4B8C-83A1-F6EECF244321}">
                <p14:modId xmlns:p14="http://schemas.microsoft.com/office/powerpoint/2010/main" val="4154285992"/>
              </p:ext>
            </p:extLst>
          </p:nvPr>
        </p:nvGraphicFramePr>
        <p:xfrm>
          <a:off x="2673350" y="2524982"/>
          <a:ext cx="3797300" cy="787400"/>
        </p:xfrm>
        <a:graphic>
          <a:graphicData uri="http://schemas.openxmlformats.org/presentationml/2006/ole">
            <mc:AlternateContent xmlns:mc="http://schemas.openxmlformats.org/markup-compatibility/2006">
              <mc:Choice xmlns:v="urn:schemas-microsoft-com:vml" Requires="v">
                <p:oleObj name="Equation" r:id="rId4" imgW="3797280" imgH="787320" progId="Equation.DSMT4">
                  <p:embed/>
                </p:oleObj>
              </mc:Choice>
              <mc:Fallback>
                <p:oleObj name="Equation" r:id="rId4" imgW="3797280" imgH="78732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73350" y="2524982"/>
                        <a:ext cx="3797300" cy="78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Theorem: Basic Limit Laws</a:t>
            </a:r>
          </a:p>
        </p:txBody>
      </p:sp>
      <p:sp>
        <p:nvSpPr>
          <p:cNvPr id="3" name="Content Placeholder 2"/>
          <p:cNvSpPr>
            <a:spLocks noGrp="1"/>
          </p:cNvSpPr>
          <p:nvPr>
            <p:ph idx="1"/>
          </p:nvPr>
        </p:nvSpPr>
        <p:spPr>
          <a:solidFill>
            <a:srgbClr val="FFFFCC"/>
          </a:solidFill>
          <a:ln w="28575">
            <a:solidFill>
              <a:schemeClr val="tx1"/>
            </a:solidFill>
          </a:ln>
        </p:spPr>
        <p:txBody>
          <a:bodyPr>
            <a:normAutofit/>
          </a:bodyPr>
          <a:lstStyle/>
          <a:p>
            <a:r>
              <a:rPr lang="en-US" dirty="0">
                <a:solidFill>
                  <a:schemeClr val="tx1"/>
                </a:solidFill>
              </a:rPr>
              <a:t>Let </a:t>
            </a:r>
            <a:r>
              <a:rPr lang="en-US" i="1" dirty="0">
                <a:solidFill>
                  <a:schemeClr val="tx1"/>
                </a:solidFill>
              </a:rPr>
              <a:t>f</a:t>
            </a:r>
            <a:r>
              <a:rPr lang="en-US" dirty="0">
                <a:solidFill>
                  <a:schemeClr val="tx1"/>
                </a:solidFill>
              </a:rPr>
              <a:t> and </a:t>
            </a:r>
            <a:r>
              <a:rPr lang="en-US" i="1" dirty="0">
                <a:solidFill>
                  <a:schemeClr val="tx1"/>
                </a:solidFill>
              </a:rPr>
              <a:t>g</a:t>
            </a:r>
            <a:r>
              <a:rPr lang="en-US" dirty="0">
                <a:solidFill>
                  <a:schemeClr val="tx1"/>
                </a:solidFill>
              </a:rPr>
              <a:t> be two functions such that both                  </a:t>
            </a:r>
          </a:p>
          <a:p>
            <a:r>
              <a:rPr lang="en-US" dirty="0">
                <a:solidFill>
                  <a:schemeClr val="tx1"/>
                </a:solidFill>
              </a:rPr>
              <a:t>and                 exist, and let </a:t>
            </a:r>
            <a:r>
              <a:rPr lang="en-US" i="1" dirty="0">
                <a:solidFill>
                  <a:schemeClr val="tx1"/>
                </a:solidFill>
              </a:rPr>
              <a:t>k</a:t>
            </a:r>
            <a:r>
              <a:rPr lang="en-US" dirty="0">
                <a:solidFill>
                  <a:schemeClr val="tx1"/>
                </a:solidFill>
              </a:rPr>
              <a:t> be a fixed real number. </a:t>
            </a:r>
          </a:p>
          <a:p>
            <a:r>
              <a:rPr lang="en-US" dirty="0">
                <a:solidFill>
                  <a:schemeClr val="tx1"/>
                </a:solidFill>
              </a:rPr>
              <a:t>Then the following laws hold.</a:t>
            </a:r>
          </a:p>
          <a:p>
            <a:pPr>
              <a:tabLst>
                <a:tab pos="463550" algn="l"/>
              </a:tabLst>
            </a:pPr>
            <a:endParaRPr lang="en-US" sz="1000" dirty="0">
              <a:solidFill>
                <a:schemeClr val="tx1"/>
              </a:solidFill>
            </a:endParaRPr>
          </a:p>
          <a:p>
            <a:pPr>
              <a:tabLst>
                <a:tab pos="112713" algn="l"/>
              </a:tabLst>
            </a:pPr>
            <a:r>
              <a:rPr lang="en-US" b="1" dirty="0">
                <a:solidFill>
                  <a:schemeClr val="tx1"/>
                </a:solidFill>
              </a:rPr>
              <a:t>Sum Law	</a:t>
            </a:r>
          </a:p>
          <a:p>
            <a:pPr>
              <a:spcBef>
                <a:spcPts val="3000"/>
              </a:spcBef>
              <a:tabLst>
                <a:tab pos="112713" algn="l"/>
              </a:tabLst>
            </a:pPr>
            <a:r>
              <a:rPr lang="en-US" b="1" dirty="0">
                <a:solidFill>
                  <a:schemeClr val="tx1"/>
                </a:solidFill>
              </a:rPr>
              <a:t>Difference Law	</a:t>
            </a:r>
          </a:p>
          <a:p>
            <a:pPr>
              <a:spcBef>
                <a:spcPts val="3000"/>
              </a:spcBef>
              <a:tabLst>
                <a:tab pos="112713" algn="l"/>
              </a:tabLst>
            </a:pPr>
            <a:r>
              <a:rPr lang="en-US" b="1" dirty="0">
                <a:solidFill>
                  <a:schemeClr val="tx1"/>
                </a:solidFill>
              </a:rPr>
              <a:t>Constant Multiple Law</a:t>
            </a:r>
          </a:p>
        </p:txBody>
      </p:sp>
      <p:graphicFrame>
        <p:nvGraphicFramePr>
          <p:cNvPr id="1026" name="Object 2"/>
          <p:cNvGraphicFramePr>
            <a:graphicFrameLocks noChangeAspect="1"/>
          </p:cNvGraphicFramePr>
          <p:nvPr>
            <p:extLst>
              <p:ext uri="{D42A27DB-BD31-4B8C-83A1-F6EECF244321}">
                <p14:modId xmlns:p14="http://schemas.microsoft.com/office/powerpoint/2010/main" val="267707388"/>
              </p:ext>
            </p:extLst>
          </p:nvPr>
        </p:nvGraphicFramePr>
        <p:xfrm>
          <a:off x="6849745" y="1297916"/>
          <a:ext cx="1181100" cy="571500"/>
        </p:xfrm>
        <a:graphic>
          <a:graphicData uri="http://schemas.openxmlformats.org/presentationml/2006/ole">
            <mc:AlternateContent xmlns:mc="http://schemas.openxmlformats.org/markup-compatibility/2006">
              <mc:Choice xmlns:v="urn:schemas-microsoft-com:vml" Requires="v">
                <p:oleObj name="Equation" r:id="rId3" imgW="1180800" imgH="571320" progId="Equation.DSMT4">
                  <p:embed/>
                </p:oleObj>
              </mc:Choice>
              <mc:Fallback>
                <p:oleObj name="Equation" r:id="rId3" imgW="1180800" imgH="57132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49745" y="1297916"/>
                        <a:ext cx="11811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7" name="Object 3"/>
          <p:cNvGraphicFramePr>
            <a:graphicFrameLocks noChangeAspect="1"/>
          </p:cNvGraphicFramePr>
          <p:nvPr>
            <p:extLst>
              <p:ext uri="{D42A27DB-BD31-4B8C-83A1-F6EECF244321}">
                <p14:modId xmlns:p14="http://schemas.microsoft.com/office/powerpoint/2010/main" val="936458988"/>
              </p:ext>
            </p:extLst>
          </p:nvPr>
        </p:nvGraphicFramePr>
        <p:xfrm>
          <a:off x="1198245" y="1838936"/>
          <a:ext cx="1168400" cy="571500"/>
        </p:xfrm>
        <a:graphic>
          <a:graphicData uri="http://schemas.openxmlformats.org/presentationml/2006/ole">
            <mc:AlternateContent xmlns:mc="http://schemas.openxmlformats.org/markup-compatibility/2006">
              <mc:Choice xmlns:v="urn:schemas-microsoft-com:vml" Requires="v">
                <p:oleObj name="Equation" r:id="rId5" imgW="1168200" imgH="571320" progId="Equation.DSMT4">
                  <p:embed/>
                </p:oleObj>
              </mc:Choice>
              <mc:Fallback>
                <p:oleObj name="Equation" r:id="rId5" imgW="1168200" imgH="57132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98245" y="1838936"/>
                        <a:ext cx="11684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8" name="Object 4"/>
          <p:cNvGraphicFramePr>
            <a:graphicFrameLocks noChangeAspect="1"/>
          </p:cNvGraphicFramePr>
          <p:nvPr>
            <p:extLst>
              <p:ext uri="{D42A27DB-BD31-4B8C-83A1-F6EECF244321}">
                <p14:modId xmlns:p14="http://schemas.microsoft.com/office/powerpoint/2010/main" val="531180856"/>
              </p:ext>
            </p:extLst>
          </p:nvPr>
        </p:nvGraphicFramePr>
        <p:xfrm>
          <a:off x="3228455" y="2969260"/>
          <a:ext cx="5283200" cy="596900"/>
        </p:xfrm>
        <a:graphic>
          <a:graphicData uri="http://schemas.openxmlformats.org/presentationml/2006/ole">
            <mc:AlternateContent xmlns:mc="http://schemas.openxmlformats.org/markup-compatibility/2006">
              <mc:Choice xmlns:v="urn:schemas-microsoft-com:vml" Requires="v">
                <p:oleObj name="Equation" r:id="rId7" imgW="5283000" imgH="596880" progId="Equation.DSMT4">
                  <p:embed/>
                </p:oleObj>
              </mc:Choice>
              <mc:Fallback>
                <p:oleObj name="Equation" r:id="rId7" imgW="5283000" imgH="5968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228455" y="2969260"/>
                        <a:ext cx="52832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9" name="Object 5"/>
          <p:cNvGraphicFramePr>
            <a:graphicFrameLocks noChangeAspect="1"/>
          </p:cNvGraphicFramePr>
          <p:nvPr>
            <p:extLst>
              <p:ext uri="{D42A27DB-BD31-4B8C-83A1-F6EECF244321}">
                <p14:modId xmlns:p14="http://schemas.microsoft.com/office/powerpoint/2010/main" val="4043825495"/>
              </p:ext>
            </p:extLst>
          </p:nvPr>
        </p:nvGraphicFramePr>
        <p:xfrm>
          <a:off x="3277870" y="3808754"/>
          <a:ext cx="5397500" cy="609600"/>
        </p:xfrm>
        <a:graphic>
          <a:graphicData uri="http://schemas.openxmlformats.org/presentationml/2006/ole">
            <mc:AlternateContent xmlns:mc="http://schemas.openxmlformats.org/markup-compatibility/2006">
              <mc:Choice xmlns:v="urn:schemas-microsoft-com:vml" Requires="v">
                <p:oleObj name="Equation" r:id="rId9" imgW="5397480" imgH="609480" progId="Equation.DSMT4">
                  <p:embed/>
                </p:oleObj>
              </mc:Choice>
              <mc:Fallback>
                <p:oleObj name="Equation" r:id="rId9" imgW="5397480" imgH="6094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277870" y="3808754"/>
                        <a:ext cx="53975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0" name="Object 6"/>
          <p:cNvGraphicFramePr>
            <a:graphicFrameLocks noChangeAspect="1"/>
          </p:cNvGraphicFramePr>
          <p:nvPr>
            <p:extLst>
              <p:ext uri="{D42A27DB-BD31-4B8C-83A1-F6EECF244321}">
                <p14:modId xmlns:p14="http://schemas.microsoft.com/office/powerpoint/2010/main" val="1181038002"/>
              </p:ext>
            </p:extLst>
          </p:nvPr>
        </p:nvGraphicFramePr>
        <p:xfrm>
          <a:off x="4138295" y="4601234"/>
          <a:ext cx="3302000" cy="609600"/>
        </p:xfrm>
        <a:graphic>
          <a:graphicData uri="http://schemas.openxmlformats.org/presentationml/2006/ole">
            <mc:AlternateContent xmlns:mc="http://schemas.openxmlformats.org/markup-compatibility/2006">
              <mc:Choice xmlns:v="urn:schemas-microsoft-com:vml" Requires="v">
                <p:oleObj name="Equation" r:id="rId11" imgW="3301920" imgH="609480" progId="Equation.DSMT4">
                  <p:embed/>
                </p:oleObj>
              </mc:Choice>
              <mc:Fallback>
                <p:oleObj name="Equation" r:id="rId11" imgW="3301920" imgH="60948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138295" y="4601234"/>
                        <a:ext cx="33020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Theorem: Polynomial Substitution Law</a:t>
            </a:r>
          </a:p>
        </p:txBody>
      </p:sp>
      <p:sp>
        <p:nvSpPr>
          <p:cNvPr id="3" name="Content Placeholder 2"/>
          <p:cNvSpPr>
            <a:spLocks noGrp="1"/>
          </p:cNvSpPr>
          <p:nvPr>
            <p:ph idx="1"/>
          </p:nvPr>
        </p:nvSpPr>
        <p:spPr>
          <a:xfrm>
            <a:off x="457200" y="1280160"/>
            <a:ext cx="8229600" cy="1996440"/>
          </a:xfrm>
          <a:solidFill>
            <a:srgbClr val="FFFFCC"/>
          </a:solidFill>
          <a:ln w="28575">
            <a:solidFill>
              <a:schemeClr val="tx1"/>
            </a:solidFill>
          </a:ln>
        </p:spPr>
        <p:txBody>
          <a:bodyPr>
            <a:noAutofit/>
          </a:bodyPr>
          <a:lstStyle/>
          <a:p>
            <a:r>
              <a:rPr lang="en-US" dirty="0">
                <a:solidFill>
                  <a:schemeClr val="tx1"/>
                </a:solidFill>
              </a:rPr>
              <a:t>Let </a:t>
            </a:r>
            <a:r>
              <a:rPr lang="en-US" i="1" dirty="0">
                <a:solidFill>
                  <a:schemeClr val="tx1"/>
                </a:solidFill>
              </a:rPr>
              <a:t>p</a:t>
            </a:r>
            <a:r>
              <a:rPr lang="en-US" dirty="0">
                <a:solidFill>
                  <a:schemeClr val="tx1"/>
                </a:solidFill>
              </a:rPr>
              <a:t> be a polynomial function. Then</a:t>
            </a:r>
            <a:endParaRPr lang="en-US" b="1" dirty="0">
              <a:solidFill>
                <a:schemeClr val="tx1"/>
              </a:solidFill>
            </a:endParaRPr>
          </a:p>
        </p:txBody>
      </p:sp>
      <p:graphicFrame>
        <p:nvGraphicFramePr>
          <p:cNvPr id="19460" name="Object 4"/>
          <p:cNvGraphicFramePr>
            <a:graphicFrameLocks noChangeAspect="1"/>
          </p:cNvGraphicFramePr>
          <p:nvPr>
            <p:extLst>
              <p:ext uri="{D42A27DB-BD31-4B8C-83A1-F6EECF244321}">
                <p14:modId xmlns:p14="http://schemas.microsoft.com/office/powerpoint/2010/main" val="3940621459"/>
              </p:ext>
            </p:extLst>
          </p:nvPr>
        </p:nvGraphicFramePr>
        <p:xfrm>
          <a:off x="3448050" y="2259330"/>
          <a:ext cx="2247900" cy="571500"/>
        </p:xfrm>
        <a:graphic>
          <a:graphicData uri="http://schemas.openxmlformats.org/presentationml/2006/ole">
            <mc:AlternateContent xmlns:mc="http://schemas.openxmlformats.org/markup-compatibility/2006">
              <mc:Choice xmlns:v="urn:schemas-microsoft-com:vml" Requires="v">
                <p:oleObj name="Equation" r:id="rId2" imgW="2247840" imgH="571320" progId="Equation.DSMT4">
                  <p:embed/>
                </p:oleObj>
              </mc:Choice>
              <mc:Fallback>
                <p:oleObj name="Equation" r:id="rId2" imgW="2247840" imgH="571320" progId="Equation.DSMT4">
                  <p:embed/>
                  <p:pic>
                    <p:nvPicPr>
                      <p:cNvPr id="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48050" y="2259330"/>
                        <a:ext cx="22479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Theorem: Rational Function Substitution Law</a:t>
            </a:r>
          </a:p>
        </p:txBody>
      </p:sp>
      <p:sp>
        <p:nvSpPr>
          <p:cNvPr id="3" name="Content Placeholder 2"/>
          <p:cNvSpPr>
            <a:spLocks noGrp="1"/>
          </p:cNvSpPr>
          <p:nvPr>
            <p:ph idx="1"/>
          </p:nvPr>
        </p:nvSpPr>
        <p:spPr>
          <a:xfrm>
            <a:off x="457200" y="1280160"/>
            <a:ext cx="8229600" cy="2301240"/>
          </a:xfrm>
          <a:solidFill>
            <a:srgbClr val="FFFFCC"/>
          </a:solidFill>
          <a:ln w="28575">
            <a:solidFill>
              <a:schemeClr val="tx1"/>
            </a:solidFill>
          </a:ln>
        </p:spPr>
        <p:txBody>
          <a:bodyPr>
            <a:noAutofit/>
          </a:bodyPr>
          <a:lstStyle/>
          <a:p>
            <a:r>
              <a:rPr lang="en-US" dirty="0">
                <a:solidFill>
                  <a:schemeClr val="tx1"/>
                </a:solidFill>
              </a:rPr>
              <a:t>Let </a:t>
            </a:r>
            <a:r>
              <a:rPr lang="en-US" i="1" dirty="0">
                <a:solidFill>
                  <a:schemeClr val="tx1"/>
                </a:solidFill>
              </a:rPr>
              <a:t>p</a:t>
            </a:r>
            <a:r>
              <a:rPr lang="en-US" dirty="0">
                <a:solidFill>
                  <a:schemeClr val="tx1"/>
                </a:solidFill>
              </a:rPr>
              <a:t> and </a:t>
            </a:r>
            <a:r>
              <a:rPr lang="en-US" i="1" dirty="0">
                <a:solidFill>
                  <a:schemeClr val="tx1"/>
                </a:solidFill>
              </a:rPr>
              <a:t>q</a:t>
            </a:r>
            <a:r>
              <a:rPr lang="en-US" dirty="0">
                <a:solidFill>
                  <a:schemeClr val="tx1"/>
                </a:solidFill>
              </a:rPr>
              <a:t> be polynomial functions. Then if</a:t>
            </a:r>
          </a:p>
          <a:p>
            <a:endParaRPr lang="en-US" b="1" dirty="0">
              <a:solidFill>
                <a:schemeClr val="tx1"/>
              </a:solidFill>
            </a:endParaRPr>
          </a:p>
        </p:txBody>
      </p:sp>
      <p:graphicFrame>
        <p:nvGraphicFramePr>
          <p:cNvPr id="20483" name="Object 3"/>
          <p:cNvGraphicFramePr>
            <a:graphicFrameLocks noChangeAspect="1"/>
          </p:cNvGraphicFramePr>
          <p:nvPr>
            <p:extLst>
              <p:ext uri="{D42A27DB-BD31-4B8C-83A1-F6EECF244321}">
                <p14:modId xmlns:p14="http://schemas.microsoft.com/office/powerpoint/2010/main" val="3218001313"/>
              </p:ext>
            </p:extLst>
          </p:nvPr>
        </p:nvGraphicFramePr>
        <p:xfrm>
          <a:off x="7078275" y="1325880"/>
          <a:ext cx="1257300" cy="469900"/>
        </p:xfrm>
        <a:graphic>
          <a:graphicData uri="http://schemas.openxmlformats.org/presentationml/2006/ole">
            <mc:AlternateContent xmlns:mc="http://schemas.openxmlformats.org/markup-compatibility/2006">
              <mc:Choice xmlns:v="urn:schemas-microsoft-com:vml" Requires="v">
                <p:oleObj name="Equation" r:id="rId2" imgW="1257120" imgH="469800" progId="Equation.DSMT4">
                  <p:embed/>
                </p:oleObj>
              </mc:Choice>
              <mc:Fallback>
                <p:oleObj name="Equation" r:id="rId2" imgW="1257120" imgH="4698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78275" y="1325880"/>
                        <a:ext cx="1257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484" name="Object 4"/>
          <p:cNvGraphicFramePr>
            <a:graphicFrameLocks noChangeAspect="1"/>
          </p:cNvGraphicFramePr>
          <p:nvPr>
            <p:extLst>
              <p:ext uri="{D42A27DB-BD31-4B8C-83A1-F6EECF244321}">
                <p14:modId xmlns:p14="http://schemas.microsoft.com/office/powerpoint/2010/main" val="2833104149"/>
              </p:ext>
            </p:extLst>
          </p:nvPr>
        </p:nvGraphicFramePr>
        <p:xfrm>
          <a:off x="3397250" y="2133600"/>
          <a:ext cx="2349500" cy="1016000"/>
        </p:xfrm>
        <a:graphic>
          <a:graphicData uri="http://schemas.openxmlformats.org/presentationml/2006/ole">
            <mc:AlternateContent xmlns:mc="http://schemas.openxmlformats.org/markup-compatibility/2006">
              <mc:Choice xmlns:v="urn:schemas-microsoft-com:vml" Requires="v">
                <p:oleObj name="Equation" r:id="rId4" imgW="2349360" imgH="1015920" progId="Equation.DSMT4">
                  <p:embed/>
                </p:oleObj>
              </mc:Choice>
              <mc:Fallback>
                <p:oleObj name="Equation" r:id="rId4" imgW="2349360" imgH="101592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97250" y="2133600"/>
                        <a:ext cx="2349500" cy="101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Using Limit Laws to Find Limits</a:t>
            </a:r>
          </a:p>
        </p:txBody>
      </p:sp>
      <p:sp>
        <p:nvSpPr>
          <p:cNvPr id="3" name="Content Placeholder 2"/>
          <p:cNvSpPr>
            <a:spLocks noGrp="1"/>
          </p:cNvSpPr>
          <p:nvPr>
            <p:ph idx="1"/>
          </p:nvPr>
        </p:nvSpPr>
        <p:spPr/>
        <p:txBody>
          <a:bodyPr/>
          <a:lstStyle/>
          <a:p>
            <a:r>
              <a:rPr lang="en-US" dirty="0"/>
              <a:t>Find the following limits.</a:t>
            </a:r>
          </a:p>
          <a:p>
            <a:pPr>
              <a:tabLst>
                <a:tab pos="4121150" algn="l"/>
              </a:tabLst>
            </a:pPr>
            <a:endParaRPr lang="en-ZW" sz="1500" b="1" dirty="0"/>
          </a:p>
          <a:p>
            <a:pPr>
              <a:tabLst>
                <a:tab pos="4121150" algn="l"/>
              </a:tabLst>
            </a:pPr>
            <a:r>
              <a:rPr lang="en-ZW" b="1" dirty="0"/>
              <a:t>a.	b.</a:t>
            </a:r>
          </a:p>
          <a:p>
            <a:pPr>
              <a:tabLst>
                <a:tab pos="4121150" algn="l"/>
              </a:tabLst>
            </a:pPr>
            <a:endParaRPr lang="en-ZW" sz="2000" b="1" dirty="0"/>
          </a:p>
          <a:p>
            <a:pPr>
              <a:tabLst>
                <a:tab pos="4121150" algn="l"/>
              </a:tabLst>
            </a:pPr>
            <a:r>
              <a:rPr lang="en-ZW" b="1" dirty="0"/>
              <a:t>c.	d.</a:t>
            </a:r>
          </a:p>
          <a:p>
            <a:pPr>
              <a:tabLst>
                <a:tab pos="4121150" algn="l"/>
              </a:tabLst>
            </a:pPr>
            <a:endParaRPr lang="en-ZW" b="1" dirty="0"/>
          </a:p>
        </p:txBody>
      </p:sp>
      <p:graphicFrame>
        <p:nvGraphicFramePr>
          <p:cNvPr id="21506" name="Object 2"/>
          <p:cNvGraphicFramePr>
            <a:graphicFrameLocks noChangeAspect="1"/>
          </p:cNvGraphicFramePr>
          <p:nvPr/>
        </p:nvGraphicFramePr>
        <p:xfrm>
          <a:off x="990600" y="2057400"/>
          <a:ext cx="2514600" cy="622300"/>
        </p:xfrm>
        <a:graphic>
          <a:graphicData uri="http://schemas.openxmlformats.org/presentationml/2006/ole">
            <mc:AlternateContent xmlns:mc="http://schemas.openxmlformats.org/markup-compatibility/2006">
              <mc:Choice xmlns:v="urn:schemas-microsoft-com:vml" Requires="v">
                <p:oleObj name="Equation" r:id="rId2" imgW="2514600" imgH="622080" progId="Equation.DSMT4">
                  <p:embed/>
                </p:oleObj>
              </mc:Choice>
              <mc:Fallback>
                <p:oleObj name="Equation" r:id="rId2" imgW="2514600" imgH="622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0600" y="2057400"/>
                        <a:ext cx="25146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507" name="Object 3"/>
          <p:cNvGraphicFramePr>
            <a:graphicFrameLocks noChangeAspect="1"/>
          </p:cNvGraphicFramePr>
          <p:nvPr/>
        </p:nvGraphicFramePr>
        <p:xfrm>
          <a:off x="5143500" y="2057400"/>
          <a:ext cx="3543300" cy="622300"/>
        </p:xfrm>
        <a:graphic>
          <a:graphicData uri="http://schemas.openxmlformats.org/presentationml/2006/ole">
            <mc:AlternateContent xmlns:mc="http://schemas.openxmlformats.org/markup-compatibility/2006">
              <mc:Choice xmlns:v="urn:schemas-microsoft-com:vml" Requires="v">
                <p:oleObj name="Equation" r:id="rId4" imgW="3543120" imgH="622080" progId="Equation.DSMT4">
                  <p:embed/>
                </p:oleObj>
              </mc:Choice>
              <mc:Fallback>
                <p:oleObj name="Equation" r:id="rId4" imgW="3543120" imgH="6220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143500" y="2057400"/>
                        <a:ext cx="35433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508" name="Object 4"/>
          <p:cNvGraphicFramePr>
            <a:graphicFrameLocks noChangeAspect="1"/>
          </p:cNvGraphicFramePr>
          <p:nvPr/>
        </p:nvGraphicFramePr>
        <p:xfrm>
          <a:off x="979311" y="2770011"/>
          <a:ext cx="1371600" cy="876300"/>
        </p:xfrm>
        <a:graphic>
          <a:graphicData uri="http://schemas.openxmlformats.org/presentationml/2006/ole">
            <mc:AlternateContent xmlns:mc="http://schemas.openxmlformats.org/markup-compatibility/2006">
              <mc:Choice xmlns:v="urn:schemas-microsoft-com:vml" Requires="v">
                <p:oleObj name="Equation" r:id="rId6" imgW="1371600" imgH="876240" progId="Equation.DSMT4">
                  <p:embed/>
                </p:oleObj>
              </mc:Choice>
              <mc:Fallback>
                <p:oleObj name="Equation" r:id="rId6" imgW="1371600" imgH="87624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79311" y="2770011"/>
                        <a:ext cx="13716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509" name="Object 5"/>
          <p:cNvGraphicFramePr>
            <a:graphicFrameLocks noChangeAspect="1"/>
          </p:cNvGraphicFramePr>
          <p:nvPr/>
        </p:nvGraphicFramePr>
        <p:xfrm>
          <a:off x="5207000" y="2747433"/>
          <a:ext cx="2184400" cy="876300"/>
        </p:xfrm>
        <a:graphic>
          <a:graphicData uri="http://schemas.openxmlformats.org/presentationml/2006/ole">
            <mc:AlternateContent xmlns:mc="http://schemas.openxmlformats.org/markup-compatibility/2006">
              <mc:Choice xmlns:v="urn:schemas-microsoft-com:vml" Requires="v">
                <p:oleObj name="Equation" r:id="rId8" imgW="2184120" imgH="876240" progId="Equation.DSMT4">
                  <p:embed/>
                </p:oleObj>
              </mc:Choice>
              <mc:Fallback>
                <p:oleObj name="Equation" r:id="rId8" imgW="2184120" imgH="87624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207000" y="2747433"/>
                        <a:ext cx="21844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Using Limit Laws to Find Limits (cont.)</a:t>
            </a:r>
          </a:p>
        </p:txBody>
      </p:sp>
      <p:sp>
        <p:nvSpPr>
          <p:cNvPr id="3" name="Content Placeholder 2"/>
          <p:cNvSpPr>
            <a:spLocks noGrp="1"/>
          </p:cNvSpPr>
          <p:nvPr>
            <p:ph idx="1"/>
          </p:nvPr>
        </p:nvSpPr>
        <p:spPr/>
        <p:txBody>
          <a:bodyPr/>
          <a:lstStyle/>
          <a:p>
            <a:r>
              <a:rPr lang="en-US" b="1" dirty="0"/>
              <a:t>Solution</a:t>
            </a:r>
          </a:p>
          <a:p>
            <a:pPr>
              <a:tabLst>
                <a:tab pos="463550" algn="l"/>
              </a:tabLst>
            </a:pPr>
            <a:r>
              <a:rPr lang="en-US" b="1" dirty="0"/>
              <a:t>a.	</a:t>
            </a:r>
            <a:r>
              <a:rPr lang="en-US" dirty="0"/>
              <a:t>First, using the Sum and Difference Laws, we obtain </a:t>
            </a:r>
          </a:p>
          <a:p>
            <a:endParaRPr lang="en-ZW" dirty="0"/>
          </a:p>
          <a:p>
            <a:endParaRPr lang="en-ZW" dirty="0"/>
          </a:p>
          <a:p>
            <a:endParaRPr lang="en-ZW" dirty="0"/>
          </a:p>
          <a:p>
            <a:r>
              <a:rPr lang="en-US" dirty="0"/>
              <a:t>where in the last step we used the Constant Multiple Law. Next, the Positive Integer Power Law comes to bear. </a:t>
            </a:r>
          </a:p>
        </p:txBody>
      </p:sp>
      <p:graphicFrame>
        <p:nvGraphicFramePr>
          <p:cNvPr id="22540" name="Object 12"/>
          <p:cNvGraphicFramePr>
            <a:graphicFrameLocks noChangeAspect="1"/>
          </p:cNvGraphicFramePr>
          <p:nvPr/>
        </p:nvGraphicFramePr>
        <p:xfrm>
          <a:off x="1183944" y="2452048"/>
          <a:ext cx="2540000" cy="622300"/>
        </p:xfrm>
        <a:graphic>
          <a:graphicData uri="http://schemas.openxmlformats.org/presentationml/2006/ole">
            <mc:AlternateContent xmlns:mc="http://schemas.openxmlformats.org/markup-compatibility/2006">
              <mc:Choice xmlns:v="urn:schemas-microsoft-com:vml" Requires="v">
                <p:oleObj name="Equation" r:id="rId2" imgW="2539800" imgH="622080" progId="Equation.DSMT4">
                  <p:embed/>
                </p:oleObj>
              </mc:Choice>
              <mc:Fallback>
                <p:oleObj name="Equation" r:id="rId2" imgW="2539800" imgH="622080" progId="Equation.DSMT4">
                  <p:embed/>
                  <p:pic>
                    <p:nvPicPr>
                      <p:cNvPr id="0" name="Picture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83944" y="2452048"/>
                        <a:ext cx="25400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541" name="Object 13"/>
          <p:cNvGraphicFramePr>
            <a:graphicFrameLocks noChangeAspect="1"/>
          </p:cNvGraphicFramePr>
          <p:nvPr/>
        </p:nvGraphicFramePr>
        <p:xfrm>
          <a:off x="3761096" y="2452048"/>
          <a:ext cx="4254500" cy="622300"/>
        </p:xfrm>
        <a:graphic>
          <a:graphicData uri="http://schemas.openxmlformats.org/presentationml/2006/ole">
            <mc:AlternateContent xmlns:mc="http://schemas.openxmlformats.org/markup-compatibility/2006">
              <mc:Choice xmlns:v="urn:schemas-microsoft-com:vml" Requires="v">
                <p:oleObj name="Equation" r:id="rId4" imgW="4254480" imgH="622080" progId="Equation.DSMT4">
                  <p:embed/>
                </p:oleObj>
              </mc:Choice>
              <mc:Fallback>
                <p:oleObj name="Equation" r:id="rId4" imgW="4254480" imgH="622080" progId="Equation.DSMT4">
                  <p:embed/>
                  <p:pic>
                    <p:nvPicPr>
                      <p:cNvPr id="0" name="Picture 1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61096" y="2452048"/>
                        <a:ext cx="42545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542" name="Object 14"/>
          <p:cNvGraphicFramePr>
            <a:graphicFrameLocks noChangeAspect="1"/>
          </p:cNvGraphicFramePr>
          <p:nvPr/>
        </p:nvGraphicFramePr>
        <p:xfrm>
          <a:off x="3774744" y="3219736"/>
          <a:ext cx="3136900" cy="584200"/>
        </p:xfrm>
        <a:graphic>
          <a:graphicData uri="http://schemas.openxmlformats.org/presentationml/2006/ole">
            <mc:AlternateContent xmlns:mc="http://schemas.openxmlformats.org/markup-compatibility/2006">
              <mc:Choice xmlns:v="urn:schemas-microsoft-com:vml" Requires="v">
                <p:oleObj name="Equation" r:id="rId6" imgW="3136680" imgH="583920" progId="Equation.DSMT4">
                  <p:embed/>
                </p:oleObj>
              </mc:Choice>
              <mc:Fallback>
                <p:oleObj name="Equation" r:id="rId6" imgW="3136680" imgH="583920" progId="Equation.DSMT4">
                  <p:embed/>
                  <p:pic>
                    <p:nvPicPr>
                      <p:cNvPr id="0" name="Picture 1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774744" y="3219736"/>
                        <a:ext cx="3136900"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54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54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254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Using Limit Laws to Find Limits (cont.)</a:t>
            </a:r>
          </a:p>
        </p:txBody>
      </p:sp>
      <p:sp>
        <p:nvSpPr>
          <p:cNvPr id="3" name="Content Placeholder 2"/>
          <p:cNvSpPr>
            <a:spLocks noGrp="1"/>
          </p:cNvSpPr>
          <p:nvPr>
            <p:ph idx="1"/>
          </p:nvPr>
        </p:nvSpPr>
        <p:spPr>
          <a:xfrm>
            <a:off x="457200" y="1280160"/>
            <a:ext cx="8229600" cy="4659737"/>
          </a:xfrm>
        </p:spPr>
        <p:txBody>
          <a:bodyPr>
            <a:spAutoFit/>
          </a:bodyPr>
          <a:lstStyle/>
          <a:p>
            <a:endParaRPr lang="en-US" dirty="0"/>
          </a:p>
          <a:p>
            <a:endParaRPr lang="en-US" dirty="0"/>
          </a:p>
          <a:p>
            <a:endParaRPr lang="en-US" dirty="0"/>
          </a:p>
          <a:p>
            <a:r>
              <a:rPr lang="en-US" dirty="0"/>
              <a:t>Notice that our repeated application of the various rules eventually led us to finding the limit by simply substituting </a:t>
            </a:r>
            <a:r>
              <a:rPr lang="en-US" i="1" dirty="0"/>
              <a:t>x</a:t>
            </a:r>
            <a:r>
              <a:rPr lang="en-US" dirty="0"/>
              <a:t> </a:t>
            </a:r>
            <a:r>
              <a:rPr lang="en-US" dirty="0">
                <a:latin typeface="Symbol" pitchFamily="18" charset="2"/>
              </a:rPr>
              <a:t>=</a:t>
            </a:r>
            <a:r>
              <a:rPr lang="en-US" dirty="0"/>
              <a:t> 2 into the polynomial. This is exactly what the Polynomial Substitution Law allows us to do; so henceforth we don’t even have to go through the above, somewhat lengthy, process when finding the limits of polynomials.</a:t>
            </a:r>
          </a:p>
        </p:txBody>
      </p:sp>
      <p:graphicFrame>
        <p:nvGraphicFramePr>
          <p:cNvPr id="40961" name="Object 1"/>
          <p:cNvGraphicFramePr>
            <a:graphicFrameLocks noChangeAspect="1"/>
          </p:cNvGraphicFramePr>
          <p:nvPr/>
        </p:nvGraphicFramePr>
        <p:xfrm>
          <a:off x="685800" y="1458912"/>
          <a:ext cx="2794000" cy="584200"/>
        </p:xfrm>
        <a:graphic>
          <a:graphicData uri="http://schemas.openxmlformats.org/presentationml/2006/ole">
            <mc:AlternateContent xmlns:mc="http://schemas.openxmlformats.org/markup-compatibility/2006">
              <mc:Choice xmlns:v="urn:schemas-microsoft-com:vml" Requires="v">
                <p:oleObj name="Equation" r:id="rId2" imgW="2793960" imgH="583920" progId="Equation.DSMT4">
                  <p:embed/>
                </p:oleObj>
              </mc:Choice>
              <mc:Fallback>
                <p:oleObj name="Equation" r:id="rId2" imgW="2793960" imgH="583920" progId="Equation.DSMT4">
                  <p:embed/>
                  <p:pic>
                    <p:nvPicPr>
                      <p:cNvPr id="0"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0" y="1458912"/>
                        <a:ext cx="2794000"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0962" name="Object 2"/>
          <p:cNvGraphicFramePr>
            <a:graphicFrameLocks noChangeAspect="1"/>
          </p:cNvGraphicFramePr>
          <p:nvPr/>
        </p:nvGraphicFramePr>
        <p:xfrm>
          <a:off x="3627438" y="1295400"/>
          <a:ext cx="3543300" cy="787400"/>
        </p:xfrm>
        <a:graphic>
          <a:graphicData uri="http://schemas.openxmlformats.org/presentationml/2006/ole">
            <mc:AlternateContent xmlns:mc="http://schemas.openxmlformats.org/markup-compatibility/2006">
              <mc:Choice xmlns:v="urn:schemas-microsoft-com:vml" Requires="v">
                <p:oleObj name="Equation" r:id="rId4" imgW="3543120" imgH="787320" progId="Equation.DSMT4">
                  <p:embed/>
                </p:oleObj>
              </mc:Choice>
              <mc:Fallback>
                <p:oleObj name="Equation" r:id="rId4" imgW="3543120" imgH="787320" progId="Equation.DSMT4">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27438" y="1295400"/>
                        <a:ext cx="3543300" cy="78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0963" name="Object 3"/>
          <p:cNvGraphicFramePr>
            <a:graphicFrameLocks noChangeAspect="1"/>
          </p:cNvGraphicFramePr>
          <p:nvPr/>
        </p:nvGraphicFramePr>
        <p:xfrm>
          <a:off x="3627438" y="2220912"/>
          <a:ext cx="2590800" cy="533400"/>
        </p:xfrm>
        <a:graphic>
          <a:graphicData uri="http://schemas.openxmlformats.org/presentationml/2006/ole">
            <mc:AlternateContent xmlns:mc="http://schemas.openxmlformats.org/markup-compatibility/2006">
              <mc:Choice xmlns:v="urn:schemas-microsoft-com:vml" Requires="v">
                <p:oleObj name="Equation" r:id="rId6" imgW="2590560" imgH="533160" progId="Equation.DSMT4">
                  <p:embed/>
                </p:oleObj>
              </mc:Choice>
              <mc:Fallback>
                <p:oleObj name="Equation" r:id="rId6" imgW="2590560" imgH="533160" progId="Equation.DSMT4">
                  <p:embed/>
                  <p:pic>
                    <p:nvPicPr>
                      <p:cNvPr id="0"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627438" y="2220912"/>
                        <a:ext cx="25908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0964" name="Object 4"/>
          <p:cNvGraphicFramePr>
            <a:graphicFrameLocks noChangeAspect="1"/>
          </p:cNvGraphicFramePr>
          <p:nvPr/>
        </p:nvGraphicFramePr>
        <p:xfrm>
          <a:off x="6298252" y="2351088"/>
          <a:ext cx="622300" cy="292100"/>
        </p:xfrm>
        <a:graphic>
          <a:graphicData uri="http://schemas.openxmlformats.org/presentationml/2006/ole">
            <mc:AlternateContent xmlns:mc="http://schemas.openxmlformats.org/markup-compatibility/2006">
              <mc:Choice xmlns:v="urn:schemas-microsoft-com:vml" Requires="v">
                <p:oleObj name="Equation" r:id="rId8" imgW="622080" imgH="291960" progId="Equation.DSMT4">
                  <p:embed/>
                </p:oleObj>
              </mc:Choice>
              <mc:Fallback>
                <p:oleObj name="Equation" r:id="rId8" imgW="622080" imgH="291960" progId="Equation.DSMT4">
                  <p:embed/>
                  <p:pic>
                    <p:nvPicPr>
                      <p:cNvPr id="0" name="Picture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298252" y="2351088"/>
                        <a:ext cx="622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096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096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096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Using Limit Laws to Find Limits (cont.)</a:t>
            </a:r>
          </a:p>
        </p:txBody>
      </p:sp>
      <p:sp>
        <p:nvSpPr>
          <p:cNvPr id="3" name="Content Placeholder 2"/>
          <p:cNvSpPr>
            <a:spLocks noGrp="1"/>
          </p:cNvSpPr>
          <p:nvPr>
            <p:ph idx="1"/>
          </p:nvPr>
        </p:nvSpPr>
        <p:spPr/>
        <p:txBody>
          <a:bodyPr/>
          <a:lstStyle/>
          <a:p>
            <a:pPr>
              <a:tabLst>
                <a:tab pos="463550" algn="l"/>
              </a:tabLst>
            </a:pPr>
            <a:r>
              <a:rPr lang="en-US" b="1" dirty="0"/>
              <a:t>b.	</a:t>
            </a:r>
            <a:r>
              <a:rPr lang="en-US" dirty="0"/>
              <a:t>In this case, we will simply use the Polynomial 	Substitution Law.</a:t>
            </a:r>
          </a:p>
        </p:txBody>
      </p:sp>
      <p:graphicFrame>
        <p:nvGraphicFramePr>
          <p:cNvPr id="27651" name="Object 3"/>
          <p:cNvGraphicFramePr>
            <a:graphicFrameLocks noChangeAspect="1"/>
          </p:cNvGraphicFramePr>
          <p:nvPr/>
        </p:nvGraphicFramePr>
        <p:xfrm>
          <a:off x="1143000" y="2438400"/>
          <a:ext cx="3556000" cy="622300"/>
        </p:xfrm>
        <a:graphic>
          <a:graphicData uri="http://schemas.openxmlformats.org/presentationml/2006/ole">
            <mc:AlternateContent xmlns:mc="http://schemas.openxmlformats.org/markup-compatibility/2006">
              <mc:Choice xmlns:v="urn:schemas-microsoft-com:vml" Requires="v">
                <p:oleObj name="Equation" r:id="rId2" imgW="3555720" imgH="622080" progId="Equation.DSMT4">
                  <p:embed/>
                </p:oleObj>
              </mc:Choice>
              <mc:Fallback>
                <p:oleObj name="Equation" r:id="rId2" imgW="3555720" imgH="62208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3000" y="2438400"/>
                        <a:ext cx="35560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7652" name="Object 4"/>
          <p:cNvGraphicFramePr>
            <a:graphicFrameLocks noChangeAspect="1"/>
          </p:cNvGraphicFramePr>
          <p:nvPr/>
        </p:nvGraphicFramePr>
        <p:xfrm>
          <a:off x="1981200" y="3155244"/>
          <a:ext cx="4394200" cy="558800"/>
        </p:xfrm>
        <a:graphic>
          <a:graphicData uri="http://schemas.openxmlformats.org/presentationml/2006/ole">
            <mc:AlternateContent xmlns:mc="http://schemas.openxmlformats.org/markup-compatibility/2006">
              <mc:Choice xmlns:v="urn:schemas-microsoft-com:vml" Requires="v">
                <p:oleObj name="Equation" r:id="rId4" imgW="4394160" imgH="558720" progId="Equation.DSMT4">
                  <p:embed/>
                </p:oleObj>
              </mc:Choice>
              <mc:Fallback>
                <p:oleObj name="Equation" r:id="rId4" imgW="4394160" imgH="55872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81200" y="3155244"/>
                        <a:ext cx="4394200" cy="55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7653" name="Object 5"/>
          <p:cNvGraphicFramePr>
            <a:graphicFrameLocks noChangeAspect="1"/>
          </p:cNvGraphicFramePr>
          <p:nvPr/>
        </p:nvGraphicFramePr>
        <p:xfrm>
          <a:off x="1981200" y="3843867"/>
          <a:ext cx="736600" cy="292100"/>
        </p:xfrm>
        <a:graphic>
          <a:graphicData uri="http://schemas.openxmlformats.org/presentationml/2006/ole">
            <mc:AlternateContent xmlns:mc="http://schemas.openxmlformats.org/markup-compatibility/2006">
              <mc:Choice xmlns:v="urn:schemas-microsoft-com:vml" Requires="v">
                <p:oleObj name="Equation" r:id="rId6" imgW="736560" imgH="291960" progId="Equation.DSMT4">
                  <p:embed/>
                </p:oleObj>
              </mc:Choice>
              <mc:Fallback>
                <p:oleObj name="Equation" r:id="rId6" imgW="736560" imgH="29196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81200" y="3843867"/>
                        <a:ext cx="736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765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765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765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Using Limit Laws to Find Limits (cont.)</a:t>
            </a:r>
          </a:p>
        </p:txBody>
      </p:sp>
      <p:sp>
        <p:nvSpPr>
          <p:cNvPr id="3" name="Content Placeholder 2"/>
          <p:cNvSpPr>
            <a:spLocks noGrp="1"/>
          </p:cNvSpPr>
          <p:nvPr>
            <p:ph idx="1"/>
          </p:nvPr>
        </p:nvSpPr>
        <p:spPr/>
        <p:txBody>
          <a:bodyPr/>
          <a:lstStyle/>
          <a:p>
            <a:pPr>
              <a:tabLst>
                <a:tab pos="463550" algn="l"/>
              </a:tabLst>
            </a:pPr>
            <a:r>
              <a:rPr lang="en-US" b="1" dirty="0"/>
              <a:t>c.	</a:t>
            </a:r>
            <a:r>
              <a:rPr lang="en-US" dirty="0"/>
              <a:t>Notice that our third limit is that of a rational 	function. Since both the numerator and 	denominator are polynomials, we can apply the 	Quotient Law combined with a repeated application 	of the Polynomial Substitution Law as follows.</a:t>
            </a:r>
          </a:p>
        </p:txBody>
      </p:sp>
      <p:graphicFrame>
        <p:nvGraphicFramePr>
          <p:cNvPr id="28677" name="Object 5"/>
          <p:cNvGraphicFramePr>
            <a:graphicFrameLocks noChangeAspect="1"/>
          </p:cNvGraphicFramePr>
          <p:nvPr/>
        </p:nvGraphicFramePr>
        <p:xfrm>
          <a:off x="1295400" y="3606800"/>
          <a:ext cx="1358900" cy="889000"/>
        </p:xfrm>
        <a:graphic>
          <a:graphicData uri="http://schemas.openxmlformats.org/presentationml/2006/ole">
            <mc:AlternateContent xmlns:mc="http://schemas.openxmlformats.org/markup-compatibility/2006">
              <mc:Choice xmlns:v="urn:schemas-microsoft-com:vml" Requires="v">
                <p:oleObj name="Equation" r:id="rId2" imgW="1358640" imgH="888840" progId="Equation.DSMT4">
                  <p:embed/>
                </p:oleObj>
              </mc:Choice>
              <mc:Fallback>
                <p:oleObj name="Equation" r:id="rId2" imgW="1358640" imgH="888840" progId="Equation.DSMT4">
                  <p:embed/>
                  <p:pic>
                    <p:nvPicPr>
                      <p:cNvPr id="0"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95400" y="3606800"/>
                        <a:ext cx="13589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8679" name="Object 7"/>
          <p:cNvGraphicFramePr>
            <a:graphicFrameLocks noChangeAspect="1"/>
          </p:cNvGraphicFramePr>
          <p:nvPr/>
        </p:nvGraphicFramePr>
        <p:xfrm>
          <a:off x="2743200" y="3461456"/>
          <a:ext cx="1892300" cy="1231900"/>
        </p:xfrm>
        <a:graphic>
          <a:graphicData uri="http://schemas.openxmlformats.org/presentationml/2006/ole">
            <mc:AlternateContent xmlns:mc="http://schemas.openxmlformats.org/markup-compatibility/2006">
              <mc:Choice xmlns:v="urn:schemas-microsoft-com:vml" Requires="v">
                <p:oleObj name="Equation" r:id="rId4" imgW="1892160" imgH="1231560" progId="Equation.DSMT4">
                  <p:embed/>
                </p:oleObj>
              </mc:Choice>
              <mc:Fallback>
                <p:oleObj name="Equation" r:id="rId4" imgW="1892160" imgH="1231560" progId="Equation.DSMT4">
                  <p:embed/>
                  <p:pic>
                    <p:nvPicPr>
                      <p:cNvPr id="0" name="Picture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43200" y="3461456"/>
                        <a:ext cx="1892300" cy="1231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8680" name="Object 8"/>
          <p:cNvGraphicFramePr>
            <a:graphicFrameLocks noChangeAspect="1"/>
          </p:cNvGraphicFramePr>
          <p:nvPr/>
        </p:nvGraphicFramePr>
        <p:xfrm>
          <a:off x="4722989" y="3603978"/>
          <a:ext cx="1308100" cy="889000"/>
        </p:xfrm>
        <a:graphic>
          <a:graphicData uri="http://schemas.openxmlformats.org/presentationml/2006/ole">
            <mc:AlternateContent xmlns:mc="http://schemas.openxmlformats.org/markup-compatibility/2006">
              <mc:Choice xmlns:v="urn:schemas-microsoft-com:vml" Requires="v">
                <p:oleObj name="Equation" r:id="rId6" imgW="1307880" imgH="888840" progId="Equation.DSMT4">
                  <p:embed/>
                </p:oleObj>
              </mc:Choice>
              <mc:Fallback>
                <p:oleObj name="Equation" r:id="rId6" imgW="1307880" imgH="888840" progId="Equation.DSMT4">
                  <p:embed/>
                  <p:pic>
                    <p:nvPicPr>
                      <p:cNvPr id="0" name="Picture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722989" y="3603978"/>
                        <a:ext cx="13081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8681" name="Object 9"/>
          <p:cNvGraphicFramePr>
            <a:graphicFrameLocks noChangeAspect="1"/>
          </p:cNvGraphicFramePr>
          <p:nvPr/>
        </p:nvGraphicFramePr>
        <p:xfrm>
          <a:off x="4735689" y="4800600"/>
          <a:ext cx="1003300" cy="838200"/>
        </p:xfrm>
        <a:graphic>
          <a:graphicData uri="http://schemas.openxmlformats.org/presentationml/2006/ole">
            <mc:AlternateContent xmlns:mc="http://schemas.openxmlformats.org/markup-compatibility/2006">
              <mc:Choice xmlns:v="urn:schemas-microsoft-com:vml" Requires="v">
                <p:oleObj name="Equation" r:id="rId8" imgW="1002960" imgH="838080" progId="Equation.DSMT4">
                  <p:embed/>
                </p:oleObj>
              </mc:Choice>
              <mc:Fallback>
                <p:oleObj name="Equation" r:id="rId8" imgW="1002960" imgH="838080" progId="Equation.DSMT4">
                  <p:embed/>
                  <p:pic>
                    <p:nvPicPr>
                      <p:cNvPr id="0" name="Picture 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735689" y="4800600"/>
                        <a:ext cx="1003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8682" name="Object 10"/>
          <p:cNvGraphicFramePr>
            <a:graphicFrameLocks noChangeAspect="1"/>
          </p:cNvGraphicFramePr>
          <p:nvPr/>
        </p:nvGraphicFramePr>
        <p:xfrm>
          <a:off x="5867400" y="4800600"/>
          <a:ext cx="685800" cy="838200"/>
        </p:xfrm>
        <a:graphic>
          <a:graphicData uri="http://schemas.openxmlformats.org/presentationml/2006/ole">
            <mc:AlternateContent xmlns:mc="http://schemas.openxmlformats.org/markup-compatibility/2006">
              <mc:Choice xmlns:v="urn:schemas-microsoft-com:vml" Requires="v">
                <p:oleObj name="Equation" r:id="rId10" imgW="685800" imgH="838080" progId="Equation.DSMT4">
                  <p:embed/>
                </p:oleObj>
              </mc:Choice>
              <mc:Fallback>
                <p:oleObj name="Equation" r:id="rId10" imgW="685800" imgH="838080" progId="Equation.DSMT4">
                  <p:embed/>
                  <p:pic>
                    <p:nvPicPr>
                      <p:cNvPr id="0" name="Picture 10"/>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867400" y="4800600"/>
                        <a:ext cx="685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867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867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868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868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868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Using Limit Laws to Find Limits (cont.)</a:t>
            </a:r>
          </a:p>
        </p:txBody>
      </p:sp>
      <p:sp>
        <p:nvSpPr>
          <p:cNvPr id="3" name="Content Placeholder 2"/>
          <p:cNvSpPr>
            <a:spLocks noGrp="1"/>
          </p:cNvSpPr>
          <p:nvPr>
            <p:ph idx="1"/>
          </p:nvPr>
        </p:nvSpPr>
        <p:spPr/>
        <p:txBody>
          <a:bodyPr/>
          <a:lstStyle/>
          <a:p>
            <a:pPr>
              <a:tabLst>
                <a:tab pos="463550" algn="l"/>
              </a:tabLst>
            </a:pPr>
            <a:r>
              <a:rPr lang="en-US" dirty="0"/>
              <a:t>Notice, however, that what we did was in effect substituting </a:t>
            </a:r>
            <a:r>
              <a:rPr lang="en-US" i="1" dirty="0"/>
              <a:t>x</a:t>
            </a:r>
            <a:r>
              <a:rPr lang="en-US" dirty="0"/>
              <a:t> = 3 into the given rational function. This is exactly what the Rational Function Substitution Law says we can always do unless the process results in a 0 denominator.</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Using Limit Laws to Find Limits (cont.)</a:t>
            </a:r>
          </a:p>
        </p:txBody>
      </p:sp>
      <p:sp>
        <p:nvSpPr>
          <p:cNvPr id="3" name="Content Placeholder 2"/>
          <p:cNvSpPr>
            <a:spLocks noGrp="1"/>
          </p:cNvSpPr>
          <p:nvPr>
            <p:ph idx="1"/>
          </p:nvPr>
        </p:nvSpPr>
        <p:spPr/>
        <p:txBody>
          <a:bodyPr/>
          <a:lstStyle/>
          <a:p>
            <a:pPr>
              <a:tabLst>
                <a:tab pos="463550" algn="l"/>
              </a:tabLst>
            </a:pPr>
            <a:r>
              <a:rPr lang="en-US" b="1" dirty="0"/>
              <a:t>d.	</a:t>
            </a:r>
            <a:r>
              <a:rPr lang="en-US" dirty="0"/>
              <a:t>This time, we will simply refer to the Rational 	Function Substitution Law.</a:t>
            </a:r>
          </a:p>
        </p:txBody>
      </p:sp>
      <p:graphicFrame>
        <p:nvGraphicFramePr>
          <p:cNvPr id="30722" name="Object 2"/>
          <p:cNvGraphicFramePr>
            <a:graphicFrameLocks noChangeAspect="1"/>
          </p:cNvGraphicFramePr>
          <p:nvPr/>
        </p:nvGraphicFramePr>
        <p:xfrm>
          <a:off x="1219200" y="2514600"/>
          <a:ext cx="2159000" cy="876300"/>
        </p:xfrm>
        <a:graphic>
          <a:graphicData uri="http://schemas.openxmlformats.org/presentationml/2006/ole">
            <mc:AlternateContent xmlns:mc="http://schemas.openxmlformats.org/markup-compatibility/2006">
              <mc:Choice xmlns:v="urn:schemas-microsoft-com:vml" Requires="v">
                <p:oleObj name="Equation" r:id="rId2" imgW="2158920" imgH="876240" progId="Equation.DSMT4">
                  <p:embed/>
                </p:oleObj>
              </mc:Choice>
              <mc:Fallback>
                <p:oleObj name="Equation" r:id="rId2" imgW="2158920" imgH="87624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19200" y="2514600"/>
                        <a:ext cx="21590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23" name="Object 3"/>
          <p:cNvGraphicFramePr>
            <a:graphicFrameLocks noChangeAspect="1"/>
          </p:cNvGraphicFramePr>
          <p:nvPr/>
        </p:nvGraphicFramePr>
        <p:xfrm>
          <a:off x="3505200" y="2427111"/>
          <a:ext cx="2362200" cy="965200"/>
        </p:xfrm>
        <a:graphic>
          <a:graphicData uri="http://schemas.openxmlformats.org/presentationml/2006/ole">
            <mc:AlternateContent xmlns:mc="http://schemas.openxmlformats.org/markup-compatibility/2006">
              <mc:Choice xmlns:v="urn:schemas-microsoft-com:vml" Requires="v">
                <p:oleObj name="Equation" r:id="rId4" imgW="2361960" imgH="965160" progId="Equation.DSMT4">
                  <p:embed/>
                </p:oleObj>
              </mc:Choice>
              <mc:Fallback>
                <p:oleObj name="Equation" r:id="rId4" imgW="2361960" imgH="96516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05200" y="2427111"/>
                        <a:ext cx="2362200" cy="96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24" name="Object 4"/>
          <p:cNvGraphicFramePr>
            <a:graphicFrameLocks noChangeAspect="1"/>
          </p:cNvGraphicFramePr>
          <p:nvPr/>
        </p:nvGraphicFramePr>
        <p:xfrm>
          <a:off x="3512256" y="3570111"/>
          <a:ext cx="723900" cy="825500"/>
        </p:xfrm>
        <a:graphic>
          <a:graphicData uri="http://schemas.openxmlformats.org/presentationml/2006/ole">
            <mc:AlternateContent xmlns:mc="http://schemas.openxmlformats.org/markup-compatibility/2006">
              <mc:Choice xmlns:v="urn:schemas-microsoft-com:vml" Requires="v">
                <p:oleObj name="Equation" r:id="rId6" imgW="723600" imgH="825480" progId="Equation.DSMT4">
                  <p:embed/>
                </p:oleObj>
              </mc:Choice>
              <mc:Fallback>
                <p:oleObj name="Equation" r:id="rId6" imgW="723600" imgH="82548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512256" y="3570111"/>
                        <a:ext cx="7239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25" name="Object 5"/>
          <p:cNvGraphicFramePr>
            <a:graphicFrameLocks noChangeAspect="1"/>
          </p:cNvGraphicFramePr>
          <p:nvPr/>
        </p:nvGraphicFramePr>
        <p:xfrm>
          <a:off x="4356100" y="3829755"/>
          <a:ext cx="673100" cy="279400"/>
        </p:xfrm>
        <a:graphic>
          <a:graphicData uri="http://schemas.openxmlformats.org/presentationml/2006/ole">
            <mc:AlternateContent xmlns:mc="http://schemas.openxmlformats.org/markup-compatibility/2006">
              <mc:Choice xmlns:v="urn:schemas-microsoft-com:vml" Requires="v">
                <p:oleObj name="Equation" r:id="rId8" imgW="672840" imgH="279360" progId="Equation.DSMT4">
                  <p:embed/>
                </p:oleObj>
              </mc:Choice>
              <mc:Fallback>
                <p:oleObj name="Equation" r:id="rId8" imgW="672840" imgH="27936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356100" y="3829755"/>
                        <a:ext cx="673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2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2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2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7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Using Limit Laws to Find Limits (cont.)</a:t>
            </a:r>
          </a:p>
        </p:txBody>
      </p:sp>
      <p:sp>
        <p:nvSpPr>
          <p:cNvPr id="3" name="Content Placeholder 2"/>
          <p:cNvSpPr>
            <a:spLocks noGrp="1"/>
          </p:cNvSpPr>
          <p:nvPr>
            <p:ph idx="1"/>
          </p:nvPr>
        </p:nvSpPr>
        <p:spPr/>
        <p:txBody>
          <a:bodyPr/>
          <a:lstStyle/>
          <a:p>
            <a:r>
              <a:rPr lang="en-US" dirty="0"/>
              <a:t>In summary, we wish to emphasize that when evaluating limits of a polynomial or rational function, our theorems allow for the calculation to be reduced to a simple matter of evaluating the function at the limit point. The only exception is for those </a:t>
            </a:r>
            <a:r>
              <a:rPr lang="en-US" i="1" dirty="0"/>
              <a:t>c</a:t>
            </a:r>
            <a:r>
              <a:rPr lang="en-US" dirty="0"/>
              <a:t>‑values that cause the denominator of a given rational limit to equal 0.</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Theorem: Basic Limit Laws (cont.)</a:t>
            </a:r>
          </a:p>
        </p:txBody>
      </p:sp>
      <p:sp>
        <p:nvSpPr>
          <p:cNvPr id="3" name="Content Placeholder 2"/>
          <p:cNvSpPr>
            <a:spLocks noGrp="1"/>
          </p:cNvSpPr>
          <p:nvPr>
            <p:ph idx="1"/>
          </p:nvPr>
        </p:nvSpPr>
        <p:spPr>
          <a:xfrm>
            <a:off x="457200" y="1280160"/>
            <a:ext cx="8229600" cy="3063240"/>
          </a:xfrm>
          <a:solidFill>
            <a:srgbClr val="FFFFCC"/>
          </a:solidFill>
          <a:ln w="28575">
            <a:solidFill>
              <a:schemeClr val="tx1"/>
            </a:solidFill>
          </a:ln>
        </p:spPr>
        <p:txBody>
          <a:bodyPr>
            <a:noAutofit/>
          </a:bodyPr>
          <a:lstStyle/>
          <a:p>
            <a:pPr>
              <a:tabLst>
                <a:tab pos="463550" algn="l"/>
              </a:tabLst>
            </a:pPr>
            <a:endParaRPr lang="en-US" sz="1000" dirty="0">
              <a:solidFill>
                <a:schemeClr val="tx1"/>
              </a:solidFill>
            </a:endParaRPr>
          </a:p>
          <a:p>
            <a:r>
              <a:rPr lang="en-US" b="1" dirty="0">
                <a:solidFill>
                  <a:schemeClr val="tx1"/>
                </a:solidFill>
              </a:rPr>
              <a:t>Product Law	</a:t>
            </a:r>
          </a:p>
          <a:p>
            <a:r>
              <a:rPr lang="en-US" b="1" dirty="0">
                <a:solidFill>
                  <a:schemeClr val="tx1"/>
                </a:solidFill>
              </a:rPr>
              <a:t>	</a:t>
            </a:r>
          </a:p>
          <a:p>
            <a:endParaRPr lang="en-US" sz="1000" dirty="0">
              <a:solidFill>
                <a:schemeClr val="tx1"/>
              </a:solidFill>
            </a:endParaRPr>
          </a:p>
          <a:p>
            <a:r>
              <a:rPr lang="en-US" b="1" dirty="0">
                <a:solidFill>
                  <a:schemeClr val="tx1"/>
                </a:solidFill>
              </a:rPr>
              <a:t>Quotient Law</a:t>
            </a:r>
          </a:p>
        </p:txBody>
      </p:sp>
      <p:graphicFrame>
        <p:nvGraphicFramePr>
          <p:cNvPr id="2055" name="Object 7"/>
          <p:cNvGraphicFramePr>
            <a:graphicFrameLocks noChangeAspect="1"/>
          </p:cNvGraphicFramePr>
          <p:nvPr>
            <p:extLst>
              <p:ext uri="{D42A27DB-BD31-4B8C-83A1-F6EECF244321}">
                <p14:modId xmlns:p14="http://schemas.microsoft.com/office/powerpoint/2010/main" val="3455737634"/>
              </p:ext>
            </p:extLst>
          </p:nvPr>
        </p:nvGraphicFramePr>
        <p:xfrm>
          <a:off x="2743200" y="1524000"/>
          <a:ext cx="4978400" cy="609600"/>
        </p:xfrm>
        <a:graphic>
          <a:graphicData uri="http://schemas.openxmlformats.org/presentationml/2006/ole">
            <mc:AlternateContent xmlns:mc="http://schemas.openxmlformats.org/markup-compatibility/2006">
              <mc:Choice xmlns:v="urn:schemas-microsoft-com:vml" Requires="v">
                <p:oleObj name="Equation" r:id="rId2" imgW="4978080" imgH="609480" progId="Equation.DSMT4">
                  <p:embed/>
                </p:oleObj>
              </mc:Choice>
              <mc:Fallback>
                <p:oleObj name="Equation" r:id="rId2" imgW="4978080" imgH="609480" progId="Equation.DSMT4">
                  <p:embed/>
                  <p:pic>
                    <p:nvPicPr>
                      <p:cNvPr id="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43200" y="1524000"/>
                        <a:ext cx="49784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6" name="Object 8"/>
          <p:cNvGraphicFramePr>
            <a:graphicFrameLocks noChangeAspect="1"/>
          </p:cNvGraphicFramePr>
          <p:nvPr>
            <p:extLst>
              <p:ext uri="{D42A27DB-BD31-4B8C-83A1-F6EECF244321}">
                <p14:modId xmlns:p14="http://schemas.microsoft.com/office/powerpoint/2010/main" val="1872757806"/>
              </p:ext>
            </p:extLst>
          </p:nvPr>
        </p:nvGraphicFramePr>
        <p:xfrm>
          <a:off x="2747010" y="2392680"/>
          <a:ext cx="5918200" cy="1193800"/>
        </p:xfrm>
        <a:graphic>
          <a:graphicData uri="http://schemas.openxmlformats.org/presentationml/2006/ole">
            <mc:AlternateContent xmlns:mc="http://schemas.openxmlformats.org/markup-compatibility/2006">
              <mc:Choice xmlns:v="urn:schemas-microsoft-com:vml" Requires="v">
                <p:oleObj name="Equation" r:id="rId4" imgW="5918040" imgH="1193760" progId="Equation.DSMT4">
                  <p:embed/>
                </p:oleObj>
              </mc:Choice>
              <mc:Fallback>
                <p:oleObj name="Equation" r:id="rId4" imgW="5918040" imgH="1193760" progId="Equation.DSMT4">
                  <p:embed/>
                  <p:pic>
                    <p:nvPicPr>
                      <p:cNvPr id="0" name="Picture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47010" y="2392680"/>
                        <a:ext cx="5918200" cy="1193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Theorem: Positive Integer Root Law</a:t>
            </a:r>
          </a:p>
        </p:txBody>
      </p:sp>
      <p:sp>
        <p:nvSpPr>
          <p:cNvPr id="3" name="Content Placeholder 2"/>
          <p:cNvSpPr>
            <a:spLocks noGrp="1"/>
          </p:cNvSpPr>
          <p:nvPr>
            <p:ph idx="1"/>
          </p:nvPr>
        </p:nvSpPr>
        <p:spPr>
          <a:xfrm>
            <a:off x="457200" y="1280160"/>
            <a:ext cx="8229600" cy="3368040"/>
          </a:xfrm>
          <a:solidFill>
            <a:srgbClr val="FFFFCC"/>
          </a:solidFill>
          <a:ln w="28575">
            <a:solidFill>
              <a:schemeClr val="tx1"/>
            </a:solidFill>
          </a:ln>
        </p:spPr>
        <p:txBody>
          <a:bodyPr>
            <a:normAutofit/>
          </a:bodyPr>
          <a:lstStyle/>
          <a:p>
            <a:r>
              <a:rPr lang="en-US" dirty="0">
                <a:solidFill>
                  <a:schemeClr val="tx1"/>
                </a:solidFill>
              </a:rPr>
              <a:t>Let </a:t>
            </a:r>
            <a:r>
              <a:rPr lang="en-US" i="1" dirty="0">
                <a:solidFill>
                  <a:schemeClr val="tx1"/>
                </a:solidFill>
              </a:rPr>
              <a:t>f</a:t>
            </a:r>
            <a:r>
              <a:rPr lang="en-US" dirty="0">
                <a:solidFill>
                  <a:schemeClr val="tx1"/>
                </a:solidFill>
              </a:rPr>
              <a:t> be a function for which 		exists, and let </a:t>
            </a:r>
            <a:r>
              <a:rPr lang="en-US" i="1" dirty="0">
                <a:solidFill>
                  <a:schemeClr val="tx1"/>
                </a:solidFill>
              </a:rPr>
              <a:t>n</a:t>
            </a:r>
            <a:r>
              <a:rPr lang="en-US" dirty="0">
                <a:solidFill>
                  <a:schemeClr val="tx1"/>
                </a:solidFill>
              </a:rPr>
              <a:t> </a:t>
            </a:r>
          </a:p>
          <a:p>
            <a:r>
              <a:rPr lang="en-US" dirty="0">
                <a:solidFill>
                  <a:schemeClr val="tx1"/>
                </a:solidFill>
              </a:rPr>
              <a:t>be a fixed positive integer. Then</a:t>
            </a:r>
          </a:p>
          <a:p>
            <a:endParaRPr lang="en-US" sz="2000" dirty="0">
              <a:solidFill>
                <a:schemeClr val="tx1"/>
              </a:solidFill>
            </a:endParaRPr>
          </a:p>
          <a:p>
            <a:endParaRPr lang="en-US" sz="2000" dirty="0">
              <a:solidFill>
                <a:schemeClr val="tx1"/>
              </a:solidFill>
            </a:endParaRPr>
          </a:p>
          <a:p>
            <a:r>
              <a:rPr lang="en-US" dirty="0">
                <a:solidFill>
                  <a:schemeClr val="tx1"/>
                </a:solidFill>
              </a:rPr>
              <a:t>with the assumption that 	      is nonnegative if </a:t>
            </a:r>
            <a:r>
              <a:rPr lang="en-US" i="1" dirty="0">
                <a:solidFill>
                  <a:schemeClr val="tx1"/>
                </a:solidFill>
              </a:rPr>
              <a:t>n</a:t>
            </a:r>
            <a:r>
              <a:rPr lang="en-US" dirty="0">
                <a:solidFill>
                  <a:schemeClr val="tx1"/>
                </a:solidFill>
              </a:rPr>
              <a:t> is even.</a:t>
            </a:r>
          </a:p>
        </p:txBody>
      </p:sp>
      <p:graphicFrame>
        <p:nvGraphicFramePr>
          <p:cNvPr id="32770" name="Object 2"/>
          <p:cNvGraphicFramePr>
            <a:graphicFrameLocks noChangeAspect="1"/>
          </p:cNvGraphicFramePr>
          <p:nvPr>
            <p:extLst>
              <p:ext uri="{D42A27DB-BD31-4B8C-83A1-F6EECF244321}">
                <p14:modId xmlns:p14="http://schemas.microsoft.com/office/powerpoint/2010/main" val="2621016907"/>
              </p:ext>
            </p:extLst>
          </p:nvPr>
        </p:nvGraphicFramePr>
        <p:xfrm>
          <a:off x="4708173" y="1297430"/>
          <a:ext cx="1181100" cy="571500"/>
        </p:xfrm>
        <a:graphic>
          <a:graphicData uri="http://schemas.openxmlformats.org/presentationml/2006/ole">
            <mc:AlternateContent xmlns:mc="http://schemas.openxmlformats.org/markup-compatibility/2006">
              <mc:Choice xmlns:v="urn:schemas-microsoft-com:vml" Requires="v">
                <p:oleObj name="Equation" r:id="rId2" imgW="1180800" imgH="571320" progId="Equation.DSMT4">
                  <p:embed/>
                </p:oleObj>
              </mc:Choice>
              <mc:Fallback>
                <p:oleObj name="Equation" r:id="rId2" imgW="1180800" imgH="57132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08173" y="1297430"/>
                        <a:ext cx="11811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2771" name="Object 3"/>
          <p:cNvGraphicFramePr>
            <a:graphicFrameLocks noChangeAspect="1"/>
          </p:cNvGraphicFramePr>
          <p:nvPr>
            <p:extLst>
              <p:ext uri="{D42A27DB-BD31-4B8C-83A1-F6EECF244321}">
                <p14:modId xmlns:p14="http://schemas.microsoft.com/office/powerpoint/2010/main" val="2042879099"/>
              </p:ext>
            </p:extLst>
          </p:nvPr>
        </p:nvGraphicFramePr>
        <p:xfrm>
          <a:off x="2933700" y="2447926"/>
          <a:ext cx="3276600" cy="673100"/>
        </p:xfrm>
        <a:graphic>
          <a:graphicData uri="http://schemas.openxmlformats.org/presentationml/2006/ole">
            <mc:AlternateContent xmlns:mc="http://schemas.openxmlformats.org/markup-compatibility/2006">
              <mc:Choice xmlns:v="urn:schemas-microsoft-com:vml" Requires="v">
                <p:oleObj name="Equation" r:id="rId4" imgW="3276360" imgH="672840" progId="Equation.DSMT4">
                  <p:embed/>
                </p:oleObj>
              </mc:Choice>
              <mc:Fallback>
                <p:oleObj name="Equation" r:id="rId4" imgW="3276360" imgH="67284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33700" y="2447926"/>
                        <a:ext cx="3276600" cy="67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2772" name="Object 4"/>
          <p:cNvGraphicFramePr>
            <a:graphicFrameLocks noChangeAspect="1"/>
          </p:cNvGraphicFramePr>
          <p:nvPr>
            <p:extLst>
              <p:ext uri="{D42A27DB-BD31-4B8C-83A1-F6EECF244321}">
                <p14:modId xmlns:p14="http://schemas.microsoft.com/office/powerpoint/2010/main" val="2328125531"/>
              </p:ext>
            </p:extLst>
          </p:nvPr>
        </p:nvGraphicFramePr>
        <p:xfrm>
          <a:off x="4320540" y="3085465"/>
          <a:ext cx="1143000" cy="571500"/>
        </p:xfrm>
        <a:graphic>
          <a:graphicData uri="http://schemas.openxmlformats.org/presentationml/2006/ole">
            <mc:AlternateContent xmlns:mc="http://schemas.openxmlformats.org/markup-compatibility/2006">
              <mc:Choice xmlns:v="urn:schemas-microsoft-com:vml" Requires="v">
                <p:oleObj name="Equation" r:id="rId6" imgW="1143000" imgH="571320" progId="Equation.DSMT4">
                  <p:embed/>
                </p:oleObj>
              </mc:Choice>
              <mc:Fallback>
                <p:oleObj name="Equation" r:id="rId6" imgW="1143000" imgH="57132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320540" y="3085465"/>
                        <a:ext cx="11430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Theorem: Rational Power Law</a:t>
            </a:r>
          </a:p>
        </p:txBody>
      </p:sp>
      <p:sp>
        <p:nvSpPr>
          <p:cNvPr id="3" name="Content Placeholder 2"/>
          <p:cNvSpPr>
            <a:spLocks noGrp="1"/>
          </p:cNvSpPr>
          <p:nvPr>
            <p:ph idx="1"/>
          </p:nvPr>
        </p:nvSpPr>
        <p:spPr>
          <a:xfrm>
            <a:off x="457200" y="1280160"/>
            <a:ext cx="8229600" cy="3672840"/>
          </a:xfrm>
          <a:solidFill>
            <a:srgbClr val="FFFFCC"/>
          </a:solidFill>
          <a:ln w="28575">
            <a:solidFill>
              <a:schemeClr val="tx1"/>
            </a:solidFill>
          </a:ln>
        </p:spPr>
        <p:txBody>
          <a:bodyPr>
            <a:noAutofit/>
          </a:bodyPr>
          <a:lstStyle/>
          <a:p>
            <a:r>
              <a:rPr lang="en-US" dirty="0">
                <a:solidFill>
                  <a:schemeClr val="tx1"/>
                </a:solidFill>
              </a:rPr>
              <a:t>Let </a:t>
            </a:r>
            <a:r>
              <a:rPr lang="en-US" i="1" dirty="0">
                <a:solidFill>
                  <a:schemeClr val="tx1"/>
                </a:solidFill>
              </a:rPr>
              <a:t>f</a:t>
            </a:r>
            <a:r>
              <a:rPr lang="en-US" dirty="0">
                <a:solidFill>
                  <a:schemeClr val="tx1"/>
                </a:solidFill>
              </a:rPr>
              <a:t> be a function for which	          exists, and let </a:t>
            </a:r>
            <a:r>
              <a:rPr lang="en-US" i="1" dirty="0">
                <a:solidFill>
                  <a:schemeClr val="tx1"/>
                </a:solidFill>
              </a:rPr>
              <a:t>m</a:t>
            </a:r>
            <a:r>
              <a:rPr lang="en-US" dirty="0">
                <a:solidFill>
                  <a:schemeClr val="tx1"/>
                </a:solidFill>
              </a:rPr>
              <a:t> and </a:t>
            </a:r>
            <a:r>
              <a:rPr lang="en-US" i="1" dirty="0">
                <a:solidFill>
                  <a:schemeClr val="tx1"/>
                </a:solidFill>
              </a:rPr>
              <a:t>n</a:t>
            </a:r>
            <a:r>
              <a:rPr lang="en-US" dirty="0">
                <a:solidFill>
                  <a:schemeClr val="tx1"/>
                </a:solidFill>
              </a:rPr>
              <a:t> be fixed nonzero integers with no common factor. Then</a:t>
            </a:r>
          </a:p>
          <a:p>
            <a:endParaRPr lang="en-US" sz="2000" dirty="0">
              <a:solidFill>
                <a:schemeClr val="tx1"/>
              </a:solidFill>
            </a:endParaRPr>
          </a:p>
          <a:p>
            <a:endParaRPr lang="en-US" sz="2000" dirty="0">
              <a:solidFill>
                <a:schemeClr val="tx1"/>
              </a:solidFill>
            </a:endParaRPr>
          </a:p>
          <a:p>
            <a:r>
              <a:rPr lang="en-US" dirty="0">
                <a:solidFill>
                  <a:schemeClr val="tx1"/>
                </a:solidFill>
              </a:rPr>
              <a:t>with the assumption that 	       is nonnegative if </a:t>
            </a:r>
            <a:r>
              <a:rPr lang="en-US" i="1" dirty="0">
                <a:solidFill>
                  <a:schemeClr val="tx1"/>
                </a:solidFill>
              </a:rPr>
              <a:t>n</a:t>
            </a:r>
            <a:r>
              <a:rPr lang="en-US" dirty="0">
                <a:solidFill>
                  <a:schemeClr val="tx1"/>
                </a:solidFill>
              </a:rPr>
              <a:t> is even.</a:t>
            </a:r>
          </a:p>
        </p:txBody>
      </p:sp>
      <p:graphicFrame>
        <p:nvGraphicFramePr>
          <p:cNvPr id="33797" name="Object 5"/>
          <p:cNvGraphicFramePr>
            <a:graphicFrameLocks noChangeAspect="1"/>
          </p:cNvGraphicFramePr>
          <p:nvPr>
            <p:extLst>
              <p:ext uri="{D42A27DB-BD31-4B8C-83A1-F6EECF244321}">
                <p14:modId xmlns:p14="http://schemas.microsoft.com/office/powerpoint/2010/main" val="498285743"/>
              </p:ext>
            </p:extLst>
          </p:nvPr>
        </p:nvGraphicFramePr>
        <p:xfrm>
          <a:off x="4693920" y="1313180"/>
          <a:ext cx="1143000" cy="571500"/>
        </p:xfrm>
        <a:graphic>
          <a:graphicData uri="http://schemas.openxmlformats.org/presentationml/2006/ole">
            <mc:AlternateContent xmlns:mc="http://schemas.openxmlformats.org/markup-compatibility/2006">
              <mc:Choice xmlns:v="urn:schemas-microsoft-com:vml" Requires="v">
                <p:oleObj name="Equation" r:id="rId2" imgW="1143000" imgH="571320" progId="Equation.DSMT4">
                  <p:embed/>
                </p:oleObj>
              </mc:Choice>
              <mc:Fallback>
                <p:oleObj name="Equation" r:id="rId2" imgW="1143000" imgH="571320" progId="Equation.DSMT4">
                  <p:embed/>
                  <p:pic>
                    <p:nvPicPr>
                      <p:cNvPr id="0"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93920" y="1313180"/>
                        <a:ext cx="11430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3798" name="Object 6"/>
          <p:cNvGraphicFramePr>
            <a:graphicFrameLocks noChangeAspect="1"/>
          </p:cNvGraphicFramePr>
          <p:nvPr>
            <p:extLst>
              <p:ext uri="{D42A27DB-BD31-4B8C-83A1-F6EECF244321}">
                <p14:modId xmlns:p14="http://schemas.microsoft.com/office/powerpoint/2010/main" val="2670233765"/>
              </p:ext>
            </p:extLst>
          </p:nvPr>
        </p:nvGraphicFramePr>
        <p:xfrm>
          <a:off x="2508250" y="2516187"/>
          <a:ext cx="4127500" cy="787400"/>
        </p:xfrm>
        <a:graphic>
          <a:graphicData uri="http://schemas.openxmlformats.org/presentationml/2006/ole">
            <mc:AlternateContent xmlns:mc="http://schemas.openxmlformats.org/markup-compatibility/2006">
              <mc:Choice xmlns:v="urn:schemas-microsoft-com:vml" Requires="v">
                <p:oleObj name="Equation" r:id="rId4" imgW="4127400" imgH="787320" progId="Equation.DSMT4">
                  <p:embed/>
                </p:oleObj>
              </mc:Choice>
              <mc:Fallback>
                <p:oleObj name="Equation" r:id="rId4" imgW="4127400" imgH="787320" progId="Equation.DSMT4">
                  <p:embed/>
                  <p:pic>
                    <p:nvPicPr>
                      <p:cNvPr id="0"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08250" y="2516187"/>
                        <a:ext cx="4127500" cy="78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3799" name="Object 7"/>
          <p:cNvGraphicFramePr>
            <a:graphicFrameLocks noChangeAspect="1"/>
          </p:cNvGraphicFramePr>
          <p:nvPr>
            <p:extLst>
              <p:ext uri="{D42A27DB-BD31-4B8C-83A1-F6EECF244321}">
                <p14:modId xmlns:p14="http://schemas.microsoft.com/office/powerpoint/2010/main" val="4068281512"/>
              </p:ext>
            </p:extLst>
          </p:nvPr>
        </p:nvGraphicFramePr>
        <p:xfrm>
          <a:off x="4343400" y="3433763"/>
          <a:ext cx="1143000" cy="571500"/>
        </p:xfrm>
        <a:graphic>
          <a:graphicData uri="http://schemas.openxmlformats.org/presentationml/2006/ole">
            <mc:AlternateContent xmlns:mc="http://schemas.openxmlformats.org/markup-compatibility/2006">
              <mc:Choice xmlns:v="urn:schemas-microsoft-com:vml" Requires="v">
                <p:oleObj name="Equation" r:id="rId6" imgW="1143000" imgH="571320" progId="Equation.DSMT4">
                  <p:embed/>
                </p:oleObj>
              </mc:Choice>
              <mc:Fallback>
                <p:oleObj name="Equation" r:id="rId6" imgW="1143000" imgH="571320" progId="Equation.DSMT4">
                  <p:embed/>
                  <p:pic>
                    <p:nvPicPr>
                      <p:cNvPr id="0"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343400" y="3433763"/>
                        <a:ext cx="11430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Using Limit Laws to Find Limits</a:t>
            </a:r>
          </a:p>
        </p:txBody>
      </p:sp>
      <p:sp>
        <p:nvSpPr>
          <p:cNvPr id="3" name="Content Placeholder 2"/>
          <p:cNvSpPr>
            <a:spLocks noGrp="1"/>
          </p:cNvSpPr>
          <p:nvPr>
            <p:ph idx="1"/>
          </p:nvPr>
        </p:nvSpPr>
        <p:spPr/>
        <p:txBody>
          <a:bodyPr/>
          <a:lstStyle/>
          <a:p>
            <a:r>
              <a:rPr lang="en-US" dirty="0"/>
              <a:t>Use the Rational Power Law to evaluate the following limits.</a:t>
            </a:r>
          </a:p>
          <a:p>
            <a:endParaRPr lang="en-US" sz="2000" b="1" dirty="0"/>
          </a:p>
          <a:p>
            <a:r>
              <a:rPr lang="en-US" b="1" dirty="0"/>
              <a:t>a.				b.</a:t>
            </a:r>
          </a:p>
          <a:p>
            <a:endParaRPr lang="en-US" b="1" dirty="0"/>
          </a:p>
          <a:p>
            <a:r>
              <a:rPr lang="en-US" b="1" dirty="0"/>
              <a:t>c.</a:t>
            </a:r>
          </a:p>
        </p:txBody>
      </p:sp>
      <p:graphicFrame>
        <p:nvGraphicFramePr>
          <p:cNvPr id="34818" name="Object 2"/>
          <p:cNvGraphicFramePr>
            <a:graphicFrameLocks noChangeAspect="1"/>
          </p:cNvGraphicFramePr>
          <p:nvPr/>
        </p:nvGraphicFramePr>
        <p:xfrm>
          <a:off x="1028700" y="2362200"/>
          <a:ext cx="2628900" cy="1003300"/>
        </p:xfrm>
        <a:graphic>
          <a:graphicData uri="http://schemas.openxmlformats.org/presentationml/2006/ole">
            <mc:AlternateContent xmlns:mc="http://schemas.openxmlformats.org/markup-compatibility/2006">
              <mc:Choice xmlns:v="urn:schemas-microsoft-com:vml" Requires="v">
                <p:oleObj name="Equation" r:id="rId2" imgW="2628720" imgH="1002960" progId="Equation.DSMT4">
                  <p:embed/>
                </p:oleObj>
              </mc:Choice>
              <mc:Fallback>
                <p:oleObj name="Equation" r:id="rId2" imgW="2628720" imgH="100296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28700" y="2362200"/>
                        <a:ext cx="26289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4819" name="Object 3"/>
          <p:cNvGraphicFramePr>
            <a:graphicFrameLocks noChangeAspect="1"/>
          </p:cNvGraphicFramePr>
          <p:nvPr/>
        </p:nvGraphicFramePr>
        <p:xfrm>
          <a:off x="4660900" y="2472267"/>
          <a:ext cx="2806700" cy="762000"/>
        </p:xfrm>
        <a:graphic>
          <a:graphicData uri="http://schemas.openxmlformats.org/presentationml/2006/ole">
            <mc:AlternateContent xmlns:mc="http://schemas.openxmlformats.org/markup-compatibility/2006">
              <mc:Choice xmlns:v="urn:schemas-microsoft-com:vml" Requires="v">
                <p:oleObj name="Equation" r:id="rId4" imgW="2806560" imgH="761760" progId="Equation.DSMT4">
                  <p:embed/>
                </p:oleObj>
              </mc:Choice>
              <mc:Fallback>
                <p:oleObj name="Equation" r:id="rId4" imgW="2806560" imgH="76176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60900" y="2472267"/>
                        <a:ext cx="28067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4820" name="Object 4"/>
          <p:cNvGraphicFramePr>
            <a:graphicFrameLocks noChangeAspect="1"/>
          </p:cNvGraphicFramePr>
          <p:nvPr/>
        </p:nvGraphicFramePr>
        <p:xfrm>
          <a:off x="1003300" y="3574345"/>
          <a:ext cx="1816100" cy="673100"/>
        </p:xfrm>
        <a:graphic>
          <a:graphicData uri="http://schemas.openxmlformats.org/presentationml/2006/ole">
            <mc:AlternateContent xmlns:mc="http://schemas.openxmlformats.org/markup-compatibility/2006">
              <mc:Choice xmlns:v="urn:schemas-microsoft-com:vml" Requires="v">
                <p:oleObj name="Equation" r:id="rId6" imgW="1815840" imgH="672840" progId="Equation.DSMT4">
                  <p:embed/>
                </p:oleObj>
              </mc:Choice>
              <mc:Fallback>
                <p:oleObj name="Equation" r:id="rId6" imgW="1815840" imgH="67284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03300" y="3574345"/>
                        <a:ext cx="1816100" cy="67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Using Limit Laws to Find Limits (cont.)</a:t>
            </a:r>
          </a:p>
        </p:txBody>
      </p:sp>
      <p:sp>
        <p:nvSpPr>
          <p:cNvPr id="3" name="Content Placeholder 2"/>
          <p:cNvSpPr>
            <a:spLocks noGrp="1"/>
          </p:cNvSpPr>
          <p:nvPr>
            <p:ph idx="1"/>
          </p:nvPr>
        </p:nvSpPr>
        <p:spPr/>
        <p:txBody>
          <a:bodyPr/>
          <a:lstStyle/>
          <a:p>
            <a:r>
              <a:rPr lang="en-US" b="1" dirty="0"/>
              <a:t>Solution</a:t>
            </a:r>
          </a:p>
          <a:p>
            <a:pPr>
              <a:tabLst>
                <a:tab pos="463550" algn="l"/>
              </a:tabLst>
            </a:pPr>
            <a:r>
              <a:rPr lang="en-US" b="1" dirty="0"/>
              <a:t>a.	</a:t>
            </a:r>
            <a:r>
              <a:rPr lang="en-US" dirty="0"/>
              <a:t>First of all, we claim that for</a:t>
            </a:r>
          </a:p>
          <a:p>
            <a:pPr>
              <a:tabLst>
                <a:tab pos="463550" algn="l"/>
              </a:tabLst>
            </a:pPr>
            <a:endParaRPr lang="en-US" sz="1800" dirty="0"/>
          </a:p>
          <a:p>
            <a:pPr>
              <a:tabLst>
                <a:tab pos="463550" algn="l"/>
              </a:tabLst>
            </a:pPr>
            <a:endParaRPr lang="en-US" sz="1800" dirty="0"/>
          </a:p>
          <a:p>
            <a:pPr>
              <a:tabLst>
                <a:tab pos="463550" algn="l"/>
              </a:tabLst>
            </a:pPr>
            <a:r>
              <a:rPr lang="en-US" dirty="0"/>
              <a:t>	exists. In fact, by direct substitution we have the 	following. </a:t>
            </a:r>
          </a:p>
        </p:txBody>
      </p:sp>
      <p:graphicFrame>
        <p:nvGraphicFramePr>
          <p:cNvPr id="35845" name="Object 5"/>
          <p:cNvGraphicFramePr>
            <a:graphicFrameLocks noChangeAspect="1"/>
          </p:cNvGraphicFramePr>
          <p:nvPr/>
        </p:nvGraphicFramePr>
        <p:xfrm>
          <a:off x="990600" y="2362200"/>
          <a:ext cx="4203700" cy="584200"/>
        </p:xfrm>
        <a:graphic>
          <a:graphicData uri="http://schemas.openxmlformats.org/presentationml/2006/ole">
            <mc:AlternateContent xmlns:mc="http://schemas.openxmlformats.org/markup-compatibility/2006">
              <mc:Choice xmlns:v="urn:schemas-microsoft-com:vml" Requires="v">
                <p:oleObj name="Equation" r:id="rId2" imgW="4203360" imgH="583920" progId="Equation.DSMT4">
                  <p:embed/>
                </p:oleObj>
              </mc:Choice>
              <mc:Fallback>
                <p:oleObj name="Equation" r:id="rId2" imgW="4203360" imgH="583920" progId="Equation.DSMT4">
                  <p:embed/>
                  <p:pic>
                    <p:nvPicPr>
                      <p:cNvPr id="0"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0600" y="2362200"/>
                        <a:ext cx="4203700"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5846" name="Object 6"/>
          <p:cNvGraphicFramePr>
            <a:graphicFrameLocks noChangeAspect="1"/>
          </p:cNvGraphicFramePr>
          <p:nvPr/>
        </p:nvGraphicFramePr>
        <p:xfrm>
          <a:off x="5295900" y="2415822"/>
          <a:ext cx="1181100" cy="571500"/>
        </p:xfrm>
        <a:graphic>
          <a:graphicData uri="http://schemas.openxmlformats.org/presentationml/2006/ole">
            <mc:AlternateContent xmlns:mc="http://schemas.openxmlformats.org/markup-compatibility/2006">
              <mc:Choice xmlns:v="urn:schemas-microsoft-com:vml" Requires="v">
                <p:oleObj name="Equation" r:id="rId4" imgW="1180800" imgH="571320" progId="Equation.DSMT4">
                  <p:embed/>
                </p:oleObj>
              </mc:Choice>
              <mc:Fallback>
                <p:oleObj name="Equation" r:id="rId4" imgW="1180800" imgH="571320" progId="Equation.DSMT4">
                  <p:embed/>
                  <p:pic>
                    <p:nvPicPr>
                      <p:cNvPr id="0"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95900" y="2415822"/>
                        <a:ext cx="11811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5847" name="Object 7"/>
          <p:cNvGraphicFramePr>
            <a:graphicFrameLocks noChangeAspect="1"/>
          </p:cNvGraphicFramePr>
          <p:nvPr/>
        </p:nvGraphicFramePr>
        <p:xfrm>
          <a:off x="1092200" y="4051300"/>
          <a:ext cx="3479800" cy="825500"/>
        </p:xfrm>
        <a:graphic>
          <a:graphicData uri="http://schemas.openxmlformats.org/presentationml/2006/ole">
            <mc:AlternateContent xmlns:mc="http://schemas.openxmlformats.org/markup-compatibility/2006">
              <mc:Choice xmlns:v="urn:schemas-microsoft-com:vml" Requires="v">
                <p:oleObj name="Equation" r:id="rId6" imgW="3479760" imgH="825480" progId="Equation.DSMT4">
                  <p:embed/>
                </p:oleObj>
              </mc:Choice>
              <mc:Fallback>
                <p:oleObj name="Equation" r:id="rId6" imgW="3479760" imgH="825480" progId="Equation.DSMT4">
                  <p:embed/>
                  <p:pic>
                    <p:nvPicPr>
                      <p:cNvPr id="0"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92200" y="4051300"/>
                        <a:ext cx="34798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5848" name="Object 8"/>
          <p:cNvGraphicFramePr>
            <a:graphicFrameLocks noChangeAspect="1"/>
          </p:cNvGraphicFramePr>
          <p:nvPr/>
        </p:nvGraphicFramePr>
        <p:xfrm>
          <a:off x="4670778" y="4051300"/>
          <a:ext cx="1905000" cy="825500"/>
        </p:xfrm>
        <a:graphic>
          <a:graphicData uri="http://schemas.openxmlformats.org/presentationml/2006/ole">
            <mc:AlternateContent xmlns:mc="http://schemas.openxmlformats.org/markup-compatibility/2006">
              <mc:Choice xmlns:v="urn:schemas-microsoft-com:vml" Requires="v">
                <p:oleObj name="Equation" r:id="rId8" imgW="1904760" imgH="825480" progId="Equation.DSMT4">
                  <p:embed/>
                </p:oleObj>
              </mc:Choice>
              <mc:Fallback>
                <p:oleObj name="Equation" r:id="rId8" imgW="1904760" imgH="825480" progId="Equation.DSMT4">
                  <p:embed/>
                  <p:pic>
                    <p:nvPicPr>
                      <p:cNvPr id="0" name="Picture 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670778" y="4051300"/>
                        <a:ext cx="19050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5849" name="Object 9"/>
          <p:cNvGraphicFramePr>
            <a:graphicFrameLocks noChangeAspect="1"/>
          </p:cNvGraphicFramePr>
          <p:nvPr/>
        </p:nvGraphicFramePr>
        <p:xfrm>
          <a:off x="4693356" y="4965700"/>
          <a:ext cx="1447800" cy="825500"/>
        </p:xfrm>
        <a:graphic>
          <a:graphicData uri="http://schemas.openxmlformats.org/presentationml/2006/ole">
            <mc:AlternateContent xmlns:mc="http://schemas.openxmlformats.org/markup-compatibility/2006">
              <mc:Choice xmlns:v="urn:schemas-microsoft-com:vml" Requires="v">
                <p:oleObj name="Equation" r:id="rId10" imgW="1447560" imgH="825480" progId="Equation.DSMT4">
                  <p:embed/>
                </p:oleObj>
              </mc:Choice>
              <mc:Fallback>
                <p:oleObj name="Equation" r:id="rId10" imgW="1447560" imgH="825480" progId="Equation.DSMT4">
                  <p:embed/>
                  <p:pic>
                    <p:nvPicPr>
                      <p:cNvPr id="0" name="Picture 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693356" y="4965700"/>
                        <a:ext cx="14478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5850" name="Object 10"/>
          <p:cNvGraphicFramePr>
            <a:graphicFrameLocks noChangeAspect="1"/>
          </p:cNvGraphicFramePr>
          <p:nvPr/>
        </p:nvGraphicFramePr>
        <p:xfrm>
          <a:off x="6269567" y="5292173"/>
          <a:ext cx="469900" cy="292100"/>
        </p:xfrm>
        <a:graphic>
          <a:graphicData uri="http://schemas.openxmlformats.org/presentationml/2006/ole">
            <mc:AlternateContent xmlns:mc="http://schemas.openxmlformats.org/markup-compatibility/2006">
              <mc:Choice xmlns:v="urn:schemas-microsoft-com:vml" Requires="v">
                <p:oleObj name="Equation" r:id="rId12" imgW="469800" imgH="291960" progId="Equation.DSMT4">
                  <p:embed/>
                </p:oleObj>
              </mc:Choice>
              <mc:Fallback>
                <p:oleObj name="Equation" r:id="rId12" imgW="469800" imgH="291960" progId="Equation.DSMT4">
                  <p:embed/>
                  <p:pic>
                    <p:nvPicPr>
                      <p:cNvPr id="0" name="Picture 10"/>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269567" y="5292173"/>
                        <a:ext cx="469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84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584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584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58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Using Limit Laws to Find Limits (cont.)</a:t>
            </a:r>
          </a:p>
        </p:txBody>
      </p:sp>
      <p:sp>
        <p:nvSpPr>
          <p:cNvPr id="3" name="Content Placeholder 2"/>
          <p:cNvSpPr>
            <a:spLocks noGrp="1"/>
          </p:cNvSpPr>
          <p:nvPr>
            <p:ph idx="1"/>
          </p:nvPr>
        </p:nvSpPr>
        <p:spPr/>
        <p:txBody>
          <a:bodyPr/>
          <a:lstStyle/>
          <a:p>
            <a:r>
              <a:rPr lang="en-US" dirty="0"/>
              <a:t>It follows that the Rational Power Law applies.</a:t>
            </a:r>
          </a:p>
        </p:txBody>
      </p:sp>
      <p:graphicFrame>
        <p:nvGraphicFramePr>
          <p:cNvPr id="36867" name="Object 3"/>
          <p:cNvGraphicFramePr>
            <a:graphicFrameLocks noChangeAspect="1"/>
          </p:cNvGraphicFramePr>
          <p:nvPr/>
        </p:nvGraphicFramePr>
        <p:xfrm>
          <a:off x="647700" y="2057400"/>
          <a:ext cx="2628900" cy="1003300"/>
        </p:xfrm>
        <a:graphic>
          <a:graphicData uri="http://schemas.openxmlformats.org/presentationml/2006/ole">
            <mc:AlternateContent xmlns:mc="http://schemas.openxmlformats.org/markup-compatibility/2006">
              <mc:Choice xmlns:v="urn:schemas-microsoft-com:vml" Requires="v">
                <p:oleObj name="Equation" r:id="rId2" imgW="2628720" imgH="1002960" progId="Equation.DSMT4">
                  <p:embed/>
                </p:oleObj>
              </mc:Choice>
              <mc:Fallback>
                <p:oleObj name="Equation" r:id="rId2" imgW="2628720" imgH="100296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7700" y="2057400"/>
                        <a:ext cx="26289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6868" name="Object 4"/>
          <p:cNvGraphicFramePr>
            <a:graphicFrameLocks noChangeAspect="1"/>
          </p:cNvGraphicFramePr>
          <p:nvPr/>
        </p:nvGraphicFramePr>
        <p:xfrm>
          <a:off x="3352800" y="2057400"/>
          <a:ext cx="2895600" cy="1003300"/>
        </p:xfrm>
        <a:graphic>
          <a:graphicData uri="http://schemas.openxmlformats.org/presentationml/2006/ole">
            <mc:AlternateContent xmlns:mc="http://schemas.openxmlformats.org/markup-compatibility/2006">
              <mc:Choice xmlns:v="urn:schemas-microsoft-com:vml" Requires="v">
                <p:oleObj name="Equation" r:id="rId4" imgW="2895480" imgH="1002960" progId="Equation.DSMT4">
                  <p:embed/>
                </p:oleObj>
              </mc:Choice>
              <mc:Fallback>
                <p:oleObj name="Equation" r:id="rId4" imgW="2895480" imgH="100296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52800" y="2057400"/>
                        <a:ext cx="28956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6869" name="Object 5"/>
          <p:cNvGraphicFramePr>
            <a:graphicFrameLocks noChangeAspect="1"/>
          </p:cNvGraphicFramePr>
          <p:nvPr/>
        </p:nvGraphicFramePr>
        <p:xfrm>
          <a:off x="3365500" y="3340100"/>
          <a:ext cx="749300" cy="393700"/>
        </p:xfrm>
        <a:graphic>
          <a:graphicData uri="http://schemas.openxmlformats.org/presentationml/2006/ole">
            <mc:AlternateContent xmlns:mc="http://schemas.openxmlformats.org/markup-compatibility/2006">
              <mc:Choice xmlns:v="urn:schemas-microsoft-com:vml" Requires="v">
                <p:oleObj name="Equation" r:id="rId6" imgW="749160" imgH="393480" progId="Equation.DSMT4">
                  <p:embed/>
                </p:oleObj>
              </mc:Choice>
              <mc:Fallback>
                <p:oleObj name="Equation" r:id="rId6" imgW="749160" imgH="39348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365500" y="3340100"/>
                        <a:ext cx="7493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6870" name="Object 6"/>
          <p:cNvGraphicFramePr>
            <a:graphicFrameLocks noChangeAspect="1"/>
          </p:cNvGraphicFramePr>
          <p:nvPr/>
        </p:nvGraphicFramePr>
        <p:xfrm>
          <a:off x="4229100" y="3354211"/>
          <a:ext cx="571500" cy="368300"/>
        </p:xfrm>
        <a:graphic>
          <a:graphicData uri="http://schemas.openxmlformats.org/presentationml/2006/ole">
            <mc:AlternateContent xmlns:mc="http://schemas.openxmlformats.org/markup-compatibility/2006">
              <mc:Choice xmlns:v="urn:schemas-microsoft-com:vml" Requires="v">
                <p:oleObj name="Equation" r:id="rId8" imgW="571320" imgH="368280" progId="Equation.DSMT4">
                  <p:embed/>
                </p:oleObj>
              </mc:Choice>
              <mc:Fallback>
                <p:oleObj name="Equation" r:id="rId8" imgW="571320" imgH="36828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229100" y="3354211"/>
                        <a:ext cx="5715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6871" name="Object 7"/>
          <p:cNvGraphicFramePr>
            <a:graphicFrameLocks noChangeAspect="1"/>
          </p:cNvGraphicFramePr>
          <p:nvPr/>
        </p:nvGraphicFramePr>
        <p:xfrm>
          <a:off x="4907844" y="3441700"/>
          <a:ext cx="812800" cy="292100"/>
        </p:xfrm>
        <a:graphic>
          <a:graphicData uri="http://schemas.openxmlformats.org/presentationml/2006/ole">
            <mc:AlternateContent xmlns:mc="http://schemas.openxmlformats.org/markup-compatibility/2006">
              <mc:Choice xmlns:v="urn:schemas-microsoft-com:vml" Requires="v">
                <p:oleObj name="Equation" r:id="rId10" imgW="812520" imgH="291960" progId="Equation.DSMT4">
                  <p:embed/>
                </p:oleObj>
              </mc:Choice>
              <mc:Fallback>
                <p:oleObj name="Equation" r:id="rId10" imgW="812520" imgH="29196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907844" y="3441700"/>
                        <a:ext cx="812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686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686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686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687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687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Using Limit Laws to Find Limits (cont.)</a:t>
            </a:r>
          </a:p>
        </p:txBody>
      </p:sp>
      <p:sp>
        <p:nvSpPr>
          <p:cNvPr id="3" name="Content Placeholder 2"/>
          <p:cNvSpPr>
            <a:spLocks noGrp="1"/>
          </p:cNvSpPr>
          <p:nvPr>
            <p:ph idx="1"/>
          </p:nvPr>
        </p:nvSpPr>
        <p:spPr/>
        <p:txBody>
          <a:bodyPr/>
          <a:lstStyle/>
          <a:p>
            <a:pPr>
              <a:tabLst>
                <a:tab pos="463550" algn="l"/>
              </a:tabLst>
            </a:pPr>
            <a:r>
              <a:rPr lang="en-US" b="1" dirty="0"/>
              <a:t>b.	</a:t>
            </a:r>
            <a:r>
              <a:rPr lang="en-US" dirty="0"/>
              <a:t>To start us off, notice that 				</a:t>
            </a:r>
          </a:p>
          <a:p>
            <a:pPr>
              <a:tabLst>
                <a:tab pos="463550" algn="l"/>
              </a:tabLst>
            </a:pPr>
            <a:r>
              <a:rPr lang="en-US" dirty="0"/>
              <a:t>	a fact easily verified by direct substitution. Also 	since the above limit is positive and</a:t>
            </a:r>
          </a:p>
          <a:p>
            <a:pPr>
              <a:tabLst>
                <a:tab pos="463550" algn="l"/>
              </a:tabLst>
            </a:pPr>
            <a:endParaRPr lang="en-US" dirty="0"/>
          </a:p>
          <a:p>
            <a:pPr>
              <a:tabLst>
                <a:tab pos="463550" algn="l"/>
              </a:tabLst>
            </a:pPr>
            <a:endParaRPr lang="en-US" dirty="0"/>
          </a:p>
          <a:p>
            <a:pPr>
              <a:tabLst>
                <a:tab pos="463550" algn="l"/>
              </a:tabLst>
            </a:pPr>
            <a:r>
              <a:rPr lang="en-US" dirty="0"/>
              <a:t>	the Rational Power Law applies.</a:t>
            </a:r>
          </a:p>
        </p:txBody>
      </p:sp>
      <p:graphicFrame>
        <p:nvGraphicFramePr>
          <p:cNvPr id="37895" name="Object 7"/>
          <p:cNvGraphicFramePr>
            <a:graphicFrameLocks noChangeAspect="1"/>
          </p:cNvGraphicFramePr>
          <p:nvPr/>
        </p:nvGraphicFramePr>
        <p:xfrm>
          <a:off x="4856163" y="1273175"/>
          <a:ext cx="3149600" cy="622300"/>
        </p:xfrm>
        <a:graphic>
          <a:graphicData uri="http://schemas.openxmlformats.org/presentationml/2006/ole">
            <mc:AlternateContent xmlns:mc="http://schemas.openxmlformats.org/markup-compatibility/2006">
              <mc:Choice xmlns:v="urn:schemas-microsoft-com:vml" Requires="v">
                <p:oleObj name="Equation" r:id="rId2" imgW="3149280" imgH="622080" progId="Equation.DSMT4">
                  <p:embed/>
                </p:oleObj>
              </mc:Choice>
              <mc:Fallback>
                <p:oleObj name="Equation" r:id="rId2" imgW="3149280" imgH="622080" progId="Equation.DSMT4">
                  <p:embed/>
                  <p:pic>
                    <p:nvPicPr>
                      <p:cNvPr id="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56163" y="1273175"/>
                        <a:ext cx="31496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7896" name="Object 8"/>
          <p:cNvGraphicFramePr>
            <a:graphicFrameLocks noChangeAspect="1"/>
          </p:cNvGraphicFramePr>
          <p:nvPr/>
        </p:nvGraphicFramePr>
        <p:xfrm>
          <a:off x="2070100" y="2895600"/>
          <a:ext cx="5003800" cy="749300"/>
        </p:xfrm>
        <a:graphic>
          <a:graphicData uri="http://schemas.openxmlformats.org/presentationml/2006/ole">
            <mc:AlternateContent xmlns:mc="http://schemas.openxmlformats.org/markup-compatibility/2006">
              <mc:Choice xmlns:v="urn:schemas-microsoft-com:vml" Requires="v">
                <p:oleObj name="Equation" r:id="rId4" imgW="5003640" imgH="749160" progId="Equation.DSMT4">
                  <p:embed/>
                </p:oleObj>
              </mc:Choice>
              <mc:Fallback>
                <p:oleObj name="Equation" r:id="rId4" imgW="5003640" imgH="749160" progId="Equation.DSMT4">
                  <p:embed/>
                  <p:pic>
                    <p:nvPicPr>
                      <p:cNvPr id="0" name="Picture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70100" y="2895600"/>
                        <a:ext cx="5003800" cy="749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789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Using Limit Laws to Find Limits (cont.)</a:t>
            </a:r>
          </a:p>
        </p:txBody>
      </p:sp>
      <p:sp>
        <p:nvSpPr>
          <p:cNvPr id="3" name="Content Placeholder 2"/>
          <p:cNvSpPr>
            <a:spLocks noGrp="1"/>
          </p:cNvSpPr>
          <p:nvPr>
            <p:ph idx="1"/>
          </p:nvPr>
        </p:nvSpPr>
        <p:spPr/>
        <p:txBody>
          <a:bodyPr/>
          <a:lstStyle/>
          <a:p>
            <a:pPr>
              <a:tabLst>
                <a:tab pos="463550" algn="l"/>
              </a:tabLst>
            </a:pPr>
            <a:endParaRPr lang="en-US" dirty="0"/>
          </a:p>
          <a:p>
            <a:pPr>
              <a:tabLst>
                <a:tab pos="463550" algn="l"/>
              </a:tabLst>
            </a:pPr>
            <a:endParaRPr lang="en-US" dirty="0"/>
          </a:p>
        </p:txBody>
      </p:sp>
      <p:graphicFrame>
        <p:nvGraphicFramePr>
          <p:cNvPr id="38916" name="Object 4"/>
          <p:cNvGraphicFramePr>
            <a:graphicFrameLocks noChangeAspect="1"/>
          </p:cNvGraphicFramePr>
          <p:nvPr/>
        </p:nvGraphicFramePr>
        <p:xfrm>
          <a:off x="1471789" y="1447800"/>
          <a:ext cx="2806700" cy="762000"/>
        </p:xfrm>
        <a:graphic>
          <a:graphicData uri="http://schemas.openxmlformats.org/presentationml/2006/ole">
            <mc:AlternateContent xmlns:mc="http://schemas.openxmlformats.org/markup-compatibility/2006">
              <mc:Choice xmlns:v="urn:schemas-microsoft-com:vml" Requires="v">
                <p:oleObj name="Equation" r:id="rId2" imgW="2806560" imgH="761760" progId="Equation.DSMT4">
                  <p:embed/>
                </p:oleObj>
              </mc:Choice>
              <mc:Fallback>
                <p:oleObj name="Equation" r:id="rId2" imgW="2806560" imgH="761760" progId="Equation.DSMT4">
                  <p:embed/>
                  <p:pic>
                    <p:nvPicPr>
                      <p:cNvPr id="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71789" y="1447800"/>
                        <a:ext cx="28067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8917" name="Object 5"/>
          <p:cNvGraphicFramePr>
            <a:graphicFrameLocks noChangeAspect="1"/>
          </p:cNvGraphicFramePr>
          <p:nvPr/>
        </p:nvGraphicFramePr>
        <p:xfrm>
          <a:off x="4380089" y="1512711"/>
          <a:ext cx="2946400" cy="685800"/>
        </p:xfrm>
        <a:graphic>
          <a:graphicData uri="http://schemas.openxmlformats.org/presentationml/2006/ole">
            <mc:AlternateContent xmlns:mc="http://schemas.openxmlformats.org/markup-compatibility/2006">
              <mc:Choice xmlns:v="urn:schemas-microsoft-com:vml" Requires="v">
                <p:oleObj name="Equation" r:id="rId4" imgW="2946240" imgH="685800" progId="Equation.DSMT4">
                  <p:embed/>
                </p:oleObj>
              </mc:Choice>
              <mc:Fallback>
                <p:oleObj name="Equation" r:id="rId4" imgW="2946240" imgH="68580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380089" y="1512711"/>
                        <a:ext cx="29464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8918" name="Object 6"/>
          <p:cNvGraphicFramePr>
            <a:graphicFrameLocks noChangeAspect="1"/>
          </p:cNvGraphicFramePr>
          <p:nvPr/>
        </p:nvGraphicFramePr>
        <p:xfrm>
          <a:off x="1992489" y="2438400"/>
          <a:ext cx="3263900" cy="787400"/>
        </p:xfrm>
        <a:graphic>
          <a:graphicData uri="http://schemas.openxmlformats.org/presentationml/2006/ole">
            <mc:AlternateContent xmlns:mc="http://schemas.openxmlformats.org/markup-compatibility/2006">
              <mc:Choice xmlns:v="urn:schemas-microsoft-com:vml" Requires="v">
                <p:oleObj name="Equation" r:id="rId6" imgW="3263760" imgH="787320" progId="Equation.DSMT4">
                  <p:embed/>
                </p:oleObj>
              </mc:Choice>
              <mc:Fallback>
                <p:oleObj name="Equation" r:id="rId6" imgW="3263760" imgH="787320" progId="Equation.DSMT4">
                  <p:embed/>
                  <p:pic>
                    <p:nvPicPr>
                      <p:cNvPr id="0"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92489" y="2438400"/>
                        <a:ext cx="3263900" cy="78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8919" name="Object 7"/>
          <p:cNvGraphicFramePr>
            <a:graphicFrameLocks noChangeAspect="1"/>
          </p:cNvGraphicFramePr>
          <p:nvPr/>
        </p:nvGraphicFramePr>
        <p:xfrm>
          <a:off x="5408789" y="2590800"/>
          <a:ext cx="927100" cy="393700"/>
        </p:xfrm>
        <a:graphic>
          <a:graphicData uri="http://schemas.openxmlformats.org/presentationml/2006/ole">
            <mc:AlternateContent xmlns:mc="http://schemas.openxmlformats.org/markup-compatibility/2006">
              <mc:Choice xmlns:v="urn:schemas-microsoft-com:vml" Requires="v">
                <p:oleObj name="Equation" r:id="rId8" imgW="927000" imgH="393480" progId="Equation.DSMT4">
                  <p:embed/>
                </p:oleObj>
              </mc:Choice>
              <mc:Fallback>
                <p:oleObj name="Equation" r:id="rId8" imgW="927000" imgH="393480" progId="Equation.DSMT4">
                  <p:embed/>
                  <p:pic>
                    <p:nvPicPr>
                      <p:cNvPr id="0" name="Picture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408789" y="2590800"/>
                        <a:ext cx="9271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8920" name="Object 8"/>
          <p:cNvGraphicFramePr>
            <a:graphicFrameLocks noChangeAspect="1"/>
          </p:cNvGraphicFramePr>
          <p:nvPr/>
        </p:nvGraphicFramePr>
        <p:xfrm>
          <a:off x="6477000" y="2458155"/>
          <a:ext cx="1295400" cy="723900"/>
        </p:xfrm>
        <a:graphic>
          <a:graphicData uri="http://schemas.openxmlformats.org/presentationml/2006/ole">
            <mc:AlternateContent xmlns:mc="http://schemas.openxmlformats.org/markup-compatibility/2006">
              <mc:Choice xmlns:v="urn:schemas-microsoft-com:vml" Requires="v">
                <p:oleObj name="Equation" r:id="rId10" imgW="1295280" imgH="723600" progId="Equation.DSMT4">
                  <p:embed/>
                </p:oleObj>
              </mc:Choice>
              <mc:Fallback>
                <p:oleObj name="Equation" r:id="rId10" imgW="1295280" imgH="723600" progId="Equation.DSMT4">
                  <p:embed/>
                  <p:pic>
                    <p:nvPicPr>
                      <p:cNvPr id="0" name="Picture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477000" y="2458155"/>
                        <a:ext cx="1295400" cy="72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8921" name="Object 9"/>
          <p:cNvGraphicFramePr>
            <a:graphicFrameLocks noChangeAspect="1"/>
          </p:cNvGraphicFramePr>
          <p:nvPr/>
        </p:nvGraphicFramePr>
        <p:xfrm>
          <a:off x="1961445" y="3482622"/>
          <a:ext cx="1282700" cy="723900"/>
        </p:xfrm>
        <a:graphic>
          <a:graphicData uri="http://schemas.openxmlformats.org/presentationml/2006/ole">
            <mc:AlternateContent xmlns:mc="http://schemas.openxmlformats.org/markup-compatibility/2006">
              <mc:Choice xmlns:v="urn:schemas-microsoft-com:vml" Requires="v">
                <p:oleObj name="Equation" r:id="rId12" imgW="1282680" imgH="723600" progId="Equation.DSMT4">
                  <p:embed/>
                </p:oleObj>
              </mc:Choice>
              <mc:Fallback>
                <p:oleObj name="Equation" r:id="rId12" imgW="1282680" imgH="723600" progId="Equation.DSMT4">
                  <p:embed/>
                  <p:pic>
                    <p:nvPicPr>
                      <p:cNvPr id="0" name="Picture 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961445" y="3482622"/>
                        <a:ext cx="1282700" cy="72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8922" name="Object 10"/>
          <p:cNvGraphicFramePr>
            <a:graphicFrameLocks noChangeAspect="1"/>
          </p:cNvGraphicFramePr>
          <p:nvPr/>
        </p:nvGraphicFramePr>
        <p:xfrm>
          <a:off x="3364089" y="3486855"/>
          <a:ext cx="1447800" cy="723900"/>
        </p:xfrm>
        <a:graphic>
          <a:graphicData uri="http://schemas.openxmlformats.org/presentationml/2006/ole">
            <mc:AlternateContent xmlns:mc="http://schemas.openxmlformats.org/markup-compatibility/2006">
              <mc:Choice xmlns:v="urn:schemas-microsoft-com:vml" Requires="v">
                <p:oleObj name="Equation" r:id="rId14" imgW="1447560" imgH="723600" progId="Equation.DSMT4">
                  <p:embed/>
                </p:oleObj>
              </mc:Choice>
              <mc:Fallback>
                <p:oleObj name="Equation" r:id="rId14" imgW="1447560" imgH="723600" progId="Equation.DSMT4">
                  <p:embed/>
                  <p:pic>
                    <p:nvPicPr>
                      <p:cNvPr id="0" name="Picture 10"/>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364089" y="3486855"/>
                        <a:ext cx="1447800" cy="72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8923" name="Object 11"/>
          <p:cNvGraphicFramePr>
            <a:graphicFrameLocks noChangeAspect="1"/>
          </p:cNvGraphicFramePr>
          <p:nvPr/>
        </p:nvGraphicFramePr>
        <p:xfrm>
          <a:off x="4926189" y="3594100"/>
          <a:ext cx="1409700" cy="444500"/>
        </p:xfrm>
        <a:graphic>
          <a:graphicData uri="http://schemas.openxmlformats.org/presentationml/2006/ole">
            <mc:AlternateContent xmlns:mc="http://schemas.openxmlformats.org/markup-compatibility/2006">
              <mc:Choice xmlns:v="urn:schemas-microsoft-com:vml" Requires="v">
                <p:oleObj name="Equation" r:id="rId16" imgW="1409400" imgH="444240" progId="Equation.DSMT4">
                  <p:embed/>
                </p:oleObj>
              </mc:Choice>
              <mc:Fallback>
                <p:oleObj name="Equation" r:id="rId16" imgW="1409400" imgH="444240" progId="Equation.DSMT4">
                  <p:embed/>
                  <p:pic>
                    <p:nvPicPr>
                      <p:cNvPr id="0" name="Picture 11"/>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926189" y="3594100"/>
                        <a:ext cx="14097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8924" name="Object 12"/>
          <p:cNvGraphicFramePr>
            <a:graphicFrameLocks noChangeAspect="1"/>
          </p:cNvGraphicFramePr>
          <p:nvPr/>
        </p:nvGraphicFramePr>
        <p:xfrm>
          <a:off x="6431845" y="3594100"/>
          <a:ext cx="1092200" cy="444500"/>
        </p:xfrm>
        <a:graphic>
          <a:graphicData uri="http://schemas.openxmlformats.org/presentationml/2006/ole">
            <mc:AlternateContent xmlns:mc="http://schemas.openxmlformats.org/markup-compatibility/2006">
              <mc:Choice xmlns:v="urn:schemas-microsoft-com:vml" Requires="v">
                <p:oleObj name="Equation" r:id="rId18" imgW="1091880" imgH="444240" progId="Equation.DSMT4">
                  <p:embed/>
                </p:oleObj>
              </mc:Choice>
              <mc:Fallback>
                <p:oleObj name="Equation" r:id="rId18" imgW="1091880" imgH="444240" progId="Equation.DSMT4">
                  <p:embed/>
                  <p:pic>
                    <p:nvPicPr>
                      <p:cNvPr id="0" name="Picture 12"/>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6431845" y="3594100"/>
                        <a:ext cx="10922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891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891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891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892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892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892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892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89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Using Limit Laws to Find Limits (cont.)</a:t>
            </a:r>
          </a:p>
        </p:txBody>
      </p:sp>
      <p:sp>
        <p:nvSpPr>
          <p:cNvPr id="3" name="Content Placeholder 2"/>
          <p:cNvSpPr>
            <a:spLocks noGrp="1"/>
          </p:cNvSpPr>
          <p:nvPr>
            <p:ph idx="1"/>
          </p:nvPr>
        </p:nvSpPr>
        <p:spPr/>
        <p:txBody>
          <a:bodyPr/>
          <a:lstStyle/>
          <a:p>
            <a:pPr marL="463550" indent="-463550"/>
            <a:r>
              <a:rPr lang="en-US" b="1" dirty="0"/>
              <a:t>c.	</a:t>
            </a:r>
            <a:r>
              <a:rPr lang="en-US" dirty="0"/>
              <a:t>Since	 		        and since 		    </a:t>
            </a:r>
          </a:p>
          <a:p>
            <a:pPr marL="463550" indent="-463550"/>
            <a:r>
              <a:rPr lang="en-US" dirty="0"/>
              <a:t>	the Rational Power Law once again applies.</a:t>
            </a:r>
          </a:p>
        </p:txBody>
      </p:sp>
      <p:graphicFrame>
        <p:nvGraphicFramePr>
          <p:cNvPr id="39938" name="Object 2"/>
          <p:cNvGraphicFramePr>
            <a:graphicFrameLocks noChangeAspect="1"/>
          </p:cNvGraphicFramePr>
          <p:nvPr/>
        </p:nvGraphicFramePr>
        <p:xfrm>
          <a:off x="1951038" y="1265238"/>
          <a:ext cx="2794000" cy="533400"/>
        </p:xfrm>
        <a:graphic>
          <a:graphicData uri="http://schemas.openxmlformats.org/presentationml/2006/ole">
            <mc:AlternateContent xmlns:mc="http://schemas.openxmlformats.org/markup-compatibility/2006">
              <mc:Choice xmlns:v="urn:schemas-microsoft-com:vml" Requires="v">
                <p:oleObj name="Equation" r:id="rId2" imgW="2793960" imgH="533160" progId="Equation.DSMT4">
                  <p:embed/>
                </p:oleObj>
              </mc:Choice>
              <mc:Fallback>
                <p:oleObj name="Equation" r:id="rId2" imgW="2793960" imgH="53316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51038" y="1265238"/>
                        <a:ext cx="27940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9939" name="Object 3"/>
          <p:cNvGraphicFramePr>
            <a:graphicFrameLocks noChangeAspect="1"/>
          </p:cNvGraphicFramePr>
          <p:nvPr/>
        </p:nvGraphicFramePr>
        <p:xfrm>
          <a:off x="6369050" y="1317625"/>
          <a:ext cx="2209800" cy="571500"/>
        </p:xfrm>
        <a:graphic>
          <a:graphicData uri="http://schemas.openxmlformats.org/presentationml/2006/ole">
            <mc:AlternateContent xmlns:mc="http://schemas.openxmlformats.org/markup-compatibility/2006">
              <mc:Choice xmlns:v="urn:schemas-microsoft-com:vml" Requires="v">
                <p:oleObj name="Equation" r:id="rId4" imgW="2209680" imgH="571320" progId="Equation.DSMT4">
                  <p:embed/>
                </p:oleObj>
              </mc:Choice>
              <mc:Fallback>
                <p:oleObj name="Equation" r:id="rId4" imgW="2209680" imgH="57132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69050" y="1317625"/>
                        <a:ext cx="22098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9940" name="Object 4"/>
          <p:cNvGraphicFramePr>
            <a:graphicFrameLocks noChangeAspect="1"/>
          </p:cNvGraphicFramePr>
          <p:nvPr/>
        </p:nvGraphicFramePr>
        <p:xfrm>
          <a:off x="1066800" y="2590800"/>
          <a:ext cx="1816100" cy="673100"/>
        </p:xfrm>
        <a:graphic>
          <a:graphicData uri="http://schemas.openxmlformats.org/presentationml/2006/ole">
            <mc:AlternateContent xmlns:mc="http://schemas.openxmlformats.org/markup-compatibility/2006">
              <mc:Choice xmlns:v="urn:schemas-microsoft-com:vml" Requires="v">
                <p:oleObj name="Equation" r:id="rId6" imgW="1815840" imgH="672840" progId="Equation.DSMT4">
                  <p:embed/>
                </p:oleObj>
              </mc:Choice>
              <mc:Fallback>
                <p:oleObj name="Equation" r:id="rId6" imgW="1815840" imgH="67284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66800" y="2590800"/>
                        <a:ext cx="1816100" cy="67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9941" name="Object 5"/>
          <p:cNvGraphicFramePr>
            <a:graphicFrameLocks noChangeAspect="1"/>
          </p:cNvGraphicFramePr>
          <p:nvPr/>
        </p:nvGraphicFramePr>
        <p:xfrm>
          <a:off x="2984500" y="2621844"/>
          <a:ext cx="2197100" cy="647700"/>
        </p:xfrm>
        <a:graphic>
          <a:graphicData uri="http://schemas.openxmlformats.org/presentationml/2006/ole">
            <mc:AlternateContent xmlns:mc="http://schemas.openxmlformats.org/markup-compatibility/2006">
              <mc:Choice xmlns:v="urn:schemas-microsoft-com:vml" Requires="v">
                <p:oleObj name="Equation" r:id="rId8" imgW="2197080" imgH="647640" progId="Equation.DSMT4">
                  <p:embed/>
                </p:oleObj>
              </mc:Choice>
              <mc:Fallback>
                <p:oleObj name="Equation" r:id="rId8" imgW="2197080" imgH="64764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984500" y="2621844"/>
                        <a:ext cx="21971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9942" name="Object 6"/>
          <p:cNvGraphicFramePr>
            <a:graphicFrameLocks noChangeAspect="1"/>
          </p:cNvGraphicFramePr>
          <p:nvPr/>
        </p:nvGraphicFramePr>
        <p:xfrm>
          <a:off x="2990850" y="3403600"/>
          <a:ext cx="2489200" cy="787400"/>
        </p:xfrm>
        <a:graphic>
          <a:graphicData uri="http://schemas.openxmlformats.org/presentationml/2006/ole">
            <mc:AlternateContent xmlns:mc="http://schemas.openxmlformats.org/markup-compatibility/2006">
              <mc:Choice xmlns:v="urn:schemas-microsoft-com:vml" Requires="v">
                <p:oleObj name="Equation" r:id="rId10" imgW="2489040" imgH="787320" progId="Equation.DSMT4">
                  <p:embed/>
                </p:oleObj>
              </mc:Choice>
              <mc:Fallback>
                <p:oleObj name="Equation" r:id="rId10" imgW="2489040" imgH="78732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990850" y="3403600"/>
                        <a:ext cx="2489200" cy="78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9943" name="Object 7"/>
          <p:cNvGraphicFramePr>
            <a:graphicFrameLocks noChangeAspect="1"/>
          </p:cNvGraphicFramePr>
          <p:nvPr/>
        </p:nvGraphicFramePr>
        <p:xfrm>
          <a:off x="2954338" y="4495800"/>
          <a:ext cx="749300" cy="381000"/>
        </p:xfrm>
        <a:graphic>
          <a:graphicData uri="http://schemas.openxmlformats.org/presentationml/2006/ole">
            <mc:AlternateContent xmlns:mc="http://schemas.openxmlformats.org/markup-compatibility/2006">
              <mc:Choice xmlns:v="urn:schemas-microsoft-com:vml" Requires="v">
                <p:oleObj name="Equation" r:id="rId12" imgW="749160" imgH="380880" progId="Equation.DSMT4">
                  <p:embed/>
                </p:oleObj>
              </mc:Choice>
              <mc:Fallback>
                <p:oleObj name="Equation" r:id="rId12" imgW="749160" imgH="380880" progId="Equation.DSMT4">
                  <p:embed/>
                  <p:pic>
                    <p:nvPicPr>
                      <p:cNvPr id="0"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954338" y="4495800"/>
                        <a:ext cx="7493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9944" name="Object 8"/>
          <p:cNvGraphicFramePr>
            <a:graphicFrameLocks noChangeAspect="1"/>
          </p:cNvGraphicFramePr>
          <p:nvPr/>
        </p:nvGraphicFramePr>
        <p:xfrm>
          <a:off x="3822700" y="4474633"/>
          <a:ext cx="749300" cy="444500"/>
        </p:xfrm>
        <a:graphic>
          <a:graphicData uri="http://schemas.openxmlformats.org/presentationml/2006/ole">
            <mc:AlternateContent xmlns:mc="http://schemas.openxmlformats.org/markup-compatibility/2006">
              <mc:Choice xmlns:v="urn:schemas-microsoft-com:vml" Requires="v">
                <p:oleObj name="Equation" r:id="rId14" imgW="749160" imgH="444240" progId="Equation.DSMT4">
                  <p:embed/>
                </p:oleObj>
              </mc:Choice>
              <mc:Fallback>
                <p:oleObj name="Equation" r:id="rId14" imgW="749160" imgH="444240" progId="Equation.DSMT4">
                  <p:embed/>
                  <p:pic>
                    <p:nvPicPr>
                      <p:cNvPr id="0" name="Picture 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822700" y="4474633"/>
                        <a:ext cx="7493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994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994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994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994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994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Limit Determination Techniques</a:t>
            </a:r>
          </a:p>
        </p:txBody>
      </p:sp>
      <p:sp>
        <p:nvSpPr>
          <p:cNvPr id="3" name="Content Placeholder 2"/>
          <p:cNvSpPr>
            <a:spLocks noGrp="1"/>
          </p:cNvSpPr>
          <p:nvPr>
            <p:ph idx="1"/>
          </p:nvPr>
        </p:nvSpPr>
        <p:spPr/>
        <p:txBody>
          <a:bodyPr>
            <a:noAutofit/>
          </a:bodyPr>
          <a:lstStyle/>
          <a:p>
            <a:r>
              <a:rPr lang="en-US" dirty="0"/>
              <a:t>The limit laws we have stated greatly simplify the determination of many limits and also show that limits of polynomial and rational functions can be found simply by evaluating the function at the limit point (remember that in the case of rational functions the limit point must be in the domain of the function). Functions possessing this property, which we will refer to as the </a:t>
            </a:r>
            <a:r>
              <a:rPr lang="en-US" i="1" dirty="0"/>
              <a:t>Direct Substitution</a:t>
            </a:r>
            <a:r>
              <a:rPr lang="en-US" dirty="0"/>
              <a:t> </a:t>
            </a:r>
            <a:r>
              <a:rPr lang="en-US" i="1" dirty="0"/>
              <a:t>Property</a:t>
            </a:r>
            <a:r>
              <a:rPr lang="en-US" dirty="0"/>
              <a:t>, are called </a:t>
            </a:r>
            <a:r>
              <a:rPr lang="en-US" i="1" dirty="0"/>
              <a:t>continuous</a:t>
            </a:r>
            <a:r>
              <a:rPr lang="en-US" dirty="0"/>
              <a:t>. </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Using Algebraic Techniques to Find a Limit</a:t>
            </a:r>
          </a:p>
        </p:txBody>
      </p:sp>
      <p:sp>
        <p:nvSpPr>
          <p:cNvPr id="3" name="Content Placeholder 2"/>
          <p:cNvSpPr>
            <a:spLocks noGrp="1"/>
          </p:cNvSpPr>
          <p:nvPr>
            <p:ph idx="1"/>
          </p:nvPr>
        </p:nvSpPr>
        <p:spPr/>
        <p:txBody>
          <a:bodyPr>
            <a:normAutofit lnSpcReduction="10000"/>
          </a:bodyPr>
          <a:lstStyle/>
          <a:p>
            <a:endParaRPr lang="en-US" sz="1000" dirty="0"/>
          </a:p>
          <a:p>
            <a:r>
              <a:rPr lang="en-US" dirty="0"/>
              <a:t>Find </a:t>
            </a:r>
          </a:p>
          <a:p>
            <a:endParaRPr lang="en-US" sz="1800" b="1" dirty="0"/>
          </a:p>
          <a:p>
            <a:r>
              <a:rPr lang="en-US" b="1" dirty="0"/>
              <a:t>Solution</a:t>
            </a:r>
          </a:p>
          <a:p>
            <a:r>
              <a:rPr lang="en-US" dirty="0"/>
              <a:t>First of all we note that we cannot use direct substitution to evaluate this limit, for the denominator </a:t>
            </a:r>
          </a:p>
          <a:p>
            <a:r>
              <a:rPr lang="en-US" dirty="0"/>
              <a:t>equals 0 at </a:t>
            </a:r>
            <a:r>
              <a:rPr lang="en-US" i="1" dirty="0"/>
              <a:t>x</a:t>
            </a:r>
            <a:r>
              <a:rPr lang="en-US" dirty="0"/>
              <a:t> </a:t>
            </a:r>
            <a:r>
              <a:rPr lang="en-US" dirty="0">
                <a:latin typeface="Symbol" pitchFamily="18" charset="2"/>
              </a:rPr>
              <a:t>=</a:t>
            </a:r>
            <a:r>
              <a:rPr lang="en-US" dirty="0"/>
              <a:t> </a:t>
            </a:r>
            <a:r>
              <a:rPr lang="en-US" dirty="0">
                <a:latin typeface="Symbol" pitchFamily="18" charset="2"/>
              </a:rPr>
              <a:t>-</a:t>
            </a:r>
            <a:r>
              <a:rPr lang="en-US" dirty="0"/>
              <a:t>3. In fact, 				        </a:t>
            </a:r>
          </a:p>
          <a:p>
            <a:r>
              <a:rPr lang="en-US" dirty="0"/>
              <a:t>is not even defined at </a:t>
            </a:r>
            <a:r>
              <a:rPr lang="en-US" i="1" dirty="0"/>
              <a:t>x</a:t>
            </a:r>
            <a:r>
              <a:rPr lang="en-US" dirty="0"/>
              <a:t> </a:t>
            </a:r>
            <a:r>
              <a:rPr lang="en-US" dirty="0">
                <a:latin typeface="Symbol" pitchFamily="18" charset="2"/>
              </a:rPr>
              <a:t>=</a:t>
            </a:r>
            <a:r>
              <a:rPr lang="en-US" dirty="0"/>
              <a:t> </a:t>
            </a:r>
            <a:r>
              <a:rPr lang="en-US" dirty="0">
                <a:latin typeface="Symbol" pitchFamily="18" charset="2"/>
              </a:rPr>
              <a:t>-</a:t>
            </a:r>
            <a:r>
              <a:rPr lang="en-US" dirty="0"/>
              <a:t>3. However, as far as the limit is concerned, that is not a problem at all (recall that the existence and/or value of </a:t>
            </a:r>
            <a:r>
              <a:rPr lang="en-US" i="1" dirty="0"/>
              <a:t>f</a:t>
            </a:r>
            <a:r>
              <a:rPr lang="en-US" dirty="0"/>
              <a:t>(</a:t>
            </a:r>
            <a:r>
              <a:rPr lang="en-US" i="1" dirty="0"/>
              <a:t>c</a:t>
            </a:r>
            <a:r>
              <a:rPr lang="en-US" dirty="0"/>
              <a:t>) and 	</a:t>
            </a:r>
          </a:p>
          <a:p>
            <a:r>
              <a:rPr lang="en-US" dirty="0"/>
              <a:t>have no bearing on each other).</a:t>
            </a:r>
            <a:endParaRPr lang="en-US" b="1" dirty="0"/>
          </a:p>
        </p:txBody>
      </p:sp>
      <p:graphicFrame>
        <p:nvGraphicFramePr>
          <p:cNvPr id="41986" name="Object 2"/>
          <p:cNvGraphicFramePr>
            <a:graphicFrameLocks noChangeAspect="1"/>
          </p:cNvGraphicFramePr>
          <p:nvPr/>
        </p:nvGraphicFramePr>
        <p:xfrm>
          <a:off x="1313745" y="1264356"/>
          <a:ext cx="1562100" cy="889000"/>
        </p:xfrm>
        <a:graphic>
          <a:graphicData uri="http://schemas.openxmlformats.org/presentationml/2006/ole">
            <mc:AlternateContent xmlns:mc="http://schemas.openxmlformats.org/markup-compatibility/2006">
              <mc:Choice xmlns:v="urn:schemas-microsoft-com:vml" Requires="v">
                <p:oleObj name="Equation" r:id="rId2" imgW="1562040" imgH="888840" progId="Equation.DSMT4">
                  <p:embed/>
                </p:oleObj>
              </mc:Choice>
              <mc:Fallback>
                <p:oleObj name="Equation" r:id="rId2" imgW="1562040" imgH="88884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13745" y="1264356"/>
                        <a:ext cx="15621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987" name="Object 3"/>
          <p:cNvGraphicFramePr>
            <a:graphicFrameLocks noChangeAspect="1"/>
          </p:cNvGraphicFramePr>
          <p:nvPr/>
        </p:nvGraphicFramePr>
        <p:xfrm>
          <a:off x="4352925" y="3556000"/>
          <a:ext cx="3175000" cy="571500"/>
        </p:xfrm>
        <a:graphic>
          <a:graphicData uri="http://schemas.openxmlformats.org/presentationml/2006/ole">
            <mc:AlternateContent xmlns:mc="http://schemas.openxmlformats.org/markup-compatibility/2006">
              <mc:Choice xmlns:v="urn:schemas-microsoft-com:vml" Requires="v">
                <p:oleObj name="Equation" r:id="rId4" imgW="3174840" imgH="571320" progId="Equation.DSMT4">
                  <p:embed/>
                </p:oleObj>
              </mc:Choice>
              <mc:Fallback>
                <p:oleObj name="Equation" r:id="rId4" imgW="3174840" imgH="57132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352925" y="3556000"/>
                        <a:ext cx="31750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988" name="Object 4"/>
          <p:cNvGraphicFramePr>
            <a:graphicFrameLocks noChangeAspect="1"/>
          </p:cNvGraphicFramePr>
          <p:nvPr/>
        </p:nvGraphicFramePr>
        <p:xfrm>
          <a:off x="6762750" y="4838700"/>
          <a:ext cx="1143000" cy="571500"/>
        </p:xfrm>
        <a:graphic>
          <a:graphicData uri="http://schemas.openxmlformats.org/presentationml/2006/ole">
            <mc:AlternateContent xmlns:mc="http://schemas.openxmlformats.org/markup-compatibility/2006">
              <mc:Choice xmlns:v="urn:schemas-microsoft-com:vml" Requires="v">
                <p:oleObj name="Equation" r:id="rId6" imgW="1143000" imgH="571320" progId="Equation.DSMT4">
                  <p:embed/>
                </p:oleObj>
              </mc:Choice>
              <mc:Fallback>
                <p:oleObj name="Equation" r:id="rId6" imgW="1143000" imgH="57132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762750" y="4838700"/>
                        <a:ext cx="11430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1987"/>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198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Proof</a:t>
            </a:r>
          </a:p>
        </p:txBody>
      </p:sp>
      <p:sp>
        <p:nvSpPr>
          <p:cNvPr id="3" name="Content Placeholder 2"/>
          <p:cNvSpPr>
            <a:spLocks noGrp="1"/>
          </p:cNvSpPr>
          <p:nvPr>
            <p:ph idx="1"/>
          </p:nvPr>
        </p:nvSpPr>
        <p:spPr>
          <a:xfrm>
            <a:off x="457200" y="1280160"/>
            <a:ext cx="8229600" cy="3901440"/>
          </a:xfrm>
          <a:solidFill>
            <a:srgbClr val="FFFFCC"/>
          </a:solidFill>
          <a:ln w="28575">
            <a:solidFill>
              <a:schemeClr val="tx1"/>
            </a:solidFill>
          </a:ln>
        </p:spPr>
        <p:txBody>
          <a:bodyPr/>
          <a:lstStyle/>
          <a:p>
            <a:r>
              <a:rPr lang="en-US" dirty="0">
                <a:solidFill>
                  <a:schemeClr val="tx1"/>
                </a:solidFill>
              </a:rPr>
              <a:t>We will prove the Sum Law here.</a:t>
            </a:r>
          </a:p>
          <a:p>
            <a:r>
              <a:rPr lang="en-US" dirty="0">
                <a:solidFill>
                  <a:schemeClr val="tx1"/>
                </a:solidFill>
              </a:rPr>
              <a:t>For ease of exposition, let                       and                   </a:t>
            </a:r>
          </a:p>
          <a:p>
            <a:r>
              <a:rPr lang="en-US" dirty="0">
                <a:solidFill>
                  <a:schemeClr val="tx1"/>
                </a:solidFill>
              </a:rPr>
              <a:t>we need to show that                                                     </a:t>
            </a:r>
          </a:p>
          <a:p>
            <a:r>
              <a:rPr lang="en-US" dirty="0">
                <a:solidFill>
                  <a:schemeClr val="tx1"/>
                </a:solidFill>
              </a:rPr>
              <a:t>using our </a:t>
            </a:r>
            <a:r>
              <a:rPr lang="el-GR" i="1" dirty="0">
                <a:solidFill>
                  <a:schemeClr val="tx1"/>
                </a:solidFill>
                <a:latin typeface="Cambria Math" panose="02040503050406030204" pitchFamily="18" charset="0"/>
                <a:ea typeface="Cambria Math" panose="02040503050406030204" pitchFamily="18" charset="0"/>
              </a:rPr>
              <a:t>ε</a:t>
            </a:r>
            <a:r>
              <a:rPr lang="en-US" dirty="0">
                <a:solidFill>
                  <a:schemeClr val="tx1"/>
                </a:solidFill>
              </a:rPr>
              <a:t>-</a:t>
            </a:r>
            <a:r>
              <a:rPr lang="el-GR" i="1" dirty="0">
                <a:solidFill>
                  <a:schemeClr val="tx1"/>
                </a:solidFill>
                <a:latin typeface="Cambria Math" panose="02040503050406030204" pitchFamily="18" charset="0"/>
                <a:ea typeface="Cambria Math" panose="02040503050406030204" pitchFamily="18" charset="0"/>
              </a:rPr>
              <a:t>δ</a:t>
            </a:r>
            <a:r>
              <a:rPr lang="en-US" dirty="0">
                <a:solidFill>
                  <a:schemeClr val="tx1"/>
                </a:solidFill>
              </a:rPr>
              <a:t> definition of limit. To this end, assume </a:t>
            </a:r>
            <a:br>
              <a:rPr lang="en-US" dirty="0">
                <a:solidFill>
                  <a:schemeClr val="tx1"/>
                </a:solidFill>
              </a:rPr>
            </a:br>
            <a:r>
              <a:rPr lang="el-GR" i="1" dirty="0">
                <a:solidFill>
                  <a:schemeClr val="tx1"/>
                </a:solidFill>
                <a:latin typeface="Cambria Math" panose="02040503050406030204" pitchFamily="18" charset="0"/>
                <a:ea typeface="Cambria Math" panose="02040503050406030204" pitchFamily="18" charset="0"/>
              </a:rPr>
              <a:t>ε </a:t>
            </a:r>
            <a:r>
              <a:rPr lang="en-US" dirty="0">
                <a:solidFill>
                  <a:schemeClr val="tx1"/>
                </a:solidFill>
              </a:rPr>
              <a:t>&gt; 0 is given. Then by assumption there exist </a:t>
            </a:r>
            <a:r>
              <a:rPr lang="el-GR" i="1" dirty="0">
                <a:solidFill>
                  <a:schemeClr val="tx1"/>
                </a:solidFill>
                <a:latin typeface="Cambria Math" panose="02040503050406030204" pitchFamily="18" charset="0"/>
                <a:ea typeface="Cambria Math" panose="02040503050406030204" pitchFamily="18" charset="0"/>
              </a:rPr>
              <a:t>δ</a:t>
            </a:r>
            <a:r>
              <a:rPr lang="en-US" baseline="-25000" dirty="0">
                <a:solidFill>
                  <a:schemeClr val="tx1"/>
                </a:solidFill>
              </a:rPr>
              <a:t>1</a:t>
            </a:r>
            <a:r>
              <a:rPr lang="en-US" dirty="0">
                <a:solidFill>
                  <a:schemeClr val="tx1"/>
                </a:solidFill>
              </a:rPr>
              <a:t> &gt; 0 and </a:t>
            </a:r>
            <a:r>
              <a:rPr lang="el-GR" i="1" dirty="0">
                <a:solidFill>
                  <a:schemeClr val="tx1"/>
                </a:solidFill>
                <a:latin typeface="Cambria Math" panose="02040503050406030204" pitchFamily="18" charset="0"/>
                <a:ea typeface="Cambria Math" panose="02040503050406030204" pitchFamily="18" charset="0"/>
              </a:rPr>
              <a:t>δ</a:t>
            </a:r>
            <a:r>
              <a:rPr lang="en-US" baseline="-25000" dirty="0">
                <a:solidFill>
                  <a:schemeClr val="tx1"/>
                </a:solidFill>
              </a:rPr>
              <a:t>2</a:t>
            </a:r>
            <a:r>
              <a:rPr lang="en-US" dirty="0">
                <a:solidFill>
                  <a:schemeClr val="tx1"/>
                </a:solidFill>
              </a:rPr>
              <a:t> &gt; 0 such that</a:t>
            </a:r>
            <a:endParaRPr lang="en-US" b="1" dirty="0">
              <a:solidFill>
                <a:schemeClr val="tx1"/>
              </a:solidFill>
            </a:endParaRPr>
          </a:p>
        </p:txBody>
      </p:sp>
      <p:graphicFrame>
        <p:nvGraphicFramePr>
          <p:cNvPr id="3076" name="Object 4"/>
          <p:cNvGraphicFramePr>
            <a:graphicFrameLocks noChangeAspect="1"/>
          </p:cNvGraphicFramePr>
          <p:nvPr>
            <p:extLst>
              <p:ext uri="{D42A27DB-BD31-4B8C-83A1-F6EECF244321}">
                <p14:modId xmlns:p14="http://schemas.microsoft.com/office/powerpoint/2010/main" val="1908960166"/>
              </p:ext>
            </p:extLst>
          </p:nvPr>
        </p:nvGraphicFramePr>
        <p:xfrm>
          <a:off x="4318000" y="1828800"/>
          <a:ext cx="1625600" cy="571500"/>
        </p:xfrm>
        <a:graphic>
          <a:graphicData uri="http://schemas.openxmlformats.org/presentationml/2006/ole">
            <mc:AlternateContent xmlns:mc="http://schemas.openxmlformats.org/markup-compatibility/2006">
              <mc:Choice xmlns:v="urn:schemas-microsoft-com:vml" Requires="v">
                <p:oleObj name="Equation" r:id="rId2" imgW="1625400" imgH="571320" progId="Equation.DSMT4">
                  <p:embed/>
                </p:oleObj>
              </mc:Choice>
              <mc:Fallback>
                <p:oleObj name="Equation" r:id="rId2" imgW="1625400" imgH="571320" progId="Equation.DSMT4">
                  <p:embed/>
                  <p:pic>
                    <p:nvPicPr>
                      <p:cNvPr id="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18000" y="1828800"/>
                        <a:ext cx="16256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7" name="Object 5"/>
          <p:cNvGraphicFramePr>
            <a:graphicFrameLocks noChangeAspect="1"/>
          </p:cNvGraphicFramePr>
          <p:nvPr>
            <p:extLst>
              <p:ext uri="{D42A27DB-BD31-4B8C-83A1-F6EECF244321}">
                <p14:modId xmlns:p14="http://schemas.microsoft.com/office/powerpoint/2010/main" val="1938746607"/>
              </p:ext>
            </p:extLst>
          </p:nvPr>
        </p:nvGraphicFramePr>
        <p:xfrm>
          <a:off x="6751638" y="1828800"/>
          <a:ext cx="1892300" cy="571500"/>
        </p:xfrm>
        <a:graphic>
          <a:graphicData uri="http://schemas.openxmlformats.org/presentationml/2006/ole">
            <mc:AlternateContent xmlns:mc="http://schemas.openxmlformats.org/markup-compatibility/2006">
              <mc:Choice xmlns:v="urn:schemas-microsoft-com:vml" Requires="v">
                <p:oleObj name="Equation" r:id="rId4" imgW="1892160" imgH="571320" progId="Equation.DSMT4">
                  <p:embed/>
                </p:oleObj>
              </mc:Choice>
              <mc:Fallback>
                <p:oleObj name="Equation" r:id="rId4" imgW="1892160" imgH="57132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751638" y="1828800"/>
                        <a:ext cx="18923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8" name="Object 6"/>
          <p:cNvGraphicFramePr>
            <a:graphicFrameLocks noChangeAspect="1"/>
          </p:cNvGraphicFramePr>
          <p:nvPr>
            <p:extLst>
              <p:ext uri="{D42A27DB-BD31-4B8C-83A1-F6EECF244321}">
                <p14:modId xmlns:p14="http://schemas.microsoft.com/office/powerpoint/2010/main" val="2361262772"/>
              </p:ext>
            </p:extLst>
          </p:nvPr>
        </p:nvGraphicFramePr>
        <p:xfrm>
          <a:off x="3842385" y="2362200"/>
          <a:ext cx="3517900" cy="596900"/>
        </p:xfrm>
        <a:graphic>
          <a:graphicData uri="http://schemas.openxmlformats.org/presentationml/2006/ole">
            <mc:AlternateContent xmlns:mc="http://schemas.openxmlformats.org/markup-compatibility/2006">
              <mc:Choice xmlns:v="urn:schemas-microsoft-com:vml" Requires="v">
                <p:oleObj name="Equation" r:id="rId6" imgW="3517560" imgH="596880" progId="Equation.DSMT4">
                  <p:embed/>
                </p:oleObj>
              </mc:Choice>
              <mc:Fallback>
                <p:oleObj name="Equation" r:id="rId6" imgW="3517560" imgH="596880" progId="Equation.DSMT4">
                  <p:embed/>
                  <p:pic>
                    <p:nvPicPr>
                      <p:cNvPr id="0"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842385" y="2362200"/>
                        <a:ext cx="35179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Using Algebraic Techniques to Find a Limit (cont.) </a:t>
            </a:r>
          </a:p>
        </p:txBody>
      </p:sp>
      <p:sp>
        <p:nvSpPr>
          <p:cNvPr id="3" name="Content Placeholder 2"/>
          <p:cNvSpPr>
            <a:spLocks noGrp="1"/>
          </p:cNvSpPr>
          <p:nvPr>
            <p:ph idx="1"/>
          </p:nvPr>
        </p:nvSpPr>
        <p:spPr/>
        <p:txBody>
          <a:bodyPr>
            <a:normAutofit/>
          </a:bodyPr>
          <a:lstStyle/>
          <a:p>
            <a:r>
              <a:rPr lang="en-US" dirty="0"/>
              <a:t>The limit not only exists, but finding it is surprisingly easy, using a bit of algebra.</a:t>
            </a:r>
            <a:endParaRPr lang="en-US" b="1" dirty="0"/>
          </a:p>
        </p:txBody>
      </p:sp>
      <p:graphicFrame>
        <p:nvGraphicFramePr>
          <p:cNvPr id="43014" name="Object 6"/>
          <p:cNvGraphicFramePr>
            <a:graphicFrameLocks noChangeAspect="1"/>
          </p:cNvGraphicFramePr>
          <p:nvPr/>
        </p:nvGraphicFramePr>
        <p:xfrm>
          <a:off x="1425222" y="2438400"/>
          <a:ext cx="1460500" cy="889000"/>
        </p:xfrm>
        <a:graphic>
          <a:graphicData uri="http://schemas.openxmlformats.org/presentationml/2006/ole">
            <mc:AlternateContent xmlns:mc="http://schemas.openxmlformats.org/markup-compatibility/2006">
              <mc:Choice xmlns:v="urn:schemas-microsoft-com:vml" Requires="v">
                <p:oleObj name="Equation" r:id="rId2" imgW="1460160" imgH="888840" progId="Equation.DSMT4">
                  <p:embed/>
                </p:oleObj>
              </mc:Choice>
              <mc:Fallback>
                <p:oleObj name="Equation" r:id="rId2" imgW="1460160" imgH="888840" progId="Equation.DSMT4">
                  <p:embed/>
                  <p:pic>
                    <p:nvPicPr>
                      <p:cNvPr id="0"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25222" y="2438400"/>
                        <a:ext cx="14605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3015" name="Object 7"/>
          <p:cNvGraphicFramePr>
            <a:graphicFrameLocks noChangeAspect="1"/>
          </p:cNvGraphicFramePr>
          <p:nvPr/>
        </p:nvGraphicFramePr>
        <p:xfrm>
          <a:off x="2971800" y="2431345"/>
          <a:ext cx="2819400" cy="901700"/>
        </p:xfrm>
        <a:graphic>
          <a:graphicData uri="http://schemas.openxmlformats.org/presentationml/2006/ole">
            <mc:AlternateContent xmlns:mc="http://schemas.openxmlformats.org/markup-compatibility/2006">
              <mc:Choice xmlns:v="urn:schemas-microsoft-com:vml" Requires="v">
                <p:oleObj name="Equation" r:id="rId4" imgW="2819160" imgH="901440" progId="Equation.DSMT4">
                  <p:embed/>
                </p:oleObj>
              </mc:Choice>
              <mc:Fallback>
                <p:oleObj name="Equation" r:id="rId4" imgW="2819160" imgH="901440" progId="Equation.DSMT4">
                  <p:embed/>
                  <p:pic>
                    <p:nvPicPr>
                      <p:cNvPr id="0" name="Picture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71800" y="2431345"/>
                        <a:ext cx="28194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3016" name="Object 8"/>
          <p:cNvGraphicFramePr>
            <a:graphicFrameLocks noChangeAspect="1"/>
          </p:cNvGraphicFramePr>
          <p:nvPr/>
        </p:nvGraphicFramePr>
        <p:xfrm>
          <a:off x="2987322" y="3543300"/>
          <a:ext cx="1790700" cy="571500"/>
        </p:xfrm>
        <a:graphic>
          <a:graphicData uri="http://schemas.openxmlformats.org/presentationml/2006/ole">
            <mc:AlternateContent xmlns:mc="http://schemas.openxmlformats.org/markup-compatibility/2006">
              <mc:Choice xmlns:v="urn:schemas-microsoft-com:vml" Requires="v">
                <p:oleObj name="Equation" r:id="rId6" imgW="1790640" imgH="571320" progId="Equation.DSMT4">
                  <p:embed/>
                </p:oleObj>
              </mc:Choice>
              <mc:Fallback>
                <p:oleObj name="Equation" r:id="rId6" imgW="1790640" imgH="571320" progId="Equation.DSMT4">
                  <p:embed/>
                  <p:pic>
                    <p:nvPicPr>
                      <p:cNvPr id="0" name="Picture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987322" y="3543300"/>
                        <a:ext cx="17907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3017" name="Object 9"/>
          <p:cNvGraphicFramePr>
            <a:graphicFrameLocks noChangeAspect="1"/>
          </p:cNvGraphicFramePr>
          <p:nvPr/>
        </p:nvGraphicFramePr>
        <p:xfrm>
          <a:off x="2983089" y="4279900"/>
          <a:ext cx="1130300" cy="292100"/>
        </p:xfrm>
        <a:graphic>
          <a:graphicData uri="http://schemas.openxmlformats.org/presentationml/2006/ole">
            <mc:AlternateContent xmlns:mc="http://schemas.openxmlformats.org/markup-compatibility/2006">
              <mc:Choice xmlns:v="urn:schemas-microsoft-com:vml" Requires="v">
                <p:oleObj name="Equation" r:id="rId8" imgW="1130040" imgH="291960" progId="Equation.DSMT4">
                  <p:embed/>
                </p:oleObj>
              </mc:Choice>
              <mc:Fallback>
                <p:oleObj name="Equation" r:id="rId8" imgW="1130040" imgH="291960" progId="Equation.DSMT4">
                  <p:embed/>
                  <p:pic>
                    <p:nvPicPr>
                      <p:cNvPr id="0" name="Picture 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983089" y="4279900"/>
                        <a:ext cx="1130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3018" name="Object 10"/>
          <p:cNvGraphicFramePr>
            <a:graphicFrameLocks noChangeAspect="1"/>
          </p:cNvGraphicFramePr>
          <p:nvPr>
            <p:extLst>
              <p:ext uri="{D42A27DB-BD31-4B8C-83A1-F6EECF244321}">
                <p14:modId xmlns:p14="http://schemas.microsoft.com/office/powerpoint/2010/main" val="1177478296"/>
              </p:ext>
            </p:extLst>
          </p:nvPr>
        </p:nvGraphicFramePr>
        <p:xfrm>
          <a:off x="4267200" y="4278489"/>
          <a:ext cx="673100" cy="292100"/>
        </p:xfrm>
        <a:graphic>
          <a:graphicData uri="http://schemas.openxmlformats.org/presentationml/2006/ole">
            <mc:AlternateContent xmlns:mc="http://schemas.openxmlformats.org/markup-compatibility/2006">
              <mc:Choice xmlns:v="urn:schemas-microsoft-com:vml" Requires="v">
                <p:oleObj name="Equation" r:id="rId10" imgW="672840" imgH="291960" progId="Equation.DSMT4">
                  <p:embed/>
                </p:oleObj>
              </mc:Choice>
              <mc:Fallback>
                <p:oleObj name="Equation" r:id="rId10" imgW="672840" imgH="291960" progId="Equation.DSMT4">
                  <p:embed/>
                  <p:pic>
                    <p:nvPicPr>
                      <p:cNvPr id="0" name="Picture 10"/>
                      <p:cNvPicPr>
                        <a:picLocks noChangeAspect="1" noChangeArrowheads="1"/>
                      </p:cNvPicPr>
                      <p:nvPr/>
                    </p:nvPicPr>
                    <p:blipFill>
                      <a:blip r:embed="rId11"/>
                      <a:srcRect/>
                      <a:stretch>
                        <a:fillRect/>
                      </a:stretch>
                    </p:blipFill>
                    <p:spPr bwMode="auto">
                      <a:xfrm>
                        <a:off x="4267200" y="4278489"/>
                        <a:ext cx="673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30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30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30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301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30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Using Algebraic Techniques to Find a Limit (cont.) </a:t>
            </a:r>
          </a:p>
        </p:txBody>
      </p:sp>
      <p:sp>
        <p:nvSpPr>
          <p:cNvPr id="3" name="Content Placeholder 2"/>
          <p:cNvSpPr>
            <a:spLocks noGrp="1"/>
          </p:cNvSpPr>
          <p:nvPr>
            <p:ph idx="1"/>
          </p:nvPr>
        </p:nvSpPr>
        <p:spPr/>
        <p:txBody>
          <a:bodyPr>
            <a:normAutofit/>
          </a:bodyPr>
          <a:lstStyle/>
          <a:p>
            <a:r>
              <a:rPr lang="en-US" dirty="0"/>
              <a:t>A few very important remarks are in order. First of all, canceling the factor of (</a:t>
            </a:r>
            <a:r>
              <a:rPr lang="en-US" i="1" dirty="0"/>
              <a:t>x </a:t>
            </a:r>
            <a:r>
              <a:rPr lang="en-US" dirty="0"/>
              <a:t>+ 3) is legitimate, since even though </a:t>
            </a:r>
            <a:r>
              <a:rPr lang="en-US" i="1" dirty="0"/>
              <a:t>x</a:t>
            </a:r>
            <a:r>
              <a:rPr lang="en-US" dirty="0"/>
              <a:t> is approaching </a:t>
            </a:r>
            <a:r>
              <a:rPr lang="en-US" dirty="0">
                <a:latin typeface="Symbol" pitchFamily="18" charset="2"/>
              </a:rPr>
              <a:t>-</a:t>
            </a:r>
            <a:r>
              <a:rPr lang="en-US" dirty="0"/>
              <a:t>3, it never is actually equal to </a:t>
            </a:r>
            <a:r>
              <a:rPr lang="en-US" dirty="0">
                <a:latin typeface="Symbol" pitchFamily="18" charset="2"/>
              </a:rPr>
              <a:t>-</a:t>
            </a:r>
            <a:r>
              <a:rPr lang="en-US" dirty="0"/>
              <a:t>3 throughout the limit process, so we have not divided by 0. Second, the function </a:t>
            </a:r>
            <a:r>
              <a:rPr lang="en-US" i="1" dirty="0"/>
              <a:t>g</a:t>
            </a:r>
            <a:r>
              <a:rPr lang="en-US" dirty="0"/>
              <a:t>(</a:t>
            </a:r>
            <a:r>
              <a:rPr lang="en-US" i="1" dirty="0"/>
              <a:t>x</a:t>
            </a:r>
            <a:r>
              <a:rPr lang="en-US" dirty="0"/>
              <a:t>) = </a:t>
            </a:r>
            <a:r>
              <a:rPr lang="en-US" i="1" dirty="0"/>
              <a:t>x </a:t>
            </a:r>
            <a:r>
              <a:rPr lang="en-US" dirty="0">
                <a:latin typeface="Symbol" pitchFamily="18" charset="2"/>
              </a:rPr>
              <a:t>-</a:t>
            </a:r>
            <a:r>
              <a:rPr lang="en-US" dirty="0"/>
              <a:t> 3 is actually different from </a:t>
            </a:r>
            <a:r>
              <a:rPr lang="en-US" i="1" dirty="0"/>
              <a:t>f</a:t>
            </a:r>
            <a:r>
              <a:rPr lang="en-US" dirty="0"/>
              <a:t>(</a:t>
            </a:r>
            <a:r>
              <a:rPr lang="en-US" i="1" dirty="0"/>
              <a:t>x</a:t>
            </a:r>
            <a:r>
              <a:rPr lang="en-US" dirty="0"/>
              <a:t>). In fact, they agree everywhere but at </a:t>
            </a:r>
            <a:r>
              <a:rPr lang="en-US" i="1" dirty="0"/>
              <a:t>x</a:t>
            </a:r>
            <a:r>
              <a:rPr lang="en-US" dirty="0"/>
              <a:t> </a:t>
            </a:r>
            <a:r>
              <a:rPr lang="en-US" dirty="0">
                <a:latin typeface="Symbol" pitchFamily="18" charset="2"/>
              </a:rPr>
              <a:t>=</a:t>
            </a:r>
            <a:r>
              <a:rPr lang="en-US" dirty="0"/>
              <a:t> </a:t>
            </a:r>
            <a:r>
              <a:rPr lang="en-US" dirty="0">
                <a:latin typeface="Symbol" pitchFamily="18" charset="2"/>
              </a:rPr>
              <a:t>-</a:t>
            </a:r>
            <a:r>
              <a:rPr lang="en-US" dirty="0"/>
              <a:t>3; at which point </a:t>
            </a:r>
            <a:r>
              <a:rPr lang="en-US" i="1" dirty="0"/>
              <a:t>f</a:t>
            </a:r>
            <a:r>
              <a:rPr lang="en-US" dirty="0"/>
              <a:t>(</a:t>
            </a:r>
            <a:r>
              <a:rPr lang="en-US" i="1" dirty="0"/>
              <a:t>x</a:t>
            </a:r>
            <a:r>
              <a:rPr lang="en-US" dirty="0"/>
              <a:t>) is undefined, but </a:t>
            </a:r>
            <a:r>
              <a:rPr lang="en-US" i="1" dirty="0"/>
              <a:t>g</a:t>
            </a:r>
            <a:r>
              <a:rPr lang="en-US" dirty="0"/>
              <a:t>(</a:t>
            </a:r>
            <a:r>
              <a:rPr lang="en-US" dirty="0">
                <a:latin typeface="Symbol" pitchFamily="18" charset="2"/>
              </a:rPr>
              <a:t>-</a:t>
            </a:r>
            <a:r>
              <a:rPr lang="en-US" dirty="0"/>
              <a:t>3) </a:t>
            </a:r>
            <a:r>
              <a:rPr lang="en-US" dirty="0">
                <a:latin typeface="Symbol" pitchFamily="18" charset="2"/>
              </a:rPr>
              <a:t>=</a:t>
            </a:r>
            <a:r>
              <a:rPr lang="en-US" dirty="0"/>
              <a:t> −6 (see Figure 2). </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Using Algebraic Techniques to Find a Limit (cont.) </a:t>
            </a:r>
          </a:p>
        </p:txBody>
      </p:sp>
      <p:grpSp>
        <p:nvGrpSpPr>
          <p:cNvPr id="9" name="Group 8"/>
          <p:cNvGrpSpPr/>
          <p:nvPr/>
        </p:nvGrpSpPr>
        <p:grpSpPr>
          <a:xfrm>
            <a:off x="228600" y="1524000"/>
            <a:ext cx="8686800" cy="3876020"/>
            <a:chOff x="228600" y="1524000"/>
            <a:chExt cx="8686800" cy="3876020"/>
          </a:xfrm>
        </p:grpSpPr>
        <p:pic>
          <p:nvPicPr>
            <p:cNvPr id="45058" name="Picture 2"/>
            <p:cNvPicPr>
              <a:picLocks noChangeAspect="1" noChangeArrowheads="1"/>
            </p:cNvPicPr>
            <p:nvPr/>
          </p:nvPicPr>
          <p:blipFill>
            <a:blip r:embed="rId2" cstate="print">
              <a:clrChange>
                <a:clrFrom>
                  <a:srgbClr val="FEFEFE"/>
                </a:clrFrom>
                <a:clrTo>
                  <a:srgbClr val="FEFEFE">
                    <a:alpha val="0"/>
                  </a:srgbClr>
                </a:clrTo>
              </a:clrChange>
            </a:blip>
            <a:srcRect/>
            <a:stretch>
              <a:fillRect/>
            </a:stretch>
          </p:blipFill>
          <p:spPr bwMode="auto">
            <a:xfrm>
              <a:off x="228600" y="1600200"/>
              <a:ext cx="4272342" cy="2895600"/>
            </a:xfrm>
            <a:prstGeom prst="rect">
              <a:avLst/>
            </a:prstGeom>
            <a:noFill/>
            <a:ln w="9525">
              <a:noFill/>
              <a:miter lim="800000"/>
              <a:headEnd/>
              <a:tailEnd/>
            </a:ln>
          </p:spPr>
        </p:pic>
        <p:pic>
          <p:nvPicPr>
            <p:cNvPr id="45059" name="Picture 3"/>
            <p:cNvPicPr>
              <a:picLocks noChangeAspect="1" noChangeArrowheads="1"/>
            </p:cNvPicPr>
            <p:nvPr/>
          </p:nvPicPr>
          <p:blipFill>
            <a:blip r:embed="rId3" cstate="print">
              <a:clrChange>
                <a:clrFrom>
                  <a:srgbClr val="FEFEFE"/>
                </a:clrFrom>
                <a:clrTo>
                  <a:srgbClr val="FEFEFE">
                    <a:alpha val="0"/>
                  </a:srgbClr>
                </a:clrTo>
              </a:clrChange>
            </a:blip>
            <a:srcRect/>
            <a:stretch>
              <a:fillRect/>
            </a:stretch>
          </p:blipFill>
          <p:spPr bwMode="auto">
            <a:xfrm>
              <a:off x="4448175" y="1524000"/>
              <a:ext cx="4467225" cy="3038475"/>
            </a:xfrm>
            <a:prstGeom prst="rect">
              <a:avLst/>
            </a:prstGeom>
            <a:noFill/>
            <a:ln w="9525">
              <a:noFill/>
              <a:miter lim="800000"/>
              <a:headEnd/>
              <a:tailEnd/>
            </a:ln>
          </p:spPr>
        </p:pic>
        <p:sp>
          <p:nvSpPr>
            <p:cNvPr id="8" name="Rectangle 7"/>
            <p:cNvSpPr/>
            <p:nvPr/>
          </p:nvSpPr>
          <p:spPr>
            <a:xfrm>
              <a:off x="3811545" y="4876800"/>
              <a:ext cx="1370055" cy="523220"/>
            </a:xfrm>
            <a:prstGeom prst="rect">
              <a:avLst/>
            </a:prstGeom>
          </p:spPr>
          <p:txBody>
            <a:bodyPr wrap="none">
              <a:spAutoFit/>
            </a:bodyPr>
            <a:lstStyle/>
            <a:p>
              <a:r>
                <a:rPr lang="en-US" sz="2800" b="1" dirty="0"/>
                <a:t>Figure 2</a:t>
              </a:r>
            </a:p>
          </p:txBody>
        </p:sp>
      </p:gr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Using Algebraic Techniques to Find a Limit (cont.) </a:t>
            </a:r>
          </a:p>
        </p:txBody>
      </p:sp>
      <p:sp>
        <p:nvSpPr>
          <p:cNvPr id="3" name="Content Placeholder 2"/>
          <p:cNvSpPr>
            <a:spLocks noGrp="1"/>
          </p:cNvSpPr>
          <p:nvPr>
            <p:ph idx="1"/>
          </p:nvPr>
        </p:nvSpPr>
        <p:spPr/>
        <p:txBody>
          <a:bodyPr>
            <a:normAutofit/>
          </a:bodyPr>
          <a:lstStyle/>
          <a:p>
            <a:r>
              <a:rPr lang="en-US" dirty="0"/>
              <a:t>However, the behaviors of </a:t>
            </a:r>
            <a:r>
              <a:rPr lang="en-US" i="1" dirty="0"/>
              <a:t>f</a:t>
            </a:r>
            <a:r>
              <a:rPr lang="en-US" dirty="0"/>
              <a:t> and </a:t>
            </a:r>
            <a:r>
              <a:rPr lang="en-US" i="1" dirty="0"/>
              <a:t>g</a:t>
            </a:r>
            <a:r>
              <a:rPr lang="en-US" dirty="0"/>
              <a:t> are identical as </a:t>
            </a:r>
            <a:r>
              <a:rPr lang="en-US" i="1" dirty="0"/>
              <a:t>x</a:t>
            </a:r>
            <a:r>
              <a:rPr lang="en-US" dirty="0"/>
              <a:t> approaches </a:t>
            </a:r>
            <a:r>
              <a:rPr lang="en-US" dirty="0">
                <a:latin typeface="Symbol" pitchFamily="18" charset="2"/>
              </a:rPr>
              <a:t>-</a:t>
            </a:r>
            <a:r>
              <a:rPr lang="en-US" dirty="0"/>
              <a:t>3, and therefore, so are their limits. (Examining the chain of equalities above, note that we never actually stated the equality of </a:t>
            </a:r>
            <a:r>
              <a:rPr lang="en-US" i="1" dirty="0"/>
              <a:t>f</a:t>
            </a:r>
            <a:r>
              <a:rPr lang="en-US" dirty="0"/>
              <a:t> and </a:t>
            </a:r>
            <a:r>
              <a:rPr lang="en-US" i="1" dirty="0"/>
              <a:t>g</a:t>
            </a:r>
            <a:r>
              <a:rPr lang="en-US" dirty="0"/>
              <a:t>, but merely the fact that their limits at </a:t>
            </a:r>
            <a:r>
              <a:rPr lang="en-US" dirty="0">
                <a:latin typeface="Symbol" pitchFamily="18" charset="2"/>
              </a:rPr>
              <a:t>-</a:t>
            </a:r>
            <a:r>
              <a:rPr lang="en-US" dirty="0"/>
              <a:t>3 were equal.)</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Using Algebraic Techniques to Find a Limit</a:t>
            </a:r>
          </a:p>
        </p:txBody>
      </p:sp>
      <p:sp>
        <p:nvSpPr>
          <p:cNvPr id="3" name="Content Placeholder 2"/>
          <p:cNvSpPr>
            <a:spLocks noGrp="1"/>
          </p:cNvSpPr>
          <p:nvPr>
            <p:ph idx="1"/>
          </p:nvPr>
        </p:nvSpPr>
        <p:spPr/>
        <p:txBody>
          <a:bodyPr/>
          <a:lstStyle/>
          <a:p>
            <a:endParaRPr lang="en-US" sz="1000" dirty="0"/>
          </a:p>
          <a:p>
            <a:r>
              <a:rPr lang="en-US" dirty="0"/>
              <a:t>Use algebra to evaluate </a:t>
            </a:r>
          </a:p>
          <a:p>
            <a:endParaRPr lang="en-US" sz="1000" b="1" dirty="0"/>
          </a:p>
          <a:p>
            <a:r>
              <a:rPr lang="en-US" b="1" dirty="0"/>
              <a:t>Solution</a:t>
            </a:r>
          </a:p>
          <a:p>
            <a:r>
              <a:rPr lang="en-US" dirty="0"/>
              <a:t>The trick with a limit such as this is to use the “conjugate product rule” 				        If we multiply both the numerator and denominator by the “conjugate” of the expression containing the radical (in this case, that is 		      we obtain the following.</a:t>
            </a:r>
            <a:endParaRPr lang="en-US" b="1" dirty="0"/>
          </a:p>
        </p:txBody>
      </p:sp>
      <p:graphicFrame>
        <p:nvGraphicFramePr>
          <p:cNvPr id="46082" name="Object 2"/>
          <p:cNvGraphicFramePr>
            <a:graphicFrameLocks noChangeAspect="1"/>
          </p:cNvGraphicFramePr>
          <p:nvPr/>
        </p:nvGraphicFramePr>
        <p:xfrm>
          <a:off x="4127500" y="1284111"/>
          <a:ext cx="2044700" cy="914400"/>
        </p:xfrm>
        <a:graphic>
          <a:graphicData uri="http://schemas.openxmlformats.org/presentationml/2006/ole">
            <mc:AlternateContent xmlns:mc="http://schemas.openxmlformats.org/markup-compatibility/2006">
              <mc:Choice xmlns:v="urn:schemas-microsoft-com:vml" Requires="v">
                <p:oleObj name="Equation" r:id="rId2" imgW="2044440" imgH="914400" progId="Equation.DSMT4">
                  <p:embed/>
                </p:oleObj>
              </mc:Choice>
              <mc:Fallback>
                <p:oleObj name="Equation" r:id="rId2" imgW="2044440" imgH="91440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27500" y="1284111"/>
                        <a:ext cx="20447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6083" name="Object 3"/>
          <p:cNvGraphicFramePr>
            <a:graphicFrameLocks noChangeAspect="1"/>
          </p:cNvGraphicFramePr>
          <p:nvPr/>
        </p:nvGraphicFramePr>
        <p:xfrm>
          <a:off x="4203700" y="3187700"/>
          <a:ext cx="3251200" cy="482600"/>
        </p:xfrm>
        <a:graphic>
          <a:graphicData uri="http://schemas.openxmlformats.org/presentationml/2006/ole">
            <mc:AlternateContent xmlns:mc="http://schemas.openxmlformats.org/markup-compatibility/2006">
              <mc:Choice xmlns:v="urn:schemas-microsoft-com:vml" Requires="v">
                <p:oleObj name="Equation" r:id="rId4" imgW="3251160" imgH="482400" progId="Equation.DSMT4">
                  <p:embed/>
                </p:oleObj>
              </mc:Choice>
              <mc:Fallback>
                <p:oleObj name="Equation" r:id="rId4" imgW="3251160" imgH="48240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203700" y="3187700"/>
                        <a:ext cx="32512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6084" name="Object 4"/>
          <p:cNvGraphicFramePr>
            <a:graphicFrameLocks noChangeAspect="1"/>
          </p:cNvGraphicFramePr>
          <p:nvPr/>
        </p:nvGraphicFramePr>
        <p:xfrm>
          <a:off x="2986088" y="4430713"/>
          <a:ext cx="1625600" cy="469900"/>
        </p:xfrm>
        <a:graphic>
          <a:graphicData uri="http://schemas.openxmlformats.org/presentationml/2006/ole">
            <mc:AlternateContent xmlns:mc="http://schemas.openxmlformats.org/markup-compatibility/2006">
              <mc:Choice xmlns:v="urn:schemas-microsoft-com:vml" Requires="v">
                <p:oleObj name="Equation" r:id="rId6" imgW="1625400" imgH="469800" progId="Equation.DSMT4">
                  <p:embed/>
                </p:oleObj>
              </mc:Choice>
              <mc:Fallback>
                <p:oleObj name="Equation" r:id="rId6" imgW="1625400" imgH="46980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986088" y="4430713"/>
                        <a:ext cx="1625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6083"/>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608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Using Algebraic Techniques to Find a Limit (cont.)</a:t>
            </a:r>
          </a:p>
        </p:txBody>
      </p:sp>
      <p:graphicFrame>
        <p:nvGraphicFramePr>
          <p:cNvPr id="47106" name="Object 2"/>
          <p:cNvGraphicFramePr>
            <a:graphicFrameLocks noChangeAspect="1"/>
          </p:cNvGraphicFramePr>
          <p:nvPr/>
        </p:nvGraphicFramePr>
        <p:xfrm>
          <a:off x="457200" y="1317978"/>
          <a:ext cx="1943100" cy="914400"/>
        </p:xfrm>
        <a:graphic>
          <a:graphicData uri="http://schemas.openxmlformats.org/presentationml/2006/ole">
            <mc:AlternateContent xmlns:mc="http://schemas.openxmlformats.org/markup-compatibility/2006">
              <mc:Choice xmlns:v="urn:schemas-microsoft-com:vml" Requires="v">
                <p:oleObj name="Equation" r:id="rId2" imgW="1942920" imgH="914400" progId="Equation.DSMT4">
                  <p:embed/>
                </p:oleObj>
              </mc:Choice>
              <mc:Fallback>
                <p:oleObj name="Equation" r:id="rId2" imgW="1942920" imgH="91440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317978"/>
                        <a:ext cx="19431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7107" name="Object 3"/>
          <p:cNvGraphicFramePr>
            <a:graphicFrameLocks noChangeAspect="1"/>
          </p:cNvGraphicFramePr>
          <p:nvPr/>
        </p:nvGraphicFramePr>
        <p:xfrm>
          <a:off x="2527300" y="1295400"/>
          <a:ext cx="4178300" cy="1092200"/>
        </p:xfrm>
        <a:graphic>
          <a:graphicData uri="http://schemas.openxmlformats.org/presentationml/2006/ole">
            <mc:AlternateContent xmlns:mc="http://schemas.openxmlformats.org/markup-compatibility/2006">
              <mc:Choice xmlns:v="urn:schemas-microsoft-com:vml" Requires="v">
                <p:oleObj name="Equation" r:id="rId4" imgW="4178160" imgH="1091880" progId="Equation.DSMT4">
                  <p:embed/>
                </p:oleObj>
              </mc:Choice>
              <mc:Fallback>
                <p:oleObj name="Equation" r:id="rId4" imgW="4178160" imgH="10918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27300" y="1295400"/>
                        <a:ext cx="4178300" cy="109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7108" name="Object 4"/>
          <p:cNvGraphicFramePr>
            <a:graphicFrameLocks noChangeAspect="1"/>
          </p:cNvGraphicFramePr>
          <p:nvPr/>
        </p:nvGraphicFramePr>
        <p:xfrm>
          <a:off x="1752600" y="2524478"/>
          <a:ext cx="3429000" cy="1384300"/>
        </p:xfrm>
        <a:graphic>
          <a:graphicData uri="http://schemas.openxmlformats.org/presentationml/2006/ole">
            <mc:AlternateContent xmlns:mc="http://schemas.openxmlformats.org/markup-compatibility/2006">
              <mc:Choice xmlns:v="urn:schemas-microsoft-com:vml" Requires="v">
                <p:oleObj name="Equation" r:id="rId6" imgW="3429000" imgH="1384200" progId="Equation.DSMT4">
                  <p:embed/>
                </p:oleObj>
              </mc:Choice>
              <mc:Fallback>
                <p:oleObj name="Equation" r:id="rId6" imgW="3429000" imgH="138420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52600" y="2524478"/>
                        <a:ext cx="3429000" cy="1384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7109" name="Object 5"/>
          <p:cNvGraphicFramePr>
            <a:graphicFrameLocks noChangeAspect="1"/>
          </p:cNvGraphicFramePr>
          <p:nvPr/>
        </p:nvGraphicFramePr>
        <p:xfrm>
          <a:off x="5334000" y="2816578"/>
          <a:ext cx="3429000" cy="1092200"/>
        </p:xfrm>
        <a:graphic>
          <a:graphicData uri="http://schemas.openxmlformats.org/presentationml/2006/ole">
            <mc:AlternateContent xmlns:mc="http://schemas.openxmlformats.org/markup-compatibility/2006">
              <mc:Choice xmlns:v="urn:schemas-microsoft-com:vml" Requires="v">
                <p:oleObj name="Equation" r:id="rId8" imgW="3429000" imgH="1091880" progId="Equation.DSMT4">
                  <p:embed/>
                </p:oleObj>
              </mc:Choice>
              <mc:Fallback>
                <p:oleObj name="Equation" r:id="rId8" imgW="3429000" imgH="109188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334000" y="2816578"/>
                        <a:ext cx="3429000" cy="109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7110" name="Object 6"/>
          <p:cNvGraphicFramePr>
            <a:graphicFrameLocks noChangeAspect="1"/>
          </p:cNvGraphicFramePr>
          <p:nvPr/>
        </p:nvGraphicFramePr>
        <p:xfrm>
          <a:off x="1752600" y="4035778"/>
          <a:ext cx="3429000" cy="1092200"/>
        </p:xfrm>
        <a:graphic>
          <a:graphicData uri="http://schemas.openxmlformats.org/presentationml/2006/ole">
            <mc:AlternateContent xmlns:mc="http://schemas.openxmlformats.org/markup-compatibility/2006">
              <mc:Choice xmlns:v="urn:schemas-microsoft-com:vml" Requires="v">
                <p:oleObj name="Equation" r:id="rId10" imgW="3429000" imgH="1091880" progId="Equation.DSMT4">
                  <p:embed/>
                </p:oleObj>
              </mc:Choice>
              <mc:Fallback>
                <p:oleObj name="Equation" r:id="rId10" imgW="3429000" imgH="109188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752600" y="4035778"/>
                        <a:ext cx="3429000" cy="109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7111" name="Object 7"/>
          <p:cNvGraphicFramePr>
            <a:graphicFrameLocks noChangeAspect="1"/>
          </p:cNvGraphicFramePr>
          <p:nvPr/>
        </p:nvGraphicFramePr>
        <p:xfrm>
          <a:off x="5257800" y="4041422"/>
          <a:ext cx="2209800" cy="889000"/>
        </p:xfrm>
        <a:graphic>
          <a:graphicData uri="http://schemas.openxmlformats.org/presentationml/2006/ole">
            <mc:AlternateContent xmlns:mc="http://schemas.openxmlformats.org/markup-compatibility/2006">
              <mc:Choice xmlns:v="urn:schemas-microsoft-com:vml" Requires="v">
                <p:oleObj name="Equation" r:id="rId12" imgW="2209680" imgH="888840" progId="Equation.DSMT4">
                  <p:embed/>
                </p:oleObj>
              </mc:Choice>
              <mc:Fallback>
                <p:oleObj name="Equation" r:id="rId12" imgW="2209680" imgH="888840" progId="Equation.DSMT4">
                  <p:embed/>
                  <p:pic>
                    <p:nvPicPr>
                      <p:cNvPr id="0"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257800" y="4041422"/>
                        <a:ext cx="22098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7112" name="Object 8"/>
          <p:cNvGraphicFramePr>
            <a:graphicFrameLocks noChangeAspect="1"/>
          </p:cNvGraphicFramePr>
          <p:nvPr/>
        </p:nvGraphicFramePr>
        <p:xfrm>
          <a:off x="5283200" y="5054600"/>
          <a:ext cx="1727200" cy="889000"/>
        </p:xfrm>
        <a:graphic>
          <a:graphicData uri="http://schemas.openxmlformats.org/presentationml/2006/ole">
            <mc:AlternateContent xmlns:mc="http://schemas.openxmlformats.org/markup-compatibility/2006">
              <mc:Choice xmlns:v="urn:schemas-microsoft-com:vml" Requires="v">
                <p:oleObj name="Equation" r:id="rId14" imgW="1726920" imgH="888840" progId="Equation.DSMT4">
                  <p:embed/>
                </p:oleObj>
              </mc:Choice>
              <mc:Fallback>
                <p:oleObj name="Equation" r:id="rId14" imgW="1726920" imgH="888840" progId="Equation.DSMT4">
                  <p:embed/>
                  <p:pic>
                    <p:nvPicPr>
                      <p:cNvPr id="0" name="Picture 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283200" y="5054600"/>
                        <a:ext cx="17272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7113" name="Object 9"/>
          <p:cNvGraphicFramePr>
            <a:graphicFrameLocks noChangeAspect="1"/>
          </p:cNvGraphicFramePr>
          <p:nvPr/>
        </p:nvGraphicFramePr>
        <p:xfrm>
          <a:off x="7086600" y="5053189"/>
          <a:ext cx="990600" cy="825500"/>
        </p:xfrm>
        <a:graphic>
          <a:graphicData uri="http://schemas.openxmlformats.org/presentationml/2006/ole">
            <mc:AlternateContent xmlns:mc="http://schemas.openxmlformats.org/markup-compatibility/2006">
              <mc:Choice xmlns:v="urn:schemas-microsoft-com:vml" Requires="v">
                <p:oleObj name="Equation" r:id="rId16" imgW="990360" imgH="825480" progId="Equation.DSMT4">
                  <p:embed/>
                </p:oleObj>
              </mc:Choice>
              <mc:Fallback>
                <p:oleObj name="Equation" r:id="rId16" imgW="990360" imgH="825480" progId="Equation.DSMT4">
                  <p:embed/>
                  <p:pic>
                    <p:nvPicPr>
                      <p:cNvPr id="0" name="Picture 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7086600" y="5053189"/>
                        <a:ext cx="9906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7114" name="Object 10"/>
          <p:cNvGraphicFramePr>
            <a:graphicFrameLocks noChangeAspect="1"/>
          </p:cNvGraphicFramePr>
          <p:nvPr>
            <p:extLst>
              <p:ext uri="{D42A27DB-BD31-4B8C-83A1-F6EECF244321}">
                <p14:modId xmlns:p14="http://schemas.microsoft.com/office/powerpoint/2010/main" val="250507919"/>
              </p:ext>
            </p:extLst>
          </p:nvPr>
        </p:nvGraphicFramePr>
        <p:xfrm>
          <a:off x="8195733" y="5060244"/>
          <a:ext cx="533400" cy="825500"/>
        </p:xfrm>
        <a:graphic>
          <a:graphicData uri="http://schemas.openxmlformats.org/presentationml/2006/ole">
            <mc:AlternateContent xmlns:mc="http://schemas.openxmlformats.org/markup-compatibility/2006">
              <mc:Choice xmlns:v="urn:schemas-microsoft-com:vml" Requires="v">
                <p:oleObj name="Equation" r:id="rId18" imgW="533160" imgH="825480" progId="Equation.DSMT4">
                  <p:embed/>
                </p:oleObj>
              </mc:Choice>
              <mc:Fallback>
                <p:oleObj name="Equation" r:id="rId18" imgW="533160" imgH="825480" progId="Equation.DSMT4">
                  <p:embed/>
                  <p:pic>
                    <p:nvPicPr>
                      <p:cNvPr id="0" name="Picture 10"/>
                      <p:cNvPicPr>
                        <a:picLocks noChangeAspect="1" noChangeArrowheads="1"/>
                      </p:cNvPicPr>
                      <p:nvPr/>
                    </p:nvPicPr>
                    <p:blipFill>
                      <a:blip r:embed="rId19"/>
                      <a:srcRect/>
                      <a:stretch>
                        <a:fillRect/>
                      </a:stretch>
                    </p:blipFill>
                    <p:spPr bwMode="auto">
                      <a:xfrm>
                        <a:off x="8195733" y="5060244"/>
                        <a:ext cx="5334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710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710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710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71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71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71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711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71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 Using Algebraic Techniques to Find a Limit </a:t>
            </a:r>
          </a:p>
        </p:txBody>
      </p:sp>
      <p:sp>
        <p:nvSpPr>
          <p:cNvPr id="3" name="Content Placeholder 2"/>
          <p:cNvSpPr>
            <a:spLocks noGrp="1"/>
          </p:cNvSpPr>
          <p:nvPr>
            <p:ph idx="1"/>
          </p:nvPr>
        </p:nvSpPr>
        <p:spPr/>
        <p:txBody>
          <a:bodyPr/>
          <a:lstStyle/>
          <a:p>
            <a:endParaRPr lang="en-US" sz="1000" dirty="0"/>
          </a:p>
          <a:p>
            <a:r>
              <a:rPr lang="en-US" dirty="0"/>
              <a:t>Find the limit: </a:t>
            </a:r>
          </a:p>
          <a:p>
            <a:r>
              <a:rPr lang="en-US" b="1" dirty="0"/>
              <a:t>Solution</a:t>
            </a:r>
          </a:p>
          <a:p>
            <a:r>
              <a:rPr lang="en-US" dirty="0"/>
              <a:t>We will take an algebraic approach very similar to the previous examples, but keeping in mind the fact that in the current problem, the variable is denoted by </a:t>
            </a:r>
            <a:r>
              <a:rPr lang="en-US" i="1" dirty="0"/>
              <a:t>h</a:t>
            </a:r>
            <a:r>
              <a:rPr lang="en-US" dirty="0"/>
              <a:t>, rather than the usual </a:t>
            </a:r>
            <a:r>
              <a:rPr lang="en-US" i="1" dirty="0"/>
              <a:t>x</a:t>
            </a:r>
            <a:r>
              <a:rPr lang="en-US" dirty="0"/>
              <a:t>. This, however, should not cause any difficulties.</a:t>
            </a:r>
          </a:p>
        </p:txBody>
      </p:sp>
      <p:graphicFrame>
        <p:nvGraphicFramePr>
          <p:cNvPr id="49154" name="Object 2"/>
          <p:cNvGraphicFramePr>
            <a:graphicFrameLocks noChangeAspect="1"/>
          </p:cNvGraphicFramePr>
          <p:nvPr/>
        </p:nvGraphicFramePr>
        <p:xfrm>
          <a:off x="2678289" y="1250244"/>
          <a:ext cx="2108200" cy="965200"/>
        </p:xfrm>
        <a:graphic>
          <a:graphicData uri="http://schemas.openxmlformats.org/presentationml/2006/ole">
            <mc:AlternateContent xmlns:mc="http://schemas.openxmlformats.org/markup-compatibility/2006">
              <mc:Choice xmlns:v="urn:schemas-microsoft-com:vml" Requires="v">
                <p:oleObj name="Equation" r:id="rId2" imgW="2108160" imgH="965160" progId="Equation.DSMT4">
                  <p:embed/>
                </p:oleObj>
              </mc:Choice>
              <mc:Fallback>
                <p:oleObj name="Equation" r:id="rId2" imgW="2108160" imgH="96516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78289" y="1250244"/>
                        <a:ext cx="2108200" cy="96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 Using Algebraic Techniques to Find a Limit (cont.)</a:t>
            </a:r>
          </a:p>
        </p:txBody>
      </p:sp>
      <p:sp>
        <p:nvSpPr>
          <p:cNvPr id="3" name="Content Placeholder 2"/>
          <p:cNvSpPr>
            <a:spLocks noGrp="1"/>
          </p:cNvSpPr>
          <p:nvPr>
            <p:ph idx="1"/>
          </p:nvPr>
        </p:nvSpPr>
        <p:spPr/>
        <p:txBody>
          <a:bodyPr/>
          <a:lstStyle/>
          <a:p>
            <a:endParaRPr lang="en-US" dirty="0"/>
          </a:p>
          <a:p>
            <a:endParaRPr lang="en-US" dirty="0"/>
          </a:p>
          <a:p>
            <a:endParaRPr lang="en-US" dirty="0"/>
          </a:p>
          <a:p>
            <a:endParaRPr lang="en-US" dirty="0"/>
          </a:p>
          <a:p>
            <a:endParaRPr lang="en-US" dirty="0"/>
          </a:p>
          <a:p>
            <a:pPr>
              <a:spcBef>
                <a:spcPts val="1800"/>
              </a:spcBef>
            </a:pPr>
            <a:r>
              <a:rPr lang="en-US" dirty="0"/>
              <a:t>Again, canceling </a:t>
            </a:r>
            <a:r>
              <a:rPr lang="en-US" i="1" dirty="0"/>
              <a:t>h</a:t>
            </a:r>
            <a:r>
              <a:rPr lang="en-US" dirty="0"/>
              <a:t> is legitimate, since </a:t>
            </a:r>
            <a:r>
              <a:rPr lang="en-US" i="1" dirty="0"/>
              <a:t>h</a:t>
            </a:r>
            <a:r>
              <a:rPr lang="en-US" dirty="0"/>
              <a:t> never actually assumes the value 0.</a:t>
            </a:r>
          </a:p>
        </p:txBody>
      </p:sp>
      <p:graphicFrame>
        <p:nvGraphicFramePr>
          <p:cNvPr id="50179" name="Object 3"/>
          <p:cNvGraphicFramePr>
            <a:graphicFrameLocks noChangeAspect="1"/>
          </p:cNvGraphicFramePr>
          <p:nvPr/>
        </p:nvGraphicFramePr>
        <p:xfrm>
          <a:off x="533400" y="1600200"/>
          <a:ext cx="2108200" cy="965200"/>
        </p:xfrm>
        <a:graphic>
          <a:graphicData uri="http://schemas.openxmlformats.org/presentationml/2006/ole">
            <mc:AlternateContent xmlns:mc="http://schemas.openxmlformats.org/markup-compatibility/2006">
              <mc:Choice xmlns:v="urn:schemas-microsoft-com:vml" Requires="v">
                <p:oleObj name="Equation" r:id="rId2" imgW="2108160" imgH="965160" progId="Equation.DSMT4">
                  <p:embed/>
                </p:oleObj>
              </mc:Choice>
              <mc:Fallback>
                <p:oleObj name="Equation" r:id="rId2" imgW="2108160" imgH="96516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1600200"/>
                        <a:ext cx="2108200" cy="96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0180" name="Object 4"/>
          <p:cNvGraphicFramePr>
            <a:graphicFrameLocks noChangeAspect="1"/>
          </p:cNvGraphicFramePr>
          <p:nvPr/>
        </p:nvGraphicFramePr>
        <p:xfrm>
          <a:off x="2717800" y="1588911"/>
          <a:ext cx="3073400" cy="977900"/>
        </p:xfrm>
        <a:graphic>
          <a:graphicData uri="http://schemas.openxmlformats.org/presentationml/2006/ole">
            <mc:AlternateContent xmlns:mc="http://schemas.openxmlformats.org/markup-compatibility/2006">
              <mc:Choice xmlns:v="urn:schemas-microsoft-com:vml" Requires="v">
                <p:oleObj name="Equation" r:id="rId4" imgW="3073320" imgH="977760" progId="Equation.DSMT4">
                  <p:embed/>
                </p:oleObj>
              </mc:Choice>
              <mc:Fallback>
                <p:oleObj name="Equation" r:id="rId4" imgW="3073320" imgH="97776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17800" y="1588911"/>
                        <a:ext cx="30734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0181" name="Object 5"/>
          <p:cNvGraphicFramePr>
            <a:graphicFrameLocks noChangeAspect="1"/>
          </p:cNvGraphicFramePr>
          <p:nvPr/>
        </p:nvGraphicFramePr>
        <p:xfrm>
          <a:off x="5880100" y="1683456"/>
          <a:ext cx="1816100" cy="876300"/>
        </p:xfrm>
        <a:graphic>
          <a:graphicData uri="http://schemas.openxmlformats.org/presentationml/2006/ole">
            <mc:AlternateContent xmlns:mc="http://schemas.openxmlformats.org/markup-compatibility/2006">
              <mc:Choice xmlns:v="urn:schemas-microsoft-com:vml" Requires="v">
                <p:oleObj name="Equation" r:id="rId6" imgW="1815840" imgH="876240" progId="Equation.DSMT4">
                  <p:embed/>
                </p:oleObj>
              </mc:Choice>
              <mc:Fallback>
                <p:oleObj name="Equation" r:id="rId6" imgW="1815840" imgH="87624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880100" y="1683456"/>
                        <a:ext cx="18161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0182" name="Object 6"/>
          <p:cNvGraphicFramePr>
            <a:graphicFrameLocks noChangeAspect="1"/>
          </p:cNvGraphicFramePr>
          <p:nvPr/>
        </p:nvGraphicFramePr>
        <p:xfrm>
          <a:off x="2700867" y="2984500"/>
          <a:ext cx="1968500" cy="889000"/>
        </p:xfrm>
        <a:graphic>
          <a:graphicData uri="http://schemas.openxmlformats.org/presentationml/2006/ole">
            <mc:AlternateContent xmlns:mc="http://schemas.openxmlformats.org/markup-compatibility/2006">
              <mc:Choice xmlns:v="urn:schemas-microsoft-com:vml" Requires="v">
                <p:oleObj name="Equation" r:id="rId8" imgW="1968480" imgH="888840" progId="Equation.DSMT4">
                  <p:embed/>
                </p:oleObj>
              </mc:Choice>
              <mc:Fallback>
                <p:oleObj name="Equation" r:id="rId8" imgW="1968480" imgH="88884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700867" y="2984500"/>
                        <a:ext cx="19685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0183" name="Object 7"/>
          <p:cNvGraphicFramePr>
            <a:graphicFrameLocks noChangeAspect="1"/>
          </p:cNvGraphicFramePr>
          <p:nvPr/>
        </p:nvGraphicFramePr>
        <p:xfrm>
          <a:off x="4851400" y="3238500"/>
          <a:ext cx="1701800" cy="571500"/>
        </p:xfrm>
        <a:graphic>
          <a:graphicData uri="http://schemas.openxmlformats.org/presentationml/2006/ole">
            <mc:AlternateContent xmlns:mc="http://schemas.openxmlformats.org/markup-compatibility/2006">
              <mc:Choice xmlns:v="urn:schemas-microsoft-com:vml" Requires="v">
                <p:oleObj name="Equation" r:id="rId10" imgW="1701720" imgH="571320" progId="Equation.DSMT4">
                  <p:embed/>
                </p:oleObj>
              </mc:Choice>
              <mc:Fallback>
                <p:oleObj name="Equation" r:id="rId10" imgW="1701720" imgH="57132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851400" y="3238500"/>
                        <a:ext cx="17018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0184" name="Object 8"/>
          <p:cNvGraphicFramePr>
            <a:graphicFrameLocks noChangeAspect="1"/>
          </p:cNvGraphicFramePr>
          <p:nvPr>
            <p:extLst>
              <p:ext uri="{D42A27DB-BD31-4B8C-83A1-F6EECF244321}">
                <p14:modId xmlns:p14="http://schemas.microsoft.com/office/powerpoint/2010/main" val="2787257840"/>
              </p:ext>
            </p:extLst>
          </p:nvPr>
        </p:nvGraphicFramePr>
        <p:xfrm>
          <a:off x="6604000" y="3311878"/>
          <a:ext cx="482600" cy="279400"/>
        </p:xfrm>
        <a:graphic>
          <a:graphicData uri="http://schemas.openxmlformats.org/presentationml/2006/ole">
            <mc:AlternateContent xmlns:mc="http://schemas.openxmlformats.org/markup-compatibility/2006">
              <mc:Choice xmlns:v="urn:schemas-microsoft-com:vml" Requires="v">
                <p:oleObj name="Equation" r:id="rId12" imgW="482400" imgH="279360" progId="Equation.DSMT4">
                  <p:embed/>
                </p:oleObj>
              </mc:Choice>
              <mc:Fallback>
                <p:oleObj name="Equation" r:id="rId12" imgW="482400" imgH="279360" progId="Equation.DSMT4">
                  <p:embed/>
                  <p:pic>
                    <p:nvPicPr>
                      <p:cNvPr id="0" name="Picture 8"/>
                      <p:cNvPicPr>
                        <a:picLocks noChangeAspect="1" noChangeArrowheads="1"/>
                      </p:cNvPicPr>
                      <p:nvPr/>
                    </p:nvPicPr>
                    <p:blipFill>
                      <a:blip r:embed="rId13"/>
                      <a:srcRect/>
                      <a:stretch>
                        <a:fillRect/>
                      </a:stretch>
                    </p:blipFill>
                    <p:spPr bwMode="auto">
                      <a:xfrm>
                        <a:off x="6604000" y="3311878"/>
                        <a:ext cx="4826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018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018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018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018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018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Limit Determination Techniques (cont.)</a:t>
            </a:r>
          </a:p>
        </p:txBody>
      </p:sp>
      <p:sp>
        <p:nvSpPr>
          <p:cNvPr id="3" name="Content Placeholder 2"/>
          <p:cNvSpPr>
            <a:spLocks noGrp="1"/>
          </p:cNvSpPr>
          <p:nvPr>
            <p:ph idx="1"/>
          </p:nvPr>
        </p:nvSpPr>
        <p:spPr/>
        <p:txBody>
          <a:bodyPr/>
          <a:lstStyle/>
          <a:p>
            <a:r>
              <a:rPr lang="en-US" dirty="0"/>
              <a:t>Another technique for determining 		calls for finding two other functions, </a:t>
            </a:r>
            <a:r>
              <a:rPr lang="en-US" i="1" dirty="0"/>
              <a:t>g</a:t>
            </a:r>
            <a:r>
              <a:rPr lang="en-US" dirty="0"/>
              <a:t> and </a:t>
            </a:r>
            <a:r>
              <a:rPr lang="en-US" i="1" dirty="0"/>
              <a:t>h</a:t>
            </a:r>
            <a:r>
              <a:rPr lang="en-US" dirty="0"/>
              <a:t>, such that </a:t>
            </a:r>
            <a:r>
              <a:rPr lang="en-US" i="1" dirty="0"/>
              <a:t>f</a:t>
            </a:r>
            <a:r>
              <a:rPr lang="en-US" dirty="0"/>
              <a:t> is “squeezed between” </a:t>
            </a:r>
            <a:r>
              <a:rPr lang="en-US" i="1" dirty="0"/>
              <a:t>g</a:t>
            </a:r>
            <a:r>
              <a:rPr lang="en-US" dirty="0"/>
              <a:t> and </a:t>
            </a:r>
            <a:r>
              <a:rPr lang="en-US" i="1" dirty="0"/>
              <a:t>h</a:t>
            </a:r>
            <a:r>
              <a:rPr lang="en-US" dirty="0"/>
              <a:t> and for which 		  and 	    are easier to determine.</a:t>
            </a:r>
          </a:p>
        </p:txBody>
      </p:sp>
      <p:graphicFrame>
        <p:nvGraphicFramePr>
          <p:cNvPr id="65538" name="Object 2"/>
          <p:cNvGraphicFramePr>
            <a:graphicFrameLocks noChangeAspect="1"/>
          </p:cNvGraphicFramePr>
          <p:nvPr/>
        </p:nvGraphicFramePr>
        <p:xfrm>
          <a:off x="5738750" y="1342900"/>
          <a:ext cx="1143000" cy="571500"/>
        </p:xfrm>
        <a:graphic>
          <a:graphicData uri="http://schemas.openxmlformats.org/presentationml/2006/ole">
            <mc:AlternateContent xmlns:mc="http://schemas.openxmlformats.org/markup-compatibility/2006">
              <mc:Choice xmlns:v="urn:schemas-microsoft-com:vml" Requires="v">
                <p:oleObj name="Equation" r:id="rId2" imgW="1143000" imgH="571320" progId="Equation.DSMT4">
                  <p:embed/>
                </p:oleObj>
              </mc:Choice>
              <mc:Fallback>
                <p:oleObj name="Equation" r:id="rId2" imgW="1143000" imgH="57132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38750" y="1342900"/>
                        <a:ext cx="11430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5539" name="Object 3"/>
          <p:cNvGraphicFramePr>
            <a:graphicFrameLocks noChangeAspect="1"/>
          </p:cNvGraphicFramePr>
          <p:nvPr/>
        </p:nvGraphicFramePr>
        <p:xfrm>
          <a:off x="6817425" y="2183575"/>
          <a:ext cx="1130300" cy="571500"/>
        </p:xfrm>
        <a:graphic>
          <a:graphicData uri="http://schemas.openxmlformats.org/presentationml/2006/ole">
            <mc:AlternateContent xmlns:mc="http://schemas.openxmlformats.org/markup-compatibility/2006">
              <mc:Choice xmlns:v="urn:schemas-microsoft-com:vml" Requires="v">
                <p:oleObj name="Equation" r:id="rId4" imgW="1130040" imgH="571320" progId="Equation.DSMT4">
                  <p:embed/>
                </p:oleObj>
              </mc:Choice>
              <mc:Fallback>
                <p:oleObj name="Equation" r:id="rId4" imgW="1130040" imgH="57132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17425" y="2183575"/>
                        <a:ext cx="11303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5540" name="Object 4"/>
          <p:cNvGraphicFramePr>
            <a:graphicFrameLocks noChangeAspect="1"/>
          </p:cNvGraphicFramePr>
          <p:nvPr/>
        </p:nvGraphicFramePr>
        <p:xfrm>
          <a:off x="614363" y="2625725"/>
          <a:ext cx="1130300" cy="571500"/>
        </p:xfrm>
        <a:graphic>
          <a:graphicData uri="http://schemas.openxmlformats.org/presentationml/2006/ole">
            <mc:AlternateContent xmlns:mc="http://schemas.openxmlformats.org/markup-compatibility/2006">
              <mc:Choice xmlns:v="urn:schemas-microsoft-com:vml" Requires="v">
                <p:oleObj name="Equation" r:id="rId6" imgW="1130040" imgH="571320" progId="Equation.DSMT4">
                  <p:embed/>
                </p:oleObj>
              </mc:Choice>
              <mc:Fallback>
                <p:oleObj name="Equation" r:id="rId6" imgW="1130040" imgH="57132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14363" y="2625725"/>
                        <a:ext cx="11303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Theorem: The Squeeze Theorem</a:t>
            </a:r>
          </a:p>
        </p:txBody>
      </p:sp>
      <p:sp>
        <p:nvSpPr>
          <p:cNvPr id="3" name="Content Placeholder 2"/>
          <p:cNvSpPr>
            <a:spLocks noGrp="1"/>
          </p:cNvSpPr>
          <p:nvPr>
            <p:ph idx="1"/>
          </p:nvPr>
        </p:nvSpPr>
        <p:spPr>
          <a:xfrm>
            <a:off x="457200" y="1280160"/>
            <a:ext cx="8229600" cy="4587240"/>
          </a:xfrm>
          <a:solidFill>
            <a:srgbClr val="FFFFCC"/>
          </a:solidFill>
          <a:ln w="28575">
            <a:solidFill>
              <a:schemeClr val="tx1"/>
            </a:solidFill>
          </a:ln>
        </p:spPr>
        <p:txBody>
          <a:bodyPr>
            <a:noAutofit/>
          </a:bodyPr>
          <a:lstStyle/>
          <a:p>
            <a:pPr>
              <a:spcBef>
                <a:spcPts val="600"/>
              </a:spcBef>
            </a:pPr>
            <a:r>
              <a:rPr lang="en-US" dirty="0">
                <a:solidFill>
                  <a:schemeClr val="tx1"/>
                </a:solidFill>
              </a:rPr>
              <a:t>If 			    for all </a:t>
            </a:r>
            <a:r>
              <a:rPr lang="en-US" i="1" dirty="0">
                <a:solidFill>
                  <a:schemeClr val="tx1"/>
                </a:solidFill>
              </a:rPr>
              <a:t>x</a:t>
            </a:r>
            <a:r>
              <a:rPr lang="en-US" dirty="0">
                <a:solidFill>
                  <a:schemeClr val="tx1"/>
                </a:solidFill>
              </a:rPr>
              <a:t> </a:t>
            </a:r>
          </a:p>
          <a:p>
            <a:pPr>
              <a:spcBef>
                <a:spcPts val="600"/>
              </a:spcBef>
            </a:pPr>
            <a:r>
              <a:rPr lang="en-US" dirty="0">
                <a:solidFill>
                  <a:schemeClr val="tx1"/>
                </a:solidFill>
              </a:rPr>
              <a:t>in some open interval </a:t>
            </a:r>
          </a:p>
          <a:p>
            <a:pPr>
              <a:spcBef>
                <a:spcPts val="600"/>
              </a:spcBef>
            </a:pPr>
            <a:r>
              <a:rPr lang="en-US" dirty="0">
                <a:solidFill>
                  <a:schemeClr val="tx1"/>
                </a:solidFill>
              </a:rPr>
              <a:t>containing </a:t>
            </a:r>
            <a:r>
              <a:rPr lang="en-US" i="1" dirty="0">
                <a:solidFill>
                  <a:schemeClr val="tx1"/>
                </a:solidFill>
              </a:rPr>
              <a:t>c</a:t>
            </a:r>
            <a:r>
              <a:rPr lang="en-US" dirty="0">
                <a:solidFill>
                  <a:schemeClr val="tx1"/>
                </a:solidFill>
              </a:rPr>
              <a:t>, except possibly </a:t>
            </a:r>
          </a:p>
          <a:p>
            <a:pPr>
              <a:spcBef>
                <a:spcPts val="600"/>
              </a:spcBef>
            </a:pPr>
            <a:r>
              <a:rPr lang="en-US" dirty="0">
                <a:solidFill>
                  <a:schemeClr val="tx1"/>
                </a:solidFill>
              </a:rPr>
              <a:t>at </a:t>
            </a:r>
            <a:r>
              <a:rPr lang="en-US" i="1" dirty="0">
                <a:solidFill>
                  <a:schemeClr val="tx1"/>
                </a:solidFill>
              </a:rPr>
              <a:t>c</a:t>
            </a:r>
            <a:r>
              <a:rPr lang="en-US" dirty="0">
                <a:solidFill>
                  <a:schemeClr val="tx1"/>
                </a:solidFill>
              </a:rPr>
              <a:t> itself, and if 	</a:t>
            </a:r>
          </a:p>
          <a:p>
            <a:pPr>
              <a:spcBef>
                <a:spcPts val="600"/>
              </a:spcBef>
            </a:pPr>
            <a:r>
              <a:rPr lang="en-US" dirty="0">
                <a:solidFill>
                  <a:schemeClr val="tx1"/>
                </a:solidFill>
              </a:rPr>
              <a:t>		then 		     </a:t>
            </a:r>
          </a:p>
          <a:p>
            <a:pPr>
              <a:spcBef>
                <a:spcPts val="600"/>
              </a:spcBef>
            </a:pPr>
            <a:r>
              <a:rPr lang="en-US" dirty="0">
                <a:solidFill>
                  <a:schemeClr val="tx1"/>
                </a:solidFill>
              </a:rPr>
              <a:t>as well. The statement also </a:t>
            </a:r>
          </a:p>
          <a:p>
            <a:pPr>
              <a:spcBef>
                <a:spcPts val="600"/>
              </a:spcBef>
            </a:pPr>
            <a:r>
              <a:rPr lang="en-US" dirty="0">
                <a:solidFill>
                  <a:schemeClr val="tx1"/>
                </a:solidFill>
              </a:rPr>
              <a:t>holds for limits at infinity, </a:t>
            </a:r>
          </a:p>
          <a:p>
            <a:pPr>
              <a:spcBef>
                <a:spcPts val="600"/>
              </a:spcBef>
            </a:pPr>
            <a:r>
              <a:rPr lang="en-US" dirty="0">
                <a:solidFill>
                  <a:schemeClr val="tx1"/>
                </a:solidFill>
              </a:rPr>
              <a:t>that is, for </a:t>
            </a:r>
            <a:r>
              <a:rPr lang="en-US" i="1" dirty="0">
                <a:solidFill>
                  <a:schemeClr val="tx1"/>
                </a:solidFill>
              </a:rPr>
              <a:t>c</a:t>
            </a:r>
            <a:r>
              <a:rPr lang="en-US" dirty="0">
                <a:solidFill>
                  <a:schemeClr val="tx1"/>
                </a:solidFill>
                <a:latin typeface="Symbol" pitchFamily="18" charset="2"/>
              </a:rPr>
              <a:t> = -</a:t>
            </a:r>
            <a:r>
              <a:rPr lang="en-US" dirty="0">
                <a:solidFill>
                  <a:schemeClr val="tx1"/>
                </a:solidFill>
                <a:latin typeface="Symbol" pitchFamily="18" charset="2"/>
                <a:sym typeface="Symbol"/>
              </a:rPr>
              <a:t></a:t>
            </a:r>
            <a:r>
              <a:rPr lang="en-US" dirty="0">
                <a:solidFill>
                  <a:schemeClr val="tx1"/>
                </a:solidFill>
              </a:rPr>
              <a:t> or </a:t>
            </a:r>
            <a:r>
              <a:rPr lang="en-US" i="1" dirty="0">
                <a:solidFill>
                  <a:schemeClr val="tx1"/>
                </a:solidFill>
              </a:rPr>
              <a:t>c</a:t>
            </a:r>
            <a:r>
              <a:rPr lang="en-US" dirty="0">
                <a:solidFill>
                  <a:schemeClr val="tx1"/>
                </a:solidFill>
              </a:rPr>
              <a:t> </a:t>
            </a:r>
            <a:r>
              <a:rPr lang="en-US" dirty="0">
                <a:solidFill>
                  <a:schemeClr val="tx1"/>
                </a:solidFill>
                <a:latin typeface="Symbol" pitchFamily="18" charset="2"/>
              </a:rPr>
              <a:t>=</a:t>
            </a:r>
            <a:r>
              <a:rPr lang="en-US" dirty="0">
                <a:solidFill>
                  <a:schemeClr val="tx1"/>
                </a:solidFill>
              </a:rPr>
              <a:t> </a:t>
            </a:r>
            <a:r>
              <a:rPr lang="en-US" dirty="0">
                <a:solidFill>
                  <a:schemeClr val="tx1"/>
                </a:solidFill>
                <a:latin typeface="Symbol" pitchFamily="18" charset="2"/>
                <a:sym typeface="Symbol"/>
              </a:rPr>
              <a:t></a:t>
            </a:r>
            <a:r>
              <a:rPr lang="en-US" dirty="0">
                <a:solidFill>
                  <a:schemeClr val="tx1"/>
                </a:solidFill>
              </a:rPr>
              <a:t>.</a:t>
            </a:r>
          </a:p>
        </p:txBody>
      </p:sp>
      <p:graphicFrame>
        <p:nvGraphicFramePr>
          <p:cNvPr id="51202" name="Object 2"/>
          <p:cNvGraphicFramePr>
            <a:graphicFrameLocks noChangeAspect="1"/>
          </p:cNvGraphicFramePr>
          <p:nvPr>
            <p:extLst>
              <p:ext uri="{D42A27DB-BD31-4B8C-83A1-F6EECF244321}">
                <p14:modId xmlns:p14="http://schemas.microsoft.com/office/powerpoint/2010/main" val="893636474"/>
              </p:ext>
            </p:extLst>
          </p:nvPr>
        </p:nvGraphicFramePr>
        <p:xfrm>
          <a:off x="868680" y="1321435"/>
          <a:ext cx="2692400" cy="482600"/>
        </p:xfrm>
        <a:graphic>
          <a:graphicData uri="http://schemas.openxmlformats.org/presentationml/2006/ole">
            <mc:AlternateContent xmlns:mc="http://schemas.openxmlformats.org/markup-compatibility/2006">
              <mc:Choice xmlns:v="urn:schemas-microsoft-com:vml" Requires="v">
                <p:oleObj name="Equation" r:id="rId2" imgW="2692080" imgH="482400" progId="Equation.DSMT4">
                  <p:embed/>
                </p:oleObj>
              </mc:Choice>
              <mc:Fallback>
                <p:oleObj name="Equation" r:id="rId2" imgW="2692080" imgH="482400" progId="Equation.DSMT4">
                  <p:embed/>
                  <p:pic>
                    <p:nvPicPr>
                      <p:cNvPr id="0" name="Picture 2"/>
                      <p:cNvPicPr>
                        <a:picLocks noChangeAspect="1" noChangeArrowheads="1"/>
                      </p:cNvPicPr>
                      <p:nvPr/>
                    </p:nvPicPr>
                    <p:blipFill>
                      <a:blip r:embed="rId3"/>
                      <a:srcRect/>
                      <a:stretch>
                        <a:fillRect/>
                      </a:stretch>
                    </p:blipFill>
                    <p:spPr bwMode="auto">
                      <a:xfrm>
                        <a:off x="868680" y="1321435"/>
                        <a:ext cx="26924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03" name="Object 3"/>
          <p:cNvGraphicFramePr>
            <a:graphicFrameLocks noChangeAspect="1"/>
          </p:cNvGraphicFramePr>
          <p:nvPr>
            <p:extLst>
              <p:ext uri="{D42A27DB-BD31-4B8C-83A1-F6EECF244321}">
                <p14:modId xmlns:p14="http://schemas.microsoft.com/office/powerpoint/2010/main" val="1108860879"/>
              </p:ext>
            </p:extLst>
          </p:nvPr>
        </p:nvGraphicFramePr>
        <p:xfrm>
          <a:off x="2959242" y="2834076"/>
          <a:ext cx="1409700" cy="571500"/>
        </p:xfrm>
        <a:graphic>
          <a:graphicData uri="http://schemas.openxmlformats.org/presentationml/2006/ole">
            <mc:AlternateContent xmlns:mc="http://schemas.openxmlformats.org/markup-compatibility/2006">
              <mc:Choice xmlns:v="urn:schemas-microsoft-com:vml" Requires="v">
                <p:oleObj name="Equation" r:id="rId4" imgW="1409400" imgH="571320" progId="Equation.DSMT4">
                  <p:embed/>
                </p:oleObj>
              </mc:Choice>
              <mc:Fallback>
                <p:oleObj name="Equation" r:id="rId4" imgW="1409400" imgH="57132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59242" y="2834076"/>
                        <a:ext cx="14097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04" name="Object 4"/>
          <p:cNvGraphicFramePr>
            <a:graphicFrameLocks noChangeAspect="1"/>
          </p:cNvGraphicFramePr>
          <p:nvPr>
            <p:extLst>
              <p:ext uri="{D42A27DB-BD31-4B8C-83A1-F6EECF244321}">
                <p14:modId xmlns:p14="http://schemas.microsoft.com/office/powerpoint/2010/main" val="1458225559"/>
              </p:ext>
            </p:extLst>
          </p:nvPr>
        </p:nvGraphicFramePr>
        <p:xfrm>
          <a:off x="3180927" y="3322320"/>
          <a:ext cx="1651000" cy="571500"/>
        </p:xfrm>
        <a:graphic>
          <a:graphicData uri="http://schemas.openxmlformats.org/presentationml/2006/ole">
            <mc:AlternateContent xmlns:mc="http://schemas.openxmlformats.org/markup-compatibility/2006">
              <mc:Choice xmlns:v="urn:schemas-microsoft-com:vml" Requires="v">
                <p:oleObj name="Equation" r:id="rId6" imgW="1650960" imgH="571320" progId="Equation.DSMT4">
                  <p:embed/>
                </p:oleObj>
              </mc:Choice>
              <mc:Fallback>
                <p:oleObj name="Equation" r:id="rId6" imgW="1650960" imgH="57132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180927" y="3322320"/>
                        <a:ext cx="16510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05" name="Object 5"/>
          <p:cNvGraphicFramePr>
            <a:graphicFrameLocks noChangeAspect="1"/>
          </p:cNvGraphicFramePr>
          <p:nvPr>
            <p:extLst>
              <p:ext uri="{D42A27DB-BD31-4B8C-83A1-F6EECF244321}">
                <p14:modId xmlns:p14="http://schemas.microsoft.com/office/powerpoint/2010/main" val="3318717096"/>
              </p:ext>
            </p:extLst>
          </p:nvPr>
        </p:nvGraphicFramePr>
        <p:xfrm>
          <a:off x="598170" y="3337701"/>
          <a:ext cx="1689100" cy="571500"/>
        </p:xfrm>
        <a:graphic>
          <a:graphicData uri="http://schemas.openxmlformats.org/presentationml/2006/ole">
            <mc:AlternateContent xmlns:mc="http://schemas.openxmlformats.org/markup-compatibility/2006">
              <mc:Choice xmlns:v="urn:schemas-microsoft-com:vml" Requires="v">
                <p:oleObj name="Equation" r:id="rId8" imgW="1688760" imgH="571320" progId="Equation.DSMT4">
                  <p:embed/>
                </p:oleObj>
              </mc:Choice>
              <mc:Fallback>
                <p:oleObj name="Equation" r:id="rId8" imgW="1688760" imgH="57132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98170" y="3337701"/>
                        <a:ext cx="16891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51206" name="Picture 6"/>
          <p:cNvPicPr>
            <a:picLocks noChangeAspect="1" noChangeArrowheads="1"/>
          </p:cNvPicPr>
          <p:nvPr/>
        </p:nvPicPr>
        <p:blipFill>
          <a:blip r:embed="rId10" cstate="print">
            <a:clrChange>
              <a:clrFrom>
                <a:srgbClr val="FEFEFE"/>
              </a:clrFrom>
              <a:clrTo>
                <a:srgbClr val="FEFEFE">
                  <a:alpha val="0"/>
                </a:srgbClr>
              </a:clrTo>
            </a:clrChange>
          </a:blip>
          <a:srcRect b="12769"/>
          <a:stretch>
            <a:fillRect/>
          </a:stretch>
        </p:blipFill>
        <p:spPr bwMode="auto">
          <a:xfrm>
            <a:off x="4984044" y="1768122"/>
            <a:ext cx="3657600" cy="3489678"/>
          </a:xfrm>
          <a:prstGeom prst="rect">
            <a:avLst/>
          </a:prstGeom>
          <a:noFill/>
          <a:ln w="9525">
            <a:noFill/>
            <a:miter lim="800000"/>
            <a:headEnd/>
            <a:tailEnd/>
          </a:ln>
        </p:spPr>
      </p:pic>
      <p:sp>
        <p:nvSpPr>
          <p:cNvPr id="9" name="Rectangle 8"/>
          <p:cNvSpPr/>
          <p:nvPr/>
        </p:nvSpPr>
        <p:spPr>
          <a:xfrm>
            <a:off x="4451768" y="5269089"/>
            <a:ext cx="4324520" cy="492443"/>
          </a:xfrm>
          <a:prstGeom prst="rect">
            <a:avLst/>
          </a:prstGeom>
        </p:spPr>
        <p:txBody>
          <a:bodyPr wrap="square">
            <a:spAutoFit/>
          </a:bodyPr>
          <a:lstStyle/>
          <a:p>
            <a:r>
              <a:rPr lang="en-US" sz="2600" b="1" dirty="0"/>
              <a:t>Figure 3 </a:t>
            </a:r>
            <a:r>
              <a:rPr lang="en-US" sz="2600" dirty="0"/>
              <a:t>The Squeeze Theorem</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Proof (cont.)</a:t>
            </a:r>
          </a:p>
        </p:txBody>
      </p:sp>
      <p:sp>
        <p:nvSpPr>
          <p:cNvPr id="3" name="Content Placeholder 2"/>
          <p:cNvSpPr>
            <a:spLocks noGrp="1"/>
          </p:cNvSpPr>
          <p:nvPr>
            <p:ph idx="1"/>
          </p:nvPr>
        </p:nvSpPr>
        <p:spPr>
          <a:xfrm>
            <a:off x="457200" y="1280160"/>
            <a:ext cx="8229600" cy="4587240"/>
          </a:xfrm>
          <a:solidFill>
            <a:srgbClr val="FFFFCC"/>
          </a:solidFill>
          <a:ln w="28575">
            <a:solidFill>
              <a:schemeClr val="tx1"/>
            </a:solidFill>
          </a:ln>
        </p:spPr>
        <p:txBody>
          <a:bodyPr>
            <a:noAutofit/>
          </a:bodyPr>
          <a:lstStyle/>
          <a:p>
            <a:endParaRPr lang="af-ZA" b="1" dirty="0">
              <a:solidFill>
                <a:schemeClr val="tx1"/>
              </a:solidFill>
            </a:endParaRPr>
          </a:p>
          <a:p>
            <a:r>
              <a:rPr lang="en-US" dirty="0">
                <a:solidFill>
                  <a:schemeClr val="tx1"/>
                </a:solidFill>
              </a:rPr>
              <a:t>and</a:t>
            </a:r>
          </a:p>
          <a:p>
            <a:endParaRPr lang="af-ZA" sz="2000" b="1" dirty="0">
              <a:solidFill>
                <a:schemeClr val="tx1"/>
              </a:solidFill>
            </a:endParaRPr>
          </a:p>
          <a:p>
            <a:endParaRPr lang="en-US" sz="2000" dirty="0">
              <a:solidFill>
                <a:schemeClr val="tx1"/>
              </a:solidFill>
            </a:endParaRPr>
          </a:p>
          <a:p>
            <a:r>
              <a:rPr lang="en-US" dirty="0">
                <a:solidFill>
                  <a:schemeClr val="tx1"/>
                </a:solidFill>
              </a:rPr>
              <a:t>Note that we have found </a:t>
            </a:r>
            <a:r>
              <a:rPr lang="el-GR" i="1" dirty="0">
                <a:solidFill>
                  <a:schemeClr val="tx1"/>
                </a:solidFill>
                <a:latin typeface="Cambria Math" panose="02040503050406030204" pitchFamily="18" charset="0"/>
                <a:ea typeface="Cambria Math" panose="02040503050406030204" pitchFamily="18" charset="0"/>
              </a:rPr>
              <a:t>δ</a:t>
            </a:r>
            <a:r>
              <a:rPr lang="en-US" baseline="-25000" dirty="0">
                <a:solidFill>
                  <a:schemeClr val="tx1"/>
                </a:solidFill>
              </a:rPr>
              <a:t>1</a:t>
            </a:r>
            <a:r>
              <a:rPr lang="en-US" dirty="0">
                <a:solidFill>
                  <a:schemeClr val="tx1"/>
                </a:solidFill>
              </a:rPr>
              <a:t> and </a:t>
            </a:r>
            <a:r>
              <a:rPr lang="el-GR" i="1" dirty="0">
                <a:solidFill>
                  <a:schemeClr val="tx1"/>
                </a:solidFill>
                <a:latin typeface="Cambria Math" panose="02040503050406030204" pitchFamily="18" charset="0"/>
                <a:ea typeface="Cambria Math" panose="02040503050406030204" pitchFamily="18" charset="0"/>
              </a:rPr>
              <a:t>δ</a:t>
            </a:r>
            <a:r>
              <a:rPr lang="en-US" baseline="-25000" dirty="0">
                <a:solidFill>
                  <a:schemeClr val="tx1"/>
                </a:solidFill>
              </a:rPr>
              <a:t>2</a:t>
            </a:r>
            <a:r>
              <a:rPr lang="en-US" dirty="0">
                <a:solidFill>
                  <a:schemeClr val="tx1"/>
                </a:solidFill>
              </a:rPr>
              <a:t> so that the differences between the functions and their respective limits are smaller than   </a:t>
            </a:r>
            <a:r>
              <a:rPr lang="en-US" i="1" dirty="0">
                <a:solidFill>
                  <a:schemeClr val="tx1"/>
                </a:solidFill>
              </a:rPr>
              <a:t> </a:t>
            </a:r>
            <a:r>
              <a:rPr lang="en-US" dirty="0">
                <a:solidFill>
                  <a:schemeClr val="tx1"/>
                </a:solidFill>
              </a:rPr>
              <a:t>       We did so in order to obtain the following consequence for all </a:t>
            </a:r>
            <a:r>
              <a:rPr lang="en-US" i="1" dirty="0">
                <a:solidFill>
                  <a:schemeClr val="tx1"/>
                </a:solidFill>
              </a:rPr>
              <a:t>x</a:t>
            </a:r>
            <a:r>
              <a:rPr lang="en-US" dirty="0">
                <a:solidFill>
                  <a:schemeClr val="tx1"/>
                </a:solidFill>
              </a:rPr>
              <a:t> </a:t>
            </a:r>
            <a:r>
              <a:rPr lang="en-US" dirty="0">
                <a:solidFill>
                  <a:schemeClr val="tx1"/>
                </a:solidFill>
                <a:latin typeface="Symbol" pitchFamily="18" charset="2"/>
                <a:sym typeface="Symbol"/>
              </a:rPr>
              <a:t></a:t>
            </a:r>
            <a:r>
              <a:rPr lang="en-US" dirty="0">
                <a:solidFill>
                  <a:schemeClr val="tx1"/>
                </a:solidFill>
              </a:rPr>
              <a:t> </a:t>
            </a:r>
            <a:r>
              <a:rPr lang="en-US" i="1" dirty="0">
                <a:solidFill>
                  <a:schemeClr val="tx1"/>
                </a:solidFill>
              </a:rPr>
              <a:t>c</a:t>
            </a:r>
            <a:r>
              <a:rPr lang="en-US" dirty="0">
                <a:solidFill>
                  <a:schemeClr val="tx1"/>
                </a:solidFill>
              </a:rPr>
              <a:t> chosen within </a:t>
            </a:r>
            <a:r>
              <a:rPr lang="el-GR" i="1" dirty="0">
                <a:solidFill>
                  <a:schemeClr val="tx1"/>
                </a:solidFill>
                <a:latin typeface="Cambria Math" panose="02040503050406030204" pitchFamily="18" charset="0"/>
                <a:ea typeface="Cambria Math" panose="02040503050406030204" pitchFamily="18" charset="0"/>
              </a:rPr>
              <a:t>δ</a:t>
            </a:r>
            <a:r>
              <a:rPr lang="en-US" dirty="0">
                <a:solidFill>
                  <a:schemeClr val="tx1"/>
                </a:solidFill>
              </a:rPr>
              <a:t> of </a:t>
            </a:r>
            <a:r>
              <a:rPr lang="en-US" i="1" dirty="0">
                <a:solidFill>
                  <a:schemeClr val="tx1"/>
                </a:solidFill>
              </a:rPr>
              <a:t>c</a:t>
            </a:r>
            <a:r>
              <a:rPr lang="en-US" dirty="0">
                <a:solidFill>
                  <a:schemeClr val="tx1"/>
                </a:solidFill>
              </a:rPr>
              <a:t>, where </a:t>
            </a:r>
            <a:r>
              <a:rPr lang="el-GR" i="1" dirty="0">
                <a:solidFill>
                  <a:schemeClr val="tx1"/>
                </a:solidFill>
                <a:latin typeface="Cambria Math" panose="02040503050406030204" pitchFamily="18" charset="0"/>
                <a:ea typeface="Cambria Math" panose="02040503050406030204" pitchFamily="18" charset="0"/>
              </a:rPr>
              <a:t>δ</a:t>
            </a:r>
            <a:r>
              <a:rPr lang="en-US" dirty="0">
                <a:solidFill>
                  <a:schemeClr val="tx1"/>
                </a:solidFill>
              </a:rPr>
              <a:t> is the smaller of </a:t>
            </a:r>
            <a:r>
              <a:rPr lang="el-GR" i="1" dirty="0">
                <a:solidFill>
                  <a:schemeClr val="tx1"/>
                </a:solidFill>
                <a:latin typeface="Cambria Math" panose="02040503050406030204" pitchFamily="18" charset="0"/>
                <a:ea typeface="Cambria Math" panose="02040503050406030204" pitchFamily="18" charset="0"/>
              </a:rPr>
              <a:t>δ</a:t>
            </a:r>
            <a:r>
              <a:rPr lang="en-US" baseline="-25000" dirty="0">
                <a:solidFill>
                  <a:schemeClr val="tx1"/>
                </a:solidFill>
              </a:rPr>
              <a:t>1</a:t>
            </a:r>
            <a:r>
              <a:rPr lang="en-US" dirty="0">
                <a:solidFill>
                  <a:schemeClr val="tx1"/>
                </a:solidFill>
              </a:rPr>
              <a:t> and </a:t>
            </a:r>
            <a:r>
              <a:rPr lang="el-GR" i="1" dirty="0">
                <a:solidFill>
                  <a:schemeClr val="tx1"/>
                </a:solidFill>
                <a:latin typeface="Cambria Math" panose="02040503050406030204" pitchFamily="18" charset="0"/>
                <a:ea typeface="Cambria Math" panose="02040503050406030204" pitchFamily="18" charset="0"/>
              </a:rPr>
              <a:t>δ</a:t>
            </a:r>
            <a:r>
              <a:rPr lang="en-US" baseline="-25000" dirty="0">
                <a:solidFill>
                  <a:schemeClr val="tx1"/>
                </a:solidFill>
              </a:rPr>
              <a:t>2</a:t>
            </a:r>
            <a:r>
              <a:rPr lang="en-US" dirty="0">
                <a:solidFill>
                  <a:schemeClr val="tx1"/>
                </a:solidFill>
              </a:rPr>
              <a:t>.</a:t>
            </a:r>
            <a:endParaRPr lang="en-US" b="1" dirty="0">
              <a:solidFill>
                <a:schemeClr val="tx1"/>
              </a:solidFill>
            </a:endParaRPr>
          </a:p>
        </p:txBody>
      </p:sp>
      <p:graphicFrame>
        <p:nvGraphicFramePr>
          <p:cNvPr id="4101" name="Object 5"/>
          <p:cNvGraphicFramePr>
            <a:graphicFrameLocks noChangeAspect="1"/>
          </p:cNvGraphicFramePr>
          <p:nvPr>
            <p:extLst>
              <p:ext uri="{D42A27DB-BD31-4B8C-83A1-F6EECF244321}">
                <p14:modId xmlns:p14="http://schemas.microsoft.com/office/powerpoint/2010/main" val="2990222122"/>
              </p:ext>
            </p:extLst>
          </p:nvPr>
        </p:nvGraphicFramePr>
        <p:xfrm>
          <a:off x="2235200" y="1280160"/>
          <a:ext cx="4673600" cy="825500"/>
        </p:xfrm>
        <a:graphic>
          <a:graphicData uri="http://schemas.openxmlformats.org/presentationml/2006/ole">
            <mc:AlternateContent xmlns:mc="http://schemas.openxmlformats.org/markup-compatibility/2006">
              <mc:Choice xmlns:v="urn:schemas-microsoft-com:vml" Requires="v">
                <p:oleObj name="Equation" r:id="rId2" imgW="4673520" imgH="825480" progId="Equation.DSMT4">
                  <p:embed/>
                </p:oleObj>
              </mc:Choice>
              <mc:Fallback>
                <p:oleObj name="Equation" r:id="rId2" imgW="4673520" imgH="825480" progId="Equation.DSMT4">
                  <p:embed/>
                  <p:pic>
                    <p:nvPicPr>
                      <p:cNvPr id="0" name="Picture 5"/>
                      <p:cNvPicPr>
                        <a:picLocks noChangeAspect="1" noChangeArrowheads="1"/>
                      </p:cNvPicPr>
                      <p:nvPr/>
                    </p:nvPicPr>
                    <p:blipFill>
                      <a:blip r:embed="rId3"/>
                      <a:srcRect/>
                      <a:stretch>
                        <a:fillRect/>
                      </a:stretch>
                    </p:blipFill>
                    <p:spPr bwMode="auto">
                      <a:xfrm>
                        <a:off x="2235200" y="1280160"/>
                        <a:ext cx="46736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2" name="Object 6"/>
          <p:cNvGraphicFramePr>
            <a:graphicFrameLocks noChangeAspect="1"/>
          </p:cNvGraphicFramePr>
          <p:nvPr>
            <p:extLst>
              <p:ext uri="{D42A27DB-BD31-4B8C-83A1-F6EECF244321}">
                <p14:modId xmlns:p14="http://schemas.microsoft.com/office/powerpoint/2010/main" val="4267781156"/>
              </p:ext>
            </p:extLst>
          </p:nvPr>
        </p:nvGraphicFramePr>
        <p:xfrm>
          <a:off x="2200910" y="2171541"/>
          <a:ext cx="4927600" cy="825500"/>
        </p:xfrm>
        <a:graphic>
          <a:graphicData uri="http://schemas.openxmlformats.org/presentationml/2006/ole">
            <mc:AlternateContent xmlns:mc="http://schemas.openxmlformats.org/markup-compatibility/2006">
              <mc:Choice xmlns:v="urn:schemas-microsoft-com:vml" Requires="v">
                <p:oleObj name="Equation" r:id="rId4" imgW="4927320" imgH="825480" progId="Equation.DSMT4">
                  <p:embed/>
                </p:oleObj>
              </mc:Choice>
              <mc:Fallback>
                <p:oleObj name="Equation" r:id="rId4" imgW="4927320" imgH="825480" progId="Equation.DSMT4">
                  <p:embed/>
                  <p:pic>
                    <p:nvPicPr>
                      <p:cNvPr id="0" name="Picture 6"/>
                      <p:cNvPicPr>
                        <a:picLocks noChangeAspect="1" noChangeArrowheads="1"/>
                      </p:cNvPicPr>
                      <p:nvPr/>
                    </p:nvPicPr>
                    <p:blipFill>
                      <a:blip r:embed="rId5"/>
                      <a:srcRect/>
                      <a:stretch>
                        <a:fillRect/>
                      </a:stretch>
                    </p:blipFill>
                    <p:spPr bwMode="auto">
                      <a:xfrm>
                        <a:off x="2200910" y="2171541"/>
                        <a:ext cx="49276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3" name="Object 7"/>
          <p:cNvGraphicFramePr>
            <a:graphicFrameLocks noChangeAspect="1"/>
          </p:cNvGraphicFramePr>
          <p:nvPr>
            <p:extLst>
              <p:ext uri="{D42A27DB-BD31-4B8C-83A1-F6EECF244321}">
                <p14:modId xmlns:p14="http://schemas.microsoft.com/office/powerpoint/2010/main" val="1048333563"/>
              </p:ext>
            </p:extLst>
          </p:nvPr>
        </p:nvGraphicFramePr>
        <p:xfrm>
          <a:off x="3881120" y="3954700"/>
          <a:ext cx="622300" cy="431800"/>
        </p:xfrm>
        <a:graphic>
          <a:graphicData uri="http://schemas.openxmlformats.org/presentationml/2006/ole">
            <mc:AlternateContent xmlns:mc="http://schemas.openxmlformats.org/markup-compatibility/2006">
              <mc:Choice xmlns:v="urn:schemas-microsoft-com:vml" Requires="v">
                <p:oleObj name="Equation" r:id="rId6" imgW="622080" imgH="431640" progId="Equation.DSMT4">
                  <p:embed/>
                </p:oleObj>
              </mc:Choice>
              <mc:Fallback>
                <p:oleObj name="Equation" r:id="rId6" imgW="622080" imgH="431640" progId="Equation.DSMT4">
                  <p:embed/>
                  <p:pic>
                    <p:nvPicPr>
                      <p:cNvPr id="0" name="Picture 7"/>
                      <p:cNvPicPr>
                        <a:picLocks noChangeAspect="1" noChangeArrowheads="1"/>
                      </p:cNvPicPr>
                      <p:nvPr/>
                    </p:nvPicPr>
                    <p:blipFill>
                      <a:blip r:embed="rId7"/>
                      <a:srcRect/>
                      <a:stretch>
                        <a:fillRect/>
                      </a:stretch>
                    </p:blipFill>
                    <p:spPr bwMode="auto">
                      <a:xfrm>
                        <a:off x="3881120" y="3954700"/>
                        <a:ext cx="6223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Limit Determination Techniques (cont.)</a:t>
            </a:r>
          </a:p>
        </p:txBody>
      </p:sp>
      <p:sp>
        <p:nvSpPr>
          <p:cNvPr id="3" name="Content Placeholder 2"/>
          <p:cNvSpPr>
            <a:spLocks noGrp="1"/>
          </p:cNvSpPr>
          <p:nvPr>
            <p:ph idx="1"/>
          </p:nvPr>
        </p:nvSpPr>
        <p:spPr/>
        <p:txBody>
          <a:bodyPr/>
          <a:lstStyle/>
          <a:p>
            <a:r>
              <a:rPr lang="en-US" dirty="0"/>
              <a:t>The Squeeze Theorem also goes by names such as the Sandwich Theorem and the Pinching Theorem.</a:t>
            </a:r>
          </a:p>
        </p:txBody>
      </p:sp>
    </p:spTree>
    <p:extLst>
      <p:ext uri="{BB962C8B-B14F-4D97-AF65-F5344CB8AC3E}">
        <p14:creationId xmlns:p14="http://schemas.microsoft.com/office/powerpoint/2010/main" val="254079919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 Using the Squeeze Theorem to Prove a Limit Claim </a:t>
            </a:r>
          </a:p>
        </p:txBody>
      </p:sp>
      <p:sp>
        <p:nvSpPr>
          <p:cNvPr id="3" name="Content Placeholder 2"/>
          <p:cNvSpPr>
            <a:spLocks noGrp="1"/>
          </p:cNvSpPr>
          <p:nvPr>
            <p:ph idx="1"/>
          </p:nvPr>
        </p:nvSpPr>
        <p:spPr>
          <a:xfrm>
            <a:off x="457200" y="1280160"/>
            <a:ext cx="8229600" cy="4663440"/>
          </a:xfrm>
        </p:spPr>
        <p:txBody>
          <a:bodyPr>
            <a:normAutofit/>
          </a:bodyPr>
          <a:lstStyle/>
          <a:p>
            <a:r>
              <a:rPr lang="en-US" dirty="0"/>
              <a:t>Use the Squeeze Theorem to prove </a:t>
            </a:r>
          </a:p>
          <a:p>
            <a:r>
              <a:rPr lang="en-US" b="1" dirty="0"/>
              <a:t>Solution</a:t>
            </a:r>
          </a:p>
          <a:p>
            <a:pPr>
              <a:spcBef>
                <a:spcPts val="0"/>
              </a:spcBef>
            </a:pPr>
            <a:r>
              <a:rPr lang="en-US" dirty="0"/>
              <a:t>As a first observation, we recall that the sine value of any angle is never greater than 1 or less than</a:t>
            </a:r>
            <a:r>
              <a:rPr lang="en-US" dirty="0">
                <a:latin typeface="Symbol" pitchFamily="18" charset="2"/>
              </a:rPr>
              <a:t> -</a:t>
            </a:r>
            <a:r>
              <a:rPr lang="en-US" dirty="0"/>
              <a:t>1; that is, we have the well‑known inequalities</a:t>
            </a:r>
          </a:p>
          <a:p>
            <a:endParaRPr lang="en-US" dirty="0"/>
          </a:p>
          <a:p>
            <a:pPr>
              <a:spcBef>
                <a:spcPts val="0"/>
              </a:spcBef>
            </a:pPr>
            <a:r>
              <a:rPr lang="en-US" dirty="0"/>
              <a:t>for any </a:t>
            </a:r>
            <a:r>
              <a:rPr lang="el-GR" i="1" dirty="0">
                <a:latin typeface="Cambria Math" panose="02040503050406030204" pitchFamily="18" charset="0"/>
                <a:ea typeface="Cambria Math" panose="02040503050406030204" pitchFamily="18" charset="0"/>
              </a:rPr>
              <a:t>α</a:t>
            </a:r>
            <a:r>
              <a:rPr lang="en-US" dirty="0"/>
              <a:t>. This certainly means that for any nonzero </a:t>
            </a:r>
            <a:r>
              <a:rPr lang="en-US" i="1" dirty="0"/>
              <a:t>x</a:t>
            </a:r>
            <a:r>
              <a:rPr lang="en-US" dirty="0"/>
              <a:t>, choosing</a:t>
            </a:r>
          </a:p>
          <a:p>
            <a:endParaRPr lang="en-US" sz="2600" dirty="0"/>
          </a:p>
          <a:p>
            <a:r>
              <a:rPr lang="en-US" dirty="0"/>
              <a:t>a fact you have seen before.</a:t>
            </a:r>
          </a:p>
        </p:txBody>
      </p:sp>
      <p:graphicFrame>
        <p:nvGraphicFramePr>
          <p:cNvPr id="53250" name="Object 2"/>
          <p:cNvGraphicFramePr>
            <a:graphicFrameLocks noChangeAspect="1"/>
          </p:cNvGraphicFramePr>
          <p:nvPr/>
        </p:nvGraphicFramePr>
        <p:xfrm>
          <a:off x="5750278" y="1143000"/>
          <a:ext cx="1968500" cy="825500"/>
        </p:xfrm>
        <a:graphic>
          <a:graphicData uri="http://schemas.openxmlformats.org/presentationml/2006/ole">
            <mc:AlternateContent xmlns:mc="http://schemas.openxmlformats.org/markup-compatibility/2006">
              <mc:Choice xmlns:v="urn:schemas-microsoft-com:vml" Requires="v">
                <p:oleObj name="Equation" r:id="rId2" imgW="1968480" imgH="825480" progId="Equation.DSMT4">
                  <p:embed/>
                </p:oleObj>
              </mc:Choice>
              <mc:Fallback>
                <p:oleObj name="Equation" r:id="rId2" imgW="1968480" imgH="8254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50278" y="1143000"/>
                        <a:ext cx="19685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3251" name="Object 3"/>
          <p:cNvGraphicFramePr>
            <a:graphicFrameLocks noChangeAspect="1"/>
          </p:cNvGraphicFramePr>
          <p:nvPr>
            <p:extLst>
              <p:ext uri="{D42A27DB-BD31-4B8C-83A1-F6EECF244321}">
                <p14:modId xmlns:p14="http://schemas.microsoft.com/office/powerpoint/2010/main" val="4256040493"/>
              </p:ext>
            </p:extLst>
          </p:nvPr>
        </p:nvGraphicFramePr>
        <p:xfrm>
          <a:off x="3651250" y="3691467"/>
          <a:ext cx="1841500" cy="292100"/>
        </p:xfrm>
        <a:graphic>
          <a:graphicData uri="http://schemas.openxmlformats.org/presentationml/2006/ole">
            <mc:AlternateContent xmlns:mc="http://schemas.openxmlformats.org/markup-compatibility/2006">
              <mc:Choice xmlns:v="urn:schemas-microsoft-com:vml" Requires="v">
                <p:oleObj name="Equation" r:id="rId4" imgW="1841400" imgH="291960" progId="Equation.DSMT4">
                  <p:embed/>
                </p:oleObj>
              </mc:Choice>
              <mc:Fallback>
                <p:oleObj name="Equation" r:id="rId4" imgW="1841400" imgH="291960" progId="Equation.DSMT4">
                  <p:embed/>
                  <p:pic>
                    <p:nvPicPr>
                      <p:cNvPr id="0" name="Picture 3"/>
                      <p:cNvPicPr>
                        <a:picLocks noChangeAspect="1" noChangeArrowheads="1"/>
                      </p:cNvPicPr>
                      <p:nvPr/>
                    </p:nvPicPr>
                    <p:blipFill>
                      <a:blip r:embed="rId5"/>
                      <a:srcRect/>
                      <a:stretch>
                        <a:fillRect/>
                      </a:stretch>
                    </p:blipFill>
                    <p:spPr bwMode="auto">
                      <a:xfrm>
                        <a:off x="3651250" y="3691467"/>
                        <a:ext cx="1841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3252" name="Object 4"/>
          <p:cNvGraphicFramePr>
            <a:graphicFrameLocks noChangeAspect="1"/>
          </p:cNvGraphicFramePr>
          <p:nvPr>
            <p:extLst>
              <p:ext uri="{D42A27DB-BD31-4B8C-83A1-F6EECF244321}">
                <p14:modId xmlns:p14="http://schemas.microsoft.com/office/powerpoint/2010/main" val="65552258"/>
              </p:ext>
            </p:extLst>
          </p:nvPr>
        </p:nvGraphicFramePr>
        <p:xfrm>
          <a:off x="2019300" y="4512734"/>
          <a:ext cx="1181100" cy="431800"/>
        </p:xfrm>
        <a:graphic>
          <a:graphicData uri="http://schemas.openxmlformats.org/presentationml/2006/ole">
            <mc:AlternateContent xmlns:mc="http://schemas.openxmlformats.org/markup-compatibility/2006">
              <mc:Choice xmlns:v="urn:schemas-microsoft-com:vml" Requires="v">
                <p:oleObj name="Equation" r:id="rId6" imgW="1180800" imgH="431640" progId="Equation.DSMT4">
                  <p:embed/>
                </p:oleObj>
              </mc:Choice>
              <mc:Fallback>
                <p:oleObj name="Equation" r:id="rId6" imgW="1180800" imgH="431640" progId="Equation.DSMT4">
                  <p:embed/>
                  <p:pic>
                    <p:nvPicPr>
                      <p:cNvPr id="0" name="Picture 4"/>
                      <p:cNvPicPr>
                        <a:picLocks noChangeAspect="1" noChangeArrowheads="1"/>
                      </p:cNvPicPr>
                      <p:nvPr/>
                    </p:nvPicPr>
                    <p:blipFill>
                      <a:blip r:embed="rId7"/>
                      <a:srcRect/>
                      <a:stretch>
                        <a:fillRect/>
                      </a:stretch>
                    </p:blipFill>
                    <p:spPr bwMode="auto">
                      <a:xfrm>
                        <a:off x="2019300" y="4512734"/>
                        <a:ext cx="11811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3253" name="Object 5"/>
          <p:cNvGraphicFramePr>
            <a:graphicFrameLocks noChangeAspect="1"/>
          </p:cNvGraphicFramePr>
          <p:nvPr/>
        </p:nvGraphicFramePr>
        <p:xfrm>
          <a:off x="3600450" y="4778022"/>
          <a:ext cx="1943100" cy="825500"/>
        </p:xfrm>
        <a:graphic>
          <a:graphicData uri="http://schemas.openxmlformats.org/presentationml/2006/ole">
            <mc:AlternateContent xmlns:mc="http://schemas.openxmlformats.org/markup-compatibility/2006">
              <mc:Choice xmlns:v="urn:schemas-microsoft-com:vml" Requires="v">
                <p:oleObj name="Equation" r:id="rId8" imgW="1942920" imgH="825480" progId="Equation.DSMT4">
                  <p:embed/>
                </p:oleObj>
              </mc:Choice>
              <mc:Fallback>
                <p:oleObj name="Equation" r:id="rId8" imgW="1942920" imgH="82548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600450" y="4778022"/>
                        <a:ext cx="19431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325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325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325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8: Using the Squeeze Theorem to Prove a Limit Claim (cont.)</a:t>
            </a:r>
          </a:p>
        </p:txBody>
      </p:sp>
      <p:sp>
        <p:nvSpPr>
          <p:cNvPr id="3" name="Content Placeholder 2"/>
          <p:cNvSpPr>
            <a:spLocks noGrp="1"/>
          </p:cNvSpPr>
          <p:nvPr>
            <p:ph idx="1"/>
          </p:nvPr>
        </p:nvSpPr>
        <p:spPr/>
        <p:txBody>
          <a:bodyPr>
            <a:normAutofit/>
          </a:bodyPr>
          <a:lstStyle/>
          <a:p>
            <a:r>
              <a:rPr lang="en-US" dirty="0"/>
              <a:t>We now consider the effect of multiplying all the terms in this double inequality by </a:t>
            </a:r>
            <a:r>
              <a:rPr lang="en-US" i="1" dirty="0"/>
              <a:t>x, </a:t>
            </a:r>
            <a:r>
              <a:rPr lang="en-US" dirty="0"/>
              <a:t>for which we must consider two cases. </a:t>
            </a:r>
          </a:p>
          <a:p>
            <a:endParaRPr lang="en-US"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8: Using the Squeeze Theorem to Prove a Limit Claim (cont.)</a:t>
            </a:r>
          </a:p>
        </p:txBody>
      </p:sp>
      <p:sp>
        <p:nvSpPr>
          <p:cNvPr id="3" name="Content Placeholder 2"/>
          <p:cNvSpPr>
            <a:spLocks noGrp="1"/>
          </p:cNvSpPr>
          <p:nvPr>
            <p:ph idx="1"/>
          </p:nvPr>
        </p:nvSpPr>
        <p:spPr>
          <a:xfrm>
            <a:off x="457200" y="1143000"/>
            <a:ext cx="8229600" cy="4572000"/>
          </a:xfrm>
        </p:spPr>
        <p:txBody>
          <a:bodyPr>
            <a:normAutofit/>
          </a:bodyPr>
          <a:lstStyle/>
          <a:p>
            <a:r>
              <a:rPr lang="en-US" b="1" dirty="0"/>
              <a:t>Case 1</a:t>
            </a:r>
            <a:r>
              <a:rPr lang="en-US" dirty="0"/>
              <a:t>: </a:t>
            </a:r>
            <a:r>
              <a:rPr lang="en-US" i="1" dirty="0"/>
              <a:t>x </a:t>
            </a:r>
            <a:r>
              <a:rPr lang="en-US" dirty="0"/>
              <a:t>&lt; 0. Since we are multiplying through by a negative quantity, all inequality symbols must be reversed. We must obtain </a:t>
            </a:r>
          </a:p>
          <a:p>
            <a:endParaRPr lang="en-US" dirty="0"/>
          </a:p>
          <a:p>
            <a:r>
              <a:rPr lang="en-US" dirty="0"/>
              <a:t>		or</a:t>
            </a:r>
          </a:p>
          <a:p>
            <a:endParaRPr lang="en-US" dirty="0"/>
          </a:p>
          <a:p>
            <a:r>
              <a:rPr lang="en-US" dirty="0"/>
              <a:t>Since we are assuming </a:t>
            </a:r>
            <a:r>
              <a:rPr lang="en-US" i="1" dirty="0"/>
              <a:t>x </a:t>
            </a:r>
            <a:r>
              <a:rPr lang="en-US" dirty="0"/>
              <a:t>&lt; 0, we know that </a:t>
            </a:r>
            <a:r>
              <a:rPr lang="en-US" i="1" dirty="0"/>
              <a:t>x </a:t>
            </a:r>
            <a:r>
              <a:rPr lang="en-US" dirty="0"/>
              <a:t>= </a:t>
            </a:r>
            <a:r>
              <a:rPr lang="en-US" dirty="0">
                <a:latin typeface="Symbol" pitchFamily="18" charset="2"/>
              </a:rPr>
              <a:t>-</a:t>
            </a:r>
            <a:r>
              <a:rPr lang="en-US" dirty="0"/>
              <a:t>|</a:t>
            </a:r>
            <a:r>
              <a:rPr lang="en-US" i="1" dirty="0"/>
              <a:t>x</a:t>
            </a:r>
            <a:r>
              <a:rPr lang="en-US" dirty="0"/>
              <a:t>| and </a:t>
            </a:r>
            <a:r>
              <a:rPr lang="en-US" dirty="0">
                <a:latin typeface="Symbol" pitchFamily="18" charset="2"/>
              </a:rPr>
              <a:t>-</a:t>
            </a:r>
            <a:r>
              <a:rPr lang="en-US" i="1" dirty="0"/>
              <a:t>x </a:t>
            </a:r>
            <a:r>
              <a:rPr lang="en-US" dirty="0"/>
              <a:t>= |</a:t>
            </a:r>
            <a:r>
              <a:rPr lang="en-US" i="1" dirty="0"/>
              <a:t>x</a:t>
            </a:r>
            <a:r>
              <a:rPr lang="en-US" dirty="0"/>
              <a:t>|, so that last double inequality can be written as</a:t>
            </a:r>
          </a:p>
          <a:p>
            <a:endParaRPr lang="en-US" dirty="0"/>
          </a:p>
        </p:txBody>
      </p:sp>
      <p:graphicFrame>
        <p:nvGraphicFramePr>
          <p:cNvPr id="4" name="Object 2">
            <a:extLst>
              <a:ext uri="{FF2B5EF4-FFF2-40B4-BE49-F238E27FC236}">
                <a16:creationId xmlns:a16="http://schemas.microsoft.com/office/drawing/2014/main" id="{E1F98A5D-7EEF-CB7D-0C68-C294C09CEF9F}"/>
              </a:ext>
            </a:extLst>
          </p:cNvPr>
          <p:cNvGraphicFramePr>
            <a:graphicFrameLocks noChangeAspect="1"/>
          </p:cNvGraphicFramePr>
          <p:nvPr>
            <p:extLst>
              <p:ext uri="{D42A27DB-BD31-4B8C-83A1-F6EECF244321}">
                <p14:modId xmlns:p14="http://schemas.microsoft.com/office/powerpoint/2010/main" val="1734109745"/>
              </p:ext>
            </p:extLst>
          </p:nvPr>
        </p:nvGraphicFramePr>
        <p:xfrm>
          <a:off x="3467100" y="2428876"/>
          <a:ext cx="2209800" cy="825500"/>
        </p:xfrm>
        <a:graphic>
          <a:graphicData uri="http://schemas.openxmlformats.org/presentationml/2006/ole">
            <mc:AlternateContent xmlns:mc="http://schemas.openxmlformats.org/markup-compatibility/2006">
              <mc:Choice xmlns:v="urn:schemas-microsoft-com:vml" Requires="v">
                <p:oleObj name="Equation" r:id="rId2" imgW="2209680" imgH="825480" progId="Equation.DSMT4">
                  <p:embed/>
                </p:oleObj>
              </mc:Choice>
              <mc:Fallback>
                <p:oleObj name="Equation" r:id="rId2" imgW="2209680" imgH="825480" progId="Equation.DSMT4">
                  <p:embed/>
                  <p:pic>
                    <p:nvPicPr>
                      <p:cNvPr id="4" name="Object 2">
                        <a:extLst>
                          <a:ext uri="{FF2B5EF4-FFF2-40B4-BE49-F238E27FC236}">
                            <a16:creationId xmlns:a16="http://schemas.microsoft.com/office/drawing/2014/main" id="{E1F98A5D-7EEF-CB7D-0C68-C294C09CEF9F}"/>
                          </a:ext>
                        </a:extLst>
                      </p:cNvPr>
                      <p:cNvPicPr>
                        <a:picLocks noChangeAspect="1" noChangeArrowheads="1"/>
                      </p:cNvPicPr>
                      <p:nvPr/>
                    </p:nvPicPr>
                    <p:blipFill>
                      <a:blip r:embed="rId3"/>
                      <a:srcRect/>
                      <a:stretch>
                        <a:fillRect/>
                      </a:stretch>
                    </p:blipFill>
                    <p:spPr bwMode="auto">
                      <a:xfrm>
                        <a:off x="3467100" y="2428876"/>
                        <a:ext cx="22098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 name="Object 2">
            <a:extLst>
              <a:ext uri="{FF2B5EF4-FFF2-40B4-BE49-F238E27FC236}">
                <a16:creationId xmlns:a16="http://schemas.microsoft.com/office/drawing/2014/main" id="{173ABBEA-1EDF-1EB4-7167-9142A5ABDC23}"/>
              </a:ext>
            </a:extLst>
          </p:cNvPr>
          <p:cNvGraphicFramePr>
            <a:graphicFrameLocks noChangeAspect="1"/>
          </p:cNvGraphicFramePr>
          <p:nvPr>
            <p:extLst>
              <p:ext uri="{D42A27DB-BD31-4B8C-83A1-F6EECF244321}">
                <p14:modId xmlns:p14="http://schemas.microsoft.com/office/powerpoint/2010/main" val="2718542807"/>
              </p:ext>
            </p:extLst>
          </p:nvPr>
        </p:nvGraphicFramePr>
        <p:xfrm>
          <a:off x="3581400" y="3384233"/>
          <a:ext cx="2184400" cy="825500"/>
        </p:xfrm>
        <a:graphic>
          <a:graphicData uri="http://schemas.openxmlformats.org/presentationml/2006/ole">
            <mc:AlternateContent xmlns:mc="http://schemas.openxmlformats.org/markup-compatibility/2006">
              <mc:Choice xmlns:v="urn:schemas-microsoft-com:vml" Requires="v">
                <p:oleObj name="Equation" r:id="rId4" imgW="2184120" imgH="825480" progId="Equation.DSMT4">
                  <p:embed/>
                </p:oleObj>
              </mc:Choice>
              <mc:Fallback>
                <p:oleObj name="Equation" r:id="rId4" imgW="2184120" imgH="825480" progId="Equation.DSMT4">
                  <p:embed/>
                  <p:pic>
                    <p:nvPicPr>
                      <p:cNvPr id="5" name="Object 2">
                        <a:extLst>
                          <a:ext uri="{FF2B5EF4-FFF2-40B4-BE49-F238E27FC236}">
                            <a16:creationId xmlns:a16="http://schemas.microsoft.com/office/drawing/2014/main" id="{173ABBEA-1EDF-1EB4-7167-9142A5ABDC23}"/>
                          </a:ext>
                        </a:extLst>
                      </p:cNvPr>
                      <p:cNvPicPr>
                        <a:picLocks noChangeAspect="1" noChangeArrowheads="1"/>
                      </p:cNvPicPr>
                      <p:nvPr/>
                    </p:nvPicPr>
                    <p:blipFill>
                      <a:blip r:embed="rId5"/>
                      <a:srcRect/>
                      <a:stretch>
                        <a:fillRect/>
                      </a:stretch>
                    </p:blipFill>
                    <p:spPr bwMode="auto">
                      <a:xfrm>
                        <a:off x="3581400" y="3384233"/>
                        <a:ext cx="21844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 name="Object 2">
            <a:extLst>
              <a:ext uri="{FF2B5EF4-FFF2-40B4-BE49-F238E27FC236}">
                <a16:creationId xmlns:a16="http://schemas.microsoft.com/office/drawing/2014/main" id="{B1E480F6-E7A1-D079-04AD-108784A2544A}"/>
              </a:ext>
            </a:extLst>
          </p:cNvPr>
          <p:cNvGraphicFramePr>
            <a:graphicFrameLocks noChangeAspect="1"/>
          </p:cNvGraphicFramePr>
          <p:nvPr>
            <p:extLst>
              <p:ext uri="{D42A27DB-BD31-4B8C-83A1-F6EECF244321}">
                <p14:modId xmlns:p14="http://schemas.microsoft.com/office/powerpoint/2010/main" val="2544105328"/>
              </p:ext>
            </p:extLst>
          </p:nvPr>
        </p:nvGraphicFramePr>
        <p:xfrm>
          <a:off x="3289300" y="5051426"/>
          <a:ext cx="2476500" cy="825500"/>
        </p:xfrm>
        <a:graphic>
          <a:graphicData uri="http://schemas.openxmlformats.org/presentationml/2006/ole">
            <mc:AlternateContent xmlns:mc="http://schemas.openxmlformats.org/markup-compatibility/2006">
              <mc:Choice xmlns:v="urn:schemas-microsoft-com:vml" Requires="v">
                <p:oleObj name="Equation" r:id="rId6" imgW="2476440" imgH="825480" progId="Equation.DSMT4">
                  <p:embed/>
                </p:oleObj>
              </mc:Choice>
              <mc:Fallback>
                <p:oleObj name="Equation" r:id="rId6" imgW="2476440" imgH="825480" progId="Equation.DSMT4">
                  <p:embed/>
                  <p:pic>
                    <p:nvPicPr>
                      <p:cNvPr id="54274" name="Object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289300" y="5051426"/>
                        <a:ext cx="24765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20010033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8: Using the Squeeze Theorem to Prove a Limit Claim (cont.)</a:t>
            </a:r>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a:xfrm>
                <a:off x="457200" y="1143000"/>
                <a:ext cx="8229600" cy="4572000"/>
              </a:xfrm>
            </p:spPr>
            <p:txBody>
              <a:bodyPr>
                <a:normAutofit/>
              </a:bodyPr>
              <a:lstStyle/>
              <a:p>
                <a:r>
                  <a:rPr lang="en-US" b="1" dirty="0"/>
                  <a:t>Case 2</a:t>
                </a:r>
                <a:r>
                  <a:rPr lang="en-US" dirty="0"/>
                  <a:t>: </a:t>
                </a:r>
                <a:r>
                  <a:rPr lang="en-US" i="1" dirty="0"/>
                  <a:t>x </a:t>
                </a:r>
                <a14:m>
                  <m:oMath xmlns:m="http://schemas.openxmlformats.org/officeDocument/2006/math">
                    <m:r>
                      <a:rPr lang="en-US" i="1" dirty="0" smtClean="0">
                        <a:latin typeface="Cambria Math" panose="02040503050406030204" pitchFamily="18" charset="0"/>
                      </a:rPr>
                      <m:t>≥</m:t>
                    </m:r>
                  </m:oMath>
                </a14:m>
                <a:r>
                  <a:rPr lang="en-US" dirty="0"/>
                  <a:t> 0. In this case, multiplying through by </a:t>
                </a:r>
                <a:r>
                  <a:rPr lang="en-US" i="1" dirty="0"/>
                  <a:t>x</a:t>
                </a:r>
                <a:r>
                  <a:rPr lang="en-US" dirty="0"/>
                  <a:t> leaves the inequality symbols unchanged, giving us </a:t>
                </a:r>
              </a:p>
              <a:p>
                <a:endParaRPr lang="en-US" dirty="0"/>
              </a:p>
              <a:p>
                <a:r>
                  <a:rPr lang="en-US" dirty="0"/>
                  <a:t>		</a:t>
                </a:r>
              </a:p>
              <a:p>
                <a:r>
                  <a:rPr lang="en-US" dirty="0"/>
                  <a:t>And under the assumption </a:t>
                </a:r>
                <a:r>
                  <a:rPr lang="en-US" i="1" dirty="0"/>
                  <a:t>x </a:t>
                </a:r>
                <a14:m>
                  <m:oMath xmlns:m="http://schemas.openxmlformats.org/officeDocument/2006/math">
                    <m:r>
                      <a:rPr lang="en-US" i="1" dirty="0" smtClean="0">
                        <a:latin typeface="Cambria Math" panose="02040503050406030204" pitchFamily="18" charset="0"/>
                      </a:rPr>
                      <m:t>≥</m:t>
                    </m:r>
                  </m:oMath>
                </a14:m>
                <a:r>
                  <a:rPr lang="en-US" dirty="0"/>
                  <a:t> 0, we know </a:t>
                </a:r>
                <a:r>
                  <a:rPr lang="en-US" dirty="0">
                    <a:latin typeface="Symbol" pitchFamily="18" charset="2"/>
                  </a:rPr>
                  <a:t>-</a:t>
                </a:r>
                <a:r>
                  <a:rPr lang="en-US" i="1" dirty="0"/>
                  <a:t>x </a:t>
                </a:r>
                <a:r>
                  <a:rPr lang="en-US" dirty="0"/>
                  <a:t>= </a:t>
                </a:r>
                <a:r>
                  <a:rPr lang="en-US" dirty="0">
                    <a:latin typeface="Symbol" pitchFamily="18" charset="2"/>
                  </a:rPr>
                  <a:t>-</a:t>
                </a:r>
                <a:r>
                  <a:rPr lang="en-US" dirty="0"/>
                  <a:t>|</a:t>
                </a:r>
                <a:r>
                  <a:rPr lang="en-US" i="1" dirty="0"/>
                  <a:t>x</a:t>
                </a:r>
                <a:r>
                  <a:rPr lang="en-US" dirty="0"/>
                  <a:t>| and </a:t>
                </a:r>
                <a:r>
                  <a:rPr lang="en-US" i="1" dirty="0"/>
                  <a:t>x </a:t>
                </a:r>
                <a:r>
                  <a:rPr lang="en-US" dirty="0"/>
                  <a:t>= |</a:t>
                </a:r>
                <a:r>
                  <a:rPr lang="en-US" i="1" dirty="0"/>
                  <a:t>x</a:t>
                </a:r>
                <a:r>
                  <a:rPr lang="en-US" dirty="0"/>
                  <a:t>|, so we can again write the double inequality as</a:t>
                </a:r>
              </a:p>
              <a:p>
                <a:endParaRPr lang="en-US" dirty="0"/>
              </a:p>
            </p:txBody>
          </p:sp>
        </mc:Choice>
        <mc:Fallback>
          <p:sp>
            <p:nvSpPr>
              <p:cNvPr id="3" name="Content Placeholder 2"/>
              <p:cNvSpPr>
                <a:spLocks noGrp="1" noRot="1" noChangeAspect="1" noMove="1" noResize="1" noEditPoints="1" noAdjustHandles="1" noChangeArrowheads="1" noChangeShapeType="1" noTextEdit="1"/>
              </p:cNvSpPr>
              <p:nvPr>
                <p:ph idx="1"/>
              </p:nvPr>
            </p:nvSpPr>
            <p:spPr>
              <a:xfrm>
                <a:off x="457200" y="1143000"/>
                <a:ext cx="8229600" cy="4572000"/>
              </a:xfrm>
              <a:blipFill>
                <a:blip r:embed="rId2"/>
                <a:stretch>
                  <a:fillRect l="-1481" t="-1333" r="-2296"/>
                </a:stretch>
              </a:blipFill>
            </p:spPr>
            <p:txBody>
              <a:bodyPr/>
              <a:lstStyle/>
              <a:p>
                <a:r>
                  <a:rPr lang="en-US">
                    <a:noFill/>
                  </a:rPr>
                  <a:t> </a:t>
                </a:r>
              </a:p>
            </p:txBody>
          </p:sp>
        </mc:Fallback>
      </mc:AlternateContent>
      <p:graphicFrame>
        <p:nvGraphicFramePr>
          <p:cNvPr id="5" name="Object 2">
            <a:extLst>
              <a:ext uri="{FF2B5EF4-FFF2-40B4-BE49-F238E27FC236}">
                <a16:creationId xmlns:a16="http://schemas.microsoft.com/office/drawing/2014/main" id="{173ABBEA-1EDF-1EB4-7167-9142A5ABDC23}"/>
              </a:ext>
            </a:extLst>
          </p:cNvPr>
          <p:cNvGraphicFramePr>
            <a:graphicFrameLocks noChangeAspect="1"/>
          </p:cNvGraphicFramePr>
          <p:nvPr>
            <p:extLst>
              <p:ext uri="{D42A27DB-BD31-4B8C-83A1-F6EECF244321}">
                <p14:modId xmlns:p14="http://schemas.microsoft.com/office/powerpoint/2010/main" val="67500743"/>
              </p:ext>
            </p:extLst>
          </p:nvPr>
        </p:nvGraphicFramePr>
        <p:xfrm>
          <a:off x="3435350" y="2271713"/>
          <a:ext cx="2184400" cy="825500"/>
        </p:xfrm>
        <a:graphic>
          <a:graphicData uri="http://schemas.openxmlformats.org/presentationml/2006/ole">
            <mc:AlternateContent xmlns:mc="http://schemas.openxmlformats.org/markup-compatibility/2006">
              <mc:Choice xmlns:v="urn:schemas-microsoft-com:vml" Requires="v">
                <p:oleObj name="Equation" r:id="rId3" imgW="2184120" imgH="825480" progId="Equation.DSMT4">
                  <p:embed/>
                </p:oleObj>
              </mc:Choice>
              <mc:Fallback>
                <p:oleObj name="Equation" r:id="rId3" imgW="2184120" imgH="825480" progId="Equation.DSMT4">
                  <p:embed/>
                  <p:pic>
                    <p:nvPicPr>
                      <p:cNvPr id="5" name="Object 2">
                        <a:extLst>
                          <a:ext uri="{FF2B5EF4-FFF2-40B4-BE49-F238E27FC236}">
                            <a16:creationId xmlns:a16="http://schemas.microsoft.com/office/drawing/2014/main" id="{173ABBEA-1EDF-1EB4-7167-9142A5ABDC23}"/>
                          </a:ext>
                        </a:extLst>
                      </p:cNvPr>
                      <p:cNvPicPr>
                        <a:picLocks noChangeAspect="1" noChangeArrowheads="1"/>
                      </p:cNvPicPr>
                      <p:nvPr/>
                    </p:nvPicPr>
                    <p:blipFill>
                      <a:blip r:embed="rId4"/>
                      <a:srcRect/>
                      <a:stretch>
                        <a:fillRect/>
                      </a:stretch>
                    </p:blipFill>
                    <p:spPr bwMode="auto">
                      <a:xfrm>
                        <a:off x="3435350" y="2271713"/>
                        <a:ext cx="21844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 name="Object 2">
            <a:extLst>
              <a:ext uri="{FF2B5EF4-FFF2-40B4-BE49-F238E27FC236}">
                <a16:creationId xmlns:a16="http://schemas.microsoft.com/office/drawing/2014/main" id="{B1E480F6-E7A1-D079-04AD-108784A2544A}"/>
              </a:ext>
            </a:extLst>
          </p:cNvPr>
          <p:cNvGraphicFramePr>
            <a:graphicFrameLocks noChangeAspect="1"/>
          </p:cNvGraphicFramePr>
          <p:nvPr>
            <p:extLst>
              <p:ext uri="{D42A27DB-BD31-4B8C-83A1-F6EECF244321}">
                <p14:modId xmlns:p14="http://schemas.microsoft.com/office/powerpoint/2010/main" val="933734556"/>
              </p:ext>
            </p:extLst>
          </p:nvPr>
        </p:nvGraphicFramePr>
        <p:xfrm>
          <a:off x="3439160" y="4225926"/>
          <a:ext cx="2476500" cy="825500"/>
        </p:xfrm>
        <a:graphic>
          <a:graphicData uri="http://schemas.openxmlformats.org/presentationml/2006/ole">
            <mc:AlternateContent xmlns:mc="http://schemas.openxmlformats.org/markup-compatibility/2006">
              <mc:Choice xmlns:v="urn:schemas-microsoft-com:vml" Requires="v">
                <p:oleObj name="Equation" r:id="rId5" imgW="2476440" imgH="825480" progId="Equation.DSMT4">
                  <p:embed/>
                </p:oleObj>
              </mc:Choice>
              <mc:Fallback>
                <p:oleObj name="Equation" r:id="rId5" imgW="2476440" imgH="825480" progId="Equation.DSMT4">
                  <p:embed/>
                  <p:pic>
                    <p:nvPicPr>
                      <p:cNvPr id="6" name="Object 2">
                        <a:extLst>
                          <a:ext uri="{FF2B5EF4-FFF2-40B4-BE49-F238E27FC236}">
                            <a16:creationId xmlns:a16="http://schemas.microsoft.com/office/drawing/2014/main" id="{B1E480F6-E7A1-D079-04AD-108784A2544A}"/>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439160" y="4225926"/>
                        <a:ext cx="24765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38577066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8: Using the Squeeze Theorem to Prove a Limit Claim (cont.)</a:t>
            </a:r>
          </a:p>
        </p:txBody>
      </p:sp>
      <p:sp>
        <p:nvSpPr>
          <p:cNvPr id="3" name="Content Placeholder 2"/>
          <p:cNvSpPr>
            <a:spLocks noGrp="1"/>
          </p:cNvSpPr>
          <p:nvPr>
            <p:ph idx="1"/>
          </p:nvPr>
        </p:nvSpPr>
        <p:spPr/>
        <p:txBody>
          <a:bodyPr>
            <a:normAutofit/>
          </a:bodyPr>
          <a:lstStyle/>
          <a:p>
            <a:r>
              <a:rPr lang="en-US" dirty="0"/>
              <a:t>In words, we can say that while the sine function oscillates between </a:t>
            </a:r>
            <a:r>
              <a:rPr lang="en-US" dirty="0">
                <a:latin typeface="Symbol" pitchFamily="18" charset="2"/>
              </a:rPr>
              <a:t>-</a:t>
            </a:r>
            <a:r>
              <a:rPr lang="en-US" dirty="0"/>
              <a:t>1 and 1, </a:t>
            </a:r>
            <a:r>
              <a:rPr lang="en-US" i="1" dirty="0"/>
              <a:t>		</a:t>
            </a:r>
            <a:r>
              <a:rPr lang="en-US" dirty="0"/>
              <a:t>   will oscillate between </a:t>
            </a:r>
            <a:r>
              <a:rPr lang="en-US" dirty="0">
                <a:latin typeface="Symbol" pitchFamily="18" charset="2"/>
              </a:rPr>
              <a:t>-</a:t>
            </a:r>
            <a:r>
              <a:rPr lang="en-US" dirty="0"/>
              <a:t>|</a:t>
            </a:r>
            <a:r>
              <a:rPr lang="en-US" i="1" dirty="0"/>
              <a:t>x</a:t>
            </a:r>
            <a:r>
              <a:rPr lang="en-US" dirty="0"/>
              <a:t>| and |</a:t>
            </a:r>
            <a:r>
              <a:rPr lang="en-US" i="1" dirty="0"/>
              <a:t>x</a:t>
            </a:r>
            <a:r>
              <a:rPr lang="en-US" dirty="0"/>
              <a:t>|. The previous inequality coupled with the fact that 				  means that the functions 					   and		 satisfy the hypotheses of the Squeeze Theorem. Thus, we can simply invoke the theorem, which ensures that the claim</a:t>
            </a:r>
          </a:p>
          <a:p>
            <a:endParaRPr lang="en-US" dirty="0"/>
          </a:p>
          <a:p>
            <a:r>
              <a:rPr lang="en-US" dirty="0"/>
              <a:t>is now proven.</a:t>
            </a:r>
          </a:p>
          <a:p>
            <a:endParaRPr lang="en-US" dirty="0"/>
          </a:p>
          <a:p>
            <a:endParaRPr lang="en-US" dirty="0"/>
          </a:p>
        </p:txBody>
      </p:sp>
      <p:graphicFrame>
        <p:nvGraphicFramePr>
          <p:cNvPr id="54275" name="Object 3"/>
          <p:cNvGraphicFramePr>
            <a:graphicFrameLocks noChangeAspect="1"/>
          </p:cNvGraphicFramePr>
          <p:nvPr>
            <p:extLst>
              <p:ext uri="{D42A27DB-BD31-4B8C-83A1-F6EECF244321}">
                <p14:modId xmlns:p14="http://schemas.microsoft.com/office/powerpoint/2010/main" val="2290879904"/>
              </p:ext>
            </p:extLst>
          </p:nvPr>
        </p:nvGraphicFramePr>
        <p:xfrm>
          <a:off x="4723130" y="1762125"/>
          <a:ext cx="1384300" cy="495300"/>
        </p:xfrm>
        <a:graphic>
          <a:graphicData uri="http://schemas.openxmlformats.org/presentationml/2006/ole">
            <mc:AlternateContent xmlns:mc="http://schemas.openxmlformats.org/markup-compatibility/2006">
              <mc:Choice xmlns:v="urn:schemas-microsoft-com:vml" Requires="v">
                <p:oleObj name="Equation" r:id="rId2" imgW="1384200" imgH="495000" progId="Equation.DSMT4">
                  <p:embed/>
                </p:oleObj>
              </mc:Choice>
              <mc:Fallback>
                <p:oleObj name="Equation" r:id="rId2" imgW="1384200" imgH="495000" progId="Equation.DSMT4">
                  <p:embed/>
                  <p:pic>
                    <p:nvPicPr>
                      <p:cNvPr id="54275" name="Object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23130" y="1762125"/>
                        <a:ext cx="1384300" cy="495300"/>
                      </a:xfrm>
                      <a:prstGeom prst="rect">
                        <a:avLst/>
                      </a:prstGeom>
                      <a:noFill/>
                      <a:ln>
                        <a:noFill/>
                      </a:ln>
                      <a:effectLst/>
                    </p:spPr>
                  </p:pic>
                </p:oleObj>
              </mc:Fallback>
            </mc:AlternateContent>
          </a:graphicData>
        </a:graphic>
      </p:graphicFrame>
      <p:graphicFrame>
        <p:nvGraphicFramePr>
          <p:cNvPr id="4" name="Object 2">
            <a:extLst>
              <a:ext uri="{FF2B5EF4-FFF2-40B4-BE49-F238E27FC236}">
                <a16:creationId xmlns:a16="http://schemas.microsoft.com/office/drawing/2014/main" id="{77587FD3-30F8-9918-5069-9B4625465CCB}"/>
              </a:ext>
            </a:extLst>
          </p:cNvPr>
          <p:cNvGraphicFramePr>
            <a:graphicFrameLocks noChangeAspect="1"/>
          </p:cNvGraphicFramePr>
          <p:nvPr>
            <p:extLst>
              <p:ext uri="{D42A27DB-BD31-4B8C-83A1-F6EECF244321}">
                <p14:modId xmlns:p14="http://schemas.microsoft.com/office/powerpoint/2010/main" val="977790115"/>
              </p:ext>
            </p:extLst>
          </p:nvPr>
        </p:nvGraphicFramePr>
        <p:xfrm>
          <a:off x="3158173" y="2541429"/>
          <a:ext cx="2882900" cy="609600"/>
        </p:xfrm>
        <a:graphic>
          <a:graphicData uri="http://schemas.openxmlformats.org/presentationml/2006/ole">
            <mc:AlternateContent xmlns:mc="http://schemas.openxmlformats.org/markup-compatibility/2006">
              <mc:Choice xmlns:v="urn:schemas-microsoft-com:vml" Requires="v">
                <p:oleObj name="Equation" r:id="rId4" imgW="2882880" imgH="609480" progId="Equation.DSMT4">
                  <p:embed/>
                </p:oleObj>
              </mc:Choice>
              <mc:Fallback>
                <p:oleObj name="Equation" r:id="rId4" imgW="2882880" imgH="609480" progId="Equation.DSMT4">
                  <p:embed/>
                  <p:pic>
                    <p:nvPicPr>
                      <p:cNvPr id="55298"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58173" y="2541429"/>
                        <a:ext cx="28829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 name="Object 3">
            <a:extLst>
              <a:ext uri="{FF2B5EF4-FFF2-40B4-BE49-F238E27FC236}">
                <a16:creationId xmlns:a16="http://schemas.microsoft.com/office/drawing/2014/main" id="{2377A48B-4080-7EDE-4C15-F626022194ED}"/>
              </a:ext>
            </a:extLst>
          </p:cNvPr>
          <p:cNvGraphicFramePr>
            <a:graphicFrameLocks noChangeAspect="1"/>
          </p:cNvGraphicFramePr>
          <p:nvPr>
            <p:extLst>
              <p:ext uri="{D42A27DB-BD31-4B8C-83A1-F6EECF244321}">
                <p14:modId xmlns:p14="http://schemas.microsoft.com/office/powerpoint/2010/main" val="1159463242"/>
              </p:ext>
            </p:extLst>
          </p:nvPr>
        </p:nvGraphicFramePr>
        <p:xfrm>
          <a:off x="1949133" y="3056573"/>
          <a:ext cx="2501900" cy="495300"/>
        </p:xfrm>
        <a:graphic>
          <a:graphicData uri="http://schemas.openxmlformats.org/presentationml/2006/ole">
            <mc:AlternateContent xmlns:mc="http://schemas.openxmlformats.org/markup-compatibility/2006">
              <mc:Choice xmlns:v="urn:schemas-microsoft-com:vml" Requires="v">
                <p:oleObj name="Equation" r:id="rId6" imgW="2501640" imgH="495000" progId="Equation.DSMT4">
                  <p:embed/>
                </p:oleObj>
              </mc:Choice>
              <mc:Fallback>
                <p:oleObj name="Equation" r:id="rId6" imgW="2501640" imgH="495000" progId="Equation.DSMT4">
                  <p:embed/>
                  <p:pic>
                    <p:nvPicPr>
                      <p:cNvPr id="55299"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49133" y="3056573"/>
                        <a:ext cx="25019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 name="Object 4">
            <a:extLst>
              <a:ext uri="{FF2B5EF4-FFF2-40B4-BE49-F238E27FC236}">
                <a16:creationId xmlns:a16="http://schemas.microsoft.com/office/drawing/2014/main" id="{FE2A9B1C-ACE7-02F5-5C54-704827ADFFAD}"/>
              </a:ext>
            </a:extLst>
          </p:cNvPr>
          <p:cNvGraphicFramePr>
            <a:graphicFrameLocks noChangeAspect="1"/>
          </p:cNvGraphicFramePr>
          <p:nvPr>
            <p:extLst>
              <p:ext uri="{D42A27DB-BD31-4B8C-83A1-F6EECF244321}">
                <p14:modId xmlns:p14="http://schemas.microsoft.com/office/powerpoint/2010/main" val="612571728"/>
              </p:ext>
            </p:extLst>
          </p:nvPr>
        </p:nvGraphicFramePr>
        <p:xfrm>
          <a:off x="4560570" y="3069273"/>
          <a:ext cx="1663700" cy="469900"/>
        </p:xfrm>
        <a:graphic>
          <a:graphicData uri="http://schemas.openxmlformats.org/presentationml/2006/ole">
            <mc:AlternateContent xmlns:mc="http://schemas.openxmlformats.org/markup-compatibility/2006">
              <mc:Choice xmlns:v="urn:schemas-microsoft-com:vml" Requires="v">
                <p:oleObj name="Equation" r:id="rId8" imgW="1663560" imgH="469800" progId="Equation.DSMT4">
                  <p:embed/>
                </p:oleObj>
              </mc:Choice>
              <mc:Fallback>
                <p:oleObj name="Equation" r:id="rId8" imgW="1663560" imgH="469800" progId="Equation.DSMT4">
                  <p:embed/>
                  <p:pic>
                    <p:nvPicPr>
                      <p:cNvPr id="55300" name="Object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560570" y="3069273"/>
                        <a:ext cx="1663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 name="Object 5">
            <a:extLst>
              <a:ext uri="{FF2B5EF4-FFF2-40B4-BE49-F238E27FC236}">
                <a16:creationId xmlns:a16="http://schemas.microsoft.com/office/drawing/2014/main" id="{47F2C327-8BAC-123C-CEE6-5C86570C64DA}"/>
              </a:ext>
            </a:extLst>
          </p:cNvPr>
          <p:cNvGraphicFramePr>
            <a:graphicFrameLocks noChangeAspect="1"/>
          </p:cNvGraphicFramePr>
          <p:nvPr>
            <p:extLst>
              <p:ext uri="{D42A27DB-BD31-4B8C-83A1-F6EECF244321}">
                <p14:modId xmlns:p14="http://schemas.microsoft.com/office/powerpoint/2010/main" val="3877999806"/>
              </p:ext>
            </p:extLst>
          </p:nvPr>
        </p:nvGraphicFramePr>
        <p:xfrm>
          <a:off x="6917690" y="3016250"/>
          <a:ext cx="1295400" cy="469900"/>
        </p:xfrm>
        <a:graphic>
          <a:graphicData uri="http://schemas.openxmlformats.org/presentationml/2006/ole">
            <mc:AlternateContent xmlns:mc="http://schemas.openxmlformats.org/markup-compatibility/2006">
              <mc:Choice xmlns:v="urn:schemas-microsoft-com:vml" Requires="v">
                <p:oleObj name="Equation" r:id="rId10" imgW="1295280" imgH="469800" progId="Equation.DSMT4">
                  <p:embed/>
                </p:oleObj>
              </mc:Choice>
              <mc:Fallback>
                <p:oleObj name="Equation" r:id="rId10" imgW="1295280" imgH="469800" progId="Equation.DSMT4">
                  <p:embed/>
                  <p:pic>
                    <p:nvPicPr>
                      <p:cNvPr id="55301" name="Object 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917690" y="3016250"/>
                        <a:ext cx="1295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 name="Object 6">
            <a:extLst>
              <a:ext uri="{FF2B5EF4-FFF2-40B4-BE49-F238E27FC236}">
                <a16:creationId xmlns:a16="http://schemas.microsoft.com/office/drawing/2014/main" id="{DC598125-98D8-4CAC-E543-5C79E6C86AAE}"/>
              </a:ext>
            </a:extLst>
          </p:cNvPr>
          <p:cNvGraphicFramePr>
            <a:graphicFrameLocks noChangeAspect="1"/>
          </p:cNvGraphicFramePr>
          <p:nvPr>
            <p:extLst>
              <p:ext uri="{D42A27DB-BD31-4B8C-83A1-F6EECF244321}">
                <p14:modId xmlns:p14="http://schemas.microsoft.com/office/powerpoint/2010/main" val="312616655"/>
              </p:ext>
            </p:extLst>
          </p:nvPr>
        </p:nvGraphicFramePr>
        <p:xfrm>
          <a:off x="3429000" y="4497388"/>
          <a:ext cx="1892300" cy="825500"/>
        </p:xfrm>
        <a:graphic>
          <a:graphicData uri="http://schemas.openxmlformats.org/presentationml/2006/ole">
            <mc:AlternateContent xmlns:mc="http://schemas.openxmlformats.org/markup-compatibility/2006">
              <mc:Choice xmlns:v="urn:schemas-microsoft-com:vml" Requires="v">
                <p:oleObj name="Equation" r:id="rId12" imgW="1892160" imgH="825480" progId="Equation.DSMT4">
                  <p:embed/>
                </p:oleObj>
              </mc:Choice>
              <mc:Fallback>
                <p:oleObj name="Equation" r:id="rId12" imgW="1892160" imgH="825480" progId="Equation.DSMT4">
                  <p:embed/>
                  <p:pic>
                    <p:nvPicPr>
                      <p:cNvPr id="55302" name="Object 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429000" y="4497388"/>
                        <a:ext cx="18923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33131651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427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 Using the Squeeze Theorem to Prove a Limit Claim (cont.)</a:t>
            </a:r>
          </a:p>
        </p:txBody>
      </p:sp>
      <p:sp>
        <p:nvSpPr>
          <p:cNvPr id="3" name="Content Placeholder 2"/>
          <p:cNvSpPr>
            <a:spLocks noGrp="1"/>
          </p:cNvSpPr>
          <p:nvPr>
            <p:ph idx="1"/>
          </p:nvPr>
        </p:nvSpPr>
        <p:spPr>
          <a:xfrm>
            <a:off x="457200" y="1280160"/>
            <a:ext cx="4038600" cy="4572000"/>
          </a:xfrm>
        </p:spPr>
        <p:txBody>
          <a:bodyPr/>
          <a:lstStyle/>
          <a:p>
            <a:r>
              <a:rPr lang="en-US" dirty="0"/>
              <a:t>Figure 4 shows the Squeeze Theorem at work. Notice how </a:t>
            </a:r>
            <a:r>
              <a:rPr lang="en-US" i="1" dirty="0"/>
              <a:t>f</a:t>
            </a:r>
            <a:r>
              <a:rPr lang="en-US" dirty="0"/>
              <a:t> is “squeezed between” </a:t>
            </a:r>
            <a:r>
              <a:rPr lang="en-US" i="1" dirty="0"/>
              <a:t>g</a:t>
            </a:r>
            <a:r>
              <a:rPr lang="en-US" dirty="0"/>
              <a:t> and </a:t>
            </a:r>
            <a:r>
              <a:rPr lang="en-US" i="1" dirty="0"/>
              <a:t>h</a:t>
            </a:r>
            <a:r>
              <a:rPr lang="en-US" dirty="0"/>
              <a:t> near the origin.</a:t>
            </a:r>
          </a:p>
        </p:txBody>
      </p:sp>
      <p:pic>
        <p:nvPicPr>
          <p:cNvPr id="101377" name="Picture 1"/>
          <p:cNvPicPr>
            <a:picLocks noChangeAspect="1" noChangeArrowheads="1"/>
          </p:cNvPicPr>
          <p:nvPr/>
        </p:nvPicPr>
        <p:blipFill>
          <a:blip r:embed="rId2" cstate="print"/>
          <a:srcRect/>
          <a:stretch>
            <a:fillRect/>
          </a:stretch>
        </p:blipFill>
        <p:spPr bwMode="auto">
          <a:xfrm>
            <a:off x="4724400" y="1219200"/>
            <a:ext cx="3805459" cy="2971800"/>
          </a:xfrm>
          <a:prstGeom prst="rect">
            <a:avLst/>
          </a:prstGeom>
          <a:noFill/>
          <a:ln w="9525">
            <a:noFill/>
            <a:miter lim="800000"/>
            <a:headEnd/>
            <a:tailEnd/>
          </a:ln>
        </p:spPr>
      </p:pic>
      <p:sp>
        <p:nvSpPr>
          <p:cNvPr id="6" name="Rectangle 5"/>
          <p:cNvSpPr/>
          <p:nvPr/>
        </p:nvSpPr>
        <p:spPr>
          <a:xfrm>
            <a:off x="6104466" y="4648200"/>
            <a:ext cx="1370055" cy="523220"/>
          </a:xfrm>
          <a:prstGeom prst="rect">
            <a:avLst/>
          </a:prstGeom>
        </p:spPr>
        <p:txBody>
          <a:bodyPr wrap="none">
            <a:spAutoFit/>
          </a:bodyPr>
          <a:lstStyle/>
          <a:p>
            <a:r>
              <a:rPr lang="en-US" sz="2800" b="1" dirty="0"/>
              <a:t>Figure 4</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Theorem: Upper Bound Theorem</a:t>
            </a:r>
          </a:p>
        </p:txBody>
      </p:sp>
      <p:sp>
        <p:nvSpPr>
          <p:cNvPr id="3" name="Content Placeholder 2"/>
          <p:cNvSpPr>
            <a:spLocks noGrp="1"/>
          </p:cNvSpPr>
          <p:nvPr>
            <p:ph idx="1"/>
          </p:nvPr>
        </p:nvSpPr>
        <p:spPr>
          <a:xfrm>
            <a:off x="457200" y="1280160"/>
            <a:ext cx="8229600" cy="2834640"/>
          </a:xfrm>
          <a:solidFill>
            <a:srgbClr val="FFFFCC"/>
          </a:solidFill>
          <a:ln w="28575">
            <a:solidFill>
              <a:schemeClr val="tx1"/>
            </a:solidFill>
          </a:ln>
        </p:spPr>
        <p:txBody>
          <a:bodyPr/>
          <a:lstStyle/>
          <a:p>
            <a:r>
              <a:rPr lang="en-US" dirty="0">
                <a:solidFill>
                  <a:schemeClr val="tx1"/>
                </a:solidFill>
              </a:rPr>
              <a:t>If 		    for all </a:t>
            </a:r>
            <a:r>
              <a:rPr lang="en-US" i="1" dirty="0">
                <a:solidFill>
                  <a:schemeClr val="tx1"/>
                </a:solidFill>
              </a:rPr>
              <a:t>x</a:t>
            </a:r>
            <a:r>
              <a:rPr lang="en-US" dirty="0">
                <a:solidFill>
                  <a:schemeClr val="tx1"/>
                </a:solidFill>
              </a:rPr>
              <a:t> in some open interval containing </a:t>
            </a:r>
            <a:r>
              <a:rPr lang="en-US" i="1" dirty="0">
                <a:solidFill>
                  <a:schemeClr val="tx1"/>
                </a:solidFill>
              </a:rPr>
              <a:t>c</a:t>
            </a:r>
            <a:r>
              <a:rPr lang="en-US" dirty="0">
                <a:solidFill>
                  <a:schemeClr val="tx1"/>
                </a:solidFill>
              </a:rPr>
              <a:t>, except possibly at </a:t>
            </a:r>
            <a:r>
              <a:rPr lang="en-US" i="1" dirty="0">
                <a:solidFill>
                  <a:schemeClr val="tx1"/>
                </a:solidFill>
              </a:rPr>
              <a:t>c</a:t>
            </a:r>
            <a:r>
              <a:rPr lang="en-US" dirty="0">
                <a:solidFill>
                  <a:schemeClr val="tx1"/>
                </a:solidFill>
              </a:rPr>
              <a:t> itself, and if the limits of </a:t>
            </a:r>
            <a:r>
              <a:rPr lang="en-US" i="1" dirty="0">
                <a:solidFill>
                  <a:schemeClr val="tx1"/>
                </a:solidFill>
              </a:rPr>
              <a:t>f</a:t>
            </a:r>
            <a:r>
              <a:rPr lang="en-US" dirty="0">
                <a:solidFill>
                  <a:schemeClr val="tx1"/>
                </a:solidFill>
              </a:rPr>
              <a:t> and </a:t>
            </a:r>
            <a:r>
              <a:rPr lang="en-US" i="1" dirty="0">
                <a:solidFill>
                  <a:schemeClr val="tx1"/>
                </a:solidFill>
              </a:rPr>
              <a:t>g</a:t>
            </a:r>
            <a:r>
              <a:rPr lang="en-US" dirty="0">
                <a:solidFill>
                  <a:schemeClr val="tx1"/>
                </a:solidFill>
              </a:rPr>
              <a:t> both exist at </a:t>
            </a:r>
            <a:r>
              <a:rPr lang="en-US" i="1" dirty="0">
                <a:solidFill>
                  <a:schemeClr val="tx1"/>
                </a:solidFill>
              </a:rPr>
              <a:t>c</a:t>
            </a:r>
            <a:r>
              <a:rPr lang="en-US" dirty="0">
                <a:solidFill>
                  <a:schemeClr val="tx1"/>
                </a:solidFill>
              </a:rPr>
              <a:t>, then </a:t>
            </a:r>
          </a:p>
        </p:txBody>
      </p:sp>
      <p:graphicFrame>
        <p:nvGraphicFramePr>
          <p:cNvPr id="56322" name="Object 2"/>
          <p:cNvGraphicFramePr>
            <a:graphicFrameLocks noChangeAspect="1"/>
          </p:cNvGraphicFramePr>
          <p:nvPr>
            <p:extLst>
              <p:ext uri="{D42A27DB-BD31-4B8C-83A1-F6EECF244321}">
                <p14:modId xmlns:p14="http://schemas.microsoft.com/office/powerpoint/2010/main" val="3607794006"/>
              </p:ext>
            </p:extLst>
          </p:nvPr>
        </p:nvGraphicFramePr>
        <p:xfrm>
          <a:off x="850900" y="1332230"/>
          <a:ext cx="1651000" cy="469900"/>
        </p:xfrm>
        <a:graphic>
          <a:graphicData uri="http://schemas.openxmlformats.org/presentationml/2006/ole">
            <mc:AlternateContent xmlns:mc="http://schemas.openxmlformats.org/markup-compatibility/2006">
              <mc:Choice xmlns:v="urn:schemas-microsoft-com:vml" Requires="v">
                <p:oleObj name="Equation" r:id="rId2" imgW="1650960" imgH="469800" progId="Equation.DSMT4">
                  <p:embed/>
                </p:oleObj>
              </mc:Choice>
              <mc:Fallback>
                <p:oleObj name="Equation" r:id="rId2" imgW="1650960" imgH="46980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0900" y="1332230"/>
                        <a:ext cx="16510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6323" name="Object 3"/>
          <p:cNvGraphicFramePr>
            <a:graphicFrameLocks noChangeAspect="1"/>
          </p:cNvGraphicFramePr>
          <p:nvPr>
            <p:extLst>
              <p:ext uri="{D42A27DB-BD31-4B8C-83A1-F6EECF244321}">
                <p14:modId xmlns:p14="http://schemas.microsoft.com/office/powerpoint/2010/main" val="865203221"/>
              </p:ext>
            </p:extLst>
          </p:nvPr>
        </p:nvGraphicFramePr>
        <p:xfrm>
          <a:off x="3206750" y="2857500"/>
          <a:ext cx="2730500" cy="571500"/>
        </p:xfrm>
        <a:graphic>
          <a:graphicData uri="http://schemas.openxmlformats.org/presentationml/2006/ole">
            <mc:AlternateContent xmlns:mc="http://schemas.openxmlformats.org/markup-compatibility/2006">
              <mc:Choice xmlns:v="urn:schemas-microsoft-com:vml" Requires="v">
                <p:oleObj name="Equation" r:id="rId4" imgW="2730240" imgH="571320" progId="Equation.DSMT4">
                  <p:embed/>
                </p:oleObj>
              </mc:Choice>
              <mc:Fallback>
                <p:oleObj name="Equation" r:id="rId4" imgW="2730240" imgH="57132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06750" y="2857500"/>
                        <a:ext cx="27305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Proof (cont.)</a:t>
            </a:r>
          </a:p>
        </p:txBody>
      </p:sp>
      <p:sp>
        <p:nvSpPr>
          <p:cNvPr id="3" name="Content Placeholder 2"/>
          <p:cNvSpPr>
            <a:spLocks noGrp="1"/>
          </p:cNvSpPr>
          <p:nvPr>
            <p:ph idx="1"/>
          </p:nvPr>
        </p:nvSpPr>
        <p:spPr>
          <a:xfrm>
            <a:off x="457200" y="1280160"/>
            <a:ext cx="8229600" cy="3825240"/>
          </a:xfrm>
          <a:solidFill>
            <a:srgbClr val="FFFFCC"/>
          </a:solidFill>
          <a:ln w="28575">
            <a:solidFill>
              <a:schemeClr val="tx1"/>
            </a:solidFill>
          </a:ln>
        </p:spPr>
        <p:txBody>
          <a:bodyPr>
            <a:noAutofit/>
          </a:bodyPr>
          <a:lstStyle/>
          <a:p>
            <a:endParaRPr lang="af-ZA" b="1" dirty="0">
              <a:solidFill>
                <a:schemeClr val="tx1"/>
              </a:solidFill>
            </a:endParaRPr>
          </a:p>
          <a:p>
            <a:pPr algn="ctr"/>
            <a:endParaRPr lang="af-ZA" b="1" dirty="0">
              <a:solidFill>
                <a:schemeClr val="tx1"/>
              </a:solidFill>
            </a:endParaRPr>
          </a:p>
          <a:p>
            <a:endParaRPr lang="af-ZA" b="1" dirty="0">
              <a:solidFill>
                <a:schemeClr val="tx1"/>
              </a:solidFill>
            </a:endParaRPr>
          </a:p>
          <a:p>
            <a:endParaRPr lang="af-ZA" b="1" dirty="0">
              <a:solidFill>
                <a:schemeClr val="tx1"/>
              </a:solidFill>
            </a:endParaRPr>
          </a:p>
          <a:p>
            <a:endParaRPr lang="af-ZA" b="1" dirty="0">
              <a:solidFill>
                <a:schemeClr val="tx1"/>
              </a:solidFill>
            </a:endParaRPr>
          </a:p>
          <a:p>
            <a:endParaRPr lang="en-US" b="1" dirty="0">
              <a:solidFill>
                <a:schemeClr val="tx1"/>
              </a:solidFill>
            </a:endParaRPr>
          </a:p>
        </p:txBody>
      </p:sp>
      <p:graphicFrame>
        <p:nvGraphicFramePr>
          <p:cNvPr id="5126" name="Object 6"/>
          <p:cNvGraphicFramePr>
            <a:graphicFrameLocks noChangeAspect="1"/>
          </p:cNvGraphicFramePr>
          <p:nvPr>
            <p:extLst>
              <p:ext uri="{D42A27DB-BD31-4B8C-83A1-F6EECF244321}">
                <p14:modId xmlns:p14="http://schemas.microsoft.com/office/powerpoint/2010/main" val="3479476338"/>
              </p:ext>
            </p:extLst>
          </p:nvPr>
        </p:nvGraphicFramePr>
        <p:xfrm>
          <a:off x="609600" y="1600200"/>
          <a:ext cx="7747000" cy="2870200"/>
        </p:xfrm>
        <a:graphic>
          <a:graphicData uri="http://schemas.openxmlformats.org/presentationml/2006/ole">
            <mc:AlternateContent xmlns:mc="http://schemas.openxmlformats.org/markup-compatibility/2006">
              <mc:Choice xmlns:v="urn:schemas-microsoft-com:vml" Requires="v">
                <p:oleObj name="Equation" r:id="rId2" imgW="7746840" imgH="2869920" progId="Equation.DSMT4">
                  <p:embed/>
                </p:oleObj>
              </mc:Choice>
              <mc:Fallback>
                <p:oleObj name="Equation" r:id="rId2" imgW="7746840" imgH="2869920" progId="Equation.DSMT4">
                  <p:embed/>
                  <p:pic>
                    <p:nvPicPr>
                      <p:cNvPr id="0" name="Picture 6"/>
                      <p:cNvPicPr>
                        <a:picLocks noChangeAspect="1" noChangeArrowheads="1"/>
                      </p:cNvPicPr>
                      <p:nvPr/>
                    </p:nvPicPr>
                    <p:blipFill>
                      <a:blip r:embed="rId3"/>
                      <a:srcRect/>
                      <a:stretch>
                        <a:fillRect/>
                      </a:stretch>
                    </p:blipFill>
                    <p:spPr bwMode="auto">
                      <a:xfrm>
                        <a:off x="609600" y="1600200"/>
                        <a:ext cx="7747000" cy="287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Proof (cont.)</a:t>
            </a:r>
          </a:p>
        </p:txBody>
      </p:sp>
      <p:sp>
        <p:nvSpPr>
          <p:cNvPr id="3" name="Content Placeholder 2"/>
          <p:cNvSpPr>
            <a:spLocks noGrp="1"/>
          </p:cNvSpPr>
          <p:nvPr>
            <p:ph idx="1"/>
          </p:nvPr>
        </p:nvSpPr>
        <p:spPr>
          <a:xfrm>
            <a:off x="457200" y="1280160"/>
            <a:ext cx="8229600" cy="1996440"/>
          </a:xfrm>
          <a:solidFill>
            <a:srgbClr val="FFFFCC"/>
          </a:solidFill>
          <a:ln w="28575">
            <a:solidFill>
              <a:schemeClr val="tx1"/>
            </a:solidFill>
          </a:ln>
        </p:spPr>
        <p:txBody>
          <a:bodyPr>
            <a:noAutofit/>
          </a:bodyPr>
          <a:lstStyle/>
          <a:p>
            <a:r>
              <a:rPr lang="en-US" dirty="0">
                <a:solidFill>
                  <a:schemeClr val="tx1"/>
                </a:solidFill>
              </a:rPr>
              <a:t>Since we have demonstrated that the function 			is within </a:t>
            </a:r>
            <a:r>
              <a:rPr lang="el-GR" i="1" dirty="0">
                <a:solidFill>
                  <a:schemeClr val="tx1"/>
                </a:solidFill>
                <a:latin typeface="Cambria Math" panose="02040503050406030204" pitchFamily="18" charset="0"/>
                <a:ea typeface="Cambria Math" panose="02040503050406030204" pitchFamily="18" charset="0"/>
              </a:rPr>
              <a:t>ε</a:t>
            </a:r>
            <a:r>
              <a:rPr lang="en-US" dirty="0">
                <a:solidFill>
                  <a:schemeClr val="tx1"/>
                </a:solidFill>
              </a:rPr>
              <a:t> of </a:t>
            </a:r>
            <a:r>
              <a:rPr lang="en-US" i="1" dirty="0">
                <a:solidFill>
                  <a:schemeClr val="tx1"/>
                </a:solidFill>
              </a:rPr>
              <a:t>L</a:t>
            </a:r>
            <a:r>
              <a:rPr lang="en-US" dirty="0">
                <a:solidFill>
                  <a:schemeClr val="tx1"/>
                </a:solidFill>
              </a:rPr>
              <a:t> + </a:t>
            </a:r>
            <a:r>
              <a:rPr lang="en-US" i="1" dirty="0">
                <a:solidFill>
                  <a:schemeClr val="tx1"/>
                </a:solidFill>
              </a:rPr>
              <a:t>M</a:t>
            </a:r>
            <a:r>
              <a:rPr lang="en-US" dirty="0">
                <a:solidFill>
                  <a:schemeClr val="tx1"/>
                </a:solidFill>
              </a:rPr>
              <a:t> for all </a:t>
            </a:r>
            <a:r>
              <a:rPr lang="en-US" i="1" dirty="0">
                <a:solidFill>
                  <a:schemeClr val="tx1"/>
                </a:solidFill>
              </a:rPr>
              <a:t>x</a:t>
            </a:r>
            <a:r>
              <a:rPr lang="en-US" dirty="0">
                <a:solidFill>
                  <a:schemeClr val="tx1"/>
                </a:solidFill>
              </a:rPr>
              <a:t> such that 			  our proof is complete.</a:t>
            </a:r>
            <a:endParaRPr lang="en-US" b="1" dirty="0">
              <a:solidFill>
                <a:schemeClr val="tx1"/>
              </a:solidFill>
            </a:endParaRPr>
          </a:p>
        </p:txBody>
      </p:sp>
      <p:graphicFrame>
        <p:nvGraphicFramePr>
          <p:cNvPr id="6147" name="Object 3"/>
          <p:cNvGraphicFramePr>
            <a:graphicFrameLocks noChangeAspect="1"/>
          </p:cNvGraphicFramePr>
          <p:nvPr>
            <p:extLst>
              <p:ext uri="{D42A27DB-BD31-4B8C-83A1-F6EECF244321}">
                <p14:modId xmlns:p14="http://schemas.microsoft.com/office/powerpoint/2010/main" val="81783375"/>
              </p:ext>
            </p:extLst>
          </p:nvPr>
        </p:nvGraphicFramePr>
        <p:xfrm>
          <a:off x="587058" y="1724978"/>
          <a:ext cx="1651000" cy="469900"/>
        </p:xfrm>
        <a:graphic>
          <a:graphicData uri="http://schemas.openxmlformats.org/presentationml/2006/ole">
            <mc:AlternateContent xmlns:mc="http://schemas.openxmlformats.org/markup-compatibility/2006">
              <mc:Choice xmlns:v="urn:schemas-microsoft-com:vml" Requires="v">
                <p:oleObj name="Equation" r:id="rId2" imgW="1650960" imgH="469800" progId="Equation.DSMT4">
                  <p:embed/>
                </p:oleObj>
              </mc:Choice>
              <mc:Fallback>
                <p:oleObj name="Equation" r:id="rId2" imgW="1650960" imgH="4698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7058" y="1724978"/>
                        <a:ext cx="16510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48" name="Object 4"/>
          <p:cNvGraphicFramePr>
            <a:graphicFrameLocks noChangeAspect="1"/>
          </p:cNvGraphicFramePr>
          <p:nvPr>
            <p:extLst>
              <p:ext uri="{D42A27DB-BD31-4B8C-83A1-F6EECF244321}">
                <p14:modId xmlns:p14="http://schemas.microsoft.com/office/powerpoint/2010/main" val="2270049707"/>
              </p:ext>
            </p:extLst>
          </p:nvPr>
        </p:nvGraphicFramePr>
        <p:xfrm>
          <a:off x="568008" y="2157096"/>
          <a:ext cx="1930400" cy="482600"/>
        </p:xfrm>
        <a:graphic>
          <a:graphicData uri="http://schemas.openxmlformats.org/presentationml/2006/ole">
            <mc:AlternateContent xmlns:mc="http://schemas.openxmlformats.org/markup-compatibility/2006">
              <mc:Choice xmlns:v="urn:schemas-microsoft-com:vml" Requires="v">
                <p:oleObj name="Equation" r:id="rId4" imgW="1930320" imgH="482400" progId="Equation.DSMT4">
                  <p:embed/>
                </p:oleObj>
              </mc:Choice>
              <mc:Fallback>
                <p:oleObj name="Equation" r:id="rId4" imgW="1930320" imgH="482400" progId="Equation.DSMT4">
                  <p:embed/>
                  <p:pic>
                    <p:nvPicPr>
                      <p:cNvPr id="0" name="Picture 4"/>
                      <p:cNvPicPr>
                        <a:picLocks noChangeAspect="1" noChangeArrowheads="1"/>
                      </p:cNvPicPr>
                      <p:nvPr/>
                    </p:nvPicPr>
                    <p:blipFill>
                      <a:blip r:embed="rId5"/>
                      <a:srcRect/>
                      <a:stretch>
                        <a:fillRect/>
                      </a:stretch>
                    </p:blipFill>
                    <p:spPr bwMode="auto">
                      <a:xfrm>
                        <a:off x="568008" y="2157096"/>
                        <a:ext cx="19304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Using Limit Laws and a Graph to Find Limits</a:t>
            </a:r>
          </a:p>
        </p:txBody>
      </p:sp>
      <p:sp>
        <p:nvSpPr>
          <p:cNvPr id="3" name="Content Placeholder 2"/>
          <p:cNvSpPr>
            <a:spLocks noGrp="1"/>
          </p:cNvSpPr>
          <p:nvPr>
            <p:ph idx="1"/>
          </p:nvPr>
        </p:nvSpPr>
        <p:spPr>
          <a:xfrm>
            <a:off x="457200" y="1280160"/>
            <a:ext cx="4480560" cy="4572000"/>
          </a:xfrm>
        </p:spPr>
        <p:txBody>
          <a:bodyPr/>
          <a:lstStyle/>
          <a:p>
            <a:pPr>
              <a:spcBef>
                <a:spcPts val="0"/>
              </a:spcBef>
            </a:pPr>
            <a:r>
              <a:rPr lang="en-US" dirty="0"/>
              <a:t>For the functions </a:t>
            </a:r>
            <a:r>
              <a:rPr lang="en-US" i="1" dirty="0"/>
              <a:t>f</a:t>
            </a:r>
            <a:r>
              <a:rPr lang="en-US" dirty="0"/>
              <a:t> and </a:t>
            </a:r>
            <a:r>
              <a:rPr lang="en-US" i="1" dirty="0"/>
              <a:t>g</a:t>
            </a:r>
            <a:r>
              <a:rPr lang="en-US" dirty="0"/>
              <a:t> graphed in Figure 1, determine if the following limits exist. If a particular limit exists, evaluate it. If not, give reasons why it fails to exist.</a:t>
            </a:r>
          </a:p>
        </p:txBody>
      </p:sp>
      <p:grpSp>
        <p:nvGrpSpPr>
          <p:cNvPr id="11" name="Group 10"/>
          <p:cNvGrpSpPr/>
          <p:nvPr/>
        </p:nvGrpSpPr>
        <p:grpSpPr>
          <a:xfrm>
            <a:off x="5334000" y="1524000"/>
            <a:ext cx="3219705" cy="3428999"/>
            <a:chOff x="4933695" y="1447800"/>
            <a:chExt cx="3905505" cy="4581575"/>
          </a:xfrm>
        </p:grpSpPr>
        <p:pic>
          <p:nvPicPr>
            <p:cNvPr id="12" name="Picture 1"/>
            <p:cNvPicPr>
              <a:picLocks noChangeAspect="1" noChangeArrowheads="1"/>
            </p:cNvPicPr>
            <p:nvPr/>
          </p:nvPicPr>
          <p:blipFill>
            <a:blip r:embed="rId2" cstate="print"/>
            <a:srcRect/>
            <a:stretch>
              <a:fillRect/>
            </a:stretch>
          </p:blipFill>
          <p:spPr bwMode="auto">
            <a:xfrm>
              <a:off x="4933695" y="1447800"/>
              <a:ext cx="3905505" cy="4133476"/>
            </a:xfrm>
            <a:prstGeom prst="rect">
              <a:avLst/>
            </a:prstGeom>
            <a:noFill/>
            <a:ln w="9525">
              <a:noFill/>
              <a:miter lim="800000"/>
              <a:headEnd/>
              <a:tailEnd/>
            </a:ln>
          </p:spPr>
        </p:pic>
        <p:sp>
          <p:nvSpPr>
            <p:cNvPr id="13" name="Rectangle 12"/>
            <p:cNvSpPr/>
            <p:nvPr/>
          </p:nvSpPr>
          <p:spPr>
            <a:xfrm>
              <a:off x="6165279" y="5506155"/>
              <a:ext cx="1370055" cy="523220"/>
            </a:xfrm>
            <a:prstGeom prst="rect">
              <a:avLst/>
            </a:prstGeom>
          </p:spPr>
          <p:txBody>
            <a:bodyPr wrap="none">
              <a:spAutoFit/>
            </a:bodyPr>
            <a:lstStyle/>
            <a:p>
              <a:r>
                <a:rPr lang="en-US" sz="2800" b="1" dirty="0"/>
                <a:t>Figure 1</a:t>
              </a:r>
            </a:p>
          </p:txBody>
        </p:sp>
      </p:gr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Using Limit Laws and a Graph to Find Limits (cont.)</a:t>
            </a:r>
          </a:p>
        </p:txBody>
      </p:sp>
      <p:sp>
        <p:nvSpPr>
          <p:cNvPr id="8" name="Content Placeholder 7"/>
          <p:cNvSpPr>
            <a:spLocks noGrp="1"/>
          </p:cNvSpPr>
          <p:nvPr>
            <p:ph idx="1"/>
          </p:nvPr>
        </p:nvSpPr>
        <p:spPr/>
        <p:txBody>
          <a:bodyPr/>
          <a:lstStyle/>
          <a:p>
            <a:endParaRPr lang="en-US" dirty="0"/>
          </a:p>
          <a:p>
            <a:endParaRPr lang="en-US" dirty="0"/>
          </a:p>
          <a:p>
            <a:pPr>
              <a:lnSpc>
                <a:spcPct val="150000"/>
              </a:lnSpc>
            </a:pPr>
            <a:endParaRPr lang="en-US" dirty="0"/>
          </a:p>
          <a:p>
            <a:pPr marL="463550" indent="-463550"/>
            <a:r>
              <a:rPr lang="en-US" b="1" dirty="0"/>
              <a:t>Solution</a:t>
            </a:r>
          </a:p>
          <a:p>
            <a:pPr marL="463550" indent="-463550"/>
            <a:r>
              <a:rPr lang="en-US" b="1" dirty="0"/>
              <a:t>a.	</a:t>
            </a:r>
            <a:r>
              <a:rPr lang="en-US" dirty="0"/>
              <a:t>As we can see from the figure, the limits of both </a:t>
            </a:r>
            <a:r>
              <a:rPr lang="en-US" i="1" dirty="0"/>
              <a:t>f</a:t>
            </a:r>
            <a:r>
              <a:rPr lang="en-US" dirty="0"/>
              <a:t> and </a:t>
            </a:r>
            <a:r>
              <a:rPr lang="en-US" i="1" dirty="0"/>
              <a:t>g</a:t>
            </a:r>
            <a:r>
              <a:rPr lang="en-US" dirty="0"/>
              <a:t> exist at </a:t>
            </a:r>
            <a:r>
              <a:rPr lang="en-US" i="1" dirty="0"/>
              <a:t>c</a:t>
            </a:r>
            <a:r>
              <a:rPr lang="en-US" dirty="0"/>
              <a:t> = 2. In case of </a:t>
            </a:r>
            <a:r>
              <a:rPr lang="en-US" i="1" dirty="0"/>
              <a:t>g</a:t>
            </a:r>
            <a:r>
              <a:rPr lang="en-US" dirty="0"/>
              <a:t>, we note once again that the actual function value at 2 has no bearing on the value of the limit.</a:t>
            </a:r>
          </a:p>
        </p:txBody>
      </p:sp>
      <p:graphicFrame>
        <p:nvGraphicFramePr>
          <p:cNvPr id="7170" name="Object 2"/>
          <p:cNvGraphicFramePr>
            <a:graphicFrameLocks noChangeAspect="1"/>
          </p:cNvGraphicFramePr>
          <p:nvPr/>
        </p:nvGraphicFramePr>
        <p:xfrm>
          <a:off x="548640" y="1333500"/>
          <a:ext cx="7251700" cy="1638300"/>
        </p:xfrm>
        <a:graphic>
          <a:graphicData uri="http://schemas.openxmlformats.org/presentationml/2006/ole">
            <mc:AlternateContent xmlns:mc="http://schemas.openxmlformats.org/markup-compatibility/2006">
              <mc:Choice xmlns:v="urn:schemas-microsoft-com:vml" Requires="v">
                <p:oleObj name="Equation" r:id="rId2" imgW="7251480" imgH="1638000" progId="Equation.DSMT4">
                  <p:embed/>
                </p:oleObj>
              </mc:Choice>
              <mc:Fallback>
                <p:oleObj name="Equation" r:id="rId2" imgW="7251480" imgH="1638000" progId="Equation.DSMT4">
                  <p:embed/>
                  <p:pic>
                    <p:nvPicPr>
                      <p:cNvPr id="0" name="Object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8640" y="1333500"/>
                        <a:ext cx="7251700" cy="163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8310" name="Object 6"/>
          <p:cNvGraphicFramePr>
            <a:graphicFrameLocks noChangeAspect="1"/>
          </p:cNvGraphicFramePr>
          <p:nvPr/>
        </p:nvGraphicFramePr>
        <p:xfrm>
          <a:off x="2476500" y="5372100"/>
          <a:ext cx="4191000" cy="571500"/>
        </p:xfrm>
        <a:graphic>
          <a:graphicData uri="http://schemas.openxmlformats.org/presentationml/2006/ole">
            <mc:AlternateContent xmlns:mc="http://schemas.openxmlformats.org/markup-compatibility/2006">
              <mc:Choice xmlns:v="urn:schemas-microsoft-com:vml" Requires="v">
                <p:oleObj name="Equation" r:id="rId4" imgW="4190760" imgH="571320" progId="Equation.DSMT4">
                  <p:embed/>
                </p:oleObj>
              </mc:Choice>
              <mc:Fallback>
                <p:oleObj name="Equation" r:id="rId4" imgW="4190760" imgH="571320" progId="Equation.DSMT4">
                  <p:embed/>
                  <p:pic>
                    <p:nvPicPr>
                      <p:cNvPr id="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76500" y="5372100"/>
                        <a:ext cx="41910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983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1911</TotalTime>
  <Words>2768</Words>
  <Application>Microsoft Office PowerPoint</Application>
  <PresentationFormat>On-screen Show (4:3)</PresentationFormat>
  <Paragraphs>236</Paragraphs>
  <Slides>57</Slides>
  <Notes>1</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57</vt:i4>
      </vt:variant>
    </vt:vector>
  </HeadingPairs>
  <TitlesOfParts>
    <vt:vector size="63" baseType="lpstr">
      <vt:lpstr>Arial</vt:lpstr>
      <vt:lpstr>Calibri</vt:lpstr>
      <vt:lpstr>Cambria Math</vt:lpstr>
      <vt:lpstr>Symbol</vt:lpstr>
      <vt:lpstr>Office Theme</vt:lpstr>
      <vt:lpstr>Equation</vt:lpstr>
      <vt:lpstr>Section 2.4</vt:lpstr>
      <vt:lpstr>Theorem: Basic Limit Laws</vt:lpstr>
      <vt:lpstr>Theorem: Basic Limit Laws (cont.)</vt:lpstr>
      <vt:lpstr>Proof</vt:lpstr>
      <vt:lpstr>Proof (cont.)</vt:lpstr>
      <vt:lpstr>Proof (cont.)</vt:lpstr>
      <vt:lpstr>Proof (cont.)</vt:lpstr>
      <vt:lpstr>Example 1: Using Limit Laws and a Graph to Find Limits</vt:lpstr>
      <vt:lpstr>Example 1: Using Limit Laws and a Graph to Find Limits (cont.)</vt:lpstr>
      <vt:lpstr>Example 1: Using Limit Laws and a Graph to Find Limits (cont.)</vt:lpstr>
      <vt:lpstr>Example 1: Using Limit Laws and a Graph to Find Limits (cont.)</vt:lpstr>
      <vt:lpstr>Example 1: Using Limit Laws and a Graph to Find Limits (cont.)</vt:lpstr>
      <vt:lpstr>Example 1: Using Limit Laws and a Graph to Find Limits (cont.)</vt:lpstr>
      <vt:lpstr>Example 1: Using Limit Laws and a Graph to Find Limits (cont.)</vt:lpstr>
      <vt:lpstr>Example 1: Using Limit Laws and a Graph to Find Limits (cont.)</vt:lpstr>
      <vt:lpstr>Example 2: Using Limit Laws to Find Limits</vt:lpstr>
      <vt:lpstr>Example 2: Using Limit Laws to Find Limits (cont.)</vt:lpstr>
      <vt:lpstr>Example 2: Using Limit Laws to Find Limits (cont.)</vt:lpstr>
      <vt:lpstr>Theorem: Positive Integer Power Law</vt:lpstr>
      <vt:lpstr>Theorem: Polynomial Substitution Law</vt:lpstr>
      <vt:lpstr>Theorem: Rational Function Substitution Law</vt:lpstr>
      <vt:lpstr>Example 3: Using Limit Laws to Find Limits</vt:lpstr>
      <vt:lpstr>Example 3: Using Limit Laws to Find Limits (cont.)</vt:lpstr>
      <vt:lpstr>Example 3: Using Limit Laws to Find Limits (cont.)</vt:lpstr>
      <vt:lpstr>Example 3: Using Limit Laws to Find Limits (cont.)</vt:lpstr>
      <vt:lpstr>Example 3: Using Limit Laws to Find Limits (cont.)</vt:lpstr>
      <vt:lpstr>Example 3: Using Limit Laws to Find Limits (cont.)</vt:lpstr>
      <vt:lpstr>Example 3: Using Limit Laws to Find Limits (cont.)</vt:lpstr>
      <vt:lpstr>Example 3: Using Limit Laws to Find Limits (cont.)</vt:lpstr>
      <vt:lpstr>Theorem: Positive Integer Root Law</vt:lpstr>
      <vt:lpstr>Theorem: Rational Power Law</vt:lpstr>
      <vt:lpstr>Example 4: Using Limit Laws to Find Limits</vt:lpstr>
      <vt:lpstr>Example 4: Using Limit Laws to Find Limits (cont.)</vt:lpstr>
      <vt:lpstr>Example 4: Using Limit Laws to Find Limits (cont.)</vt:lpstr>
      <vt:lpstr>Example 4: Using Limit Laws to Find Limits (cont.)</vt:lpstr>
      <vt:lpstr>Example 4: Using Limit Laws to Find Limits (cont.)</vt:lpstr>
      <vt:lpstr>Example 4: Using Limit Laws to Find Limits (cont.)</vt:lpstr>
      <vt:lpstr>Limit Determination Techniques</vt:lpstr>
      <vt:lpstr>Example 5: Using Algebraic Techniques to Find a Limit</vt:lpstr>
      <vt:lpstr>Example 5: Using Algebraic Techniques to Find a Limit (cont.) </vt:lpstr>
      <vt:lpstr>Example 5: Using Algebraic Techniques to Find a Limit (cont.) </vt:lpstr>
      <vt:lpstr>Example 5: Using Algebraic Techniques to Find a Limit (cont.) </vt:lpstr>
      <vt:lpstr>Example 5: Using Algebraic Techniques to Find a Limit (cont.) </vt:lpstr>
      <vt:lpstr>Example 6: Using Algebraic Techniques to Find a Limit</vt:lpstr>
      <vt:lpstr>Example 6: Using Algebraic Techniques to Find a Limit (cont.)</vt:lpstr>
      <vt:lpstr>Example 7: Using Algebraic Techniques to Find a Limit </vt:lpstr>
      <vt:lpstr>Example 7: Using Algebraic Techniques to Find a Limit (cont.)</vt:lpstr>
      <vt:lpstr>Limit Determination Techniques (cont.)</vt:lpstr>
      <vt:lpstr>Theorem: The Squeeze Theorem</vt:lpstr>
      <vt:lpstr>Limit Determination Techniques (cont.)</vt:lpstr>
      <vt:lpstr>Example 8: Using the Squeeze Theorem to Prove a Limit Claim </vt:lpstr>
      <vt:lpstr>Example 8: Using the Squeeze Theorem to Prove a Limit Claim (cont.)</vt:lpstr>
      <vt:lpstr>Example 8: Using the Squeeze Theorem to Prove a Limit Claim (cont.)</vt:lpstr>
      <vt:lpstr>Example 8: Using the Squeeze Theorem to Prove a Limit Claim (cont.)</vt:lpstr>
      <vt:lpstr>Example 8: Using the Squeeze Theorem to Prove a Limit Claim (cont.)</vt:lpstr>
      <vt:lpstr>Example 8: Using the Squeeze Theorem to Prove a Limit Claim (cont.)</vt:lpstr>
      <vt:lpstr>Theorem: Upper Bound Theorem</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Calculus with Early Transcendentals, 2nd edition</dc:title>
  <dc:creator>Hawkes Learning</dc:creator>
  <cp:lastModifiedBy>Allison Conger</cp:lastModifiedBy>
  <cp:revision>379</cp:revision>
  <dcterms:created xsi:type="dcterms:W3CDTF">2013-04-26T14:43:13Z</dcterms:created>
  <dcterms:modified xsi:type="dcterms:W3CDTF">2024-06-12T20:14:33Z</dcterms:modified>
</cp:coreProperties>
</file>