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19" r:id="rId3"/>
    <p:sldId id="320" r:id="rId4"/>
    <p:sldId id="321" r:id="rId5"/>
    <p:sldId id="323" r:id="rId6"/>
    <p:sldId id="259" r:id="rId7"/>
    <p:sldId id="260" r:id="rId8"/>
    <p:sldId id="261" r:id="rId9"/>
    <p:sldId id="326" r:id="rId10"/>
    <p:sldId id="313" r:id="rId11"/>
    <p:sldId id="314" r:id="rId12"/>
    <p:sldId id="264" r:id="rId13"/>
    <p:sldId id="267" r:id="rId14"/>
    <p:sldId id="315" r:id="rId15"/>
    <p:sldId id="332" r:id="rId16"/>
    <p:sldId id="331" r:id="rId17"/>
    <p:sldId id="330" r:id="rId18"/>
    <p:sldId id="329" r:id="rId19"/>
    <p:sldId id="269" r:id="rId20"/>
    <p:sldId id="270" r:id="rId21"/>
    <p:sldId id="271" r:id="rId22"/>
    <p:sldId id="272" r:id="rId23"/>
    <p:sldId id="273" r:id="rId24"/>
    <p:sldId id="274" r:id="rId25"/>
    <p:sldId id="275" r:id="rId26"/>
    <p:sldId id="276" r:id="rId27"/>
    <p:sldId id="277" r:id="rId28"/>
    <p:sldId id="333" r:id="rId29"/>
    <p:sldId id="278" r:id="rId30"/>
    <p:sldId id="279" r:id="rId31"/>
    <p:sldId id="280" r:id="rId32"/>
    <p:sldId id="281" r:id="rId33"/>
    <p:sldId id="282" r:id="rId34"/>
    <p:sldId id="284" r:id="rId35"/>
    <p:sldId id="285" r:id="rId36"/>
    <p:sldId id="316" r:id="rId37"/>
    <p:sldId id="287" r:id="rId38"/>
    <p:sldId id="288" r:id="rId39"/>
    <p:sldId id="289" r:id="rId40"/>
    <p:sldId id="290" r:id="rId41"/>
    <p:sldId id="291" r:id="rId42"/>
    <p:sldId id="337" r:id="rId43"/>
    <p:sldId id="338" r:id="rId44"/>
    <p:sldId id="341" r:id="rId45"/>
    <p:sldId id="342" r:id="rId46"/>
    <p:sldId id="344" r:id="rId47"/>
    <p:sldId id="292" r:id="rId48"/>
    <p:sldId id="317"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6" r:id="rId62"/>
    <p:sldId id="318" r:id="rId63"/>
    <p:sldId id="307" r:id="rId64"/>
    <p:sldId id="308" r:id="rId65"/>
    <p:sldId id="309" r:id="rId66"/>
    <p:sldId id="310" r:id="rId67"/>
    <p:sldId id="311" r:id="rId68"/>
  </p:sldIdLst>
  <p:sldSz cx="9144000" cy="6858000" type="screen4x3"/>
  <p:notesSz cx="6858000" cy="9144000"/>
  <p:embeddedFontLst>
    <p:embeddedFont>
      <p:font typeface="Calibri" panose="020F0502020204030204" pitchFamily="34" charset="0"/>
      <p:regular r:id="rId69"/>
      <p:bold r:id="rId70"/>
      <p:italic r:id="rId71"/>
      <p:boldItalic r:id="rId72"/>
    </p:embeddedFont>
    <p:embeddedFont>
      <p:font typeface="Cambria Math" panose="02040503050406030204" pitchFamily="18"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5" autoAdjust="0"/>
    <p:restoredTop sz="94660"/>
  </p:normalViewPr>
  <p:slideViewPr>
    <p:cSldViewPr>
      <p:cViewPr varScale="1">
        <p:scale>
          <a:sx n="104" d="100"/>
          <a:sy n="104" d="100"/>
        </p:scale>
        <p:origin x="151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6.wmf"/><Relationship Id="rId4"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8.wmf"/><Relationship Id="rId7" Type="http://schemas.openxmlformats.org/officeDocument/2006/relationships/oleObject" Target="../embeddings/oleObject30.bin"/><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2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7.wmf"/><Relationship Id="rId18" Type="http://schemas.openxmlformats.org/officeDocument/2006/relationships/oleObject" Target="../embeddings/oleObject39.bin"/><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36.bin"/><Relationship Id="rId17" Type="http://schemas.openxmlformats.org/officeDocument/2006/relationships/image" Target="../media/image39.wmf"/><Relationship Id="rId2" Type="http://schemas.openxmlformats.org/officeDocument/2006/relationships/oleObject" Target="../embeddings/oleObject31.bin"/><Relationship Id="rId16"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35.bin"/><Relationship Id="rId19" Type="http://schemas.openxmlformats.org/officeDocument/2006/relationships/image" Target="../media/image40.wmf"/><Relationship Id="rId4" Type="http://schemas.openxmlformats.org/officeDocument/2006/relationships/oleObject" Target="../embeddings/oleObject32.bin"/><Relationship Id="rId9" Type="http://schemas.openxmlformats.org/officeDocument/2006/relationships/image" Target="../media/image35.wmf"/><Relationship Id="rId14"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40.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4.wmf"/><Relationship Id="rId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7.wmf"/><Relationship Id="rId4" Type="http://schemas.openxmlformats.org/officeDocument/2006/relationships/oleObject" Target="../embeddings/oleObject45.bin"/></Relationships>
</file>

<file path=ppt/slides/_rels/slide1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50.wmf"/><Relationship Id="rId4" Type="http://schemas.openxmlformats.org/officeDocument/2006/relationships/oleObject" Target="../embeddings/oleObject48.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50.bin"/><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51.bin"/></Relationships>
</file>

<file path=ppt/slides/_rels/slide21.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4.wmf"/><Relationship Id="rId4" Type="http://schemas.openxmlformats.org/officeDocument/2006/relationships/oleObject" Target="../embeddings/oleObject53.bin"/></Relationships>
</file>

<file path=ppt/slides/_rels/slide2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5.bin"/><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oleObject" Target="../embeddings/oleObject5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1.wmf"/></Relationships>
</file>

<file path=ppt/slides/_rels/slide2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62.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63.bin"/><Relationship Id="rId1" Type="http://schemas.openxmlformats.org/officeDocument/2006/relationships/slideLayout" Target="../slideLayouts/slideLayout2.xml"/><Relationship Id="rId5" Type="http://schemas.openxmlformats.org/officeDocument/2006/relationships/image" Target="../media/image65.wmf"/><Relationship Id="rId4" Type="http://schemas.openxmlformats.org/officeDocument/2006/relationships/oleObject" Target="../embeddings/oleObject6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5.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66.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5" Type="http://schemas.openxmlformats.org/officeDocument/2006/relationships/image" Target="../media/image69.wmf"/><Relationship Id="rId4" Type="http://schemas.openxmlformats.org/officeDocument/2006/relationships/oleObject" Target="../embeddings/oleObject68.bin"/></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3.wmf"/><Relationship Id="rId12" Type="http://schemas.openxmlformats.org/officeDocument/2006/relationships/oleObject" Target="../embeddings/oleObject75.bin"/><Relationship Id="rId17" Type="http://schemas.openxmlformats.org/officeDocument/2006/relationships/image" Target="../media/image78.wmf"/><Relationship Id="rId2" Type="http://schemas.openxmlformats.org/officeDocument/2006/relationships/oleObject" Target="../embeddings/oleObject70.bin"/><Relationship Id="rId16"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74.wmf"/><Relationship Id="rId14" Type="http://schemas.openxmlformats.org/officeDocument/2006/relationships/oleObject" Target="../embeddings/oleObject76.bin"/></Relationships>
</file>

<file path=ppt/slides/_rels/slide31.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78.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2.wmf"/><Relationship Id="rId12" Type="http://schemas.openxmlformats.org/officeDocument/2006/relationships/oleObject" Target="../embeddings/oleObject84.bin"/><Relationship Id="rId17" Type="http://schemas.openxmlformats.org/officeDocument/2006/relationships/image" Target="../media/image87.wmf"/><Relationship Id="rId2" Type="http://schemas.openxmlformats.org/officeDocument/2006/relationships/oleObject" Target="../embeddings/oleObject79.bin"/><Relationship Id="rId16"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1.bin"/><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image" Target="../media/image86.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83.wmf"/><Relationship Id="rId14" Type="http://schemas.openxmlformats.org/officeDocument/2006/relationships/oleObject" Target="../embeddings/oleObject8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0.wmf"/><Relationship Id="rId12" Type="http://schemas.openxmlformats.org/officeDocument/2006/relationships/oleObject" Target="../embeddings/oleObject92.bin"/><Relationship Id="rId2" Type="http://schemas.openxmlformats.org/officeDocument/2006/relationships/oleObject" Target="../embeddings/oleObject87.bin"/><Relationship Id="rId1" Type="http://schemas.openxmlformats.org/officeDocument/2006/relationships/slideLayout" Target="../slideLayouts/slideLayout2.xml"/><Relationship Id="rId6" Type="http://schemas.openxmlformats.org/officeDocument/2006/relationships/oleObject" Target="../embeddings/oleObject89.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91.bin"/><Relationship Id="rId4" Type="http://schemas.openxmlformats.org/officeDocument/2006/relationships/oleObject" Target="../embeddings/oleObject88.bin"/><Relationship Id="rId9" Type="http://schemas.openxmlformats.org/officeDocument/2006/relationships/image" Target="../media/image9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3.bin"/><Relationship Id="rId1" Type="http://schemas.openxmlformats.org/officeDocument/2006/relationships/slideLayout" Target="../slideLayouts/slideLayout2.xml"/><Relationship Id="rId6" Type="http://schemas.openxmlformats.org/officeDocument/2006/relationships/oleObject" Target="../embeddings/oleObject95.bin"/><Relationship Id="rId5" Type="http://schemas.openxmlformats.org/officeDocument/2006/relationships/image" Target="../media/image96.wmf"/><Relationship Id="rId4" Type="http://schemas.openxmlformats.org/officeDocument/2006/relationships/oleObject" Target="../embeddings/oleObject94.bin"/><Relationship Id="rId9" Type="http://schemas.openxmlformats.org/officeDocument/2006/relationships/image" Target="../media/image98.wmf"/></Relationships>
</file>

<file path=ppt/slides/_rels/slide39.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97.bin"/><Relationship Id="rId1" Type="http://schemas.openxmlformats.org/officeDocument/2006/relationships/slideLayout" Target="../slideLayouts/slideLayout2.xml"/><Relationship Id="rId5" Type="http://schemas.openxmlformats.org/officeDocument/2006/relationships/image" Target="../media/image100.wmf"/><Relationship Id="rId4" Type="http://schemas.openxmlformats.org/officeDocument/2006/relationships/oleObject" Target="../embeddings/oleObject98.bin"/></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99.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100.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101.bin"/><Relationship Id="rId1" Type="http://schemas.openxmlformats.org/officeDocument/2006/relationships/slideLayout" Target="../slideLayouts/slideLayout2.xml"/><Relationship Id="rId5" Type="http://schemas.openxmlformats.org/officeDocument/2006/relationships/image" Target="../media/image104.wmf"/><Relationship Id="rId4" Type="http://schemas.openxmlformats.org/officeDocument/2006/relationships/oleObject" Target="../embeddings/oleObject102.bin"/></Relationships>
</file>

<file path=ppt/slides/_rels/slide4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oleObject" Target="../embeddings/oleObject103.bin"/><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5.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oleObject" Target="../embeddings/oleObject104.bin"/><Relationship Id="rId1" Type="http://schemas.openxmlformats.org/officeDocument/2006/relationships/slideLayout" Target="../slideLayouts/slideLayout2.xml"/><Relationship Id="rId6" Type="http://schemas.openxmlformats.org/officeDocument/2006/relationships/oleObject" Target="../embeddings/oleObject106.bin"/><Relationship Id="rId5" Type="http://schemas.openxmlformats.org/officeDocument/2006/relationships/image" Target="../media/image109.wmf"/><Relationship Id="rId4" Type="http://schemas.openxmlformats.org/officeDocument/2006/relationships/oleObject" Target="../embeddings/oleObject105.bin"/></Relationships>
</file>

<file path=ppt/slides/_rels/slide4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107.bin"/><Relationship Id="rId1" Type="http://schemas.openxmlformats.org/officeDocument/2006/relationships/slideLayout" Target="../slideLayouts/slideLayout2.xml"/><Relationship Id="rId6" Type="http://schemas.openxmlformats.org/officeDocument/2006/relationships/oleObject" Target="../embeddings/oleObject109.bin"/><Relationship Id="rId5" Type="http://schemas.openxmlformats.org/officeDocument/2006/relationships/image" Target="../media/image112.wmf"/><Relationship Id="rId4" Type="http://schemas.openxmlformats.org/officeDocument/2006/relationships/oleObject" Target="../embeddings/oleObject108.bin"/></Relationships>
</file>

<file path=ppt/slides/_rels/slide48.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oleObject" Target="../embeddings/oleObject110.bin"/><Relationship Id="rId1" Type="http://schemas.openxmlformats.org/officeDocument/2006/relationships/slideLayout" Target="../slideLayouts/slideLayout2.xml"/><Relationship Id="rId5" Type="http://schemas.openxmlformats.org/officeDocument/2006/relationships/image" Target="../media/image116.wmf"/><Relationship Id="rId4" Type="http://schemas.openxmlformats.org/officeDocument/2006/relationships/oleObject" Target="../embeddings/oleObject111.bin"/></Relationships>
</file>

<file path=ppt/slides/_rels/slide49.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oleObject" Target="../embeddings/oleObject112.bin"/><Relationship Id="rId1" Type="http://schemas.openxmlformats.org/officeDocument/2006/relationships/slideLayout" Target="../slideLayouts/slideLayout2.xml"/><Relationship Id="rId5" Type="http://schemas.openxmlformats.org/officeDocument/2006/relationships/image" Target="../media/image118.wmf"/><Relationship Id="rId4" Type="http://schemas.openxmlformats.org/officeDocument/2006/relationships/oleObject" Target="../embeddings/oleObject11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oleObject" Target="../embeddings/oleObject114.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115.bin"/><Relationship Id="rId1" Type="http://schemas.openxmlformats.org/officeDocument/2006/relationships/slideLayout" Target="../slideLayouts/slideLayout2.xml"/><Relationship Id="rId6" Type="http://schemas.openxmlformats.org/officeDocument/2006/relationships/oleObject" Target="../embeddings/oleObject117.bin"/><Relationship Id="rId5" Type="http://schemas.openxmlformats.org/officeDocument/2006/relationships/image" Target="../media/image121.wmf"/><Relationship Id="rId4" Type="http://schemas.openxmlformats.org/officeDocument/2006/relationships/oleObject" Target="../embeddings/oleObject116.bin"/><Relationship Id="rId9" Type="http://schemas.openxmlformats.org/officeDocument/2006/relationships/image" Target="../media/image123.wmf"/></Relationships>
</file>

<file path=ppt/slides/_rels/slide52.xml.rels><?xml version="1.0" encoding="UTF-8" standalone="yes"?>
<Relationships xmlns="http://schemas.openxmlformats.org/package/2006/relationships"><Relationship Id="rId3" Type="http://schemas.openxmlformats.org/officeDocument/2006/relationships/image" Target="../media/image124.wmf"/><Relationship Id="rId7" Type="http://schemas.openxmlformats.org/officeDocument/2006/relationships/image" Target="../media/image126.wmf"/><Relationship Id="rId2" Type="http://schemas.openxmlformats.org/officeDocument/2006/relationships/oleObject" Target="../embeddings/oleObject119.bin"/><Relationship Id="rId1" Type="http://schemas.openxmlformats.org/officeDocument/2006/relationships/slideLayout" Target="../slideLayouts/slideLayout2.xml"/><Relationship Id="rId6" Type="http://schemas.openxmlformats.org/officeDocument/2006/relationships/oleObject" Target="../embeddings/oleObject121.bin"/><Relationship Id="rId5" Type="http://schemas.openxmlformats.org/officeDocument/2006/relationships/image" Target="../media/image125.wmf"/><Relationship Id="rId4" Type="http://schemas.openxmlformats.org/officeDocument/2006/relationships/oleObject" Target="../embeddings/oleObject120.bin"/></Relationships>
</file>

<file path=ppt/slides/_rels/slide53.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oleObject" Target="../embeddings/oleObject122.bin"/><Relationship Id="rId1" Type="http://schemas.openxmlformats.org/officeDocument/2006/relationships/slideLayout" Target="../slideLayouts/slideLayout2.xml"/><Relationship Id="rId5" Type="http://schemas.openxmlformats.org/officeDocument/2006/relationships/image" Target="../media/image128.wmf"/><Relationship Id="rId4" Type="http://schemas.openxmlformats.org/officeDocument/2006/relationships/oleObject" Target="../embeddings/oleObject123.bin"/></Relationships>
</file>

<file path=ppt/slides/_rels/slide54.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oleObject" Target="../embeddings/oleObject124.bin"/><Relationship Id="rId1" Type="http://schemas.openxmlformats.org/officeDocument/2006/relationships/slideLayout" Target="../slideLayouts/slideLayout2.xml"/><Relationship Id="rId5" Type="http://schemas.openxmlformats.org/officeDocument/2006/relationships/image" Target="../media/image130.wmf"/><Relationship Id="rId4" Type="http://schemas.openxmlformats.org/officeDocument/2006/relationships/oleObject" Target="../embeddings/oleObject125.bin"/></Relationships>
</file>

<file path=ppt/slides/_rels/slide55.x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oleObject" Target="../embeddings/oleObject126.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oleObject" Target="../embeddings/oleObject127.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oleObject" Target="../embeddings/oleObject128.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oleObject" Target="../embeddings/oleObject129.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40.wmf"/><Relationship Id="rId3" Type="http://schemas.openxmlformats.org/officeDocument/2006/relationships/image" Target="../media/image135.wmf"/><Relationship Id="rId7" Type="http://schemas.openxmlformats.org/officeDocument/2006/relationships/image" Target="../media/image137.wmf"/><Relationship Id="rId12" Type="http://schemas.openxmlformats.org/officeDocument/2006/relationships/oleObject" Target="../embeddings/oleObject135.bin"/><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11" Type="http://schemas.openxmlformats.org/officeDocument/2006/relationships/image" Target="../media/image139.wmf"/><Relationship Id="rId5" Type="http://schemas.openxmlformats.org/officeDocument/2006/relationships/image" Target="../media/image136.wmf"/><Relationship Id="rId10" Type="http://schemas.openxmlformats.org/officeDocument/2006/relationships/oleObject" Target="../embeddings/oleObject134.bin"/><Relationship Id="rId4" Type="http://schemas.openxmlformats.org/officeDocument/2006/relationships/oleObject" Target="../embeddings/oleObject131.bin"/><Relationship Id="rId9" Type="http://schemas.openxmlformats.org/officeDocument/2006/relationships/image" Target="../media/image138.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8.wmf"/><Relationship Id="rId7" Type="http://schemas.openxmlformats.org/officeDocument/2006/relationships/oleObject" Target="../embeddings/oleObject10.bin"/><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3.wmf"/><Relationship Id="rId12" Type="http://schemas.openxmlformats.org/officeDocument/2006/relationships/oleObject" Target="../embeddings/oleObject141.bin"/><Relationship Id="rId2" Type="http://schemas.openxmlformats.org/officeDocument/2006/relationships/oleObject" Target="../embeddings/oleObject136.bin"/><Relationship Id="rId1" Type="http://schemas.openxmlformats.org/officeDocument/2006/relationships/slideLayout" Target="../slideLayouts/slideLayout2.xml"/><Relationship Id="rId6" Type="http://schemas.openxmlformats.org/officeDocument/2006/relationships/oleObject" Target="../embeddings/oleObject138.bin"/><Relationship Id="rId11" Type="http://schemas.openxmlformats.org/officeDocument/2006/relationships/image" Target="../media/image145.wmf"/><Relationship Id="rId5" Type="http://schemas.openxmlformats.org/officeDocument/2006/relationships/image" Target="../media/image142.wmf"/><Relationship Id="rId15" Type="http://schemas.openxmlformats.org/officeDocument/2006/relationships/image" Target="../media/image147.w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44.wmf"/><Relationship Id="rId14" Type="http://schemas.openxmlformats.org/officeDocument/2006/relationships/oleObject" Target="../embeddings/oleObject142.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46.bin"/><Relationship Id="rId3" Type="http://schemas.openxmlformats.org/officeDocument/2006/relationships/image" Target="../media/image148.wmf"/><Relationship Id="rId7" Type="http://schemas.openxmlformats.org/officeDocument/2006/relationships/image" Target="../media/image150.wmf"/><Relationship Id="rId2" Type="http://schemas.openxmlformats.org/officeDocument/2006/relationships/oleObject" Target="../embeddings/oleObject143.bin"/><Relationship Id="rId1" Type="http://schemas.openxmlformats.org/officeDocument/2006/relationships/slideLayout" Target="../slideLayouts/slideLayout2.xml"/><Relationship Id="rId6" Type="http://schemas.openxmlformats.org/officeDocument/2006/relationships/oleObject" Target="../embeddings/oleObject145.bin"/><Relationship Id="rId11" Type="http://schemas.openxmlformats.org/officeDocument/2006/relationships/image" Target="../media/image152.wmf"/><Relationship Id="rId5" Type="http://schemas.openxmlformats.org/officeDocument/2006/relationships/image" Target="../media/image149.wmf"/><Relationship Id="rId10" Type="http://schemas.openxmlformats.org/officeDocument/2006/relationships/oleObject" Target="../embeddings/oleObject147.bin"/><Relationship Id="rId4" Type="http://schemas.openxmlformats.org/officeDocument/2006/relationships/oleObject" Target="../embeddings/oleObject144.bin"/><Relationship Id="rId9" Type="http://schemas.openxmlformats.org/officeDocument/2006/relationships/image" Target="../media/image151.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51.bin"/><Relationship Id="rId13" Type="http://schemas.openxmlformats.org/officeDocument/2006/relationships/image" Target="../media/image158.wmf"/><Relationship Id="rId3" Type="http://schemas.openxmlformats.org/officeDocument/2006/relationships/image" Target="../media/image153.wmf"/><Relationship Id="rId7" Type="http://schemas.openxmlformats.org/officeDocument/2006/relationships/image" Target="../media/image155.wmf"/><Relationship Id="rId12" Type="http://schemas.openxmlformats.org/officeDocument/2006/relationships/oleObject" Target="../embeddings/oleObject153.bin"/><Relationship Id="rId2" Type="http://schemas.openxmlformats.org/officeDocument/2006/relationships/oleObject" Target="../embeddings/oleObject148.bin"/><Relationship Id="rId1" Type="http://schemas.openxmlformats.org/officeDocument/2006/relationships/slideLayout" Target="../slideLayouts/slideLayout2.xml"/><Relationship Id="rId6" Type="http://schemas.openxmlformats.org/officeDocument/2006/relationships/oleObject" Target="../embeddings/oleObject150.bin"/><Relationship Id="rId11" Type="http://schemas.openxmlformats.org/officeDocument/2006/relationships/image" Target="../media/image157.wmf"/><Relationship Id="rId5" Type="http://schemas.openxmlformats.org/officeDocument/2006/relationships/image" Target="../media/image154.wmf"/><Relationship Id="rId15" Type="http://schemas.openxmlformats.org/officeDocument/2006/relationships/image" Target="../media/image159.wmf"/><Relationship Id="rId10" Type="http://schemas.openxmlformats.org/officeDocument/2006/relationships/oleObject" Target="../embeddings/oleObject152.bin"/><Relationship Id="rId4" Type="http://schemas.openxmlformats.org/officeDocument/2006/relationships/oleObject" Target="../embeddings/oleObject149.bin"/><Relationship Id="rId9" Type="http://schemas.openxmlformats.org/officeDocument/2006/relationships/image" Target="../media/image156.wmf"/><Relationship Id="rId14" Type="http://schemas.openxmlformats.org/officeDocument/2006/relationships/oleObject" Target="../embeddings/oleObject154.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58.bin"/><Relationship Id="rId3" Type="http://schemas.openxmlformats.org/officeDocument/2006/relationships/image" Target="../media/image161.wmf"/><Relationship Id="rId7" Type="http://schemas.openxmlformats.org/officeDocument/2006/relationships/image" Target="../media/image163.wmf"/><Relationship Id="rId2" Type="http://schemas.openxmlformats.org/officeDocument/2006/relationships/oleObject" Target="../embeddings/oleObject155.bin"/><Relationship Id="rId1" Type="http://schemas.openxmlformats.org/officeDocument/2006/relationships/slideLayout" Target="../slideLayouts/slideLayout2.xml"/><Relationship Id="rId6" Type="http://schemas.openxmlformats.org/officeDocument/2006/relationships/oleObject" Target="../embeddings/oleObject157.bin"/><Relationship Id="rId11" Type="http://schemas.openxmlformats.org/officeDocument/2006/relationships/image" Target="../media/image165.wmf"/><Relationship Id="rId5" Type="http://schemas.openxmlformats.org/officeDocument/2006/relationships/image" Target="../media/image162.wmf"/><Relationship Id="rId10" Type="http://schemas.openxmlformats.org/officeDocument/2006/relationships/oleObject" Target="../embeddings/oleObject159.bin"/><Relationship Id="rId4" Type="http://schemas.openxmlformats.org/officeDocument/2006/relationships/oleObject" Target="../embeddings/oleObject156.bin"/><Relationship Id="rId9" Type="http://schemas.openxmlformats.org/officeDocument/2006/relationships/image" Target="../media/image164.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2.wmf"/><Relationship Id="rId4" Type="http://schemas.openxmlformats.org/officeDocument/2006/relationships/oleObject" Target="../embeddings/oleObject22.bin"/><Relationship Id="rId9"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Differentiation Notation and Consequences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the Derivative of a Function at a Point</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Let </a:t>
            </a:r>
            <a:r>
              <a:rPr lang="en-US" i="1" dirty="0">
                <a:solidFill>
                  <a:srgbClr val="0000FF"/>
                </a:solidFill>
              </a:rPr>
              <a:t>		        </a:t>
            </a:r>
            <a:r>
              <a:rPr lang="en-US" dirty="0"/>
              <a:t>For </a:t>
            </a:r>
            <a:r>
              <a:rPr lang="en-US" i="1" dirty="0"/>
              <a:t>y</a:t>
            </a:r>
            <a:r>
              <a:rPr lang="en-US" dirty="0"/>
              <a:t> </a:t>
            </a:r>
            <a:r>
              <a:rPr lang="en-US" dirty="0">
                <a:latin typeface="Symbol" pitchFamily="18" charset="2"/>
              </a:rPr>
              <a:t>=</a:t>
            </a:r>
            <a:r>
              <a:rPr lang="en-US" dirty="0"/>
              <a:t> </a:t>
            </a:r>
            <a:r>
              <a:rPr lang="en-US" i="1" dirty="0"/>
              <a:t>f</a:t>
            </a:r>
            <a:r>
              <a:rPr lang="en-US" i="1" dirty="0">
                <a:latin typeface="Times New Roman"/>
                <a:cs typeface="Times New Roman"/>
              </a:rPr>
              <a:t> </a:t>
            </a:r>
            <a:r>
              <a:rPr lang="en-US" dirty="0"/>
              <a:t>(</a:t>
            </a:r>
            <a:r>
              <a:rPr lang="en-US" i="1" dirty="0"/>
              <a:t>x</a:t>
            </a:r>
            <a:r>
              <a:rPr lang="en-US" dirty="0"/>
              <a:t>), use both the prime and the differential notations to evaluate             Use the derivative to find            and express your answer in both notations.</a:t>
            </a:r>
          </a:p>
        </p:txBody>
      </p:sp>
      <p:graphicFrame>
        <p:nvGraphicFramePr>
          <p:cNvPr id="130051" name="Object 3"/>
          <p:cNvGraphicFramePr>
            <a:graphicFrameLocks noChangeAspect="1"/>
          </p:cNvGraphicFramePr>
          <p:nvPr>
            <p:extLst>
              <p:ext uri="{D42A27DB-BD31-4B8C-83A1-F6EECF244321}">
                <p14:modId xmlns:p14="http://schemas.microsoft.com/office/powerpoint/2010/main" val="1102704728"/>
              </p:ext>
            </p:extLst>
          </p:nvPr>
        </p:nvGraphicFramePr>
        <p:xfrm>
          <a:off x="5892800" y="1752600"/>
          <a:ext cx="889000" cy="482600"/>
        </p:xfrm>
        <a:graphic>
          <a:graphicData uri="http://schemas.openxmlformats.org/presentationml/2006/ole">
            <mc:AlternateContent xmlns:mc="http://schemas.openxmlformats.org/markup-compatibility/2006">
              <mc:Choice xmlns:v="urn:schemas-microsoft-com:vml" Requires="v">
                <p:oleObj name="Equation" r:id="rId2" imgW="888614" imgH="482391" progId="Equation.DSMT4">
                  <p:embed/>
                </p:oleObj>
              </mc:Choice>
              <mc:Fallback>
                <p:oleObj name="Equation" r:id="rId2" imgW="888614" imgH="482391" progId="Equation.DSMT4">
                  <p:embed/>
                  <p:pic>
                    <p:nvPicPr>
                      <p:cNvPr id="0" name="Picture 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752600"/>
                        <a:ext cx="88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extLst>
              <p:ext uri="{D42A27DB-BD31-4B8C-83A1-F6EECF244321}">
                <p14:modId xmlns:p14="http://schemas.microsoft.com/office/powerpoint/2010/main" val="776879771"/>
              </p:ext>
            </p:extLst>
          </p:nvPr>
        </p:nvGraphicFramePr>
        <p:xfrm>
          <a:off x="3024094" y="2184400"/>
          <a:ext cx="889000" cy="482600"/>
        </p:xfrm>
        <a:graphic>
          <a:graphicData uri="http://schemas.openxmlformats.org/presentationml/2006/ole">
            <mc:AlternateContent xmlns:mc="http://schemas.openxmlformats.org/markup-compatibility/2006">
              <mc:Choice xmlns:v="urn:schemas-microsoft-com:vml" Requires="v">
                <p:oleObj name="Equation" r:id="rId4" imgW="888614" imgH="482391" progId="Equation.DSMT4">
                  <p:embed/>
                </p:oleObj>
              </mc:Choice>
              <mc:Fallback>
                <p:oleObj name="Equation" r:id="rId4" imgW="888614" imgH="482391" progId="Equation.DSMT4">
                  <p:embed/>
                  <p:pic>
                    <p:nvPicPr>
                      <p:cNvPr id="0" name="Picture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094" y="2184400"/>
                        <a:ext cx="88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00393305"/>
              </p:ext>
            </p:extLst>
          </p:nvPr>
        </p:nvGraphicFramePr>
        <p:xfrm>
          <a:off x="1038038" y="1295400"/>
          <a:ext cx="1917700" cy="482600"/>
        </p:xfrm>
        <a:graphic>
          <a:graphicData uri="http://schemas.openxmlformats.org/presentationml/2006/ole">
            <mc:AlternateContent xmlns:mc="http://schemas.openxmlformats.org/markup-compatibility/2006">
              <mc:Choice xmlns:v="urn:schemas-microsoft-com:vml" Requires="v">
                <p:oleObj name="Equation" r:id="rId6" imgW="1917360" imgH="482400" progId="Equation.DSMT4">
                  <p:embed/>
                </p:oleObj>
              </mc:Choice>
              <mc:Fallback>
                <p:oleObj name="Equation" r:id="rId6" imgW="1917360" imgH="482400" progId="Equation.DSMT4">
                  <p:embed/>
                  <p:pic>
                    <p:nvPicPr>
                      <p:cNvPr id="0" name="Picture 1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038" y="1295400"/>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the Derivative of a Function at a Point (cont.)</a:t>
            </a:r>
          </a:p>
        </p:txBody>
      </p:sp>
      <p:sp>
        <p:nvSpPr>
          <p:cNvPr id="3" name="Content Placeholder 2"/>
          <p:cNvSpPr>
            <a:spLocks noGrp="1"/>
          </p:cNvSpPr>
          <p:nvPr>
            <p:ph idx="1"/>
          </p:nvPr>
        </p:nvSpPr>
        <p:spPr>
          <a:xfrm>
            <a:off x="457200" y="1280160"/>
            <a:ext cx="4114800" cy="4572000"/>
          </a:xfrm>
        </p:spPr>
        <p:txBody>
          <a:bodyPr/>
          <a:lstStyle/>
          <a:p>
            <a:r>
              <a:rPr lang="en-US" b="1" dirty="0"/>
              <a:t>Solution</a:t>
            </a:r>
          </a:p>
          <a:p>
            <a:r>
              <a:rPr lang="en-US" dirty="0"/>
              <a:t>As shown in Figure 1,       is just an alternate notation for the increment </a:t>
            </a:r>
            <a:r>
              <a:rPr lang="en-US" i="1" dirty="0"/>
              <a:t>h</a:t>
            </a:r>
            <a:r>
              <a:rPr lang="en-US" dirty="0"/>
              <a:t>, while</a:t>
            </a:r>
          </a:p>
          <a:p>
            <a:r>
              <a:rPr lang="en-US" dirty="0"/>
              <a:t>			     Thus the corresponding difference quotient can be rewritten as</a:t>
            </a:r>
          </a:p>
        </p:txBody>
      </p:sp>
      <p:graphicFrame>
        <p:nvGraphicFramePr>
          <p:cNvPr id="4" name="Object 3"/>
          <p:cNvGraphicFramePr>
            <a:graphicFrameLocks noChangeAspect="1"/>
          </p:cNvGraphicFramePr>
          <p:nvPr/>
        </p:nvGraphicFramePr>
        <p:xfrm>
          <a:off x="3646488" y="1892300"/>
          <a:ext cx="431800" cy="304800"/>
        </p:xfrm>
        <a:graphic>
          <a:graphicData uri="http://schemas.openxmlformats.org/presentationml/2006/ole">
            <mc:AlternateContent xmlns:mc="http://schemas.openxmlformats.org/markup-compatibility/2006">
              <mc:Choice xmlns:v="urn:schemas-microsoft-com:vml" Requires="v">
                <p:oleObj name="Equation" r:id="rId2" imgW="431613" imgH="304668" progId="Equation.DSMT4">
                  <p:embed/>
                </p:oleObj>
              </mc:Choice>
              <mc:Fallback>
                <p:oleObj name="Equation" r:id="rId2" imgW="431613" imgH="304668" progId="Equation.DSMT4">
                  <p:embed/>
                  <p:pic>
                    <p:nvPicPr>
                      <p:cNvPr id="0"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488" y="18923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45318005"/>
              </p:ext>
            </p:extLst>
          </p:nvPr>
        </p:nvGraphicFramePr>
        <p:xfrm>
          <a:off x="533400" y="3128780"/>
          <a:ext cx="3035300" cy="482600"/>
        </p:xfrm>
        <a:graphic>
          <a:graphicData uri="http://schemas.openxmlformats.org/presentationml/2006/ole">
            <mc:AlternateContent xmlns:mc="http://schemas.openxmlformats.org/markup-compatibility/2006">
              <mc:Choice xmlns:v="urn:schemas-microsoft-com:vml" Requires="v">
                <p:oleObj name="Equation" r:id="rId4" imgW="3035300" imgH="482600" progId="Equation.DSMT4">
                  <p:embed/>
                </p:oleObj>
              </mc:Choice>
              <mc:Fallback>
                <p:oleObj name="Equation" r:id="rId4" imgW="3035300" imgH="482600" progId="Equation.DSMT4">
                  <p:embed/>
                  <p:pic>
                    <p:nvPicPr>
                      <p:cNvPr id="0" name="Picture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128780"/>
                        <a:ext cx="303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724400" y="1314450"/>
            <a:ext cx="3914775" cy="4348232"/>
            <a:chOff x="4724400" y="1314450"/>
            <a:chExt cx="3914775" cy="4348232"/>
          </a:xfrm>
        </p:grpSpPr>
        <p:pic>
          <p:nvPicPr>
            <p:cNvPr id="5" name="Picture 5"/>
            <p:cNvPicPr>
              <a:picLocks noChangeAspect="1" noChangeArrowheads="1"/>
            </p:cNvPicPr>
            <p:nvPr/>
          </p:nvPicPr>
          <p:blipFill>
            <a:blip r:embed="rId6" cstate="print"/>
            <a:srcRect b="10573"/>
            <a:stretch>
              <a:fillRect/>
            </a:stretch>
          </p:blipFill>
          <p:spPr bwMode="auto">
            <a:xfrm>
              <a:off x="4724400" y="1314450"/>
              <a:ext cx="3914775" cy="3867150"/>
            </a:xfrm>
            <a:prstGeom prst="rect">
              <a:avLst/>
            </a:prstGeom>
            <a:noFill/>
            <a:ln w="9525">
              <a:noFill/>
              <a:miter lim="800000"/>
              <a:headEnd/>
              <a:tailEnd/>
            </a:ln>
          </p:spPr>
        </p:pic>
        <p:sp>
          <p:nvSpPr>
            <p:cNvPr id="7" name="Rectangle 6"/>
            <p:cNvSpPr/>
            <p:nvPr/>
          </p:nvSpPr>
          <p:spPr>
            <a:xfrm>
              <a:off x="6194367" y="5139462"/>
              <a:ext cx="1370055" cy="523220"/>
            </a:xfrm>
            <a:prstGeom prst="rect">
              <a:avLst/>
            </a:prstGeom>
          </p:spPr>
          <p:txBody>
            <a:bodyPr wrap="none">
              <a:spAutoFit/>
            </a:bodyPr>
            <a:lstStyle/>
            <a:p>
              <a:r>
                <a:rPr lang="en-US" sz="2800" b="1" dirty="0"/>
                <a:t>Figure 1</a:t>
              </a:r>
            </a:p>
          </p:txBody>
        </p:sp>
      </p:grpSp>
      <p:graphicFrame>
        <p:nvGraphicFramePr>
          <p:cNvPr id="187478" name="Object 86"/>
          <p:cNvGraphicFramePr>
            <a:graphicFrameLocks noChangeAspect="1"/>
          </p:cNvGraphicFramePr>
          <p:nvPr/>
        </p:nvGraphicFramePr>
        <p:xfrm>
          <a:off x="1219200" y="4953000"/>
          <a:ext cx="3098800" cy="876300"/>
        </p:xfrm>
        <a:graphic>
          <a:graphicData uri="http://schemas.openxmlformats.org/presentationml/2006/ole">
            <mc:AlternateContent xmlns:mc="http://schemas.openxmlformats.org/markup-compatibility/2006">
              <mc:Choice xmlns:v="urn:schemas-microsoft-com:vml" Requires="v">
                <p:oleObj name="Equation" r:id="rId7" imgW="3098520" imgH="876240" progId="Equation.DSMT4">
                  <p:embed/>
                </p:oleObj>
              </mc:Choice>
              <mc:Fallback>
                <p:oleObj name="Equation" r:id="rId7" imgW="3098520" imgH="876240" progId="Equation.DSMT4">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953000"/>
                        <a:ext cx="309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063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the Derivative of a Function at a Point (cont.)</a:t>
            </a:r>
          </a:p>
        </p:txBody>
      </p:sp>
      <p:sp>
        <p:nvSpPr>
          <p:cNvPr id="6" name="Content Placeholder 2"/>
          <p:cNvSpPr>
            <a:spLocks noGrp="1"/>
          </p:cNvSpPr>
          <p:nvPr>
            <p:ph idx="1"/>
          </p:nvPr>
        </p:nvSpPr>
        <p:spPr>
          <a:xfrm>
            <a:off x="457200" y="1280160"/>
            <a:ext cx="8229600" cy="4572000"/>
          </a:xfrm>
        </p:spPr>
        <p:txBody>
          <a:bodyPr>
            <a:normAutofit/>
          </a:bodyPr>
          <a:lstStyle/>
          <a:p>
            <a:pPr>
              <a:spcBef>
                <a:spcPts val="3000"/>
              </a:spcBef>
            </a:pPr>
            <a:r>
              <a:rPr lang="en-US" dirty="0"/>
              <a:t>and hence</a:t>
            </a:r>
          </a:p>
          <a:p>
            <a:endParaRPr lang="en-US" dirty="0"/>
          </a:p>
        </p:txBody>
      </p:sp>
      <p:graphicFrame>
        <p:nvGraphicFramePr>
          <p:cNvPr id="136198" name="Object 6"/>
          <p:cNvGraphicFramePr>
            <a:graphicFrameLocks noChangeAspect="1"/>
          </p:cNvGraphicFramePr>
          <p:nvPr>
            <p:extLst>
              <p:ext uri="{D42A27DB-BD31-4B8C-83A1-F6EECF244321}">
                <p14:modId xmlns:p14="http://schemas.microsoft.com/office/powerpoint/2010/main" val="971416102"/>
              </p:ext>
            </p:extLst>
          </p:nvPr>
        </p:nvGraphicFramePr>
        <p:xfrm>
          <a:off x="548640" y="1974850"/>
          <a:ext cx="787400" cy="469900"/>
        </p:xfrm>
        <a:graphic>
          <a:graphicData uri="http://schemas.openxmlformats.org/presentationml/2006/ole">
            <mc:AlternateContent xmlns:mc="http://schemas.openxmlformats.org/markup-compatibility/2006">
              <mc:Choice xmlns:v="urn:schemas-microsoft-com:vml" Requires="v">
                <p:oleObj name="Equation" r:id="rId2" imgW="787320" imgH="469800" progId="Equation.DSMT4">
                  <p:embed/>
                </p:oleObj>
              </mc:Choice>
              <mc:Fallback>
                <p:oleObj name="Equation" r:id="rId2" imgW="787320" imgH="469800" progId="Equation.DSMT4">
                  <p:embed/>
                  <p:pic>
                    <p:nvPicPr>
                      <p:cNvPr id="0" name="Picture 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97485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9" name="Object 7"/>
          <p:cNvGraphicFramePr>
            <a:graphicFrameLocks noChangeAspect="1"/>
          </p:cNvGraphicFramePr>
          <p:nvPr>
            <p:extLst>
              <p:ext uri="{D42A27DB-BD31-4B8C-83A1-F6EECF244321}">
                <p14:modId xmlns:p14="http://schemas.microsoft.com/office/powerpoint/2010/main" val="138775433"/>
              </p:ext>
            </p:extLst>
          </p:nvPr>
        </p:nvGraphicFramePr>
        <p:xfrm>
          <a:off x="4512040" y="1785373"/>
          <a:ext cx="1333500" cy="838200"/>
        </p:xfrm>
        <a:graphic>
          <a:graphicData uri="http://schemas.openxmlformats.org/presentationml/2006/ole">
            <mc:AlternateContent xmlns:mc="http://schemas.openxmlformats.org/markup-compatibility/2006">
              <mc:Choice xmlns:v="urn:schemas-microsoft-com:vml" Requires="v">
                <p:oleObj name="Equation" r:id="rId4" imgW="1333500" imgH="838200" progId="Equation.DSMT4">
                  <p:embed/>
                </p:oleObj>
              </mc:Choice>
              <mc:Fallback>
                <p:oleObj name="Equation" r:id="rId4" imgW="1333500" imgH="838200" progId="Equation.DSMT4">
                  <p:embed/>
                  <p:pic>
                    <p:nvPicPr>
                      <p:cNvPr id="0" name="Picture 1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040" y="1785373"/>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0" name="Object 8"/>
          <p:cNvGraphicFramePr>
            <a:graphicFrameLocks noChangeAspect="1"/>
          </p:cNvGraphicFramePr>
          <p:nvPr>
            <p:extLst>
              <p:ext uri="{D42A27DB-BD31-4B8C-83A1-F6EECF244321}">
                <p14:modId xmlns:p14="http://schemas.microsoft.com/office/powerpoint/2010/main" val="4153736018"/>
              </p:ext>
            </p:extLst>
          </p:nvPr>
        </p:nvGraphicFramePr>
        <p:xfrm>
          <a:off x="5944850" y="1782580"/>
          <a:ext cx="711200" cy="838200"/>
        </p:xfrm>
        <a:graphic>
          <a:graphicData uri="http://schemas.openxmlformats.org/presentationml/2006/ole">
            <mc:AlternateContent xmlns:mc="http://schemas.openxmlformats.org/markup-compatibility/2006">
              <mc:Choice xmlns:v="urn:schemas-microsoft-com:vml" Requires="v">
                <p:oleObj name="Equation" r:id="rId6" imgW="711200" imgH="838200" progId="Equation.DSMT4">
                  <p:embed/>
                </p:oleObj>
              </mc:Choice>
              <mc:Fallback>
                <p:oleObj name="Equation" r:id="rId6" imgW="711200" imgH="838200" progId="Equation.DSMT4">
                  <p:embed/>
                  <p:pic>
                    <p:nvPicPr>
                      <p:cNvPr id="0" name="Picture 1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850" y="178258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79" name="Object 187"/>
          <p:cNvGraphicFramePr>
            <a:graphicFrameLocks noChangeAspect="1"/>
          </p:cNvGraphicFramePr>
          <p:nvPr/>
        </p:nvGraphicFramePr>
        <p:xfrm>
          <a:off x="1447800" y="2857500"/>
          <a:ext cx="4775200" cy="1079500"/>
        </p:xfrm>
        <a:graphic>
          <a:graphicData uri="http://schemas.openxmlformats.org/presentationml/2006/ole">
            <mc:AlternateContent xmlns:mc="http://schemas.openxmlformats.org/markup-compatibility/2006">
              <mc:Choice xmlns:v="urn:schemas-microsoft-com:vml" Requires="v">
                <p:oleObj name="Equation" r:id="rId8" imgW="4775200" imgH="1079500" progId="Equation.DSMT4">
                  <p:embed/>
                </p:oleObj>
              </mc:Choice>
              <mc:Fallback>
                <p:oleObj name="Equation" r:id="rId8" imgW="4775200" imgH="1079500" progId="Equation.DSMT4">
                  <p:embed/>
                  <p:pic>
                    <p:nvPicPr>
                      <p:cNvPr id="0" name="Picture 1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2857500"/>
                        <a:ext cx="4775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0" name="Object 188"/>
          <p:cNvGraphicFramePr>
            <a:graphicFrameLocks noChangeAspect="1"/>
          </p:cNvGraphicFramePr>
          <p:nvPr/>
        </p:nvGraphicFramePr>
        <p:xfrm>
          <a:off x="1447800" y="4038600"/>
          <a:ext cx="5181600" cy="977900"/>
        </p:xfrm>
        <a:graphic>
          <a:graphicData uri="http://schemas.openxmlformats.org/presentationml/2006/ole">
            <mc:AlternateContent xmlns:mc="http://schemas.openxmlformats.org/markup-compatibility/2006">
              <mc:Choice xmlns:v="urn:schemas-microsoft-com:vml" Requires="v">
                <p:oleObj name="Equation" r:id="rId10" imgW="5181600" imgH="977900" progId="Equation.DSMT4">
                  <p:embed/>
                </p:oleObj>
              </mc:Choice>
              <mc:Fallback>
                <p:oleObj name="Equation" r:id="rId10" imgW="5181600" imgH="977900" progId="Equation.DSMT4">
                  <p:embed/>
                  <p:pic>
                    <p:nvPicPr>
                      <p:cNvPr id="0" name="Picture 1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038600"/>
                        <a:ext cx="5181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1" name="Object 189"/>
          <p:cNvGraphicFramePr>
            <a:graphicFrameLocks noChangeAspect="1"/>
          </p:cNvGraphicFramePr>
          <p:nvPr/>
        </p:nvGraphicFramePr>
        <p:xfrm>
          <a:off x="6456363" y="5426075"/>
          <a:ext cx="1219200" cy="279400"/>
        </p:xfrm>
        <a:graphic>
          <a:graphicData uri="http://schemas.openxmlformats.org/presentationml/2006/ole">
            <mc:AlternateContent xmlns:mc="http://schemas.openxmlformats.org/markup-compatibility/2006">
              <mc:Choice xmlns:v="urn:schemas-microsoft-com:vml" Requires="v">
                <p:oleObj name="Equation" r:id="rId12" imgW="1218960" imgH="279360" progId="Equation.DSMT4">
                  <p:embed/>
                </p:oleObj>
              </mc:Choice>
              <mc:Fallback>
                <p:oleObj name="Equation" r:id="rId12" imgW="1218960" imgH="279360" progId="Equation.DSMT4">
                  <p:embed/>
                  <p:pic>
                    <p:nvPicPr>
                      <p:cNvPr id="0" name="Picture 1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6363" y="5426075"/>
                        <a:ext cx="1219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2" name="Object 190"/>
          <p:cNvGraphicFramePr>
            <a:graphicFrameLocks noChangeAspect="1"/>
          </p:cNvGraphicFramePr>
          <p:nvPr/>
        </p:nvGraphicFramePr>
        <p:xfrm>
          <a:off x="1447800" y="5130800"/>
          <a:ext cx="2438400" cy="876300"/>
        </p:xfrm>
        <a:graphic>
          <a:graphicData uri="http://schemas.openxmlformats.org/presentationml/2006/ole">
            <mc:AlternateContent xmlns:mc="http://schemas.openxmlformats.org/markup-compatibility/2006">
              <mc:Choice xmlns:v="urn:schemas-microsoft-com:vml" Requires="v">
                <p:oleObj name="Equation" r:id="rId14" imgW="2438400" imgH="876300" progId="Equation.DSMT4">
                  <p:embed/>
                </p:oleObj>
              </mc:Choice>
              <mc:Fallback>
                <p:oleObj name="Equation" r:id="rId14" imgW="2438400" imgH="876300" progId="Equation.DSMT4">
                  <p:embed/>
                  <p:pic>
                    <p:nvPicPr>
                      <p:cNvPr id="0" name="Picture 1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5130800"/>
                        <a:ext cx="2438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3" name="Object 191"/>
          <p:cNvGraphicFramePr>
            <a:graphicFrameLocks noChangeAspect="1"/>
          </p:cNvGraphicFramePr>
          <p:nvPr/>
        </p:nvGraphicFramePr>
        <p:xfrm>
          <a:off x="4038600" y="5363980"/>
          <a:ext cx="2311400" cy="571500"/>
        </p:xfrm>
        <a:graphic>
          <a:graphicData uri="http://schemas.openxmlformats.org/presentationml/2006/ole">
            <mc:AlternateContent xmlns:mc="http://schemas.openxmlformats.org/markup-compatibility/2006">
              <mc:Choice xmlns:v="urn:schemas-microsoft-com:vml" Requires="v">
                <p:oleObj name="Equation" r:id="rId16" imgW="2311400" imgH="571500" progId="Equation.DSMT4">
                  <p:embed/>
                </p:oleObj>
              </mc:Choice>
              <mc:Fallback>
                <p:oleObj name="Equation" r:id="rId16" imgW="2311400" imgH="571500" progId="Equation.DSMT4">
                  <p:embed/>
                  <p:pic>
                    <p:nvPicPr>
                      <p:cNvPr id="0" name="Picture 1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38600" y="5363980"/>
                        <a:ext cx="2311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384" name="Object 192"/>
          <p:cNvGraphicFramePr>
            <a:graphicFrameLocks noChangeAspect="1"/>
          </p:cNvGraphicFramePr>
          <p:nvPr/>
        </p:nvGraphicFramePr>
        <p:xfrm>
          <a:off x="1447800" y="1736360"/>
          <a:ext cx="2959100" cy="876300"/>
        </p:xfrm>
        <a:graphic>
          <a:graphicData uri="http://schemas.openxmlformats.org/presentationml/2006/ole">
            <mc:AlternateContent xmlns:mc="http://schemas.openxmlformats.org/markup-compatibility/2006">
              <mc:Choice xmlns:v="urn:schemas-microsoft-com:vml" Requires="v">
                <p:oleObj name="Equation" r:id="rId18" imgW="2958840" imgH="876240" progId="Equation.DSMT4">
                  <p:embed/>
                </p:oleObj>
              </mc:Choice>
              <mc:Fallback>
                <p:oleObj name="Equation" r:id="rId18" imgW="2958840" imgH="876240" progId="Equation.DSMT4">
                  <p:embed/>
                  <p:pic>
                    <p:nvPicPr>
                      <p:cNvPr id="0" name="Picture 19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1736360"/>
                        <a:ext cx="2959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3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2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3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3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63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63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6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the Derivative of a Function at a Point (cont.)</a:t>
            </a:r>
          </a:p>
        </p:txBody>
      </p:sp>
      <p:sp>
        <p:nvSpPr>
          <p:cNvPr id="3" name="Content Placeholder 2"/>
          <p:cNvSpPr>
            <a:spLocks noGrp="1"/>
          </p:cNvSpPr>
          <p:nvPr>
            <p:ph idx="1"/>
          </p:nvPr>
        </p:nvSpPr>
        <p:spPr/>
        <p:txBody>
          <a:bodyPr>
            <a:noAutofit/>
          </a:bodyPr>
          <a:lstStyle/>
          <a:p>
            <a:r>
              <a:rPr lang="en-US" dirty="0"/>
              <a:t>Finally, we will use the alternate notations to express the derivative at </a:t>
            </a:r>
            <a:r>
              <a:rPr lang="en-US" i="1" dirty="0"/>
              <a:t>x</a:t>
            </a:r>
            <a:r>
              <a:rPr lang="en-US" dirty="0"/>
              <a:t> </a:t>
            </a:r>
            <a:r>
              <a:rPr lang="en-US" dirty="0">
                <a:latin typeface="Symbol" pitchFamily="18" charset="2"/>
              </a:rPr>
              <a:t>=</a:t>
            </a:r>
            <a:r>
              <a:rPr lang="en-US" dirty="0"/>
              <a:t> 2.</a:t>
            </a:r>
          </a:p>
          <a:p>
            <a:endParaRPr lang="en-US" dirty="0"/>
          </a:p>
          <a:p>
            <a:endParaRPr lang="en-US" dirty="0"/>
          </a:p>
        </p:txBody>
      </p:sp>
      <p:graphicFrame>
        <p:nvGraphicFramePr>
          <p:cNvPr id="134146" name="Object 2"/>
          <p:cNvGraphicFramePr>
            <a:graphicFrameLocks noChangeAspect="1"/>
          </p:cNvGraphicFramePr>
          <p:nvPr/>
        </p:nvGraphicFramePr>
        <p:xfrm>
          <a:off x="1981200" y="2244525"/>
          <a:ext cx="5054600" cy="952500"/>
        </p:xfrm>
        <a:graphic>
          <a:graphicData uri="http://schemas.openxmlformats.org/presentationml/2006/ole">
            <mc:AlternateContent xmlns:mc="http://schemas.openxmlformats.org/markup-compatibility/2006">
              <mc:Choice xmlns:v="urn:schemas-microsoft-com:vml" Requires="v">
                <p:oleObj name="Equation" r:id="rId2" imgW="5054600" imgH="952500" progId="Equation.DSMT4">
                  <p:embed/>
                </p:oleObj>
              </mc:Choice>
              <mc:Fallback>
                <p:oleObj name="Equation" r:id="rId2" imgW="5054600" imgH="952500" progId="Equation.DSMT4">
                  <p:embed/>
                  <p:pic>
                    <p:nvPicPr>
                      <p:cNvPr id="0"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4525"/>
                        <a:ext cx="5054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b="12195"/>
          <a:stretch>
            <a:fillRect/>
          </a:stretch>
        </p:blipFill>
        <p:spPr bwMode="auto">
          <a:xfrm>
            <a:off x="5410200" y="1442740"/>
            <a:ext cx="3433063" cy="329184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2: Evaluating the Derivative of a Function at a Point (cont.)</a:t>
            </a:r>
          </a:p>
        </p:txBody>
      </p:sp>
      <p:sp>
        <p:nvSpPr>
          <p:cNvPr id="3" name="Content Placeholder 2"/>
          <p:cNvSpPr>
            <a:spLocks noGrp="1"/>
          </p:cNvSpPr>
          <p:nvPr>
            <p:ph idx="1"/>
          </p:nvPr>
        </p:nvSpPr>
        <p:spPr>
          <a:xfrm>
            <a:off x="457199" y="1280160"/>
            <a:ext cx="5029200" cy="4832092"/>
          </a:xfrm>
        </p:spPr>
        <p:txBody>
          <a:bodyPr>
            <a:spAutoFit/>
          </a:bodyPr>
          <a:lstStyle/>
          <a:p>
            <a:r>
              <a:rPr lang="en-US" dirty="0"/>
              <a:t>Figure 2 shows the graphs of </a:t>
            </a:r>
            <a:br>
              <a:rPr lang="en-US" dirty="0"/>
            </a:br>
            <a:r>
              <a:rPr lang="en-US" i="1" dirty="0"/>
              <a:t>y</a:t>
            </a:r>
            <a:r>
              <a:rPr lang="en-US" dirty="0"/>
              <a:t> = </a:t>
            </a:r>
            <a:r>
              <a:rPr lang="en-US" i="1" dirty="0"/>
              <a:t>f</a:t>
            </a:r>
            <a:r>
              <a:rPr lang="en-US" i="1" dirty="0">
                <a:latin typeface="Times New Roman"/>
                <a:cs typeface="Times New Roman"/>
              </a:rPr>
              <a:t> </a:t>
            </a:r>
            <a:r>
              <a:rPr lang="en-US" dirty="0"/>
              <a:t>(</a:t>
            </a:r>
            <a:r>
              <a:rPr lang="en-US" i="1" dirty="0"/>
              <a:t>x</a:t>
            </a:r>
            <a:r>
              <a:rPr lang="en-US" dirty="0"/>
              <a:t>) and that of </a:t>
            </a:r>
            <a:r>
              <a:rPr lang="en-US" i="1" dirty="0"/>
              <a:t>dy</a:t>
            </a:r>
            <a:r>
              <a:rPr lang="en-US" dirty="0"/>
              <a:t>/</a:t>
            </a:r>
            <a:r>
              <a:rPr lang="en-US" i="1" dirty="0"/>
              <a:t>dx</a:t>
            </a:r>
            <a:r>
              <a:rPr lang="en-US" dirty="0"/>
              <a:t> = </a:t>
            </a:r>
            <a:r>
              <a:rPr lang="en-US" i="1" dirty="0"/>
              <a:t>f</a:t>
            </a:r>
            <a:r>
              <a:rPr lang="en-US" i="1" baseline="30000" dirty="0"/>
              <a:t> </a:t>
            </a:r>
            <a:r>
              <a:rPr lang="en-US" i="1" dirty="0"/>
              <a:t>’</a:t>
            </a:r>
            <a:r>
              <a:rPr lang="en-US" dirty="0"/>
              <a:t>(</a:t>
            </a:r>
            <a:r>
              <a:rPr lang="en-US" i="1" dirty="0"/>
              <a:t>x</a:t>
            </a:r>
            <a:r>
              <a:rPr lang="en-US" dirty="0"/>
              <a:t>) </a:t>
            </a:r>
            <a:br>
              <a:rPr lang="en-US" dirty="0"/>
            </a:br>
            <a:r>
              <a:rPr lang="en-US" dirty="0"/>
              <a:t>on the same set of axes. The </a:t>
            </a:r>
            <a:br>
              <a:rPr lang="en-US" dirty="0"/>
            </a:br>
            <a:r>
              <a:rPr lang="en-US" dirty="0"/>
              <a:t>reader is invited to examine the </a:t>
            </a:r>
            <a:br>
              <a:rPr lang="en-US" dirty="0"/>
            </a:br>
            <a:r>
              <a:rPr lang="en-US" dirty="0"/>
              <a:t>relationship between the rate of </a:t>
            </a:r>
            <a:br>
              <a:rPr lang="en-US" dirty="0"/>
            </a:br>
            <a:r>
              <a:rPr lang="en-US" dirty="0"/>
              <a:t>change, or “slope” of the graph of </a:t>
            </a:r>
            <a:r>
              <a:rPr lang="en-US" i="1" dirty="0"/>
              <a:t>f</a:t>
            </a:r>
            <a:r>
              <a:rPr lang="en-US" dirty="0"/>
              <a:t> and the function values </a:t>
            </a:r>
            <a:r>
              <a:rPr lang="en-US" i="1" dirty="0"/>
              <a:t>f</a:t>
            </a:r>
            <a:r>
              <a:rPr lang="en-US" i="1" baseline="30000" dirty="0"/>
              <a:t> </a:t>
            </a:r>
            <a:r>
              <a:rPr lang="en-US" i="1" dirty="0"/>
              <a:t>’</a:t>
            </a:r>
            <a:r>
              <a:rPr lang="en-US" dirty="0"/>
              <a:t>(</a:t>
            </a:r>
            <a:r>
              <a:rPr lang="en-US" i="1" dirty="0"/>
              <a:t>x</a:t>
            </a:r>
            <a:r>
              <a:rPr lang="en-US" dirty="0"/>
              <a:t>) as </a:t>
            </a:r>
            <a:r>
              <a:rPr lang="en-US" i="1" dirty="0"/>
              <a:t>x</a:t>
            </a:r>
            <a:r>
              <a:rPr lang="en-US" dirty="0"/>
              <a:t> ranges over the real numbers. We will examine this relationship in great depth over the coming sections.</a:t>
            </a:r>
          </a:p>
        </p:txBody>
      </p:sp>
      <p:sp>
        <p:nvSpPr>
          <p:cNvPr id="7" name="Rectangle 6"/>
          <p:cNvSpPr/>
          <p:nvPr/>
        </p:nvSpPr>
        <p:spPr>
          <a:xfrm>
            <a:off x="6326145" y="4734580"/>
            <a:ext cx="1370055" cy="523220"/>
          </a:xfrm>
          <a:prstGeom prst="rect">
            <a:avLst/>
          </a:prstGeom>
        </p:spPr>
        <p:txBody>
          <a:bodyPr wrap="none">
            <a:spAutoFit/>
          </a:bodyPr>
          <a:lstStyle/>
          <a:p>
            <a:r>
              <a:rPr lang="en-US" sz="2800" b="1" dirty="0"/>
              <a:t>Figure 2</a:t>
            </a:r>
          </a:p>
        </p:txBody>
      </p:sp>
    </p:spTree>
    <p:extLst>
      <p:ext uri="{BB962C8B-B14F-4D97-AF65-F5344CB8AC3E}">
        <p14:creationId xmlns:p14="http://schemas.microsoft.com/office/powerpoint/2010/main" val="401762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p:sp>
        <p:nvSpPr>
          <p:cNvPr id="3" name="Content Placeholder 2"/>
          <p:cNvSpPr>
            <a:spLocks noGrp="1"/>
          </p:cNvSpPr>
          <p:nvPr>
            <p:ph idx="1"/>
          </p:nvPr>
        </p:nvSpPr>
        <p:spPr/>
        <p:txBody>
          <a:bodyPr/>
          <a:lstStyle/>
          <a:p>
            <a:r>
              <a:rPr lang="en-US" dirty="0"/>
              <a:t>Given a function </a:t>
            </a:r>
            <a:r>
              <a:rPr lang="en-US" i="1" dirty="0"/>
              <a:t>f</a:t>
            </a:r>
            <a:r>
              <a:rPr lang="en-US" dirty="0"/>
              <a:t> and the equation </a:t>
            </a:r>
            <a:r>
              <a:rPr lang="en-US" i="1" dirty="0"/>
              <a:t>y</a:t>
            </a:r>
            <a:r>
              <a:rPr lang="en-US" dirty="0"/>
              <a:t> = </a:t>
            </a:r>
            <a:r>
              <a:rPr lang="en-US" i="1" dirty="0"/>
              <a:t>f</a:t>
            </a:r>
            <a:r>
              <a:rPr lang="en-US" dirty="0"/>
              <a:t>(</a:t>
            </a:r>
            <a:r>
              <a:rPr lang="en-US" i="1" dirty="0"/>
              <a:t>x</a:t>
            </a:r>
            <a:r>
              <a:rPr lang="en-US" dirty="0"/>
              <a:t>), the following all denote the </a:t>
            </a:r>
            <a:r>
              <a:rPr lang="en-US" b="1" dirty="0"/>
              <a:t>second derivative of </a:t>
            </a:r>
            <a:r>
              <a:rPr lang="en-US" b="1" i="1" dirty="0"/>
              <a:t>f</a:t>
            </a:r>
            <a:r>
              <a:rPr lang="en-US" b="1" dirty="0"/>
              <a:t> (or </a:t>
            </a:r>
            <a:r>
              <a:rPr lang="en-US" b="1" i="1" dirty="0"/>
              <a:t>y</a:t>
            </a:r>
            <a:r>
              <a:rPr lang="en-US" b="1" dirty="0"/>
              <a:t>) with respect to </a:t>
            </a:r>
            <a:r>
              <a:rPr lang="en-US" b="1" i="1" dirty="0"/>
              <a:t>x</a:t>
            </a:r>
            <a:r>
              <a:rPr lang="en-US" dirty="0"/>
              <a:t>.</a:t>
            </a:r>
          </a:p>
        </p:txBody>
      </p:sp>
      <p:graphicFrame>
        <p:nvGraphicFramePr>
          <p:cNvPr id="210947" name="Object 3"/>
          <p:cNvGraphicFramePr>
            <a:graphicFrameLocks noChangeAspect="1"/>
          </p:cNvGraphicFramePr>
          <p:nvPr>
            <p:extLst>
              <p:ext uri="{D42A27DB-BD31-4B8C-83A1-F6EECF244321}">
                <p14:modId xmlns:p14="http://schemas.microsoft.com/office/powerpoint/2010/main" val="843597137"/>
              </p:ext>
            </p:extLst>
          </p:nvPr>
        </p:nvGraphicFramePr>
        <p:xfrm>
          <a:off x="2178050" y="2813050"/>
          <a:ext cx="4787900" cy="952500"/>
        </p:xfrm>
        <a:graphic>
          <a:graphicData uri="http://schemas.openxmlformats.org/presentationml/2006/ole">
            <mc:AlternateContent xmlns:mc="http://schemas.openxmlformats.org/markup-compatibility/2006">
              <mc:Choice xmlns:v="urn:schemas-microsoft-com:vml" Requires="v">
                <p:oleObj name="Equation" r:id="rId2" imgW="4787640" imgH="952200" progId="Equation.DSMT4">
                  <p:embed/>
                </p:oleObj>
              </mc:Choice>
              <mc:Fallback>
                <p:oleObj name="Equation" r:id="rId2" imgW="4787640" imgH="952200" progId="Equation.DSMT4">
                  <p:embed/>
                  <p:pic>
                    <p:nvPicPr>
                      <p:cNvPr id="0" name="Picture 3"/>
                      <p:cNvPicPr>
                        <a:picLocks noChangeAspect="1" noChangeArrowheads="1"/>
                      </p:cNvPicPr>
                      <p:nvPr/>
                    </p:nvPicPr>
                    <p:blipFill>
                      <a:blip r:embed="rId3"/>
                      <a:srcRect/>
                      <a:stretch>
                        <a:fillRect/>
                      </a:stretch>
                    </p:blipFill>
                    <p:spPr bwMode="auto">
                      <a:xfrm>
                        <a:off x="2178050" y="2813050"/>
                        <a:ext cx="4787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8" name="Object 4"/>
          <p:cNvGraphicFramePr>
            <a:graphicFrameLocks noChangeAspect="1"/>
          </p:cNvGraphicFramePr>
          <p:nvPr>
            <p:extLst>
              <p:ext uri="{D42A27DB-BD31-4B8C-83A1-F6EECF244321}">
                <p14:modId xmlns:p14="http://schemas.microsoft.com/office/powerpoint/2010/main" val="4264502706"/>
              </p:ext>
            </p:extLst>
          </p:nvPr>
        </p:nvGraphicFramePr>
        <p:xfrm>
          <a:off x="3043238" y="3929063"/>
          <a:ext cx="2870200" cy="939800"/>
        </p:xfrm>
        <a:graphic>
          <a:graphicData uri="http://schemas.openxmlformats.org/presentationml/2006/ole">
            <mc:AlternateContent xmlns:mc="http://schemas.openxmlformats.org/markup-compatibility/2006">
              <mc:Choice xmlns:v="urn:schemas-microsoft-com:vml" Requires="v">
                <p:oleObj name="Equation" r:id="rId4" imgW="2869920" imgH="939600" progId="Equation.DSMT4">
                  <p:embed/>
                </p:oleObj>
              </mc:Choice>
              <mc:Fallback>
                <p:oleObj name="Equation" r:id="rId4" imgW="2869920" imgH="939600" progId="Equation.DSMT4">
                  <p:embed/>
                  <p:pic>
                    <p:nvPicPr>
                      <p:cNvPr id="0" name="Picture 4"/>
                      <p:cNvPicPr>
                        <a:picLocks noChangeAspect="1" noChangeArrowheads="1"/>
                      </p:cNvPicPr>
                      <p:nvPr/>
                    </p:nvPicPr>
                    <p:blipFill>
                      <a:blip r:embed="rId5"/>
                      <a:srcRect/>
                      <a:stretch>
                        <a:fillRect/>
                      </a:stretch>
                    </p:blipFill>
                    <p:spPr bwMode="auto">
                      <a:xfrm>
                        <a:off x="3043238" y="3929063"/>
                        <a:ext cx="287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9" name="Object 5"/>
          <p:cNvGraphicFramePr>
            <a:graphicFrameLocks noChangeAspect="1"/>
          </p:cNvGraphicFramePr>
          <p:nvPr/>
        </p:nvGraphicFramePr>
        <p:xfrm>
          <a:off x="3062990" y="5080000"/>
          <a:ext cx="2806700" cy="482600"/>
        </p:xfrm>
        <a:graphic>
          <a:graphicData uri="http://schemas.openxmlformats.org/presentationml/2006/ole">
            <mc:AlternateContent xmlns:mc="http://schemas.openxmlformats.org/markup-compatibility/2006">
              <mc:Choice xmlns:v="urn:schemas-microsoft-com:vml" Requires="v">
                <p:oleObj name="Equation" r:id="rId6" imgW="2806560" imgH="482400" progId="Equation.DSMT4">
                  <p:embed/>
                </p:oleObj>
              </mc:Choice>
              <mc:Fallback>
                <p:oleObj name="Equation" r:id="rId6" imgW="2806560" imgH="482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990" y="5080000"/>
                        <a:ext cx="280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029200"/>
              </a:xfrm>
            </p:spPr>
            <p:txBody>
              <a:bodyPr>
                <a:noAutofit/>
              </a:bodyPr>
              <a:lstStyle/>
              <a:p>
                <a:r>
                  <a:rPr lang="en-US" dirty="0"/>
                  <a:t>There are, in fact, even more ways to indicate the same idea (such as the </a:t>
                </a:r>
                <a14:m>
                  <m:oMath xmlns:m="http://schemas.openxmlformats.org/officeDocument/2006/math">
                    <m:sSup>
                      <m:sSupPr>
                        <m:ctrlPr>
                          <a:rPr lang="en-US" i="1" dirty="0" smtClean="0">
                            <a:solidFill>
                              <a:srgbClr val="836967"/>
                            </a:solidFill>
                            <a:latin typeface="Cambria Math" panose="02040503050406030204" pitchFamily="18" charset="0"/>
                          </a:rPr>
                        </m:ctrlPr>
                      </m:sSupPr>
                      <m:e>
                        <m:d>
                          <m:dPr>
                            <m:ctrlPr>
                              <a:rPr lang="en-US" i="1" dirty="0" smtClean="0">
                                <a:solidFill>
                                  <a:srgbClr val="836967"/>
                                </a:solidFill>
                                <a:latin typeface="Cambria Math" panose="02040503050406030204" pitchFamily="18" charset="0"/>
                              </a:rPr>
                            </m:ctrlPr>
                          </m:dPr>
                          <m:e>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𝑓</m:t>
                                </m:r>
                              </m:e>
                              <m:sup>
                                <m:r>
                                  <a:rPr lang="en-US" i="0" dirty="0" smtClean="0">
                                    <a:latin typeface="Cambria Math" panose="02040503050406030204" pitchFamily="18" charset="0"/>
                                  </a:rPr>
                                  <m:t>′</m:t>
                                </m:r>
                              </m:sup>
                            </m:sSup>
                          </m:e>
                        </m:d>
                      </m:e>
                      <m:sup>
                        <m:r>
                          <a:rPr lang="en-US" i="0" dirty="0" smtClean="0">
                            <a:latin typeface="Cambria Math" panose="02040503050406030204" pitchFamily="18" charset="0"/>
                          </a:rPr>
                          <m:t>′</m:t>
                        </m:r>
                      </m:sup>
                    </m:sSup>
                  </m:oMath>
                </a14:m>
                <a:r>
                  <a:rPr lang="en-US" dirty="0"/>
                  <a:t> that appeared above), but they all represent the notion of differentiating, with respect to </a:t>
                </a:r>
                <a14:m>
                  <m:oMath xmlns:m="http://schemas.openxmlformats.org/officeDocument/2006/math">
                    <m:r>
                      <m:rPr>
                        <m:nor/>
                      </m:rPr>
                      <a:rPr lang="en-US" i="1" dirty="0"/>
                      <m:t>x</m:t>
                    </m:r>
                  </m:oMath>
                </a14:m>
                <a:r>
                  <a:rPr lang="en-US" dirty="0"/>
                  <a:t>, a function that is itself a derivative with respect to </a:t>
                </a:r>
                <a:r>
                  <a:rPr lang="en-US" i="1" dirty="0"/>
                  <a:t>x</a:t>
                </a:r>
                <a:r>
                  <a:rPr lang="en-US" dirty="0"/>
                  <a:t>. Such symbols are read as “</a:t>
                </a:r>
                <a:r>
                  <a:rPr lang="en-US" i="1" dirty="0"/>
                  <a:t>f</a:t>
                </a:r>
                <a:r>
                  <a:rPr lang="en-US" dirty="0"/>
                  <a:t> double prime,” “</a:t>
                </a:r>
                <a:r>
                  <a:rPr lang="en-US" i="1" dirty="0"/>
                  <a:t>y </a:t>
                </a:r>
                <a:r>
                  <a:rPr lang="en-US" dirty="0"/>
                  <a:t>double prime,” “dee squared </a:t>
                </a:r>
                <a:r>
                  <a:rPr lang="en-US" i="1" dirty="0"/>
                  <a:t>y</a:t>
                </a:r>
                <a:r>
                  <a:rPr lang="en-US" dirty="0"/>
                  <a:t>, dee </a:t>
                </a:r>
                <a:r>
                  <a:rPr lang="en-US" i="1" dirty="0"/>
                  <a:t>x</a:t>
                </a:r>
                <a:r>
                  <a:rPr lang="en-US" dirty="0"/>
                  <a:t> squared,” and so on. And the patterns continue with yet higher‑order derivatives; although we will do little more than introduce the notation here, </a:t>
                </a:r>
                <a:r>
                  <a:rPr lang="en-US" b="1" dirty="0"/>
                  <a:t>third derivatives</a:t>
                </a:r>
                <a:r>
                  <a:rPr lang="en-US" dirty="0"/>
                  <a:t> are indicated with symbols such as </a:t>
                </a:r>
                <a:r>
                  <a:rPr lang="en-US" i="1" dirty="0"/>
                  <a:t>f </a:t>
                </a:r>
                <a:r>
                  <a:rPr lang="en-US" dirty="0"/>
                  <a:t>′′′ (“ </a:t>
                </a:r>
                <a:r>
                  <a:rPr lang="en-US" i="1" dirty="0"/>
                  <a:t>f</a:t>
                </a:r>
                <a:r>
                  <a:rPr lang="en-US" dirty="0"/>
                  <a:t> triple prime”) and </a:t>
                </a:r>
                <a:r>
                  <a:rPr lang="en-US" i="1" dirty="0"/>
                  <a:t>d</a:t>
                </a:r>
                <a:r>
                  <a:rPr lang="en-US" baseline="30000" dirty="0"/>
                  <a:t>3</a:t>
                </a:r>
                <a:r>
                  <a:rPr lang="en-US" i="1" dirty="0"/>
                  <a:t>y</a:t>
                </a:r>
                <a:r>
                  <a:rPr lang="en-US" dirty="0"/>
                  <a:t>/</a:t>
                </a:r>
                <a:r>
                  <a:rPr lang="en-US" i="1" dirty="0"/>
                  <a:t>dx</a:t>
                </a:r>
                <a:r>
                  <a:rPr lang="en-US" baseline="30000" dirty="0"/>
                  <a:t>3</a:t>
                </a:r>
                <a:r>
                  <a:rPr lang="en-US" dirty="0"/>
                  <a:t> (“dee cubed </a:t>
                </a:r>
                <a:r>
                  <a:rPr lang="en-US" i="1" dirty="0"/>
                  <a:t>y</a:t>
                </a:r>
                <a:r>
                  <a:rPr lang="en-US" dirty="0"/>
                  <a:t>, dee </a:t>
                </a:r>
                <a:r>
                  <a:rPr lang="en-US" i="1" dirty="0"/>
                  <a:t>x</a:t>
                </a:r>
                <a:r>
                  <a:rPr lang="en-US" dirty="0"/>
                  <a:t> cubed”).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029200"/>
              </a:xfrm>
              <a:blipFill>
                <a:blip r:embed="rId2"/>
                <a:stretch>
                  <a:fillRect l="-1481" t="-1212" r="-2148"/>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p:sp>
        <p:nvSpPr>
          <p:cNvPr id="3" name="Content Placeholder 2"/>
          <p:cNvSpPr>
            <a:spLocks noGrp="1"/>
          </p:cNvSpPr>
          <p:nvPr>
            <p:ph idx="1"/>
          </p:nvPr>
        </p:nvSpPr>
        <p:spPr/>
        <p:txBody>
          <a:bodyPr/>
          <a:lstStyle/>
          <a:p>
            <a:r>
              <a:rPr lang="en-US" dirty="0"/>
              <a:t>Beyond this level, the order of the derivative is often indicated with a number inside parentheses (instead of “prime” marks). The </a:t>
            </a:r>
            <a:r>
              <a:rPr lang="en-US" b="1" i="1" dirty="0"/>
              <a:t>n</a:t>
            </a:r>
            <a:r>
              <a:rPr lang="en-US" b="1" baseline="30000" dirty="0"/>
              <a:t>th</a:t>
            </a:r>
            <a:r>
              <a:rPr lang="en-US" b="1" dirty="0"/>
              <a:t> derivative of </a:t>
            </a:r>
            <a:r>
              <a:rPr lang="en-US" b="1" i="1" dirty="0"/>
              <a:t>f</a:t>
            </a:r>
            <a:r>
              <a:rPr lang="en-US" b="1" dirty="0"/>
              <a:t> (or </a:t>
            </a:r>
            <a:r>
              <a:rPr lang="en-US" b="1" i="1" dirty="0"/>
              <a:t>y</a:t>
            </a:r>
            <a:r>
              <a:rPr lang="en-US" b="1" dirty="0"/>
              <a:t>)</a:t>
            </a:r>
            <a:r>
              <a:rPr lang="en-US" dirty="0"/>
              <a:t> can be written as</a:t>
            </a:r>
          </a:p>
        </p:txBody>
      </p:sp>
      <p:graphicFrame>
        <p:nvGraphicFramePr>
          <p:cNvPr id="212995" name="Object 3"/>
          <p:cNvGraphicFramePr>
            <a:graphicFrameLocks noChangeAspect="1"/>
          </p:cNvGraphicFramePr>
          <p:nvPr/>
        </p:nvGraphicFramePr>
        <p:xfrm>
          <a:off x="2209800" y="3162300"/>
          <a:ext cx="2667000" cy="876300"/>
        </p:xfrm>
        <a:graphic>
          <a:graphicData uri="http://schemas.openxmlformats.org/presentationml/2006/ole">
            <mc:AlternateContent xmlns:mc="http://schemas.openxmlformats.org/markup-compatibility/2006">
              <mc:Choice xmlns:v="urn:schemas-microsoft-com:vml" Requires="v">
                <p:oleObj name="Equation" r:id="rId2" imgW="2666880" imgH="876240" progId="Equation.DSMT4">
                  <p:embed/>
                </p:oleObj>
              </mc:Choice>
              <mc:Fallback>
                <p:oleObj name="Equation" r:id="rId2" imgW="2666880" imgH="876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62300"/>
                        <a:ext cx="2667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6" name="Object 4"/>
          <p:cNvGraphicFramePr>
            <a:graphicFrameLocks noChangeAspect="1"/>
          </p:cNvGraphicFramePr>
          <p:nvPr/>
        </p:nvGraphicFramePr>
        <p:xfrm>
          <a:off x="3214350" y="4191000"/>
          <a:ext cx="3797300" cy="876300"/>
        </p:xfrm>
        <a:graphic>
          <a:graphicData uri="http://schemas.openxmlformats.org/presentationml/2006/ole">
            <mc:AlternateContent xmlns:mc="http://schemas.openxmlformats.org/markup-compatibility/2006">
              <mc:Choice xmlns:v="urn:schemas-microsoft-com:vml" Requires="v">
                <p:oleObj name="Equation" r:id="rId4" imgW="3797280" imgH="876240" progId="Equation.DSMT4">
                  <p:embed/>
                </p:oleObj>
              </mc:Choice>
              <mc:Fallback>
                <p:oleObj name="Equation" r:id="rId4" imgW="379728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350" y="4191000"/>
                        <a:ext cx="3797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7" name="Object 5"/>
          <p:cNvGraphicFramePr>
            <a:graphicFrameLocks noChangeAspect="1"/>
          </p:cNvGraphicFramePr>
          <p:nvPr/>
        </p:nvGraphicFramePr>
        <p:xfrm>
          <a:off x="3214350" y="5257800"/>
          <a:ext cx="2832100" cy="482600"/>
        </p:xfrm>
        <a:graphic>
          <a:graphicData uri="http://schemas.openxmlformats.org/presentationml/2006/ole">
            <mc:AlternateContent xmlns:mc="http://schemas.openxmlformats.org/markup-compatibility/2006">
              <mc:Choice xmlns:v="urn:schemas-microsoft-com:vml" Requires="v">
                <p:oleObj name="Equation" r:id="rId6" imgW="2831760" imgH="482400" progId="Equation.DSMT4">
                  <p:embed/>
                </p:oleObj>
              </mc:Choice>
              <mc:Fallback>
                <p:oleObj name="Equation" r:id="rId6" imgW="2831760" imgH="482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350" y="5257800"/>
                        <a:ext cx="2832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9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p:sp>
        <p:nvSpPr>
          <p:cNvPr id="3" name="Content Placeholder 2"/>
          <p:cNvSpPr>
            <a:spLocks noGrp="1"/>
          </p:cNvSpPr>
          <p:nvPr>
            <p:ph idx="1"/>
          </p:nvPr>
        </p:nvSpPr>
        <p:spPr/>
        <p:txBody>
          <a:bodyPr>
            <a:noAutofit/>
          </a:bodyPr>
          <a:lstStyle/>
          <a:p>
            <a:r>
              <a:rPr lang="en-US" dirty="0"/>
              <a:t>Consider again an example in which </a:t>
            </a:r>
            <a:r>
              <a:rPr lang="en-US" i="1" dirty="0"/>
              <a:t>x</a:t>
            </a:r>
            <a:r>
              <a:rPr lang="en-US" dirty="0"/>
              <a:t>(</a:t>
            </a:r>
            <a:r>
              <a:rPr lang="en-US" i="1" dirty="0"/>
              <a:t>t</a:t>
            </a:r>
            <a:r>
              <a:rPr lang="en-US" dirty="0"/>
              <a:t>) denotes the position, at time </a:t>
            </a:r>
            <a:r>
              <a:rPr lang="en-US" i="1" dirty="0"/>
              <a:t>t</a:t>
            </a:r>
            <a:r>
              <a:rPr lang="en-US" dirty="0"/>
              <a:t>, of an object moving along a straight path. As we now know,           represents the object’s instantaneous rate of change of position (at time </a:t>
            </a:r>
            <a:r>
              <a:rPr lang="en-US" i="1" dirty="0"/>
              <a:t>t</a:t>
            </a:r>
            <a:r>
              <a:rPr lang="en-US" dirty="0"/>
              <a:t>), better known as velocity. </a:t>
            </a:r>
          </a:p>
          <a:p>
            <a:r>
              <a:rPr lang="en-US" dirty="0"/>
              <a:t>So 	    represents the object’s instantaneous rate of change of velocity; that is, 	 tells us how quickly the object’s velocity is increasing or decreasing at time </a:t>
            </a:r>
            <a:r>
              <a:rPr lang="en-US" i="1" dirty="0"/>
              <a:t>t</a:t>
            </a:r>
            <a:r>
              <a:rPr lang="en-US" dirty="0"/>
              <a:t>. This “rate of change of velocity” goes by the common name </a:t>
            </a:r>
            <a:r>
              <a:rPr lang="en-US" b="1" dirty="0"/>
              <a:t>acceleration</a:t>
            </a:r>
            <a:r>
              <a:rPr lang="en-US" dirty="0"/>
              <a:t>.</a:t>
            </a:r>
          </a:p>
        </p:txBody>
      </p:sp>
      <p:graphicFrame>
        <p:nvGraphicFramePr>
          <p:cNvPr id="214018" name="Object 2"/>
          <p:cNvGraphicFramePr>
            <a:graphicFrameLocks noChangeAspect="1"/>
          </p:cNvGraphicFramePr>
          <p:nvPr/>
        </p:nvGraphicFramePr>
        <p:xfrm>
          <a:off x="3957468" y="2165874"/>
          <a:ext cx="723900" cy="469900"/>
        </p:xfrm>
        <a:graphic>
          <a:graphicData uri="http://schemas.openxmlformats.org/presentationml/2006/ole">
            <mc:AlternateContent xmlns:mc="http://schemas.openxmlformats.org/markup-compatibility/2006">
              <mc:Choice xmlns:v="urn:schemas-microsoft-com:vml" Requires="v">
                <p:oleObj name="Equation" r:id="rId2" imgW="723600" imgH="469800" progId="Equation.DSMT4">
                  <p:embed/>
                </p:oleObj>
              </mc:Choice>
              <mc:Fallback>
                <p:oleObj name="Equation" r:id="rId2" imgW="7236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468" y="2165874"/>
                        <a:ext cx="72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81114213"/>
              </p:ext>
            </p:extLst>
          </p:nvPr>
        </p:nvGraphicFramePr>
        <p:xfrm>
          <a:off x="4351789" y="3962400"/>
          <a:ext cx="774700" cy="482600"/>
        </p:xfrm>
        <a:graphic>
          <a:graphicData uri="http://schemas.openxmlformats.org/presentationml/2006/ole">
            <mc:AlternateContent xmlns:mc="http://schemas.openxmlformats.org/markup-compatibility/2006">
              <mc:Choice xmlns:v="urn:schemas-microsoft-com:vml" Requires="v">
                <p:oleObj name="Equation" r:id="rId4" imgW="774360" imgH="482400" progId="Equation.DSMT4">
                  <p:embed/>
                </p:oleObj>
              </mc:Choice>
              <mc:Fallback>
                <p:oleObj name="Equation" r:id="rId4" imgW="774360" imgH="482400" progId="Equation.DSMT4">
                  <p:embed/>
                  <p:pic>
                    <p:nvPicPr>
                      <p:cNvPr id="0" name=""/>
                      <p:cNvPicPr/>
                      <p:nvPr/>
                    </p:nvPicPr>
                    <p:blipFill>
                      <a:blip r:embed="rId5"/>
                      <a:stretch>
                        <a:fillRect/>
                      </a:stretch>
                    </p:blipFill>
                    <p:spPr>
                      <a:xfrm>
                        <a:off x="4351789" y="3962400"/>
                        <a:ext cx="774700" cy="482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4354640"/>
              </p:ext>
            </p:extLst>
          </p:nvPr>
        </p:nvGraphicFramePr>
        <p:xfrm>
          <a:off x="939567" y="3549382"/>
          <a:ext cx="774700" cy="482600"/>
        </p:xfrm>
        <a:graphic>
          <a:graphicData uri="http://schemas.openxmlformats.org/presentationml/2006/ole">
            <mc:AlternateContent xmlns:mc="http://schemas.openxmlformats.org/markup-compatibility/2006">
              <mc:Choice xmlns:v="urn:schemas-microsoft-com:vml" Requires="v">
                <p:oleObj name="Equation" r:id="rId6" imgW="774360" imgH="482400" progId="Equation.DSMT4">
                  <p:embed/>
                </p:oleObj>
              </mc:Choice>
              <mc:Fallback>
                <p:oleObj name="Equation" r:id="rId6" imgW="774360" imgH="482400" progId="Equation.DSMT4">
                  <p:embed/>
                  <p:pic>
                    <p:nvPicPr>
                      <p:cNvPr id="0" name=""/>
                      <p:cNvPicPr/>
                      <p:nvPr/>
                    </p:nvPicPr>
                    <p:blipFill>
                      <a:blip r:embed="rId5"/>
                      <a:stretch>
                        <a:fillRect/>
                      </a:stretch>
                    </p:blipFill>
                    <p:spPr>
                      <a:xfrm>
                        <a:off x="939567" y="3549382"/>
                        <a:ext cx="774700" cy="4826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a:t>
            </a:r>
          </a:p>
        </p:txBody>
      </p:sp>
      <p:sp>
        <p:nvSpPr>
          <p:cNvPr id="3" name="Content Placeholder 2"/>
          <p:cNvSpPr>
            <a:spLocks noGrp="1"/>
          </p:cNvSpPr>
          <p:nvPr>
            <p:ph idx="1"/>
          </p:nvPr>
        </p:nvSpPr>
        <p:spPr/>
        <p:txBody>
          <a:bodyPr>
            <a:normAutofit/>
          </a:bodyPr>
          <a:lstStyle/>
          <a:p>
            <a:r>
              <a:rPr lang="en-US" dirty="0"/>
              <a:t>A tennis ball is hit vertically upward so that its position function is given by </a:t>
            </a:r>
            <a:r>
              <a:rPr lang="en-US" i="1" dirty="0">
                <a:solidFill>
                  <a:srgbClr val="0000FF"/>
                </a:solidFill>
              </a:rPr>
              <a:t>h</a:t>
            </a:r>
            <a:r>
              <a:rPr lang="en-US" dirty="0">
                <a:solidFill>
                  <a:srgbClr val="0000FF"/>
                </a:solidFill>
              </a:rPr>
              <a:t>(</a:t>
            </a:r>
            <a:r>
              <a:rPr lang="en-US" i="1" dirty="0">
                <a:solidFill>
                  <a:srgbClr val="0000FF"/>
                </a:solidFill>
              </a:rPr>
              <a:t>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16</a:t>
            </a:r>
            <a:r>
              <a:rPr lang="en-US" i="1" dirty="0">
                <a:solidFill>
                  <a:srgbClr val="0000FF"/>
                </a:solidFill>
              </a:rPr>
              <a:t>t</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96</a:t>
            </a:r>
            <a:r>
              <a:rPr lang="en-US" i="1" dirty="0">
                <a:solidFill>
                  <a:srgbClr val="0000FF"/>
                </a:solidFill>
              </a:rPr>
              <a:t>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dirty="0"/>
              <a:t> feet above the ground at </a:t>
            </a:r>
            <a:r>
              <a:rPr lang="en-US" i="1" dirty="0"/>
              <a:t>t</a:t>
            </a:r>
            <a:r>
              <a:rPr lang="en-US" dirty="0"/>
              <a:t> seconds.  Find the velocity and acceleration functions. What are the initial position, velocity, and acceleration values?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a:t>
            </a:r>
          </a:p>
        </p:txBody>
      </p:sp>
      <p:sp>
        <p:nvSpPr>
          <p:cNvPr id="3" name="Content Placeholder 2"/>
          <p:cNvSpPr>
            <a:spLocks noGrp="1"/>
          </p:cNvSpPr>
          <p:nvPr>
            <p:ph idx="1"/>
          </p:nvPr>
        </p:nvSpPr>
        <p:spPr/>
        <p:txBody>
          <a:bodyPr>
            <a:normAutofit/>
          </a:bodyPr>
          <a:lstStyle/>
          <a:p>
            <a:r>
              <a:rPr lang="en-US" dirty="0"/>
              <a:t>Recall that the fraction</a:t>
            </a:r>
          </a:p>
          <a:p>
            <a:endParaRPr lang="en-US" dirty="0"/>
          </a:p>
          <a:p>
            <a:endParaRPr lang="en-US" dirty="0"/>
          </a:p>
          <a:p>
            <a:r>
              <a:rPr lang="en-US" dirty="0"/>
              <a:t>is called the </a:t>
            </a:r>
            <a:r>
              <a:rPr lang="en-US" i="1" dirty="0"/>
              <a:t>difference quotient of f at c with increment h</a:t>
            </a:r>
            <a:r>
              <a:rPr lang="en-US" dirty="0"/>
              <a:t>, and that we let</a:t>
            </a:r>
          </a:p>
          <a:p>
            <a:endParaRPr lang="en-US" dirty="0"/>
          </a:p>
          <a:p>
            <a:endParaRPr lang="en-US" dirty="0"/>
          </a:p>
          <a:p>
            <a:r>
              <a:rPr lang="en-US" dirty="0"/>
              <a:t>provided this limit exists. </a:t>
            </a:r>
          </a:p>
          <a:p>
            <a:endParaRPr lang="en-US" dirty="0"/>
          </a:p>
        </p:txBody>
      </p:sp>
      <p:graphicFrame>
        <p:nvGraphicFramePr>
          <p:cNvPr id="202754" name="Object 2"/>
          <p:cNvGraphicFramePr>
            <a:graphicFrameLocks noChangeAspect="1"/>
          </p:cNvGraphicFramePr>
          <p:nvPr/>
        </p:nvGraphicFramePr>
        <p:xfrm>
          <a:off x="3492500" y="1828800"/>
          <a:ext cx="2159000" cy="876300"/>
        </p:xfrm>
        <a:graphic>
          <a:graphicData uri="http://schemas.openxmlformats.org/presentationml/2006/ole">
            <mc:AlternateContent xmlns:mc="http://schemas.openxmlformats.org/markup-compatibility/2006">
              <mc:Choice xmlns:v="urn:schemas-microsoft-com:vml" Requires="v">
                <p:oleObj name="Equation" r:id="rId2" imgW="2158920" imgH="876240" progId="Equation.DSMT4">
                  <p:embed/>
                </p:oleObj>
              </mc:Choice>
              <mc:Fallback>
                <p:oleObj name="Equation" r:id="rId2" imgW="215892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828800"/>
                        <a:ext cx="215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5" name="Object 3"/>
          <p:cNvGraphicFramePr>
            <a:graphicFrameLocks noChangeAspect="1"/>
          </p:cNvGraphicFramePr>
          <p:nvPr/>
        </p:nvGraphicFramePr>
        <p:xfrm>
          <a:off x="2667000" y="3848100"/>
          <a:ext cx="3810000" cy="876300"/>
        </p:xfrm>
        <a:graphic>
          <a:graphicData uri="http://schemas.openxmlformats.org/presentationml/2006/ole">
            <mc:AlternateContent xmlns:mc="http://schemas.openxmlformats.org/markup-compatibility/2006">
              <mc:Choice xmlns:v="urn:schemas-microsoft-com:vml" Requires="v">
                <p:oleObj name="Equation" r:id="rId4" imgW="3809880" imgH="876240" progId="Equation.DSMT4">
                  <p:embed/>
                </p:oleObj>
              </mc:Choice>
              <mc:Fallback>
                <p:oleObj name="Equation" r:id="rId4" imgW="380988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848100"/>
                        <a:ext cx="3810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7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 (cont.)</a:t>
            </a:r>
          </a:p>
        </p:txBody>
      </p:sp>
      <p:sp>
        <p:nvSpPr>
          <p:cNvPr id="3" name="Content Placeholder 2"/>
          <p:cNvSpPr>
            <a:spLocks noGrp="1"/>
          </p:cNvSpPr>
          <p:nvPr>
            <p:ph idx="1"/>
          </p:nvPr>
        </p:nvSpPr>
        <p:spPr>
          <a:xfrm>
            <a:off x="457200" y="1280160"/>
            <a:ext cx="8229600" cy="3970318"/>
          </a:xfrm>
        </p:spPr>
        <p:txBody>
          <a:bodyPr>
            <a:spAutoFit/>
          </a:bodyPr>
          <a:lstStyle/>
          <a:p>
            <a:r>
              <a:rPr lang="en-US" b="1" dirty="0"/>
              <a:t>Solution</a:t>
            </a:r>
          </a:p>
          <a:p>
            <a:r>
              <a:rPr lang="en-US" dirty="0"/>
              <a:t>As we have seen, velocity is the first derivative of position, commonly labeled as </a:t>
            </a:r>
            <a:r>
              <a:rPr lang="en-US" i="1" dirty="0"/>
              <a:t>v</a:t>
            </a:r>
            <a:r>
              <a:rPr lang="en-US" dirty="0"/>
              <a:t>(</a:t>
            </a:r>
            <a:r>
              <a:rPr lang="en-US" i="1" dirty="0"/>
              <a:t>t</a:t>
            </a:r>
            <a:r>
              <a:rPr lang="en-US" dirty="0"/>
              <a:t>), which we shall obtain using the definition of the derivative.</a:t>
            </a:r>
          </a:p>
          <a:p>
            <a:endParaRPr lang="en-US" dirty="0"/>
          </a:p>
          <a:p>
            <a:endParaRPr lang="en-US" dirty="0"/>
          </a:p>
          <a:p>
            <a:endParaRPr lang="en-US" dirty="0"/>
          </a:p>
          <a:p>
            <a:endParaRPr lang="en-US" dirty="0"/>
          </a:p>
        </p:txBody>
      </p:sp>
      <p:graphicFrame>
        <p:nvGraphicFramePr>
          <p:cNvPr id="140290" name="Object 2"/>
          <p:cNvGraphicFramePr>
            <a:graphicFrameLocks noChangeAspect="1"/>
          </p:cNvGraphicFramePr>
          <p:nvPr/>
        </p:nvGraphicFramePr>
        <p:xfrm>
          <a:off x="609600" y="3394635"/>
          <a:ext cx="1638300" cy="482600"/>
        </p:xfrm>
        <a:graphic>
          <a:graphicData uri="http://schemas.openxmlformats.org/presentationml/2006/ole">
            <mc:AlternateContent xmlns:mc="http://schemas.openxmlformats.org/markup-compatibility/2006">
              <mc:Choice xmlns:v="urn:schemas-microsoft-com:vml" Requires="v">
                <p:oleObj name="Equation" r:id="rId2" imgW="1637589" imgH="482391" progId="Equation.DSMT4">
                  <p:embed/>
                </p:oleObj>
              </mc:Choice>
              <mc:Fallback>
                <p:oleObj name="Equation" r:id="rId2" imgW="1637589" imgH="482391" progId="Equation.DSMT4">
                  <p:embed/>
                  <p:pic>
                    <p:nvPicPr>
                      <p:cNvPr id="0"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94635"/>
                        <a:ext cx="163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1295400" y="4089400"/>
          <a:ext cx="7543800" cy="1092200"/>
        </p:xfrm>
        <a:graphic>
          <a:graphicData uri="http://schemas.openxmlformats.org/presentationml/2006/ole">
            <mc:AlternateContent xmlns:mc="http://schemas.openxmlformats.org/markup-compatibility/2006">
              <mc:Choice xmlns:v="urn:schemas-microsoft-com:vml" Requires="v">
                <p:oleObj name="Equation" r:id="rId4" imgW="7543800" imgH="1092200" progId="Equation.DSMT4">
                  <p:embed/>
                </p:oleObj>
              </mc:Choice>
              <mc:Fallback>
                <p:oleObj name="Equation" r:id="rId4" imgW="7543800" imgH="1092200" progId="Equation.DSMT4">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089400"/>
                        <a:ext cx="7543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 (cont.)</a:t>
            </a:r>
          </a:p>
        </p:txBody>
      </p:sp>
      <p:sp>
        <p:nvSpPr>
          <p:cNvPr id="3" name="Content Placeholder 2"/>
          <p:cNvSpPr>
            <a:spLocks noGrp="1"/>
          </p:cNvSpPr>
          <p:nvPr>
            <p:ph idx="1"/>
          </p:nvPr>
        </p:nvSpPr>
        <p:spPr/>
        <p:txBody>
          <a:bodyPr>
            <a:normAutofit/>
          </a:bodyPr>
          <a:lstStyle/>
          <a:p>
            <a:r>
              <a:rPr lang="en-US" dirty="0"/>
              <a:t>After expanding, combining, and canceling like terms in the numerator we obtain</a:t>
            </a:r>
          </a:p>
          <a:p>
            <a:endParaRPr lang="en-US" dirty="0"/>
          </a:p>
          <a:p>
            <a:endParaRPr lang="en-US" dirty="0"/>
          </a:p>
          <a:p>
            <a:endParaRPr lang="en-US" dirty="0"/>
          </a:p>
        </p:txBody>
      </p:sp>
      <p:graphicFrame>
        <p:nvGraphicFramePr>
          <p:cNvPr id="141316" name="Object 4"/>
          <p:cNvGraphicFramePr>
            <a:graphicFrameLocks noChangeAspect="1"/>
          </p:cNvGraphicFramePr>
          <p:nvPr/>
        </p:nvGraphicFramePr>
        <p:xfrm>
          <a:off x="2590800" y="2335306"/>
          <a:ext cx="4114800" cy="876300"/>
        </p:xfrm>
        <a:graphic>
          <a:graphicData uri="http://schemas.openxmlformats.org/presentationml/2006/ole">
            <mc:AlternateContent xmlns:mc="http://schemas.openxmlformats.org/markup-compatibility/2006">
              <mc:Choice xmlns:v="urn:schemas-microsoft-com:vml" Requires="v">
                <p:oleObj name="Equation" r:id="rId2" imgW="4114800" imgH="876300" progId="Equation.DSMT4">
                  <p:embed/>
                </p:oleObj>
              </mc:Choice>
              <mc:Fallback>
                <p:oleObj name="Equation" r:id="rId2" imgW="4114800" imgH="876300" progId="Equation.DSMT4">
                  <p:embed/>
                  <p:pic>
                    <p:nvPicPr>
                      <p:cNvPr id="0" name="Picture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35306"/>
                        <a:ext cx="4114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nvGraphicFramePr>
        <p:xfrm>
          <a:off x="3223846" y="3387452"/>
          <a:ext cx="3187700" cy="571500"/>
        </p:xfrm>
        <a:graphic>
          <a:graphicData uri="http://schemas.openxmlformats.org/presentationml/2006/ole">
            <mc:AlternateContent xmlns:mc="http://schemas.openxmlformats.org/markup-compatibility/2006">
              <mc:Choice xmlns:v="urn:schemas-microsoft-com:vml" Requires="v">
                <p:oleObj name="Equation" r:id="rId4" imgW="3187700" imgH="571500" progId="Equation.DSMT4">
                  <p:embed/>
                </p:oleObj>
              </mc:Choice>
              <mc:Fallback>
                <p:oleObj name="Equation" r:id="rId4" imgW="3187700" imgH="571500" progId="Equation.DSMT4">
                  <p:embed/>
                  <p:pic>
                    <p:nvPicPr>
                      <p:cNvPr id="0"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846" y="3387452"/>
                        <a:ext cx="3187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1746199"/>
              </p:ext>
            </p:extLst>
          </p:nvPr>
        </p:nvGraphicFramePr>
        <p:xfrm>
          <a:off x="3224213" y="4133850"/>
          <a:ext cx="1739900" cy="292100"/>
        </p:xfrm>
        <a:graphic>
          <a:graphicData uri="http://schemas.openxmlformats.org/presentationml/2006/ole">
            <mc:AlternateContent xmlns:mc="http://schemas.openxmlformats.org/markup-compatibility/2006">
              <mc:Choice xmlns:v="urn:schemas-microsoft-com:vml" Requires="v">
                <p:oleObj name="Equation" r:id="rId6" imgW="1739880" imgH="291960" progId="Equation.DSMT4">
                  <p:embed/>
                </p:oleObj>
              </mc:Choice>
              <mc:Fallback>
                <p:oleObj name="Equation" r:id="rId6" imgW="1739880" imgH="291960" progId="Equation.DSMT4">
                  <p:embed/>
                  <p:pic>
                    <p:nvPicPr>
                      <p:cNvPr id="0"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4213" y="4133850"/>
                        <a:ext cx="173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We see from the position and velocity functions that the initial position and initial velocity, respectively, are</a:t>
            </a:r>
          </a:p>
          <a:p>
            <a:endParaRPr lang="en-US" dirty="0"/>
          </a:p>
          <a:p>
            <a:r>
              <a:rPr lang="en-US" dirty="0"/>
              <a:t>and</a:t>
            </a:r>
          </a:p>
          <a:p>
            <a:endParaRPr lang="en-US" dirty="0"/>
          </a:p>
          <a:p>
            <a:endParaRPr lang="en-US" dirty="0"/>
          </a:p>
          <a:p>
            <a:r>
              <a:rPr lang="en-US" dirty="0"/>
              <a:t>Next, as we have discussed above, the acceleration function of the tennis ball is the second derivative of position, in other words, the first derivative of velocity. </a:t>
            </a:r>
          </a:p>
        </p:txBody>
      </p:sp>
      <p:graphicFrame>
        <p:nvGraphicFramePr>
          <p:cNvPr id="142338" name="Object 2"/>
          <p:cNvGraphicFramePr>
            <a:graphicFrameLocks noChangeAspect="1"/>
          </p:cNvGraphicFramePr>
          <p:nvPr/>
        </p:nvGraphicFramePr>
        <p:xfrm>
          <a:off x="2438400" y="2425700"/>
          <a:ext cx="4597400" cy="533400"/>
        </p:xfrm>
        <a:graphic>
          <a:graphicData uri="http://schemas.openxmlformats.org/presentationml/2006/ole">
            <mc:AlternateContent xmlns:mc="http://schemas.openxmlformats.org/markup-compatibility/2006">
              <mc:Choice xmlns:v="urn:schemas-microsoft-com:vml" Requires="v">
                <p:oleObj name="Equation" r:id="rId2" imgW="4597400" imgH="533400" progId="Equation.DSMT4">
                  <p:embed/>
                </p:oleObj>
              </mc:Choice>
              <mc:Fallback>
                <p:oleObj name="Equation" r:id="rId2" imgW="4597400" imgH="533400" progId="Equation.DSMT4">
                  <p:embed/>
                  <p:pic>
                    <p:nvPicPr>
                      <p:cNvPr id="0"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25700"/>
                        <a:ext cx="459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39" name="Object 3"/>
          <p:cNvGraphicFramePr>
            <a:graphicFrameLocks noChangeAspect="1"/>
          </p:cNvGraphicFramePr>
          <p:nvPr>
            <p:extLst>
              <p:ext uri="{D42A27DB-BD31-4B8C-83A1-F6EECF244321}">
                <p14:modId xmlns:p14="http://schemas.microsoft.com/office/powerpoint/2010/main" val="447465935"/>
              </p:ext>
            </p:extLst>
          </p:nvPr>
        </p:nvGraphicFramePr>
        <p:xfrm>
          <a:off x="2286000" y="3429000"/>
          <a:ext cx="5054600" cy="469900"/>
        </p:xfrm>
        <a:graphic>
          <a:graphicData uri="http://schemas.openxmlformats.org/presentationml/2006/ole">
            <mc:AlternateContent xmlns:mc="http://schemas.openxmlformats.org/markup-compatibility/2006">
              <mc:Choice xmlns:v="urn:schemas-microsoft-com:vml" Requires="v">
                <p:oleObj name="Equation" r:id="rId4" imgW="5054400" imgH="469800" progId="Equation.DSMT4">
                  <p:embed/>
                </p:oleObj>
              </mc:Choice>
              <mc:Fallback>
                <p:oleObj name="Equation" r:id="rId4" imgW="5054400" imgH="469800" progId="Equation.DSMT4">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429000"/>
                        <a:ext cx="505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 (cont.)</a:t>
            </a:r>
          </a:p>
        </p:txBody>
      </p:sp>
      <p:sp>
        <p:nvSpPr>
          <p:cNvPr id="3" name="Content Placeholder 2"/>
          <p:cNvSpPr>
            <a:spLocks noGrp="1"/>
          </p:cNvSpPr>
          <p:nvPr>
            <p:ph idx="1"/>
          </p:nvPr>
        </p:nvSpPr>
        <p:spPr/>
        <p:txBody>
          <a:bodyPr/>
          <a:lstStyle/>
          <a:p>
            <a:r>
              <a:rPr lang="en-US" dirty="0"/>
              <a:t>Using the common notation of </a:t>
            </a:r>
            <a:r>
              <a:rPr lang="en-US" i="1" dirty="0"/>
              <a:t>a</a:t>
            </a:r>
            <a:r>
              <a:rPr lang="en-US" dirty="0"/>
              <a:t>(</a:t>
            </a:r>
            <a:r>
              <a:rPr lang="en-US" i="1" dirty="0"/>
              <a:t>t</a:t>
            </a:r>
            <a:r>
              <a:rPr lang="en-US" dirty="0"/>
              <a:t>) for the acceleration function, once again with the help of the definition of the derivative we obtain</a:t>
            </a:r>
          </a:p>
          <a:p>
            <a:endParaRPr lang="en-US" dirty="0"/>
          </a:p>
        </p:txBody>
      </p:sp>
      <p:graphicFrame>
        <p:nvGraphicFramePr>
          <p:cNvPr id="143363" name="Object 3"/>
          <p:cNvGraphicFramePr>
            <a:graphicFrameLocks noChangeAspect="1"/>
          </p:cNvGraphicFramePr>
          <p:nvPr/>
        </p:nvGraphicFramePr>
        <p:xfrm>
          <a:off x="1295400" y="2703606"/>
          <a:ext cx="1638300" cy="469900"/>
        </p:xfrm>
        <a:graphic>
          <a:graphicData uri="http://schemas.openxmlformats.org/presentationml/2006/ole">
            <mc:AlternateContent xmlns:mc="http://schemas.openxmlformats.org/markup-compatibility/2006">
              <mc:Choice xmlns:v="urn:schemas-microsoft-com:vml" Requires="v">
                <p:oleObj name="Equation" r:id="rId2" imgW="1638300" imgH="469900" progId="Equation.DSMT4">
                  <p:embed/>
                </p:oleObj>
              </mc:Choice>
              <mc:Fallback>
                <p:oleObj name="Equation" r:id="rId2" imgW="1638300" imgH="469900" progId="Equation.DSMT4">
                  <p:embed/>
                  <p:pic>
                    <p:nvPicPr>
                      <p:cNvPr id="0" name="Picture 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03606"/>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4" name="Object 4"/>
          <p:cNvGraphicFramePr>
            <a:graphicFrameLocks noChangeAspect="1"/>
          </p:cNvGraphicFramePr>
          <p:nvPr/>
        </p:nvGraphicFramePr>
        <p:xfrm>
          <a:off x="1991659" y="3251431"/>
          <a:ext cx="2311400" cy="838200"/>
        </p:xfrm>
        <a:graphic>
          <a:graphicData uri="http://schemas.openxmlformats.org/presentationml/2006/ole">
            <mc:AlternateContent xmlns:mc="http://schemas.openxmlformats.org/markup-compatibility/2006">
              <mc:Choice xmlns:v="urn:schemas-microsoft-com:vml" Requires="v">
                <p:oleObj name="Equation" r:id="rId4" imgW="2311400" imgH="838200" progId="Equation.DSMT4">
                  <p:embed/>
                </p:oleObj>
              </mc:Choice>
              <mc:Fallback>
                <p:oleObj name="Equation" r:id="rId4" imgW="2311400" imgH="838200" progId="Equation.DSMT4">
                  <p:embed/>
                  <p:pic>
                    <p:nvPicPr>
                      <p:cNvPr id="0" name="Picture 2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1659" y="3251431"/>
                        <a:ext cx="231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5" name="Object 5"/>
          <p:cNvGraphicFramePr>
            <a:graphicFrameLocks noChangeAspect="1"/>
          </p:cNvGraphicFramePr>
          <p:nvPr/>
        </p:nvGraphicFramePr>
        <p:xfrm>
          <a:off x="2061882" y="4194161"/>
          <a:ext cx="5143500" cy="939800"/>
        </p:xfrm>
        <a:graphic>
          <a:graphicData uri="http://schemas.openxmlformats.org/presentationml/2006/ole">
            <mc:AlternateContent xmlns:mc="http://schemas.openxmlformats.org/markup-compatibility/2006">
              <mc:Choice xmlns:v="urn:schemas-microsoft-com:vml" Requires="v">
                <p:oleObj name="Equation" r:id="rId6" imgW="5143500" imgH="939800" progId="Equation.DSMT4">
                  <p:embed/>
                </p:oleObj>
              </mc:Choice>
              <mc:Fallback>
                <p:oleObj name="Equation" r:id="rId6" imgW="5143500" imgH="939800" progId="Equation.DSMT4">
                  <p:embed/>
                  <p:pic>
                    <p:nvPicPr>
                      <p:cNvPr id="0" name="Picture 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1882" y="4194161"/>
                        <a:ext cx="5143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6" name="Object 6"/>
          <p:cNvGraphicFramePr>
            <a:graphicFrameLocks noChangeAspect="1"/>
          </p:cNvGraphicFramePr>
          <p:nvPr/>
        </p:nvGraphicFramePr>
        <p:xfrm>
          <a:off x="2079812" y="5118847"/>
          <a:ext cx="1549400" cy="838200"/>
        </p:xfrm>
        <a:graphic>
          <a:graphicData uri="http://schemas.openxmlformats.org/presentationml/2006/ole">
            <mc:AlternateContent xmlns:mc="http://schemas.openxmlformats.org/markup-compatibility/2006">
              <mc:Choice xmlns:v="urn:schemas-microsoft-com:vml" Requires="v">
                <p:oleObj name="Equation" r:id="rId8" imgW="1549400" imgH="838200" progId="Equation.DSMT4">
                  <p:embed/>
                </p:oleObj>
              </mc:Choice>
              <mc:Fallback>
                <p:oleObj name="Equation" r:id="rId8" imgW="1549400" imgH="838200" progId="Equation.DSMT4">
                  <p:embed/>
                  <p:pic>
                    <p:nvPicPr>
                      <p:cNvPr id="0" name="Picture 2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812" y="5118847"/>
                        <a:ext cx="154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7" name="Object 7"/>
          <p:cNvGraphicFramePr>
            <a:graphicFrameLocks noChangeAspect="1"/>
          </p:cNvGraphicFramePr>
          <p:nvPr>
            <p:extLst>
              <p:ext uri="{D42A27DB-BD31-4B8C-83A1-F6EECF244321}">
                <p14:modId xmlns:p14="http://schemas.microsoft.com/office/powerpoint/2010/main" val="1308820995"/>
              </p:ext>
            </p:extLst>
          </p:nvPr>
        </p:nvGraphicFramePr>
        <p:xfrm>
          <a:off x="3747247" y="5362561"/>
          <a:ext cx="1638300" cy="469900"/>
        </p:xfrm>
        <a:graphic>
          <a:graphicData uri="http://schemas.openxmlformats.org/presentationml/2006/ole">
            <mc:AlternateContent xmlns:mc="http://schemas.openxmlformats.org/markup-compatibility/2006">
              <mc:Choice xmlns:v="urn:schemas-microsoft-com:vml" Requires="v">
                <p:oleObj name="Equation" r:id="rId10" imgW="1638000" imgH="469800" progId="Equation.DSMT4">
                  <p:embed/>
                </p:oleObj>
              </mc:Choice>
              <mc:Fallback>
                <p:oleObj name="Equation" r:id="rId10" imgW="1638000" imgH="469800" progId="Equation.DSMT4">
                  <p:embed/>
                  <p:pic>
                    <p:nvPicPr>
                      <p:cNvPr id="0" name="Picture 2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7247" y="5362561"/>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 (cont.)</a:t>
            </a:r>
          </a:p>
        </p:txBody>
      </p:sp>
      <p:sp>
        <p:nvSpPr>
          <p:cNvPr id="3" name="Content Placeholder 2"/>
          <p:cNvSpPr>
            <a:spLocks noGrp="1"/>
          </p:cNvSpPr>
          <p:nvPr>
            <p:ph idx="1"/>
          </p:nvPr>
        </p:nvSpPr>
        <p:spPr/>
        <p:txBody>
          <a:bodyPr>
            <a:normAutofit/>
          </a:bodyPr>
          <a:lstStyle/>
          <a:p>
            <a:r>
              <a:rPr lang="en-US" dirty="0"/>
              <a:t>What this means is that the tennis ball’s acceleration is constant; that is,</a:t>
            </a:r>
          </a:p>
          <a:p>
            <a:endParaRPr lang="en-US" dirty="0"/>
          </a:p>
          <a:p>
            <a:r>
              <a:rPr lang="en-US" dirty="0"/>
              <a:t>The reason for the negative sign is our convention of treating “upward” velocities as positive, but in many contexts, the negative sign can be omitted. In fact, any falling object that is under the influence of gravity only (that is, all other forces including air resistance are negligible) moves at the same constant acceleration.</a:t>
            </a:r>
          </a:p>
        </p:txBody>
      </p:sp>
      <p:graphicFrame>
        <p:nvGraphicFramePr>
          <p:cNvPr id="144386" name="Object 2"/>
          <p:cNvGraphicFramePr>
            <a:graphicFrameLocks noChangeAspect="1"/>
          </p:cNvGraphicFramePr>
          <p:nvPr>
            <p:extLst>
              <p:ext uri="{D42A27DB-BD31-4B8C-83A1-F6EECF244321}">
                <p14:modId xmlns:p14="http://schemas.microsoft.com/office/powerpoint/2010/main" val="3235540663"/>
              </p:ext>
            </p:extLst>
          </p:nvPr>
        </p:nvGraphicFramePr>
        <p:xfrm>
          <a:off x="3206750" y="2257425"/>
          <a:ext cx="2273300" cy="482600"/>
        </p:xfrm>
        <a:graphic>
          <a:graphicData uri="http://schemas.openxmlformats.org/presentationml/2006/ole">
            <mc:AlternateContent xmlns:mc="http://schemas.openxmlformats.org/markup-compatibility/2006">
              <mc:Choice xmlns:v="urn:schemas-microsoft-com:vml" Requires="v">
                <p:oleObj name="Equation" r:id="rId2" imgW="2273040" imgH="482400" progId="Equation.DSMT4">
                  <p:embed/>
                </p:oleObj>
              </mc:Choice>
              <mc:Fallback>
                <p:oleObj name="Equation" r:id="rId2" imgW="2273040" imgH="482400" progId="Equation.DSMT4">
                  <p:embed/>
                  <p:pic>
                    <p:nvPicPr>
                      <p:cNvPr id="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2257425"/>
                        <a:ext cx="227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 (cont.)</a:t>
            </a:r>
          </a:p>
        </p:txBody>
      </p:sp>
      <p:sp>
        <p:nvSpPr>
          <p:cNvPr id="3" name="Content Placeholder 2"/>
          <p:cNvSpPr>
            <a:spLocks noGrp="1"/>
          </p:cNvSpPr>
          <p:nvPr>
            <p:ph idx="1"/>
          </p:nvPr>
        </p:nvSpPr>
        <p:spPr>
          <a:xfrm>
            <a:off x="457200" y="1219200"/>
            <a:ext cx="8229600" cy="4572000"/>
          </a:xfrm>
        </p:spPr>
        <p:txBody>
          <a:bodyPr>
            <a:normAutofit/>
          </a:bodyPr>
          <a:lstStyle/>
          <a:p>
            <a:r>
              <a:rPr lang="en-US" dirty="0"/>
              <a:t>This law of nature was discovered by Galileo Galilei (1564–1642) who was the first scientist to claim that in the absence of air resistance, </a:t>
            </a:r>
            <a:r>
              <a:rPr lang="en-US" i="1" dirty="0"/>
              <a:t>all</a:t>
            </a:r>
            <a:r>
              <a:rPr lang="en-US" dirty="0"/>
              <a:t> objects fall with the </a:t>
            </a:r>
            <a:r>
              <a:rPr lang="en-US" i="1" dirty="0"/>
              <a:t>same </a:t>
            </a:r>
            <a:r>
              <a:rPr lang="en-US" dirty="0"/>
              <a:t>constant acceleration, </a:t>
            </a:r>
            <a:r>
              <a:rPr lang="en-US" i="1" dirty="0"/>
              <a:t>anywhere</a:t>
            </a:r>
            <a:r>
              <a:rPr lang="en-US" dirty="0"/>
              <a:t> on the Earth. This constant acceleration caused by gravity is denoted by </a:t>
            </a:r>
            <a:r>
              <a:rPr lang="en-US" i="1" dirty="0"/>
              <a:t>g</a:t>
            </a:r>
            <a:r>
              <a:rPr lang="en-US" dirty="0"/>
              <a:t>, and if we exit the specific context of our problem for a moment and omit the negative sign, we have</a:t>
            </a:r>
          </a:p>
          <a:p>
            <a:endParaRPr lang="en-US" dirty="0"/>
          </a:p>
          <a:p>
            <a:r>
              <a:rPr lang="en-US" dirty="0"/>
              <a:t>or using metric units,</a:t>
            </a:r>
          </a:p>
          <a:p>
            <a:endParaRPr lang="en-US" dirty="0"/>
          </a:p>
        </p:txBody>
      </p:sp>
      <p:graphicFrame>
        <p:nvGraphicFramePr>
          <p:cNvPr id="181249" name="Object 1"/>
          <p:cNvGraphicFramePr>
            <a:graphicFrameLocks noChangeAspect="1"/>
          </p:cNvGraphicFramePr>
          <p:nvPr>
            <p:extLst>
              <p:ext uri="{D42A27DB-BD31-4B8C-83A1-F6EECF244321}">
                <p14:modId xmlns:p14="http://schemas.microsoft.com/office/powerpoint/2010/main" val="2312580607"/>
              </p:ext>
            </p:extLst>
          </p:nvPr>
        </p:nvGraphicFramePr>
        <p:xfrm>
          <a:off x="3575050" y="4330700"/>
          <a:ext cx="1689100" cy="469900"/>
        </p:xfrm>
        <a:graphic>
          <a:graphicData uri="http://schemas.openxmlformats.org/presentationml/2006/ole">
            <mc:AlternateContent xmlns:mc="http://schemas.openxmlformats.org/markup-compatibility/2006">
              <mc:Choice xmlns:v="urn:schemas-microsoft-com:vml" Requires="v">
                <p:oleObj name="Equation" r:id="rId2" imgW="1688760" imgH="469800" progId="Equation.DSMT4">
                  <p:embed/>
                </p:oleObj>
              </mc:Choice>
              <mc:Fallback>
                <p:oleObj name="Equation" r:id="rId2" imgW="1688760" imgH="469800" progId="Equation.DSMT4">
                  <p:embed/>
                  <p:pic>
                    <p:nvPicPr>
                      <p:cNvPr id="0"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4330700"/>
                        <a:ext cx="168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66253441"/>
              </p:ext>
            </p:extLst>
          </p:nvPr>
        </p:nvGraphicFramePr>
        <p:xfrm>
          <a:off x="3505200" y="5321300"/>
          <a:ext cx="1790700" cy="469900"/>
        </p:xfrm>
        <a:graphic>
          <a:graphicData uri="http://schemas.openxmlformats.org/presentationml/2006/ole">
            <mc:AlternateContent xmlns:mc="http://schemas.openxmlformats.org/markup-compatibility/2006">
              <mc:Choice xmlns:v="urn:schemas-microsoft-com:vml" Requires="v">
                <p:oleObj name="Equation" r:id="rId4" imgW="1790700" imgH="469900" progId="Equation.DSMT4">
                  <p:embed/>
                </p:oleObj>
              </mc:Choice>
              <mc:Fallback>
                <p:oleObj name="Equation" r:id="rId4" imgW="1790700" imgH="469900" progId="Equation.DSMT4">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3213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 (cont.)</a:t>
            </a:r>
          </a:p>
        </p:txBody>
      </p:sp>
      <p:sp>
        <p:nvSpPr>
          <p:cNvPr id="3" name="Content Placeholder 2"/>
          <p:cNvSpPr>
            <a:spLocks noGrp="1"/>
          </p:cNvSpPr>
          <p:nvPr>
            <p:ph idx="1"/>
          </p:nvPr>
        </p:nvSpPr>
        <p:spPr/>
        <p:txBody>
          <a:bodyPr>
            <a:normAutofit/>
          </a:bodyPr>
          <a:lstStyle/>
          <a:p>
            <a:pPr>
              <a:lnSpc>
                <a:spcPct val="110000"/>
              </a:lnSpc>
            </a:pPr>
            <a:r>
              <a:rPr lang="en-US" dirty="0"/>
              <a:t>One way to remember the constant accelerating action of gravity is to note that its effect is to “add” to the velocity of a falling object an “extra” downward velocity of 32 ft/s every second (or an “extra” downward            9.8 m/s every second if we are working with metric units).</a:t>
            </a:r>
          </a:p>
          <a:p>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Velocity and Acceleration Functions (cont.)</a:t>
            </a:r>
          </a:p>
        </p:txBody>
      </p:sp>
      <p:sp>
        <p:nvSpPr>
          <p:cNvPr id="3" name="Content Placeholder 2"/>
          <p:cNvSpPr>
            <a:spLocks noGrp="1"/>
          </p:cNvSpPr>
          <p:nvPr>
            <p:ph idx="1"/>
          </p:nvPr>
        </p:nvSpPr>
        <p:spPr/>
        <p:txBody>
          <a:bodyPr/>
          <a:lstStyle/>
          <a:p>
            <a:r>
              <a:rPr lang="en-US" dirty="0"/>
              <a:t>In conclusion, to answer our last question of the initial acceleration of the tennis ball, we note that since acceleration is constant and pointing downward,</a:t>
            </a:r>
          </a:p>
          <a:p>
            <a:endParaRPr lang="en-US" dirty="0"/>
          </a:p>
          <a:p>
            <a:r>
              <a:rPr lang="en-US" dirty="0"/>
              <a:t>and our solution is complete.</a:t>
            </a:r>
          </a:p>
        </p:txBody>
      </p:sp>
      <p:graphicFrame>
        <p:nvGraphicFramePr>
          <p:cNvPr id="146434" name="Object 2"/>
          <p:cNvGraphicFramePr>
            <a:graphicFrameLocks noChangeAspect="1"/>
          </p:cNvGraphicFramePr>
          <p:nvPr>
            <p:extLst>
              <p:ext uri="{D42A27DB-BD31-4B8C-83A1-F6EECF244321}">
                <p14:modId xmlns:p14="http://schemas.microsoft.com/office/powerpoint/2010/main" val="2623647873"/>
              </p:ext>
            </p:extLst>
          </p:nvPr>
        </p:nvGraphicFramePr>
        <p:xfrm>
          <a:off x="3429000" y="2690813"/>
          <a:ext cx="2349500" cy="495300"/>
        </p:xfrm>
        <a:graphic>
          <a:graphicData uri="http://schemas.openxmlformats.org/presentationml/2006/ole">
            <mc:AlternateContent xmlns:mc="http://schemas.openxmlformats.org/markup-compatibility/2006">
              <mc:Choice xmlns:v="urn:schemas-microsoft-com:vml" Requires="v">
                <p:oleObj name="Equation" r:id="rId2" imgW="2349360" imgH="495000" progId="Equation.DSMT4">
                  <p:embed/>
                </p:oleObj>
              </mc:Choice>
              <mc:Fallback>
                <p:oleObj name="Equation" r:id="rId2" imgW="2349360" imgH="495000" progId="Equation.DSMT4">
                  <p:embed/>
                  <p:pic>
                    <p:nvPicPr>
                      <p:cNvPr id="0" name="Picture 45"/>
                      <p:cNvPicPr>
                        <a:picLocks noChangeAspect="1" noChangeArrowheads="1"/>
                      </p:cNvPicPr>
                      <p:nvPr/>
                    </p:nvPicPr>
                    <p:blipFill>
                      <a:blip r:embed="rId3"/>
                      <a:srcRect/>
                      <a:stretch>
                        <a:fillRect/>
                      </a:stretch>
                    </p:blipFill>
                    <p:spPr bwMode="auto">
                      <a:xfrm>
                        <a:off x="3429000" y="2690813"/>
                        <a:ext cx="2349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p:sp>
        <p:nvSpPr>
          <p:cNvPr id="3" name="Content Placeholder 2"/>
          <p:cNvSpPr>
            <a:spLocks noGrp="1"/>
          </p:cNvSpPr>
          <p:nvPr>
            <p:ph idx="1"/>
          </p:nvPr>
        </p:nvSpPr>
        <p:spPr/>
        <p:txBody>
          <a:bodyPr/>
          <a:lstStyle/>
          <a:p>
            <a:r>
              <a:rPr lang="en-US" dirty="0"/>
              <a:t>Although it is seen less often, the third derivative of a position function </a:t>
            </a:r>
            <a:r>
              <a:rPr lang="en-US" i="1" dirty="0"/>
              <a:t>x</a:t>
            </a:r>
            <a:r>
              <a:rPr lang="en-US" dirty="0"/>
              <a:t>(</a:t>
            </a:r>
            <a:r>
              <a:rPr lang="en-US" i="1" dirty="0"/>
              <a:t>t</a:t>
            </a:r>
            <a:r>
              <a:rPr lang="en-US" dirty="0"/>
              <a:t>) also has a common name. Since a relatively large value (in magnitude) for             at a particular time </a:t>
            </a:r>
            <a:r>
              <a:rPr lang="en-US" i="1" dirty="0"/>
              <a:t>t</a:t>
            </a:r>
            <a:r>
              <a:rPr lang="en-US" dirty="0"/>
              <a:t> would mean a rapid change in the acceleration of the object, which corresponds to a very sudden change in the object’s position, the third derivative is sometimes called the </a:t>
            </a:r>
            <a:r>
              <a:rPr lang="en-US" b="1" dirty="0"/>
              <a:t>jerk</a:t>
            </a:r>
            <a:r>
              <a:rPr lang="en-US" dirty="0"/>
              <a:t>.</a:t>
            </a:r>
          </a:p>
        </p:txBody>
      </p:sp>
      <p:graphicFrame>
        <p:nvGraphicFramePr>
          <p:cNvPr id="215042" name="Object 2"/>
          <p:cNvGraphicFramePr>
            <a:graphicFrameLocks noChangeAspect="1"/>
          </p:cNvGraphicFramePr>
          <p:nvPr/>
        </p:nvGraphicFramePr>
        <p:xfrm>
          <a:off x="6309958" y="2187390"/>
          <a:ext cx="863600" cy="469900"/>
        </p:xfrm>
        <a:graphic>
          <a:graphicData uri="http://schemas.openxmlformats.org/presentationml/2006/ole">
            <mc:AlternateContent xmlns:mc="http://schemas.openxmlformats.org/markup-compatibility/2006">
              <mc:Choice xmlns:v="urn:schemas-microsoft-com:vml" Requires="v">
                <p:oleObj name="Equation" r:id="rId2" imgW="863280" imgH="469800" progId="Equation.DSMT4">
                  <p:embed/>
                </p:oleObj>
              </mc:Choice>
              <mc:Fallback>
                <p:oleObj name="Equation" r:id="rId2" imgW="863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958" y="2187390"/>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First, Second, and Third</a:t>
            </a:r>
            <a:br>
              <a:rPr lang="en-US" dirty="0"/>
            </a:br>
            <a:r>
              <a:rPr lang="en-US" dirty="0"/>
              <a:t>Derivatives of a Function</a:t>
            </a:r>
          </a:p>
        </p:txBody>
      </p:sp>
      <p:sp>
        <p:nvSpPr>
          <p:cNvPr id="3" name="Content Placeholder 2"/>
          <p:cNvSpPr>
            <a:spLocks noGrp="1"/>
          </p:cNvSpPr>
          <p:nvPr>
            <p:ph idx="1"/>
          </p:nvPr>
        </p:nvSpPr>
        <p:spPr/>
        <p:txBody>
          <a:bodyPr/>
          <a:lstStyle/>
          <a:p>
            <a:r>
              <a:rPr lang="en-US" dirty="0"/>
              <a:t>Find the first three derivatives of </a:t>
            </a:r>
          </a:p>
          <a:p>
            <a:r>
              <a:rPr lang="en-US" b="1" dirty="0"/>
              <a:t>Solution</a:t>
            </a:r>
          </a:p>
          <a:p>
            <a:r>
              <a:rPr lang="en-US" dirty="0"/>
              <a:t>We start by calculating </a:t>
            </a:r>
            <a:r>
              <a:rPr lang="en-US" i="1" dirty="0"/>
              <a:t>f′</a:t>
            </a:r>
            <a:r>
              <a:rPr lang="en-US" dirty="0"/>
              <a:t> using the definition.</a:t>
            </a:r>
          </a:p>
        </p:txBody>
      </p:sp>
      <p:graphicFrame>
        <p:nvGraphicFramePr>
          <p:cNvPr id="147458" name="Object 2"/>
          <p:cNvGraphicFramePr>
            <a:graphicFrameLocks noChangeAspect="1"/>
          </p:cNvGraphicFramePr>
          <p:nvPr>
            <p:extLst>
              <p:ext uri="{D42A27DB-BD31-4B8C-83A1-F6EECF244321}">
                <p14:modId xmlns:p14="http://schemas.microsoft.com/office/powerpoint/2010/main" val="1431261888"/>
              </p:ext>
            </p:extLst>
          </p:nvPr>
        </p:nvGraphicFramePr>
        <p:xfrm>
          <a:off x="5346700" y="1325563"/>
          <a:ext cx="2755900" cy="482600"/>
        </p:xfrm>
        <a:graphic>
          <a:graphicData uri="http://schemas.openxmlformats.org/presentationml/2006/ole">
            <mc:AlternateContent xmlns:mc="http://schemas.openxmlformats.org/markup-compatibility/2006">
              <mc:Choice xmlns:v="urn:schemas-microsoft-com:vml" Requires="v">
                <p:oleObj name="Equation" r:id="rId2" imgW="2755800" imgH="482400" progId="Equation.DSMT4">
                  <p:embed/>
                </p:oleObj>
              </mc:Choice>
              <mc:Fallback>
                <p:oleObj name="Equation" r:id="rId2" imgW="2755800" imgH="482400" progId="Equation.DSMT4">
                  <p:embed/>
                  <p:pic>
                    <p:nvPicPr>
                      <p:cNvPr id="0" name="Picture 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1325563"/>
                        <a:ext cx="275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0" name="Object 4"/>
          <p:cNvGraphicFramePr>
            <a:graphicFrameLocks noChangeAspect="1"/>
          </p:cNvGraphicFramePr>
          <p:nvPr/>
        </p:nvGraphicFramePr>
        <p:xfrm>
          <a:off x="812800" y="3041650"/>
          <a:ext cx="7429500" cy="1092200"/>
        </p:xfrm>
        <a:graphic>
          <a:graphicData uri="http://schemas.openxmlformats.org/presentationml/2006/ole">
            <mc:AlternateContent xmlns:mc="http://schemas.openxmlformats.org/markup-compatibility/2006">
              <mc:Choice xmlns:v="urn:schemas-microsoft-com:vml" Requires="v">
                <p:oleObj name="Equation" r:id="rId4" imgW="7429320" imgH="1091880" progId="Equation.DSMT4">
                  <p:embed/>
                </p:oleObj>
              </mc:Choice>
              <mc:Fallback>
                <p:oleObj name="Equation" r:id="rId4" imgW="7429320" imgH="1091880" progId="Equation.DSMT4">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3041650"/>
                        <a:ext cx="7429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nvGraphicFramePr>
        <p:xfrm>
          <a:off x="1677147" y="4313403"/>
          <a:ext cx="4965700" cy="952500"/>
        </p:xfrm>
        <a:graphic>
          <a:graphicData uri="http://schemas.openxmlformats.org/presentationml/2006/ole">
            <mc:AlternateContent xmlns:mc="http://schemas.openxmlformats.org/markup-compatibility/2006">
              <mc:Choice xmlns:v="urn:schemas-microsoft-com:vml" Requires="v">
                <p:oleObj name="Equation" r:id="rId6" imgW="4965700" imgH="952500" progId="Equation.DSMT4">
                  <p:embed/>
                </p:oleObj>
              </mc:Choice>
              <mc:Fallback>
                <p:oleObj name="Equation" r:id="rId6" imgW="4965700" imgH="952500" progId="Equation.DSMT4">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147" y="4313403"/>
                        <a:ext cx="4965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74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7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p:sp>
        <p:nvSpPr>
          <p:cNvPr id="3" name="Content Placeholder 2"/>
          <p:cNvSpPr>
            <a:spLocks noGrp="1"/>
          </p:cNvSpPr>
          <p:nvPr>
            <p:ph idx="1"/>
          </p:nvPr>
        </p:nvSpPr>
        <p:spPr/>
        <p:txBody>
          <a:bodyPr/>
          <a:lstStyle/>
          <a:p>
            <a:r>
              <a:rPr lang="en-US" dirty="0"/>
              <a:t>This is our definition of the </a:t>
            </a:r>
            <a:r>
              <a:rPr lang="en-US" i="1" dirty="0"/>
              <a:t>derivative of f at c</a:t>
            </a:r>
            <a:r>
              <a:rPr lang="en-US" dirty="0"/>
              <a:t>, and we quickly extend it to all points </a:t>
            </a:r>
            <a:r>
              <a:rPr lang="en-US" i="1" dirty="0"/>
              <a:t>x</a:t>
            </a:r>
            <a:r>
              <a:rPr lang="en-US" dirty="0"/>
              <a:t> at which a similar limit exists to define the </a:t>
            </a:r>
            <a:r>
              <a:rPr lang="en-US" i="1" dirty="0"/>
              <a:t>derivative of f</a:t>
            </a:r>
            <a:r>
              <a:rPr lang="en-US" dirty="0"/>
              <a:t> as the function whose value at </a:t>
            </a:r>
            <a:r>
              <a:rPr lang="en-US" i="1" dirty="0"/>
              <a:t>x</a:t>
            </a:r>
            <a:r>
              <a:rPr lang="en-US" dirty="0"/>
              <a:t> is given by</a:t>
            </a:r>
          </a:p>
        </p:txBody>
      </p:sp>
      <p:graphicFrame>
        <p:nvGraphicFramePr>
          <p:cNvPr id="203778" name="Object 2"/>
          <p:cNvGraphicFramePr>
            <a:graphicFrameLocks noChangeAspect="1"/>
          </p:cNvGraphicFramePr>
          <p:nvPr/>
        </p:nvGraphicFramePr>
        <p:xfrm>
          <a:off x="2635250" y="3238500"/>
          <a:ext cx="3873500" cy="876300"/>
        </p:xfrm>
        <a:graphic>
          <a:graphicData uri="http://schemas.openxmlformats.org/presentationml/2006/ole">
            <mc:AlternateContent xmlns:mc="http://schemas.openxmlformats.org/markup-compatibility/2006">
              <mc:Choice xmlns:v="urn:schemas-microsoft-com:vml" Requires="v">
                <p:oleObj name="Equation" r:id="rId2" imgW="3873240" imgH="876240" progId="Equation.DSMT4">
                  <p:embed/>
                </p:oleObj>
              </mc:Choice>
              <mc:Fallback>
                <p:oleObj name="Equation" r:id="rId2" imgW="387324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3238500"/>
                        <a:ext cx="3873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48484" name="Object 4"/>
          <p:cNvGraphicFramePr>
            <a:graphicFrameLocks noChangeAspect="1"/>
          </p:cNvGraphicFramePr>
          <p:nvPr/>
        </p:nvGraphicFramePr>
        <p:xfrm>
          <a:off x="5473700" y="1536700"/>
          <a:ext cx="3022600" cy="558800"/>
        </p:xfrm>
        <a:graphic>
          <a:graphicData uri="http://schemas.openxmlformats.org/presentationml/2006/ole">
            <mc:AlternateContent xmlns:mc="http://schemas.openxmlformats.org/markup-compatibility/2006">
              <mc:Choice xmlns:v="urn:schemas-microsoft-com:vml" Requires="v">
                <p:oleObj name="Equation" r:id="rId2" imgW="3022600" imgH="558800" progId="Equation.DSMT4">
                  <p:embed/>
                </p:oleObj>
              </mc:Choice>
              <mc:Fallback>
                <p:oleObj name="Equation" r:id="rId2" imgW="3022600" imgH="558800" progId="Equation.DSMT4">
                  <p:embed/>
                  <p:pic>
                    <p:nvPicPr>
                      <p:cNvPr id="0" name="Picture 3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700" y="1536700"/>
                        <a:ext cx="3022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5"/>
          <p:cNvGraphicFramePr>
            <a:graphicFrameLocks noChangeAspect="1"/>
          </p:cNvGraphicFramePr>
          <p:nvPr>
            <p:extLst>
              <p:ext uri="{D42A27DB-BD31-4B8C-83A1-F6EECF244321}">
                <p14:modId xmlns:p14="http://schemas.microsoft.com/office/powerpoint/2010/main" val="170605983"/>
              </p:ext>
            </p:extLst>
          </p:nvPr>
        </p:nvGraphicFramePr>
        <p:xfrm>
          <a:off x="6629400" y="2895600"/>
          <a:ext cx="2082800" cy="241300"/>
        </p:xfrm>
        <a:graphic>
          <a:graphicData uri="http://schemas.openxmlformats.org/presentationml/2006/ole">
            <mc:AlternateContent xmlns:mc="http://schemas.openxmlformats.org/markup-compatibility/2006">
              <mc:Choice xmlns:v="urn:schemas-microsoft-com:vml" Requires="v">
                <p:oleObj name="Equation" r:id="rId4" imgW="2082800" imgH="241300" progId="Equation.DSMT4">
                  <p:embed/>
                </p:oleObj>
              </mc:Choice>
              <mc:Fallback>
                <p:oleObj name="Equation" r:id="rId4" imgW="2082800" imgH="241300" progId="Equation.DSMT4">
                  <p:embed/>
                  <p:pic>
                    <p:nvPicPr>
                      <p:cNvPr id="0" name="Picture 3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895600"/>
                        <a:ext cx="2082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5702300" y="4495800"/>
          <a:ext cx="2895600" cy="838200"/>
        </p:xfrm>
        <a:graphic>
          <a:graphicData uri="http://schemas.openxmlformats.org/presentationml/2006/ole">
            <mc:AlternateContent xmlns:mc="http://schemas.openxmlformats.org/markup-compatibility/2006">
              <mc:Choice xmlns:v="urn:schemas-microsoft-com:vml" Requires="v">
                <p:oleObj name="Equation" r:id="rId6" imgW="2895600" imgH="838200" progId="Equation.DSMT4">
                  <p:embed/>
                </p:oleObj>
              </mc:Choice>
              <mc:Fallback>
                <p:oleObj name="Equation" r:id="rId6" imgW="2895600" imgH="838200" progId="Equation.DSMT4">
                  <p:embed/>
                  <p:pic>
                    <p:nvPicPr>
                      <p:cNvPr id="0" name="Picture 3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2300" y="4495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7" name="Object 7"/>
          <p:cNvGraphicFramePr>
            <a:graphicFrameLocks noChangeAspect="1"/>
          </p:cNvGraphicFramePr>
          <p:nvPr/>
        </p:nvGraphicFramePr>
        <p:xfrm>
          <a:off x="803031" y="1230924"/>
          <a:ext cx="3708400" cy="1079500"/>
        </p:xfrm>
        <a:graphic>
          <a:graphicData uri="http://schemas.openxmlformats.org/presentationml/2006/ole">
            <mc:AlternateContent xmlns:mc="http://schemas.openxmlformats.org/markup-compatibility/2006">
              <mc:Choice xmlns:v="urn:schemas-microsoft-com:vml" Requires="v">
                <p:oleObj name="Equation" r:id="rId8" imgW="3708400" imgH="1079500" progId="Equation.DSMT4">
                  <p:embed/>
                </p:oleObj>
              </mc:Choice>
              <mc:Fallback>
                <p:oleObj name="Equation" r:id="rId8" imgW="3708400" imgH="1079500" progId="Equation.DSMT4">
                  <p:embed/>
                  <p:pic>
                    <p:nvPicPr>
                      <p:cNvPr id="0" name="Picture 3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031" y="1230924"/>
                        <a:ext cx="3708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8" name="Object 8"/>
          <p:cNvGraphicFramePr>
            <a:graphicFrameLocks noChangeAspect="1"/>
          </p:cNvGraphicFramePr>
          <p:nvPr/>
        </p:nvGraphicFramePr>
        <p:xfrm>
          <a:off x="814754" y="2444262"/>
          <a:ext cx="5410200" cy="977900"/>
        </p:xfrm>
        <a:graphic>
          <a:graphicData uri="http://schemas.openxmlformats.org/presentationml/2006/ole">
            <mc:AlternateContent xmlns:mc="http://schemas.openxmlformats.org/markup-compatibility/2006">
              <mc:Choice xmlns:v="urn:schemas-microsoft-com:vml" Requires="v">
                <p:oleObj name="Equation" r:id="rId10" imgW="5410200" imgH="977900" progId="Equation.DSMT4">
                  <p:embed/>
                </p:oleObj>
              </mc:Choice>
              <mc:Fallback>
                <p:oleObj name="Equation" r:id="rId10" imgW="5410200" imgH="977900" progId="Equation.DSMT4">
                  <p:embed/>
                  <p:pic>
                    <p:nvPicPr>
                      <p:cNvPr id="0" name="Picture 3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754" y="2444262"/>
                        <a:ext cx="541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9" name="Object 9"/>
          <p:cNvGraphicFramePr>
            <a:graphicFrameLocks noChangeAspect="1"/>
          </p:cNvGraphicFramePr>
          <p:nvPr/>
        </p:nvGraphicFramePr>
        <p:xfrm>
          <a:off x="814754" y="3569678"/>
          <a:ext cx="3898900" cy="889000"/>
        </p:xfrm>
        <a:graphic>
          <a:graphicData uri="http://schemas.openxmlformats.org/presentationml/2006/ole">
            <mc:AlternateContent xmlns:mc="http://schemas.openxmlformats.org/markup-compatibility/2006">
              <mc:Choice xmlns:v="urn:schemas-microsoft-com:vml" Requires="v">
                <p:oleObj name="Equation" r:id="rId12" imgW="3898900" imgH="889000" progId="Equation.DSMT4">
                  <p:embed/>
                </p:oleObj>
              </mc:Choice>
              <mc:Fallback>
                <p:oleObj name="Equation" r:id="rId12" imgW="3898900" imgH="889000" progId="Equation.DSMT4">
                  <p:embed/>
                  <p:pic>
                    <p:nvPicPr>
                      <p:cNvPr id="0" name="Picture 35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4754" y="3569678"/>
                        <a:ext cx="3898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0" name="Object 10"/>
          <p:cNvGraphicFramePr>
            <a:graphicFrameLocks noChangeAspect="1"/>
          </p:cNvGraphicFramePr>
          <p:nvPr/>
        </p:nvGraphicFramePr>
        <p:xfrm>
          <a:off x="814754" y="4601308"/>
          <a:ext cx="3619500" cy="622300"/>
        </p:xfrm>
        <a:graphic>
          <a:graphicData uri="http://schemas.openxmlformats.org/presentationml/2006/ole">
            <mc:AlternateContent xmlns:mc="http://schemas.openxmlformats.org/markup-compatibility/2006">
              <mc:Choice xmlns:v="urn:schemas-microsoft-com:vml" Requires="v">
                <p:oleObj name="Equation" r:id="rId14" imgW="3619500" imgH="622300" progId="Equation.DSMT4">
                  <p:embed/>
                </p:oleObj>
              </mc:Choice>
              <mc:Fallback>
                <p:oleObj name="Equation" r:id="rId14" imgW="3619500" imgH="622300" progId="Equation.DSMT4">
                  <p:embed/>
                  <p:pic>
                    <p:nvPicPr>
                      <p:cNvPr id="0" name="Picture 35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4754" y="4601308"/>
                        <a:ext cx="3619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1" name="Object 11"/>
          <p:cNvGraphicFramePr>
            <a:graphicFrameLocks noChangeAspect="1"/>
          </p:cNvGraphicFramePr>
          <p:nvPr/>
        </p:nvGraphicFramePr>
        <p:xfrm>
          <a:off x="814754" y="5363308"/>
          <a:ext cx="1270000" cy="381000"/>
        </p:xfrm>
        <a:graphic>
          <a:graphicData uri="http://schemas.openxmlformats.org/presentationml/2006/ole">
            <mc:AlternateContent xmlns:mc="http://schemas.openxmlformats.org/markup-compatibility/2006">
              <mc:Choice xmlns:v="urn:schemas-microsoft-com:vml" Requires="v">
                <p:oleObj name="Equation" r:id="rId16" imgW="1269449" imgH="380835" progId="Equation.DSMT4">
                  <p:embed/>
                </p:oleObj>
              </mc:Choice>
              <mc:Fallback>
                <p:oleObj name="Equation" r:id="rId16" imgW="1269449" imgH="380835" progId="Equation.DSMT4">
                  <p:embed/>
                  <p:pic>
                    <p:nvPicPr>
                      <p:cNvPr id="0" name="Picture 35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4754" y="5363308"/>
                        <a:ext cx="127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84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84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r>
              <a:rPr lang="en-US" dirty="0"/>
              <a:t>Notice that the derivative of the given cubic polynomial is a quadratic function. Next, knowing that</a:t>
            </a:r>
          </a:p>
          <a:p>
            <a:endParaRPr lang="en-US" dirty="0"/>
          </a:p>
          <a:p>
            <a:endParaRPr lang="en-US" dirty="0"/>
          </a:p>
          <a:p>
            <a:r>
              <a:rPr lang="en-US" dirty="0"/>
              <a:t>we obtain the second derivative of </a:t>
            </a:r>
            <a:r>
              <a:rPr lang="en-US" i="1" dirty="0"/>
              <a:t>f</a:t>
            </a:r>
            <a:r>
              <a:rPr lang="en-US" dirty="0"/>
              <a:t> as follows.</a:t>
            </a:r>
          </a:p>
        </p:txBody>
      </p:sp>
      <p:graphicFrame>
        <p:nvGraphicFramePr>
          <p:cNvPr id="149506" name="Object 2"/>
          <p:cNvGraphicFramePr>
            <a:graphicFrameLocks noChangeAspect="1"/>
          </p:cNvGraphicFramePr>
          <p:nvPr>
            <p:extLst>
              <p:ext uri="{D42A27DB-BD31-4B8C-83A1-F6EECF244321}">
                <p14:modId xmlns:p14="http://schemas.microsoft.com/office/powerpoint/2010/main" val="3896899323"/>
              </p:ext>
            </p:extLst>
          </p:nvPr>
        </p:nvGraphicFramePr>
        <p:xfrm>
          <a:off x="3143250" y="2322513"/>
          <a:ext cx="2489200" cy="838200"/>
        </p:xfrm>
        <a:graphic>
          <a:graphicData uri="http://schemas.openxmlformats.org/presentationml/2006/ole">
            <mc:AlternateContent xmlns:mc="http://schemas.openxmlformats.org/markup-compatibility/2006">
              <mc:Choice xmlns:v="urn:schemas-microsoft-com:vml" Requires="v">
                <p:oleObj name="Equation" r:id="rId2" imgW="2489040" imgH="838080" progId="Equation.DSMT4">
                  <p:embed/>
                </p:oleObj>
              </mc:Choice>
              <mc:Fallback>
                <p:oleObj name="Equation" r:id="rId2" imgW="2489040" imgH="838080" progId="Equation.DSMT4">
                  <p:embed/>
                  <p:pic>
                    <p:nvPicPr>
                      <p:cNvPr id="0" name="Picture 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322513"/>
                        <a:ext cx="248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50533" name="Object 5"/>
          <p:cNvGraphicFramePr>
            <a:graphicFrameLocks noChangeAspect="1"/>
          </p:cNvGraphicFramePr>
          <p:nvPr/>
        </p:nvGraphicFramePr>
        <p:xfrm>
          <a:off x="6242050" y="3862236"/>
          <a:ext cx="2476500" cy="774700"/>
        </p:xfrm>
        <a:graphic>
          <a:graphicData uri="http://schemas.openxmlformats.org/presentationml/2006/ole">
            <mc:AlternateContent xmlns:mc="http://schemas.openxmlformats.org/markup-compatibility/2006">
              <mc:Choice xmlns:v="urn:schemas-microsoft-com:vml" Requires="v">
                <p:oleObj name="Equation" r:id="rId2" imgW="2476500" imgH="774700" progId="Equation.DSMT4">
                  <p:embed/>
                </p:oleObj>
              </mc:Choice>
              <mc:Fallback>
                <p:oleObj name="Equation" r:id="rId2" imgW="2476500" imgH="774700" progId="Equation.DSMT4">
                  <p:embed/>
                  <p:pic>
                    <p:nvPicPr>
                      <p:cNvPr id="0" name="Picture 2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3862236"/>
                        <a:ext cx="24765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6" name="Object 8"/>
          <p:cNvGraphicFramePr>
            <a:graphicFrameLocks noChangeAspect="1"/>
          </p:cNvGraphicFramePr>
          <p:nvPr/>
        </p:nvGraphicFramePr>
        <p:xfrm>
          <a:off x="1740877" y="2514600"/>
          <a:ext cx="2870200" cy="952500"/>
        </p:xfrm>
        <a:graphic>
          <a:graphicData uri="http://schemas.openxmlformats.org/presentationml/2006/ole">
            <mc:AlternateContent xmlns:mc="http://schemas.openxmlformats.org/markup-compatibility/2006">
              <mc:Choice xmlns:v="urn:schemas-microsoft-com:vml" Requires="v">
                <p:oleObj name="Equation" r:id="rId4" imgW="2870200" imgH="952500" progId="Equation.DSMT4">
                  <p:embed/>
                </p:oleObj>
              </mc:Choice>
              <mc:Fallback>
                <p:oleObj name="Equation" r:id="rId4" imgW="2870200" imgH="952500" progId="Equation.DSMT4">
                  <p:embed/>
                  <p:pic>
                    <p:nvPicPr>
                      <p:cNvPr id="0" name="Picture 2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877" y="2514600"/>
                        <a:ext cx="2870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7" name="Object 9"/>
          <p:cNvGraphicFramePr>
            <a:graphicFrameLocks noChangeAspect="1"/>
          </p:cNvGraphicFramePr>
          <p:nvPr/>
        </p:nvGraphicFramePr>
        <p:xfrm>
          <a:off x="1740877" y="3581400"/>
          <a:ext cx="3937000" cy="977900"/>
        </p:xfrm>
        <a:graphic>
          <a:graphicData uri="http://schemas.openxmlformats.org/presentationml/2006/ole">
            <mc:AlternateContent xmlns:mc="http://schemas.openxmlformats.org/markup-compatibility/2006">
              <mc:Choice xmlns:v="urn:schemas-microsoft-com:vml" Requires="v">
                <p:oleObj name="Equation" r:id="rId6" imgW="3937000" imgH="977900" progId="Equation.DSMT4">
                  <p:embed/>
                </p:oleObj>
              </mc:Choice>
              <mc:Fallback>
                <p:oleObj name="Equation" r:id="rId6" imgW="3937000" imgH="977900" progId="Equation.DSMT4">
                  <p:embed/>
                  <p:pic>
                    <p:nvPicPr>
                      <p:cNvPr id="0" name="Picture 2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0877" y="3581400"/>
                        <a:ext cx="3937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8" name="Object 10"/>
          <p:cNvGraphicFramePr>
            <a:graphicFrameLocks noChangeAspect="1"/>
          </p:cNvGraphicFramePr>
          <p:nvPr/>
        </p:nvGraphicFramePr>
        <p:xfrm>
          <a:off x="1739900" y="4800600"/>
          <a:ext cx="2298700" cy="889000"/>
        </p:xfrm>
        <a:graphic>
          <a:graphicData uri="http://schemas.openxmlformats.org/presentationml/2006/ole">
            <mc:AlternateContent xmlns:mc="http://schemas.openxmlformats.org/markup-compatibility/2006">
              <mc:Choice xmlns:v="urn:schemas-microsoft-com:vml" Requires="v">
                <p:oleObj name="Equation" r:id="rId8" imgW="2298700" imgH="889000" progId="Equation.DSMT4">
                  <p:embed/>
                </p:oleObj>
              </mc:Choice>
              <mc:Fallback>
                <p:oleObj name="Equation" r:id="rId8" imgW="2298700" imgH="889000" progId="Equation.DSMT4">
                  <p:embed/>
                  <p:pic>
                    <p:nvPicPr>
                      <p:cNvPr id="0" name="Picture 2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9900" y="4800600"/>
                        <a:ext cx="2298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9" name="Object 11"/>
          <p:cNvGraphicFramePr>
            <a:graphicFrameLocks noChangeAspect="1"/>
          </p:cNvGraphicFramePr>
          <p:nvPr/>
        </p:nvGraphicFramePr>
        <p:xfrm>
          <a:off x="4140200" y="5048770"/>
          <a:ext cx="2032000" cy="571500"/>
        </p:xfrm>
        <a:graphic>
          <a:graphicData uri="http://schemas.openxmlformats.org/presentationml/2006/ole">
            <mc:AlternateContent xmlns:mc="http://schemas.openxmlformats.org/markup-compatibility/2006">
              <mc:Choice xmlns:v="urn:schemas-microsoft-com:vml" Requires="v">
                <p:oleObj name="Equation" r:id="rId10" imgW="2032000" imgH="571500" progId="Equation.DSMT4">
                  <p:embed/>
                </p:oleObj>
              </mc:Choice>
              <mc:Fallback>
                <p:oleObj name="Equation" r:id="rId10" imgW="2032000" imgH="571500" progId="Equation.DSMT4">
                  <p:embed/>
                  <p:pic>
                    <p:nvPicPr>
                      <p:cNvPr id="0" name="Picture 2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0200" y="5048770"/>
                        <a:ext cx="203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40" name="Object 12"/>
          <p:cNvGraphicFramePr>
            <a:graphicFrameLocks noChangeAspect="1"/>
          </p:cNvGraphicFramePr>
          <p:nvPr/>
        </p:nvGraphicFramePr>
        <p:xfrm>
          <a:off x="6337300" y="5136630"/>
          <a:ext cx="673100" cy="279400"/>
        </p:xfrm>
        <a:graphic>
          <a:graphicData uri="http://schemas.openxmlformats.org/presentationml/2006/ole">
            <mc:AlternateContent xmlns:mc="http://schemas.openxmlformats.org/markup-compatibility/2006">
              <mc:Choice xmlns:v="urn:schemas-microsoft-com:vml" Requires="v">
                <p:oleObj name="Equation" r:id="rId12" imgW="672808" imgH="279279" progId="Equation.DSMT4">
                  <p:embed/>
                </p:oleObj>
              </mc:Choice>
              <mc:Fallback>
                <p:oleObj name="Equation" r:id="rId12" imgW="672808" imgH="279279" progId="Equation.DSMT4">
                  <p:embed/>
                  <p:pic>
                    <p:nvPicPr>
                      <p:cNvPr id="0" name="Picture 2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7300" y="5136630"/>
                        <a:ext cx="673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799" name="Object 271"/>
          <p:cNvGraphicFramePr>
            <a:graphicFrameLocks noChangeAspect="1"/>
          </p:cNvGraphicFramePr>
          <p:nvPr/>
        </p:nvGraphicFramePr>
        <p:xfrm>
          <a:off x="838200" y="1519331"/>
          <a:ext cx="2870200" cy="838200"/>
        </p:xfrm>
        <a:graphic>
          <a:graphicData uri="http://schemas.openxmlformats.org/presentationml/2006/ole">
            <mc:AlternateContent xmlns:mc="http://schemas.openxmlformats.org/markup-compatibility/2006">
              <mc:Choice xmlns:v="urn:schemas-microsoft-com:vml" Requires="v">
                <p:oleObj name="Equation" r:id="rId14" imgW="2870200" imgH="838200" progId="Equation.DSMT4">
                  <p:embed/>
                </p:oleObj>
              </mc:Choice>
              <mc:Fallback>
                <p:oleObj name="Equation" r:id="rId14" imgW="2870200" imgH="838200" progId="Equation.DSMT4">
                  <p:embed/>
                  <p:pic>
                    <p:nvPicPr>
                      <p:cNvPr id="0" name="Picture 2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1519331"/>
                        <a:ext cx="287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800" name="Object 272"/>
          <p:cNvGraphicFramePr>
            <a:graphicFrameLocks noChangeAspect="1"/>
          </p:cNvGraphicFramePr>
          <p:nvPr/>
        </p:nvGraphicFramePr>
        <p:xfrm>
          <a:off x="3771900" y="1295400"/>
          <a:ext cx="4381500" cy="1079500"/>
        </p:xfrm>
        <a:graphic>
          <a:graphicData uri="http://schemas.openxmlformats.org/presentationml/2006/ole">
            <mc:AlternateContent xmlns:mc="http://schemas.openxmlformats.org/markup-compatibility/2006">
              <mc:Choice xmlns:v="urn:schemas-microsoft-com:vml" Requires="v">
                <p:oleObj name="Equation" r:id="rId16" imgW="4381500" imgH="1079500" progId="Equation.DSMT4">
                  <p:embed/>
                </p:oleObj>
              </mc:Choice>
              <mc:Fallback>
                <p:oleObj name="Equation" r:id="rId16" imgW="4381500" imgH="1079500" progId="Equation.DSMT4">
                  <p:embed/>
                  <p:pic>
                    <p:nvPicPr>
                      <p:cNvPr id="0" name="Picture 27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71900" y="1295400"/>
                        <a:ext cx="4381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5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05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05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0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r>
              <a:rPr lang="en-US" dirty="0"/>
              <a:t>Perhaps it doesn’t come as a surprise that the derivative of the above quadratic function is linear. To obtain the third derivative, we will differentiate yet again. As you might have observed already, the derivative of a linear function is a constant, so that is what we expect </a:t>
            </a:r>
            <a:r>
              <a:rPr lang="en-US" i="1" dirty="0"/>
              <a:t>f </a:t>
            </a:r>
            <a:r>
              <a:rPr lang="en-US" dirty="0"/>
              <a:t>′′′ to be (see Example 3).</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53604" name="Object 4"/>
          <p:cNvGraphicFramePr>
            <a:graphicFrameLocks noChangeAspect="1"/>
          </p:cNvGraphicFramePr>
          <p:nvPr/>
        </p:nvGraphicFramePr>
        <p:xfrm>
          <a:off x="2779346" y="1295400"/>
          <a:ext cx="2806700" cy="838200"/>
        </p:xfrm>
        <a:graphic>
          <a:graphicData uri="http://schemas.openxmlformats.org/presentationml/2006/ole">
            <mc:AlternateContent xmlns:mc="http://schemas.openxmlformats.org/markup-compatibility/2006">
              <mc:Choice xmlns:v="urn:schemas-microsoft-com:vml" Requires="v">
                <p:oleObj name="Equation" r:id="rId2" imgW="2806700" imgH="838200" progId="Equation.DSMT4">
                  <p:embed/>
                </p:oleObj>
              </mc:Choice>
              <mc:Fallback>
                <p:oleObj name="Equation" r:id="rId2" imgW="2806700" imgH="838200" progId="Equation.DSMT4">
                  <p:embed/>
                  <p:pic>
                    <p:nvPicPr>
                      <p:cNvPr id="0" name="Picture 2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346" y="1295400"/>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nvGraphicFramePr>
        <p:xfrm>
          <a:off x="3757246" y="2291862"/>
          <a:ext cx="2628900" cy="889000"/>
        </p:xfrm>
        <a:graphic>
          <a:graphicData uri="http://schemas.openxmlformats.org/presentationml/2006/ole">
            <mc:AlternateContent xmlns:mc="http://schemas.openxmlformats.org/markup-compatibility/2006">
              <mc:Choice xmlns:v="urn:schemas-microsoft-com:vml" Requires="v">
                <p:oleObj name="Equation" r:id="rId4" imgW="2628900" imgH="889000" progId="Equation.DSMT4">
                  <p:embed/>
                </p:oleObj>
              </mc:Choice>
              <mc:Fallback>
                <p:oleObj name="Equation" r:id="rId4" imgW="2628900" imgH="889000" progId="Equation.DSMT4">
                  <p:embed/>
                  <p:pic>
                    <p:nvPicPr>
                      <p:cNvPr id="0" name="Picture 2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246" y="2291862"/>
                        <a:ext cx="2628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nvGraphicFramePr>
        <p:xfrm>
          <a:off x="3745523" y="3311770"/>
          <a:ext cx="2540000" cy="838200"/>
        </p:xfrm>
        <a:graphic>
          <a:graphicData uri="http://schemas.openxmlformats.org/presentationml/2006/ole">
            <mc:AlternateContent xmlns:mc="http://schemas.openxmlformats.org/markup-compatibility/2006">
              <mc:Choice xmlns:v="urn:schemas-microsoft-com:vml" Requires="v">
                <p:oleObj name="Equation" r:id="rId6" imgW="2540000" imgH="838200" progId="Equation.DSMT4">
                  <p:embed/>
                </p:oleObj>
              </mc:Choice>
              <mc:Fallback>
                <p:oleObj name="Equation" r:id="rId6" imgW="2540000" imgH="838200" progId="Equation.DSMT4">
                  <p:embed/>
                  <p:pic>
                    <p:nvPicPr>
                      <p:cNvPr id="0"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5523" y="3311770"/>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7" name="Object 7"/>
          <p:cNvGraphicFramePr>
            <a:graphicFrameLocks noChangeAspect="1"/>
          </p:cNvGraphicFramePr>
          <p:nvPr/>
        </p:nvGraphicFramePr>
        <p:xfrm>
          <a:off x="3745523" y="4296508"/>
          <a:ext cx="1181100" cy="838200"/>
        </p:xfrm>
        <a:graphic>
          <a:graphicData uri="http://schemas.openxmlformats.org/presentationml/2006/ole">
            <mc:AlternateContent xmlns:mc="http://schemas.openxmlformats.org/markup-compatibility/2006">
              <mc:Choice xmlns:v="urn:schemas-microsoft-com:vml" Requires="v">
                <p:oleObj name="Equation" r:id="rId8" imgW="1181100" imgH="838200" progId="Equation.DSMT4">
                  <p:embed/>
                </p:oleObj>
              </mc:Choice>
              <mc:Fallback>
                <p:oleObj name="Equation" r:id="rId8" imgW="1181100" imgH="838200" progId="Equation.DSMT4">
                  <p:embed/>
                  <p:pic>
                    <p:nvPicPr>
                      <p:cNvPr id="0" name="Picture 2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5523" y="4296508"/>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8" name="Object 8"/>
          <p:cNvGraphicFramePr>
            <a:graphicFrameLocks noChangeAspect="1"/>
          </p:cNvGraphicFramePr>
          <p:nvPr/>
        </p:nvGraphicFramePr>
        <p:xfrm>
          <a:off x="3745523" y="5269523"/>
          <a:ext cx="939800" cy="546100"/>
        </p:xfrm>
        <a:graphic>
          <a:graphicData uri="http://schemas.openxmlformats.org/presentationml/2006/ole">
            <mc:AlternateContent xmlns:mc="http://schemas.openxmlformats.org/markup-compatibility/2006">
              <mc:Choice xmlns:v="urn:schemas-microsoft-com:vml" Requires="v">
                <p:oleObj name="Equation" r:id="rId10" imgW="939392" imgH="545863" progId="Equation.DSMT4">
                  <p:embed/>
                </p:oleObj>
              </mc:Choice>
              <mc:Fallback>
                <p:oleObj name="Equation" r:id="rId10" imgW="939392" imgH="545863" progId="Equation.DSMT4">
                  <p:embed/>
                  <p:pic>
                    <p:nvPicPr>
                      <p:cNvPr id="0" name="Picture 2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5523" y="5269523"/>
                        <a:ext cx="939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9" name="Object 9"/>
          <p:cNvGraphicFramePr>
            <a:graphicFrameLocks noChangeAspect="1"/>
          </p:cNvGraphicFramePr>
          <p:nvPr>
            <p:extLst>
              <p:ext uri="{D42A27DB-BD31-4B8C-83A1-F6EECF244321}">
                <p14:modId xmlns:p14="http://schemas.microsoft.com/office/powerpoint/2010/main" val="176283122"/>
              </p:ext>
            </p:extLst>
          </p:nvPr>
        </p:nvGraphicFramePr>
        <p:xfrm>
          <a:off x="4724400" y="5301342"/>
          <a:ext cx="495300" cy="279400"/>
        </p:xfrm>
        <a:graphic>
          <a:graphicData uri="http://schemas.openxmlformats.org/presentationml/2006/ole">
            <mc:AlternateContent xmlns:mc="http://schemas.openxmlformats.org/markup-compatibility/2006">
              <mc:Choice xmlns:v="urn:schemas-microsoft-com:vml" Requires="v">
                <p:oleObj name="Equation" r:id="rId12" imgW="495085" imgH="279279" progId="Equation.DSMT4">
                  <p:embed/>
                </p:oleObj>
              </mc:Choice>
              <mc:Fallback>
                <p:oleObj name="Equation" r:id="rId12" imgW="495085" imgH="279279" progId="Equation.DSMT4">
                  <p:embed/>
                  <p:pic>
                    <p:nvPicPr>
                      <p:cNvPr id="0" name="Picture 2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5301342"/>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normAutofit/>
          </a:bodyPr>
          <a:lstStyle/>
          <a:p>
            <a:r>
              <a:rPr lang="en-US" dirty="0"/>
              <a:t>The derivative of any constant function is identically 0, so we would like to note as we conclude this example that the fourth, fifth, and any subsequent higher‑order derivatives of </a:t>
            </a:r>
            <a:r>
              <a:rPr lang="en-US" i="1" dirty="0"/>
              <a:t>f</a:t>
            </a:r>
            <a:r>
              <a:rPr lang="en-US" dirty="0"/>
              <a:t> are identically 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First, Second, and Third</a:t>
            </a:r>
            <a:br>
              <a:rPr lang="en-US" dirty="0"/>
            </a:br>
            <a:r>
              <a:rPr lang="en-US" dirty="0"/>
              <a:t>Derivatives of a Function (cont.)</a:t>
            </a:r>
          </a:p>
        </p:txBody>
      </p:sp>
      <p:sp>
        <p:nvSpPr>
          <p:cNvPr id="3" name="Content Placeholder 2"/>
          <p:cNvSpPr>
            <a:spLocks noGrp="1"/>
          </p:cNvSpPr>
          <p:nvPr>
            <p:ph idx="1"/>
          </p:nvPr>
        </p:nvSpPr>
        <p:spPr>
          <a:xfrm>
            <a:off x="457200" y="1280160"/>
            <a:ext cx="4114800" cy="4572000"/>
          </a:xfrm>
        </p:spPr>
        <p:txBody>
          <a:bodyPr/>
          <a:lstStyle/>
          <a:p>
            <a:r>
              <a:rPr lang="en-US" dirty="0"/>
              <a:t>Figure 3 shows the graph of </a:t>
            </a:r>
            <a:r>
              <a:rPr lang="en-US" i="1" dirty="0"/>
              <a:t>f</a:t>
            </a:r>
            <a:r>
              <a:rPr lang="en-US" dirty="0"/>
              <a:t> along with those of its first three derivatives on the same axes. Compare the graphs and examine how the rate of change of each at every </a:t>
            </a:r>
            <a:r>
              <a:rPr lang="en-US" i="1" dirty="0"/>
              <a:t>x</a:t>
            </a:r>
            <a:r>
              <a:rPr lang="en-US" dirty="0"/>
              <a:t> is reflected by the corresponding value of its derivative.</a:t>
            </a:r>
          </a:p>
          <a:p>
            <a:endParaRPr lang="en-US" dirty="0"/>
          </a:p>
        </p:txBody>
      </p:sp>
      <p:grpSp>
        <p:nvGrpSpPr>
          <p:cNvPr id="6" name="Group 5"/>
          <p:cNvGrpSpPr/>
          <p:nvPr/>
        </p:nvGrpSpPr>
        <p:grpSpPr>
          <a:xfrm>
            <a:off x="4600699" y="1610380"/>
            <a:ext cx="4314701" cy="3799820"/>
            <a:chOff x="4495800" y="1143000"/>
            <a:chExt cx="4314701" cy="3799820"/>
          </a:xfrm>
        </p:grpSpPr>
        <p:pic>
          <p:nvPicPr>
            <p:cNvPr id="4" name="Picture 1"/>
            <p:cNvPicPr>
              <a:picLocks noChangeAspect="1" noChangeArrowheads="1"/>
            </p:cNvPicPr>
            <p:nvPr/>
          </p:nvPicPr>
          <p:blipFill>
            <a:blip r:embed="rId2" cstate="print"/>
            <a:srcRect b="14530"/>
            <a:stretch>
              <a:fillRect/>
            </a:stretch>
          </p:blipFill>
          <p:spPr bwMode="auto">
            <a:xfrm>
              <a:off x="4495800" y="1143000"/>
              <a:ext cx="4314701" cy="3048000"/>
            </a:xfrm>
            <a:prstGeom prst="rect">
              <a:avLst/>
            </a:prstGeom>
            <a:noFill/>
            <a:ln w="9525">
              <a:noFill/>
              <a:miter lim="800000"/>
              <a:headEnd/>
              <a:tailEnd/>
            </a:ln>
          </p:spPr>
        </p:pic>
        <p:sp>
          <p:nvSpPr>
            <p:cNvPr id="5" name="Rectangle 4"/>
            <p:cNvSpPr/>
            <p:nvPr/>
          </p:nvSpPr>
          <p:spPr>
            <a:xfrm>
              <a:off x="5943600" y="4419600"/>
              <a:ext cx="1370055" cy="523220"/>
            </a:xfrm>
            <a:prstGeom prst="rect">
              <a:avLst/>
            </a:prstGeom>
          </p:spPr>
          <p:txBody>
            <a:bodyPr wrap="none">
              <a:spAutoFit/>
            </a:bodyPr>
            <a:lstStyle/>
            <a:p>
              <a:r>
                <a:rPr lang="en-US" sz="2800" b="1" dirty="0"/>
                <a:t>Figure 3</a:t>
              </a:r>
            </a:p>
          </p:txBody>
        </p:sp>
      </p:grpSp>
    </p:spTree>
    <p:extLst>
      <p:ext uri="{BB962C8B-B14F-4D97-AF65-F5344CB8AC3E}">
        <p14:creationId xmlns:p14="http://schemas.microsoft.com/office/powerpoint/2010/main" val="4177061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523220"/>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f</a:t>
            </a:r>
            <a:r>
              <a:rPr lang="en-US" dirty="0">
                <a:solidFill>
                  <a:srgbClr val="000000"/>
                </a:solidFill>
              </a:rPr>
              <a:t> is differentiable at </a:t>
            </a:r>
            <a:r>
              <a:rPr lang="en-US" i="1" dirty="0">
                <a:solidFill>
                  <a:srgbClr val="000000"/>
                </a:solidFill>
              </a:rPr>
              <a:t>c</a:t>
            </a:r>
            <a:r>
              <a:rPr lang="en-US" dirty="0">
                <a:solidFill>
                  <a:srgbClr val="000000"/>
                </a:solidFill>
              </a:rPr>
              <a:t>, then </a:t>
            </a:r>
            <a:r>
              <a:rPr lang="en-US" i="1" dirty="0">
                <a:solidFill>
                  <a:srgbClr val="000000"/>
                </a:solidFill>
              </a:rPr>
              <a:t>f</a:t>
            </a:r>
            <a:r>
              <a:rPr lang="en-US" dirty="0">
                <a:solidFill>
                  <a:srgbClr val="000000"/>
                </a:solidFill>
              </a:rPr>
              <a:t> is continuous at </a:t>
            </a:r>
            <a:r>
              <a:rPr lang="en-US" i="1" dirty="0">
                <a:solidFill>
                  <a:srgbClr val="000000"/>
                </a:solidFill>
              </a:rPr>
              <a:t>c</a:t>
            </a:r>
            <a:r>
              <a:rPr lang="en-US" dirty="0">
                <a:solidFill>
                  <a:srgbClr val="000000"/>
                </a:solidFill>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Proof</a:t>
            </a:r>
            <a:endParaRPr lang="en-US" b="1" dirty="0">
              <a:solidFill>
                <a:srgbClr val="366092"/>
              </a:solidFill>
            </a:endParaRPr>
          </a:p>
        </p:txBody>
      </p:sp>
      <p:sp>
        <p:nvSpPr>
          <p:cNvPr id="3" name="Content Placeholder 2"/>
          <p:cNvSpPr>
            <a:spLocks noGrp="1"/>
          </p:cNvSpPr>
          <p:nvPr>
            <p:ph idx="1"/>
          </p:nvPr>
        </p:nvSpPr>
        <p:spPr>
          <a:xfrm>
            <a:off x="457200" y="1280160"/>
            <a:ext cx="8229600" cy="4010329"/>
          </a:xfrm>
          <a:solidFill>
            <a:srgbClr val="FFFFCC"/>
          </a:solidFill>
          <a:ln w="28575">
            <a:solidFill>
              <a:srgbClr val="000000"/>
            </a:solidFill>
          </a:ln>
        </p:spPr>
        <p:txBody>
          <a:bodyPr>
            <a:spAutoFit/>
          </a:bodyPr>
          <a:lstStyle/>
          <a:p>
            <a:r>
              <a:rPr lang="en-US" dirty="0">
                <a:solidFill>
                  <a:srgbClr val="000000"/>
                </a:solidFill>
              </a:rPr>
              <a:t>Since we seek to prove that </a:t>
            </a:r>
            <a:r>
              <a:rPr lang="en-US" i="1" dirty="0">
                <a:solidFill>
                  <a:srgbClr val="000000"/>
                </a:solidFill>
              </a:rPr>
              <a:t>f</a:t>
            </a:r>
            <a:r>
              <a:rPr lang="en-US" dirty="0">
                <a:solidFill>
                  <a:srgbClr val="000000"/>
                </a:solidFill>
              </a:rPr>
              <a:t> is continuous at the point </a:t>
            </a:r>
            <a:r>
              <a:rPr lang="en-US" i="1" dirty="0">
                <a:solidFill>
                  <a:srgbClr val="000000"/>
                </a:solidFill>
              </a:rPr>
              <a:t>c</a:t>
            </a:r>
            <a:r>
              <a:rPr lang="en-US" dirty="0">
                <a:solidFill>
                  <a:srgbClr val="000000"/>
                </a:solidFill>
              </a:rPr>
              <a:t>, we need to show		         The one fact we </a:t>
            </a:r>
          </a:p>
          <a:p>
            <a:r>
              <a:rPr lang="en-US" dirty="0">
                <a:solidFill>
                  <a:srgbClr val="000000"/>
                </a:solidFill>
              </a:rPr>
              <a:t>have to work with is that 		exists. </a:t>
            </a:r>
          </a:p>
          <a:p>
            <a:pPr>
              <a:spcBef>
                <a:spcPts val="600"/>
              </a:spcBef>
            </a:pPr>
            <a:r>
              <a:rPr lang="en-US" dirty="0">
                <a:solidFill>
                  <a:srgbClr val="000000"/>
                </a:solidFill>
              </a:rPr>
              <a:t>By our definition of 	   this means that</a:t>
            </a:r>
          </a:p>
          <a:p>
            <a:pPr>
              <a:spcBef>
                <a:spcPts val="1200"/>
              </a:spcBef>
            </a:pPr>
            <a:endParaRPr lang="en-US" dirty="0">
              <a:solidFill>
                <a:srgbClr val="000000"/>
              </a:solidFill>
            </a:endParaRPr>
          </a:p>
          <a:p>
            <a:pPr>
              <a:spcBef>
                <a:spcPts val="1200"/>
              </a:spcBef>
            </a:pPr>
            <a:endParaRPr lang="en-US" dirty="0">
              <a:solidFill>
                <a:srgbClr val="000000"/>
              </a:solidFill>
            </a:endParaRPr>
          </a:p>
          <a:p>
            <a:pPr>
              <a:spcBef>
                <a:spcPts val="0"/>
              </a:spcBef>
            </a:pPr>
            <a:r>
              <a:rPr lang="en-US" dirty="0">
                <a:solidFill>
                  <a:srgbClr val="000000"/>
                </a:solidFill>
              </a:rPr>
              <a:t>exists, and so implicitly we are also given that </a:t>
            </a:r>
            <a:r>
              <a:rPr lang="en-US" i="1" dirty="0">
                <a:solidFill>
                  <a:srgbClr val="000000"/>
                </a:solidFill>
              </a:rPr>
              <a:t>f</a:t>
            </a:r>
            <a:r>
              <a:rPr lang="en-US" dirty="0">
                <a:solidFill>
                  <a:srgbClr val="000000"/>
                </a:solidFill>
              </a:rPr>
              <a:t> is defined at </a:t>
            </a:r>
            <a:r>
              <a:rPr lang="en-US" i="1" dirty="0">
                <a:solidFill>
                  <a:srgbClr val="000000"/>
                </a:solidFill>
              </a:rPr>
              <a:t>c</a:t>
            </a:r>
            <a:r>
              <a:rPr lang="en-US" dirty="0">
                <a:solidFill>
                  <a:srgbClr val="000000"/>
                </a:solidFill>
              </a:rPr>
              <a:t>; in other words,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exists.</a:t>
            </a:r>
          </a:p>
        </p:txBody>
      </p:sp>
      <p:graphicFrame>
        <p:nvGraphicFramePr>
          <p:cNvPr id="155650" name="Object 2"/>
          <p:cNvGraphicFramePr>
            <a:graphicFrameLocks noChangeAspect="1"/>
          </p:cNvGraphicFramePr>
          <p:nvPr>
            <p:extLst>
              <p:ext uri="{D42A27DB-BD31-4B8C-83A1-F6EECF244321}">
                <p14:modId xmlns:p14="http://schemas.microsoft.com/office/powerpoint/2010/main" val="3719898731"/>
              </p:ext>
            </p:extLst>
          </p:nvPr>
        </p:nvGraphicFramePr>
        <p:xfrm>
          <a:off x="3448050" y="1716405"/>
          <a:ext cx="2260600" cy="571500"/>
        </p:xfrm>
        <a:graphic>
          <a:graphicData uri="http://schemas.openxmlformats.org/presentationml/2006/ole">
            <mc:AlternateContent xmlns:mc="http://schemas.openxmlformats.org/markup-compatibility/2006">
              <mc:Choice xmlns:v="urn:schemas-microsoft-com:vml" Requires="v">
                <p:oleObj name="Equation" r:id="rId2" imgW="2260440" imgH="571320" progId="Equation.DSMT4">
                  <p:embed/>
                </p:oleObj>
              </mc:Choice>
              <mc:Fallback>
                <p:oleObj name="Equation" r:id="rId2" imgW="2260440" imgH="571320" progId="Equation.DSMT4">
                  <p:embed/>
                  <p:pic>
                    <p:nvPicPr>
                      <p:cNvPr id="0" name="Picture 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1716405"/>
                        <a:ext cx="2260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1" name="Object 3"/>
          <p:cNvGraphicFramePr>
            <a:graphicFrameLocks noChangeAspect="1"/>
          </p:cNvGraphicFramePr>
          <p:nvPr>
            <p:extLst>
              <p:ext uri="{D42A27DB-BD31-4B8C-83A1-F6EECF244321}">
                <p14:modId xmlns:p14="http://schemas.microsoft.com/office/powerpoint/2010/main" val="719374755"/>
              </p:ext>
            </p:extLst>
          </p:nvPr>
        </p:nvGraphicFramePr>
        <p:xfrm>
          <a:off x="4191000" y="2235835"/>
          <a:ext cx="774700" cy="469900"/>
        </p:xfrm>
        <a:graphic>
          <a:graphicData uri="http://schemas.openxmlformats.org/presentationml/2006/ole">
            <mc:AlternateContent xmlns:mc="http://schemas.openxmlformats.org/markup-compatibility/2006">
              <mc:Choice xmlns:v="urn:schemas-microsoft-com:vml" Requires="v">
                <p:oleObj name="Equation" r:id="rId4" imgW="774364" imgH="469696" progId="Equation.DSMT4">
                  <p:embed/>
                </p:oleObj>
              </mc:Choice>
              <mc:Fallback>
                <p:oleObj name="Equation" r:id="rId4" imgW="774364" imgH="469696" progId="Equation.DSMT4">
                  <p:embed/>
                  <p:pic>
                    <p:nvPicPr>
                      <p:cNvPr id="0" name="Picture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235835"/>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2" name="Object 4"/>
          <p:cNvGraphicFramePr>
            <a:graphicFrameLocks noChangeAspect="1"/>
          </p:cNvGraphicFramePr>
          <p:nvPr>
            <p:extLst>
              <p:ext uri="{D42A27DB-BD31-4B8C-83A1-F6EECF244321}">
                <p14:modId xmlns:p14="http://schemas.microsoft.com/office/powerpoint/2010/main" val="1348495383"/>
              </p:ext>
            </p:extLst>
          </p:nvPr>
        </p:nvGraphicFramePr>
        <p:xfrm>
          <a:off x="3483909" y="2750654"/>
          <a:ext cx="889000" cy="469900"/>
        </p:xfrm>
        <a:graphic>
          <a:graphicData uri="http://schemas.openxmlformats.org/presentationml/2006/ole">
            <mc:AlternateContent xmlns:mc="http://schemas.openxmlformats.org/markup-compatibility/2006">
              <mc:Choice xmlns:v="urn:schemas-microsoft-com:vml" Requires="v">
                <p:oleObj name="Equation" r:id="rId6" imgW="889000" imgH="469900" progId="Equation.DSMT4">
                  <p:embed/>
                </p:oleObj>
              </mc:Choice>
              <mc:Fallback>
                <p:oleObj name="Equation" r:id="rId6" imgW="889000" imgH="469900" progId="Equation.DSMT4">
                  <p:embed/>
                  <p:pic>
                    <p:nvPicPr>
                      <p:cNvPr id="0" name="Picture 1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3909" y="2750654"/>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4" name="Object 6"/>
          <p:cNvGraphicFramePr>
            <a:graphicFrameLocks noChangeAspect="1"/>
          </p:cNvGraphicFramePr>
          <p:nvPr>
            <p:extLst>
              <p:ext uri="{D42A27DB-BD31-4B8C-83A1-F6EECF244321}">
                <p14:modId xmlns:p14="http://schemas.microsoft.com/office/powerpoint/2010/main" val="2317373795"/>
              </p:ext>
            </p:extLst>
          </p:nvPr>
        </p:nvGraphicFramePr>
        <p:xfrm>
          <a:off x="3268009" y="3265473"/>
          <a:ext cx="2209800" cy="901700"/>
        </p:xfrm>
        <a:graphic>
          <a:graphicData uri="http://schemas.openxmlformats.org/presentationml/2006/ole">
            <mc:AlternateContent xmlns:mc="http://schemas.openxmlformats.org/markup-compatibility/2006">
              <mc:Choice xmlns:v="urn:schemas-microsoft-com:vml" Requires="v">
                <p:oleObj name="Equation" r:id="rId8" imgW="2209680" imgH="901440" progId="Equation.DSMT4">
                  <p:embed/>
                </p:oleObj>
              </mc:Choice>
              <mc:Fallback>
                <p:oleObj name="Equation" r:id="rId8" imgW="2209680" imgH="901440" progId="Equation.DSMT4">
                  <p:embed/>
                  <p:pic>
                    <p:nvPicPr>
                      <p:cNvPr id="0" name="Picture 1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8009" y="3265473"/>
                        <a:ext cx="2209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Proof (cont.)</a:t>
            </a:r>
            <a:endParaRPr lang="en-US" b="1" dirty="0">
              <a:solidFill>
                <a:srgbClr val="000000"/>
              </a:solidFill>
            </a:endParaRPr>
          </a:p>
        </p:txBody>
      </p:sp>
      <p:sp>
        <p:nvSpPr>
          <p:cNvPr id="3" name="Content Placeholder 2"/>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r>
              <a:rPr lang="en-US" dirty="0">
                <a:solidFill>
                  <a:srgbClr val="000000"/>
                </a:solidFill>
              </a:rPr>
              <a:t>Further, the fact that the above limit exists means that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is defined for all </a:t>
            </a:r>
            <a:r>
              <a:rPr lang="en-US" i="1" dirty="0">
                <a:solidFill>
                  <a:srgbClr val="000000"/>
                </a:solidFill>
              </a:rPr>
              <a:t>x</a:t>
            </a:r>
            <a:r>
              <a:rPr lang="en-US" dirty="0">
                <a:solidFill>
                  <a:srgbClr val="000000"/>
                </a:solidFill>
              </a:rPr>
              <a:t> in some open interval containing </a:t>
            </a:r>
            <a:r>
              <a:rPr lang="en-US" i="1" dirty="0">
                <a:solidFill>
                  <a:srgbClr val="000000"/>
                </a:solidFill>
              </a:rPr>
              <a:t>c</a:t>
            </a:r>
            <a:r>
              <a:rPr lang="en-US" dirty="0">
                <a:solidFill>
                  <a:srgbClr val="000000"/>
                </a:solidFill>
              </a:rPr>
              <a:t> (that is, “sufficiently close to </a:t>
            </a:r>
            <a:r>
              <a:rPr lang="en-US" i="1" dirty="0">
                <a:solidFill>
                  <a:srgbClr val="000000"/>
                </a:solidFill>
              </a:rPr>
              <a:t>c</a:t>
            </a:r>
            <a:r>
              <a:rPr lang="en-US" dirty="0">
                <a:solidFill>
                  <a:srgbClr val="000000"/>
                </a:solidFill>
              </a:rPr>
              <a:t>”), so it makes sense to talk about           	  For </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we can multiply the difference quotient by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a:t>
            </a:r>
            <a:r>
              <a:rPr lang="en-US" dirty="0">
                <a:solidFill>
                  <a:srgbClr val="000000"/>
                </a:solidFill>
              </a:rPr>
              <a:t> and note that</a:t>
            </a:r>
          </a:p>
          <a:p>
            <a:endParaRPr lang="en-US" dirty="0">
              <a:solidFill>
                <a:srgbClr val="000000"/>
              </a:solidFill>
            </a:endParaRPr>
          </a:p>
          <a:p>
            <a:endParaRPr lang="en-US" dirty="0">
              <a:solidFill>
                <a:srgbClr val="000000"/>
              </a:solidFill>
            </a:endParaRPr>
          </a:p>
        </p:txBody>
      </p:sp>
      <p:graphicFrame>
        <p:nvGraphicFramePr>
          <p:cNvPr id="156674" name="Object 2"/>
          <p:cNvGraphicFramePr>
            <a:graphicFrameLocks noChangeAspect="1"/>
          </p:cNvGraphicFramePr>
          <p:nvPr>
            <p:extLst>
              <p:ext uri="{D42A27DB-BD31-4B8C-83A1-F6EECF244321}">
                <p14:modId xmlns:p14="http://schemas.microsoft.com/office/powerpoint/2010/main" val="3514965476"/>
              </p:ext>
            </p:extLst>
          </p:nvPr>
        </p:nvGraphicFramePr>
        <p:xfrm>
          <a:off x="2133600" y="2590800"/>
          <a:ext cx="1231900" cy="571500"/>
        </p:xfrm>
        <a:graphic>
          <a:graphicData uri="http://schemas.openxmlformats.org/presentationml/2006/ole">
            <mc:AlternateContent xmlns:mc="http://schemas.openxmlformats.org/markup-compatibility/2006">
              <mc:Choice xmlns:v="urn:schemas-microsoft-com:vml" Requires="v">
                <p:oleObj name="Equation" r:id="rId2" imgW="1231366" imgH="571252" progId="Equation.DSMT4">
                  <p:embed/>
                </p:oleObj>
              </mc:Choice>
              <mc:Fallback>
                <p:oleObj name="Equation" r:id="rId2" imgW="1231366" imgH="571252" progId="Equation.DSMT4">
                  <p:embed/>
                  <p:pic>
                    <p:nvPicPr>
                      <p:cNvPr id="0"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0"/>
                        <a:ext cx="1231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extLst>
              <p:ext uri="{D42A27DB-BD31-4B8C-83A1-F6EECF244321}">
                <p14:modId xmlns:p14="http://schemas.microsoft.com/office/powerpoint/2010/main" val="2294484474"/>
              </p:ext>
            </p:extLst>
          </p:nvPr>
        </p:nvGraphicFramePr>
        <p:xfrm>
          <a:off x="2133600" y="3534318"/>
          <a:ext cx="4927600" cy="901700"/>
        </p:xfrm>
        <a:graphic>
          <a:graphicData uri="http://schemas.openxmlformats.org/presentationml/2006/ole">
            <mc:AlternateContent xmlns:mc="http://schemas.openxmlformats.org/markup-compatibility/2006">
              <mc:Choice xmlns:v="urn:schemas-microsoft-com:vml" Requires="v">
                <p:oleObj name="Equation" r:id="rId4" imgW="4927320" imgH="901440" progId="Equation.DSMT4">
                  <p:embed/>
                </p:oleObj>
              </mc:Choice>
              <mc:Fallback>
                <p:oleObj name="Equation" r:id="rId4" imgW="4927320" imgH="901440" progId="Equation.DSMT4">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534318"/>
                        <a:ext cx="4927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p:sp>
        <p:nvSpPr>
          <p:cNvPr id="3" name="Content Placeholder 2"/>
          <p:cNvSpPr>
            <a:spLocks noGrp="1"/>
          </p:cNvSpPr>
          <p:nvPr>
            <p:ph idx="1"/>
          </p:nvPr>
        </p:nvSpPr>
        <p:spPr/>
        <p:txBody>
          <a:bodyPr>
            <a:noAutofit/>
          </a:bodyPr>
          <a:lstStyle/>
          <a:p>
            <a:r>
              <a:rPr lang="en-US" dirty="0"/>
              <a:t>If 	   exists for a given function </a:t>
            </a:r>
            <a:r>
              <a:rPr lang="en-US" i="1" dirty="0"/>
              <a:t>f</a:t>
            </a:r>
            <a:r>
              <a:rPr lang="en-US" dirty="0"/>
              <a:t>, we say </a:t>
            </a:r>
            <a:r>
              <a:rPr lang="en-US" i="1" dirty="0"/>
              <a:t>f</a:t>
            </a:r>
            <a:r>
              <a:rPr lang="en-US" dirty="0"/>
              <a:t> is </a:t>
            </a:r>
            <a:r>
              <a:rPr lang="en-US" b="1" dirty="0"/>
              <a:t>differentiable at </a:t>
            </a:r>
            <a:r>
              <a:rPr lang="en-US" b="1" i="1" dirty="0"/>
              <a:t>c</a:t>
            </a:r>
            <a:r>
              <a:rPr lang="en-US" dirty="0"/>
              <a:t>, and if 	 exists for all </a:t>
            </a:r>
            <a:r>
              <a:rPr lang="en-US" i="1" dirty="0"/>
              <a:t>x</a:t>
            </a:r>
            <a:r>
              <a:rPr lang="en-US" dirty="0"/>
              <a:t> in some open interval we say </a:t>
            </a:r>
            <a:r>
              <a:rPr lang="en-US" i="1" dirty="0"/>
              <a:t>f</a:t>
            </a:r>
            <a:r>
              <a:rPr lang="en-US" dirty="0"/>
              <a:t> is differentiable on that interval. If, as is common, the function </a:t>
            </a:r>
            <a:r>
              <a:rPr lang="en-US" i="1" dirty="0"/>
              <a:t>f</a:t>
            </a:r>
            <a:r>
              <a:rPr lang="en-US" dirty="0"/>
              <a:t> appears in the form of the equation </a:t>
            </a:r>
            <a:r>
              <a:rPr lang="en-US" i="1" dirty="0"/>
              <a:t>y</a:t>
            </a:r>
            <a:r>
              <a:rPr lang="en-US" dirty="0"/>
              <a:t> = </a:t>
            </a:r>
            <a:r>
              <a:rPr lang="en-US" i="1" dirty="0"/>
              <a:t>f</a:t>
            </a:r>
            <a:r>
              <a:rPr lang="en-US" dirty="0"/>
              <a:t>(</a:t>
            </a:r>
            <a:r>
              <a:rPr lang="en-US" i="1" dirty="0"/>
              <a:t>x</a:t>
            </a:r>
            <a:r>
              <a:rPr lang="en-US" dirty="0"/>
              <a:t>), any of the following notations may be used to refer to the derivative of the function at </a:t>
            </a:r>
            <a:r>
              <a:rPr lang="en-US" i="1" dirty="0"/>
              <a:t>x</a:t>
            </a:r>
            <a:r>
              <a:rPr lang="en-US" dirty="0"/>
              <a:t>.</a:t>
            </a:r>
          </a:p>
          <a:p>
            <a:endParaRPr lang="en-US" dirty="0"/>
          </a:p>
        </p:txBody>
      </p:sp>
      <p:graphicFrame>
        <p:nvGraphicFramePr>
          <p:cNvPr id="204802" name="Object 2"/>
          <p:cNvGraphicFramePr>
            <a:graphicFrameLocks noChangeAspect="1"/>
          </p:cNvGraphicFramePr>
          <p:nvPr/>
        </p:nvGraphicFramePr>
        <p:xfrm>
          <a:off x="794274" y="1327674"/>
          <a:ext cx="762000" cy="469900"/>
        </p:xfrm>
        <a:graphic>
          <a:graphicData uri="http://schemas.openxmlformats.org/presentationml/2006/ole">
            <mc:AlternateContent xmlns:mc="http://schemas.openxmlformats.org/markup-compatibility/2006">
              <mc:Choice xmlns:v="urn:schemas-microsoft-com:vml" Requires="v">
                <p:oleObj name="Equation" r:id="rId2" imgW="761760" imgH="469800" progId="Equation.DSMT4">
                  <p:embed/>
                </p:oleObj>
              </mc:Choice>
              <mc:Fallback>
                <p:oleObj name="Equation" r:id="rId2" imgW="7617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74" y="1327674"/>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4" name="Object 4"/>
          <p:cNvGraphicFramePr>
            <a:graphicFrameLocks noChangeAspect="1"/>
          </p:cNvGraphicFramePr>
          <p:nvPr/>
        </p:nvGraphicFramePr>
        <p:xfrm>
          <a:off x="4222750" y="1752600"/>
          <a:ext cx="787400" cy="469900"/>
        </p:xfrm>
        <a:graphic>
          <a:graphicData uri="http://schemas.openxmlformats.org/presentationml/2006/ole">
            <mc:AlternateContent xmlns:mc="http://schemas.openxmlformats.org/markup-compatibility/2006">
              <mc:Choice xmlns:v="urn:schemas-microsoft-com:vml" Requires="v">
                <p:oleObj name="Equation" r:id="rId4" imgW="787320" imgH="469800" progId="Equation.DSMT4">
                  <p:embed/>
                </p:oleObj>
              </mc:Choice>
              <mc:Fallback>
                <p:oleObj name="Equation" r:id="rId4" imgW="78732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0" y="175260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5" name="Object 5"/>
          <p:cNvGraphicFramePr>
            <a:graphicFrameLocks noChangeAspect="1"/>
          </p:cNvGraphicFramePr>
          <p:nvPr/>
        </p:nvGraphicFramePr>
        <p:xfrm>
          <a:off x="1174750" y="4419600"/>
          <a:ext cx="6794500" cy="838200"/>
        </p:xfrm>
        <a:graphic>
          <a:graphicData uri="http://schemas.openxmlformats.org/presentationml/2006/ole">
            <mc:AlternateContent xmlns:mc="http://schemas.openxmlformats.org/markup-compatibility/2006">
              <mc:Choice xmlns:v="urn:schemas-microsoft-com:vml" Requires="v">
                <p:oleObj name="Equation" r:id="rId6" imgW="6794280" imgH="838080" progId="Equation.DSMT4">
                  <p:embed/>
                </p:oleObj>
              </mc:Choice>
              <mc:Fallback>
                <p:oleObj name="Equation" r:id="rId6" imgW="679428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750" y="4419600"/>
                        <a:ext cx="679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r>
              <a:rPr lang="en-US" dirty="0">
                <a:solidFill>
                  <a:srgbClr val="000000"/>
                </a:solidFill>
              </a:rPr>
              <a:t>We can now apply the limit laws to evaluate the limit as follows.</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57699" name="Object 3"/>
          <p:cNvGraphicFramePr>
            <a:graphicFrameLocks noChangeAspect="1"/>
          </p:cNvGraphicFramePr>
          <p:nvPr>
            <p:extLst>
              <p:ext uri="{D42A27DB-BD31-4B8C-83A1-F6EECF244321}">
                <p14:modId xmlns:p14="http://schemas.microsoft.com/office/powerpoint/2010/main" val="2855225965"/>
              </p:ext>
            </p:extLst>
          </p:nvPr>
        </p:nvGraphicFramePr>
        <p:xfrm>
          <a:off x="457200" y="2438400"/>
          <a:ext cx="8166100" cy="1752600"/>
        </p:xfrm>
        <a:graphic>
          <a:graphicData uri="http://schemas.openxmlformats.org/presentationml/2006/ole">
            <mc:AlternateContent xmlns:mc="http://schemas.openxmlformats.org/markup-compatibility/2006">
              <mc:Choice xmlns:v="urn:schemas-microsoft-com:vml" Requires="v">
                <p:oleObj name="Equation" r:id="rId2" imgW="8166100" imgH="1752600" progId="Equation.DSMT4">
                  <p:embed/>
                </p:oleObj>
              </mc:Choice>
              <mc:Fallback>
                <p:oleObj name="Equation" r:id="rId2" imgW="8166100" imgH="1752600" progId="Equation.DSMT4">
                  <p:embed/>
                  <p:pic>
                    <p:nvPicPr>
                      <p:cNvPr id="0"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1661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910840"/>
          </a:xfrm>
          <a:solidFill>
            <a:srgbClr val="FFFFCC"/>
          </a:solidFill>
          <a:ln w="28575">
            <a:solidFill>
              <a:srgbClr val="000000"/>
            </a:solidFill>
          </a:ln>
        </p:spPr>
        <p:txBody>
          <a:bodyPr wrap="square">
            <a:no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158722" name="Object 2"/>
          <p:cNvGraphicFramePr>
            <a:graphicFrameLocks noChangeAspect="1"/>
          </p:cNvGraphicFramePr>
          <p:nvPr>
            <p:extLst>
              <p:ext uri="{D42A27DB-BD31-4B8C-83A1-F6EECF244321}">
                <p14:modId xmlns:p14="http://schemas.microsoft.com/office/powerpoint/2010/main" val="2818794966"/>
              </p:ext>
            </p:extLst>
          </p:nvPr>
        </p:nvGraphicFramePr>
        <p:xfrm>
          <a:off x="615950" y="1885950"/>
          <a:ext cx="8153400" cy="2044700"/>
        </p:xfrm>
        <a:graphic>
          <a:graphicData uri="http://schemas.openxmlformats.org/presentationml/2006/ole">
            <mc:AlternateContent xmlns:mc="http://schemas.openxmlformats.org/markup-compatibility/2006">
              <mc:Choice xmlns:v="urn:schemas-microsoft-com:vml" Requires="v">
                <p:oleObj name="Equation" r:id="rId2" imgW="8153280" imgH="2044440" progId="Equation.DSMT4">
                  <p:embed/>
                </p:oleObj>
              </mc:Choice>
              <mc:Fallback>
                <p:oleObj name="Equation" r:id="rId2" imgW="8153280" imgH="2044440" progId="Equation.DSMT4">
                  <p:embed/>
                  <p:pic>
                    <p:nvPicPr>
                      <p:cNvPr id="0" name="Picture 45"/>
                      <p:cNvPicPr>
                        <a:picLocks noChangeAspect="1" noChangeArrowheads="1"/>
                      </p:cNvPicPr>
                      <p:nvPr/>
                    </p:nvPicPr>
                    <p:blipFill>
                      <a:blip r:embed="rId3"/>
                      <a:srcRect/>
                      <a:stretch>
                        <a:fillRect/>
                      </a:stretch>
                    </p:blipFill>
                    <p:spPr bwMode="auto">
                      <a:xfrm>
                        <a:off x="615950" y="1885950"/>
                        <a:ext cx="81534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Differentiability</a:t>
            </a:r>
          </a:p>
        </p:txBody>
      </p:sp>
      <p:sp>
        <p:nvSpPr>
          <p:cNvPr id="3" name="Content Placeholder 2"/>
          <p:cNvSpPr>
            <a:spLocks noGrp="1"/>
          </p:cNvSpPr>
          <p:nvPr>
            <p:ph idx="1"/>
          </p:nvPr>
        </p:nvSpPr>
        <p:spPr/>
        <p:txBody>
          <a:bodyPr>
            <a:noAutofit/>
          </a:bodyPr>
          <a:lstStyle/>
          <a:p>
            <a:r>
              <a:rPr lang="en-US" dirty="0"/>
              <a:t>The behavior of the function </a:t>
            </a:r>
            <a:r>
              <a:rPr lang="en-US" i="1" dirty="0"/>
              <a:t>f</a:t>
            </a:r>
            <a:r>
              <a:rPr lang="en-US" dirty="0"/>
              <a:t>(</a:t>
            </a:r>
            <a:r>
              <a:rPr lang="en-US" i="1" dirty="0"/>
              <a:t>x</a:t>
            </a:r>
            <a:r>
              <a:rPr lang="en-US" dirty="0"/>
              <a:t>) = |</a:t>
            </a:r>
            <a:r>
              <a:rPr lang="en-US" i="1" dirty="0"/>
              <a:t>x</a:t>
            </a:r>
            <a:r>
              <a:rPr lang="en-US" dirty="0"/>
              <a:t>| at the point </a:t>
            </a:r>
            <a:r>
              <a:rPr lang="en-US" i="1" dirty="0"/>
              <a:t>x</a:t>
            </a:r>
            <a:r>
              <a:rPr lang="en-US" dirty="0"/>
              <a:t> = 0 gives us one example. For </a:t>
            </a:r>
            <a:r>
              <a:rPr lang="en-US" i="1" dirty="0"/>
              <a:t>x</a:t>
            </a:r>
            <a:r>
              <a:rPr lang="en-US" dirty="0"/>
              <a:t> &gt; 0 the difference quotient is</a:t>
            </a:r>
          </a:p>
          <a:p>
            <a:endParaRPr lang="en-US" dirty="0"/>
          </a:p>
          <a:p>
            <a:endParaRPr lang="en-US" dirty="0"/>
          </a:p>
          <a:p>
            <a:r>
              <a:rPr lang="en-US" dirty="0"/>
              <a:t>and for </a:t>
            </a:r>
            <a:r>
              <a:rPr lang="en-US" i="1" dirty="0"/>
              <a:t>x</a:t>
            </a:r>
            <a:r>
              <a:rPr lang="en-US" dirty="0"/>
              <a:t> &lt; 0 the difference quotient is</a:t>
            </a:r>
          </a:p>
        </p:txBody>
      </p:sp>
      <p:graphicFrame>
        <p:nvGraphicFramePr>
          <p:cNvPr id="217090" name="Object 2"/>
          <p:cNvGraphicFramePr>
            <a:graphicFrameLocks noChangeAspect="1"/>
          </p:cNvGraphicFramePr>
          <p:nvPr/>
        </p:nvGraphicFramePr>
        <p:xfrm>
          <a:off x="2546350" y="2654300"/>
          <a:ext cx="4051300" cy="876300"/>
        </p:xfrm>
        <a:graphic>
          <a:graphicData uri="http://schemas.openxmlformats.org/presentationml/2006/ole">
            <mc:AlternateContent xmlns:mc="http://schemas.openxmlformats.org/markup-compatibility/2006">
              <mc:Choice xmlns:v="urn:schemas-microsoft-com:vml" Requires="v">
                <p:oleObj name="Equation" r:id="rId2" imgW="4051080" imgH="876240" progId="Equation.DSMT4">
                  <p:embed/>
                </p:oleObj>
              </mc:Choice>
              <mc:Fallback>
                <p:oleObj name="Equation" r:id="rId2" imgW="40510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2654300"/>
                        <a:ext cx="4051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1" name="Object 3"/>
          <p:cNvGraphicFramePr>
            <a:graphicFrameLocks noChangeAspect="1"/>
          </p:cNvGraphicFramePr>
          <p:nvPr/>
        </p:nvGraphicFramePr>
        <p:xfrm>
          <a:off x="2324100" y="4343400"/>
          <a:ext cx="4495800" cy="876300"/>
        </p:xfrm>
        <a:graphic>
          <a:graphicData uri="http://schemas.openxmlformats.org/presentationml/2006/ole">
            <mc:AlternateContent xmlns:mc="http://schemas.openxmlformats.org/markup-compatibility/2006">
              <mc:Choice xmlns:v="urn:schemas-microsoft-com:vml" Requires="v">
                <p:oleObj name="Equation" r:id="rId4" imgW="4495680" imgH="876240" progId="Equation.DSMT4">
                  <p:embed/>
                </p:oleObj>
              </mc:Choice>
              <mc:Fallback>
                <p:oleObj name="Equation" r:id="rId4" imgW="449568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4343400"/>
                        <a:ext cx="4495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Differentiability (cont.)</a:t>
            </a:r>
          </a:p>
        </p:txBody>
      </p:sp>
      <p:sp>
        <p:nvSpPr>
          <p:cNvPr id="3" name="Content Placeholder 2"/>
          <p:cNvSpPr>
            <a:spLocks noGrp="1"/>
          </p:cNvSpPr>
          <p:nvPr>
            <p:ph idx="1"/>
          </p:nvPr>
        </p:nvSpPr>
        <p:spPr>
          <a:xfrm>
            <a:off x="457200" y="1280160"/>
            <a:ext cx="4191000" cy="4572000"/>
          </a:xfrm>
        </p:spPr>
        <p:txBody>
          <a:bodyPr>
            <a:noAutofit/>
          </a:bodyPr>
          <a:lstStyle/>
          <a:p>
            <a:r>
              <a:rPr lang="en-US" dirty="0"/>
              <a:t>The fact that the two one-sided limits do not agree at 0 means that </a:t>
            </a:r>
            <a:r>
              <a:rPr lang="en-US" i="1" dirty="0"/>
              <a:t>f</a:t>
            </a:r>
            <a:r>
              <a:rPr lang="en-US" dirty="0"/>
              <a:t>(</a:t>
            </a:r>
            <a:r>
              <a:rPr lang="en-US" i="1" dirty="0"/>
              <a:t>x</a:t>
            </a:r>
            <a:r>
              <a:rPr lang="en-US" dirty="0"/>
              <a:t>) = |</a:t>
            </a:r>
            <a:r>
              <a:rPr lang="en-US" i="1" dirty="0"/>
              <a:t>x</a:t>
            </a:r>
            <a:r>
              <a:rPr lang="en-US" dirty="0"/>
              <a:t>| is not differentiable at 0; such a point on the graph of a function, where the one-sided difference quotient limits exist but are unequal, is called a </a:t>
            </a:r>
            <a:r>
              <a:rPr lang="en-US" b="1" dirty="0"/>
              <a:t>corner</a:t>
            </a:r>
            <a:r>
              <a:rPr lang="en-US" dirty="0"/>
              <a:t> (see Figure 5).</a:t>
            </a:r>
          </a:p>
        </p:txBody>
      </p:sp>
      <p:grpSp>
        <p:nvGrpSpPr>
          <p:cNvPr id="6" name="Group 5"/>
          <p:cNvGrpSpPr/>
          <p:nvPr/>
        </p:nvGrpSpPr>
        <p:grpSpPr>
          <a:xfrm>
            <a:off x="4724400" y="1219204"/>
            <a:ext cx="4206240" cy="4333216"/>
            <a:chOff x="4800600" y="1219204"/>
            <a:chExt cx="4206240" cy="4333216"/>
          </a:xfrm>
        </p:grpSpPr>
        <p:pic>
          <p:nvPicPr>
            <p:cNvPr id="218116" name="Picture 4"/>
            <p:cNvPicPr>
              <a:picLocks noChangeAspect="1" noChangeArrowheads="1"/>
            </p:cNvPicPr>
            <p:nvPr/>
          </p:nvPicPr>
          <p:blipFill>
            <a:blip r:embed="rId2" cstate="print"/>
            <a:srcRect b="16730"/>
            <a:stretch>
              <a:fillRect/>
            </a:stretch>
          </p:blipFill>
          <p:spPr bwMode="auto">
            <a:xfrm>
              <a:off x="4800600" y="1219204"/>
              <a:ext cx="4206240" cy="3733796"/>
            </a:xfrm>
            <a:prstGeom prst="rect">
              <a:avLst/>
            </a:prstGeom>
            <a:noFill/>
            <a:ln w="9525">
              <a:noFill/>
              <a:miter lim="800000"/>
              <a:headEnd/>
              <a:tailEnd/>
            </a:ln>
          </p:spPr>
        </p:pic>
        <p:sp>
          <p:nvSpPr>
            <p:cNvPr id="5" name="Rectangle 4"/>
            <p:cNvSpPr/>
            <p:nvPr/>
          </p:nvSpPr>
          <p:spPr>
            <a:xfrm>
              <a:off x="5522854" y="5029200"/>
              <a:ext cx="2739020" cy="523220"/>
            </a:xfrm>
            <a:prstGeom prst="rect">
              <a:avLst/>
            </a:prstGeom>
          </p:spPr>
          <p:txBody>
            <a:bodyPr wrap="none">
              <a:spAutoFit/>
            </a:bodyPr>
            <a:lstStyle/>
            <a:p>
              <a:r>
                <a:rPr lang="en-US" sz="2800" b="1" dirty="0"/>
                <a:t>Figure 5 </a:t>
              </a:r>
              <a:r>
                <a:rPr lang="en-US" sz="2800" dirty="0"/>
                <a:t>A Corner</a:t>
              </a:r>
              <a:endParaRPr lang="en-US" sz="2800" b="1"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786" y="1069571"/>
            <a:ext cx="8229600" cy="4572000"/>
          </a:xfrm>
        </p:spPr>
        <p:txBody>
          <a:bodyPr>
            <a:noAutofit/>
          </a:bodyPr>
          <a:lstStyle/>
          <a:p>
            <a:pPr>
              <a:spcBef>
                <a:spcPts val="0"/>
              </a:spcBef>
            </a:pPr>
            <a:r>
              <a:rPr lang="en-US" dirty="0"/>
              <a:t>If one of the one-sided difference quotients tends to    </a:t>
            </a:r>
            <a:r>
              <a:rPr lang="en-US" dirty="0">
                <a:latin typeface="Symbol" pitchFamily="18" charset="2"/>
              </a:rPr>
              <a:t>-</a:t>
            </a:r>
            <a:r>
              <a:rPr lang="en-US" dirty="0">
                <a:latin typeface="Symbol" pitchFamily="18" charset="2"/>
                <a:sym typeface="Symbol"/>
              </a:rPr>
              <a:t></a:t>
            </a:r>
            <a:r>
              <a:rPr lang="en-US" dirty="0"/>
              <a:t> and the other to </a:t>
            </a:r>
            <a:r>
              <a:rPr lang="en-US" dirty="0">
                <a:latin typeface="Symbol" pitchFamily="18" charset="2"/>
              </a:rPr>
              <a:t>+</a:t>
            </a:r>
            <a:r>
              <a:rPr lang="en-US" dirty="0">
                <a:latin typeface="Symbol" pitchFamily="18" charset="2"/>
                <a:sym typeface="Symbol"/>
              </a:rPr>
              <a:t></a:t>
            </a:r>
            <a:r>
              <a:rPr lang="en-US" dirty="0"/>
              <a:t>; such a point on the graph of </a:t>
            </a:r>
            <a:r>
              <a:rPr lang="en-US" i="1" dirty="0"/>
              <a:t>f</a:t>
            </a:r>
            <a:endParaRPr lang="en-US" dirty="0"/>
          </a:p>
        </p:txBody>
      </p:sp>
      <p:sp>
        <p:nvSpPr>
          <p:cNvPr id="8" name="Rectangle 7"/>
          <p:cNvSpPr/>
          <p:nvPr/>
        </p:nvSpPr>
        <p:spPr>
          <a:xfrm>
            <a:off x="548640" y="1836584"/>
            <a:ext cx="4572000" cy="3970318"/>
          </a:xfrm>
          <a:prstGeom prst="rect">
            <a:avLst/>
          </a:prstGeom>
        </p:spPr>
        <p:txBody>
          <a:bodyPr wrap="square">
            <a:spAutoFit/>
          </a:bodyPr>
          <a:lstStyle/>
          <a:p>
            <a:pPr>
              <a:spcBef>
                <a:spcPts val="0"/>
              </a:spcBef>
            </a:pPr>
            <a:r>
              <a:rPr lang="en-US" sz="2800" dirty="0">
                <a:solidFill>
                  <a:srgbClr val="366092"/>
                </a:solidFill>
              </a:rPr>
              <a:t>is called a </a:t>
            </a:r>
            <a:r>
              <a:rPr lang="en-US" sz="2800" b="1" dirty="0">
                <a:solidFill>
                  <a:srgbClr val="366092"/>
                </a:solidFill>
              </a:rPr>
              <a:t>cusp</a:t>
            </a:r>
            <a:r>
              <a:rPr lang="en-US" sz="2800" dirty="0">
                <a:solidFill>
                  <a:srgbClr val="366092"/>
                </a:solidFill>
              </a:rPr>
              <a:t>. In the graph of 	             from Figure 6, note how the secant lines to the right of the cusp all have positive slopes (and increase without bound as </a:t>
            </a:r>
            <a:r>
              <a:rPr lang="en-US" sz="2800" i="1" dirty="0">
                <a:solidFill>
                  <a:srgbClr val="366092"/>
                </a:solidFill>
              </a:rPr>
              <a:t>x </a:t>
            </a:r>
          </a:p>
          <a:p>
            <a:pPr>
              <a:spcBef>
                <a:spcPts val="0"/>
              </a:spcBef>
            </a:pPr>
            <a:r>
              <a:rPr lang="en-US" sz="2800" dirty="0">
                <a:solidFill>
                  <a:srgbClr val="366092"/>
                </a:solidFill>
              </a:rPr>
              <a:t>approaches 0), while the secant lines on the left all have negative slopes.</a:t>
            </a:r>
          </a:p>
        </p:txBody>
      </p:sp>
      <p:sp>
        <p:nvSpPr>
          <p:cNvPr id="2" name="Title 1"/>
          <p:cNvSpPr>
            <a:spLocks noGrp="1"/>
          </p:cNvSpPr>
          <p:nvPr>
            <p:ph type="title"/>
          </p:nvPr>
        </p:nvSpPr>
        <p:spPr/>
        <p:txBody>
          <a:bodyPr/>
          <a:lstStyle/>
          <a:p>
            <a:r>
              <a:rPr lang="en-US" dirty="0"/>
              <a:t>Consequences of Differentiability (cont.)</a:t>
            </a:r>
          </a:p>
        </p:txBody>
      </p:sp>
      <p:graphicFrame>
        <p:nvGraphicFramePr>
          <p:cNvPr id="219138" name="Object 2"/>
          <p:cNvGraphicFramePr>
            <a:graphicFrameLocks noChangeAspect="1"/>
          </p:cNvGraphicFramePr>
          <p:nvPr>
            <p:extLst>
              <p:ext uri="{D42A27DB-BD31-4B8C-83A1-F6EECF244321}">
                <p14:modId xmlns:p14="http://schemas.microsoft.com/office/powerpoint/2010/main" val="1215631603"/>
              </p:ext>
            </p:extLst>
          </p:nvPr>
        </p:nvGraphicFramePr>
        <p:xfrm>
          <a:off x="990600" y="2236540"/>
          <a:ext cx="1587500" cy="571500"/>
        </p:xfrm>
        <a:graphic>
          <a:graphicData uri="http://schemas.openxmlformats.org/presentationml/2006/ole">
            <mc:AlternateContent xmlns:mc="http://schemas.openxmlformats.org/markup-compatibility/2006">
              <mc:Choice xmlns:v="urn:schemas-microsoft-com:vml" Requires="v">
                <p:oleObj name="Equation" r:id="rId2" imgW="1587240" imgH="571320" progId="Equation.DSMT4">
                  <p:embed/>
                </p:oleObj>
              </mc:Choice>
              <mc:Fallback>
                <p:oleObj name="Equation" r:id="rId2" imgW="15872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36540"/>
                        <a:ext cx="1587500" cy="571500"/>
                      </a:xfrm>
                      <a:prstGeom prst="rect">
                        <a:avLst/>
                      </a:prstGeom>
                      <a:noFill/>
                      <a:ln>
                        <a:noFill/>
                      </a:ln>
                      <a:effectLst/>
                    </p:spPr>
                  </p:pic>
                </p:oleObj>
              </mc:Fallback>
            </mc:AlternateContent>
          </a:graphicData>
        </a:graphic>
      </p:graphicFrame>
      <p:grpSp>
        <p:nvGrpSpPr>
          <p:cNvPr id="7" name="Group 6"/>
          <p:cNvGrpSpPr/>
          <p:nvPr/>
        </p:nvGrpSpPr>
        <p:grpSpPr>
          <a:xfrm>
            <a:off x="5029200" y="2204213"/>
            <a:ext cx="3749040" cy="3729207"/>
            <a:chOff x="5318760" y="2204213"/>
            <a:chExt cx="3749040" cy="3729207"/>
          </a:xfrm>
        </p:grpSpPr>
        <p:pic>
          <p:nvPicPr>
            <p:cNvPr id="219139" name="Picture 3"/>
            <p:cNvPicPr>
              <a:picLocks noChangeAspect="1" noChangeArrowheads="1"/>
            </p:cNvPicPr>
            <p:nvPr/>
          </p:nvPicPr>
          <p:blipFill>
            <a:blip r:embed="rId4" cstate="print"/>
            <a:srcRect b="13927"/>
            <a:stretch>
              <a:fillRect/>
            </a:stretch>
          </p:blipFill>
          <p:spPr bwMode="auto">
            <a:xfrm>
              <a:off x="5318760" y="2204213"/>
              <a:ext cx="3749040" cy="3205987"/>
            </a:xfrm>
            <a:prstGeom prst="rect">
              <a:avLst/>
            </a:prstGeom>
            <a:noFill/>
            <a:ln w="9525">
              <a:noFill/>
              <a:miter lim="800000"/>
              <a:headEnd/>
              <a:tailEnd/>
            </a:ln>
          </p:spPr>
        </p:pic>
        <p:sp>
          <p:nvSpPr>
            <p:cNvPr id="6" name="Rectangle 5"/>
            <p:cNvSpPr/>
            <p:nvPr/>
          </p:nvSpPr>
          <p:spPr>
            <a:xfrm>
              <a:off x="6172200" y="5410200"/>
              <a:ext cx="2452082" cy="523220"/>
            </a:xfrm>
            <a:prstGeom prst="rect">
              <a:avLst/>
            </a:prstGeom>
          </p:spPr>
          <p:txBody>
            <a:bodyPr wrap="none">
              <a:spAutoFit/>
            </a:bodyPr>
            <a:lstStyle/>
            <a:p>
              <a:r>
                <a:rPr lang="en-US" sz="2800" b="1" dirty="0"/>
                <a:t>Figure 6 </a:t>
              </a:r>
              <a:r>
                <a:rPr lang="en-US" sz="2800" dirty="0"/>
                <a:t>A Cusp</a:t>
              </a:r>
              <a:endParaRPr lang="en-US" sz="2800" b="1" dirty="0"/>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Differentiability (cont.)</a:t>
            </a:r>
          </a:p>
        </p:txBody>
      </p:sp>
      <p:sp>
        <p:nvSpPr>
          <p:cNvPr id="3" name="Content Placeholder 2"/>
          <p:cNvSpPr>
            <a:spLocks noGrp="1"/>
          </p:cNvSpPr>
          <p:nvPr>
            <p:ph idx="1"/>
          </p:nvPr>
        </p:nvSpPr>
        <p:spPr/>
        <p:txBody>
          <a:bodyPr>
            <a:normAutofit/>
          </a:bodyPr>
          <a:lstStyle/>
          <a:p>
            <a:r>
              <a:rPr lang="en-US" dirty="0"/>
              <a:t>If both one-sided difference quotients have a limit of </a:t>
            </a:r>
            <a:r>
              <a:rPr lang="en-US" dirty="0">
                <a:latin typeface="Symbol" pitchFamily="18" charset="2"/>
              </a:rPr>
              <a:t>+</a:t>
            </a:r>
            <a:r>
              <a:rPr lang="en-US" dirty="0">
                <a:latin typeface="Symbol" pitchFamily="18" charset="2"/>
                <a:sym typeface="Symbol"/>
              </a:rPr>
              <a:t></a:t>
            </a:r>
            <a:r>
              <a:rPr lang="en-US" dirty="0"/>
              <a:t>, or if both have a limit of </a:t>
            </a:r>
            <a:r>
              <a:rPr lang="en-US" dirty="0">
                <a:latin typeface="Symbol" pitchFamily="18" charset="2"/>
              </a:rPr>
              <a:t>-</a:t>
            </a:r>
            <a:r>
              <a:rPr lang="en-US" dirty="0">
                <a:latin typeface="Symbol" pitchFamily="18" charset="2"/>
                <a:sym typeface="Symbol"/>
              </a:rPr>
              <a:t></a:t>
            </a:r>
            <a:r>
              <a:rPr lang="en-US" dirty="0"/>
              <a:t>, the graph of </a:t>
            </a:r>
            <a:r>
              <a:rPr lang="en-US" i="1" dirty="0"/>
              <a:t>f</a:t>
            </a:r>
            <a:r>
              <a:rPr lang="en-US" dirty="0"/>
              <a:t> at </a:t>
            </a:r>
            <a:r>
              <a:rPr lang="en-US" i="1" dirty="0"/>
              <a:t>c</a:t>
            </a:r>
            <a:r>
              <a:rPr lang="en-US" dirty="0"/>
              <a:t> actually has a tangent line but its slope is undefined; we (naturally enough) refer to such a situation as a </a:t>
            </a:r>
            <a:r>
              <a:rPr lang="en-US" b="1" dirty="0"/>
              <a:t>vertical tangent line</a:t>
            </a:r>
            <a:r>
              <a:rPr lang="en-US" dirty="0"/>
              <a:t>, and the graphs of        and	  both possess this property at 0 (see Figure 7). Note that</a:t>
            </a:r>
          </a:p>
          <a:p>
            <a:r>
              <a:rPr lang="en-US" dirty="0"/>
              <a:t>the secant lines approximating the vertical tangent all have positive slope on the graph of        and all have negative slope on the graph of          .</a:t>
            </a:r>
          </a:p>
        </p:txBody>
      </p:sp>
      <p:graphicFrame>
        <p:nvGraphicFramePr>
          <p:cNvPr id="220162" name="Object 2"/>
          <p:cNvGraphicFramePr>
            <a:graphicFrameLocks noChangeAspect="1"/>
          </p:cNvGraphicFramePr>
          <p:nvPr/>
        </p:nvGraphicFramePr>
        <p:xfrm>
          <a:off x="6276790" y="2982558"/>
          <a:ext cx="482600" cy="444500"/>
        </p:xfrm>
        <a:graphic>
          <a:graphicData uri="http://schemas.openxmlformats.org/presentationml/2006/ole">
            <mc:AlternateContent xmlns:mc="http://schemas.openxmlformats.org/markup-compatibility/2006">
              <mc:Choice xmlns:v="urn:schemas-microsoft-com:vml" Requires="v">
                <p:oleObj name="Equation" r:id="rId2" imgW="482400" imgH="444240" progId="Equation.DSMT4">
                  <p:embed/>
                </p:oleObj>
              </mc:Choice>
              <mc:Fallback>
                <p:oleObj name="Equation" r:id="rId2" imgW="4824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790" y="2982558"/>
                        <a:ext cx="482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0164" name="Object 4"/>
          <p:cNvGraphicFramePr>
            <a:graphicFrameLocks noChangeAspect="1"/>
          </p:cNvGraphicFramePr>
          <p:nvPr>
            <p:extLst>
              <p:ext uri="{D42A27DB-BD31-4B8C-83A1-F6EECF244321}">
                <p14:modId xmlns:p14="http://schemas.microsoft.com/office/powerpoint/2010/main" val="3345605803"/>
              </p:ext>
            </p:extLst>
          </p:nvPr>
        </p:nvGraphicFramePr>
        <p:xfrm>
          <a:off x="7467600" y="2991679"/>
          <a:ext cx="698500" cy="444500"/>
        </p:xfrm>
        <a:graphic>
          <a:graphicData uri="http://schemas.openxmlformats.org/presentationml/2006/ole">
            <mc:AlternateContent xmlns:mc="http://schemas.openxmlformats.org/markup-compatibility/2006">
              <mc:Choice xmlns:v="urn:schemas-microsoft-com:vml" Requires="v">
                <p:oleObj name="Equation" r:id="rId4" imgW="698400" imgH="444240" progId="Equation.DSMT4">
                  <p:embed/>
                </p:oleObj>
              </mc:Choice>
              <mc:Fallback>
                <p:oleObj name="Equation" r:id="rId4" imgW="698400" imgH="444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991679"/>
                        <a:ext cx="698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57CE4E3A-69BD-7B5E-FF7A-23B582AB35A0}"/>
              </a:ext>
            </a:extLst>
          </p:cNvPr>
          <p:cNvGraphicFramePr>
            <a:graphicFrameLocks noChangeAspect="1"/>
          </p:cNvGraphicFramePr>
          <p:nvPr>
            <p:extLst>
              <p:ext uri="{D42A27DB-BD31-4B8C-83A1-F6EECF244321}">
                <p14:modId xmlns:p14="http://schemas.microsoft.com/office/powerpoint/2010/main" val="1919891246"/>
              </p:ext>
            </p:extLst>
          </p:nvPr>
        </p:nvGraphicFramePr>
        <p:xfrm>
          <a:off x="5715000" y="4343400"/>
          <a:ext cx="482600" cy="444500"/>
        </p:xfrm>
        <a:graphic>
          <a:graphicData uri="http://schemas.openxmlformats.org/presentationml/2006/ole">
            <mc:AlternateContent xmlns:mc="http://schemas.openxmlformats.org/markup-compatibility/2006">
              <mc:Choice xmlns:v="urn:schemas-microsoft-com:vml" Requires="v">
                <p:oleObj name="Equation" r:id="rId2" imgW="482400" imgH="444240" progId="Equation.DSMT4">
                  <p:embed/>
                </p:oleObj>
              </mc:Choice>
              <mc:Fallback>
                <p:oleObj name="Equation" r:id="rId2" imgW="482400" imgH="444240" progId="Equation.DSMT4">
                  <p:embed/>
                  <p:pic>
                    <p:nvPicPr>
                      <p:cNvPr id="22016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43400"/>
                        <a:ext cx="482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CC7C63A4-DC6E-3089-7480-06B8113FFDF5}"/>
              </a:ext>
            </a:extLst>
          </p:cNvPr>
          <p:cNvGraphicFramePr>
            <a:graphicFrameLocks noChangeAspect="1"/>
          </p:cNvGraphicFramePr>
          <p:nvPr>
            <p:extLst>
              <p:ext uri="{D42A27DB-BD31-4B8C-83A1-F6EECF244321}">
                <p14:modId xmlns:p14="http://schemas.microsoft.com/office/powerpoint/2010/main" val="4036943551"/>
              </p:ext>
            </p:extLst>
          </p:nvPr>
        </p:nvGraphicFramePr>
        <p:xfrm>
          <a:off x="5025927" y="4787900"/>
          <a:ext cx="698500" cy="444500"/>
        </p:xfrm>
        <a:graphic>
          <a:graphicData uri="http://schemas.openxmlformats.org/presentationml/2006/ole">
            <mc:AlternateContent xmlns:mc="http://schemas.openxmlformats.org/markup-compatibility/2006">
              <mc:Choice xmlns:v="urn:schemas-microsoft-com:vml" Requires="v">
                <p:oleObj name="Equation" r:id="rId6" imgW="698400" imgH="444240" progId="Equation.DSMT4">
                  <p:embed/>
                </p:oleObj>
              </mc:Choice>
              <mc:Fallback>
                <p:oleObj name="Equation" r:id="rId6" imgW="698400" imgH="444240" progId="Equation.DSMT4">
                  <p:embed/>
                  <p:pic>
                    <p:nvPicPr>
                      <p:cNvPr id="5" name="Object 4">
                        <a:extLst>
                          <a:ext uri="{FF2B5EF4-FFF2-40B4-BE49-F238E27FC236}">
                            <a16:creationId xmlns:a16="http://schemas.microsoft.com/office/drawing/2014/main" id="{50C78CB6-9318-CB52-95D8-CD37BBE08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927" y="4787900"/>
                        <a:ext cx="698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Differentiability (cont.)</a:t>
            </a:r>
          </a:p>
        </p:txBody>
      </p:sp>
      <p:grpSp>
        <p:nvGrpSpPr>
          <p:cNvPr id="7" name="Group 6"/>
          <p:cNvGrpSpPr/>
          <p:nvPr/>
        </p:nvGrpSpPr>
        <p:grpSpPr>
          <a:xfrm>
            <a:off x="304800" y="1219213"/>
            <a:ext cx="8595360" cy="4561807"/>
            <a:chOff x="304800" y="1219213"/>
            <a:chExt cx="8595360" cy="4561807"/>
          </a:xfrm>
        </p:grpSpPr>
        <p:pic>
          <p:nvPicPr>
            <p:cNvPr id="221186"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b="9320"/>
            <a:stretch>
              <a:fillRect/>
            </a:stretch>
          </p:blipFill>
          <p:spPr bwMode="auto">
            <a:xfrm>
              <a:off x="304800" y="1219213"/>
              <a:ext cx="8595360" cy="3962387"/>
            </a:xfrm>
            <a:prstGeom prst="rect">
              <a:avLst/>
            </a:prstGeom>
            <a:noFill/>
            <a:ln w="9525">
              <a:noFill/>
              <a:miter lim="800000"/>
              <a:headEnd/>
              <a:tailEnd/>
            </a:ln>
          </p:spPr>
        </p:pic>
        <p:sp>
          <p:nvSpPr>
            <p:cNvPr id="5" name="Rectangle 4"/>
            <p:cNvSpPr/>
            <p:nvPr/>
          </p:nvSpPr>
          <p:spPr>
            <a:xfrm>
              <a:off x="2362200" y="5257800"/>
              <a:ext cx="4605813" cy="523220"/>
            </a:xfrm>
            <a:prstGeom prst="rect">
              <a:avLst/>
            </a:prstGeom>
          </p:spPr>
          <p:txBody>
            <a:bodyPr wrap="none">
              <a:spAutoFit/>
            </a:bodyPr>
            <a:lstStyle/>
            <a:p>
              <a:r>
                <a:rPr lang="en-US" sz="2800" b="1" dirty="0"/>
                <a:t>Figure 7 </a:t>
              </a:r>
              <a:r>
                <a:rPr lang="en-US" sz="2800" dirty="0"/>
                <a:t>Vertical Tangent Lines</a:t>
              </a:r>
              <a:endParaRPr lang="en-US" sz="2800" b="1" dirty="0"/>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Function Is Continuous</a:t>
            </a:r>
            <a:br>
              <a:rPr lang="en-US" dirty="0"/>
            </a:br>
            <a:r>
              <a:rPr lang="en-US" dirty="0"/>
              <a:t>but Not Differentiable</a:t>
            </a:r>
          </a:p>
        </p:txBody>
      </p:sp>
      <p:sp>
        <p:nvSpPr>
          <p:cNvPr id="3" name="Content Placeholder 2"/>
          <p:cNvSpPr>
            <a:spLocks noGrp="1"/>
          </p:cNvSpPr>
          <p:nvPr>
            <p:ph idx="1"/>
          </p:nvPr>
        </p:nvSpPr>
        <p:spPr>
          <a:xfrm>
            <a:off x="457200" y="1508760"/>
            <a:ext cx="8229600" cy="1184940"/>
          </a:xfrm>
        </p:spPr>
        <p:txBody>
          <a:bodyPr>
            <a:spAutoFit/>
          </a:bodyPr>
          <a:lstStyle/>
          <a:p>
            <a:r>
              <a:rPr lang="en-US" dirty="0"/>
              <a:t>Prove that the function			 		</a:t>
            </a:r>
          </a:p>
          <a:p>
            <a:pPr>
              <a:spcBef>
                <a:spcPts val="1800"/>
              </a:spcBef>
            </a:pPr>
            <a:r>
              <a:rPr lang="en-US" dirty="0"/>
              <a:t>is continuous, but not differentiable, at 0.</a:t>
            </a:r>
          </a:p>
        </p:txBody>
      </p:sp>
      <p:graphicFrame>
        <p:nvGraphicFramePr>
          <p:cNvPr id="159746" name="Object 2"/>
          <p:cNvGraphicFramePr>
            <a:graphicFrameLocks noChangeAspect="1"/>
          </p:cNvGraphicFramePr>
          <p:nvPr/>
        </p:nvGraphicFramePr>
        <p:xfrm>
          <a:off x="3935506" y="1272250"/>
          <a:ext cx="3937000" cy="1054100"/>
        </p:xfrm>
        <a:graphic>
          <a:graphicData uri="http://schemas.openxmlformats.org/presentationml/2006/ole">
            <mc:AlternateContent xmlns:mc="http://schemas.openxmlformats.org/markup-compatibility/2006">
              <mc:Choice xmlns:v="urn:schemas-microsoft-com:vml" Requires="v">
                <p:oleObj name="Equation" r:id="rId2" imgW="3937000" imgH="1054100" progId="Equation.DSMT4">
                  <p:embed/>
                </p:oleObj>
              </mc:Choice>
              <mc:Fallback>
                <p:oleObj name="Equation" r:id="rId2" imgW="3937000" imgH="1054100" progId="Equation.DSMT4">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06" y="1272250"/>
                        <a:ext cx="3937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Content Placeholder 2"/>
          <p:cNvSpPr txBox="1">
            <a:spLocks/>
          </p:cNvSpPr>
          <p:nvPr/>
        </p:nvSpPr>
        <p:spPr>
          <a:xfrm>
            <a:off x="457200" y="2626659"/>
            <a:ext cx="475488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366092"/>
                </a:solidFill>
                <a:effectLst/>
                <a:uLnTx/>
                <a:uFillTx/>
                <a:latin typeface="+mn-lt"/>
                <a:ea typeface="+mn-ea"/>
                <a:cs typeface="+mn-cs"/>
              </a:rPr>
              <a:t>Solution</a:t>
            </a:r>
          </a:p>
          <a:p>
            <a:pPr marL="0" marR="0" lvl="0" indent="0" algn="l" defTabSz="914400" rtl="0" eaLnBrk="1" fontAlgn="auto" latinLnBrk="0" hangingPunct="1">
              <a:lnSpc>
                <a:spcPct val="100000"/>
              </a:lnSpc>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To see the continuity of </a:t>
            </a:r>
            <a:r>
              <a:rPr kumimoji="0" lang="en-US" sz="2800" b="0" i="1" u="none" strike="noStrike" kern="1200" cap="none" spc="0" normalizeH="0" baseline="0" noProof="0" dirty="0">
                <a:ln>
                  <a:noFill/>
                </a:ln>
                <a:solidFill>
                  <a:srgbClr val="366092"/>
                </a:solidFill>
                <a:effectLst/>
                <a:uLnTx/>
                <a:uFillTx/>
                <a:latin typeface="+mn-lt"/>
                <a:ea typeface="+mn-ea"/>
                <a:cs typeface="+mn-cs"/>
              </a:rPr>
              <a:t>f</a:t>
            </a:r>
            <a:r>
              <a:rPr kumimoji="0" lang="en-US" sz="2800" b="0" i="1" u="none" strike="noStrike" kern="1200" cap="none" spc="0" normalizeH="0" baseline="0" noProof="0" dirty="0">
                <a:ln>
                  <a:noFill/>
                </a:ln>
                <a:solidFill>
                  <a:srgbClr val="366092"/>
                </a:solidFill>
                <a:effectLst/>
                <a:uLnTx/>
                <a:uFillTx/>
                <a:latin typeface="Times New Roman"/>
                <a:ea typeface="+mn-ea"/>
                <a:cs typeface="Times New Roman"/>
              </a:rPr>
              <a:t> </a:t>
            </a:r>
            <a:r>
              <a:rPr kumimoji="0" lang="en-US" sz="2800" b="0" i="0" u="none" strike="noStrike" kern="1200" cap="none" spc="0" normalizeH="0" baseline="0" noProof="0" dirty="0">
                <a:ln>
                  <a:noFill/>
                </a:ln>
                <a:solidFill>
                  <a:srgbClr val="366092"/>
                </a:solidFill>
                <a:effectLst/>
                <a:uLnTx/>
                <a:uFillTx/>
                <a:latin typeface="+mn-lt"/>
                <a:ea typeface="+mn-ea"/>
                <a:cs typeface="+mn-cs"/>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at 0, observe that since 	</a:t>
            </a:r>
          </a:p>
          <a:p>
            <a:pPr marL="0" marR="0" lvl="0" indent="0" algn="l" defTabSz="914400" rtl="0" eaLnBrk="1" fontAlgn="auto" latinLnBrk="0" hangingPunct="1">
              <a:lnSpc>
                <a:spcPct val="100000"/>
              </a:lnSpc>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	                   for all nonzero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it follows that</a:t>
            </a:r>
          </a:p>
          <a:p>
            <a:pPr marL="0" marR="0" lvl="0" indent="0" algn="l" defTabSz="914400" rtl="0" eaLnBrk="1" fontAlgn="auto" latinLnBrk="0" hangingPunct="1">
              <a:lnSpc>
                <a:spcPct val="100000"/>
              </a:lnSpc>
              <a:spcAft>
                <a:spcPts val="0"/>
              </a:spcAft>
              <a:buClrTx/>
              <a:buSzTx/>
              <a:buFontTx/>
              <a:buNone/>
              <a:tabLst/>
              <a:defRPr/>
            </a:pPr>
            <a:endParaRPr lang="en-US" sz="2800" dirty="0">
              <a:solidFill>
                <a:srgbClr val="366092"/>
              </a:solidFill>
            </a:endParaRPr>
          </a:p>
          <a:p>
            <a:pPr lvl="0">
              <a:spcBef>
                <a:spcPts val="2400"/>
              </a:spcBef>
            </a:pPr>
            <a:r>
              <a:rPr lang="en-US" sz="2800" dirty="0">
                <a:solidFill>
                  <a:srgbClr val="366092"/>
                </a:solidFill>
              </a:rPr>
              <a:t>if </a:t>
            </a:r>
            <a:r>
              <a:rPr lang="en-US" sz="2800" i="1" dirty="0">
                <a:solidFill>
                  <a:srgbClr val="366092"/>
                </a:solidFill>
              </a:rPr>
              <a:t>x</a:t>
            </a:r>
            <a:r>
              <a:rPr lang="en-US" sz="2800" dirty="0">
                <a:solidFill>
                  <a:srgbClr val="366092"/>
                </a:solidFill>
              </a:rPr>
              <a:t> ≠ 0 (see Figure 8).</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159747" name="Object 3"/>
          <p:cNvGraphicFramePr>
            <a:graphicFrameLocks noChangeAspect="1"/>
          </p:cNvGraphicFramePr>
          <p:nvPr/>
        </p:nvGraphicFramePr>
        <p:xfrm>
          <a:off x="548640" y="3935506"/>
          <a:ext cx="2351087" cy="495300"/>
        </p:xfrm>
        <a:graphic>
          <a:graphicData uri="http://schemas.openxmlformats.org/presentationml/2006/ole">
            <mc:AlternateContent xmlns:mc="http://schemas.openxmlformats.org/markup-compatibility/2006">
              <mc:Choice xmlns:v="urn:schemas-microsoft-com:vml" Requires="v">
                <p:oleObj name="Equation" r:id="rId4" imgW="2349360" imgH="495000" progId="Equation.DSMT4">
                  <p:embed/>
                </p:oleObj>
              </mc:Choice>
              <mc:Fallback>
                <p:oleObj name="Equation" r:id="rId4" imgW="2349360" imgH="495000" progId="Equation.DSMT4">
                  <p:embed/>
                  <p:pic>
                    <p:nvPicPr>
                      <p:cNvPr id="0" name="Picture 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935506"/>
                        <a:ext cx="23510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2460089265"/>
              </p:ext>
            </p:extLst>
          </p:nvPr>
        </p:nvGraphicFramePr>
        <p:xfrm>
          <a:off x="1905000" y="4751294"/>
          <a:ext cx="2514600" cy="838200"/>
        </p:xfrm>
        <a:graphic>
          <a:graphicData uri="http://schemas.openxmlformats.org/presentationml/2006/ole">
            <mc:AlternateContent xmlns:mc="http://schemas.openxmlformats.org/markup-compatibility/2006">
              <mc:Choice xmlns:v="urn:schemas-microsoft-com:vml" Requires="v">
                <p:oleObj name="Equation" r:id="rId6" imgW="2514600" imgH="838080" progId="Equation.DSMT4">
                  <p:embed/>
                </p:oleObj>
              </mc:Choice>
              <mc:Fallback>
                <p:oleObj name="Equation" r:id="rId6" imgW="2514600" imgH="838080" progId="Equation.DSMT4">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751294"/>
                        <a:ext cx="251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10"/>
          <p:cNvGrpSpPr/>
          <p:nvPr/>
        </p:nvGrpSpPr>
        <p:grpSpPr>
          <a:xfrm>
            <a:off x="5242560" y="2736972"/>
            <a:ext cx="3749040" cy="3345581"/>
            <a:chOff x="5242560" y="2736972"/>
            <a:chExt cx="3749040" cy="3345581"/>
          </a:xfrm>
        </p:grpSpPr>
        <p:pic>
          <p:nvPicPr>
            <p:cNvPr id="8" name="Picture 1"/>
            <p:cNvPicPr>
              <a:picLocks noChangeAspect="1" noChangeArrowheads="1"/>
            </p:cNvPicPr>
            <p:nvPr/>
          </p:nvPicPr>
          <p:blipFill>
            <a:blip r:embed="rId8" cstate="print">
              <a:clrChange>
                <a:clrFrom>
                  <a:srgbClr val="FFFFFF"/>
                </a:clrFrom>
                <a:clrTo>
                  <a:srgbClr val="FFFFFF">
                    <a:alpha val="0"/>
                  </a:srgbClr>
                </a:clrTo>
              </a:clrChange>
              <a:lum bright="-10000"/>
            </a:blip>
            <a:srcRect b="13892"/>
            <a:stretch>
              <a:fillRect/>
            </a:stretch>
          </p:blipFill>
          <p:spPr bwMode="auto">
            <a:xfrm>
              <a:off x="5242560" y="2736972"/>
              <a:ext cx="3749040" cy="2916990"/>
            </a:xfrm>
            <a:prstGeom prst="rect">
              <a:avLst/>
            </a:prstGeom>
            <a:noFill/>
            <a:ln w="9525">
              <a:noFill/>
              <a:miter lim="800000"/>
              <a:headEnd/>
              <a:tailEnd/>
            </a:ln>
          </p:spPr>
        </p:pic>
        <p:sp>
          <p:nvSpPr>
            <p:cNvPr id="9" name="Rectangle 8"/>
            <p:cNvSpPr/>
            <p:nvPr/>
          </p:nvSpPr>
          <p:spPr>
            <a:xfrm>
              <a:off x="6432053" y="5559333"/>
              <a:ext cx="1370055" cy="523220"/>
            </a:xfrm>
            <a:prstGeom prst="rect">
              <a:avLst/>
            </a:prstGeom>
          </p:spPr>
          <p:txBody>
            <a:bodyPr wrap="none">
              <a:spAutoFit/>
            </a:bodyPr>
            <a:lstStyle/>
            <a:p>
              <a:r>
                <a:rPr lang="en-US" sz="2800" b="1" dirty="0"/>
                <a:t>Figure 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9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Function Is Continuous</a:t>
            </a:r>
            <a:br>
              <a:rPr lang="en-US" dirty="0"/>
            </a:br>
            <a:r>
              <a:rPr lang="en-US" dirty="0"/>
              <a:t>but Not Differentiable (cont.)</a:t>
            </a:r>
          </a:p>
        </p:txBody>
      </p:sp>
      <p:sp>
        <p:nvSpPr>
          <p:cNvPr id="3" name="Content Placeholder 2"/>
          <p:cNvSpPr>
            <a:spLocks noGrp="1"/>
          </p:cNvSpPr>
          <p:nvPr>
            <p:ph idx="1"/>
          </p:nvPr>
        </p:nvSpPr>
        <p:spPr>
          <a:xfrm>
            <a:off x="457200" y="1280160"/>
            <a:ext cx="8229600" cy="4572000"/>
          </a:xfrm>
        </p:spPr>
        <p:txBody>
          <a:bodyPr/>
          <a:lstStyle/>
          <a:p>
            <a:pPr>
              <a:spcBef>
                <a:spcPts val="1800"/>
              </a:spcBef>
            </a:pPr>
            <a:r>
              <a:rPr lang="en-US" dirty="0"/>
              <a:t>We can now apply the Squeeze Theorem, since 	</a:t>
            </a:r>
          </a:p>
          <a:p>
            <a:pPr>
              <a:spcBef>
                <a:spcPts val="1200"/>
              </a:spcBef>
            </a:pPr>
            <a:r>
              <a:rPr lang="en-US" dirty="0"/>
              <a:t>			     Thus,   			     so </a:t>
            </a:r>
            <a:r>
              <a:rPr lang="en-US" i="1" dirty="0"/>
              <a:t>f</a:t>
            </a:r>
            <a:r>
              <a:rPr lang="en-US" dirty="0"/>
              <a:t>(</a:t>
            </a:r>
            <a:r>
              <a:rPr lang="en-US" i="1" dirty="0"/>
              <a:t>x</a:t>
            </a:r>
            <a:r>
              <a:rPr lang="en-US" dirty="0"/>
              <a:t>) is </a:t>
            </a:r>
          </a:p>
          <a:p>
            <a:pPr>
              <a:spcBef>
                <a:spcPts val="1200"/>
              </a:spcBef>
            </a:pPr>
            <a:r>
              <a:rPr lang="en-US" dirty="0"/>
              <a:t>continuous at 0.</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25097062"/>
              </p:ext>
            </p:extLst>
          </p:nvPr>
        </p:nvGraphicFramePr>
        <p:xfrm>
          <a:off x="558800" y="1842247"/>
          <a:ext cx="2959100" cy="609600"/>
        </p:xfrm>
        <a:graphic>
          <a:graphicData uri="http://schemas.openxmlformats.org/presentationml/2006/ole">
            <mc:AlternateContent xmlns:mc="http://schemas.openxmlformats.org/markup-compatibility/2006">
              <mc:Choice xmlns:v="urn:schemas-microsoft-com:vml" Requires="v">
                <p:oleObj name="Equation" r:id="rId2" imgW="2958840" imgH="609480" progId="Equation.DSMT4">
                  <p:embed/>
                </p:oleObj>
              </mc:Choice>
              <mc:Fallback>
                <p:oleObj name="Equation" r:id="rId2" imgW="2958840" imgH="609480" progId="Equation.DSMT4">
                  <p:embed/>
                  <p:pic>
                    <p:nvPicPr>
                      <p:cNvPr id="0"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842247"/>
                        <a:ext cx="2959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78863068"/>
              </p:ext>
            </p:extLst>
          </p:nvPr>
        </p:nvGraphicFramePr>
        <p:xfrm>
          <a:off x="4498041" y="1905000"/>
          <a:ext cx="2781300" cy="571500"/>
        </p:xfrm>
        <a:graphic>
          <a:graphicData uri="http://schemas.openxmlformats.org/presentationml/2006/ole">
            <mc:AlternateContent xmlns:mc="http://schemas.openxmlformats.org/markup-compatibility/2006">
              <mc:Choice xmlns:v="urn:schemas-microsoft-com:vml" Requires="v">
                <p:oleObj name="Equation" r:id="rId4" imgW="2781000" imgH="571320" progId="Equation.DSMT4">
                  <p:embed/>
                </p:oleObj>
              </mc:Choice>
              <mc:Fallback>
                <p:oleObj name="Equation" r:id="rId4" imgW="2781000" imgH="571320" progId="Equation.DSMT4">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8041" y="1905000"/>
                        <a:ext cx="2781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39178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Function Is Continuous</a:t>
            </a:r>
            <a:br>
              <a:rPr lang="en-US" dirty="0"/>
            </a:br>
            <a:r>
              <a:rPr lang="en-US" dirty="0"/>
              <a:t>but Not Differentiable (cont.)</a:t>
            </a:r>
          </a:p>
        </p:txBody>
      </p:sp>
      <p:sp>
        <p:nvSpPr>
          <p:cNvPr id="3" name="Content Placeholder 2"/>
          <p:cNvSpPr>
            <a:spLocks noGrp="1"/>
          </p:cNvSpPr>
          <p:nvPr>
            <p:ph idx="1"/>
          </p:nvPr>
        </p:nvSpPr>
        <p:spPr/>
        <p:txBody>
          <a:bodyPr>
            <a:noAutofit/>
          </a:bodyPr>
          <a:lstStyle/>
          <a:p>
            <a:pPr>
              <a:spcBef>
                <a:spcPts val="1800"/>
              </a:spcBef>
            </a:pPr>
            <a:r>
              <a:rPr lang="en-US" dirty="0"/>
              <a:t>To prove the nondifferentiability of </a:t>
            </a:r>
            <a:r>
              <a:rPr lang="en-US" i="1" dirty="0"/>
              <a:t>f</a:t>
            </a:r>
            <a:r>
              <a:rPr lang="en-US" dirty="0"/>
              <a:t>, we will show that the limit of its difference quotients does not exist at 0. This will be due to extensive (in fact, infinitely many) oscillations of </a:t>
            </a:r>
            <a:r>
              <a:rPr lang="en-US" i="1" dirty="0"/>
              <a:t>f</a:t>
            </a:r>
            <a:r>
              <a:rPr lang="en-US" dirty="0"/>
              <a:t> near the origin, as we shall see shortly. Let us first assume that </a:t>
            </a:r>
            <a:r>
              <a:rPr lang="en-US" i="1" dirty="0"/>
              <a:t>x</a:t>
            </a:r>
            <a:r>
              <a:rPr lang="en-US" dirty="0"/>
              <a:t> &gt; 0, and examine the difference quotient</a:t>
            </a:r>
          </a:p>
        </p:txBody>
      </p:sp>
      <p:graphicFrame>
        <p:nvGraphicFramePr>
          <p:cNvPr id="160772" name="Object 4"/>
          <p:cNvGraphicFramePr>
            <a:graphicFrameLocks noChangeAspect="1"/>
          </p:cNvGraphicFramePr>
          <p:nvPr>
            <p:extLst>
              <p:ext uri="{D42A27DB-BD31-4B8C-83A1-F6EECF244321}">
                <p14:modId xmlns:p14="http://schemas.microsoft.com/office/powerpoint/2010/main" val="2998093781"/>
              </p:ext>
            </p:extLst>
          </p:nvPr>
        </p:nvGraphicFramePr>
        <p:xfrm>
          <a:off x="3492500" y="3457575"/>
          <a:ext cx="3238500" cy="558800"/>
        </p:xfrm>
        <a:graphic>
          <a:graphicData uri="http://schemas.openxmlformats.org/presentationml/2006/ole">
            <mc:AlternateContent xmlns:mc="http://schemas.openxmlformats.org/markup-compatibility/2006">
              <mc:Choice xmlns:v="urn:schemas-microsoft-com:vml" Requires="v">
                <p:oleObj name="Equation" r:id="rId2" imgW="3238200" imgH="558720" progId="Equation.DSMT4">
                  <p:embed/>
                </p:oleObj>
              </mc:Choice>
              <mc:Fallback>
                <p:oleObj name="Equation" r:id="rId2" imgW="3238200" imgH="558720" progId="Equation.DSMT4">
                  <p:embed/>
                  <p:pic>
                    <p:nvPicPr>
                      <p:cNvPr id="0" name="Picture 108"/>
                      <p:cNvPicPr>
                        <a:picLocks noChangeAspect="1" noChangeArrowheads="1"/>
                      </p:cNvPicPr>
                      <p:nvPr/>
                    </p:nvPicPr>
                    <p:blipFill>
                      <a:blip r:embed="rId3"/>
                      <a:srcRect/>
                      <a:stretch>
                        <a:fillRect/>
                      </a:stretch>
                    </p:blipFill>
                    <p:spPr bwMode="auto">
                      <a:xfrm>
                        <a:off x="3492500" y="3457575"/>
                        <a:ext cx="3238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extLst>
              <p:ext uri="{D42A27DB-BD31-4B8C-83A1-F6EECF244321}">
                <p14:modId xmlns:p14="http://schemas.microsoft.com/office/powerpoint/2010/main" val="3601592996"/>
              </p:ext>
            </p:extLst>
          </p:nvPr>
        </p:nvGraphicFramePr>
        <p:xfrm>
          <a:off x="1676400" y="4089400"/>
          <a:ext cx="5740400" cy="1244600"/>
        </p:xfrm>
        <a:graphic>
          <a:graphicData uri="http://schemas.openxmlformats.org/presentationml/2006/ole">
            <mc:AlternateContent xmlns:mc="http://schemas.openxmlformats.org/markup-compatibility/2006">
              <mc:Choice xmlns:v="urn:schemas-microsoft-com:vml" Requires="v">
                <p:oleObj name="Equation" r:id="rId4" imgW="5740400" imgH="1244600" progId="Equation.DSMT4">
                  <p:embed/>
                </p:oleObj>
              </mc:Choice>
              <mc:Fallback>
                <p:oleObj name="Equation" r:id="rId4" imgW="5740400" imgH="1244600" progId="Equation.DSMT4">
                  <p:embed/>
                  <p:pic>
                    <p:nvPicPr>
                      <p:cNvPr id="0" name="Picture 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089400"/>
                        <a:ext cx="5740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p:sp>
        <p:nvSpPr>
          <p:cNvPr id="3" name="Content Placeholder 2"/>
          <p:cNvSpPr>
            <a:spLocks noGrp="1"/>
          </p:cNvSpPr>
          <p:nvPr>
            <p:ph idx="1"/>
          </p:nvPr>
        </p:nvSpPr>
        <p:spPr/>
        <p:txBody>
          <a:bodyPr/>
          <a:lstStyle/>
          <a:p>
            <a:r>
              <a:rPr lang="en-US" dirty="0"/>
              <a:t>The symbols </a:t>
            </a:r>
            <a:r>
              <a:rPr lang="en-US" i="1" dirty="0"/>
              <a:t>d</a:t>
            </a:r>
            <a:r>
              <a:rPr lang="en-US" dirty="0"/>
              <a:t>/</a:t>
            </a:r>
            <a:r>
              <a:rPr lang="en-US" i="1" dirty="0"/>
              <a:t>dx</a:t>
            </a:r>
            <a:r>
              <a:rPr lang="en-US" dirty="0"/>
              <a:t>, </a:t>
            </a:r>
            <a:r>
              <a:rPr lang="en-US" i="1" dirty="0"/>
              <a:t>D</a:t>
            </a:r>
            <a:r>
              <a:rPr lang="en-US" dirty="0"/>
              <a:t>, and </a:t>
            </a:r>
            <a:r>
              <a:rPr lang="en-US" i="1" dirty="0"/>
              <a:t>D</a:t>
            </a:r>
            <a:r>
              <a:rPr lang="en-US" i="1" baseline="-25000" dirty="0"/>
              <a:t>x</a:t>
            </a:r>
            <a:r>
              <a:rPr lang="en-US" dirty="0"/>
              <a:t> are called </a:t>
            </a:r>
            <a:r>
              <a:rPr lang="en-US" b="1" dirty="0"/>
              <a:t>differentiation operators </a:t>
            </a:r>
            <a:r>
              <a:rPr lang="en-US" dirty="0"/>
              <a:t>(with respect to </a:t>
            </a:r>
            <a:r>
              <a:rPr lang="en-US" i="1" dirty="0"/>
              <a:t>x</a:t>
            </a:r>
            <a:r>
              <a:rPr lang="en-US" dirty="0"/>
              <a:t>, at the moment), and the formal meaning of, for instance, </a:t>
            </a:r>
            <a:r>
              <a:rPr lang="en-US" i="1" dirty="0"/>
              <a:t>dy</a:t>
            </a:r>
            <a:r>
              <a:rPr lang="en-US" dirty="0"/>
              <a:t>/</a:t>
            </a:r>
            <a:r>
              <a:rPr lang="en-US" i="1" dirty="0"/>
              <a:t>dx</a:t>
            </a:r>
            <a:r>
              <a:rPr lang="en-US" dirty="0"/>
              <a:t> is “the derivative of </a:t>
            </a:r>
            <a:r>
              <a:rPr lang="en-US" i="1" dirty="0"/>
              <a:t>y</a:t>
            </a:r>
            <a:r>
              <a:rPr lang="en-US" dirty="0"/>
              <a:t> with respect to </a:t>
            </a:r>
            <a:r>
              <a:rPr lang="en-US" i="1" dirty="0"/>
              <a:t>x</a:t>
            </a:r>
            <a:r>
              <a:rPr lang="en-US"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Function Is Continuous</a:t>
            </a:r>
            <a:br>
              <a:rPr lang="en-US" dirty="0"/>
            </a:br>
            <a:r>
              <a:rPr lang="en-US" dirty="0"/>
              <a:t>but Not Differentiable (cont.)</a:t>
            </a:r>
          </a:p>
        </p:txBody>
      </p:sp>
      <p:sp>
        <p:nvSpPr>
          <p:cNvPr id="3" name="Content Placeholder 2"/>
          <p:cNvSpPr>
            <a:spLocks noGrp="1"/>
          </p:cNvSpPr>
          <p:nvPr>
            <p:ph idx="1"/>
          </p:nvPr>
        </p:nvSpPr>
        <p:spPr/>
        <p:txBody>
          <a:bodyPr>
            <a:normAutofit/>
          </a:bodyPr>
          <a:lstStyle/>
          <a:p>
            <a:r>
              <a:rPr lang="en-US" dirty="0"/>
              <a:t>In other words, proving that the one-sided difference quotient limit does not exist for </a:t>
            </a:r>
            <a:r>
              <a:rPr lang="en-US" i="1" dirty="0"/>
              <a:t>x</a:t>
            </a:r>
            <a:r>
              <a:rPr lang="en-US" dirty="0"/>
              <a:t> &gt; 0 is now equivalent to proving that		     does not exist. (Note that</a:t>
            </a:r>
          </a:p>
          <a:p>
            <a:r>
              <a:rPr lang="en-US" dirty="0"/>
              <a:t>this also means that not only </a:t>
            </a:r>
            <a:r>
              <a:rPr lang="en-US" i="1" dirty="0"/>
              <a:t>f</a:t>
            </a:r>
            <a:r>
              <a:rPr lang="en-US" dirty="0"/>
              <a:t> oscillates “too much” near 0, but so do its difference quotients.)</a:t>
            </a:r>
          </a:p>
        </p:txBody>
      </p:sp>
      <p:graphicFrame>
        <p:nvGraphicFramePr>
          <p:cNvPr id="161795" name="Object 3"/>
          <p:cNvGraphicFramePr>
            <a:graphicFrameLocks noChangeAspect="1"/>
          </p:cNvGraphicFramePr>
          <p:nvPr>
            <p:extLst>
              <p:ext uri="{D42A27DB-BD31-4B8C-83A1-F6EECF244321}">
                <p14:modId xmlns:p14="http://schemas.microsoft.com/office/powerpoint/2010/main" val="3283237429"/>
              </p:ext>
            </p:extLst>
          </p:nvPr>
        </p:nvGraphicFramePr>
        <p:xfrm>
          <a:off x="2743200" y="2167120"/>
          <a:ext cx="1765300" cy="622300"/>
        </p:xfrm>
        <a:graphic>
          <a:graphicData uri="http://schemas.openxmlformats.org/presentationml/2006/ole">
            <mc:AlternateContent xmlns:mc="http://schemas.openxmlformats.org/markup-compatibility/2006">
              <mc:Choice xmlns:v="urn:schemas-microsoft-com:vml" Requires="v">
                <p:oleObj name="Equation" r:id="rId2" imgW="1765080" imgH="622080" progId="Equation.DSMT4">
                  <p:embed/>
                </p:oleObj>
              </mc:Choice>
              <mc:Fallback>
                <p:oleObj name="Equation" r:id="rId2" imgW="1765080" imgH="622080" progId="Equation.DSMT4">
                  <p:embed/>
                  <p:pic>
                    <p:nvPicPr>
                      <p:cNvPr id="0"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167120"/>
                        <a:ext cx="1765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Function Is Continuous</a:t>
            </a:r>
            <a:br>
              <a:rPr lang="en-US" dirty="0"/>
            </a:br>
            <a:r>
              <a:rPr lang="en-US" dirty="0"/>
              <a:t>but Not Differentiable (cont.)</a:t>
            </a:r>
          </a:p>
        </p:txBody>
      </p:sp>
      <p:sp>
        <p:nvSpPr>
          <p:cNvPr id="3" name="Content Placeholder 2"/>
          <p:cNvSpPr>
            <a:spLocks noGrp="1"/>
          </p:cNvSpPr>
          <p:nvPr>
            <p:ph idx="1"/>
          </p:nvPr>
        </p:nvSpPr>
        <p:spPr/>
        <p:txBody>
          <a:bodyPr/>
          <a:lstStyle/>
          <a:p>
            <a:r>
              <a:rPr lang="en-US" dirty="0"/>
              <a:t>Suppose that the above limit exists, and		 Then for </a:t>
            </a:r>
            <a:r>
              <a:rPr lang="el-GR" i="1" dirty="0">
                <a:latin typeface="Cambria Math" panose="02040503050406030204" pitchFamily="18" charset="0"/>
                <a:ea typeface="Cambria Math" panose="02040503050406030204" pitchFamily="18" charset="0"/>
              </a:rPr>
              <a:t>ε</a:t>
            </a:r>
            <a:r>
              <a:rPr lang="en-US" dirty="0"/>
              <a:t> </a:t>
            </a:r>
            <a:r>
              <a:rPr lang="en-US" dirty="0">
                <a:latin typeface="Symbol" pitchFamily="18" charset="2"/>
              </a:rPr>
              <a:t>=</a:t>
            </a:r>
            <a:r>
              <a:rPr lang="en-US" dirty="0"/>
              <a:t> 1, there is a </a:t>
            </a:r>
            <a:r>
              <a:rPr lang="el-GR" i="1" dirty="0">
                <a:latin typeface="Cambria Math" panose="02040503050406030204" pitchFamily="18" charset="0"/>
                <a:ea typeface="Cambria Math" panose="02040503050406030204" pitchFamily="18" charset="0"/>
              </a:rPr>
              <a:t>δ</a:t>
            </a:r>
            <a:r>
              <a:rPr lang="en-US" dirty="0"/>
              <a:t> &gt; 0 such that</a:t>
            </a:r>
          </a:p>
          <a:p>
            <a:endParaRPr lang="en-US" dirty="0"/>
          </a:p>
          <a:p>
            <a:endParaRPr lang="en-US" dirty="0"/>
          </a:p>
          <a:p>
            <a:r>
              <a:rPr lang="en-US" dirty="0"/>
              <a:t>whenever </a:t>
            </a:r>
          </a:p>
          <a:p>
            <a:r>
              <a:rPr lang="en-US" dirty="0"/>
              <a:t>Recall from your studies of the sine function that for any integer </a:t>
            </a:r>
            <a:r>
              <a:rPr lang="en-US" i="1" dirty="0"/>
              <a:t>k</a:t>
            </a:r>
            <a:r>
              <a:rPr lang="en-US" dirty="0"/>
              <a:t>,</a:t>
            </a:r>
          </a:p>
        </p:txBody>
      </p:sp>
      <p:graphicFrame>
        <p:nvGraphicFramePr>
          <p:cNvPr id="162818" name="Object 2"/>
          <p:cNvGraphicFramePr>
            <a:graphicFrameLocks noChangeAspect="1"/>
          </p:cNvGraphicFramePr>
          <p:nvPr>
            <p:extLst>
              <p:ext uri="{D42A27DB-BD31-4B8C-83A1-F6EECF244321}">
                <p14:modId xmlns:p14="http://schemas.microsoft.com/office/powerpoint/2010/main" val="1702376307"/>
              </p:ext>
            </p:extLst>
          </p:nvPr>
        </p:nvGraphicFramePr>
        <p:xfrm>
          <a:off x="6324600" y="1320800"/>
          <a:ext cx="2311400" cy="622300"/>
        </p:xfrm>
        <a:graphic>
          <a:graphicData uri="http://schemas.openxmlformats.org/presentationml/2006/ole">
            <mc:AlternateContent xmlns:mc="http://schemas.openxmlformats.org/markup-compatibility/2006">
              <mc:Choice xmlns:v="urn:schemas-microsoft-com:vml" Requires="v">
                <p:oleObj name="Equation" r:id="rId2" imgW="2311200" imgH="622080" progId="Equation.DSMT4">
                  <p:embed/>
                </p:oleObj>
              </mc:Choice>
              <mc:Fallback>
                <p:oleObj name="Equation" r:id="rId2" imgW="2311200" imgH="622080" progId="Equation.DSMT4">
                  <p:embed/>
                  <p:pic>
                    <p:nvPicPr>
                      <p:cNvPr id="0" name="Picture 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20800"/>
                        <a:ext cx="2311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3657600" y="2362200"/>
          <a:ext cx="1854200" cy="927100"/>
        </p:xfrm>
        <a:graphic>
          <a:graphicData uri="http://schemas.openxmlformats.org/presentationml/2006/ole">
            <mc:AlternateContent xmlns:mc="http://schemas.openxmlformats.org/markup-compatibility/2006">
              <mc:Choice xmlns:v="urn:schemas-microsoft-com:vml" Requires="v">
                <p:oleObj name="Equation" r:id="rId4" imgW="1854200" imgH="927100" progId="Equation.DSMT4">
                  <p:embed/>
                </p:oleObj>
              </mc:Choice>
              <mc:Fallback>
                <p:oleObj name="Equation" r:id="rId4" imgW="1854200" imgH="927100" progId="Equation.DSMT4">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362200"/>
                        <a:ext cx="1854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0" name="Object 4"/>
          <p:cNvGraphicFramePr>
            <a:graphicFrameLocks noChangeAspect="1"/>
          </p:cNvGraphicFramePr>
          <p:nvPr>
            <p:extLst>
              <p:ext uri="{D42A27DB-BD31-4B8C-83A1-F6EECF244321}">
                <p14:modId xmlns:p14="http://schemas.microsoft.com/office/powerpoint/2010/main" val="2499478788"/>
              </p:ext>
            </p:extLst>
          </p:nvPr>
        </p:nvGraphicFramePr>
        <p:xfrm>
          <a:off x="2043113" y="3305175"/>
          <a:ext cx="1447800" cy="482600"/>
        </p:xfrm>
        <a:graphic>
          <a:graphicData uri="http://schemas.openxmlformats.org/presentationml/2006/ole">
            <mc:AlternateContent xmlns:mc="http://schemas.openxmlformats.org/markup-compatibility/2006">
              <mc:Choice xmlns:v="urn:schemas-microsoft-com:vml" Requires="v">
                <p:oleObj name="Equation" r:id="rId6" imgW="1447560" imgH="482400" progId="Equation.DSMT4">
                  <p:embed/>
                </p:oleObj>
              </mc:Choice>
              <mc:Fallback>
                <p:oleObj name="Equation" r:id="rId6" imgW="1447560" imgH="482400" progId="Equation.DSMT4">
                  <p:embed/>
                  <p:pic>
                    <p:nvPicPr>
                      <p:cNvPr id="0" name="Picture 176"/>
                      <p:cNvPicPr>
                        <a:picLocks noChangeAspect="1" noChangeArrowheads="1"/>
                      </p:cNvPicPr>
                      <p:nvPr/>
                    </p:nvPicPr>
                    <p:blipFill>
                      <a:blip r:embed="rId7"/>
                      <a:srcRect/>
                      <a:stretch>
                        <a:fillRect/>
                      </a:stretch>
                    </p:blipFill>
                    <p:spPr bwMode="auto">
                      <a:xfrm>
                        <a:off x="2043113" y="3305175"/>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1" name="Object 5"/>
          <p:cNvGraphicFramePr>
            <a:graphicFrameLocks noChangeAspect="1"/>
          </p:cNvGraphicFramePr>
          <p:nvPr>
            <p:extLst>
              <p:ext uri="{D42A27DB-BD31-4B8C-83A1-F6EECF244321}">
                <p14:modId xmlns:p14="http://schemas.microsoft.com/office/powerpoint/2010/main" val="2447993266"/>
              </p:ext>
            </p:extLst>
          </p:nvPr>
        </p:nvGraphicFramePr>
        <p:xfrm>
          <a:off x="1511300" y="4779963"/>
          <a:ext cx="6121400" cy="825500"/>
        </p:xfrm>
        <a:graphic>
          <a:graphicData uri="http://schemas.openxmlformats.org/presentationml/2006/ole">
            <mc:AlternateContent xmlns:mc="http://schemas.openxmlformats.org/markup-compatibility/2006">
              <mc:Choice xmlns:v="urn:schemas-microsoft-com:vml" Requires="v">
                <p:oleObj name="Equation" r:id="rId8" imgW="6121080" imgH="825480" progId="Equation.DSMT4">
                  <p:embed/>
                </p:oleObj>
              </mc:Choice>
              <mc:Fallback>
                <p:oleObj name="Equation" r:id="rId8" imgW="6121080" imgH="825480" progId="Equation.DSMT4">
                  <p:embed/>
                  <p:pic>
                    <p:nvPicPr>
                      <p:cNvPr id="0" name="Picture 177"/>
                      <p:cNvPicPr>
                        <a:picLocks noChangeAspect="1" noChangeArrowheads="1"/>
                      </p:cNvPicPr>
                      <p:nvPr/>
                    </p:nvPicPr>
                    <p:blipFill>
                      <a:blip r:embed="rId9"/>
                      <a:srcRect/>
                      <a:stretch>
                        <a:fillRect/>
                      </a:stretch>
                    </p:blipFill>
                    <p:spPr bwMode="auto">
                      <a:xfrm>
                        <a:off x="1511300" y="4779963"/>
                        <a:ext cx="6121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8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2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Function Is Continuous</a:t>
            </a:r>
            <a:br>
              <a:rPr lang="en-US" dirty="0"/>
            </a:br>
            <a:r>
              <a:rPr lang="en-US" dirty="0"/>
              <a:t>but Not Differentiable (cont.)</a:t>
            </a:r>
          </a:p>
        </p:txBody>
      </p:sp>
      <p:sp>
        <p:nvSpPr>
          <p:cNvPr id="3" name="Content Placeholder 2"/>
          <p:cNvSpPr>
            <a:spLocks noGrp="1"/>
          </p:cNvSpPr>
          <p:nvPr>
            <p:ph idx="1"/>
          </p:nvPr>
        </p:nvSpPr>
        <p:spPr>
          <a:xfrm>
            <a:off x="457200" y="1280160"/>
            <a:ext cx="8229600" cy="4702826"/>
          </a:xfrm>
        </p:spPr>
        <p:txBody>
          <a:bodyPr>
            <a:spAutoFit/>
          </a:bodyPr>
          <a:lstStyle/>
          <a:p>
            <a:r>
              <a:rPr lang="en-US" dirty="0"/>
              <a:t>In addition, we can choose and fix a big enough positive integer </a:t>
            </a:r>
            <a:r>
              <a:rPr lang="en-US" i="1" dirty="0"/>
              <a:t>k</a:t>
            </a:r>
            <a:r>
              <a:rPr lang="en-US" dirty="0"/>
              <a:t> such that</a:t>
            </a:r>
          </a:p>
          <a:p>
            <a:pPr>
              <a:lnSpc>
                <a:spcPct val="200000"/>
              </a:lnSpc>
            </a:pPr>
            <a:endParaRPr lang="en-US" dirty="0"/>
          </a:p>
          <a:p>
            <a:pPr>
              <a:lnSpc>
                <a:spcPct val="150000"/>
              </a:lnSpc>
            </a:pPr>
            <a:r>
              <a:rPr lang="en-US" dirty="0"/>
              <a:t>Using the notation</a:t>
            </a:r>
          </a:p>
          <a:p>
            <a:endParaRPr lang="en-US" dirty="0"/>
          </a:p>
          <a:p>
            <a:endParaRPr lang="en-US" dirty="0"/>
          </a:p>
          <a:p>
            <a:endParaRPr lang="en-US" dirty="0"/>
          </a:p>
          <a:p>
            <a:r>
              <a:rPr lang="en-US" dirty="0"/>
              <a:t>note that </a:t>
            </a:r>
            <a:r>
              <a:rPr lang="en-US" i="1" dirty="0"/>
              <a:t>x</a:t>
            </a:r>
            <a:r>
              <a:rPr lang="en-US" baseline="-25000" dirty="0"/>
              <a:t>2</a:t>
            </a:r>
            <a:r>
              <a:rPr lang="en-US" dirty="0"/>
              <a:t> &lt; </a:t>
            </a:r>
            <a:r>
              <a:rPr lang="en-US" i="1" dirty="0"/>
              <a:t>x</a:t>
            </a:r>
            <a:r>
              <a:rPr lang="en-US" baseline="-25000" dirty="0"/>
              <a:t>1</a:t>
            </a:r>
            <a:r>
              <a:rPr lang="en-US" dirty="0"/>
              <a:t> &lt; </a:t>
            </a:r>
            <a:r>
              <a:rPr lang="el-GR" i="1" dirty="0">
                <a:latin typeface="Cambria Math" panose="02040503050406030204" pitchFamily="18" charset="0"/>
                <a:ea typeface="Cambria Math" panose="02040503050406030204" pitchFamily="18" charset="0"/>
              </a:rPr>
              <a:t>δ</a:t>
            </a:r>
            <a:r>
              <a:rPr lang="en-US" dirty="0"/>
              <a:t>, while</a:t>
            </a:r>
          </a:p>
        </p:txBody>
      </p:sp>
      <p:graphicFrame>
        <p:nvGraphicFramePr>
          <p:cNvPr id="163842" name="Object 2"/>
          <p:cNvGraphicFramePr>
            <a:graphicFrameLocks noChangeAspect="1"/>
          </p:cNvGraphicFramePr>
          <p:nvPr>
            <p:extLst>
              <p:ext uri="{D42A27DB-BD31-4B8C-83A1-F6EECF244321}">
                <p14:modId xmlns:p14="http://schemas.microsoft.com/office/powerpoint/2010/main" val="651203329"/>
              </p:ext>
            </p:extLst>
          </p:nvPr>
        </p:nvGraphicFramePr>
        <p:xfrm>
          <a:off x="3492500" y="2292350"/>
          <a:ext cx="2133600" cy="1257300"/>
        </p:xfrm>
        <a:graphic>
          <a:graphicData uri="http://schemas.openxmlformats.org/presentationml/2006/ole">
            <mc:AlternateContent xmlns:mc="http://schemas.openxmlformats.org/markup-compatibility/2006">
              <mc:Choice xmlns:v="urn:schemas-microsoft-com:vml" Requires="v">
                <p:oleObj name="Equation" r:id="rId2" imgW="2133360" imgH="1257120" progId="Equation.DSMT4">
                  <p:embed/>
                </p:oleObj>
              </mc:Choice>
              <mc:Fallback>
                <p:oleObj name="Equation" r:id="rId2" imgW="2133360" imgH="1257120" progId="Equation.DSMT4">
                  <p:embed/>
                  <p:pic>
                    <p:nvPicPr>
                      <p:cNvPr id="0" name="Picture 126"/>
                      <p:cNvPicPr>
                        <a:picLocks noChangeAspect="1" noChangeArrowheads="1"/>
                      </p:cNvPicPr>
                      <p:nvPr/>
                    </p:nvPicPr>
                    <p:blipFill>
                      <a:blip r:embed="rId3"/>
                      <a:srcRect/>
                      <a:stretch>
                        <a:fillRect/>
                      </a:stretch>
                    </p:blipFill>
                    <p:spPr bwMode="auto">
                      <a:xfrm>
                        <a:off x="3492500" y="2292350"/>
                        <a:ext cx="21336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extLst>
              <p:ext uri="{D42A27DB-BD31-4B8C-83A1-F6EECF244321}">
                <p14:modId xmlns:p14="http://schemas.microsoft.com/office/powerpoint/2010/main" val="3927428874"/>
              </p:ext>
            </p:extLst>
          </p:nvPr>
        </p:nvGraphicFramePr>
        <p:xfrm>
          <a:off x="1765300" y="3917950"/>
          <a:ext cx="5499100" cy="1257300"/>
        </p:xfrm>
        <a:graphic>
          <a:graphicData uri="http://schemas.openxmlformats.org/presentationml/2006/ole">
            <mc:AlternateContent xmlns:mc="http://schemas.openxmlformats.org/markup-compatibility/2006">
              <mc:Choice xmlns:v="urn:schemas-microsoft-com:vml" Requires="v">
                <p:oleObj name="Equation" r:id="rId4" imgW="5499000" imgH="1257120" progId="Equation.DSMT4">
                  <p:embed/>
                </p:oleObj>
              </mc:Choice>
              <mc:Fallback>
                <p:oleObj name="Equation" r:id="rId4" imgW="5499000" imgH="1257120" progId="Equation.DSMT4">
                  <p:embed/>
                  <p:pic>
                    <p:nvPicPr>
                      <p:cNvPr id="0" name="Picture 127"/>
                      <p:cNvPicPr>
                        <a:picLocks noChangeAspect="1" noChangeArrowheads="1"/>
                      </p:cNvPicPr>
                      <p:nvPr/>
                    </p:nvPicPr>
                    <p:blipFill>
                      <a:blip r:embed="rId5"/>
                      <a:srcRect/>
                      <a:stretch>
                        <a:fillRect/>
                      </a:stretch>
                    </p:blipFill>
                    <p:spPr bwMode="auto">
                      <a:xfrm>
                        <a:off x="1765300" y="3917950"/>
                        <a:ext cx="5499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39147122"/>
              </p:ext>
            </p:extLst>
          </p:nvPr>
        </p:nvGraphicFramePr>
        <p:xfrm>
          <a:off x="4425430" y="5477030"/>
          <a:ext cx="4597400" cy="495300"/>
        </p:xfrm>
        <a:graphic>
          <a:graphicData uri="http://schemas.openxmlformats.org/presentationml/2006/ole">
            <mc:AlternateContent xmlns:mc="http://schemas.openxmlformats.org/markup-compatibility/2006">
              <mc:Choice xmlns:v="urn:schemas-microsoft-com:vml" Requires="v">
                <p:oleObj name="Equation" r:id="rId6" imgW="4597200" imgH="495000" progId="Equation.DSMT4">
                  <p:embed/>
                </p:oleObj>
              </mc:Choice>
              <mc:Fallback>
                <p:oleObj name="Equation" r:id="rId6" imgW="4597200" imgH="495000" progId="Equation.DSMT4">
                  <p:embed/>
                  <p:pic>
                    <p:nvPicPr>
                      <p:cNvPr id="0" name="Picture 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430" y="5477030"/>
                        <a:ext cx="4597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Function Is Continuous</a:t>
            </a:r>
            <a:br>
              <a:rPr lang="en-US" dirty="0"/>
            </a:br>
            <a:r>
              <a:rPr lang="en-US" dirty="0"/>
              <a:t>but Not Differentiable (cont.)</a:t>
            </a:r>
          </a:p>
        </p:txBody>
      </p:sp>
      <p:sp>
        <p:nvSpPr>
          <p:cNvPr id="3" name="Content Placeholder 2"/>
          <p:cNvSpPr>
            <a:spLocks noGrp="1"/>
          </p:cNvSpPr>
          <p:nvPr>
            <p:ph idx="1"/>
          </p:nvPr>
        </p:nvSpPr>
        <p:spPr>
          <a:xfrm>
            <a:off x="457200" y="1280160"/>
            <a:ext cx="8229600" cy="3770263"/>
          </a:xfrm>
        </p:spPr>
        <p:txBody>
          <a:bodyPr>
            <a:spAutoFit/>
          </a:bodyPr>
          <a:lstStyle/>
          <a:p>
            <a:r>
              <a:rPr lang="en-US" dirty="0"/>
              <a:t>By assumption,</a:t>
            </a:r>
          </a:p>
          <a:p>
            <a:endParaRPr lang="en-US" dirty="0"/>
          </a:p>
          <a:p>
            <a:endParaRPr lang="en-US" dirty="0"/>
          </a:p>
          <a:p>
            <a:pPr>
              <a:spcBef>
                <a:spcPts val="1800"/>
              </a:spcBef>
            </a:pPr>
            <a:r>
              <a:rPr lang="en-US" dirty="0"/>
              <a:t>which implies that </a:t>
            </a:r>
            <a:r>
              <a:rPr lang="en-US" i="1" dirty="0"/>
              <a:t>L</a:t>
            </a:r>
            <a:r>
              <a:rPr lang="en-US" dirty="0"/>
              <a:t> &gt; 0, but also</a:t>
            </a:r>
          </a:p>
          <a:p>
            <a:endParaRPr lang="en-US" dirty="0"/>
          </a:p>
          <a:p>
            <a:endParaRPr lang="en-US" dirty="0"/>
          </a:p>
          <a:p>
            <a:r>
              <a:rPr lang="en-US" dirty="0"/>
              <a:t>implying in turn that </a:t>
            </a:r>
            <a:r>
              <a:rPr lang="en-US" i="1" dirty="0"/>
              <a:t>L</a:t>
            </a:r>
            <a:r>
              <a:rPr lang="en-US" dirty="0"/>
              <a:t> &lt; 0, an obvious impossibility.</a:t>
            </a:r>
          </a:p>
        </p:txBody>
      </p:sp>
      <p:graphicFrame>
        <p:nvGraphicFramePr>
          <p:cNvPr id="164868" name="Object 4"/>
          <p:cNvGraphicFramePr>
            <a:graphicFrameLocks noChangeAspect="1"/>
          </p:cNvGraphicFramePr>
          <p:nvPr>
            <p:extLst>
              <p:ext uri="{D42A27DB-BD31-4B8C-83A1-F6EECF244321}">
                <p14:modId xmlns:p14="http://schemas.microsoft.com/office/powerpoint/2010/main" val="553323692"/>
              </p:ext>
            </p:extLst>
          </p:nvPr>
        </p:nvGraphicFramePr>
        <p:xfrm>
          <a:off x="2832100" y="1790700"/>
          <a:ext cx="3086100" cy="1028700"/>
        </p:xfrm>
        <a:graphic>
          <a:graphicData uri="http://schemas.openxmlformats.org/presentationml/2006/ole">
            <mc:AlternateContent xmlns:mc="http://schemas.openxmlformats.org/markup-compatibility/2006">
              <mc:Choice xmlns:v="urn:schemas-microsoft-com:vml" Requires="v">
                <p:oleObj name="Equation" r:id="rId2" imgW="3085920" imgH="1028520" progId="Equation.DSMT4">
                  <p:embed/>
                </p:oleObj>
              </mc:Choice>
              <mc:Fallback>
                <p:oleObj name="Equation" r:id="rId2" imgW="3085920" imgH="1028520" progId="Equation.DSMT4">
                  <p:embed/>
                  <p:pic>
                    <p:nvPicPr>
                      <p:cNvPr id="0" name="Picture 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1790700"/>
                        <a:ext cx="3086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9" name="Object 5"/>
          <p:cNvGraphicFramePr>
            <a:graphicFrameLocks noChangeAspect="1"/>
          </p:cNvGraphicFramePr>
          <p:nvPr>
            <p:extLst>
              <p:ext uri="{D42A27DB-BD31-4B8C-83A1-F6EECF244321}">
                <p14:modId xmlns:p14="http://schemas.microsoft.com/office/powerpoint/2010/main" val="2603981193"/>
              </p:ext>
            </p:extLst>
          </p:nvPr>
        </p:nvGraphicFramePr>
        <p:xfrm>
          <a:off x="2755900" y="3467100"/>
          <a:ext cx="3314700" cy="1028700"/>
        </p:xfrm>
        <a:graphic>
          <a:graphicData uri="http://schemas.openxmlformats.org/presentationml/2006/ole">
            <mc:AlternateContent xmlns:mc="http://schemas.openxmlformats.org/markup-compatibility/2006">
              <mc:Choice xmlns:v="urn:schemas-microsoft-com:vml" Requires="v">
                <p:oleObj name="Equation" r:id="rId4" imgW="3314520" imgH="1028520" progId="Equation.DSMT4">
                  <p:embed/>
                </p:oleObj>
              </mc:Choice>
              <mc:Fallback>
                <p:oleObj name="Equation" r:id="rId4" imgW="3314520" imgH="1028520" progId="Equation.DSMT4">
                  <p:embed/>
                  <p:pic>
                    <p:nvPicPr>
                      <p:cNvPr id="0" name="Picture 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900" y="3467100"/>
                        <a:ext cx="3314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Proving a Function Is Continuous</a:t>
            </a:r>
            <a:br>
              <a:rPr lang="en-US" dirty="0"/>
            </a:br>
            <a:r>
              <a:rPr lang="en-US" dirty="0"/>
              <a:t>but Not Differentiable (cont.)</a:t>
            </a:r>
          </a:p>
        </p:txBody>
      </p:sp>
      <p:sp>
        <p:nvSpPr>
          <p:cNvPr id="3" name="Content Placeholder 2"/>
          <p:cNvSpPr>
            <a:spLocks noGrp="1"/>
          </p:cNvSpPr>
          <p:nvPr>
            <p:ph idx="1"/>
          </p:nvPr>
        </p:nvSpPr>
        <p:spPr/>
        <p:txBody>
          <a:bodyPr>
            <a:normAutofit/>
          </a:bodyPr>
          <a:lstStyle/>
          <a:p>
            <a:r>
              <a:rPr lang="en-US" dirty="0"/>
              <a:t>Thus, 		   cannot be approaching any limit </a:t>
            </a:r>
            <a:r>
              <a:rPr lang="en-US" i="1" dirty="0"/>
              <a:t>L</a:t>
            </a:r>
            <a:r>
              <a:rPr lang="en-US" dirty="0"/>
              <a:t> at all as </a:t>
            </a:r>
            <a:r>
              <a:rPr lang="en-US" i="1" dirty="0"/>
              <a:t>x</a:t>
            </a:r>
            <a:r>
              <a:rPr lang="en-US" dirty="0"/>
              <a:t> approaches 0 from the right; that is,</a:t>
            </a:r>
          </a:p>
          <a:p>
            <a:endParaRPr lang="en-US" dirty="0"/>
          </a:p>
          <a:p>
            <a:endParaRPr lang="en-US" dirty="0"/>
          </a:p>
          <a:p>
            <a:r>
              <a:rPr lang="en-US" dirty="0"/>
              <a:t>The case of </a:t>
            </a:r>
            <a:r>
              <a:rPr lang="en-US" i="1" dirty="0"/>
              <a:t>x</a:t>
            </a:r>
            <a:r>
              <a:rPr lang="en-US" dirty="0"/>
              <a:t> &lt; 0 is handled in an analogous fashion, and it will follow that neither one‑sided difference quotient limit exists, and thus </a:t>
            </a:r>
            <a:r>
              <a:rPr lang="en-US" i="1" dirty="0"/>
              <a:t>f</a:t>
            </a:r>
            <a:r>
              <a:rPr lang="en-US" dirty="0"/>
              <a:t>(</a:t>
            </a:r>
            <a:r>
              <a:rPr lang="en-US" i="1" dirty="0"/>
              <a:t>x</a:t>
            </a:r>
            <a:r>
              <a:rPr lang="en-US" dirty="0"/>
              <a:t>) is not differentiable at 0, just as we needed to show.</a:t>
            </a:r>
          </a:p>
        </p:txBody>
      </p:sp>
      <p:graphicFrame>
        <p:nvGraphicFramePr>
          <p:cNvPr id="165890" name="Object 2"/>
          <p:cNvGraphicFramePr>
            <a:graphicFrameLocks noChangeAspect="1"/>
          </p:cNvGraphicFramePr>
          <p:nvPr/>
        </p:nvGraphicFramePr>
        <p:xfrm>
          <a:off x="1339850" y="1320800"/>
          <a:ext cx="1168400" cy="495300"/>
        </p:xfrm>
        <a:graphic>
          <a:graphicData uri="http://schemas.openxmlformats.org/presentationml/2006/ole">
            <mc:AlternateContent xmlns:mc="http://schemas.openxmlformats.org/markup-compatibility/2006">
              <mc:Choice xmlns:v="urn:schemas-microsoft-com:vml" Requires="v">
                <p:oleObj name="Equation" r:id="rId2" imgW="1168200" imgH="495000" progId="Equation.DSMT4">
                  <p:embed/>
                </p:oleObj>
              </mc:Choice>
              <mc:Fallback>
                <p:oleObj name="Equation" r:id="rId2" imgW="1168200" imgH="495000" progId="Equation.DSMT4">
                  <p:embed/>
                  <p:pic>
                    <p:nvPicPr>
                      <p:cNvPr id="0"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1320800"/>
                        <a:ext cx="1168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1" name="Object 3"/>
          <p:cNvGraphicFramePr>
            <a:graphicFrameLocks noChangeAspect="1"/>
          </p:cNvGraphicFramePr>
          <p:nvPr>
            <p:extLst>
              <p:ext uri="{D42A27DB-BD31-4B8C-83A1-F6EECF244321}">
                <p14:modId xmlns:p14="http://schemas.microsoft.com/office/powerpoint/2010/main" val="3153304232"/>
              </p:ext>
            </p:extLst>
          </p:nvPr>
        </p:nvGraphicFramePr>
        <p:xfrm>
          <a:off x="1498600" y="2317750"/>
          <a:ext cx="6146800" cy="876300"/>
        </p:xfrm>
        <a:graphic>
          <a:graphicData uri="http://schemas.openxmlformats.org/presentationml/2006/ole">
            <mc:AlternateContent xmlns:mc="http://schemas.openxmlformats.org/markup-compatibility/2006">
              <mc:Choice xmlns:v="urn:schemas-microsoft-com:vml" Requires="v">
                <p:oleObj name="Equation" r:id="rId4" imgW="6146640" imgH="876240" progId="Equation.DSMT4">
                  <p:embed/>
                </p:oleObj>
              </mc:Choice>
              <mc:Fallback>
                <p:oleObj name="Equation" r:id="rId4" imgW="6146640" imgH="876240" progId="Equation.DSMT4">
                  <p:embed/>
                  <p:pic>
                    <p:nvPicPr>
                      <p:cNvPr id="0" name="Picture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600" y="2317750"/>
                        <a:ext cx="614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One-Sided Derivatives</a:t>
            </a:r>
          </a:p>
        </p:txBody>
      </p:sp>
      <p:sp>
        <p:nvSpPr>
          <p:cNvPr id="3" name="Content Placeholder 2"/>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r>
              <a:rPr lang="en-US" dirty="0">
                <a:solidFill>
                  <a:srgbClr val="000000"/>
                </a:solidFill>
              </a:rPr>
              <a:t>If a function </a:t>
            </a:r>
            <a:r>
              <a:rPr lang="en-US" i="1" dirty="0">
                <a:solidFill>
                  <a:srgbClr val="000000"/>
                </a:solidFill>
              </a:rPr>
              <a:t>f</a:t>
            </a:r>
            <a:r>
              <a:rPr lang="en-US" dirty="0">
                <a:solidFill>
                  <a:srgbClr val="000000"/>
                </a:solidFill>
              </a:rPr>
              <a:t> is defined on an interval of the form [</a:t>
            </a:r>
            <a:r>
              <a:rPr lang="en-US" i="1" dirty="0">
                <a:solidFill>
                  <a:srgbClr val="000000"/>
                </a:solidFill>
              </a:rPr>
              <a:t>a</a:t>
            </a:r>
            <a:r>
              <a:rPr lang="en-US" dirty="0">
                <a:solidFill>
                  <a:srgbClr val="000000"/>
                </a:solidFill>
              </a:rPr>
              <a:t>, </a:t>
            </a:r>
            <a:r>
              <a:rPr lang="en-US" i="1" dirty="0">
                <a:solidFill>
                  <a:srgbClr val="000000"/>
                </a:solidFill>
              </a:rPr>
              <a:t>p</a:t>
            </a:r>
            <a:r>
              <a:rPr lang="en-US" dirty="0">
                <a:solidFill>
                  <a:srgbClr val="000000"/>
                </a:solidFill>
              </a:rPr>
              <a:t>) (that is, at </a:t>
            </a:r>
            <a:r>
              <a:rPr lang="en-US" i="1" dirty="0">
                <a:solidFill>
                  <a:srgbClr val="000000"/>
                </a:solidFill>
              </a:rPr>
              <a:t>a</a:t>
            </a:r>
            <a:r>
              <a:rPr lang="en-US" dirty="0">
                <a:solidFill>
                  <a:srgbClr val="000000"/>
                </a:solidFill>
              </a:rPr>
              <a:t> and on some half‑open interval to the right of </a:t>
            </a:r>
            <a:r>
              <a:rPr lang="en-US" i="1" dirty="0">
                <a:solidFill>
                  <a:srgbClr val="000000"/>
                </a:solidFill>
              </a:rPr>
              <a:t>a</a:t>
            </a:r>
            <a:r>
              <a:rPr lang="en-US" dirty="0">
                <a:solidFill>
                  <a:srgbClr val="000000"/>
                </a:solidFill>
              </a:rPr>
              <a:t>), the </a:t>
            </a:r>
            <a:r>
              <a:rPr lang="en-US" b="1" dirty="0">
                <a:solidFill>
                  <a:srgbClr val="C00000"/>
                </a:solidFill>
              </a:rPr>
              <a:t>right‑hand derivative of </a:t>
            </a:r>
            <a:r>
              <a:rPr lang="en-US" b="1" i="1" dirty="0">
                <a:solidFill>
                  <a:srgbClr val="C00000"/>
                </a:solidFill>
              </a:rPr>
              <a:t>f</a:t>
            </a:r>
            <a:r>
              <a:rPr lang="en-US" b="1" dirty="0">
                <a:solidFill>
                  <a:srgbClr val="C00000"/>
                </a:solidFill>
              </a:rPr>
              <a:t> at </a:t>
            </a:r>
            <a:r>
              <a:rPr lang="en-US" b="1" i="1" dirty="0">
                <a:solidFill>
                  <a:srgbClr val="C00000"/>
                </a:solidFill>
              </a:rPr>
              <a:t>a</a:t>
            </a:r>
            <a:r>
              <a:rPr lang="en-US" b="1" dirty="0">
                <a:solidFill>
                  <a:srgbClr val="000000"/>
                </a:solidFill>
              </a:rPr>
              <a:t> </a:t>
            </a:r>
            <a:r>
              <a:rPr lang="en-US" dirty="0">
                <a:solidFill>
                  <a:srgbClr val="000000"/>
                </a:solidFill>
              </a:rPr>
              <a:t>is defined to be</a:t>
            </a:r>
          </a:p>
          <a:p>
            <a:endParaRPr lang="en-US" dirty="0">
              <a:solidFill>
                <a:srgbClr val="000000"/>
              </a:solidFill>
            </a:endParaRPr>
          </a:p>
          <a:p>
            <a:endParaRPr lang="en-US" dirty="0">
              <a:solidFill>
                <a:srgbClr val="000000"/>
              </a:solidFill>
            </a:endParaRPr>
          </a:p>
          <a:p>
            <a:r>
              <a:rPr lang="en-US" dirty="0">
                <a:solidFill>
                  <a:srgbClr val="000000"/>
                </a:solidFill>
              </a:rPr>
              <a:t>provided the limit exists.</a:t>
            </a:r>
          </a:p>
        </p:txBody>
      </p:sp>
      <p:graphicFrame>
        <p:nvGraphicFramePr>
          <p:cNvPr id="166914" name="Object 2"/>
          <p:cNvGraphicFramePr>
            <a:graphicFrameLocks noChangeAspect="1"/>
          </p:cNvGraphicFramePr>
          <p:nvPr>
            <p:extLst>
              <p:ext uri="{D42A27DB-BD31-4B8C-83A1-F6EECF244321}">
                <p14:modId xmlns:p14="http://schemas.microsoft.com/office/powerpoint/2010/main" val="3107804886"/>
              </p:ext>
            </p:extLst>
          </p:nvPr>
        </p:nvGraphicFramePr>
        <p:xfrm>
          <a:off x="2438400" y="2769769"/>
          <a:ext cx="3949700" cy="876300"/>
        </p:xfrm>
        <a:graphic>
          <a:graphicData uri="http://schemas.openxmlformats.org/presentationml/2006/ole">
            <mc:AlternateContent xmlns:mc="http://schemas.openxmlformats.org/markup-compatibility/2006">
              <mc:Choice xmlns:v="urn:schemas-microsoft-com:vml" Requires="v">
                <p:oleObj name="Equation" r:id="rId2" imgW="3949560" imgH="876240" progId="Equation.DSMT4">
                  <p:embed/>
                </p:oleObj>
              </mc:Choice>
              <mc:Fallback>
                <p:oleObj name="Equation" r:id="rId2" imgW="3949560" imgH="876240" progId="Equation.DSMT4">
                  <p:embed/>
                  <p:pic>
                    <p:nvPicPr>
                      <p:cNvPr id="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69769"/>
                        <a:ext cx="3949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One-Sided Derivatives (cont.)</a:t>
            </a:r>
          </a:p>
        </p:txBody>
      </p:sp>
      <p:sp>
        <p:nvSpPr>
          <p:cNvPr id="3" name="Content Placeholder 2"/>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r>
              <a:rPr lang="en-US" dirty="0">
                <a:solidFill>
                  <a:srgbClr val="000000"/>
                </a:solidFill>
              </a:rPr>
              <a:t>Similarly, if </a:t>
            </a:r>
            <a:r>
              <a:rPr lang="en-US" i="1" dirty="0">
                <a:solidFill>
                  <a:srgbClr val="000000"/>
                </a:solidFill>
              </a:rPr>
              <a:t>f</a:t>
            </a:r>
            <a:r>
              <a:rPr lang="en-US" dirty="0">
                <a:solidFill>
                  <a:srgbClr val="000000"/>
                </a:solidFill>
              </a:rPr>
              <a:t> is defined on an interval of the form (</a:t>
            </a:r>
            <a:r>
              <a:rPr lang="en-US" i="1" dirty="0">
                <a:solidFill>
                  <a:srgbClr val="000000"/>
                </a:solidFill>
              </a:rPr>
              <a:t>p</a:t>
            </a:r>
            <a:r>
              <a:rPr lang="en-US" dirty="0">
                <a:solidFill>
                  <a:srgbClr val="000000"/>
                </a:solidFill>
              </a:rPr>
              <a:t>, </a:t>
            </a:r>
            <a:r>
              <a:rPr lang="en-US" i="1" dirty="0">
                <a:solidFill>
                  <a:srgbClr val="000000"/>
                </a:solidFill>
              </a:rPr>
              <a:t>b</a:t>
            </a:r>
            <a:r>
              <a:rPr lang="en-US" dirty="0">
                <a:solidFill>
                  <a:srgbClr val="000000"/>
                </a:solidFill>
              </a:rPr>
              <a:t>], the </a:t>
            </a:r>
            <a:r>
              <a:rPr lang="en-US" b="1" dirty="0">
                <a:solidFill>
                  <a:srgbClr val="C00000"/>
                </a:solidFill>
              </a:rPr>
              <a:t>left‑hand derivative of </a:t>
            </a:r>
            <a:r>
              <a:rPr lang="en-US" b="1" i="1" dirty="0">
                <a:solidFill>
                  <a:srgbClr val="C00000"/>
                </a:solidFill>
              </a:rPr>
              <a:t>f</a:t>
            </a:r>
            <a:r>
              <a:rPr lang="en-US" b="1" dirty="0">
                <a:solidFill>
                  <a:srgbClr val="C00000"/>
                </a:solidFill>
              </a:rPr>
              <a:t> at </a:t>
            </a:r>
            <a:r>
              <a:rPr lang="en-US" b="1" i="1" dirty="0">
                <a:solidFill>
                  <a:srgbClr val="C00000"/>
                </a:solidFill>
              </a:rPr>
              <a:t>b</a:t>
            </a:r>
            <a:r>
              <a:rPr lang="en-US" dirty="0">
                <a:solidFill>
                  <a:srgbClr val="000000"/>
                </a:solidFill>
              </a:rPr>
              <a:t> is defined to be </a:t>
            </a:r>
          </a:p>
          <a:p>
            <a:endParaRPr lang="en-US" dirty="0">
              <a:solidFill>
                <a:srgbClr val="000000"/>
              </a:solidFill>
            </a:endParaRPr>
          </a:p>
          <a:p>
            <a:endParaRPr lang="en-US" dirty="0">
              <a:solidFill>
                <a:srgbClr val="000000"/>
              </a:solidFill>
            </a:endParaRPr>
          </a:p>
          <a:p>
            <a:r>
              <a:rPr lang="en-US" dirty="0">
                <a:solidFill>
                  <a:srgbClr val="000000"/>
                </a:solidFill>
              </a:rPr>
              <a:t>provided the limit exists.</a:t>
            </a:r>
          </a:p>
        </p:txBody>
      </p:sp>
      <p:graphicFrame>
        <p:nvGraphicFramePr>
          <p:cNvPr id="167938" name="Object 2"/>
          <p:cNvGraphicFramePr>
            <a:graphicFrameLocks noChangeAspect="1"/>
          </p:cNvGraphicFramePr>
          <p:nvPr>
            <p:extLst>
              <p:ext uri="{D42A27DB-BD31-4B8C-83A1-F6EECF244321}">
                <p14:modId xmlns:p14="http://schemas.microsoft.com/office/powerpoint/2010/main" val="2069834116"/>
              </p:ext>
            </p:extLst>
          </p:nvPr>
        </p:nvGraphicFramePr>
        <p:xfrm>
          <a:off x="2362200" y="2362200"/>
          <a:ext cx="3949700" cy="876300"/>
        </p:xfrm>
        <a:graphic>
          <a:graphicData uri="http://schemas.openxmlformats.org/presentationml/2006/ole">
            <mc:AlternateContent xmlns:mc="http://schemas.openxmlformats.org/markup-compatibility/2006">
              <mc:Choice xmlns:v="urn:schemas-microsoft-com:vml" Requires="v">
                <p:oleObj name="Equation" r:id="rId2" imgW="3949560" imgH="876240" progId="Equation.DSMT4">
                  <p:embed/>
                </p:oleObj>
              </mc:Choice>
              <mc:Fallback>
                <p:oleObj name="Equation" r:id="rId2" imgW="3949560" imgH="876240" progId="Equation.DSMT4">
                  <p:embed/>
                  <p:pic>
                    <p:nvPicPr>
                      <p:cNvPr id="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62200"/>
                        <a:ext cx="3949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a:t>
            </a:r>
          </a:p>
        </p:txBody>
      </p:sp>
      <p:sp>
        <p:nvSpPr>
          <p:cNvPr id="3" name="Content Placeholder 2"/>
          <p:cNvSpPr>
            <a:spLocks noGrp="1"/>
          </p:cNvSpPr>
          <p:nvPr>
            <p:ph idx="1"/>
          </p:nvPr>
        </p:nvSpPr>
        <p:spPr/>
        <p:txBody>
          <a:bodyPr>
            <a:normAutofit/>
          </a:bodyPr>
          <a:lstStyle/>
          <a:p>
            <a:r>
              <a:rPr lang="en-US" dirty="0"/>
              <a:t>Consider the following piecewise defined function.</a:t>
            </a:r>
          </a:p>
          <a:p>
            <a:endParaRPr lang="en-US" dirty="0"/>
          </a:p>
          <a:p>
            <a:endParaRPr lang="en-US" dirty="0"/>
          </a:p>
          <a:p>
            <a:endParaRPr lang="en-US" dirty="0"/>
          </a:p>
          <a:p>
            <a:endParaRPr lang="en-US" dirty="0"/>
          </a:p>
          <a:p>
            <a:pPr marL="463550" indent="-463550"/>
            <a:r>
              <a:rPr lang="en-US" b="1" dirty="0"/>
              <a:t>a.</a:t>
            </a:r>
            <a:r>
              <a:rPr lang="en-US" dirty="0"/>
              <a:t>	Find the one‑sided derivatives of </a:t>
            </a:r>
            <a:r>
              <a:rPr lang="en-US" i="1" dirty="0"/>
              <a:t>f</a:t>
            </a:r>
            <a:r>
              <a:rPr lang="en-US" dirty="0"/>
              <a:t> at 1 and use them to decide whether </a:t>
            </a:r>
            <a:r>
              <a:rPr lang="en-US" i="1" dirty="0"/>
              <a:t>f</a:t>
            </a:r>
            <a:r>
              <a:rPr lang="en-US" dirty="0"/>
              <a:t> is differentiable at </a:t>
            </a:r>
            <a:r>
              <a:rPr lang="en-US" i="1" dirty="0"/>
              <a:t>c</a:t>
            </a:r>
            <a:r>
              <a:rPr lang="en-US" dirty="0"/>
              <a:t> </a:t>
            </a:r>
            <a:r>
              <a:rPr lang="en-US" dirty="0">
                <a:latin typeface="Symbol" pitchFamily="18" charset="2"/>
              </a:rPr>
              <a:t>=</a:t>
            </a:r>
            <a:r>
              <a:rPr lang="en-US" dirty="0"/>
              <a:t> 1.</a:t>
            </a:r>
          </a:p>
          <a:p>
            <a:pPr marL="463550" indent="-463550"/>
            <a:r>
              <a:rPr lang="en-US" b="1" dirty="0"/>
              <a:t>b.	</a:t>
            </a:r>
            <a:r>
              <a:rPr lang="en-US" dirty="0"/>
              <a:t>Find the appropriate one‑sided derivatives at the endpoints of the domain of </a:t>
            </a:r>
            <a:r>
              <a:rPr lang="en-US" i="1" dirty="0"/>
              <a:t>f</a:t>
            </a:r>
            <a:r>
              <a:rPr lang="en-US" dirty="0"/>
              <a:t> .</a:t>
            </a:r>
          </a:p>
        </p:txBody>
      </p:sp>
      <p:graphicFrame>
        <p:nvGraphicFramePr>
          <p:cNvPr id="168962" name="Object 2"/>
          <p:cNvGraphicFramePr>
            <a:graphicFrameLocks noChangeAspect="1"/>
          </p:cNvGraphicFramePr>
          <p:nvPr/>
        </p:nvGraphicFramePr>
        <p:xfrm>
          <a:off x="2362200" y="2032000"/>
          <a:ext cx="4051300" cy="1549400"/>
        </p:xfrm>
        <a:graphic>
          <a:graphicData uri="http://schemas.openxmlformats.org/presentationml/2006/ole">
            <mc:AlternateContent xmlns:mc="http://schemas.openxmlformats.org/markup-compatibility/2006">
              <mc:Choice xmlns:v="urn:schemas-microsoft-com:vml" Requires="v">
                <p:oleObj name="Equation" r:id="rId2" imgW="4051300" imgH="1549400" progId="Equation.DSMT4">
                  <p:embed/>
                </p:oleObj>
              </mc:Choice>
              <mc:Fallback>
                <p:oleObj name="Equation" r:id="rId2" imgW="4051300" imgH="1549400" progId="Equation.DSMT4">
                  <p:embed/>
                  <p:pic>
                    <p:nvPicPr>
                      <p:cNvPr id="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32000"/>
                        <a:ext cx="40513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a:t>
            </a:r>
            <a:r>
              <a:rPr lang="en-US" dirty="0"/>
              <a:t>	First of all, since</a:t>
            </a:r>
          </a:p>
          <a:p>
            <a:pPr marL="463550" indent="-463550"/>
            <a:endParaRPr lang="en-US" dirty="0"/>
          </a:p>
          <a:p>
            <a:pPr marL="463550" indent="-463550"/>
            <a:endParaRPr lang="en-US" dirty="0"/>
          </a:p>
          <a:p>
            <a:pPr marL="457200"/>
            <a:r>
              <a:rPr lang="en-US" i="1" dirty="0"/>
              <a:t>f</a:t>
            </a:r>
            <a:r>
              <a:rPr lang="en-US" dirty="0"/>
              <a:t> is certainly continuous at 1. But is it differentiable? The one‑sided derivatives will have the answer.</a:t>
            </a:r>
          </a:p>
          <a:p>
            <a:pPr marL="463550" indent="-463550"/>
            <a:endParaRPr lang="en-US" dirty="0"/>
          </a:p>
        </p:txBody>
      </p:sp>
      <p:graphicFrame>
        <p:nvGraphicFramePr>
          <p:cNvPr id="169986" name="Object 2"/>
          <p:cNvGraphicFramePr>
            <a:graphicFrameLocks noChangeAspect="1"/>
          </p:cNvGraphicFramePr>
          <p:nvPr>
            <p:extLst>
              <p:ext uri="{D42A27DB-BD31-4B8C-83A1-F6EECF244321}">
                <p14:modId xmlns:p14="http://schemas.microsoft.com/office/powerpoint/2010/main" val="1535446316"/>
              </p:ext>
            </p:extLst>
          </p:nvPr>
        </p:nvGraphicFramePr>
        <p:xfrm>
          <a:off x="2686050" y="2357438"/>
          <a:ext cx="3556000" cy="876300"/>
        </p:xfrm>
        <a:graphic>
          <a:graphicData uri="http://schemas.openxmlformats.org/presentationml/2006/ole">
            <mc:AlternateContent xmlns:mc="http://schemas.openxmlformats.org/markup-compatibility/2006">
              <mc:Choice xmlns:v="urn:schemas-microsoft-com:vml" Requires="v">
                <p:oleObj name="Equation" r:id="rId2" imgW="3555720" imgH="876240" progId="Equation.DSMT4">
                  <p:embed/>
                </p:oleObj>
              </mc:Choice>
              <mc:Fallback>
                <p:oleObj name="Equation" r:id="rId2" imgW="3555720" imgH="876240" progId="Equation.DSMT4">
                  <p:embed/>
                  <p:pic>
                    <p:nvPicPr>
                      <p:cNvPr id="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2357438"/>
                        <a:ext cx="3556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71012" name="Object 4"/>
          <p:cNvGraphicFramePr>
            <a:graphicFrameLocks noChangeAspect="1"/>
          </p:cNvGraphicFramePr>
          <p:nvPr/>
        </p:nvGraphicFramePr>
        <p:xfrm>
          <a:off x="609600" y="1185007"/>
          <a:ext cx="3810000" cy="889000"/>
        </p:xfrm>
        <a:graphic>
          <a:graphicData uri="http://schemas.openxmlformats.org/presentationml/2006/ole">
            <mc:AlternateContent xmlns:mc="http://schemas.openxmlformats.org/markup-compatibility/2006">
              <mc:Choice xmlns:v="urn:schemas-microsoft-com:vml" Requires="v">
                <p:oleObj name="Equation" r:id="rId2" imgW="3810000" imgH="889000" progId="Equation.DSMT4">
                  <p:embed/>
                </p:oleObj>
              </mc:Choice>
              <mc:Fallback>
                <p:oleObj name="Equation" r:id="rId2" imgW="3810000" imgH="889000" progId="Equation.DSMT4">
                  <p:embed/>
                  <p:pic>
                    <p:nvPicPr>
                      <p:cNvPr id="0" name="Picture 2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85007"/>
                        <a:ext cx="3810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3" name="Object 5"/>
          <p:cNvGraphicFramePr>
            <a:graphicFrameLocks noChangeAspect="1"/>
          </p:cNvGraphicFramePr>
          <p:nvPr/>
        </p:nvGraphicFramePr>
        <p:xfrm>
          <a:off x="1406769" y="2093259"/>
          <a:ext cx="3162300" cy="1282700"/>
        </p:xfrm>
        <a:graphic>
          <a:graphicData uri="http://schemas.openxmlformats.org/presentationml/2006/ole">
            <mc:AlternateContent xmlns:mc="http://schemas.openxmlformats.org/markup-compatibility/2006">
              <mc:Choice xmlns:v="urn:schemas-microsoft-com:vml" Requires="v">
                <p:oleObj name="Equation" r:id="rId4" imgW="3162300" imgH="1282700" progId="Equation.DSMT4">
                  <p:embed/>
                </p:oleObj>
              </mc:Choice>
              <mc:Fallback>
                <p:oleObj name="Equation" r:id="rId4" imgW="3162300" imgH="1282700" progId="Equation.DSMT4">
                  <p:embed/>
                  <p:pic>
                    <p:nvPicPr>
                      <p:cNvPr id="0" name="Picture 2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769" y="2093259"/>
                        <a:ext cx="31623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4" name="Object 6"/>
          <p:cNvGraphicFramePr>
            <a:graphicFrameLocks noChangeAspect="1"/>
          </p:cNvGraphicFramePr>
          <p:nvPr/>
        </p:nvGraphicFramePr>
        <p:xfrm>
          <a:off x="1400908" y="3500718"/>
          <a:ext cx="4572000" cy="1282700"/>
        </p:xfrm>
        <a:graphic>
          <a:graphicData uri="http://schemas.openxmlformats.org/presentationml/2006/ole">
            <mc:AlternateContent xmlns:mc="http://schemas.openxmlformats.org/markup-compatibility/2006">
              <mc:Choice xmlns:v="urn:schemas-microsoft-com:vml" Requires="v">
                <p:oleObj name="Equation" r:id="rId6" imgW="4572000" imgH="1282700" progId="Equation.DSMT4">
                  <p:embed/>
                </p:oleObj>
              </mc:Choice>
              <mc:Fallback>
                <p:oleObj name="Equation" r:id="rId6" imgW="4572000" imgH="1282700" progId="Equation.DSMT4">
                  <p:embed/>
                  <p:pic>
                    <p:nvPicPr>
                      <p:cNvPr id="0" name="Picture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908" y="3500718"/>
                        <a:ext cx="4572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5" name="Object 7"/>
          <p:cNvGraphicFramePr>
            <a:graphicFrameLocks noChangeAspect="1"/>
          </p:cNvGraphicFramePr>
          <p:nvPr/>
        </p:nvGraphicFramePr>
        <p:xfrm>
          <a:off x="1411941" y="4826747"/>
          <a:ext cx="2959100" cy="1130300"/>
        </p:xfrm>
        <a:graphic>
          <a:graphicData uri="http://schemas.openxmlformats.org/presentationml/2006/ole">
            <mc:AlternateContent xmlns:mc="http://schemas.openxmlformats.org/markup-compatibility/2006">
              <mc:Choice xmlns:v="urn:schemas-microsoft-com:vml" Requires="v">
                <p:oleObj name="Equation" r:id="rId8" imgW="2959100" imgH="1130300" progId="Equation.DSMT4">
                  <p:embed/>
                </p:oleObj>
              </mc:Choice>
              <mc:Fallback>
                <p:oleObj name="Equation" r:id="rId8" imgW="2959100" imgH="1130300" progId="Equation.DSMT4">
                  <p:embed/>
                  <p:pic>
                    <p:nvPicPr>
                      <p:cNvPr id="0" name="Picture 2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1941" y="4826747"/>
                        <a:ext cx="29591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6" name="Object 8"/>
          <p:cNvGraphicFramePr>
            <a:graphicFrameLocks noChangeAspect="1"/>
          </p:cNvGraphicFramePr>
          <p:nvPr/>
        </p:nvGraphicFramePr>
        <p:xfrm>
          <a:off x="4495800" y="4876800"/>
          <a:ext cx="2743200" cy="1079500"/>
        </p:xfrm>
        <a:graphic>
          <a:graphicData uri="http://schemas.openxmlformats.org/presentationml/2006/ole">
            <mc:AlternateContent xmlns:mc="http://schemas.openxmlformats.org/markup-compatibility/2006">
              <mc:Choice xmlns:v="urn:schemas-microsoft-com:vml" Requires="v">
                <p:oleObj name="Equation" r:id="rId10" imgW="2743200" imgH="1079500" progId="Equation.DSMT4">
                  <p:embed/>
                </p:oleObj>
              </mc:Choice>
              <mc:Fallback>
                <p:oleObj name="Equation" r:id="rId10" imgW="2743200" imgH="1079500" progId="Equation.DSMT4">
                  <p:embed/>
                  <p:pic>
                    <p:nvPicPr>
                      <p:cNvPr id="0" name="Picture 2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4876800"/>
                        <a:ext cx="2743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7" name="Object 9"/>
          <p:cNvGraphicFramePr>
            <a:graphicFrameLocks noChangeAspect="1"/>
          </p:cNvGraphicFramePr>
          <p:nvPr/>
        </p:nvGraphicFramePr>
        <p:xfrm>
          <a:off x="7267575" y="5188879"/>
          <a:ext cx="469900" cy="279400"/>
        </p:xfrm>
        <a:graphic>
          <a:graphicData uri="http://schemas.openxmlformats.org/presentationml/2006/ole">
            <mc:AlternateContent xmlns:mc="http://schemas.openxmlformats.org/markup-compatibility/2006">
              <mc:Choice xmlns:v="urn:schemas-microsoft-com:vml" Requires="v">
                <p:oleObj name="Equation" r:id="rId12" imgW="469900" imgH="279400" progId="Equation.DSMT4">
                  <p:embed/>
                </p:oleObj>
              </mc:Choice>
              <mc:Fallback>
                <p:oleObj name="Equation" r:id="rId12" imgW="469900" imgH="279400" progId="Equation.DSMT4">
                  <p:embed/>
                  <p:pic>
                    <p:nvPicPr>
                      <p:cNvPr id="0" name="Picture 2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7575" y="5188879"/>
                        <a:ext cx="469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0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0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Derivative of a Function</a:t>
            </a:r>
          </a:p>
        </p:txBody>
      </p:sp>
      <p:sp>
        <p:nvSpPr>
          <p:cNvPr id="3" name="Content Placeholder 2"/>
          <p:cNvSpPr>
            <a:spLocks noGrp="1"/>
          </p:cNvSpPr>
          <p:nvPr>
            <p:ph idx="1"/>
          </p:nvPr>
        </p:nvSpPr>
        <p:spPr/>
        <p:txBody>
          <a:bodyPr/>
          <a:lstStyle/>
          <a:p>
            <a:r>
              <a:rPr lang="en-US" dirty="0"/>
              <a:t>Find 	         for the function</a:t>
            </a:r>
          </a:p>
          <a:p>
            <a:r>
              <a:rPr lang="en-US" b="1" dirty="0"/>
              <a:t>Solution</a:t>
            </a:r>
          </a:p>
          <a:p>
            <a:r>
              <a:rPr lang="en-US" dirty="0"/>
              <a:t>Since 		is just alternative notation for	         we have the following.</a:t>
            </a:r>
          </a:p>
        </p:txBody>
      </p:sp>
      <p:graphicFrame>
        <p:nvGraphicFramePr>
          <p:cNvPr id="125954" name="Object 2"/>
          <p:cNvGraphicFramePr>
            <a:graphicFrameLocks noChangeAspect="1"/>
          </p:cNvGraphicFramePr>
          <p:nvPr/>
        </p:nvGraphicFramePr>
        <p:xfrm>
          <a:off x="1249100" y="1348450"/>
          <a:ext cx="876300" cy="431800"/>
        </p:xfrm>
        <a:graphic>
          <a:graphicData uri="http://schemas.openxmlformats.org/presentationml/2006/ole">
            <mc:AlternateContent xmlns:mc="http://schemas.openxmlformats.org/markup-compatibility/2006">
              <mc:Choice xmlns:v="urn:schemas-microsoft-com:vml" Requires="v">
                <p:oleObj name="Equation" r:id="rId2" imgW="876300" imgH="431800" progId="Equation.DSMT4">
                  <p:embed/>
                </p:oleObj>
              </mc:Choice>
              <mc:Fallback>
                <p:oleObj name="Equation" r:id="rId2" imgW="876300" imgH="431800" progId="Equation.DSMT4">
                  <p:embed/>
                  <p:pic>
                    <p:nvPicPr>
                      <p:cNvPr id="0" name="Picture 2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100" y="1348450"/>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5" name="Object 3"/>
          <p:cNvGraphicFramePr>
            <a:graphicFrameLocks noChangeAspect="1"/>
          </p:cNvGraphicFramePr>
          <p:nvPr>
            <p:extLst>
              <p:ext uri="{D42A27DB-BD31-4B8C-83A1-F6EECF244321}">
                <p14:modId xmlns:p14="http://schemas.microsoft.com/office/powerpoint/2010/main" val="1685216616"/>
              </p:ext>
            </p:extLst>
          </p:nvPr>
        </p:nvGraphicFramePr>
        <p:xfrm>
          <a:off x="4514850" y="1325563"/>
          <a:ext cx="3060700" cy="469900"/>
        </p:xfrm>
        <a:graphic>
          <a:graphicData uri="http://schemas.openxmlformats.org/presentationml/2006/ole">
            <mc:AlternateContent xmlns:mc="http://schemas.openxmlformats.org/markup-compatibility/2006">
              <mc:Choice xmlns:v="urn:schemas-microsoft-com:vml" Requires="v">
                <p:oleObj name="Equation" r:id="rId4" imgW="3060360" imgH="469800" progId="Equation.DSMT4">
                  <p:embed/>
                </p:oleObj>
              </mc:Choice>
              <mc:Fallback>
                <p:oleObj name="Equation" r:id="rId4" imgW="3060360" imgH="469800" progId="Equation.DSMT4">
                  <p:embed/>
                  <p:pic>
                    <p:nvPicPr>
                      <p:cNvPr id="0" name="Picture 2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1325563"/>
                        <a:ext cx="306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6" name="Object 4"/>
          <p:cNvGraphicFramePr>
            <a:graphicFrameLocks noChangeAspect="1"/>
          </p:cNvGraphicFramePr>
          <p:nvPr/>
        </p:nvGraphicFramePr>
        <p:xfrm>
          <a:off x="1417900" y="2373775"/>
          <a:ext cx="876300" cy="431800"/>
        </p:xfrm>
        <a:graphic>
          <a:graphicData uri="http://schemas.openxmlformats.org/presentationml/2006/ole">
            <mc:AlternateContent xmlns:mc="http://schemas.openxmlformats.org/markup-compatibility/2006">
              <mc:Choice xmlns:v="urn:schemas-microsoft-com:vml" Requires="v">
                <p:oleObj name="Equation" r:id="rId6" imgW="876300" imgH="431800" progId="Equation.DSMT4">
                  <p:embed/>
                </p:oleObj>
              </mc:Choice>
              <mc:Fallback>
                <p:oleObj name="Equation" r:id="rId6" imgW="876300" imgH="431800" progId="Equation.DSMT4">
                  <p:embed/>
                  <p:pic>
                    <p:nvPicPr>
                      <p:cNvPr id="0" name="Picture 2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900" y="2373775"/>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7" name="Object 5"/>
          <p:cNvGraphicFramePr>
            <a:graphicFrameLocks noChangeAspect="1"/>
          </p:cNvGraphicFramePr>
          <p:nvPr/>
        </p:nvGraphicFramePr>
        <p:xfrm>
          <a:off x="6694025" y="2362200"/>
          <a:ext cx="901700" cy="469900"/>
        </p:xfrm>
        <a:graphic>
          <a:graphicData uri="http://schemas.openxmlformats.org/presentationml/2006/ole">
            <mc:AlternateContent xmlns:mc="http://schemas.openxmlformats.org/markup-compatibility/2006">
              <mc:Choice xmlns:v="urn:schemas-microsoft-com:vml" Requires="v">
                <p:oleObj name="Equation" r:id="rId7" imgW="901309" imgH="469696" progId="Equation.DSMT4">
                  <p:embed/>
                </p:oleObj>
              </mc:Choice>
              <mc:Fallback>
                <p:oleObj name="Equation" r:id="rId7" imgW="901309" imgH="469696" progId="Equation.DSMT4">
                  <p:embed/>
                  <p:pic>
                    <p:nvPicPr>
                      <p:cNvPr id="0" name="Picture 2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4025" y="2362200"/>
                        <a:ext cx="90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p:txBody>
          <a:bodyPr/>
          <a:lstStyle/>
          <a:p>
            <a:r>
              <a:rPr lang="en-US" dirty="0"/>
              <a:t>Thus, we see that the left‑hand derivative of </a:t>
            </a:r>
            <a:r>
              <a:rPr lang="en-US" i="1" dirty="0"/>
              <a:t>f</a:t>
            </a:r>
            <a:r>
              <a:rPr lang="en-US" dirty="0"/>
              <a:t> at 1 equals 1. The right‑hand derivative at the same point is determined as follows.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a:xfrm>
            <a:off x="457200" y="1369060"/>
            <a:ext cx="8229600" cy="2074414"/>
          </a:xfrm>
        </p:spPr>
        <p:txBody>
          <a:bodyPr>
            <a:spAutoFit/>
          </a:bodyPr>
          <a:lstStyle/>
          <a:p>
            <a:endParaRPr lang="en-US" dirty="0"/>
          </a:p>
          <a:p>
            <a:endParaRPr lang="en-US" dirty="0"/>
          </a:p>
          <a:p>
            <a:endParaRPr lang="en-US" dirty="0"/>
          </a:p>
          <a:p>
            <a:endParaRPr lang="en-US" dirty="0"/>
          </a:p>
        </p:txBody>
      </p:sp>
      <p:graphicFrame>
        <p:nvGraphicFramePr>
          <p:cNvPr id="180225" name="Object 1"/>
          <p:cNvGraphicFramePr>
            <a:graphicFrameLocks noChangeAspect="1"/>
          </p:cNvGraphicFramePr>
          <p:nvPr>
            <p:extLst>
              <p:ext uri="{D42A27DB-BD31-4B8C-83A1-F6EECF244321}">
                <p14:modId xmlns:p14="http://schemas.microsoft.com/office/powerpoint/2010/main" val="137120125"/>
              </p:ext>
            </p:extLst>
          </p:nvPr>
        </p:nvGraphicFramePr>
        <p:xfrm>
          <a:off x="2070100" y="3598863"/>
          <a:ext cx="2082800" cy="1282700"/>
        </p:xfrm>
        <a:graphic>
          <a:graphicData uri="http://schemas.openxmlformats.org/presentationml/2006/ole">
            <mc:AlternateContent xmlns:mc="http://schemas.openxmlformats.org/markup-compatibility/2006">
              <mc:Choice xmlns:v="urn:schemas-microsoft-com:vml" Requires="v">
                <p:oleObj name="Equation" r:id="rId2" imgW="2082800" imgH="1282700" progId="Equation.DSMT4">
                  <p:embed/>
                </p:oleObj>
              </mc:Choice>
              <mc:Fallback>
                <p:oleObj name="Equation" r:id="rId2" imgW="2082800" imgH="1282700" progId="Equation.DSMT4">
                  <p:embed/>
                  <p:pic>
                    <p:nvPicPr>
                      <p:cNvPr id="0"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3598863"/>
                        <a:ext cx="2082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6" name="Object 2"/>
          <p:cNvGraphicFramePr>
            <a:graphicFrameLocks noChangeAspect="1"/>
          </p:cNvGraphicFramePr>
          <p:nvPr>
            <p:extLst>
              <p:ext uri="{D42A27DB-BD31-4B8C-83A1-F6EECF244321}">
                <p14:modId xmlns:p14="http://schemas.microsoft.com/office/powerpoint/2010/main" val="182329850"/>
              </p:ext>
            </p:extLst>
          </p:nvPr>
        </p:nvGraphicFramePr>
        <p:xfrm>
          <a:off x="6438900" y="4373563"/>
          <a:ext cx="952500" cy="241300"/>
        </p:xfrm>
        <a:graphic>
          <a:graphicData uri="http://schemas.openxmlformats.org/presentationml/2006/ole">
            <mc:AlternateContent xmlns:mc="http://schemas.openxmlformats.org/markup-compatibility/2006">
              <mc:Choice xmlns:v="urn:schemas-microsoft-com:vml" Requires="v">
                <p:oleObj name="Equation" r:id="rId4" imgW="952087" imgH="241195" progId="Equation.DSMT4">
                  <p:embed/>
                </p:oleObj>
              </mc:Choice>
              <mc:Fallback>
                <p:oleObj name="Equation" r:id="rId4" imgW="952087" imgH="241195" progId="Equation.DSMT4">
                  <p:embed/>
                  <p:pic>
                    <p:nvPicPr>
                      <p:cNvPr id="0" name="Picture 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4373563"/>
                        <a:ext cx="952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extLst>
              <p:ext uri="{D42A27DB-BD31-4B8C-83A1-F6EECF244321}">
                <p14:modId xmlns:p14="http://schemas.microsoft.com/office/powerpoint/2010/main" val="1284908554"/>
              </p:ext>
            </p:extLst>
          </p:nvPr>
        </p:nvGraphicFramePr>
        <p:xfrm>
          <a:off x="2057400" y="5029200"/>
          <a:ext cx="1600200" cy="838200"/>
        </p:xfrm>
        <a:graphic>
          <a:graphicData uri="http://schemas.openxmlformats.org/presentationml/2006/ole">
            <mc:AlternateContent xmlns:mc="http://schemas.openxmlformats.org/markup-compatibility/2006">
              <mc:Choice xmlns:v="urn:schemas-microsoft-com:vml" Requires="v">
                <p:oleObj name="Equation" r:id="rId6" imgW="1600200" imgH="838200" progId="Equation.DSMT4">
                  <p:embed/>
                </p:oleObj>
              </mc:Choice>
              <mc:Fallback>
                <p:oleObj name="Equation" r:id="rId6" imgW="1600200" imgH="838200" progId="Equation.DSMT4">
                  <p:embed/>
                  <p:pic>
                    <p:nvPicPr>
                      <p:cNvPr id="0" name="Picture 2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029200"/>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extLst>
              <p:ext uri="{D42A27DB-BD31-4B8C-83A1-F6EECF244321}">
                <p14:modId xmlns:p14="http://schemas.microsoft.com/office/powerpoint/2010/main" val="662409879"/>
              </p:ext>
            </p:extLst>
          </p:nvPr>
        </p:nvGraphicFramePr>
        <p:xfrm>
          <a:off x="3687762" y="5299075"/>
          <a:ext cx="469900" cy="279400"/>
        </p:xfrm>
        <a:graphic>
          <a:graphicData uri="http://schemas.openxmlformats.org/presentationml/2006/ole">
            <mc:AlternateContent xmlns:mc="http://schemas.openxmlformats.org/markup-compatibility/2006">
              <mc:Choice xmlns:v="urn:schemas-microsoft-com:vml" Requires="v">
                <p:oleObj name="Equation" r:id="rId8" imgW="469900" imgH="279400" progId="Equation.DSMT4">
                  <p:embed/>
                </p:oleObj>
              </mc:Choice>
              <mc:Fallback>
                <p:oleObj name="Equation" r:id="rId8" imgW="469900" imgH="279400" progId="Equation.DSMT4">
                  <p:embed/>
                  <p:pic>
                    <p:nvPicPr>
                      <p:cNvPr id="0" name="Picture 2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7762" y="5299075"/>
                        <a:ext cx="469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39003889"/>
              </p:ext>
            </p:extLst>
          </p:nvPr>
        </p:nvGraphicFramePr>
        <p:xfrm>
          <a:off x="1258888" y="1155700"/>
          <a:ext cx="3810000" cy="889000"/>
        </p:xfrm>
        <a:graphic>
          <a:graphicData uri="http://schemas.openxmlformats.org/presentationml/2006/ole">
            <mc:AlternateContent xmlns:mc="http://schemas.openxmlformats.org/markup-compatibility/2006">
              <mc:Choice xmlns:v="urn:schemas-microsoft-com:vml" Requires="v">
                <p:oleObj name="Equation" r:id="rId10" imgW="3810000" imgH="889000" progId="Equation.DSMT4">
                  <p:embed/>
                </p:oleObj>
              </mc:Choice>
              <mc:Fallback>
                <p:oleObj name="Equation" r:id="rId10" imgW="3810000" imgH="889000" progId="Equation.DSMT4">
                  <p:embed/>
                  <p:pic>
                    <p:nvPicPr>
                      <p:cNvPr id="0" name="Picture 2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8888" y="1155700"/>
                        <a:ext cx="3810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84557680"/>
              </p:ext>
            </p:extLst>
          </p:nvPr>
        </p:nvGraphicFramePr>
        <p:xfrm>
          <a:off x="2057400" y="2146300"/>
          <a:ext cx="3644900" cy="1358900"/>
        </p:xfrm>
        <a:graphic>
          <a:graphicData uri="http://schemas.openxmlformats.org/presentationml/2006/ole">
            <mc:AlternateContent xmlns:mc="http://schemas.openxmlformats.org/markup-compatibility/2006">
              <mc:Choice xmlns:v="urn:schemas-microsoft-com:vml" Requires="v">
                <p:oleObj name="Equation" r:id="rId12" imgW="3644900" imgH="1358900" progId="Equation.DSMT4">
                  <p:embed/>
                </p:oleObj>
              </mc:Choice>
              <mc:Fallback>
                <p:oleObj name="Equation" r:id="rId12" imgW="3644900" imgH="1358900" progId="Equation.DSMT4">
                  <p:embed/>
                  <p:pic>
                    <p:nvPicPr>
                      <p:cNvPr id="0" name="Picture 2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2146300"/>
                        <a:ext cx="3644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41862734"/>
              </p:ext>
            </p:extLst>
          </p:nvPr>
        </p:nvGraphicFramePr>
        <p:xfrm>
          <a:off x="6426200" y="2727325"/>
          <a:ext cx="2336800" cy="774700"/>
        </p:xfrm>
        <a:graphic>
          <a:graphicData uri="http://schemas.openxmlformats.org/presentationml/2006/ole">
            <mc:AlternateContent xmlns:mc="http://schemas.openxmlformats.org/markup-compatibility/2006">
              <mc:Choice xmlns:v="urn:schemas-microsoft-com:vml" Requires="v">
                <p:oleObj name="Equation" r:id="rId14" imgW="2336800" imgH="774700" progId="Equation.DSMT4">
                  <p:embed/>
                </p:oleObj>
              </mc:Choice>
              <mc:Fallback>
                <p:oleObj name="Equation" r:id="rId14" imgW="2336800" imgH="774700" progId="Equation.DSMT4">
                  <p:embed/>
                  <p:pic>
                    <p:nvPicPr>
                      <p:cNvPr id="0" name="Picture 2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26200" y="2727325"/>
                        <a:ext cx="2336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02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0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p:txBody>
          <a:bodyPr/>
          <a:lstStyle/>
          <a:p>
            <a:r>
              <a:rPr lang="en-US" dirty="0"/>
              <a:t>Since the one‑sided derivatives agree, we conclude that </a:t>
            </a:r>
            <a:r>
              <a:rPr lang="en-US" i="1" dirty="0"/>
              <a:t>f</a:t>
            </a:r>
            <a:r>
              <a:rPr lang="en-US" dirty="0"/>
              <a:t> is differentiable at </a:t>
            </a:r>
            <a:r>
              <a:rPr lang="en-US" i="1" dirty="0"/>
              <a:t>c</a:t>
            </a:r>
            <a:r>
              <a:rPr lang="en-US" dirty="0"/>
              <a:t> = 1. Graphically this means that even though the graph is “patched together” at </a:t>
            </a:r>
            <a:r>
              <a:rPr lang="en-US" i="1" dirty="0"/>
              <a:t>c</a:t>
            </a:r>
            <a:r>
              <a:rPr lang="en-US" dirty="0"/>
              <a:t> = 1 from two “pieces,” this is done in a “smooth” way, in other words, without the formation of any corner or cusp.</a:t>
            </a:r>
          </a:p>
          <a:p>
            <a:endParaRPr lang="en-US" dirty="0"/>
          </a:p>
        </p:txBody>
      </p:sp>
    </p:spTree>
    <p:extLst>
      <p:ext uri="{BB962C8B-B14F-4D97-AF65-F5344CB8AC3E}">
        <p14:creationId xmlns:p14="http://schemas.microsoft.com/office/powerpoint/2010/main" val="3955817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p:txBody>
          <a:bodyPr/>
          <a:lstStyle/>
          <a:p>
            <a:pPr marL="463550" indent="-463550"/>
            <a:r>
              <a:rPr lang="en-US" b="1" dirty="0"/>
              <a:t>b.</a:t>
            </a:r>
            <a:r>
              <a:rPr lang="en-US" dirty="0"/>
              <a:t>	Since </a:t>
            </a:r>
            <a:r>
              <a:rPr lang="en-US" i="1" dirty="0"/>
              <a:t>a</a:t>
            </a:r>
            <a:r>
              <a:rPr lang="en-US" dirty="0"/>
              <a:t> </a:t>
            </a:r>
            <a:r>
              <a:rPr lang="en-US" dirty="0">
                <a:latin typeface="Symbol" pitchFamily="18" charset="2"/>
              </a:rPr>
              <a:t>=</a:t>
            </a:r>
            <a:r>
              <a:rPr lang="en-US" dirty="0"/>
              <a:t> 0 is the left endpoint of the domain of </a:t>
            </a:r>
            <a:r>
              <a:rPr lang="en-US" i="1" dirty="0"/>
              <a:t>f</a:t>
            </a:r>
            <a:r>
              <a:rPr lang="en-US" dirty="0"/>
              <a:t>, only the right‑hand derivative is defined.</a:t>
            </a:r>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r>
              <a:rPr lang="en-US" dirty="0"/>
              <a:t>	So the right‑hand derivative of </a:t>
            </a:r>
            <a:r>
              <a:rPr lang="en-US" i="1" dirty="0"/>
              <a:t>f</a:t>
            </a:r>
            <a:r>
              <a:rPr lang="en-US" dirty="0"/>
              <a:t> at 0 does not exist.</a:t>
            </a:r>
          </a:p>
        </p:txBody>
      </p:sp>
      <p:graphicFrame>
        <p:nvGraphicFramePr>
          <p:cNvPr id="174083" name="Object 3"/>
          <p:cNvGraphicFramePr>
            <a:graphicFrameLocks noChangeAspect="1"/>
          </p:cNvGraphicFramePr>
          <p:nvPr>
            <p:extLst>
              <p:ext uri="{D42A27DB-BD31-4B8C-83A1-F6EECF244321}">
                <p14:modId xmlns:p14="http://schemas.microsoft.com/office/powerpoint/2010/main" val="124723021"/>
              </p:ext>
            </p:extLst>
          </p:nvPr>
        </p:nvGraphicFramePr>
        <p:xfrm>
          <a:off x="1641231" y="2209800"/>
          <a:ext cx="3886200" cy="889000"/>
        </p:xfrm>
        <a:graphic>
          <a:graphicData uri="http://schemas.openxmlformats.org/presentationml/2006/ole">
            <mc:AlternateContent xmlns:mc="http://schemas.openxmlformats.org/markup-compatibility/2006">
              <mc:Choice xmlns:v="urn:schemas-microsoft-com:vml" Requires="v">
                <p:oleObj name="Equation" r:id="rId2" imgW="3886200" imgH="889000" progId="Equation.DSMT4">
                  <p:embed/>
                </p:oleObj>
              </mc:Choice>
              <mc:Fallback>
                <p:oleObj name="Equation" r:id="rId2" imgW="3886200" imgH="889000" progId="Equation.DSMT4">
                  <p:embed/>
                  <p:pic>
                    <p:nvPicPr>
                      <p:cNvPr id="0" name="Picture 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231" y="2209800"/>
                        <a:ext cx="3886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4" name="Object 4"/>
          <p:cNvGraphicFramePr>
            <a:graphicFrameLocks noChangeAspect="1"/>
          </p:cNvGraphicFramePr>
          <p:nvPr>
            <p:extLst>
              <p:ext uri="{D42A27DB-BD31-4B8C-83A1-F6EECF244321}">
                <p14:modId xmlns:p14="http://schemas.microsoft.com/office/powerpoint/2010/main" val="2753083815"/>
              </p:ext>
            </p:extLst>
          </p:nvPr>
        </p:nvGraphicFramePr>
        <p:xfrm>
          <a:off x="2461846" y="3259016"/>
          <a:ext cx="2971800" cy="914400"/>
        </p:xfrm>
        <a:graphic>
          <a:graphicData uri="http://schemas.openxmlformats.org/presentationml/2006/ole">
            <mc:AlternateContent xmlns:mc="http://schemas.openxmlformats.org/markup-compatibility/2006">
              <mc:Choice xmlns:v="urn:schemas-microsoft-com:vml" Requires="v">
                <p:oleObj name="Equation" r:id="rId4" imgW="2971800" imgH="914400" progId="Equation.DSMT4">
                  <p:embed/>
                </p:oleObj>
              </mc:Choice>
              <mc:Fallback>
                <p:oleObj name="Equation" r:id="rId4" imgW="2971800" imgH="914400" progId="Equation.DSMT4">
                  <p:embed/>
                  <p:pic>
                    <p:nvPicPr>
                      <p:cNvPr id="0" name="Picture 2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1846" y="3259016"/>
                        <a:ext cx="297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5" name="Object 5"/>
          <p:cNvGraphicFramePr>
            <a:graphicFrameLocks noChangeAspect="1"/>
          </p:cNvGraphicFramePr>
          <p:nvPr>
            <p:extLst>
              <p:ext uri="{D42A27DB-BD31-4B8C-83A1-F6EECF244321}">
                <p14:modId xmlns:p14="http://schemas.microsoft.com/office/powerpoint/2010/main" val="1398211284"/>
              </p:ext>
            </p:extLst>
          </p:nvPr>
        </p:nvGraphicFramePr>
        <p:xfrm>
          <a:off x="2455985" y="4314093"/>
          <a:ext cx="1562100" cy="914400"/>
        </p:xfrm>
        <a:graphic>
          <a:graphicData uri="http://schemas.openxmlformats.org/presentationml/2006/ole">
            <mc:AlternateContent xmlns:mc="http://schemas.openxmlformats.org/markup-compatibility/2006">
              <mc:Choice xmlns:v="urn:schemas-microsoft-com:vml" Requires="v">
                <p:oleObj name="Equation" r:id="rId6" imgW="1562100" imgH="914400" progId="Equation.DSMT4">
                  <p:embed/>
                </p:oleObj>
              </mc:Choice>
              <mc:Fallback>
                <p:oleObj name="Equation" r:id="rId6" imgW="1562100" imgH="914400" progId="Equation.DSMT4">
                  <p:embed/>
                  <p:pic>
                    <p:nvPicPr>
                      <p:cNvPr id="0" name="Picture 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5985" y="4314093"/>
                        <a:ext cx="1562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6" name="Object 6"/>
          <p:cNvGraphicFramePr>
            <a:graphicFrameLocks noChangeAspect="1"/>
          </p:cNvGraphicFramePr>
          <p:nvPr>
            <p:extLst>
              <p:ext uri="{D42A27DB-BD31-4B8C-83A1-F6EECF244321}">
                <p14:modId xmlns:p14="http://schemas.microsoft.com/office/powerpoint/2010/main" val="585117923"/>
              </p:ext>
            </p:extLst>
          </p:nvPr>
        </p:nvGraphicFramePr>
        <p:xfrm>
          <a:off x="4062046" y="4384431"/>
          <a:ext cx="1397000" cy="889000"/>
        </p:xfrm>
        <a:graphic>
          <a:graphicData uri="http://schemas.openxmlformats.org/presentationml/2006/ole">
            <mc:AlternateContent xmlns:mc="http://schemas.openxmlformats.org/markup-compatibility/2006">
              <mc:Choice xmlns:v="urn:schemas-microsoft-com:vml" Requires="v">
                <p:oleObj name="Equation" r:id="rId8" imgW="1397000" imgH="889000" progId="Equation.DSMT4">
                  <p:embed/>
                </p:oleObj>
              </mc:Choice>
              <mc:Fallback>
                <p:oleObj name="Equation" r:id="rId8" imgW="1397000" imgH="889000" progId="Equation.DSMT4">
                  <p:embed/>
                  <p:pic>
                    <p:nvPicPr>
                      <p:cNvPr id="0" name="Picture 2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2046" y="4384431"/>
                        <a:ext cx="1397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7" name="Object 7"/>
          <p:cNvGraphicFramePr>
            <a:graphicFrameLocks noChangeAspect="1"/>
          </p:cNvGraphicFramePr>
          <p:nvPr>
            <p:extLst>
              <p:ext uri="{D42A27DB-BD31-4B8C-83A1-F6EECF244321}">
                <p14:modId xmlns:p14="http://schemas.microsoft.com/office/powerpoint/2010/main" val="1096003410"/>
              </p:ext>
            </p:extLst>
          </p:nvPr>
        </p:nvGraphicFramePr>
        <p:xfrm>
          <a:off x="5486400" y="4741984"/>
          <a:ext cx="571500" cy="203200"/>
        </p:xfrm>
        <a:graphic>
          <a:graphicData uri="http://schemas.openxmlformats.org/presentationml/2006/ole">
            <mc:AlternateContent xmlns:mc="http://schemas.openxmlformats.org/markup-compatibility/2006">
              <mc:Choice xmlns:v="urn:schemas-microsoft-com:vml" Requires="v">
                <p:oleObj name="Equation" r:id="rId10" imgW="571252" imgH="203112" progId="Equation.DSMT4">
                  <p:embed/>
                </p:oleObj>
              </mc:Choice>
              <mc:Fallback>
                <p:oleObj name="Equation" r:id="rId10" imgW="571252" imgH="203112" progId="Equation.DSMT4">
                  <p:embed/>
                  <p:pic>
                    <p:nvPicPr>
                      <p:cNvPr id="0" name="Picture 2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4741984"/>
                        <a:ext cx="5715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0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0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a:xfrm>
            <a:off x="457200" y="1066800"/>
            <a:ext cx="8229600" cy="4572000"/>
          </a:xfrm>
        </p:spPr>
        <p:txBody>
          <a:bodyPr/>
          <a:lstStyle/>
          <a:p>
            <a:pPr>
              <a:spcBef>
                <a:spcPts val="0"/>
              </a:spcBef>
            </a:pPr>
            <a:r>
              <a:rPr lang="en-US" dirty="0"/>
              <a:t>Finally, at the right endpoint </a:t>
            </a:r>
            <a:r>
              <a:rPr lang="en-US" i="1" dirty="0"/>
              <a:t>b</a:t>
            </a:r>
            <a:r>
              <a:rPr lang="en-US" dirty="0"/>
              <a:t> </a:t>
            </a:r>
            <a:r>
              <a:rPr lang="en-US" dirty="0">
                <a:latin typeface="Symbol" pitchFamily="18" charset="2"/>
              </a:rPr>
              <a:t>=</a:t>
            </a:r>
            <a:r>
              <a:rPr lang="en-US" dirty="0"/>
              <a:t> 2,</a:t>
            </a:r>
          </a:p>
        </p:txBody>
      </p:sp>
      <p:graphicFrame>
        <p:nvGraphicFramePr>
          <p:cNvPr id="175107" name="Object 3"/>
          <p:cNvGraphicFramePr>
            <a:graphicFrameLocks noChangeAspect="1"/>
          </p:cNvGraphicFramePr>
          <p:nvPr>
            <p:extLst>
              <p:ext uri="{D42A27DB-BD31-4B8C-83A1-F6EECF244321}">
                <p14:modId xmlns:p14="http://schemas.microsoft.com/office/powerpoint/2010/main" val="3776735024"/>
              </p:ext>
            </p:extLst>
          </p:nvPr>
        </p:nvGraphicFramePr>
        <p:xfrm>
          <a:off x="1447800" y="1524000"/>
          <a:ext cx="3848100" cy="889000"/>
        </p:xfrm>
        <a:graphic>
          <a:graphicData uri="http://schemas.openxmlformats.org/presentationml/2006/ole">
            <mc:AlternateContent xmlns:mc="http://schemas.openxmlformats.org/markup-compatibility/2006">
              <mc:Choice xmlns:v="urn:schemas-microsoft-com:vml" Requires="v">
                <p:oleObj name="Equation" r:id="rId2" imgW="3848100" imgH="889000" progId="Equation.DSMT4">
                  <p:embed/>
                </p:oleObj>
              </mc:Choice>
              <mc:Fallback>
                <p:oleObj name="Equation" r:id="rId2" imgW="3848100" imgH="889000" progId="Equation.DSMT4">
                  <p:embed/>
                  <p:pic>
                    <p:nvPicPr>
                      <p:cNvPr id="0" name="Picture 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3848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extLst>
              <p:ext uri="{D42A27DB-BD31-4B8C-83A1-F6EECF244321}">
                <p14:modId xmlns:p14="http://schemas.microsoft.com/office/powerpoint/2010/main" val="2772964994"/>
              </p:ext>
            </p:extLst>
          </p:nvPr>
        </p:nvGraphicFramePr>
        <p:xfrm>
          <a:off x="2288931" y="2467997"/>
          <a:ext cx="3657600" cy="1358900"/>
        </p:xfrm>
        <a:graphic>
          <a:graphicData uri="http://schemas.openxmlformats.org/presentationml/2006/ole">
            <mc:AlternateContent xmlns:mc="http://schemas.openxmlformats.org/markup-compatibility/2006">
              <mc:Choice xmlns:v="urn:schemas-microsoft-com:vml" Requires="v">
                <p:oleObj name="Equation" r:id="rId4" imgW="3657600" imgH="1358900" progId="Equation.DSMT4">
                  <p:embed/>
                </p:oleObj>
              </mc:Choice>
              <mc:Fallback>
                <p:oleObj name="Equation" r:id="rId4" imgW="3657600" imgH="1358900" progId="Equation.DSMT4">
                  <p:embed/>
                  <p:pic>
                    <p:nvPicPr>
                      <p:cNvPr id="0" name="Picture 2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931" y="2467997"/>
                        <a:ext cx="36576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9" name="Object 5"/>
          <p:cNvGraphicFramePr>
            <a:graphicFrameLocks noChangeAspect="1"/>
          </p:cNvGraphicFramePr>
          <p:nvPr>
            <p:extLst>
              <p:ext uri="{D42A27DB-BD31-4B8C-83A1-F6EECF244321}">
                <p14:modId xmlns:p14="http://schemas.microsoft.com/office/powerpoint/2010/main" val="1825838344"/>
              </p:ext>
            </p:extLst>
          </p:nvPr>
        </p:nvGraphicFramePr>
        <p:xfrm>
          <a:off x="6134100" y="3036888"/>
          <a:ext cx="2336800" cy="774700"/>
        </p:xfrm>
        <a:graphic>
          <a:graphicData uri="http://schemas.openxmlformats.org/presentationml/2006/ole">
            <mc:AlternateContent xmlns:mc="http://schemas.openxmlformats.org/markup-compatibility/2006">
              <mc:Choice xmlns:v="urn:schemas-microsoft-com:vml" Requires="v">
                <p:oleObj name="Equation" r:id="rId6" imgW="2336800" imgH="774700" progId="Equation.DSMT4">
                  <p:embed/>
                </p:oleObj>
              </mc:Choice>
              <mc:Fallback>
                <p:oleObj name="Equation" r:id="rId6" imgW="2336800" imgH="774700" progId="Equation.DSMT4">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4100" y="3036888"/>
                        <a:ext cx="2336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0" name="Object 6"/>
          <p:cNvGraphicFramePr>
            <a:graphicFrameLocks noChangeAspect="1"/>
          </p:cNvGraphicFramePr>
          <p:nvPr>
            <p:extLst>
              <p:ext uri="{D42A27DB-BD31-4B8C-83A1-F6EECF244321}">
                <p14:modId xmlns:p14="http://schemas.microsoft.com/office/powerpoint/2010/main" val="1692313255"/>
              </p:ext>
            </p:extLst>
          </p:nvPr>
        </p:nvGraphicFramePr>
        <p:xfrm>
          <a:off x="2338388" y="3860800"/>
          <a:ext cx="2108200" cy="1282700"/>
        </p:xfrm>
        <a:graphic>
          <a:graphicData uri="http://schemas.openxmlformats.org/presentationml/2006/ole">
            <mc:AlternateContent xmlns:mc="http://schemas.openxmlformats.org/markup-compatibility/2006">
              <mc:Choice xmlns:v="urn:schemas-microsoft-com:vml" Requires="v">
                <p:oleObj name="Equation" r:id="rId8" imgW="2108200" imgH="1282700" progId="Equation.DSMT4">
                  <p:embed/>
                </p:oleObj>
              </mc:Choice>
              <mc:Fallback>
                <p:oleObj name="Equation" r:id="rId8" imgW="2108200" imgH="1282700" progId="Equation.DSMT4">
                  <p:embed/>
                  <p:pic>
                    <p:nvPicPr>
                      <p:cNvPr id="0" name="Picture 2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8388" y="3860800"/>
                        <a:ext cx="21082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1" name="Object 7"/>
          <p:cNvGraphicFramePr>
            <a:graphicFrameLocks noChangeAspect="1"/>
          </p:cNvGraphicFramePr>
          <p:nvPr>
            <p:extLst>
              <p:ext uri="{D42A27DB-BD31-4B8C-83A1-F6EECF244321}">
                <p14:modId xmlns:p14="http://schemas.microsoft.com/office/powerpoint/2010/main" val="2219842810"/>
              </p:ext>
            </p:extLst>
          </p:nvPr>
        </p:nvGraphicFramePr>
        <p:xfrm>
          <a:off x="6169959" y="4553231"/>
          <a:ext cx="952500" cy="241300"/>
        </p:xfrm>
        <a:graphic>
          <a:graphicData uri="http://schemas.openxmlformats.org/presentationml/2006/ole">
            <mc:AlternateContent xmlns:mc="http://schemas.openxmlformats.org/markup-compatibility/2006">
              <mc:Choice xmlns:v="urn:schemas-microsoft-com:vml" Requires="v">
                <p:oleObj name="Equation" r:id="rId10" imgW="952087" imgH="241195" progId="Equation.DSMT4">
                  <p:embed/>
                </p:oleObj>
              </mc:Choice>
              <mc:Fallback>
                <p:oleObj name="Equation" r:id="rId10" imgW="952087" imgH="241195" progId="Equation.DSMT4">
                  <p:embed/>
                  <p:pic>
                    <p:nvPicPr>
                      <p:cNvPr id="0" name="Picture 2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69959" y="4553231"/>
                        <a:ext cx="952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17343413"/>
              </p:ext>
            </p:extLst>
          </p:nvPr>
        </p:nvGraphicFramePr>
        <p:xfrm>
          <a:off x="2324100" y="5181600"/>
          <a:ext cx="1612900" cy="838200"/>
        </p:xfrm>
        <a:graphic>
          <a:graphicData uri="http://schemas.openxmlformats.org/presentationml/2006/ole">
            <mc:AlternateContent xmlns:mc="http://schemas.openxmlformats.org/markup-compatibility/2006">
              <mc:Choice xmlns:v="urn:schemas-microsoft-com:vml" Requires="v">
                <p:oleObj name="Equation" r:id="rId12" imgW="1612900" imgH="838200" progId="Equation.DSMT4">
                  <p:embed/>
                </p:oleObj>
              </mc:Choice>
              <mc:Fallback>
                <p:oleObj name="Equation" r:id="rId12" imgW="1612900" imgH="838200" progId="Equation.DSMT4">
                  <p:embed/>
                  <p:pic>
                    <p:nvPicPr>
                      <p:cNvPr id="0" name="Picture 2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24100" y="5181600"/>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73867582"/>
              </p:ext>
            </p:extLst>
          </p:nvPr>
        </p:nvGraphicFramePr>
        <p:xfrm>
          <a:off x="3959225" y="5451475"/>
          <a:ext cx="558800" cy="279400"/>
        </p:xfrm>
        <a:graphic>
          <a:graphicData uri="http://schemas.openxmlformats.org/presentationml/2006/ole">
            <mc:AlternateContent xmlns:mc="http://schemas.openxmlformats.org/markup-compatibility/2006">
              <mc:Choice xmlns:v="urn:schemas-microsoft-com:vml" Requires="v">
                <p:oleObj name="Equation" r:id="rId14" imgW="558720" imgH="279360" progId="Equation.DSMT4">
                  <p:embed/>
                </p:oleObj>
              </mc:Choice>
              <mc:Fallback>
                <p:oleObj name="Equation" r:id="rId14" imgW="558720" imgH="279360" progId="Equation.DSMT4">
                  <p:embed/>
                  <p:pic>
                    <p:nvPicPr>
                      <p:cNvPr id="0" name="Picture 2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9225" y="5451475"/>
                        <a:ext cx="55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5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1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5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p:txBody>
          <a:bodyPr>
            <a:normAutofit/>
          </a:bodyPr>
          <a:lstStyle/>
          <a:p>
            <a:pPr>
              <a:lnSpc>
                <a:spcPct val="110000"/>
              </a:lnSpc>
            </a:pPr>
            <a:r>
              <a:rPr lang="en-US" dirty="0"/>
              <a:t>To summarize our findings, the graph of </a:t>
            </a:r>
            <a:r>
              <a:rPr lang="en-US" i="1" dirty="0"/>
              <a:t>f</a:t>
            </a:r>
            <a:r>
              <a:rPr lang="en-US" dirty="0"/>
              <a:t> is joined together “smoothly” from two pieces at </a:t>
            </a:r>
            <a:r>
              <a:rPr lang="en-US" i="1" dirty="0"/>
              <a:t>c</a:t>
            </a:r>
            <a:r>
              <a:rPr lang="en-US" dirty="0"/>
              <a:t> = 1, it goes “vertical” at the left endpoint of its domain, and has a “slope” of 2 at the right endpoint, since the right-hand derivative exists there.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One-Sided Derivatives (cont.)</a:t>
            </a:r>
          </a:p>
        </p:txBody>
      </p:sp>
      <p:sp>
        <p:nvSpPr>
          <p:cNvPr id="3" name="Content Placeholder 2"/>
          <p:cNvSpPr>
            <a:spLocks noGrp="1"/>
          </p:cNvSpPr>
          <p:nvPr>
            <p:ph idx="1"/>
          </p:nvPr>
        </p:nvSpPr>
        <p:spPr/>
        <p:txBody>
          <a:bodyPr/>
          <a:lstStyle/>
          <a:p>
            <a:r>
              <a:rPr lang="en-US" dirty="0"/>
              <a:t>Figure 9 graphically reflects these observations.</a:t>
            </a:r>
          </a:p>
          <a:p>
            <a:endParaRPr lang="en-US" dirty="0"/>
          </a:p>
        </p:txBody>
      </p:sp>
      <p:grpSp>
        <p:nvGrpSpPr>
          <p:cNvPr id="7" name="Group 6"/>
          <p:cNvGrpSpPr/>
          <p:nvPr/>
        </p:nvGrpSpPr>
        <p:grpSpPr>
          <a:xfrm>
            <a:off x="2286000" y="1839775"/>
            <a:ext cx="4572000" cy="4169845"/>
            <a:chOff x="2286000" y="1839775"/>
            <a:chExt cx="4572000" cy="4169845"/>
          </a:xfrm>
        </p:grpSpPr>
        <p:pic>
          <p:nvPicPr>
            <p:cNvPr id="196609"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b="12998"/>
            <a:stretch>
              <a:fillRect/>
            </a:stretch>
          </p:blipFill>
          <p:spPr bwMode="auto">
            <a:xfrm>
              <a:off x="2286000" y="1839775"/>
              <a:ext cx="4572000" cy="3570425"/>
            </a:xfrm>
            <a:prstGeom prst="rect">
              <a:avLst/>
            </a:prstGeom>
            <a:noFill/>
            <a:ln w="9525">
              <a:noFill/>
              <a:miter lim="800000"/>
              <a:headEnd/>
              <a:tailEnd/>
            </a:ln>
          </p:spPr>
        </p:pic>
        <p:sp>
          <p:nvSpPr>
            <p:cNvPr id="5" name="Rectangle 4"/>
            <p:cNvSpPr/>
            <p:nvPr/>
          </p:nvSpPr>
          <p:spPr>
            <a:xfrm>
              <a:off x="4038600" y="5486400"/>
              <a:ext cx="1370055" cy="523220"/>
            </a:xfrm>
            <a:prstGeom prst="rect">
              <a:avLst/>
            </a:prstGeom>
          </p:spPr>
          <p:txBody>
            <a:bodyPr wrap="none">
              <a:spAutoFit/>
            </a:bodyPr>
            <a:lstStyle/>
            <a:p>
              <a:r>
                <a:rPr lang="en-US" sz="2800" b="1" dirty="0"/>
                <a:t>Figure 9</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Darboux’s Theorem</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f</a:t>
            </a:r>
            <a:r>
              <a:rPr lang="en-US" dirty="0">
                <a:solidFill>
                  <a:srgbClr val="000000"/>
                </a:solidFill>
              </a:rPr>
              <a:t> is differentiable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 takes on every value between 	    and 	  That is, </a:t>
            </a:r>
            <a:r>
              <a:rPr lang="en-US" i="1" dirty="0">
                <a:solidFill>
                  <a:srgbClr val="000000"/>
                </a:solidFill>
              </a:rPr>
              <a:t>f</a:t>
            </a:r>
            <a:r>
              <a:rPr lang="en-US" dirty="0">
                <a:solidFill>
                  <a:srgbClr val="000000"/>
                </a:solidFill>
              </a:rPr>
              <a:t> ′ has the Intermediate Value Property (IVP)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if </a:t>
            </a:r>
            <a:r>
              <a:rPr lang="en-US" i="1" dirty="0">
                <a:solidFill>
                  <a:srgbClr val="000000"/>
                </a:solidFill>
              </a:rPr>
              <a:t>L</a:t>
            </a:r>
            <a:r>
              <a:rPr lang="en-US" dirty="0">
                <a:solidFill>
                  <a:srgbClr val="000000"/>
                </a:solidFill>
              </a:rPr>
              <a:t> is a value between 	     and 	  there is a</a:t>
            </a:r>
          </a:p>
          <a:p>
            <a:r>
              <a:rPr lang="en-US" dirty="0">
                <a:solidFill>
                  <a:srgbClr val="000000"/>
                </a:solidFill>
              </a:rPr>
              <a:t>point </a:t>
            </a:r>
            <a:r>
              <a:rPr lang="en-US" i="1" dirty="0">
                <a:solidFill>
                  <a:srgbClr val="000000"/>
                </a:solidFill>
              </a:rPr>
              <a:t>c</a:t>
            </a:r>
            <a:r>
              <a:rPr lang="en-US" dirty="0">
                <a:solidFill>
                  <a:srgbClr val="000000"/>
                </a:solidFill>
              </a:rPr>
              <a:t>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such that	</a:t>
            </a:r>
          </a:p>
        </p:txBody>
      </p:sp>
      <p:graphicFrame>
        <p:nvGraphicFramePr>
          <p:cNvPr id="178178" name="Object 2"/>
          <p:cNvGraphicFramePr>
            <a:graphicFrameLocks noChangeAspect="1"/>
          </p:cNvGraphicFramePr>
          <p:nvPr>
            <p:extLst>
              <p:ext uri="{D42A27DB-BD31-4B8C-83A1-F6EECF244321}">
                <p14:modId xmlns:p14="http://schemas.microsoft.com/office/powerpoint/2010/main" val="711229149"/>
              </p:ext>
            </p:extLst>
          </p:nvPr>
        </p:nvGraphicFramePr>
        <p:xfrm>
          <a:off x="2743200" y="1785938"/>
          <a:ext cx="812800" cy="482600"/>
        </p:xfrm>
        <a:graphic>
          <a:graphicData uri="http://schemas.openxmlformats.org/presentationml/2006/ole">
            <mc:AlternateContent xmlns:mc="http://schemas.openxmlformats.org/markup-compatibility/2006">
              <mc:Choice xmlns:v="urn:schemas-microsoft-com:vml" Requires="v">
                <p:oleObj name="Equation" r:id="rId2" imgW="812447" imgH="482391" progId="Equation.DSMT4">
                  <p:embed/>
                </p:oleObj>
              </mc:Choice>
              <mc:Fallback>
                <p:oleObj name="Equation" r:id="rId2" imgW="812447" imgH="482391" progId="Equation.DSMT4">
                  <p:embed/>
                  <p:pic>
                    <p:nvPicPr>
                      <p:cNvPr id="0" name="Picture 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85938"/>
                        <a:ext cx="81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extLst>
              <p:ext uri="{D42A27DB-BD31-4B8C-83A1-F6EECF244321}">
                <p14:modId xmlns:p14="http://schemas.microsoft.com/office/powerpoint/2010/main" val="600289976"/>
              </p:ext>
            </p:extLst>
          </p:nvPr>
        </p:nvGraphicFramePr>
        <p:xfrm>
          <a:off x="4261597" y="1716405"/>
          <a:ext cx="901700" cy="482600"/>
        </p:xfrm>
        <a:graphic>
          <a:graphicData uri="http://schemas.openxmlformats.org/presentationml/2006/ole">
            <mc:AlternateContent xmlns:mc="http://schemas.openxmlformats.org/markup-compatibility/2006">
              <mc:Choice xmlns:v="urn:schemas-microsoft-com:vml" Requires="v">
                <p:oleObj name="Equation" r:id="rId4" imgW="901309" imgH="482391" progId="Equation.DSMT4">
                  <p:embed/>
                </p:oleObj>
              </mc:Choice>
              <mc:Fallback>
                <p:oleObj name="Equation" r:id="rId4" imgW="901309" imgH="482391" progId="Equation.DSMT4">
                  <p:embed/>
                  <p:pic>
                    <p:nvPicPr>
                      <p:cNvPr id="0" name="Picture 2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597" y="1716405"/>
                        <a:ext cx="90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0" name="Object 4"/>
          <p:cNvGraphicFramePr>
            <a:graphicFrameLocks noChangeAspect="1"/>
          </p:cNvGraphicFramePr>
          <p:nvPr>
            <p:extLst>
              <p:ext uri="{D42A27DB-BD31-4B8C-83A1-F6EECF244321}">
                <p14:modId xmlns:p14="http://schemas.microsoft.com/office/powerpoint/2010/main" val="1957715666"/>
              </p:ext>
            </p:extLst>
          </p:nvPr>
        </p:nvGraphicFramePr>
        <p:xfrm>
          <a:off x="3742167" y="2635250"/>
          <a:ext cx="812800" cy="482600"/>
        </p:xfrm>
        <a:graphic>
          <a:graphicData uri="http://schemas.openxmlformats.org/presentationml/2006/ole">
            <mc:AlternateContent xmlns:mc="http://schemas.openxmlformats.org/markup-compatibility/2006">
              <mc:Choice xmlns:v="urn:schemas-microsoft-com:vml" Requires="v">
                <p:oleObj name="Equation" r:id="rId6" imgW="812447" imgH="482391" progId="Equation.DSMT4">
                  <p:embed/>
                </p:oleObj>
              </mc:Choice>
              <mc:Fallback>
                <p:oleObj name="Equation" r:id="rId6" imgW="812447" imgH="482391" progId="Equation.DSMT4">
                  <p:embed/>
                  <p:pic>
                    <p:nvPicPr>
                      <p:cNvPr id="0" name="Picture 2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2167" y="2635250"/>
                        <a:ext cx="81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1" name="Object 5"/>
          <p:cNvGraphicFramePr>
            <a:graphicFrameLocks noChangeAspect="1"/>
          </p:cNvGraphicFramePr>
          <p:nvPr>
            <p:extLst>
              <p:ext uri="{D42A27DB-BD31-4B8C-83A1-F6EECF244321}">
                <p14:modId xmlns:p14="http://schemas.microsoft.com/office/powerpoint/2010/main" val="181009694"/>
              </p:ext>
            </p:extLst>
          </p:nvPr>
        </p:nvGraphicFramePr>
        <p:xfrm>
          <a:off x="5214938" y="2635250"/>
          <a:ext cx="927100" cy="482600"/>
        </p:xfrm>
        <a:graphic>
          <a:graphicData uri="http://schemas.openxmlformats.org/presentationml/2006/ole">
            <mc:AlternateContent xmlns:mc="http://schemas.openxmlformats.org/markup-compatibility/2006">
              <mc:Choice xmlns:v="urn:schemas-microsoft-com:vml" Requires="v">
                <p:oleObj name="Equation" r:id="rId8" imgW="927100" imgH="482600" progId="Equation.DSMT4">
                  <p:embed/>
                </p:oleObj>
              </mc:Choice>
              <mc:Fallback>
                <p:oleObj name="Equation" r:id="rId8" imgW="927100" imgH="482600" progId="Equation.DSMT4">
                  <p:embed/>
                  <p:pic>
                    <p:nvPicPr>
                      <p:cNvPr id="0" name="Picture 2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4938" y="2635250"/>
                        <a:ext cx="92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2" name="Object 6"/>
          <p:cNvGraphicFramePr>
            <a:graphicFrameLocks noChangeAspect="1"/>
          </p:cNvGraphicFramePr>
          <p:nvPr>
            <p:extLst>
              <p:ext uri="{D42A27DB-BD31-4B8C-83A1-F6EECF244321}">
                <p14:modId xmlns:p14="http://schemas.microsoft.com/office/powerpoint/2010/main" val="4217925712"/>
              </p:ext>
            </p:extLst>
          </p:nvPr>
        </p:nvGraphicFramePr>
        <p:xfrm>
          <a:off x="4261597" y="3098539"/>
          <a:ext cx="1308100" cy="469900"/>
        </p:xfrm>
        <a:graphic>
          <a:graphicData uri="http://schemas.openxmlformats.org/presentationml/2006/ole">
            <mc:AlternateContent xmlns:mc="http://schemas.openxmlformats.org/markup-compatibility/2006">
              <mc:Choice xmlns:v="urn:schemas-microsoft-com:vml" Requires="v">
                <p:oleObj name="Equation" r:id="rId10" imgW="1307880" imgH="469800" progId="Equation.DSMT4">
                  <p:embed/>
                </p:oleObj>
              </mc:Choice>
              <mc:Fallback>
                <p:oleObj name="Equation" r:id="rId10" imgW="1307880" imgH="469800" progId="Equation.DSMT4">
                  <p:embed/>
                  <p:pic>
                    <p:nvPicPr>
                      <p:cNvPr id="0" name="Picture 2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1597" y="3098539"/>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Derivative of a Function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26980" name="Object 4"/>
          <p:cNvGraphicFramePr>
            <a:graphicFrameLocks noChangeAspect="1"/>
          </p:cNvGraphicFramePr>
          <p:nvPr/>
        </p:nvGraphicFramePr>
        <p:xfrm>
          <a:off x="5270500" y="1181100"/>
          <a:ext cx="3263900" cy="1409700"/>
        </p:xfrm>
        <a:graphic>
          <a:graphicData uri="http://schemas.openxmlformats.org/presentationml/2006/ole">
            <mc:AlternateContent xmlns:mc="http://schemas.openxmlformats.org/markup-compatibility/2006">
              <mc:Choice xmlns:v="urn:schemas-microsoft-com:vml" Requires="v">
                <p:oleObj name="Equation" r:id="rId2" imgW="3263900" imgH="1409700" progId="Equation.DSMT4">
                  <p:embed/>
                </p:oleObj>
              </mc:Choice>
              <mc:Fallback>
                <p:oleObj name="Equation" r:id="rId2" imgW="3263900" imgH="1409700" progId="Equation.DSMT4">
                  <p:embed/>
                  <p:pic>
                    <p:nvPicPr>
                      <p:cNvPr id="0" name="Picture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181100"/>
                        <a:ext cx="32639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1" name="Object 5"/>
          <p:cNvGraphicFramePr>
            <a:graphicFrameLocks noChangeAspect="1"/>
          </p:cNvGraphicFramePr>
          <p:nvPr/>
        </p:nvGraphicFramePr>
        <p:xfrm>
          <a:off x="1043650" y="2843675"/>
          <a:ext cx="6540500" cy="1498600"/>
        </p:xfrm>
        <a:graphic>
          <a:graphicData uri="http://schemas.openxmlformats.org/presentationml/2006/ole">
            <mc:AlternateContent xmlns:mc="http://schemas.openxmlformats.org/markup-compatibility/2006">
              <mc:Choice xmlns:v="urn:schemas-microsoft-com:vml" Requires="v">
                <p:oleObj name="Equation" r:id="rId4" imgW="6540500" imgH="1498600" progId="Equation.DSMT4">
                  <p:embed/>
                </p:oleObj>
              </mc:Choice>
              <mc:Fallback>
                <p:oleObj name="Equation" r:id="rId4" imgW="6540500" imgH="1498600" progId="Equation.DSMT4">
                  <p:embed/>
                  <p:pic>
                    <p:nvPicPr>
                      <p:cNvPr id="0"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50" y="2843675"/>
                        <a:ext cx="65405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2" name="Object 6"/>
          <p:cNvGraphicFramePr>
            <a:graphicFrameLocks noChangeAspect="1"/>
          </p:cNvGraphicFramePr>
          <p:nvPr/>
        </p:nvGraphicFramePr>
        <p:xfrm>
          <a:off x="1043650" y="4508500"/>
          <a:ext cx="7416800" cy="1130300"/>
        </p:xfrm>
        <a:graphic>
          <a:graphicData uri="http://schemas.openxmlformats.org/presentationml/2006/ole">
            <mc:AlternateContent xmlns:mc="http://schemas.openxmlformats.org/markup-compatibility/2006">
              <mc:Choice xmlns:v="urn:schemas-microsoft-com:vml" Requires="v">
                <p:oleObj name="Equation" r:id="rId6" imgW="7416800" imgH="1130300" progId="Equation.DSMT4">
                  <p:embed/>
                </p:oleObj>
              </mc:Choice>
              <mc:Fallback>
                <p:oleObj name="Equation" r:id="rId6" imgW="7416800" imgH="1130300" progId="Equation.DSMT4">
                  <p:embed/>
                  <p:pic>
                    <p:nvPicPr>
                      <p:cNvPr id="0"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50" y="4508500"/>
                        <a:ext cx="7416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7112" name="Object 136"/>
          <p:cNvGraphicFramePr>
            <a:graphicFrameLocks noChangeAspect="1"/>
          </p:cNvGraphicFramePr>
          <p:nvPr/>
        </p:nvGraphicFramePr>
        <p:xfrm>
          <a:off x="584200" y="1730740"/>
          <a:ext cx="1549400" cy="838200"/>
        </p:xfrm>
        <a:graphic>
          <a:graphicData uri="http://schemas.openxmlformats.org/presentationml/2006/ole">
            <mc:AlternateContent xmlns:mc="http://schemas.openxmlformats.org/markup-compatibility/2006">
              <mc:Choice xmlns:v="urn:schemas-microsoft-com:vml" Requires="v">
                <p:oleObj name="Equation" r:id="rId8" imgW="1549400" imgH="838200" progId="Equation.DSMT4">
                  <p:embed/>
                </p:oleObj>
              </mc:Choice>
              <mc:Fallback>
                <p:oleObj name="Equation" r:id="rId8" imgW="1549400" imgH="838200" progId="Equation.DSMT4">
                  <p:embed/>
                  <p:pic>
                    <p:nvPicPr>
                      <p:cNvPr id="0" name="Picture 1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00" y="1730740"/>
                        <a:ext cx="154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7113" name="Object 137"/>
          <p:cNvGraphicFramePr>
            <a:graphicFrameLocks noChangeAspect="1"/>
          </p:cNvGraphicFramePr>
          <p:nvPr/>
        </p:nvGraphicFramePr>
        <p:xfrm>
          <a:off x="2232910" y="1684520"/>
          <a:ext cx="2933700" cy="889000"/>
        </p:xfrm>
        <a:graphic>
          <a:graphicData uri="http://schemas.openxmlformats.org/presentationml/2006/ole">
            <mc:AlternateContent xmlns:mc="http://schemas.openxmlformats.org/markup-compatibility/2006">
              <mc:Choice xmlns:v="urn:schemas-microsoft-com:vml" Requires="v">
                <p:oleObj name="Equation" r:id="rId10" imgW="2933700" imgH="889000" progId="Equation.DSMT4">
                  <p:embed/>
                </p:oleObj>
              </mc:Choice>
              <mc:Fallback>
                <p:oleObj name="Equation" r:id="rId10" imgW="2933700" imgH="889000" progId="Equation.DSMT4">
                  <p:embed/>
                  <p:pic>
                    <p:nvPicPr>
                      <p:cNvPr id="0" name="Picture 1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910" y="1684520"/>
                        <a:ext cx="2933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Derivative of a Function (cont.)</a:t>
            </a:r>
          </a:p>
        </p:txBody>
      </p:sp>
      <p:sp>
        <p:nvSpPr>
          <p:cNvPr id="3" name="Content Placeholder 2"/>
          <p:cNvSpPr>
            <a:spLocks noGrp="1"/>
          </p:cNvSpPr>
          <p:nvPr>
            <p:ph idx="1"/>
          </p:nvPr>
        </p:nvSpPr>
        <p:spPr/>
        <p:txBody>
          <a:bodyPr/>
          <a:lstStyle/>
          <a:p>
            <a:r>
              <a:rPr lang="en-US" dirty="0"/>
              <a:t>After combining like terms in the numerator, this expression becomes</a:t>
            </a:r>
          </a:p>
          <a:p>
            <a:endParaRPr lang="en-US" dirty="0"/>
          </a:p>
          <a:p>
            <a:endParaRPr lang="en-US" dirty="0"/>
          </a:p>
          <a:p>
            <a:endParaRPr lang="en-US" dirty="0"/>
          </a:p>
          <a:p>
            <a:r>
              <a:rPr lang="en-US" dirty="0"/>
              <a:t>Thus, we conclude that for</a:t>
            </a:r>
          </a:p>
          <a:p>
            <a:endParaRPr lang="en-US" dirty="0"/>
          </a:p>
          <a:p>
            <a:endParaRPr lang="en-US" dirty="0"/>
          </a:p>
        </p:txBody>
      </p:sp>
      <p:graphicFrame>
        <p:nvGraphicFramePr>
          <p:cNvPr id="128003" name="Object 3"/>
          <p:cNvGraphicFramePr>
            <a:graphicFrameLocks noChangeAspect="1"/>
          </p:cNvGraphicFramePr>
          <p:nvPr/>
        </p:nvGraphicFramePr>
        <p:xfrm>
          <a:off x="548640" y="2287250"/>
          <a:ext cx="3378200" cy="990600"/>
        </p:xfrm>
        <a:graphic>
          <a:graphicData uri="http://schemas.openxmlformats.org/presentationml/2006/ole">
            <mc:AlternateContent xmlns:mc="http://schemas.openxmlformats.org/markup-compatibility/2006">
              <mc:Choice xmlns:v="urn:schemas-microsoft-com:vml" Requires="v">
                <p:oleObj name="Equation" r:id="rId2" imgW="3378200" imgH="990600" progId="Equation.DSMT4">
                  <p:embed/>
                </p:oleObj>
              </mc:Choice>
              <mc:Fallback>
                <p:oleObj name="Equation" r:id="rId2" imgW="3378200" imgH="990600" progId="Equation.DSMT4">
                  <p:embed/>
                  <p:pic>
                    <p:nvPicPr>
                      <p:cNvPr id="0" name="Picture 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87250"/>
                        <a:ext cx="337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992380" y="2286000"/>
          <a:ext cx="3441700" cy="990600"/>
        </p:xfrm>
        <a:graphic>
          <a:graphicData uri="http://schemas.openxmlformats.org/presentationml/2006/ole">
            <mc:AlternateContent xmlns:mc="http://schemas.openxmlformats.org/markup-compatibility/2006">
              <mc:Choice xmlns:v="urn:schemas-microsoft-com:vml" Requires="v">
                <p:oleObj name="Equation" r:id="rId4" imgW="3441700" imgH="990600" progId="Equation.DSMT4">
                  <p:embed/>
                </p:oleObj>
              </mc:Choice>
              <mc:Fallback>
                <p:oleObj name="Equation" r:id="rId4" imgW="3441700" imgH="990600" progId="Equation.DSMT4">
                  <p:embed/>
                  <p:pic>
                    <p:nvPicPr>
                      <p:cNvPr id="0"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2380" y="2286000"/>
                        <a:ext cx="344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5" name="Object 5"/>
          <p:cNvGraphicFramePr>
            <a:graphicFrameLocks noChangeAspect="1"/>
          </p:cNvGraphicFramePr>
          <p:nvPr>
            <p:extLst>
              <p:ext uri="{D42A27DB-BD31-4B8C-83A1-F6EECF244321}">
                <p14:modId xmlns:p14="http://schemas.microsoft.com/office/powerpoint/2010/main" val="3126505126"/>
              </p:ext>
            </p:extLst>
          </p:nvPr>
        </p:nvGraphicFramePr>
        <p:xfrm>
          <a:off x="7512570" y="2288500"/>
          <a:ext cx="1473200" cy="990600"/>
        </p:xfrm>
        <a:graphic>
          <a:graphicData uri="http://schemas.openxmlformats.org/presentationml/2006/ole">
            <mc:AlternateContent xmlns:mc="http://schemas.openxmlformats.org/markup-compatibility/2006">
              <mc:Choice xmlns:v="urn:schemas-microsoft-com:vml" Requires="v">
                <p:oleObj name="Equation" r:id="rId6" imgW="1473120" imgH="990360" progId="Equation.DSMT4">
                  <p:embed/>
                </p:oleObj>
              </mc:Choice>
              <mc:Fallback>
                <p:oleObj name="Equation" r:id="rId6" imgW="1473120" imgH="990360" progId="Equation.DSMT4">
                  <p:embed/>
                  <p:pic>
                    <p:nvPicPr>
                      <p:cNvPr id="0"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2570" y="2288500"/>
                        <a:ext cx="147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135" name="Object 135"/>
          <p:cNvGraphicFramePr>
            <a:graphicFrameLocks noChangeAspect="1"/>
          </p:cNvGraphicFramePr>
          <p:nvPr>
            <p:extLst>
              <p:ext uri="{D42A27DB-BD31-4B8C-83A1-F6EECF244321}">
                <p14:modId xmlns:p14="http://schemas.microsoft.com/office/powerpoint/2010/main" val="2488692206"/>
              </p:ext>
            </p:extLst>
          </p:nvPr>
        </p:nvGraphicFramePr>
        <p:xfrm>
          <a:off x="4424637" y="3812540"/>
          <a:ext cx="3111500" cy="469900"/>
        </p:xfrm>
        <a:graphic>
          <a:graphicData uri="http://schemas.openxmlformats.org/presentationml/2006/ole">
            <mc:AlternateContent xmlns:mc="http://schemas.openxmlformats.org/markup-compatibility/2006">
              <mc:Choice xmlns:v="urn:schemas-microsoft-com:vml" Requires="v">
                <p:oleObj name="Equation" r:id="rId8" imgW="3111480" imgH="469800" progId="Equation.DSMT4">
                  <p:embed/>
                </p:oleObj>
              </mc:Choice>
              <mc:Fallback>
                <p:oleObj name="Equation" r:id="rId8" imgW="3111480" imgH="469800" progId="Equation.DSMT4">
                  <p:embed/>
                  <p:pic>
                    <p:nvPicPr>
                      <p:cNvPr id="0" name="Picture 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4637" y="381254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136" name="Object 136"/>
          <p:cNvGraphicFramePr>
            <a:graphicFrameLocks noChangeAspect="1"/>
          </p:cNvGraphicFramePr>
          <p:nvPr/>
        </p:nvGraphicFramePr>
        <p:xfrm>
          <a:off x="3581400" y="4495800"/>
          <a:ext cx="1943100" cy="990600"/>
        </p:xfrm>
        <a:graphic>
          <a:graphicData uri="http://schemas.openxmlformats.org/presentationml/2006/ole">
            <mc:AlternateContent xmlns:mc="http://schemas.openxmlformats.org/markup-compatibility/2006">
              <mc:Choice xmlns:v="urn:schemas-microsoft-com:vml" Requires="v">
                <p:oleObj name="Equation" r:id="rId10" imgW="1942920" imgH="990360" progId="Equation.DSMT4">
                  <p:embed/>
                </p:oleObj>
              </mc:Choice>
              <mc:Fallback>
                <p:oleObj name="Equation" r:id="rId10" imgW="1942920" imgH="990360" progId="Equation.DSMT4">
                  <p:embed/>
                  <p:pic>
                    <p:nvPicPr>
                      <p:cNvPr id="0" name="Picture 1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4495800"/>
                        <a:ext cx="1943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1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Notations and Higher-Order Derivatives (cont.)</a:t>
            </a:r>
          </a:p>
        </p:txBody>
      </p:sp>
      <p:sp>
        <p:nvSpPr>
          <p:cNvPr id="3" name="Content Placeholder 2"/>
          <p:cNvSpPr>
            <a:spLocks noGrp="1"/>
          </p:cNvSpPr>
          <p:nvPr>
            <p:ph idx="1"/>
          </p:nvPr>
        </p:nvSpPr>
        <p:spPr/>
        <p:txBody>
          <a:bodyPr/>
          <a:lstStyle/>
          <a:p>
            <a:r>
              <a:rPr lang="en-US" dirty="0"/>
              <a:t>The prime notation allows us to easily denote the evaluation of a derivative at a point. In order to indicate the same concept with the differential notation, we need one additional symbol, as follows:</a:t>
            </a:r>
          </a:p>
          <a:p>
            <a:endParaRPr lang="en-US" sz="1500" dirty="0"/>
          </a:p>
          <a:p>
            <a:pPr>
              <a:tabLst>
                <a:tab pos="461963" algn="l"/>
              </a:tabLst>
            </a:pPr>
            <a:r>
              <a:rPr lang="en-US" dirty="0"/>
              <a:t>	given 			is synonymous with </a:t>
            </a:r>
          </a:p>
          <a:p>
            <a:pPr>
              <a:tabLst>
                <a:tab pos="461963" algn="l"/>
              </a:tabLst>
            </a:pPr>
            <a:endParaRPr lang="en-US" dirty="0"/>
          </a:p>
          <a:p>
            <a:r>
              <a:rPr lang="en-US" dirty="0"/>
              <a:t>The notation 	  is read “the derivative of </a:t>
            </a:r>
            <a:r>
              <a:rPr lang="en-US" i="1" dirty="0"/>
              <a:t>y</a:t>
            </a:r>
            <a:r>
              <a:rPr lang="en-US" dirty="0"/>
              <a:t> with </a:t>
            </a:r>
          </a:p>
          <a:p>
            <a:endParaRPr lang="en-US" sz="1500" dirty="0"/>
          </a:p>
          <a:p>
            <a:r>
              <a:rPr lang="en-US" dirty="0"/>
              <a:t>respect to </a:t>
            </a:r>
            <a:r>
              <a:rPr lang="en-US" i="1" dirty="0"/>
              <a:t>x</a:t>
            </a:r>
            <a:r>
              <a:rPr lang="en-US" dirty="0"/>
              <a:t> evaluated at </a:t>
            </a:r>
            <a:r>
              <a:rPr lang="en-US" i="1" dirty="0"/>
              <a:t>x</a:t>
            </a:r>
            <a:r>
              <a:rPr lang="en-US" dirty="0"/>
              <a:t> = </a:t>
            </a:r>
            <a:r>
              <a:rPr lang="en-US" i="1" dirty="0"/>
              <a:t>c</a:t>
            </a:r>
            <a:r>
              <a:rPr lang="en-US" dirty="0"/>
              <a:t>.”</a:t>
            </a:r>
          </a:p>
        </p:txBody>
      </p:sp>
      <p:graphicFrame>
        <p:nvGraphicFramePr>
          <p:cNvPr id="207874" name="Object 2"/>
          <p:cNvGraphicFramePr>
            <a:graphicFrameLocks noChangeAspect="1"/>
          </p:cNvGraphicFramePr>
          <p:nvPr/>
        </p:nvGraphicFramePr>
        <p:xfrm>
          <a:off x="1879600" y="3383132"/>
          <a:ext cx="1320800" cy="469900"/>
        </p:xfrm>
        <a:graphic>
          <a:graphicData uri="http://schemas.openxmlformats.org/presentationml/2006/ole">
            <mc:AlternateContent xmlns:mc="http://schemas.openxmlformats.org/markup-compatibility/2006">
              <mc:Choice xmlns:v="urn:schemas-microsoft-com:vml" Requires="v">
                <p:oleObj name="Equation" r:id="rId2" imgW="1320480" imgH="469800" progId="Equation.DSMT4">
                  <p:embed/>
                </p:oleObj>
              </mc:Choice>
              <mc:Fallback>
                <p:oleObj name="Equation" r:id="rId2" imgW="1320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3383132"/>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5" name="Object 3"/>
          <p:cNvGraphicFramePr>
            <a:graphicFrameLocks noChangeAspect="1"/>
          </p:cNvGraphicFramePr>
          <p:nvPr/>
        </p:nvGraphicFramePr>
        <p:xfrm>
          <a:off x="3352800" y="3167232"/>
          <a:ext cx="838200" cy="952500"/>
        </p:xfrm>
        <a:graphic>
          <a:graphicData uri="http://schemas.openxmlformats.org/presentationml/2006/ole">
            <mc:AlternateContent xmlns:mc="http://schemas.openxmlformats.org/markup-compatibility/2006">
              <mc:Choice xmlns:v="urn:schemas-microsoft-com:vml" Requires="v">
                <p:oleObj name="Equation" r:id="rId4" imgW="838080" imgH="952200" progId="Equation.DSMT4">
                  <p:embed/>
                </p:oleObj>
              </mc:Choice>
              <mc:Fallback>
                <p:oleObj name="Equation" r:id="rId4" imgW="83808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167232"/>
                        <a:ext cx="838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6" name="Object 4"/>
          <p:cNvGraphicFramePr>
            <a:graphicFrameLocks noChangeAspect="1"/>
          </p:cNvGraphicFramePr>
          <p:nvPr/>
        </p:nvGraphicFramePr>
        <p:xfrm>
          <a:off x="7213600" y="3393890"/>
          <a:ext cx="863600" cy="469900"/>
        </p:xfrm>
        <a:graphic>
          <a:graphicData uri="http://schemas.openxmlformats.org/presentationml/2006/ole">
            <mc:AlternateContent xmlns:mc="http://schemas.openxmlformats.org/markup-compatibility/2006">
              <mc:Choice xmlns:v="urn:schemas-microsoft-com:vml" Requires="v">
                <p:oleObj name="Equation" r:id="rId6" imgW="863280" imgH="469800" progId="Equation.DSMT4">
                  <p:embed/>
                </p:oleObj>
              </mc:Choice>
              <mc:Fallback>
                <p:oleObj name="Equation" r:id="rId6" imgW="8632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600" y="3393890"/>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7" name="Object 5"/>
          <p:cNvGraphicFramePr>
            <a:graphicFrameLocks noChangeAspect="1"/>
          </p:cNvGraphicFramePr>
          <p:nvPr/>
        </p:nvGraphicFramePr>
        <p:xfrm>
          <a:off x="2546350" y="4195932"/>
          <a:ext cx="838200" cy="952500"/>
        </p:xfrm>
        <a:graphic>
          <a:graphicData uri="http://schemas.openxmlformats.org/presentationml/2006/ole">
            <mc:AlternateContent xmlns:mc="http://schemas.openxmlformats.org/markup-compatibility/2006">
              <mc:Choice xmlns:v="urn:schemas-microsoft-com:vml" Requires="v">
                <p:oleObj name="Equation" r:id="rId8" imgW="838080" imgH="952200" progId="Equation.DSMT4">
                  <p:embed/>
                </p:oleObj>
              </mc:Choice>
              <mc:Fallback>
                <p:oleObj name="Equation" r:id="rId8" imgW="838080" imgH="952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350" y="4195932"/>
                        <a:ext cx="838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8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78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78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TotalTime>
  <Words>3438</Words>
  <Application>Microsoft Office PowerPoint</Application>
  <PresentationFormat>On-screen Show (4:3)</PresentationFormat>
  <Paragraphs>248</Paragraphs>
  <Slides>67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Symbol</vt:lpstr>
      <vt:lpstr>Arial</vt:lpstr>
      <vt:lpstr>Calibri</vt:lpstr>
      <vt:lpstr>Cambria Math</vt:lpstr>
      <vt:lpstr>Times New Roman</vt:lpstr>
      <vt:lpstr>Office Theme</vt:lpstr>
      <vt:lpstr>Equation</vt:lpstr>
      <vt:lpstr>Section 3.1</vt:lpstr>
      <vt:lpstr>Alternative Notations and Higher-Order Derivatives</vt:lpstr>
      <vt:lpstr>Alternative Notations and Higher-Order Derivatives (cont.)</vt:lpstr>
      <vt:lpstr>Alternative Notations and Higher-Order Derivatives (cont.)</vt:lpstr>
      <vt:lpstr>Alternative Notations and Higher-Order Derivatives (cont.)</vt:lpstr>
      <vt:lpstr>Example 1: Finding the Derivative of a Function</vt:lpstr>
      <vt:lpstr>Example 1: Finding the Derivative of a Function (cont.)</vt:lpstr>
      <vt:lpstr>Example 1: Finding the Derivative of a Function (cont.)</vt:lpstr>
      <vt:lpstr>Alternative Notations and Higher-Order Derivatives (cont.)</vt:lpstr>
      <vt:lpstr>Example 2: Evaluating the Derivative of a Function at a Point</vt:lpstr>
      <vt:lpstr>Example 2: Evaluating the Derivative of a Function at a Point (cont.)</vt:lpstr>
      <vt:lpstr>Example 2: Evaluating the Derivative of a Function at a Point (cont.)</vt:lpstr>
      <vt:lpstr>Example 2: Evaluating the Derivative of a Function at a Point (cont.)</vt:lpstr>
      <vt:lpstr>Example 2: Evaluating the Derivative of a Function at a Point (cont.)</vt:lpstr>
      <vt:lpstr>Alternative Notations and Higher-Order Derivatives (cont.)</vt:lpstr>
      <vt:lpstr>Alternative Notations and Higher-Order Derivatives (cont.)</vt:lpstr>
      <vt:lpstr>Alternative Notations and Higher-Order Derivatives (cont.)</vt:lpstr>
      <vt:lpstr>Alternative Notations and Higher-Order Derivatives (cont.)</vt:lpstr>
      <vt:lpstr>Example 3: Finding Velocity and Acceleration Functions</vt:lpstr>
      <vt:lpstr>Example 3: Finding Velocity and Acceleration Functions (cont.)</vt:lpstr>
      <vt:lpstr>Example 3: Finding Velocity and Acceleration Functions (cont.)</vt:lpstr>
      <vt:lpstr>Example 3: Finding Velocity and Acceleration Functions (cont.)</vt:lpstr>
      <vt:lpstr>Example 3: Finding Velocity and Acceleration Functions (cont.)</vt:lpstr>
      <vt:lpstr>Example 3: Finding Velocity and Acceleration Functions (cont.)</vt:lpstr>
      <vt:lpstr>Example 3: Finding Velocity and Acceleration Functions (cont.)</vt:lpstr>
      <vt:lpstr>Example 3: Finding Velocity and Acceleration Functions (cont.)</vt:lpstr>
      <vt:lpstr>Example 3: Finding Velocity and Acceleration Functions (cont.)</vt:lpstr>
      <vt:lpstr>Alternative Notations and Higher-Order Derivatives (cont.)</vt:lpstr>
      <vt:lpstr>Example 4: Finding the First, Second, and Third Derivatives of a Function</vt:lpstr>
      <vt:lpstr>Example 4: Finding the First, Second, and Third Derivatives of a Function (cont.)</vt:lpstr>
      <vt:lpstr>Example 4: Finding the First, Second, and Third Derivatives of a Function (cont.)</vt:lpstr>
      <vt:lpstr>Example 4: Finding the First, Second, and Third Derivatives of a Function (cont.)</vt:lpstr>
      <vt:lpstr>Example 4: Finding the First, Second, and Third Derivatives of a Function (cont.)</vt:lpstr>
      <vt:lpstr>Example 4: Finding the First, Second, and Third Derivatives of a Function (cont.)</vt:lpstr>
      <vt:lpstr>Example 4: Finding the First, Second, and Third Derivatives of a Function (cont.)</vt:lpstr>
      <vt:lpstr>Example 4: Finding the First, Second, and Third Derivatives of a Function (cont.)</vt:lpstr>
      <vt:lpstr>Theorem: Differentiability Implies Continuity</vt:lpstr>
      <vt:lpstr>Proof</vt:lpstr>
      <vt:lpstr>Proof (cont.)</vt:lpstr>
      <vt:lpstr>Proof (cont.)</vt:lpstr>
      <vt:lpstr>Proof (cont.)</vt:lpstr>
      <vt:lpstr>Consequences of Differentiability</vt:lpstr>
      <vt:lpstr>Consequences of Differentiability (cont.)</vt:lpstr>
      <vt:lpstr>Consequences of Differentiability (cont.)</vt:lpstr>
      <vt:lpstr>Consequences of Differentiability (cont.)</vt:lpstr>
      <vt:lpstr>Consequences of Differentiability (cont.)</vt:lpstr>
      <vt:lpstr>Example 5: Proving a Function Is Continuous but Not Differentiable</vt:lpstr>
      <vt:lpstr>Example 5: Proving a Function Is Continuous but Not Differentiable (cont.)</vt:lpstr>
      <vt:lpstr>Example 5: Proving a Function Is Continuous but Not Differentiable (cont.)</vt:lpstr>
      <vt:lpstr>Example 5: Proving a Function Is Continuous but Not Differentiable (cont.)</vt:lpstr>
      <vt:lpstr>Example 5: Proving a Function Is Continuous but Not Differentiable (cont.)</vt:lpstr>
      <vt:lpstr>Example 5: Proving a Function Is Continuous but Not Differentiable (cont.)</vt:lpstr>
      <vt:lpstr>Example 5: Proving a Function Is Continuous but Not Differentiable (cont.)</vt:lpstr>
      <vt:lpstr>Example 5: Proving a Function Is Continuous but Not Differentiable (cont.)</vt:lpstr>
      <vt:lpstr>Definition: One-Sided Derivatives</vt:lpstr>
      <vt:lpstr>Definition: One-Sided Derivatives (cont.)</vt:lpstr>
      <vt:lpstr>Example 6: Finding One-Sided Derivatives</vt:lpstr>
      <vt:lpstr>Example 6: Finding One-Sided Derivatives (cont.)</vt:lpstr>
      <vt:lpstr>Example 6: Finding One-Sided Derivatives (cont.)</vt:lpstr>
      <vt:lpstr>Example 6: Finding One-Sided Derivatives (cont.)</vt:lpstr>
      <vt:lpstr>Example 6: Finding One-Sided Derivatives (cont.)</vt:lpstr>
      <vt:lpstr>Example 6: Finding One-Sided Derivatives (cont.)</vt:lpstr>
      <vt:lpstr>Example 6: Finding One-Sided Derivatives (cont.)</vt:lpstr>
      <vt:lpstr>Example 6: Finding One-Sided Derivatives (cont.)</vt:lpstr>
      <vt:lpstr>Example 6: Finding One-Sided Derivatives (cont.)</vt:lpstr>
      <vt:lpstr>Example 6: Finding One-Sided Derivatives (cont.)</vt:lpstr>
      <vt:lpstr>Darboux’s Theorem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521</cp:revision>
  <dcterms:created xsi:type="dcterms:W3CDTF">2013-04-26T14:43:13Z</dcterms:created>
  <dcterms:modified xsi:type="dcterms:W3CDTF">2023-04-04T15:40:11Z</dcterms:modified>
</cp:coreProperties>
</file>