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312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313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14" r:id="rId43"/>
    <p:sldId id="306" r:id="rId44"/>
    <p:sldId id="308" r:id="rId45"/>
    <p:sldId id="307" r:id="rId46"/>
    <p:sldId id="309" r:id="rId47"/>
    <p:sldId id="310" r:id="rId48"/>
    <p:sldId id="311" r:id="rId49"/>
    <p:sldId id="300" r:id="rId50"/>
    <p:sldId id="301" r:id="rId51"/>
    <p:sldId id="302" r:id="rId52"/>
    <p:sldId id="303" r:id="rId53"/>
    <p:sldId id="304" r:id="rId54"/>
    <p:sldId id="305" r:id="rId55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5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5384"/>
    <a:srgbClr val="0000FF"/>
    <a:srgbClr val="0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28" autoAdjust="0"/>
    <p:restoredTop sz="94660"/>
  </p:normalViewPr>
  <p:slideViewPr>
    <p:cSldViewPr>
      <p:cViewPr varScale="1">
        <p:scale>
          <a:sx n="111" d="100"/>
          <a:sy n="111" d="100"/>
        </p:scale>
        <p:origin x="208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font" Target="fonts/font1.fntdata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/>
          </p:nvPr>
        </p:nvSpPr>
        <p:spPr>
          <a:xfrm>
            <a:off x="685800" y="2133600"/>
            <a:ext cx="7772400" cy="1470025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dirty="0">
                <a:solidFill>
                  <a:srgbClr val="004786"/>
                </a:solidFill>
                <a:latin typeface="Arial" charset="0"/>
                <a:cs typeface="Arial" charset="0"/>
              </a:rPr>
              <a:t>Section X.X</a:t>
            </a: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1"/>
          </p:nvPr>
        </p:nvSpPr>
        <p:spPr>
          <a:xfrm>
            <a:off x="1371600" y="3505200"/>
            <a:ext cx="6400800" cy="17526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i="1" dirty="0">
                <a:solidFill>
                  <a:srgbClr val="004786"/>
                </a:solidFill>
                <a:latin typeface="Arial" pitchFamily="34" charset="0"/>
                <a:cs typeface="Arial" pitchFamily="34" charset="0"/>
              </a:rPr>
              <a:t>Section Title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32.bin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8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image" Target="../media/image41.wmf"/><Relationship Id="rId7" Type="http://schemas.openxmlformats.org/officeDocument/2006/relationships/image" Target="../media/image43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image" Target="../media/image46.wmf"/><Relationship Id="rId7" Type="http://schemas.openxmlformats.org/officeDocument/2006/relationships/image" Target="../media/image48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50.wmf"/><Relationship Id="rId5" Type="http://schemas.openxmlformats.org/officeDocument/2006/relationships/image" Target="../media/image47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3" Type="http://schemas.openxmlformats.org/officeDocument/2006/relationships/image" Target="../media/image51.wmf"/><Relationship Id="rId7" Type="http://schemas.openxmlformats.org/officeDocument/2006/relationships/image" Target="../media/image53.wmf"/><Relationship Id="rId2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2.bin"/><Relationship Id="rId5" Type="http://schemas.openxmlformats.org/officeDocument/2006/relationships/image" Target="../media/image52.wmf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4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3" Type="http://schemas.openxmlformats.org/officeDocument/2006/relationships/image" Target="../media/image55.wmf"/><Relationship Id="rId7" Type="http://schemas.openxmlformats.org/officeDocument/2006/relationships/image" Target="../media/image57.wmf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6.bin"/><Relationship Id="rId5" Type="http://schemas.openxmlformats.org/officeDocument/2006/relationships/image" Target="../media/image56.wmf"/><Relationship Id="rId4" Type="http://schemas.openxmlformats.org/officeDocument/2006/relationships/oleObject" Target="../embeddings/oleObject55.bin"/><Relationship Id="rId9" Type="http://schemas.openxmlformats.org/officeDocument/2006/relationships/image" Target="../media/image58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oleObject" Target="../embeddings/oleObject58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oleObject" Target="../embeddings/oleObject59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oleObject" Target="../embeddings/oleObject60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7" Type="http://schemas.openxmlformats.org/officeDocument/2006/relationships/image" Target="../media/image65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5" Type="http://schemas.openxmlformats.org/officeDocument/2006/relationships/image" Target="../media/image64.wmf"/><Relationship Id="rId4" Type="http://schemas.openxmlformats.org/officeDocument/2006/relationships/oleObject" Target="../embeddings/oleObject62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3" Type="http://schemas.openxmlformats.org/officeDocument/2006/relationships/image" Target="../media/image66.wmf"/><Relationship Id="rId7" Type="http://schemas.openxmlformats.org/officeDocument/2006/relationships/image" Target="../media/image68.wmf"/><Relationship Id="rId2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6.bin"/><Relationship Id="rId11" Type="http://schemas.openxmlformats.org/officeDocument/2006/relationships/image" Target="../media/image70.wmf"/><Relationship Id="rId5" Type="http://schemas.openxmlformats.org/officeDocument/2006/relationships/image" Target="../media/image67.wmf"/><Relationship Id="rId10" Type="http://schemas.openxmlformats.org/officeDocument/2006/relationships/oleObject" Target="../embeddings/oleObject68.bin"/><Relationship Id="rId4" Type="http://schemas.openxmlformats.org/officeDocument/2006/relationships/oleObject" Target="../embeddings/oleObject65.bin"/><Relationship Id="rId9" Type="http://schemas.openxmlformats.org/officeDocument/2006/relationships/image" Target="../media/image69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7" Type="http://schemas.openxmlformats.org/officeDocument/2006/relationships/image" Target="../media/image74.wmf"/><Relationship Id="rId2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2.bin"/><Relationship Id="rId5" Type="http://schemas.openxmlformats.org/officeDocument/2006/relationships/image" Target="../media/image73.wmf"/><Relationship Id="rId4" Type="http://schemas.openxmlformats.org/officeDocument/2006/relationships/oleObject" Target="../embeddings/oleObject71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7" Type="http://schemas.openxmlformats.org/officeDocument/2006/relationships/image" Target="../media/image77.wmf"/><Relationship Id="rId2" Type="http://schemas.openxmlformats.org/officeDocument/2006/relationships/oleObject" Target="../embeddings/oleObject7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5.bin"/><Relationship Id="rId5" Type="http://schemas.openxmlformats.org/officeDocument/2006/relationships/image" Target="../media/image76.wmf"/><Relationship Id="rId4" Type="http://schemas.openxmlformats.org/officeDocument/2006/relationships/oleObject" Target="../embeddings/oleObject74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oleObject" Target="../embeddings/oleObject7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9.wmf"/><Relationship Id="rId4" Type="http://schemas.openxmlformats.org/officeDocument/2006/relationships/oleObject" Target="../embeddings/oleObject77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7" Type="http://schemas.openxmlformats.org/officeDocument/2006/relationships/image" Target="../media/image82.wmf"/><Relationship Id="rId2" Type="http://schemas.openxmlformats.org/officeDocument/2006/relationships/oleObject" Target="../embeddings/oleObject7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0.bin"/><Relationship Id="rId5" Type="http://schemas.openxmlformats.org/officeDocument/2006/relationships/image" Target="../media/image81.wmf"/><Relationship Id="rId4" Type="http://schemas.openxmlformats.org/officeDocument/2006/relationships/oleObject" Target="../embeddings/oleObject79.bin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8.bin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13" Type="http://schemas.openxmlformats.org/officeDocument/2006/relationships/image" Target="../media/image88.wmf"/><Relationship Id="rId3" Type="http://schemas.openxmlformats.org/officeDocument/2006/relationships/image" Target="../media/image83.wmf"/><Relationship Id="rId7" Type="http://schemas.openxmlformats.org/officeDocument/2006/relationships/image" Target="../media/image85.wmf"/><Relationship Id="rId12" Type="http://schemas.openxmlformats.org/officeDocument/2006/relationships/oleObject" Target="../embeddings/oleObject86.bin"/><Relationship Id="rId17" Type="http://schemas.openxmlformats.org/officeDocument/2006/relationships/image" Target="../media/image90.wmf"/><Relationship Id="rId2" Type="http://schemas.openxmlformats.org/officeDocument/2006/relationships/oleObject" Target="../embeddings/oleObject81.bin"/><Relationship Id="rId16" Type="http://schemas.openxmlformats.org/officeDocument/2006/relationships/oleObject" Target="../embeddings/oleObject8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3.bin"/><Relationship Id="rId11" Type="http://schemas.openxmlformats.org/officeDocument/2006/relationships/image" Target="../media/image87.wmf"/><Relationship Id="rId5" Type="http://schemas.openxmlformats.org/officeDocument/2006/relationships/image" Target="../media/image84.wmf"/><Relationship Id="rId15" Type="http://schemas.openxmlformats.org/officeDocument/2006/relationships/image" Target="../media/image89.wmf"/><Relationship Id="rId10" Type="http://schemas.openxmlformats.org/officeDocument/2006/relationships/oleObject" Target="../embeddings/oleObject85.bin"/><Relationship Id="rId4" Type="http://schemas.openxmlformats.org/officeDocument/2006/relationships/oleObject" Target="../embeddings/oleObject82.bin"/><Relationship Id="rId9" Type="http://schemas.openxmlformats.org/officeDocument/2006/relationships/image" Target="../media/image86.wmf"/><Relationship Id="rId14" Type="http://schemas.openxmlformats.org/officeDocument/2006/relationships/oleObject" Target="../embeddings/oleObject87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wmf"/><Relationship Id="rId2" Type="http://schemas.openxmlformats.org/officeDocument/2006/relationships/oleObject" Target="../embeddings/oleObject89.bin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2.wmf"/><Relationship Id="rId2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3.wmf"/><Relationship Id="rId7" Type="http://schemas.openxmlformats.org/officeDocument/2006/relationships/image" Target="../media/image95.wmf"/><Relationship Id="rId2" Type="http://schemas.openxmlformats.org/officeDocument/2006/relationships/oleObject" Target="../embeddings/oleObject9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3.bin"/><Relationship Id="rId5" Type="http://schemas.openxmlformats.org/officeDocument/2006/relationships/image" Target="../media/image94.wmf"/><Relationship Id="rId4" Type="http://schemas.openxmlformats.org/officeDocument/2006/relationships/oleObject" Target="../embeddings/oleObject92.bin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7.bin"/><Relationship Id="rId13" Type="http://schemas.openxmlformats.org/officeDocument/2006/relationships/image" Target="../media/image101.wmf"/><Relationship Id="rId3" Type="http://schemas.openxmlformats.org/officeDocument/2006/relationships/image" Target="../media/image96.wmf"/><Relationship Id="rId7" Type="http://schemas.openxmlformats.org/officeDocument/2006/relationships/image" Target="../media/image98.wmf"/><Relationship Id="rId12" Type="http://schemas.openxmlformats.org/officeDocument/2006/relationships/oleObject" Target="../embeddings/oleObject99.bin"/><Relationship Id="rId2" Type="http://schemas.openxmlformats.org/officeDocument/2006/relationships/oleObject" Target="../embeddings/oleObject9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6.bin"/><Relationship Id="rId11" Type="http://schemas.openxmlformats.org/officeDocument/2006/relationships/image" Target="../media/image100.wmf"/><Relationship Id="rId5" Type="http://schemas.openxmlformats.org/officeDocument/2006/relationships/image" Target="../media/image97.wmf"/><Relationship Id="rId15" Type="http://schemas.openxmlformats.org/officeDocument/2006/relationships/image" Target="../media/image102.wmf"/><Relationship Id="rId10" Type="http://schemas.openxmlformats.org/officeDocument/2006/relationships/oleObject" Target="../embeddings/oleObject98.bin"/><Relationship Id="rId4" Type="http://schemas.openxmlformats.org/officeDocument/2006/relationships/oleObject" Target="../embeddings/oleObject95.bin"/><Relationship Id="rId9" Type="http://schemas.openxmlformats.org/officeDocument/2006/relationships/image" Target="../media/image99.wmf"/><Relationship Id="rId14" Type="http://schemas.openxmlformats.org/officeDocument/2006/relationships/oleObject" Target="../embeddings/oleObject100.bin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4.bin"/><Relationship Id="rId13" Type="http://schemas.openxmlformats.org/officeDocument/2006/relationships/image" Target="../media/image108.wmf"/><Relationship Id="rId18" Type="http://schemas.openxmlformats.org/officeDocument/2006/relationships/oleObject" Target="../embeddings/oleObject109.bin"/><Relationship Id="rId3" Type="http://schemas.openxmlformats.org/officeDocument/2006/relationships/image" Target="../media/image103.wmf"/><Relationship Id="rId7" Type="http://schemas.openxmlformats.org/officeDocument/2006/relationships/image" Target="../media/image105.wmf"/><Relationship Id="rId12" Type="http://schemas.openxmlformats.org/officeDocument/2006/relationships/oleObject" Target="../embeddings/oleObject106.bin"/><Relationship Id="rId17" Type="http://schemas.openxmlformats.org/officeDocument/2006/relationships/image" Target="../media/image110.wmf"/><Relationship Id="rId2" Type="http://schemas.openxmlformats.org/officeDocument/2006/relationships/oleObject" Target="../embeddings/oleObject101.bin"/><Relationship Id="rId16" Type="http://schemas.openxmlformats.org/officeDocument/2006/relationships/oleObject" Target="../embeddings/oleObject10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3.bin"/><Relationship Id="rId11" Type="http://schemas.openxmlformats.org/officeDocument/2006/relationships/image" Target="../media/image107.wmf"/><Relationship Id="rId5" Type="http://schemas.openxmlformats.org/officeDocument/2006/relationships/image" Target="../media/image104.wmf"/><Relationship Id="rId15" Type="http://schemas.openxmlformats.org/officeDocument/2006/relationships/image" Target="../media/image109.wmf"/><Relationship Id="rId10" Type="http://schemas.openxmlformats.org/officeDocument/2006/relationships/oleObject" Target="../embeddings/oleObject105.bin"/><Relationship Id="rId19" Type="http://schemas.openxmlformats.org/officeDocument/2006/relationships/image" Target="../media/image111.wmf"/><Relationship Id="rId4" Type="http://schemas.openxmlformats.org/officeDocument/2006/relationships/oleObject" Target="../embeddings/oleObject102.bin"/><Relationship Id="rId9" Type="http://schemas.openxmlformats.org/officeDocument/2006/relationships/image" Target="../media/image106.wmf"/><Relationship Id="rId14" Type="http://schemas.openxmlformats.org/officeDocument/2006/relationships/oleObject" Target="../embeddings/oleObject107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2.wmf"/><Relationship Id="rId7" Type="http://schemas.openxmlformats.org/officeDocument/2006/relationships/image" Target="../media/image114.wmf"/><Relationship Id="rId2" Type="http://schemas.openxmlformats.org/officeDocument/2006/relationships/oleObject" Target="../embeddings/oleObject1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2.bin"/><Relationship Id="rId5" Type="http://schemas.openxmlformats.org/officeDocument/2006/relationships/image" Target="../media/image113.wmf"/><Relationship Id="rId4" Type="http://schemas.openxmlformats.org/officeDocument/2006/relationships/oleObject" Target="../embeddings/oleObject111.bin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6.bin"/><Relationship Id="rId13" Type="http://schemas.openxmlformats.org/officeDocument/2006/relationships/image" Target="../media/image120.wmf"/><Relationship Id="rId3" Type="http://schemas.openxmlformats.org/officeDocument/2006/relationships/image" Target="../media/image115.wmf"/><Relationship Id="rId7" Type="http://schemas.openxmlformats.org/officeDocument/2006/relationships/image" Target="../media/image117.wmf"/><Relationship Id="rId12" Type="http://schemas.openxmlformats.org/officeDocument/2006/relationships/oleObject" Target="../embeddings/oleObject118.bin"/><Relationship Id="rId2" Type="http://schemas.openxmlformats.org/officeDocument/2006/relationships/oleObject" Target="../embeddings/oleObject1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5.bin"/><Relationship Id="rId11" Type="http://schemas.openxmlformats.org/officeDocument/2006/relationships/image" Target="../media/image119.wmf"/><Relationship Id="rId5" Type="http://schemas.openxmlformats.org/officeDocument/2006/relationships/image" Target="../media/image116.wmf"/><Relationship Id="rId10" Type="http://schemas.openxmlformats.org/officeDocument/2006/relationships/oleObject" Target="../embeddings/oleObject117.bin"/><Relationship Id="rId4" Type="http://schemas.openxmlformats.org/officeDocument/2006/relationships/oleObject" Target="../embeddings/oleObject114.bin"/><Relationship Id="rId9" Type="http://schemas.openxmlformats.org/officeDocument/2006/relationships/image" Target="../media/image118.wmf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2.bin"/><Relationship Id="rId3" Type="http://schemas.openxmlformats.org/officeDocument/2006/relationships/image" Target="../media/image121.wmf"/><Relationship Id="rId7" Type="http://schemas.openxmlformats.org/officeDocument/2006/relationships/image" Target="../media/image123.wmf"/><Relationship Id="rId2" Type="http://schemas.openxmlformats.org/officeDocument/2006/relationships/oleObject" Target="../embeddings/oleObject1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1.bin"/><Relationship Id="rId5" Type="http://schemas.openxmlformats.org/officeDocument/2006/relationships/image" Target="../media/image122.wmf"/><Relationship Id="rId4" Type="http://schemas.openxmlformats.org/officeDocument/2006/relationships/oleObject" Target="../embeddings/oleObject120.bin"/><Relationship Id="rId9" Type="http://schemas.openxmlformats.org/officeDocument/2006/relationships/image" Target="../media/image12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4.bin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5.wmf"/><Relationship Id="rId7" Type="http://schemas.openxmlformats.org/officeDocument/2006/relationships/image" Target="../media/image127.wmf"/><Relationship Id="rId2" Type="http://schemas.openxmlformats.org/officeDocument/2006/relationships/oleObject" Target="../embeddings/oleObject1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5.bin"/><Relationship Id="rId5" Type="http://schemas.openxmlformats.org/officeDocument/2006/relationships/image" Target="../media/image126.wmf"/><Relationship Id="rId4" Type="http://schemas.openxmlformats.org/officeDocument/2006/relationships/oleObject" Target="../embeddings/oleObject124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8.wmf"/><Relationship Id="rId2" Type="http://schemas.openxmlformats.org/officeDocument/2006/relationships/oleObject" Target="../embeddings/oleObject126.bin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9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1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2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3.wmf"/><Relationship Id="rId7" Type="http://schemas.openxmlformats.org/officeDocument/2006/relationships/image" Target="../media/image135.wmf"/><Relationship Id="rId2" Type="http://schemas.openxmlformats.org/officeDocument/2006/relationships/oleObject" Target="../embeddings/oleObject1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9.bin"/><Relationship Id="rId5" Type="http://schemas.openxmlformats.org/officeDocument/2006/relationships/image" Target="../media/image134.wmf"/><Relationship Id="rId4" Type="http://schemas.openxmlformats.org/officeDocument/2006/relationships/oleObject" Target="../embeddings/oleObject128.bin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6.wmf"/><Relationship Id="rId2" Type="http://schemas.openxmlformats.org/officeDocument/2006/relationships/oleObject" Target="../embeddings/oleObject130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7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8.wmf"/><Relationship Id="rId7" Type="http://schemas.openxmlformats.org/officeDocument/2006/relationships/image" Target="../media/image140.wmf"/><Relationship Id="rId2" Type="http://schemas.openxmlformats.org/officeDocument/2006/relationships/oleObject" Target="../embeddings/oleObject1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3.bin"/><Relationship Id="rId5" Type="http://schemas.openxmlformats.org/officeDocument/2006/relationships/image" Target="../media/image139.wmf"/><Relationship Id="rId4" Type="http://schemas.openxmlformats.org/officeDocument/2006/relationships/oleObject" Target="../embeddings/oleObject132.bin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1.wmf"/><Relationship Id="rId2" Type="http://schemas.openxmlformats.org/officeDocument/2006/relationships/oleObject" Target="../embeddings/oleObject134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9.wmf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5.png"/><Relationship Id="rId3" Type="http://schemas.openxmlformats.org/officeDocument/2006/relationships/image" Target="../media/image142.wmf"/><Relationship Id="rId7" Type="http://schemas.openxmlformats.org/officeDocument/2006/relationships/image" Target="../media/image144.wmf"/><Relationship Id="rId2" Type="http://schemas.openxmlformats.org/officeDocument/2006/relationships/oleObject" Target="../embeddings/oleObject1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7.bin"/><Relationship Id="rId5" Type="http://schemas.openxmlformats.org/officeDocument/2006/relationships/image" Target="../media/image143.wmf"/><Relationship Id="rId4" Type="http://schemas.openxmlformats.org/officeDocument/2006/relationships/oleObject" Target="../embeddings/oleObject136.bin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1.bin"/><Relationship Id="rId3" Type="http://schemas.openxmlformats.org/officeDocument/2006/relationships/image" Target="../media/image146.wmf"/><Relationship Id="rId7" Type="http://schemas.openxmlformats.org/officeDocument/2006/relationships/image" Target="../media/image148.wmf"/><Relationship Id="rId2" Type="http://schemas.openxmlformats.org/officeDocument/2006/relationships/oleObject" Target="../embeddings/oleObject13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0.bin"/><Relationship Id="rId5" Type="http://schemas.openxmlformats.org/officeDocument/2006/relationships/image" Target="../media/image147.wmf"/><Relationship Id="rId4" Type="http://schemas.openxmlformats.org/officeDocument/2006/relationships/oleObject" Target="../embeddings/oleObject139.bin"/><Relationship Id="rId9" Type="http://schemas.openxmlformats.org/officeDocument/2006/relationships/image" Target="../media/image149.wmf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2.bin"/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1.wmf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6.bin"/><Relationship Id="rId3" Type="http://schemas.openxmlformats.org/officeDocument/2006/relationships/image" Target="../media/image152.wmf"/><Relationship Id="rId7" Type="http://schemas.openxmlformats.org/officeDocument/2006/relationships/image" Target="../media/image154.wmf"/><Relationship Id="rId2" Type="http://schemas.openxmlformats.org/officeDocument/2006/relationships/oleObject" Target="../embeddings/oleObject1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5.bin"/><Relationship Id="rId5" Type="http://schemas.openxmlformats.org/officeDocument/2006/relationships/image" Target="../media/image153.wmf"/><Relationship Id="rId4" Type="http://schemas.openxmlformats.org/officeDocument/2006/relationships/oleObject" Target="../embeddings/oleObject144.bin"/><Relationship Id="rId9" Type="http://schemas.openxmlformats.org/officeDocument/2006/relationships/image" Target="../media/image155.wmf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0.bin"/><Relationship Id="rId3" Type="http://schemas.openxmlformats.org/officeDocument/2006/relationships/image" Target="../media/image156.wmf"/><Relationship Id="rId7" Type="http://schemas.openxmlformats.org/officeDocument/2006/relationships/image" Target="../media/image158.wmf"/><Relationship Id="rId2" Type="http://schemas.openxmlformats.org/officeDocument/2006/relationships/oleObject" Target="../embeddings/oleObject14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9.bin"/><Relationship Id="rId5" Type="http://schemas.openxmlformats.org/officeDocument/2006/relationships/image" Target="../media/image157.wmf"/><Relationship Id="rId4" Type="http://schemas.openxmlformats.org/officeDocument/2006/relationships/oleObject" Target="../embeddings/oleObject148.bin"/><Relationship Id="rId9" Type="http://schemas.openxmlformats.org/officeDocument/2006/relationships/image" Target="../media/image159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dirty="0">
                <a:solidFill>
                  <a:srgbClr val="004786"/>
                </a:solidFill>
                <a:latin typeface="Arial" charset="0"/>
                <a:cs typeface="Arial" charset="0"/>
              </a:rPr>
              <a:t>Section 3.6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5200"/>
            <a:ext cx="6400800" cy="17526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chemeClr val="tx2"/>
                </a:solidFill>
              </a:rPr>
              <a:t>Derivatives of Inverse Functions</a:t>
            </a:r>
            <a:endParaRPr lang="en-US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062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Derivatives Involving the Natural Logarithm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</p:spPr>
        <p:txBody>
          <a:bodyPr/>
          <a:lstStyle/>
          <a:p>
            <a:r>
              <a:rPr lang="en-US" b="1" dirty="0"/>
              <a:t>Solution</a:t>
            </a:r>
          </a:p>
          <a:p>
            <a:pPr marL="465138" indent="-465138"/>
            <a:r>
              <a:rPr lang="en-US" b="1" dirty="0"/>
              <a:t>a.	</a:t>
            </a:r>
            <a:r>
              <a:rPr lang="en-US" dirty="0"/>
              <a:t>Defining                    and applying the formula we obtained,</a:t>
            </a:r>
          </a:p>
          <a:p>
            <a:pPr marL="465138" indent="-465138"/>
            <a:endParaRPr lang="en-US" dirty="0"/>
          </a:p>
          <a:p>
            <a:pPr marL="465138" indent="-465138"/>
            <a:endParaRPr lang="en-US" dirty="0"/>
          </a:p>
          <a:p>
            <a:pPr marL="465138" indent="-465138"/>
            <a:r>
              <a:rPr lang="en-US" dirty="0"/>
              <a:t>	Notice that what we have found is the fact that ln </a:t>
            </a:r>
            <a:r>
              <a:rPr lang="en-US" i="1" dirty="0"/>
              <a:t>x</a:t>
            </a:r>
            <a:r>
              <a:rPr lang="en-US" dirty="0"/>
              <a:t> and ln(</a:t>
            </a:r>
            <a:r>
              <a:rPr lang="en-US" i="1" dirty="0"/>
              <a:t>kx</a:t>
            </a:r>
            <a:r>
              <a:rPr lang="en-US" dirty="0"/>
              <a:t>) have the same derivative. This shouldn’t come as a surprise if we recall that by the properties of logarithms,  </a:t>
            </a:r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2362200" y="1828800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3440" imgH="469800" progId="Equation.DSMT4">
                  <p:embed/>
                </p:oleObj>
              </mc:Choice>
              <mc:Fallback>
                <p:oleObj name="Equation" r:id="rId2" imgW="133344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828800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133600" y="2698750"/>
          <a:ext cx="162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25400" imgH="838080" progId="Equation.DSMT4">
                  <p:embed/>
                </p:oleObj>
              </mc:Choice>
              <mc:Fallback>
                <p:oleObj name="Equation" r:id="rId4" imgW="16254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698750"/>
                        <a:ext cx="1625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3314700" y="5473700"/>
          <a:ext cx="251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14600" imgH="469800" progId="Equation.DSMT4">
                  <p:embed/>
                </p:oleObj>
              </mc:Choice>
              <mc:Fallback>
                <p:oleObj name="Equation" r:id="rId6" imgW="25146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5473700"/>
                        <a:ext cx="2514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886200" y="2484620"/>
          <a:ext cx="10541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54080" imgH="1054080" progId="Equation.DSMT4">
                  <p:embed/>
                </p:oleObj>
              </mc:Choice>
              <mc:Fallback>
                <p:oleObj name="Equation" r:id="rId8" imgW="1054080" imgH="1054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484620"/>
                        <a:ext cx="10541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105400" y="271072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98400" imgH="838080" progId="Equation.DSMT4">
                  <p:embed/>
                </p:oleObj>
              </mc:Choice>
              <mc:Fallback>
                <p:oleObj name="Equation" r:id="rId10" imgW="6984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71072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4488042"/>
              </p:ext>
            </p:extLst>
          </p:nvPr>
        </p:nvGraphicFramePr>
        <p:xfrm>
          <a:off x="5867924" y="271072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7640" imgH="838080" progId="Equation.DSMT4">
                  <p:embed/>
                </p:oleObj>
              </mc:Choice>
              <mc:Fallback>
                <p:oleObj name="Equation" r:id="rId12" imgW="6476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924" y="2710720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Derivatives Involving the Natural Logarithm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44294"/>
          </a:xfrm>
        </p:spPr>
        <p:txBody>
          <a:bodyPr>
            <a:spAutoFit/>
          </a:bodyPr>
          <a:lstStyle/>
          <a:p>
            <a:r>
              <a:rPr lang="en-US" dirty="0"/>
              <a:t>therefore,</a:t>
            </a:r>
          </a:p>
          <a:p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r>
              <a:rPr lang="en-US" dirty="0"/>
              <a:t>Recall that what this means geometrically is the fact that the graph of ln (</a:t>
            </a:r>
            <a:r>
              <a:rPr lang="en-US" i="1" dirty="0"/>
              <a:t>kx</a:t>
            </a:r>
            <a:r>
              <a:rPr lang="en-US" dirty="0"/>
              <a:t>) can be obtained from that of ln </a:t>
            </a:r>
            <a:r>
              <a:rPr lang="en-US" i="1" dirty="0"/>
              <a:t>x</a:t>
            </a:r>
            <a:r>
              <a:rPr lang="en-US" dirty="0"/>
              <a:t> by a vertical shift of ln </a:t>
            </a:r>
            <a:r>
              <a:rPr lang="en-US" i="1" dirty="0"/>
              <a:t>k</a:t>
            </a:r>
            <a:r>
              <a:rPr lang="en-US" dirty="0"/>
              <a:t> units. However, vertical shifting doesn’t change the slope of a tangent at any point, which visually explains why the derivatives are equal. </a:t>
            </a:r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533400" y="1981200"/>
          <a:ext cx="1625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25400" imgH="838080" progId="Equation.DSMT4">
                  <p:embed/>
                </p:oleObj>
              </mc:Choice>
              <mc:Fallback>
                <p:oleObj name="Equation" r:id="rId2" imgW="16254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81200"/>
                        <a:ext cx="1625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2209800" y="1981200"/>
          <a:ext cx="288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82880" imgH="838080" progId="Equation.DSMT4">
                  <p:embed/>
                </p:oleObj>
              </mc:Choice>
              <mc:Fallback>
                <p:oleObj name="Equation" r:id="rId4" imgW="28828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981200"/>
                        <a:ext cx="288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181600" y="1982788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41120" imgH="838080" progId="Equation.DSMT4">
                  <p:embed/>
                </p:oleObj>
              </mc:Choice>
              <mc:Fallback>
                <p:oleObj name="Equation" r:id="rId6" imgW="10411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982788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6400800" y="1981200"/>
          <a:ext cx="243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38280" imgH="838080" progId="Equation.DSMT4">
                  <p:embed/>
                </p:oleObj>
              </mc:Choice>
              <mc:Fallback>
                <p:oleObj name="Equation" r:id="rId8" imgW="24382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1981200"/>
                        <a:ext cx="243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Derivatives Involving the Natural Logarithm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5138" indent="-465138"/>
            <a:r>
              <a:rPr lang="en-US" b="1" dirty="0"/>
              <a:t>b.	</a:t>
            </a:r>
            <a:r>
              <a:rPr lang="en-US" dirty="0"/>
              <a:t>By the same formula that we put to good use in part  a., </a:t>
            </a:r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1295400" y="2590800"/>
          <a:ext cx="228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0" imgH="838080" progId="Equation.DSMT4">
                  <p:embed/>
                </p:oleObj>
              </mc:Choice>
              <mc:Fallback>
                <p:oleObj name="Equation" r:id="rId2" imgW="22860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590800"/>
                        <a:ext cx="228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3717560" y="2286000"/>
          <a:ext cx="17272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6920" imgH="1143000" progId="Equation.DSMT4">
                  <p:embed/>
                </p:oleObj>
              </mc:Choice>
              <mc:Fallback>
                <p:oleObj name="Equation" r:id="rId4" imgW="1726920" imgH="1143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7560" y="2286000"/>
                        <a:ext cx="17272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562600" y="2560820"/>
          <a:ext cx="1447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47560" imgH="876240" progId="Equation.DSMT4">
                  <p:embed/>
                </p:oleObj>
              </mc:Choice>
              <mc:Fallback>
                <p:oleObj name="Equation" r:id="rId6" imgW="1447560" imgH="876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560820"/>
                        <a:ext cx="1447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Derivatives Involving the Natural Logarithm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7759"/>
            <a:ext cx="8229600" cy="4886841"/>
          </a:xfrm>
        </p:spPr>
        <p:txBody>
          <a:bodyPr/>
          <a:lstStyle/>
          <a:p>
            <a:pPr marL="465138" indent="-465138"/>
            <a:r>
              <a:rPr lang="en-US" b="1" dirty="0"/>
              <a:t>c.	</a:t>
            </a:r>
            <a:r>
              <a:rPr lang="en-US" dirty="0"/>
              <a:t>We could define                                      and proceed like above; however, finding             seems a bit tedious at best. Instead, it is to our advantage to use the properties of logarithms before differentiating. Since</a:t>
            </a: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8854121"/>
              </p:ext>
            </p:extLst>
          </p:nvPr>
        </p:nvGraphicFramePr>
        <p:xfrm>
          <a:off x="3505200" y="1066800"/>
          <a:ext cx="2832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31760" imgH="596880" progId="Equation.DSMT4">
                  <p:embed/>
                </p:oleObj>
              </mc:Choice>
              <mc:Fallback>
                <p:oleObj name="Equation" r:id="rId2" imgW="2831760" imgH="596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066800"/>
                        <a:ext cx="2832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9020537"/>
              </p:ext>
            </p:extLst>
          </p:nvPr>
        </p:nvGraphicFramePr>
        <p:xfrm>
          <a:off x="5181600" y="1616978"/>
          <a:ext cx="76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1760" imgH="469800" progId="Equation.DSMT4">
                  <p:embed/>
                </p:oleObj>
              </mc:Choice>
              <mc:Fallback>
                <p:oleObj name="Equation" r:id="rId4" imgW="7617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616978"/>
                        <a:ext cx="76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9496611"/>
              </p:ext>
            </p:extLst>
          </p:nvPr>
        </p:nvGraphicFramePr>
        <p:xfrm>
          <a:off x="1447800" y="3352800"/>
          <a:ext cx="1447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47560" imgH="939600" progId="Equation.DSMT4">
                  <p:embed/>
                </p:oleObj>
              </mc:Choice>
              <mc:Fallback>
                <p:oleObj name="Equation" r:id="rId6" imgW="144756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352800"/>
                        <a:ext cx="1447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9854654"/>
              </p:ext>
            </p:extLst>
          </p:nvPr>
        </p:nvGraphicFramePr>
        <p:xfrm>
          <a:off x="3022600" y="3443990"/>
          <a:ext cx="337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377880" imgH="838080" progId="Equation.DSMT4">
                  <p:embed/>
                </p:oleObj>
              </mc:Choice>
              <mc:Fallback>
                <p:oleObj name="Equation" r:id="rId8" imgW="33778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3443990"/>
                        <a:ext cx="337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0519057"/>
              </p:ext>
            </p:extLst>
          </p:nvPr>
        </p:nvGraphicFramePr>
        <p:xfrm>
          <a:off x="3022600" y="4419600"/>
          <a:ext cx="306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060360" imgH="838080" progId="Equation.DSMT4">
                  <p:embed/>
                </p:oleObj>
              </mc:Choice>
              <mc:Fallback>
                <p:oleObj name="Equation" r:id="rId10" imgW="30603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4419600"/>
                        <a:ext cx="306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14400" y="5448181"/>
            <a:ext cx="80010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sz="2800" dirty="0">
                <a:solidFill>
                  <a:srgbClr val="366092"/>
                </a:solidFill>
              </a:rPr>
              <a:t>differentiating becomes much more straightforward.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Derivatives Involving the Natural Logarithm (cont.)</a:t>
            </a: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2935936"/>
              </p:ext>
            </p:extLst>
          </p:nvPr>
        </p:nvGraphicFramePr>
        <p:xfrm>
          <a:off x="1016000" y="1365250"/>
          <a:ext cx="22606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60440" imgH="1091880" progId="Equation.DSMT4">
                  <p:embed/>
                </p:oleObj>
              </mc:Choice>
              <mc:Fallback>
                <p:oleObj name="Equation" r:id="rId2" imgW="2260440" imgH="1091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365250"/>
                        <a:ext cx="22606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6885703"/>
              </p:ext>
            </p:extLst>
          </p:nvPr>
        </p:nvGraphicFramePr>
        <p:xfrm>
          <a:off x="3369040" y="1464040"/>
          <a:ext cx="464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47960" imgH="838080" progId="Equation.DSMT4">
                  <p:embed/>
                </p:oleObj>
              </mc:Choice>
              <mc:Fallback>
                <p:oleObj name="Equation" r:id="rId4" imgW="46479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040" y="1464040"/>
                        <a:ext cx="464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22999"/>
              </p:ext>
            </p:extLst>
          </p:nvPr>
        </p:nvGraphicFramePr>
        <p:xfrm>
          <a:off x="3369040" y="2449227"/>
          <a:ext cx="255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52400" imgH="838080" progId="Equation.DSMT4">
                  <p:embed/>
                </p:oleObj>
              </mc:Choice>
              <mc:Fallback>
                <p:oleObj name="Equation" r:id="rId6" imgW="2552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040" y="2449227"/>
                        <a:ext cx="255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8027213"/>
              </p:ext>
            </p:extLst>
          </p:nvPr>
        </p:nvGraphicFramePr>
        <p:xfrm>
          <a:off x="3369040" y="3434414"/>
          <a:ext cx="196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68480" imgH="838080" progId="Equation.DSMT4">
                  <p:embed/>
                </p:oleObj>
              </mc:Choice>
              <mc:Fallback>
                <p:oleObj name="Equation" r:id="rId8" imgW="19684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040" y="3434414"/>
                        <a:ext cx="196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5244551"/>
              </p:ext>
            </p:extLst>
          </p:nvPr>
        </p:nvGraphicFramePr>
        <p:xfrm>
          <a:off x="3369040" y="4419600"/>
          <a:ext cx="1828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28800" imgH="952200" progId="Equation.DSMT4">
                  <p:embed/>
                </p:oleObj>
              </mc:Choice>
              <mc:Fallback>
                <p:oleObj name="Equation" r:id="rId10" imgW="1828800" imgH="952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040" y="4419600"/>
                        <a:ext cx="18288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Equation of a Tangent Line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equation of the line tangent to the graph of </a:t>
            </a:r>
            <a:r>
              <a:rPr lang="en-US" i="1" dirty="0"/>
              <a:t>f</a:t>
            </a:r>
            <a:r>
              <a:rPr lang="en-US" dirty="0"/>
              <a:t> at the point (0, 1).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After defining                                             we can proceed by differentiating </a:t>
            </a:r>
            <a:r>
              <a:rPr lang="en-US" i="1" dirty="0"/>
              <a:t>f</a:t>
            </a:r>
            <a:r>
              <a:rPr lang="en-US" dirty="0"/>
              <a:t> to obtain the slope. </a:t>
            </a: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2679700" y="2324100"/>
          <a:ext cx="3784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84320" imgH="571320" progId="Equation.DSMT4">
                  <p:embed/>
                </p:oleObj>
              </mc:Choice>
              <mc:Fallback>
                <p:oleObj name="Equation" r:id="rId2" imgW="378432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2324100"/>
                        <a:ext cx="3784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2722070" y="3261610"/>
          <a:ext cx="3340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40080" imgH="482400" progId="Equation.DSMT4">
                  <p:embed/>
                </p:oleObj>
              </mc:Choice>
              <mc:Fallback>
                <p:oleObj name="Equation" r:id="rId4" imgW="334008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2070" y="3261610"/>
                        <a:ext cx="3340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1905000" y="4083570"/>
          <a:ext cx="463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35360" imgH="838080" progId="Equation.DSMT4">
                  <p:embed/>
                </p:oleObj>
              </mc:Choice>
              <mc:Fallback>
                <p:oleObj name="Equation" r:id="rId6" imgW="4635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083570"/>
                        <a:ext cx="463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2728210" y="4984230"/>
          <a:ext cx="49530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52880" imgH="1015920" progId="Equation.DSMT4">
                  <p:embed/>
                </p:oleObj>
              </mc:Choice>
              <mc:Fallback>
                <p:oleObj name="Equation" r:id="rId8" imgW="4952880" imgH="10159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8210" y="4984230"/>
                        <a:ext cx="49530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Equation of a Tangent Line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Therefore, the slope of the desired tangent is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Finally, using the point‑slope form, the equation of the tangent line is obtained: </a:t>
            </a:r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914400" y="2057400"/>
          <a:ext cx="40386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38480" imgH="1015920" progId="Equation.DSMT4">
                  <p:embed/>
                </p:oleObj>
              </mc:Choice>
              <mc:Fallback>
                <p:oleObj name="Equation" r:id="rId2" imgW="4038480" imgH="10159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057400"/>
                        <a:ext cx="40386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3409950" y="4419600"/>
          <a:ext cx="232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23800" imgH="838080" progId="Equation.DSMT4">
                  <p:embed/>
                </p:oleObj>
              </mc:Choice>
              <mc:Fallback>
                <p:oleObj name="Equation" r:id="rId4" imgW="23238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4419600"/>
                        <a:ext cx="232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5075420" y="2117360"/>
          <a:ext cx="1714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14320" imgH="952200" progId="Equation.DSMT4">
                  <p:embed/>
                </p:oleObj>
              </mc:Choice>
              <mc:Fallback>
                <p:oleObj name="Equation" r:id="rId6" imgW="171432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5420" y="2117360"/>
                        <a:ext cx="1714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6934200" y="213485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34680" imgH="838080" progId="Equation.DSMT4">
                  <p:embed/>
                </p:oleObj>
              </mc:Choice>
              <mc:Fallback>
                <p:oleObj name="Equation" r:id="rId8" imgW="6346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2134850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Equation of a Tangent Line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3840480" cy="4572000"/>
          </a:xfrm>
        </p:spPr>
        <p:txBody>
          <a:bodyPr/>
          <a:lstStyle/>
          <a:p>
            <a:r>
              <a:rPr lang="en-US" dirty="0"/>
              <a:t>or equivalently,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function and its tangent are graphed in Figure 2</a:t>
            </a:r>
            <a:r>
              <a:rPr lang="en-US" i="1" dirty="0"/>
              <a:t>.</a:t>
            </a:r>
            <a:endParaRPr lang="en-US" dirty="0"/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1676400" y="1905000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49080" imgH="838080" progId="Equation.DSMT4">
                  <p:embed/>
                </p:oleObj>
              </mc:Choice>
              <mc:Fallback>
                <p:oleObj name="Equation" r:id="rId2" imgW="15490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905000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4" cstate="print"/>
          <a:srcRect b="11667"/>
          <a:stretch>
            <a:fillRect/>
          </a:stretch>
        </p:blipFill>
        <p:spPr bwMode="auto">
          <a:xfrm>
            <a:off x="4343400" y="1219200"/>
            <a:ext cx="4367019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5844990" y="5301726"/>
            <a:ext cx="13700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Figure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Theorem: Derivative of log</a:t>
            </a:r>
            <a:r>
              <a:rPr lang="en-US" i="1" baseline="-25000" dirty="0"/>
              <a:t>a</a:t>
            </a:r>
            <a:r>
              <a:rPr lang="en-US" i="1" dirty="0"/>
              <a:t> x</a:t>
            </a:r>
            <a:endParaRPr lang="en-US" i="1" baseline="-2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15573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Given a positive base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≠ 1, and for all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&gt; 0,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5217820"/>
              </p:ext>
            </p:extLst>
          </p:nvPr>
        </p:nvGraphicFramePr>
        <p:xfrm>
          <a:off x="2971800" y="1828800"/>
          <a:ext cx="284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44720" imgH="838080" progId="Equation.DSMT4">
                  <p:embed/>
                </p:oleObj>
              </mc:Choice>
              <mc:Fallback>
                <p:oleObj name="Equation" r:id="rId2" imgW="28447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828800"/>
                        <a:ext cx="2844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Since we now know the derivative of ln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, all we need is the logarithmic change of base formula.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1216610"/>
              </p:ext>
            </p:extLst>
          </p:nvPr>
        </p:nvGraphicFramePr>
        <p:xfrm>
          <a:off x="1289050" y="2362200"/>
          <a:ext cx="6565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565680" imgH="939600" progId="Equation.DSMT4">
                  <p:embed/>
                </p:oleObj>
              </mc:Choice>
              <mc:Fallback>
                <p:oleObj name="Equation" r:id="rId2" imgW="6565680" imgH="939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2362200"/>
                        <a:ext cx="6565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Theorem: The Derivative Rule for Inverse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If a function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is differentiable on an interval 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and if </a:t>
            </a:r>
            <a:r>
              <a:rPr lang="en-US" i="1" dirty="0">
                <a:solidFill>
                  <a:srgbClr val="000000"/>
                </a:solidFill>
              </a:rPr>
              <a:t>f </a:t>
            </a:r>
            <a:r>
              <a:rPr lang="en-US" dirty="0">
                <a:solidFill>
                  <a:srgbClr val="000000"/>
                </a:solidFill>
              </a:rPr>
              <a:t>’(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</a:t>
            </a:r>
            <a:r>
              <a:rPr lang="en-US" dirty="0">
                <a:solidFill>
                  <a:srgbClr val="000000"/>
                </a:solidFill>
                <a:sym typeface="Symbol"/>
              </a:rPr>
              <a:t></a:t>
            </a:r>
            <a:r>
              <a:rPr lang="en-US" dirty="0">
                <a:solidFill>
                  <a:srgbClr val="000000"/>
                </a:solidFill>
              </a:rPr>
              <a:t> 0 for all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sym typeface="Symbol"/>
              </a:rPr>
              <a:t></a:t>
            </a:r>
            <a:r>
              <a:rPr lang="en-US" dirty="0">
                <a:solidFill>
                  <a:srgbClr val="000000"/>
                </a:solidFill>
              </a:rPr>
              <a:t> 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), then </a:t>
            </a:r>
            <a:r>
              <a:rPr lang="en-US" i="1" dirty="0">
                <a:solidFill>
                  <a:srgbClr val="000000"/>
                </a:solidFill>
              </a:rPr>
              <a:t>f </a:t>
            </a:r>
            <a:r>
              <a:rPr lang="en-US" baseline="30000" dirty="0">
                <a:solidFill>
                  <a:srgbClr val="000000"/>
                </a:solidFill>
              </a:rPr>
              <a:t>−1</a:t>
            </a:r>
            <a:r>
              <a:rPr lang="en-US" dirty="0">
                <a:solidFill>
                  <a:srgbClr val="000000"/>
                </a:solidFill>
              </a:rPr>
              <a:t> both exists and is differentiable on the image of the interval 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under </a:t>
            </a:r>
            <a:r>
              <a:rPr lang="en-US" i="1" dirty="0">
                <a:solidFill>
                  <a:srgbClr val="000000"/>
                </a:solidFill>
              </a:rPr>
              <a:t>f ,</a:t>
            </a:r>
            <a:r>
              <a:rPr lang="en-US" dirty="0">
                <a:solidFill>
                  <a:srgbClr val="000000"/>
                </a:solidFill>
              </a:rPr>
              <a:t> denoted as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)) in the formula below. Further,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lnSpc>
                <a:spcPct val="200000"/>
              </a:lnSpc>
            </a:pPr>
            <a:r>
              <a:rPr lang="en-US" dirty="0">
                <a:solidFill>
                  <a:srgbClr val="000000"/>
                </a:solidFill>
              </a:rPr>
              <a:t>and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04956"/>
              </p:ext>
            </p:extLst>
          </p:nvPr>
        </p:nvGraphicFramePr>
        <p:xfrm>
          <a:off x="1765300" y="3147060"/>
          <a:ext cx="56134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613120" imgH="965160" progId="Equation.DSMT4">
                  <p:embed/>
                </p:oleObj>
              </mc:Choice>
              <mc:Fallback>
                <p:oleObj name="Equation" r:id="rId2" imgW="5613120" imgH="965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3147060"/>
                        <a:ext cx="56134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6627505"/>
              </p:ext>
            </p:extLst>
          </p:nvPr>
        </p:nvGraphicFramePr>
        <p:xfrm>
          <a:off x="1397000" y="4533900"/>
          <a:ext cx="63500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349680" imgH="1028520" progId="Equation.DSMT4">
                  <p:embed/>
                </p:oleObj>
              </mc:Choice>
              <mc:Fallback>
                <p:oleObj name="Equation" r:id="rId4" imgW="6349680" imgH="10285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4533900"/>
                        <a:ext cx="63500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 Finding Derivatives of Logarithmic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following derivatives.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pPr marL="465138" indent="-465138"/>
            <a:r>
              <a:rPr lang="en-US" b="1" dirty="0"/>
              <a:t>a.	</a:t>
            </a:r>
            <a:r>
              <a:rPr lang="en-US" dirty="0"/>
              <a:t>Note that if                                           so by the above formula we obtain the following.</a:t>
            </a: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548640" y="1905000"/>
          <a:ext cx="73787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78560" imgH="1041120" progId="Equation.DSMT4">
                  <p:embed/>
                </p:oleObj>
              </mc:Choice>
              <mc:Fallback>
                <p:oleObj name="Equation" r:id="rId2" imgW="7378560" imgH="10411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905000"/>
                        <a:ext cx="73787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2783800" y="3886200"/>
          <a:ext cx="3276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76360" imgH="469800" progId="Equation.DSMT4">
                  <p:embed/>
                </p:oleObj>
              </mc:Choice>
              <mc:Fallback>
                <p:oleObj name="Equation" r:id="rId4" imgW="32763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3800" y="3886200"/>
                        <a:ext cx="3276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2438400" y="4876800"/>
          <a:ext cx="434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43400" imgH="838080" progId="Equation.DSMT4">
                  <p:embed/>
                </p:oleObj>
              </mc:Choice>
              <mc:Fallback>
                <p:oleObj name="Equation" r:id="rId6" imgW="4343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876800"/>
                        <a:ext cx="434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 Finding Derivatives of Logarithmic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5138" indent="-465138"/>
            <a:r>
              <a:rPr lang="en-US" b="1" dirty="0"/>
              <a:t>b.	</a:t>
            </a:r>
            <a:r>
              <a:rPr lang="en-US" dirty="0"/>
              <a:t>First of all, recall that “log” stands for the common logarithm, whose base is 10. Second, we will be better off if we rewrite the logarithmic expression before differentiating.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 Finding Derivatives of Logarithmic Functions (cont.)</a:t>
            </a:r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1143000" y="1371600"/>
          <a:ext cx="23622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61960" imgH="1041120" progId="Equation.DSMT4">
                  <p:embed/>
                </p:oleObj>
              </mc:Choice>
              <mc:Fallback>
                <p:oleObj name="Equation" r:id="rId2" imgW="2361960" imgH="10411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371600"/>
                        <a:ext cx="23622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3644900" y="2565400"/>
          <a:ext cx="48133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13200" imgH="1143000" progId="Equation.DSMT4">
                  <p:embed/>
                </p:oleObj>
              </mc:Choice>
              <mc:Fallback>
                <p:oleObj name="Equation" r:id="rId4" imgW="4813200" imgH="1143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2565400"/>
                        <a:ext cx="48133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3644900" y="1422400"/>
          <a:ext cx="4508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508280" imgH="927000" progId="Equation.DSMT4">
                  <p:embed/>
                </p:oleObj>
              </mc:Choice>
              <mc:Fallback>
                <p:oleObj name="Equation" r:id="rId6" imgW="4508280" imgH="927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1422400"/>
                        <a:ext cx="4508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9" name="Object 2"/>
          <p:cNvGraphicFramePr>
            <a:graphicFrameLocks noChangeAspect="1"/>
          </p:cNvGraphicFramePr>
          <p:nvPr/>
        </p:nvGraphicFramePr>
        <p:xfrm>
          <a:off x="3644900" y="3924300"/>
          <a:ext cx="4203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203360" imgH="876240" progId="Equation.DSMT4">
                  <p:embed/>
                </p:oleObj>
              </mc:Choice>
              <mc:Fallback>
                <p:oleObj name="Equation" r:id="rId8" imgW="4203360" imgH="876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3924300"/>
                        <a:ext cx="4203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2775965"/>
              </p:ext>
            </p:extLst>
          </p:nvPr>
        </p:nvGraphicFramePr>
        <p:xfrm>
          <a:off x="3657600" y="5010150"/>
          <a:ext cx="3898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98800" imgH="939600" progId="Equation.DSMT4">
                  <p:embed/>
                </p:oleObj>
              </mc:Choice>
              <mc:Fallback>
                <p:oleObj name="Equation" r:id="rId10" imgW="3898800" imgH="939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010150"/>
                        <a:ext cx="3898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Logarithmic Differentiation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8089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139825" indent="-1139825"/>
            <a:r>
              <a:rPr lang="en-US" b="1" dirty="0">
                <a:solidFill>
                  <a:srgbClr val="000000"/>
                </a:solidFill>
              </a:rPr>
              <a:t>Step 1:	</a:t>
            </a:r>
            <a:r>
              <a:rPr lang="en-US" dirty="0">
                <a:solidFill>
                  <a:srgbClr val="000000"/>
                </a:solidFill>
              </a:rPr>
              <a:t>Apply the natural logarithm to both sides of the equation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), and use the properties of logarithms as appropriate.</a:t>
            </a:r>
          </a:p>
          <a:p>
            <a:pPr marL="1139825" indent="-1139825"/>
            <a:r>
              <a:rPr lang="en-US" b="1" dirty="0">
                <a:solidFill>
                  <a:srgbClr val="000000"/>
                </a:solidFill>
              </a:rPr>
              <a:t>Step 2:	</a:t>
            </a:r>
            <a:r>
              <a:rPr lang="en-US" dirty="0">
                <a:solidFill>
                  <a:srgbClr val="000000"/>
                </a:solidFill>
              </a:rPr>
              <a:t>Under the assumption that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is differentiable, differentiate both sides of the resulting equation implicitly with respect to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marL="1139825" indent="-1139825"/>
            <a:r>
              <a:rPr lang="en-US" b="1" dirty="0">
                <a:solidFill>
                  <a:srgbClr val="000000"/>
                </a:solidFill>
              </a:rPr>
              <a:t>Step 3: 	</a:t>
            </a:r>
            <a:r>
              <a:rPr lang="en-US" dirty="0">
                <a:solidFill>
                  <a:srgbClr val="000000"/>
                </a:solidFill>
              </a:rPr>
              <a:t>Solve the resulting equation for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′.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Using Logarithmic Differentiation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logarithmic differentiation to differentiate the following functions.</a:t>
            </a:r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549275" y="2362200"/>
          <a:ext cx="4483100" cy="300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83080" imgH="3009600" progId="Equation.DSMT4">
                  <p:embed/>
                </p:oleObj>
              </mc:Choice>
              <mc:Fallback>
                <p:oleObj name="Equation" r:id="rId2" imgW="4483080" imgH="3009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2362200"/>
                        <a:ext cx="4483100" cy="300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Using Logarithmic Differentiation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pPr marL="465138" indent="-465138">
              <a:spcBef>
                <a:spcPts val="0"/>
              </a:spcBef>
            </a:pPr>
            <a:r>
              <a:rPr lang="en-US" b="1" dirty="0"/>
              <a:t>a.	</a:t>
            </a:r>
            <a:r>
              <a:rPr lang="en-US" dirty="0"/>
              <a:t>We start by writing</a:t>
            </a:r>
          </a:p>
          <a:p>
            <a:pPr marL="465138" indent="-465138"/>
            <a:endParaRPr lang="en-US" dirty="0"/>
          </a:p>
          <a:p>
            <a:pPr marL="465138" indent="-465138">
              <a:spcBef>
                <a:spcPts val="0"/>
              </a:spcBef>
            </a:pPr>
            <a:endParaRPr lang="en-US" dirty="0"/>
          </a:p>
          <a:p>
            <a:pPr marL="465138" indent="-465138"/>
            <a:r>
              <a:rPr lang="en-US" dirty="0"/>
              <a:t>	then take the natural logarithm of both sides and use properties of logarithms.</a:t>
            </a:r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3606800" y="1981200"/>
          <a:ext cx="19304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320" imgH="1117440" progId="Equation.DSMT4">
                  <p:embed/>
                </p:oleObj>
              </mc:Choice>
              <mc:Fallback>
                <p:oleObj name="Equation" r:id="rId2" imgW="1930320" imgH="1117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1981200"/>
                        <a:ext cx="19304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1600200" y="5105400"/>
          <a:ext cx="582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29120" imgH="838080" progId="Equation.DSMT4">
                  <p:embed/>
                </p:oleObj>
              </mc:Choice>
              <mc:Fallback>
                <p:oleObj name="Equation" r:id="rId4" imgW="58291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105400"/>
                        <a:ext cx="582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1600200" y="4114800"/>
          <a:ext cx="23622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61960" imgH="1117440" progId="Equation.DSMT4">
                  <p:embed/>
                </p:oleObj>
              </mc:Choice>
              <mc:Fallback>
                <p:oleObj name="Equation" r:id="rId6" imgW="2361960" imgH="1117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114800"/>
                        <a:ext cx="23622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Using Logarithmic Differentiation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Next, we differentiate both sides implicitly with respect to </a:t>
            </a:r>
            <a:r>
              <a:rPr lang="en-US" i="1" dirty="0"/>
              <a:t>x</a:t>
            </a:r>
            <a:r>
              <a:rPr lang="en-US" dirty="0"/>
              <a:t>, and solve for </a:t>
            </a:r>
            <a:r>
              <a:rPr lang="en-US" i="1" dirty="0"/>
              <a:t>y</a:t>
            </a:r>
            <a:r>
              <a:rPr lang="en-US" dirty="0"/>
              <a:t> ′.</a:t>
            </a:r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0181507"/>
              </p:ext>
            </p:extLst>
          </p:nvPr>
        </p:nvGraphicFramePr>
        <p:xfrm>
          <a:off x="1045478" y="4565650"/>
          <a:ext cx="64389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38600" imgH="1130040" progId="Equation.DSMT4">
                  <p:embed/>
                </p:oleObj>
              </mc:Choice>
              <mc:Fallback>
                <p:oleObj name="Equation" r:id="rId2" imgW="6438600" imgH="1130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478" y="4565650"/>
                        <a:ext cx="64389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7423059"/>
              </p:ext>
            </p:extLst>
          </p:nvPr>
        </p:nvGraphicFramePr>
        <p:xfrm>
          <a:off x="1016000" y="3346450"/>
          <a:ext cx="5765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765760" imgH="939600" progId="Equation.DSMT4">
                  <p:embed/>
                </p:oleObj>
              </mc:Choice>
              <mc:Fallback>
                <p:oleObj name="Equation" r:id="rId4" imgW="5765760" imgH="939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3346450"/>
                        <a:ext cx="5765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7795601"/>
              </p:ext>
            </p:extLst>
          </p:nvPr>
        </p:nvGraphicFramePr>
        <p:xfrm>
          <a:off x="1447800" y="2381250"/>
          <a:ext cx="4826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825800" imgH="888840" progId="Equation.DSMT4">
                  <p:embed/>
                </p:oleObj>
              </mc:Choice>
              <mc:Fallback>
                <p:oleObj name="Equation" r:id="rId6" imgW="4825800" imgH="888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381250"/>
                        <a:ext cx="4826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Using Logarithmic Differentiation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5138" algn="l"/>
              </a:tabLst>
            </a:pPr>
            <a:r>
              <a:rPr lang="en-US" b="1" dirty="0"/>
              <a:t>b.</a:t>
            </a:r>
            <a:r>
              <a:rPr lang="en-US" dirty="0"/>
              <a:t>	Proceed in a manner similar to part a.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1752600" y="2006600"/>
          <a:ext cx="35433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43120" imgH="1193760" progId="Equation.DSMT4">
                  <p:embed/>
                </p:oleObj>
              </mc:Choice>
              <mc:Fallback>
                <p:oleObj name="Equation" r:id="rId2" imgW="3543120" imgH="1193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006600"/>
                        <a:ext cx="3543300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1447800" y="3429000"/>
          <a:ext cx="636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362640" imgH="838080" progId="Equation.DSMT4">
                  <p:embed/>
                </p:oleObj>
              </mc:Choice>
              <mc:Fallback>
                <p:oleObj name="Equation" r:id="rId4" imgW="63626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429000"/>
                        <a:ext cx="636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Using Logarithmic Differentiation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Implicit differentiation now yields the following.</a:t>
            </a:r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762000" y="2057400"/>
          <a:ext cx="5270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270400" imgH="939600" progId="Equation.DSMT4">
                  <p:embed/>
                </p:oleObj>
              </mc:Choice>
              <mc:Fallback>
                <p:oleObj name="Equation" r:id="rId2" imgW="5270400" imgH="939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057400"/>
                        <a:ext cx="5270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0765204"/>
              </p:ext>
            </p:extLst>
          </p:nvPr>
        </p:nvGraphicFramePr>
        <p:xfrm>
          <a:off x="831850" y="3206750"/>
          <a:ext cx="4762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762440" imgH="1015920" progId="Equation.DSMT4">
                  <p:embed/>
                </p:oleObj>
              </mc:Choice>
              <mc:Fallback>
                <p:oleObj name="Equation" r:id="rId4" imgW="4762440" imgH="1015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850" y="3206750"/>
                        <a:ext cx="47625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4013051"/>
              </p:ext>
            </p:extLst>
          </p:nvPr>
        </p:nvGraphicFramePr>
        <p:xfrm>
          <a:off x="800100" y="4478338"/>
          <a:ext cx="75946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594560" imgH="1231560" progId="Equation.DSMT4">
                  <p:embed/>
                </p:oleObj>
              </mc:Choice>
              <mc:Fallback>
                <p:oleObj name="Equation" r:id="rId6" imgW="7594560" imgH="1231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4478338"/>
                        <a:ext cx="759460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Using Logarithmic Differentiation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5138" indent="-465138"/>
            <a:r>
              <a:rPr lang="en-US" b="1" dirty="0"/>
              <a:t>c.	</a:t>
            </a:r>
            <a:r>
              <a:rPr lang="en-US" dirty="0"/>
              <a:t>Notice first of all that since both the base and exponent are variable expressions, </a:t>
            </a:r>
            <a:r>
              <a:rPr lang="en-US" i="1" dirty="0"/>
              <a:t>h</a:t>
            </a:r>
            <a:r>
              <a:rPr lang="en-US" dirty="0"/>
              <a:t> is neither an exponential function nor a power function, so none of the differentiation formulas we learned up to this point are going to help. The fact that we can still differentiate </a:t>
            </a:r>
            <a:r>
              <a:rPr lang="en-US" i="1" dirty="0"/>
              <a:t>h</a:t>
            </a:r>
            <a:r>
              <a:rPr lang="en-US" dirty="0"/>
              <a:t> is perhaps an illustration of logarithmic differentiation at its best. We simply follow the three-step process.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the Derivative Rule for Inverse Functions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LcPeriod"/>
            </a:pPr>
            <a:r>
              <a:rPr lang="en-US" dirty="0"/>
              <a:t>Given                   on the interval              use the Derivative Rule for Inverse Functions to determine</a:t>
            </a:r>
          </a:p>
          <a:p>
            <a:pPr marL="514350" indent="-514350">
              <a:buAutoNum type="alphaLcPeriod"/>
            </a:pPr>
            <a:endParaRPr lang="en-US" dirty="0"/>
          </a:p>
          <a:p>
            <a:pPr marL="465138" indent="-465138"/>
            <a:r>
              <a:rPr lang="en-US" b="1" dirty="0"/>
              <a:t>b.	</a:t>
            </a:r>
            <a:r>
              <a:rPr lang="en-US" dirty="0"/>
              <a:t>Given                                          use the Derivative Rule </a:t>
            </a:r>
          </a:p>
          <a:p>
            <a:pPr marL="465138" indent="-465138"/>
            <a:r>
              <a:rPr lang="en-US" dirty="0"/>
              <a:t>	for Inverse Functions to determine            at the point 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6460398"/>
              </p:ext>
            </p:extLst>
          </p:nvPr>
        </p:nvGraphicFramePr>
        <p:xfrm>
          <a:off x="1955800" y="1324874"/>
          <a:ext cx="1333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3440" imgH="495000" progId="Equation.DSMT4">
                  <p:embed/>
                </p:oleObj>
              </mc:Choice>
              <mc:Fallback>
                <p:oleObj name="Equation" r:id="rId2" imgW="1333440" imgH="495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1324874"/>
                        <a:ext cx="1333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5504172"/>
              </p:ext>
            </p:extLst>
          </p:nvPr>
        </p:nvGraphicFramePr>
        <p:xfrm>
          <a:off x="1066800" y="2059940"/>
          <a:ext cx="1409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400" imgH="736560" progId="Equation.DSMT4">
                  <p:embed/>
                </p:oleObj>
              </mc:Choice>
              <mc:Fallback>
                <p:oleObj name="Equation" r:id="rId4" imgW="1409400" imgH="736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59940"/>
                        <a:ext cx="14097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2811936"/>
              </p:ext>
            </p:extLst>
          </p:nvPr>
        </p:nvGraphicFramePr>
        <p:xfrm>
          <a:off x="1905000" y="2775470"/>
          <a:ext cx="3225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25600" imgH="482400" progId="Equation.DSMT4">
                  <p:embed/>
                </p:oleObj>
              </mc:Choice>
              <mc:Fallback>
                <p:oleObj name="Equation" r:id="rId6" imgW="322560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775470"/>
                        <a:ext cx="3225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114402"/>
              </p:ext>
            </p:extLst>
          </p:nvPr>
        </p:nvGraphicFramePr>
        <p:xfrm>
          <a:off x="6064342" y="3080270"/>
          <a:ext cx="812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12520" imgH="736560" progId="Equation.DSMT4">
                  <p:embed/>
                </p:oleObj>
              </mc:Choice>
              <mc:Fallback>
                <p:oleObj name="Equation" r:id="rId8" imgW="812520" imgH="736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4342" y="3080270"/>
                        <a:ext cx="8128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6143145"/>
              </p:ext>
            </p:extLst>
          </p:nvPr>
        </p:nvGraphicFramePr>
        <p:xfrm>
          <a:off x="1905000" y="3721100"/>
          <a:ext cx="74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49160" imgH="469800" progId="Equation.DSMT4">
                  <p:embed/>
                </p:oleObj>
              </mc:Choice>
              <mc:Fallback>
                <p:oleObj name="Equation" r:id="rId10" imgW="7491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721100"/>
                        <a:ext cx="749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7A0C35C-9979-16F7-1039-7416662B6D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6492982"/>
              </p:ext>
            </p:extLst>
          </p:nvPr>
        </p:nvGraphicFramePr>
        <p:xfrm>
          <a:off x="5616996" y="1337574"/>
          <a:ext cx="977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77760" imgH="482400" progId="Equation.DSMT4">
                  <p:embed/>
                </p:oleObj>
              </mc:Choice>
              <mc:Fallback>
                <p:oleObj name="Equation" r:id="rId12" imgW="97776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616996" y="1337574"/>
                        <a:ext cx="977900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Using Logarithmic Differentiation (cont.)</a:t>
            </a:r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1367020" y="1447800"/>
          <a:ext cx="965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65160" imgH="444240" progId="Equation.DSMT4">
                  <p:embed/>
                </p:oleObj>
              </mc:Choice>
              <mc:Fallback>
                <p:oleObj name="Equation" r:id="rId2" imgW="96516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7020" y="1447800"/>
                        <a:ext cx="965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1097820" y="2032000"/>
          <a:ext cx="1778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77680" imgH="571320" progId="Equation.DSMT4">
                  <p:embed/>
                </p:oleObj>
              </mc:Choice>
              <mc:Fallback>
                <p:oleObj name="Equation" r:id="rId4" imgW="177768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7820" y="2032000"/>
                        <a:ext cx="1778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1128010" y="2768600"/>
          <a:ext cx="1663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63560" imgH="368280" progId="Equation.DSMT4">
                  <p:embed/>
                </p:oleObj>
              </mc:Choice>
              <mc:Fallback>
                <p:oleObj name="Equation" r:id="rId6" imgW="166356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010" y="2768600"/>
                        <a:ext cx="1663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1278120" y="4343400"/>
          <a:ext cx="2197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97080" imgH="469800" progId="Equation.DSMT4">
                  <p:embed/>
                </p:oleObj>
              </mc:Choice>
              <mc:Fallback>
                <p:oleObj name="Equation" r:id="rId8" imgW="21970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8120" y="4343400"/>
                        <a:ext cx="2197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6" name="Object 8"/>
          <p:cNvGraphicFramePr>
            <a:graphicFrameLocks noChangeAspect="1"/>
          </p:cNvGraphicFramePr>
          <p:nvPr/>
        </p:nvGraphicFramePr>
        <p:xfrm>
          <a:off x="1270000" y="4953000"/>
          <a:ext cx="2463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63480" imgH="482400" progId="Equation.DSMT4">
                  <p:embed/>
                </p:oleObj>
              </mc:Choice>
              <mc:Fallback>
                <p:oleObj name="Equation" r:id="rId10" imgW="2463480" imgH="482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4953000"/>
                        <a:ext cx="2463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7" name="Object 9"/>
          <p:cNvGraphicFramePr>
            <a:graphicFrameLocks noChangeAspect="1"/>
          </p:cNvGraphicFramePr>
          <p:nvPr/>
        </p:nvGraphicFramePr>
        <p:xfrm>
          <a:off x="4419600" y="2743200"/>
          <a:ext cx="1435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34960" imgH="419040" progId="Equation.DSMT4">
                  <p:embed/>
                </p:oleObj>
              </mc:Choice>
              <mc:Fallback>
                <p:oleObj name="Equation" r:id="rId12" imgW="1434960" imgH="4190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743200"/>
                        <a:ext cx="14351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8" name="Object 10"/>
          <p:cNvGraphicFramePr>
            <a:graphicFrameLocks noChangeAspect="1"/>
          </p:cNvGraphicFramePr>
          <p:nvPr/>
        </p:nvGraphicFramePr>
        <p:xfrm>
          <a:off x="4419600" y="3556520"/>
          <a:ext cx="370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708360" imgH="279360" progId="Equation.DSMT4">
                  <p:embed/>
                </p:oleObj>
              </mc:Choice>
              <mc:Fallback>
                <p:oleObj name="Equation" r:id="rId14" imgW="370836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556520"/>
                        <a:ext cx="3708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6776190"/>
              </p:ext>
            </p:extLst>
          </p:nvPr>
        </p:nvGraphicFramePr>
        <p:xfrm>
          <a:off x="1223963" y="3251200"/>
          <a:ext cx="23622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361960" imgH="888840" progId="Equation.DSMT4">
                  <p:embed/>
                </p:oleObj>
              </mc:Choice>
              <mc:Fallback>
                <p:oleObj name="Equation" r:id="rId16" imgW="2361960" imgH="8888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3963" y="3251200"/>
                        <a:ext cx="23622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Theorem: The Power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Under the assumption that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1" baseline="30000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is a real number, where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is a fixed real number constant, the derivative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1" baseline="30000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is </a:t>
            </a:r>
            <a:r>
              <a:rPr lang="en-US" i="1" dirty="0">
                <a:solidFill>
                  <a:srgbClr val="0000FF"/>
                </a:solidFill>
              </a:rPr>
              <a:t>rx</a:t>
            </a:r>
            <a:r>
              <a:rPr lang="en-US" i="1" baseline="30000" dirty="0">
                <a:solidFill>
                  <a:srgbClr val="0000FF"/>
                </a:solidFill>
              </a:rPr>
              <a:t>r</a:t>
            </a:r>
            <a:r>
              <a:rPr lang="en-US" baseline="30000" dirty="0">
                <a:solidFill>
                  <a:srgbClr val="0000FF"/>
                </a:solidFill>
              </a:rPr>
              <a:t>−1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6365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We begin with the equation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1" baseline="30000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, but in order to apply the natural logarithm to both sides, we insert an intermediate step to obtain |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| =|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1" baseline="30000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|. We proceed using logarithmic differentiation then gives us the following.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48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166888"/>
              </p:ext>
            </p:extLst>
          </p:nvPr>
        </p:nvGraphicFramePr>
        <p:xfrm>
          <a:off x="831850" y="3505200"/>
          <a:ext cx="7480300" cy="212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80080" imgH="2120760" progId="Equation.DSMT4">
                  <p:embed/>
                </p:oleObj>
              </mc:Choice>
              <mc:Fallback>
                <p:oleObj name="Equation" r:id="rId2" imgW="7480080" imgH="2120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850" y="3505200"/>
                        <a:ext cx="7480300" cy="212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Note that we are safe in assuming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≠ 0 above, as we can easily determine the (possibly one‑sided) derivative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1" baseline="30000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at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0 from a limit of difference quotients for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 ≥ 1, and for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&lt; 1 the derivative is undefined at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0.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3D0B5B6D-F166-D349-5E7C-9E21BC4B59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2490057"/>
              </p:ext>
            </p:extLst>
          </p:nvPr>
        </p:nvGraphicFramePr>
        <p:xfrm>
          <a:off x="3581400" y="1371600"/>
          <a:ext cx="2324100" cy="2453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23800" imgH="2819160" progId="Equation.DSMT4">
                  <p:embed/>
                </p:oleObj>
              </mc:Choice>
              <mc:Fallback>
                <p:oleObj name="Equation" r:id="rId2" imgW="2323800" imgH="2819160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259ACF74-2DDD-73B1-C656-0993C2F61F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371600"/>
                        <a:ext cx="2324100" cy="24536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Points of Differentiability and</a:t>
            </a:r>
            <a:br>
              <a:rPr lang="en-US" dirty="0"/>
            </a:br>
            <a:r>
              <a:rPr lang="en-US" dirty="0"/>
              <a:t>Derivatives of Power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all points of differentiability for the following functions and determine the derivatives.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pPr>
              <a:tabLst>
                <a:tab pos="465138" algn="l"/>
              </a:tabLst>
            </a:pPr>
            <a:r>
              <a:rPr lang="en-US" b="1" dirty="0"/>
              <a:t>a.	</a:t>
            </a:r>
            <a:r>
              <a:rPr lang="en-US" dirty="0"/>
              <a:t>For </a:t>
            </a:r>
            <a:r>
              <a:rPr lang="en-US" i="1" dirty="0"/>
              <a:t>x</a:t>
            </a:r>
            <a:r>
              <a:rPr lang="en-US" dirty="0"/>
              <a:t> ≠ 0, the Power Rule applies, and we have</a:t>
            </a: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548640" y="2514600"/>
          <a:ext cx="6959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959520" imgH="495000" progId="Equation.DSMT4">
                  <p:embed/>
                </p:oleObj>
              </mc:Choice>
              <mc:Fallback>
                <p:oleObj name="Equation" r:id="rId2" imgW="6959520" imgH="495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514600"/>
                        <a:ext cx="6959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2590800" y="4495800"/>
          <a:ext cx="220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09680" imgH="838080" progId="Equation.DSMT4">
                  <p:embed/>
                </p:oleObj>
              </mc:Choice>
              <mc:Fallback>
                <p:oleObj name="Equation" r:id="rId4" imgW="22096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495800"/>
                        <a:ext cx="220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4875550" y="4527030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30040" imgH="838080" progId="Equation.DSMT4">
                  <p:embed/>
                </p:oleObj>
              </mc:Choice>
              <mc:Fallback>
                <p:oleObj name="Equation" r:id="rId6" imgW="11300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5550" y="4527030"/>
                        <a:ext cx="113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Points of Differentiability and</a:t>
            </a:r>
            <a:br>
              <a:rPr lang="en-US" dirty="0"/>
            </a:br>
            <a:r>
              <a:rPr lang="en-US" dirty="0"/>
              <a:t>Derivatives of Power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</a:t>
            </a:r>
            <a:r>
              <a:rPr lang="en-US" i="1" dirty="0"/>
              <a:t>x</a:t>
            </a:r>
            <a:r>
              <a:rPr lang="en-US" dirty="0"/>
              <a:t> = 0, we use the definition of the derivative: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 we conclude that                    so </a:t>
            </a:r>
            <a:r>
              <a:rPr lang="en-US" i="1" dirty="0"/>
              <a:t>f</a:t>
            </a:r>
            <a:r>
              <a:rPr lang="en-US" dirty="0"/>
              <a:t> is in fact differentiable everywhere on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ℝ</a:t>
            </a:r>
            <a:r>
              <a:rPr lang="en-US" dirty="0"/>
              <a:t>, and the formula </a:t>
            </a:r>
          </a:p>
          <a:p>
            <a:pPr>
              <a:spcBef>
                <a:spcPts val="0"/>
              </a:spcBef>
            </a:pPr>
            <a:r>
              <a:rPr lang="en-US" dirty="0"/>
              <a:t>	            does hold for all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∈ </a:t>
            </a:r>
            <a:r>
              <a:rPr lang="en-US" dirty="0">
                <a:solidFill>
                  <a:srgbClr val="FF0000"/>
                </a:solidFill>
                <a:latin typeface="Cambria Math"/>
                <a:ea typeface="Cambria Math"/>
              </a:rPr>
              <a:t>ℝ</a:t>
            </a:r>
            <a:r>
              <a:rPr lang="en-US" dirty="0"/>
              <a:t>. </a:t>
            </a:r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990600" y="1981200"/>
          <a:ext cx="3683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82800" imgH="952200" progId="Equation.DSMT4">
                  <p:embed/>
                </p:oleObj>
              </mc:Choice>
              <mc:Fallback>
                <p:oleObj name="Equation" r:id="rId2" imgW="3682800" imgH="952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981200"/>
                        <a:ext cx="3683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3903480" y="3367790"/>
          <a:ext cx="1397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800" imgH="469800" progId="Equation.DSMT4">
                  <p:embed/>
                </p:oleObj>
              </mc:Choice>
              <mc:Fallback>
                <p:oleObj name="Equation" r:id="rId4" imgW="13968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3480" y="3367790"/>
                        <a:ext cx="1397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548640" y="4161020"/>
          <a:ext cx="1790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640" imgH="495000" progId="Equation.DSMT4">
                  <p:embed/>
                </p:oleObj>
              </mc:Choice>
              <mc:Fallback>
                <p:oleObj name="Equation" r:id="rId6" imgW="179064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4161020"/>
                        <a:ext cx="1790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4800600" y="2057400"/>
          <a:ext cx="1320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20480" imgH="888840" progId="Equation.DSMT4">
                  <p:embed/>
                </p:oleObj>
              </mc:Choice>
              <mc:Fallback>
                <p:oleObj name="Equation" r:id="rId8" imgW="1320480" imgH="888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057400"/>
                        <a:ext cx="13208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6248400" y="2300105"/>
          <a:ext cx="1231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31560" imgH="596880" progId="Equation.DSMT4">
                  <p:embed/>
                </p:oleObj>
              </mc:Choice>
              <mc:Fallback>
                <p:oleObj name="Equation" r:id="rId10" imgW="1231560" imgH="596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300105"/>
                        <a:ext cx="1231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7558790" y="239218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58720" imgH="291960" progId="Equation.DSMT4">
                  <p:embed/>
                </p:oleObj>
              </mc:Choice>
              <mc:Fallback>
                <p:oleObj name="Equation" r:id="rId12" imgW="5587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8790" y="239218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728308"/>
              </p:ext>
            </p:extLst>
          </p:nvPr>
        </p:nvGraphicFramePr>
        <p:xfrm>
          <a:off x="5384800" y="32512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14400" imgH="198720" progId="Equation.DSMT4">
                  <p:embed/>
                </p:oleObj>
              </mc:Choice>
              <mc:Fallback>
                <p:oleObj name="Equation" r:id="rId14" imgW="914400" imgH="19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384800" y="32512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Points of Differentiability and</a:t>
            </a:r>
            <a:br>
              <a:rPr lang="en-US" dirty="0"/>
            </a:br>
            <a:r>
              <a:rPr lang="en-US" dirty="0"/>
              <a:t>Derivatives of Power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5138" algn="l"/>
              </a:tabLst>
            </a:pPr>
            <a:r>
              <a:rPr lang="en-US" b="1" dirty="0"/>
              <a:t>b.	</a:t>
            </a:r>
            <a:r>
              <a:rPr lang="en-US" dirty="0"/>
              <a:t>Again, if </a:t>
            </a:r>
            <a:r>
              <a:rPr lang="en-US" i="1" dirty="0"/>
              <a:t>x</a:t>
            </a:r>
            <a:r>
              <a:rPr lang="en-US" dirty="0"/>
              <a:t> ≠ 0,</a:t>
            </a:r>
          </a:p>
          <a:p>
            <a:pPr>
              <a:tabLst>
                <a:tab pos="465138" algn="l"/>
              </a:tabLst>
            </a:pPr>
            <a:endParaRPr lang="en-US" dirty="0"/>
          </a:p>
          <a:p>
            <a:pPr>
              <a:tabLst>
                <a:tab pos="465138" algn="l"/>
              </a:tabLst>
            </a:pPr>
            <a:endParaRPr lang="en-US" dirty="0"/>
          </a:p>
          <a:p>
            <a:pPr>
              <a:tabLst>
                <a:tab pos="465138" algn="l"/>
              </a:tabLst>
            </a:pPr>
            <a:r>
              <a:rPr lang="en-US" dirty="0"/>
              <a:t>	For </a:t>
            </a:r>
            <a:r>
              <a:rPr lang="en-US" i="1" dirty="0"/>
              <a:t>x </a:t>
            </a:r>
            <a:r>
              <a:rPr lang="en-US" dirty="0"/>
              <a:t>= 0,</a:t>
            </a:r>
          </a:p>
          <a:p>
            <a:pPr>
              <a:tabLst>
                <a:tab pos="465138" algn="l"/>
              </a:tabLst>
            </a:pPr>
            <a:endParaRPr lang="en-US" dirty="0"/>
          </a:p>
          <a:p>
            <a:pPr>
              <a:tabLst>
                <a:tab pos="465138" algn="l"/>
              </a:tabLst>
            </a:pPr>
            <a:endParaRPr lang="en-US" dirty="0"/>
          </a:p>
          <a:p>
            <a:pPr marL="465138"/>
            <a:r>
              <a:rPr lang="en-US" dirty="0"/>
              <a:t>indicating that             is undefined (in fact, </a:t>
            </a:r>
            <a:r>
              <a:rPr lang="en-US" i="1" dirty="0"/>
              <a:t>g</a:t>
            </a:r>
            <a:r>
              <a:rPr lang="en-US" dirty="0"/>
              <a:t> has a vertical tangent) at </a:t>
            </a:r>
            <a:r>
              <a:rPr lang="en-US" i="1" dirty="0"/>
              <a:t>x</a:t>
            </a:r>
            <a:r>
              <a:rPr lang="en-US" dirty="0"/>
              <a:t> = 0. Thus we conclude that </a:t>
            </a:r>
            <a:r>
              <a:rPr lang="en-US" i="1" dirty="0"/>
              <a:t>g</a:t>
            </a:r>
            <a:r>
              <a:rPr lang="en-US" dirty="0"/>
              <a:t> is differentiable only on</a:t>
            </a:r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2057400" y="1828800"/>
          <a:ext cx="218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84120" imgH="838080" progId="Equation.DSMT4">
                  <p:embed/>
                </p:oleObj>
              </mc:Choice>
              <mc:Fallback>
                <p:oleObj name="Equation" r:id="rId2" imgW="21841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828800"/>
                        <a:ext cx="218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1143000" y="3276600"/>
          <a:ext cx="36449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44640" imgH="952200" progId="Equation.DSMT4">
                  <p:embed/>
                </p:oleObj>
              </mc:Choice>
              <mc:Fallback>
                <p:oleObj name="Equation" r:id="rId4" imgW="3644640" imgH="952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76600"/>
                        <a:ext cx="36449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3263900" y="4391910"/>
          <a:ext cx="77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74360" imgH="469800" progId="Equation.DSMT4">
                  <p:embed/>
                </p:oleObj>
              </mc:Choice>
              <mc:Fallback>
                <p:oleObj name="Equation" r:id="rId6" imgW="7743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4391910"/>
                        <a:ext cx="77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4237220" y="5241560"/>
          <a:ext cx="231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11200" imgH="469800" progId="Equation.DSMT4">
                  <p:embed/>
                </p:oleObj>
              </mc:Choice>
              <mc:Fallback>
                <p:oleObj name="Equation" r:id="rId8" imgW="23112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7220" y="5241560"/>
                        <a:ext cx="231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4406900" y="1784350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55600" imgH="838080" progId="Equation.DSMT4">
                  <p:embed/>
                </p:oleObj>
              </mc:Choice>
              <mc:Fallback>
                <p:oleObj name="Equation" r:id="rId10" imgW="11556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1784350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5638800" y="1752600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17440" imgH="838080" progId="Equation.DSMT4">
                  <p:embed/>
                </p:oleObj>
              </mc:Choice>
              <mc:Fallback>
                <p:oleObj name="Equation" r:id="rId12" imgW="11174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752600"/>
                        <a:ext cx="111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0" name="Object 8"/>
          <p:cNvGraphicFramePr>
            <a:graphicFrameLocks noChangeAspect="1"/>
          </p:cNvGraphicFramePr>
          <p:nvPr/>
        </p:nvGraphicFramePr>
        <p:xfrm>
          <a:off x="4878050" y="3354388"/>
          <a:ext cx="1308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07880" imgH="888840" progId="Equation.DSMT4">
                  <p:embed/>
                </p:oleObj>
              </mc:Choice>
              <mc:Fallback>
                <p:oleObj name="Equation" r:id="rId14" imgW="1307880" imgH="888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8050" y="3354388"/>
                        <a:ext cx="1308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1" name="Object 9"/>
          <p:cNvGraphicFramePr>
            <a:graphicFrameLocks noChangeAspect="1"/>
          </p:cNvGraphicFramePr>
          <p:nvPr/>
        </p:nvGraphicFramePr>
        <p:xfrm>
          <a:off x="6324600" y="3414713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20480" imgH="838080" progId="Equation.DSMT4">
                  <p:embed/>
                </p:oleObj>
              </mc:Choice>
              <mc:Fallback>
                <p:oleObj name="Equation" r:id="rId16" imgW="13204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414713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2" name="Object 10"/>
          <p:cNvGraphicFramePr>
            <a:graphicFrameLocks noChangeAspect="1"/>
          </p:cNvGraphicFramePr>
          <p:nvPr/>
        </p:nvGraphicFramePr>
        <p:xfrm>
          <a:off x="7742420" y="3748790"/>
          <a:ext cx="6604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60240" imgH="253800" progId="Equation.DSMT4">
                  <p:embed/>
                </p:oleObj>
              </mc:Choice>
              <mc:Fallback>
                <p:oleObj name="Equation" r:id="rId18" imgW="660240" imgH="253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2420" y="3748790"/>
                        <a:ext cx="6604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Points of Differentiability and</a:t>
            </a:r>
            <a:br>
              <a:rPr lang="en-US" dirty="0"/>
            </a:br>
            <a:r>
              <a:rPr lang="en-US" dirty="0"/>
              <a:t>Derivatives of Power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</p:spPr>
        <p:txBody>
          <a:bodyPr>
            <a:spAutoFit/>
          </a:bodyPr>
          <a:lstStyle/>
          <a:p>
            <a:pPr marL="465138" indent="-465138"/>
            <a:r>
              <a:rPr lang="en-US" b="1" dirty="0"/>
              <a:t>c.	</a:t>
            </a:r>
            <a:r>
              <a:rPr lang="en-US" dirty="0"/>
              <a:t>The first important observation about </a:t>
            </a:r>
            <a:r>
              <a:rPr lang="en-US" i="1" dirty="0"/>
              <a:t>h</a:t>
            </a:r>
            <a:r>
              <a:rPr lang="en-US" dirty="0"/>
              <a:t> is that since </a:t>
            </a:r>
          </a:p>
          <a:p>
            <a:pPr marL="465138" indent="-465138"/>
            <a:r>
              <a:rPr lang="en-US" dirty="0"/>
              <a:t>		               </a:t>
            </a:r>
            <a:r>
              <a:rPr lang="en-US" i="1" dirty="0"/>
              <a:t>h</a:t>
            </a:r>
            <a:r>
              <a:rPr lang="en-US" dirty="0"/>
              <a:t> is only defined for nonnegative </a:t>
            </a:r>
            <a:r>
              <a:rPr lang="en-US" i="1" dirty="0"/>
              <a:t>x</a:t>
            </a:r>
            <a:r>
              <a:rPr lang="en-US" dirty="0"/>
              <a:t>‑values. If </a:t>
            </a:r>
            <a:r>
              <a:rPr lang="en-US" i="1" dirty="0"/>
              <a:t>x</a:t>
            </a:r>
            <a:r>
              <a:rPr lang="en-US" dirty="0"/>
              <a:t> &gt; 0, by the Power Rule</a:t>
            </a:r>
          </a:p>
          <a:p>
            <a:pPr marL="465138" indent="-465138"/>
            <a:endParaRPr lang="en-US" dirty="0"/>
          </a:p>
          <a:p>
            <a:pPr marL="465138" indent="-465138"/>
            <a:endParaRPr lang="en-US" dirty="0"/>
          </a:p>
          <a:p>
            <a:pPr marL="465138" indent="-465138"/>
            <a:r>
              <a:rPr lang="en-US" dirty="0"/>
              <a:t>	For </a:t>
            </a:r>
            <a:r>
              <a:rPr lang="en-US" i="1" dirty="0"/>
              <a:t>x</a:t>
            </a:r>
            <a:r>
              <a:rPr lang="en-US" dirty="0"/>
              <a:t> = 0, the derivative cannot exist, since </a:t>
            </a:r>
            <a:r>
              <a:rPr lang="en-US" i="1" dirty="0"/>
              <a:t>h</a:t>
            </a:r>
            <a:r>
              <a:rPr lang="en-US" dirty="0"/>
              <a:t> is undefined on the left‑hand side of 0; however, we may attempt to evaluate the right‑hand derivative, using the definition:</a:t>
            </a:r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1005840" y="1722620"/>
          <a:ext cx="1549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49080" imgH="507960" progId="Equation.DSMT4">
                  <p:embed/>
                </p:oleObj>
              </mc:Choice>
              <mc:Fallback>
                <p:oleObj name="Equation" r:id="rId2" imgW="1549080" imgH="507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5840" y="1722620"/>
                        <a:ext cx="15494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2971800" y="2819400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15840" imgH="838080" progId="Equation.DSMT4">
                  <p:embed/>
                </p:oleObj>
              </mc:Choice>
              <mc:Fallback>
                <p:oleObj name="Equation" r:id="rId4" imgW="18158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819400"/>
                        <a:ext cx="181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4895540" y="2834390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79280" imgH="838080" progId="Equation.DSMT4">
                  <p:embed/>
                </p:oleObj>
              </mc:Choice>
              <mc:Fallback>
                <p:oleObj name="Equation" r:id="rId6" imgW="10792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5540" y="2834390"/>
                        <a:ext cx="1079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Points of Differentiability and</a:t>
            </a:r>
            <a:br>
              <a:rPr lang="en-US" dirty="0"/>
            </a:br>
            <a:r>
              <a:rPr lang="en-US" dirty="0"/>
              <a:t>Derivatives of Power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we see that </a:t>
            </a:r>
            <a:r>
              <a:rPr lang="en-US" i="1" dirty="0"/>
              <a:t>h</a:t>
            </a:r>
            <a:r>
              <a:rPr lang="en-US" dirty="0"/>
              <a:t> is undefined and hence cannot be differentiable for </a:t>
            </a:r>
            <a:r>
              <a:rPr lang="en-US" i="1" dirty="0"/>
              <a:t>x</a:t>
            </a:r>
            <a:r>
              <a:rPr lang="en-US" dirty="0"/>
              <a:t> &lt; 0, but is differentiable on            with its one‑sided derivative also existing at</a:t>
            </a:r>
            <a:r>
              <a:rPr lang="en-US" i="1" dirty="0"/>
              <a:t> x </a:t>
            </a:r>
            <a:r>
              <a:rPr lang="en-US" dirty="0"/>
              <a:t>= 0.</a:t>
            </a:r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1676400" y="1600200"/>
          <a:ext cx="3784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84320" imgH="952200" progId="Equation.DSMT4">
                  <p:embed/>
                </p:oleObj>
              </mc:Choice>
              <mc:Fallback>
                <p:oleObj name="Equation" r:id="rId2" imgW="3784320" imgH="952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600200"/>
                        <a:ext cx="37846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2484620" y="2758190"/>
          <a:ext cx="1447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7560" imgH="888840" progId="Equation.DSMT4">
                  <p:embed/>
                </p:oleObj>
              </mc:Choice>
              <mc:Fallback>
                <p:oleObj name="Equation" r:id="rId4" imgW="1447560" imgH="888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620" y="2758190"/>
                        <a:ext cx="14478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3996130" y="3001780"/>
          <a:ext cx="1358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58640" imgH="634680" progId="Equation.DSMT4">
                  <p:embed/>
                </p:oleObj>
              </mc:Choice>
              <mc:Fallback>
                <p:oleObj name="Equation" r:id="rId6" imgW="135864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6130" y="3001780"/>
                        <a:ext cx="1358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5410200" y="3033010"/>
          <a:ext cx="1346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040" imgH="660240" progId="Equation.DSMT4">
                  <p:embed/>
                </p:oleObj>
              </mc:Choice>
              <mc:Fallback>
                <p:oleObj name="Equation" r:id="rId8" imgW="1346040" imgH="660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033010"/>
                        <a:ext cx="13462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066507"/>
              </p:ext>
            </p:extLst>
          </p:nvPr>
        </p:nvGraphicFramePr>
        <p:xfrm>
          <a:off x="6837363" y="32004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58720" imgH="291960" progId="Equation.DSMT4">
                  <p:embed/>
                </p:oleObj>
              </mc:Choice>
              <mc:Fallback>
                <p:oleObj name="Equation" r:id="rId10" imgW="5587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7363" y="32004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7277100" y="4343400"/>
          <a:ext cx="95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52200" imgH="469800" progId="Equation.DSMT4">
                  <p:embed/>
                </p:oleObj>
              </mc:Choice>
              <mc:Fallback>
                <p:oleObj name="Equation" r:id="rId12" imgW="95220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7100" y="4343400"/>
                        <a:ext cx="95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Using the Power Rule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16648"/>
          </a:xfrm>
        </p:spPr>
        <p:txBody>
          <a:bodyPr>
            <a:spAutoFit/>
          </a:bodyPr>
          <a:lstStyle/>
          <a:p>
            <a:r>
              <a:rPr lang="en-US" dirty="0"/>
              <a:t>Use the Power Rule to determine the derivative of 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First of all, notice that we can rewrite </a:t>
            </a:r>
            <a:r>
              <a:rPr lang="en-US" i="1" dirty="0"/>
              <a:t>f </a:t>
            </a:r>
            <a:r>
              <a:rPr lang="en-US" dirty="0"/>
              <a:t>as</a:t>
            </a:r>
          </a:p>
          <a:p>
            <a:endParaRPr lang="en-US" b="1" dirty="0"/>
          </a:p>
          <a:p>
            <a:r>
              <a:rPr lang="en-US" dirty="0"/>
              <a:t>The Power Rule assures us that the derivative of the power function               is                                 but in the problem at hand, we need to combine this fact with the Chain Rule. </a:t>
            </a: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4832745"/>
              </p:ext>
            </p:extLst>
          </p:nvPr>
        </p:nvGraphicFramePr>
        <p:xfrm>
          <a:off x="511175" y="1803400"/>
          <a:ext cx="30353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35160" imgH="723600" progId="Equation.DSMT4">
                  <p:embed/>
                </p:oleObj>
              </mc:Choice>
              <mc:Fallback>
                <p:oleObj name="Equation" r:id="rId2" imgW="3035160" imgH="723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" y="1803400"/>
                        <a:ext cx="30353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9139093"/>
              </p:ext>
            </p:extLst>
          </p:nvPr>
        </p:nvGraphicFramePr>
        <p:xfrm>
          <a:off x="3105150" y="3492500"/>
          <a:ext cx="2933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33640" imgH="558720" progId="Equation.DSMT4">
                  <p:embed/>
                </p:oleObj>
              </mc:Choice>
              <mc:Fallback>
                <p:oleObj name="Equation" r:id="rId4" imgW="2933640" imgH="558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5150" y="3492500"/>
                        <a:ext cx="29337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7331374"/>
              </p:ext>
            </p:extLst>
          </p:nvPr>
        </p:nvGraphicFramePr>
        <p:xfrm>
          <a:off x="2813050" y="4497388"/>
          <a:ext cx="1054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54080" imgH="457200" progId="Equation.DSMT4">
                  <p:embed/>
                </p:oleObj>
              </mc:Choice>
              <mc:Fallback>
                <p:oleObj name="Equation" r:id="rId6" imgW="1054080" imgH="457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3050" y="4497388"/>
                        <a:ext cx="10541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2845835"/>
              </p:ext>
            </p:extLst>
          </p:nvPr>
        </p:nvGraphicFramePr>
        <p:xfrm>
          <a:off x="4313238" y="4451350"/>
          <a:ext cx="2463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63480" imgH="545760" progId="Equation.DSMT4">
                  <p:embed/>
                </p:oleObj>
              </mc:Choice>
              <mc:Fallback>
                <p:oleObj name="Equation" r:id="rId8" imgW="2463480" imgH="545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3238" y="4451350"/>
                        <a:ext cx="24638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the Derivative Rule for Inverse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pPr marL="465138" indent="-465138"/>
            <a:r>
              <a:rPr lang="en-US" b="1" dirty="0"/>
              <a:t>a.	</a:t>
            </a:r>
            <a:r>
              <a:rPr lang="en-US" dirty="0"/>
              <a:t>Keeping in mind that                          and using the second form of the rule, we obtain the following.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4114800" y="1767590"/>
          <a:ext cx="1828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28800" imgH="520560" progId="Equation.DSMT4">
                  <p:embed/>
                </p:oleObj>
              </mc:Choice>
              <mc:Fallback>
                <p:oleObj name="Equation" r:id="rId2" imgW="1828800" imgH="520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767590"/>
                        <a:ext cx="18288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295400" y="2943070"/>
          <a:ext cx="1320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20480" imgH="736560" progId="Equation.DSMT4">
                  <p:embed/>
                </p:oleObj>
              </mc:Choice>
              <mc:Fallback>
                <p:oleObj name="Equation" r:id="rId4" imgW="1320480" imgH="736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943070"/>
                        <a:ext cx="13208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819400" y="2895600"/>
          <a:ext cx="1854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54000" imgH="1015920" progId="Equation.DSMT4">
                  <p:embed/>
                </p:oleObj>
              </mc:Choice>
              <mc:Fallback>
                <p:oleObj name="Equation" r:id="rId6" imgW="1854000" imgH="10159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895600"/>
                        <a:ext cx="18542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4800600" y="2880610"/>
          <a:ext cx="13970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0" imgH="1079280" progId="Equation.DSMT4">
                  <p:embed/>
                </p:oleObj>
              </mc:Choice>
              <mc:Fallback>
                <p:oleObj name="Equation" r:id="rId8" imgW="1396800" imgH="1079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880610"/>
                        <a:ext cx="13970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819400" y="4038600"/>
          <a:ext cx="11049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840" imgH="952200" progId="Equation.DSMT4">
                  <p:embed/>
                </p:oleObj>
              </mc:Choice>
              <mc:Fallback>
                <p:oleObj name="Equation" r:id="rId10" imgW="1104840" imgH="952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038600"/>
                        <a:ext cx="11049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819400" y="5029200"/>
          <a:ext cx="321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213000" imgH="838080" progId="Equation.DSMT4">
                  <p:embed/>
                </p:oleObj>
              </mc:Choice>
              <mc:Fallback>
                <p:oleObj name="Equation" r:id="rId12" imgW="32130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029200"/>
                        <a:ext cx="321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Using the Power Rule (cont.)</a:t>
            </a:r>
          </a:p>
        </p:txBody>
      </p:sp>
      <p:graphicFrame>
        <p:nvGraphicFramePr>
          <p:cNvPr id="430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3158912"/>
              </p:ext>
            </p:extLst>
          </p:nvPr>
        </p:nvGraphicFramePr>
        <p:xfrm>
          <a:off x="2165350" y="1470025"/>
          <a:ext cx="5143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143320" imgH="825480" progId="Equation.DSMT4">
                  <p:embed/>
                </p:oleObj>
              </mc:Choice>
              <mc:Fallback>
                <p:oleObj name="Equation" r:id="rId2" imgW="514332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350" y="1470025"/>
                        <a:ext cx="5143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0301053"/>
              </p:ext>
            </p:extLst>
          </p:nvPr>
        </p:nvGraphicFramePr>
        <p:xfrm>
          <a:off x="2992438" y="2451100"/>
          <a:ext cx="3924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24000" imgH="825480" progId="Equation.DSMT4">
                  <p:embed/>
                </p:oleObj>
              </mc:Choice>
              <mc:Fallback>
                <p:oleObj name="Equation" r:id="rId4" imgW="392400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2438" y="2451100"/>
                        <a:ext cx="3924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3179393"/>
              </p:ext>
            </p:extLst>
          </p:nvPr>
        </p:nvGraphicFramePr>
        <p:xfrm>
          <a:off x="3005138" y="3556000"/>
          <a:ext cx="3708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08360" imgH="825480" progId="Equation.DSMT4">
                  <p:embed/>
                </p:oleObj>
              </mc:Choice>
              <mc:Fallback>
                <p:oleObj name="Equation" r:id="rId6" imgW="370836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5138" y="3556000"/>
                        <a:ext cx="3708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Theorem: The Generalized Power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u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u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is differentiable and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1" baseline="30000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is differentiable at </a:t>
            </a:r>
            <a:r>
              <a:rPr lang="en-US" i="1" dirty="0">
                <a:solidFill>
                  <a:srgbClr val="000000"/>
                </a:solidFill>
              </a:rPr>
              <a:t>u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), then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440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0992477"/>
              </p:ext>
            </p:extLst>
          </p:nvPr>
        </p:nvGraphicFramePr>
        <p:xfrm>
          <a:off x="3143250" y="2057400"/>
          <a:ext cx="266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6880" imgH="838080" progId="Equation.DSMT4">
                  <p:embed/>
                </p:oleObj>
              </mc:Choice>
              <mc:Fallback>
                <p:oleObj name="Equation" r:id="rId2" imgW="26668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0" y="2057400"/>
                        <a:ext cx="266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Derivatives of Inverse Trigonometric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/>
              <a:t>Our last application of the Derivative Rule for Inverse Functions will be in determining the derivatives of the inverse trigonometric functions. </a:t>
            </a:r>
          </a:p>
          <a:p>
            <a:endParaRPr lang="en-US" dirty="0"/>
          </a:p>
          <a:p>
            <a:r>
              <a:rPr lang="en-US" dirty="0"/>
              <a:t>The graphs of the inverse functions, along with their domains and ranges, are shown in Figure 3.</a:t>
            </a:r>
          </a:p>
        </p:txBody>
      </p:sp>
    </p:spTree>
    <p:extLst>
      <p:ext uri="{BB962C8B-B14F-4D97-AF65-F5344CB8AC3E}">
        <p14:creationId xmlns:p14="http://schemas.microsoft.com/office/powerpoint/2010/main" val="412944102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Derivatives of Inverse Trigonometric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75764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2960" y="1219204"/>
            <a:ext cx="7394510" cy="4114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05276D5-85C7-2EB1-B95E-36605A2CF447}"/>
              </a:ext>
            </a:extLst>
          </p:cNvPr>
          <p:cNvSpPr/>
          <p:nvPr/>
        </p:nvSpPr>
        <p:spPr>
          <a:xfrm>
            <a:off x="822960" y="5267980"/>
            <a:ext cx="76352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Figure 3 Inverse Trigonometric Functions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Derivatives of Inverse Trigonometric Functions (cont.)</a:t>
            </a:r>
          </a:p>
        </p:txBody>
      </p:sp>
      <p:pic>
        <p:nvPicPr>
          <p:cNvPr id="552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229958"/>
            <a:ext cx="4297680" cy="4180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348305"/>
            <a:ext cx="4206240" cy="40618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0E83E6E-8F87-689B-5E50-59BB7DD5C0C5}"/>
              </a:ext>
            </a:extLst>
          </p:cNvPr>
          <p:cNvSpPr/>
          <p:nvPr/>
        </p:nvSpPr>
        <p:spPr>
          <a:xfrm>
            <a:off x="609600" y="5420380"/>
            <a:ext cx="822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Figure 3 Inverse Trigonometric Functions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Derivatives of Inverse Trigonometric Functions (cont.)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B03EECF-A95F-D0E3-C7B2-4C9340B0F9DC}"/>
              </a:ext>
            </a:extLst>
          </p:cNvPr>
          <p:cNvSpPr/>
          <p:nvPr/>
        </p:nvSpPr>
        <p:spPr>
          <a:xfrm>
            <a:off x="228600" y="5420380"/>
            <a:ext cx="845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Figure 3 Inverse Trigonometric Functions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7F6231-F566-0211-82E3-07629454BE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126" y="1097280"/>
            <a:ext cx="8049748" cy="42868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Derivatives of Inverse Trigonometric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advantage of this particular choice of definitions is that the following identities hold.</a:t>
            </a:r>
          </a:p>
        </p:txBody>
      </p:sp>
      <p:graphicFrame>
        <p:nvGraphicFramePr>
          <p:cNvPr id="573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5395068"/>
              </p:ext>
            </p:extLst>
          </p:nvPr>
        </p:nvGraphicFramePr>
        <p:xfrm>
          <a:off x="1981200" y="2497138"/>
          <a:ext cx="2578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77960" imgH="939600" progId="Equation.DSMT4">
                  <p:embed/>
                </p:oleObj>
              </mc:Choice>
              <mc:Fallback>
                <p:oleObj name="Equation" r:id="rId2" imgW="2577960" imgH="939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497138"/>
                        <a:ext cx="2578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0299371"/>
              </p:ext>
            </p:extLst>
          </p:nvPr>
        </p:nvGraphicFramePr>
        <p:xfrm>
          <a:off x="1966913" y="3562350"/>
          <a:ext cx="2692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92080" imgH="939600" progId="Equation.DSMT4">
                  <p:embed/>
                </p:oleObj>
              </mc:Choice>
              <mc:Fallback>
                <p:oleObj name="Equation" r:id="rId4" imgW="2692080" imgH="939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6913" y="3562350"/>
                        <a:ext cx="2692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641250"/>
              </p:ext>
            </p:extLst>
          </p:nvPr>
        </p:nvGraphicFramePr>
        <p:xfrm>
          <a:off x="1960563" y="4618038"/>
          <a:ext cx="5245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244840" imgH="939600" progId="Equation.DSMT4">
                  <p:embed/>
                </p:oleObj>
              </mc:Choice>
              <mc:Fallback>
                <p:oleObj name="Equation" r:id="rId6" imgW="524484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0563" y="4618038"/>
                        <a:ext cx="5245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Derivatives of Inverse Trigonometric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4114800" cy="4572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We evaluate expressions </a:t>
            </a:r>
          </a:p>
          <a:p>
            <a:r>
              <a:rPr lang="en-US" dirty="0"/>
              <a:t>such as 		  by </a:t>
            </a:r>
          </a:p>
          <a:p>
            <a:r>
              <a:rPr lang="en-US" dirty="0"/>
              <a:t>constructing a diagram like the one in Figure 4. Start by letting </a:t>
            </a:r>
            <a:r>
              <a:rPr lang="el-GR" i="1" dirty="0">
                <a:latin typeface="Cambria Math" panose="02040503050406030204" pitchFamily="18" charset="0"/>
                <a:ea typeface="Cambria Math" panose="02040503050406030204" pitchFamily="18" charset="0"/>
              </a:rPr>
              <a:t>θ</a:t>
            </a:r>
            <a:r>
              <a:rPr lang="en-US" dirty="0"/>
              <a:t> = sin</a:t>
            </a:r>
            <a:r>
              <a:rPr lang="en-US" baseline="30000" dirty="0">
                <a:latin typeface="Symbol" pitchFamily="18" charset="2"/>
              </a:rPr>
              <a:t>-</a:t>
            </a:r>
            <a:r>
              <a:rPr lang="en-US" baseline="30000" dirty="0"/>
              <a:t>1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, rewriting this in the equivalent form sin</a:t>
            </a:r>
            <a:r>
              <a:rPr lang="el-GR" i="1" dirty="0">
                <a:latin typeface="Cambria Math" panose="02040503050406030204" pitchFamily="18" charset="0"/>
                <a:ea typeface="Cambria Math" panose="02040503050406030204" pitchFamily="18" charset="0"/>
              </a:rPr>
              <a:t>θ</a:t>
            </a:r>
            <a:r>
              <a:rPr lang="en-US" dirty="0"/>
              <a:t> = </a:t>
            </a:r>
            <a:r>
              <a:rPr lang="en-US" i="1" dirty="0"/>
              <a:t>x</a:t>
            </a:r>
            <a:r>
              <a:rPr lang="en-US" dirty="0"/>
              <a:t>, and then labeling the angle, hypotenuse, and opposite side of a right triangle as shown. 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1668632" y="1703742"/>
          <a:ext cx="1651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50960" imgH="571320" progId="Equation.DSMT4">
                  <p:embed/>
                </p:oleObj>
              </mc:Choice>
              <mc:Fallback>
                <p:oleObj name="Equation" r:id="rId2" imgW="165096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632" y="1703742"/>
                        <a:ext cx="1651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4" cstate="print"/>
          <a:srcRect b="13889"/>
          <a:stretch>
            <a:fillRect/>
          </a:stretch>
        </p:blipFill>
        <p:spPr bwMode="auto">
          <a:xfrm>
            <a:off x="4648200" y="1645925"/>
            <a:ext cx="4206240" cy="330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6172200" y="5115580"/>
            <a:ext cx="13700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Figure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Derivatives of Inverse Trigonometric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Such a diagram is the pictorial representation of the statement sin</a:t>
            </a:r>
            <a:r>
              <a:rPr lang="el-GR" i="1" dirty="0">
                <a:latin typeface="Cambria Math" panose="02040503050406030204" pitchFamily="18" charset="0"/>
                <a:ea typeface="Cambria Math" panose="02040503050406030204" pitchFamily="18" charset="0"/>
              </a:rPr>
              <a:t>θ</a:t>
            </a:r>
            <a:r>
              <a:rPr lang="en-US" dirty="0"/>
              <a:t> = </a:t>
            </a:r>
            <a:r>
              <a:rPr lang="en-US" i="1" dirty="0"/>
              <a:t>x</a:t>
            </a:r>
            <a:r>
              <a:rPr lang="en-US" dirty="0"/>
              <a:t>, and the Pythagorean Theorem tells us that the adjacent side must consequently have a </a:t>
            </a:r>
          </a:p>
          <a:p>
            <a:r>
              <a:rPr lang="en-US" dirty="0"/>
              <a:t>length of	          The final steps are then as follows. </a:t>
            </a:r>
          </a:p>
        </p:txBody>
      </p:sp>
      <p:graphicFrame>
        <p:nvGraphicFramePr>
          <p:cNvPr id="62465" name="Object 1"/>
          <p:cNvGraphicFramePr>
            <a:graphicFrameLocks noChangeAspect="1"/>
          </p:cNvGraphicFramePr>
          <p:nvPr/>
        </p:nvGraphicFramePr>
        <p:xfrm>
          <a:off x="1913816" y="2595732"/>
          <a:ext cx="1155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55600" imgH="495000" progId="Equation.DSMT4">
                  <p:embed/>
                </p:oleObj>
              </mc:Choice>
              <mc:Fallback>
                <p:oleObj name="Equation" r:id="rId2" imgW="1155600" imgH="495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3816" y="2595732"/>
                        <a:ext cx="1155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6023720"/>
              </p:ext>
            </p:extLst>
          </p:nvPr>
        </p:nvGraphicFramePr>
        <p:xfrm>
          <a:off x="496888" y="3440113"/>
          <a:ext cx="61722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172200" imgH="1028520" progId="Equation.DSMT4">
                  <p:embed/>
                </p:oleObj>
              </mc:Choice>
              <mc:Fallback>
                <p:oleObj name="Equation" r:id="rId4" imgW="6172200" imgH="1028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88" y="3440113"/>
                        <a:ext cx="61722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992460"/>
              </p:ext>
            </p:extLst>
          </p:nvPr>
        </p:nvGraphicFramePr>
        <p:xfrm>
          <a:off x="2832100" y="4657725"/>
          <a:ext cx="50800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79960" imgH="1002960" progId="Equation.DSMT4">
                  <p:embed/>
                </p:oleObj>
              </mc:Choice>
              <mc:Fallback>
                <p:oleObj name="Equation" r:id="rId6" imgW="5079960" imgH="1002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4657725"/>
                        <a:ext cx="50800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Determining the Derivative of</a:t>
            </a:r>
            <a:br>
              <a:rPr lang="en-US" dirty="0"/>
            </a:br>
            <a:r>
              <a:rPr lang="en-US" dirty="0"/>
              <a:t>the Arctangent Function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this same technique to determine the derivative of </a:t>
            </a:r>
            <a:r>
              <a:rPr lang="en-US" dirty="0">
                <a:solidFill>
                  <a:srgbClr val="0000FF"/>
                </a:solidFill>
              </a:rPr>
              <a:t>tan</a:t>
            </a:r>
            <a:r>
              <a:rPr lang="en-US" baseline="300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baseline="30000" dirty="0">
                <a:solidFill>
                  <a:srgbClr val="0000FF"/>
                </a:solidFill>
              </a:rPr>
              <a:t>1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Again, using the second form of the Derivative Rule for Inverse Functions, we obtain</a:t>
            </a:r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7239839"/>
              </p:ext>
            </p:extLst>
          </p:nvPr>
        </p:nvGraphicFramePr>
        <p:xfrm>
          <a:off x="457200" y="3733800"/>
          <a:ext cx="82423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42200" imgH="1028520" progId="Equation.DSMT4">
                  <p:embed/>
                </p:oleObj>
              </mc:Choice>
              <mc:Fallback>
                <p:oleObj name="Equation" r:id="rId2" imgW="8242200" imgH="10285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733800"/>
                        <a:ext cx="82423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the Derivative Rule for Inverse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5138" indent="-465138"/>
            <a:r>
              <a:rPr lang="en-US" b="1" dirty="0"/>
              <a:t>b.	</a:t>
            </a:r>
            <a:r>
              <a:rPr lang="en-US" dirty="0"/>
              <a:t>Notice that although we cannot find a formula for 	         the good news is that we don’t have to if we use the first form of the Derivative Rule for Inverse Functions.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1005840" y="1722620"/>
          <a:ext cx="1054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54080" imgH="482400" progId="Equation.DSMT4">
                  <p:embed/>
                </p:oleObj>
              </mc:Choice>
              <mc:Fallback>
                <p:oleObj name="Equation" r:id="rId2" imgW="105408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5840" y="1722620"/>
                        <a:ext cx="1054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295400" y="3199150"/>
          <a:ext cx="1727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6920" imgH="736560" progId="Equation.DSMT4">
                  <p:embed/>
                </p:oleObj>
              </mc:Choice>
              <mc:Fallback>
                <p:oleObj name="Equation" r:id="rId4" imgW="1726920" imgH="736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199150"/>
                        <a:ext cx="17272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200400" y="3124200"/>
          <a:ext cx="1079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79280" imgH="952200" progId="Equation.DSMT4">
                  <p:embed/>
                </p:oleObj>
              </mc:Choice>
              <mc:Fallback>
                <p:oleObj name="Equation" r:id="rId6" imgW="107928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124200"/>
                        <a:ext cx="1079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200400" y="4114800"/>
          <a:ext cx="506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067000" imgH="838080" progId="Equation.DSMT4">
                  <p:embed/>
                </p:oleObj>
              </mc:Choice>
              <mc:Fallback>
                <p:oleObj name="Equation" r:id="rId8" imgW="5067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114800"/>
                        <a:ext cx="506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200400" y="510540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98400" imgH="838080" progId="Equation.DSMT4">
                  <p:embed/>
                </p:oleObj>
              </mc:Choice>
              <mc:Fallback>
                <p:oleObj name="Equation" r:id="rId10" imgW="698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10540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Determining the Derivative of</a:t>
            </a:r>
            <a:br>
              <a:rPr lang="en-US" dirty="0"/>
            </a:br>
            <a:r>
              <a:rPr lang="en-US" dirty="0"/>
              <a:t>the Arctangent Function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Notice how the labeling in Figure 5 helps determine 	               Since</a:t>
            </a: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548640" y="1707630"/>
          <a:ext cx="1943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42920" imgH="571320" progId="Equation.DSMT4">
                  <p:embed/>
                </p:oleObj>
              </mc:Choice>
              <mc:Fallback>
                <p:oleObj name="Equation" r:id="rId2" imgW="194292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707630"/>
                        <a:ext cx="1943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96827"/>
              </p:ext>
            </p:extLst>
          </p:nvPr>
        </p:nvGraphicFramePr>
        <p:xfrm>
          <a:off x="1587500" y="2520950"/>
          <a:ext cx="1816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15840" imgH="825480" progId="Equation.DSMT4">
                  <p:embed/>
                </p:oleObj>
              </mc:Choice>
              <mc:Fallback>
                <p:oleObj name="Equation" r:id="rId4" imgW="181584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2520950"/>
                        <a:ext cx="1816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1207672"/>
              </p:ext>
            </p:extLst>
          </p:nvPr>
        </p:nvGraphicFramePr>
        <p:xfrm>
          <a:off x="2101850" y="3581400"/>
          <a:ext cx="1600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00200" imgH="419040" progId="Equation.DSMT4">
                  <p:embed/>
                </p:oleObj>
              </mc:Choice>
              <mc:Fallback>
                <p:oleObj name="Equation" r:id="rId6" imgW="160020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3581400"/>
                        <a:ext cx="16002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6085" name="Picture 5"/>
          <p:cNvPicPr>
            <a:picLocks noChangeAspect="1" noChangeArrowheads="1"/>
          </p:cNvPicPr>
          <p:nvPr/>
        </p:nvPicPr>
        <p:blipFill>
          <a:blip r:embed="rId8" cstate="print"/>
          <a:srcRect b="19540"/>
          <a:stretch>
            <a:fillRect/>
          </a:stretch>
        </p:blipFill>
        <p:spPr bwMode="auto">
          <a:xfrm>
            <a:off x="4419600" y="2209800"/>
            <a:ext cx="411404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5863392" y="4344294"/>
            <a:ext cx="14518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Figure 5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Determining the Derivative of</a:t>
            </a:r>
            <a:br>
              <a:rPr lang="en-US" dirty="0"/>
            </a:br>
            <a:r>
              <a:rPr lang="en-US" dirty="0"/>
              <a:t>the Arctangent Function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Therefore,</a:t>
            </a:r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6994742"/>
              </p:ext>
            </p:extLst>
          </p:nvPr>
        </p:nvGraphicFramePr>
        <p:xfrm>
          <a:off x="1384300" y="1847850"/>
          <a:ext cx="63754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375240" imgH="774360" progId="Equation.DSMT4">
                  <p:embed/>
                </p:oleObj>
              </mc:Choice>
              <mc:Fallback>
                <p:oleObj name="Equation" r:id="rId2" imgW="6375240" imgH="7743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1847850"/>
                        <a:ext cx="63754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7" name="Object 3"/>
          <p:cNvGraphicFramePr>
            <a:graphicFrameLocks noChangeAspect="1"/>
          </p:cNvGraphicFramePr>
          <p:nvPr/>
        </p:nvGraphicFramePr>
        <p:xfrm>
          <a:off x="1409700" y="3536950"/>
          <a:ext cx="1587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87240" imgH="736560" progId="Equation.DSMT4">
                  <p:embed/>
                </p:oleObj>
              </mc:Choice>
              <mc:Fallback>
                <p:oleObj name="Equation" r:id="rId4" imgW="1587240" imgH="736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9700" y="3536950"/>
                        <a:ext cx="15875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8" name="Object 4"/>
          <p:cNvGraphicFramePr>
            <a:graphicFrameLocks noChangeAspect="1"/>
          </p:cNvGraphicFramePr>
          <p:nvPr/>
        </p:nvGraphicFramePr>
        <p:xfrm>
          <a:off x="3048000" y="3535363"/>
          <a:ext cx="21844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84120" imgH="1015920" progId="Equation.DSMT4">
                  <p:embed/>
                </p:oleObj>
              </mc:Choice>
              <mc:Fallback>
                <p:oleObj name="Equation" r:id="rId6" imgW="2184120" imgH="1015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535363"/>
                        <a:ext cx="21844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5346700" y="352019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57120" imgH="838080" progId="Equation.DSMT4">
                  <p:embed/>
                </p:oleObj>
              </mc:Choice>
              <mc:Fallback>
                <p:oleObj name="Equation" r:id="rId8" imgW="12571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3520190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Theorem: Derivatives of Inverse Trigonometric Functions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D7011F-4939-893D-FFFA-1E91486DE5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374" y="1097281"/>
            <a:ext cx="8248426" cy="3779520"/>
          </a:xfrm>
          <a:prstGeom prst="rect">
            <a:avLst/>
          </a:prstGeom>
        </p:spPr>
      </p:pic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E4EB5BA0-E082-C9C1-E836-C9EA30B6E1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1613342"/>
              </p:ext>
            </p:extLst>
          </p:nvPr>
        </p:nvGraphicFramePr>
        <p:xfrm>
          <a:off x="492125" y="1441450"/>
          <a:ext cx="8140700" cy="300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140680" imgH="3009600" progId="Equation.DSMT4">
                  <p:embed/>
                </p:oleObj>
              </mc:Choice>
              <mc:Fallback>
                <p:oleObj name="Equation" r:id="rId3" imgW="8140680" imgH="300960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F025D1B4-3EC9-FAB0-7E52-05354283E9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5" y="1441450"/>
                        <a:ext cx="8140700" cy="300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Finding Derivatives of Inverse</a:t>
            </a:r>
            <a:br>
              <a:rPr lang="en-US" dirty="0"/>
            </a:br>
            <a:r>
              <a:rPr lang="en-US" dirty="0"/>
              <a:t>Trigonometric Functions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appropriate rules to find the following derivatives.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548640" y="2286000"/>
          <a:ext cx="741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16720" imgH="838080" progId="Equation.DSMT4">
                  <p:embed/>
                </p:oleObj>
              </mc:Choice>
              <mc:Fallback>
                <p:oleObj name="Equation" r:id="rId2" imgW="74167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286000"/>
                        <a:ext cx="741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548640" y="3810000"/>
          <a:ext cx="274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43200" imgH="838080" progId="Equation.DSMT4">
                  <p:embed/>
                </p:oleObj>
              </mc:Choice>
              <mc:Fallback>
                <p:oleObj name="Equation" r:id="rId4" imgW="27432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3810000"/>
                        <a:ext cx="274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3429000" y="3505200"/>
          <a:ext cx="3352800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52680" imgH="1384200" progId="Equation.DSMT4">
                  <p:embed/>
                </p:oleObj>
              </mc:Choice>
              <mc:Fallback>
                <p:oleObj name="Equation" r:id="rId6" imgW="3352680" imgH="1384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505200"/>
                        <a:ext cx="3352800" cy="138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3429000" y="49530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87240" imgH="838080" progId="Equation.DSMT4">
                  <p:embed/>
                </p:oleObj>
              </mc:Choice>
              <mc:Fallback>
                <p:oleObj name="Equation" r:id="rId8" imgW="1587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953000"/>
                        <a:ext cx="158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Finding Derivatives of Inverse</a:t>
            </a:r>
            <a:br>
              <a:rPr lang="en-US" dirty="0"/>
            </a:br>
            <a:r>
              <a:rPr lang="en-US" dirty="0"/>
              <a:t>Trigonometric Functions (cont.)</a:t>
            </a: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548640" y="1463040"/>
          <a:ext cx="285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57320" imgH="838080" progId="Equation.DSMT4">
                  <p:embed/>
                </p:oleObj>
              </mc:Choice>
              <mc:Fallback>
                <p:oleObj name="Equation" r:id="rId2" imgW="28573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463040"/>
                        <a:ext cx="285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1854200" y="2133600"/>
          <a:ext cx="49022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02120" imgH="1498320" progId="Equation.DSMT4">
                  <p:embed/>
                </p:oleObj>
              </mc:Choice>
              <mc:Fallback>
                <p:oleObj name="Equation" r:id="rId4" imgW="4902120" imgH="1498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2133600"/>
                        <a:ext cx="4902200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1854200" y="3581400"/>
          <a:ext cx="69088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908760" imgH="1155600" progId="Equation.DSMT4">
                  <p:embed/>
                </p:oleObj>
              </mc:Choice>
              <mc:Fallback>
                <p:oleObj name="Equation" r:id="rId6" imgW="6908760" imgH="1155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3581400"/>
                        <a:ext cx="69088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1854200" y="4953000"/>
          <a:ext cx="1714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14320" imgH="939600" progId="Equation.DSMT4">
                  <p:embed/>
                </p:oleObj>
              </mc:Choice>
              <mc:Fallback>
                <p:oleObj name="Equation" r:id="rId8" imgW="171432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4953000"/>
                        <a:ext cx="1714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Theorem: Derivative of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2B5384"/>
                </a:solidFill>
              </a:rPr>
              <a:t>ln </a:t>
            </a:r>
            <a:r>
              <a:rPr lang="en-US" i="1" dirty="0">
                <a:solidFill>
                  <a:srgbClr val="2B5384"/>
                </a:solidFill>
              </a:rPr>
              <a:t>x</a:t>
            </a:r>
            <a:endParaRPr lang="en-US" dirty="0">
              <a:solidFill>
                <a:srgbClr val="2B538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endParaRPr lang="en-US" b="1" i="1" dirty="0">
              <a:solidFill>
                <a:srgbClr val="C00000"/>
              </a:solidFill>
            </a:endParaRPr>
          </a:p>
          <a:p>
            <a:endParaRPr lang="en-US" b="1" i="1" dirty="0">
              <a:solidFill>
                <a:srgbClr val="C00000"/>
              </a:solidFill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677428"/>
              </p:ext>
            </p:extLst>
          </p:nvPr>
        </p:nvGraphicFramePr>
        <p:xfrm>
          <a:off x="2711450" y="1371600"/>
          <a:ext cx="372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20960" imgH="838080" progId="Equation.DSMT4">
                  <p:embed/>
                </p:oleObj>
              </mc:Choice>
              <mc:Fallback>
                <p:oleObj name="Equation" r:id="rId2" imgW="37209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0" y="1371600"/>
                        <a:ext cx="372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We begin by defining                      since we already know that                    and we seek a formula for the derivative of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9067210"/>
              </p:ext>
            </p:extLst>
          </p:nvPr>
        </p:nvGraphicFramePr>
        <p:xfrm>
          <a:off x="3733800" y="1280651"/>
          <a:ext cx="1435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4960" imgH="482400" progId="Equation.DSMT4">
                  <p:embed/>
                </p:oleObj>
              </mc:Choice>
              <mc:Fallback>
                <p:oleObj name="Equation" r:id="rId2" imgW="143496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280651"/>
                        <a:ext cx="1435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9955800"/>
              </p:ext>
            </p:extLst>
          </p:nvPr>
        </p:nvGraphicFramePr>
        <p:xfrm>
          <a:off x="2133600" y="1763251"/>
          <a:ext cx="1422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22360" imgH="482400" progId="Equation.DSMT4">
                  <p:embed/>
                </p:oleObj>
              </mc:Choice>
              <mc:Fallback>
                <p:oleObj name="Equation" r:id="rId4" imgW="142236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763251"/>
                        <a:ext cx="1422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9985662"/>
              </p:ext>
            </p:extLst>
          </p:nvPr>
        </p:nvGraphicFramePr>
        <p:xfrm>
          <a:off x="2514600" y="2174313"/>
          <a:ext cx="1816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15840" imgH="482400" progId="Equation.DSMT4">
                  <p:embed/>
                </p:oleObj>
              </mc:Choice>
              <mc:Fallback>
                <p:oleObj name="Equation" r:id="rId6" imgW="181584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174313"/>
                        <a:ext cx="1816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2262455"/>
              </p:ext>
            </p:extLst>
          </p:nvPr>
        </p:nvGraphicFramePr>
        <p:xfrm>
          <a:off x="762000" y="1382996"/>
          <a:ext cx="7467600" cy="393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67480" imgH="3936960" progId="Equation.DSMT4">
                  <p:embed/>
                </p:oleObj>
              </mc:Choice>
              <mc:Fallback>
                <p:oleObj name="Equation" r:id="rId2" imgW="7467480" imgH="39369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382996"/>
                        <a:ext cx="7467600" cy="393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Derivatives Involving the Natural Logarithm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             for the following functions.</a:t>
            </a: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2209800" y="1340370"/>
          <a:ext cx="889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431640" progId="Equation.DSMT4">
                  <p:embed/>
                </p:oleObj>
              </mc:Choice>
              <mc:Fallback>
                <p:oleObj name="Equation" r:id="rId2" imgW="888840" imgH="431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40370"/>
                        <a:ext cx="889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548640" y="1981200"/>
          <a:ext cx="6934200" cy="218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33960" imgH="2184120" progId="Equation.DSMT4">
                  <p:embed/>
                </p:oleObj>
              </mc:Choice>
              <mc:Fallback>
                <p:oleObj name="Equation" r:id="rId4" imgW="6933960" imgH="21841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981200"/>
                        <a:ext cx="6934200" cy="218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902</TotalTime>
  <Words>1890</Words>
  <Application>Microsoft Office PowerPoint</Application>
  <PresentationFormat>On-screen Show (4:3)</PresentationFormat>
  <Paragraphs>196</Paragraphs>
  <Slides>54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54</vt:i4>
      </vt:variant>
    </vt:vector>
  </HeadingPairs>
  <TitlesOfParts>
    <vt:vector size="60" baseType="lpstr">
      <vt:lpstr>Symbol</vt:lpstr>
      <vt:lpstr>Cambria Math</vt:lpstr>
      <vt:lpstr>Arial</vt:lpstr>
      <vt:lpstr>Office Theme</vt:lpstr>
      <vt:lpstr>Equation</vt:lpstr>
      <vt:lpstr>MathType 7.0 Equation</vt:lpstr>
      <vt:lpstr>Section 3.6</vt:lpstr>
      <vt:lpstr>Theorem: The Derivative Rule for Inverse Functions</vt:lpstr>
      <vt:lpstr>Example 1: Using the Derivative Rule for Inverse Functions </vt:lpstr>
      <vt:lpstr>Example 1: Using the Derivative Rule for Inverse Functions (cont.)</vt:lpstr>
      <vt:lpstr>Example 1: Using the Derivative Rule for Inverse Functions (cont.)</vt:lpstr>
      <vt:lpstr>Theorem: Derivative of ln x</vt:lpstr>
      <vt:lpstr>Proof</vt:lpstr>
      <vt:lpstr>Proof (cont.)</vt:lpstr>
      <vt:lpstr>Example 2: Finding Derivatives Involving the Natural Logarithm</vt:lpstr>
      <vt:lpstr>Example 2: Finding Derivatives Involving the Natural Logarithm (cont.)</vt:lpstr>
      <vt:lpstr>Example 2: Finding Derivatives Involving the Natural Logarithm (cont.)</vt:lpstr>
      <vt:lpstr>Example 2: Finding Derivatives Involving the Natural Logarithm (cont.)</vt:lpstr>
      <vt:lpstr>Example 2: Finding Derivatives Involving the Natural Logarithm (cont.)</vt:lpstr>
      <vt:lpstr>Example 2: Finding Derivatives Involving the Natural Logarithm (cont.)</vt:lpstr>
      <vt:lpstr>Example 3: Finding the Equation of a Tangent Line </vt:lpstr>
      <vt:lpstr>Example 3: Finding the Equation of a Tangent Line (cont.)</vt:lpstr>
      <vt:lpstr>Example 3: Finding the Equation of a Tangent Line (cont.)</vt:lpstr>
      <vt:lpstr>Theorem: Derivative of loga x</vt:lpstr>
      <vt:lpstr>Proof</vt:lpstr>
      <vt:lpstr>Example 4:  Finding Derivatives of Logarithmic Functions</vt:lpstr>
      <vt:lpstr>Example 4:  Finding Derivatives of Logarithmic Functions (cont.)</vt:lpstr>
      <vt:lpstr>Example 4:  Finding Derivatives of Logarithmic Functions (cont.)</vt:lpstr>
      <vt:lpstr>Procedure: Logarithmic Differentiation</vt:lpstr>
      <vt:lpstr>Example 5: Using Logarithmic Differentiation</vt:lpstr>
      <vt:lpstr>Example 5: Using Logarithmic Differentiation (cont.)</vt:lpstr>
      <vt:lpstr>Example 5: Using Logarithmic Differentiation (cont.)</vt:lpstr>
      <vt:lpstr>Example 5: Using Logarithmic Differentiation (cont.)</vt:lpstr>
      <vt:lpstr>Example 5: Using Logarithmic Differentiation (cont.)</vt:lpstr>
      <vt:lpstr>Example 5: Using Logarithmic Differentiation (cont.)</vt:lpstr>
      <vt:lpstr>Example 5: Using Logarithmic Differentiation (cont.)</vt:lpstr>
      <vt:lpstr>Theorem: The Power Rule</vt:lpstr>
      <vt:lpstr>Proof</vt:lpstr>
      <vt:lpstr>Proof (cont.)</vt:lpstr>
      <vt:lpstr>Example 6: Finding Points of Differentiability and Derivatives of Power Functions</vt:lpstr>
      <vt:lpstr>Example 6: Finding Points of Differentiability and Derivatives of Power Functions (cont.)</vt:lpstr>
      <vt:lpstr>Example 6: Finding Points of Differentiability and Derivatives of Power Functions (cont.)</vt:lpstr>
      <vt:lpstr>Example 6: Finding Points of Differentiability and Derivatives of Power Functions (cont.)</vt:lpstr>
      <vt:lpstr>Example 6: Finding Points of Differentiability and Derivatives of Power Functions (cont.)</vt:lpstr>
      <vt:lpstr>Example 7: Using the Power Rule</vt:lpstr>
      <vt:lpstr>Example 7: Using the Power Rule (cont.)</vt:lpstr>
      <vt:lpstr>Theorem: The Generalized Power Rule</vt:lpstr>
      <vt:lpstr>Derivatives of Inverse Trigonometric Functions</vt:lpstr>
      <vt:lpstr>Derivatives of Inverse Trigonometric Functions (cont.)</vt:lpstr>
      <vt:lpstr>Derivatives of Inverse Trigonometric Functions (cont.)</vt:lpstr>
      <vt:lpstr>Derivatives of Inverse Trigonometric Functions (cont.)</vt:lpstr>
      <vt:lpstr>Derivatives of Inverse Trigonometric Functions (cont.)</vt:lpstr>
      <vt:lpstr>Derivatives of Inverse Trigonometric Functions (cont.)</vt:lpstr>
      <vt:lpstr>Derivatives of Inverse Trigonometric Functions (cont.)</vt:lpstr>
      <vt:lpstr>Example 8: Determining the Derivative of the Arctangent Function </vt:lpstr>
      <vt:lpstr>Example 8: Determining the Derivative of the Arctangent Function (cont.)</vt:lpstr>
      <vt:lpstr>Example 8: Determining the Derivative of the Arctangent Function (cont.)</vt:lpstr>
      <vt:lpstr>Theorem: Derivatives of Inverse Trigonometric Functions</vt:lpstr>
      <vt:lpstr>Example 9: Finding Derivatives of Inverse Trigonometric Functions </vt:lpstr>
      <vt:lpstr>Example 9: Finding Derivatives of Inverse Trigonometric Functions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Calculus with Early Transcendentals, 2nd edition</dc:title>
  <dc:creator>Hawkes Learning</dc:creator>
  <cp:lastModifiedBy>Danielle Bess</cp:lastModifiedBy>
  <cp:revision>107</cp:revision>
  <dcterms:created xsi:type="dcterms:W3CDTF">2013-04-26T14:43:13Z</dcterms:created>
  <dcterms:modified xsi:type="dcterms:W3CDTF">2024-10-11T19:12:48Z</dcterms:modified>
</cp:coreProperties>
</file>