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9" r:id="rId3"/>
    <p:sldId id="260" r:id="rId4"/>
    <p:sldId id="261" r:id="rId5"/>
    <p:sldId id="262" r:id="rId6"/>
    <p:sldId id="264" r:id="rId7"/>
    <p:sldId id="265" r:id="rId8"/>
    <p:sldId id="267" r:id="rId9"/>
    <p:sldId id="268" r:id="rId10"/>
    <p:sldId id="269" r:id="rId11"/>
    <p:sldId id="270" r:id="rId12"/>
    <p:sldId id="271" r:id="rId13"/>
    <p:sldId id="272"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ambria Math" panose="02040503050406030204" pitchFamily="18" charset="0"/>
      <p:regular r:id="rId20"/>
    </p:embeddedFont>
    <p:embeddedFont>
      <p:font typeface="Euclid Symbol" panose="05050102010706020507" pitchFamily="18" charset="2"/>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536E3-CE34-480B-901A-A4E593D3A2D2}" type="datetimeFigureOut">
              <a:rPr lang="en-US" smtClean="0"/>
              <a:t>4/11/2023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DD98E-0EC2-4807-83A3-166FA96BCD0E}" type="slidenum">
              <a:rPr lang="en-US" smtClean="0"/>
              <a:t>‹#›</a:t>
            </a:fld>
            <a:endParaRPr lang="en-US"/>
          </a:p>
        </p:txBody>
      </p:sp>
    </p:spTree>
    <p:extLst>
      <p:ext uri="{BB962C8B-B14F-4D97-AF65-F5344CB8AC3E}">
        <p14:creationId xmlns:p14="http://schemas.microsoft.com/office/powerpoint/2010/main" val="94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5DD98E-0EC2-4807-83A3-166FA96BCD0E}" type="slidenum">
              <a:rPr lang="en-US" smtClean="0"/>
              <a:t>6</a:t>
            </a:fld>
            <a:endParaRPr lang="en-US"/>
          </a:p>
        </p:txBody>
      </p:sp>
    </p:spTree>
    <p:extLst>
      <p:ext uri="{BB962C8B-B14F-4D97-AF65-F5344CB8AC3E}">
        <p14:creationId xmlns:p14="http://schemas.microsoft.com/office/powerpoint/2010/main" val="2065388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32.wmf"/><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5.wmf"/><Relationship Id="rId12" Type="http://schemas.openxmlformats.org/officeDocument/2006/relationships/oleObject" Target="../embeddings/oleObject34.bin"/><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7.wmf"/><Relationship Id="rId5" Type="http://schemas.openxmlformats.org/officeDocument/2006/relationships/image" Target="../media/image34.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6.wmf"/></Relationships>
</file>

<file path=ppt/slides/_rels/slide1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5" Type="http://schemas.openxmlformats.org/officeDocument/2006/relationships/image" Target="../media/image9.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 Id="rId1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1.wmf"/><Relationship Id="rId12" Type="http://schemas.openxmlformats.org/officeDocument/2006/relationships/oleObject" Target="../embeddings/oleObject20.bin"/><Relationship Id="rId17" Type="http://schemas.openxmlformats.org/officeDocument/2006/relationships/image" Target="../media/image26.wmf"/><Relationship Id="rId2" Type="http://schemas.openxmlformats.org/officeDocument/2006/relationships/oleObject" Target="../embeddings/oleObject15.bin"/><Relationship Id="rId16"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2.wmf"/><Relationship Id="rId1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3.9</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Linearization and Differentials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Values of Differentials </a:t>
            </a:r>
            <a:br>
              <a:rPr lang="en-US" dirty="0"/>
            </a:br>
            <a:r>
              <a:rPr lang="en-US" dirty="0"/>
              <a:t>(cont.)</a:t>
            </a:r>
          </a:p>
        </p:txBody>
      </p:sp>
      <p:sp>
        <p:nvSpPr>
          <p:cNvPr id="3" name="Content Placeholder 2"/>
          <p:cNvSpPr>
            <a:spLocks noGrp="1"/>
          </p:cNvSpPr>
          <p:nvPr>
            <p:ph idx="1"/>
          </p:nvPr>
        </p:nvSpPr>
        <p:spPr/>
        <p:txBody>
          <a:bodyPr/>
          <a:lstStyle/>
          <a:p>
            <a:pPr marL="465138" indent="-465138"/>
            <a:r>
              <a:rPr lang="en-US" b="1" dirty="0"/>
              <a:t>b.	</a:t>
            </a:r>
            <a:r>
              <a:rPr lang="en-US" dirty="0"/>
              <a:t>Note that                                    so if </a:t>
            </a:r>
            <a:r>
              <a:rPr lang="el-GR" i="1" dirty="0">
                <a:latin typeface="Cambria Math" panose="02040503050406030204" pitchFamily="18" charset="0"/>
                <a:ea typeface="Cambria Math" panose="02040503050406030204" pitchFamily="18" charset="0"/>
              </a:rPr>
              <a:t>θ</a:t>
            </a:r>
            <a:r>
              <a:rPr lang="en-US" dirty="0"/>
              <a:t> = 0 and </a:t>
            </a:r>
            <a:br>
              <a:rPr lang="en-US" dirty="0"/>
            </a:br>
            <a:r>
              <a:rPr lang="en-US" i="1" dirty="0"/>
              <a:t>d</a:t>
            </a:r>
            <a:r>
              <a:rPr lang="el-GR" i="1" dirty="0">
                <a:latin typeface="Cambria Math" panose="02040503050406030204" pitchFamily="18" charset="0"/>
                <a:ea typeface="Cambria Math" panose="02040503050406030204" pitchFamily="18" charset="0"/>
              </a:rPr>
              <a:t>θ </a:t>
            </a:r>
            <a:r>
              <a:rPr lang="en-US" i="1" dirty="0">
                <a:latin typeface="Euclid Symbol" pitchFamily="18" charset="2"/>
              </a:rPr>
              <a:t> </a:t>
            </a:r>
            <a:r>
              <a:rPr lang="en-US" dirty="0"/>
              <a:t>= 0.05, </a:t>
            </a:r>
          </a:p>
        </p:txBody>
      </p:sp>
      <p:graphicFrame>
        <p:nvGraphicFramePr>
          <p:cNvPr id="10242" name="Object 2"/>
          <p:cNvGraphicFramePr>
            <a:graphicFrameLocks noChangeAspect="1"/>
          </p:cNvGraphicFramePr>
          <p:nvPr>
            <p:extLst>
              <p:ext uri="{D42A27DB-BD31-4B8C-83A1-F6EECF244321}">
                <p14:modId xmlns:p14="http://schemas.microsoft.com/office/powerpoint/2010/main" val="3007429882"/>
              </p:ext>
            </p:extLst>
          </p:nvPr>
        </p:nvGraphicFramePr>
        <p:xfrm>
          <a:off x="2533650" y="1320469"/>
          <a:ext cx="2717800" cy="482600"/>
        </p:xfrm>
        <a:graphic>
          <a:graphicData uri="http://schemas.openxmlformats.org/presentationml/2006/ole">
            <mc:AlternateContent xmlns:mc="http://schemas.openxmlformats.org/markup-compatibility/2006">
              <mc:Choice xmlns:v="urn:schemas-microsoft-com:vml" Requires="v">
                <p:oleObj name="Equation" r:id="rId2" imgW="2717640" imgH="482400" progId="Equation.DSMT4">
                  <p:embed/>
                </p:oleObj>
              </mc:Choice>
              <mc:Fallback>
                <p:oleObj name="Equation" r:id="rId2" imgW="2717640" imgH="482400" progId="Equation.DSMT4">
                  <p:embed/>
                  <p:pic>
                    <p:nvPicPr>
                      <p:cNvPr id="0" name="Picture 2"/>
                      <p:cNvPicPr>
                        <a:picLocks noChangeAspect="1" noChangeArrowheads="1"/>
                      </p:cNvPicPr>
                      <p:nvPr/>
                    </p:nvPicPr>
                    <p:blipFill>
                      <a:blip r:embed="rId3"/>
                      <a:srcRect/>
                      <a:stretch>
                        <a:fillRect/>
                      </a:stretch>
                    </p:blipFill>
                    <p:spPr bwMode="auto">
                      <a:xfrm>
                        <a:off x="2533650" y="1320469"/>
                        <a:ext cx="271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extLst>
              <p:ext uri="{D42A27DB-BD31-4B8C-83A1-F6EECF244321}">
                <p14:modId xmlns:p14="http://schemas.microsoft.com/office/powerpoint/2010/main" val="1905779427"/>
              </p:ext>
            </p:extLst>
          </p:nvPr>
        </p:nvGraphicFramePr>
        <p:xfrm>
          <a:off x="1885950" y="2397925"/>
          <a:ext cx="3365500" cy="482600"/>
        </p:xfrm>
        <a:graphic>
          <a:graphicData uri="http://schemas.openxmlformats.org/presentationml/2006/ole">
            <mc:AlternateContent xmlns:mc="http://schemas.openxmlformats.org/markup-compatibility/2006">
              <mc:Choice xmlns:v="urn:schemas-microsoft-com:vml" Requires="v">
                <p:oleObj name="Equation" r:id="rId4" imgW="3365280" imgH="482400" progId="Equation.DSMT4">
                  <p:embed/>
                </p:oleObj>
              </mc:Choice>
              <mc:Fallback>
                <p:oleObj name="Equation" r:id="rId4" imgW="3365280" imgH="482400" progId="Equation.DSMT4">
                  <p:embed/>
                  <p:pic>
                    <p:nvPicPr>
                      <p:cNvPr id="0" name="Picture 3"/>
                      <p:cNvPicPr>
                        <a:picLocks noChangeAspect="1" noChangeArrowheads="1"/>
                      </p:cNvPicPr>
                      <p:nvPr/>
                    </p:nvPicPr>
                    <p:blipFill>
                      <a:blip r:embed="rId5"/>
                      <a:srcRect/>
                      <a:stretch>
                        <a:fillRect/>
                      </a:stretch>
                    </p:blipFill>
                    <p:spPr bwMode="auto">
                      <a:xfrm>
                        <a:off x="1885950" y="2397925"/>
                        <a:ext cx="3365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3364741823"/>
              </p:ext>
            </p:extLst>
          </p:nvPr>
        </p:nvGraphicFramePr>
        <p:xfrm>
          <a:off x="5274641" y="2493175"/>
          <a:ext cx="1003300" cy="292100"/>
        </p:xfrm>
        <a:graphic>
          <a:graphicData uri="http://schemas.openxmlformats.org/presentationml/2006/ole">
            <mc:AlternateContent xmlns:mc="http://schemas.openxmlformats.org/markup-compatibility/2006">
              <mc:Choice xmlns:v="urn:schemas-microsoft-com:vml" Requires="v">
                <p:oleObj name="Equation" r:id="rId6" imgW="1002960" imgH="291960" progId="Equation.DSMT4">
                  <p:embed/>
                </p:oleObj>
              </mc:Choice>
              <mc:Fallback>
                <p:oleObj name="Equation" r:id="rId6" imgW="100296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4641" y="2493175"/>
                        <a:ext cx="1003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Estimating Propagated Error and Percentage Error</a:t>
            </a:r>
          </a:p>
        </p:txBody>
      </p:sp>
      <p:sp>
        <p:nvSpPr>
          <p:cNvPr id="3" name="Content Placeholder 2"/>
          <p:cNvSpPr>
            <a:spLocks noGrp="1"/>
          </p:cNvSpPr>
          <p:nvPr>
            <p:ph idx="1"/>
          </p:nvPr>
        </p:nvSpPr>
        <p:spPr>
          <a:xfrm>
            <a:off x="457200" y="990600"/>
            <a:ext cx="8229600" cy="5063182"/>
          </a:xfrm>
        </p:spPr>
        <p:txBody>
          <a:bodyPr>
            <a:normAutofit/>
          </a:bodyPr>
          <a:lstStyle/>
          <a:p>
            <a:r>
              <a:rPr lang="en-US" sz="2700" dirty="0"/>
              <a:t>The radius of a ball bearing is measured by a micrometer to be 1.2 mm with a margin of error of 0.05 mm. Given this possible error, estimate the propagated error in the calculated volume of the ball bearing.</a:t>
            </a:r>
          </a:p>
          <a:p>
            <a:r>
              <a:rPr lang="en-US" sz="2700" b="1" dirty="0"/>
              <a:t>Solution</a:t>
            </a:r>
          </a:p>
          <a:p>
            <a:r>
              <a:rPr lang="en-US" sz="2700" dirty="0"/>
              <a:t>Since                                           We will use a value of </a:t>
            </a:r>
            <a:r>
              <a:rPr lang="en-US" sz="2700" i="1" dirty="0"/>
              <a:t>r </a:t>
            </a:r>
            <a:r>
              <a:rPr lang="en-US" sz="2700" dirty="0"/>
              <a:t>= 1.2 mm for the radius, and note that the actual radius could be as much as </a:t>
            </a:r>
            <a:r>
              <a:rPr lang="en-US" sz="2700" i="1" dirty="0"/>
              <a:t>dr</a:t>
            </a:r>
            <a:r>
              <a:rPr lang="en-US" sz="2700" dirty="0"/>
              <a:t> = 0.05 mm larger. This potential error in the measurement of </a:t>
            </a:r>
            <a:r>
              <a:rPr lang="en-US" sz="2700" i="1" dirty="0"/>
              <a:t>r </a:t>
            </a:r>
            <a:r>
              <a:rPr lang="en-US" sz="2700" dirty="0"/>
              <a:t>gives rise to a </a:t>
            </a:r>
            <a:r>
              <a:rPr lang="en-US" sz="2700" i="1" dirty="0"/>
              <a:t>propagated error </a:t>
            </a:r>
            <a:r>
              <a:rPr lang="en-US" sz="2700" dirty="0"/>
              <a:t>in volume, which we estimate with the differential </a:t>
            </a:r>
            <a:r>
              <a:rPr lang="en-US" sz="2700" i="1" dirty="0" err="1"/>
              <a:t>dV</a:t>
            </a:r>
            <a:r>
              <a:rPr lang="en-US" sz="2700" dirty="0"/>
              <a:t>. </a:t>
            </a:r>
          </a:p>
        </p:txBody>
      </p:sp>
      <p:graphicFrame>
        <p:nvGraphicFramePr>
          <p:cNvPr id="11266" name="Object 2"/>
          <p:cNvGraphicFramePr>
            <a:graphicFrameLocks noChangeAspect="1"/>
          </p:cNvGraphicFramePr>
          <p:nvPr>
            <p:extLst>
              <p:ext uri="{D42A27DB-BD31-4B8C-83A1-F6EECF244321}">
                <p14:modId xmlns:p14="http://schemas.microsoft.com/office/powerpoint/2010/main" val="2025850881"/>
              </p:ext>
            </p:extLst>
          </p:nvPr>
        </p:nvGraphicFramePr>
        <p:xfrm>
          <a:off x="1367182" y="3194050"/>
          <a:ext cx="3225800" cy="469900"/>
        </p:xfrm>
        <a:graphic>
          <a:graphicData uri="http://schemas.openxmlformats.org/presentationml/2006/ole">
            <mc:AlternateContent xmlns:mc="http://schemas.openxmlformats.org/markup-compatibility/2006">
              <mc:Choice xmlns:v="urn:schemas-microsoft-com:vml" Requires="v">
                <p:oleObj name="Equation" r:id="rId2" imgW="3225600" imgH="469800" progId="Equation.DSMT4">
                  <p:embed/>
                </p:oleObj>
              </mc:Choice>
              <mc:Fallback>
                <p:oleObj name="Equation" r:id="rId2" imgW="3225600" imgH="469800" progId="Equation.DSMT4">
                  <p:embed/>
                  <p:pic>
                    <p:nvPicPr>
                      <p:cNvPr id="0" name="Picture 2"/>
                      <p:cNvPicPr>
                        <a:picLocks noChangeAspect="1" noChangeArrowheads="1"/>
                      </p:cNvPicPr>
                      <p:nvPr/>
                    </p:nvPicPr>
                    <p:blipFill>
                      <a:blip r:embed="rId3"/>
                      <a:srcRect/>
                      <a:stretch>
                        <a:fillRect/>
                      </a:stretch>
                    </p:blipFill>
                    <p:spPr bwMode="auto">
                      <a:xfrm>
                        <a:off x="1367182" y="3194050"/>
                        <a:ext cx="3225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2393936846"/>
              </p:ext>
            </p:extLst>
          </p:nvPr>
        </p:nvGraphicFramePr>
        <p:xfrm>
          <a:off x="1357243" y="5276542"/>
          <a:ext cx="4191000" cy="558800"/>
        </p:xfrm>
        <a:graphic>
          <a:graphicData uri="http://schemas.openxmlformats.org/presentationml/2006/ole">
            <mc:AlternateContent xmlns:mc="http://schemas.openxmlformats.org/markup-compatibility/2006">
              <mc:Choice xmlns:v="urn:schemas-microsoft-com:vml" Requires="v">
                <p:oleObj name="Equation" r:id="rId4" imgW="4190760" imgH="558720" progId="Equation.DSMT4">
                  <p:embed/>
                </p:oleObj>
              </mc:Choice>
              <mc:Fallback>
                <p:oleObj name="Equation" r:id="rId4" imgW="4190760" imgH="558720" progId="Equation.DSMT4">
                  <p:embed/>
                  <p:pic>
                    <p:nvPicPr>
                      <p:cNvPr id="0" name="Picture 3"/>
                      <p:cNvPicPr>
                        <a:picLocks noChangeAspect="1" noChangeArrowheads="1"/>
                      </p:cNvPicPr>
                      <p:nvPr/>
                    </p:nvPicPr>
                    <p:blipFill>
                      <a:blip r:embed="rId5"/>
                      <a:srcRect/>
                      <a:stretch>
                        <a:fillRect/>
                      </a:stretch>
                    </p:blipFill>
                    <p:spPr bwMode="auto">
                      <a:xfrm>
                        <a:off x="1357243" y="5276542"/>
                        <a:ext cx="4191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1786786733"/>
              </p:ext>
            </p:extLst>
          </p:nvPr>
        </p:nvGraphicFramePr>
        <p:xfrm>
          <a:off x="5548243" y="5354367"/>
          <a:ext cx="1727200" cy="469900"/>
        </p:xfrm>
        <a:graphic>
          <a:graphicData uri="http://schemas.openxmlformats.org/presentationml/2006/ole">
            <mc:AlternateContent xmlns:mc="http://schemas.openxmlformats.org/markup-compatibility/2006">
              <mc:Choice xmlns:v="urn:schemas-microsoft-com:vml" Requires="v">
                <p:oleObj name="Equation" r:id="rId6" imgW="1726920" imgH="469800" progId="Equation.DSMT4">
                  <p:embed/>
                </p:oleObj>
              </mc:Choice>
              <mc:Fallback>
                <p:oleObj name="Equation" r:id="rId6" imgW="172692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8243" y="5354367"/>
                        <a:ext cx="1727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Estimating Propagated Error and Percentage Error (cont.)</a:t>
            </a:r>
          </a:p>
        </p:txBody>
      </p:sp>
      <p:sp>
        <p:nvSpPr>
          <p:cNvPr id="3" name="Content Placeholder 2"/>
          <p:cNvSpPr>
            <a:spLocks noGrp="1"/>
          </p:cNvSpPr>
          <p:nvPr>
            <p:ph idx="1"/>
          </p:nvPr>
        </p:nvSpPr>
        <p:spPr/>
        <p:txBody>
          <a:bodyPr/>
          <a:lstStyle/>
          <a:p>
            <a:r>
              <a:rPr lang="en-US" dirty="0"/>
              <a:t>To put this into perspective, it is useful to estimate the </a:t>
            </a:r>
            <a:r>
              <a:rPr lang="en-US" i="1" dirty="0"/>
              <a:t>percentage error </a:t>
            </a:r>
            <a:r>
              <a:rPr lang="en-US" dirty="0"/>
              <a:t>for both the radius and the volume.</a:t>
            </a:r>
          </a:p>
        </p:txBody>
      </p:sp>
      <p:graphicFrame>
        <p:nvGraphicFramePr>
          <p:cNvPr id="12290" name="Object 2"/>
          <p:cNvGraphicFramePr>
            <a:graphicFrameLocks noChangeAspect="1"/>
          </p:cNvGraphicFramePr>
          <p:nvPr/>
        </p:nvGraphicFramePr>
        <p:xfrm>
          <a:off x="548640" y="2667000"/>
          <a:ext cx="3873500" cy="431800"/>
        </p:xfrm>
        <a:graphic>
          <a:graphicData uri="http://schemas.openxmlformats.org/presentationml/2006/ole">
            <mc:AlternateContent xmlns:mc="http://schemas.openxmlformats.org/markup-compatibility/2006">
              <mc:Choice xmlns:v="urn:schemas-microsoft-com:vml" Requires="v">
                <p:oleObj name="Equation" r:id="rId2" imgW="3873240" imgH="431640" progId="Equation.DSMT4">
                  <p:embed/>
                </p:oleObj>
              </mc:Choice>
              <mc:Fallback>
                <p:oleObj name="Equation" r:id="rId2" imgW="38732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667000"/>
                        <a:ext cx="3873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548640" y="3774710"/>
          <a:ext cx="4051300" cy="431800"/>
        </p:xfrm>
        <a:graphic>
          <a:graphicData uri="http://schemas.openxmlformats.org/presentationml/2006/ole">
            <mc:AlternateContent xmlns:mc="http://schemas.openxmlformats.org/markup-compatibility/2006">
              <mc:Choice xmlns:v="urn:schemas-microsoft-com:vml" Requires="v">
                <p:oleObj name="Equation" r:id="rId4" imgW="4051080" imgH="431640" progId="Equation.DSMT4">
                  <p:embed/>
                </p:oleObj>
              </mc:Choice>
              <mc:Fallback>
                <p:oleObj name="Equation" r:id="rId4" imgW="40510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774710"/>
                        <a:ext cx="4051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4697506" y="2452688"/>
          <a:ext cx="419100" cy="838200"/>
        </p:xfrm>
        <a:graphic>
          <a:graphicData uri="http://schemas.openxmlformats.org/presentationml/2006/ole">
            <mc:AlternateContent xmlns:mc="http://schemas.openxmlformats.org/markup-compatibility/2006">
              <mc:Choice xmlns:v="urn:schemas-microsoft-com:vml" Requires="v">
                <p:oleObj name="Equation" r:id="rId6" imgW="419040" imgH="838080" progId="Equation.DSMT4">
                  <p:embed/>
                </p:oleObj>
              </mc:Choice>
              <mc:Fallback>
                <p:oleObj name="Equation" r:id="rId6" imgW="41904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7506" y="2452688"/>
                        <a:ext cx="419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4697506" y="3657600"/>
          <a:ext cx="508000" cy="838200"/>
        </p:xfrm>
        <a:graphic>
          <a:graphicData uri="http://schemas.openxmlformats.org/presentationml/2006/ole">
            <mc:AlternateContent xmlns:mc="http://schemas.openxmlformats.org/markup-compatibility/2006">
              <mc:Choice xmlns:v="urn:schemas-microsoft-com:vml" Requires="v">
                <p:oleObj name="Equation" r:id="rId8" imgW="507960" imgH="838080" progId="Equation.DSMT4">
                  <p:embed/>
                </p:oleObj>
              </mc:Choice>
              <mc:Fallback>
                <p:oleObj name="Equation" r:id="rId8" imgW="5079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7506" y="3657600"/>
                        <a:ext cx="508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6"/>
          <p:cNvGraphicFramePr>
            <a:graphicFrameLocks noChangeAspect="1"/>
          </p:cNvGraphicFramePr>
          <p:nvPr/>
        </p:nvGraphicFramePr>
        <p:xfrm>
          <a:off x="5251726" y="2468380"/>
          <a:ext cx="2705100" cy="838200"/>
        </p:xfrm>
        <a:graphic>
          <a:graphicData uri="http://schemas.openxmlformats.org/presentationml/2006/ole">
            <mc:AlternateContent xmlns:mc="http://schemas.openxmlformats.org/markup-compatibility/2006">
              <mc:Choice xmlns:v="urn:schemas-microsoft-com:vml" Requires="v">
                <p:oleObj name="Equation" r:id="rId10" imgW="2705040" imgH="838080" progId="Equation.DSMT4">
                  <p:embed/>
                </p:oleObj>
              </mc:Choice>
              <mc:Fallback>
                <p:oleObj name="Equation" r:id="rId10" imgW="2705040" imgH="838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1726" y="2468380"/>
                        <a:ext cx="270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2304411863"/>
              </p:ext>
            </p:extLst>
          </p:nvPr>
        </p:nvGraphicFramePr>
        <p:xfrm>
          <a:off x="5294313" y="3619500"/>
          <a:ext cx="3530600" cy="1003300"/>
        </p:xfrm>
        <a:graphic>
          <a:graphicData uri="http://schemas.openxmlformats.org/presentationml/2006/ole">
            <mc:AlternateContent xmlns:mc="http://schemas.openxmlformats.org/markup-compatibility/2006">
              <mc:Choice xmlns:v="urn:schemas-microsoft-com:vml" Requires="v">
                <p:oleObj name="Equation" r:id="rId12" imgW="3530520" imgH="1002960" progId="Equation.DSMT4">
                  <p:embed/>
                </p:oleObj>
              </mc:Choice>
              <mc:Fallback>
                <p:oleObj name="Equation" r:id="rId12" imgW="3530520" imgH="1002960" progId="Equation.DSMT4">
                  <p:embed/>
                  <p:pic>
                    <p:nvPicPr>
                      <p:cNvPr id="0" name="Picture 7"/>
                      <p:cNvPicPr>
                        <a:picLocks noChangeAspect="1" noChangeArrowheads="1"/>
                      </p:cNvPicPr>
                      <p:nvPr/>
                    </p:nvPicPr>
                    <p:blipFill>
                      <a:blip r:embed="rId13"/>
                      <a:srcRect/>
                      <a:stretch>
                        <a:fillRect/>
                      </a:stretch>
                    </p:blipFill>
                    <p:spPr bwMode="auto">
                      <a:xfrm>
                        <a:off x="5294313" y="3619500"/>
                        <a:ext cx="3530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Estimating Propagated Error and Percentage Error (cont.)</a:t>
            </a:r>
          </a:p>
        </p:txBody>
      </p:sp>
      <p:sp>
        <p:nvSpPr>
          <p:cNvPr id="3" name="Content Placeholder 2"/>
          <p:cNvSpPr>
            <a:spLocks noGrp="1"/>
          </p:cNvSpPr>
          <p:nvPr>
            <p:ph idx="1"/>
          </p:nvPr>
        </p:nvSpPr>
        <p:spPr/>
        <p:txBody>
          <a:bodyPr/>
          <a:lstStyle/>
          <a:p>
            <a:r>
              <a:rPr lang="en-US" dirty="0"/>
              <a:t>So the propagated error in the calculated volume, in percentage terms, is three times larger than the margin of error in the measured radius. This factor of three will always hold true for such volume calculations; </a:t>
            </a:r>
          </a:p>
        </p:txBody>
      </p:sp>
      <p:graphicFrame>
        <p:nvGraphicFramePr>
          <p:cNvPr id="13314" name="Object 2"/>
          <p:cNvGraphicFramePr>
            <a:graphicFrameLocks noChangeAspect="1"/>
          </p:cNvGraphicFramePr>
          <p:nvPr>
            <p:extLst>
              <p:ext uri="{D42A27DB-BD31-4B8C-83A1-F6EECF244321}">
                <p14:modId xmlns:p14="http://schemas.microsoft.com/office/powerpoint/2010/main" val="1394761128"/>
              </p:ext>
            </p:extLst>
          </p:nvPr>
        </p:nvGraphicFramePr>
        <p:xfrm>
          <a:off x="3295650" y="3282950"/>
          <a:ext cx="1625600" cy="825500"/>
        </p:xfrm>
        <a:graphic>
          <a:graphicData uri="http://schemas.openxmlformats.org/presentationml/2006/ole">
            <mc:AlternateContent xmlns:mc="http://schemas.openxmlformats.org/markup-compatibility/2006">
              <mc:Choice xmlns:v="urn:schemas-microsoft-com:vml" Requires="v">
                <p:oleObj name="Equation" r:id="rId2" imgW="1625400" imgH="825480" progId="Equation.DSMT4">
                  <p:embed/>
                </p:oleObj>
              </mc:Choice>
              <mc:Fallback>
                <p:oleObj name="Equation" r:id="rId2" imgW="1625400" imgH="825480" progId="Equation.DSMT4">
                  <p:embed/>
                  <p:pic>
                    <p:nvPicPr>
                      <p:cNvPr id="0" name="Picture 2"/>
                      <p:cNvPicPr>
                        <a:picLocks noChangeAspect="1" noChangeArrowheads="1"/>
                      </p:cNvPicPr>
                      <p:nvPr/>
                    </p:nvPicPr>
                    <p:blipFill>
                      <a:blip r:embed="rId3"/>
                      <a:srcRect/>
                      <a:stretch>
                        <a:fillRect/>
                      </a:stretch>
                    </p:blipFill>
                    <p:spPr bwMode="auto">
                      <a:xfrm>
                        <a:off x="3295650" y="3282950"/>
                        <a:ext cx="1625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Linear Approximation</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r>
              <a:rPr lang="en-US" dirty="0">
                <a:solidFill>
                  <a:srgbClr val="000000"/>
                </a:solidFill>
              </a:rPr>
              <a:t>Given a function </a:t>
            </a:r>
            <a:r>
              <a:rPr lang="en-US" i="1" dirty="0">
                <a:solidFill>
                  <a:srgbClr val="000000"/>
                </a:solidFill>
              </a:rPr>
              <a:t>f</a:t>
            </a:r>
            <a:r>
              <a:rPr lang="en-US" dirty="0">
                <a:solidFill>
                  <a:srgbClr val="000000"/>
                </a:solidFill>
              </a:rPr>
              <a:t>, differentiable at the point (</a:t>
            </a:r>
            <a:r>
              <a:rPr lang="en-US" i="1" dirty="0">
                <a:solidFill>
                  <a:srgbClr val="000000"/>
                </a:solidFill>
              </a:rPr>
              <a:t>c</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c</a:t>
            </a:r>
            <a:r>
              <a:rPr lang="en-US" dirty="0">
                <a:solidFill>
                  <a:srgbClr val="000000"/>
                </a:solidFill>
              </a:rPr>
              <a:t>)), we call</a:t>
            </a:r>
          </a:p>
          <a:p>
            <a:endParaRPr lang="en-US" dirty="0">
              <a:solidFill>
                <a:srgbClr val="000000"/>
              </a:solidFill>
            </a:endParaRPr>
          </a:p>
          <a:p>
            <a:r>
              <a:rPr lang="en-US" dirty="0">
                <a:solidFill>
                  <a:srgbClr val="000000"/>
                </a:solidFill>
              </a:rPr>
              <a:t>the </a:t>
            </a:r>
            <a:r>
              <a:rPr lang="en-US" b="1" dirty="0">
                <a:solidFill>
                  <a:srgbClr val="C00000"/>
                </a:solidFill>
              </a:rPr>
              <a:t>linear approximation</a:t>
            </a:r>
            <a:r>
              <a:rPr lang="en-US" dirty="0">
                <a:solidFill>
                  <a:srgbClr val="000000"/>
                </a:solidFill>
              </a:rPr>
              <a:t> or </a:t>
            </a:r>
            <a:r>
              <a:rPr lang="en-US" b="1" dirty="0">
                <a:solidFill>
                  <a:srgbClr val="C00000"/>
                </a:solidFill>
              </a:rPr>
              <a:t>linearization</a:t>
            </a:r>
            <a:r>
              <a:rPr lang="en-US" dirty="0">
                <a:solidFill>
                  <a:srgbClr val="000000"/>
                </a:solidFill>
              </a:rPr>
              <a:t> of </a:t>
            </a:r>
            <a:r>
              <a:rPr lang="en-US" i="1" dirty="0">
                <a:solidFill>
                  <a:srgbClr val="000000"/>
                </a:solidFill>
              </a:rPr>
              <a:t>f</a:t>
            </a:r>
            <a:r>
              <a:rPr lang="en-US" dirty="0">
                <a:solidFill>
                  <a:srgbClr val="000000"/>
                </a:solidFill>
              </a:rPr>
              <a:t> at the point </a:t>
            </a:r>
            <a:r>
              <a:rPr lang="en-US" i="1" dirty="0">
                <a:solidFill>
                  <a:srgbClr val="000000"/>
                </a:solidFill>
              </a:rPr>
              <a:t>c</a:t>
            </a:r>
            <a:r>
              <a:rPr lang="en-US" dirty="0">
                <a:solidFill>
                  <a:srgbClr val="000000"/>
                </a:solidFill>
              </a:rPr>
              <a:t>. Because </a:t>
            </a:r>
            <a:r>
              <a:rPr lang="en-US" i="1" dirty="0">
                <a:solidFill>
                  <a:srgbClr val="000000"/>
                </a:solidFill>
              </a:rPr>
              <a:t>L</a:t>
            </a:r>
            <a:r>
              <a:rPr lang="en-US" dirty="0">
                <a:solidFill>
                  <a:srgbClr val="000000"/>
                </a:solidFill>
              </a:rPr>
              <a:t> is a first‑degree polynomial in </a:t>
            </a:r>
            <a:r>
              <a:rPr lang="en-US" i="1" dirty="0">
                <a:solidFill>
                  <a:srgbClr val="000000"/>
                </a:solidFill>
              </a:rPr>
              <a:t>x</a:t>
            </a:r>
            <a:r>
              <a:rPr lang="en-US" dirty="0">
                <a:solidFill>
                  <a:srgbClr val="000000"/>
                </a:solidFill>
              </a:rPr>
              <a:t>, such a formula is also referred to as a </a:t>
            </a:r>
            <a:r>
              <a:rPr lang="en-US" b="1" dirty="0">
                <a:solidFill>
                  <a:srgbClr val="C00000"/>
                </a:solidFill>
              </a:rPr>
              <a:t>first‑order approximation</a:t>
            </a:r>
            <a:r>
              <a:rPr lang="en-US" dirty="0">
                <a:solidFill>
                  <a:srgbClr val="000000"/>
                </a:solidFill>
              </a:rPr>
              <a:t>, a phrase that hints at the higher‑order approximations we will discuss when we study Taylor series later in this text.</a:t>
            </a:r>
          </a:p>
        </p:txBody>
      </p:sp>
      <p:graphicFrame>
        <p:nvGraphicFramePr>
          <p:cNvPr id="1026" name="Object 2"/>
          <p:cNvGraphicFramePr>
            <a:graphicFrameLocks noChangeAspect="1"/>
          </p:cNvGraphicFramePr>
          <p:nvPr>
            <p:extLst>
              <p:ext uri="{D42A27DB-BD31-4B8C-83A1-F6EECF244321}">
                <p14:modId xmlns:p14="http://schemas.microsoft.com/office/powerpoint/2010/main" val="530951981"/>
              </p:ext>
            </p:extLst>
          </p:nvPr>
        </p:nvGraphicFramePr>
        <p:xfrm>
          <a:off x="2667000" y="2209800"/>
          <a:ext cx="3568700" cy="469900"/>
        </p:xfrm>
        <a:graphic>
          <a:graphicData uri="http://schemas.openxmlformats.org/presentationml/2006/ole">
            <mc:AlternateContent xmlns:mc="http://schemas.openxmlformats.org/markup-compatibility/2006">
              <mc:Choice xmlns:v="urn:schemas-microsoft-com:vml" Requires="v">
                <p:oleObj name="Equation" r:id="rId2" imgW="3568680" imgH="469800" progId="Equation.DSMT4">
                  <p:embed/>
                </p:oleObj>
              </mc:Choice>
              <mc:Fallback>
                <p:oleObj name="Equation" r:id="rId2" imgW="35686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09800"/>
                        <a:ext cx="3568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Linearization of a Function </a:t>
            </a:r>
          </a:p>
        </p:txBody>
      </p:sp>
      <p:sp>
        <p:nvSpPr>
          <p:cNvPr id="3" name="Content Placeholder 2"/>
          <p:cNvSpPr>
            <a:spLocks noGrp="1"/>
          </p:cNvSpPr>
          <p:nvPr>
            <p:ph idx="1"/>
          </p:nvPr>
        </p:nvSpPr>
        <p:spPr>
          <a:xfrm>
            <a:off x="457200" y="1280160"/>
            <a:ext cx="8229600" cy="3754874"/>
          </a:xfrm>
        </p:spPr>
        <p:txBody>
          <a:bodyPr>
            <a:spAutoFit/>
          </a:bodyPr>
          <a:lstStyle/>
          <a:p>
            <a:r>
              <a:rPr lang="en-US" dirty="0"/>
              <a:t>Find the linearization of                            at </a:t>
            </a:r>
            <a:r>
              <a:rPr lang="en-US" i="1" dirty="0"/>
              <a:t>x</a:t>
            </a:r>
            <a:r>
              <a:rPr lang="en-US" dirty="0"/>
              <a:t> = 0. </a:t>
            </a:r>
          </a:p>
          <a:p>
            <a:r>
              <a:rPr lang="en-US" b="1" dirty="0"/>
              <a:t>Solution</a:t>
            </a:r>
          </a:p>
          <a:p>
            <a:r>
              <a:rPr lang="en-US" dirty="0"/>
              <a:t>Since </a:t>
            </a:r>
            <a:r>
              <a:rPr lang="en-US" i="1" dirty="0"/>
              <a:t>f</a:t>
            </a:r>
            <a:r>
              <a:rPr lang="en-US" dirty="0"/>
              <a:t>(0) = 1 and</a:t>
            </a:r>
          </a:p>
          <a:p>
            <a:pPr>
              <a:lnSpc>
                <a:spcPct val="150000"/>
              </a:lnSpc>
            </a:pPr>
            <a:endParaRPr lang="en-US" dirty="0"/>
          </a:p>
          <a:p>
            <a:r>
              <a:rPr lang="en-US" dirty="0"/>
              <a:t>	      and hence</a:t>
            </a:r>
          </a:p>
          <a:p>
            <a:pPr>
              <a:lnSpc>
                <a:spcPct val="200000"/>
              </a:lnSpc>
            </a:pPr>
            <a:endParaRPr lang="en-US" dirty="0"/>
          </a:p>
        </p:txBody>
      </p:sp>
      <p:graphicFrame>
        <p:nvGraphicFramePr>
          <p:cNvPr id="2050" name="Object 2"/>
          <p:cNvGraphicFramePr>
            <a:graphicFrameLocks noChangeAspect="1"/>
          </p:cNvGraphicFramePr>
          <p:nvPr/>
        </p:nvGraphicFramePr>
        <p:xfrm>
          <a:off x="4140200" y="1246890"/>
          <a:ext cx="1955800" cy="520700"/>
        </p:xfrm>
        <a:graphic>
          <a:graphicData uri="http://schemas.openxmlformats.org/presentationml/2006/ole">
            <mc:AlternateContent xmlns:mc="http://schemas.openxmlformats.org/markup-compatibility/2006">
              <mc:Choice xmlns:v="urn:schemas-microsoft-com:vml" Requires="v">
                <p:oleObj name="Equation" r:id="rId2" imgW="1955520" imgH="520560" progId="Equation.DSMT4">
                  <p:embed/>
                </p:oleObj>
              </mc:Choice>
              <mc:Fallback>
                <p:oleObj name="Equation" r:id="rId2" imgW="195552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246890"/>
                        <a:ext cx="1955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162300" y="2743200"/>
          <a:ext cx="2819400" cy="838200"/>
        </p:xfrm>
        <a:graphic>
          <a:graphicData uri="http://schemas.openxmlformats.org/presentationml/2006/ole">
            <mc:AlternateContent xmlns:mc="http://schemas.openxmlformats.org/markup-compatibility/2006">
              <mc:Choice xmlns:v="urn:schemas-microsoft-com:vml" Requires="v">
                <p:oleObj name="Equation" r:id="rId4" imgW="2819160" imgH="838080" progId="Equation.DSMT4">
                  <p:embed/>
                </p:oleObj>
              </mc:Choice>
              <mc:Fallback>
                <p:oleObj name="Equation" r:id="rId4" imgW="28191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0" y="2743200"/>
                        <a:ext cx="281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48640" y="3567660"/>
          <a:ext cx="1282700" cy="469900"/>
        </p:xfrm>
        <a:graphic>
          <a:graphicData uri="http://schemas.openxmlformats.org/presentationml/2006/ole">
            <mc:AlternateContent xmlns:mc="http://schemas.openxmlformats.org/markup-compatibility/2006">
              <mc:Choice xmlns:v="urn:schemas-microsoft-com:vml" Requires="v">
                <p:oleObj name="Equation" r:id="rId6" imgW="1282680" imgH="469800" progId="Equation.DSMT4">
                  <p:embed/>
                </p:oleObj>
              </mc:Choice>
              <mc:Fallback>
                <p:oleObj name="Equation" r:id="rId6" imgW="12826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567660"/>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1069300" y="4298950"/>
          <a:ext cx="635000" cy="469900"/>
        </p:xfrm>
        <a:graphic>
          <a:graphicData uri="http://schemas.openxmlformats.org/presentationml/2006/ole">
            <mc:AlternateContent xmlns:mc="http://schemas.openxmlformats.org/markup-compatibility/2006">
              <mc:Choice xmlns:v="urn:schemas-microsoft-com:vml" Requires="v">
                <p:oleObj name="Equation" r:id="rId8" imgW="634680" imgH="469800" progId="Equation.DSMT4">
                  <p:embed/>
                </p:oleObj>
              </mc:Choice>
              <mc:Fallback>
                <p:oleObj name="Equation" r:id="rId8" imgW="63468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9300" y="4298950"/>
                        <a:ext cx="63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1785080" y="4298950"/>
          <a:ext cx="2984500" cy="469900"/>
        </p:xfrm>
        <a:graphic>
          <a:graphicData uri="http://schemas.openxmlformats.org/presentationml/2006/ole">
            <mc:AlternateContent xmlns:mc="http://schemas.openxmlformats.org/markup-compatibility/2006">
              <mc:Choice xmlns:v="urn:schemas-microsoft-com:vml" Requires="v">
                <p:oleObj name="Equation" r:id="rId10" imgW="2984400" imgH="469800" progId="Equation.DSMT4">
                  <p:embed/>
                </p:oleObj>
              </mc:Choice>
              <mc:Fallback>
                <p:oleObj name="Equation" r:id="rId10" imgW="298440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85080" y="4298950"/>
                        <a:ext cx="2984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4842631" y="4114800"/>
          <a:ext cx="1943100" cy="838200"/>
        </p:xfrm>
        <a:graphic>
          <a:graphicData uri="http://schemas.openxmlformats.org/presentationml/2006/ole">
            <mc:AlternateContent xmlns:mc="http://schemas.openxmlformats.org/markup-compatibility/2006">
              <mc:Choice xmlns:v="urn:schemas-microsoft-com:vml" Requires="v">
                <p:oleObj name="Equation" r:id="rId12" imgW="1942920" imgH="838080" progId="Equation.DSMT4">
                  <p:embed/>
                </p:oleObj>
              </mc:Choice>
              <mc:Fallback>
                <p:oleObj name="Equation" r:id="rId12" imgW="1942920" imgH="8380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2631" y="4114800"/>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6888791" y="4099810"/>
          <a:ext cx="1117600" cy="838200"/>
        </p:xfrm>
        <a:graphic>
          <a:graphicData uri="http://schemas.openxmlformats.org/presentationml/2006/ole">
            <mc:AlternateContent xmlns:mc="http://schemas.openxmlformats.org/markup-compatibility/2006">
              <mc:Choice xmlns:v="urn:schemas-microsoft-com:vml" Requires="v">
                <p:oleObj name="Equation" r:id="rId14" imgW="1117440" imgH="838080" progId="Equation.DSMT4">
                  <p:embed/>
                </p:oleObj>
              </mc:Choice>
              <mc:Fallback>
                <p:oleObj name="Equation" r:id="rId14" imgW="1117440" imgH="8380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88791" y="4099810"/>
                        <a:ext cx="111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Linearization of a Function (cont.)</a:t>
            </a:r>
          </a:p>
        </p:txBody>
      </p:sp>
      <p:sp>
        <p:nvSpPr>
          <p:cNvPr id="4" name="Content Placeholder 2"/>
          <p:cNvSpPr>
            <a:spLocks noGrp="1"/>
          </p:cNvSpPr>
          <p:nvPr>
            <p:ph idx="1"/>
          </p:nvPr>
        </p:nvSpPr>
        <p:spPr>
          <a:xfrm>
            <a:off x="457200" y="1280160"/>
            <a:ext cx="4754880" cy="954107"/>
          </a:xfrm>
        </p:spPr>
        <p:txBody>
          <a:bodyPr>
            <a:spAutoFit/>
          </a:bodyPr>
          <a:lstStyle/>
          <a:p>
            <a:r>
              <a:rPr lang="en-US" dirty="0"/>
              <a:t>The graph in Figure 2 is an illustration of how </a:t>
            </a:r>
            <a:r>
              <a:rPr lang="en-US" i="1" dirty="0"/>
              <a:t>f </a:t>
            </a:r>
            <a:r>
              <a:rPr lang="en-US" dirty="0"/>
              <a:t>and </a:t>
            </a:r>
            <a:r>
              <a:rPr lang="en-US" i="1" dirty="0"/>
              <a:t>L</a:t>
            </a:r>
            <a:r>
              <a:rPr lang="en-US" dirty="0"/>
              <a:t> relate to one another.</a:t>
            </a:r>
          </a:p>
        </p:txBody>
      </p:sp>
      <p:sp>
        <p:nvSpPr>
          <p:cNvPr id="5" name="Rectangle 4"/>
          <p:cNvSpPr/>
          <p:nvPr/>
        </p:nvSpPr>
        <p:spPr>
          <a:xfrm>
            <a:off x="5925649" y="5092430"/>
            <a:ext cx="1370055" cy="523220"/>
          </a:xfrm>
          <a:prstGeom prst="rect">
            <a:avLst/>
          </a:prstGeom>
        </p:spPr>
        <p:txBody>
          <a:bodyPr wrap="none">
            <a:spAutoFit/>
          </a:bodyPr>
          <a:lstStyle/>
          <a:p>
            <a:r>
              <a:rPr lang="en-US" sz="2800" b="1" dirty="0"/>
              <a:t>Figure 2</a:t>
            </a:r>
          </a:p>
        </p:txBody>
      </p:sp>
      <p:pic>
        <p:nvPicPr>
          <p:cNvPr id="14337" name="Picture 1"/>
          <p:cNvPicPr>
            <a:picLocks noChangeAspect="1" noChangeArrowheads="1"/>
          </p:cNvPicPr>
          <p:nvPr/>
        </p:nvPicPr>
        <p:blipFill>
          <a:blip r:embed="rId2" cstate="print"/>
          <a:srcRect/>
          <a:stretch>
            <a:fillRect/>
          </a:stretch>
        </p:blipFill>
        <p:spPr bwMode="auto">
          <a:xfrm>
            <a:off x="4724400" y="1447800"/>
            <a:ext cx="3772553" cy="3657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the Linearization of a Function (cont.)</a:t>
            </a:r>
          </a:p>
        </p:txBody>
      </p:sp>
      <p:sp>
        <p:nvSpPr>
          <p:cNvPr id="3" name="Content Placeholder 2"/>
          <p:cNvSpPr>
            <a:spLocks noGrp="1"/>
          </p:cNvSpPr>
          <p:nvPr>
            <p:ph idx="1"/>
          </p:nvPr>
        </p:nvSpPr>
        <p:spPr>
          <a:xfrm>
            <a:off x="457200" y="1280160"/>
            <a:ext cx="5029200" cy="4572000"/>
          </a:xfrm>
        </p:spPr>
        <p:txBody>
          <a:bodyPr>
            <a:noAutofit/>
          </a:bodyPr>
          <a:lstStyle/>
          <a:p>
            <a:r>
              <a:rPr lang="en-US" dirty="0"/>
              <a:t>In this example, note that the linearization lies above the graph of </a:t>
            </a:r>
            <a:r>
              <a:rPr lang="en-US" i="1" dirty="0"/>
              <a:t>f</a:t>
            </a:r>
            <a:r>
              <a:rPr lang="en-US" dirty="0"/>
              <a:t> in the neighborhood of </a:t>
            </a:r>
            <a:r>
              <a:rPr lang="en-US" i="1" dirty="0"/>
              <a:t>x</a:t>
            </a:r>
            <a:r>
              <a:rPr lang="en-US" dirty="0"/>
              <a:t> = 0, so using </a:t>
            </a:r>
            <a:r>
              <a:rPr lang="en-US" i="1" dirty="0"/>
              <a:t>L</a:t>
            </a:r>
            <a:r>
              <a:rPr lang="en-US" dirty="0"/>
              <a:t> to approximate </a:t>
            </a:r>
            <a:r>
              <a:rPr lang="en-US" i="1" dirty="0"/>
              <a:t>f</a:t>
            </a:r>
            <a:r>
              <a:rPr lang="en-US" dirty="0"/>
              <a:t> for nearby points would result in an overestimate. The critical observation, however, is that the difference between </a:t>
            </a:r>
            <a:r>
              <a:rPr lang="en-US" i="1" dirty="0"/>
              <a:t>f</a:t>
            </a:r>
            <a:r>
              <a:rPr lang="en-US" dirty="0"/>
              <a:t> and </a:t>
            </a:r>
            <a:r>
              <a:rPr lang="en-US" i="1" dirty="0"/>
              <a:t>L</a:t>
            </a:r>
            <a:r>
              <a:rPr lang="en-US" dirty="0"/>
              <a:t> is vanishingly small as </a:t>
            </a:r>
            <a:r>
              <a:rPr lang="en-US" i="1" dirty="0"/>
              <a:t>x </a:t>
            </a:r>
            <a:r>
              <a:rPr lang="en-US" dirty="0"/>
              <a:t>→ 0, as shown in Figure 3.</a:t>
            </a:r>
          </a:p>
        </p:txBody>
      </p:sp>
      <p:graphicFrame>
        <p:nvGraphicFramePr>
          <p:cNvPr id="5" name="Object 4"/>
          <p:cNvGraphicFramePr>
            <a:graphicFrameLocks noChangeAspect="1"/>
          </p:cNvGraphicFramePr>
          <p:nvPr/>
        </p:nvGraphicFramePr>
        <p:xfrm>
          <a:off x="5410200" y="3994150"/>
          <a:ext cx="3365500" cy="1333500"/>
        </p:xfrm>
        <a:graphic>
          <a:graphicData uri="http://schemas.openxmlformats.org/presentationml/2006/ole">
            <mc:AlternateContent xmlns:mc="http://schemas.openxmlformats.org/markup-compatibility/2006">
              <mc:Choice xmlns:v="urn:schemas-microsoft-com:vml" Requires="v">
                <p:oleObj name="Equation" r:id="rId2" imgW="3365280" imgH="1333440" progId="Equation.DSMT4">
                  <p:embed/>
                </p:oleObj>
              </mc:Choice>
              <mc:Fallback>
                <p:oleObj name="Equation" r:id="rId2" imgW="3365280" imgH="133344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94150"/>
                        <a:ext cx="3365500" cy="133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a:extLst>
              <a:ext uri="{FF2B5EF4-FFF2-40B4-BE49-F238E27FC236}">
                <a16:creationId xmlns:a16="http://schemas.microsoft.com/office/drawing/2014/main" id="{951C7247-BA93-CDB1-AD24-6232EAEA746E}"/>
              </a:ext>
            </a:extLst>
          </p:cNvPr>
          <p:cNvPicPr>
            <a:picLocks noChangeAspect="1"/>
          </p:cNvPicPr>
          <p:nvPr/>
        </p:nvPicPr>
        <p:blipFill>
          <a:blip r:embed="rId4"/>
          <a:stretch>
            <a:fillRect/>
          </a:stretch>
        </p:blipFill>
        <p:spPr>
          <a:xfrm>
            <a:off x="5521325" y="1280160"/>
            <a:ext cx="3219450" cy="24195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Linearizations of Trigonometric Functions </a:t>
            </a:r>
          </a:p>
        </p:txBody>
      </p:sp>
      <p:sp>
        <p:nvSpPr>
          <p:cNvPr id="3" name="Content Placeholder 2"/>
          <p:cNvSpPr>
            <a:spLocks noGrp="1"/>
          </p:cNvSpPr>
          <p:nvPr>
            <p:ph idx="1"/>
          </p:nvPr>
        </p:nvSpPr>
        <p:spPr>
          <a:xfrm>
            <a:off x="457200" y="1295400"/>
            <a:ext cx="8229600" cy="4572000"/>
          </a:xfrm>
        </p:spPr>
        <p:txBody>
          <a:bodyPr/>
          <a:lstStyle/>
          <a:p>
            <a:r>
              <a:rPr lang="en-US" dirty="0"/>
              <a:t>Find the linearizations of </a:t>
            </a:r>
            <a:r>
              <a:rPr lang="en-US" dirty="0">
                <a:solidFill>
                  <a:srgbClr val="0000FF"/>
                </a:solidFill>
              </a:rPr>
              <a:t>sin</a:t>
            </a:r>
            <a:r>
              <a:rPr lang="el-GR" i="1" dirty="0">
                <a:solidFill>
                  <a:srgbClr val="0000FF"/>
                </a:solidFill>
                <a:latin typeface="Cambria Math" panose="02040503050406030204" pitchFamily="18" charset="0"/>
                <a:ea typeface="Cambria Math" panose="02040503050406030204" pitchFamily="18" charset="0"/>
              </a:rPr>
              <a:t>θ</a:t>
            </a:r>
            <a:r>
              <a:rPr lang="en-US" dirty="0"/>
              <a:t>, </a:t>
            </a:r>
            <a:r>
              <a:rPr lang="en-US" dirty="0">
                <a:solidFill>
                  <a:srgbClr val="0000FF"/>
                </a:solidFill>
              </a:rPr>
              <a:t>cos</a:t>
            </a:r>
            <a:r>
              <a:rPr lang="el-GR" i="1" dirty="0">
                <a:solidFill>
                  <a:srgbClr val="0000FF"/>
                </a:solidFill>
                <a:latin typeface="Cambria Math" panose="02040503050406030204" pitchFamily="18" charset="0"/>
                <a:ea typeface="Cambria Math" panose="02040503050406030204" pitchFamily="18" charset="0"/>
              </a:rPr>
              <a:t>θ</a:t>
            </a:r>
            <a:r>
              <a:rPr lang="en-US" dirty="0"/>
              <a:t>, and </a:t>
            </a:r>
            <a:r>
              <a:rPr lang="en-US" dirty="0">
                <a:solidFill>
                  <a:srgbClr val="0000FF"/>
                </a:solidFill>
              </a:rPr>
              <a:t>tan</a:t>
            </a:r>
            <a:r>
              <a:rPr lang="el-GR" i="1" dirty="0">
                <a:solidFill>
                  <a:srgbClr val="0000FF"/>
                </a:solidFill>
                <a:latin typeface="Cambria Math" panose="02040503050406030204" pitchFamily="18" charset="0"/>
                <a:ea typeface="Cambria Math" panose="02040503050406030204" pitchFamily="18" charset="0"/>
              </a:rPr>
              <a:t>θ</a:t>
            </a:r>
            <a:r>
              <a:rPr lang="en-US" dirty="0"/>
              <a:t> at </a:t>
            </a:r>
            <a:r>
              <a:rPr lang="el-GR" i="1" dirty="0">
                <a:latin typeface="Cambria Math" panose="02040503050406030204" pitchFamily="18" charset="0"/>
                <a:ea typeface="Cambria Math" panose="02040503050406030204" pitchFamily="18" charset="0"/>
              </a:rPr>
              <a:t>θ</a:t>
            </a:r>
            <a:r>
              <a:rPr lang="en-US" dirty="0"/>
              <a:t> = 0.</a:t>
            </a:r>
          </a:p>
          <a:p>
            <a:r>
              <a:rPr lang="en-US" b="1" dirty="0"/>
              <a:t>Solution</a:t>
            </a:r>
          </a:p>
          <a:p>
            <a:r>
              <a:rPr lang="en-US" dirty="0"/>
              <a:t>We have sin 0 = 0 and </a:t>
            </a:r>
          </a:p>
          <a:p>
            <a:pPr>
              <a:lnSpc>
                <a:spcPts val="2500"/>
              </a:lnSpc>
              <a:spcBef>
                <a:spcPts val="0"/>
              </a:spcBef>
            </a:pPr>
            <a:endParaRPr lang="en-US" dirty="0"/>
          </a:p>
          <a:p>
            <a:r>
              <a:rPr lang="en-US" dirty="0"/>
              <a:t>So                                             Similarly, we find that </a:t>
            </a:r>
            <a:br>
              <a:rPr lang="en-US" dirty="0"/>
            </a:br>
            <a:r>
              <a:rPr lang="en-US" dirty="0"/>
              <a:t>cos</a:t>
            </a: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sym typeface="Symbol"/>
              </a:rPr>
              <a:t></a:t>
            </a:r>
            <a:r>
              <a:rPr lang="en-US" dirty="0"/>
              <a:t> 1 and tan</a:t>
            </a:r>
            <a:r>
              <a:rPr lang="el-GR" i="1" dirty="0">
                <a:latin typeface="Cambria Math" panose="02040503050406030204" pitchFamily="18" charset="0"/>
                <a:ea typeface="Cambria Math" panose="02040503050406030204" pitchFamily="18" charset="0"/>
              </a:rPr>
              <a:t>θ</a:t>
            </a:r>
            <a:r>
              <a:rPr lang="en-US" dirty="0"/>
              <a:t> </a:t>
            </a:r>
            <a:r>
              <a:rPr lang="en-US" dirty="0">
                <a:sym typeface="Symbol"/>
              </a:rPr>
              <a:t></a:t>
            </a:r>
            <a:r>
              <a:rPr lang="en-US" dirty="0"/>
              <a:t> </a:t>
            </a:r>
            <a:r>
              <a:rPr lang="el-GR" i="1" dirty="0">
                <a:latin typeface="Cambria Math" panose="02040503050406030204" pitchFamily="18" charset="0"/>
                <a:ea typeface="Cambria Math" panose="02040503050406030204" pitchFamily="18" charset="0"/>
              </a:rPr>
              <a:t>θ</a:t>
            </a:r>
            <a:r>
              <a:rPr lang="en-US" dirty="0"/>
              <a:t> at </a:t>
            </a:r>
            <a:r>
              <a:rPr lang="el-GR" i="1" dirty="0">
                <a:latin typeface="Cambria Math" panose="02040503050406030204" pitchFamily="18" charset="0"/>
                <a:ea typeface="Cambria Math" panose="02040503050406030204" pitchFamily="18" charset="0"/>
              </a:rPr>
              <a:t>θ</a:t>
            </a:r>
            <a:r>
              <a:rPr lang="en-US" dirty="0"/>
              <a:t> = 0.</a:t>
            </a:r>
          </a:p>
          <a:p>
            <a:r>
              <a:rPr lang="en-US" dirty="0"/>
              <a:t>How close are these approximations? As we will learn later when we study Taylor series, the difference between sin</a:t>
            </a:r>
            <a:r>
              <a:rPr lang="el-GR" i="1" dirty="0">
                <a:latin typeface="Cambria Math" panose="02040503050406030204" pitchFamily="18" charset="0"/>
                <a:ea typeface="Cambria Math" panose="02040503050406030204" pitchFamily="18" charset="0"/>
              </a:rPr>
              <a:t>θ</a:t>
            </a:r>
            <a:r>
              <a:rPr lang="en-US" dirty="0"/>
              <a:t> and </a:t>
            </a:r>
            <a:r>
              <a:rPr lang="el-GR" i="1" dirty="0">
                <a:latin typeface="Cambria Math" panose="02040503050406030204" pitchFamily="18" charset="0"/>
                <a:ea typeface="Cambria Math" panose="02040503050406030204" pitchFamily="18" charset="0"/>
              </a:rPr>
              <a:t>θ</a:t>
            </a:r>
            <a:r>
              <a:rPr lang="en-US" dirty="0"/>
              <a:t> is no larger than</a:t>
            </a:r>
          </a:p>
          <a:p>
            <a:endParaRPr lang="en-US" dirty="0"/>
          </a:p>
        </p:txBody>
      </p:sp>
      <p:graphicFrame>
        <p:nvGraphicFramePr>
          <p:cNvPr id="5122" name="Object 2"/>
          <p:cNvGraphicFramePr>
            <a:graphicFrameLocks noChangeAspect="1"/>
          </p:cNvGraphicFramePr>
          <p:nvPr>
            <p:extLst>
              <p:ext uri="{D42A27DB-BD31-4B8C-83A1-F6EECF244321}">
                <p14:modId xmlns:p14="http://schemas.microsoft.com/office/powerpoint/2010/main" val="491192292"/>
              </p:ext>
            </p:extLst>
          </p:nvPr>
        </p:nvGraphicFramePr>
        <p:xfrm>
          <a:off x="3873500" y="2043113"/>
          <a:ext cx="3251200" cy="1066800"/>
        </p:xfrm>
        <a:graphic>
          <a:graphicData uri="http://schemas.openxmlformats.org/presentationml/2006/ole">
            <mc:AlternateContent xmlns:mc="http://schemas.openxmlformats.org/markup-compatibility/2006">
              <mc:Choice xmlns:v="urn:schemas-microsoft-com:vml" Requires="v">
                <p:oleObj name="Equation" r:id="rId3" imgW="3251160" imgH="1066680" progId="Equation.DSMT4">
                  <p:embed/>
                </p:oleObj>
              </mc:Choice>
              <mc:Fallback>
                <p:oleObj name="Equation" r:id="rId3" imgW="3251160" imgH="1066680" progId="Equation.DSMT4">
                  <p:embed/>
                  <p:pic>
                    <p:nvPicPr>
                      <p:cNvPr id="0" name="Picture 2"/>
                      <p:cNvPicPr>
                        <a:picLocks noChangeAspect="1" noChangeArrowheads="1"/>
                      </p:cNvPicPr>
                      <p:nvPr/>
                    </p:nvPicPr>
                    <p:blipFill>
                      <a:blip r:embed="rId4"/>
                      <a:srcRect/>
                      <a:stretch>
                        <a:fillRect/>
                      </a:stretch>
                    </p:blipFill>
                    <p:spPr bwMode="auto">
                      <a:xfrm>
                        <a:off x="3873500" y="2043113"/>
                        <a:ext cx="3251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
          <p:cNvGraphicFramePr>
            <a:graphicFrameLocks noChangeAspect="1"/>
          </p:cNvGraphicFramePr>
          <p:nvPr>
            <p:extLst>
              <p:ext uri="{D42A27DB-BD31-4B8C-83A1-F6EECF244321}">
                <p14:modId xmlns:p14="http://schemas.microsoft.com/office/powerpoint/2010/main" val="3838176708"/>
              </p:ext>
            </p:extLst>
          </p:nvPr>
        </p:nvGraphicFramePr>
        <p:xfrm>
          <a:off x="990600" y="3200400"/>
          <a:ext cx="3505200" cy="482600"/>
        </p:xfrm>
        <a:graphic>
          <a:graphicData uri="http://schemas.openxmlformats.org/presentationml/2006/ole">
            <mc:AlternateContent xmlns:mc="http://schemas.openxmlformats.org/markup-compatibility/2006">
              <mc:Choice xmlns:v="urn:schemas-microsoft-com:vml" Requires="v">
                <p:oleObj name="Equation" r:id="rId5" imgW="3504960" imgH="482400" progId="Equation.DSMT4">
                  <p:embed/>
                </p:oleObj>
              </mc:Choice>
              <mc:Fallback>
                <p:oleObj name="Equation" r:id="rId5" imgW="3504960" imgH="482400" progId="Equation.DSMT4">
                  <p:embed/>
                  <p:pic>
                    <p:nvPicPr>
                      <p:cNvPr id="0" name="Picture 3"/>
                      <p:cNvPicPr>
                        <a:picLocks noChangeAspect="1" noChangeArrowheads="1"/>
                      </p:cNvPicPr>
                      <p:nvPr/>
                    </p:nvPicPr>
                    <p:blipFill>
                      <a:blip r:embed="rId6"/>
                      <a:srcRect/>
                      <a:stretch>
                        <a:fillRect/>
                      </a:stretch>
                    </p:blipFill>
                    <p:spPr bwMode="auto">
                      <a:xfrm>
                        <a:off x="990600" y="3200400"/>
                        <a:ext cx="3505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2148211370"/>
              </p:ext>
            </p:extLst>
          </p:nvPr>
        </p:nvGraphicFramePr>
        <p:xfrm>
          <a:off x="5880100" y="4926306"/>
          <a:ext cx="901700" cy="584200"/>
        </p:xfrm>
        <a:graphic>
          <a:graphicData uri="http://schemas.openxmlformats.org/presentationml/2006/ole">
            <mc:AlternateContent xmlns:mc="http://schemas.openxmlformats.org/markup-compatibility/2006">
              <mc:Choice xmlns:v="urn:schemas-microsoft-com:vml" Requires="v">
                <p:oleObj name="Equation" r:id="rId7" imgW="901440" imgH="583920" progId="Equation.DSMT4">
                  <p:embed/>
                </p:oleObj>
              </mc:Choice>
              <mc:Fallback>
                <p:oleObj name="Equation" r:id="rId7" imgW="901440" imgH="583920" progId="Equation.DSMT4">
                  <p:embed/>
                  <p:pic>
                    <p:nvPicPr>
                      <p:cNvPr id="0" name="Picture 4"/>
                      <p:cNvPicPr>
                        <a:picLocks noChangeAspect="1" noChangeArrowheads="1"/>
                      </p:cNvPicPr>
                      <p:nvPr/>
                    </p:nvPicPr>
                    <p:blipFill>
                      <a:blip r:embed="rId8"/>
                      <a:srcRect/>
                      <a:stretch>
                        <a:fillRect/>
                      </a:stretch>
                    </p:blipFill>
                    <p:spPr bwMode="auto">
                      <a:xfrm>
                        <a:off x="5880100" y="4926306"/>
                        <a:ext cx="901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Linearizations of Trigonometric Functions (cont.)</a:t>
            </a:r>
          </a:p>
        </p:txBody>
      </p:sp>
      <p:sp>
        <p:nvSpPr>
          <p:cNvPr id="3" name="Content Placeholder 2"/>
          <p:cNvSpPr>
            <a:spLocks noGrp="1"/>
          </p:cNvSpPr>
          <p:nvPr>
            <p:ph idx="1"/>
          </p:nvPr>
        </p:nvSpPr>
        <p:spPr/>
        <p:txBody>
          <a:bodyPr/>
          <a:lstStyle/>
          <a:p>
            <a:r>
              <a:rPr lang="en-US" dirty="0"/>
              <a:t>So for example, over the interval [−0.1, 0.1], the error in the approximation for sin</a:t>
            </a:r>
            <a:r>
              <a:rPr lang="el-GR" i="1" dirty="0">
                <a:latin typeface="Cambria Math" panose="02040503050406030204" pitchFamily="18" charset="0"/>
                <a:ea typeface="Cambria Math" panose="02040503050406030204" pitchFamily="18" charset="0"/>
              </a:rPr>
              <a:t>θ</a:t>
            </a:r>
            <a:r>
              <a:rPr lang="en-US" dirty="0"/>
              <a:t> is no larger than</a:t>
            </a:r>
          </a:p>
          <a:p>
            <a:r>
              <a:rPr lang="en-US" dirty="0"/>
              <a:t>Figure 4 indicates how closely </a:t>
            </a:r>
          </a:p>
          <a:p>
            <a:pPr>
              <a:spcBef>
                <a:spcPts val="0"/>
              </a:spcBef>
            </a:pPr>
            <a:r>
              <a:rPr lang="en-US" dirty="0"/>
              <a:t>sin</a:t>
            </a:r>
            <a:r>
              <a:rPr lang="el-GR" i="1" dirty="0">
                <a:latin typeface="Cambria Math" panose="02040503050406030204" pitchFamily="18" charset="0"/>
                <a:ea typeface="Cambria Math" panose="02040503050406030204" pitchFamily="18" charset="0"/>
              </a:rPr>
              <a:t>θ</a:t>
            </a:r>
            <a:r>
              <a:rPr lang="en-US" dirty="0"/>
              <a:t> and its linearization </a:t>
            </a:r>
          </a:p>
          <a:p>
            <a:pPr>
              <a:spcBef>
                <a:spcPts val="0"/>
              </a:spcBef>
            </a:pPr>
            <a:r>
              <a:rPr lang="en-US" dirty="0"/>
              <a:t>correspond over small </a:t>
            </a:r>
          </a:p>
          <a:p>
            <a:pPr>
              <a:spcBef>
                <a:spcPts val="0"/>
              </a:spcBef>
            </a:pPr>
            <a:r>
              <a:rPr lang="en-US" dirty="0"/>
              <a:t>intervals centered at 0.</a:t>
            </a:r>
          </a:p>
          <a:p>
            <a:endParaRPr lang="en-US" dirty="0"/>
          </a:p>
        </p:txBody>
      </p:sp>
      <p:graphicFrame>
        <p:nvGraphicFramePr>
          <p:cNvPr id="6147" name="Object 3"/>
          <p:cNvGraphicFramePr>
            <a:graphicFrameLocks noChangeAspect="1"/>
          </p:cNvGraphicFramePr>
          <p:nvPr>
            <p:extLst>
              <p:ext uri="{D42A27DB-BD31-4B8C-83A1-F6EECF244321}">
                <p14:modId xmlns:p14="http://schemas.microsoft.com/office/powerpoint/2010/main" val="3402051312"/>
              </p:ext>
            </p:extLst>
          </p:nvPr>
        </p:nvGraphicFramePr>
        <p:xfrm>
          <a:off x="7239000" y="1743934"/>
          <a:ext cx="1244600" cy="406400"/>
        </p:xfrm>
        <a:graphic>
          <a:graphicData uri="http://schemas.openxmlformats.org/presentationml/2006/ole">
            <mc:AlternateContent xmlns:mc="http://schemas.openxmlformats.org/markup-compatibility/2006">
              <mc:Choice xmlns:v="urn:schemas-microsoft-com:vml" Requires="v">
                <p:oleObj name="Equation" r:id="rId2" imgW="1244520" imgH="406080" progId="Equation.DSMT4">
                  <p:embed/>
                </p:oleObj>
              </mc:Choice>
              <mc:Fallback>
                <p:oleObj name="Equation" r:id="rId2" imgW="1244520" imgH="406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743934"/>
                        <a:ext cx="1244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Group 8"/>
          <p:cNvGrpSpPr/>
          <p:nvPr/>
        </p:nvGrpSpPr>
        <p:grpSpPr>
          <a:xfrm>
            <a:off x="4876800" y="2333214"/>
            <a:ext cx="3810000" cy="3457986"/>
            <a:chOff x="4648200" y="2164080"/>
            <a:chExt cx="4148846" cy="3905026"/>
          </a:xfrm>
        </p:grpSpPr>
        <p:sp>
          <p:nvSpPr>
            <p:cNvPr id="6" name="Rectangle 5"/>
            <p:cNvSpPr/>
            <p:nvPr/>
          </p:nvSpPr>
          <p:spPr>
            <a:xfrm>
              <a:off x="5979660" y="5545886"/>
              <a:ext cx="1370055" cy="523220"/>
            </a:xfrm>
            <a:prstGeom prst="rect">
              <a:avLst/>
            </a:prstGeom>
          </p:spPr>
          <p:txBody>
            <a:bodyPr wrap="none">
              <a:spAutoFit/>
            </a:bodyPr>
            <a:lstStyle/>
            <a:p>
              <a:r>
                <a:rPr lang="en-US" sz="2800" b="1" dirty="0"/>
                <a:t>Figure 4</a:t>
              </a:r>
            </a:p>
          </p:txBody>
        </p:sp>
        <p:pic>
          <p:nvPicPr>
            <p:cNvPr id="8" name="Picture 1"/>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648200" y="2164080"/>
              <a:ext cx="4148846" cy="347472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Differentials</a:t>
            </a:r>
          </a:p>
        </p:txBody>
      </p:sp>
      <p:sp>
        <p:nvSpPr>
          <p:cNvPr id="3" name="Content Placeholder 2"/>
          <p:cNvSpPr>
            <a:spLocks noGrp="1"/>
          </p:cNvSpPr>
          <p:nvPr>
            <p:ph idx="1"/>
          </p:nvPr>
        </p:nvSpPr>
        <p:spPr>
          <a:xfrm>
            <a:off x="457200" y="1280160"/>
            <a:ext cx="8229600" cy="2850011"/>
          </a:xfrm>
          <a:solidFill>
            <a:srgbClr val="FFFFCC"/>
          </a:solidFill>
          <a:ln w="28575">
            <a:solidFill>
              <a:srgbClr val="000000"/>
            </a:solidFill>
          </a:ln>
        </p:spPr>
        <p:txBody>
          <a:bodyPr>
            <a:spAutoFit/>
          </a:bodyPr>
          <a:lstStyle/>
          <a:p>
            <a:r>
              <a:rPr lang="en-US" dirty="0">
                <a:solidFill>
                  <a:srgbClr val="000000"/>
                </a:solidFill>
              </a:rPr>
              <a:t>Given a differentiable function </a:t>
            </a:r>
            <a:r>
              <a:rPr lang="en-US" i="1" dirty="0">
                <a:solidFill>
                  <a:srgbClr val="000000"/>
                </a:solidFill>
              </a:rPr>
              <a:t>y</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the </a:t>
            </a:r>
            <a:r>
              <a:rPr lang="en-US" b="1" dirty="0">
                <a:solidFill>
                  <a:srgbClr val="C00000"/>
                </a:solidFill>
              </a:rPr>
              <a:t>differential </a:t>
            </a:r>
            <a:r>
              <a:rPr lang="en-US" b="1" i="1" dirty="0">
                <a:solidFill>
                  <a:srgbClr val="C00000"/>
                </a:solidFill>
              </a:rPr>
              <a:t>dx</a:t>
            </a:r>
            <a:r>
              <a:rPr lang="en-US" dirty="0">
                <a:solidFill>
                  <a:srgbClr val="000000"/>
                </a:solidFill>
              </a:rPr>
              <a:t> is defined to be an independent variable and the </a:t>
            </a:r>
            <a:r>
              <a:rPr lang="en-US" b="1" dirty="0">
                <a:solidFill>
                  <a:srgbClr val="C00000"/>
                </a:solidFill>
              </a:rPr>
              <a:t>differential </a:t>
            </a:r>
            <a:r>
              <a:rPr lang="en-US" b="1" i="1" dirty="0">
                <a:solidFill>
                  <a:srgbClr val="C00000"/>
                </a:solidFill>
              </a:rPr>
              <a:t>dy</a:t>
            </a:r>
            <a:r>
              <a:rPr lang="en-US" dirty="0">
                <a:solidFill>
                  <a:srgbClr val="000000"/>
                </a:solidFill>
              </a:rPr>
              <a:t> is a dependent variable defined by</a:t>
            </a:r>
          </a:p>
          <a:p>
            <a:endParaRPr lang="en-US" dirty="0">
              <a:solidFill>
                <a:srgbClr val="000000"/>
              </a:solidFill>
            </a:endParaRPr>
          </a:p>
          <a:p>
            <a:r>
              <a:rPr lang="en-US" dirty="0">
                <a:solidFill>
                  <a:srgbClr val="000000"/>
                </a:solidFill>
              </a:rPr>
              <a:t>That is, </a:t>
            </a:r>
            <a:r>
              <a:rPr lang="en-US" i="1" dirty="0">
                <a:solidFill>
                  <a:srgbClr val="000000"/>
                </a:solidFill>
              </a:rPr>
              <a:t>dx</a:t>
            </a:r>
            <a:r>
              <a:rPr lang="en-US" dirty="0">
                <a:solidFill>
                  <a:srgbClr val="000000"/>
                </a:solidFill>
              </a:rPr>
              <a:t> can take on any real number value, while the value of </a:t>
            </a:r>
            <a:r>
              <a:rPr lang="en-US" i="1" dirty="0">
                <a:solidFill>
                  <a:srgbClr val="000000"/>
                </a:solidFill>
              </a:rPr>
              <a:t>dy</a:t>
            </a:r>
            <a:r>
              <a:rPr lang="en-US" dirty="0">
                <a:solidFill>
                  <a:srgbClr val="000000"/>
                </a:solidFill>
              </a:rPr>
              <a:t> depends on the values of </a:t>
            </a:r>
            <a:r>
              <a:rPr lang="en-US" i="1" dirty="0">
                <a:solidFill>
                  <a:srgbClr val="000000"/>
                </a:solidFill>
              </a:rPr>
              <a:t>f </a:t>
            </a:r>
            <a:r>
              <a:rPr lang="en-US" dirty="0">
                <a:solidFill>
                  <a:srgbClr val="000000"/>
                </a:solidFill>
              </a:rPr>
              <a:t>’(</a:t>
            </a:r>
            <a:r>
              <a:rPr lang="en-US" i="1" dirty="0">
                <a:solidFill>
                  <a:srgbClr val="000000"/>
                </a:solidFill>
              </a:rPr>
              <a:t>x</a:t>
            </a:r>
            <a:r>
              <a:rPr lang="en-US" dirty="0">
                <a:solidFill>
                  <a:srgbClr val="000000"/>
                </a:solidFill>
              </a:rPr>
              <a:t>) and </a:t>
            </a:r>
            <a:r>
              <a:rPr lang="en-US" i="1" dirty="0">
                <a:solidFill>
                  <a:srgbClr val="000000"/>
                </a:solidFill>
              </a:rPr>
              <a:t>dx</a:t>
            </a:r>
            <a:r>
              <a:rPr lang="en-US" dirty="0">
                <a:solidFill>
                  <a:srgbClr val="000000"/>
                </a:solidFill>
              </a:rPr>
              <a:t>.</a:t>
            </a:r>
          </a:p>
        </p:txBody>
      </p:sp>
      <p:graphicFrame>
        <p:nvGraphicFramePr>
          <p:cNvPr id="8194" name="Object 2"/>
          <p:cNvGraphicFramePr>
            <a:graphicFrameLocks noChangeAspect="1"/>
          </p:cNvGraphicFramePr>
          <p:nvPr>
            <p:extLst>
              <p:ext uri="{D42A27DB-BD31-4B8C-83A1-F6EECF244321}">
                <p14:modId xmlns:p14="http://schemas.microsoft.com/office/powerpoint/2010/main" val="2565257018"/>
              </p:ext>
            </p:extLst>
          </p:nvPr>
        </p:nvGraphicFramePr>
        <p:xfrm>
          <a:off x="3276600" y="2705165"/>
          <a:ext cx="1930400" cy="469900"/>
        </p:xfrm>
        <a:graphic>
          <a:graphicData uri="http://schemas.openxmlformats.org/presentationml/2006/ole">
            <mc:AlternateContent xmlns:mc="http://schemas.openxmlformats.org/markup-compatibility/2006">
              <mc:Choice xmlns:v="urn:schemas-microsoft-com:vml" Requires="v">
                <p:oleObj name="Equation" r:id="rId2" imgW="1930320" imgH="469800" progId="Equation.DSMT4">
                  <p:embed/>
                </p:oleObj>
              </mc:Choice>
              <mc:Fallback>
                <p:oleObj name="Equation" r:id="rId2" imgW="193032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705165"/>
                        <a:ext cx="193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Finding Values of Differentials </a:t>
            </a:r>
          </a:p>
        </p:txBody>
      </p:sp>
      <p:sp>
        <p:nvSpPr>
          <p:cNvPr id="3" name="Content Placeholder 2"/>
          <p:cNvSpPr>
            <a:spLocks noGrp="1"/>
          </p:cNvSpPr>
          <p:nvPr>
            <p:ph idx="1"/>
          </p:nvPr>
        </p:nvSpPr>
        <p:spPr>
          <a:xfrm>
            <a:off x="457200" y="990600"/>
            <a:ext cx="8229600" cy="5023033"/>
          </a:xfrm>
        </p:spPr>
        <p:txBody>
          <a:bodyPr/>
          <a:lstStyle/>
          <a:p>
            <a:pPr>
              <a:tabLst>
                <a:tab pos="465138" algn="l"/>
              </a:tabLst>
            </a:pPr>
            <a:r>
              <a:rPr lang="en-US" dirty="0"/>
              <a:t>Determine the requested values of the differentials.</a:t>
            </a:r>
          </a:p>
          <a:p>
            <a:pPr>
              <a:tabLst>
                <a:tab pos="465138" algn="l"/>
              </a:tabLst>
            </a:pPr>
            <a:r>
              <a:rPr lang="en-US" b="1" dirty="0"/>
              <a:t>a.	</a:t>
            </a:r>
            <a:r>
              <a:rPr lang="en-US" dirty="0"/>
              <a:t>Find </a:t>
            </a:r>
            <a:r>
              <a:rPr lang="en-US" i="1" dirty="0">
                <a:solidFill>
                  <a:srgbClr val="0000FF"/>
                </a:solidFill>
              </a:rPr>
              <a:t>dy</a:t>
            </a:r>
            <a:r>
              <a:rPr lang="en-US" dirty="0"/>
              <a:t> if                           when </a:t>
            </a:r>
            <a:r>
              <a:rPr lang="en-US" i="1" dirty="0"/>
              <a:t>x</a:t>
            </a:r>
            <a:r>
              <a:rPr lang="en-US" dirty="0"/>
              <a:t> = 8 and</a:t>
            </a:r>
          </a:p>
          <a:p>
            <a:pPr>
              <a:tabLst>
                <a:tab pos="465138" algn="l"/>
              </a:tabLst>
            </a:pPr>
            <a:r>
              <a:rPr lang="en-US" b="1" dirty="0"/>
              <a:t>b.	</a:t>
            </a:r>
            <a:r>
              <a:rPr lang="en-US" dirty="0"/>
              <a:t>Find                if </a:t>
            </a:r>
            <a:r>
              <a:rPr lang="el-GR" i="1" dirty="0">
                <a:latin typeface="Cambria Math" panose="02040503050406030204" pitchFamily="18" charset="0"/>
                <a:ea typeface="Cambria Math" panose="02040503050406030204" pitchFamily="18" charset="0"/>
              </a:rPr>
              <a:t>θ</a:t>
            </a:r>
            <a:r>
              <a:rPr lang="en-US" dirty="0"/>
              <a:t> = 0 and </a:t>
            </a:r>
            <a:r>
              <a:rPr lang="en-US" i="1" dirty="0"/>
              <a:t>d</a:t>
            </a:r>
            <a:r>
              <a:rPr lang="el-GR" i="1" dirty="0">
                <a:latin typeface="Cambria Math" panose="02040503050406030204" pitchFamily="18" charset="0"/>
                <a:ea typeface="Cambria Math" panose="02040503050406030204" pitchFamily="18" charset="0"/>
              </a:rPr>
              <a:t>θ</a:t>
            </a:r>
            <a:r>
              <a:rPr lang="en-US" dirty="0"/>
              <a:t> = 0.05. 	</a:t>
            </a:r>
          </a:p>
          <a:p>
            <a:pPr>
              <a:tabLst>
                <a:tab pos="465138" algn="l"/>
              </a:tabLst>
            </a:pPr>
            <a:r>
              <a:rPr lang="en-US" b="1" dirty="0"/>
              <a:t>Solution</a:t>
            </a:r>
          </a:p>
          <a:p>
            <a:pPr>
              <a:lnSpc>
                <a:spcPct val="200000"/>
              </a:lnSpc>
              <a:tabLst>
                <a:tab pos="465138" algn="l"/>
              </a:tabLst>
            </a:pPr>
            <a:r>
              <a:rPr lang="en-US" dirty="0"/>
              <a:t> </a:t>
            </a:r>
          </a:p>
          <a:p>
            <a:pPr marL="465138" indent="-465138">
              <a:tabLst>
                <a:tab pos="465138" algn="l"/>
              </a:tabLst>
            </a:pPr>
            <a:r>
              <a:rPr lang="en-US" dirty="0"/>
              <a:t>	Substituting </a:t>
            </a:r>
            <a:r>
              <a:rPr lang="en-US" i="1" dirty="0"/>
              <a:t>x</a:t>
            </a:r>
            <a:r>
              <a:rPr lang="en-US" dirty="0"/>
              <a:t> = 8 and               we calculate the value of the differential as follows.</a:t>
            </a:r>
          </a:p>
        </p:txBody>
      </p:sp>
      <p:graphicFrame>
        <p:nvGraphicFramePr>
          <p:cNvPr id="9218" name="Object 2"/>
          <p:cNvGraphicFramePr>
            <a:graphicFrameLocks noChangeAspect="1"/>
          </p:cNvGraphicFramePr>
          <p:nvPr>
            <p:extLst>
              <p:ext uri="{D42A27DB-BD31-4B8C-83A1-F6EECF244321}">
                <p14:modId xmlns:p14="http://schemas.microsoft.com/office/powerpoint/2010/main" val="2204258241"/>
              </p:ext>
            </p:extLst>
          </p:nvPr>
        </p:nvGraphicFramePr>
        <p:xfrm>
          <a:off x="2438400" y="1516563"/>
          <a:ext cx="1993900" cy="457200"/>
        </p:xfrm>
        <a:graphic>
          <a:graphicData uri="http://schemas.openxmlformats.org/presentationml/2006/ole">
            <mc:AlternateContent xmlns:mc="http://schemas.openxmlformats.org/markup-compatibility/2006">
              <mc:Choice xmlns:v="urn:schemas-microsoft-com:vml" Requires="v">
                <p:oleObj name="Equation" r:id="rId2" imgW="1993680" imgH="457200" progId="Equation.DSMT4">
                  <p:embed/>
                </p:oleObj>
              </mc:Choice>
              <mc:Fallback>
                <p:oleObj name="Equation" r:id="rId2" imgW="199368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516563"/>
                        <a:ext cx="199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3"/>
          <p:cNvGraphicFramePr>
            <a:graphicFrameLocks noChangeAspect="1"/>
          </p:cNvGraphicFramePr>
          <p:nvPr>
            <p:extLst>
              <p:ext uri="{D42A27DB-BD31-4B8C-83A1-F6EECF244321}">
                <p14:modId xmlns:p14="http://schemas.microsoft.com/office/powerpoint/2010/main" val="526065310"/>
              </p:ext>
            </p:extLst>
          </p:nvPr>
        </p:nvGraphicFramePr>
        <p:xfrm>
          <a:off x="6781800" y="1547108"/>
          <a:ext cx="1079500" cy="444500"/>
        </p:xfrm>
        <a:graphic>
          <a:graphicData uri="http://schemas.openxmlformats.org/presentationml/2006/ole">
            <mc:AlternateContent xmlns:mc="http://schemas.openxmlformats.org/markup-compatibility/2006">
              <mc:Choice xmlns:v="urn:schemas-microsoft-com:vml" Requires="v">
                <p:oleObj name="Equation" r:id="rId4" imgW="1079280" imgH="444240" progId="Equation.DSMT4">
                  <p:embed/>
                </p:oleObj>
              </mc:Choice>
              <mc:Fallback>
                <p:oleObj name="Equation" r:id="rId4" imgW="107928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547108"/>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3460578973"/>
              </p:ext>
            </p:extLst>
          </p:nvPr>
        </p:nvGraphicFramePr>
        <p:xfrm>
          <a:off x="1676400" y="2062021"/>
          <a:ext cx="1168400" cy="482600"/>
        </p:xfrm>
        <a:graphic>
          <a:graphicData uri="http://schemas.openxmlformats.org/presentationml/2006/ole">
            <mc:AlternateContent xmlns:mc="http://schemas.openxmlformats.org/markup-compatibility/2006">
              <mc:Choice xmlns:v="urn:schemas-microsoft-com:vml" Requires="v">
                <p:oleObj name="Equation" r:id="rId6" imgW="1168200" imgH="482400" progId="Equation.DSMT4">
                  <p:embed/>
                </p:oleObj>
              </mc:Choice>
              <mc:Fallback>
                <p:oleObj name="Equation" r:id="rId6" imgW="1168200" imgH="482400" progId="Equation.DSMT4">
                  <p:embed/>
                  <p:pic>
                    <p:nvPicPr>
                      <p:cNvPr id="0" name="Picture 4"/>
                      <p:cNvPicPr>
                        <a:picLocks noChangeAspect="1" noChangeArrowheads="1"/>
                      </p:cNvPicPr>
                      <p:nvPr/>
                    </p:nvPicPr>
                    <p:blipFill>
                      <a:blip r:embed="rId7"/>
                      <a:srcRect/>
                      <a:stretch>
                        <a:fillRect/>
                      </a:stretch>
                    </p:blipFill>
                    <p:spPr bwMode="auto">
                      <a:xfrm>
                        <a:off x="1676400" y="2062021"/>
                        <a:ext cx="1168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4220824077"/>
              </p:ext>
            </p:extLst>
          </p:nvPr>
        </p:nvGraphicFramePr>
        <p:xfrm>
          <a:off x="495640" y="3053898"/>
          <a:ext cx="3187700" cy="939800"/>
        </p:xfrm>
        <a:graphic>
          <a:graphicData uri="http://schemas.openxmlformats.org/presentationml/2006/ole">
            <mc:AlternateContent xmlns:mc="http://schemas.openxmlformats.org/markup-compatibility/2006">
              <mc:Choice xmlns:v="urn:schemas-microsoft-com:vml" Requires="v">
                <p:oleObj name="Equation" r:id="rId8" imgW="3187440" imgH="939600" progId="Equation.DSMT4">
                  <p:embed/>
                </p:oleObj>
              </mc:Choice>
              <mc:Fallback>
                <p:oleObj name="Equation" r:id="rId8" imgW="3187440" imgH="939600" progId="Equation.DSMT4">
                  <p:embed/>
                  <p:pic>
                    <p:nvPicPr>
                      <p:cNvPr id="0" name="Picture 5"/>
                      <p:cNvPicPr>
                        <a:picLocks noChangeAspect="1" noChangeArrowheads="1"/>
                      </p:cNvPicPr>
                      <p:nvPr/>
                    </p:nvPicPr>
                    <p:blipFill>
                      <a:blip r:embed="rId9"/>
                      <a:srcRect/>
                      <a:stretch>
                        <a:fillRect/>
                      </a:stretch>
                    </p:blipFill>
                    <p:spPr bwMode="auto">
                      <a:xfrm>
                        <a:off x="495640" y="3053898"/>
                        <a:ext cx="3187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1729176340"/>
              </p:ext>
            </p:extLst>
          </p:nvPr>
        </p:nvGraphicFramePr>
        <p:xfrm>
          <a:off x="4183886" y="4029403"/>
          <a:ext cx="1092200" cy="444500"/>
        </p:xfrm>
        <a:graphic>
          <a:graphicData uri="http://schemas.openxmlformats.org/presentationml/2006/ole">
            <mc:AlternateContent xmlns:mc="http://schemas.openxmlformats.org/markup-compatibility/2006">
              <mc:Choice xmlns:v="urn:schemas-microsoft-com:vml" Requires="v">
                <p:oleObj name="Equation" r:id="rId10" imgW="1091880" imgH="444240" progId="Equation.DSMT4">
                  <p:embed/>
                </p:oleObj>
              </mc:Choice>
              <mc:Fallback>
                <p:oleObj name="Equation" r:id="rId10" imgW="1091880" imgH="4442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83886" y="4029403"/>
                        <a:ext cx="1092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extLst>
              <p:ext uri="{D42A27DB-BD31-4B8C-83A1-F6EECF244321}">
                <p14:modId xmlns:p14="http://schemas.microsoft.com/office/powerpoint/2010/main" val="536195732"/>
              </p:ext>
            </p:extLst>
          </p:nvPr>
        </p:nvGraphicFramePr>
        <p:xfrm>
          <a:off x="2037586" y="5073833"/>
          <a:ext cx="3238500" cy="939800"/>
        </p:xfrm>
        <a:graphic>
          <a:graphicData uri="http://schemas.openxmlformats.org/presentationml/2006/ole">
            <mc:AlternateContent xmlns:mc="http://schemas.openxmlformats.org/markup-compatibility/2006">
              <mc:Choice xmlns:v="urn:schemas-microsoft-com:vml" Requires="v">
                <p:oleObj name="Equation" r:id="rId12" imgW="3238200" imgH="939600" progId="Equation.DSMT4">
                  <p:embed/>
                </p:oleObj>
              </mc:Choice>
              <mc:Fallback>
                <p:oleObj name="Equation" r:id="rId12" imgW="3238200" imgH="939600" progId="Equation.DSMT4">
                  <p:embed/>
                  <p:pic>
                    <p:nvPicPr>
                      <p:cNvPr id="0" name="Picture 7"/>
                      <p:cNvPicPr>
                        <a:picLocks noChangeAspect="1" noChangeArrowheads="1"/>
                      </p:cNvPicPr>
                      <p:nvPr/>
                    </p:nvPicPr>
                    <p:blipFill>
                      <a:blip r:embed="rId13"/>
                      <a:srcRect/>
                      <a:stretch>
                        <a:fillRect/>
                      </a:stretch>
                    </p:blipFill>
                    <p:spPr bwMode="auto">
                      <a:xfrm>
                        <a:off x="2037586" y="5073833"/>
                        <a:ext cx="3238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extLst>
              <p:ext uri="{D42A27DB-BD31-4B8C-83A1-F6EECF244321}">
                <p14:modId xmlns:p14="http://schemas.microsoft.com/office/powerpoint/2010/main" val="566982954"/>
              </p:ext>
            </p:extLst>
          </p:nvPr>
        </p:nvGraphicFramePr>
        <p:xfrm>
          <a:off x="5391653" y="5124633"/>
          <a:ext cx="711200" cy="838200"/>
        </p:xfrm>
        <a:graphic>
          <a:graphicData uri="http://schemas.openxmlformats.org/presentationml/2006/ole">
            <mc:AlternateContent xmlns:mc="http://schemas.openxmlformats.org/markup-compatibility/2006">
              <mc:Choice xmlns:v="urn:schemas-microsoft-com:vml" Requires="v">
                <p:oleObj name="Equation" r:id="rId14" imgW="711000" imgH="838080" progId="Equation.DSMT4">
                  <p:embed/>
                </p:oleObj>
              </mc:Choice>
              <mc:Fallback>
                <p:oleObj name="Equation" r:id="rId14" imgW="711000" imgH="8380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1653" y="5124633"/>
                        <a:ext cx="71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extLst>
              <p:ext uri="{D42A27DB-BD31-4B8C-83A1-F6EECF244321}">
                <p14:modId xmlns:p14="http://schemas.microsoft.com/office/powerpoint/2010/main" val="2982021216"/>
              </p:ext>
            </p:extLst>
          </p:nvPr>
        </p:nvGraphicFramePr>
        <p:xfrm>
          <a:off x="6248790" y="5124633"/>
          <a:ext cx="698500" cy="838200"/>
        </p:xfrm>
        <a:graphic>
          <a:graphicData uri="http://schemas.openxmlformats.org/presentationml/2006/ole">
            <mc:AlternateContent xmlns:mc="http://schemas.openxmlformats.org/markup-compatibility/2006">
              <mc:Choice xmlns:v="urn:schemas-microsoft-com:vml" Requires="v">
                <p:oleObj name="Equation" r:id="rId16" imgW="698400" imgH="838080" progId="Equation.DSMT4">
                  <p:embed/>
                </p:oleObj>
              </mc:Choice>
              <mc:Fallback>
                <p:oleObj name="Equation" r:id="rId16" imgW="698400" imgH="8380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8790" y="5124633"/>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711</Words>
  <Application>Microsoft Office PowerPoint</Application>
  <PresentationFormat>On-screen Show (4:3)</PresentationFormat>
  <Paragraphs>53</Paragraphs>
  <Slides>13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Euclid Symbol</vt:lpstr>
      <vt:lpstr>Calibri</vt:lpstr>
      <vt:lpstr>Cambria Math</vt:lpstr>
      <vt:lpstr>Office Theme</vt:lpstr>
      <vt:lpstr>Equation</vt:lpstr>
      <vt:lpstr>Section 3.9</vt:lpstr>
      <vt:lpstr>Definition: Linear Approximation</vt:lpstr>
      <vt:lpstr>Example 1: Finding the Linearization of a Function </vt:lpstr>
      <vt:lpstr>Example 1: Finding the Linearization of a Function (cont.)</vt:lpstr>
      <vt:lpstr>Example 1: Finding the Linearization of a Function (cont.)</vt:lpstr>
      <vt:lpstr>Example 2: Finding Linearizations of Trigonometric Functions </vt:lpstr>
      <vt:lpstr>Example 2: Finding Linearizations of Trigonometric Functions (cont.)</vt:lpstr>
      <vt:lpstr>Definition: Differentials</vt:lpstr>
      <vt:lpstr>Example 3: Finding Values of Differentials </vt:lpstr>
      <vt:lpstr>Example 3: Finding Values of Differentials  (cont.)</vt:lpstr>
      <vt:lpstr>Example 4: Estimating Propagated Error and Percentage Error</vt:lpstr>
      <vt:lpstr>Example 4: Estimating Propagated Error and Percentage Error (cont.)</vt:lpstr>
      <vt:lpstr>Example 4: Estimating Propagated Error and Percentage Error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43</cp:revision>
  <dcterms:created xsi:type="dcterms:W3CDTF">2013-04-26T14:43:13Z</dcterms:created>
  <dcterms:modified xsi:type="dcterms:W3CDTF">2023-04-11T12:12:34Z</dcterms:modified>
</cp:coreProperties>
</file>