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93" r:id="rId3"/>
    <p:sldId id="294" r:id="rId4"/>
    <p:sldId id="259" r:id="rId5"/>
    <p:sldId id="261" r:id="rId6"/>
    <p:sldId id="262" r:id="rId7"/>
    <p:sldId id="295" r:id="rId8"/>
    <p:sldId id="296" r:id="rId9"/>
    <p:sldId id="264" r:id="rId10"/>
    <p:sldId id="265" r:id="rId11"/>
    <p:sldId id="267" r:id="rId12"/>
    <p:sldId id="268" r:id="rId13"/>
    <p:sldId id="303" r:id="rId14"/>
    <p:sldId id="307" r:id="rId15"/>
    <p:sldId id="298" r:id="rId16"/>
    <p:sldId id="302" r:id="rId17"/>
    <p:sldId id="271" r:id="rId18"/>
    <p:sldId id="273" r:id="rId19"/>
    <p:sldId id="274" r:id="rId20"/>
    <p:sldId id="275" r:id="rId21"/>
    <p:sldId id="276" r:id="rId22"/>
    <p:sldId id="299" r:id="rId23"/>
    <p:sldId id="277" r:id="rId24"/>
    <p:sldId id="278" r:id="rId25"/>
    <p:sldId id="279" r:id="rId26"/>
    <p:sldId id="280" r:id="rId27"/>
    <p:sldId id="304" r:id="rId28"/>
    <p:sldId id="281" r:id="rId29"/>
    <p:sldId id="282" r:id="rId30"/>
    <p:sldId id="305" r:id="rId31"/>
    <p:sldId id="308" r:id="rId32"/>
    <p:sldId id="285" r:id="rId33"/>
    <p:sldId id="286" r:id="rId34"/>
    <p:sldId id="306" r:id="rId35"/>
    <p:sldId id="309" r:id="rId36"/>
    <p:sldId id="288" r:id="rId37"/>
    <p:sldId id="289" r:id="rId38"/>
    <p:sldId id="290" r:id="rId39"/>
    <p:sldId id="291" r:id="rId40"/>
    <p:sldId id="292" r:id="rId41"/>
  </p:sldIdLst>
  <p:sldSz cx="9144000" cy="6858000" type="screen4x3"/>
  <p:notesSz cx="6858000" cy="9144000"/>
  <p:embeddedFontLst>
    <p:embeddedFont>
      <p:font typeface="Calibri" panose="020F0502020204030204" pitchFamily="34"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 Hendrix" initials="RH"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CC"/>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89" autoAdjust="0"/>
    <p:restoredTop sz="94660"/>
  </p:normalViewPr>
  <p:slideViewPr>
    <p:cSldViewPr>
      <p:cViewPr varScale="1">
        <p:scale>
          <a:sx n="67" d="100"/>
          <a:sy n="67" d="100"/>
        </p:scale>
        <p:origin x="768" y="6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wmf"/><Relationship Id="rId7" Type="http://schemas.openxmlformats.org/officeDocument/2006/relationships/image" Target="../media/image17.wmf"/><Relationship Id="rId2" Type="http://schemas.openxmlformats.org/officeDocument/2006/relationships/oleObject" Target="../embeddings/oleObject11.bin"/><Relationship Id="rId1" Type="http://schemas.openxmlformats.org/officeDocument/2006/relationships/slideLayout" Target="../slideLayouts/slideLayout2.xml"/><Relationship Id="rId6" Type="http://schemas.openxmlformats.org/officeDocument/2006/relationships/oleObject" Target="../embeddings/oleObject13.bin"/><Relationship Id="rId5" Type="http://schemas.openxmlformats.org/officeDocument/2006/relationships/image" Target="../media/image16.wmf"/><Relationship Id="rId4"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4.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15.bin"/><Relationship Id="rId1" Type="http://schemas.openxmlformats.org/officeDocument/2006/relationships/slideLayout" Target="../slideLayouts/slideLayout2.xml"/><Relationship Id="rId5" Type="http://schemas.openxmlformats.org/officeDocument/2006/relationships/image" Target="../media/image22.wmf"/><Relationship Id="rId4" Type="http://schemas.openxmlformats.org/officeDocument/2006/relationships/oleObject" Target="../embeddings/oleObject16.bin"/></Relationships>
</file>

<file path=ppt/slides/_rels/slide15.x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25.wmf"/><Relationship Id="rId2" Type="http://schemas.openxmlformats.org/officeDocument/2006/relationships/oleObject" Target="../embeddings/oleObject17.bin"/><Relationship Id="rId1" Type="http://schemas.openxmlformats.org/officeDocument/2006/relationships/slideLayout" Target="../slideLayouts/slideLayout2.xml"/><Relationship Id="rId6" Type="http://schemas.openxmlformats.org/officeDocument/2006/relationships/oleObject" Target="../embeddings/oleObject19.bin"/><Relationship Id="rId5" Type="http://schemas.openxmlformats.org/officeDocument/2006/relationships/image" Target="../media/image24.wmf"/><Relationship Id="rId4" Type="http://schemas.openxmlformats.org/officeDocument/2006/relationships/oleObject" Target="../embeddings/oleObject18.bin"/></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image" Target="../media/image27.wmf"/><Relationship Id="rId7" Type="http://schemas.openxmlformats.org/officeDocument/2006/relationships/image" Target="../media/image29.wmf"/><Relationship Id="rId2" Type="http://schemas.openxmlformats.org/officeDocument/2006/relationships/oleObject" Target="../embeddings/oleObject20.bin"/><Relationship Id="rId1" Type="http://schemas.openxmlformats.org/officeDocument/2006/relationships/slideLayout" Target="../slideLayouts/slideLayout2.xml"/><Relationship Id="rId6" Type="http://schemas.openxmlformats.org/officeDocument/2006/relationships/oleObject" Target="../embeddings/oleObject22.bin"/><Relationship Id="rId5" Type="http://schemas.openxmlformats.org/officeDocument/2006/relationships/image" Target="../media/image28.wmf"/><Relationship Id="rId4" Type="http://schemas.openxmlformats.org/officeDocument/2006/relationships/oleObject" Target="../embeddings/oleObject21.bin"/><Relationship Id="rId9" Type="http://schemas.openxmlformats.org/officeDocument/2006/relationships/image" Target="../media/image30.wmf"/></Relationships>
</file>

<file path=ppt/slides/_rels/slide19.x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33.wmf"/><Relationship Id="rId2" Type="http://schemas.openxmlformats.org/officeDocument/2006/relationships/oleObject" Target="../embeddings/oleObject24.bin"/><Relationship Id="rId1" Type="http://schemas.openxmlformats.org/officeDocument/2006/relationships/slideLayout" Target="../slideLayouts/slideLayout2.xml"/><Relationship Id="rId6" Type="http://schemas.openxmlformats.org/officeDocument/2006/relationships/oleObject" Target="../embeddings/oleObject26.bin"/><Relationship Id="rId5" Type="http://schemas.openxmlformats.org/officeDocument/2006/relationships/image" Target="../media/image32.wmf"/><Relationship Id="rId4" Type="http://schemas.openxmlformats.org/officeDocument/2006/relationships/oleObject" Target="../embeddings/oleObject25.bin"/></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27.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wmf"/><Relationship Id="rId7" Type="http://schemas.openxmlformats.org/officeDocument/2006/relationships/image" Target="../media/image37.wmf"/><Relationship Id="rId2" Type="http://schemas.openxmlformats.org/officeDocument/2006/relationships/oleObject" Target="../embeddings/oleObject28.bin"/><Relationship Id="rId1" Type="http://schemas.openxmlformats.org/officeDocument/2006/relationships/slideLayout" Target="../slideLayouts/slideLayout2.xml"/><Relationship Id="rId6" Type="http://schemas.openxmlformats.org/officeDocument/2006/relationships/oleObject" Target="../embeddings/oleObject30.bin"/><Relationship Id="rId5" Type="http://schemas.openxmlformats.org/officeDocument/2006/relationships/image" Target="../media/image36.wmf"/><Relationship Id="rId4" Type="http://schemas.openxmlformats.org/officeDocument/2006/relationships/oleObject" Target="../embeddings/oleObject29.bin"/></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image" Target="../media/image39.wmf"/><Relationship Id="rId7" Type="http://schemas.openxmlformats.org/officeDocument/2006/relationships/image" Target="../media/image41.wmf"/><Relationship Id="rId2" Type="http://schemas.openxmlformats.org/officeDocument/2006/relationships/oleObject" Target="../embeddings/oleObject31.bin"/><Relationship Id="rId1" Type="http://schemas.openxmlformats.org/officeDocument/2006/relationships/slideLayout" Target="../slideLayouts/slideLayout2.xml"/><Relationship Id="rId6" Type="http://schemas.openxmlformats.org/officeDocument/2006/relationships/oleObject" Target="../embeddings/oleObject33.bin"/><Relationship Id="rId5" Type="http://schemas.openxmlformats.org/officeDocument/2006/relationships/image" Target="../media/image40.wmf"/><Relationship Id="rId4" Type="http://schemas.openxmlformats.org/officeDocument/2006/relationships/oleObject" Target="../embeddings/oleObject32.bin"/><Relationship Id="rId9" Type="http://schemas.openxmlformats.org/officeDocument/2006/relationships/image" Target="../media/image42.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image" Target="../media/image43.wmf"/><Relationship Id="rId7" Type="http://schemas.openxmlformats.org/officeDocument/2006/relationships/image" Target="../media/image45.wmf"/><Relationship Id="rId2" Type="http://schemas.openxmlformats.org/officeDocument/2006/relationships/oleObject" Target="../embeddings/oleObject35.bin"/><Relationship Id="rId1" Type="http://schemas.openxmlformats.org/officeDocument/2006/relationships/slideLayout" Target="../slideLayouts/slideLayout2.xml"/><Relationship Id="rId6" Type="http://schemas.openxmlformats.org/officeDocument/2006/relationships/oleObject" Target="../embeddings/oleObject37.bin"/><Relationship Id="rId5" Type="http://schemas.openxmlformats.org/officeDocument/2006/relationships/image" Target="../media/image44.wmf"/><Relationship Id="rId4" Type="http://schemas.openxmlformats.org/officeDocument/2006/relationships/oleObject" Target="../embeddings/oleObject36.bin"/><Relationship Id="rId9" Type="http://schemas.openxmlformats.org/officeDocument/2006/relationships/image" Target="../media/image46.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image" Target="../media/image47.wmf"/><Relationship Id="rId7" Type="http://schemas.openxmlformats.org/officeDocument/2006/relationships/image" Target="../media/image49.wmf"/><Relationship Id="rId2" Type="http://schemas.openxmlformats.org/officeDocument/2006/relationships/oleObject" Target="../embeddings/oleObject39.bin"/><Relationship Id="rId1" Type="http://schemas.openxmlformats.org/officeDocument/2006/relationships/slideLayout" Target="../slideLayouts/slideLayout2.xml"/><Relationship Id="rId6" Type="http://schemas.openxmlformats.org/officeDocument/2006/relationships/oleObject" Target="../embeddings/oleObject41.bin"/><Relationship Id="rId11" Type="http://schemas.openxmlformats.org/officeDocument/2006/relationships/image" Target="../media/image51.wmf"/><Relationship Id="rId5" Type="http://schemas.openxmlformats.org/officeDocument/2006/relationships/image" Target="../media/image48.wmf"/><Relationship Id="rId10" Type="http://schemas.openxmlformats.org/officeDocument/2006/relationships/oleObject" Target="../embeddings/oleObject43.bin"/><Relationship Id="rId4" Type="http://schemas.openxmlformats.org/officeDocument/2006/relationships/oleObject" Target="../embeddings/oleObject40.bin"/><Relationship Id="rId9" Type="http://schemas.openxmlformats.org/officeDocument/2006/relationships/image" Target="../media/image50.wmf"/></Relationships>
</file>

<file path=ppt/slides/_rels/slide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image" Target="../media/image53.wmf"/><Relationship Id="rId7" Type="http://schemas.openxmlformats.org/officeDocument/2006/relationships/image" Target="../media/image55.wmf"/><Relationship Id="rId2" Type="http://schemas.openxmlformats.org/officeDocument/2006/relationships/oleObject" Target="../embeddings/oleObject44.bin"/><Relationship Id="rId1" Type="http://schemas.openxmlformats.org/officeDocument/2006/relationships/slideLayout" Target="../slideLayouts/slideLayout2.xml"/><Relationship Id="rId6" Type="http://schemas.openxmlformats.org/officeDocument/2006/relationships/oleObject" Target="../embeddings/oleObject46.bin"/><Relationship Id="rId5" Type="http://schemas.openxmlformats.org/officeDocument/2006/relationships/image" Target="../media/image54.wmf"/><Relationship Id="rId4" Type="http://schemas.openxmlformats.org/officeDocument/2006/relationships/oleObject" Target="../embeddings/oleObject45.bin"/><Relationship Id="rId9" Type="http://schemas.openxmlformats.org/officeDocument/2006/relationships/image" Target="../media/image56.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oleObject" Target="../embeddings/oleObject48.bin"/><Relationship Id="rId1" Type="http://schemas.openxmlformats.org/officeDocument/2006/relationships/slideLayout" Target="../slideLayouts/slideLayout2.xml"/><Relationship Id="rId5" Type="http://schemas.openxmlformats.org/officeDocument/2006/relationships/image" Target="../media/image58.wmf"/><Relationship Id="rId4" Type="http://schemas.openxmlformats.org/officeDocument/2006/relationships/oleObject" Target="../embeddings/oleObject49.bin"/></Relationships>
</file>

<file path=ppt/slides/_rels/slide33.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oleObject" Target="../embeddings/oleObject50.bin"/><Relationship Id="rId1" Type="http://schemas.openxmlformats.org/officeDocument/2006/relationships/slideLayout" Target="../slideLayouts/slideLayout2.xml"/><Relationship Id="rId5" Type="http://schemas.openxmlformats.org/officeDocument/2006/relationships/image" Target="../media/image60.wmf"/><Relationship Id="rId4" Type="http://schemas.openxmlformats.org/officeDocument/2006/relationships/oleObject" Target="../embeddings/oleObject51.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oleObject" Target="../embeddings/oleObject52.bin"/><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2.wmf"/><Relationship Id="rId7" Type="http://schemas.openxmlformats.org/officeDocument/2006/relationships/image" Target="../media/image64.wmf"/><Relationship Id="rId2" Type="http://schemas.openxmlformats.org/officeDocument/2006/relationships/oleObject" Target="../embeddings/oleObject53.bin"/><Relationship Id="rId1" Type="http://schemas.openxmlformats.org/officeDocument/2006/relationships/slideLayout" Target="../slideLayouts/slideLayout2.xml"/><Relationship Id="rId6" Type="http://schemas.openxmlformats.org/officeDocument/2006/relationships/oleObject" Target="../embeddings/oleObject55.bin"/><Relationship Id="rId5" Type="http://schemas.openxmlformats.org/officeDocument/2006/relationships/image" Target="../media/image63.wmf"/><Relationship Id="rId4" Type="http://schemas.openxmlformats.org/officeDocument/2006/relationships/oleObject" Target="../embeddings/oleObject54.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image" Target="../media/image65.wmf"/><Relationship Id="rId7" Type="http://schemas.openxmlformats.org/officeDocument/2006/relationships/image" Target="../media/image67.wmf"/><Relationship Id="rId2" Type="http://schemas.openxmlformats.org/officeDocument/2006/relationships/oleObject" Target="../embeddings/oleObject56.bin"/><Relationship Id="rId1" Type="http://schemas.openxmlformats.org/officeDocument/2006/relationships/slideLayout" Target="../slideLayouts/slideLayout2.xml"/><Relationship Id="rId6" Type="http://schemas.openxmlformats.org/officeDocument/2006/relationships/oleObject" Target="../embeddings/oleObject58.bin"/><Relationship Id="rId5" Type="http://schemas.openxmlformats.org/officeDocument/2006/relationships/image" Target="../media/image66.wmf"/><Relationship Id="rId4" Type="http://schemas.openxmlformats.org/officeDocument/2006/relationships/oleObject" Target="../embeddings/oleObject57.bin"/><Relationship Id="rId9" Type="http://schemas.openxmlformats.org/officeDocument/2006/relationships/image" Target="../media/image68.w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image" Target="../media/image69.wmf"/><Relationship Id="rId7" Type="http://schemas.openxmlformats.org/officeDocument/2006/relationships/image" Target="../media/image71.wmf"/><Relationship Id="rId2" Type="http://schemas.openxmlformats.org/officeDocument/2006/relationships/oleObject" Target="../embeddings/oleObject60.bin"/><Relationship Id="rId1" Type="http://schemas.openxmlformats.org/officeDocument/2006/relationships/slideLayout" Target="../slideLayouts/slideLayout2.xml"/><Relationship Id="rId6" Type="http://schemas.openxmlformats.org/officeDocument/2006/relationships/oleObject" Target="../embeddings/oleObject62.bin"/><Relationship Id="rId5" Type="http://schemas.openxmlformats.org/officeDocument/2006/relationships/image" Target="../media/image70.wmf"/><Relationship Id="rId4" Type="http://schemas.openxmlformats.org/officeDocument/2006/relationships/oleObject" Target="../embeddings/oleObject61.bin"/><Relationship Id="rId9" Type="http://schemas.openxmlformats.org/officeDocument/2006/relationships/image" Target="../media/image72.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67.bin"/><Relationship Id="rId3" Type="http://schemas.openxmlformats.org/officeDocument/2006/relationships/image" Target="../media/image73.wmf"/><Relationship Id="rId7" Type="http://schemas.openxmlformats.org/officeDocument/2006/relationships/image" Target="../media/image75.wmf"/><Relationship Id="rId2" Type="http://schemas.openxmlformats.org/officeDocument/2006/relationships/oleObject" Target="../embeddings/oleObject64.bin"/><Relationship Id="rId1" Type="http://schemas.openxmlformats.org/officeDocument/2006/relationships/slideLayout" Target="../slideLayouts/slideLayout2.xml"/><Relationship Id="rId6" Type="http://schemas.openxmlformats.org/officeDocument/2006/relationships/oleObject" Target="../embeddings/oleObject66.bin"/><Relationship Id="rId5" Type="http://schemas.openxmlformats.org/officeDocument/2006/relationships/image" Target="../media/image74.wmf"/><Relationship Id="rId4" Type="http://schemas.openxmlformats.org/officeDocument/2006/relationships/oleObject" Target="../embeddings/oleObject65.bin"/><Relationship Id="rId9" Type="http://schemas.openxmlformats.org/officeDocument/2006/relationships/image" Target="../media/image76.wmf"/></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9.wmf"/><Relationship Id="rId2"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oleObject" Target="../embeddings/oleObject7.bin"/><Relationship Id="rId5" Type="http://schemas.openxmlformats.org/officeDocument/2006/relationships/image" Target="../media/image8.w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4.wmf"/><Relationship Id="rId2"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oleObject" Target="../embeddings/oleObject10.bin"/><Relationship Id="rId5" Type="http://schemas.openxmlformats.org/officeDocument/2006/relationships/image" Target="../media/image13.w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4.2</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The Mean Value Theorem</a:t>
            </a:r>
            <a:endParaRPr lang="en-US" dirty="0"/>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Proving an Equation Has Exactly One Solution (cont.)</a:t>
            </a:r>
          </a:p>
        </p:txBody>
      </p:sp>
      <p:sp>
        <p:nvSpPr>
          <p:cNvPr id="3" name="Content Placeholder 2"/>
          <p:cNvSpPr>
            <a:spLocks noGrp="1"/>
          </p:cNvSpPr>
          <p:nvPr>
            <p:ph idx="1"/>
          </p:nvPr>
        </p:nvSpPr>
        <p:spPr>
          <a:xfrm>
            <a:off x="457200" y="1280160"/>
            <a:ext cx="4419600" cy="4358640"/>
          </a:xfrm>
        </p:spPr>
        <p:txBody>
          <a:bodyPr>
            <a:normAutofit lnSpcReduction="10000"/>
          </a:bodyPr>
          <a:lstStyle/>
          <a:p>
            <a:r>
              <a:rPr lang="en-US" dirty="0"/>
              <a:t>The fact that it does indeed       have a solution follows from the observation that 			  and      	          		so by the Intermediate Value Theorem, there is a point </a:t>
            </a:r>
            <a:r>
              <a:rPr lang="en-US" i="1" dirty="0"/>
              <a:t>c</a:t>
            </a:r>
            <a:r>
              <a:rPr lang="en-US" dirty="0"/>
              <a:t> between 0 and 1 for which </a:t>
            </a:r>
            <a:r>
              <a:rPr lang="en-US" i="1" dirty="0"/>
              <a:t>f</a:t>
            </a:r>
            <a:r>
              <a:rPr lang="en-US" dirty="0"/>
              <a:t>(</a:t>
            </a:r>
            <a:r>
              <a:rPr lang="en-US" i="1" dirty="0"/>
              <a:t>c</a:t>
            </a:r>
            <a:r>
              <a:rPr lang="en-US" dirty="0"/>
              <a:t>) </a:t>
            </a:r>
            <a:r>
              <a:rPr lang="en-US" dirty="0">
                <a:latin typeface="Symbol" pitchFamily="18" charset="2"/>
              </a:rPr>
              <a:t>=</a:t>
            </a:r>
            <a:r>
              <a:rPr lang="en-US" dirty="0"/>
              <a:t> 0 (see Section 2.5 for a refresher on the use of the IVT in locating zeros of functions).</a:t>
            </a:r>
          </a:p>
        </p:txBody>
      </p:sp>
      <p:graphicFrame>
        <p:nvGraphicFramePr>
          <p:cNvPr id="44034" name="Object 2"/>
          <p:cNvGraphicFramePr>
            <a:graphicFrameLocks noChangeAspect="1"/>
          </p:cNvGraphicFramePr>
          <p:nvPr>
            <p:extLst>
              <p:ext uri="{D42A27DB-BD31-4B8C-83A1-F6EECF244321}">
                <p14:modId xmlns:p14="http://schemas.microsoft.com/office/powerpoint/2010/main" val="862614608"/>
              </p:ext>
            </p:extLst>
          </p:nvPr>
        </p:nvGraphicFramePr>
        <p:xfrm>
          <a:off x="491636" y="2373618"/>
          <a:ext cx="1917700" cy="469900"/>
        </p:xfrm>
        <a:graphic>
          <a:graphicData uri="http://schemas.openxmlformats.org/presentationml/2006/ole">
            <mc:AlternateContent xmlns:mc="http://schemas.openxmlformats.org/markup-compatibility/2006">
              <mc:Choice xmlns:v="urn:schemas-microsoft-com:vml" Requires="v">
                <p:oleObj name="Equation" r:id="rId2" imgW="1917360" imgH="469800" progId="Equation.DSMT4">
                  <p:embed/>
                </p:oleObj>
              </mc:Choice>
              <mc:Fallback>
                <p:oleObj name="Equation" r:id="rId2" imgW="191736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636" y="2373618"/>
                        <a:ext cx="1917700" cy="469900"/>
                      </a:xfrm>
                      <a:prstGeom prst="rect">
                        <a:avLst/>
                      </a:prstGeom>
                      <a:noFill/>
                      <a:ln>
                        <a:noFill/>
                      </a:ln>
                      <a:effectLst/>
                    </p:spPr>
                  </p:pic>
                </p:oleObj>
              </mc:Fallback>
            </mc:AlternateContent>
          </a:graphicData>
        </a:graphic>
      </p:graphicFrame>
      <p:graphicFrame>
        <p:nvGraphicFramePr>
          <p:cNvPr id="44035" name="Object 3"/>
          <p:cNvGraphicFramePr>
            <a:graphicFrameLocks noChangeAspect="1"/>
          </p:cNvGraphicFramePr>
          <p:nvPr>
            <p:extLst>
              <p:ext uri="{D42A27DB-BD31-4B8C-83A1-F6EECF244321}">
                <p14:modId xmlns:p14="http://schemas.microsoft.com/office/powerpoint/2010/main" val="1582999216"/>
              </p:ext>
            </p:extLst>
          </p:nvPr>
        </p:nvGraphicFramePr>
        <p:xfrm>
          <a:off x="457199" y="2843518"/>
          <a:ext cx="1765300" cy="469900"/>
        </p:xfrm>
        <a:graphic>
          <a:graphicData uri="http://schemas.openxmlformats.org/presentationml/2006/ole">
            <mc:AlternateContent xmlns:mc="http://schemas.openxmlformats.org/markup-compatibility/2006">
              <mc:Choice xmlns:v="urn:schemas-microsoft-com:vml" Requires="v">
                <p:oleObj name="Equation" r:id="rId4" imgW="1765080" imgH="469800" progId="Equation.DSMT4">
                  <p:embed/>
                </p:oleObj>
              </mc:Choice>
              <mc:Fallback>
                <p:oleObj name="Equation" r:id="rId4" imgW="176508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99" y="2843518"/>
                        <a:ext cx="1765300" cy="469900"/>
                      </a:xfrm>
                      <a:prstGeom prst="rect">
                        <a:avLst/>
                      </a:prstGeom>
                      <a:noFill/>
                      <a:ln>
                        <a:noFill/>
                      </a:ln>
                      <a:effectLst/>
                    </p:spPr>
                  </p:pic>
                </p:oleObj>
              </mc:Fallback>
            </mc:AlternateContent>
          </a:graphicData>
        </a:graphic>
      </p:graphicFrame>
      <p:graphicFrame>
        <p:nvGraphicFramePr>
          <p:cNvPr id="4" name="Object 4"/>
          <p:cNvGraphicFramePr>
            <a:graphicFrameLocks noChangeAspect="1"/>
          </p:cNvGraphicFramePr>
          <p:nvPr>
            <p:extLst>
              <p:ext uri="{D42A27DB-BD31-4B8C-83A1-F6EECF244321}">
                <p14:modId xmlns:p14="http://schemas.microsoft.com/office/powerpoint/2010/main" val="3369986946"/>
              </p:ext>
            </p:extLst>
          </p:nvPr>
        </p:nvGraphicFramePr>
        <p:xfrm>
          <a:off x="5381625" y="4572000"/>
          <a:ext cx="2959100" cy="1346200"/>
        </p:xfrm>
        <a:graphic>
          <a:graphicData uri="http://schemas.openxmlformats.org/presentationml/2006/ole">
            <mc:AlternateContent xmlns:mc="http://schemas.openxmlformats.org/markup-compatibility/2006">
              <mc:Choice xmlns:v="urn:schemas-microsoft-com:vml" Requires="v">
                <p:oleObj name="Equation" r:id="rId6" imgW="2958840" imgH="1346040" progId="Equation.DSMT4">
                  <p:embed/>
                </p:oleObj>
              </mc:Choice>
              <mc:Fallback>
                <p:oleObj name="Equation" r:id="rId6" imgW="2958840" imgH="13460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1625" y="4572000"/>
                        <a:ext cx="2959100" cy="134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6">
            <a:extLst>
              <a:ext uri="{FF2B5EF4-FFF2-40B4-BE49-F238E27FC236}">
                <a16:creationId xmlns:a16="http://schemas.microsoft.com/office/drawing/2014/main" id="{47B4E39B-4411-2BF0-CBBE-A36E06198FF3}"/>
              </a:ext>
            </a:extLst>
          </p:cNvPr>
          <p:cNvPicPr>
            <a:picLocks noChangeAspect="1"/>
          </p:cNvPicPr>
          <p:nvPr/>
        </p:nvPicPr>
        <p:blipFill>
          <a:blip r:embed="rId8"/>
          <a:stretch>
            <a:fillRect/>
          </a:stretch>
        </p:blipFill>
        <p:spPr>
          <a:xfrm>
            <a:off x="4911236" y="1447800"/>
            <a:ext cx="3901372" cy="294112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Applying Rolle's Theorem to a Position Function</a:t>
            </a:r>
          </a:p>
        </p:txBody>
      </p:sp>
      <p:sp>
        <p:nvSpPr>
          <p:cNvPr id="3" name="Content Placeholder 2"/>
          <p:cNvSpPr>
            <a:spLocks noGrp="1"/>
          </p:cNvSpPr>
          <p:nvPr>
            <p:ph idx="1"/>
          </p:nvPr>
        </p:nvSpPr>
        <p:spPr/>
        <p:txBody>
          <a:bodyPr/>
          <a:lstStyle/>
          <a:p>
            <a:r>
              <a:rPr lang="en-US" dirty="0"/>
              <a:t>Suppose that </a:t>
            </a:r>
            <a:r>
              <a:rPr lang="en-US" i="1" dirty="0"/>
              <a:t>f</a:t>
            </a:r>
            <a:r>
              <a:rPr lang="en-US" dirty="0"/>
              <a:t>(</a:t>
            </a:r>
            <a:r>
              <a:rPr lang="en-US" i="1" dirty="0"/>
              <a:t>t</a:t>
            </a:r>
            <a:r>
              <a:rPr lang="en-US" dirty="0"/>
              <a:t>) is a differentiable function describing the location at time </a:t>
            </a:r>
            <a:r>
              <a:rPr lang="en-US" i="1" dirty="0"/>
              <a:t>t</a:t>
            </a:r>
            <a:r>
              <a:rPr lang="en-US" dirty="0"/>
              <a:t> of an object moving along a straight line. If </a:t>
            </a:r>
            <a:r>
              <a:rPr lang="en-US" i="1" dirty="0"/>
              <a:t>f</a:t>
            </a:r>
            <a:r>
              <a:rPr lang="en-US" dirty="0"/>
              <a:t>(</a:t>
            </a:r>
            <a:r>
              <a:rPr lang="en-US" i="1" dirty="0"/>
              <a:t>t</a:t>
            </a:r>
            <a:r>
              <a:rPr lang="en-US" baseline="-25000" dirty="0"/>
              <a:t>1</a:t>
            </a:r>
            <a:r>
              <a:rPr lang="en-US" dirty="0"/>
              <a:t>) </a:t>
            </a:r>
            <a:r>
              <a:rPr lang="en-US" dirty="0">
                <a:latin typeface="Symbol" pitchFamily="18" charset="2"/>
              </a:rPr>
              <a:t>=</a:t>
            </a:r>
            <a:r>
              <a:rPr lang="en-US" dirty="0"/>
              <a:t> </a:t>
            </a:r>
            <a:r>
              <a:rPr lang="en-US" i="1" dirty="0"/>
              <a:t>f</a:t>
            </a:r>
            <a:r>
              <a:rPr lang="en-US" dirty="0"/>
              <a:t>(</a:t>
            </a:r>
            <a:r>
              <a:rPr lang="en-US" i="1" dirty="0"/>
              <a:t>t</a:t>
            </a:r>
            <a:r>
              <a:rPr lang="en-US" baseline="-25000" dirty="0"/>
              <a:t>2</a:t>
            </a:r>
            <a:r>
              <a:rPr lang="en-US" dirty="0"/>
              <a:t>) for two points in time </a:t>
            </a:r>
            <a:r>
              <a:rPr lang="en-US" i="1" dirty="0"/>
              <a:t>t</a:t>
            </a:r>
            <a:r>
              <a:rPr lang="en-US" baseline="-25000" dirty="0"/>
              <a:t>1</a:t>
            </a:r>
            <a:r>
              <a:rPr lang="en-US" dirty="0"/>
              <a:t> and </a:t>
            </a:r>
            <a:r>
              <a:rPr lang="en-US" i="1" dirty="0"/>
              <a:t>t</a:t>
            </a:r>
            <a:r>
              <a:rPr lang="en-US" baseline="-25000" dirty="0"/>
              <a:t>2</a:t>
            </a:r>
            <a:r>
              <a:rPr lang="en-US" dirty="0"/>
              <a:t>, then by Rolle's Theorem there must be a time </a:t>
            </a:r>
            <a:r>
              <a:rPr lang="en-US" i="1" dirty="0"/>
              <a:t>t</a:t>
            </a:r>
            <a:r>
              <a:rPr lang="en-US" baseline="-25000" dirty="0"/>
              <a:t>3</a:t>
            </a:r>
            <a:r>
              <a:rPr lang="en-US" dirty="0"/>
              <a:t> between </a:t>
            </a:r>
            <a:r>
              <a:rPr lang="en-US" i="1" dirty="0"/>
              <a:t>t</a:t>
            </a:r>
            <a:r>
              <a:rPr lang="en-US" baseline="-25000" dirty="0"/>
              <a:t>1</a:t>
            </a:r>
            <a:r>
              <a:rPr lang="en-US" dirty="0"/>
              <a:t> and </a:t>
            </a:r>
            <a:r>
              <a:rPr lang="en-US" i="1" dirty="0"/>
              <a:t>t</a:t>
            </a:r>
            <a:r>
              <a:rPr lang="en-US" baseline="-25000" dirty="0"/>
              <a:t>2</a:t>
            </a:r>
            <a:r>
              <a:rPr lang="en-US" dirty="0"/>
              <a:t> for which 	           That is, the velocity of the object at </a:t>
            </a:r>
            <a:r>
              <a:rPr lang="en-US" i="1" dirty="0"/>
              <a:t>t</a:t>
            </a:r>
            <a:r>
              <a:rPr lang="en-US" baseline="-25000" dirty="0"/>
              <a:t>3</a:t>
            </a:r>
            <a:r>
              <a:rPr lang="en-US" dirty="0"/>
              <a:t> is 0. </a:t>
            </a:r>
          </a:p>
          <a:p>
            <a:r>
              <a:rPr lang="en-US" dirty="0"/>
              <a:t>As a particular example, if </a:t>
            </a:r>
            <a:r>
              <a:rPr lang="en-US" i="1" dirty="0"/>
              <a:t>h</a:t>
            </a:r>
            <a:r>
              <a:rPr lang="en-US" dirty="0"/>
              <a:t>(</a:t>
            </a:r>
            <a:r>
              <a:rPr lang="en-US" i="1" dirty="0"/>
              <a:t>t</a:t>
            </a:r>
            <a:r>
              <a:rPr lang="en-US" dirty="0"/>
              <a:t>) represents the vertical height of a thrown object with, say, </a:t>
            </a:r>
            <a:r>
              <a:rPr lang="en-US" i="1" dirty="0"/>
              <a:t>h</a:t>
            </a:r>
            <a:r>
              <a:rPr lang="en-US" dirty="0"/>
              <a:t>(</a:t>
            </a:r>
            <a:r>
              <a:rPr lang="en-US" i="1" dirty="0"/>
              <a:t>t</a:t>
            </a:r>
            <a:r>
              <a:rPr lang="en-US" baseline="-25000" dirty="0"/>
              <a:t>1</a:t>
            </a:r>
            <a:r>
              <a:rPr lang="en-US" dirty="0"/>
              <a:t>) </a:t>
            </a:r>
            <a:r>
              <a:rPr lang="en-US" dirty="0">
                <a:latin typeface="Symbol" pitchFamily="18" charset="2"/>
              </a:rPr>
              <a:t>=</a:t>
            </a:r>
            <a:r>
              <a:rPr lang="en-US" dirty="0"/>
              <a:t> </a:t>
            </a:r>
            <a:r>
              <a:rPr lang="en-US" i="1" dirty="0"/>
              <a:t>h</a:t>
            </a:r>
            <a:r>
              <a:rPr lang="en-US" dirty="0"/>
              <a:t>(</a:t>
            </a:r>
            <a:r>
              <a:rPr lang="en-US" i="1" dirty="0"/>
              <a:t>t</a:t>
            </a:r>
            <a:r>
              <a:rPr lang="en-US" baseline="-25000" dirty="0"/>
              <a:t>2</a:t>
            </a:r>
            <a:r>
              <a:rPr lang="en-US" dirty="0"/>
              <a:t>) </a:t>
            </a:r>
            <a:r>
              <a:rPr lang="en-US" dirty="0">
                <a:latin typeface="Symbol" pitchFamily="18" charset="2"/>
              </a:rPr>
              <a:t>=</a:t>
            </a:r>
            <a:r>
              <a:rPr lang="en-US" dirty="0"/>
              <a:t> 0, then </a:t>
            </a:r>
            <a:r>
              <a:rPr lang="en-US" i="1" dirty="0"/>
              <a:t>h</a:t>
            </a:r>
            <a:r>
              <a:rPr lang="en-US" dirty="0"/>
              <a:t>’(</a:t>
            </a:r>
            <a:r>
              <a:rPr lang="en-US" i="1" dirty="0"/>
              <a:t>t</a:t>
            </a:r>
            <a:r>
              <a:rPr lang="en-US" sz="2400" baseline="-25000" dirty="0"/>
              <a:t>3</a:t>
            </a:r>
            <a:r>
              <a:rPr lang="en-US" dirty="0"/>
              <a:t>) </a:t>
            </a:r>
            <a:r>
              <a:rPr lang="en-US" dirty="0">
                <a:latin typeface="Symbol" pitchFamily="18" charset="2"/>
              </a:rPr>
              <a:t>=</a:t>
            </a:r>
            <a:r>
              <a:rPr lang="en-US" dirty="0"/>
              <a:t> 0 and </a:t>
            </a:r>
            <a:r>
              <a:rPr lang="en-US" i="1" dirty="0"/>
              <a:t>h</a:t>
            </a:r>
            <a:r>
              <a:rPr lang="en-US" dirty="0"/>
              <a:t>(</a:t>
            </a:r>
            <a:r>
              <a:rPr lang="en-US" i="1" dirty="0"/>
              <a:t>t</a:t>
            </a:r>
            <a:r>
              <a:rPr lang="en-US" baseline="-25000" dirty="0"/>
              <a:t>3</a:t>
            </a:r>
            <a:r>
              <a:rPr lang="en-US" dirty="0"/>
              <a:t>) represents the maximum height achieved by the object. </a:t>
            </a:r>
          </a:p>
        </p:txBody>
      </p:sp>
      <p:graphicFrame>
        <p:nvGraphicFramePr>
          <p:cNvPr id="45058" name="Object 2"/>
          <p:cNvGraphicFramePr>
            <a:graphicFrameLocks noChangeAspect="1"/>
          </p:cNvGraphicFramePr>
          <p:nvPr>
            <p:extLst>
              <p:ext uri="{D42A27DB-BD31-4B8C-83A1-F6EECF244321}">
                <p14:modId xmlns:p14="http://schemas.microsoft.com/office/powerpoint/2010/main" val="934756718"/>
              </p:ext>
            </p:extLst>
          </p:nvPr>
        </p:nvGraphicFramePr>
        <p:xfrm>
          <a:off x="4486506" y="3024397"/>
          <a:ext cx="1460500" cy="495300"/>
        </p:xfrm>
        <a:graphic>
          <a:graphicData uri="http://schemas.openxmlformats.org/presentationml/2006/ole">
            <mc:AlternateContent xmlns:mc="http://schemas.openxmlformats.org/markup-compatibility/2006">
              <mc:Choice xmlns:v="urn:schemas-microsoft-com:vml" Requires="v">
                <p:oleObj name="Equation" r:id="rId2" imgW="1460160" imgH="495000" progId="Equation.DSMT4">
                  <p:embed/>
                </p:oleObj>
              </mc:Choice>
              <mc:Fallback>
                <p:oleObj name="Equation" r:id="rId2" imgW="1460160" imgH="495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6506" y="3024397"/>
                        <a:ext cx="1460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Applying Rolle's Theorem to a Position Function (cont.)</a:t>
            </a:r>
          </a:p>
        </p:txBody>
      </p:sp>
      <p:sp>
        <p:nvSpPr>
          <p:cNvPr id="3" name="Content Placeholder 2"/>
          <p:cNvSpPr>
            <a:spLocks noGrp="1"/>
          </p:cNvSpPr>
          <p:nvPr>
            <p:ph idx="1"/>
          </p:nvPr>
        </p:nvSpPr>
        <p:spPr>
          <a:xfrm>
            <a:off x="457200" y="1280160"/>
            <a:ext cx="4267200" cy="4572000"/>
          </a:xfrm>
        </p:spPr>
        <p:txBody>
          <a:bodyPr/>
          <a:lstStyle/>
          <a:p>
            <a:r>
              <a:rPr lang="en-US" dirty="0"/>
              <a:t>(Note that in this example, </a:t>
            </a:r>
            <a:r>
              <a:rPr lang="en-US" i="1" dirty="0"/>
              <a:t>h</a:t>
            </a:r>
            <a:r>
              <a:rPr lang="en-US" dirty="0"/>
              <a:t>(</a:t>
            </a:r>
            <a:r>
              <a:rPr lang="en-US" i="1" dirty="0"/>
              <a:t>t</a:t>
            </a:r>
            <a:r>
              <a:rPr lang="en-US" dirty="0"/>
              <a:t>) represents the motion up and down relative to ground level; The object may also travel horizontally, as shown in Figure 5, but such motion happens independently of </a:t>
            </a:r>
            <a:r>
              <a:rPr lang="en-US" i="1" dirty="0"/>
              <a:t>h</a:t>
            </a:r>
            <a:r>
              <a:rPr lang="en-US" dirty="0"/>
              <a:t>(</a:t>
            </a:r>
            <a:r>
              <a:rPr lang="en-US" i="1" dirty="0"/>
              <a:t>t</a:t>
            </a:r>
            <a:r>
              <a:rPr lang="en-US" dirty="0"/>
              <a:t>) and would be measured by another function.)</a:t>
            </a:r>
          </a:p>
        </p:txBody>
      </p:sp>
      <p:grpSp>
        <p:nvGrpSpPr>
          <p:cNvPr id="6" name="Group 5"/>
          <p:cNvGrpSpPr/>
          <p:nvPr/>
        </p:nvGrpSpPr>
        <p:grpSpPr>
          <a:xfrm>
            <a:off x="4572000" y="1422725"/>
            <a:ext cx="4370299" cy="3987475"/>
            <a:chOff x="4618300" y="1422725"/>
            <a:chExt cx="4323999" cy="3682675"/>
          </a:xfrm>
        </p:grpSpPr>
        <p:pic>
          <p:nvPicPr>
            <p:cNvPr id="51201" name="Picture 1"/>
            <p:cNvPicPr>
              <a:picLocks noChangeAspect="1" noChangeArrowheads="1"/>
            </p:cNvPicPr>
            <p:nvPr/>
          </p:nvPicPr>
          <p:blipFill>
            <a:blip r:embed="rId2" cstate="print"/>
            <a:srcRect/>
            <a:stretch>
              <a:fillRect/>
            </a:stretch>
          </p:blipFill>
          <p:spPr bwMode="auto">
            <a:xfrm>
              <a:off x="4618300" y="1422725"/>
              <a:ext cx="4323999" cy="2926080"/>
            </a:xfrm>
            <a:prstGeom prst="rect">
              <a:avLst/>
            </a:prstGeom>
            <a:noFill/>
            <a:ln w="9525">
              <a:noFill/>
              <a:miter lim="800000"/>
              <a:headEnd/>
              <a:tailEnd/>
            </a:ln>
          </p:spPr>
        </p:pic>
        <p:sp>
          <p:nvSpPr>
            <p:cNvPr id="5" name="Rectangle 4"/>
            <p:cNvSpPr/>
            <p:nvPr/>
          </p:nvSpPr>
          <p:spPr>
            <a:xfrm>
              <a:off x="6019800" y="4582180"/>
              <a:ext cx="1370055" cy="523220"/>
            </a:xfrm>
            <a:prstGeom prst="rect">
              <a:avLst/>
            </a:prstGeom>
          </p:spPr>
          <p:txBody>
            <a:bodyPr wrap="none">
              <a:spAutoFit/>
            </a:bodyPr>
            <a:lstStyle/>
            <a:p>
              <a:r>
                <a:rPr lang="en-US" sz="2800" b="1" dirty="0"/>
                <a:t>Figure 5</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Rolle’s Theorem and the Mean Value Theorem (cont.)</a:t>
            </a:r>
            <a:endParaRPr lang="en-US" dirty="0">
              <a:solidFill>
                <a:schemeClr val="tx2"/>
              </a:solidFill>
            </a:endParaRPr>
          </a:p>
        </p:txBody>
      </p:sp>
      <p:sp>
        <p:nvSpPr>
          <p:cNvPr id="4" name="TextBox 3"/>
          <p:cNvSpPr txBox="1"/>
          <p:nvPr/>
        </p:nvSpPr>
        <p:spPr>
          <a:xfrm>
            <a:off x="512172" y="1247641"/>
            <a:ext cx="8229600" cy="2677656"/>
          </a:xfrm>
          <a:prstGeom prst="rect">
            <a:avLst/>
          </a:prstGeom>
          <a:noFill/>
        </p:spPr>
        <p:txBody>
          <a:bodyPr wrap="square" rtlCol="0">
            <a:spAutoFit/>
          </a:bodyPr>
          <a:lstStyle/>
          <a:p>
            <a:r>
              <a:rPr lang="en-US" sz="2800" dirty="0">
                <a:solidFill>
                  <a:srgbClr val="366092"/>
                </a:solidFill>
              </a:rPr>
              <a:t>The Mean Value Theorem (MVT), first stated in a form similar to the following by Joseph-Louis Lagrange (1736–1813), is a generalization of Rolle’s Theorem—it provides the same sort of insight into the behavior of a function defined on an interval [</a:t>
            </a:r>
            <a:r>
              <a:rPr lang="en-US" sz="2800" dirty="0" err="1">
                <a:solidFill>
                  <a:srgbClr val="366092"/>
                </a:solidFill>
              </a:rPr>
              <a:t>a,b</a:t>
            </a:r>
            <a:r>
              <a:rPr lang="en-US" sz="2800" dirty="0">
                <a:solidFill>
                  <a:srgbClr val="366092"/>
                </a:solidFill>
              </a:rPr>
              <a:t>] while relaxing one</a:t>
            </a:r>
          </a:p>
          <a:p>
            <a:r>
              <a:rPr lang="en-US" sz="2800" dirty="0">
                <a:solidFill>
                  <a:srgbClr val="366092"/>
                </a:solidFill>
              </a:rPr>
              <a:t>of the hypotheses.</a:t>
            </a:r>
          </a:p>
        </p:txBody>
      </p:sp>
    </p:spTree>
    <p:extLst>
      <p:ext uri="{BB962C8B-B14F-4D97-AF65-F5344CB8AC3E}">
        <p14:creationId xmlns:p14="http://schemas.microsoft.com/office/powerpoint/2010/main" val="1770273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Theorem: The Mean Value Theorem</a:t>
            </a:r>
          </a:p>
        </p:txBody>
      </p:sp>
      <p:sp>
        <p:nvSpPr>
          <p:cNvPr id="3" name="Content Placeholder 2"/>
          <p:cNvSpPr>
            <a:spLocks noGrp="1"/>
          </p:cNvSpPr>
          <p:nvPr>
            <p:ph idx="1"/>
          </p:nvPr>
        </p:nvSpPr>
        <p:spPr>
          <a:xfrm>
            <a:off x="470210" y="1084276"/>
            <a:ext cx="8229600" cy="1908215"/>
          </a:xfrm>
          <a:solidFill>
            <a:srgbClr val="FFFFCC"/>
          </a:solidFill>
          <a:ln w="28575">
            <a:solidFill>
              <a:srgbClr val="000000"/>
            </a:solidFill>
          </a:ln>
        </p:spPr>
        <p:txBody>
          <a:bodyPr wrap="square" tIns="0" rIns="91440" bIns="0">
            <a:spAutoFit/>
          </a:bodyPr>
          <a:lstStyle/>
          <a:p>
            <a:r>
              <a:rPr lang="en-US" dirty="0">
                <a:solidFill>
                  <a:srgbClr val="000000"/>
                </a:solidFill>
              </a:rPr>
              <a:t>If </a:t>
            </a:r>
            <a:r>
              <a:rPr lang="en-US" i="1" dirty="0">
                <a:solidFill>
                  <a:srgbClr val="000000"/>
                </a:solidFill>
              </a:rPr>
              <a:t>f</a:t>
            </a:r>
            <a:r>
              <a:rPr lang="en-US" dirty="0">
                <a:solidFill>
                  <a:srgbClr val="000000"/>
                </a:solidFill>
              </a:rPr>
              <a:t> is continuous on the closed interval [</a:t>
            </a:r>
            <a:r>
              <a:rPr lang="en-US" i="1" dirty="0">
                <a:solidFill>
                  <a:srgbClr val="000000"/>
                </a:solidFill>
              </a:rPr>
              <a:t>a</a:t>
            </a:r>
            <a:r>
              <a:rPr lang="en-US" dirty="0">
                <a:solidFill>
                  <a:srgbClr val="000000"/>
                </a:solidFill>
              </a:rPr>
              <a:t>,</a:t>
            </a:r>
            <a:r>
              <a:rPr lang="en-US" i="1" dirty="0">
                <a:solidFill>
                  <a:srgbClr val="000000"/>
                </a:solidFill>
              </a:rPr>
              <a:t>b</a:t>
            </a:r>
            <a:r>
              <a:rPr lang="en-US" dirty="0">
                <a:solidFill>
                  <a:srgbClr val="000000"/>
                </a:solidFill>
              </a:rPr>
              <a:t>] and differentiable on (</a:t>
            </a:r>
            <a:r>
              <a:rPr lang="en-US" i="1" dirty="0">
                <a:solidFill>
                  <a:srgbClr val="000000"/>
                </a:solidFill>
              </a:rPr>
              <a:t>a</a:t>
            </a:r>
            <a:r>
              <a:rPr lang="en-US" dirty="0">
                <a:solidFill>
                  <a:srgbClr val="000000"/>
                </a:solidFill>
              </a:rPr>
              <a:t>,</a:t>
            </a:r>
            <a:r>
              <a:rPr lang="en-US" i="1" dirty="0">
                <a:solidFill>
                  <a:srgbClr val="000000"/>
                </a:solidFill>
              </a:rPr>
              <a:t>b</a:t>
            </a:r>
            <a:r>
              <a:rPr lang="en-US" dirty="0">
                <a:solidFill>
                  <a:srgbClr val="000000"/>
                </a:solidFill>
              </a:rPr>
              <a:t>), then there is at least one point </a:t>
            </a:r>
          </a:p>
          <a:p>
            <a:pPr>
              <a:spcBef>
                <a:spcPts val="1800"/>
              </a:spcBef>
            </a:pPr>
            <a:r>
              <a:rPr lang="en-US" dirty="0">
                <a:solidFill>
                  <a:srgbClr val="000000"/>
                </a:solidFill>
              </a:rPr>
              <a:t>	     for which </a:t>
            </a:r>
          </a:p>
          <a:p>
            <a:pPr>
              <a:spcBef>
                <a:spcPts val="1800"/>
              </a:spcBef>
            </a:pPr>
            <a:endParaRPr lang="en-US" sz="1000" dirty="0">
              <a:solidFill>
                <a:srgbClr val="000000"/>
              </a:solidFill>
            </a:endParaRPr>
          </a:p>
        </p:txBody>
      </p:sp>
      <p:graphicFrame>
        <p:nvGraphicFramePr>
          <p:cNvPr id="47106" name="Object 2"/>
          <p:cNvGraphicFramePr>
            <a:graphicFrameLocks noChangeAspect="1"/>
          </p:cNvGraphicFramePr>
          <p:nvPr>
            <p:extLst>
              <p:ext uri="{D42A27DB-BD31-4B8C-83A1-F6EECF244321}">
                <p14:modId xmlns:p14="http://schemas.microsoft.com/office/powerpoint/2010/main" val="227475576"/>
              </p:ext>
            </p:extLst>
          </p:nvPr>
        </p:nvGraphicFramePr>
        <p:xfrm>
          <a:off x="609600" y="2187691"/>
          <a:ext cx="1231900" cy="469900"/>
        </p:xfrm>
        <a:graphic>
          <a:graphicData uri="http://schemas.openxmlformats.org/presentationml/2006/ole">
            <mc:AlternateContent xmlns:mc="http://schemas.openxmlformats.org/markup-compatibility/2006">
              <mc:Choice xmlns:v="urn:schemas-microsoft-com:vml" Requires="v">
                <p:oleObj name="Equation" r:id="rId2" imgW="1231560" imgH="469800" progId="Equation.DSMT4">
                  <p:embed/>
                </p:oleObj>
              </mc:Choice>
              <mc:Fallback>
                <p:oleObj name="Equation" r:id="rId2" imgW="1231560" imgH="469800" progId="Equation.DSMT4">
                  <p:embed/>
                  <p:pic>
                    <p:nvPicPr>
                      <p:cNvPr id="4710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187691"/>
                        <a:ext cx="1231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07" name="Object 3"/>
          <p:cNvGraphicFramePr>
            <a:graphicFrameLocks noChangeAspect="1"/>
          </p:cNvGraphicFramePr>
          <p:nvPr>
            <p:extLst>
              <p:ext uri="{D42A27DB-BD31-4B8C-83A1-F6EECF244321}">
                <p14:modId xmlns:p14="http://schemas.microsoft.com/office/powerpoint/2010/main" val="2058579397"/>
              </p:ext>
            </p:extLst>
          </p:nvPr>
        </p:nvGraphicFramePr>
        <p:xfrm>
          <a:off x="3505200" y="1905000"/>
          <a:ext cx="2895600" cy="889000"/>
        </p:xfrm>
        <a:graphic>
          <a:graphicData uri="http://schemas.openxmlformats.org/presentationml/2006/ole">
            <mc:AlternateContent xmlns:mc="http://schemas.openxmlformats.org/markup-compatibility/2006">
              <mc:Choice xmlns:v="urn:schemas-microsoft-com:vml" Requires="v">
                <p:oleObj name="Equation" r:id="rId4" imgW="2895480" imgH="888840" progId="Equation.DSMT4">
                  <p:embed/>
                </p:oleObj>
              </mc:Choice>
              <mc:Fallback>
                <p:oleObj name="Equation" r:id="rId4" imgW="2895480" imgH="888840" progId="Equation.DSMT4">
                  <p:embed/>
                  <p:pic>
                    <p:nvPicPr>
                      <p:cNvPr id="4710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1905000"/>
                        <a:ext cx="28956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64315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Rolle’s Theorem and the Mean Value Theorem (cont.)</a:t>
            </a:r>
          </a:p>
        </p:txBody>
      </p:sp>
      <p:sp>
        <p:nvSpPr>
          <p:cNvPr id="3" name="Content Placeholder 2"/>
          <p:cNvSpPr>
            <a:spLocks noGrp="1"/>
          </p:cNvSpPr>
          <p:nvPr>
            <p:ph idx="1"/>
          </p:nvPr>
        </p:nvSpPr>
        <p:spPr/>
        <p:txBody>
          <a:bodyPr>
            <a:normAutofit/>
          </a:bodyPr>
          <a:lstStyle/>
          <a:p>
            <a:r>
              <a:rPr lang="en-US" dirty="0"/>
              <a:t>In preparation for proving the MVT, it’s important to understand geometrically what it says. Figure 6 shows how the MVT can be viewed as a “slanted” version of Rolle’s Theorem, in that it guarantees the existence of at least one point 	                at which the line tangent to the graph of </a:t>
            </a:r>
            <a:r>
              <a:rPr lang="en-US" i="1" dirty="0"/>
              <a:t>f</a:t>
            </a:r>
            <a:r>
              <a:rPr lang="en-US" dirty="0"/>
              <a:t> is parallel to the secant line through 		     and 	</a:t>
            </a:r>
          </a:p>
        </p:txBody>
      </p:sp>
      <p:graphicFrame>
        <p:nvGraphicFramePr>
          <p:cNvPr id="79874" name="Object 2"/>
          <p:cNvGraphicFramePr>
            <a:graphicFrameLocks noChangeAspect="1"/>
          </p:cNvGraphicFramePr>
          <p:nvPr>
            <p:extLst>
              <p:ext uri="{D42A27DB-BD31-4B8C-83A1-F6EECF244321}">
                <p14:modId xmlns:p14="http://schemas.microsoft.com/office/powerpoint/2010/main" val="1290268303"/>
              </p:ext>
            </p:extLst>
          </p:nvPr>
        </p:nvGraphicFramePr>
        <p:xfrm>
          <a:off x="3200400" y="3029931"/>
          <a:ext cx="1231900" cy="469900"/>
        </p:xfrm>
        <a:graphic>
          <a:graphicData uri="http://schemas.openxmlformats.org/presentationml/2006/ole">
            <mc:AlternateContent xmlns:mc="http://schemas.openxmlformats.org/markup-compatibility/2006">
              <mc:Choice xmlns:v="urn:schemas-microsoft-com:vml" Requires="v">
                <p:oleObj name="Equation" r:id="rId2" imgW="1231560" imgH="469800" progId="Equation.DSMT4">
                  <p:embed/>
                </p:oleObj>
              </mc:Choice>
              <mc:Fallback>
                <p:oleObj name="Equation" r:id="rId2" imgW="123156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029931"/>
                        <a:ext cx="1231900" cy="469900"/>
                      </a:xfrm>
                      <a:prstGeom prst="rect">
                        <a:avLst/>
                      </a:prstGeom>
                      <a:noFill/>
                      <a:ln>
                        <a:noFill/>
                      </a:ln>
                      <a:effectLst/>
                    </p:spPr>
                  </p:pic>
                </p:oleObj>
              </mc:Fallback>
            </mc:AlternateContent>
          </a:graphicData>
        </a:graphic>
      </p:graphicFrame>
      <p:graphicFrame>
        <p:nvGraphicFramePr>
          <p:cNvPr id="79876" name="Object 4"/>
          <p:cNvGraphicFramePr>
            <a:graphicFrameLocks noChangeAspect="1"/>
          </p:cNvGraphicFramePr>
          <p:nvPr>
            <p:extLst>
              <p:ext uri="{D42A27DB-BD31-4B8C-83A1-F6EECF244321}">
                <p14:modId xmlns:p14="http://schemas.microsoft.com/office/powerpoint/2010/main" val="2214669578"/>
              </p:ext>
            </p:extLst>
          </p:nvPr>
        </p:nvGraphicFramePr>
        <p:xfrm>
          <a:off x="609600" y="3872684"/>
          <a:ext cx="1244600" cy="533400"/>
        </p:xfrm>
        <a:graphic>
          <a:graphicData uri="http://schemas.openxmlformats.org/presentationml/2006/ole">
            <mc:AlternateContent xmlns:mc="http://schemas.openxmlformats.org/markup-compatibility/2006">
              <mc:Choice xmlns:v="urn:schemas-microsoft-com:vml" Requires="v">
                <p:oleObj name="Equation" r:id="rId4" imgW="1244520" imgH="533160" progId="Equation.DSMT4">
                  <p:embed/>
                </p:oleObj>
              </mc:Choice>
              <mc:Fallback>
                <p:oleObj name="Equation" r:id="rId4" imgW="1244520" imgH="5331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872684"/>
                        <a:ext cx="1244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9877" name="Object 5"/>
          <p:cNvGraphicFramePr>
            <a:graphicFrameLocks noChangeAspect="1"/>
          </p:cNvGraphicFramePr>
          <p:nvPr>
            <p:extLst>
              <p:ext uri="{D42A27DB-BD31-4B8C-83A1-F6EECF244321}">
                <p14:modId xmlns:p14="http://schemas.microsoft.com/office/powerpoint/2010/main" val="3837434883"/>
              </p:ext>
            </p:extLst>
          </p:nvPr>
        </p:nvGraphicFramePr>
        <p:xfrm>
          <a:off x="2482850" y="3872684"/>
          <a:ext cx="1333500" cy="533400"/>
        </p:xfrm>
        <a:graphic>
          <a:graphicData uri="http://schemas.openxmlformats.org/presentationml/2006/ole">
            <mc:AlternateContent xmlns:mc="http://schemas.openxmlformats.org/markup-compatibility/2006">
              <mc:Choice xmlns:v="urn:schemas-microsoft-com:vml" Requires="v">
                <p:oleObj name="Equation" r:id="rId6" imgW="1333440" imgH="533160" progId="Equation.DSMT4">
                  <p:embed/>
                </p:oleObj>
              </mc:Choice>
              <mc:Fallback>
                <p:oleObj name="Equation" r:id="rId6" imgW="1333440" imgH="53316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2850" y="3872684"/>
                        <a:ext cx="13335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Rolle’s Theorem and the Mean Value Theorem (cont.)</a:t>
            </a:r>
          </a:p>
        </p:txBody>
      </p:sp>
      <p:sp>
        <p:nvSpPr>
          <p:cNvPr id="3" name="Content Placeholder 2"/>
          <p:cNvSpPr>
            <a:spLocks noGrp="1"/>
          </p:cNvSpPr>
          <p:nvPr>
            <p:ph idx="1"/>
          </p:nvPr>
        </p:nvSpPr>
        <p:spPr>
          <a:xfrm>
            <a:off x="457200" y="1280160"/>
            <a:ext cx="4114800" cy="4572000"/>
          </a:xfrm>
        </p:spPr>
        <p:txBody>
          <a:bodyPr/>
          <a:lstStyle/>
          <a:p>
            <a:r>
              <a:rPr lang="en-US" dirty="0"/>
              <a:t>In Figure 6, this conclusion is actually true for two points </a:t>
            </a:r>
            <a:r>
              <a:rPr lang="en-US" i="1" dirty="0"/>
              <a:t>c</a:t>
            </a:r>
            <a:r>
              <a:rPr lang="en-US" dirty="0"/>
              <a:t> and </a:t>
            </a:r>
            <a:r>
              <a:rPr lang="en-US" i="1" dirty="0"/>
              <a:t>d</a:t>
            </a:r>
            <a:r>
              <a:rPr lang="en-US" dirty="0"/>
              <a:t> in the interval.</a:t>
            </a:r>
          </a:p>
        </p:txBody>
      </p:sp>
      <p:pic>
        <p:nvPicPr>
          <p:cNvPr id="90117" name="Picture 5"/>
          <p:cNvPicPr>
            <a:picLocks noChangeAspect="1" noChangeArrowheads="1"/>
          </p:cNvPicPr>
          <p:nvPr/>
        </p:nvPicPr>
        <p:blipFill>
          <a:blip r:embed="rId2" cstate="print"/>
          <a:srcRect b="10000"/>
          <a:stretch>
            <a:fillRect/>
          </a:stretch>
        </p:blipFill>
        <p:spPr bwMode="auto">
          <a:xfrm>
            <a:off x="4630570" y="1143000"/>
            <a:ext cx="4056230" cy="4114800"/>
          </a:xfrm>
          <a:prstGeom prst="rect">
            <a:avLst/>
          </a:prstGeom>
          <a:noFill/>
          <a:ln w="9525">
            <a:noFill/>
            <a:miter lim="800000"/>
            <a:headEnd/>
            <a:tailEnd/>
          </a:ln>
        </p:spPr>
      </p:pic>
      <p:sp>
        <p:nvSpPr>
          <p:cNvPr id="8" name="Rectangle 7"/>
          <p:cNvSpPr/>
          <p:nvPr/>
        </p:nvSpPr>
        <p:spPr>
          <a:xfrm>
            <a:off x="5943600" y="5334000"/>
            <a:ext cx="1370055" cy="523220"/>
          </a:xfrm>
          <a:prstGeom prst="rect">
            <a:avLst/>
          </a:prstGeom>
        </p:spPr>
        <p:txBody>
          <a:bodyPr wrap="none">
            <a:spAutoFit/>
          </a:bodyPr>
          <a:lstStyle/>
          <a:p>
            <a:r>
              <a:rPr lang="en-US" sz="2800" b="1" dirty="0"/>
              <a:t>Figure 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p:sp>
        <p:nvSpPr>
          <p:cNvPr id="3" name="Content Placeholder 2"/>
          <p:cNvSpPr>
            <a:spLocks noGrp="1"/>
          </p:cNvSpPr>
          <p:nvPr>
            <p:ph idx="1"/>
          </p:nvPr>
        </p:nvSpPr>
        <p:spPr>
          <a:xfrm>
            <a:off x="457200" y="1280160"/>
            <a:ext cx="8229600" cy="3539430"/>
          </a:xfrm>
          <a:solidFill>
            <a:srgbClr val="FFFFCC"/>
          </a:solidFill>
          <a:ln w="28575">
            <a:solidFill>
              <a:srgbClr val="000000"/>
            </a:solidFill>
          </a:ln>
        </p:spPr>
        <p:txBody>
          <a:bodyPr wrap="square">
            <a:spAutoFit/>
          </a:bodyPr>
          <a:lstStyle/>
          <a:p>
            <a:pPr>
              <a:spcBef>
                <a:spcPts val="0"/>
              </a:spcBef>
            </a:pPr>
            <a:r>
              <a:rPr lang="en-US" dirty="0">
                <a:solidFill>
                  <a:srgbClr val="000000"/>
                </a:solidFill>
              </a:rPr>
              <a:t>The sort of depiction shown in Figure 6 points the way toward a proof of the MVT: if we can modify the function under consideration by “unslanting” it, we can then apply Rolle’s Theorem. To do this, we want to consider a new function </a:t>
            </a:r>
          </a:p>
          <a:p>
            <a:pPr>
              <a:spcBef>
                <a:spcPts val="0"/>
              </a:spcBef>
            </a:pPr>
            <a:r>
              <a:rPr lang="en-US" dirty="0">
                <a:solidFill>
                  <a:srgbClr val="000000"/>
                </a:solidFill>
              </a:rPr>
              <a:t>defined as the difference between </a:t>
            </a:r>
            <a:r>
              <a:rPr lang="en-US" i="1" dirty="0">
                <a:solidFill>
                  <a:srgbClr val="000000"/>
                </a:solidFill>
              </a:rPr>
              <a:t>f</a:t>
            </a:r>
            <a:r>
              <a:rPr lang="en-US" dirty="0">
                <a:solidFill>
                  <a:srgbClr val="000000"/>
                </a:solidFill>
              </a:rPr>
              <a:t> and the function whose graph is the secant line passing through (</a:t>
            </a:r>
            <a:r>
              <a:rPr lang="en-US" i="1" dirty="0">
                <a:solidFill>
                  <a:srgbClr val="000000"/>
                </a:solidFill>
              </a:rPr>
              <a:t>a</a:t>
            </a:r>
            <a:r>
              <a:rPr lang="en-US" dirty="0">
                <a:solidFill>
                  <a:srgbClr val="000000"/>
                </a:solidFill>
              </a:rPr>
              <a:t>, </a:t>
            </a:r>
            <a:r>
              <a:rPr lang="en-US" i="1" dirty="0">
                <a:solidFill>
                  <a:srgbClr val="000000"/>
                </a:solidFill>
              </a:rPr>
              <a:t>f</a:t>
            </a:r>
            <a:r>
              <a:rPr lang="en-US" dirty="0">
                <a:solidFill>
                  <a:srgbClr val="000000"/>
                </a:solidFill>
              </a:rPr>
              <a:t>(</a:t>
            </a:r>
            <a:r>
              <a:rPr lang="en-US" i="1" dirty="0">
                <a:solidFill>
                  <a:srgbClr val="000000"/>
                </a:solidFill>
              </a:rPr>
              <a:t>a</a:t>
            </a:r>
            <a:r>
              <a:rPr lang="en-US" dirty="0">
                <a:solidFill>
                  <a:srgbClr val="000000"/>
                </a:solidFill>
              </a:rPr>
              <a:t>)) and (</a:t>
            </a:r>
            <a:r>
              <a:rPr lang="en-US" i="1" dirty="0">
                <a:solidFill>
                  <a:srgbClr val="000000"/>
                </a:solidFill>
              </a:rPr>
              <a:t>b</a:t>
            </a:r>
            <a:r>
              <a:rPr lang="en-US" dirty="0">
                <a:solidFill>
                  <a:srgbClr val="000000"/>
                </a:solidFill>
              </a:rPr>
              <a:t>, </a:t>
            </a:r>
            <a:r>
              <a:rPr lang="en-US" i="1" dirty="0">
                <a:solidFill>
                  <a:srgbClr val="000000"/>
                </a:solidFill>
              </a:rPr>
              <a:t>f</a:t>
            </a:r>
            <a:r>
              <a:rPr lang="en-US" dirty="0">
                <a:solidFill>
                  <a:srgbClr val="000000"/>
                </a:solidFill>
              </a:rPr>
              <a:t>(</a:t>
            </a:r>
            <a:r>
              <a:rPr lang="en-US" i="1" dirty="0">
                <a:solidFill>
                  <a:srgbClr val="000000"/>
                </a:solidFill>
              </a:rPr>
              <a:t>b</a:t>
            </a:r>
            <a:r>
              <a:rPr lang="en-US" dirty="0">
                <a:solidFill>
                  <a:srgbClr val="000000"/>
                </a:solidFill>
              </a:rPr>
              <a:t>)), shown in red in the figure.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3884140"/>
          </a:xfrm>
          <a:solidFill>
            <a:srgbClr val="FFFFCC"/>
          </a:solidFill>
          <a:ln w="28575">
            <a:solidFill>
              <a:srgbClr val="000000"/>
            </a:solidFill>
          </a:ln>
        </p:spPr>
        <p:txBody>
          <a:bodyPr wrap="square">
            <a:spAutoFit/>
          </a:bodyPr>
          <a:lstStyle/>
          <a:p>
            <a:r>
              <a:rPr lang="en-US" dirty="0">
                <a:solidFill>
                  <a:srgbClr val="000000"/>
                </a:solidFill>
              </a:rPr>
              <a:t>The slope of the secant line is </a:t>
            </a:r>
          </a:p>
          <a:p>
            <a:endParaRPr lang="en-US" dirty="0">
              <a:solidFill>
                <a:srgbClr val="000000"/>
              </a:solidFill>
            </a:endParaRPr>
          </a:p>
          <a:p>
            <a:endParaRPr lang="en-US" dirty="0">
              <a:solidFill>
                <a:srgbClr val="000000"/>
              </a:solidFill>
            </a:endParaRPr>
          </a:p>
          <a:p>
            <a:r>
              <a:rPr lang="en-US" dirty="0">
                <a:solidFill>
                  <a:srgbClr val="000000"/>
                </a:solidFill>
              </a:rPr>
              <a:t>So 			           is an equation for the secant line in point‑slope form; solving for </a:t>
            </a:r>
            <a:r>
              <a:rPr lang="en-US" i="1" dirty="0">
                <a:solidFill>
                  <a:srgbClr val="000000"/>
                </a:solidFill>
              </a:rPr>
              <a:t>y</a:t>
            </a:r>
            <a:r>
              <a:rPr lang="en-US" dirty="0">
                <a:solidFill>
                  <a:srgbClr val="000000"/>
                </a:solidFill>
              </a:rPr>
              <a:t>, the secant line is the graph of the function				 	  If we now define a new function </a:t>
            </a:r>
            <a:r>
              <a:rPr lang="en-US" i="1" dirty="0">
                <a:solidFill>
                  <a:srgbClr val="000000"/>
                </a:solidFill>
              </a:rPr>
              <a:t>g</a:t>
            </a:r>
            <a:r>
              <a:rPr lang="en-US" dirty="0">
                <a:solidFill>
                  <a:srgbClr val="000000"/>
                </a:solidFill>
              </a:rPr>
              <a:t> by</a:t>
            </a:r>
          </a:p>
          <a:p>
            <a:endParaRPr lang="en-US" dirty="0">
              <a:solidFill>
                <a:srgbClr val="000000"/>
              </a:solidFill>
            </a:endParaRPr>
          </a:p>
        </p:txBody>
      </p:sp>
      <p:graphicFrame>
        <p:nvGraphicFramePr>
          <p:cNvPr id="56322" name="Object 2"/>
          <p:cNvGraphicFramePr>
            <a:graphicFrameLocks noChangeAspect="1"/>
          </p:cNvGraphicFramePr>
          <p:nvPr>
            <p:extLst>
              <p:ext uri="{D42A27DB-BD31-4B8C-83A1-F6EECF244321}">
                <p14:modId xmlns:p14="http://schemas.microsoft.com/office/powerpoint/2010/main" val="4090549069"/>
              </p:ext>
            </p:extLst>
          </p:nvPr>
        </p:nvGraphicFramePr>
        <p:xfrm>
          <a:off x="2895600" y="2050401"/>
          <a:ext cx="2743200" cy="876300"/>
        </p:xfrm>
        <a:graphic>
          <a:graphicData uri="http://schemas.openxmlformats.org/presentationml/2006/ole">
            <mc:AlternateContent xmlns:mc="http://schemas.openxmlformats.org/markup-compatibility/2006">
              <mc:Choice xmlns:v="urn:schemas-microsoft-com:vml" Requires="v">
                <p:oleObj name="Equation" r:id="rId2" imgW="2743200" imgH="876240" progId="Equation.DSMT4">
                  <p:embed/>
                </p:oleObj>
              </mc:Choice>
              <mc:Fallback>
                <p:oleObj name="Equation" r:id="rId2" imgW="2743200" imgH="876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050401"/>
                        <a:ext cx="27432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3" name="Object 3"/>
          <p:cNvGraphicFramePr>
            <a:graphicFrameLocks noChangeAspect="1"/>
          </p:cNvGraphicFramePr>
          <p:nvPr>
            <p:extLst>
              <p:ext uri="{D42A27DB-BD31-4B8C-83A1-F6EECF244321}">
                <p14:modId xmlns:p14="http://schemas.microsoft.com/office/powerpoint/2010/main" val="858992857"/>
              </p:ext>
            </p:extLst>
          </p:nvPr>
        </p:nvGraphicFramePr>
        <p:xfrm>
          <a:off x="1066800" y="2881538"/>
          <a:ext cx="3048000" cy="469900"/>
        </p:xfrm>
        <a:graphic>
          <a:graphicData uri="http://schemas.openxmlformats.org/presentationml/2006/ole">
            <mc:AlternateContent xmlns:mc="http://schemas.openxmlformats.org/markup-compatibility/2006">
              <mc:Choice xmlns:v="urn:schemas-microsoft-com:vml" Requires="v">
                <p:oleObj name="Equation" r:id="rId4" imgW="3047760" imgH="469800" progId="Equation.DSMT4">
                  <p:embed/>
                </p:oleObj>
              </mc:Choice>
              <mc:Fallback>
                <p:oleObj name="Equation" r:id="rId4" imgW="304776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881538"/>
                        <a:ext cx="3048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4" name="Object 4"/>
          <p:cNvGraphicFramePr>
            <a:graphicFrameLocks noChangeAspect="1"/>
          </p:cNvGraphicFramePr>
          <p:nvPr>
            <p:extLst>
              <p:ext uri="{D42A27DB-BD31-4B8C-83A1-F6EECF244321}">
                <p14:modId xmlns:p14="http://schemas.microsoft.com/office/powerpoint/2010/main" val="2979112244"/>
              </p:ext>
            </p:extLst>
          </p:nvPr>
        </p:nvGraphicFramePr>
        <p:xfrm>
          <a:off x="4298795" y="3696942"/>
          <a:ext cx="3568700" cy="469900"/>
        </p:xfrm>
        <a:graphic>
          <a:graphicData uri="http://schemas.openxmlformats.org/presentationml/2006/ole">
            <mc:AlternateContent xmlns:mc="http://schemas.openxmlformats.org/markup-compatibility/2006">
              <mc:Choice xmlns:v="urn:schemas-microsoft-com:vml" Requires="v">
                <p:oleObj name="Equation" r:id="rId6" imgW="3568680" imgH="469800" progId="Equation.DSMT4">
                  <p:embed/>
                </p:oleObj>
              </mc:Choice>
              <mc:Fallback>
                <p:oleObj name="Equation" r:id="rId6" imgW="356868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8795" y="3696942"/>
                        <a:ext cx="3568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5" name="Object 5"/>
          <p:cNvGraphicFramePr>
            <a:graphicFrameLocks noChangeAspect="1"/>
          </p:cNvGraphicFramePr>
          <p:nvPr>
            <p:extLst>
              <p:ext uri="{D42A27DB-BD31-4B8C-83A1-F6EECF244321}">
                <p14:modId xmlns:p14="http://schemas.microsoft.com/office/powerpoint/2010/main" val="2908826719"/>
              </p:ext>
            </p:extLst>
          </p:nvPr>
        </p:nvGraphicFramePr>
        <p:xfrm>
          <a:off x="1314450" y="4635800"/>
          <a:ext cx="6515100" cy="469900"/>
        </p:xfrm>
        <a:graphic>
          <a:graphicData uri="http://schemas.openxmlformats.org/presentationml/2006/ole">
            <mc:AlternateContent xmlns:mc="http://schemas.openxmlformats.org/markup-compatibility/2006">
              <mc:Choice xmlns:v="urn:schemas-microsoft-com:vml" Requires="v">
                <p:oleObj name="Equation" r:id="rId8" imgW="6514920" imgH="469800" progId="Equation.DSMT4">
                  <p:embed/>
                </p:oleObj>
              </mc:Choice>
              <mc:Fallback>
                <p:oleObj name="Equation" r:id="rId8" imgW="6514920" imgH="469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14450" y="4635800"/>
                        <a:ext cx="6515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303818"/>
            <a:ext cx="8229600" cy="3970318"/>
          </a:xfrm>
          <a:solidFill>
            <a:srgbClr val="FFFFCC"/>
          </a:solidFill>
          <a:ln w="28575">
            <a:solidFill>
              <a:srgbClr val="000000"/>
            </a:solidFill>
          </a:ln>
        </p:spPr>
        <p:txBody>
          <a:bodyPr>
            <a:spAutoFit/>
          </a:bodyPr>
          <a:lstStyle/>
          <a:p>
            <a:r>
              <a:rPr lang="en-US" dirty="0">
                <a:solidFill>
                  <a:srgbClr val="000000"/>
                </a:solidFill>
              </a:rPr>
              <a:t>then we have, by design, constructed a function for which</a:t>
            </a:r>
          </a:p>
          <a:p>
            <a:endParaRPr lang="en-US" dirty="0">
              <a:solidFill>
                <a:srgbClr val="000000"/>
              </a:solidFill>
            </a:endParaRPr>
          </a:p>
          <a:p>
            <a:r>
              <a:rPr lang="en-US" dirty="0">
                <a:solidFill>
                  <a:srgbClr val="000000"/>
                </a:solidFill>
              </a:rPr>
              <a:t>and </a:t>
            </a:r>
          </a:p>
          <a:p>
            <a:endParaRPr lang="en-US" dirty="0">
              <a:solidFill>
                <a:srgbClr val="000000"/>
              </a:solidFill>
            </a:endParaRPr>
          </a:p>
          <a:p>
            <a:endParaRPr lang="en-US" dirty="0">
              <a:solidFill>
                <a:srgbClr val="000000"/>
              </a:solidFill>
            </a:endParaRPr>
          </a:p>
          <a:p>
            <a:r>
              <a:rPr lang="en-US" dirty="0">
                <a:solidFill>
                  <a:srgbClr val="000000"/>
                </a:solidFill>
              </a:rPr>
              <a:t>That is, 		   satisfying one of the hypotheses of Rolle’s Theorem.</a:t>
            </a:r>
          </a:p>
        </p:txBody>
      </p:sp>
      <p:graphicFrame>
        <p:nvGraphicFramePr>
          <p:cNvPr id="57346" name="Object 2"/>
          <p:cNvGraphicFramePr>
            <a:graphicFrameLocks noChangeAspect="1"/>
          </p:cNvGraphicFramePr>
          <p:nvPr>
            <p:extLst>
              <p:ext uri="{D42A27DB-BD31-4B8C-83A1-F6EECF244321}">
                <p14:modId xmlns:p14="http://schemas.microsoft.com/office/powerpoint/2010/main" val="1576108593"/>
              </p:ext>
            </p:extLst>
          </p:nvPr>
        </p:nvGraphicFramePr>
        <p:xfrm>
          <a:off x="2076450" y="2269682"/>
          <a:ext cx="4991100" cy="469900"/>
        </p:xfrm>
        <a:graphic>
          <a:graphicData uri="http://schemas.openxmlformats.org/presentationml/2006/ole">
            <mc:AlternateContent xmlns:mc="http://schemas.openxmlformats.org/markup-compatibility/2006">
              <mc:Choice xmlns:v="urn:schemas-microsoft-com:vml" Requires="v">
                <p:oleObj name="Equation" r:id="rId2" imgW="4991040" imgH="469800" progId="Equation.DSMT4">
                  <p:embed/>
                </p:oleObj>
              </mc:Choice>
              <mc:Fallback>
                <p:oleObj name="Equation" r:id="rId2" imgW="499104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450" y="2269682"/>
                        <a:ext cx="4991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47" name="Object 3"/>
          <p:cNvGraphicFramePr>
            <a:graphicFrameLocks noChangeAspect="1"/>
          </p:cNvGraphicFramePr>
          <p:nvPr>
            <p:extLst>
              <p:ext uri="{D42A27DB-BD31-4B8C-83A1-F6EECF244321}">
                <p14:modId xmlns:p14="http://schemas.microsoft.com/office/powerpoint/2010/main" val="3498420691"/>
              </p:ext>
            </p:extLst>
          </p:nvPr>
        </p:nvGraphicFramePr>
        <p:xfrm>
          <a:off x="1835150" y="3146145"/>
          <a:ext cx="5473700" cy="1104900"/>
        </p:xfrm>
        <a:graphic>
          <a:graphicData uri="http://schemas.openxmlformats.org/presentationml/2006/ole">
            <mc:AlternateContent xmlns:mc="http://schemas.openxmlformats.org/markup-compatibility/2006">
              <mc:Choice xmlns:v="urn:schemas-microsoft-com:vml" Requires="v">
                <p:oleObj name="Equation" r:id="rId4" imgW="5473440" imgH="1104840" progId="Equation.DSMT4">
                  <p:embed/>
                </p:oleObj>
              </mc:Choice>
              <mc:Fallback>
                <p:oleObj name="Equation" r:id="rId4" imgW="5473440" imgH="11048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3146145"/>
                        <a:ext cx="54737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48" name="Object 4"/>
          <p:cNvGraphicFramePr>
            <a:graphicFrameLocks noChangeAspect="1"/>
          </p:cNvGraphicFramePr>
          <p:nvPr>
            <p:extLst>
              <p:ext uri="{D42A27DB-BD31-4B8C-83A1-F6EECF244321}">
                <p14:modId xmlns:p14="http://schemas.microsoft.com/office/powerpoint/2010/main" val="2674877059"/>
              </p:ext>
            </p:extLst>
          </p:nvPr>
        </p:nvGraphicFramePr>
        <p:xfrm>
          <a:off x="1676400" y="4354314"/>
          <a:ext cx="1778000" cy="469900"/>
        </p:xfrm>
        <a:graphic>
          <a:graphicData uri="http://schemas.openxmlformats.org/presentationml/2006/ole">
            <mc:AlternateContent xmlns:mc="http://schemas.openxmlformats.org/markup-compatibility/2006">
              <mc:Choice xmlns:v="urn:schemas-microsoft-com:vml" Requires="v">
                <p:oleObj name="Equation" r:id="rId6" imgW="1777680" imgH="469800" progId="Equation.DSMT4">
                  <p:embed/>
                </p:oleObj>
              </mc:Choice>
              <mc:Fallback>
                <p:oleObj name="Equation" r:id="rId6" imgW="177768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4354314"/>
                        <a:ext cx="1778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Rolle’s Theorem and the Mean Value Theorem</a:t>
            </a:r>
          </a:p>
        </p:txBody>
      </p:sp>
      <p:sp>
        <p:nvSpPr>
          <p:cNvPr id="3" name="Content Placeholder 2"/>
          <p:cNvSpPr>
            <a:spLocks noGrp="1"/>
          </p:cNvSpPr>
          <p:nvPr>
            <p:ph idx="1"/>
          </p:nvPr>
        </p:nvSpPr>
        <p:spPr>
          <a:xfrm>
            <a:off x="457200" y="1280160"/>
            <a:ext cx="4192777" cy="4572000"/>
          </a:xfrm>
        </p:spPr>
        <p:txBody>
          <a:bodyPr>
            <a:noAutofit/>
          </a:bodyPr>
          <a:lstStyle/>
          <a:p>
            <a:r>
              <a:rPr lang="en-US" sz="2600" dirty="0"/>
              <a:t>Our development begins with a preliminary observation first proved by the French mathematician Michel Rolle (1652–1719) in 1691. Suppose </a:t>
            </a:r>
            <a:r>
              <a:rPr lang="en-US" sz="2600" i="1" dirty="0"/>
              <a:t>f</a:t>
            </a:r>
            <a:r>
              <a:rPr lang="en-US" sz="2600" dirty="0"/>
              <a:t> is a function that is continuous on the interval [</a:t>
            </a:r>
            <a:r>
              <a:rPr lang="en-US" sz="2600" i="1" dirty="0" err="1"/>
              <a:t>a</a:t>
            </a:r>
            <a:r>
              <a:rPr lang="en-US" sz="2600" dirty="0" err="1"/>
              <a:t>,</a:t>
            </a:r>
            <a:r>
              <a:rPr lang="en-US" sz="2600" i="1" dirty="0" err="1"/>
              <a:t>b</a:t>
            </a:r>
            <a:r>
              <a:rPr lang="en-US" sz="2600" dirty="0"/>
              <a:t>], and suppose further that </a:t>
            </a:r>
            <a:r>
              <a:rPr lang="en-US" sz="2600" i="1" dirty="0"/>
              <a:t>f</a:t>
            </a:r>
            <a:r>
              <a:rPr lang="en-US" sz="2600" dirty="0"/>
              <a:t> has the same value at the two endpoints </a:t>
            </a:r>
            <a:r>
              <a:rPr lang="en-US" sz="2600" i="1" dirty="0"/>
              <a:t>a</a:t>
            </a:r>
            <a:r>
              <a:rPr lang="en-US" sz="2600" dirty="0"/>
              <a:t> and </a:t>
            </a:r>
            <a:r>
              <a:rPr lang="en-US" sz="2600" i="1" dirty="0"/>
              <a:t>b</a:t>
            </a:r>
            <a:r>
              <a:rPr lang="en-US" sz="2600" dirty="0"/>
              <a:t>, as illustrated in Figure 1. </a:t>
            </a:r>
          </a:p>
        </p:txBody>
      </p:sp>
      <p:pic>
        <p:nvPicPr>
          <p:cNvPr id="4" name="Picture 2">
            <a:extLst>
              <a:ext uri="{FF2B5EF4-FFF2-40B4-BE49-F238E27FC236}">
                <a16:creationId xmlns:a16="http://schemas.microsoft.com/office/drawing/2014/main" id="{BE07BAC6-98B9-5C94-29E8-4F6B544781A0}"/>
              </a:ext>
            </a:extLst>
          </p:cNvPr>
          <p:cNvPicPr>
            <a:picLocks noChangeAspect="1" noChangeArrowheads="1"/>
          </p:cNvPicPr>
          <p:nvPr/>
        </p:nvPicPr>
        <p:blipFill>
          <a:blip r:embed="rId2" cstate="print"/>
          <a:srcRect/>
          <a:stretch>
            <a:fillRect/>
          </a:stretch>
        </p:blipFill>
        <p:spPr bwMode="auto">
          <a:xfrm>
            <a:off x="4649977" y="1280160"/>
            <a:ext cx="4192777" cy="4114800"/>
          </a:xfrm>
          <a:prstGeom prst="rect">
            <a:avLst/>
          </a:prstGeom>
          <a:noFill/>
          <a:ln w="9525">
            <a:noFill/>
            <a:miter lim="800000"/>
            <a:headEnd/>
            <a:tailEnd/>
          </a:ln>
        </p:spPr>
      </p:pic>
      <p:sp>
        <p:nvSpPr>
          <p:cNvPr id="5" name="Rectangle 4">
            <a:extLst>
              <a:ext uri="{FF2B5EF4-FFF2-40B4-BE49-F238E27FC236}">
                <a16:creationId xmlns:a16="http://schemas.microsoft.com/office/drawing/2014/main" id="{A205D83B-3D1F-2152-24BC-4BF9B985805F}"/>
              </a:ext>
            </a:extLst>
          </p:cNvPr>
          <p:cNvSpPr/>
          <p:nvPr/>
        </p:nvSpPr>
        <p:spPr>
          <a:xfrm>
            <a:off x="5867400" y="5486400"/>
            <a:ext cx="1370055" cy="523220"/>
          </a:xfrm>
          <a:prstGeom prst="rect">
            <a:avLst/>
          </a:prstGeom>
        </p:spPr>
        <p:txBody>
          <a:bodyPr wrap="none">
            <a:spAutoFit/>
          </a:bodyPr>
          <a:lstStyle/>
          <a:p>
            <a:r>
              <a:rPr lang="en-US" sz="2800" b="1" dirty="0"/>
              <a:t>Figure 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2677656"/>
          </a:xfrm>
          <a:solidFill>
            <a:srgbClr val="FFFFCC"/>
          </a:solidFill>
          <a:ln w="28575">
            <a:solidFill>
              <a:srgbClr val="000000"/>
            </a:solidFill>
          </a:ln>
        </p:spPr>
        <p:txBody>
          <a:bodyPr>
            <a:spAutoFit/>
          </a:bodyPr>
          <a:lstStyle/>
          <a:p>
            <a:r>
              <a:rPr lang="en-US" dirty="0">
                <a:solidFill>
                  <a:srgbClr val="000000"/>
                </a:solidFill>
              </a:rPr>
              <a:t>The other two hypotheses of Rolle’s Theorem are also satisfied by </a:t>
            </a:r>
            <a:r>
              <a:rPr lang="en-US" i="1" dirty="0">
                <a:solidFill>
                  <a:srgbClr val="000000"/>
                </a:solidFill>
              </a:rPr>
              <a:t>g</a:t>
            </a:r>
            <a:r>
              <a:rPr lang="en-US" dirty="0">
                <a:solidFill>
                  <a:srgbClr val="000000"/>
                </a:solidFill>
              </a:rPr>
              <a:t>. Since </a:t>
            </a:r>
            <a:r>
              <a:rPr lang="en-US" i="1" dirty="0">
                <a:solidFill>
                  <a:srgbClr val="000000"/>
                </a:solidFill>
              </a:rPr>
              <a:t>L</a:t>
            </a:r>
            <a:r>
              <a:rPr lang="en-US" dirty="0">
                <a:solidFill>
                  <a:srgbClr val="000000"/>
                </a:solidFill>
              </a:rPr>
              <a:t> is continuous on [</a:t>
            </a:r>
            <a:r>
              <a:rPr lang="en-US" i="1" dirty="0">
                <a:solidFill>
                  <a:srgbClr val="000000"/>
                </a:solidFill>
              </a:rPr>
              <a:t>a</a:t>
            </a:r>
            <a:r>
              <a:rPr lang="en-US" dirty="0">
                <a:solidFill>
                  <a:srgbClr val="000000"/>
                </a:solidFill>
              </a:rPr>
              <a:t>,</a:t>
            </a:r>
            <a:r>
              <a:rPr lang="en-US" i="1" dirty="0">
                <a:solidFill>
                  <a:srgbClr val="000000"/>
                </a:solidFill>
              </a:rPr>
              <a:t>b</a:t>
            </a:r>
            <a:r>
              <a:rPr lang="en-US" dirty="0">
                <a:solidFill>
                  <a:srgbClr val="000000"/>
                </a:solidFill>
              </a:rPr>
              <a:t>] and differentiable on (</a:t>
            </a:r>
            <a:r>
              <a:rPr lang="en-US" i="1" dirty="0" err="1">
                <a:solidFill>
                  <a:srgbClr val="000000"/>
                </a:solidFill>
              </a:rPr>
              <a:t>a</a:t>
            </a:r>
            <a:r>
              <a:rPr lang="en-US" dirty="0" err="1">
                <a:solidFill>
                  <a:srgbClr val="000000"/>
                </a:solidFill>
              </a:rPr>
              <a:t>,</a:t>
            </a:r>
            <a:r>
              <a:rPr lang="en-US" i="1" dirty="0" err="1">
                <a:solidFill>
                  <a:srgbClr val="000000"/>
                </a:solidFill>
              </a:rPr>
              <a:t>b</a:t>
            </a:r>
            <a:r>
              <a:rPr lang="en-US" dirty="0">
                <a:solidFill>
                  <a:srgbClr val="000000"/>
                </a:solidFill>
              </a:rPr>
              <a:t>), as is </a:t>
            </a:r>
            <a:r>
              <a:rPr lang="en-US" i="1" dirty="0">
                <a:solidFill>
                  <a:srgbClr val="000000"/>
                </a:solidFill>
              </a:rPr>
              <a:t>f</a:t>
            </a:r>
            <a:r>
              <a:rPr lang="en-US" dirty="0">
                <a:solidFill>
                  <a:srgbClr val="000000"/>
                </a:solidFill>
              </a:rPr>
              <a:t> , then </a:t>
            </a:r>
            <a:r>
              <a:rPr lang="en-US" i="1" dirty="0">
                <a:solidFill>
                  <a:srgbClr val="000000"/>
                </a:solidFill>
              </a:rPr>
              <a:t>g</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f</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L</a:t>
            </a:r>
            <a:r>
              <a:rPr lang="en-US" dirty="0">
                <a:solidFill>
                  <a:srgbClr val="000000"/>
                </a:solidFill>
              </a:rPr>
              <a:t> possesses these two properties as well. Rolle’s Theorem thus tells us there is at least one point </a:t>
            </a:r>
            <a:r>
              <a:rPr lang="en-US" i="1" dirty="0">
                <a:solidFill>
                  <a:srgbClr val="000000"/>
                </a:solidFill>
              </a:rPr>
              <a:t>c</a:t>
            </a:r>
            <a:r>
              <a:rPr lang="en-US" dirty="0">
                <a:solidFill>
                  <a:srgbClr val="000000"/>
                </a:solidFill>
              </a:rPr>
              <a:t> in (</a:t>
            </a:r>
            <a:r>
              <a:rPr lang="en-US" i="1" dirty="0">
                <a:solidFill>
                  <a:srgbClr val="000000"/>
                </a:solidFill>
              </a:rPr>
              <a:t>a</a:t>
            </a:r>
            <a:r>
              <a:rPr lang="en-US" dirty="0">
                <a:solidFill>
                  <a:srgbClr val="000000"/>
                </a:solidFill>
              </a:rPr>
              <a:t>,</a:t>
            </a:r>
            <a:r>
              <a:rPr lang="en-US" i="1" dirty="0">
                <a:solidFill>
                  <a:srgbClr val="000000"/>
                </a:solidFill>
              </a:rPr>
              <a:t>b</a:t>
            </a:r>
            <a:r>
              <a:rPr lang="en-US" dirty="0">
                <a:solidFill>
                  <a:srgbClr val="000000"/>
                </a:solidFill>
              </a:rPr>
              <a:t>) for which 		</a:t>
            </a:r>
          </a:p>
        </p:txBody>
      </p:sp>
      <p:graphicFrame>
        <p:nvGraphicFramePr>
          <p:cNvPr id="58370" name="Object 2"/>
          <p:cNvGraphicFramePr>
            <a:graphicFrameLocks noChangeAspect="1"/>
          </p:cNvGraphicFramePr>
          <p:nvPr>
            <p:extLst>
              <p:ext uri="{D42A27DB-BD31-4B8C-83A1-F6EECF244321}">
                <p14:modId xmlns:p14="http://schemas.microsoft.com/office/powerpoint/2010/main" val="39633989"/>
              </p:ext>
            </p:extLst>
          </p:nvPr>
        </p:nvGraphicFramePr>
        <p:xfrm>
          <a:off x="609600" y="3458737"/>
          <a:ext cx="1346200" cy="469900"/>
        </p:xfrm>
        <a:graphic>
          <a:graphicData uri="http://schemas.openxmlformats.org/presentationml/2006/ole">
            <mc:AlternateContent xmlns:mc="http://schemas.openxmlformats.org/markup-compatibility/2006">
              <mc:Choice xmlns:v="urn:schemas-microsoft-com:vml" Requires="v">
                <p:oleObj name="Equation" r:id="rId2" imgW="1346040" imgH="469800" progId="Equation.DSMT4">
                  <p:embed/>
                </p:oleObj>
              </mc:Choice>
              <mc:Fallback>
                <p:oleObj name="Equation" r:id="rId2" imgW="134604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458737"/>
                        <a:ext cx="1346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3662541"/>
          </a:xfrm>
          <a:solidFill>
            <a:srgbClr val="FFFFCC"/>
          </a:solidFill>
          <a:ln w="28575">
            <a:solidFill>
              <a:srgbClr val="000000"/>
            </a:solidFill>
          </a:ln>
        </p:spPr>
        <p:txBody>
          <a:bodyPr>
            <a:spAutoFit/>
          </a:bodyPr>
          <a:lstStyle/>
          <a:p>
            <a:r>
              <a:rPr lang="en-US" dirty="0">
                <a:solidFill>
                  <a:srgbClr val="000000"/>
                </a:solidFill>
              </a:rPr>
              <a:t>Since 						     we have</a:t>
            </a:r>
            <a:endParaRPr lang="en-US" b="1" dirty="0">
              <a:solidFill>
                <a:srgbClr val="000000"/>
              </a:solidFill>
            </a:endParaRPr>
          </a:p>
          <a:p>
            <a:endParaRPr lang="en-US" dirty="0">
              <a:solidFill>
                <a:srgbClr val="000000"/>
              </a:solidFill>
            </a:endParaRPr>
          </a:p>
          <a:p>
            <a:endParaRPr lang="en-US" dirty="0">
              <a:solidFill>
                <a:srgbClr val="000000"/>
              </a:solidFill>
            </a:endParaRPr>
          </a:p>
          <a:p>
            <a:endParaRPr lang="en-US" sz="3000" dirty="0">
              <a:solidFill>
                <a:srgbClr val="000000"/>
              </a:solidFill>
            </a:endParaRPr>
          </a:p>
          <a:p>
            <a:r>
              <a:rPr lang="en-US" dirty="0">
                <a:solidFill>
                  <a:srgbClr val="000000"/>
                </a:solidFill>
              </a:rPr>
              <a:t>or</a:t>
            </a:r>
          </a:p>
          <a:p>
            <a:endParaRPr lang="en-US" dirty="0">
              <a:solidFill>
                <a:srgbClr val="000000"/>
              </a:solidFill>
            </a:endParaRPr>
          </a:p>
          <a:p>
            <a:endParaRPr lang="en-US" dirty="0">
              <a:solidFill>
                <a:srgbClr val="000000"/>
              </a:solidFill>
            </a:endParaRPr>
          </a:p>
        </p:txBody>
      </p:sp>
      <p:graphicFrame>
        <p:nvGraphicFramePr>
          <p:cNvPr id="59394" name="Object 2"/>
          <p:cNvGraphicFramePr>
            <a:graphicFrameLocks noChangeAspect="1"/>
          </p:cNvGraphicFramePr>
          <p:nvPr>
            <p:extLst>
              <p:ext uri="{D42A27DB-BD31-4B8C-83A1-F6EECF244321}">
                <p14:modId xmlns:p14="http://schemas.microsoft.com/office/powerpoint/2010/main" val="1087285994"/>
              </p:ext>
            </p:extLst>
          </p:nvPr>
        </p:nvGraphicFramePr>
        <p:xfrm>
          <a:off x="2133600" y="1802100"/>
          <a:ext cx="3390900" cy="1460500"/>
        </p:xfrm>
        <a:graphic>
          <a:graphicData uri="http://schemas.openxmlformats.org/presentationml/2006/ole">
            <mc:AlternateContent xmlns:mc="http://schemas.openxmlformats.org/markup-compatibility/2006">
              <mc:Choice xmlns:v="urn:schemas-microsoft-com:vml" Requires="v">
                <p:oleObj name="Equation" r:id="rId2" imgW="3390840" imgH="1460160" progId="Equation.DSMT4">
                  <p:embed/>
                </p:oleObj>
              </mc:Choice>
              <mc:Fallback>
                <p:oleObj name="Equation" r:id="rId2" imgW="3390840" imgH="14601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802100"/>
                        <a:ext cx="3390900"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5" name="Object 3"/>
          <p:cNvGraphicFramePr>
            <a:graphicFrameLocks noChangeAspect="1"/>
          </p:cNvGraphicFramePr>
          <p:nvPr>
            <p:extLst>
              <p:ext uri="{D42A27DB-BD31-4B8C-83A1-F6EECF244321}">
                <p14:modId xmlns:p14="http://schemas.microsoft.com/office/powerpoint/2010/main" val="915287858"/>
              </p:ext>
            </p:extLst>
          </p:nvPr>
        </p:nvGraphicFramePr>
        <p:xfrm>
          <a:off x="2159620" y="3419460"/>
          <a:ext cx="2870200" cy="876300"/>
        </p:xfrm>
        <a:graphic>
          <a:graphicData uri="http://schemas.openxmlformats.org/presentationml/2006/ole">
            <mc:AlternateContent xmlns:mc="http://schemas.openxmlformats.org/markup-compatibility/2006">
              <mc:Choice xmlns:v="urn:schemas-microsoft-com:vml" Requires="v">
                <p:oleObj name="Equation" r:id="rId4" imgW="2869920" imgH="876240" progId="Equation.DSMT4">
                  <p:embed/>
                </p:oleObj>
              </mc:Choice>
              <mc:Fallback>
                <p:oleObj name="Equation" r:id="rId4" imgW="2869920" imgH="8762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620" y="3419460"/>
                        <a:ext cx="28702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6" name="Object 4"/>
          <p:cNvGraphicFramePr>
            <a:graphicFrameLocks noChangeAspect="1"/>
          </p:cNvGraphicFramePr>
          <p:nvPr>
            <p:extLst>
              <p:ext uri="{D42A27DB-BD31-4B8C-83A1-F6EECF244321}">
                <p14:modId xmlns:p14="http://schemas.microsoft.com/office/powerpoint/2010/main" val="3040832625"/>
              </p:ext>
            </p:extLst>
          </p:nvPr>
        </p:nvGraphicFramePr>
        <p:xfrm>
          <a:off x="1447800" y="1306180"/>
          <a:ext cx="4978400" cy="469900"/>
        </p:xfrm>
        <a:graphic>
          <a:graphicData uri="http://schemas.openxmlformats.org/presentationml/2006/ole">
            <mc:AlternateContent xmlns:mc="http://schemas.openxmlformats.org/markup-compatibility/2006">
              <mc:Choice xmlns:v="urn:schemas-microsoft-com:vml" Requires="v">
                <p:oleObj name="Equation" r:id="rId6" imgW="4978080" imgH="469800" progId="Equation.DSMT4">
                  <p:embed/>
                </p:oleObj>
              </mc:Choice>
              <mc:Fallback>
                <p:oleObj name="Equation" r:id="rId6" imgW="497808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1306180"/>
                        <a:ext cx="4978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Rolle’s Theorem and the Mean Value Theorem (cont.)</a:t>
            </a:r>
          </a:p>
        </p:txBody>
      </p:sp>
      <p:sp>
        <p:nvSpPr>
          <p:cNvPr id="3" name="Content Placeholder 2"/>
          <p:cNvSpPr>
            <a:spLocks noGrp="1"/>
          </p:cNvSpPr>
          <p:nvPr>
            <p:ph idx="1"/>
          </p:nvPr>
        </p:nvSpPr>
        <p:spPr>
          <a:xfrm>
            <a:off x="457200" y="1280160"/>
            <a:ext cx="4191000" cy="4572000"/>
          </a:xfrm>
        </p:spPr>
        <p:txBody>
          <a:bodyPr/>
          <a:lstStyle/>
          <a:p>
            <a:r>
              <a:rPr lang="en-US" dirty="0"/>
              <a:t>Figure 7 illustrates the process of subtracting the secant line </a:t>
            </a:r>
            <a:r>
              <a:rPr lang="en-US" i="1" dirty="0"/>
              <a:t>L</a:t>
            </a:r>
            <a:r>
              <a:rPr lang="en-US" dirty="0"/>
              <a:t> from the function </a:t>
            </a:r>
            <a:r>
              <a:rPr lang="en-US" i="1" dirty="0"/>
              <a:t>f</a:t>
            </a:r>
            <a:r>
              <a:rPr lang="en-US" dirty="0"/>
              <a:t> of Figure 6 in preparation for applying Rolle’s Theorem. Note that </a:t>
            </a:r>
            <a:r>
              <a:rPr lang="en-US" i="1" dirty="0"/>
              <a:t>c</a:t>
            </a:r>
            <a:r>
              <a:rPr lang="en-US" dirty="0"/>
              <a:t> and </a:t>
            </a:r>
            <a:r>
              <a:rPr lang="en-US" i="1" dirty="0"/>
              <a:t>d</a:t>
            </a:r>
            <a:r>
              <a:rPr lang="en-US" dirty="0"/>
              <a:t> are points where </a:t>
            </a:r>
            <a:r>
              <a:rPr lang="en-US" i="1" dirty="0"/>
              <a:t>g</a:t>
            </a:r>
            <a:r>
              <a:rPr lang="en-US" dirty="0"/>
              <a:t> has horizontal tangent lines and </a:t>
            </a:r>
            <a:r>
              <a:rPr lang="en-US" i="1" dirty="0"/>
              <a:t>f</a:t>
            </a:r>
            <a:r>
              <a:rPr lang="en-US" dirty="0"/>
              <a:t> has tangent lines with slope </a:t>
            </a:r>
            <a:r>
              <a:rPr lang="en-US" i="1" dirty="0"/>
              <a:t>m</a:t>
            </a:r>
            <a:r>
              <a:rPr lang="en-US" i="1" baseline="-25000" dirty="0"/>
              <a:t>sec</a:t>
            </a:r>
            <a:r>
              <a:rPr lang="en-US" dirty="0"/>
              <a:t>.</a:t>
            </a:r>
          </a:p>
        </p:txBody>
      </p:sp>
      <p:pic>
        <p:nvPicPr>
          <p:cNvPr id="80898" name="Picture 2"/>
          <p:cNvPicPr>
            <a:picLocks noChangeAspect="1" noChangeArrowheads="1"/>
          </p:cNvPicPr>
          <p:nvPr/>
        </p:nvPicPr>
        <p:blipFill>
          <a:blip r:embed="rId2" cstate="print"/>
          <a:srcRect/>
          <a:stretch>
            <a:fillRect/>
          </a:stretch>
        </p:blipFill>
        <p:spPr bwMode="auto">
          <a:xfrm>
            <a:off x="4703956" y="1097280"/>
            <a:ext cx="4269402" cy="4114800"/>
          </a:xfrm>
          <a:prstGeom prst="rect">
            <a:avLst/>
          </a:prstGeom>
          <a:noFill/>
          <a:ln w="9525">
            <a:noFill/>
            <a:miter lim="800000"/>
            <a:headEnd/>
            <a:tailEnd/>
          </a:ln>
        </p:spPr>
      </p:pic>
      <p:sp>
        <p:nvSpPr>
          <p:cNvPr id="5" name="Rectangle 4"/>
          <p:cNvSpPr/>
          <p:nvPr/>
        </p:nvSpPr>
        <p:spPr>
          <a:xfrm>
            <a:off x="5943600" y="5306638"/>
            <a:ext cx="1370055" cy="523220"/>
          </a:xfrm>
          <a:prstGeom prst="rect">
            <a:avLst/>
          </a:prstGeom>
        </p:spPr>
        <p:txBody>
          <a:bodyPr wrap="none">
            <a:spAutoFit/>
          </a:bodyPr>
          <a:lstStyle/>
          <a:p>
            <a:r>
              <a:rPr lang="en-US" sz="2800" b="1" dirty="0"/>
              <a:t>Figure 7</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Points That Satisfy the Mean Value Theorem</a:t>
            </a:r>
          </a:p>
        </p:txBody>
      </p:sp>
      <p:sp>
        <p:nvSpPr>
          <p:cNvPr id="3" name="Content Placeholder 2"/>
          <p:cNvSpPr>
            <a:spLocks noGrp="1"/>
          </p:cNvSpPr>
          <p:nvPr>
            <p:ph idx="1"/>
          </p:nvPr>
        </p:nvSpPr>
        <p:spPr/>
        <p:txBody>
          <a:bodyPr/>
          <a:lstStyle/>
          <a:p>
            <a:r>
              <a:rPr lang="en-US" dirty="0"/>
              <a:t>The function 				is differentiable everywhere, so it satisfies the hypotheses of the Mean Value Theorem over any closed, bounded interval. Find the point(s) satisfying the conclusion of the MVT over the interval [0,4].</a:t>
            </a:r>
          </a:p>
          <a:p>
            <a:r>
              <a:rPr lang="en-US" b="1" dirty="0"/>
              <a:t>Solution</a:t>
            </a:r>
          </a:p>
          <a:p>
            <a:r>
              <a:rPr lang="en-US" dirty="0"/>
              <a:t>We begin by calculating the slope of the secant line over the interval.</a:t>
            </a:r>
          </a:p>
        </p:txBody>
      </p:sp>
      <p:graphicFrame>
        <p:nvGraphicFramePr>
          <p:cNvPr id="60418" name="Object 2"/>
          <p:cNvGraphicFramePr>
            <a:graphicFrameLocks noChangeAspect="1"/>
          </p:cNvGraphicFramePr>
          <p:nvPr/>
        </p:nvGraphicFramePr>
        <p:xfrm>
          <a:off x="2438400" y="1310390"/>
          <a:ext cx="3479800" cy="482600"/>
        </p:xfrm>
        <a:graphic>
          <a:graphicData uri="http://schemas.openxmlformats.org/presentationml/2006/ole">
            <mc:AlternateContent xmlns:mc="http://schemas.openxmlformats.org/markup-compatibility/2006">
              <mc:Choice xmlns:v="urn:schemas-microsoft-com:vml" Requires="v">
                <p:oleObj name="Equation" r:id="rId2" imgW="3479760" imgH="482400" progId="Equation.DSMT4">
                  <p:embed/>
                </p:oleObj>
              </mc:Choice>
              <mc:Fallback>
                <p:oleObj name="Equation" r:id="rId2" imgW="347976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310390"/>
                        <a:ext cx="3479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19" name="Object 3"/>
          <p:cNvGraphicFramePr>
            <a:graphicFrameLocks noChangeAspect="1"/>
          </p:cNvGraphicFramePr>
          <p:nvPr/>
        </p:nvGraphicFramePr>
        <p:xfrm>
          <a:off x="2057400" y="5035550"/>
          <a:ext cx="2628900" cy="876300"/>
        </p:xfrm>
        <a:graphic>
          <a:graphicData uri="http://schemas.openxmlformats.org/presentationml/2006/ole">
            <mc:AlternateContent xmlns:mc="http://schemas.openxmlformats.org/markup-compatibility/2006">
              <mc:Choice xmlns:v="urn:schemas-microsoft-com:vml" Requires="v">
                <p:oleObj name="Equation" r:id="rId4" imgW="2628720" imgH="876240" progId="Equation.DSMT4">
                  <p:embed/>
                </p:oleObj>
              </mc:Choice>
              <mc:Fallback>
                <p:oleObj name="Equation" r:id="rId4" imgW="2628720" imgH="8762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5035550"/>
                        <a:ext cx="26289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20" name="Object 4"/>
          <p:cNvGraphicFramePr>
            <a:graphicFrameLocks noChangeAspect="1"/>
          </p:cNvGraphicFramePr>
          <p:nvPr/>
        </p:nvGraphicFramePr>
        <p:xfrm>
          <a:off x="4800600" y="5060950"/>
          <a:ext cx="1092200" cy="838200"/>
        </p:xfrm>
        <a:graphic>
          <a:graphicData uri="http://schemas.openxmlformats.org/presentationml/2006/ole">
            <mc:AlternateContent xmlns:mc="http://schemas.openxmlformats.org/markup-compatibility/2006">
              <mc:Choice xmlns:v="urn:schemas-microsoft-com:vml" Requires="v">
                <p:oleObj name="Equation" r:id="rId6" imgW="1091880" imgH="838080" progId="Equation.DSMT4">
                  <p:embed/>
                </p:oleObj>
              </mc:Choice>
              <mc:Fallback>
                <p:oleObj name="Equation" r:id="rId6" imgW="1091880" imgH="8380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5060950"/>
                        <a:ext cx="1092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21" name="Object 5"/>
          <p:cNvGraphicFramePr>
            <a:graphicFrameLocks noChangeAspect="1"/>
          </p:cNvGraphicFramePr>
          <p:nvPr/>
        </p:nvGraphicFramePr>
        <p:xfrm>
          <a:off x="6004810" y="5074170"/>
          <a:ext cx="533400" cy="838200"/>
        </p:xfrm>
        <a:graphic>
          <a:graphicData uri="http://schemas.openxmlformats.org/presentationml/2006/ole">
            <mc:AlternateContent xmlns:mc="http://schemas.openxmlformats.org/markup-compatibility/2006">
              <mc:Choice xmlns:v="urn:schemas-microsoft-com:vml" Requires="v">
                <p:oleObj name="Equation" r:id="rId8" imgW="533160" imgH="838080" progId="Equation.DSMT4">
                  <p:embed/>
                </p:oleObj>
              </mc:Choice>
              <mc:Fallback>
                <p:oleObj name="Equation" r:id="rId8" imgW="533160" imgH="8380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04810" y="5074170"/>
                        <a:ext cx="53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04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04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0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Points That Satisfy the Mean Value Theorem (cont.)</a:t>
            </a:r>
          </a:p>
        </p:txBody>
      </p:sp>
      <p:sp>
        <p:nvSpPr>
          <p:cNvPr id="3" name="Content Placeholder 2"/>
          <p:cNvSpPr>
            <a:spLocks noGrp="1"/>
          </p:cNvSpPr>
          <p:nvPr>
            <p:ph idx="1"/>
          </p:nvPr>
        </p:nvSpPr>
        <p:spPr/>
        <p:txBody>
          <a:bodyPr/>
          <a:lstStyle/>
          <a:p>
            <a:r>
              <a:rPr lang="en-US" dirty="0"/>
              <a:t>The Mean Value Theorem guarantees the existence of at least one point 		   where 		but we want to go one step further and actually find the point (or points). Since 			         we proceed to solve the equation	</a:t>
            </a:r>
          </a:p>
        </p:txBody>
      </p:sp>
      <p:graphicFrame>
        <p:nvGraphicFramePr>
          <p:cNvPr id="61442" name="Object 2"/>
          <p:cNvGraphicFramePr>
            <a:graphicFrameLocks noChangeAspect="1"/>
          </p:cNvGraphicFramePr>
          <p:nvPr/>
        </p:nvGraphicFramePr>
        <p:xfrm>
          <a:off x="3141663" y="1752600"/>
          <a:ext cx="1219200" cy="469900"/>
        </p:xfrm>
        <a:graphic>
          <a:graphicData uri="http://schemas.openxmlformats.org/presentationml/2006/ole">
            <mc:AlternateContent xmlns:mc="http://schemas.openxmlformats.org/markup-compatibility/2006">
              <mc:Choice xmlns:v="urn:schemas-microsoft-com:vml" Requires="v">
                <p:oleObj name="Equation" r:id="rId2" imgW="1218960" imgH="469800" progId="Equation.DSMT4">
                  <p:embed/>
                </p:oleObj>
              </mc:Choice>
              <mc:Fallback>
                <p:oleObj name="Equation" r:id="rId2" imgW="121896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1663" y="1752600"/>
                        <a:ext cx="1219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3" name="Object 3"/>
          <p:cNvGraphicFramePr>
            <a:graphicFrameLocks noChangeAspect="1"/>
          </p:cNvGraphicFramePr>
          <p:nvPr/>
        </p:nvGraphicFramePr>
        <p:xfrm>
          <a:off x="5462954" y="1752600"/>
          <a:ext cx="1384300" cy="469900"/>
        </p:xfrm>
        <a:graphic>
          <a:graphicData uri="http://schemas.openxmlformats.org/presentationml/2006/ole">
            <mc:AlternateContent xmlns:mc="http://schemas.openxmlformats.org/markup-compatibility/2006">
              <mc:Choice xmlns:v="urn:schemas-microsoft-com:vml" Requires="v">
                <p:oleObj name="Equation" r:id="rId4" imgW="1384200" imgH="469800" progId="Equation.DSMT4">
                  <p:embed/>
                </p:oleObj>
              </mc:Choice>
              <mc:Fallback>
                <p:oleObj name="Equation" r:id="rId4" imgW="138420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2954" y="1752600"/>
                        <a:ext cx="1384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4" name="Object 4"/>
          <p:cNvGraphicFramePr>
            <a:graphicFrameLocks noChangeAspect="1"/>
          </p:cNvGraphicFramePr>
          <p:nvPr/>
        </p:nvGraphicFramePr>
        <p:xfrm>
          <a:off x="3035300" y="2597150"/>
          <a:ext cx="2717800" cy="482600"/>
        </p:xfrm>
        <a:graphic>
          <a:graphicData uri="http://schemas.openxmlformats.org/presentationml/2006/ole">
            <mc:AlternateContent xmlns:mc="http://schemas.openxmlformats.org/markup-compatibility/2006">
              <mc:Choice xmlns:v="urn:schemas-microsoft-com:vml" Requires="v">
                <p:oleObj name="Equation" r:id="rId6" imgW="2717640" imgH="482400" progId="Equation.DSMT4">
                  <p:embed/>
                </p:oleObj>
              </mc:Choice>
              <mc:Fallback>
                <p:oleObj name="Equation" r:id="rId6" imgW="2717640" imgH="4824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5300" y="2597150"/>
                        <a:ext cx="2717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5" name="Object 5"/>
          <p:cNvGraphicFramePr>
            <a:graphicFrameLocks noChangeAspect="1"/>
          </p:cNvGraphicFramePr>
          <p:nvPr>
            <p:extLst>
              <p:ext uri="{D42A27DB-BD31-4B8C-83A1-F6EECF244321}">
                <p14:modId xmlns:p14="http://schemas.microsoft.com/office/powerpoint/2010/main" val="563526695"/>
              </p:ext>
            </p:extLst>
          </p:nvPr>
        </p:nvGraphicFramePr>
        <p:xfrm>
          <a:off x="3314698" y="3014889"/>
          <a:ext cx="2133600" cy="469900"/>
        </p:xfrm>
        <a:graphic>
          <a:graphicData uri="http://schemas.openxmlformats.org/presentationml/2006/ole">
            <mc:AlternateContent xmlns:mc="http://schemas.openxmlformats.org/markup-compatibility/2006">
              <mc:Choice xmlns:v="urn:schemas-microsoft-com:vml" Requires="v">
                <p:oleObj name="Equation" r:id="rId8" imgW="2133360" imgH="469800" progId="Equation.DSMT4">
                  <p:embed/>
                </p:oleObj>
              </mc:Choice>
              <mc:Fallback>
                <p:oleObj name="Equation" r:id="rId8" imgW="2133360" imgH="469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14698" y="3014889"/>
                        <a:ext cx="2133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Points That Satisfy the Mean Value Theorem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p:txBody>
      </p:sp>
      <p:graphicFrame>
        <p:nvGraphicFramePr>
          <p:cNvPr id="62467" name="Object 3"/>
          <p:cNvGraphicFramePr>
            <a:graphicFrameLocks noChangeAspect="1"/>
          </p:cNvGraphicFramePr>
          <p:nvPr/>
        </p:nvGraphicFramePr>
        <p:xfrm>
          <a:off x="2222500" y="3927675"/>
          <a:ext cx="6311900" cy="914400"/>
        </p:xfrm>
        <a:graphic>
          <a:graphicData uri="http://schemas.openxmlformats.org/presentationml/2006/ole">
            <mc:AlternateContent xmlns:mc="http://schemas.openxmlformats.org/markup-compatibility/2006">
              <mc:Choice xmlns:v="urn:schemas-microsoft-com:vml" Requires="v">
                <p:oleObj name="Equation" r:id="rId2" imgW="6311880" imgH="914400" progId="Equation.DSMT4">
                  <p:embed/>
                </p:oleObj>
              </mc:Choice>
              <mc:Fallback>
                <p:oleObj name="Equation" r:id="rId2" imgW="6311880" imgH="9144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0" y="3927675"/>
                        <a:ext cx="63119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68" name="Object 4"/>
          <p:cNvGraphicFramePr>
            <a:graphicFrameLocks noChangeAspect="1"/>
          </p:cNvGraphicFramePr>
          <p:nvPr/>
        </p:nvGraphicFramePr>
        <p:xfrm>
          <a:off x="2222500" y="4953000"/>
          <a:ext cx="1689100" cy="914400"/>
        </p:xfrm>
        <a:graphic>
          <a:graphicData uri="http://schemas.openxmlformats.org/presentationml/2006/ole">
            <mc:AlternateContent xmlns:mc="http://schemas.openxmlformats.org/markup-compatibility/2006">
              <mc:Choice xmlns:v="urn:schemas-microsoft-com:vml" Requires="v">
                <p:oleObj name="Equation" r:id="rId4" imgW="1688760" imgH="914400" progId="Equation.DSMT4">
                  <p:embed/>
                </p:oleObj>
              </mc:Choice>
              <mc:Fallback>
                <p:oleObj name="Equation" r:id="rId4" imgW="1688760" imgH="9144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500" y="4953000"/>
                        <a:ext cx="1689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69" name="Object 5"/>
          <p:cNvGraphicFramePr>
            <a:graphicFrameLocks noChangeAspect="1"/>
          </p:cNvGraphicFramePr>
          <p:nvPr/>
        </p:nvGraphicFramePr>
        <p:xfrm>
          <a:off x="920750" y="1524000"/>
          <a:ext cx="6362700" cy="838200"/>
        </p:xfrm>
        <a:graphic>
          <a:graphicData uri="http://schemas.openxmlformats.org/presentationml/2006/ole">
            <mc:AlternateContent xmlns:mc="http://schemas.openxmlformats.org/markup-compatibility/2006">
              <mc:Choice xmlns:v="urn:schemas-microsoft-com:vml" Requires="v">
                <p:oleObj name="Equation" r:id="rId6" imgW="6362640" imgH="838080" progId="Equation.DSMT4">
                  <p:embed/>
                </p:oleObj>
              </mc:Choice>
              <mc:Fallback>
                <p:oleObj name="Equation" r:id="rId6" imgW="6362640" imgH="8380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0750" y="1524000"/>
                        <a:ext cx="6362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70" name="Object 6"/>
          <p:cNvGraphicFramePr>
            <a:graphicFrameLocks noChangeAspect="1"/>
          </p:cNvGraphicFramePr>
          <p:nvPr/>
        </p:nvGraphicFramePr>
        <p:xfrm>
          <a:off x="877533" y="2468562"/>
          <a:ext cx="2095500" cy="838200"/>
        </p:xfrm>
        <a:graphic>
          <a:graphicData uri="http://schemas.openxmlformats.org/presentationml/2006/ole">
            <mc:AlternateContent xmlns:mc="http://schemas.openxmlformats.org/markup-compatibility/2006">
              <mc:Choice xmlns:v="urn:schemas-microsoft-com:vml" Requires="v">
                <p:oleObj name="Equation" r:id="rId8" imgW="2095200" imgH="838080" progId="Equation.DSMT4">
                  <p:embed/>
                </p:oleObj>
              </mc:Choice>
              <mc:Fallback>
                <p:oleObj name="Equation" r:id="rId8" imgW="2095200" imgH="8380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7533" y="2468562"/>
                        <a:ext cx="2095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71" name="Object 7"/>
          <p:cNvGraphicFramePr>
            <a:graphicFrameLocks noChangeAspect="1"/>
          </p:cNvGraphicFramePr>
          <p:nvPr/>
        </p:nvGraphicFramePr>
        <p:xfrm>
          <a:off x="607658" y="3424237"/>
          <a:ext cx="2349500" cy="381000"/>
        </p:xfrm>
        <a:graphic>
          <a:graphicData uri="http://schemas.openxmlformats.org/presentationml/2006/ole">
            <mc:AlternateContent xmlns:mc="http://schemas.openxmlformats.org/markup-compatibility/2006">
              <mc:Choice xmlns:v="urn:schemas-microsoft-com:vml" Requires="v">
                <p:oleObj name="Equation" r:id="rId10" imgW="2349360" imgH="380880" progId="Equation.DSMT4">
                  <p:embed/>
                </p:oleObj>
              </mc:Choice>
              <mc:Fallback>
                <p:oleObj name="Equation" r:id="rId10" imgW="2349360" imgH="38088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7658" y="3424237"/>
                        <a:ext cx="2349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4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4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4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Points That Satisfy the Mean Value Theorem (cont.)</a:t>
            </a:r>
          </a:p>
        </p:txBody>
      </p:sp>
      <p:sp>
        <p:nvSpPr>
          <p:cNvPr id="3" name="Content Placeholder 2"/>
          <p:cNvSpPr>
            <a:spLocks noGrp="1"/>
          </p:cNvSpPr>
          <p:nvPr>
            <p:ph idx="1"/>
          </p:nvPr>
        </p:nvSpPr>
        <p:spPr>
          <a:xfrm>
            <a:off x="457200" y="1280160"/>
            <a:ext cx="4191000" cy="4572000"/>
          </a:xfrm>
        </p:spPr>
        <p:txBody>
          <a:bodyPr/>
          <a:lstStyle/>
          <a:p>
            <a:r>
              <a:rPr lang="en-US" dirty="0"/>
              <a:t>These two solutions, approximately equal to 0.85 and 3.15, both satisfy the conclusion of the MVT (see Figure 8).</a:t>
            </a:r>
          </a:p>
        </p:txBody>
      </p:sp>
      <p:pic>
        <p:nvPicPr>
          <p:cNvPr id="74753" name="Picture 1"/>
          <p:cNvPicPr>
            <a:picLocks noChangeAspect="1" noChangeArrowheads="1"/>
          </p:cNvPicPr>
          <p:nvPr/>
        </p:nvPicPr>
        <p:blipFill>
          <a:blip r:embed="rId2" cstate="print"/>
          <a:srcRect t="1852"/>
          <a:stretch>
            <a:fillRect/>
          </a:stretch>
        </p:blipFill>
        <p:spPr bwMode="auto">
          <a:xfrm>
            <a:off x="4572000" y="1371600"/>
            <a:ext cx="4079174" cy="4038600"/>
          </a:xfrm>
          <a:prstGeom prst="rect">
            <a:avLst/>
          </a:prstGeom>
          <a:noFill/>
          <a:ln w="9525">
            <a:noFill/>
            <a:miter lim="800000"/>
            <a:headEnd/>
            <a:tailEnd/>
          </a:ln>
        </p:spPr>
      </p:pic>
      <p:sp>
        <p:nvSpPr>
          <p:cNvPr id="6" name="Rectangle 5"/>
          <p:cNvSpPr/>
          <p:nvPr/>
        </p:nvSpPr>
        <p:spPr>
          <a:xfrm>
            <a:off x="5867400" y="5521125"/>
            <a:ext cx="1370055" cy="523220"/>
          </a:xfrm>
          <a:prstGeom prst="rect">
            <a:avLst/>
          </a:prstGeom>
        </p:spPr>
        <p:txBody>
          <a:bodyPr wrap="none">
            <a:spAutoFit/>
          </a:bodyPr>
          <a:lstStyle/>
          <a:p>
            <a:r>
              <a:rPr lang="en-US" sz="2800" b="1" dirty="0"/>
              <a:t>Figure 8</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 of </a:t>
            </a:r>
            <a:r>
              <a:rPr lang="en-US"/>
              <a:t>the Mean Value Theorem</a:t>
            </a:r>
            <a:endParaRPr lang="en-US" dirty="0"/>
          </a:p>
        </p:txBody>
      </p:sp>
      <p:sp>
        <p:nvSpPr>
          <p:cNvPr id="3" name="Content Placeholder 2"/>
          <p:cNvSpPr>
            <a:spLocks noGrp="1"/>
          </p:cNvSpPr>
          <p:nvPr>
            <p:ph idx="1"/>
          </p:nvPr>
        </p:nvSpPr>
        <p:spPr/>
        <p:txBody>
          <a:bodyPr/>
          <a:lstStyle/>
          <a:p>
            <a:r>
              <a:rPr lang="en-US" dirty="0"/>
              <a:t>Recall that a discussion of average and instantaneous velocities was one of the motivating examples we used to develop the concept of differentiation. The MVT provides a more quantitative connection between these ideas.</a:t>
            </a:r>
          </a:p>
        </p:txBody>
      </p:sp>
    </p:spTree>
    <p:extLst>
      <p:ext uri="{BB962C8B-B14F-4D97-AF65-F5344CB8AC3E}">
        <p14:creationId xmlns:p14="http://schemas.microsoft.com/office/powerpoint/2010/main" val="3226381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the Mean Value Theorem to Find Velocity</a:t>
            </a:r>
          </a:p>
        </p:txBody>
      </p:sp>
      <p:sp>
        <p:nvSpPr>
          <p:cNvPr id="3" name="Content Placeholder 2"/>
          <p:cNvSpPr>
            <a:spLocks noGrp="1"/>
          </p:cNvSpPr>
          <p:nvPr>
            <p:ph idx="1"/>
          </p:nvPr>
        </p:nvSpPr>
        <p:spPr/>
        <p:txBody>
          <a:bodyPr/>
          <a:lstStyle/>
          <a:p>
            <a:r>
              <a:rPr lang="en-US" dirty="0"/>
              <a:t>An aerial surveillance crew is monitoring traffic on the roads below and timing the passage of cars between painted road marks that are 1 mile apart. The crew spots a distinctive yellow Lotus Elise and records its passage between two marks at 47 seconds. What speed can the crew assert the Elise must have reached during the 47 seconds?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the Mean Value Theorem to Find Velocity (cont.)</a:t>
            </a:r>
          </a:p>
        </p:txBody>
      </p:sp>
      <p:sp>
        <p:nvSpPr>
          <p:cNvPr id="3" name="Content Placeholder 2"/>
          <p:cNvSpPr>
            <a:spLocks noGrp="1"/>
          </p:cNvSpPr>
          <p:nvPr>
            <p:ph idx="1"/>
          </p:nvPr>
        </p:nvSpPr>
        <p:spPr>
          <a:xfrm>
            <a:off x="457200" y="1066800"/>
            <a:ext cx="8229600" cy="4875181"/>
          </a:xfrm>
        </p:spPr>
        <p:txBody>
          <a:bodyPr>
            <a:spAutoFit/>
          </a:bodyPr>
          <a:lstStyle/>
          <a:p>
            <a:r>
              <a:rPr lang="en-US" b="1" dirty="0"/>
              <a:t>Solution</a:t>
            </a:r>
          </a:p>
          <a:p>
            <a:r>
              <a:rPr lang="en-US" dirty="0"/>
              <a:t>If we let </a:t>
            </a:r>
            <a:r>
              <a:rPr lang="en-US" i="1" dirty="0"/>
              <a:t>f</a:t>
            </a:r>
            <a:r>
              <a:rPr lang="en-US" dirty="0"/>
              <a:t>(</a:t>
            </a:r>
            <a:r>
              <a:rPr lang="en-US" i="1" dirty="0"/>
              <a:t>t</a:t>
            </a:r>
            <a:r>
              <a:rPr lang="en-US" dirty="0"/>
              <a:t>) denote the position of the Elise along the stretch of road over the time interval [0,47], then </a:t>
            </a:r>
            <a:r>
              <a:rPr lang="en-US" i="1" dirty="0"/>
              <a:t>f </a:t>
            </a:r>
            <a:r>
              <a:rPr lang="en-US" dirty="0"/>
              <a:t>’(</a:t>
            </a:r>
            <a:r>
              <a:rPr lang="en-US" i="1" dirty="0"/>
              <a:t>t</a:t>
            </a:r>
            <a:r>
              <a:rPr lang="en-US" dirty="0"/>
              <a:t>) denotes the car’s velocity and the Mean Value Theorem guarantees that there is at least one 		     for which</a:t>
            </a:r>
          </a:p>
          <a:p>
            <a:pPr>
              <a:lnSpc>
                <a:spcPct val="150000"/>
              </a:lnSpc>
            </a:pPr>
            <a:endParaRPr lang="en-US" dirty="0"/>
          </a:p>
          <a:p>
            <a:r>
              <a:rPr lang="en-US" dirty="0"/>
              <a:t>That is, at least once over the mile‑long stretch of road, the Elise was moving at a rate of approximately </a:t>
            </a:r>
            <a:r>
              <a:rPr lang="en-US" dirty="0">
                <a:solidFill>
                  <a:srgbClr val="FF0000"/>
                </a:solidFill>
              </a:rPr>
              <a:t>77 miles per hour</a:t>
            </a:r>
            <a:r>
              <a:rPr lang="en-US" dirty="0"/>
              <a:t>.</a:t>
            </a:r>
          </a:p>
        </p:txBody>
      </p:sp>
      <p:graphicFrame>
        <p:nvGraphicFramePr>
          <p:cNvPr id="64514" name="Object 2"/>
          <p:cNvGraphicFramePr>
            <a:graphicFrameLocks noChangeAspect="1"/>
          </p:cNvGraphicFramePr>
          <p:nvPr>
            <p:extLst>
              <p:ext uri="{D42A27DB-BD31-4B8C-83A1-F6EECF244321}">
                <p14:modId xmlns:p14="http://schemas.microsoft.com/office/powerpoint/2010/main" val="3907874157"/>
              </p:ext>
            </p:extLst>
          </p:nvPr>
        </p:nvGraphicFramePr>
        <p:xfrm>
          <a:off x="5845175" y="2895600"/>
          <a:ext cx="1384300" cy="469900"/>
        </p:xfrm>
        <a:graphic>
          <a:graphicData uri="http://schemas.openxmlformats.org/presentationml/2006/ole">
            <mc:AlternateContent xmlns:mc="http://schemas.openxmlformats.org/markup-compatibility/2006">
              <mc:Choice xmlns:v="urn:schemas-microsoft-com:vml" Requires="v">
                <p:oleObj name="Equation" r:id="rId2" imgW="1384200" imgH="469800" progId="Equation.DSMT4">
                  <p:embed/>
                </p:oleObj>
              </mc:Choice>
              <mc:Fallback>
                <p:oleObj name="Equation" r:id="rId2" imgW="138420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5175" y="2895600"/>
                        <a:ext cx="1384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5" name="Object 3"/>
          <p:cNvGraphicFramePr>
            <a:graphicFrameLocks noChangeAspect="1"/>
          </p:cNvGraphicFramePr>
          <p:nvPr>
            <p:extLst>
              <p:ext uri="{D42A27DB-BD31-4B8C-83A1-F6EECF244321}">
                <p14:modId xmlns:p14="http://schemas.microsoft.com/office/powerpoint/2010/main" val="1712970161"/>
              </p:ext>
            </p:extLst>
          </p:nvPr>
        </p:nvGraphicFramePr>
        <p:xfrm>
          <a:off x="1244600" y="3581400"/>
          <a:ext cx="2946400" cy="876300"/>
        </p:xfrm>
        <a:graphic>
          <a:graphicData uri="http://schemas.openxmlformats.org/presentationml/2006/ole">
            <mc:AlternateContent xmlns:mc="http://schemas.openxmlformats.org/markup-compatibility/2006">
              <mc:Choice xmlns:v="urn:schemas-microsoft-com:vml" Requires="v">
                <p:oleObj name="Equation" r:id="rId4" imgW="2946240" imgH="876240" progId="Equation.DSMT4">
                  <p:embed/>
                </p:oleObj>
              </mc:Choice>
              <mc:Fallback>
                <p:oleObj name="Equation" r:id="rId4" imgW="2946240" imgH="8762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4600" y="3581400"/>
                        <a:ext cx="29464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6" name="Object 4"/>
          <p:cNvGraphicFramePr>
            <a:graphicFrameLocks noChangeAspect="1"/>
          </p:cNvGraphicFramePr>
          <p:nvPr>
            <p:extLst>
              <p:ext uri="{D42A27DB-BD31-4B8C-83A1-F6EECF244321}">
                <p14:modId xmlns:p14="http://schemas.microsoft.com/office/powerpoint/2010/main" val="2500329097"/>
              </p:ext>
            </p:extLst>
          </p:nvPr>
        </p:nvGraphicFramePr>
        <p:xfrm>
          <a:off x="4298430" y="3657600"/>
          <a:ext cx="2387600" cy="838200"/>
        </p:xfrm>
        <a:graphic>
          <a:graphicData uri="http://schemas.openxmlformats.org/presentationml/2006/ole">
            <mc:AlternateContent xmlns:mc="http://schemas.openxmlformats.org/markup-compatibility/2006">
              <mc:Choice xmlns:v="urn:schemas-microsoft-com:vml" Requires="v">
                <p:oleObj name="Equation" r:id="rId6" imgW="2387520" imgH="838080" progId="Equation.DSMT4">
                  <p:embed/>
                </p:oleObj>
              </mc:Choice>
              <mc:Fallback>
                <p:oleObj name="Equation" r:id="rId6" imgW="2387520" imgH="8380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8430" y="3657600"/>
                        <a:ext cx="2387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7" name="Object 5"/>
          <p:cNvGraphicFramePr>
            <a:graphicFrameLocks noChangeAspect="1"/>
          </p:cNvGraphicFramePr>
          <p:nvPr>
            <p:extLst>
              <p:ext uri="{D42A27DB-BD31-4B8C-83A1-F6EECF244321}">
                <p14:modId xmlns:p14="http://schemas.microsoft.com/office/powerpoint/2010/main" val="143560255"/>
              </p:ext>
            </p:extLst>
          </p:nvPr>
        </p:nvGraphicFramePr>
        <p:xfrm>
          <a:off x="6757440" y="3886200"/>
          <a:ext cx="1485900" cy="368300"/>
        </p:xfrm>
        <a:graphic>
          <a:graphicData uri="http://schemas.openxmlformats.org/presentationml/2006/ole">
            <mc:AlternateContent xmlns:mc="http://schemas.openxmlformats.org/markup-compatibility/2006">
              <mc:Choice xmlns:v="urn:schemas-microsoft-com:vml" Requires="v">
                <p:oleObj name="Equation" r:id="rId8" imgW="1485720" imgH="368280" progId="Equation.DSMT4">
                  <p:embed/>
                </p:oleObj>
              </mc:Choice>
              <mc:Fallback>
                <p:oleObj name="Equation" r:id="rId8" imgW="1485720" imgH="3682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57440" y="3886200"/>
                        <a:ext cx="14859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5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45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45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45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Rolle’s Theorem and the Mean Value Theorem (cont.)</a:t>
            </a:r>
          </a:p>
        </p:txBody>
      </p:sp>
      <p:sp>
        <p:nvSpPr>
          <p:cNvPr id="3" name="Content Placeholder 2"/>
          <p:cNvSpPr>
            <a:spLocks noGrp="1"/>
          </p:cNvSpPr>
          <p:nvPr>
            <p:ph idx="1"/>
          </p:nvPr>
        </p:nvSpPr>
        <p:spPr>
          <a:xfrm>
            <a:off x="457200" y="1280160"/>
            <a:ext cx="8229600" cy="4572000"/>
          </a:xfrm>
        </p:spPr>
        <p:txBody>
          <a:bodyPr>
            <a:normAutofit/>
          </a:bodyPr>
          <a:lstStyle/>
          <a:p>
            <a:r>
              <a:rPr lang="en-US" sz="2800" dirty="0"/>
              <a:t>Your intuition may suggest that if the graph of </a:t>
            </a:r>
            <a:r>
              <a:rPr lang="en-US" sz="2800" i="1" dirty="0"/>
              <a:t>f</a:t>
            </a:r>
            <a:r>
              <a:rPr lang="en-US" sz="2800" dirty="0"/>
              <a:t> begins and ends with the same value and varies in a sufficiently “smooth” manner over the course of the interval, then there must be at least one point </a:t>
            </a:r>
            <a:r>
              <a:rPr lang="en-US" sz="2800" i="1" dirty="0"/>
              <a:t>c</a:t>
            </a:r>
            <a:r>
              <a:rPr lang="en-US" sz="2800" dirty="0"/>
              <a:t> where it has a horizontal tangent line. </a:t>
            </a:r>
            <a:r>
              <a:rPr lang="en-US" dirty="0"/>
              <a:t>This is exactly what Rolle’s Theorem guarantees, and the precise property corresponding to a “smoothly” varying graph is differentiability on the open interval  (</a:t>
            </a:r>
            <a:r>
              <a:rPr lang="en-US" i="1" dirty="0"/>
              <a:t>a</a:t>
            </a:r>
            <a:r>
              <a:rPr lang="en-US" dirty="0"/>
              <a:t>,</a:t>
            </a:r>
            <a:r>
              <a:rPr lang="en-US" i="1" dirty="0"/>
              <a:t>b</a:t>
            </a:r>
            <a:r>
              <a:rPr lang="en-US" dirty="0"/>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 of the Mean Value Theorem (cont.)</a:t>
            </a:r>
            <a:endParaRPr lang="en-US" dirty="0">
              <a:solidFill>
                <a:schemeClr val="tx2"/>
              </a:solidFill>
            </a:endParaRPr>
          </a:p>
        </p:txBody>
      </p:sp>
      <p:sp>
        <p:nvSpPr>
          <p:cNvPr id="4" name="TextBox 3"/>
          <p:cNvSpPr txBox="1"/>
          <p:nvPr/>
        </p:nvSpPr>
        <p:spPr>
          <a:xfrm>
            <a:off x="457200" y="1191012"/>
            <a:ext cx="8153400" cy="2677656"/>
          </a:xfrm>
          <a:prstGeom prst="rect">
            <a:avLst/>
          </a:prstGeom>
          <a:noFill/>
        </p:spPr>
        <p:txBody>
          <a:bodyPr wrap="square" rtlCol="0">
            <a:spAutoFit/>
          </a:bodyPr>
          <a:lstStyle/>
          <a:p>
            <a:r>
              <a:rPr lang="en-US" sz="2800" dirty="0">
                <a:solidFill>
                  <a:srgbClr val="366092"/>
                </a:solidFill>
              </a:rPr>
              <a:t>We already know that a constant function has a derivative of zero at all points of its domain, but we don’t yet know that the converse is true. That is, does the fact that </a:t>
            </a:r>
            <a:r>
              <a:rPr lang="en-US" sz="2800" i="1" dirty="0">
                <a:solidFill>
                  <a:srgbClr val="366092"/>
                </a:solidFill>
              </a:rPr>
              <a:t>f’</a:t>
            </a:r>
            <a:r>
              <a:rPr lang="en-US" sz="2800" dirty="0">
                <a:solidFill>
                  <a:srgbClr val="366092"/>
                </a:solidFill>
              </a:rPr>
              <a:t>(</a:t>
            </a:r>
            <a:r>
              <a:rPr lang="en-US" sz="2800" i="1" dirty="0">
                <a:solidFill>
                  <a:srgbClr val="366092"/>
                </a:solidFill>
              </a:rPr>
              <a:t>x</a:t>
            </a:r>
            <a:r>
              <a:rPr lang="en-US" sz="2800" dirty="0">
                <a:solidFill>
                  <a:srgbClr val="366092"/>
                </a:solidFill>
              </a:rPr>
              <a:t>)=0 for all </a:t>
            </a:r>
            <a:r>
              <a:rPr lang="en-US" sz="2800" i="1" dirty="0">
                <a:solidFill>
                  <a:srgbClr val="366092"/>
                </a:solidFill>
              </a:rPr>
              <a:t>x</a:t>
            </a:r>
            <a:r>
              <a:rPr lang="en-US" sz="2800" dirty="0">
                <a:solidFill>
                  <a:srgbClr val="366092"/>
                </a:solidFill>
              </a:rPr>
              <a:t> in a given interval mean that </a:t>
            </a:r>
            <a:r>
              <a:rPr lang="en-US" sz="2800" i="1" dirty="0">
                <a:solidFill>
                  <a:srgbClr val="366092"/>
                </a:solidFill>
              </a:rPr>
              <a:t>f</a:t>
            </a:r>
            <a:r>
              <a:rPr lang="en-US" sz="2800" dirty="0">
                <a:solidFill>
                  <a:srgbClr val="366092"/>
                </a:solidFill>
              </a:rPr>
              <a:t> is a constant function? The Mean Value Theorem provides an elegant answer to this question.</a:t>
            </a:r>
          </a:p>
        </p:txBody>
      </p:sp>
    </p:spTree>
    <p:extLst>
      <p:ext uri="{BB962C8B-B14F-4D97-AF65-F5344CB8AC3E}">
        <p14:creationId xmlns:p14="http://schemas.microsoft.com/office/powerpoint/2010/main" val="169709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Theorem: Corollary 1</a:t>
            </a:r>
          </a:p>
        </p:txBody>
      </p:sp>
      <p:sp>
        <p:nvSpPr>
          <p:cNvPr id="3" name="Content Placeholder 2"/>
          <p:cNvSpPr>
            <a:spLocks noGrp="1"/>
          </p:cNvSpPr>
          <p:nvPr>
            <p:ph idx="1"/>
          </p:nvPr>
        </p:nvSpPr>
        <p:spPr>
          <a:xfrm>
            <a:off x="462776" y="1524000"/>
            <a:ext cx="8229600" cy="954107"/>
          </a:xfrm>
          <a:solidFill>
            <a:srgbClr val="FFFFCC"/>
          </a:solidFill>
          <a:ln w="28575">
            <a:solidFill>
              <a:srgbClr val="000000"/>
            </a:solidFill>
          </a:ln>
        </p:spPr>
        <p:txBody>
          <a:bodyPr wrap="square">
            <a:spAutoFit/>
          </a:bodyPr>
          <a:lstStyle/>
          <a:p>
            <a:r>
              <a:rPr lang="en-US" dirty="0">
                <a:solidFill>
                  <a:srgbClr val="000000"/>
                </a:solidFill>
              </a:rPr>
              <a:t>If </a:t>
            </a:r>
            <a:r>
              <a:rPr lang="en-US" i="1" dirty="0">
                <a:solidFill>
                  <a:srgbClr val="000000"/>
                </a:solidFill>
              </a:rPr>
              <a:t>f</a:t>
            </a:r>
            <a:r>
              <a:rPr lang="en-US" dirty="0">
                <a:solidFill>
                  <a:srgbClr val="000000"/>
                </a:solidFill>
              </a:rPr>
              <a:t> ‘(</a:t>
            </a:r>
            <a:r>
              <a:rPr lang="en-US" i="1" dirty="0">
                <a:solidFill>
                  <a:srgbClr val="000000"/>
                </a:solidFill>
              </a:rPr>
              <a:t>x</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0 for each </a:t>
            </a:r>
            <a:r>
              <a:rPr lang="en-US" i="1" dirty="0">
                <a:solidFill>
                  <a:srgbClr val="000000"/>
                </a:solidFill>
              </a:rPr>
              <a:t>x</a:t>
            </a:r>
            <a:r>
              <a:rPr lang="en-US" dirty="0">
                <a:solidFill>
                  <a:srgbClr val="000000"/>
                </a:solidFill>
              </a:rPr>
              <a:t> in an open interval (</a:t>
            </a:r>
            <a:r>
              <a:rPr lang="en-US" i="1" dirty="0">
                <a:solidFill>
                  <a:srgbClr val="000000"/>
                </a:solidFill>
              </a:rPr>
              <a:t>a</a:t>
            </a:r>
            <a:r>
              <a:rPr lang="en-US" dirty="0">
                <a:solidFill>
                  <a:srgbClr val="000000"/>
                </a:solidFill>
              </a:rPr>
              <a:t>,</a:t>
            </a:r>
            <a:r>
              <a:rPr lang="en-US" i="1" dirty="0">
                <a:solidFill>
                  <a:srgbClr val="000000"/>
                </a:solidFill>
              </a:rPr>
              <a:t>b</a:t>
            </a:r>
            <a:r>
              <a:rPr lang="en-US" dirty="0">
                <a:solidFill>
                  <a:srgbClr val="000000"/>
                </a:solidFill>
              </a:rPr>
              <a:t>), then </a:t>
            </a:r>
            <a:r>
              <a:rPr lang="en-US" i="1" dirty="0">
                <a:solidFill>
                  <a:srgbClr val="000000"/>
                </a:solidFill>
              </a:rPr>
              <a:t>f  </a:t>
            </a:r>
            <a:r>
              <a:rPr lang="en-US" dirty="0">
                <a:solidFill>
                  <a:srgbClr val="000000"/>
                </a:solidFill>
              </a:rPr>
              <a:t>is constant on (</a:t>
            </a:r>
            <a:r>
              <a:rPr lang="en-US" i="1" dirty="0">
                <a:solidFill>
                  <a:srgbClr val="000000"/>
                </a:solidFill>
              </a:rPr>
              <a:t>a</a:t>
            </a:r>
            <a:r>
              <a:rPr lang="en-US" dirty="0">
                <a:solidFill>
                  <a:srgbClr val="000000"/>
                </a:solidFill>
              </a:rPr>
              <a:t>,</a:t>
            </a:r>
            <a:r>
              <a:rPr lang="en-US" i="1" dirty="0">
                <a:solidFill>
                  <a:srgbClr val="000000"/>
                </a:solidFill>
              </a:rPr>
              <a:t>b</a:t>
            </a:r>
            <a:r>
              <a:rPr lang="en-US" dirty="0">
                <a:solidFill>
                  <a:srgbClr val="000000"/>
                </a:solidFill>
              </a:rPr>
              <a:t>).</a:t>
            </a:r>
          </a:p>
        </p:txBody>
      </p:sp>
    </p:spTree>
    <p:extLst>
      <p:ext uri="{BB962C8B-B14F-4D97-AF65-F5344CB8AC3E}">
        <p14:creationId xmlns:p14="http://schemas.microsoft.com/office/powerpoint/2010/main" val="1161923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p:sp>
        <p:nvSpPr>
          <p:cNvPr id="3" name="Content Placeholder 2"/>
          <p:cNvSpPr>
            <a:spLocks noGrp="1"/>
          </p:cNvSpPr>
          <p:nvPr>
            <p:ph idx="1"/>
          </p:nvPr>
        </p:nvSpPr>
        <p:spPr>
          <a:xfrm>
            <a:off x="457200" y="1280160"/>
            <a:ext cx="8229600" cy="3927229"/>
          </a:xfrm>
          <a:solidFill>
            <a:srgbClr val="FFFFCC"/>
          </a:solidFill>
          <a:ln w="28575">
            <a:solidFill>
              <a:srgbClr val="000000"/>
            </a:solidFill>
          </a:ln>
        </p:spPr>
        <p:txBody>
          <a:bodyPr>
            <a:spAutoFit/>
          </a:bodyPr>
          <a:lstStyle/>
          <a:p>
            <a:r>
              <a:rPr lang="en-US" dirty="0">
                <a:solidFill>
                  <a:srgbClr val="000000"/>
                </a:solidFill>
              </a:rPr>
              <a:t>We will show that given any two distinct points </a:t>
            </a:r>
            <a:r>
              <a:rPr lang="en-US" i="1" dirty="0">
                <a:solidFill>
                  <a:srgbClr val="000000"/>
                </a:solidFill>
              </a:rPr>
              <a:t>x</a:t>
            </a:r>
            <a:r>
              <a:rPr lang="en-US" baseline="-25000" dirty="0">
                <a:solidFill>
                  <a:srgbClr val="000000"/>
                </a:solidFill>
              </a:rPr>
              <a:t>1</a:t>
            </a:r>
            <a:r>
              <a:rPr lang="en-US" dirty="0">
                <a:solidFill>
                  <a:srgbClr val="000000"/>
                </a:solidFill>
              </a:rPr>
              <a:t> and </a:t>
            </a:r>
            <a:r>
              <a:rPr lang="en-US" i="1" dirty="0">
                <a:solidFill>
                  <a:srgbClr val="000000"/>
                </a:solidFill>
              </a:rPr>
              <a:t>x</a:t>
            </a:r>
            <a:r>
              <a:rPr lang="en-US" baseline="-25000" dirty="0">
                <a:solidFill>
                  <a:srgbClr val="000000"/>
                </a:solidFill>
              </a:rPr>
              <a:t>2</a:t>
            </a:r>
            <a:r>
              <a:rPr lang="en-US" dirty="0">
                <a:solidFill>
                  <a:srgbClr val="000000"/>
                </a:solidFill>
              </a:rPr>
              <a:t> in (</a:t>
            </a:r>
            <a:r>
              <a:rPr lang="en-US" i="1" dirty="0">
                <a:solidFill>
                  <a:srgbClr val="000000"/>
                </a:solidFill>
              </a:rPr>
              <a:t>a</a:t>
            </a:r>
            <a:r>
              <a:rPr lang="en-US" dirty="0">
                <a:solidFill>
                  <a:srgbClr val="000000"/>
                </a:solidFill>
              </a:rPr>
              <a:t>,</a:t>
            </a:r>
            <a:r>
              <a:rPr lang="en-US" i="1" dirty="0">
                <a:solidFill>
                  <a:srgbClr val="000000"/>
                </a:solidFill>
              </a:rPr>
              <a:t>b</a:t>
            </a:r>
            <a:r>
              <a:rPr lang="en-US" dirty="0">
                <a:solidFill>
                  <a:srgbClr val="000000"/>
                </a:solidFill>
              </a:rPr>
              <a:t>), </a:t>
            </a:r>
            <a:r>
              <a:rPr lang="en-US" i="1" dirty="0">
                <a:solidFill>
                  <a:srgbClr val="000000"/>
                </a:solidFill>
              </a:rPr>
              <a:t>f </a:t>
            </a:r>
            <a:r>
              <a:rPr lang="en-US" dirty="0">
                <a:solidFill>
                  <a:srgbClr val="000000"/>
                </a:solidFill>
              </a:rPr>
              <a:t>(</a:t>
            </a:r>
            <a:r>
              <a:rPr lang="en-US" i="1" dirty="0">
                <a:solidFill>
                  <a:srgbClr val="000000"/>
                </a:solidFill>
              </a:rPr>
              <a:t>x</a:t>
            </a:r>
            <a:r>
              <a:rPr lang="en-US" baseline="-25000" dirty="0">
                <a:solidFill>
                  <a:srgbClr val="000000"/>
                </a:solidFill>
              </a:rPr>
              <a:t>1</a:t>
            </a:r>
            <a:r>
              <a:rPr lang="en-US" dirty="0">
                <a:solidFill>
                  <a:srgbClr val="000000"/>
                </a:solidFill>
              </a:rPr>
              <a:t>) = </a:t>
            </a:r>
            <a:r>
              <a:rPr lang="en-US" i="1" dirty="0">
                <a:solidFill>
                  <a:srgbClr val="000000"/>
                </a:solidFill>
              </a:rPr>
              <a:t>f</a:t>
            </a:r>
            <a:r>
              <a:rPr lang="en-US" dirty="0">
                <a:solidFill>
                  <a:srgbClr val="000000"/>
                </a:solidFill>
              </a:rPr>
              <a:t> (</a:t>
            </a:r>
            <a:r>
              <a:rPr lang="en-US" i="1" dirty="0">
                <a:solidFill>
                  <a:srgbClr val="000000"/>
                </a:solidFill>
              </a:rPr>
              <a:t>x</a:t>
            </a:r>
            <a:r>
              <a:rPr lang="en-US" baseline="-25000" dirty="0">
                <a:solidFill>
                  <a:srgbClr val="000000"/>
                </a:solidFill>
              </a:rPr>
              <a:t>2</a:t>
            </a:r>
            <a:r>
              <a:rPr lang="en-US" dirty="0">
                <a:solidFill>
                  <a:srgbClr val="000000"/>
                </a:solidFill>
              </a:rPr>
              <a:t>). Since </a:t>
            </a:r>
            <a:r>
              <a:rPr lang="en-US" i="1" dirty="0">
                <a:solidFill>
                  <a:srgbClr val="000000"/>
                </a:solidFill>
              </a:rPr>
              <a:t>x</a:t>
            </a:r>
            <a:r>
              <a:rPr lang="en-US" baseline="-25000" dirty="0">
                <a:solidFill>
                  <a:srgbClr val="000000"/>
                </a:solidFill>
              </a:rPr>
              <a:t>1</a:t>
            </a:r>
            <a:r>
              <a:rPr lang="en-US" dirty="0">
                <a:solidFill>
                  <a:srgbClr val="000000"/>
                </a:solidFill>
              </a:rPr>
              <a:t> ≠ </a:t>
            </a:r>
            <a:r>
              <a:rPr lang="en-US" i="1" dirty="0">
                <a:solidFill>
                  <a:srgbClr val="000000"/>
                </a:solidFill>
              </a:rPr>
              <a:t>x</a:t>
            </a:r>
            <a:r>
              <a:rPr lang="en-US" baseline="-25000" dirty="0">
                <a:solidFill>
                  <a:srgbClr val="000000"/>
                </a:solidFill>
              </a:rPr>
              <a:t>2</a:t>
            </a:r>
            <a:r>
              <a:rPr lang="en-US" dirty="0">
                <a:solidFill>
                  <a:srgbClr val="000000"/>
                </a:solidFill>
              </a:rPr>
              <a:t>, one is less than the other; we can assume </a:t>
            </a:r>
            <a:r>
              <a:rPr lang="en-US" i="1" dirty="0">
                <a:solidFill>
                  <a:srgbClr val="000000"/>
                </a:solidFill>
              </a:rPr>
              <a:t>x</a:t>
            </a:r>
            <a:r>
              <a:rPr lang="en-US" baseline="-25000" dirty="0">
                <a:solidFill>
                  <a:srgbClr val="000000"/>
                </a:solidFill>
              </a:rPr>
              <a:t>1</a:t>
            </a:r>
            <a:r>
              <a:rPr lang="en-US" dirty="0">
                <a:solidFill>
                  <a:srgbClr val="000000"/>
                </a:solidFill>
              </a:rPr>
              <a:t> &lt; </a:t>
            </a:r>
            <a:r>
              <a:rPr lang="en-US" i="1" dirty="0">
                <a:solidFill>
                  <a:srgbClr val="000000"/>
                </a:solidFill>
              </a:rPr>
              <a:t>x</a:t>
            </a:r>
            <a:r>
              <a:rPr lang="en-US" baseline="-25000" dirty="0">
                <a:solidFill>
                  <a:srgbClr val="000000"/>
                </a:solidFill>
              </a:rPr>
              <a:t>2</a:t>
            </a:r>
            <a:r>
              <a:rPr lang="en-US" dirty="0">
                <a:solidFill>
                  <a:srgbClr val="000000"/>
                </a:solidFill>
              </a:rPr>
              <a:t>. The fact that </a:t>
            </a:r>
            <a:r>
              <a:rPr lang="en-US" i="1" dirty="0">
                <a:solidFill>
                  <a:srgbClr val="000000"/>
                </a:solidFill>
              </a:rPr>
              <a:t>f</a:t>
            </a:r>
            <a:r>
              <a:rPr lang="en-US" dirty="0">
                <a:solidFill>
                  <a:srgbClr val="000000"/>
                </a:solidFill>
              </a:rPr>
              <a:t> is differentiable on all of (</a:t>
            </a:r>
            <a:r>
              <a:rPr lang="en-US" i="1" dirty="0">
                <a:solidFill>
                  <a:srgbClr val="000000"/>
                </a:solidFill>
              </a:rPr>
              <a:t>a</a:t>
            </a:r>
            <a:r>
              <a:rPr lang="en-US" dirty="0">
                <a:solidFill>
                  <a:srgbClr val="000000"/>
                </a:solidFill>
              </a:rPr>
              <a:t>,</a:t>
            </a:r>
            <a:r>
              <a:rPr lang="en-US" i="1" dirty="0">
                <a:solidFill>
                  <a:srgbClr val="000000"/>
                </a:solidFill>
              </a:rPr>
              <a:t>b</a:t>
            </a:r>
            <a:r>
              <a:rPr lang="en-US" dirty="0">
                <a:solidFill>
                  <a:srgbClr val="000000"/>
                </a:solidFill>
              </a:rPr>
              <a:t>) means that </a:t>
            </a:r>
            <a:r>
              <a:rPr lang="en-US" i="1" dirty="0">
                <a:solidFill>
                  <a:srgbClr val="000000"/>
                </a:solidFill>
              </a:rPr>
              <a:t>f</a:t>
            </a:r>
            <a:r>
              <a:rPr lang="en-US" dirty="0">
                <a:solidFill>
                  <a:srgbClr val="000000"/>
                </a:solidFill>
              </a:rPr>
              <a:t> is continuous on [</a:t>
            </a:r>
            <a:r>
              <a:rPr lang="en-US" i="1" dirty="0">
                <a:solidFill>
                  <a:srgbClr val="000000"/>
                </a:solidFill>
              </a:rPr>
              <a:t>x</a:t>
            </a:r>
            <a:r>
              <a:rPr lang="en-US" baseline="-25000" dirty="0">
                <a:solidFill>
                  <a:srgbClr val="000000"/>
                </a:solidFill>
              </a:rPr>
              <a:t>1</a:t>
            </a:r>
            <a:r>
              <a:rPr lang="en-US" dirty="0">
                <a:solidFill>
                  <a:srgbClr val="000000"/>
                </a:solidFill>
              </a:rPr>
              <a:t>, </a:t>
            </a:r>
            <a:r>
              <a:rPr lang="en-US" i="1" dirty="0">
                <a:solidFill>
                  <a:srgbClr val="000000"/>
                </a:solidFill>
              </a:rPr>
              <a:t>x</a:t>
            </a:r>
            <a:r>
              <a:rPr lang="en-US" baseline="-25000" dirty="0">
                <a:solidFill>
                  <a:srgbClr val="000000"/>
                </a:solidFill>
              </a:rPr>
              <a:t>2</a:t>
            </a:r>
            <a:r>
              <a:rPr lang="en-US" dirty="0">
                <a:solidFill>
                  <a:srgbClr val="000000"/>
                </a:solidFill>
              </a:rPr>
              <a:t>], and differentiable on (</a:t>
            </a:r>
            <a:r>
              <a:rPr lang="en-US" i="1" dirty="0">
                <a:solidFill>
                  <a:srgbClr val="000000"/>
                </a:solidFill>
              </a:rPr>
              <a:t>x</a:t>
            </a:r>
            <a:r>
              <a:rPr lang="en-US" baseline="-25000" dirty="0">
                <a:solidFill>
                  <a:srgbClr val="000000"/>
                </a:solidFill>
              </a:rPr>
              <a:t>1</a:t>
            </a:r>
            <a:r>
              <a:rPr lang="en-US" dirty="0">
                <a:solidFill>
                  <a:srgbClr val="000000"/>
                </a:solidFill>
              </a:rPr>
              <a:t>, </a:t>
            </a:r>
            <a:r>
              <a:rPr lang="en-US" i="1" dirty="0">
                <a:solidFill>
                  <a:srgbClr val="000000"/>
                </a:solidFill>
              </a:rPr>
              <a:t>x</a:t>
            </a:r>
            <a:r>
              <a:rPr lang="en-US" baseline="-25000" dirty="0">
                <a:solidFill>
                  <a:srgbClr val="000000"/>
                </a:solidFill>
              </a:rPr>
              <a:t>2</a:t>
            </a:r>
            <a:r>
              <a:rPr lang="en-US" dirty="0">
                <a:solidFill>
                  <a:srgbClr val="000000"/>
                </a:solidFill>
              </a:rPr>
              <a:t>), so by the MVT, there is a point		  such that</a:t>
            </a:r>
          </a:p>
          <a:p>
            <a:pPr>
              <a:lnSpc>
                <a:spcPct val="150000"/>
              </a:lnSpc>
            </a:pPr>
            <a:endParaRPr lang="en-US" dirty="0">
              <a:solidFill>
                <a:srgbClr val="000000"/>
              </a:solidFill>
            </a:endParaRPr>
          </a:p>
          <a:p>
            <a:endParaRPr lang="en-US" dirty="0">
              <a:solidFill>
                <a:srgbClr val="000000"/>
              </a:solidFill>
            </a:endParaRPr>
          </a:p>
        </p:txBody>
      </p:sp>
      <p:graphicFrame>
        <p:nvGraphicFramePr>
          <p:cNvPr id="65538" name="Object 2"/>
          <p:cNvGraphicFramePr>
            <a:graphicFrameLocks noChangeAspect="1"/>
          </p:cNvGraphicFramePr>
          <p:nvPr>
            <p:extLst>
              <p:ext uri="{D42A27DB-BD31-4B8C-83A1-F6EECF244321}">
                <p14:modId xmlns:p14="http://schemas.microsoft.com/office/powerpoint/2010/main" val="98477189"/>
              </p:ext>
            </p:extLst>
          </p:nvPr>
        </p:nvGraphicFramePr>
        <p:xfrm>
          <a:off x="2819400" y="3429000"/>
          <a:ext cx="1473200" cy="495300"/>
        </p:xfrm>
        <a:graphic>
          <a:graphicData uri="http://schemas.openxmlformats.org/presentationml/2006/ole">
            <mc:AlternateContent xmlns:mc="http://schemas.openxmlformats.org/markup-compatibility/2006">
              <mc:Choice xmlns:v="urn:schemas-microsoft-com:vml" Requires="v">
                <p:oleObj name="Equation" r:id="rId2" imgW="1473120" imgH="495000" progId="Equation.DSMT4">
                  <p:embed/>
                </p:oleObj>
              </mc:Choice>
              <mc:Fallback>
                <p:oleObj name="Equation" r:id="rId2" imgW="1473120" imgH="495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429000"/>
                        <a:ext cx="14732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39" name="Object 3"/>
          <p:cNvGraphicFramePr>
            <a:graphicFrameLocks noChangeAspect="1"/>
          </p:cNvGraphicFramePr>
          <p:nvPr>
            <p:extLst>
              <p:ext uri="{D42A27DB-BD31-4B8C-83A1-F6EECF244321}">
                <p14:modId xmlns:p14="http://schemas.microsoft.com/office/powerpoint/2010/main" val="4279251129"/>
              </p:ext>
            </p:extLst>
          </p:nvPr>
        </p:nvGraphicFramePr>
        <p:xfrm>
          <a:off x="2856571" y="4107180"/>
          <a:ext cx="3124200" cy="990600"/>
        </p:xfrm>
        <a:graphic>
          <a:graphicData uri="http://schemas.openxmlformats.org/presentationml/2006/ole">
            <mc:AlternateContent xmlns:mc="http://schemas.openxmlformats.org/markup-compatibility/2006">
              <mc:Choice xmlns:v="urn:schemas-microsoft-com:vml" Requires="v">
                <p:oleObj name="Equation" r:id="rId4" imgW="3124080" imgH="990360" progId="Equation.DSMT4">
                  <p:embed/>
                </p:oleObj>
              </mc:Choice>
              <mc:Fallback>
                <p:oleObj name="Equation" r:id="rId4" imgW="3124080" imgH="9903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6571" y="4107180"/>
                        <a:ext cx="3124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2074414"/>
          </a:xfrm>
          <a:solidFill>
            <a:srgbClr val="FFFFCC"/>
          </a:solidFill>
          <a:ln w="28575">
            <a:solidFill>
              <a:srgbClr val="000000"/>
            </a:solidFill>
          </a:ln>
        </p:spPr>
        <p:txBody>
          <a:bodyPr>
            <a:spAutoFit/>
          </a:bodyPr>
          <a:lstStyle/>
          <a:p>
            <a:r>
              <a:rPr lang="en-US" dirty="0">
                <a:solidFill>
                  <a:srgbClr val="000000"/>
                </a:solidFill>
              </a:rPr>
              <a:t>But since </a:t>
            </a:r>
            <a:r>
              <a:rPr lang="en-US" i="1" dirty="0">
                <a:solidFill>
                  <a:srgbClr val="000000"/>
                </a:solidFill>
              </a:rPr>
              <a:t>f </a:t>
            </a:r>
            <a:r>
              <a:rPr lang="en-US" dirty="0">
                <a:solidFill>
                  <a:srgbClr val="000000"/>
                </a:solidFill>
              </a:rPr>
              <a:t>‘ is 0 throughout (</a:t>
            </a:r>
            <a:r>
              <a:rPr lang="en-US" i="1" dirty="0">
                <a:solidFill>
                  <a:srgbClr val="000000"/>
                </a:solidFill>
              </a:rPr>
              <a:t>a</a:t>
            </a:r>
            <a:r>
              <a:rPr lang="en-US" dirty="0">
                <a:solidFill>
                  <a:srgbClr val="000000"/>
                </a:solidFill>
              </a:rPr>
              <a:t>,</a:t>
            </a:r>
            <a:r>
              <a:rPr lang="en-US" i="1" dirty="0">
                <a:solidFill>
                  <a:srgbClr val="000000"/>
                </a:solidFill>
              </a:rPr>
              <a:t>b</a:t>
            </a:r>
            <a:r>
              <a:rPr lang="en-US" dirty="0">
                <a:solidFill>
                  <a:srgbClr val="000000"/>
                </a:solidFill>
              </a:rPr>
              <a:t>), this means that</a:t>
            </a:r>
          </a:p>
          <a:p>
            <a:endParaRPr lang="en-US" dirty="0">
              <a:solidFill>
                <a:srgbClr val="000000"/>
              </a:solidFill>
            </a:endParaRPr>
          </a:p>
          <a:p>
            <a:endParaRPr lang="en-US" dirty="0">
              <a:solidFill>
                <a:srgbClr val="000000"/>
              </a:solidFill>
            </a:endParaRPr>
          </a:p>
          <a:p>
            <a:r>
              <a:rPr lang="en-US" dirty="0">
                <a:solidFill>
                  <a:srgbClr val="000000"/>
                </a:solidFill>
              </a:rPr>
              <a:t>so </a:t>
            </a:r>
          </a:p>
        </p:txBody>
      </p:sp>
      <p:graphicFrame>
        <p:nvGraphicFramePr>
          <p:cNvPr id="66562" name="Object 2"/>
          <p:cNvGraphicFramePr>
            <a:graphicFrameLocks noChangeAspect="1"/>
          </p:cNvGraphicFramePr>
          <p:nvPr>
            <p:extLst>
              <p:ext uri="{D42A27DB-BD31-4B8C-83A1-F6EECF244321}">
                <p14:modId xmlns:p14="http://schemas.microsoft.com/office/powerpoint/2010/main" val="212146924"/>
              </p:ext>
            </p:extLst>
          </p:nvPr>
        </p:nvGraphicFramePr>
        <p:xfrm>
          <a:off x="1200150" y="1905000"/>
          <a:ext cx="6743700" cy="495300"/>
        </p:xfrm>
        <a:graphic>
          <a:graphicData uri="http://schemas.openxmlformats.org/presentationml/2006/ole">
            <mc:AlternateContent xmlns:mc="http://schemas.openxmlformats.org/markup-compatibility/2006">
              <mc:Choice xmlns:v="urn:schemas-microsoft-com:vml" Requires="v">
                <p:oleObj name="Equation" r:id="rId2" imgW="6743520" imgH="495000" progId="Equation.DSMT4">
                  <p:embed/>
                </p:oleObj>
              </mc:Choice>
              <mc:Fallback>
                <p:oleObj name="Equation" r:id="rId2" imgW="6743520" imgH="495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150" y="1905000"/>
                        <a:ext cx="6743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63" name="Object 3"/>
          <p:cNvGraphicFramePr>
            <a:graphicFrameLocks noChangeAspect="1"/>
          </p:cNvGraphicFramePr>
          <p:nvPr>
            <p:extLst>
              <p:ext uri="{D42A27DB-BD31-4B8C-83A1-F6EECF244321}">
                <p14:modId xmlns:p14="http://schemas.microsoft.com/office/powerpoint/2010/main" val="1871484652"/>
              </p:ext>
            </p:extLst>
          </p:nvPr>
        </p:nvGraphicFramePr>
        <p:xfrm>
          <a:off x="990600" y="2859274"/>
          <a:ext cx="2019300" cy="495300"/>
        </p:xfrm>
        <a:graphic>
          <a:graphicData uri="http://schemas.openxmlformats.org/presentationml/2006/ole">
            <mc:AlternateContent xmlns:mc="http://schemas.openxmlformats.org/markup-compatibility/2006">
              <mc:Choice xmlns:v="urn:schemas-microsoft-com:vml" Requires="v">
                <p:oleObj name="Equation" r:id="rId4" imgW="2019240" imgH="495000" progId="Equation.DSMT4">
                  <p:embed/>
                </p:oleObj>
              </mc:Choice>
              <mc:Fallback>
                <p:oleObj name="Equation" r:id="rId4" imgW="2019240" imgH="4950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859274"/>
                        <a:ext cx="2019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 of the Mean Value Theorem (cont.)</a:t>
            </a:r>
          </a:p>
        </p:txBody>
      </p:sp>
      <p:sp>
        <p:nvSpPr>
          <p:cNvPr id="5" name="TextBox 4"/>
          <p:cNvSpPr txBox="1"/>
          <p:nvPr/>
        </p:nvSpPr>
        <p:spPr>
          <a:xfrm>
            <a:off x="381001" y="1101399"/>
            <a:ext cx="8229600" cy="2893100"/>
          </a:xfrm>
          <a:prstGeom prst="rect">
            <a:avLst/>
          </a:prstGeom>
          <a:noFill/>
        </p:spPr>
        <p:txBody>
          <a:bodyPr wrap="square" rtlCol="0">
            <a:spAutoFit/>
          </a:bodyPr>
          <a:lstStyle/>
          <a:p>
            <a:r>
              <a:rPr lang="en-US" sz="2600" dirty="0">
                <a:solidFill>
                  <a:srgbClr val="366092"/>
                </a:solidFill>
              </a:rPr>
              <a:t>While much of the text to this point has focused on the theory and mechanics of differentiation (that is, gaining knowledge about a function’s derivative), Corollary 1 is a good illustration of just the reverse: what does knowledge of a function’s derivative tell us about the function itself? The next corollary is similar in nature, and we will see the theme continue to develop in subsequent sections.</a:t>
            </a:r>
          </a:p>
        </p:txBody>
      </p:sp>
    </p:spTree>
    <p:extLst>
      <p:ext uri="{BB962C8B-B14F-4D97-AF65-F5344CB8AC3E}">
        <p14:creationId xmlns:p14="http://schemas.microsoft.com/office/powerpoint/2010/main" val="229987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Corollary 2</a:t>
            </a:r>
          </a:p>
        </p:txBody>
      </p:sp>
      <p:sp>
        <p:nvSpPr>
          <p:cNvPr id="3" name="Content Placeholder 2"/>
          <p:cNvSpPr>
            <a:spLocks noGrp="1"/>
          </p:cNvSpPr>
          <p:nvPr>
            <p:ph idx="1"/>
          </p:nvPr>
        </p:nvSpPr>
        <p:spPr>
          <a:xfrm>
            <a:off x="475735" y="1295400"/>
            <a:ext cx="8229600" cy="1471172"/>
          </a:xfrm>
          <a:solidFill>
            <a:srgbClr val="FFFFCC"/>
          </a:solidFill>
          <a:ln w="28575">
            <a:solidFill>
              <a:srgbClr val="000000"/>
            </a:solidFill>
          </a:ln>
        </p:spPr>
        <p:txBody>
          <a:bodyPr>
            <a:spAutoFit/>
          </a:bodyPr>
          <a:lstStyle/>
          <a:p>
            <a:r>
              <a:rPr lang="en-US" dirty="0">
                <a:solidFill>
                  <a:srgbClr val="000000"/>
                </a:solidFill>
              </a:rPr>
              <a:t>If </a:t>
            </a:r>
            <a:r>
              <a:rPr lang="en-US" i="1" dirty="0">
                <a:solidFill>
                  <a:srgbClr val="000000"/>
                </a:solidFill>
              </a:rPr>
              <a:t>f</a:t>
            </a:r>
            <a:r>
              <a:rPr lang="en-US" dirty="0">
                <a:solidFill>
                  <a:srgbClr val="000000"/>
                </a:solidFill>
              </a:rPr>
              <a:t> ‘(</a:t>
            </a:r>
            <a:r>
              <a:rPr lang="en-US" i="1" dirty="0">
                <a:solidFill>
                  <a:srgbClr val="000000"/>
                </a:solidFill>
              </a:rPr>
              <a:t>x</a:t>
            </a:r>
            <a:r>
              <a:rPr lang="en-US" dirty="0">
                <a:solidFill>
                  <a:srgbClr val="000000"/>
                </a:solidFill>
              </a:rPr>
              <a:t>) = </a:t>
            </a:r>
            <a:r>
              <a:rPr lang="en-US" i="1" dirty="0">
                <a:solidFill>
                  <a:srgbClr val="000000"/>
                </a:solidFill>
              </a:rPr>
              <a:t>g</a:t>
            </a:r>
            <a:r>
              <a:rPr lang="en-US" dirty="0">
                <a:solidFill>
                  <a:srgbClr val="000000"/>
                </a:solidFill>
              </a:rPr>
              <a:t>‘(</a:t>
            </a:r>
            <a:r>
              <a:rPr lang="en-US" i="1" dirty="0">
                <a:solidFill>
                  <a:srgbClr val="000000"/>
                </a:solidFill>
              </a:rPr>
              <a:t>x</a:t>
            </a:r>
            <a:r>
              <a:rPr lang="en-US" dirty="0">
                <a:solidFill>
                  <a:srgbClr val="000000"/>
                </a:solidFill>
              </a:rPr>
              <a:t>) for all </a:t>
            </a:r>
            <a:r>
              <a:rPr lang="en-US" i="1" dirty="0">
                <a:solidFill>
                  <a:srgbClr val="000000"/>
                </a:solidFill>
              </a:rPr>
              <a:t>x</a:t>
            </a:r>
            <a:r>
              <a:rPr lang="en-US" dirty="0">
                <a:solidFill>
                  <a:srgbClr val="000000"/>
                </a:solidFill>
              </a:rPr>
              <a:t> in an open interval (</a:t>
            </a:r>
            <a:r>
              <a:rPr lang="en-US" i="1" dirty="0">
                <a:solidFill>
                  <a:srgbClr val="000000"/>
                </a:solidFill>
              </a:rPr>
              <a:t>a</a:t>
            </a:r>
            <a:r>
              <a:rPr lang="en-US" dirty="0">
                <a:solidFill>
                  <a:srgbClr val="000000"/>
                </a:solidFill>
              </a:rPr>
              <a:t>,</a:t>
            </a:r>
            <a:r>
              <a:rPr lang="en-US" i="1" dirty="0">
                <a:solidFill>
                  <a:srgbClr val="000000"/>
                </a:solidFill>
              </a:rPr>
              <a:t>b</a:t>
            </a:r>
            <a:r>
              <a:rPr lang="en-US" dirty="0">
                <a:solidFill>
                  <a:srgbClr val="000000"/>
                </a:solidFill>
              </a:rPr>
              <a:t>), then there is a constant </a:t>
            </a:r>
            <a:r>
              <a:rPr lang="en-US" i="1" dirty="0">
                <a:solidFill>
                  <a:srgbClr val="000000"/>
                </a:solidFill>
              </a:rPr>
              <a:t>C</a:t>
            </a:r>
            <a:r>
              <a:rPr lang="en-US" dirty="0">
                <a:solidFill>
                  <a:srgbClr val="000000"/>
                </a:solidFill>
              </a:rPr>
              <a:t> such that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 </a:t>
            </a:r>
            <a:r>
              <a:rPr lang="en-US" i="1" dirty="0">
                <a:solidFill>
                  <a:srgbClr val="000000"/>
                </a:solidFill>
              </a:rPr>
              <a:t>g</a:t>
            </a:r>
            <a:r>
              <a:rPr lang="en-US" dirty="0">
                <a:solidFill>
                  <a:srgbClr val="000000"/>
                </a:solidFill>
              </a:rPr>
              <a:t>(</a:t>
            </a:r>
            <a:r>
              <a:rPr lang="en-US" i="1" dirty="0">
                <a:solidFill>
                  <a:srgbClr val="000000"/>
                </a:solidFill>
              </a:rPr>
              <a:t>x</a:t>
            </a:r>
            <a:r>
              <a:rPr lang="en-US" dirty="0">
                <a:solidFill>
                  <a:srgbClr val="000000"/>
                </a:solidFill>
              </a:rPr>
              <a:t>) + </a:t>
            </a:r>
            <a:r>
              <a:rPr lang="en-US" i="1" dirty="0">
                <a:solidFill>
                  <a:srgbClr val="000000"/>
                </a:solidFill>
              </a:rPr>
              <a:t>C</a:t>
            </a:r>
            <a:r>
              <a:rPr lang="en-US" dirty="0">
                <a:solidFill>
                  <a:srgbClr val="000000"/>
                </a:solidFill>
              </a:rPr>
              <a:t> for all</a:t>
            </a:r>
          </a:p>
          <a:p>
            <a:endParaRPr lang="en-US" dirty="0">
              <a:solidFill>
                <a:srgbClr val="000000"/>
              </a:solidFill>
            </a:endParaRPr>
          </a:p>
        </p:txBody>
      </p:sp>
      <p:graphicFrame>
        <p:nvGraphicFramePr>
          <p:cNvPr id="67586" name="Object 2"/>
          <p:cNvGraphicFramePr>
            <a:graphicFrameLocks noChangeAspect="1"/>
          </p:cNvGraphicFramePr>
          <p:nvPr>
            <p:extLst>
              <p:ext uri="{D42A27DB-BD31-4B8C-83A1-F6EECF244321}">
                <p14:modId xmlns:p14="http://schemas.microsoft.com/office/powerpoint/2010/main" val="210659032"/>
              </p:ext>
            </p:extLst>
          </p:nvPr>
        </p:nvGraphicFramePr>
        <p:xfrm>
          <a:off x="609600" y="2209800"/>
          <a:ext cx="1358900" cy="469900"/>
        </p:xfrm>
        <a:graphic>
          <a:graphicData uri="http://schemas.openxmlformats.org/presentationml/2006/ole">
            <mc:AlternateContent xmlns:mc="http://schemas.openxmlformats.org/markup-compatibility/2006">
              <mc:Choice xmlns:v="urn:schemas-microsoft-com:vml" Requires="v">
                <p:oleObj name="Equation" r:id="rId2" imgW="1358640" imgH="469800" progId="Equation.DSMT4">
                  <p:embed/>
                </p:oleObj>
              </mc:Choice>
              <mc:Fallback>
                <p:oleObj name="Equation" r:id="rId2" imgW="1358640" imgH="469800" progId="Equation.DSMT4">
                  <p:embed/>
                  <p:pic>
                    <p:nvPicPr>
                      <p:cNvPr id="6758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09800"/>
                        <a:ext cx="1358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2052333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p:sp>
        <p:nvSpPr>
          <p:cNvPr id="3" name="Content Placeholder 2"/>
          <p:cNvSpPr>
            <a:spLocks noGrp="1"/>
          </p:cNvSpPr>
          <p:nvPr>
            <p:ph idx="1"/>
          </p:nvPr>
        </p:nvSpPr>
        <p:spPr>
          <a:xfrm>
            <a:off x="457200" y="1280160"/>
            <a:ext cx="8229600" cy="2246769"/>
          </a:xfrm>
          <a:solidFill>
            <a:srgbClr val="FFFFCC"/>
          </a:solidFill>
          <a:ln w="28575">
            <a:solidFill>
              <a:srgbClr val="000000"/>
            </a:solidFill>
          </a:ln>
        </p:spPr>
        <p:txBody>
          <a:bodyPr>
            <a:spAutoFit/>
          </a:bodyPr>
          <a:lstStyle/>
          <a:p>
            <a:r>
              <a:rPr lang="en-US" dirty="0">
                <a:solidFill>
                  <a:srgbClr val="000000"/>
                </a:solidFill>
              </a:rPr>
              <a:t>Since </a:t>
            </a:r>
            <a:r>
              <a:rPr lang="en-US" i="1" dirty="0">
                <a:solidFill>
                  <a:srgbClr val="000000"/>
                </a:solidFill>
              </a:rPr>
              <a:t>f</a:t>
            </a:r>
            <a:r>
              <a:rPr lang="en-US" dirty="0">
                <a:solidFill>
                  <a:srgbClr val="000000"/>
                </a:solidFill>
              </a:rPr>
              <a:t> ’(</a:t>
            </a:r>
            <a:r>
              <a:rPr lang="en-US" i="1" dirty="0">
                <a:solidFill>
                  <a:srgbClr val="000000"/>
                </a:solidFill>
              </a:rPr>
              <a:t>x</a:t>
            </a:r>
            <a:r>
              <a:rPr lang="en-US" dirty="0">
                <a:solidFill>
                  <a:srgbClr val="000000"/>
                </a:solidFill>
              </a:rPr>
              <a:t>) = </a:t>
            </a:r>
            <a:r>
              <a:rPr lang="en-US" i="1" dirty="0">
                <a:solidFill>
                  <a:srgbClr val="000000"/>
                </a:solidFill>
              </a:rPr>
              <a:t>g</a:t>
            </a:r>
            <a:r>
              <a:rPr lang="en-US" dirty="0">
                <a:solidFill>
                  <a:srgbClr val="000000"/>
                </a:solidFill>
              </a:rPr>
              <a:t>‘ (</a:t>
            </a:r>
            <a:r>
              <a:rPr lang="en-US" i="1" dirty="0">
                <a:solidFill>
                  <a:srgbClr val="000000"/>
                </a:solidFill>
              </a:rPr>
              <a:t>x</a:t>
            </a:r>
            <a:r>
              <a:rPr lang="en-US" dirty="0">
                <a:solidFill>
                  <a:srgbClr val="000000"/>
                </a:solidFill>
              </a:rPr>
              <a:t>), we know that							        for all </a:t>
            </a:r>
            <a:r>
              <a:rPr lang="en-US" i="1" dirty="0">
                <a:solidFill>
                  <a:srgbClr val="000000"/>
                </a:solidFill>
              </a:rPr>
              <a:t>x</a:t>
            </a:r>
            <a:r>
              <a:rPr lang="en-US" dirty="0">
                <a:solidFill>
                  <a:srgbClr val="000000"/>
                </a:solidFill>
              </a:rPr>
              <a:t> in (</a:t>
            </a:r>
            <a:r>
              <a:rPr lang="en-US" i="1" dirty="0">
                <a:solidFill>
                  <a:srgbClr val="000000"/>
                </a:solidFill>
              </a:rPr>
              <a:t>a</a:t>
            </a:r>
            <a:r>
              <a:rPr lang="en-US" dirty="0">
                <a:solidFill>
                  <a:srgbClr val="000000"/>
                </a:solidFill>
              </a:rPr>
              <a:t>,</a:t>
            </a:r>
            <a:r>
              <a:rPr lang="en-US" i="1" dirty="0">
                <a:solidFill>
                  <a:srgbClr val="000000"/>
                </a:solidFill>
              </a:rPr>
              <a:t>b</a:t>
            </a:r>
            <a:r>
              <a:rPr lang="en-US" dirty="0">
                <a:solidFill>
                  <a:srgbClr val="000000"/>
                </a:solidFill>
              </a:rPr>
              <a:t>).  </a:t>
            </a:r>
            <a:r>
              <a:rPr lang="en-US">
                <a:solidFill>
                  <a:srgbClr val="000000"/>
                </a:solidFill>
              </a:rPr>
              <a:t>So, </a:t>
            </a:r>
            <a:r>
              <a:rPr lang="en-US" dirty="0">
                <a:solidFill>
                  <a:srgbClr val="000000"/>
                </a:solidFill>
              </a:rPr>
              <a:t>by          Corollary 1, it must be the case that </a:t>
            </a:r>
            <a:r>
              <a:rPr lang="en-US" i="1" dirty="0">
                <a:solidFill>
                  <a:srgbClr val="000000"/>
                </a:solidFill>
              </a:rPr>
              <a:t>f</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g</a:t>
            </a:r>
            <a:r>
              <a:rPr lang="en-US" dirty="0">
                <a:solidFill>
                  <a:srgbClr val="000000"/>
                </a:solidFill>
              </a:rPr>
              <a:t> is a constant function on (</a:t>
            </a:r>
            <a:r>
              <a:rPr lang="en-US" i="1" dirty="0">
                <a:solidFill>
                  <a:srgbClr val="000000"/>
                </a:solidFill>
              </a:rPr>
              <a:t>a</a:t>
            </a:r>
            <a:r>
              <a:rPr lang="en-US" dirty="0">
                <a:solidFill>
                  <a:srgbClr val="000000"/>
                </a:solidFill>
              </a:rPr>
              <a:t>,</a:t>
            </a:r>
            <a:r>
              <a:rPr lang="en-US" i="1" dirty="0">
                <a:solidFill>
                  <a:srgbClr val="000000"/>
                </a:solidFill>
              </a:rPr>
              <a:t>b</a:t>
            </a:r>
            <a:r>
              <a:rPr lang="en-US" dirty="0">
                <a:solidFill>
                  <a:srgbClr val="000000"/>
                </a:solidFill>
              </a:rPr>
              <a:t>).  That is, there is a constant </a:t>
            </a:r>
            <a:r>
              <a:rPr lang="en-US" i="1" dirty="0">
                <a:solidFill>
                  <a:srgbClr val="000000"/>
                </a:solidFill>
              </a:rPr>
              <a:t>C</a:t>
            </a:r>
            <a:r>
              <a:rPr lang="en-US" dirty="0">
                <a:solidFill>
                  <a:srgbClr val="000000"/>
                </a:solidFill>
              </a:rPr>
              <a:t> such that (</a:t>
            </a:r>
            <a:r>
              <a:rPr lang="en-US" i="1" dirty="0">
                <a:solidFill>
                  <a:srgbClr val="000000"/>
                </a:solidFill>
              </a:rPr>
              <a:t>f</a:t>
            </a:r>
            <a:r>
              <a:rPr lang="en-US" dirty="0">
                <a:solidFill>
                  <a:srgbClr val="000000"/>
                </a:solidFill>
              </a:rPr>
              <a:t> – </a:t>
            </a:r>
            <a:r>
              <a:rPr lang="en-US" i="1" dirty="0">
                <a:solidFill>
                  <a:srgbClr val="000000"/>
                </a:solidFill>
              </a:rPr>
              <a:t>g</a:t>
            </a:r>
            <a:r>
              <a:rPr lang="en-US" dirty="0">
                <a:solidFill>
                  <a:srgbClr val="000000"/>
                </a:solidFill>
              </a:rPr>
              <a:t>)(</a:t>
            </a:r>
            <a:r>
              <a:rPr lang="en-US" i="1" dirty="0">
                <a:solidFill>
                  <a:srgbClr val="000000"/>
                </a:solidFill>
              </a:rPr>
              <a:t>x</a:t>
            </a:r>
            <a:r>
              <a:rPr lang="en-US" dirty="0">
                <a:solidFill>
                  <a:srgbClr val="000000"/>
                </a:solidFill>
              </a:rPr>
              <a:t>) = </a:t>
            </a:r>
            <a:r>
              <a:rPr lang="en-US" i="1" dirty="0">
                <a:solidFill>
                  <a:srgbClr val="000000"/>
                </a:solidFill>
              </a:rPr>
              <a:t>C </a:t>
            </a:r>
            <a:r>
              <a:rPr lang="en-US" dirty="0">
                <a:solidFill>
                  <a:srgbClr val="000000"/>
                </a:solidFill>
              </a:rPr>
              <a:t>for all                   or </a:t>
            </a:r>
          </a:p>
        </p:txBody>
      </p:sp>
      <p:graphicFrame>
        <p:nvGraphicFramePr>
          <p:cNvPr id="68612" name="Object 4"/>
          <p:cNvGraphicFramePr>
            <a:graphicFrameLocks noChangeAspect="1"/>
          </p:cNvGraphicFramePr>
          <p:nvPr>
            <p:extLst>
              <p:ext uri="{D42A27DB-BD31-4B8C-83A1-F6EECF244321}">
                <p14:modId xmlns:p14="http://schemas.microsoft.com/office/powerpoint/2010/main" val="1193719098"/>
              </p:ext>
            </p:extLst>
          </p:nvPr>
        </p:nvGraphicFramePr>
        <p:xfrm>
          <a:off x="483220" y="1600200"/>
          <a:ext cx="4254500" cy="647700"/>
        </p:xfrm>
        <a:graphic>
          <a:graphicData uri="http://schemas.openxmlformats.org/presentationml/2006/ole">
            <mc:AlternateContent xmlns:mc="http://schemas.openxmlformats.org/markup-compatibility/2006">
              <mc:Choice xmlns:v="urn:schemas-microsoft-com:vml" Requires="v">
                <p:oleObj name="Equation" r:id="rId2" imgW="4254480" imgH="647640" progId="Equation.DSMT4">
                  <p:embed/>
                </p:oleObj>
              </mc:Choice>
              <mc:Fallback>
                <p:oleObj name="Equation" r:id="rId2" imgW="4254480" imgH="64764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220" y="1600200"/>
                        <a:ext cx="42545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613" name="Object 5"/>
          <p:cNvGraphicFramePr>
            <a:graphicFrameLocks noChangeAspect="1"/>
          </p:cNvGraphicFramePr>
          <p:nvPr>
            <p:extLst>
              <p:ext uri="{D42A27DB-BD31-4B8C-83A1-F6EECF244321}">
                <p14:modId xmlns:p14="http://schemas.microsoft.com/office/powerpoint/2010/main" val="3071963674"/>
              </p:ext>
            </p:extLst>
          </p:nvPr>
        </p:nvGraphicFramePr>
        <p:xfrm>
          <a:off x="3962400" y="2992553"/>
          <a:ext cx="1371600" cy="469900"/>
        </p:xfrm>
        <a:graphic>
          <a:graphicData uri="http://schemas.openxmlformats.org/presentationml/2006/ole">
            <mc:AlternateContent xmlns:mc="http://schemas.openxmlformats.org/markup-compatibility/2006">
              <mc:Choice xmlns:v="urn:schemas-microsoft-com:vml" Requires="v">
                <p:oleObj name="Equation" r:id="rId4" imgW="1371600" imgH="469800" progId="Equation.DSMT4">
                  <p:embed/>
                </p:oleObj>
              </mc:Choice>
              <mc:Fallback>
                <p:oleObj name="Equation" r:id="rId4" imgW="1371600" imgH="4698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2992553"/>
                        <a:ext cx="1371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614" name="Object 6"/>
          <p:cNvGraphicFramePr>
            <a:graphicFrameLocks noChangeAspect="1"/>
          </p:cNvGraphicFramePr>
          <p:nvPr>
            <p:extLst>
              <p:ext uri="{D42A27DB-BD31-4B8C-83A1-F6EECF244321}">
                <p14:modId xmlns:p14="http://schemas.microsoft.com/office/powerpoint/2010/main" val="301058362"/>
              </p:ext>
            </p:extLst>
          </p:nvPr>
        </p:nvGraphicFramePr>
        <p:xfrm>
          <a:off x="5829300" y="2975827"/>
          <a:ext cx="2362200" cy="469900"/>
        </p:xfrm>
        <a:graphic>
          <a:graphicData uri="http://schemas.openxmlformats.org/presentationml/2006/ole">
            <mc:AlternateContent xmlns:mc="http://schemas.openxmlformats.org/markup-compatibility/2006">
              <mc:Choice xmlns:v="urn:schemas-microsoft-com:vml" Requires="v">
                <p:oleObj name="Equation" r:id="rId6" imgW="2361960" imgH="469800" progId="Equation.DSMT4">
                  <p:embed/>
                </p:oleObj>
              </mc:Choice>
              <mc:Fallback>
                <p:oleObj name="Equation" r:id="rId6" imgW="2361960" imgH="46980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29300" y="2975827"/>
                        <a:ext cx="2362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the Mean Value Theorem</a:t>
            </a:r>
          </a:p>
        </p:txBody>
      </p:sp>
      <p:sp>
        <p:nvSpPr>
          <p:cNvPr id="3" name="Content Placeholder 2"/>
          <p:cNvSpPr>
            <a:spLocks noGrp="1"/>
          </p:cNvSpPr>
          <p:nvPr>
            <p:ph idx="1"/>
          </p:nvPr>
        </p:nvSpPr>
        <p:spPr/>
        <p:txBody>
          <a:bodyPr/>
          <a:lstStyle/>
          <a:p>
            <a:r>
              <a:rPr lang="en-US" dirty="0"/>
              <a:t>Suppose that </a:t>
            </a:r>
            <a:r>
              <a:rPr lang="en-US" i="1" dirty="0">
                <a:solidFill>
                  <a:srgbClr val="0000FF"/>
                </a:solidFill>
              </a:rPr>
              <a:t>f</a:t>
            </a:r>
            <a:r>
              <a:rPr lang="en-US" dirty="0">
                <a:solidFill>
                  <a:srgbClr val="0000FF"/>
                </a:solidFill>
              </a:rPr>
              <a:t>(0) = −2 </a:t>
            </a:r>
            <a:r>
              <a:rPr lang="en-US" dirty="0"/>
              <a:t>and that 		      for all </a:t>
            </a:r>
            <a:r>
              <a:rPr lang="en-US" i="1" dirty="0"/>
              <a:t>x</a:t>
            </a:r>
            <a:r>
              <a:rPr lang="en-US" dirty="0"/>
              <a:t>.  What is the largest possible value of </a:t>
            </a:r>
            <a:r>
              <a:rPr lang="en-US" i="1" dirty="0"/>
              <a:t>f</a:t>
            </a:r>
            <a:r>
              <a:rPr lang="en-US" dirty="0"/>
              <a:t>(4)?</a:t>
            </a:r>
          </a:p>
          <a:p>
            <a:r>
              <a:rPr lang="en-US" b="1" dirty="0"/>
              <a:t>Solution</a:t>
            </a:r>
          </a:p>
          <a:p>
            <a:r>
              <a:rPr lang="en-US" dirty="0"/>
              <a:t>The implication is that </a:t>
            </a:r>
            <a:r>
              <a:rPr lang="en-US" i="1" dirty="0"/>
              <a:t>f</a:t>
            </a:r>
            <a:r>
              <a:rPr lang="en-US" dirty="0"/>
              <a:t> ‘ exists everywhere, so </a:t>
            </a:r>
            <a:r>
              <a:rPr lang="en-US" i="1" dirty="0"/>
              <a:t>f</a:t>
            </a:r>
            <a:r>
              <a:rPr lang="en-US" dirty="0"/>
              <a:t> is certainly continuous on [0,4] and differentiable on      (0,4). So by the MVT,</a:t>
            </a:r>
          </a:p>
          <a:p>
            <a:endParaRPr lang="en-US" dirty="0"/>
          </a:p>
          <a:p>
            <a:endParaRPr lang="en-US" dirty="0"/>
          </a:p>
          <a:p>
            <a:r>
              <a:rPr lang="en-US" dirty="0"/>
              <a:t>for some 		</a:t>
            </a:r>
          </a:p>
        </p:txBody>
      </p:sp>
      <p:graphicFrame>
        <p:nvGraphicFramePr>
          <p:cNvPr id="69634" name="Object 2"/>
          <p:cNvGraphicFramePr>
            <a:graphicFrameLocks noChangeAspect="1"/>
          </p:cNvGraphicFramePr>
          <p:nvPr/>
        </p:nvGraphicFramePr>
        <p:xfrm>
          <a:off x="5105400" y="1330125"/>
          <a:ext cx="1295400" cy="469900"/>
        </p:xfrm>
        <a:graphic>
          <a:graphicData uri="http://schemas.openxmlformats.org/presentationml/2006/ole">
            <mc:AlternateContent xmlns:mc="http://schemas.openxmlformats.org/markup-compatibility/2006">
              <mc:Choice xmlns:v="urn:schemas-microsoft-com:vml" Requires="v">
                <p:oleObj name="Equation" r:id="rId2" imgW="1295280" imgH="469800" progId="Equation.DSMT4">
                  <p:embed/>
                </p:oleObj>
              </mc:Choice>
              <mc:Fallback>
                <p:oleObj name="Equation" r:id="rId2" imgW="129528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330125"/>
                        <a:ext cx="1295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5" name="Object 3"/>
          <p:cNvGraphicFramePr>
            <a:graphicFrameLocks noChangeAspect="1"/>
          </p:cNvGraphicFramePr>
          <p:nvPr/>
        </p:nvGraphicFramePr>
        <p:xfrm>
          <a:off x="2011180" y="4273550"/>
          <a:ext cx="2781300" cy="876300"/>
        </p:xfrm>
        <a:graphic>
          <a:graphicData uri="http://schemas.openxmlformats.org/presentationml/2006/ole">
            <mc:AlternateContent xmlns:mc="http://schemas.openxmlformats.org/markup-compatibility/2006">
              <mc:Choice xmlns:v="urn:schemas-microsoft-com:vml" Requires="v">
                <p:oleObj name="Equation" r:id="rId4" imgW="2781000" imgH="876240" progId="Equation.DSMT4">
                  <p:embed/>
                </p:oleObj>
              </mc:Choice>
              <mc:Fallback>
                <p:oleObj name="Equation" r:id="rId4" imgW="2781000" imgH="8762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1180" y="4273550"/>
                        <a:ext cx="2781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6" name="Object 4"/>
          <p:cNvGraphicFramePr>
            <a:graphicFrameLocks noChangeAspect="1"/>
          </p:cNvGraphicFramePr>
          <p:nvPr/>
        </p:nvGraphicFramePr>
        <p:xfrm>
          <a:off x="4902200" y="4275320"/>
          <a:ext cx="1498600" cy="876300"/>
        </p:xfrm>
        <a:graphic>
          <a:graphicData uri="http://schemas.openxmlformats.org/presentationml/2006/ole">
            <mc:AlternateContent xmlns:mc="http://schemas.openxmlformats.org/markup-compatibility/2006">
              <mc:Choice xmlns:v="urn:schemas-microsoft-com:vml" Requires="v">
                <p:oleObj name="Equation" r:id="rId6" imgW="1498320" imgH="876240" progId="Equation.DSMT4">
                  <p:embed/>
                </p:oleObj>
              </mc:Choice>
              <mc:Fallback>
                <p:oleObj name="Equation" r:id="rId6" imgW="1498320" imgH="8762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02200" y="4275320"/>
                        <a:ext cx="14986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7" name="Object 5"/>
          <p:cNvGraphicFramePr>
            <a:graphicFrameLocks noChangeAspect="1"/>
          </p:cNvGraphicFramePr>
          <p:nvPr/>
        </p:nvGraphicFramePr>
        <p:xfrm>
          <a:off x="1886133" y="5152660"/>
          <a:ext cx="1320800" cy="469900"/>
        </p:xfrm>
        <a:graphic>
          <a:graphicData uri="http://schemas.openxmlformats.org/presentationml/2006/ole">
            <mc:AlternateContent xmlns:mc="http://schemas.openxmlformats.org/markup-compatibility/2006">
              <mc:Choice xmlns:v="urn:schemas-microsoft-com:vml" Requires="v">
                <p:oleObj name="Equation" r:id="rId8" imgW="1320480" imgH="469800" progId="Equation.DSMT4">
                  <p:embed/>
                </p:oleObj>
              </mc:Choice>
              <mc:Fallback>
                <p:oleObj name="Equation" r:id="rId8" imgW="1320480" imgH="469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6133" y="5152660"/>
                        <a:ext cx="1320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96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96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96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the Mean Value Theorem (cont.)</a:t>
            </a:r>
          </a:p>
        </p:txBody>
      </p:sp>
      <p:sp>
        <p:nvSpPr>
          <p:cNvPr id="3" name="Content Placeholder 2"/>
          <p:cNvSpPr>
            <a:spLocks noGrp="1"/>
          </p:cNvSpPr>
          <p:nvPr>
            <p:ph idx="1"/>
          </p:nvPr>
        </p:nvSpPr>
        <p:spPr/>
        <p:txBody>
          <a:bodyPr/>
          <a:lstStyle/>
          <a:p>
            <a:r>
              <a:rPr lang="en-US" dirty="0"/>
              <a:t>Since		     for all </a:t>
            </a:r>
            <a:r>
              <a:rPr lang="en-US" i="1" dirty="0"/>
              <a:t>x</a:t>
            </a:r>
            <a:r>
              <a:rPr lang="en-US" dirty="0"/>
              <a:t>, rearranging the above equation gives us the following </a:t>
            </a:r>
            <a:r>
              <a:rPr lang="en-IN" dirty="0"/>
              <a:t>results</a:t>
            </a:r>
            <a:r>
              <a:rPr lang="en-US" dirty="0"/>
              <a:t>.</a:t>
            </a:r>
          </a:p>
          <a:p>
            <a:endParaRPr lang="en-US" dirty="0"/>
          </a:p>
          <a:p>
            <a:endParaRPr lang="en-US" dirty="0"/>
          </a:p>
          <a:p>
            <a:endParaRPr lang="en-US" dirty="0"/>
          </a:p>
          <a:p>
            <a:endParaRPr lang="en-US" dirty="0"/>
          </a:p>
          <a:p>
            <a:r>
              <a:rPr lang="en-US" dirty="0"/>
              <a:t>Hence the largest possible value of </a:t>
            </a:r>
            <a:r>
              <a:rPr lang="en-US" i="1" dirty="0"/>
              <a:t>f</a:t>
            </a:r>
            <a:r>
              <a:rPr lang="en-US" dirty="0"/>
              <a:t>(4) is </a:t>
            </a:r>
            <a:r>
              <a:rPr lang="en-US" dirty="0">
                <a:solidFill>
                  <a:srgbClr val="FF0000"/>
                </a:solidFill>
              </a:rPr>
              <a:t>10</a:t>
            </a:r>
            <a:r>
              <a:rPr lang="en-US" dirty="0"/>
              <a:t>.</a:t>
            </a:r>
          </a:p>
        </p:txBody>
      </p:sp>
      <p:graphicFrame>
        <p:nvGraphicFramePr>
          <p:cNvPr id="70659" name="Object 3"/>
          <p:cNvGraphicFramePr>
            <a:graphicFrameLocks noChangeAspect="1"/>
          </p:cNvGraphicFramePr>
          <p:nvPr/>
        </p:nvGraphicFramePr>
        <p:xfrm>
          <a:off x="1387840" y="1317808"/>
          <a:ext cx="1282700" cy="469900"/>
        </p:xfrm>
        <a:graphic>
          <a:graphicData uri="http://schemas.openxmlformats.org/presentationml/2006/ole">
            <mc:AlternateContent xmlns:mc="http://schemas.openxmlformats.org/markup-compatibility/2006">
              <mc:Choice xmlns:v="urn:schemas-microsoft-com:vml" Requires="v">
                <p:oleObj name="Equation" r:id="rId2" imgW="1282680" imgH="469800" progId="Equation.DSMT4">
                  <p:embed/>
                </p:oleObj>
              </mc:Choice>
              <mc:Fallback>
                <p:oleObj name="Equation" r:id="rId2" imgW="1282680" imgH="4698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7840" y="1317808"/>
                        <a:ext cx="1282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61" name="Object 5"/>
          <p:cNvGraphicFramePr>
            <a:graphicFrameLocks noChangeAspect="1"/>
          </p:cNvGraphicFramePr>
          <p:nvPr/>
        </p:nvGraphicFramePr>
        <p:xfrm>
          <a:off x="2514600" y="2514600"/>
          <a:ext cx="2438400" cy="469900"/>
        </p:xfrm>
        <a:graphic>
          <a:graphicData uri="http://schemas.openxmlformats.org/presentationml/2006/ole">
            <mc:AlternateContent xmlns:mc="http://schemas.openxmlformats.org/markup-compatibility/2006">
              <mc:Choice xmlns:v="urn:schemas-microsoft-com:vml" Requires="v">
                <p:oleObj name="Equation" r:id="rId4" imgW="2438280" imgH="469800" progId="Equation.DSMT4">
                  <p:embed/>
                </p:oleObj>
              </mc:Choice>
              <mc:Fallback>
                <p:oleObj name="Equation" r:id="rId4" imgW="2438280" imgH="4698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2514600"/>
                        <a:ext cx="2438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62" name="Object 6"/>
          <p:cNvGraphicFramePr>
            <a:graphicFrameLocks noChangeAspect="1"/>
          </p:cNvGraphicFramePr>
          <p:nvPr/>
        </p:nvGraphicFramePr>
        <p:xfrm>
          <a:off x="2990125" y="3089475"/>
          <a:ext cx="3746500" cy="469900"/>
        </p:xfrm>
        <a:graphic>
          <a:graphicData uri="http://schemas.openxmlformats.org/presentationml/2006/ole">
            <mc:AlternateContent xmlns:mc="http://schemas.openxmlformats.org/markup-compatibility/2006">
              <mc:Choice xmlns:v="urn:schemas-microsoft-com:vml" Requires="v">
                <p:oleObj name="Equation" r:id="rId6" imgW="3746160" imgH="469800" progId="Equation.DSMT4">
                  <p:embed/>
                </p:oleObj>
              </mc:Choice>
              <mc:Fallback>
                <p:oleObj name="Equation" r:id="rId6" imgW="3746160" imgH="46980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0125" y="3089475"/>
                        <a:ext cx="3746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63" name="Object 7"/>
          <p:cNvGraphicFramePr>
            <a:graphicFrameLocks noChangeAspect="1"/>
          </p:cNvGraphicFramePr>
          <p:nvPr/>
        </p:nvGraphicFramePr>
        <p:xfrm>
          <a:off x="3001963" y="3687763"/>
          <a:ext cx="1358900" cy="469900"/>
        </p:xfrm>
        <a:graphic>
          <a:graphicData uri="http://schemas.openxmlformats.org/presentationml/2006/ole">
            <mc:AlternateContent xmlns:mc="http://schemas.openxmlformats.org/markup-compatibility/2006">
              <mc:Choice xmlns:v="urn:schemas-microsoft-com:vml" Requires="v">
                <p:oleObj name="Equation" r:id="rId8" imgW="1358640" imgH="469800" progId="Equation.DSMT4">
                  <p:embed/>
                </p:oleObj>
              </mc:Choice>
              <mc:Fallback>
                <p:oleObj name="Equation" r:id="rId8" imgW="1358640" imgH="46980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01963" y="3687763"/>
                        <a:ext cx="1358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6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6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Corollary 2 of the Mean Value Theorem</a:t>
            </a:r>
          </a:p>
        </p:txBody>
      </p:sp>
      <p:sp>
        <p:nvSpPr>
          <p:cNvPr id="3" name="Content Placeholder 2"/>
          <p:cNvSpPr>
            <a:spLocks noGrp="1"/>
          </p:cNvSpPr>
          <p:nvPr>
            <p:ph idx="1"/>
          </p:nvPr>
        </p:nvSpPr>
        <p:spPr/>
        <p:txBody>
          <a:bodyPr/>
          <a:lstStyle/>
          <a:p>
            <a:r>
              <a:rPr lang="en-US" dirty="0"/>
              <a:t>Find the unique function </a:t>
            </a:r>
            <a:r>
              <a:rPr lang="en-US" i="1" dirty="0"/>
              <a:t>f</a:t>
            </a:r>
            <a:r>
              <a:rPr lang="en-US" dirty="0"/>
              <a:t> whose derivative is </a:t>
            </a:r>
            <a:r>
              <a:rPr lang="en-US" dirty="0">
                <a:solidFill>
                  <a:srgbClr val="0000FF"/>
                </a:solidFill>
              </a:rPr>
              <a:t>3</a:t>
            </a:r>
            <a:r>
              <a:rPr lang="en-US" i="1" dirty="0">
                <a:solidFill>
                  <a:srgbClr val="0000FF"/>
                </a:solidFill>
              </a:rPr>
              <a:t>x</a:t>
            </a:r>
            <a:r>
              <a:rPr lang="en-US" baseline="30000" dirty="0">
                <a:solidFill>
                  <a:srgbClr val="0000FF"/>
                </a:solidFill>
              </a:rPr>
              <a:t>2</a:t>
            </a:r>
            <a:r>
              <a:rPr lang="en-US" dirty="0"/>
              <a:t> and whose graph passes through (1,5).</a:t>
            </a:r>
          </a:p>
          <a:p>
            <a:r>
              <a:rPr lang="en-US" b="1" dirty="0"/>
              <a:t>Solution</a:t>
            </a:r>
          </a:p>
          <a:p>
            <a:r>
              <a:rPr lang="en-US" dirty="0"/>
              <a:t>By now, we have differentiated enough polynomials to recognize 3</a:t>
            </a:r>
            <a:r>
              <a:rPr lang="en-US" i="1" dirty="0"/>
              <a:t>x</a:t>
            </a:r>
            <a:r>
              <a:rPr lang="en-US" baseline="30000" dirty="0"/>
              <a:t>2</a:t>
            </a:r>
            <a:r>
              <a:rPr lang="en-US" dirty="0"/>
              <a:t> as the derivative of </a:t>
            </a:r>
            <a:r>
              <a:rPr lang="en-US" i="1" dirty="0"/>
              <a:t>x</a:t>
            </a:r>
            <a:r>
              <a:rPr lang="en-US" baseline="30000" dirty="0"/>
              <a:t>3</a:t>
            </a:r>
            <a:r>
              <a:rPr lang="en-US" dirty="0"/>
              <a:t>. If we let </a:t>
            </a:r>
            <a:r>
              <a:rPr lang="en-US" i="1" dirty="0"/>
              <a:t>g</a:t>
            </a:r>
            <a:r>
              <a:rPr lang="en-US" dirty="0"/>
              <a:t>(x) = </a:t>
            </a:r>
            <a:r>
              <a:rPr lang="en-US" i="1" dirty="0"/>
              <a:t>x</a:t>
            </a:r>
            <a:r>
              <a:rPr lang="en-US" baseline="30000" dirty="0"/>
              <a:t>3</a:t>
            </a:r>
            <a:r>
              <a:rPr lang="en-US" dirty="0"/>
              <a:t>, then </a:t>
            </a:r>
            <a:r>
              <a:rPr lang="en-US" i="1" dirty="0"/>
              <a:t>g</a:t>
            </a:r>
            <a:r>
              <a:rPr lang="en-US" dirty="0"/>
              <a:t> and </a:t>
            </a:r>
            <a:r>
              <a:rPr lang="en-US" i="1" dirty="0"/>
              <a:t>f</a:t>
            </a:r>
            <a:r>
              <a:rPr lang="en-US" dirty="0"/>
              <a:t> have the same derivative; and by Corollary 2, it must be the case that </a:t>
            </a:r>
            <a:r>
              <a:rPr lang="en-US" i="1" dirty="0"/>
              <a:t>f</a:t>
            </a:r>
            <a:r>
              <a:rPr lang="en-US" dirty="0"/>
              <a:t>(</a:t>
            </a:r>
            <a:r>
              <a:rPr lang="en-US" i="1" dirty="0"/>
              <a:t>x</a:t>
            </a:r>
            <a:r>
              <a:rPr lang="en-US" dirty="0"/>
              <a:t>) = </a:t>
            </a:r>
            <a:r>
              <a:rPr lang="en-US" i="1" dirty="0"/>
              <a:t>g</a:t>
            </a:r>
            <a:r>
              <a:rPr lang="en-US" dirty="0"/>
              <a:t>(</a:t>
            </a:r>
            <a:r>
              <a:rPr lang="en-US" i="1" dirty="0"/>
              <a:t>x</a:t>
            </a:r>
            <a:r>
              <a:rPr lang="en-US" dirty="0"/>
              <a:t>) + </a:t>
            </a:r>
            <a:r>
              <a:rPr lang="en-US" i="1" dirty="0"/>
              <a:t>C  </a:t>
            </a:r>
            <a:r>
              <a:rPr lang="en-US" dirty="0"/>
              <a:t>for some constant </a:t>
            </a:r>
            <a:r>
              <a:rPr lang="en-US" i="1" dirty="0"/>
              <a:t>C</a:t>
            </a:r>
            <a:r>
              <a:rPr lang="en-US" dirty="0"/>
              <a:t>. We can determine </a:t>
            </a:r>
            <a:r>
              <a:rPr lang="en-US" i="1" dirty="0"/>
              <a:t>C</a:t>
            </a:r>
            <a:r>
              <a:rPr lang="en-US" dirty="0"/>
              <a:t> as follows.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a:t>
            </a:r>
            <a:r>
              <a:rPr lang="en-US" dirty="0">
                <a:solidFill>
                  <a:schemeClr val="tx2"/>
                </a:solidFill>
              </a:rPr>
              <a:t>Rolle’s Theorem</a:t>
            </a:r>
          </a:p>
        </p:txBody>
      </p:sp>
      <p:sp>
        <p:nvSpPr>
          <p:cNvPr id="3" name="Content Placeholder 2"/>
          <p:cNvSpPr>
            <a:spLocks noGrp="1"/>
          </p:cNvSpPr>
          <p:nvPr>
            <p:ph idx="1"/>
          </p:nvPr>
        </p:nvSpPr>
        <p:spPr>
          <a:xfrm>
            <a:off x="457200" y="1280160"/>
            <a:ext cx="8229600" cy="1384995"/>
          </a:xfrm>
          <a:solidFill>
            <a:srgbClr val="FFFFCC"/>
          </a:solidFill>
          <a:ln w="28575">
            <a:solidFill>
              <a:srgbClr val="000000"/>
            </a:solidFill>
          </a:ln>
        </p:spPr>
        <p:txBody>
          <a:bodyPr>
            <a:spAutoFit/>
          </a:bodyPr>
          <a:lstStyle/>
          <a:p>
            <a:r>
              <a:rPr lang="en-US" dirty="0">
                <a:solidFill>
                  <a:srgbClr val="000000"/>
                </a:solidFill>
              </a:rPr>
              <a:t>If </a:t>
            </a:r>
            <a:r>
              <a:rPr lang="en-US" i="1" dirty="0">
                <a:solidFill>
                  <a:srgbClr val="000000"/>
                </a:solidFill>
              </a:rPr>
              <a:t>f</a:t>
            </a:r>
            <a:r>
              <a:rPr lang="en-US" dirty="0">
                <a:solidFill>
                  <a:srgbClr val="000000"/>
                </a:solidFill>
              </a:rPr>
              <a:t> is continuous on the closed interval [</a:t>
            </a:r>
            <a:r>
              <a:rPr lang="en-US" i="1" dirty="0">
                <a:solidFill>
                  <a:srgbClr val="000000"/>
                </a:solidFill>
              </a:rPr>
              <a:t>a</a:t>
            </a:r>
            <a:r>
              <a:rPr lang="en-US" dirty="0">
                <a:solidFill>
                  <a:srgbClr val="000000"/>
                </a:solidFill>
              </a:rPr>
              <a:t>,</a:t>
            </a:r>
            <a:r>
              <a:rPr lang="en-US" i="1" dirty="0">
                <a:solidFill>
                  <a:srgbClr val="000000"/>
                </a:solidFill>
              </a:rPr>
              <a:t>b</a:t>
            </a:r>
            <a:r>
              <a:rPr lang="en-US" dirty="0">
                <a:solidFill>
                  <a:srgbClr val="000000"/>
                </a:solidFill>
              </a:rPr>
              <a:t>] and differentiable on (</a:t>
            </a:r>
            <a:r>
              <a:rPr lang="en-US" i="1" dirty="0">
                <a:solidFill>
                  <a:srgbClr val="000000"/>
                </a:solidFill>
              </a:rPr>
              <a:t>a</a:t>
            </a:r>
            <a:r>
              <a:rPr lang="en-US" dirty="0">
                <a:solidFill>
                  <a:srgbClr val="000000"/>
                </a:solidFill>
              </a:rPr>
              <a:t>,</a:t>
            </a:r>
            <a:r>
              <a:rPr lang="en-US" i="1" dirty="0">
                <a:solidFill>
                  <a:srgbClr val="000000"/>
                </a:solidFill>
              </a:rPr>
              <a:t>b</a:t>
            </a:r>
            <a:r>
              <a:rPr lang="en-US" dirty="0">
                <a:solidFill>
                  <a:srgbClr val="000000"/>
                </a:solidFill>
              </a:rPr>
              <a:t>), and if </a:t>
            </a:r>
            <a:r>
              <a:rPr lang="en-US" i="1" dirty="0">
                <a:solidFill>
                  <a:srgbClr val="000000"/>
                </a:solidFill>
              </a:rPr>
              <a:t>f</a:t>
            </a:r>
            <a:r>
              <a:rPr lang="en-US" dirty="0">
                <a:solidFill>
                  <a:srgbClr val="000000"/>
                </a:solidFill>
              </a:rPr>
              <a:t>(</a:t>
            </a:r>
            <a:r>
              <a:rPr lang="en-US" i="1" dirty="0">
                <a:solidFill>
                  <a:srgbClr val="000000"/>
                </a:solidFill>
              </a:rPr>
              <a:t>a</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f</a:t>
            </a:r>
            <a:r>
              <a:rPr lang="en-US" dirty="0">
                <a:solidFill>
                  <a:srgbClr val="000000"/>
                </a:solidFill>
              </a:rPr>
              <a:t>(</a:t>
            </a:r>
            <a:r>
              <a:rPr lang="en-US" i="1" dirty="0">
                <a:solidFill>
                  <a:srgbClr val="000000"/>
                </a:solidFill>
              </a:rPr>
              <a:t>b</a:t>
            </a:r>
            <a:r>
              <a:rPr lang="en-US" dirty="0">
                <a:solidFill>
                  <a:srgbClr val="000000"/>
                </a:solidFill>
              </a:rPr>
              <a:t>), then there is at least one point 	          for which </a:t>
            </a:r>
          </a:p>
        </p:txBody>
      </p:sp>
      <p:graphicFrame>
        <p:nvGraphicFramePr>
          <p:cNvPr id="37890" name="Object 2"/>
          <p:cNvGraphicFramePr>
            <a:graphicFrameLocks noChangeAspect="1"/>
          </p:cNvGraphicFramePr>
          <p:nvPr>
            <p:extLst>
              <p:ext uri="{D42A27DB-BD31-4B8C-83A1-F6EECF244321}">
                <p14:modId xmlns:p14="http://schemas.microsoft.com/office/powerpoint/2010/main" val="3289655121"/>
              </p:ext>
            </p:extLst>
          </p:nvPr>
        </p:nvGraphicFramePr>
        <p:xfrm>
          <a:off x="2819400" y="2195255"/>
          <a:ext cx="1231900" cy="469900"/>
        </p:xfrm>
        <a:graphic>
          <a:graphicData uri="http://schemas.openxmlformats.org/presentationml/2006/ole">
            <mc:AlternateContent xmlns:mc="http://schemas.openxmlformats.org/markup-compatibility/2006">
              <mc:Choice xmlns:v="urn:schemas-microsoft-com:vml" Requires="v">
                <p:oleObj name="Equation" r:id="rId2" imgW="1231560" imgH="469800" progId="Equation.DSMT4">
                  <p:embed/>
                </p:oleObj>
              </mc:Choice>
              <mc:Fallback>
                <p:oleObj name="Equation" r:id="rId2" imgW="123156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195255"/>
                        <a:ext cx="1231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1" name="Object 3"/>
          <p:cNvGraphicFramePr>
            <a:graphicFrameLocks noChangeAspect="1"/>
          </p:cNvGraphicFramePr>
          <p:nvPr>
            <p:extLst>
              <p:ext uri="{D42A27DB-BD31-4B8C-83A1-F6EECF244321}">
                <p14:modId xmlns:p14="http://schemas.microsoft.com/office/powerpoint/2010/main" val="2648930551"/>
              </p:ext>
            </p:extLst>
          </p:nvPr>
        </p:nvGraphicFramePr>
        <p:xfrm>
          <a:off x="5562600" y="2195255"/>
          <a:ext cx="1371600" cy="469900"/>
        </p:xfrm>
        <a:graphic>
          <a:graphicData uri="http://schemas.openxmlformats.org/presentationml/2006/ole">
            <mc:AlternateContent xmlns:mc="http://schemas.openxmlformats.org/markup-compatibility/2006">
              <mc:Choice xmlns:v="urn:schemas-microsoft-com:vml" Requires="v">
                <p:oleObj name="Equation" r:id="rId4" imgW="1371600" imgH="469800" progId="Equation.DSMT4">
                  <p:embed/>
                </p:oleObj>
              </mc:Choice>
              <mc:Fallback>
                <p:oleObj name="Equation" r:id="rId4" imgW="137160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2195255"/>
                        <a:ext cx="1371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Corollary 2 of the Mean Value Theorem (cont.)</a:t>
            </a:r>
          </a:p>
        </p:txBody>
      </p:sp>
      <p:sp>
        <p:nvSpPr>
          <p:cNvPr id="3" name="Content Placeholder 2"/>
          <p:cNvSpPr>
            <a:spLocks noGrp="1"/>
          </p:cNvSpPr>
          <p:nvPr>
            <p:ph idx="1"/>
          </p:nvPr>
        </p:nvSpPr>
        <p:spPr/>
        <p:txBody>
          <a:bodyPr/>
          <a:lstStyle/>
          <a:p>
            <a:endParaRPr lang="en-US" dirty="0"/>
          </a:p>
          <a:p>
            <a:endParaRPr lang="en-US" dirty="0"/>
          </a:p>
          <a:p>
            <a:endParaRPr lang="en-US" dirty="0"/>
          </a:p>
          <a:p>
            <a:pPr>
              <a:lnSpc>
                <a:spcPct val="150000"/>
              </a:lnSpc>
            </a:pPr>
            <a:endParaRPr lang="en-US" dirty="0"/>
          </a:p>
          <a:p>
            <a:r>
              <a:rPr lang="en-US" dirty="0"/>
              <a:t>Now it can be easily verified that </a:t>
            </a:r>
            <a:r>
              <a:rPr lang="en-US" i="1" dirty="0"/>
              <a:t>f</a:t>
            </a:r>
            <a:r>
              <a:rPr lang="en-US" dirty="0"/>
              <a:t>(</a:t>
            </a:r>
            <a:r>
              <a:rPr lang="en-US" i="1" dirty="0"/>
              <a:t>x</a:t>
            </a:r>
            <a:r>
              <a:rPr lang="en-US" dirty="0"/>
              <a:t>) = </a:t>
            </a:r>
            <a:r>
              <a:rPr lang="en-US" i="1" dirty="0"/>
              <a:t>x</a:t>
            </a:r>
            <a:r>
              <a:rPr lang="en-US" baseline="30000" dirty="0"/>
              <a:t>3</a:t>
            </a:r>
            <a:r>
              <a:rPr lang="en-US" i="1" dirty="0"/>
              <a:t> </a:t>
            </a:r>
            <a:r>
              <a:rPr lang="en-US" dirty="0"/>
              <a:t>+</a:t>
            </a:r>
            <a:r>
              <a:rPr lang="en-US" i="1" dirty="0"/>
              <a:t> </a:t>
            </a:r>
            <a:r>
              <a:rPr lang="en-US" dirty="0"/>
              <a:t>4 satisfies the given criteria, and by Corollary 2 it is the unique function to do so.</a:t>
            </a:r>
          </a:p>
        </p:txBody>
      </p:sp>
      <p:graphicFrame>
        <p:nvGraphicFramePr>
          <p:cNvPr id="71683" name="Object 3"/>
          <p:cNvGraphicFramePr>
            <a:graphicFrameLocks noChangeAspect="1"/>
          </p:cNvGraphicFramePr>
          <p:nvPr/>
        </p:nvGraphicFramePr>
        <p:xfrm>
          <a:off x="1646420" y="1284288"/>
          <a:ext cx="5613400" cy="469900"/>
        </p:xfrm>
        <a:graphic>
          <a:graphicData uri="http://schemas.openxmlformats.org/presentationml/2006/ole">
            <mc:AlternateContent xmlns:mc="http://schemas.openxmlformats.org/markup-compatibility/2006">
              <mc:Choice xmlns:v="urn:schemas-microsoft-com:vml" Requires="v">
                <p:oleObj name="Equation" r:id="rId2" imgW="5613120" imgH="469800" progId="Equation.DSMT4">
                  <p:embed/>
                </p:oleObj>
              </mc:Choice>
              <mc:Fallback>
                <p:oleObj name="Equation" r:id="rId2" imgW="5613120" imgH="4698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6420" y="1284288"/>
                        <a:ext cx="5613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4" name="Object 4"/>
          <p:cNvGraphicFramePr>
            <a:graphicFrameLocks noChangeAspect="1"/>
          </p:cNvGraphicFramePr>
          <p:nvPr/>
        </p:nvGraphicFramePr>
        <p:xfrm>
          <a:off x="1143000" y="1881850"/>
          <a:ext cx="1663700" cy="469900"/>
        </p:xfrm>
        <a:graphic>
          <a:graphicData uri="http://schemas.openxmlformats.org/presentationml/2006/ole">
            <mc:AlternateContent xmlns:mc="http://schemas.openxmlformats.org/markup-compatibility/2006">
              <mc:Choice xmlns:v="urn:schemas-microsoft-com:vml" Requires="v">
                <p:oleObj name="Equation" r:id="rId4" imgW="1663560" imgH="469800" progId="Equation.DSMT4">
                  <p:embed/>
                </p:oleObj>
              </mc:Choice>
              <mc:Fallback>
                <p:oleObj name="Equation" r:id="rId4" imgW="1663560" imgH="4698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881850"/>
                        <a:ext cx="1663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5" name="Object 5"/>
          <p:cNvGraphicFramePr>
            <a:graphicFrameLocks noChangeAspect="1"/>
          </p:cNvGraphicFramePr>
          <p:nvPr/>
        </p:nvGraphicFramePr>
        <p:xfrm>
          <a:off x="1459375" y="2479875"/>
          <a:ext cx="1422400" cy="381000"/>
        </p:xfrm>
        <a:graphic>
          <a:graphicData uri="http://schemas.openxmlformats.org/presentationml/2006/ole">
            <mc:AlternateContent xmlns:mc="http://schemas.openxmlformats.org/markup-compatibility/2006">
              <mc:Choice xmlns:v="urn:schemas-microsoft-com:vml" Requires="v">
                <p:oleObj name="Equation" r:id="rId6" imgW="1422360" imgH="380880" progId="Equation.DSMT4">
                  <p:embed/>
                </p:oleObj>
              </mc:Choice>
              <mc:Fallback>
                <p:oleObj name="Equation" r:id="rId6" imgW="1422360" imgH="3808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9375" y="2479875"/>
                        <a:ext cx="1422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6" name="Object 6"/>
          <p:cNvGraphicFramePr>
            <a:graphicFrameLocks noChangeAspect="1"/>
          </p:cNvGraphicFramePr>
          <p:nvPr/>
        </p:nvGraphicFramePr>
        <p:xfrm>
          <a:off x="2068513" y="3078163"/>
          <a:ext cx="762000" cy="292100"/>
        </p:xfrm>
        <a:graphic>
          <a:graphicData uri="http://schemas.openxmlformats.org/presentationml/2006/ole">
            <mc:AlternateContent xmlns:mc="http://schemas.openxmlformats.org/markup-compatibility/2006">
              <mc:Choice xmlns:v="urn:schemas-microsoft-com:vml" Requires="v">
                <p:oleObj name="Equation" r:id="rId8" imgW="761760" imgH="291960" progId="Equation.DSMT4">
                  <p:embed/>
                </p:oleObj>
              </mc:Choice>
              <mc:Fallback>
                <p:oleObj name="Equation" r:id="rId8" imgW="761760" imgH="29196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8513" y="3078163"/>
                        <a:ext cx="762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6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p:sp>
        <p:nvSpPr>
          <p:cNvPr id="3" name="Content Placeholder 2"/>
          <p:cNvSpPr>
            <a:spLocks noGrp="1"/>
          </p:cNvSpPr>
          <p:nvPr>
            <p:ph idx="1"/>
          </p:nvPr>
        </p:nvSpPr>
        <p:spPr>
          <a:xfrm>
            <a:off x="457200" y="1280160"/>
            <a:ext cx="8229600" cy="3539430"/>
          </a:xfrm>
          <a:solidFill>
            <a:srgbClr val="FFFFCC"/>
          </a:solidFill>
          <a:ln w="28575">
            <a:solidFill>
              <a:srgbClr val="000000"/>
            </a:solidFill>
          </a:ln>
        </p:spPr>
        <p:txBody>
          <a:bodyPr>
            <a:spAutoFit/>
          </a:bodyPr>
          <a:lstStyle/>
          <a:p>
            <a:r>
              <a:rPr lang="en-US" dirty="0">
                <a:solidFill>
                  <a:srgbClr val="000000"/>
                </a:solidFill>
              </a:rPr>
              <a:t>Because </a:t>
            </a:r>
            <a:r>
              <a:rPr lang="en-US" i="1" dirty="0">
                <a:solidFill>
                  <a:srgbClr val="000000"/>
                </a:solidFill>
              </a:rPr>
              <a:t>f</a:t>
            </a:r>
            <a:r>
              <a:rPr lang="en-US" dirty="0">
                <a:solidFill>
                  <a:srgbClr val="000000"/>
                </a:solidFill>
              </a:rPr>
              <a:t> is continuous on the closed interval [</a:t>
            </a:r>
            <a:r>
              <a:rPr lang="en-US" i="1" dirty="0">
                <a:solidFill>
                  <a:srgbClr val="000000"/>
                </a:solidFill>
              </a:rPr>
              <a:t>a</a:t>
            </a:r>
            <a:r>
              <a:rPr lang="en-US" dirty="0">
                <a:solidFill>
                  <a:srgbClr val="000000"/>
                </a:solidFill>
              </a:rPr>
              <a:t>,</a:t>
            </a:r>
            <a:r>
              <a:rPr lang="en-US" i="1" dirty="0">
                <a:solidFill>
                  <a:srgbClr val="000000"/>
                </a:solidFill>
              </a:rPr>
              <a:t>b</a:t>
            </a:r>
            <a:r>
              <a:rPr lang="en-US" dirty="0">
                <a:solidFill>
                  <a:srgbClr val="000000"/>
                </a:solidFill>
              </a:rPr>
              <a:t>], the Extreme Value Theorem tells us that </a:t>
            </a:r>
            <a:r>
              <a:rPr lang="en-US" i="1" dirty="0">
                <a:solidFill>
                  <a:srgbClr val="000000"/>
                </a:solidFill>
              </a:rPr>
              <a:t>f</a:t>
            </a:r>
            <a:r>
              <a:rPr lang="en-US" dirty="0">
                <a:solidFill>
                  <a:srgbClr val="000000"/>
                </a:solidFill>
              </a:rPr>
              <a:t> attains its absolute maximum and minimum values on [</a:t>
            </a:r>
            <a:r>
              <a:rPr lang="en-US" i="1" dirty="0">
                <a:solidFill>
                  <a:srgbClr val="000000"/>
                </a:solidFill>
              </a:rPr>
              <a:t>a</a:t>
            </a:r>
            <a:r>
              <a:rPr lang="en-US" dirty="0">
                <a:solidFill>
                  <a:srgbClr val="000000"/>
                </a:solidFill>
              </a:rPr>
              <a:t>,</a:t>
            </a:r>
            <a:r>
              <a:rPr lang="en-US" i="1" dirty="0">
                <a:solidFill>
                  <a:srgbClr val="000000"/>
                </a:solidFill>
              </a:rPr>
              <a:t>b</a:t>
            </a:r>
            <a:r>
              <a:rPr lang="en-US" dirty="0">
                <a:solidFill>
                  <a:srgbClr val="000000"/>
                </a:solidFill>
              </a:rPr>
              <a:t>]. If </a:t>
            </a:r>
            <a:r>
              <a:rPr lang="en-US" i="1" dirty="0">
                <a:solidFill>
                  <a:srgbClr val="000000"/>
                </a:solidFill>
              </a:rPr>
              <a:t>f</a:t>
            </a:r>
            <a:r>
              <a:rPr lang="en-US" dirty="0">
                <a:solidFill>
                  <a:srgbClr val="000000"/>
                </a:solidFill>
              </a:rPr>
              <a:t> attains both its absolute maximum and absolute minimum at an endpoint of the interval, then </a:t>
            </a:r>
            <a:r>
              <a:rPr lang="en-US" i="1" dirty="0">
                <a:solidFill>
                  <a:srgbClr val="000000"/>
                </a:solidFill>
              </a:rPr>
              <a:t>f</a:t>
            </a:r>
            <a:r>
              <a:rPr lang="en-US" dirty="0">
                <a:solidFill>
                  <a:srgbClr val="000000"/>
                </a:solidFill>
              </a:rPr>
              <a:t> is a constant function on [</a:t>
            </a:r>
            <a:r>
              <a:rPr lang="en-US" i="1" dirty="0">
                <a:solidFill>
                  <a:srgbClr val="000000"/>
                </a:solidFill>
              </a:rPr>
              <a:t>a</a:t>
            </a:r>
            <a:r>
              <a:rPr lang="en-US" dirty="0">
                <a:solidFill>
                  <a:srgbClr val="000000"/>
                </a:solidFill>
              </a:rPr>
              <a:t>,</a:t>
            </a:r>
            <a:r>
              <a:rPr lang="en-US" i="1" dirty="0">
                <a:solidFill>
                  <a:srgbClr val="000000"/>
                </a:solidFill>
              </a:rPr>
              <a:t>b</a:t>
            </a:r>
            <a:r>
              <a:rPr lang="en-US" dirty="0">
                <a:solidFill>
                  <a:srgbClr val="000000"/>
                </a:solidFill>
              </a:rPr>
              <a:t>] (note that in this case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f</a:t>
            </a:r>
            <a:r>
              <a:rPr lang="en-US" dirty="0">
                <a:solidFill>
                  <a:srgbClr val="000000"/>
                </a:solidFill>
              </a:rPr>
              <a:t>(</a:t>
            </a:r>
            <a:r>
              <a:rPr lang="en-US" i="1" dirty="0">
                <a:solidFill>
                  <a:srgbClr val="000000"/>
                </a:solidFill>
              </a:rPr>
              <a:t>a</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f</a:t>
            </a:r>
            <a:r>
              <a:rPr lang="en-US" dirty="0">
                <a:solidFill>
                  <a:srgbClr val="000000"/>
                </a:solidFill>
              </a:rPr>
              <a:t>(</a:t>
            </a:r>
            <a:r>
              <a:rPr lang="en-US" i="1" dirty="0">
                <a:solidFill>
                  <a:srgbClr val="000000"/>
                </a:solidFill>
              </a:rPr>
              <a:t>b</a:t>
            </a:r>
            <a:r>
              <a:rPr lang="en-US" dirty="0">
                <a:solidFill>
                  <a:srgbClr val="000000"/>
                </a:solidFill>
              </a:rPr>
              <a:t>) for all </a:t>
            </a:r>
            <a:r>
              <a:rPr lang="en-US" i="1" dirty="0">
                <a:solidFill>
                  <a:srgbClr val="000000"/>
                </a:solidFill>
              </a:rPr>
              <a:t>x</a:t>
            </a:r>
            <a:r>
              <a:rPr lang="en-US" dirty="0">
                <a:solidFill>
                  <a:srgbClr val="000000"/>
                </a:solidFill>
              </a:rPr>
              <a:t> in the interval) and so we know that 		   for all 	          proving the claim. </a:t>
            </a:r>
          </a:p>
        </p:txBody>
      </p:sp>
      <p:graphicFrame>
        <p:nvGraphicFramePr>
          <p:cNvPr id="39938" name="Object 2"/>
          <p:cNvGraphicFramePr>
            <a:graphicFrameLocks noChangeAspect="1"/>
          </p:cNvGraphicFramePr>
          <p:nvPr>
            <p:extLst>
              <p:ext uri="{D42A27DB-BD31-4B8C-83A1-F6EECF244321}">
                <p14:modId xmlns:p14="http://schemas.microsoft.com/office/powerpoint/2010/main" val="2468091038"/>
              </p:ext>
            </p:extLst>
          </p:nvPr>
        </p:nvGraphicFramePr>
        <p:xfrm>
          <a:off x="1219200" y="4319953"/>
          <a:ext cx="1320800" cy="469900"/>
        </p:xfrm>
        <a:graphic>
          <a:graphicData uri="http://schemas.openxmlformats.org/presentationml/2006/ole">
            <mc:AlternateContent xmlns:mc="http://schemas.openxmlformats.org/markup-compatibility/2006">
              <mc:Choice xmlns:v="urn:schemas-microsoft-com:vml" Requires="v">
                <p:oleObj name="Equation" r:id="rId2" imgW="1320480" imgH="469800" progId="Equation.DSMT4">
                  <p:embed/>
                </p:oleObj>
              </mc:Choice>
              <mc:Fallback>
                <p:oleObj name="Equation" r:id="rId2" imgW="132048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319953"/>
                        <a:ext cx="1320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39" name="Object 3"/>
          <p:cNvGraphicFramePr>
            <a:graphicFrameLocks noChangeAspect="1"/>
          </p:cNvGraphicFramePr>
          <p:nvPr>
            <p:extLst>
              <p:ext uri="{D42A27DB-BD31-4B8C-83A1-F6EECF244321}">
                <p14:modId xmlns:p14="http://schemas.microsoft.com/office/powerpoint/2010/main" val="403222183"/>
              </p:ext>
            </p:extLst>
          </p:nvPr>
        </p:nvGraphicFramePr>
        <p:xfrm>
          <a:off x="3528122" y="4295792"/>
          <a:ext cx="1371600" cy="469900"/>
        </p:xfrm>
        <a:graphic>
          <a:graphicData uri="http://schemas.openxmlformats.org/presentationml/2006/ole">
            <mc:AlternateContent xmlns:mc="http://schemas.openxmlformats.org/markup-compatibility/2006">
              <mc:Choice xmlns:v="urn:schemas-microsoft-com:vml" Requires="v">
                <p:oleObj name="Equation" r:id="rId4" imgW="1371600" imgH="469800" progId="Equation.DSMT4">
                  <p:embed/>
                </p:oleObj>
              </mc:Choice>
              <mc:Fallback>
                <p:oleObj name="Equation" r:id="rId4" imgW="137160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8122" y="4295792"/>
                        <a:ext cx="1371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2246769"/>
          </a:xfrm>
          <a:solidFill>
            <a:srgbClr val="FFFFCC"/>
          </a:solidFill>
          <a:ln w="28575">
            <a:solidFill>
              <a:srgbClr val="000000"/>
            </a:solidFill>
          </a:ln>
        </p:spPr>
        <p:txBody>
          <a:bodyPr>
            <a:spAutoFit/>
          </a:bodyPr>
          <a:lstStyle/>
          <a:p>
            <a:r>
              <a:rPr lang="en-US" dirty="0">
                <a:solidFill>
                  <a:srgbClr val="000000"/>
                </a:solidFill>
              </a:rPr>
              <a:t>If, on the other hand, </a:t>
            </a:r>
            <a:r>
              <a:rPr lang="en-US" i="1" dirty="0">
                <a:solidFill>
                  <a:srgbClr val="000000"/>
                </a:solidFill>
              </a:rPr>
              <a:t>f</a:t>
            </a:r>
            <a:r>
              <a:rPr lang="en-US" dirty="0">
                <a:solidFill>
                  <a:srgbClr val="000000"/>
                </a:solidFill>
              </a:rPr>
              <a:t> assumes either its absolute maximum or absolute minimum at an interior point 	       then </a:t>
            </a:r>
            <a:r>
              <a:rPr lang="en-US" i="1" dirty="0">
                <a:solidFill>
                  <a:srgbClr val="000000"/>
                </a:solidFill>
              </a:rPr>
              <a:t>f</a:t>
            </a:r>
            <a:r>
              <a:rPr lang="en-US" dirty="0">
                <a:solidFill>
                  <a:srgbClr val="000000"/>
                </a:solidFill>
              </a:rPr>
              <a:t>(</a:t>
            </a:r>
            <a:r>
              <a:rPr lang="en-US" i="1" dirty="0">
                <a:solidFill>
                  <a:srgbClr val="000000"/>
                </a:solidFill>
              </a:rPr>
              <a:t>c</a:t>
            </a:r>
            <a:r>
              <a:rPr lang="en-US" dirty="0">
                <a:solidFill>
                  <a:srgbClr val="000000"/>
                </a:solidFill>
              </a:rPr>
              <a:t>) is a relative extremum of the function and by Fermat’s Theorem 		 since by assumption 	          exists for all </a:t>
            </a:r>
            <a:r>
              <a:rPr lang="en-US" i="1" dirty="0">
                <a:solidFill>
                  <a:srgbClr val="000000"/>
                </a:solidFill>
              </a:rPr>
              <a:t>x</a:t>
            </a:r>
            <a:r>
              <a:rPr lang="en-US" dirty="0">
                <a:solidFill>
                  <a:srgbClr val="000000"/>
                </a:solidFill>
              </a:rPr>
              <a:t> in (</a:t>
            </a:r>
            <a:r>
              <a:rPr lang="en-US" i="1" dirty="0">
                <a:solidFill>
                  <a:srgbClr val="000000"/>
                </a:solidFill>
              </a:rPr>
              <a:t>a</a:t>
            </a:r>
            <a:r>
              <a:rPr lang="en-US" dirty="0">
                <a:solidFill>
                  <a:srgbClr val="000000"/>
                </a:solidFill>
              </a:rPr>
              <a:t>,</a:t>
            </a:r>
            <a:r>
              <a:rPr lang="en-US" i="1" dirty="0">
                <a:solidFill>
                  <a:srgbClr val="000000"/>
                </a:solidFill>
              </a:rPr>
              <a:t>b</a:t>
            </a:r>
            <a:r>
              <a:rPr lang="en-US" dirty="0">
                <a:solidFill>
                  <a:srgbClr val="000000"/>
                </a:solidFill>
              </a:rPr>
              <a:t>).</a:t>
            </a:r>
          </a:p>
        </p:txBody>
      </p:sp>
      <p:graphicFrame>
        <p:nvGraphicFramePr>
          <p:cNvPr id="40962" name="Object 2"/>
          <p:cNvGraphicFramePr>
            <a:graphicFrameLocks noChangeAspect="1"/>
          </p:cNvGraphicFramePr>
          <p:nvPr>
            <p:extLst>
              <p:ext uri="{D42A27DB-BD31-4B8C-83A1-F6EECF244321}">
                <p14:modId xmlns:p14="http://schemas.microsoft.com/office/powerpoint/2010/main" val="2541451235"/>
              </p:ext>
            </p:extLst>
          </p:nvPr>
        </p:nvGraphicFramePr>
        <p:xfrm>
          <a:off x="609600" y="2168594"/>
          <a:ext cx="1346200" cy="469900"/>
        </p:xfrm>
        <a:graphic>
          <a:graphicData uri="http://schemas.openxmlformats.org/presentationml/2006/ole">
            <mc:AlternateContent xmlns:mc="http://schemas.openxmlformats.org/markup-compatibility/2006">
              <mc:Choice xmlns:v="urn:schemas-microsoft-com:vml" Requires="v">
                <p:oleObj name="Equation" r:id="rId2" imgW="1346040" imgH="469800" progId="Equation.DSMT4">
                  <p:embed/>
                </p:oleObj>
              </mc:Choice>
              <mc:Fallback>
                <p:oleObj name="Equation" r:id="rId2" imgW="134604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168594"/>
                        <a:ext cx="1346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3" name="Object 3"/>
          <p:cNvGraphicFramePr>
            <a:graphicFrameLocks noChangeAspect="1"/>
          </p:cNvGraphicFramePr>
          <p:nvPr>
            <p:extLst>
              <p:ext uri="{D42A27DB-BD31-4B8C-83A1-F6EECF244321}">
                <p14:modId xmlns:p14="http://schemas.microsoft.com/office/powerpoint/2010/main" val="3100294283"/>
              </p:ext>
            </p:extLst>
          </p:nvPr>
        </p:nvGraphicFramePr>
        <p:xfrm>
          <a:off x="5562600" y="2583607"/>
          <a:ext cx="1371600" cy="469900"/>
        </p:xfrm>
        <a:graphic>
          <a:graphicData uri="http://schemas.openxmlformats.org/presentationml/2006/ole">
            <mc:AlternateContent xmlns:mc="http://schemas.openxmlformats.org/markup-compatibility/2006">
              <mc:Choice xmlns:v="urn:schemas-microsoft-com:vml" Requires="v">
                <p:oleObj name="Equation" r:id="rId4" imgW="1371600" imgH="469800" progId="Equation.DSMT4">
                  <p:embed/>
                </p:oleObj>
              </mc:Choice>
              <mc:Fallback>
                <p:oleObj name="Equation" r:id="rId4" imgW="137160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2583607"/>
                        <a:ext cx="1371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4" name="Object 4"/>
          <p:cNvGraphicFramePr>
            <a:graphicFrameLocks noChangeAspect="1"/>
          </p:cNvGraphicFramePr>
          <p:nvPr>
            <p:extLst>
              <p:ext uri="{D42A27DB-BD31-4B8C-83A1-F6EECF244321}">
                <p14:modId xmlns:p14="http://schemas.microsoft.com/office/powerpoint/2010/main" val="2895584920"/>
              </p:ext>
            </p:extLst>
          </p:nvPr>
        </p:nvGraphicFramePr>
        <p:xfrm>
          <a:off x="2243254" y="3053507"/>
          <a:ext cx="800100" cy="469900"/>
        </p:xfrm>
        <a:graphic>
          <a:graphicData uri="http://schemas.openxmlformats.org/presentationml/2006/ole">
            <mc:AlternateContent xmlns:mc="http://schemas.openxmlformats.org/markup-compatibility/2006">
              <mc:Choice xmlns:v="urn:schemas-microsoft-com:vml" Requires="v">
                <p:oleObj name="Equation" r:id="rId6" imgW="799920" imgH="469800" progId="Equation.DSMT4">
                  <p:embed/>
                </p:oleObj>
              </mc:Choice>
              <mc:Fallback>
                <p:oleObj name="Equation" r:id="rId6" imgW="79992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3254" y="3053507"/>
                        <a:ext cx="800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Rolle’s Theorem and the Mean Value Theorem (cont.)</a:t>
            </a:r>
          </a:p>
        </p:txBody>
      </p:sp>
      <p:sp>
        <p:nvSpPr>
          <p:cNvPr id="3" name="Content Placeholder 2"/>
          <p:cNvSpPr>
            <a:spLocks noGrp="1"/>
          </p:cNvSpPr>
          <p:nvPr>
            <p:ph idx="1"/>
          </p:nvPr>
        </p:nvSpPr>
        <p:spPr>
          <a:xfrm>
            <a:off x="457200" y="1280160"/>
            <a:ext cx="5181600" cy="4572000"/>
          </a:xfrm>
        </p:spPr>
        <p:txBody>
          <a:bodyPr>
            <a:noAutofit/>
          </a:bodyPr>
          <a:lstStyle/>
          <a:p>
            <a:r>
              <a:rPr lang="en-US" sz="2600" dirty="0"/>
              <a:t>There may be more than one point in (</a:t>
            </a:r>
            <a:r>
              <a:rPr lang="en-US" sz="2600" i="1" dirty="0"/>
              <a:t>a</a:t>
            </a:r>
            <a:r>
              <a:rPr lang="en-US" sz="2600" dirty="0"/>
              <a:t>,</a:t>
            </a:r>
            <a:r>
              <a:rPr lang="en-US" sz="2600" i="1" dirty="0"/>
              <a:t>b</a:t>
            </a:r>
            <a:r>
              <a:rPr lang="en-US" sz="2600" dirty="0"/>
              <a:t>) where </a:t>
            </a:r>
            <a:r>
              <a:rPr lang="en-US" sz="2600" i="1" dirty="0"/>
              <a:t>f</a:t>
            </a:r>
            <a:r>
              <a:rPr lang="en-US" sz="2600" dirty="0"/>
              <a:t> has a horizontal tangent line when the hypotheses of Rolle’s Theorem are satisfied, but in practice it suffices to know for certain that there is at least one such point. Theorems of this sort are known as </a:t>
            </a:r>
            <a:r>
              <a:rPr lang="en-US" sz="2600" i="1" dirty="0"/>
              <a:t>existence</a:t>
            </a:r>
            <a:r>
              <a:rPr lang="en-US" sz="2600" dirty="0"/>
              <a:t> theorems, and they often provide great insight into the nature of objects under study. Note</a:t>
            </a:r>
            <a:r>
              <a:rPr lang="en-US" sz="1500" dirty="0"/>
              <a:t> </a:t>
            </a:r>
            <a:r>
              <a:rPr lang="en-US" sz="2600" dirty="0"/>
              <a:t>that</a:t>
            </a:r>
            <a:r>
              <a:rPr lang="en-US" sz="2400" dirty="0"/>
              <a:t> </a:t>
            </a:r>
            <a:r>
              <a:rPr lang="en-US" sz="2600" dirty="0"/>
              <a:t>in</a:t>
            </a:r>
            <a:r>
              <a:rPr lang="en-US" sz="2400" dirty="0"/>
              <a:t> </a:t>
            </a:r>
            <a:r>
              <a:rPr lang="en-US" sz="2600" dirty="0"/>
              <a:t>Figure</a:t>
            </a:r>
            <a:r>
              <a:rPr lang="en-US" sz="2400" dirty="0"/>
              <a:t> </a:t>
            </a:r>
            <a:r>
              <a:rPr lang="en-US" sz="2600" dirty="0"/>
              <a:t>2,</a:t>
            </a:r>
            <a:r>
              <a:rPr lang="en-US" sz="2400" dirty="0"/>
              <a:t> </a:t>
            </a:r>
            <a:r>
              <a:rPr lang="en-US" sz="2600" i="1" dirty="0"/>
              <a:t>f </a:t>
            </a:r>
            <a:r>
              <a:rPr lang="en-US" sz="2600" dirty="0"/>
              <a:t>’(</a:t>
            </a:r>
            <a:r>
              <a:rPr lang="en-US" sz="2600" i="1" dirty="0"/>
              <a:t>c</a:t>
            </a:r>
            <a:r>
              <a:rPr lang="en-US" sz="2600" dirty="0"/>
              <a:t>)</a:t>
            </a:r>
            <a:r>
              <a:rPr lang="en-US" sz="2400" dirty="0"/>
              <a:t> </a:t>
            </a:r>
            <a:r>
              <a:rPr lang="en-US" sz="2600" dirty="0"/>
              <a:t>=</a:t>
            </a:r>
            <a:r>
              <a:rPr lang="en-US" sz="2400" dirty="0"/>
              <a:t> </a:t>
            </a:r>
            <a:r>
              <a:rPr lang="en-US" sz="2600" i="1" dirty="0"/>
              <a:t>f </a:t>
            </a:r>
            <a:r>
              <a:rPr lang="en-US" sz="2600" dirty="0"/>
              <a:t>’(</a:t>
            </a:r>
            <a:r>
              <a:rPr lang="en-US" sz="2600" i="1" dirty="0"/>
              <a:t>d</a:t>
            </a:r>
            <a:r>
              <a:rPr lang="en-US" sz="2600" dirty="0"/>
              <a:t>)</a:t>
            </a:r>
            <a:r>
              <a:rPr lang="en-US" sz="2400" dirty="0"/>
              <a:t> </a:t>
            </a:r>
            <a:r>
              <a:rPr lang="en-US" sz="2600" dirty="0"/>
              <a:t>=</a:t>
            </a:r>
            <a:r>
              <a:rPr lang="en-US" sz="2400" dirty="0"/>
              <a:t> </a:t>
            </a:r>
            <a:r>
              <a:rPr lang="en-US" sz="2600" dirty="0"/>
              <a:t>0. </a:t>
            </a:r>
          </a:p>
        </p:txBody>
      </p:sp>
      <p:grpSp>
        <p:nvGrpSpPr>
          <p:cNvPr id="6" name="Group 5"/>
          <p:cNvGrpSpPr/>
          <p:nvPr/>
        </p:nvGrpSpPr>
        <p:grpSpPr>
          <a:xfrm>
            <a:off x="5623251" y="1447800"/>
            <a:ext cx="3444549" cy="4409420"/>
            <a:chOff x="5539450" y="1447800"/>
            <a:chExt cx="3444549" cy="4409420"/>
          </a:xfrm>
        </p:grpSpPr>
        <p:pic>
          <p:nvPicPr>
            <p:cNvPr id="4" name="Picture 2"/>
            <p:cNvPicPr>
              <a:picLocks noChangeAspect="1" noChangeArrowheads="1"/>
            </p:cNvPicPr>
            <p:nvPr/>
          </p:nvPicPr>
          <p:blipFill>
            <a:blip r:embed="rId2" cstate="print"/>
            <a:srcRect/>
            <a:stretch>
              <a:fillRect/>
            </a:stretch>
          </p:blipFill>
          <p:spPr bwMode="auto">
            <a:xfrm>
              <a:off x="5539450" y="1447800"/>
              <a:ext cx="3444549" cy="3474720"/>
            </a:xfrm>
            <a:prstGeom prst="rect">
              <a:avLst/>
            </a:prstGeom>
            <a:noFill/>
            <a:ln w="9525">
              <a:noFill/>
              <a:miter lim="800000"/>
              <a:headEnd/>
              <a:tailEnd/>
            </a:ln>
          </p:spPr>
        </p:pic>
        <p:sp>
          <p:nvSpPr>
            <p:cNvPr id="5" name="Rectangle 4"/>
            <p:cNvSpPr/>
            <p:nvPr/>
          </p:nvSpPr>
          <p:spPr>
            <a:xfrm>
              <a:off x="6630945" y="5334000"/>
              <a:ext cx="1370055" cy="523220"/>
            </a:xfrm>
            <a:prstGeom prst="rect">
              <a:avLst/>
            </a:prstGeom>
          </p:spPr>
          <p:txBody>
            <a:bodyPr wrap="none">
              <a:spAutoFit/>
            </a:bodyPr>
            <a:lstStyle/>
            <a:p>
              <a:r>
                <a:rPr lang="en-US" sz="2800" b="1" dirty="0"/>
                <a:t>Figure 2</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Rolle’s Theorem and the Mean Value Theorem (cont.)</a:t>
            </a:r>
          </a:p>
        </p:txBody>
      </p:sp>
      <p:sp>
        <p:nvSpPr>
          <p:cNvPr id="3" name="Content Placeholder 2"/>
          <p:cNvSpPr>
            <a:spLocks noGrp="1"/>
          </p:cNvSpPr>
          <p:nvPr>
            <p:ph idx="1"/>
          </p:nvPr>
        </p:nvSpPr>
        <p:spPr>
          <a:xfrm>
            <a:off x="457200" y="1280160"/>
            <a:ext cx="4343400" cy="4572000"/>
          </a:xfrm>
        </p:spPr>
        <p:txBody>
          <a:bodyPr>
            <a:normAutofit fontScale="92500" lnSpcReduction="10000"/>
          </a:bodyPr>
          <a:lstStyle/>
          <a:p>
            <a:r>
              <a:rPr lang="en-US" dirty="0"/>
              <a:t>In Figure 3, there is no point </a:t>
            </a:r>
            <a:r>
              <a:rPr lang="en-US" i="1" dirty="0"/>
              <a:t>c</a:t>
            </a:r>
            <a:r>
              <a:rPr lang="en-US" dirty="0"/>
              <a:t> in [</a:t>
            </a:r>
            <a:r>
              <a:rPr lang="en-US" i="1" dirty="0"/>
              <a:t>a</a:t>
            </a:r>
            <a:r>
              <a:rPr lang="en-US" dirty="0"/>
              <a:t>,</a:t>
            </a:r>
            <a:r>
              <a:rPr lang="en-US" i="1" dirty="0"/>
              <a:t>b</a:t>
            </a:r>
            <a:r>
              <a:rPr lang="en-US" dirty="0"/>
              <a:t>] for which </a:t>
            </a:r>
            <a:r>
              <a:rPr lang="en-US" i="1" dirty="0"/>
              <a:t>f </a:t>
            </a:r>
            <a:r>
              <a:rPr lang="en-US" dirty="0"/>
              <a:t>’(</a:t>
            </a:r>
            <a:r>
              <a:rPr lang="en-US" i="1" dirty="0"/>
              <a:t>c</a:t>
            </a:r>
            <a:r>
              <a:rPr lang="en-US" dirty="0"/>
              <a:t>) = 0, but this does not violate Rolle’s Theorem as the function is not differentiable everywhere on (</a:t>
            </a:r>
            <a:r>
              <a:rPr lang="en-US" i="1" dirty="0" err="1"/>
              <a:t>a</a:t>
            </a:r>
            <a:r>
              <a:rPr lang="en-US" dirty="0" err="1"/>
              <a:t>,</a:t>
            </a:r>
            <a:r>
              <a:rPr lang="en-US" i="1" dirty="0" err="1"/>
              <a:t>b</a:t>
            </a:r>
            <a:r>
              <a:rPr lang="en-US" dirty="0"/>
              <a:t>).</a:t>
            </a:r>
          </a:p>
          <a:p>
            <a:r>
              <a:rPr lang="en-US" dirty="0"/>
              <a:t>One of the most notable uses of Rolle’s Theorem is as a stepping‑stone toward the Mean Value Theorem, but it can also be put to more immediate use.</a:t>
            </a:r>
          </a:p>
        </p:txBody>
      </p:sp>
      <p:pic>
        <p:nvPicPr>
          <p:cNvPr id="78851" name="Picture 3"/>
          <p:cNvPicPr>
            <a:picLocks noChangeAspect="1" noChangeArrowheads="1"/>
          </p:cNvPicPr>
          <p:nvPr/>
        </p:nvPicPr>
        <p:blipFill>
          <a:blip r:embed="rId2" cstate="print"/>
          <a:srcRect/>
          <a:stretch>
            <a:fillRect/>
          </a:stretch>
        </p:blipFill>
        <p:spPr bwMode="auto">
          <a:xfrm>
            <a:off x="4904804" y="1447800"/>
            <a:ext cx="3705796" cy="3657600"/>
          </a:xfrm>
          <a:prstGeom prst="rect">
            <a:avLst/>
          </a:prstGeom>
          <a:noFill/>
          <a:ln w="9525">
            <a:noFill/>
            <a:miter lim="800000"/>
            <a:headEnd/>
            <a:tailEnd/>
          </a:ln>
        </p:spPr>
      </p:pic>
      <p:sp>
        <p:nvSpPr>
          <p:cNvPr id="6" name="Rectangle 5"/>
          <p:cNvSpPr/>
          <p:nvPr/>
        </p:nvSpPr>
        <p:spPr>
          <a:xfrm>
            <a:off x="6097545" y="5420380"/>
            <a:ext cx="1370055" cy="523220"/>
          </a:xfrm>
          <a:prstGeom prst="rect">
            <a:avLst/>
          </a:prstGeom>
        </p:spPr>
        <p:txBody>
          <a:bodyPr wrap="none">
            <a:spAutoFit/>
          </a:bodyPr>
          <a:lstStyle/>
          <a:p>
            <a:r>
              <a:rPr lang="en-US" sz="2800" b="1" dirty="0"/>
              <a:t>Figure 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Proving an Equation Has Exactly One Solution</a:t>
            </a:r>
          </a:p>
        </p:txBody>
      </p:sp>
      <p:sp>
        <p:nvSpPr>
          <p:cNvPr id="3" name="Content Placeholder 2"/>
          <p:cNvSpPr>
            <a:spLocks noGrp="1"/>
          </p:cNvSpPr>
          <p:nvPr>
            <p:ph idx="1"/>
          </p:nvPr>
        </p:nvSpPr>
        <p:spPr/>
        <p:txBody>
          <a:bodyPr>
            <a:normAutofit lnSpcReduction="10000"/>
          </a:bodyPr>
          <a:lstStyle/>
          <a:p>
            <a:r>
              <a:rPr lang="en-US" dirty="0"/>
              <a:t>Show that the equation </a:t>
            </a:r>
            <a:r>
              <a:rPr lang="en-US" i="1" dirty="0">
                <a:solidFill>
                  <a:srgbClr val="0000FF"/>
                </a:solidFill>
              </a:rPr>
              <a:t>x</a:t>
            </a:r>
            <a:r>
              <a:rPr lang="en-US" baseline="30000" dirty="0">
                <a:solidFill>
                  <a:srgbClr val="0000FF"/>
                </a:solidFill>
              </a:rPr>
              <a:t>5</a:t>
            </a:r>
            <a:r>
              <a:rPr lang="en-US" dirty="0">
                <a:solidFill>
                  <a:srgbClr val="0000FF"/>
                </a:solidFill>
              </a:rPr>
              <a:t> + 3</a:t>
            </a:r>
            <a:r>
              <a:rPr lang="en-US" i="1" dirty="0">
                <a:solidFill>
                  <a:srgbClr val="0000FF"/>
                </a:solidFill>
              </a:rPr>
              <a:t>x</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2 </a:t>
            </a:r>
            <a:r>
              <a:rPr lang="en-US" dirty="0"/>
              <a:t>has exactly one real solution.</a:t>
            </a:r>
          </a:p>
          <a:p>
            <a:r>
              <a:rPr lang="en-US" b="1" dirty="0"/>
              <a:t>Solution</a:t>
            </a:r>
          </a:p>
          <a:p>
            <a:r>
              <a:rPr lang="en-US" dirty="0"/>
              <a:t>Let  </a:t>
            </a: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 = </a:t>
            </a:r>
            <a:r>
              <a:rPr lang="en-US" i="1" dirty="0">
                <a:solidFill>
                  <a:srgbClr val="0000FF"/>
                </a:solidFill>
              </a:rPr>
              <a:t>x</a:t>
            </a:r>
            <a:r>
              <a:rPr lang="en-US" baseline="30000" dirty="0">
                <a:solidFill>
                  <a:srgbClr val="0000FF"/>
                </a:solidFill>
              </a:rPr>
              <a:t>5</a:t>
            </a:r>
            <a:r>
              <a:rPr lang="en-US" dirty="0">
                <a:solidFill>
                  <a:srgbClr val="0000FF"/>
                </a:solidFill>
              </a:rPr>
              <a:t> + 3</a:t>
            </a:r>
            <a:r>
              <a:rPr lang="en-US" i="1" dirty="0">
                <a:solidFill>
                  <a:srgbClr val="0000FF"/>
                </a:solidFill>
              </a:rPr>
              <a:t>x</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2. </a:t>
            </a:r>
            <a:r>
              <a:rPr lang="en-US" dirty="0"/>
              <a:t>Then 		        which is defined and positive (in fact, greater than or equal to 3) for all real </a:t>
            </a:r>
            <a:r>
              <a:rPr lang="en-US" i="1" dirty="0"/>
              <a:t>x</a:t>
            </a:r>
            <a:r>
              <a:rPr lang="en-US" dirty="0"/>
              <a:t>. If there were two solutions </a:t>
            </a:r>
            <a:r>
              <a:rPr lang="en-US" i="1" dirty="0"/>
              <a:t>x</a:t>
            </a:r>
            <a:r>
              <a:rPr lang="en-US" dirty="0"/>
              <a:t> </a:t>
            </a:r>
            <a:r>
              <a:rPr lang="en-US" dirty="0">
                <a:latin typeface="Symbol" pitchFamily="18" charset="2"/>
              </a:rPr>
              <a:t>=</a:t>
            </a:r>
            <a:r>
              <a:rPr lang="en-US" dirty="0"/>
              <a:t> </a:t>
            </a:r>
            <a:r>
              <a:rPr lang="en-US" i="1" dirty="0"/>
              <a:t>a</a:t>
            </a:r>
            <a:r>
              <a:rPr lang="en-US" dirty="0"/>
              <a:t> and </a:t>
            </a:r>
            <a:r>
              <a:rPr lang="en-US" i="1" dirty="0"/>
              <a:t>x</a:t>
            </a:r>
            <a:r>
              <a:rPr lang="en-US" dirty="0"/>
              <a:t> </a:t>
            </a:r>
            <a:r>
              <a:rPr lang="en-US" dirty="0">
                <a:latin typeface="Symbol" pitchFamily="18" charset="2"/>
              </a:rPr>
              <a:t>=</a:t>
            </a:r>
            <a:r>
              <a:rPr lang="en-US" dirty="0"/>
              <a:t> </a:t>
            </a:r>
            <a:r>
              <a:rPr lang="en-US" i="1" dirty="0"/>
              <a:t>b</a:t>
            </a:r>
            <a:r>
              <a:rPr lang="en-US" dirty="0"/>
              <a:t> of the equation </a:t>
            </a:r>
            <a:r>
              <a:rPr lang="en-US" i="1" dirty="0"/>
              <a:t>x</a:t>
            </a:r>
            <a:r>
              <a:rPr lang="en-US" baseline="30000" dirty="0"/>
              <a:t>5</a:t>
            </a:r>
            <a:r>
              <a:rPr lang="en-US" dirty="0"/>
              <a:t> + 3</a:t>
            </a:r>
            <a:r>
              <a:rPr lang="en-US" i="1" dirty="0"/>
              <a:t>x</a:t>
            </a:r>
            <a:r>
              <a:rPr lang="en-US" dirty="0"/>
              <a:t> </a:t>
            </a:r>
            <a:r>
              <a:rPr lang="en-US" dirty="0">
                <a:latin typeface="Symbol" pitchFamily="18" charset="2"/>
              </a:rPr>
              <a:t>=</a:t>
            </a:r>
            <a:r>
              <a:rPr lang="en-US" dirty="0"/>
              <a:t> 2, then we would have          </a:t>
            </a:r>
            <a:r>
              <a:rPr lang="en-US" i="1" dirty="0"/>
              <a:t>f</a:t>
            </a:r>
            <a:r>
              <a:rPr lang="en-US" dirty="0"/>
              <a:t>(</a:t>
            </a:r>
            <a:r>
              <a:rPr lang="en-US" i="1" dirty="0"/>
              <a:t>a</a:t>
            </a:r>
            <a:r>
              <a:rPr lang="en-US" dirty="0"/>
              <a:t>) </a:t>
            </a:r>
            <a:r>
              <a:rPr lang="en-US" dirty="0">
                <a:latin typeface="Symbol" pitchFamily="18" charset="2"/>
              </a:rPr>
              <a:t>=</a:t>
            </a:r>
            <a:r>
              <a:rPr lang="en-US" dirty="0"/>
              <a:t> 0 </a:t>
            </a:r>
            <a:r>
              <a:rPr lang="en-US" dirty="0">
                <a:latin typeface="Symbol" pitchFamily="18" charset="2"/>
              </a:rPr>
              <a:t>=</a:t>
            </a:r>
            <a:r>
              <a:rPr lang="en-US" dirty="0"/>
              <a:t> </a:t>
            </a:r>
            <a:r>
              <a:rPr lang="en-US" i="1" dirty="0"/>
              <a:t>f</a:t>
            </a:r>
            <a:r>
              <a:rPr lang="en-US" dirty="0"/>
              <a:t>(</a:t>
            </a:r>
            <a:r>
              <a:rPr lang="en-US" i="1" dirty="0"/>
              <a:t>b</a:t>
            </a:r>
            <a:r>
              <a:rPr lang="en-US" dirty="0"/>
              <a:t>), and by Rolle’s Theorem there would then be a point </a:t>
            </a:r>
            <a:r>
              <a:rPr lang="en-US" i="1" dirty="0"/>
              <a:t>c</a:t>
            </a:r>
            <a:r>
              <a:rPr lang="en-US" dirty="0"/>
              <a:t> between </a:t>
            </a:r>
            <a:r>
              <a:rPr lang="en-US" i="1" dirty="0"/>
              <a:t>a</a:t>
            </a:r>
            <a:r>
              <a:rPr lang="en-US" dirty="0"/>
              <a:t> and </a:t>
            </a:r>
            <a:r>
              <a:rPr lang="en-US" i="1" dirty="0"/>
              <a:t>b</a:t>
            </a:r>
            <a:r>
              <a:rPr lang="en-US" dirty="0"/>
              <a:t> for which              contradicting 	        for all </a:t>
            </a:r>
            <a:r>
              <a:rPr lang="en-US" i="1" dirty="0"/>
              <a:t>x</a:t>
            </a:r>
            <a:r>
              <a:rPr lang="en-US" dirty="0"/>
              <a:t>. So </a:t>
            </a:r>
            <a:r>
              <a:rPr lang="en-US" i="1" dirty="0"/>
              <a:t>x</a:t>
            </a:r>
            <a:r>
              <a:rPr lang="en-US" baseline="30000" dirty="0"/>
              <a:t>5</a:t>
            </a:r>
            <a:r>
              <a:rPr lang="en-US" dirty="0"/>
              <a:t> + 3</a:t>
            </a:r>
            <a:r>
              <a:rPr lang="en-US" i="1" dirty="0"/>
              <a:t>x</a:t>
            </a:r>
            <a:r>
              <a:rPr lang="en-US" dirty="0"/>
              <a:t> </a:t>
            </a:r>
            <a:r>
              <a:rPr lang="en-US" dirty="0">
                <a:latin typeface="Symbol" pitchFamily="18" charset="2"/>
              </a:rPr>
              <a:t>=</a:t>
            </a:r>
            <a:r>
              <a:rPr lang="en-US" dirty="0"/>
              <a:t> 2 has no more than one solution. </a:t>
            </a:r>
            <a:endParaRPr lang="en-US" b="1" dirty="0"/>
          </a:p>
        </p:txBody>
      </p:sp>
      <p:graphicFrame>
        <p:nvGraphicFramePr>
          <p:cNvPr id="43010" name="Object 2"/>
          <p:cNvGraphicFramePr>
            <a:graphicFrameLocks noChangeAspect="1"/>
          </p:cNvGraphicFramePr>
          <p:nvPr>
            <p:extLst>
              <p:ext uri="{D42A27DB-BD31-4B8C-83A1-F6EECF244321}">
                <p14:modId xmlns:p14="http://schemas.microsoft.com/office/powerpoint/2010/main" val="1980496834"/>
              </p:ext>
            </p:extLst>
          </p:nvPr>
        </p:nvGraphicFramePr>
        <p:xfrm>
          <a:off x="4419600" y="2607128"/>
          <a:ext cx="2209800" cy="482600"/>
        </p:xfrm>
        <a:graphic>
          <a:graphicData uri="http://schemas.openxmlformats.org/presentationml/2006/ole">
            <mc:AlternateContent xmlns:mc="http://schemas.openxmlformats.org/markup-compatibility/2006">
              <mc:Choice xmlns:v="urn:schemas-microsoft-com:vml" Requires="v">
                <p:oleObj name="Equation" r:id="rId2" imgW="2209680" imgH="482400" progId="Equation.DSMT4">
                  <p:embed/>
                </p:oleObj>
              </mc:Choice>
              <mc:Fallback>
                <p:oleObj name="Equation" r:id="rId2" imgW="220968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607128"/>
                        <a:ext cx="2209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1" name="Object 3"/>
          <p:cNvGraphicFramePr>
            <a:graphicFrameLocks noChangeAspect="1"/>
          </p:cNvGraphicFramePr>
          <p:nvPr/>
        </p:nvGraphicFramePr>
        <p:xfrm>
          <a:off x="6248400" y="4517825"/>
          <a:ext cx="1371600" cy="469900"/>
        </p:xfrm>
        <a:graphic>
          <a:graphicData uri="http://schemas.openxmlformats.org/presentationml/2006/ole">
            <mc:AlternateContent xmlns:mc="http://schemas.openxmlformats.org/markup-compatibility/2006">
              <mc:Choice xmlns:v="urn:schemas-microsoft-com:vml" Requires="v">
                <p:oleObj name="Equation" r:id="rId4" imgW="1371600" imgH="469800" progId="Equation.DSMT4">
                  <p:embed/>
                </p:oleObj>
              </mc:Choice>
              <mc:Fallback>
                <p:oleObj name="Equation" r:id="rId4" imgW="137160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4517825"/>
                        <a:ext cx="1371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2" name="Object 4"/>
          <p:cNvGraphicFramePr>
            <a:graphicFrameLocks noChangeAspect="1"/>
          </p:cNvGraphicFramePr>
          <p:nvPr/>
        </p:nvGraphicFramePr>
        <p:xfrm>
          <a:off x="2526323" y="4929850"/>
          <a:ext cx="1308100" cy="469900"/>
        </p:xfrm>
        <a:graphic>
          <a:graphicData uri="http://schemas.openxmlformats.org/presentationml/2006/ole">
            <mc:AlternateContent xmlns:mc="http://schemas.openxmlformats.org/markup-compatibility/2006">
              <mc:Choice xmlns:v="urn:schemas-microsoft-com:vml" Requires="v">
                <p:oleObj name="Equation" r:id="rId6" imgW="1307880" imgH="469800" progId="Equation.DSMT4">
                  <p:embed/>
                </p:oleObj>
              </mc:Choice>
              <mc:Fallback>
                <p:oleObj name="Equation" r:id="rId6" imgW="130788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6323" y="4929850"/>
                        <a:ext cx="1308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0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0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3441</TotalTime>
  <Words>2626</Words>
  <Application>Microsoft Office PowerPoint</Application>
  <PresentationFormat>On-screen Show (4:3)</PresentationFormat>
  <Paragraphs>132</Paragraphs>
  <Slides>40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5" baseType="lpstr">
      <vt:lpstr>Calibri</vt:lpstr>
      <vt:lpstr>Arial</vt:lpstr>
      <vt:lpstr>Symbol</vt:lpstr>
      <vt:lpstr>Office Theme</vt:lpstr>
      <vt:lpstr>Equation</vt:lpstr>
      <vt:lpstr>Section 4.2</vt:lpstr>
      <vt:lpstr>Rolle’s Theorem and the Mean Value Theorem</vt:lpstr>
      <vt:lpstr>Rolle’s Theorem and the Mean Value Theorem (cont.)</vt:lpstr>
      <vt:lpstr>Theorem: Rolle’s Theorem</vt:lpstr>
      <vt:lpstr>Proof</vt:lpstr>
      <vt:lpstr>Proof (cont.)</vt:lpstr>
      <vt:lpstr>Rolle’s Theorem and the Mean Value Theorem (cont.)</vt:lpstr>
      <vt:lpstr>Rolle’s Theorem and the Mean Value Theorem (cont.)</vt:lpstr>
      <vt:lpstr>Example 1: Proving an Equation Has Exactly One Solution</vt:lpstr>
      <vt:lpstr>Example 1: Proving an Equation Has Exactly One Solution (cont.)</vt:lpstr>
      <vt:lpstr>Example 2: Applying Rolle's Theorem to a Position Function</vt:lpstr>
      <vt:lpstr>Example 2: Applying Rolle's Theorem to a Position Function (cont.)</vt:lpstr>
      <vt:lpstr>Rolle’s Theorem and the Mean Value Theorem (cont.)</vt:lpstr>
      <vt:lpstr>Theorem: The Mean Value Theorem</vt:lpstr>
      <vt:lpstr>Rolle’s Theorem and the Mean Value Theorem (cont.)</vt:lpstr>
      <vt:lpstr>Rolle’s Theorem and the Mean Value Theorem (cont.)</vt:lpstr>
      <vt:lpstr>Proof</vt:lpstr>
      <vt:lpstr>Proof (cont.)</vt:lpstr>
      <vt:lpstr>Proof (cont.)</vt:lpstr>
      <vt:lpstr>Proof (cont.)</vt:lpstr>
      <vt:lpstr>Proof (cont.)</vt:lpstr>
      <vt:lpstr>Rolle’s Theorem and the Mean Value Theorem (cont.)</vt:lpstr>
      <vt:lpstr>Example 3: Finding Points That Satisfy the Mean Value Theorem</vt:lpstr>
      <vt:lpstr>Example 3: Finding Points That Satisfy the Mean Value Theorem (cont.)</vt:lpstr>
      <vt:lpstr>Example 3: Finding Points That Satisfy the Mean Value Theorem (cont.)</vt:lpstr>
      <vt:lpstr>Example 3: Finding Points That Satisfy the Mean Value Theorem (cont.)</vt:lpstr>
      <vt:lpstr>Consequences of the Mean Value Theorem</vt:lpstr>
      <vt:lpstr>Example 4: Using the Mean Value Theorem to Find Velocity</vt:lpstr>
      <vt:lpstr>Example 4: Using the Mean Value Theorem to Find Velocity (cont.)</vt:lpstr>
      <vt:lpstr>Consequences of the Mean Value Theorem (cont.)</vt:lpstr>
      <vt:lpstr>Theorem: Corollary 1</vt:lpstr>
      <vt:lpstr>Proof</vt:lpstr>
      <vt:lpstr>Proof (cont.)</vt:lpstr>
      <vt:lpstr>Consequences of the Mean Value Theorem (cont.)</vt:lpstr>
      <vt:lpstr>Theorem: Corollary 2</vt:lpstr>
      <vt:lpstr>Proof</vt:lpstr>
      <vt:lpstr>Example 5: Using the Mean Value Theorem</vt:lpstr>
      <vt:lpstr>Example 5: Using the Mean Value Theorem (cont.)</vt:lpstr>
      <vt:lpstr>Example 6: Using Corollary 2 of the Mean Value Theorem</vt:lpstr>
      <vt:lpstr>Example 6: Using Corollary 2 of the Mean Value Theorem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521</cp:revision>
  <dcterms:created xsi:type="dcterms:W3CDTF">2013-04-26T14:43:13Z</dcterms:created>
  <dcterms:modified xsi:type="dcterms:W3CDTF">2023-04-11T16:35:27Z</dcterms:modified>
</cp:coreProperties>
</file>