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303" r:id="rId3"/>
    <p:sldId id="259" r:id="rId4"/>
    <p:sldId id="260" r:id="rId5"/>
    <p:sldId id="261" r:id="rId6"/>
    <p:sldId id="296" r:id="rId7"/>
    <p:sldId id="322" r:id="rId8"/>
    <p:sldId id="262" r:id="rId9"/>
    <p:sldId id="297" r:id="rId10"/>
    <p:sldId id="264" r:id="rId11"/>
    <p:sldId id="265" r:id="rId12"/>
    <p:sldId id="325" r:id="rId13"/>
    <p:sldId id="306" r:id="rId14"/>
    <p:sldId id="267" r:id="rId15"/>
    <p:sldId id="268" r:id="rId16"/>
    <p:sldId id="269" r:id="rId17"/>
    <p:sldId id="324" r:id="rId18"/>
    <p:sldId id="272" r:id="rId19"/>
    <p:sldId id="273" r:id="rId20"/>
    <p:sldId id="274" r:id="rId21"/>
    <p:sldId id="298" r:id="rId22"/>
    <p:sldId id="277" r:id="rId23"/>
    <p:sldId id="307" r:id="rId24"/>
    <p:sldId id="308" r:id="rId25"/>
    <p:sldId id="309" r:id="rId26"/>
    <p:sldId id="278" r:id="rId27"/>
    <p:sldId id="310" r:id="rId28"/>
    <p:sldId id="312" r:id="rId29"/>
    <p:sldId id="280" r:id="rId30"/>
    <p:sldId id="281" r:id="rId31"/>
    <p:sldId id="299" r:id="rId32"/>
    <p:sldId id="283" r:id="rId33"/>
    <p:sldId id="313" r:id="rId34"/>
    <p:sldId id="314" r:id="rId35"/>
    <p:sldId id="285" r:id="rId36"/>
    <p:sldId id="286" r:id="rId37"/>
    <p:sldId id="316" r:id="rId38"/>
    <p:sldId id="317" r:id="rId39"/>
    <p:sldId id="318" r:id="rId40"/>
    <p:sldId id="319" r:id="rId41"/>
    <p:sldId id="320" r:id="rId42"/>
    <p:sldId id="287" r:id="rId43"/>
    <p:sldId id="321" r:id="rId44"/>
    <p:sldId id="288" r:id="rId45"/>
    <p:sldId id="289" r:id="rId46"/>
    <p:sldId id="290" r:id="rId47"/>
    <p:sldId id="300" r:id="rId48"/>
    <p:sldId id="301" r:id="rId49"/>
    <p:sldId id="302" r:id="rId50"/>
    <p:sldId id="293" r:id="rId51"/>
    <p:sldId id="294" r:id="rId52"/>
    <p:sldId id="295" r:id="rId53"/>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Cambria Math" panose="02040503050406030204" pitchFamily="18"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104" d="100"/>
          <a:sy n="104"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7DFCD-8269-4AEB-8E42-3587AD84CA06}" type="datetimeFigureOut">
              <a:rPr lang="en-US" smtClean="0"/>
              <a:pPr/>
              <a:t>4/11/2023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3ADD4-B625-4D51-9765-BC2EBA27DC7C}" type="slidenum">
              <a:rPr lang="en-US" smtClean="0"/>
              <a:pPr/>
              <a:t>‹#›</a:t>
            </a:fld>
            <a:endParaRPr lang="en-US" dirty="0"/>
          </a:p>
        </p:txBody>
      </p:sp>
    </p:spTree>
    <p:extLst>
      <p:ext uri="{BB962C8B-B14F-4D97-AF65-F5344CB8AC3E}">
        <p14:creationId xmlns:p14="http://schemas.microsoft.com/office/powerpoint/2010/main" val="182135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53ADD4-B625-4D51-9765-BC2EBA27DC7C}" type="slidenum">
              <a:rPr lang="en-US" smtClean="0"/>
              <a:pPr/>
              <a:t>16</a:t>
            </a:fld>
            <a:endParaRPr lang="en-US" dirty="0"/>
          </a:p>
        </p:txBody>
      </p:sp>
    </p:spTree>
    <p:extLst>
      <p:ext uri="{BB962C8B-B14F-4D97-AF65-F5344CB8AC3E}">
        <p14:creationId xmlns:p14="http://schemas.microsoft.com/office/powerpoint/2010/main" val="4213511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4.wmf"/><Relationship Id="rId12" Type="http://schemas.openxmlformats.org/officeDocument/2006/relationships/oleObject" Target="../embeddings/oleObject43.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5.wmf"/><Relationship Id="rId14"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oleObject" Target="../embeddings/oleObject46.bin"/><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6.wmf"/><Relationship Id="rId3" Type="http://schemas.openxmlformats.org/officeDocument/2006/relationships/image" Target="../media/image53.wmf"/><Relationship Id="rId7" Type="http://schemas.openxmlformats.org/officeDocument/2006/relationships/image" Target="../media/image23.wmf"/><Relationship Id="rId12" Type="http://schemas.openxmlformats.org/officeDocument/2006/relationships/oleObject" Target="../embeddings/oleObject53.bin"/><Relationship Id="rId17" Type="http://schemas.openxmlformats.org/officeDocument/2006/relationships/image" Target="../media/image58.wmf"/><Relationship Id="rId2" Type="http://schemas.openxmlformats.org/officeDocument/2006/relationships/oleObject" Target="../embeddings/oleObject48.bin"/><Relationship Id="rId16"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5.wmf"/><Relationship Id="rId5" Type="http://schemas.openxmlformats.org/officeDocument/2006/relationships/image" Target="../media/image54.wmf"/><Relationship Id="rId15" Type="http://schemas.openxmlformats.org/officeDocument/2006/relationships/image" Target="../media/image57.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24.wmf"/><Relationship Id="rId14" Type="http://schemas.openxmlformats.org/officeDocument/2006/relationships/oleObject" Target="../embeddings/oleObject54.bin"/></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60.wmf"/><Relationship Id="rId4" Type="http://schemas.openxmlformats.org/officeDocument/2006/relationships/oleObject" Target="../embeddings/oleObject5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9.bin"/><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6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69.wmf"/><Relationship Id="rId4" Type="http://schemas.openxmlformats.org/officeDocument/2006/relationships/oleObject" Target="../embeddings/oleObject64.bin"/><Relationship Id="rId9" Type="http://schemas.openxmlformats.org/officeDocument/2006/relationships/image" Target="../media/image71.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5.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77.bin"/><Relationship Id="rId2" Type="http://schemas.openxmlformats.org/officeDocument/2006/relationships/oleObject" Target="../embeddings/oleObject72.bin"/><Relationship Id="rId16"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0.wmf"/><Relationship Id="rId14" Type="http://schemas.openxmlformats.org/officeDocument/2006/relationships/oleObject" Target="../embeddings/oleObject78.bin"/></Relationships>
</file>

<file path=ppt/slides/_rels/slide32.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oleObject" Target="../embeddings/oleObject81.bin"/><Relationship Id="rId4" Type="http://schemas.openxmlformats.org/officeDocument/2006/relationships/image" Target="../media/image8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4.wmf"/></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0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05.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10.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17.wmf"/><Relationship Id="rId18" Type="http://schemas.openxmlformats.org/officeDocument/2006/relationships/oleObject" Target="../embeddings/oleObject111.bin"/><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108.bin"/><Relationship Id="rId17" Type="http://schemas.openxmlformats.org/officeDocument/2006/relationships/image" Target="../media/image119.wmf"/><Relationship Id="rId2" Type="http://schemas.openxmlformats.org/officeDocument/2006/relationships/oleObject" Target="../embeddings/oleObject103.bin"/><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07.bin"/><Relationship Id="rId19" Type="http://schemas.openxmlformats.org/officeDocument/2006/relationships/image" Target="../media/image120.wmf"/><Relationship Id="rId4" Type="http://schemas.openxmlformats.org/officeDocument/2006/relationships/oleObject" Target="../embeddings/oleObject104.bin"/><Relationship Id="rId9" Type="http://schemas.openxmlformats.org/officeDocument/2006/relationships/image" Target="../media/image115.wmf"/><Relationship Id="rId14" Type="http://schemas.openxmlformats.org/officeDocument/2006/relationships/oleObject" Target="../embeddings/oleObject10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24.wmf"/><Relationship Id="rId3" Type="http://schemas.openxmlformats.org/officeDocument/2006/relationships/image" Target="../media/image114.wmf"/><Relationship Id="rId7" Type="http://schemas.openxmlformats.org/officeDocument/2006/relationships/image" Target="../media/image122.wmf"/><Relationship Id="rId12" Type="http://schemas.openxmlformats.org/officeDocument/2006/relationships/oleObject" Target="../embeddings/oleObject117.bin"/><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23.wmf"/><Relationship Id="rId5" Type="http://schemas.openxmlformats.org/officeDocument/2006/relationships/image" Target="../media/image121.wmf"/><Relationship Id="rId15" Type="http://schemas.openxmlformats.org/officeDocument/2006/relationships/image" Target="../media/image125.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17.wmf"/><Relationship Id="rId14" Type="http://schemas.openxmlformats.org/officeDocument/2006/relationships/oleObject" Target="../embeddings/oleObject118.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7.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20.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34.wmf"/><Relationship Id="rId3" Type="http://schemas.openxmlformats.org/officeDocument/2006/relationships/image" Target="../media/image129.wmf"/><Relationship Id="rId7" Type="http://schemas.openxmlformats.org/officeDocument/2006/relationships/image" Target="../media/image131.wmf"/><Relationship Id="rId12" Type="http://schemas.openxmlformats.org/officeDocument/2006/relationships/oleObject" Target="../embeddings/oleObject126.bin"/><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32.wmf"/><Relationship Id="rId14" Type="http://schemas.openxmlformats.org/officeDocument/2006/relationships/oleObject" Target="../embeddings/oleObject127.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27.wmf"/><Relationship Id="rId5" Type="http://schemas.openxmlformats.org/officeDocument/2006/relationships/oleObject" Target="../embeddings/oleObject129.bin"/><Relationship Id="rId4" Type="http://schemas.openxmlformats.org/officeDocument/2006/relationships/image" Target="../media/image13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18" Type="http://schemas.openxmlformats.org/officeDocument/2006/relationships/oleObject" Target="../embeddings/oleObject18.bin"/><Relationship Id="rId3" Type="http://schemas.openxmlformats.org/officeDocument/2006/relationships/image" Target="../media/image11.wmf"/><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15.bin"/><Relationship Id="rId17" Type="http://schemas.openxmlformats.org/officeDocument/2006/relationships/image" Target="../media/image18.wmf"/><Relationship Id="rId2" Type="http://schemas.openxmlformats.org/officeDocument/2006/relationships/oleObject" Target="../embeddings/oleObject10.bin"/><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4.bin"/><Relationship Id="rId19" Type="http://schemas.openxmlformats.org/officeDocument/2006/relationships/image" Target="../media/image19.wmf"/><Relationship Id="rId4" Type="http://schemas.openxmlformats.org/officeDocument/2006/relationships/oleObject" Target="../embeddings/oleObject11.bin"/><Relationship Id="rId9" Type="http://schemas.openxmlformats.org/officeDocument/2006/relationships/image" Target="../media/image14.wmf"/><Relationship Id="rId1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25.bin"/><Relationship Id="rId17" Type="http://schemas.openxmlformats.org/officeDocument/2006/relationships/image" Target="../media/image28.wmf"/><Relationship Id="rId2" Type="http://schemas.openxmlformats.org/officeDocument/2006/relationships/oleObject" Target="../embeddings/oleObject20.bin"/><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4.wmf"/><Relationship Id="rId1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First and Second Derivative Tests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b="18530"/>
          <a:stretch>
            <a:fillRect/>
          </a:stretch>
        </p:blipFill>
        <p:spPr bwMode="auto">
          <a:xfrm>
            <a:off x="5181600" y="1295400"/>
            <a:ext cx="3657601"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 Determining Intervals of Monotonicity (cont.)</a:t>
            </a:r>
          </a:p>
        </p:txBody>
      </p:sp>
      <p:sp>
        <p:nvSpPr>
          <p:cNvPr id="3" name="Content Placeholder 2"/>
          <p:cNvSpPr>
            <a:spLocks noGrp="1"/>
          </p:cNvSpPr>
          <p:nvPr>
            <p:ph idx="1"/>
          </p:nvPr>
        </p:nvSpPr>
        <p:spPr>
          <a:xfrm>
            <a:off x="457200" y="1320800"/>
            <a:ext cx="4572000" cy="1815882"/>
          </a:xfrm>
        </p:spPr>
        <p:txBody>
          <a:bodyPr wrap="square">
            <a:spAutoFit/>
          </a:bodyPr>
          <a:lstStyle/>
          <a:p>
            <a:r>
              <a:rPr lang="en-US" dirty="0"/>
              <a:t>So, </a:t>
            </a:r>
            <a:r>
              <a:rPr lang="en-US" i="1" dirty="0"/>
              <a:t>f</a:t>
            </a:r>
            <a:r>
              <a:rPr lang="en-US" dirty="0"/>
              <a:t> is decreasing on (</a:t>
            </a:r>
            <a:r>
              <a:rPr lang="en-US" dirty="0">
                <a:latin typeface="Symbol" pitchFamily="18" charset="2"/>
              </a:rPr>
              <a:t>-</a:t>
            </a:r>
            <a:r>
              <a:rPr lang="en-US" dirty="0">
                <a:latin typeface="Symbol" pitchFamily="18" charset="2"/>
                <a:sym typeface="Symbol"/>
              </a:rPr>
              <a:t></a:t>
            </a:r>
            <a:r>
              <a:rPr lang="en-US" dirty="0"/>
              <a:t>, </a:t>
            </a:r>
            <a:r>
              <a:rPr lang="en-US" dirty="0">
                <a:latin typeface="Symbol" pitchFamily="18" charset="2"/>
              </a:rPr>
              <a:t>-</a:t>
            </a:r>
            <a:r>
              <a:rPr lang="en-US" dirty="0"/>
              <a:t>2) and (0,1) and increasing on   (</a:t>
            </a:r>
            <a:r>
              <a:rPr lang="en-US" dirty="0">
                <a:latin typeface="Symbol" pitchFamily="18" charset="2"/>
              </a:rPr>
              <a:t>-</a:t>
            </a:r>
            <a:r>
              <a:rPr lang="en-US" dirty="0"/>
              <a:t>2,0) and (1,</a:t>
            </a:r>
            <a:r>
              <a:rPr lang="en-US" dirty="0">
                <a:sym typeface="Symbol"/>
              </a:rPr>
              <a:t></a:t>
            </a:r>
            <a:r>
              <a:rPr lang="en-US" dirty="0"/>
              <a:t>), as shown in Figure 1. </a:t>
            </a:r>
          </a:p>
        </p:txBody>
      </p:sp>
      <p:graphicFrame>
        <p:nvGraphicFramePr>
          <p:cNvPr id="13" name="Object 12"/>
          <p:cNvGraphicFramePr>
            <a:graphicFrameLocks noChangeAspect="1"/>
          </p:cNvGraphicFramePr>
          <p:nvPr/>
        </p:nvGraphicFramePr>
        <p:xfrm>
          <a:off x="4114800" y="1790700"/>
          <a:ext cx="914400" cy="268288"/>
        </p:xfrm>
        <a:graphic>
          <a:graphicData uri="http://schemas.openxmlformats.org/presentationml/2006/ole">
            <mc:AlternateContent xmlns:mc="http://schemas.openxmlformats.org/markup-compatibility/2006">
              <mc:Choice xmlns:v="urn:schemas-microsoft-com:vml" Requires="v">
                <p:oleObj name="Equation" r:id="rId3" imgW="914400" imgH="267840" progId="Equation.DSMT4">
                  <p:embed/>
                </p:oleObj>
              </mc:Choice>
              <mc:Fallback>
                <p:oleObj name="Equation" r:id="rId3" imgW="914400" imgH="267840" progId="Equation.DSMT4">
                  <p:embed/>
                  <p:pic>
                    <p:nvPicPr>
                      <p:cNvPr id="1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90700"/>
                        <a:ext cx="9144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3887492448"/>
              </p:ext>
            </p:extLst>
          </p:nvPr>
        </p:nvGraphicFramePr>
        <p:xfrm>
          <a:off x="5105400" y="5105400"/>
          <a:ext cx="3810000" cy="914400"/>
        </p:xfrm>
        <a:graphic>
          <a:graphicData uri="http://schemas.openxmlformats.org/presentationml/2006/ole">
            <mc:AlternateContent xmlns:mc="http://schemas.openxmlformats.org/markup-compatibility/2006">
              <mc:Choice xmlns:v="urn:schemas-microsoft-com:vml" Requires="v">
                <p:oleObj name="Equation" r:id="rId5" imgW="3809880" imgH="914400" progId="Equation.DSMT4">
                  <p:embed/>
                </p:oleObj>
              </mc:Choice>
              <mc:Fallback>
                <p:oleObj name="Equation" r:id="rId5" imgW="3809880" imgH="914400" progId="Equation.DSMT4">
                  <p:embed/>
                  <p:pic>
                    <p:nvPicPr>
                      <p:cNvPr id="615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1054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Intervals of Monotonicity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(By our definition of monotonicity, it would also be correct to identify the intervals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−2,0]</m:t>
                    </m:r>
                  </m:oMath>
                </a14:m>
                <a:r>
                  <a:rPr lang="en-US" dirty="0"/>
                  <a:t>,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0,1]</m:t>
                    </m:r>
                  </m:oMath>
                </a14:m>
                <a:r>
                  <a:rPr lang="en-US" dirty="0"/>
                  <a:t>, and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oMath>
                </a14:m>
                <a:r>
                  <a:rPr lang="en-US" dirty="0"/>
                  <a:t>, but we are typically more interested in making a distinction between the critical points and the intervals between them.)</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Intervals of Monotonicity (cont.)</a:t>
            </a:r>
          </a:p>
        </p:txBody>
      </p:sp>
      <p:sp>
        <p:nvSpPr>
          <p:cNvPr id="3" name="Content Placeholder 2"/>
          <p:cNvSpPr>
            <a:spLocks noGrp="1"/>
          </p:cNvSpPr>
          <p:nvPr>
            <p:ph idx="1"/>
          </p:nvPr>
        </p:nvSpPr>
        <p:spPr/>
        <p:txBody>
          <a:bodyPr/>
          <a:lstStyle/>
          <a:p>
            <a:r>
              <a:rPr lang="en-US" dirty="0"/>
              <a:t>Note that we are actually only interested in the sign of  at each test point, and this can typically be determined very quickly, especially if      has been factored as in this example—there is no need to determine the actual numerical value of       In much of our work to come, we will make use of this shortcut.</a:t>
            </a:r>
          </a:p>
        </p:txBody>
      </p:sp>
      <p:graphicFrame>
        <p:nvGraphicFramePr>
          <p:cNvPr id="7171" name="Object 3"/>
          <p:cNvGraphicFramePr>
            <a:graphicFrameLocks noChangeAspect="1"/>
          </p:cNvGraphicFramePr>
          <p:nvPr/>
        </p:nvGraphicFramePr>
        <p:xfrm>
          <a:off x="8435623" y="1351845"/>
          <a:ext cx="330200" cy="393700"/>
        </p:xfrm>
        <a:graphic>
          <a:graphicData uri="http://schemas.openxmlformats.org/presentationml/2006/ole">
            <mc:AlternateContent xmlns:mc="http://schemas.openxmlformats.org/markup-compatibility/2006">
              <mc:Choice xmlns:v="urn:schemas-microsoft-com:vml" Requires="v">
                <p:oleObj name="Equation" r:id="rId2" imgW="330120" imgH="393480" progId="Equation.DSMT4">
                  <p:embed/>
                </p:oleObj>
              </mc:Choice>
              <mc:Fallback>
                <p:oleObj name="Equation" r:id="rId2" imgW="330120" imgH="393480" progId="Equation.DSMT4">
                  <p:embed/>
                  <p:pic>
                    <p:nvPicPr>
                      <p:cNvPr id="71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623" y="1351845"/>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165600" y="2209800"/>
          <a:ext cx="330200" cy="393700"/>
        </p:xfrm>
        <a:graphic>
          <a:graphicData uri="http://schemas.openxmlformats.org/presentationml/2006/ole">
            <mc:AlternateContent xmlns:mc="http://schemas.openxmlformats.org/markup-compatibility/2006">
              <mc:Choice xmlns:v="urn:schemas-microsoft-com:vml" Requires="v">
                <p:oleObj name="Equation" r:id="rId4" imgW="330120" imgH="393480" progId="Equation.DSMT4">
                  <p:embed/>
                </p:oleObj>
              </mc:Choice>
              <mc:Fallback>
                <p:oleObj name="Equation" r:id="rId4" imgW="330120" imgH="393480" progId="Equation.DSMT4">
                  <p:embed/>
                  <p:pic>
                    <p:nvPicPr>
                      <p:cNvPr id="717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22098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3276600" y="3035300"/>
          <a:ext cx="406400" cy="393700"/>
        </p:xfrm>
        <a:graphic>
          <a:graphicData uri="http://schemas.openxmlformats.org/presentationml/2006/ole">
            <mc:AlternateContent xmlns:mc="http://schemas.openxmlformats.org/markup-compatibility/2006">
              <mc:Choice xmlns:v="urn:schemas-microsoft-com:vml" Requires="v">
                <p:oleObj name="Equation" r:id="rId6" imgW="406080" imgH="393480" progId="Equation.DSMT4">
                  <p:embed/>
                </p:oleObj>
              </mc:Choice>
              <mc:Fallback>
                <p:oleObj name="Equation" r:id="rId6" imgW="406080" imgH="393480" progId="Equation.DSMT4">
                  <p:embed/>
                  <p:pic>
                    <p:nvPicPr>
                      <p:cNvPr id="71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353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371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Derivative Tools (cont.)</a:t>
            </a:r>
          </a:p>
        </p:txBody>
      </p:sp>
      <p:sp>
        <p:nvSpPr>
          <p:cNvPr id="3" name="Content Placeholder 2"/>
          <p:cNvSpPr>
            <a:spLocks noGrp="1"/>
          </p:cNvSpPr>
          <p:nvPr>
            <p:ph idx="1"/>
          </p:nvPr>
        </p:nvSpPr>
        <p:spPr/>
        <p:txBody>
          <a:bodyPr/>
          <a:lstStyle/>
          <a:p>
            <a:r>
              <a:rPr lang="en-US" dirty="0"/>
              <a:t>Given a differentiable function defined on an open interval, Fermat’s Theorem tells us that relative extrema occur only at critical points, but we’ve seen that not every critical point is a relative extremum—we need a test that we can apply to critical points. The conclusions of the previous theorem can be used for just this purpose.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First Derivative Test</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r>
              <a:rPr lang="en-US" dirty="0">
                <a:solidFill>
                  <a:schemeClr val="tx1"/>
                </a:solidFill>
              </a:rPr>
              <a:t>Suppose </a:t>
            </a:r>
            <a:r>
              <a:rPr lang="en-US" i="1" dirty="0">
                <a:solidFill>
                  <a:schemeClr val="tx1"/>
                </a:solidFill>
              </a:rPr>
              <a:t>c</a:t>
            </a:r>
            <a:r>
              <a:rPr lang="en-US" dirty="0">
                <a:solidFill>
                  <a:schemeClr val="tx1"/>
                </a:solidFill>
              </a:rPr>
              <a:t> is a critical point of a function </a:t>
            </a:r>
            <a:r>
              <a:rPr lang="en-US" i="1" dirty="0">
                <a:solidFill>
                  <a:schemeClr val="tx1"/>
                </a:solidFill>
              </a:rPr>
              <a:t>f</a:t>
            </a:r>
            <a:r>
              <a:rPr lang="en-US" dirty="0">
                <a:solidFill>
                  <a:schemeClr val="tx1"/>
                </a:solidFill>
              </a:rPr>
              <a:t> that is continuous on an open interval containing </a:t>
            </a:r>
            <a:r>
              <a:rPr lang="en-US" i="1" dirty="0">
                <a:solidFill>
                  <a:schemeClr val="tx1"/>
                </a:solidFill>
              </a:rPr>
              <a:t>c</a:t>
            </a:r>
            <a:r>
              <a:rPr lang="en-US" dirty="0">
                <a:solidFill>
                  <a:schemeClr val="tx1"/>
                </a:solidFill>
              </a:rPr>
              <a:t> and differentiable on the same interval, except possibly at </a:t>
            </a:r>
            <a:r>
              <a:rPr lang="en-US" i="1" dirty="0">
                <a:solidFill>
                  <a:schemeClr val="tx1"/>
                </a:solidFill>
              </a:rPr>
              <a:t>c</a:t>
            </a:r>
            <a:r>
              <a:rPr lang="en-US" dirty="0">
                <a:solidFill>
                  <a:schemeClr val="tx1"/>
                </a:solidFill>
              </a:rPr>
              <a:t> itself. Moving through </a:t>
            </a:r>
            <a:r>
              <a:rPr lang="en-US" i="1" dirty="0">
                <a:solidFill>
                  <a:schemeClr val="tx1"/>
                </a:solidFill>
              </a:rPr>
              <a:t>c</a:t>
            </a:r>
            <a:r>
              <a:rPr lang="en-US" dirty="0">
                <a:solidFill>
                  <a:schemeClr val="tx1"/>
                </a:solidFill>
              </a:rPr>
              <a:t> from left to right,</a:t>
            </a:r>
          </a:p>
          <a:p>
            <a:pPr marL="463550" indent="-463550"/>
            <a:r>
              <a:rPr lang="en-US" b="1" dirty="0">
                <a:solidFill>
                  <a:schemeClr val="tx1"/>
                </a:solidFill>
              </a:rPr>
              <a:t>1.	</a:t>
            </a:r>
            <a:r>
              <a:rPr lang="en-US" dirty="0">
                <a:solidFill>
                  <a:schemeClr val="tx1"/>
                </a:solidFill>
              </a:rPr>
              <a:t>if      changes from positive to negative at </a:t>
            </a:r>
            <a:r>
              <a:rPr lang="en-US" i="1" dirty="0">
                <a:solidFill>
                  <a:schemeClr val="tx1"/>
                </a:solidFill>
              </a:rPr>
              <a:t>c</a:t>
            </a:r>
            <a:r>
              <a:rPr lang="en-US" dirty="0">
                <a:solidFill>
                  <a:schemeClr val="tx1"/>
                </a:solidFill>
              </a:rPr>
              <a:t>, then </a:t>
            </a:r>
            <a:r>
              <a:rPr lang="en-US" i="1" dirty="0">
                <a:solidFill>
                  <a:schemeClr val="tx1"/>
                </a:solidFill>
              </a:rPr>
              <a:t>f</a:t>
            </a:r>
            <a:r>
              <a:rPr lang="en-US" dirty="0">
                <a:solidFill>
                  <a:schemeClr val="tx1"/>
                </a:solidFill>
              </a:rPr>
              <a:t> has a relative maximum at </a:t>
            </a:r>
            <a:r>
              <a:rPr lang="en-US" i="1" dirty="0">
                <a:solidFill>
                  <a:schemeClr val="tx1"/>
                </a:solidFill>
              </a:rPr>
              <a:t>c</a:t>
            </a:r>
            <a:r>
              <a:rPr lang="en-US" dirty="0">
                <a:solidFill>
                  <a:schemeClr val="tx1"/>
                </a:solidFill>
              </a:rPr>
              <a:t>;</a:t>
            </a:r>
          </a:p>
        </p:txBody>
      </p:sp>
      <p:graphicFrame>
        <p:nvGraphicFramePr>
          <p:cNvPr id="9218" name="Object 2"/>
          <p:cNvGraphicFramePr>
            <a:graphicFrameLocks noChangeAspect="1"/>
          </p:cNvGraphicFramePr>
          <p:nvPr>
            <p:extLst>
              <p:ext uri="{D42A27DB-BD31-4B8C-83A1-F6EECF244321}">
                <p14:modId xmlns:p14="http://schemas.microsoft.com/office/powerpoint/2010/main" val="3712566572"/>
              </p:ext>
            </p:extLst>
          </p:nvPr>
        </p:nvGraphicFramePr>
        <p:xfrm>
          <a:off x="1295400" y="3200400"/>
          <a:ext cx="330200" cy="393700"/>
        </p:xfrm>
        <a:graphic>
          <a:graphicData uri="http://schemas.openxmlformats.org/presentationml/2006/ole">
            <mc:AlternateContent xmlns:mc="http://schemas.openxmlformats.org/markup-compatibility/2006">
              <mc:Choice xmlns:v="urn:schemas-microsoft-com:vml" Requires="v">
                <p:oleObj name="Equation" r:id="rId2" imgW="330120" imgH="393480" progId="Equation.DSMT4">
                  <p:embed/>
                </p:oleObj>
              </mc:Choice>
              <mc:Fallback>
                <p:oleObj name="Equation" r:id="rId2" imgW="330120" imgH="393480" progId="Equation.DSMT4">
                  <p:embed/>
                  <p:pic>
                    <p:nvPicPr>
                      <p:cNvPr id="92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First Derivative Test (cont.)</a:t>
            </a:r>
          </a:p>
        </p:txBody>
      </p:sp>
      <p:sp>
        <p:nvSpPr>
          <p:cNvPr id="3" name="Content Placeholder 2"/>
          <p:cNvSpPr>
            <a:spLocks noGrp="1"/>
          </p:cNvSpPr>
          <p:nvPr>
            <p:ph idx="1"/>
          </p:nvPr>
        </p:nvSpPr>
        <p:spPr>
          <a:xfrm>
            <a:off x="457200" y="1280160"/>
            <a:ext cx="8229600" cy="2332946"/>
          </a:xfrm>
          <a:solidFill>
            <a:srgbClr val="FFFFCC"/>
          </a:solidFill>
          <a:ln w="28575">
            <a:solidFill>
              <a:schemeClr val="tx1"/>
            </a:solidFill>
          </a:ln>
        </p:spPr>
        <p:txBody>
          <a:bodyPr>
            <a:spAutoFit/>
          </a:bodyPr>
          <a:lstStyle/>
          <a:p>
            <a:pPr marL="463550" indent="-463550"/>
            <a:r>
              <a:rPr lang="en-US" b="1" dirty="0">
                <a:solidFill>
                  <a:schemeClr val="tx1"/>
                </a:solidFill>
              </a:rPr>
              <a:t>2.	</a:t>
            </a:r>
            <a:r>
              <a:rPr lang="en-US" dirty="0">
                <a:solidFill>
                  <a:schemeClr val="tx1"/>
                </a:solidFill>
              </a:rPr>
              <a:t>if      changes from negative to positive at </a:t>
            </a:r>
            <a:r>
              <a:rPr lang="en-US" i="1" dirty="0">
                <a:solidFill>
                  <a:schemeClr val="tx1"/>
                </a:solidFill>
              </a:rPr>
              <a:t>c</a:t>
            </a:r>
            <a:r>
              <a:rPr lang="en-US" dirty="0">
                <a:solidFill>
                  <a:schemeClr val="tx1"/>
                </a:solidFill>
              </a:rPr>
              <a:t>, then </a:t>
            </a:r>
            <a:r>
              <a:rPr lang="en-US" i="1" dirty="0">
                <a:solidFill>
                  <a:schemeClr val="tx1"/>
                </a:solidFill>
              </a:rPr>
              <a:t>f</a:t>
            </a:r>
            <a:r>
              <a:rPr lang="en-US" dirty="0">
                <a:solidFill>
                  <a:schemeClr val="tx1"/>
                </a:solidFill>
              </a:rPr>
              <a:t> has a relative minimum at </a:t>
            </a:r>
            <a:r>
              <a:rPr lang="en-US" i="1" dirty="0">
                <a:solidFill>
                  <a:schemeClr val="tx1"/>
                </a:solidFill>
              </a:rPr>
              <a:t>c</a:t>
            </a:r>
            <a:r>
              <a:rPr lang="en-US" dirty="0">
                <a:solidFill>
                  <a:schemeClr val="tx1"/>
                </a:solidFill>
              </a:rPr>
              <a:t>;</a:t>
            </a:r>
          </a:p>
          <a:p>
            <a:pPr marL="463550" indent="-463550"/>
            <a:r>
              <a:rPr lang="en-US" b="1" dirty="0">
                <a:solidFill>
                  <a:schemeClr val="tx1"/>
                </a:solidFill>
              </a:rPr>
              <a:t>3.	</a:t>
            </a:r>
            <a:r>
              <a:rPr lang="en-US" dirty="0">
                <a:solidFill>
                  <a:schemeClr val="tx1"/>
                </a:solidFill>
              </a:rPr>
              <a:t>if      does not change sign at </a:t>
            </a:r>
            <a:r>
              <a:rPr lang="en-US" i="1" dirty="0">
                <a:solidFill>
                  <a:schemeClr val="tx1"/>
                </a:solidFill>
              </a:rPr>
              <a:t>c</a:t>
            </a:r>
            <a:r>
              <a:rPr lang="en-US" dirty="0">
                <a:solidFill>
                  <a:schemeClr val="tx1"/>
                </a:solidFill>
              </a:rPr>
              <a:t> (that is, if it is either positive on both sides of </a:t>
            </a:r>
            <a:r>
              <a:rPr lang="en-US" i="1" dirty="0">
                <a:solidFill>
                  <a:schemeClr val="tx1"/>
                </a:solidFill>
              </a:rPr>
              <a:t>c</a:t>
            </a:r>
            <a:r>
              <a:rPr lang="en-US" dirty="0">
                <a:solidFill>
                  <a:schemeClr val="tx1"/>
                </a:solidFill>
              </a:rPr>
              <a:t> or negative on both sides of </a:t>
            </a:r>
            <a:r>
              <a:rPr lang="en-US" i="1" dirty="0">
                <a:solidFill>
                  <a:schemeClr val="tx1"/>
                </a:solidFill>
              </a:rPr>
              <a:t>c</a:t>
            </a:r>
            <a:r>
              <a:rPr lang="en-US" dirty="0">
                <a:solidFill>
                  <a:schemeClr val="tx1"/>
                </a:solidFill>
              </a:rPr>
              <a:t>), then </a:t>
            </a:r>
            <a:r>
              <a:rPr lang="en-US" i="1" dirty="0">
                <a:solidFill>
                  <a:schemeClr val="tx1"/>
                </a:solidFill>
              </a:rPr>
              <a:t>f</a:t>
            </a:r>
            <a:r>
              <a:rPr lang="en-US" dirty="0">
                <a:solidFill>
                  <a:schemeClr val="tx1"/>
                </a:solidFill>
              </a:rPr>
              <a:t> does not have a relative extremum at </a:t>
            </a:r>
            <a:r>
              <a:rPr lang="en-US" i="1" dirty="0">
                <a:solidFill>
                  <a:schemeClr val="tx1"/>
                </a:solidFill>
              </a:rPr>
              <a:t>c</a:t>
            </a:r>
            <a:r>
              <a:rPr lang="en-US" dirty="0">
                <a:solidFill>
                  <a:schemeClr val="tx1"/>
                </a:solidFill>
              </a:rPr>
              <a:t>.</a:t>
            </a:r>
          </a:p>
        </p:txBody>
      </p:sp>
      <p:graphicFrame>
        <p:nvGraphicFramePr>
          <p:cNvPr id="9218" name="Object 2"/>
          <p:cNvGraphicFramePr>
            <a:graphicFrameLocks noChangeAspect="1"/>
          </p:cNvGraphicFramePr>
          <p:nvPr>
            <p:extLst>
              <p:ext uri="{D42A27DB-BD31-4B8C-83A1-F6EECF244321}">
                <p14:modId xmlns:p14="http://schemas.microsoft.com/office/powerpoint/2010/main" val="1589599451"/>
              </p:ext>
            </p:extLst>
          </p:nvPr>
        </p:nvGraphicFramePr>
        <p:xfrm>
          <a:off x="1295400" y="1371600"/>
          <a:ext cx="330200" cy="393700"/>
        </p:xfrm>
        <a:graphic>
          <a:graphicData uri="http://schemas.openxmlformats.org/presentationml/2006/ole">
            <mc:AlternateContent xmlns:mc="http://schemas.openxmlformats.org/markup-compatibility/2006">
              <mc:Choice xmlns:v="urn:schemas-microsoft-com:vml" Requires="v">
                <p:oleObj name="Equation" r:id="rId2" imgW="330120" imgH="393480" progId="Equation.DSMT4">
                  <p:embed/>
                </p:oleObj>
              </mc:Choice>
              <mc:Fallback>
                <p:oleObj name="Equation" r:id="rId2" imgW="330120" imgH="393480" progId="Equation.DSMT4">
                  <p:embed/>
                  <p:pic>
                    <p:nvPicPr>
                      <p:cNvPr id="92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1416179124"/>
              </p:ext>
            </p:extLst>
          </p:nvPr>
        </p:nvGraphicFramePr>
        <p:xfrm>
          <a:off x="1295400" y="2295503"/>
          <a:ext cx="330200" cy="393700"/>
        </p:xfrm>
        <a:graphic>
          <a:graphicData uri="http://schemas.openxmlformats.org/presentationml/2006/ole">
            <mc:AlternateContent xmlns:mc="http://schemas.openxmlformats.org/markup-compatibility/2006">
              <mc:Choice xmlns:v="urn:schemas-microsoft-com:vml" Requires="v">
                <p:oleObj name="Equation" r:id="rId4" imgW="330120" imgH="393480" progId="Equation.DSMT4">
                  <p:embed/>
                </p:oleObj>
              </mc:Choice>
              <mc:Fallback>
                <p:oleObj name="Equation" r:id="rId4" imgW="330120" imgH="393480" progId="Equation.DSMT4">
                  <p:embed/>
                  <p:pic>
                    <p:nvPicPr>
                      <p:cNvPr id="102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95503"/>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r>
              <a:rPr lang="en-US" dirty="0">
                <a:solidFill>
                  <a:schemeClr val="tx1"/>
                </a:solidFill>
              </a:rPr>
              <a:t>The conclusions of the First Derivative Test follow from applying the Monotonicity Test and determining whether </a:t>
            </a:r>
            <a:r>
              <a:rPr lang="en-US" i="1" dirty="0">
                <a:solidFill>
                  <a:schemeClr val="tx1"/>
                </a:solidFill>
              </a:rPr>
              <a:t>f</a:t>
            </a:r>
            <a:r>
              <a:rPr lang="en-US" dirty="0">
                <a:solidFill>
                  <a:schemeClr val="tx1"/>
                </a:solidFill>
              </a:rPr>
              <a:t> is increasing or decreasing to the left and to the right of a given critical point </a:t>
            </a:r>
            <a:r>
              <a:rPr lang="en-US" i="1" dirty="0">
                <a:solidFill>
                  <a:schemeClr val="tx1"/>
                </a:solidFill>
              </a:rPr>
              <a:t>c</a:t>
            </a:r>
            <a:r>
              <a:rPr lang="en-US" dirty="0">
                <a:solidFill>
                  <a:schemeClr val="tx1"/>
                </a:solidFill>
              </a:rPr>
              <a:t>. If, for instance, </a:t>
            </a:r>
            <a:r>
              <a:rPr lang="en-US" i="1" dirty="0">
                <a:solidFill>
                  <a:schemeClr val="tx1"/>
                </a:solidFill>
              </a:rPr>
              <a:t>f</a:t>
            </a:r>
            <a:r>
              <a:rPr lang="en-US" dirty="0">
                <a:solidFill>
                  <a:schemeClr val="tx1"/>
                </a:solidFill>
              </a:rPr>
              <a:t> is an increasing function to the left of </a:t>
            </a:r>
            <a:r>
              <a:rPr lang="en-US" i="1" dirty="0">
                <a:solidFill>
                  <a:schemeClr val="tx1"/>
                </a:solidFill>
              </a:rPr>
              <a:t>c</a:t>
            </a:r>
            <a:r>
              <a:rPr lang="en-US" dirty="0">
                <a:solidFill>
                  <a:schemeClr val="tx1"/>
                </a:solidFill>
              </a:rPr>
              <a:t> and a decreasing function to the right of </a:t>
            </a:r>
            <a:r>
              <a:rPr lang="en-US" i="1" dirty="0">
                <a:solidFill>
                  <a:schemeClr val="tx1"/>
                </a:solidFill>
              </a:rPr>
              <a:t>c</a:t>
            </a:r>
            <a:r>
              <a:rPr lang="en-US" dirty="0">
                <a:solidFill>
                  <a:schemeClr val="tx1"/>
                </a:solidFill>
              </a:rPr>
              <a:t>, then </a:t>
            </a:r>
            <a:r>
              <a:rPr lang="en-US" i="1" dirty="0">
                <a:solidFill>
                  <a:schemeClr val="tx1"/>
                </a:solidFill>
              </a:rPr>
              <a:t>f</a:t>
            </a:r>
            <a:r>
              <a:rPr lang="en-US" dirty="0">
                <a:solidFill>
                  <a:schemeClr val="tx1"/>
                </a:solidFill>
              </a:rPr>
              <a:t> has a relative maximum value at </a:t>
            </a:r>
            <a:r>
              <a:rPr lang="en-US" i="1" dirty="0">
                <a:solidFill>
                  <a:schemeClr val="tx1"/>
                </a:solidFill>
              </a:rPr>
              <a:t>c</a:t>
            </a:r>
            <a:r>
              <a:rPr lang="en-US" dirty="0">
                <a:solidFill>
                  <a:schemeClr val="tx1"/>
                </a:solidFill>
              </a:rPr>
              <a:t>. Figure 2 illustrates some of the possible combinations of intervals of monotonicity and critical points.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Derivative Tools (cont.)</a:t>
            </a:r>
          </a:p>
        </p:txBody>
      </p:sp>
      <p:pic>
        <p:nvPicPr>
          <p:cNvPr id="3" name="Picture 2">
            <a:extLst>
              <a:ext uri="{FF2B5EF4-FFF2-40B4-BE49-F238E27FC236}">
                <a16:creationId xmlns:a16="http://schemas.microsoft.com/office/drawing/2014/main" id="{D4035045-A7D4-D41B-7056-3DA10284C083}"/>
              </a:ext>
            </a:extLst>
          </p:cNvPr>
          <p:cNvPicPr>
            <a:picLocks noChangeAspect="1"/>
          </p:cNvPicPr>
          <p:nvPr/>
        </p:nvPicPr>
        <p:blipFill>
          <a:blip r:embed="rId2"/>
          <a:stretch>
            <a:fillRect/>
          </a:stretch>
        </p:blipFill>
        <p:spPr>
          <a:xfrm>
            <a:off x="2322217" y="1097280"/>
            <a:ext cx="4499565" cy="4516232"/>
          </a:xfrm>
          <a:prstGeom prst="rect">
            <a:avLst/>
          </a:prstGeom>
        </p:spPr>
      </p:pic>
      <p:sp>
        <p:nvSpPr>
          <p:cNvPr id="4" name="Rectangle 3">
            <a:extLst>
              <a:ext uri="{FF2B5EF4-FFF2-40B4-BE49-F238E27FC236}">
                <a16:creationId xmlns:a16="http://schemas.microsoft.com/office/drawing/2014/main" id="{07F613DB-8AFA-E72A-9E74-D1B48779B51A}"/>
              </a:ext>
            </a:extLst>
          </p:cNvPr>
          <p:cNvSpPr/>
          <p:nvPr/>
        </p:nvSpPr>
        <p:spPr>
          <a:xfrm>
            <a:off x="1021906" y="5486400"/>
            <a:ext cx="7100213" cy="523220"/>
          </a:xfrm>
          <a:prstGeom prst="rect">
            <a:avLst/>
          </a:prstGeom>
        </p:spPr>
        <p:txBody>
          <a:bodyPr wrap="none">
            <a:spAutoFit/>
          </a:bodyPr>
          <a:lstStyle/>
          <a:p>
            <a:pPr algn="ctr"/>
            <a:r>
              <a:rPr lang="en-US" sz="2800" b="1" dirty="0"/>
              <a:t>Figure 2 </a:t>
            </a:r>
            <a:r>
              <a:rPr lang="en-US" sz="2800" dirty="0"/>
              <a:t>Conclusions of the</a:t>
            </a:r>
            <a:r>
              <a:rPr lang="en-US" sz="2800" b="1" dirty="0"/>
              <a:t> </a:t>
            </a:r>
            <a:r>
              <a:rPr lang="en-US" sz="2800" dirty="0"/>
              <a:t>First Derivative Test</a:t>
            </a:r>
          </a:p>
        </p:txBody>
      </p:sp>
    </p:spTree>
    <p:extLst>
      <p:ext uri="{BB962C8B-B14F-4D97-AF65-F5344CB8AC3E}">
        <p14:creationId xmlns:p14="http://schemas.microsoft.com/office/powerpoint/2010/main" val="240705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First Derivative Test</a:t>
            </a:r>
          </a:p>
        </p:txBody>
      </p:sp>
      <p:sp>
        <p:nvSpPr>
          <p:cNvPr id="3" name="Content Placeholder 2"/>
          <p:cNvSpPr>
            <a:spLocks noGrp="1"/>
          </p:cNvSpPr>
          <p:nvPr>
            <p:ph idx="1"/>
          </p:nvPr>
        </p:nvSpPr>
        <p:spPr/>
        <p:txBody>
          <a:bodyPr/>
          <a:lstStyle/>
          <a:p>
            <a:r>
              <a:rPr lang="en-US" dirty="0"/>
              <a:t>Find the critical points of 			            and then use the First Derivative Test to locate the relative extrema of </a:t>
            </a:r>
            <a:r>
              <a:rPr lang="en-US" i="1" dirty="0"/>
              <a:t>f</a:t>
            </a:r>
            <a:r>
              <a:rPr lang="en-US" dirty="0"/>
              <a:t>.</a:t>
            </a:r>
          </a:p>
          <a:p>
            <a:r>
              <a:rPr lang="en-US" b="1" dirty="0"/>
              <a:t>Solution</a:t>
            </a:r>
          </a:p>
          <a:p>
            <a:r>
              <a:rPr lang="en-US" dirty="0"/>
              <a:t>We note first that </a:t>
            </a:r>
            <a:r>
              <a:rPr lang="en-US" i="1" dirty="0"/>
              <a:t>f</a:t>
            </a:r>
            <a:r>
              <a:rPr lang="en-US" dirty="0"/>
              <a:t> is continuous everywhere, and then proceed to find </a:t>
            </a:r>
          </a:p>
        </p:txBody>
      </p:sp>
      <p:graphicFrame>
        <p:nvGraphicFramePr>
          <p:cNvPr id="14338" name="Object 2"/>
          <p:cNvGraphicFramePr>
            <a:graphicFrameLocks noChangeAspect="1"/>
          </p:cNvGraphicFramePr>
          <p:nvPr/>
        </p:nvGraphicFramePr>
        <p:xfrm>
          <a:off x="4223456" y="1272822"/>
          <a:ext cx="2679700" cy="571500"/>
        </p:xfrm>
        <a:graphic>
          <a:graphicData uri="http://schemas.openxmlformats.org/presentationml/2006/ole">
            <mc:AlternateContent xmlns:mc="http://schemas.openxmlformats.org/markup-compatibility/2006">
              <mc:Choice xmlns:v="urn:schemas-microsoft-com:vml" Requires="v">
                <p:oleObj name="Equation" r:id="rId2" imgW="2679480" imgH="571320" progId="Equation.DSMT4">
                  <p:embed/>
                </p:oleObj>
              </mc:Choice>
              <mc:Fallback>
                <p:oleObj name="Equation" r:id="rId2" imgW="2679480" imgH="571320" progId="Equation.DSMT4">
                  <p:embed/>
                  <p:pic>
                    <p:nvPicPr>
                      <p:cNvPr id="143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456" y="1272822"/>
                        <a:ext cx="2679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2"/>
          <p:cNvGraphicFramePr>
            <a:graphicFrameLocks noChangeAspect="1"/>
          </p:cNvGraphicFramePr>
          <p:nvPr/>
        </p:nvGraphicFramePr>
        <p:xfrm>
          <a:off x="2811208" y="3657737"/>
          <a:ext cx="406400" cy="393700"/>
        </p:xfrm>
        <a:graphic>
          <a:graphicData uri="http://schemas.openxmlformats.org/presentationml/2006/ole">
            <mc:AlternateContent xmlns:mc="http://schemas.openxmlformats.org/markup-compatibility/2006">
              <mc:Choice xmlns:v="urn:schemas-microsoft-com:vml" Requires="v">
                <p:oleObj name="Equation" r:id="rId4" imgW="406080" imgH="393480" progId="Equation.DSMT4">
                  <p:embed/>
                </p:oleObj>
              </mc:Choice>
              <mc:Fallback>
                <p:oleObj name="Equation" r:id="rId4" imgW="406080" imgH="393480" progId="Equation.DSMT4">
                  <p:embed/>
                  <p:pic>
                    <p:nvPicPr>
                      <p:cNvPr id="1434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208" y="3657737"/>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First Derivative Test (cont.)</a:t>
            </a:r>
          </a:p>
        </p:txBody>
      </p:sp>
      <p:graphicFrame>
        <p:nvGraphicFramePr>
          <p:cNvPr id="15364" name="Object 4"/>
          <p:cNvGraphicFramePr>
            <a:graphicFrameLocks noChangeAspect="1"/>
          </p:cNvGraphicFramePr>
          <p:nvPr/>
        </p:nvGraphicFramePr>
        <p:xfrm>
          <a:off x="1156740" y="1570038"/>
          <a:ext cx="787400" cy="469900"/>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1536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40" y="1570038"/>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941689" y="2328863"/>
          <a:ext cx="3073400" cy="838200"/>
        </p:xfrm>
        <a:graphic>
          <a:graphicData uri="http://schemas.openxmlformats.org/presentationml/2006/ole">
            <mc:AlternateContent xmlns:mc="http://schemas.openxmlformats.org/markup-compatibility/2006">
              <mc:Choice xmlns:v="urn:schemas-microsoft-com:vml" Requires="v">
                <p:oleObj name="Equation" r:id="rId4" imgW="3073320" imgH="838080" progId="Equation.DSMT4">
                  <p:embed/>
                </p:oleObj>
              </mc:Choice>
              <mc:Fallback>
                <p:oleObj name="Equation" r:id="rId4" imgW="3073320" imgH="838080" progId="Equation.DSMT4">
                  <p:embed/>
                  <p:pic>
                    <p:nvPicPr>
                      <p:cNvPr id="15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689" y="2328863"/>
                        <a:ext cx="307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1941689" y="3273004"/>
          <a:ext cx="1600200" cy="977900"/>
        </p:xfrm>
        <a:graphic>
          <a:graphicData uri="http://schemas.openxmlformats.org/presentationml/2006/ole">
            <mc:AlternateContent xmlns:mc="http://schemas.openxmlformats.org/markup-compatibility/2006">
              <mc:Choice xmlns:v="urn:schemas-microsoft-com:vml" Requires="v">
                <p:oleObj name="Equation" r:id="rId6" imgW="1600200" imgH="977760" progId="Equation.DSMT4">
                  <p:embed/>
                </p:oleObj>
              </mc:Choice>
              <mc:Fallback>
                <p:oleObj name="Equation" r:id="rId6" imgW="1600200" imgH="977760" progId="Equation.DSMT4">
                  <p:embed/>
                  <p:pic>
                    <p:nvPicPr>
                      <p:cNvPr id="1536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689" y="3273004"/>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1941689" y="4495800"/>
          <a:ext cx="2387600" cy="876300"/>
        </p:xfrm>
        <a:graphic>
          <a:graphicData uri="http://schemas.openxmlformats.org/presentationml/2006/ole">
            <mc:AlternateContent xmlns:mc="http://schemas.openxmlformats.org/markup-compatibility/2006">
              <mc:Choice xmlns:v="urn:schemas-microsoft-com:vml" Requires="v">
                <p:oleObj name="Equation" r:id="rId8" imgW="2387520" imgH="876240" progId="Equation.DSMT4">
                  <p:embed/>
                </p:oleObj>
              </mc:Choice>
              <mc:Fallback>
                <p:oleObj name="Equation" r:id="rId8" imgW="2387520" imgH="876240" progId="Equation.DSMT4">
                  <p:embed/>
                  <p:pic>
                    <p:nvPicPr>
                      <p:cNvPr id="1536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1689" y="4495800"/>
                        <a:ext cx="238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6172200" y="1676400"/>
          <a:ext cx="1358900" cy="241300"/>
        </p:xfrm>
        <a:graphic>
          <a:graphicData uri="http://schemas.openxmlformats.org/presentationml/2006/ole">
            <mc:AlternateContent xmlns:mc="http://schemas.openxmlformats.org/markup-compatibility/2006">
              <mc:Choice xmlns:v="urn:schemas-microsoft-com:vml" Requires="v">
                <p:oleObj name="Equation" r:id="rId10" imgW="1358640" imgH="241200" progId="Equation.DSMT4">
                  <p:embed/>
                </p:oleObj>
              </mc:Choice>
              <mc:Fallback>
                <p:oleObj name="Equation" r:id="rId10" imgW="1358640" imgH="241200" progId="Equation.DSMT4">
                  <p:embed/>
                  <p:pic>
                    <p:nvPicPr>
                      <p:cNvPr id="1536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1676400"/>
                        <a:ext cx="1358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6172200" y="2514600"/>
          <a:ext cx="1955800" cy="457200"/>
        </p:xfrm>
        <a:graphic>
          <a:graphicData uri="http://schemas.openxmlformats.org/presentationml/2006/ole">
            <mc:AlternateContent xmlns:mc="http://schemas.openxmlformats.org/markup-compatibility/2006">
              <mc:Choice xmlns:v="urn:schemas-microsoft-com:vml" Requires="v">
                <p:oleObj name="Equation" r:id="rId12" imgW="1955520" imgH="457200" progId="Equation.DSMT4">
                  <p:embed/>
                </p:oleObj>
              </mc:Choice>
              <mc:Fallback>
                <p:oleObj name="Equation" r:id="rId12" imgW="1955520" imgH="457200" progId="Equation.DSMT4">
                  <p:embed/>
                  <p:pic>
                    <p:nvPicPr>
                      <p:cNvPr id="1536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2514600"/>
                        <a:ext cx="195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1941689" y="1371600"/>
          <a:ext cx="3657600" cy="838200"/>
        </p:xfrm>
        <a:graphic>
          <a:graphicData uri="http://schemas.openxmlformats.org/presentationml/2006/ole">
            <mc:AlternateContent xmlns:mc="http://schemas.openxmlformats.org/markup-compatibility/2006">
              <mc:Choice xmlns:v="urn:schemas-microsoft-com:vml" Requires="v">
                <p:oleObj name="Equation" r:id="rId14" imgW="3657600" imgH="838080" progId="Equation.DSMT4">
                  <p:embed/>
                </p:oleObj>
              </mc:Choice>
              <mc:Fallback>
                <p:oleObj name="Equation" r:id="rId14" imgW="3657600" imgH="838080" progId="Equation.DSMT4">
                  <p:embed/>
                  <p:pic>
                    <p:nvPicPr>
                      <p:cNvPr id="1537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1689" y="1371600"/>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Derivative Tools</a:t>
            </a:r>
          </a:p>
        </p:txBody>
      </p:sp>
      <p:sp>
        <p:nvSpPr>
          <p:cNvPr id="3" name="Content Placeholder 2"/>
          <p:cNvSpPr>
            <a:spLocks noGrp="1"/>
          </p:cNvSpPr>
          <p:nvPr>
            <p:ph idx="1"/>
          </p:nvPr>
        </p:nvSpPr>
        <p:spPr/>
        <p:txBody>
          <a:bodyPr/>
          <a:lstStyle/>
          <a:p>
            <a:r>
              <a:rPr lang="en-US" dirty="0"/>
              <a:t>In our first example of an application of Rolle’s Theorem in Section 4.2, we used the fact that </a:t>
            </a:r>
            <a:r>
              <a:rPr lang="en-US" i="1" dirty="0"/>
              <a:t>f</a:t>
            </a:r>
            <a:r>
              <a:rPr lang="en-US" i="1" baseline="30000" dirty="0"/>
              <a:t> </a:t>
            </a:r>
            <a:r>
              <a:rPr lang="en-US" dirty="0"/>
              <a:t>’(</a:t>
            </a:r>
            <a:r>
              <a:rPr lang="en-US" i="1" dirty="0"/>
              <a:t>x</a:t>
            </a:r>
            <a:r>
              <a:rPr lang="en-US" dirty="0"/>
              <a:t>) was positive for all </a:t>
            </a:r>
            <a:r>
              <a:rPr lang="en-US" i="1" dirty="0"/>
              <a:t>x</a:t>
            </a:r>
            <a:r>
              <a:rPr lang="en-US" dirty="0"/>
              <a:t> to show that the equation </a:t>
            </a:r>
            <a:r>
              <a:rPr lang="en-US" i="1" dirty="0"/>
              <a:t>f</a:t>
            </a:r>
            <a:r>
              <a:rPr lang="en-US" dirty="0"/>
              <a:t>(</a:t>
            </a:r>
            <a:r>
              <a:rPr lang="en-US" i="1" dirty="0"/>
              <a:t>x</a:t>
            </a:r>
            <a:r>
              <a:rPr lang="en-US" dirty="0"/>
              <a:t>) = 0 couldn’t have more than one solution. The reasoning in that example can be extended to make the following more general observations.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First Derivative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The second step above illustrates that it is often useful to factor out an expression raised to the lowest power that it appears among the terms, in order to write     in a convenient form (and factoring out the fraction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has a similar benefit). Doing so makes it clear that the three critical points of </a:t>
                </a:r>
                <a:r>
                  <a:rPr lang="en-US" i="1" dirty="0"/>
                  <a:t>f</a:t>
                </a:r>
                <a:r>
                  <a:rPr lang="en-US" dirty="0"/>
                  <a:t> are 0 (where      is undefined) and ±1 (where      is 0).</a:t>
                </a:r>
              </a:p>
              <a:p>
                <a:r>
                  <a:rPr lang="en-US" dirty="0"/>
                  <a:t>We can now quickly determine the sign of      on each of the intervals between critical points, making use of the factored form above.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2074"/>
                </a:stretch>
              </a:blipFill>
            </p:spPr>
            <p:txBody>
              <a:bodyPr/>
              <a:lstStyle/>
              <a:p>
                <a:r>
                  <a:rPr lang="en-US">
                    <a:noFill/>
                  </a:rPr>
                  <a:t> </a:t>
                </a:r>
              </a:p>
            </p:txBody>
          </p:sp>
        </mc:Fallback>
      </mc:AlternateContent>
      <p:graphicFrame>
        <p:nvGraphicFramePr>
          <p:cNvPr id="16388" name="Object 2"/>
          <p:cNvGraphicFramePr>
            <a:graphicFrameLocks noChangeAspect="1"/>
          </p:cNvGraphicFramePr>
          <p:nvPr>
            <p:extLst>
              <p:ext uri="{D42A27DB-BD31-4B8C-83A1-F6EECF244321}">
                <p14:modId xmlns:p14="http://schemas.microsoft.com/office/powerpoint/2010/main" val="1707376218"/>
              </p:ext>
            </p:extLst>
          </p:nvPr>
        </p:nvGraphicFramePr>
        <p:xfrm>
          <a:off x="6705600" y="4267200"/>
          <a:ext cx="304800" cy="393700"/>
        </p:xfrm>
        <a:graphic>
          <a:graphicData uri="http://schemas.openxmlformats.org/presentationml/2006/ole">
            <mc:AlternateContent xmlns:mc="http://schemas.openxmlformats.org/markup-compatibility/2006">
              <mc:Choice xmlns:v="urn:schemas-microsoft-com:vml" Requires="v">
                <p:oleObj name="Equation" r:id="rId3" imgW="304560" imgH="393480" progId="Equation.DSMT4">
                  <p:embed/>
                </p:oleObj>
              </mc:Choice>
              <mc:Fallback>
                <p:oleObj name="Equation" r:id="rId3" imgW="304560" imgH="393480" progId="Equation.DSMT4">
                  <p:embed/>
                  <p:pic>
                    <p:nvPicPr>
                      <p:cNvPr id="163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2"/>
          <p:cNvGraphicFramePr>
            <a:graphicFrameLocks noChangeAspect="1"/>
          </p:cNvGraphicFramePr>
          <p:nvPr>
            <p:extLst>
              <p:ext uri="{D42A27DB-BD31-4B8C-83A1-F6EECF244321}">
                <p14:modId xmlns:p14="http://schemas.microsoft.com/office/powerpoint/2010/main" val="867917523"/>
              </p:ext>
            </p:extLst>
          </p:nvPr>
        </p:nvGraphicFramePr>
        <p:xfrm>
          <a:off x="1600200" y="3790373"/>
          <a:ext cx="304800" cy="393700"/>
        </p:xfrm>
        <a:graphic>
          <a:graphicData uri="http://schemas.openxmlformats.org/presentationml/2006/ole">
            <mc:AlternateContent xmlns:mc="http://schemas.openxmlformats.org/markup-compatibility/2006">
              <mc:Choice xmlns:v="urn:schemas-microsoft-com:vml" Requires="v">
                <p:oleObj name="Equation" r:id="rId5" imgW="304560" imgH="393480" progId="Equation.DSMT4">
                  <p:embed/>
                </p:oleObj>
              </mc:Choice>
              <mc:Fallback>
                <p:oleObj name="Equation" r:id="rId5" imgW="304560" imgH="393480" progId="Equation.DSMT4">
                  <p:embed/>
                  <p:pic>
                    <p:nvPicPr>
                      <p:cNvPr id="163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90373"/>
                        <a:ext cx="304800" cy="393700"/>
                      </a:xfrm>
                      <a:prstGeom prst="rect">
                        <a:avLst/>
                      </a:prstGeom>
                      <a:noFill/>
                      <a:ln>
                        <a:noFill/>
                      </a:ln>
                      <a:effectLst/>
                    </p:spPr>
                  </p:pic>
                </p:oleObj>
              </mc:Fallback>
            </mc:AlternateContent>
          </a:graphicData>
        </a:graphic>
      </p:graphicFrame>
      <p:graphicFrame>
        <p:nvGraphicFramePr>
          <p:cNvPr id="16391" name="Object 7"/>
          <p:cNvGraphicFramePr>
            <a:graphicFrameLocks noChangeAspect="1"/>
          </p:cNvGraphicFramePr>
          <p:nvPr>
            <p:extLst>
              <p:ext uri="{D42A27DB-BD31-4B8C-83A1-F6EECF244321}">
                <p14:modId xmlns:p14="http://schemas.microsoft.com/office/powerpoint/2010/main" val="1640045367"/>
              </p:ext>
            </p:extLst>
          </p:nvPr>
        </p:nvGraphicFramePr>
        <p:xfrm>
          <a:off x="5029200" y="3429000"/>
          <a:ext cx="304800" cy="393700"/>
        </p:xfrm>
        <a:graphic>
          <a:graphicData uri="http://schemas.openxmlformats.org/presentationml/2006/ole">
            <mc:AlternateContent xmlns:mc="http://schemas.openxmlformats.org/markup-compatibility/2006">
              <mc:Choice xmlns:v="urn:schemas-microsoft-com:vml" Requires="v">
                <p:oleObj name="Equation" r:id="rId7" imgW="304560" imgH="393480" progId="Equation.DSMT4">
                  <p:embed/>
                </p:oleObj>
              </mc:Choice>
              <mc:Fallback>
                <p:oleObj name="Equation" r:id="rId7" imgW="304560" imgH="393480" progId="Equation.DSMT4">
                  <p:embed/>
                  <p:pic>
                    <p:nvPicPr>
                      <p:cNvPr id="1639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4290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9C803098-E341-1A71-2896-F0A3EDC1ED57}"/>
              </a:ext>
            </a:extLst>
          </p:cNvPr>
          <p:cNvGraphicFramePr>
            <a:graphicFrameLocks noChangeAspect="1"/>
          </p:cNvGraphicFramePr>
          <p:nvPr>
            <p:extLst>
              <p:ext uri="{D42A27DB-BD31-4B8C-83A1-F6EECF244321}">
                <p14:modId xmlns:p14="http://schemas.microsoft.com/office/powerpoint/2010/main" val="3798082579"/>
              </p:ext>
            </p:extLst>
          </p:nvPr>
        </p:nvGraphicFramePr>
        <p:xfrm>
          <a:off x="7772400" y="2133600"/>
          <a:ext cx="304800" cy="393700"/>
        </p:xfrm>
        <a:graphic>
          <a:graphicData uri="http://schemas.openxmlformats.org/presentationml/2006/ole">
            <mc:AlternateContent xmlns:mc="http://schemas.openxmlformats.org/markup-compatibility/2006">
              <mc:Choice xmlns:v="urn:schemas-microsoft-com:vml" Requires="v">
                <p:oleObj name="Equation" r:id="rId7" imgW="304560" imgH="393480" progId="Equation.DSMT4">
                  <p:embed/>
                </p:oleObj>
              </mc:Choice>
              <mc:Fallback>
                <p:oleObj name="Equation" r:id="rId7" imgW="304560" imgH="393480" progId="Equation.DSMT4">
                  <p:embed/>
                  <p:pic>
                    <p:nvPicPr>
                      <p:cNvPr id="1639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21336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First Derivative Test (cont.)</a:t>
            </a:r>
          </a:p>
        </p:txBody>
      </p:sp>
      <p:graphicFrame>
        <p:nvGraphicFramePr>
          <p:cNvPr id="4" name="Content Placeholder 3"/>
          <p:cNvGraphicFramePr>
            <a:graphicFrameLocks/>
          </p:cNvGraphicFramePr>
          <p:nvPr/>
        </p:nvGraphicFramePr>
        <p:xfrm>
          <a:off x="457200" y="1279525"/>
          <a:ext cx="8321040" cy="2926080"/>
        </p:xfrm>
        <a:graphic>
          <a:graphicData uri="http://schemas.openxmlformats.org/drawingml/2006/table">
            <a:tbl>
              <a:tblPr firstCol="1" bandRow="1">
                <a:tableStyleId>{5C22544A-7EE6-4342-B048-85BDC9FD1C3A}</a:tableStyleId>
              </a:tblPr>
              <a:tblGrid>
                <a:gridCol w="228600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731520">
                <a:tc>
                  <a:txBody>
                    <a:bodyPr/>
                    <a:lstStyle/>
                    <a:p>
                      <a:pPr algn="l"/>
                      <a:r>
                        <a:rPr lang="en-US" sz="2200" b="1" dirty="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0"/>
                  </a:ext>
                </a:extLst>
              </a:tr>
              <a:tr h="731520">
                <a:tc>
                  <a:txBody>
                    <a:bodyPr/>
                    <a:lstStyle/>
                    <a:p>
                      <a:pPr algn="l"/>
                      <a:r>
                        <a:rPr lang="en-US" sz="2200" b="1" i="1" dirty="0">
                          <a:solidFill>
                            <a:schemeClr val="bg1"/>
                          </a:solidFill>
                        </a:rPr>
                        <a:t>f </a:t>
                      </a:r>
                      <a:r>
                        <a:rPr lang="en-US" sz="2200" b="1" dirty="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1"/>
                  </a:ext>
                </a:extLst>
              </a:tr>
              <a:tr h="731520">
                <a:tc>
                  <a:txBody>
                    <a:bodyPr/>
                    <a:lstStyle/>
                    <a:p>
                      <a:pPr algn="l"/>
                      <a:r>
                        <a:rPr lang="en-US" sz="2200" b="1" dirty="0">
                          <a:solidFill>
                            <a:schemeClr val="bg1"/>
                          </a:solidFill>
                        </a:rPr>
                        <a:t>Sign of </a:t>
                      </a:r>
                      <a:r>
                        <a:rPr lang="en-US" sz="2200" b="1" i="1" dirty="0">
                          <a:solidFill>
                            <a:schemeClr val="bg1"/>
                          </a:solidFill>
                        </a:rPr>
                        <a:t>f </a:t>
                      </a:r>
                      <a:r>
                        <a:rPr lang="en-US" sz="2200" b="1" dirty="0">
                          <a:solidFill>
                            <a:schemeClr val="bg1"/>
                          </a:solidFill>
                        </a:rPr>
                        <a:t>’ </a:t>
                      </a:r>
                      <a:endParaRPr lang="en-US" sz="2200" dirty="0">
                        <a:solidFill>
                          <a:schemeClr val="bg1"/>
                        </a:solidFill>
                      </a:endParaRPr>
                    </a:p>
                  </a:txBody>
                  <a:tcPr anchor="ctr"/>
                </a:tc>
                <a:tc>
                  <a:txBody>
                    <a:bodyPr/>
                    <a:lstStyle/>
                    <a:p>
                      <a:pPr algn="ctr"/>
                      <a:r>
                        <a:rPr lang="en-US" sz="2200" dirty="0">
                          <a:solidFill>
                            <a:schemeClr val="tx1"/>
                          </a:solidFill>
                          <a:latin typeface="Symbol" pitchFamily="18" charset="2"/>
                        </a:rPr>
                        <a:t>+</a:t>
                      </a: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extLst>
                  <a:ext uri="{0D108BD9-81ED-4DB2-BD59-A6C34878D82A}">
                    <a16:rowId xmlns:a16="http://schemas.microsoft.com/office/drawing/2014/main" val="10002"/>
                  </a:ext>
                </a:extLst>
              </a:tr>
              <a:tr h="731520">
                <a:tc>
                  <a:txBody>
                    <a:bodyPr/>
                    <a:lstStyle/>
                    <a:p>
                      <a:pPr algn="l"/>
                      <a:r>
                        <a:rPr lang="en-US" sz="2200" b="1" dirty="0">
                          <a:solidFill>
                            <a:schemeClr val="bg1"/>
                          </a:solidFill>
                        </a:rPr>
                        <a:t>Monotonicity of </a:t>
                      </a:r>
                      <a:r>
                        <a:rPr lang="en-US" sz="2200" b="1" i="1" dirty="0">
                          <a:solidFill>
                            <a:schemeClr val="bg1"/>
                          </a:solidFill>
                        </a:rPr>
                        <a:t>f</a:t>
                      </a:r>
                      <a:endParaRPr lang="en-US" sz="2200" dirty="0">
                        <a:solidFill>
                          <a:schemeClr val="bg1"/>
                        </a:solidFill>
                      </a:endParaRPr>
                    </a:p>
                  </a:txBody>
                  <a:tcPr anchor="ctr"/>
                </a:tc>
                <a:tc>
                  <a:txBody>
                    <a:bodyPr/>
                    <a:lstStyle/>
                    <a:p>
                      <a:pPr algn="l"/>
                      <a:r>
                        <a:rPr lang="en-US" sz="2200" dirty="0">
                          <a:solidFill>
                            <a:schemeClr val="tx1"/>
                          </a:solidFill>
                        </a:rPr>
                        <a:t>Increasing</a:t>
                      </a:r>
                    </a:p>
                  </a:txBody>
                  <a:tcPr anchor="ctr"/>
                </a:tc>
                <a:tc>
                  <a:txBody>
                    <a:bodyPr/>
                    <a:lstStyle/>
                    <a:p>
                      <a:pPr algn="l"/>
                      <a:r>
                        <a:rPr lang="en-US" sz="2200" dirty="0">
                          <a:solidFill>
                            <a:schemeClr val="tx1"/>
                          </a:solidFill>
                        </a:rPr>
                        <a:t>Decreasing</a:t>
                      </a:r>
                    </a:p>
                  </a:txBody>
                  <a:tcPr anchor="ctr"/>
                </a:tc>
                <a:tc>
                  <a:txBody>
                    <a:bodyPr/>
                    <a:lstStyle/>
                    <a:p>
                      <a:pPr algn="l"/>
                      <a:r>
                        <a:rPr lang="en-US" sz="2200" dirty="0">
                          <a:solidFill>
                            <a:schemeClr val="tx1"/>
                          </a:solidFill>
                        </a:rPr>
                        <a:t>Decreasing</a:t>
                      </a:r>
                    </a:p>
                  </a:txBody>
                  <a:tcPr anchor="ctr"/>
                </a:tc>
                <a:tc>
                  <a:txBody>
                    <a:bodyPr/>
                    <a:lstStyle/>
                    <a:p>
                      <a:pPr algn="l"/>
                      <a:r>
                        <a:rPr lang="en-US" sz="2200" dirty="0">
                          <a:solidFill>
                            <a:schemeClr val="tx1"/>
                          </a:solidFill>
                        </a:rPr>
                        <a:t>Increasing</a:t>
                      </a:r>
                    </a:p>
                  </a:txBody>
                  <a:tcPr anchor="ctr"/>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nvGraphicFramePr>
        <p:xfrm>
          <a:off x="3036936" y="1463675"/>
          <a:ext cx="1003300" cy="393700"/>
        </p:xfrm>
        <a:graphic>
          <a:graphicData uri="http://schemas.openxmlformats.org/presentationml/2006/ole">
            <mc:AlternateContent xmlns:mc="http://schemas.openxmlformats.org/markup-compatibility/2006">
              <mc:Choice xmlns:v="urn:schemas-microsoft-com:vml" Requires="v">
                <p:oleObj name="Equation" r:id="rId2" imgW="1002960" imgH="393480" progId="Equation.DSMT4">
                  <p:embed/>
                </p:oleObj>
              </mc:Choice>
              <mc:Fallback>
                <p:oleObj name="Equation" r:id="rId2" imgW="1002960" imgH="3934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936" y="1463675"/>
                        <a:ext cx="1003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711700" y="1463675"/>
          <a:ext cx="774700" cy="393700"/>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1463675"/>
                        <a:ext cx="774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6415548" y="1463675"/>
          <a:ext cx="609600" cy="393700"/>
        </p:xfrm>
        <a:graphic>
          <a:graphicData uri="http://schemas.openxmlformats.org/presentationml/2006/ole">
            <mc:AlternateContent xmlns:mc="http://schemas.openxmlformats.org/markup-compatibility/2006">
              <mc:Choice xmlns:v="urn:schemas-microsoft-com:vml" Requires="v">
                <p:oleObj name="Equation" r:id="rId6" imgW="609480" imgH="393480" progId="Equation.DSMT4">
                  <p:embed/>
                </p:oleObj>
              </mc:Choice>
              <mc:Fallback>
                <p:oleObj name="Equation" r:id="rId6" imgW="609480" imgH="39348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548" y="1463675"/>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7723648" y="1463675"/>
          <a:ext cx="673100" cy="393700"/>
        </p:xfrm>
        <a:graphic>
          <a:graphicData uri="http://schemas.openxmlformats.org/presentationml/2006/ole">
            <mc:AlternateContent xmlns:mc="http://schemas.openxmlformats.org/markup-compatibility/2006">
              <mc:Choice xmlns:v="urn:schemas-microsoft-com:vml" Requires="v">
                <p:oleObj name="Equation" r:id="rId8" imgW="672840" imgH="393480" progId="Equation.DSMT4">
                  <p:embed/>
                </p:oleObj>
              </mc:Choice>
              <mc:Fallback>
                <p:oleObj name="Equation" r:id="rId8" imgW="672840" imgH="39348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648" y="146367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2794000" y="2230438"/>
          <a:ext cx="1473200" cy="393700"/>
        </p:xfrm>
        <a:graphic>
          <a:graphicData uri="http://schemas.openxmlformats.org/presentationml/2006/ole">
            <mc:AlternateContent xmlns:mc="http://schemas.openxmlformats.org/markup-compatibility/2006">
              <mc:Choice xmlns:v="urn:schemas-microsoft-com:vml" Requires="v">
                <p:oleObj name="Equation" r:id="rId10" imgW="1473120" imgH="393480" progId="Equation.DSMT4">
                  <p:embed/>
                </p:oleObj>
              </mc:Choice>
              <mc:Fallback>
                <p:oleObj name="Equation" r:id="rId10" imgW="1473120" imgH="393480" progId="Equation.DSMT4">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4000" y="2230438"/>
                        <a:ext cx="1473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4312159" y="2193925"/>
          <a:ext cx="1663700" cy="419100"/>
        </p:xfrm>
        <a:graphic>
          <a:graphicData uri="http://schemas.openxmlformats.org/presentationml/2006/ole">
            <mc:AlternateContent xmlns:mc="http://schemas.openxmlformats.org/markup-compatibility/2006">
              <mc:Choice xmlns:v="urn:schemas-microsoft-com:vml" Requires="v">
                <p:oleObj name="Equation" r:id="rId12" imgW="1663560" imgH="419040" progId="Equation.DSMT4">
                  <p:embed/>
                </p:oleObj>
              </mc:Choice>
              <mc:Fallback>
                <p:oleObj name="Equation" r:id="rId12" imgW="1663560" imgH="419040" progId="Equation.DSMT4">
                  <p:embed/>
                  <p:pic>
                    <p:nvPicPr>
                      <p:cNvPr id="1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2159" y="2193925"/>
                        <a:ext cx="1663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nvGraphicFramePr>
        <p:xfrm>
          <a:off x="5956506" y="2178050"/>
          <a:ext cx="1473200" cy="419100"/>
        </p:xfrm>
        <a:graphic>
          <a:graphicData uri="http://schemas.openxmlformats.org/presentationml/2006/ole">
            <mc:AlternateContent xmlns:mc="http://schemas.openxmlformats.org/markup-compatibility/2006">
              <mc:Choice xmlns:v="urn:schemas-microsoft-com:vml" Requires="v">
                <p:oleObj name="Equation" r:id="rId14" imgW="1473120" imgH="419040" progId="Equation.DSMT4">
                  <p:embed/>
                </p:oleObj>
              </mc:Choice>
              <mc:Fallback>
                <p:oleObj name="Equation" r:id="rId14" imgW="1473120" imgH="419040" progId="Equation.DSMT4">
                  <p:embed/>
                  <p:pic>
                    <p:nvPicPr>
                      <p:cNvPr id="11"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6506" y="2178050"/>
                        <a:ext cx="1473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nvGraphicFramePr>
        <p:xfrm>
          <a:off x="7469648" y="2178511"/>
          <a:ext cx="1308100" cy="393700"/>
        </p:xfrm>
        <a:graphic>
          <a:graphicData uri="http://schemas.openxmlformats.org/presentationml/2006/ole">
            <mc:AlternateContent xmlns:mc="http://schemas.openxmlformats.org/markup-compatibility/2006">
              <mc:Choice xmlns:v="urn:schemas-microsoft-com:vml" Requires="v">
                <p:oleObj name="Equation" r:id="rId16" imgW="1307880" imgH="393480" progId="Equation.DSMT4">
                  <p:embed/>
                </p:oleObj>
              </mc:Choice>
              <mc:Fallback>
                <p:oleObj name="Equation" r:id="rId16" imgW="1307880" imgH="393480" progId="Equation.DSMT4">
                  <p:embed/>
                  <p:pic>
                    <p:nvPicPr>
                      <p:cNvPr id="12"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69648" y="2178511"/>
                        <a:ext cx="1308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First Derivative Test (cont.)</a:t>
            </a:r>
          </a:p>
        </p:txBody>
      </p:sp>
      <p:sp>
        <p:nvSpPr>
          <p:cNvPr id="3" name="Content Placeholder 2"/>
          <p:cNvSpPr>
            <a:spLocks noGrp="1"/>
          </p:cNvSpPr>
          <p:nvPr>
            <p:ph idx="1"/>
          </p:nvPr>
        </p:nvSpPr>
        <p:spPr>
          <a:xfrm>
            <a:off x="457200" y="1280160"/>
            <a:ext cx="4845408" cy="4572000"/>
          </a:xfrm>
        </p:spPr>
        <p:txBody>
          <a:bodyPr/>
          <a:lstStyle/>
          <a:p>
            <a:r>
              <a:rPr lang="en-US" dirty="0"/>
              <a:t>The First Derivative Test now tells us that </a:t>
            </a:r>
            <a:r>
              <a:rPr lang="en-US" i="1" dirty="0"/>
              <a:t>f</a:t>
            </a:r>
            <a:r>
              <a:rPr lang="en-US" dirty="0"/>
              <a:t> has a local maximum at </a:t>
            </a:r>
            <a:r>
              <a:rPr lang="en-US" dirty="0">
                <a:latin typeface="Symbol" pitchFamily="18" charset="2"/>
              </a:rPr>
              <a:t>-</a:t>
            </a:r>
            <a:r>
              <a:rPr lang="en-US" dirty="0"/>
              <a:t>1, a local minimum at 1, and 0 is neither a local maximum nor minimum. The values of these local extrema are, respectively,		       and  </a:t>
            </a:r>
          </a:p>
          <a:p>
            <a:r>
              <a:rPr lang="en-US" dirty="0"/>
              <a:t>Figure 3 confirms our findings.</a:t>
            </a:r>
          </a:p>
        </p:txBody>
      </p:sp>
      <p:graphicFrame>
        <p:nvGraphicFramePr>
          <p:cNvPr id="19458" name="Object 2"/>
          <p:cNvGraphicFramePr>
            <a:graphicFrameLocks noChangeAspect="1"/>
          </p:cNvGraphicFramePr>
          <p:nvPr>
            <p:extLst>
              <p:ext uri="{D42A27DB-BD31-4B8C-83A1-F6EECF244321}">
                <p14:modId xmlns:p14="http://schemas.microsoft.com/office/powerpoint/2010/main" val="2187068840"/>
              </p:ext>
            </p:extLst>
          </p:nvPr>
        </p:nvGraphicFramePr>
        <p:xfrm>
          <a:off x="533400" y="4318757"/>
          <a:ext cx="1384300" cy="469900"/>
        </p:xfrm>
        <a:graphic>
          <a:graphicData uri="http://schemas.openxmlformats.org/presentationml/2006/ole">
            <mc:AlternateContent xmlns:mc="http://schemas.openxmlformats.org/markup-compatibility/2006">
              <mc:Choice xmlns:v="urn:schemas-microsoft-com:vml" Requires="v">
                <p:oleObj name="Equation" r:id="rId2" imgW="1384200" imgH="469800" progId="Equation.DSMT4">
                  <p:embed/>
                </p:oleObj>
              </mc:Choice>
              <mc:Fallback>
                <p:oleObj name="Equation" r:id="rId2" imgW="1384200" imgH="469800" progId="Equation.DSMT4">
                  <p:embed/>
                  <p:pic>
                    <p:nvPicPr>
                      <p:cNvPr id="1945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18757"/>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081669213"/>
              </p:ext>
            </p:extLst>
          </p:nvPr>
        </p:nvGraphicFramePr>
        <p:xfrm>
          <a:off x="2616234" y="4318757"/>
          <a:ext cx="1460500" cy="469900"/>
        </p:xfrm>
        <a:graphic>
          <a:graphicData uri="http://schemas.openxmlformats.org/presentationml/2006/ole">
            <mc:AlternateContent xmlns:mc="http://schemas.openxmlformats.org/markup-compatibility/2006">
              <mc:Choice xmlns:v="urn:schemas-microsoft-com:vml" Requires="v">
                <p:oleObj name="Equation" r:id="rId4" imgW="1460160" imgH="469800" progId="Equation.DSMT4">
                  <p:embed/>
                </p:oleObj>
              </mc:Choice>
              <mc:Fallback>
                <p:oleObj name="Equation" r:id="rId4" imgW="1460160" imgH="469800" progId="Equation.DSMT4">
                  <p:embed/>
                  <p:pic>
                    <p:nvPicPr>
                      <p:cNvPr id="1945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34" y="4318757"/>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352524162"/>
              </p:ext>
            </p:extLst>
          </p:nvPr>
        </p:nvGraphicFramePr>
        <p:xfrm>
          <a:off x="5083528" y="4029446"/>
          <a:ext cx="3376645" cy="1576644"/>
        </p:xfrm>
        <a:graphic>
          <a:graphicData uri="http://schemas.openxmlformats.org/presentationml/2006/ole">
            <mc:AlternateContent xmlns:mc="http://schemas.openxmlformats.org/markup-compatibility/2006">
              <mc:Choice xmlns:v="urn:schemas-microsoft-com:vml" Requires="v">
                <p:oleObj name="Equation" r:id="rId6" imgW="3263760" imgH="1523880" progId="Equation.DSMT4">
                  <p:embed/>
                </p:oleObj>
              </mc:Choice>
              <mc:Fallback>
                <p:oleObj name="Equation" r:id="rId6" imgW="3263760" imgH="1523880" progId="Equation.DSMT4">
                  <p:embed/>
                  <p:pic>
                    <p:nvPicPr>
                      <p:cNvPr id="19461" name="Object 5"/>
                      <p:cNvPicPr>
                        <a:picLocks noChangeAspect="1" noChangeArrowheads="1"/>
                      </p:cNvPicPr>
                      <p:nvPr/>
                    </p:nvPicPr>
                    <p:blipFill>
                      <a:blip r:embed="rId7"/>
                      <a:srcRect/>
                      <a:stretch>
                        <a:fillRect/>
                      </a:stretch>
                    </p:blipFill>
                    <p:spPr bwMode="auto">
                      <a:xfrm>
                        <a:off x="5083528" y="4029446"/>
                        <a:ext cx="3376645" cy="1576644"/>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228B1459-0D5A-7E94-8E6C-71575A21B73E}"/>
              </a:ext>
            </a:extLst>
          </p:cNvPr>
          <p:cNvPicPr>
            <a:picLocks noChangeAspect="1"/>
          </p:cNvPicPr>
          <p:nvPr/>
        </p:nvPicPr>
        <p:blipFill>
          <a:blip r:embed="rId8"/>
          <a:stretch>
            <a:fillRect/>
          </a:stretch>
        </p:blipFill>
        <p:spPr>
          <a:xfrm>
            <a:off x="5272334" y="1395562"/>
            <a:ext cx="3142892" cy="2387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a:t>
            </a:r>
          </a:p>
        </p:txBody>
      </p:sp>
      <p:sp>
        <p:nvSpPr>
          <p:cNvPr id="3" name="Content Placeholder 2"/>
          <p:cNvSpPr>
            <a:spLocks noGrp="1"/>
          </p:cNvSpPr>
          <p:nvPr>
            <p:ph idx="1"/>
          </p:nvPr>
        </p:nvSpPr>
        <p:spPr/>
        <p:txBody>
          <a:bodyPr/>
          <a:lstStyle/>
          <a:p>
            <a:r>
              <a:rPr lang="en-US" dirty="0"/>
              <a:t>In reading a detailed analysis of, say, national economic trends, you might run across a complicated‑sounding phrase like “the rate of growth is expected to decrease” or “the pace of increase picked up in the third quarter.” What do these statements actually mean?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Second Derivative Tools (cont.)</a:t>
            </a:r>
          </a:p>
        </p:txBody>
      </p:sp>
      <p:sp>
        <p:nvSpPr>
          <p:cNvPr id="3" name="Content Placeholder 2"/>
          <p:cNvSpPr>
            <a:spLocks noGrp="1"/>
          </p:cNvSpPr>
          <p:nvPr>
            <p:ph idx="1"/>
          </p:nvPr>
        </p:nvSpPr>
        <p:spPr/>
        <p:txBody>
          <a:bodyPr/>
          <a:lstStyle/>
          <a:p>
            <a:r>
              <a:rPr lang="en-US" dirty="0"/>
              <a:t>A careful study of such phrases shows that they are saying something about the rate of change of a rate of change—in other words, they refer to the second derivative of a quantity. Geometrically, they tell us whether the slopes of the tangent lines of a function are decreasing or increasing as we scan the graph from left to right. Figure 4a illustrates the first sort of situation and Figure 4b the second.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pic>
        <p:nvPicPr>
          <p:cNvPr id="83970" name="Picture 2"/>
          <p:cNvPicPr>
            <a:picLocks noChangeAspect="1" noChangeArrowheads="1"/>
          </p:cNvPicPr>
          <p:nvPr/>
        </p:nvPicPr>
        <p:blipFill>
          <a:blip r:embed="rId2" cstate="print"/>
          <a:srcRect/>
          <a:stretch>
            <a:fillRect/>
          </a:stretch>
        </p:blipFill>
        <p:spPr bwMode="auto">
          <a:xfrm>
            <a:off x="1097280" y="1219202"/>
            <a:ext cx="6949440" cy="3911834"/>
          </a:xfrm>
          <a:prstGeom prst="rect">
            <a:avLst/>
          </a:prstGeom>
          <a:noFill/>
          <a:ln w="9525">
            <a:noFill/>
            <a:miter lim="800000"/>
            <a:headEnd/>
            <a:tailEnd/>
          </a:ln>
        </p:spPr>
      </p:pic>
      <p:sp>
        <p:nvSpPr>
          <p:cNvPr id="5" name="Rectangle 4"/>
          <p:cNvSpPr/>
          <p:nvPr/>
        </p:nvSpPr>
        <p:spPr>
          <a:xfrm>
            <a:off x="533400" y="5105400"/>
            <a:ext cx="8138160" cy="954107"/>
          </a:xfrm>
          <a:prstGeom prst="rect">
            <a:avLst/>
          </a:prstGeom>
        </p:spPr>
        <p:txBody>
          <a:bodyPr>
            <a:spAutoFit/>
          </a:bodyPr>
          <a:lstStyle/>
          <a:p>
            <a:pPr algn="ctr"/>
            <a:r>
              <a:rPr lang="en-US" sz="2800" b="1" dirty="0"/>
              <a:t>Figure 4</a:t>
            </a:r>
            <a:r>
              <a:rPr lang="en-US" sz="2800" dirty="0"/>
              <a:t> Decreasing and Increasing Slopes of Tangent Lines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Concavity </a:t>
            </a:r>
          </a:p>
        </p:txBody>
      </p:sp>
      <p:sp>
        <p:nvSpPr>
          <p:cNvPr id="3" name="Content Placeholder 2"/>
          <p:cNvSpPr>
            <a:spLocks noGrp="1"/>
          </p:cNvSpPr>
          <p:nvPr>
            <p:ph idx="1"/>
          </p:nvPr>
        </p:nvSpPr>
        <p:spPr>
          <a:xfrm>
            <a:off x="457200" y="1280160"/>
            <a:ext cx="8229600" cy="2453640"/>
          </a:xfrm>
          <a:solidFill>
            <a:srgbClr val="FFFFCC"/>
          </a:solidFill>
          <a:ln w="28575">
            <a:solidFill>
              <a:schemeClr val="tx1"/>
            </a:solidFill>
          </a:ln>
        </p:spPr>
        <p:txBody>
          <a:bodyPr/>
          <a:lstStyle/>
          <a:p>
            <a:r>
              <a:rPr lang="en-US" dirty="0">
                <a:solidFill>
                  <a:schemeClr val="tx1"/>
                </a:solidFill>
              </a:rPr>
              <a:t>Given a differentiable function </a:t>
            </a:r>
            <a:r>
              <a:rPr lang="en-US" i="1" dirty="0">
                <a:solidFill>
                  <a:schemeClr val="tx1"/>
                </a:solidFill>
              </a:rPr>
              <a:t>f</a:t>
            </a:r>
            <a:r>
              <a:rPr lang="en-US" dirty="0">
                <a:solidFill>
                  <a:schemeClr val="tx1"/>
                </a:solidFill>
              </a:rPr>
              <a:t> on an interval </a:t>
            </a:r>
            <a:r>
              <a:rPr lang="en-US" i="1" dirty="0">
                <a:solidFill>
                  <a:schemeClr val="tx1"/>
                </a:solidFill>
              </a:rPr>
              <a:t>I</a:t>
            </a:r>
            <a:r>
              <a:rPr lang="en-US" dirty="0">
                <a:solidFill>
                  <a:schemeClr val="tx1"/>
                </a:solidFill>
              </a:rPr>
              <a:t>, we say </a:t>
            </a:r>
            <a:r>
              <a:rPr lang="en-US" i="1" dirty="0">
                <a:solidFill>
                  <a:schemeClr val="tx1"/>
                </a:solidFill>
              </a:rPr>
              <a:t>f</a:t>
            </a:r>
            <a:r>
              <a:rPr lang="en-US" dirty="0">
                <a:solidFill>
                  <a:schemeClr val="tx1"/>
                </a:solidFill>
              </a:rPr>
              <a:t> is </a:t>
            </a:r>
            <a:r>
              <a:rPr lang="en-US" b="1" dirty="0">
                <a:solidFill>
                  <a:srgbClr val="C00000"/>
                </a:solidFill>
              </a:rPr>
              <a:t>concave up </a:t>
            </a:r>
            <a:r>
              <a:rPr lang="en-US" dirty="0">
                <a:solidFill>
                  <a:schemeClr val="tx1"/>
                </a:solidFill>
              </a:rPr>
              <a:t>on </a:t>
            </a:r>
            <a:r>
              <a:rPr lang="en-US" i="1" dirty="0">
                <a:solidFill>
                  <a:schemeClr val="tx1"/>
                </a:solidFill>
              </a:rPr>
              <a:t>I</a:t>
            </a:r>
            <a:r>
              <a:rPr lang="en-US" dirty="0">
                <a:solidFill>
                  <a:schemeClr val="tx1"/>
                </a:solidFill>
              </a:rPr>
              <a:t> if      is an increasing function on the interval and</a:t>
            </a:r>
            <a:r>
              <a:rPr lang="en-US" b="1" dirty="0">
                <a:solidFill>
                  <a:schemeClr val="tx1"/>
                </a:solidFill>
              </a:rPr>
              <a:t> </a:t>
            </a:r>
            <a:r>
              <a:rPr lang="en-US" b="1" dirty="0">
                <a:solidFill>
                  <a:srgbClr val="C00000"/>
                </a:solidFill>
              </a:rPr>
              <a:t>concave down</a:t>
            </a:r>
            <a:r>
              <a:rPr lang="en-US" b="1" dirty="0">
                <a:solidFill>
                  <a:schemeClr val="tx1"/>
                </a:solidFill>
              </a:rPr>
              <a:t> </a:t>
            </a:r>
            <a:r>
              <a:rPr lang="en-US" dirty="0">
                <a:solidFill>
                  <a:schemeClr val="tx1"/>
                </a:solidFill>
              </a:rPr>
              <a:t>on </a:t>
            </a:r>
            <a:r>
              <a:rPr lang="en-US" i="1" dirty="0">
                <a:solidFill>
                  <a:schemeClr val="tx1"/>
                </a:solidFill>
              </a:rPr>
              <a:t>I</a:t>
            </a:r>
            <a:r>
              <a:rPr lang="en-US" dirty="0">
                <a:solidFill>
                  <a:schemeClr val="tx1"/>
                </a:solidFill>
              </a:rPr>
              <a:t> if      is a decreasing function on the interval.</a:t>
            </a:r>
          </a:p>
        </p:txBody>
      </p:sp>
      <p:graphicFrame>
        <p:nvGraphicFramePr>
          <p:cNvPr id="20482" name="Object 2"/>
          <p:cNvGraphicFramePr>
            <a:graphicFrameLocks noChangeAspect="1"/>
          </p:cNvGraphicFramePr>
          <p:nvPr>
            <p:extLst>
              <p:ext uri="{D42A27DB-BD31-4B8C-83A1-F6EECF244321}">
                <p14:modId xmlns:p14="http://schemas.microsoft.com/office/powerpoint/2010/main" val="1792571038"/>
              </p:ext>
            </p:extLst>
          </p:nvPr>
        </p:nvGraphicFramePr>
        <p:xfrm>
          <a:off x="3657600" y="1828800"/>
          <a:ext cx="330200" cy="393700"/>
        </p:xfrm>
        <a:graphic>
          <a:graphicData uri="http://schemas.openxmlformats.org/presentationml/2006/ole">
            <mc:AlternateContent xmlns:mc="http://schemas.openxmlformats.org/markup-compatibility/2006">
              <mc:Choice xmlns:v="urn:schemas-microsoft-com:vml" Requires="v">
                <p:oleObj name="Equation" r:id="rId2" imgW="330120" imgH="393480" progId="Equation.DSMT4">
                  <p:embed/>
                </p:oleObj>
              </mc:Choice>
              <mc:Fallback>
                <p:oleObj name="Equation" r:id="rId2" imgW="330120" imgH="393480" progId="Equation.DSMT4">
                  <p:embed/>
                  <p:pic>
                    <p:nvPicPr>
                      <p:cNvPr id="204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547851815"/>
              </p:ext>
            </p:extLst>
          </p:nvPr>
        </p:nvGraphicFramePr>
        <p:xfrm>
          <a:off x="5486400" y="2222500"/>
          <a:ext cx="330200" cy="393700"/>
        </p:xfrm>
        <a:graphic>
          <a:graphicData uri="http://schemas.openxmlformats.org/presentationml/2006/ole">
            <mc:AlternateContent xmlns:mc="http://schemas.openxmlformats.org/markup-compatibility/2006">
              <mc:Choice xmlns:v="urn:schemas-microsoft-com:vml" Requires="v">
                <p:oleObj name="Equation" r:id="rId4" imgW="330120" imgH="393480" progId="Equation.DSMT4">
                  <p:embed/>
                </p:oleObj>
              </mc:Choice>
              <mc:Fallback>
                <p:oleObj name="Equation" r:id="rId4" imgW="330120" imgH="393480" progId="Equation.DSMT4">
                  <p:embed/>
                  <p:pic>
                    <p:nvPicPr>
                      <p:cNvPr id="204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225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p:txBody>
          <a:bodyPr/>
          <a:lstStyle/>
          <a:p>
            <a:r>
              <a:rPr lang="en-US" dirty="0"/>
              <a:t>Equivalently, we could define a concave up function as one that lies above all of its tangent lines on an interval and a concave down function as one that lies below all of its tangent lines; note how the graphs in Figure 4 illustrate downward and upward concavity by either definition.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Theorem: Concavity Test</a:t>
            </a:r>
          </a:p>
        </p:txBody>
      </p:sp>
      <p:sp>
        <p:nvSpPr>
          <p:cNvPr id="5" name="Content Placeholder 2"/>
          <p:cNvSpPr>
            <a:spLocks noGrp="1"/>
          </p:cNvSpPr>
          <p:nvPr>
            <p:ph idx="1"/>
          </p:nvPr>
        </p:nvSpPr>
        <p:spPr>
          <a:xfrm>
            <a:off x="457200" y="1280160"/>
            <a:ext cx="8229600" cy="1988237"/>
          </a:xfrm>
          <a:solidFill>
            <a:srgbClr val="FFFFCC"/>
          </a:solidFill>
          <a:ln w="28575">
            <a:solidFill>
              <a:schemeClr val="tx1"/>
            </a:solidFill>
          </a:ln>
        </p:spPr>
        <p:txBody>
          <a:bodyPr>
            <a:spAutoFit/>
          </a:bodyPr>
          <a:lstStyle/>
          <a:p>
            <a:r>
              <a:rPr lang="en-US" dirty="0">
                <a:solidFill>
                  <a:schemeClr val="tx1"/>
                </a:solidFill>
              </a:rPr>
              <a:t>Assume </a:t>
            </a:r>
            <a:r>
              <a:rPr lang="en-US" i="1" dirty="0">
                <a:solidFill>
                  <a:schemeClr val="tx1"/>
                </a:solidFill>
              </a:rPr>
              <a:t>f</a:t>
            </a:r>
            <a:r>
              <a:rPr lang="en-US" dirty="0">
                <a:solidFill>
                  <a:schemeClr val="tx1"/>
                </a:solidFill>
              </a:rPr>
              <a:t> is twice differentiable at all points of an interval </a:t>
            </a:r>
            <a:r>
              <a:rPr lang="en-US" i="1" dirty="0">
                <a:solidFill>
                  <a:schemeClr val="tx1"/>
                </a:solidFill>
              </a:rPr>
              <a:t>I</a:t>
            </a:r>
            <a:r>
              <a:rPr lang="en-US" dirty="0">
                <a:solidFill>
                  <a:schemeClr val="tx1"/>
                </a:solidFill>
              </a:rPr>
              <a:t>. </a:t>
            </a:r>
          </a:p>
          <a:p>
            <a:r>
              <a:rPr lang="en-US" b="1" dirty="0">
                <a:solidFill>
                  <a:schemeClr val="tx1"/>
                </a:solidFill>
              </a:rPr>
              <a:t>1.</a:t>
            </a:r>
            <a:r>
              <a:rPr lang="en-US" dirty="0">
                <a:solidFill>
                  <a:schemeClr val="tx1"/>
                </a:solidFill>
              </a:rPr>
              <a:t>  If 		     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then </a:t>
            </a:r>
            <a:r>
              <a:rPr lang="en-US" i="1" dirty="0">
                <a:solidFill>
                  <a:schemeClr val="tx1"/>
                </a:solidFill>
              </a:rPr>
              <a:t>f</a:t>
            </a:r>
            <a:r>
              <a:rPr lang="en-US" dirty="0">
                <a:solidFill>
                  <a:schemeClr val="tx1"/>
                </a:solidFill>
              </a:rPr>
              <a:t> is concave up on </a:t>
            </a:r>
            <a:r>
              <a:rPr lang="en-US" i="1" dirty="0">
                <a:solidFill>
                  <a:schemeClr val="tx1"/>
                </a:solidFill>
              </a:rPr>
              <a:t>I</a:t>
            </a:r>
            <a:r>
              <a:rPr lang="en-US" dirty="0">
                <a:solidFill>
                  <a:schemeClr val="tx1"/>
                </a:solidFill>
              </a:rPr>
              <a:t>.</a:t>
            </a:r>
          </a:p>
          <a:p>
            <a:r>
              <a:rPr lang="en-US" b="1" dirty="0">
                <a:solidFill>
                  <a:schemeClr val="tx1"/>
                </a:solidFill>
              </a:rPr>
              <a:t>2.</a:t>
            </a:r>
            <a:r>
              <a:rPr lang="en-US" dirty="0">
                <a:solidFill>
                  <a:schemeClr val="tx1"/>
                </a:solidFill>
              </a:rPr>
              <a:t>  If 		     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then </a:t>
            </a:r>
            <a:r>
              <a:rPr lang="en-US" i="1" dirty="0">
                <a:solidFill>
                  <a:schemeClr val="tx1"/>
                </a:solidFill>
              </a:rPr>
              <a:t>f</a:t>
            </a:r>
            <a:r>
              <a:rPr lang="en-US" dirty="0">
                <a:solidFill>
                  <a:schemeClr val="tx1"/>
                </a:solidFill>
              </a:rPr>
              <a:t> is concave down on </a:t>
            </a:r>
            <a:r>
              <a:rPr lang="en-US" i="1" dirty="0">
                <a:solidFill>
                  <a:schemeClr val="tx1"/>
                </a:solidFill>
              </a:rPr>
              <a:t>I</a:t>
            </a:r>
            <a:r>
              <a:rPr lang="en-US" dirty="0">
                <a:solidFill>
                  <a:schemeClr val="tx1"/>
                </a:solidFill>
              </a:rPr>
              <a:t>.</a:t>
            </a:r>
          </a:p>
        </p:txBody>
      </p:sp>
      <p:graphicFrame>
        <p:nvGraphicFramePr>
          <p:cNvPr id="6" name="Object 4"/>
          <p:cNvGraphicFramePr>
            <a:graphicFrameLocks noChangeAspect="1"/>
          </p:cNvGraphicFramePr>
          <p:nvPr>
            <p:extLst>
              <p:ext uri="{D42A27DB-BD31-4B8C-83A1-F6EECF244321}">
                <p14:modId xmlns:p14="http://schemas.microsoft.com/office/powerpoint/2010/main" val="2706200479"/>
              </p:ext>
            </p:extLst>
          </p:nvPr>
        </p:nvGraphicFramePr>
        <p:xfrm>
          <a:off x="1265904" y="2267089"/>
          <a:ext cx="1371600" cy="469900"/>
        </p:xfrm>
        <a:graphic>
          <a:graphicData uri="http://schemas.openxmlformats.org/presentationml/2006/ole">
            <mc:AlternateContent xmlns:mc="http://schemas.openxmlformats.org/markup-compatibility/2006">
              <mc:Choice xmlns:v="urn:schemas-microsoft-com:vml" Requires="v">
                <p:oleObj name="Equation" r:id="rId2" imgW="1371600" imgH="469800" progId="Equation.DSMT4">
                  <p:embed/>
                </p:oleObj>
              </mc:Choice>
              <mc:Fallback>
                <p:oleObj name="Equation" r:id="rId2" imgW="1371600" imgH="469800" progId="Equation.DSMT4">
                  <p:embed/>
                  <p:pic>
                    <p:nvPicPr>
                      <p:cNvPr id="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904" y="2267089"/>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683387899"/>
              </p:ext>
            </p:extLst>
          </p:nvPr>
        </p:nvGraphicFramePr>
        <p:xfrm>
          <a:off x="1265904" y="2767743"/>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904" y="2767743"/>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Determining Intervals of Concavity</a:t>
            </a:r>
          </a:p>
        </p:txBody>
      </p:sp>
      <p:sp>
        <p:nvSpPr>
          <p:cNvPr id="3" name="Content Placeholder 2"/>
          <p:cNvSpPr>
            <a:spLocks noGrp="1"/>
          </p:cNvSpPr>
          <p:nvPr>
            <p:ph idx="1"/>
          </p:nvPr>
        </p:nvSpPr>
        <p:spPr/>
        <p:txBody>
          <a:bodyPr/>
          <a:lstStyle/>
          <a:p>
            <a:r>
              <a:rPr lang="en-US" dirty="0"/>
              <a:t>Determine the intervals of concavity of the function </a:t>
            </a:r>
          </a:p>
          <a:p>
            <a:endParaRPr lang="en-US" dirty="0"/>
          </a:p>
          <a:p>
            <a:r>
              <a:rPr lang="en-US" b="1" dirty="0"/>
              <a:t>Solution</a:t>
            </a:r>
          </a:p>
          <a:p>
            <a:r>
              <a:rPr lang="en-US" dirty="0"/>
              <a:t>We identified the intervals of monotonicity for this function in Example 1, and we will resume our study of </a:t>
            </a:r>
            <a:r>
              <a:rPr lang="en-US" i="1" dirty="0"/>
              <a:t>f</a:t>
            </a:r>
            <a:r>
              <a:rPr lang="en-US" dirty="0"/>
              <a:t> by determining its second derivative.</a:t>
            </a:r>
          </a:p>
        </p:txBody>
      </p:sp>
      <p:graphicFrame>
        <p:nvGraphicFramePr>
          <p:cNvPr id="22530" name="Object 2"/>
          <p:cNvGraphicFramePr>
            <a:graphicFrameLocks noChangeAspect="1"/>
          </p:cNvGraphicFramePr>
          <p:nvPr/>
        </p:nvGraphicFramePr>
        <p:xfrm>
          <a:off x="2622550" y="1905000"/>
          <a:ext cx="3898900" cy="482600"/>
        </p:xfrm>
        <a:graphic>
          <a:graphicData uri="http://schemas.openxmlformats.org/presentationml/2006/ole">
            <mc:AlternateContent xmlns:mc="http://schemas.openxmlformats.org/markup-compatibility/2006">
              <mc:Choice xmlns:v="urn:schemas-microsoft-com:vml" Requires="v">
                <p:oleObj name="Equation" r:id="rId2" imgW="3898800" imgH="482400" progId="Equation.DSMT4">
                  <p:embed/>
                </p:oleObj>
              </mc:Choice>
              <mc:Fallback>
                <p:oleObj name="Equation" r:id="rId2" imgW="3898800" imgH="482400" progId="Equation.DSMT4">
                  <p:embed/>
                  <p:pic>
                    <p:nvPicPr>
                      <p:cNvPr id="225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905000"/>
                        <a:ext cx="389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2209800" y="4318000"/>
          <a:ext cx="3632200" cy="482600"/>
        </p:xfrm>
        <a:graphic>
          <a:graphicData uri="http://schemas.openxmlformats.org/presentationml/2006/ole">
            <mc:AlternateContent xmlns:mc="http://schemas.openxmlformats.org/markup-compatibility/2006">
              <mc:Choice xmlns:v="urn:schemas-microsoft-com:vml" Requires="v">
                <p:oleObj name="Equation" r:id="rId4" imgW="3632040" imgH="482400" progId="Equation.DSMT4">
                  <p:embed/>
                </p:oleObj>
              </mc:Choice>
              <mc:Fallback>
                <p:oleObj name="Equation" r:id="rId4" imgW="3632040" imgH="482400" progId="Equation.DSMT4">
                  <p:embed/>
                  <p:pic>
                    <p:nvPicPr>
                      <p:cNvPr id="225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318000"/>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133600" y="4896556"/>
          <a:ext cx="3403600" cy="482600"/>
        </p:xfrm>
        <a:graphic>
          <a:graphicData uri="http://schemas.openxmlformats.org/presentationml/2006/ole">
            <mc:AlternateContent xmlns:mc="http://schemas.openxmlformats.org/markup-compatibility/2006">
              <mc:Choice xmlns:v="urn:schemas-microsoft-com:vml" Requires="v">
                <p:oleObj name="Equation" r:id="rId6" imgW="3403440" imgH="482400" progId="Equation.DSMT4">
                  <p:embed/>
                </p:oleObj>
              </mc:Choice>
              <mc:Fallback>
                <p:oleObj name="Equation" r:id="rId6" imgW="3403440" imgH="482400" progId="Equation.DSMT4">
                  <p:embed/>
                  <p:pic>
                    <p:nvPicPr>
                      <p:cNvPr id="225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896556"/>
                        <a:ext cx="340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5638800" y="4846820"/>
          <a:ext cx="2552700" cy="571500"/>
        </p:xfrm>
        <a:graphic>
          <a:graphicData uri="http://schemas.openxmlformats.org/presentationml/2006/ole">
            <mc:AlternateContent xmlns:mc="http://schemas.openxmlformats.org/markup-compatibility/2006">
              <mc:Choice xmlns:v="urn:schemas-microsoft-com:vml" Requires="v">
                <p:oleObj name="Equation" r:id="rId8" imgW="2552400" imgH="571320" progId="Equation.DSMT4">
                  <p:embed/>
                </p:oleObj>
              </mc:Choice>
              <mc:Fallback>
                <p:oleObj name="Equation" r:id="rId8" imgW="2552400" imgH="571320" progId="Equation.DSMT4">
                  <p:embed/>
                  <p:pic>
                    <p:nvPicPr>
                      <p:cNvPr id="225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846820"/>
                        <a:ext cx="2552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Monotonicity Test</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r>
              <a:rPr lang="en-US" dirty="0">
                <a:solidFill>
                  <a:schemeClr val="tx1"/>
                </a:solidFill>
              </a:rPr>
              <a:t>Assume </a:t>
            </a:r>
            <a:r>
              <a:rPr lang="en-US" i="1" dirty="0">
                <a:solidFill>
                  <a:schemeClr val="tx1"/>
                </a:solidFill>
              </a:rPr>
              <a:t>f</a:t>
            </a:r>
            <a:r>
              <a:rPr lang="en-US" dirty="0">
                <a:solidFill>
                  <a:schemeClr val="tx1"/>
                </a:solidFill>
              </a:rPr>
              <a:t> is differentiable at all points of an interval </a:t>
            </a:r>
            <a:r>
              <a:rPr lang="en-US" i="1" dirty="0">
                <a:solidFill>
                  <a:schemeClr val="tx1"/>
                </a:solidFill>
              </a:rPr>
              <a:t>I</a:t>
            </a:r>
            <a:r>
              <a:rPr lang="en-US" dirty="0">
                <a:solidFill>
                  <a:schemeClr val="tx1"/>
                </a:solidFill>
              </a:rPr>
              <a:t>.</a:t>
            </a:r>
          </a:p>
          <a:p>
            <a:pPr>
              <a:tabLst>
                <a:tab pos="463550" algn="l"/>
              </a:tabLst>
            </a:pPr>
            <a:r>
              <a:rPr lang="en-US" b="1" dirty="0">
                <a:solidFill>
                  <a:schemeClr val="tx1"/>
                </a:solidFill>
              </a:rPr>
              <a:t>1.	</a:t>
            </a:r>
            <a:r>
              <a:rPr lang="en-US" dirty="0">
                <a:solidFill>
                  <a:schemeClr val="tx1"/>
                </a:solidFill>
              </a:rPr>
              <a:t>If   		    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then </a:t>
            </a:r>
            <a:r>
              <a:rPr lang="en-US" i="1" dirty="0">
                <a:solidFill>
                  <a:schemeClr val="tx1"/>
                </a:solidFill>
              </a:rPr>
              <a:t>f</a:t>
            </a:r>
            <a:r>
              <a:rPr lang="en-US" dirty="0">
                <a:solidFill>
                  <a:schemeClr val="tx1"/>
                </a:solidFill>
              </a:rPr>
              <a:t> is strictly increasing 	on </a:t>
            </a:r>
            <a:r>
              <a:rPr lang="en-US" i="1" dirty="0">
                <a:solidFill>
                  <a:schemeClr val="tx1"/>
                </a:solidFill>
              </a:rPr>
              <a:t>I</a:t>
            </a:r>
            <a:r>
              <a:rPr lang="en-US" dirty="0">
                <a:solidFill>
                  <a:schemeClr val="tx1"/>
                </a:solidFill>
              </a:rPr>
              <a:t>.</a:t>
            </a:r>
          </a:p>
          <a:p>
            <a:pPr>
              <a:spcBef>
                <a:spcPts val="0"/>
              </a:spcBef>
              <a:tabLst>
                <a:tab pos="463550" algn="l"/>
              </a:tabLst>
            </a:pPr>
            <a:r>
              <a:rPr lang="en-US" b="1" dirty="0">
                <a:solidFill>
                  <a:schemeClr val="tx1"/>
                </a:solidFill>
              </a:rPr>
              <a:t>2.	</a:t>
            </a:r>
            <a:r>
              <a:rPr lang="en-US" dirty="0">
                <a:solidFill>
                  <a:schemeClr val="tx1"/>
                </a:solidFill>
              </a:rPr>
              <a:t>If 		    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then </a:t>
            </a:r>
            <a:r>
              <a:rPr lang="en-US" i="1" dirty="0">
                <a:solidFill>
                  <a:schemeClr val="tx1"/>
                </a:solidFill>
              </a:rPr>
              <a:t>f</a:t>
            </a:r>
            <a:r>
              <a:rPr lang="en-US" dirty="0">
                <a:solidFill>
                  <a:schemeClr val="tx1"/>
                </a:solidFill>
              </a:rPr>
              <a:t> is strictly decreasing 	on </a:t>
            </a:r>
            <a:r>
              <a:rPr lang="en-US" i="1" dirty="0">
                <a:solidFill>
                  <a:schemeClr val="tx1"/>
                </a:solidFill>
              </a:rPr>
              <a:t>I</a:t>
            </a:r>
            <a:r>
              <a:rPr lang="en-US" dirty="0">
                <a:solidFill>
                  <a:schemeClr val="tx1"/>
                </a:solidFill>
              </a:rPr>
              <a:t>.</a:t>
            </a:r>
          </a:p>
          <a:p>
            <a:pPr>
              <a:spcBef>
                <a:spcPts val="0"/>
              </a:spcBef>
            </a:pPr>
            <a:r>
              <a:rPr lang="en-US" dirty="0">
                <a:solidFill>
                  <a:schemeClr val="tx1"/>
                </a:solidFill>
              </a:rPr>
              <a:t>In other words, if 	   is either entirely positive or entirely negative on </a:t>
            </a:r>
            <a:r>
              <a:rPr lang="en-US" i="1" dirty="0">
                <a:solidFill>
                  <a:schemeClr val="tx1"/>
                </a:solidFill>
              </a:rPr>
              <a:t>I</a:t>
            </a:r>
            <a:r>
              <a:rPr lang="en-US" dirty="0">
                <a:solidFill>
                  <a:schemeClr val="tx1"/>
                </a:solidFill>
              </a:rPr>
              <a:t>, then </a:t>
            </a:r>
            <a:r>
              <a:rPr lang="en-US" i="1" dirty="0">
                <a:solidFill>
                  <a:schemeClr val="tx1"/>
                </a:solidFill>
              </a:rPr>
              <a:t>f</a:t>
            </a:r>
            <a:r>
              <a:rPr lang="en-US" dirty="0">
                <a:solidFill>
                  <a:schemeClr val="tx1"/>
                </a:solidFill>
              </a:rPr>
              <a:t> is strictly monotonic on </a:t>
            </a:r>
            <a:r>
              <a:rPr lang="en-US" i="1" dirty="0">
                <a:solidFill>
                  <a:schemeClr val="tx1"/>
                </a:solidFill>
              </a:rPr>
              <a:t>I</a:t>
            </a:r>
            <a:r>
              <a:rPr lang="en-US" dirty="0">
                <a:solidFill>
                  <a:schemeClr val="tx1"/>
                </a:solidFill>
              </a:rPr>
              <a:t>. (Note that </a:t>
            </a:r>
            <a:r>
              <a:rPr lang="en-US" i="1" dirty="0">
                <a:solidFill>
                  <a:schemeClr val="tx1"/>
                </a:solidFill>
              </a:rPr>
              <a:t>I</a:t>
            </a:r>
            <a:r>
              <a:rPr lang="en-US" dirty="0">
                <a:solidFill>
                  <a:schemeClr val="tx1"/>
                </a:solidFill>
              </a:rPr>
              <a:t> may be an unbounded interval.)</a:t>
            </a:r>
          </a:p>
        </p:txBody>
      </p:sp>
      <p:graphicFrame>
        <p:nvGraphicFramePr>
          <p:cNvPr id="1026" name="Object 2"/>
          <p:cNvGraphicFramePr>
            <a:graphicFrameLocks noChangeAspect="1"/>
          </p:cNvGraphicFramePr>
          <p:nvPr>
            <p:extLst>
              <p:ext uri="{D42A27DB-BD31-4B8C-83A1-F6EECF244321}">
                <p14:modId xmlns:p14="http://schemas.microsoft.com/office/powerpoint/2010/main" val="180273744"/>
              </p:ext>
            </p:extLst>
          </p:nvPr>
        </p:nvGraphicFramePr>
        <p:xfrm>
          <a:off x="1299771" y="1828800"/>
          <a:ext cx="1295400" cy="469900"/>
        </p:xfrm>
        <a:graphic>
          <a:graphicData uri="http://schemas.openxmlformats.org/presentationml/2006/ole">
            <mc:AlternateContent xmlns:mc="http://schemas.openxmlformats.org/markup-compatibility/2006">
              <mc:Choice xmlns:v="urn:schemas-microsoft-com:vml" Requires="v">
                <p:oleObj name="Equation" r:id="rId2" imgW="1295280" imgH="469800" progId="Equation.DSMT4">
                  <p:embed/>
                </p:oleObj>
              </mc:Choice>
              <mc:Fallback>
                <p:oleObj name="Equation" r:id="rId2" imgW="1295280" imgH="469800" progId="Equation.DSMT4">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771" y="18288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4123252244"/>
              </p:ext>
            </p:extLst>
          </p:nvPr>
        </p:nvGraphicFramePr>
        <p:xfrm>
          <a:off x="1299771" y="2667000"/>
          <a:ext cx="1295400" cy="469900"/>
        </p:xfrm>
        <a:graphic>
          <a:graphicData uri="http://schemas.openxmlformats.org/presentationml/2006/ole">
            <mc:AlternateContent xmlns:mc="http://schemas.openxmlformats.org/markup-compatibility/2006">
              <mc:Choice xmlns:v="urn:schemas-microsoft-com:vml" Requires="v">
                <p:oleObj name="Equation" r:id="rId4" imgW="1295280" imgH="469800" progId="Equation.DSMT4">
                  <p:embed/>
                </p:oleObj>
              </mc:Choice>
              <mc:Fallback>
                <p:oleObj name="Equation" r:id="rId4" imgW="1295280" imgH="469800" progId="Equation.DSMT4">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771" y="26670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1696266226"/>
              </p:ext>
            </p:extLst>
          </p:nvPr>
        </p:nvGraphicFramePr>
        <p:xfrm>
          <a:off x="3124200" y="3581400"/>
          <a:ext cx="304800" cy="393700"/>
        </p:xfrm>
        <a:graphic>
          <a:graphicData uri="http://schemas.openxmlformats.org/presentationml/2006/ole">
            <mc:AlternateContent xmlns:mc="http://schemas.openxmlformats.org/markup-compatibility/2006">
              <mc:Choice xmlns:v="urn:schemas-microsoft-com:vml" Requires="v">
                <p:oleObj name="Equation" r:id="rId6" imgW="304560" imgH="393480" progId="Equation.DSMT4">
                  <p:embed/>
                </p:oleObj>
              </mc:Choice>
              <mc:Fallback>
                <p:oleObj name="Equation" r:id="rId6" imgW="304560" imgH="393480" progId="Equation.DSMT4">
                  <p:embed/>
                  <p:pic>
                    <p:nvPicPr>
                      <p:cNvPr id="1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5814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Determining Intervals of Concavity (cont.)</a:t>
            </a:r>
          </a:p>
        </p:txBody>
      </p:sp>
      <p:sp>
        <p:nvSpPr>
          <p:cNvPr id="3" name="Content Placeholder 2"/>
          <p:cNvSpPr>
            <a:spLocks noGrp="1"/>
          </p:cNvSpPr>
          <p:nvPr>
            <p:ph idx="1"/>
          </p:nvPr>
        </p:nvSpPr>
        <p:spPr/>
        <p:txBody>
          <a:bodyPr/>
          <a:lstStyle/>
          <a:p>
            <a:r>
              <a:rPr lang="en-US" dirty="0"/>
              <a:t>Using the quadratic formula to solve the equation	</a:t>
            </a:r>
          </a:p>
          <a:p>
            <a:r>
              <a:rPr lang="en-US" dirty="0"/>
              <a:t>	        yields the two solutions of 			 or </a:t>
            </a:r>
          </a:p>
          <a:p>
            <a:r>
              <a:rPr lang="en-US" dirty="0"/>
              <a:t>approximately </a:t>
            </a:r>
            <a:r>
              <a:rPr lang="en-US" dirty="0">
                <a:latin typeface="Symbol" pitchFamily="18" charset="2"/>
              </a:rPr>
              <a:t>-</a:t>
            </a:r>
            <a:r>
              <a:rPr lang="en-US" dirty="0"/>
              <a:t>1.22 and 0.55. Since these are the only two points where       is 0, we would expect (and Figure 5 would lead us to believe) that       will be either consistently positive or consistently negative on each of the three intervals defined by the two points. We proceed then to make a table to determine the sign of   on each interval.</a:t>
            </a:r>
          </a:p>
        </p:txBody>
      </p:sp>
      <p:graphicFrame>
        <p:nvGraphicFramePr>
          <p:cNvPr id="23554" name="Object 2"/>
          <p:cNvGraphicFramePr>
            <a:graphicFrameLocks noChangeAspect="1"/>
          </p:cNvGraphicFramePr>
          <p:nvPr/>
        </p:nvGraphicFramePr>
        <p:xfrm>
          <a:off x="548640" y="1838678"/>
          <a:ext cx="1384300" cy="469900"/>
        </p:xfrm>
        <a:graphic>
          <a:graphicData uri="http://schemas.openxmlformats.org/presentationml/2006/ole">
            <mc:AlternateContent xmlns:mc="http://schemas.openxmlformats.org/markup-compatibility/2006">
              <mc:Choice xmlns:v="urn:schemas-microsoft-com:vml" Requires="v">
                <p:oleObj name="Equation" r:id="rId2" imgW="1384200" imgH="469800" progId="Equation.DSMT4">
                  <p:embed/>
                </p:oleObj>
              </mc:Choice>
              <mc:Fallback>
                <p:oleObj name="Equation" r:id="rId2" imgW="1384200" imgH="469800" progId="Equation.DSMT4">
                  <p:embed/>
                  <p:pic>
                    <p:nvPicPr>
                      <p:cNvPr id="235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38678"/>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5969000" y="1762478"/>
          <a:ext cx="1879600" cy="622300"/>
        </p:xfrm>
        <a:graphic>
          <a:graphicData uri="http://schemas.openxmlformats.org/presentationml/2006/ole">
            <mc:AlternateContent xmlns:mc="http://schemas.openxmlformats.org/markup-compatibility/2006">
              <mc:Choice xmlns:v="urn:schemas-microsoft-com:vml" Requires="v">
                <p:oleObj name="Equation" r:id="rId4" imgW="1879560" imgH="622080" progId="Equation.DSMT4">
                  <p:embed/>
                </p:oleObj>
              </mc:Choice>
              <mc:Fallback>
                <p:oleObj name="Equation" r:id="rId4" imgW="1879560" imgH="622080" progId="Equation.DSMT4">
                  <p:embed/>
                  <p:pic>
                    <p:nvPicPr>
                      <p:cNvPr id="23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1762478"/>
                        <a:ext cx="1879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3175000" y="2806700"/>
          <a:ext cx="406400" cy="393700"/>
        </p:xfrm>
        <a:graphic>
          <a:graphicData uri="http://schemas.openxmlformats.org/presentationml/2006/ole">
            <mc:AlternateContent xmlns:mc="http://schemas.openxmlformats.org/markup-compatibility/2006">
              <mc:Choice xmlns:v="urn:schemas-microsoft-com:vml" Requires="v">
                <p:oleObj name="Equation" r:id="rId6" imgW="406080" imgH="393480" progId="Equation.DSMT4">
                  <p:embed/>
                </p:oleObj>
              </mc:Choice>
              <mc:Fallback>
                <p:oleObj name="Equation" r:id="rId6" imgW="406080" imgH="393480" progId="Equation.DSMT4">
                  <p:embed/>
                  <p:pic>
                    <p:nvPicPr>
                      <p:cNvPr id="235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28067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5187244" y="3263900"/>
          <a:ext cx="406400" cy="393700"/>
        </p:xfrm>
        <a:graphic>
          <a:graphicData uri="http://schemas.openxmlformats.org/presentationml/2006/ole">
            <mc:AlternateContent xmlns:mc="http://schemas.openxmlformats.org/markup-compatibility/2006">
              <mc:Choice xmlns:v="urn:schemas-microsoft-com:vml" Requires="v">
                <p:oleObj name="Equation" r:id="rId8" imgW="406080" imgH="393480" progId="Equation.DSMT4">
                  <p:embed/>
                </p:oleObj>
              </mc:Choice>
              <mc:Fallback>
                <p:oleObj name="Equation" r:id="rId8" imgW="406080" imgH="393480" progId="Equation.DSMT4">
                  <p:embed/>
                  <p:pic>
                    <p:nvPicPr>
                      <p:cNvPr id="2355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7244" y="32639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8390467" y="4518378"/>
          <a:ext cx="406400" cy="393700"/>
        </p:xfrm>
        <a:graphic>
          <a:graphicData uri="http://schemas.openxmlformats.org/presentationml/2006/ole">
            <mc:AlternateContent xmlns:mc="http://schemas.openxmlformats.org/markup-compatibility/2006">
              <mc:Choice xmlns:v="urn:schemas-microsoft-com:vml" Requires="v">
                <p:oleObj name="Equation" r:id="rId10" imgW="406080" imgH="393480" progId="Equation.DSMT4">
                  <p:embed/>
                </p:oleObj>
              </mc:Choice>
              <mc:Fallback>
                <p:oleObj name="Equation" r:id="rId10" imgW="406080" imgH="393480" progId="Equation.DSMT4">
                  <p:embed/>
                  <p:pic>
                    <p:nvPicPr>
                      <p:cNvPr id="2355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0467" y="4518378"/>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Determining Intervals of Concavity (cont.)</a:t>
            </a:r>
          </a:p>
        </p:txBody>
      </p:sp>
      <p:graphicFrame>
        <p:nvGraphicFramePr>
          <p:cNvPr id="4" name="Content Placeholder 3"/>
          <p:cNvGraphicFramePr>
            <a:graphicFrameLocks/>
          </p:cNvGraphicFramePr>
          <p:nvPr/>
        </p:nvGraphicFramePr>
        <p:xfrm>
          <a:off x="457200" y="1279525"/>
          <a:ext cx="8138160" cy="3108960"/>
        </p:xfrm>
        <a:graphic>
          <a:graphicData uri="http://schemas.openxmlformats.org/drawingml/2006/table">
            <a:tbl>
              <a:tblPr firstCol="1" bandRow="1">
                <a:tableStyleId>{5C22544A-7EE6-4342-B048-85BDC9FD1C3A}</a:tableStyleId>
              </a:tblPr>
              <a:tblGrid>
                <a:gridCol w="228600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914400">
                <a:tc>
                  <a:txBody>
                    <a:bodyPr/>
                    <a:lstStyle/>
                    <a:p>
                      <a:pPr algn="l"/>
                      <a:r>
                        <a:rPr lang="en-US" sz="2200" b="1" dirty="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0"/>
                  </a:ext>
                </a:extLst>
              </a:tr>
              <a:tr h="731520">
                <a:tc>
                  <a:txBody>
                    <a:bodyPr/>
                    <a:lstStyle/>
                    <a:p>
                      <a:pPr algn="l"/>
                      <a:r>
                        <a:rPr lang="en-US" sz="2200" b="1" i="1" dirty="0">
                          <a:solidFill>
                            <a:schemeClr val="bg1"/>
                          </a:solidFill>
                        </a:rPr>
                        <a:t>   </a:t>
                      </a:r>
                      <a:r>
                        <a:rPr lang="en-US" sz="2200" b="1" dirty="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1"/>
                  </a:ext>
                </a:extLst>
              </a:tr>
              <a:tr h="731520">
                <a:tc>
                  <a:txBody>
                    <a:bodyPr/>
                    <a:lstStyle/>
                    <a:p>
                      <a:pPr algn="l"/>
                      <a:r>
                        <a:rPr lang="en-US" sz="2200" b="1" dirty="0">
                          <a:solidFill>
                            <a:schemeClr val="bg1"/>
                          </a:solidFill>
                        </a:rPr>
                        <a:t>Sign of </a:t>
                      </a:r>
                      <a:endParaRPr lang="en-US" sz="2200" dirty="0">
                        <a:solidFill>
                          <a:schemeClr val="bg1"/>
                        </a:solidFill>
                      </a:endParaRPr>
                    </a:p>
                  </a:txBody>
                  <a:tcPr anchor="ctr"/>
                </a:tc>
                <a:tc>
                  <a:txBody>
                    <a:bodyPr/>
                    <a:lstStyle/>
                    <a:p>
                      <a:pPr algn="ctr"/>
                      <a:r>
                        <a:rPr lang="en-US" sz="2200" dirty="0">
                          <a:solidFill>
                            <a:schemeClr val="tx1"/>
                          </a:solidFill>
                          <a:latin typeface="Symbol" pitchFamily="18" charset="2"/>
                        </a:rPr>
                        <a:t>+</a:t>
                      </a: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a:solidFill>
                            <a:schemeClr val="tx1"/>
                          </a:solidFill>
                          <a:latin typeface="Symbol" pitchFamily="18" charset="2"/>
                        </a:rPr>
                        <a:t>+</a:t>
                      </a:r>
                    </a:p>
                  </a:txBody>
                  <a:tcPr anchor="ctr"/>
                </a:tc>
                <a:extLst>
                  <a:ext uri="{0D108BD9-81ED-4DB2-BD59-A6C34878D82A}">
                    <a16:rowId xmlns:a16="http://schemas.microsoft.com/office/drawing/2014/main" val="10002"/>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Concavity </a:t>
                      </a:r>
                      <a:r>
                        <a:rPr lang="en-US" sz="2200" b="1" dirty="0">
                          <a:solidFill>
                            <a:schemeClr val="bg1"/>
                          </a:solidFill>
                        </a:rPr>
                        <a:t> of </a:t>
                      </a:r>
                      <a:r>
                        <a:rPr lang="en-US" sz="2200" b="1" i="1" dirty="0">
                          <a:solidFill>
                            <a:schemeClr val="bg1"/>
                          </a:solidFill>
                        </a:rPr>
                        <a:t>f</a:t>
                      </a:r>
                      <a:endParaRPr lang="en-US" sz="2200" dirty="0">
                        <a:solidFill>
                          <a:schemeClr val="bg1"/>
                        </a:solidFill>
                      </a:endParaRPr>
                    </a:p>
                  </a:txBody>
                  <a:tcPr anchor="ctr"/>
                </a:tc>
                <a:tc>
                  <a:txBody>
                    <a:bodyPr/>
                    <a:lstStyle/>
                    <a:p>
                      <a:pPr algn="ctr"/>
                      <a:r>
                        <a:rPr lang="en-US" sz="2200" kern="1200" baseline="0" dirty="0">
                          <a:solidFill>
                            <a:schemeClr val="dk1"/>
                          </a:solidFill>
                          <a:latin typeface="+mn-lt"/>
                          <a:ea typeface="+mn-ea"/>
                          <a:cs typeface="+mn-cs"/>
                        </a:rPr>
                        <a:t>Concave up</a:t>
                      </a:r>
                    </a:p>
                  </a:txBody>
                  <a:tcPr anchor="ctr"/>
                </a:tc>
                <a:tc>
                  <a:txBody>
                    <a:bodyPr/>
                    <a:lstStyle/>
                    <a:p>
                      <a:pPr algn="ctr"/>
                      <a:r>
                        <a:rPr lang="en-US" sz="2200" kern="1200" baseline="0" dirty="0">
                          <a:solidFill>
                            <a:schemeClr val="dk1"/>
                          </a:solidFill>
                          <a:latin typeface="+mn-lt"/>
                          <a:ea typeface="+mn-ea"/>
                          <a:cs typeface="+mn-cs"/>
                        </a:rPr>
                        <a:t>Concave down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a:solidFill>
                            <a:schemeClr val="dk1"/>
                          </a:solidFill>
                          <a:latin typeface="+mn-lt"/>
                          <a:ea typeface="+mn-ea"/>
                          <a:cs typeface="+mn-cs"/>
                        </a:rPr>
                        <a:t>Concave up</a:t>
                      </a:r>
                    </a:p>
                  </a:txBody>
                  <a:tcPr anchor="ctr"/>
                </a:tc>
                <a:extLst>
                  <a:ext uri="{0D108BD9-81ED-4DB2-BD59-A6C34878D82A}">
                    <a16:rowId xmlns:a16="http://schemas.microsoft.com/office/drawing/2014/main" val="10003"/>
                  </a:ext>
                </a:extLst>
              </a:tr>
            </a:tbl>
          </a:graphicData>
        </a:graphic>
      </p:graphicFrame>
      <p:graphicFrame>
        <p:nvGraphicFramePr>
          <p:cNvPr id="49162" name="Object 10"/>
          <p:cNvGraphicFramePr>
            <a:graphicFrameLocks noChangeAspect="1"/>
          </p:cNvGraphicFramePr>
          <p:nvPr/>
        </p:nvGraphicFramePr>
        <p:xfrm>
          <a:off x="486696" y="2413000"/>
          <a:ext cx="292100" cy="330200"/>
        </p:xfrm>
        <a:graphic>
          <a:graphicData uri="http://schemas.openxmlformats.org/presentationml/2006/ole">
            <mc:AlternateContent xmlns:mc="http://schemas.openxmlformats.org/markup-compatibility/2006">
              <mc:Choice xmlns:v="urn:schemas-microsoft-com:vml" Requires="v">
                <p:oleObj name="Equation" r:id="rId2" imgW="291960" imgH="330120" progId="Equation.DSMT4">
                  <p:embed/>
                </p:oleObj>
              </mc:Choice>
              <mc:Fallback>
                <p:oleObj name="Equation" r:id="rId2" imgW="291960" imgH="330120" progId="Equation.DSMT4">
                  <p:embed/>
                  <p:pic>
                    <p:nvPicPr>
                      <p:cNvPr id="49162"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96" y="2413000"/>
                        <a:ext cx="292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4" name="Object 12"/>
          <p:cNvGraphicFramePr>
            <a:graphicFrameLocks noChangeAspect="1"/>
          </p:cNvGraphicFramePr>
          <p:nvPr/>
        </p:nvGraphicFramePr>
        <p:xfrm>
          <a:off x="2868152" y="1371600"/>
          <a:ext cx="1536700" cy="812800"/>
        </p:xfrm>
        <a:graphic>
          <a:graphicData uri="http://schemas.openxmlformats.org/presentationml/2006/ole">
            <mc:AlternateContent xmlns:mc="http://schemas.openxmlformats.org/markup-compatibility/2006">
              <mc:Choice xmlns:v="urn:schemas-microsoft-com:vml" Requires="v">
                <p:oleObj name="Equation" r:id="rId4" imgW="1536480" imgH="812520" progId="Equation.DSMT4">
                  <p:embed/>
                </p:oleObj>
              </mc:Choice>
              <mc:Fallback>
                <p:oleObj name="Equation" r:id="rId4" imgW="1536480" imgH="812520" progId="Equation.DSMT4">
                  <p:embed/>
                  <p:pic>
                    <p:nvPicPr>
                      <p:cNvPr id="4916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152" y="1371600"/>
                        <a:ext cx="1536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5" name="Object 13"/>
          <p:cNvGraphicFramePr>
            <a:graphicFrameLocks noChangeAspect="1"/>
          </p:cNvGraphicFramePr>
          <p:nvPr/>
        </p:nvGraphicFramePr>
        <p:xfrm>
          <a:off x="4640008" y="1382458"/>
          <a:ext cx="2082800" cy="812800"/>
        </p:xfrm>
        <a:graphic>
          <a:graphicData uri="http://schemas.openxmlformats.org/presentationml/2006/ole">
            <mc:AlternateContent xmlns:mc="http://schemas.openxmlformats.org/markup-compatibility/2006">
              <mc:Choice xmlns:v="urn:schemas-microsoft-com:vml" Requires="v">
                <p:oleObj name="Equation" r:id="rId6" imgW="2082600" imgH="812520" progId="Equation.DSMT4">
                  <p:embed/>
                </p:oleObj>
              </mc:Choice>
              <mc:Fallback>
                <p:oleObj name="Equation" r:id="rId6" imgW="2082600" imgH="812520" progId="Equation.DSMT4">
                  <p:embed/>
                  <p:pic>
                    <p:nvPicPr>
                      <p:cNvPr id="49165"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0008" y="1382458"/>
                        <a:ext cx="2082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6" name="Object 14"/>
          <p:cNvGraphicFramePr>
            <a:graphicFrameLocks noChangeAspect="1"/>
          </p:cNvGraphicFramePr>
          <p:nvPr/>
        </p:nvGraphicFramePr>
        <p:xfrm>
          <a:off x="7035800" y="1411954"/>
          <a:ext cx="1422400" cy="812800"/>
        </p:xfrm>
        <a:graphic>
          <a:graphicData uri="http://schemas.openxmlformats.org/presentationml/2006/ole">
            <mc:AlternateContent xmlns:mc="http://schemas.openxmlformats.org/markup-compatibility/2006">
              <mc:Choice xmlns:v="urn:schemas-microsoft-com:vml" Requires="v">
                <p:oleObj name="Equation" r:id="rId8" imgW="1422360" imgH="812520" progId="Equation.DSMT4">
                  <p:embed/>
                </p:oleObj>
              </mc:Choice>
              <mc:Fallback>
                <p:oleObj name="Equation" r:id="rId8" imgW="1422360" imgH="812520" progId="Equation.DSMT4">
                  <p:embed/>
                  <p:pic>
                    <p:nvPicPr>
                      <p:cNvPr id="49166"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5800" y="1411954"/>
                        <a:ext cx="1422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7" name="Object 15"/>
          <p:cNvGraphicFramePr>
            <a:graphicFrameLocks noChangeAspect="1"/>
          </p:cNvGraphicFramePr>
          <p:nvPr/>
        </p:nvGraphicFramePr>
        <p:xfrm>
          <a:off x="2984500" y="2393744"/>
          <a:ext cx="1358900" cy="393700"/>
        </p:xfrm>
        <a:graphic>
          <a:graphicData uri="http://schemas.openxmlformats.org/presentationml/2006/ole">
            <mc:AlternateContent xmlns:mc="http://schemas.openxmlformats.org/markup-compatibility/2006">
              <mc:Choice xmlns:v="urn:schemas-microsoft-com:vml" Requires="v">
                <p:oleObj name="Equation" r:id="rId10" imgW="1358640" imgH="393480" progId="Equation.DSMT4">
                  <p:embed/>
                </p:oleObj>
              </mc:Choice>
              <mc:Fallback>
                <p:oleObj name="Equation" r:id="rId10" imgW="1358640" imgH="393480" progId="Equation.DSMT4">
                  <p:embed/>
                  <p:pic>
                    <p:nvPicPr>
                      <p:cNvPr id="49167"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4500" y="2393744"/>
                        <a:ext cx="1358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8" name="Object 16"/>
          <p:cNvGraphicFramePr>
            <a:graphicFrameLocks noChangeAspect="1"/>
          </p:cNvGraphicFramePr>
          <p:nvPr/>
        </p:nvGraphicFramePr>
        <p:xfrm>
          <a:off x="4953000" y="2376948"/>
          <a:ext cx="1371600" cy="393700"/>
        </p:xfrm>
        <a:graphic>
          <a:graphicData uri="http://schemas.openxmlformats.org/presentationml/2006/ole">
            <mc:AlternateContent xmlns:mc="http://schemas.openxmlformats.org/markup-compatibility/2006">
              <mc:Choice xmlns:v="urn:schemas-microsoft-com:vml" Requires="v">
                <p:oleObj name="Equation" r:id="rId12" imgW="1371600" imgH="393480" progId="Equation.DSMT4">
                  <p:embed/>
                </p:oleObj>
              </mc:Choice>
              <mc:Fallback>
                <p:oleObj name="Equation" r:id="rId12" imgW="1371600" imgH="393480" progId="Equation.DSMT4">
                  <p:embed/>
                  <p:pic>
                    <p:nvPicPr>
                      <p:cNvPr id="491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376948"/>
                        <a:ext cx="1371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9" name="Object 17"/>
          <p:cNvGraphicFramePr>
            <a:graphicFrameLocks noChangeAspect="1"/>
          </p:cNvGraphicFramePr>
          <p:nvPr/>
        </p:nvGraphicFramePr>
        <p:xfrm>
          <a:off x="7139448" y="2362200"/>
          <a:ext cx="1181100" cy="393700"/>
        </p:xfrm>
        <a:graphic>
          <a:graphicData uri="http://schemas.openxmlformats.org/presentationml/2006/ole">
            <mc:AlternateContent xmlns:mc="http://schemas.openxmlformats.org/markup-compatibility/2006">
              <mc:Choice xmlns:v="urn:schemas-microsoft-com:vml" Requires="v">
                <p:oleObj name="Equation" r:id="rId14" imgW="1180800" imgH="393480" progId="Equation.DSMT4">
                  <p:embed/>
                </p:oleObj>
              </mc:Choice>
              <mc:Fallback>
                <p:oleObj name="Equation" r:id="rId14" imgW="1180800" imgH="393480" progId="Equation.DSMT4">
                  <p:embed/>
                  <p:pic>
                    <p:nvPicPr>
                      <p:cNvPr id="491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9448" y="2362200"/>
                        <a:ext cx="1181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70" name="Object 18"/>
          <p:cNvGraphicFramePr>
            <a:graphicFrameLocks noChangeAspect="1"/>
          </p:cNvGraphicFramePr>
          <p:nvPr/>
        </p:nvGraphicFramePr>
        <p:xfrm>
          <a:off x="1340056" y="3128296"/>
          <a:ext cx="292100" cy="330200"/>
        </p:xfrm>
        <a:graphic>
          <a:graphicData uri="http://schemas.openxmlformats.org/presentationml/2006/ole">
            <mc:AlternateContent xmlns:mc="http://schemas.openxmlformats.org/markup-compatibility/2006">
              <mc:Choice xmlns:v="urn:schemas-microsoft-com:vml" Requires="v">
                <p:oleObj name="Equation" r:id="rId16" imgW="291960" imgH="330120" progId="Equation.DSMT4">
                  <p:embed/>
                </p:oleObj>
              </mc:Choice>
              <mc:Fallback>
                <p:oleObj name="Equation" r:id="rId16" imgW="291960" imgH="330120" progId="Equation.DSMT4">
                  <p:embed/>
                  <p:pic>
                    <p:nvPicPr>
                      <p:cNvPr id="49170"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056" y="3128296"/>
                        <a:ext cx="292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b="19175"/>
          <a:stretch>
            <a:fillRect/>
          </a:stretch>
        </p:blipFill>
        <p:spPr bwMode="auto">
          <a:xfrm>
            <a:off x="5013826" y="1295400"/>
            <a:ext cx="3825374"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Determining Intervals of Concavity (cont.)</a:t>
            </a:r>
          </a:p>
        </p:txBody>
      </p:sp>
      <p:sp>
        <p:nvSpPr>
          <p:cNvPr id="3" name="Content Placeholder 2"/>
          <p:cNvSpPr>
            <a:spLocks noGrp="1"/>
          </p:cNvSpPr>
          <p:nvPr>
            <p:ph idx="1"/>
          </p:nvPr>
        </p:nvSpPr>
        <p:spPr>
          <a:xfrm>
            <a:off x="457200" y="1280160"/>
            <a:ext cx="4572000" cy="4572000"/>
          </a:xfrm>
        </p:spPr>
        <p:txBody>
          <a:bodyPr/>
          <a:lstStyle/>
          <a:p>
            <a:r>
              <a:rPr lang="en-US" dirty="0"/>
              <a:t>The three test points of </a:t>
            </a:r>
            <a:r>
              <a:rPr lang="en-US" dirty="0">
                <a:latin typeface="Symbol" pitchFamily="18" charset="2"/>
              </a:rPr>
              <a:t>-</a:t>
            </a:r>
            <a:r>
              <a:rPr lang="en-US" dirty="0"/>
              <a:t>2, 0, and 1 were chosen merely for convenience—they lie in the interior of each interval, and it is relatively easy to compute </a:t>
            </a:r>
            <a:br>
              <a:rPr lang="en-US" dirty="0"/>
            </a:br>
            <a:r>
              <a:rPr lang="en-US" dirty="0"/>
              <a:t>      at each. Note the behavior of </a:t>
            </a:r>
            <a:r>
              <a:rPr lang="en-US" i="1" dirty="0"/>
              <a:t>f</a:t>
            </a:r>
            <a:r>
              <a:rPr lang="en-US" dirty="0"/>
              <a:t> at each of the two points where  	         as shown in the graph in Figure 5.</a:t>
            </a:r>
          </a:p>
        </p:txBody>
      </p:sp>
      <p:graphicFrame>
        <p:nvGraphicFramePr>
          <p:cNvPr id="25603" name="Object 3"/>
          <p:cNvGraphicFramePr>
            <a:graphicFrameLocks noChangeAspect="1"/>
          </p:cNvGraphicFramePr>
          <p:nvPr/>
        </p:nvGraphicFramePr>
        <p:xfrm>
          <a:off x="1546070" y="4327160"/>
          <a:ext cx="1473200" cy="469900"/>
        </p:xfrm>
        <a:graphic>
          <a:graphicData uri="http://schemas.openxmlformats.org/presentationml/2006/ole">
            <mc:AlternateContent xmlns:mc="http://schemas.openxmlformats.org/markup-compatibility/2006">
              <mc:Choice xmlns:v="urn:schemas-microsoft-com:vml" Requires="v">
                <p:oleObj name="Equation" r:id="rId3" imgW="1473120" imgH="469800" progId="Equation.DSMT4">
                  <p:embed/>
                </p:oleObj>
              </mc:Choice>
              <mc:Fallback>
                <p:oleObj name="Equation" r:id="rId3" imgW="1473120" imgH="469800" progId="Equation.DSMT4">
                  <p:embed/>
                  <p:pic>
                    <p:nvPicPr>
                      <p:cNvPr id="256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070" y="432716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5021263" y="5048250"/>
          <a:ext cx="3810000" cy="876300"/>
        </p:xfrm>
        <a:graphic>
          <a:graphicData uri="http://schemas.openxmlformats.org/presentationml/2006/ole">
            <mc:AlternateContent xmlns:mc="http://schemas.openxmlformats.org/markup-compatibility/2006">
              <mc:Choice xmlns:v="urn:schemas-microsoft-com:vml" Requires="v">
                <p:oleObj name="Equation" r:id="rId5" imgW="3809880" imgH="876240" progId="Equation.DSMT4">
                  <p:embed/>
                </p:oleObj>
              </mc:Choice>
              <mc:Fallback>
                <p:oleObj name="Equation" r:id="rId5" imgW="3809880" imgH="876240" progId="Equation.DSMT4">
                  <p:embed/>
                  <p:pic>
                    <p:nvPicPr>
                      <p:cNvPr id="25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263" y="504825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548640" y="3505200"/>
          <a:ext cx="406400" cy="393700"/>
        </p:xfrm>
        <a:graphic>
          <a:graphicData uri="http://schemas.openxmlformats.org/presentationml/2006/ole">
            <mc:AlternateContent xmlns:mc="http://schemas.openxmlformats.org/markup-compatibility/2006">
              <mc:Choice xmlns:v="urn:schemas-microsoft-com:vml" Requires="v">
                <p:oleObj name="Equation" r:id="rId7" imgW="406080" imgH="393480" progId="Equation.DSMT4">
                  <p:embed/>
                </p:oleObj>
              </mc:Choice>
              <mc:Fallback>
                <p:oleObj name="Equation" r:id="rId7" imgW="406080" imgH="393480" progId="Equation.DSMT4">
                  <p:embed/>
                  <p:pic>
                    <p:nvPicPr>
                      <p:cNvPr id="2560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5052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p:txBody>
          <a:bodyPr/>
          <a:lstStyle/>
          <a:p>
            <a:r>
              <a:rPr lang="en-US" dirty="0"/>
              <a:t>In Example 3, we determined the intervals of concavity of </a:t>
            </a:r>
            <a:r>
              <a:rPr lang="en-US" i="1" dirty="0"/>
              <a:t>f</a:t>
            </a:r>
            <a:r>
              <a:rPr lang="en-US" dirty="0"/>
              <a:t> by locating those points where </a:t>
            </a:r>
            <a:r>
              <a:rPr lang="en-US" i="1" dirty="0"/>
              <a:t>f</a:t>
            </a:r>
            <a:r>
              <a:rPr lang="en-US" i="1" baseline="30000" dirty="0"/>
              <a:t> </a:t>
            </a:r>
            <a:r>
              <a:rPr lang="en-US" dirty="0"/>
              <a:t>” changed sign, a process very similar to determining intervals of monotonicity. Informally, Darboux’s Theorem (Section 3.1) says that derivatives always possess the Intermediate Value Property, so </a:t>
            </a:r>
            <a:r>
              <a:rPr lang="en-US" i="1" dirty="0"/>
              <a:t>f</a:t>
            </a:r>
            <a:r>
              <a:rPr lang="en-US" i="1" baseline="30000" dirty="0"/>
              <a:t> </a:t>
            </a:r>
            <a:r>
              <a:rPr lang="en-US" dirty="0"/>
              <a:t>” (being the derivative of </a:t>
            </a:r>
            <a:r>
              <a:rPr lang="en-US" i="1" dirty="0"/>
              <a:t>f</a:t>
            </a:r>
            <a:r>
              <a:rPr lang="en-US" i="1" baseline="30000" dirty="0"/>
              <a:t> </a:t>
            </a:r>
            <a:r>
              <a:rPr lang="en-US" dirty="0"/>
              <a:t>’) can only change sign at a point where it is zero or where it is undefined.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p:txBody>
          <a:bodyPr/>
          <a:lstStyle/>
          <a:p>
            <a:r>
              <a:rPr lang="en-US" dirty="0"/>
              <a:t>Keep in mind, however, that points where </a:t>
            </a:r>
            <a:r>
              <a:rPr lang="en-US" i="1" dirty="0"/>
              <a:t>f</a:t>
            </a:r>
            <a:r>
              <a:rPr lang="en-US" i="1" baseline="30000" dirty="0"/>
              <a:t> </a:t>
            </a:r>
            <a:r>
              <a:rPr lang="en-US" dirty="0"/>
              <a:t>” is either undefined or zero are only candidates for points where the concavity of </a:t>
            </a:r>
            <a:r>
              <a:rPr lang="en-US" i="1" dirty="0"/>
              <a:t>f</a:t>
            </a:r>
            <a:r>
              <a:rPr lang="en-US" dirty="0"/>
              <a:t> may change, and the concavity on either side of such a point must be checked in order to determine whether it actually does change. For example, if </a:t>
            </a:r>
            <a:r>
              <a:rPr lang="en-US" i="1" dirty="0"/>
              <a:t>f</a:t>
            </a:r>
            <a:r>
              <a:rPr lang="en-US" i="1" baseline="30000" dirty="0"/>
              <a:t> </a:t>
            </a:r>
            <a:r>
              <a:rPr lang="en-US" dirty="0"/>
              <a:t>(</a:t>
            </a:r>
            <a:r>
              <a:rPr lang="en-US" i="1" dirty="0"/>
              <a:t>x</a:t>
            </a:r>
            <a:r>
              <a:rPr lang="en-US" dirty="0"/>
              <a:t>) = </a:t>
            </a:r>
            <a:r>
              <a:rPr lang="en-US" i="1" dirty="0"/>
              <a:t>x</a:t>
            </a:r>
            <a:r>
              <a:rPr lang="en-US" baseline="30000" dirty="0"/>
              <a:t>4</a:t>
            </a:r>
            <a:r>
              <a:rPr lang="en-US" dirty="0"/>
              <a:t>, </a:t>
            </a:r>
            <a:r>
              <a:rPr lang="en-US" i="1" dirty="0"/>
              <a:t>f</a:t>
            </a:r>
            <a:r>
              <a:rPr lang="en-US" baseline="30000" dirty="0"/>
              <a:t> </a:t>
            </a:r>
            <a:r>
              <a:rPr lang="en-US" dirty="0"/>
              <a:t>”(</a:t>
            </a:r>
            <a:r>
              <a:rPr lang="en-US" i="1" dirty="0"/>
              <a:t>x</a:t>
            </a:r>
            <a:r>
              <a:rPr lang="en-US" dirty="0"/>
              <a:t>) = 12</a:t>
            </a:r>
            <a:r>
              <a:rPr lang="en-US" i="1" dirty="0"/>
              <a:t>x</a:t>
            </a:r>
            <a:r>
              <a:rPr lang="en-US" baseline="30000" dirty="0"/>
              <a:t>2</a:t>
            </a:r>
            <a:r>
              <a:rPr lang="en-US" dirty="0"/>
              <a:t> and hence </a:t>
            </a:r>
            <a:r>
              <a:rPr lang="en-US" i="1" dirty="0"/>
              <a:t>f</a:t>
            </a:r>
            <a:r>
              <a:rPr lang="en-US" i="1" baseline="30000" dirty="0"/>
              <a:t> </a:t>
            </a:r>
            <a:r>
              <a:rPr lang="en-US" dirty="0"/>
              <a:t>”(0) = 0, but </a:t>
            </a:r>
            <a:r>
              <a:rPr lang="en-US" i="1" dirty="0"/>
              <a:t>f</a:t>
            </a:r>
            <a:r>
              <a:rPr lang="en-US" dirty="0"/>
              <a:t> is concave up everywhere (</a:t>
            </a:r>
            <a:r>
              <a:rPr lang="en-US" i="1" dirty="0"/>
              <a:t>f</a:t>
            </a:r>
            <a:r>
              <a:rPr lang="en-US" i="1" baseline="30000" dirty="0"/>
              <a:t> </a:t>
            </a:r>
            <a:r>
              <a:rPr lang="en-US" dirty="0"/>
              <a:t>” is always nonnegative). As you might expect, those points where a function changes concavity are deserving of a name.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Inflection Point </a:t>
            </a:r>
          </a:p>
        </p:txBody>
      </p:sp>
      <p:sp>
        <p:nvSpPr>
          <p:cNvPr id="3" name="Content Placeholder 2"/>
          <p:cNvSpPr>
            <a:spLocks noGrp="1"/>
          </p:cNvSpPr>
          <p:nvPr>
            <p:ph idx="1"/>
          </p:nvPr>
        </p:nvSpPr>
        <p:spPr>
          <a:xfrm>
            <a:off x="457200" y="1600200"/>
            <a:ext cx="8229600" cy="3215640"/>
          </a:xfrm>
          <a:solidFill>
            <a:srgbClr val="FFFFCC"/>
          </a:solidFill>
          <a:ln w="28575">
            <a:solidFill>
              <a:schemeClr val="tx1"/>
            </a:solidFill>
          </a:ln>
        </p:spPr>
        <p:txBody>
          <a:bodyPr>
            <a:noAutofit/>
          </a:bodyPr>
          <a:lstStyle/>
          <a:p>
            <a:r>
              <a:rPr lang="en-US" dirty="0">
                <a:solidFill>
                  <a:schemeClr val="tx1"/>
                </a:solidFill>
              </a:rPr>
              <a:t>A point on the graph of a function </a:t>
            </a:r>
            <a:r>
              <a:rPr lang="en-US" i="1" dirty="0">
                <a:solidFill>
                  <a:schemeClr val="tx1"/>
                </a:solidFill>
              </a:rPr>
              <a:t>f</a:t>
            </a:r>
            <a:r>
              <a:rPr lang="en-US" dirty="0">
                <a:solidFill>
                  <a:schemeClr val="tx1"/>
                </a:solidFill>
              </a:rPr>
              <a:t> is called an </a:t>
            </a:r>
            <a:r>
              <a:rPr lang="en-US" b="1" dirty="0">
                <a:solidFill>
                  <a:srgbClr val="C00000"/>
                </a:solidFill>
              </a:rPr>
              <a:t>inflection point</a:t>
            </a:r>
            <a:r>
              <a:rPr lang="en-US" dirty="0">
                <a:solidFill>
                  <a:schemeClr val="tx1"/>
                </a:solidFill>
              </a:rPr>
              <a:t> if </a:t>
            </a:r>
            <a:r>
              <a:rPr lang="en-US" i="1" dirty="0">
                <a:solidFill>
                  <a:schemeClr val="tx1"/>
                </a:solidFill>
              </a:rPr>
              <a:t>f</a:t>
            </a:r>
            <a:r>
              <a:rPr lang="en-US" dirty="0">
                <a:solidFill>
                  <a:schemeClr val="tx1"/>
                </a:solidFill>
              </a:rPr>
              <a:t> is continuous there and changes concavity from upward to downward or from downward to upward. If the graph has a tangent line at the inflection point, the graph will cross the tangent line at that point.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Inflection Point (cont.)</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r>
              <a:rPr lang="en-US" dirty="0">
                <a:solidFill>
                  <a:schemeClr val="tx1"/>
                </a:solidFill>
              </a:rPr>
              <a:t>(An alternate definition found in some settings </a:t>
            </a:r>
            <a:r>
              <a:rPr lang="en-US" i="1" dirty="0">
                <a:solidFill>
                  <a:schemeClr val="tx1"/>
                </a:solidFill>
              </a:rPr>
              <a:t>requires</a:t>
            </a:r>
            <a:r>
              <a:rPr lang="en-US" dirty="0">
                <a:solidFill>
                  <a:schemeClr val="tx1"/>
                </a:solidFill>
              </a:rPr>
              <a:t> the graph of </a:t>
            </a:r>
            <a:r>
              <a:rPr lang="en-US" i="1" dirty="0">
                <a:solidFill>
                  <a:schemeClr val="tx1"/>
                </a:solidFill>
              </a:rPr>
              <a:t>f</a:t>
            </a:r>
            <a:r>
              <a:rPr lang="en-US" dirty="0">
                <a:solidFill>
                  <a:schemeClr val="tx1"/>
                </a:solidFill>
              </a:rPr>
              <a:t> to actually possess a tangent line at the point of inflection, a stronger condition than just being continuous and one that guarantees the crossing behavior.)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a:xfrm>
            <a:off x="533400" y="1033790"/>
            <a:ext cx="8229600" cy="4714220"/>
          </a:xfrm>
        </p:spPr>
        <p:txBody>
          <a:bodyPr/>
          <a:lstStyle/>
          <a:p>
            <a:r>
              <a:rPr lang="en-US" dirty="0"/>
              <a:t>Note that, as shown in Figure 6, </a:t>
            </a:r>
            <a:r>
              <a:rPr lang="en-US" i="1" dirty="0"/>
              <a:t>f</a:t>
            </a:r>
            <a:r>
              <a:rPr lang="en-US" i="1" baseline="30000" dirty="0"/>
              <a:t> </a:t>
            </a:r>
            <a:r>
              <a:rPr lang="en-US" dirty="0"/>
              <a:t>’ can have any value or be undefined at a point of inflection. The second derivative  </a:t>
            </a:r>
            <a:r>
              <a:rPr lang="en-US" i="1" dirty="0"/>
              <a:t>f</a:t>
            </a:r>
            <a:r>
              <a:rPr lang="en-US" i="1" baseline="30000" dirty="0"/>
              <a:t> </a:t>
            </a:r>
            <a:r>
              <a:rPr lang="en-US" dirty="0"/>
              <a:t>”, however, will either be zero or undefined at such points.</a:t>
            </a:r>
          </a:p>
        </p:txBody>
      </p:sp>
      <p:sp>
        <p:nvSpPr>
          <p:cNvPr id="6" name="Rectangle 5"/>
          <p:cNvSpPr/>
          <p:nvPr/>
        </p:nvSpPr>
        <p:spPr>
          <a:xfrm>
            <a:off x="2631248" y="5486400"/>
            <a:ext cx="3881512" cy="523220"/>
          </a:xfrm>
          <a:prstGeom prst="rect">
            <a:avLst/>
          </a:prstGeom>
        </p:spPr>
        <p:txBody>
          <a:bodyPr wrap="none">
            <a:spAutoFit/>
          </a:bodyPr>
          <a:lstStyle/>
          <a:p>
            <a:pPr algn="ctr"/>
            <a:r>
              <a:rPr lang="en-US" sz="2800" b="1" dirty="0"/>
              <a:t>Figure 6 </a:t>
            </a:r>
            <a:r>
              <a:rPr lang="en-US" sz="2800" dirty="0"/>
              <a:t>Inflection points</a:t>
            </a:r>
          </a:p>
        </p:txBody>
      </p:sp>
      <p:pic>
        <p:nvPicPr>
          <p:cNvPr id="8601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57200" y="2765208"/>
            <a:ext cx="8229600" cy="276403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a:xfrm>
            <a:off x="457200" y="1280160"/>
            <a:ext cx="8229600" cy="3108543"/>
          </a:xfrm>
        </p:spPr>
        <p:txBody>
          <a:bodyPr>
            <a:spAutoFit/>
          </a:bodyPr>
          <a:lstStyle/>
          <a:p>
            <a:r>
              <a:rPr lang="en-US" dirty="0"/>
              <a:t>Inflection points occur in many different settings and go by many different names. The commonly heard phrase “point of diminishing returns” actually refers to a point of inflection—although often used loosely, in economics the phrase means that point past which increased inputs (worker hours, raw materials, etc.) yield smaller increases in outputs (finished products).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a:xfrm>
            <a:off x="457200" y="1280160"/>
            <a:ext cx="4389120" cy="3970318"/>
          </a:xfrm>
        </p:spPr>
        <p:txBody>
          <a:bodyPr>
            <a:spAutoFit/>
          </a:bodyPr>
          <a:lstStyle/>
          <a:p>
            <a:r>
              <a:rPr lang="en-US" dirty="0"/>
              <a:t>It doesn’t mean that production actually starts to decline at that point, but it does mean that the </a:t>
            </a:r>
            <a:r>
              <a:rPr lang="en-US" i="1" dirty="0"/>
              <a:t>rate of growth</a:t>
            </a:r>
            <a:r>
              <a:rPr lang="en-US" dirty="0"/>
              <a:t> of productivity becomes negative; that is, the graph of the outputs versus the inputs changes concavity (see Figure 7).</a:t>
            </a:r>
          </a:p>
        </p:txBody>
      </p:sp>
      <p:sp>
        <p:nvSpPr>
          <p:cNvPr id="4" name="Rectangle 3"/>
          <p:cNvSpPr/>
          <p:nvPr/>
        </p:nvSpPr>
        <p:spPr>
          <a:xfrm>
            <a:off x="4428587" y="5100786"/>
            <a:ext cx="4442603" cy="954107"/>
          </a:xfrm>
          <a:prstGeom prst="rect">
            <a:avLst/>
          </a:prstGeom>
        </p:spPr>
        <p:txBody>
          <a:bodyPr wrap="square">
            <a:spAutoFit/>
          </a:bodyPr>
          <a:lstStyle/>
          <a:p>
            <a:pPr algn="ctr"/>
            <a:r>
              <a:rPr lang="en-US" sz="2800" b="1" dirty="0"/>
              <a:t>Figure 7 </a:t>
            </a:r>
          </a:p>
          <a:p>
            <a:pPr algn="ctr"/>
            <a:r>
              <a:rPr lang="en-US" sz="2800" dirty="0"/>
              <a:t>Point of Diminishing Returns</a:t>
            </a:r>
          </a:p>
        </p:txBody>
      </p:sp>
      <p:pic>
        <p:nvPicPr>
          <p:cNvPr id="87042" name="Picture 2"/>
          <p:cNvPicPr>
            <a:picLocks noChangeAspect="1" noChangeArrowheads="1"/>
          </p:cNvPicPr>
          <p:nvPr/>
        </p:nvPicPr>
        <p:blipFill>
          <a:blip r:embed="rId2" cstate="print"/>
          <a:srcRect/>
          <a:stretch>
            <a:fillRect/>
          </a:stretch>
        </p:blipFill>
        <p:spPr bwMode="auto">
          <a:xfrm>
            <a:off x="4953000" y="1411903"/>
            <a:ext cx="3905250" cy="3838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677656"/>
          </a:xfrm>
          <a:solidFill>
            <a:srgbClr val="FFFFCC"/>
          </a:solidFill>
          <a:ln w="28575">
            <a:solidFill>
              <a:schemeClr val="tx1"/>
            </a:solidFill>
          </a:ln>
        </p:spPr>
        <p:txBody>
          <a:bodyPr>
            <a:spAutoFit/>
          </a:bodyPr>
          <a:lstStyle/>
          <a:p>
            <a:r>
              <a:rPr lang="en-US" dirty="0">
                <a:solidFill>
                  <a:schemeClr val="tx1"/>
                </a:solidFill>
              </a:rPr>
              <a:t>Following the definition of strict monotonicity (Section 1.1), we start by assuming </a:t>
            </a:r>
            <a:r>
              <a:rPr lang="en-US" i="1" dirty="0">
                <a:solidFill>
                  <a:schemeClr val="tx1"/>
                </a:solidFill>
              </a:rPr>
              <a:t>x</a:t>
            </a:r>
            <a:r>
              <a:rPr lang="en-US" baseline="-25000" dirty="0">
                <a:solidFill>
                  <a:schemeClr val="tx1"/>
                </a:solidFill>
              </a:rPr>
              <a:t>1</a:t>
            </a:r>
            <a:r>
              <a:rPr lang="en-US" dirty="0">
                <a:solidFill>
                  <a:schemeClr val="tx1"/>
                </a:solidFill>
              </a:rPr>
              <a:t>, </a:t>
            </a:r>
            <a:r>
              <a:rPr lang="en-US" i="1" dirty="0">
                <a:solidFill>
                  <a:schemeClr val="tx1"/>
                </a:solidFill>
              </a:rPr>
              <a:t>x</a:t>
            </a:r>
            <a:r>
              <a:rPr lang="en-US" baseline="-25000" dirty="0">
                <a:solidFill>
                  <a:schemeClr val="tx1"/>
                </a:solidFill>
              </a:rPr>
              <a:t>2</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with </a:t>
            </a:r>
            <a:r>
              <a:rPr lang="en-US" i="1" dirty="0">
                <a:solidFill>
                  <a:schemeClr val="tx1"/>
                </a:solidFill>
              </a:rPr>
              <a:t>x</a:t>
            </a:r>
            <a:r>
              <a:rPr lang="en-US" baseline="-25000" dirty="0">
                <a:solidFill>
                  <a:schemeClr val="tx1"/>
                </a:solidFill>
              </a:rPr>
              <a:t>1</a:t>
            </a:r>
            <a:r>
              <a:rPr lang="en-US" dirty="0">
                <a:solidFill>
                  <a:schemeClr val="tx1"/>
                </a:solidFill>
              </a:rPr>
              <a:t> &lt; </a:t>
            </a:r>
            <a:r>
              <a:rPr lang="en-US" i="1" dirty="0">
                <a:solidFill>
                  <a:schemeClr val="tx1"/>
                </a:solidFill>
              </a:rPr>
              <a:t>x</a:t>
            </a:r>
            <a:r>
              <a:rPr lang="en-US" baseline="-25000" dirty="0">
                <a:solidFill>
                  <a:schemeClr val="tx1"/>
                </a:solidFill>
              </a:rPr>
              <a:t>2</a:t>
            </a:r>
            <a:r>
              <a:rPr lang="en-US" dirty="0">
                <a:solidFill>
                  <a:schemeClr val="tx1"/>
                </a:solidFill>
              </a:rPr>
              <a:t>. Since exists on all of </a:t>
            </a:r>
            <a:r>
              <a:rPr lang="en-US" i="1" dirty="0">
                <a:solidFill>
                  <a:schemeClr val="tx1"/>
                </a:solidFill>
              </a:rPr>
              <a:t>I</a:t>
            </a:r>
            <a:r>
              <a:rPr lang="en-US" dirty="0">
                <a:solidFill>
                  <a:schemeClr val="tx1"/>
                </a:solidFill>
              </a:rPr>
              <a:t>, we know that </a:t>
            </a:r>
            <a:r>
              <a:rPr lang="en-US" i="1" dirty="0">
                <a:solidFill>
                  <a:schemeClr val="tx1"/>
                </a:solidFill>
              </a:rPr>
              <a:t>f</a:t>
            </a:r>
            <a:r>
              <a:rPr lang="en-US" dirty="0">
                <a:solidFill>
                  <a:schemeClr val="tx1"/>
                </a:solidFill>
              </a:rPr>
              <a:t> is continuous on [</a:t>
            </a:r>
            <a:r>
              <a:rPr lang="en-US" i="1" dirty="0">
                <a:solidFill>
                  <a:schemeClr val="tx1"/>
                </a:solidFill>
              </a:rPr>
              <a:t>x</a:t>
            </a:r>
            <a:r>
              <a:rPr lang="en-US" baseline="-25000" dirty="0">
                <a:solidFill>
                  <a:schemeClr val="tx1"/>
                </a:solidFill>
              </a:rPr>
              <a:t>1</a:t>
            </a:r>
            <a:r>
              <a:rPr lang="en-US" dirty="0">
                <a:solidFill>
                  <a:schemeClr val="tx1"/>
                </a:solidFill>
              </a:rPr>
              <a:t>,</a:t>
            </a:r>
            <a:r>
              <a:rPr lang="en-US" i="1" dirty="0">
                <a:solidFill>
                  <a:schemeClr val="tx1"/>
                </a:solidFill>
              </a:rPr>
              <a:t>x</a:t>
            </a:r>
            <a:r>
              <a:rPr lang="en-US" baseline="-25000" dirty="0">
                <a:solidFill>
                  <a:schemeClr val="tx1"/>
                </a:solidFill>
              </a:rPr>
              <a:t>2</a:t>
            </a:r>
            <a:r>
              <a:rPr lang="en-US" dirty="0">
                <a:solidFill>
                  <a:schemeClr val="tx1"/>
                </a:solidFill>
              </a:rPr>
              <a:t>] and differentiable on (</a:t>
            </a:r>
            <a:r>
              <a:rPr lang="en-US" i="1" dirty="0">
                <a:solidFill>
                  <a:schemeClr val="tx1"/>
                </a:solidFill>
              </a:rPr>
              <a:t>x</a:t>
            </a:r>
            <a:r>
              <a:rPr lang="en-US" baseline="-25000" dirty="0">
                <a:solidFill>
                  <a:schemeClr val="tx1"/>
                </a:solidFill>
              </a:rPr>
              <a:t>1</a:t>
            </a:r>
            <a:r>
              <a:rPr lang="en-US" dirty="0">
                <a:solidFill>
                  <a:schemeClr val="tx1"/>
                </a:solidFill>
              </a:rPr>
              <a:t>,</a:t>
            </a:r>
            <a:r>
              <a:rPr lang="en-US" i="1" dirty="0">
                <a:solidFill>
                  <a:schemeClr val="tx1"/>
                </a:solidFill>
              </a:rPr>
              <a:t>x</a:t>
            </a:r>
            <a:r>
              <a:rPr lang="en-US" baseline="-25000" dirty="0">
                <a:solidFill>
                  <a:schemeClr val="tx1"/>
                </a:solidFill>
              </a:rPr>
              <a:t>2</a:t>
            </a:r>
            <a:r>
              <a:rPr lang="en-US" dirty="0">
                <a:solidFill>
                  <a:schemeClr val="tx1"/>
                </a:solidFill>
              </a:rPr>
              <a:t>); by our definition of one‑sided differentiation, this conclusion is true even if </a:t>
            </a:r>
            <a:r>
              <a:rPr lang="en-US" i="1" dirty="0">
                <a:solidFill>
                  <a:schemeClr val="tx1"/>
                </a:solidFill>
              </a:rPr>
              <a:t>x</a:t>
            </a:r>
            <a:r>
              <a:rPr lang="en-US" baseline="-25000" dirty="0">
                <a:solidFill>
                  <a:schemeClr val="tx1"/>
                </a:solidFill>
              </a:rPr>
              <a:t>1</a:t>
            </a:r>
            <a:r>
              <a:rPr lang="en-US" dirty="0">
                <a:solidFill>
                  <a:schemeClr val="tx1"/>
                </a:solidFill>
              </a:rPr>
              <a:t> or </a:t>
            </a:r>
            <a:r>
              <a:rPr lang="en-US" i="1" dirty="0">
                <a:solidFill>
                  <a:schemeClr val="tx1"/>
                </a:solidFill>
              </a:rPr>
              <a:t>x</a:t>
            </a:r>
            <a:r>
              <a:rPr lang="en-US" baseline="-25000" dirty="0">
                <a:solidFill>
                  <a:schemeClr val="tx1"/>
                </a:solidFill>
              </a:rPr>
              <a:t>2</a:t>
            </a:r>
            <a:r>
              <a:rPr lang="en-US" dirty="0">
                <a:solidFill>
                  <a:schemeClr val="tx1"/>
                </a:solidFill>
              </a:rPr>
              <a:t> is an endpoint of </a:t>
            </a:r>
            <a:r>
              <a:rPr lang="en-US" i="1" dirty="0">
                <a:solidFill>
                  <a:schemeClr val="tx1"/>
                </a:solidFill>
              </a:rPr>
              <a:t>I</a:t>
            </a:r>
            <a:r>
              <a:rPr lang="en-US" dirty="0">
                <a:solidFill>
                  <a:schemeClr val="tx1"/>
                </a:solidFill>
              </a:rPr>
              <a:t>.</a:t>
            </a:r>
          </a:p>
        </p:txBody>
      </p:sp>
      <p:graphicFrame>
        <p:nvGraphicFramePr>
          <p:cNvPr id="2054" name="Object 6"/>
          <p:cNvGraphicFramePr>
            <a:graphicFrameLocks noChangeAspect="1"/>
          </p:cNvGraphicFramePr>
          <p:nvPr>
            <p:extLst>
              <p:ext uri="{D42A27DB-BD31-4B8C-83A1-F6EECF244321}">
                <p14:modId xmlns:p14="http://schemas.microsoft.com/office/powerpoint/2010/main" val="1523163222"/>
              </p:ext>
            </p:extLst>
          </p:nvPr>
        </p:nvGraphicFramePr>
        <p:xfrm>
          <a:off x="8305800" y="1828800"/>
          <a:ext cx="304800" cy="393700"/>
        </p:xfrm>
        <a:graphic>
          <a:graphicData uri="http://schemas.openxmlformats.org/presentationml/2006/ole">
            <mc:AlternateContent xmlns:mc="http://schemas.openxmlformats.org/markup-compatibility/2006">
              <mc:Choice xmlns:v="urn:schemas-microsoft-com:vml" Requires="v">
                <p:oleObj name="Equation" r:id="rId2" imgW="304560" imgH="393480" progId="Equation.DSMT4">
                  <p:embed/>
                </p:oleObj>
              </mc:Choice>
              <mc:Fallback>
                <p:oleObj name="Equation" r:id="rId2" imgW="304560" imgH="393480" progId="Equation.DSMT4">
                  <p:embed/>
                  <p:pic>
                    <p:nvPicPr>
                      <p:cNvPr id="20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8288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a:xfrm>
            <a:off x="457200" y="1280160"/>
            <a:ext cx="4114800" cy="4572000"/>
          </a:xfrm>
        </p:spPr>
        <p:txBody>
          <a:bodyPr>
            <a:normAutofit/>
          </a:bodyPr>
          <a:lstStyle/>
          <a:p>
            <a:r>
              <a:rPr lang="en-US" dirty="0"/>
              <a:t>In architecture, an </a:t>
            </a:r>
            <a:r>
              <a:rPr lang="en-US" i="1" dirty="0"/>
              <a:t>ogee</a:t>
            </a:r>
            <a:r>
              <a:rPr lang="en-US" dirty="0"/>
              <a:t> </a:t>
            </a:r>
            <a:r>
              <a:rPr lang="en-US" i="1" dirty="0"/>
              <a:t>curve</a:t>
            </a:r>
            <a:r>
              <a:rPr lang="en-US" dirty="0"/>
              <a:t> refers to a shape in which a concave curve and a convex curve join in a point—ogee curves are often found, for example, in crown molding and in the designs of building columns (see Figure 8).</a:t>
            </a:r>
          </a:p>
        </p:txBody>
      </p:sp>
      <p:sp>
        <p:nvSpPr>
          <p:cNvPr id="6" name="Rectangle 5"/>
          <p:cNvSpPr/>
          <p:nvPr/>
        </p:nvSpPr>
        <p:spPr>
          <a:xfrm>
            <a:off x="5181600" y="4495800"/>
            <a:ext cx="3276600" cy="523220"/>
          </a:xfrm>
          <a:prstGeom prst="rect">
            <a:avLst/>
          </a:prstGeom>
        </p:spPr>
        <p:txBody>
          <a:bodyPr wrap="square">
            <a:spAutoFit/>
          </a:bodyPr>
          <a:lstStyle/>
          <a:p>
            <a:pPr algn="just"/>
            <a:r>
              <a:rPr lang="en-US" sz="2800" b="1" dirty="0"/>
              <a:t>Figure 8 </a:t>
            </a:r>
            <a:r>
              <a:rPr lang="en-US" sz="2800" dirty="0"/>
              <a:t>Ogee Curve</a:t>
            </a:r>
          </a:p>
        </p:txBody>
      </p:sp>
      <p:pic>
        <p:nvPicPr>
          <p:cNvPr id="88066" name="Picture 2"/>
          <p:cNvPicPr>
            <a:picLocks noChangeAspect="1" noChangeArrowheads="1"/>
          </p:cNvPicPr>
          <p:nvPr/>
        </p:nvPicPr>
        <p:blipFill>
          <a:blip r:embed="rId2" cstate="print"/>
          <a:srcRect/>
          <a:stretch>
            <a:fillRect/>
          </a:stretch>
        </p:blipFill>
        <p:spPr bwMode="auto">
          <a:xfrm>
            <a:off x="4572000" y="1371600"/>
            <a:ext cx="4019054" cy="301752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3" name="Content Placeholder 2"/>
          <p:cNvSpPr>
            <a:spLocks noGrp="1"/>
          </p:cNvSpPr>
          <p:nvPr>
            <p:ph idx="1"/>
          </p:nvPr>
        </p:nvSpPr>
        <p:spPr/>
        <p:txBody>
          <a:bodyPr/>
          <a:lstStyle/>
          <a:p>
            <a:r>
              <a:rPr lang="en-US" dirty="0"/>
              <a:t>One last application of the second derivative will be mentioned here. Suppose that </a:t>
            </a:r>
            <a:r>
              <a:rPr lang="en-US" i="1" dirty="0"/>
              <a:t>f</a:t>
            </a:r>
            <a:r>
              <a:rPr lang="en-US" baseline="30000" dirty="0"/>
              <a:t> </a:t>
            </a:r>
            <a:r>
              <a:rPr lang="en-US" dirty="0"/>
              <a:t>”(</a:t>
            </a:r>
            <a:r>
              <a:rPr lang="en-US" i="1" dirty="0"/>
              <a:t>c</a:t>
            </a:r>
            <a:r>
              <a:rPr lang="en-US" dirty="0"/>
              <a:t>) &lt; 0 on an open interval containing c and </a:t>
            </a:r>
            <a:r>
              <a:rPr lang="en-US" i="1" dirty="0"/>
              <a:t>f</a:t>
            </a:r>
            <a:r>
              <a:rPr lang="en-US" i="1" baseline="30000" dirty="0"/>
              <a:t> </a:t>
            </a:r>
            <a:r>
              <a:rPr lang="en-US" dirty="0"/>
              <a:t>’(</a:t>
            </a:r>
            <a:r>
              <a:rPr lang="en-US" i="1" dirty="0"/>
              <a:t>c</a:t>
            </a:r>
            <a:r>
              <a:rPr lang="en-US" dirty="0"/>
              <a:t>) = 0. Then </a:t>
            </a:r>
            <a:r>
              <a:rPr lang="en-US" i="1" dirty="0"/>
              <a:t>f</a:t>
            </a:r>
            <a:r>
              <a:rPr lang="en-US" dirty="0"/>
              <a:t> is concave down on the interval and the graph of </a:t>
            </a:r>
            <a:r>
              <a:rPr lang="en-US" i="1" dirty="0"/>
              <a:t>f</a:t>
            </a:r>
            <a:r>
              <a:rPr lang="en-US" dirty="0"/>
              <a:t> has a horizontal tangent line at </a:t>
            </a:r>
            <a:r>
              <a:rPr lang="en-US" i="1" dirty="0"/>
              <a:t>c</a:t>
            </a:r>
            <a:r>
              <a:rPr lang="en-US" dirty="0"/>
              <a:t>. A sketch of how </a:t>
            </a:r>
            <a:r>
              <a:rPr lang="en-US" i="1" dirty="0"/>
              <a:t>f</a:t>
            </a:r>
            <a:r>
              <a:rPr lang="en-US" dirty="0"/>
              <a:t> must roughly appear close to </a:t>
            </a:r>
            <a:r>
              <a:rPr lang="en-US" i="1" dirty="0"/>
              <a:t>c</a:t>
            </a:r>
            <a:r>
              <a:rPr lang="en-US" dirty="0"/>
              <a:t> will likely convince you that f must have a relative maximum at </a:t>
            </a:r>
            <a:r>
              <a:rPr lang="en-US" i="1" dirty="0"/>
              <a:t>c</a:t>
            </a:r>
            <a:r>
              <a:rPr lang="en-US" dirty="0"/>
              <a:t>. This is, in fact, true, and the formal statement of the observation and a parallel one for </a:t>
            </a:r>
            <a:r>
              <a:rPr lang="en-US" i="1" dirty="0"/>
              <a:t>f</a:t>
            </a:r>
            <a:r>
              <a:rPr lang="en-US" i="1" baseline="30000" dirty="0"/>
              <a:t> </a:t>
            </a:r>
            <a:r>
              <a:rPr lang="en-US" dirty="0"/>
              <a:t>”(</a:t>
            </a:r>
            <a:r>
              <a:rPr lang="en-US" i="1" dirty="0"/>
              <a:t>c</a:t>
            </a:r>
            <a:r>
              <a:rPr lang="en-US" dirty="0"/>
              <a:t>) &gt; 0 comprise the last theorem of this section.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Second Derivative Test</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r>
              <a:rPr lang="en-US" dirty="0">
                <a:solidFill>
                  <a:schemeClr val="tx1"/>
                </a:solidFill>
              </a:rPr>
              <a:t>Suppose that 	       and that       exists at </a:t>
            </a:r>
            <a:r>
              <a:rPr lang="en-US" i="1" dirty="0">
                <a:solidFill>
                  <a:schemeClr val="tx1"/>
                </a:solidFill>
              </a:rPr>
              <a:t>c</a:t>
            </a:r>
            <a:r>
              <a:rPr lang="en-US" dirty="0">
                <a:solidFill>
                  <a:schemeClr val="tx1"/>
                </a:solidFill>
              </a:rPr>
              <a:t>. </a:t>
            </a:r>
          </a:p>
          <a:p>
            <a:r>
              <a:rPr lang="en-US" b="1" dirty="0">
                <a:solidFill>
                  <a:schemeClr val="tx1"/>
                </a:solidFill>
              </a:rPr>
              <a:t>1.  </a:t>
            </a:r>
            <a:r>
              <a:rPr lang="en-US" dirty="0">
                <a:solidFill>
                  <a:schemeClr val="tx1"/>
                </a:solidFill>
              </a:rPr>
              <a:t>If 		     then </a:t>
            </a:r>
            <a:r>
              <a:rPr lang="en-US" i="1" dirty="0">
                <a:solidFill>
                  <a:schemeClr val="tx1"/>
                </a:solidFill>
              </a:rPr>
              <a:t>f</a:t>
            </a:r>
            <a:r>
              <a:rPr lang="en-US" dirty="0">
                <a:solidFill>
                  <a:schemeClr val="tx1"/>
                </a:solidFill>
              </a:rPr>
              <a:t> has a relative maximum at </a:t>
            </a:r>
            <a:r>
              <a:rPr lang="en-US" i="1" dirty="0">
                <a:solidFill>
                  <a:schemeClr val="tx1"/>
                </a:solidFill>
              </a:rPr>
              <a:t>c</a:t>
            </a:r>
            <a:r>
              <a:rPr lang="en-US" dirty="0">
                <a:solidFill>
                  <a:schemeClr val="tx1"/>
                </a:solidFill>
              </a:rPr>
              <a:t>.</a:t>
            </a:r>
          </a:p>
          <a:p>
            <a:r>
              <a:rPr lang="en-US" b="1" dirty="0">
                <a:solidFill>
                  <a:schemeClr val="tx1"/>
                </a:solidFill>
              </a:rPr>
              <a:t>2.  </a:t>
            </a:r>
            <a:r>
              <a:rPr lang="en-US" dirty="0">
                <a:solidFill>
                  <a:schemeClr val="tx1"/>
                </a:solidFill>
              </a:rPr>
              <a:t>If 		     then </a:t>
            </a:r>
            <a:r>
              <a:rPr lang="en-US" i="1" dirty="0">
                <a:solidFill>
                  <a:schemeClr val="tx1"/>
                </a:solidFill>
              </a:rPr>
              <a:t>f</a:t>
            </a:r>
            <a:r>
              <a:rPr lang="en-US" dirty="0">
                <a:solidFill>
                  <a:schemeClr val="tx1"/>
                </a:solidFill>
              </a:rPr>
              <a:t> has a relative minimum at </a:t>
            </a:r>
            <a:r>
              <a:rPr lang="en-US" i="1" dirty="0">
                <a:solidFill>
                  <a:schemeClr val="tx1"/>
                </a:solidFill>
              </a:rPr>
              <a:t>c</a:t>
            </a:r>
            <a:r>
              <a:rPr lang="en-US" dirty="0">
                <a:solidFill>
                  <a:schemeClr val="tx1"/>
                </a:solidFill>
              </a:rPr>
              <a:t>. </a:t>
            </a:r>
          </a:p>
          <a:p>
            <a:r>
              <a:rPr lang="en-US" dirty="0">
                <a:solidFill>
                  <a:schemeClr val="tx1"/>
                </a:solidFill>
              </a:rPr>
              <a:t>If 		the test does not apply and the graph of </a:t>
            </a:r>
            <a:r>
              <a:rPr lang="en-US" i="1" dirty="0">
                <a:solidFill>
                  <a:schemeClr val="tx1"/>
                </a:solidFill>
              </a:rPr>
              <a:t>f</a:t>
            </a:r>
            <a:r>
              <a:rPr lang="en-US" dirty="0">
                <a:solidFill>
                  <a:schemeClr val="tx1"/>
                </a:solidFill>
              </a:rPr>
              <a:t> may have a relative maximum, a relative minimum, or neither at </a:t>
            </a:r>
            <a:r>
              <a:rPr lang="en-US" i="1" dirty="0">
                <a:solidFill>
                  <a:schemeClr val="tx1"/>
                </a:solidFill>
              </a:rPr>
              <a:t>c</a:t>
            </a:r>
            <a:r>
              <a:rPr lang="en-US" dirty="0">
                <a:solidFill>
                  <a:schemeClr val="tx1"/>
                </a:solidFill>
              </a:rPr>
              <a:t>.</a:t>
            </a:r>
          </a:p>
        </p:txBody>
      </p:sp>
      <p:graphicFrame>
        <p:nvGraphicFramePr>
          <p:cNvPr id="27650" name="Object 2"/>
          <p:cNvGraphicFramePr>
            <a:graphicFrameLocks noChangeAspect="1"/>
          </p:cNvGraphicFramePr>
          <p:nvPr>
            <p:extLst>
              <p:ext uri="{D42A27DB-BD31-4B8C-83A1-F6EECF244321}">
                <p14:modId xmlns:p14="http://schemas.microsoft.com/office/powerpoint/2010/main" val="2202385567"/>
              </p:ext>
            </p:extLst>
          </p:nvPr>
        </p:nvGraphicFramePr>
        <p:xfrm>
          <a:off x="2514600" y="1347325"/>
          <a:ext cx="1282700" cy="469900"/>
        </p:xfrm>
        <a:graphic>
          <a:graphicData uri="http://schemas.openxmlformats.org/presentationml/2006/ole">
            <mc:AlternateContent xmlns:mc="http://schemas.openxmlformats.org/markup-compatibility/2006">
              <mc:Choice xmlns:v="urn:schemas-microsoft-com:vml" Requires="v">
                <p:oleObj name="Equation" r:id="rId2" imgW="1282680" imgH="469800" progId="Equation.DSMT4">
                  <p:embed/>
                </p:oleObj>
              </mc:Choice>
              <mc:Fallback>
                <p:oleObj name="Equation" r:id="rId2" imgW="1282680" imgH="469800" progId="Equation.DSMT4">
                  <p:embed/>
                  <p:pic>
                    <p:nvPicPr>
                      <p:cNvPr id="276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47325"/>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extLst>
              <p:ext uri="{D42A27DB-BD31-4B8C-83A1-F6EECF244321}">
                <p14:modId xmlns:p14="http://schemas.microsoft.com/office/powerpoint/2010/main" val="4994901"/>
              </p:ext>
            </p:extLst>
          </p:nvPr>
        </p:nvGraphicFramePr>
        <p:xfrm>
          <a:off x="5181600" y="1385425"/>
          <a:ext cx="406400" cy="393700"/>
        </p:xfrm>
        <a:graphic>
          <a:graphicData uri="http://schemas.openxmlformats.org/presentationml/2006/ole">
            <mc:AlternateContent xmlns:mc="http://schemas.openxmlformats.org/markup-compatibility/2006">
              <mc:Choice xmlns:v="urn:schemas-microsoft-com:vml" Requires="v">
                <p:oleObj name="Equation" r:id="rId4" imgW="406080" imgH="393480" progId="Equation.DSMT4">
                  <p:embed/>
                </p:oleObj>
              </mc:Choice>
              <mc:Fallback>
                <p:oleObj name="Equation" r:id="rId4" imgW="406080" imgH="393480" progId="Equation.DSMT4">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85425"/>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1396744845"/>
              </p:ext>
            </p:extLst>
          </p:nvPr>
        </p:nvGraphicFramePr>
        <p:xfrm>
          <a:off x="1308579" y="1826221"/>
          <a:ext cx="1435100" cy="469900"/>
        </p:xfrm>
        <a:graphic>
          <a:graphicData uri="http://schemas.openxmlformats.org/presentationml/2006/ole">
            <mc:AlternateContent xmlns:mc="http://schemas.openxmlformats.org/markup-compatibility/2006">
              <mc:Choice xmlns:v="urn:schemas-microsoft-com:vml" Requires="v">
                <p:oleObj name="Equation" r:id="rId6" imgW="1434960" imgH="469800" progId="Equation.DSMT4">
                  <p:embed/>
                </p:oleObj>
              </mc:Choice>
              <mc:Fallback>
                <p:oleObj name="Equation" r:id="rId6" imgW="1434960" imgH="469800" progId="Equation.DSMT4">
                  <p:embed/>
                  <p:pic>
                    <p:nvPicPr>
                      <p:cNvPr id="276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579" y="1826221"/>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488716520"/>
              </p:ext>
            </p:extLst>
          </p:nvPr>
        </p:nvGraphicFramePr>
        <p:xfrm>
          <a:off x="1308579" y="2352255"/>
          <a:ext cx="1435100" cy="469900"/>
        </p:xfrm>
        <a:graphic>
          <a:graphicData uri="http://schemas.openxmlformats.org/presentationml/2006/ole">
            <mc:AlternateContent xmlns:mc="http://schemas.openxmlformats.org/markup-compatibility/2006">
              <mc:Choice xmlns:v="urn:schemas-microsoft-com:vml" Requires="v">
                <p:oleObj name="Equation" r:id="rId8" imgW="1434960" imgH="469800" progId="Equation.DSMT4">
                  <p:embed/>
                </p:oleObj>
              </mc:Choice>
              <mc:Fallback>
                <p:oleObj name="Equation" r:id="rId8" imgW="1434960" imgH="469800" progId="Equation.DSMT4">
                  <p:embed/>
                  <p:pic>
                    <p:nvPicPr>
                      <p:cNvPr id="2765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579" y="2352255"/>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extLst>
              <p:ext uri="{D42A27DB-BD31-4B8C-83A1-F6EECF244321}">
                <p14:modId xmlns:p14="http://schemas.microsoft.com/office/powerpoint/2010/main" val="4258422749"/>
              </p:ext>
            </p:extLst>
          </p:nvPr>
        </p:nvGraphicFramePr>
        <p:xfrm>
          <a:off x="838200" y="2857997"/>
          <a:ext cx="1435100" cy="469900"/>
        </p:xfrm>
        <a:graphic>
          <a:graphicData uri="http://schemas.openxmlformats.org/presentationml/2006/ole">
            <mc:AlternateContent xmlns:mc="http://schemas.openxmlformats.org/markup-compatibility/2006">
              <mc:Choice xmlns:v="urn:schemas-microsoft-com:vml" Requires="v">
                <p:oleObj name="Equation" r:id="rId10" imgW="1434960" imgH="469800" progId="Equation.DSMT4">
                  <p:embed/>
                </p:oleObj>
              </mc:Choice>
              <mc:Fallback>
                <p:oleObj name="Equation" r:id="rId10" imgW="1434960" imgH="469800" progId="Equation.DSMT4">
                  <p:embed/>
                  <p:pic>
                    <p:nvPicPr>
                      <p:cNvPr id="2765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857997"/>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Tools (cont.)</a:t>
            </a:r>
          </a:p>
        </p:txBody>
      </p:sp>
      <p:sp>
        <p:nvSpPr>
          <p:cNvPr id="4" name="Rectangle 3"/>
          <p:cNvSpPr/>
          <p:nvPr/>
        </p:nvSpPr>
        <p:spPr>
          <a:xfrm>
            <a:off x="883920" y="5388325"/>
            <a:ext cx="7711440" cy="523220"/>
          </a:xfrm>
          <a:prstGeom prst="rect">
            <a:avLst/>
          </a:prstGeom>
        </p:spPr>
        <p:txBody>
          <a:bodyPr wrap="square">
            <a:spAutoFit/>
          </a:bodyPr>
          <a:lstStyle/>
          <a:p>
            <a:r>
              <a:rPr lang="en-US" sz="2800" b="1" dirty="0"/>
              <a:t>Figure 9 </a:t>
            </a:r>
            <a:r>
              <a:rPr lang="en-US" sz="2800" dirty="0"/>
              <a:t>Conclusions of the Second Derivative Test</a:t>
            </a:r>
          </a:p>
        </p:txBody>
      </p:sp>
      <p:pic>
        <p:nvPicPr>
          <p:cNvPr id="89090" name="Picture 2"/>
          <p:cNvPicPr>
            <a:picLocks noChangeAspect="1" noChangeArrowheads="1"/>
          </p:cNvPicPr>
          <p:nvPr/>
        </p:nvPicPr>
        <p:blipFill>
          <a:blip r:embed="rId2" cstate="print"/>
          <a:srcRect/>
          <a:stretch>
            <a:fillRect/>
          </a:stretch>
        </p:blipFill>
        <p:spPr bwMode="auto">
          <a:xfrm>
            <a:off x="304800" y="1131429"/>
            <a:ext cx="7955280" cy="428102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Recall that “Differentiability Implies Continuity”; this is one</a:t>
            </a:r>
            <a:r>
              <a:rPr lang="en-US" sz="1500" dirty="0">
                <a:solidFill>
                  <a:schemeClr val="tx1"/>
                </a:solidFill>
              </a:rPr>
              <a:t> </a:t>
            </a:r>
            <a:r>
              <a:rPr lang="en-US" dirty="0">
                <a:solidFill>
                  <a:schemeClr val="tx1"/>
                </a:solidFill>
              </a:rPr>
              <a:t>of our theorems from Section 3.1. So the fact that                                </a:t>
            </a:r>
          </a:p>
          <a:p>
            <a:r>
              <a:rPr lang="en-US" dirty="0">
                <a:solidFill>
                  <a:schemeClr val="tx1"/>
                </a:solidFill>
              </a:rPr>
              <a:t>     exists at </a:t>
            </a:r>
            <a:r>
              <a:rPr lang="en-US" i="1" dirty="0">
                <a:solidFill>
                  <a:schemeClr val="tx1"/>
                </a:solidFill>
              </a:rPr>
              <a:t>c</a:t>
            </a:r>
            <a:r>
              <a:rPr lang="en-US" dirty="0">
                <a:solidFill>
                  <a:schemeClr val="tx1"/>
                </a:solidFill>
              </a:rPr>
              <a:t> means that       is differentiable at </a:t>
            </a:r>
            <a:r>
              <a:rPr lang="en-US" i="1" dirty="0">
                <a:solidFill>
                  <a:schemeClr val="tx1"/>
                </a:solidFill>
              </a:rPr>
              <a:t>c</a:t>
            </a:r>
            <a:r>
              <a:rPr lang="en-US" dirty="0">
                <a:solidFill>
                  <a:schemeClr val="tx1"/>
                </a:solidFill>
              </a:rPr>
              <a:t> and hence continuous at </a:t>
            </a:r>
            <a:r>
              <a:rPr lang="en-US" i="1" dirty="0">
                <a:solidFill>
                  <a:schemeClr val="tx1"/>
                </a:solidFill>
              </a:rPr>
              <a:t>c</a:t>
            </a:r>
            <a:r>
              <a:rPr lang="en-US" dirty="0">
                <a:solidFill>
                  <a:schemeClr val="tx1"/>
                </a:solidFill>
              </a:rPr>
              <a:t>. This, in turn, means that there exists an open interval containing </a:t>
            </a:r>
            <a:r>
              <a:rPr lang="en-US" i="1" dirty="0">
                <a:solidFill>
                  <a:schemeClr val="tx1"/>
                </a:solidFill>
              </a:rPr>
              <a:t>c</a:t>
            </a:r>
            <a:r>
              <a:rPr lang="en-US" dirty="0">
                <a:solidFill>
                  <a:schemeClr val="tx1"/>
                </a:solidFill>
              </a:rPr>
              <a:t> for which       is defined. If we know further that                   and that 	      then for all </a:t>
            </a:r>
            <a:r>
              <a:rPr lang="en-US" i="1" dirty="0">
                <a:solidFill>
                  <a:schemeClr val="tx1"/>
                </a:solidFill>
              </a:rPr>
              <a:t>h</a:t>
            </a:r>
            <a:r>
              <a:rPr lang="en-US" dirty="0">
                <a:solidFill>
                  <a:schemeClr val="tx1"/>
                </a:solidFill>
              </a:rPr>
              <a:t> sufficiently close to 0,</a:t>
            </a:r>
            <a:endParaRPr lang="en-US" b="1" dirty="0">
              <a:solidFill>
                <a:schemeClr val="tx1"/>
              </a:solidFill>
            </a:endParaRPr>
          </a:p>
        </p:txBody>
      </p:sp>
      <p:graphicFrame>
        <p:nvGraphicFramePr>
          <p:cNvPr id="28681" name="Object 9"/>
          <p:cNvGraphicFramePr>
            <a:graphicFrameLocks noChangeAspect="1"/>
          </p:cNvGraphicFramePr>
          <p:nvPr>
            <p:extLst>
              <p:ext uri="{D42A27DB-BD31-4B8C-83A1-F6EECF244321}">
                <p14:modId xmlns:p14="http://schemas.microsoft.com/office/powerpoint/2010/main" val="2281612656"/>
              </p:ext>
            </p:extLst>
          </p:nvPr>
        </p:nvGraphicFramePr>
        <p:xfrm>
          <a:off x="4232238" y="2251934"/>
          <a:ext cx="304800" cy="393700"/>
        </p:xfrm>
        <a:graphic>
          <a:graphicData uri="http://schemas.openxmlformats.org/presentationml/2006/ole">
            <mc:AlternateContent xmlns:mc="http://schemas.openxmlformats.org/markup-compatibility/2006">
              <mc:Choice xmlns:v="urn:schemas-microsoft-com:vml" Requires="v">
                <p:oleObj name="Equation" r:id="rId2" imgW="304560" imgH="393480" progId="Equation.DSMT4">
                  <p:embed/>
                </p:oleObj>
              </mc:Choice>
              <mc:Fallback>
                <p:oleObj name="Equation" r:id="rId2" imgW="304560" imgH="393480" progId="Equation.DSMT4">
                  <p:embed/>
                  <p:pic>
                    <p:nvPicPr>
                      <p:cNvPr id="28681"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38" y="2251934"/>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ChangeAspect="1"/>
          </p:cNvGraphicFramePr>
          <p:nvPr>
            <p:extLst>
              <p:ext uri="{D42A27DB-BD31-4B8C-83A1-F6EECF244321}">
                <p14:modId xmlns:p14="http://schemas.microsoft.com/office/powerpoint/2010/main" val="339150236"/>
              </p:ext>
            </p:extLst>
          </p:nvPr>
        </p:nvGraphicFramePr>
        <p:xfrm>
          <a:off x="5255820" y="3496481"/>
          <a:ext cx="1308100" cy="482600"/>
        </p:xfrm>
        <a:graphic>
          <a:graphicData uri="http://schemas.openxmlformats.org/presentationml/2006/ole">
            <mc:AlternateContent xmlns:mc="http://schemas.openxmlformats.org/markup-compatibility/2006">
              <mc:Choice xmlns:v="urn:schemas-microsoft-com:vml" Requires="v">
                <p:oleObj name="Equation" r:id="rId4" imgW="1307880" imgH="482400" progId="Equation.DSMT4">
                  <p:embed/>
                </p:oleObj>
              </mc:Choice>
              <mc:Fallback>
                <p:oleObj name="Equation" r:id="rId4" imgW="1307880" imgH="482400" progId="Equation.DSMT4">
                  <p:embed/>
                  <p:pic>
                    <p:nvPicPr>
                      <p:cNvPr id="2868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820" y="3496481"/>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3"/>
          <p:cNvGraphicFramePr>
            <a:graphicFrameLocks noChangeAspect="1"/>
          </p:cNvGraphicFramePr>
          <p:nvPr>
            <p:extLst>
              <p:ext uri="{D42A27DB-BD31-4B8C-83A1-F6EECF244321}">
                <p14:modId xmlns:p14="http://schemas.microsoft.com/office/powerpoint/2010/main" val="3662575908"/>
              </p:ext>
            </p:extLst>
          </p:nvPr>
        </p:nvGraphicFramePr>
        <p:xfrm>
          <a:off x="527125" y="3941429"/>
          <a:ext cx="1358900" cy="482600"/>
        </p:xfrm>
        <a:graphic>
          <a:graphicData uri="http://schemas.openxmlformats.org/presentationml/2006/ole">
            <mc:AlternateContent xmlns:mc="http://schemas.openxmlformats.org/markup-compatibility/2006">
              <mc:Choice xmlns:v="urn:schemas-microsoft-com:vml" Requires="v">
                <p:oleObj name="Equation" r:id="rId6" imgW="1358640" imgH="482400" progId="Equation.DSMT4">
                  <p:embed/>
                </p:oleObj>
              </mc:Choice>
              <mc:Fallback>
                <p:oleObj name="Equation" r:id="rId6" imgW="1358640" imgH="482400" progId="Equation.DSMT4">
                  <p:embed/>
                  <p:pic>
                    <p:nvPicPr>
                      <p:cNvPr id="28685"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125" y="3941429"/>
                        <a:ext cx="135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4"/>
          <p:cNvGraphicFramePr>
            <a:graphicFrameLocks noChangeAspect="1"/>
          </p:cNvGraphicFramePr>
          <p:nvPr>
            <p:extLst>
              <p:ext uri="{D42A27DB-BD31-4B8C-83A1-F6EECF244321}">
                <p14:modId xmlns:p14="http://schemas.microsoft.com/office/powerpoint/2010/main" val="3559586657"/>
              </p:ext>
            </p:extLst>
          </p:nvPr>
        </p:nvGraphicFramePr>
        <p:xfrm>
          <a:off x="2330450" y="4648200"/>
          <a:ext cx="4483100" cy="876300"/>
        </p:xfrm>
        <a:graphic>
          <a:graphicData uri="http://schemas.openxmlformats.org/presentationml/2006/ole">
            <mc:AlternateContent xmlns:mc="http://schemas.openxmlformats.org/markup-compatibility/2006">
              <mc:Choice xmlns:v="urn:schemas-microsoft-com:vml" Requires="v">
                <p:oleObj name="Equation" r:id="rId8" imgW="4483080" imgH="876240" progId="Equation.DSMT4">
                  <p:embed/>
                </p:oleObj>
              </mc:Choice>
              <mc:Fallback>
                <p:oleObj name="Equation" r:id="rId8" imgW="4483080" imgH="876240" progId="Equation.DSMT4">
                  <p:embed/>
                  <p:pic>
                    <p:nvPicPr>
                      <p:cNvPr id="28686"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0450" y="4648200"/>
                        <a:ext cx="4483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1">
            <a:extLst>
              <a:ext uri="{FF2B5EF4-FFF2-40B4-BE49-F238E27FC236}">
                <a16:creationId xmlns:a16="http://schemas.microsoft.com/office/drawing/2014/main" id="{F99667F5-0457-1035-B9F4-19098E247C4C}"/>
              </a:ext>
            </a:extLst>
          </p:cNvPr>
          <p:cNvGraphicFramePr>
            <a:graphicFrameLocks noChangeAspect="1"/>
          </p:cNvGraphicFramePr>
          <p:nvPr>
            <p:extLst>
              <p:ext uri="{D42A27DB-BD31-4B8C-83A1-F6EECF244321}">
                <p14:modId xmlns:p14="http://schemas.microsoft.com/office/powerpoint/2010/main" val="3954605919"/>
              </p:ext>
            </p:extLst>
          </p:nvPr>
        </p:nvGraphicFramePr>
        <p:xfrm>
          <a:off x="527125" y="2219512"/>
          <a:ext cx="355600" cy="393700"/>
        </p:xfrm>
        <a:graphic>
          <a:graphicData uri="http://schemas.openxmlformats.org/presentationml/2006/ole">
            <mc:AlternateContent xmlns:mc="http://schemas.openxmlformats.org/markup-compatibility/2006">
              <mc:Choice xmlns:v="urn:schemas-microsoft-com:vml" Requires="v">
                <p:oleObj name="Equation" r:id="rId10" imgW="355320" imgH="393480" progId="Equation.DSMT4">
                  <p:embed/>
                </p:oleObj>
              </mc:Choice>
              <mc:Fallback>
                <p:oleObj name="Equation" r:id="rId10" imgW="355320" imgH="393480" progId="Equation.DSMT4">
                  <p:embed/>
                  <p:pic>
                    <p:nvPicPr>
                      <p:cNvPr id="5" name="Object 11">
                        <a:extLst>
                          <a:ext uri="{FF2B5EF4-FFF2-40B4-BE49-F238E27FC236}">
                            <a16:creationId xmlns:a16="http://schemas.microsoft.com/office/drawing/2014/main" id="{F99667F5-0457-1035-B9F4-19098E247C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125" y="2219512"/>
                        <a:ext cx="355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187BFDBC-D70D-25E5-5137-BD222FA23A8D}"/>
              </a:ext>
            </a:extLst>
          </p:cNvPr>
          <p:cNvGraphicFramePr>
            <a:graphicFrameLocks noChangeAspect="1"/>
          </p:cNvGraphicFramePr>
          <p:nvPr>
            <p:extLst>
              <p:ext uri="{D42A27DB-BD31-4B8C-83A1-F6EECF244321}">
                <p14:modId xmlns:p14="http://schemas.microsoft.com/office/powerpoint/2010/main" val="182576288"/>
              </p:ext>
            </p:extLst>
          </p:nvPr>
        </p:nvGraphicFramePr>
        <p:xfrm>
          <a:off x="7145935" y="3165086"/>
          <a:ext cx="304800" cy="393700"/>
        </p:xfrm>
        <a:graphic>
          <a:graphicData uri="http://schemas.openxmlformats.org/presentationml/2006/ole">
            <mc:AlternateContent xmlns:mc="http://schemas.openxmlformats.org/markup-compatibility/2006">
              <mc:Choice xmlns:v="urn:schemas-microsoft-com:vml" Requires="v">
                <p:oleObj name="Equation" r:id="rId2" imgW="304560" imgH="393480" progId="Equation.DSMT4">
                  <p:embed/>
                </p:oleObj>
              </mc:Choice>
              <mc:Fallback>
                <p:oleObj name="Equation" r:id="rId2" imgW="304560" imgH="393480" progId="Equation.DSMT4">
                  <p:embed/>
                  <p:pic>
                    <p:nvPicPr>
                      <p:cNvPr id="6" name="Object 9">
                        <a:extLst>
                          <a:ext uri="{FF2B5EF4-FFF2-40B4-BE49-F238E27FC236}">
                            <a16:creationId xmlns:a16="http://schemas.microsoft.com/office/drawing/2014/main" id="{187BFDBC-D70D-25E5-5137-BD222FA23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935" y="3165086"/>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and so 	       must be positive for </a:t>
            </a:r>
            <a:r>
              <a:rPr lang="en-US" i="1" dirty="0">
                <a:solidFill>
                  <a:schemeClr val="tx1"/>
                </a:solidFill>
              </a:rPr>
              <a:t>h</a:t>
            </a:r>
            <a:r>
              <a:rPr lang="en-US" dirty="0">
                <a:solidFill>
                  <a:schemeClr val="tx1"/>
                </a:solidFill>
              </a:rPr>
              <a:t> &lt; 0 and negative for </a:t>
            </a:r>
            <a:r>
              <a:rPr lang="en-US" i="1" dirty="0">
                <a:solidFill>
                  <a:schemeClr val="tx1"/>
                </a:solidFill>
              </a:rPr>
              <a:t>h</a:t>
            </a:r>
            <a:r>
              <a:rPr lang="en-US" dirty="0">
                <a:solidFill>
                  <a:schemeClr val="tx1"/>
                </a:solidFill>
              </a:rPr>
              <a:t> &gt; 0. Restated, this means that      is positive to the left of </a:t>
            </a:r>
            <a:r>
              <a:rPr lang="en-US" i="1" dirty="0">
                <a:solidFill>
                  <a:schemeClr val="tx1"/>
                </a:solidFill>
              </a:rPr>
              <a:t>c</a:t>
            </a:r>
            <a:r>
              <a:rPr lang="en-US" dirty="0">
                <a:solidFill>
                  <a:schemeClr val="tx1"/>
                </a:solidFill>
              </a:rPr>
              <a:t> and negative to the right of </a:t>
            </a:r>
            <a:r>
              <a:rPr lang="en-US" i="1" dirty="0">
                <a:solidFill>
                  <a:schemeClr val="tx1"/>
                </a:solidFill>
              </a:rPr>
              <a:t>c;</a:t>
            </a:r>
            <a:r>
              <a:rPr lang="en-US" dirty="0">
                <a:solidFill>
                  <a:schemeClr val="tx1"/>
                </a:solidFill>
              </a:rPr>
              <a:t> so by the First Derivative Test, we can conclude that </a:t>
            </a:r>
            <a:r>
              <a:rPr lang="en-US" i="1" dirty="0">
                <a:solidFill>
                  <a:schemeClr val="tx1"/>
                </a:solidFill>
              </a:rPr>
              <a:t>f</a:t>
            </a:r>
            <a:r>
              <a:rPr lang="en-US" dirty="0">
                <a:solidFill>
                  <a:schemeClr val="tx1"/>
                </a:solidFill>
              </a:rPr>
              <a:t> has a relative maximum at </a:t>
            </a:r>
            <a:r>
              <a:rPr lang="en-US" i="1" dirty="0">
                <a:solidFill>
                  <a:schemeClr val="tx1"/>
                </a:solidFill>
              </a:rPr>
              <a:t>c</a:t>
            </a:r>
            <a:r>
              <a:rPr lang="en-US" dirty="0">
                <a:solidFill>
                  <a:schemeClr val="tx1"/>
                </a:solidFill>
              </a:rPr>
              <a:t>. The proof of the second statement is similar in nature.</a:t>
            </a:r>
          </a:p>
          <a:p>
            <a:r>
              <a:rPr lang="en-US" dirty="0">
                <a:solidFill>
                  <a:schemeClr val="tx1"/>
                </a:solidFill>
              </a:rPr>
              <a:t>To see that the test does not apply if 		         consider the graphs of 			          and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0.</a:t>
            </a:r>
            <a:endParaRPr lang="en-US" b="1" dirty="0">
              <a:solidFill>
                <a:schemeClr val="tx1"/>
              </a:solidFill>
            </a:endParaRPr>
          </a:p>
        </p:txBody>
      </p:sp>
      <p:graphicFrame>
        <p:nvGraphicFramePr>
          <p:cNvPr id="29704" name="Object 8"/>
          <p:cNvGraphicFramePr>
            <a:graphicFrameLocks noChangeAspect="1"/>
          </p:cNvGraphicFramePr>
          <p:nvPr>
            <p:extLst>
              <p:ext uri="{D42A27DB-BD31-4B8C-83A1-F6EECF244321}">
                <p14:modId xmlns:p14="http://schemas.microsoft.com/office/powerpoint/2010/main" val="1539624316"/>
              </p:ext>
            </p:extLst>
          </p:nvPr>
        </p:nvGraphicFramePr>
        <p:xfrm>
          <a:off x="1600200" y="1371600"/>
          <a:ext cx="1257300" cy="482600"/>
        </p:xfrm>
        <a:graphic>
          <a:graphicData uri="http://schemas.openxmlformats.org/presentationml/2006/ole">
            <mc:AlternateContent xmlns:mc="http://schemas.openxmlformats.org/markup-compatibility/2006">
              <mc:Choice xmlns:v="urn:schemas-microsoft-com:vml" Requires="v">
                <p:oleObj name="Equation" r:id="rId2" imgW="1257120" imgH="482400" progId="Equation.DSMT4">
                  <p:embed/>
                </p:oleObj>
              </mc:Choice>
              <mc:Fallback>
                <p:oleObj name="Equation" r:id="rId2" imgW="1257120" imgH="482400" progId="Equation.DSMT4">
                  <p:embed/>
                  <p:pic>
                    <p:nvPicPr>
                      <p:cNvPr id="2970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6" name="Object 10"/>
          <p:cNvGraphicFramePr>
            <a:graphicFrameLocks noChangeAspect="1"/>
          </p:cNvGraphicFramePr>
          <p:nvPr>
            <p:extLst>
              <p:ext uri="{D42A27DB-BD31-4B8C-83A1-F6EECF244321}">
                <p14:modId xmlns:p14="http://schemas.microsoft.com/office/powerpoint/2010/main" val="3467667341"/>
              </p:ext>
            </p:extLst>
          </p:nvPr>
        </p:nvGraphicFramePr>
        <p:xfrm>
          <a:off x="5715000" y="1761095"/>
          <a:ext cx="304800" cy="393700"/>
        </p:xfrm>
        <a:graphic>
          <a:graphicData uri="http://schemas.openxmlformats.org/presentationml/2006/ole">
            <mc:AlternateContent xmlns:mc="http://schemas.openxmlformats.org/markup-compatibility/2006">
              <mc:Choice xmlns:v="urn:schemas-microsoft-com:vml" Requires="v">
                <p:oleObj name="Equation" r:id="rId4" imgW="304560" imgH="393480" progId="Equation.DSMT4">
                  <p:embed/>
                </p:oleObj>
              </mc:Choice>
              <mc:Fallback>
                <p:oleObj name="Equation" r:id="rId4" imgW="304560" imgH="393480" progId="Equation.DSMT4">
                  <p:embed/>
                  <p:pic>
                    <p:nvPicPr>
                      <p:cNvPr id="2970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61095"/>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7" name="Object 11"/>
          <p:cNvGraphicFramePr>
            <a:graphicFrameLocks noChangeAspect="1"/>
          </p:cNvGraphicFramePr>
          <p:nvPr>
            <p:extLst>
              <p:ext uri="{D42A27DB-BD31-4B8C-83A1-F6EECF244321}">
                <p14:modId xmlns:p14="http://schemas.microsoft.com/office/powerpoint/2010/main" val="459345637"/>
              </p:ext>
            </p:extLst>
          </p:nvPr>
        </p:nvGraphicFramePr>
        <p:xfrm>
          <a:off x="5924550" y="3886200"/>
          <a:ext cx="1409700" cy="482600"/>
        </p:xfrm>
        <a:graphic>
          <a:graphicData uri="http://schemas.openxmlformats.org/presentationml/2006/ole">
            <mc:AlternateContent xmlns:mc="http://schemas.openxmlformats.org/markup-compatibility/2006">
              <mc:Choice xmlns:v="urn:schemas-microsoft-com:vml" Requires="v">
                <p:oleObj name="Equation" r:id="rId6" imgW="1409400" imgH="482400" progId="Equation.DSMT4">
                  <p:embed/>
                </p:oleObj>
              </mc:Choice>
              <mc:Fallback>
                <p:oleObj name="Equation" r:id="rId6" imgW="1409400" imgH="482400" progId="Equation.DSMT4">
                  <p:embed/>
                  <p:pic>
                    <p:nvPicPr>
                      <p:cNvPr id="2970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388620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12"/>
          <p:cNvGraphicFramePr>
            <a:graphicFrameLocks noChangeAspect="1"/>
          </p:cNvGraphicFramePr>
          <p:nvPr>
            <p:extLst>
              <p:ext uri="{D42A27DB-BD31-4B8C-83A1-F6EECF244321}">
                <p14:modId xmlns:p14="http://schemas.microsoft.com/office/powerpoint/2010/main" val="899316367"/>
              </p:ext>
            </p:extLst>
          </p:nvPr>
        </p:nvGraphicFramePr>
        <p:xfrm>
          <a:off x="3862836" y="4375150"/>
          <a:ext cx="2933700" cy="495300"/>
        </p:xfrm>
        <a:graphic>
          <a:graphicData uri="http://schemas.openxmlformats.org/presentationml/2006/ole">
            <mc:AlternateContent xmlns:mc="http://schemas.openxmlformats.org/markup-compatibility/2006">
              <mc:Choice xmlns:v="urn:schemas-microsoft-com:vml" Requires="v">
                <p:oleObj name="Equation" r:id="rId8" imgW="2933640" imgH="495000" progId="Equation.DSMT4">
                  <p:embed/>
                </p:oleObj>
              </mc:Choice>
              <mc:Fallback>
                <p:oleObj name="Equation" r:id="rId8" imgW="2933640" imgH="495000" progId="Equation.DSMT4">
                  <p:embed/>
                  <p:pic>
                    <p:nvPicPr>
                      <p:cNvPr id="2970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2836" y="437515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13"/>
          <p:cNvGraphicFramePr>
            <a:graphicFrameLocks noChangeAspect="1"/>
          </p:cNvGraphicFramePr>
          <p:nvPr>
            <p:extLst>
              <p:ext uri="{D42A27DB-BD31-4B8C-83A1-F6EECF244321}">
                <p14:modId xmlns:p14="http://schemas.microsoft.com/office/powerpoint/2010/main" val="2201874735"/>
              </p:ext>
            </p:extLst>
          </p:nvPr>
        </p:nvGraphicFramePr>
        <p:xfrm>
          <a:off x="597918" y="4834507"/>
          <a:ext cx="1562100" cy="495300"/>
        </p:xfrm>
        <a:graphic>
          <a:graphicData uri="http://schemas.openxmlformats.org/presentationml/2006/ole">
            <mc:AlternateContent xmlns:mc="http://schemas.openxmlformats.org/markup-compatibility/2006">
              <mc:Choice xmlns:v="urn:schemas-microsoft-com:vml" Requires="v">
                <p:oleObj name="Equation" r:id="rId10" imgW="1562040" imgH="495000" progId="Equation.DSMT4">
                  <p:embed/>
                </p:oleObj>
              </mc:Choice>
              <mc:Fallback>
                <p:oleObj name="Equation" r:id="rId10" imgW="1562040" imgH="495000" progId="Equation.DSMT4">
                  <p:embed/>
                  <p:pic>
                    <p:nvPicPr>
                      <p:cNvPr id="2970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918" y="4834507"/>
                        <a:ext cx="1562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a:t>
            </a:r>
          </a:p>
        </p:txBody>
      </p:sp>
      <p:sp>
        <p:nvSpPr>
          <p:cNvPr id="3" name="Content Placeholder 2"/>
          <p:cNvSpPr>
            <a:spLocks noGrp="1"/>
          </p:cNvSpPr>
          <p:nvPr>
            <p:ph idx="1"/>
          </p:nvPr>
        </p:nvSpPr>
        <p:spPr/>
        <p:txBody>
          <a:bodyPr/>
          <a:lstStyle/>
          <a:p>
            <a:r>
              <a:rPr lang="en-US" dirty="0"/>
              <a:t>Use the first and second derivatives of 		      to identify the intervals of monotonicity, extrema, intervals of concavity, and inflection points on its graph.</a:t>
            </a:r>
          </a:p>
          <a:p>
            <a:r>
              <a:rPr lang="en-US" b="1" dirty="0"/>
              <a:t>Solution</a:t>
            </a:r>
          </a:p>
          <a:p>
            <a:r>
              <a:rPr lang="en-US" dirty="0"/>
              <a:t>				          and</a:t>
            </a:r>
          </a:p>
          <a:p>
            <a:endParaRPr lang="en-US" dirty="0"/>
          </a:p>
          <a:p>
            <a:r>
              <a:rPr lang="en-US" dirty="0"/>
              <a:t>Solving the equation 	          gives us the critical points 0 and</a:t>
            </a:r>
          </a:p>
        </p:txBody>
      </p:sp>
      <p:graphicFrame>
        <p:nvGraphicFramePr>
          <p:cNvPr id="30722" name="Object 2"/>
          <p:cNvGraphicFramePr>
            <a:graphicFrameLocks noChangeAspect="1"/>
          </p:cNvGraphicFramePr>
          <p:nvPr/>
        </p:nvGraphicFramePr>
        <p:xfrm>
          <a:off x="6110111" y="1303866"/>
          <a:ext cx="2641600" cy="482600"/>
        </p:xfrm>
        <a:graphic>
          <a:graphicData uri="http://schemas.openxmlformats.org/presentationml/2006/ole">
            <mc:AlternateContent xmlns:mc="http://schemas.openxmlformats.org/markup-compatibility/2006">
              <mc:Choice xmlns:v="urn:schemas-microsoft-com:vml" Requires="v">
                <p:oleObj name="Equation" r:id="rId2" imgW="2641320" imgH="482400" progId="Equation.DSMT4">
                  <p:embed/>
                </p:oleObj>
              </mc:Choice>
              <mc:Fallback>
                <p:oleObj name="Equation" r:id="rId2" imgW="2641320" imgH="482400" progId="Equation.DSMT4">
                  <p:embed/>
                  <p:pic>
                    <p:nvPicPr>
                      <p:cNvPr id="307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111" y="1303866"/>
                        <a:ext cx="264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533400" y="3187700"/>
          <a:ext cx="4381500" cy="482600"/>
        </p:xfrm>
        <a:graphic>
          <a:graphicData uri="http://schemas.openxmlformats.org/presentationml/2006/ole">
            <mc:AlternateContent xmlns:mc="http://schemas.openxmlformats.org/markup-compatibility/2006">
              <mc:Choice xmlns:v="urn:schemas-microsoft-com:vml" Requires="v">
                <p:oleObj name="Equation" r:id="rId4" imgW="4381200" imgH="482400" progId="Equation.DSMT4">
                  <p:embed/>
                </p:oleObj>
              </mc:Choice>
              <mc:Fallback>
                <p:oleObj name="Equation" r:id="rId4" imgW="4381200" imgH="482400" progId="Equation.DSMT4">
                  <p:embed/>
                  <p:pic>
                    <p:nvPicPr>
                      <p:cNvPr id="3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87700"/>
                        <a:ext cx="438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533400" y="3745089"/>
          <a:ext cx="4483100" cy="482600"/>
        </p:xfrm>
        <a:graphic>
          <a:graphicData uri="http://schemas.openxmlformats.org/presentationml/2006/ole">
            <mc:AlternateContent xmlns:mc="http://schemas.openxmlformats.org/markup-compatibility/2006">
              <mc:Choice xmlns:v="urn:schemas-microsoft-com:vml" Requires="v">
                <p:oleObj name="Equation" r:id="rId6" imgW="4483080" imgH="482400" progId="Equation.DSMT4">
                  <p:embed/>
                </p:oleObj>
              </mc:Choice>
              <mc:Fallback>
                <p:oleObj name="Equation" r:id="rId6" imgW="4483080" imgH="482400" progId="Equation.DSMT4">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745089"/>
                        <a:ext cx="448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613856" y="4243211"/>
          <a:ext cx="1308100" cy="469900"/>
        </p:xfrm>
        <a:graphic>
          <a:graphicData uri="http://schemas.openxmlformats.org/presentationml/2006/ole">
            <mc:AlternateContent xmlns:mc="http://schemas.openxmlformats.org/markup-compatibility/2006">
              <mc:Choice xmlns:v="urn:schemas-microsoft-com:vml" Requires="v">
                <p:oleObj name="Equation" r:id="rId8" imgW="1307880" imgH="469800" progId="Equation.DSMT4">
                  <p:embed/>
                </p:oleObj>
              </mc:Choice>
              <mc:Fallback>
                <p:oleObj name="Equation" r:id="rId8" imgW="1307880" imgH="469800" progId="Equation.DSMT4">
                  <p:embed/>
                  <p:pic>
                    <p:nvPicPr>
                      <p:cNvPr id="307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3856" y="4243211"/>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2431345" y="4683478"/>
          <a:ext cx="292100" cy="444500"/>
        </p:xfrm>
        <a:graphic>
          <a:graphicData uri="http://schemas.openxmlformats.org/presentationml/2006/ole">
            <mc:AlternateContent xmlns:mc="http://schemas.openxmlformats.org/markup-compatibility/2006">
              <mc:Choice xmlns:v="urn:schemas-microsoft-com:vml" Requires="v">
                <p:oleObj name="Equation" r:id="rId10" imgW="291960" imgH="444240" progId="Equation.DSMT4">
                  <p:embed/>
                </p:oleObj>
              </mc:Choice>
              <mc:Fallback>
                <p:oleObj name="Equation" r:id="rId10" imgW="291960" imgH="444240" progId="Equation.DSMT4">
                  <p:embed/>
                  <p:pic>
                    <p:nvPicPr>
                      <p:cNvPr id="3072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1345" y="4683478"/>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2332946"/>
          </a:xfrm>
        </p:spPr>
        <p:txBody>
          <a:bodyPr>
            <a:spAutoFit/>
          </a:bodyPr>
          <a:lstStyle/>
          <a:p>
            <a:r>
              <a:rPr lang="en-US" dirty="0"/>
              <a:t>Solving 	         gives us the possible inflection points 0 and 1 (note that 0 is both a critical point and a potential inflection point). </a:t>
            </a:r>
          </a:p>
          <a:p>
            <a:r>
              <a:rPr lang="en-US" dirty="0"/>
              <a:t>We proceed to evaluate the signs of 		   on the intervals of interest.</a:t>
            </a:r>
            <a:endParaRPr lang="en-US" sz="2000" dirty="0"/>
          </a:p>
        </p:txBody>
      </p:sp>
      <p:graphicFrame>
        <p:nvGraphicFramePr>
          <p:cNvPr id="31746" name="Object 2"/>
          <p:cNvGraphicFramePr>
            <a:graphicFrameLocks noChangeAspect="1"/>
          </p:cNvGraphicFramePr>
          <p:nvPr/>
        </p:nvGraphicFramePr>
        <p:xfrm>
          <a:off x="1663700" y="1309512"/>
          <a:ext cx="1384300" cy="469900"/>
        </p:xfrm>
        <a:graphic>
          <a:graphicData uri="http://schemas.openxmlformats.org/presentationml/2006/ole">
            <mc:AlternateContent xmlns:mc="http://schemas.openxmlformats.org/markup-compatibility/2006">
              <mc:Choice xmlns:v="urn:schemas-microsoft-com:vml" Requires="v">
                <p:oleObj name="Equation" r:id="rId2" imgW="1384200" imgH="469800" progId="Equation.DSMT4">
                  <p:embed/>
                </p:oleObj>
              </mc:Choice>
              <mc:Fallback>
                <p:oleObj name="Equation" r:id="rId2" imgW="1384200" imgH="469800" progId="Equation.DSMT4">
                  <p:embed/>
                  <p:pic>
                    <p:nvPicPr>
                      <p:cNvPr id="317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309512"/>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5778500" y="2743200"/>
          <a:ext cx="1384300" cy="393700"/>
        </p:xfrm>
        <a:graphic>
          <a:graphicData uri="http://schemas.openxmlformats.org/presentationml/2006/ole">
            <mc:AlternateContent xmlns:mc="http://schemas.openxmlformats.org/markup-compatibility/2006">
              <mc:Choice xmlns:v="urn:schemas-microsoft-com:vml" Requires="v">
                <p:oleObj name="Equation" r:id="rId4" imgW="1384200" imgH="393480" progId="Equation.DSMT4">
                  <p:embed/>
                </p:oleObj>
              </mc:Choice>
              <mc:Fallback>
                <p:oleObj name="Equation" r:id="rId4" imgW="1384200" imgH="393480" progId="Equation.DSMT4">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0" y="2743200"/>
                        <a:ext cx="1384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graphicFrame>
        <p:nvGraphicFramePr>
          <p:cNvPr id="13" name="Content Placeholder 3"/>
          <p:cNvGraphicFramePr>
            <a:graphicFrameLocks/>
          </p:cNvGraphicFramePr>
          <p:nvPr/>
        </p:nvGraphicFramePr>
        <p:xfrm>
          <a:off x="457200" y="3840480"/>
          <a:ext cx="8321040" cy="1645920"/>
        </p:xfrm>
        <a:graphic>
          <a:graphicData uri="http://schemas.openxmlformats.org/drawingml/2006/table">
            <a:tbl>
              <a:tblPr firstCol="1" bandRow="1">
                <a:tableStyleId>{5C22544A-7EE6-4342-B048-85BDC9FD1C3A}</a:tableStyleId>
              </a:tblPr>
              <a:tblGrid>
                <a:gridCol w="228600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tblGrid>
              <a:tr h="548640">
                <a:tc>
                  <a:txBody>
                    <a:bodyPr/>
                    <a:lstStyle/>
                    <a:p>
                      <a:pPr algn="l"/>
                      <a:r>
                        <a:rPr lang="en-US" sz="2200" b="1" dirty="0"/>
                        <a:t>Interval</a:t>
                      </a: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Sign of </a:t>
                      </a:r>
                      <a:endParaRPr lang="en-US" sz="2200" b="1" i="1"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10001"/>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Monotonicity of </a:t>
                      </a:r>
                      <a:r>
                        <a:rPr lang="en-US" sz="2200" b="1" i="1" dirty="0"/>
                        <a:t>f</a:t>
                      </a:r>
                      <a:endParaRPr lang="en-US" sz="2200" dirty="0"/>
                    </a:p>
                  </a:txBody>
                  <a:tcPr anchor="ctr"/>
                </a:tc>
                <a:tc>
                  <a:txBody>
                    <a:bodyPr/>
                    <a:lstStyle/>
                    <a:p>
                      <a:pPr algn="ctr"/>
                      <a:r>
                        <a:rPr lang="en-US" sz="2200" dirty="0"/>
                        <a:t>Decreasing</a:t>
                      </a:r>
                    </a:p>
                  </a:txBody>
                  <a:tcPr anchor="ctr"/>
                </a:tc>
                <a:tc>
                  <a:txBody>
                    <a:bodyPr/>
                    <a:lstStyle/>
                    <a:p>
                      <a:pPr algn="ctr"/>
                      <a:r>
                        <a:rPr lang="en-US" sz="2200" dirty="0"/>
                        <a:t>Decreasing</a:t>
                      </a:r>
                    </a:p>
                  </a:txBody>
                  <a:tcPr anchor="ctr"/>
                </a:tc>
                <a:tc>
                  <a:txBody>
                    <a:bodyPr/>
                    <a:lstStyle/>
                    <a:p>
                      <a:pPr algn="ctr"/>
                      <a:r>
                        <a:rPr lang="en-US" sz="2200" dirty="0"/>
                        <a:t>Increasing</a:t>
                      </a:r>
                    </a:p>
                  </a:txBody>
                  <a:tcPr anchor="ctr"/>
                </a:tc>
                <a:extLst>
                  <a:ext uri="{0D108BD9-81ED-4DB2-BD59-A6C34878D82A}">
                    <a16:rowId xmlns:a16="http://schemas.microsoft.com/office/drawing/2014/main" val="10002"/>
                  </a:ext>
                </a:extLst>
              </a:tr>
            </a:tbl>
          </a:graphicData>
        </a:graphic>
      </p:graphicFrame>
      <p:graphicFrame>
        <p:nvGraphicFramePr>
          <p:cNvPr id="50187" name="Object 11"/>
          <p:cNvGraphicFramePr>
            <a:graphicFrameLocks noChangeAspect="1"/>
          </p:cNvGraphicFramePr>
          <p:nvPr/>
        </p:nvGraphicFramePr>
        <p:xfrm>
          <a:off x="3340100" y="3959940"/>
          <a:ext cx="850900" cy="393700"/>
        </p:xfrm>
        <a:graphic>
          <a:graphicData uri="http://schemas.openxmlformats.org/presentationml/2006/ole">
            <mc:AlternateContent xmlns:mc="http://schemas.openxmlformats.org/markup-compatibility/2006">
              <mc:Choice xmlns:v="urn:schemas-microsoft-com:vml" Requires="v">
                <p:oleObj name="Equation" r:id="rId6" imgW="850680" imgH="393480" progId="Equation.DSMT4">
                  <p:embed/>
                </p:oleObj>
              </mc:Choice>
              <mc:Fallback>
                <p:oleObj name="Equation" r:id="rId6" imgW="850680" imgH="393480" progId="Equation.DSMT4">
                  <p:embed/>
                  <p:pic>
                    <p:nvPicPr>
                      <p:cNvPr id="5018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100" y="3959940"/>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8" name="Object 12"/>
          <p:cNvGraphicFramePr>
            <a:graphicFrameLocks noChangeAspect="1"/>
          </p:cNvGraphicFramePr>
          <p:nvPr/>
        </p:nvGraphicFramePr>
        <p:xfrm>
          <a:off x="5427408" y="3930444"/>
          <a:ext cx="622300" cy="419100"/>
        </p:xfrm>
        <a:graphic>
          <a:graphicData uri="http://schemas.openxmlformats.org/presentationml/2006/ole">
            <mc:AlternateContent xmlns:mc="http://schemas.openxmlformats.org/markup-compatibility/2006">
              <mc:Choice xmlns:v="urn:schemas-microsoft-com:vml" Requires="v">
                <p:oleObj name="Equation" r:id="rId8" imgW="622080" imgH="419040" progId="Equation.DSMT4">
                  <p:embed/>
                </p:oleObj>
              </mc:Choice>
              <mc:Fallback>
                <p:oleObj name="Equation" r:id="rId8" imgW="622080" imgH="419040" progId="Equation.DSMT4">
                  <p:embed/>
                  <p:pic>
                    <p:nvPicPr>
                      <p:cNvPr id="501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408" y="3930444"/>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9" name="Object 13"/>
          <p:cNvGraphicFramePr>
            <a:graphicFrameLocks noChangeAspect="1"/>
          </p:cNvGraphicFramePr>
          <p:nvPr/>
        </p:nvGraphicFramePr>
        <p:xfrm>
          <a:off x="7531100" y="3913236"/>
          <a:ext cx="698500" cy="419100"/>
        </p:xfrm>
        <a:graphic>
          <a:graphicData uri="http://schemas.openxmlformats.org/presentationml/2006/ole">
            <mc:AlternateContent xmlns:mc="http://schemas.openxmlformats.org/markup-compatibility/2006">
              <mc:Choice xmlns:v="urn:schemas-microsoft-com:vml" Requires="v">
                <p:oleObj name="Equation" r:id="rId10" imgW="698400" imgH="419040" progId="Equation.DSMT4">
                  <p:embed/>
                </p:oleObj>
              </mc:Choice>
              <mc:Fallback>
                <p:oleObj name="Equation" r:id="rId10" imgW="698400" imgH="419040" progId="Equation.DSMT4">
                  <p:embed/>
                  <p:pic>
                    <p:nvPicPr>
                      <p:cNvPr id="501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1100" y="3913236"/>
                        <a:ext cx="698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0" name="Object 14"/>
          <p:cNvGraphicFramePr>
            <a:graphicFrameLocks noChangeAspect="1"/>
          </p:cNvGraphicFramePr>
          <p:nvPr/>
        </p:nvGraphicFramePr>
        <p:xfrm>
          <a:off x="1415844" y="4508500"/>
          <a:ext cx="241300" cy="292100"/>
        </p:xfrm>
        <a:graphic>
          <a:graphicData uri="http://schemas.openxmlformats.org/presentationml/2006/ole">
            <mc:AlternateContent xmlns:mc="http://schemas.openxmlformats.org/markup-compatibility/2006">
              <mc:Choice xmlns:v="urn:schemas-microsoft-com:vml" Requires="v">
                <p:oleObj name="Equation" r:id="rId12" imgW="241200" imgH="291960" progId="Equation.DSMT4">
                  <p:embed/>
                </p:oleObj>
              </mc:Choice>
              <mc:Fallback>
                <p:oleObj name="Equation" r:id="rId12" imgW="241200" imgH="291960" progId="Equation.DSMT4">
                  <p:embed/>
                  <p:pic>
                    <p:nvPicPr>
                      <p:cNvPr id="5019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5844" y="45085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1" name="Object 15"/>
          <p:cNvGraphicFramePr>
            <a:graphicFrameLocks noChangeAspect="1"/>
          </p:cNvGraphicFramePr>
          <p:nvPr/>
        </p:nvGraphicFramePr>
        <p:xfrm>
          <a:off x="2819400" y="4497848"/>
          <a:ext cx="1879600" cy="393700"/>
        </p:xfrm>
        <a:graphic>
          <a:graphicData uri="http://schemas.openxmlformats.org/presentationml/2006/ole">
            <mc:AlternateContent xmlns:mc="http://schemas.openxmlformats.org/markup-compatibility/2006">
              <mc:Choice xmlns:v="urn:schemas-microsoft-com:vml" Requires="v">
                <p:oleObj name="Equation" r:id="rId14" imgW="1879560" imgH="393480" progId="Equation.DSMT4">
                  <p:embed/>
                </p:oleObj>
              </mc:Choice>
              <mc:Fallback>
                <p:oleObj name="Equation" r:id="rId14" imgW="1879560" imgH="393480" progId="Equation.DSMT4">
                  <p:embed/>
                  <p:pic>
                    <p:nvPicPr>
                      <p:cNvPr id="5019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497848"/>
                        <a:ext cx="187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2" name="Object 16"/>
          <p:cNvGraphicFramePr>
            <a:graphicFrameLocks noChangeAspect="1"/>
          </p:cNvGraphicFramePr>
          <p:nvPr/>
        </p:nvGraphicFramePr>
        <p:xfrm>
          <a:off x="4967748" y="4497848"/>
          <a:ext cx="1562100" cy="393700"/>
        </p:xfrm>
        <a:graphic>
          <a:graphicData uri="http://schemas.openxmlformats.org/presentationml/2006/ole">
            <mc:AlternateContent xmlns:mc="http://schemas.openxmlformats.org/markup-compatibility/2006">
              <mc:Choice xmlns:v="urn:schemas-microsoft-com:vml" Requires="v">
                <p:oleObj name="Equation" r:id="rId16" imgW="1562040" imgH="393480" progId="Equation.DSMT4">
                  <p:embed/>
                </p:oleObj>
              </mc:Choice>
              <mc:Fallback>
                <p:oleObj name="Equation" r:id="rId16" imgW="1562040" imgH="393480" progId="Equation.DSMT4">
                  <p:embed/>
                  <p:pic>
                    <p:nvPicPr>
                      <p:cNvPr id="50192"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7748" y="4497848"/>
                        <a:ext cx="1562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3" name="Object 17"/>
          <p:cNvGraphicFramePr>
            <a:graphicFrameLocks noChangeAspect="1"/>
          </p:cNvGraphicFramePr>
          <p:nvPr/>
        </p:nvGraphicFramePr>
        <p:xfrm>
          <a:off x="7086600" y="4468352"/>
          <a:ext cx="1409700" cy="393700"/>
        </p:xfrm>
        <a:graphic>
          <a:graphicData uri="http://schemas.openxmlformats.org/presentationml/2006/ole">
            <mc:AlternateContent xmlns:mc="http://schemas.openxmlformats.org/markup-compatibility/2006">
              <mc:Choice xmlns:v="urn:schemas-microsoft-com:vml" Requires="v">
                <p:oleObj name="Equation" r:id="rId18" imgW="1409400" imgH="393480" progId="Equation.DSMT4">
                  <p:embed/>
                </p:oleObj>
              </mc:Choice>
              <mc:Fallback>
                <p:oleObj name="Equation" r:id="rId18" imgW="1409400" imgH="393480" progId="Equation.DSMT4">
                  <p:embed/>
                  <p:pic>
                    <p:nvPicPr>
                      <p:cNvPr id="50193"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6600" y="4468352"/>
                        <a:ext cx="1409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r>
              <a:rPr lang="en-US" dirty="0"/>
              <a:t>We now have a wealth of information about </a:t>
            </a:r>
            <a:r>
              <a:rPr lang="en-US" i="1" dirty="0"/>
              <a:t>f</a:t>
            </a:r>
            <a:r>
              <a:rPr lang="en-US" dirty="0"/>
              <a:t> at our disposal, and can easily answer all of the questions about its graph.</a:t>
            </a:r>
          </a:p>
          <a:p>
            <a:endParaRPr lang="en-US" dirty="0"/>
          </a:p>
        </p:txBody>
      </p:sp>
      <p:graphicFrame>
        <p:nvGraphicFramePr>
          <p:cNvPr id="6" name="Content Placeholder 3"/>
          <p:cNvGraphicFramePr>
            <a:graphicFrameLocks/>
          </p:cNvGraphicFramePr>
          <p:nvPr/>
        </p:nvGraphicFramePr>
        <p:xfrm>
          <a:off x="457200" y="1295400"/>
          <a:ext cx="8092440" cy="1645920"/>
        </p:xfrm>
        <a:graphic>
          <a:graphicData uri="http://schemas.openxmlformats.org/drawingml/2006/table">
            <a:tbl>
              <a:tblPr firstCol="1" bandRow="1">
                <a:tableStyleId>{5C22544A-7EE6-4342-B048-85BDC9FD1C3A}</a:tableStyleId>
              </a:tblPr>
              <a:tblGrid>
                <a:gridCol w="192024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48640">
                <a:tc>
                  <a:txBody>
                    <a:bodyPr/>
                    <a:lstStyle/>
                    <a:p>
                      <a:pPr algn="l"/>
                      <a:r>
                        <a:rPr lang="en-US" sz="2200" b="1" dirty="0"/>
                        <a:t>Interval</a:t>
                      </a: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Sign of </a:t>
                      </a:r>
                      <a:endParaRPr lang="en-US" sz="2200" b="1" i="1"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10001"/>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lt1"/>
                          </a:solidFill>
                          <a:latin typeface="+mn-lt"/>
                          <a:ea typeface="+mn-ea"/>
                          <a:cs typeface="+mn-cs"/>
                        </a:rPr>
                        <a:t>Concavity </a:t>
                      </a:r>
                      <a:r>
                        <a:rPr lang="en-US" sz="2200" b="1" dirty="0"/>
                        <a:t> of </a:t>
                      </a:r>
                      <a:r>
                        <a:rPr lang="en-US" sz="2200" b="1" i="1" dirty="0"/>
                        <a:t>f</a:t>
                      </a:r>
                      <a:endParaRPr lang="en-US" sz="2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a:solidFill>
                            <a:schemeClr val="dk1"/>
                          </a:solidFill>
                          <a:latin typeface="+mn-lt"/>
                          <a:ea typeface="+mn-ea"/>
                          <a:cs typeface="+mn-cs"/>
                        </a:rPr>
                        <a:t>Concave up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a:solidFill>
                            <a:schemeClr val="dk1"/>
                          </a:solidFill>
                          <a:latin typeface="+mn-lt"/>
                          <a:ea typeface="+mn-ea"/>
                          <a:cs typeface="+mn-cs"/>
                        </a:rPr>
                        <a:t>Concave down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a:solidFill>
                            <a:schemeClr val="dk1"/>
                          </a:solidFill>
                          <a:latin typeface="+mn-lt"/>
                          <a:ea typeface="+mn-ea"/>
                          <a:cs typeface="+mn-cs"/>
                        </a:rPr>
                        <a:t>Concave up</a:t>
                      </a:r>
                    </a:p>
                  </a:txBody>
                  <a:tcPr anchor="ctr"/>
                </a:tc>
                <a:extLst>
                  <a:ext uri="{0D108BD9-81ED-4DB2-BD59-A6C34878D82A}">
                    <a16:rowId xmlns:a16="http://schemas.microsoft.com/office/drawing/2014/main" val="10002"/>
                  </a:ext>
                </a:extLst>
              </a:tr>
            </a:tbl>
          </a:graphicData>
        </a:graphic>
      </p:graphicFrame>
      <p:graphicFrame>
        <p:nvGraphicFramePr>
          <p:cNvPr id="7" name="Object 11"/>
          <p:cNvGraphicFramePr>
            <a:graphicFrameLocks noChangeAspect="1"/>
          </p:cNvGraphicFramePr>
          <p:nvPr/>
        </p:nvGraphicFramePr>
        <p:xfrm>
          <a:off x="2986548" y="1385364"/>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7"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548" y="1385364"/>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nvGraphicFramePr>
        <p:xfrm>
          <a:off x="5181600" y="1398588"/>
          <a:ext cx="609600" cy="393700"/>
        </p:xfrm>
        <a:graphic>
          <a:graphicData uri="http://schemas.openxmlformats.org/presentationml/2006/ole">
            <mc:AlternateContent xmlns:mc="http://schemas.openxmlformats.org/markup-compatibility/2006">
              <mc:Choice xmlns:v="urn:schemas-microsoft-com:vml" Requires="v">
                <p:oleObj name="Equation" r:id="rId4" imgW="609480" imgH="393480" progId="Equation.DSMT4">
                  <p:embed/>
                </p:oleObj>
              </mc:Choice>
              <mc:Fallback>
                <p:oleObj name="Equation" r:id="rId4" imgW="609480" imgH="393480" progId="Equation.DSMT4">
                  <p:embed/>
                  <p:pic>
                    <p:nvPicPr>
                      <p:cNvPr id="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98588"/>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7175500" y="1381125"/>
          <a:ext cx="673100" cy="393700"/>
        </p:xfrm>
        <a:graphic>
          <a:graphicData uri="http://schemas.openxmlformats.org/presentationml/2006/ole">
            <mc:AlternateContent xmlns:mc="http://schemas.openxmlformats.org/markup-compatibility/2006">
              <mc:Choice xmlns:v="urn:schemas-microsoft-com:vml" Requires="v">
                <p:oleObj name="Equation" r:id="rId6" imgW="672840" imgH="393480" progId="Equation.DSMT4">
                  <p:embed/>
                </p:oleObj>
              </mc:Choice>
              <mc:Fallback>
                <p:oleObj name="Equation" r:id="rId6" imgW="672840" imgH="393480" progId="Equation.DSMT4">
                  <p:embed/>
                  <p:pic>
                    <p:nvPicPr>
                      <p:cNvPr id="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0" y="138112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1415844" y="1963420"/>
          <a:ext cx="241300" cy="292100"/>
        </p:xfrm>
        <a:graphic>
          <a:graphicData uri="http://schemas.openxmlformats.org/presentationml/2006/ole">
            <mc:AlternateContent xmlns:mc="http://schemas.openxmlformats.org/markup-compatibility/2006">
              <mc:Choice xmlns:v="urn:schemas-microsoft-com:vml" Requires="v">
                <p:oleObj name="Equation" r:id="rId8" imgW="241200" imgH="291960" progId="Equation.DSMT4">
                  <p:embed/>
                </p:oleObj>
              </mc:Choice>
              <mc:Fallback>
                <p:oleObj name="Equation" r:id="rId8" imgW="241200" imgH="291960" progId="Equation.DSMT4">
                  <p:embed/>
                  <p:pic>
                    <p:nvPicPr>
                      <p:cNvPr id="1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5844" y="196342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5"/>
          <p:cNvGraphicFramePr>
            <a:graphicFrameLocks noChangeAspect="1"/>
          </p:cNvGraphicFramePr>
          <p:nvPr/>
        </p:nvGraphicFramePr>
        <p:xfrm>
          <a:off x="2529348" y="1952625"/>
          <a:ext cx="1752600" cy="393700"/>
        </p:xfrm>
        <a:graphic>
          <a:graphicData uri="http://schemas.openxmlformats.org/presentationml/2006/ole">
            <mc:AlternateContent xmlns:mc="http://schemas.openxmlformats.org/markup-compatibility/2006">
              <mc:Choice xmlns:v="urn:schemas-microsoft-com:vml" Requires="v">
                <p:oleObj name="Equation" r:id="rId10" imgW="1752480" imgH="393480" progId="Equation.DSMT4">
                  <p:embed/>
                </p:oleObj>
              </mc:Choice>
              <mc:Fallback>
                <p:oleObj name="Equation" r:id="rId10" imgW="1752480" imgH="393480" progId="Equation.DSMT4">
                  <p:embed/>
                  <p:pic>
                    <p:nvPicPr>
                      <p:cNvPr id="1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9348" y="1952625"/>
                        <a:ext cx="175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4724400" y="1951704"/>
          <a:ext cx="1600200" cy="419100"/>
        </p:xfrm>
        <a:graphic>
          <a:graphicData uri="http://schemas.openxmlformats.org/presentationml/2006/ole">
            <mc:AlternateContent xmlns:mc="http://schemas.openxmlformats.org/markup-compatibility/2006">
              <mc:Choice xmlns:v="urn:schemas-microsoft-com:vml" Requires="v">
                <p:oleObj name="Equation" r:id="rId12" imgW="1600200" imgH="419040" progId="Equation.DSMT4">
                  <p:embed/>
                </p:oleObj>
              </mc:Choice>
              <mc:Fallback>
                <p:oleObj name="Equation" r:id="rId12" imgW="1600200" imgH="419040" progId="Equation.DSMT4">
                  <p:embed/>
                  <p:pic>
                    <p:nvPicPr>
                      <p:cNvPr id="5120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1951704"/>
                        <a:ext cx="1600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0" name="Object 10"/>
          <p:cNvGraphicFramePr>
            <a:graphicFrameLocks noChangeAspect="1"/>
          </p:cNvGraphicFramePr>
          <p:nvPr/>
        </p:nvGraphicFramePr>
        <p:xfrm>
          <a:off x="6718300" y="1981200"/>
          <a:ext cx="1587500" cy="393700"/>
        </p:xfrm>
        <a:graphic>
          <a:graphicData uri="http://schemas.openxmlformats.org/presentationml/2006/ole">
            <mc:AlternateContent xmlns:mc="http://schemas.openxmlformats.org/markup-compatibility/2006">
              <mc:Choice xmlns:v="urn:schemas-microsoft-com:vml" Requires="v">
                <p:oleObj name="Equation" r:id="rId14" imgW="1587240" imgH="393480" progId="Equation.DSMT4">
                  <p:embed/>
                </p:oleObj>
              </mc:Choice>
              <mc:Fallback>
                <p:oleObj name="Equation" r:id="rId14" imgW="1587240" imgH="393480" progId="Equation.DSMT4">
                  <p:embed/>
                  <p:pic>
                    <p:nvPicPr>
                      <p:cNvPr id="5121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8300" y="1981200"/>
                        <a:ext cx="1587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sp>
        <p:nvSpPr>
          <p:cNvPr id="3" name="Content Placeholder 2"/>
          <p:cNvSpPr>
            <a:spLocks noGrp="1"/>
          </p:cNvSpPr>
          <p:nvPr>
            <p:ph idx="1"/>
          </p:nvPr>
        </p:nvSpPr>
        <p:spPr>
          <a:xfrm>
            <a:off x="457200" y="1280160"/>
            <a:ext cx="4663440" cy="4572000"/>
          </a:xfrm>
        </p:spPr>
        <p:txBody>
          <a:bodyPr/>
          <a:lstStyle/>
          <a:p>
            <a:r>
              <a:rPr lang="en-US" dirty="0"/>
              <a:t>First, the two tables above identify the intervals of constant monotonicity and concavity and whether </a:t>
            </a:r>
            <a:r>
              <a:rPr lang="en-US" i="1" dirty="0"/>
              <a:t>f</a:t>
            </a:r>
            <a:r>
              <a:rPr lang="en-US" dirty="0"/>
              <a:t> is increasing, decreasing, concave up, or concave down on each. Note how those intervals correspond to the graph of </a:t>
            </a:r>
            <a:r>
              <a:rPr lang="en-US" i="1" dirty="0"/>
              <a:t>f</a:t>
            </a:r>
            <a:r>
              <a:rPr lang="en-US" dirty="0"/>
              <a:t> shown in Figure 10.</a:t>
            </a:r>
          </a:p>
          <a:p>
            <a:endParaRPr lang="en-US" dirty="0"/>
          </a:p>
        </p:txBody>
      </p:sp>
      <p:pic>
        <p:nvPicPr>
          <p:cNvPr id="52226" name="Picture 2"/>
          <p:cNvPicPr>
            <a:picLocks noChangeAspect="1" noChangeArrowheads="1"/>
          </p:cNvPicPr>
          <p:nvPr/>
        </p:nvPicPr>
        <p:blipFill>
          <a:blip r:embed="rId2" cstate="print">
            <a:clrChange>
              <a:clrFrom>
                <a:srgbClr val="FFFFFF"/>
              </a:clrFrom>
              <a:clrTo>
                <a:srgbClr val="FFFFFF">
                  <a:alpha val="0"/>
                </a:srgbClr>
              </a:clrTo>
            </a:clrChange>
          </a:blip>
          <a:srcRect b="18112"/>
          <a:stretch>
            <a:fillRect/>
          </a:stretch>
        </p:blipFill>
        <p:spPr bwMode="auto">
          <a:xfrm>
            <a:off x="4876800" y="1178101"/>
            <a:ext cx="4023360" cy="3851099"/>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5567680" y="5105400"/>
          <a:ext cx="2641600" cy="876300"/>
        </p:xfrm>
        <a:graphic>
          <a:graphicData uri="http://schemas.openxmlformats.org/presentationml/2006/ole">
            <mc:AlternateContent xmlns:mc="http://schemas.openxmlformats.org/markup-compatibility/2006">
              <mc:Choice xmlns:v="urn:schemas-microsoft-com:vml" Requires="v">
                <p:oleObj name="Equation" r:id="rId3" imgW="2641320" imgH="876240" progId="Equation.DSMT4">
                  <p:embed/>
                </p:oleObj>
              </mc:Choice>
              <mc:Fallback>
                <p:oleObj name="Equation" r:id="rId3" imgW="2641320" imgH="87624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680" y="5105400"/>
                        <a:ext cx="2641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301240"/>
          </a:xfrm>
          <a:solidFill>
            <a:srgbClr val="FFFFCC"/>
          </a:solidFill>
          <a:ln w="28575">
            <a:solidFill>
              <a:schemeClr val="tx1"/>
            </a:solidFill>
          </a:ln>
        </p:spPr>
        <p:txBody>
          <a:bodyPr>
            <a:noAutofit/>
          </a:bodyPr>
          <a:lstStyle/>
          <a:p>
            <a:r>
              <a:rPr lang="en-US" dirty="0">
                <a:solidFill>
                  <a:schemeClr val="tx1"/>
                </a:solidFill>
              </a:rPr>
              <a:t>Now, by the Mean Value Theorem, there is a point         </a:t>
            </a:r>
            <a:r>
              <a:rPr lang="en-US" i="1" dirty="0">
                <a:solidFill>
                  <a:schemeClr val="tx1"/>
                </a:solidFill>
              </a:rPr>
              <a:t>c </a:t>
            </a:r>
            <a:r>
              <a:rPr lang="en-US" dirty="0">
                <a:solidFill>
                  <a:schemeClr val="tx1"/>
                </a:solidFill>
                <a:sym typeface="Symbol"/>
              </a:rPr>
              <a:t></a:t>
            </a:r>
            <a:r>
              <a:rPr lang="en-US" dirty="0">
                <a:solidFill>
                  <a:schemeClr val="tx1"/>
                </a:solidFill>
              </a:rPr>
              <a:t> (</a:t>
            </a:r>
            <a:r>
              <a:rPr lang="en-US" i="1" dirty="0">
                <a:solidFill>
                  <a:schemeClr val="tx1"/>
                </a:solidFill>
              </a:rPr>
              <a:t>x</a:t>
            </a:r>
            <a:r>
              <a:rPr lang="en-US" baseline="-25000" dirty="0">
                <a:solidFill>
                  <a:schemeClr val="tx1"/>
                </a:solidFill>
              </a:rPr>
              <a:t>1</a:t>
            </a:r>
            <a:r>
              <a:rPr lang="en-US" dirty="0">
                <a:solidFill>
                  <a:schemeClr val="tx1"/>
                </a:solidFill>
              </a:rPr>
              <a:t>,</a:t>
            </a:r>
            <a:r>
              <a:rPr lang="en-US" i="1" dirty="0">
                <a:solidFill>
                  <a:schemeClr val="tx1"/>
                </a:solidFill>
              </a:rPr>
              <a:t>x</a:t>
            </a:r>
            <a:r>
              <a:rPr lang="en-US" baseline="-25000" dirty="0">
                <a:solidFill>
                  <a:schemeClr val="tx1"/>
                </a:solidFill>
              </a:rPr>
              <a:t>2</a:t>
            </a:r>
            <a:r>
              <a:rPr lang="en-US" dirty="0">
                <a:solidFill>
                  <a:schemeClr val="tx1"/>
                </a:solidFill>
              </a:rPr>
              <a:t>) such that</a:t>
            </a:r>
            <a:endParaRPr lang="en-US" b="1" dirty="0">
              <a:solidFill>
                <a:schemeClr val="tx1"/>
              </a:solidFill>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235817494"/>
              </p:ext>
            </p:extLst>
          </p:nvPr>
        </p:nvGraphicFramePr>
        <p:xfrm>
          <a:off x="2444750" y="2464846"/>
          <a:ext cx="4254500" cy="495300"/>
        </p:xfrm>
        <a:graphic>
          <a:graphicData uri="http://schemas.openxmlformats.org/presentationml/2006/ole">
            <mc:AlternateContent xmlns:mc="http://schemas.openxmlformats.org/markup-compatibility/2006">
              <mc:Choice xmlns:v="urn:schemas-microsoft-com:vml" Requires="v">
                <p:oleObj name="Equation" r:id="rId2" imgW="4254480" imgH="495000" progId="Equation.DSMT4">
                  <p:embed/>
                </p:oleObj>
              </mc:Choice>
              <mc:Fallback>
                <p:oleObj name="Equation" r:id="rId2" imgW="4254480" imgH="495000" progId="Equation.DSMT4">
                  <p:embed/>
                  <p:pic>
                    <p:nvPicPr>
                      <p:cNvPr id="30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2464846"/>
                        <a:ext cx="4254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sp>
        <p:nvSpPr>
          <p:cNvPr id="3" name="Content Placeholder 2"/>
          <p:cNvSpPr>
            <a:spLocks noGrp="1"/>
          </p:cNvSpPr>
          <p:nvPr>
            <p:ph idx="1"/>
          </p:nvPr>
        </p:nvSpPr>
        <p:spPr/>
        <p:txBody>
          <a:bodyPr>
            <a:noAutofit/>
          </a:bodyPr>
          <a:lstStyle/>
          <a:p>
            <a:r>
              <a:rPr lang="en-US" sz="2700" dirty="0"/>
              <a:t>Second, we can use the First Derivative Test to realize that </a:t>
            </a:r>
            <a:r>
              <a:rPr lang="en-US" sz="2700" i="1" dirty="0"/>
              <a:t>f</a:t>
            </a:r>
            <a:r>
              <a:rPr lang="en-US" sz="2700" dirty="0"/>
              <a:t> does not have a relative extremum at the critical point 0, but does have a relative minimum at       And since the concavity changes from up to down at 0 and from down to up at 1, both 0 and 1 are inflection points.</a:t>
            </a:r>
          </a:p>
        </p:txBody>
      </p:sp>
      <p:graphicFrame>
        <p:nvGraphicFramePr>
          <p:cNvPr id="43010" name="Object 2"/>
          <p:cNvGraphicFramePr>
            <a:graphicFrameLocks noChangeAspect="1"/>
          </p:cNvGraphicFramePr>
          <p:nvPr/>
        </p:nvGraphicFramePr>
        <p:xfrm>
          <a:off x="6066367" y="2132350"/>
          <a:ext cx="292100" cy="444500"/>
        </p:xfrm>
        <a:graphic>
          <a:graphicData uri="http://schemas.openxmlformats.org/presentationml/2006/ole">
            <mc:AlternateContent xmlns:mc="http://schemas.openxmlformats.org/markup-compatibility/2006">
              <mc:Choice xmlns:v="urn:schemas-microsoft-com:vml" Requires="v">
                <p:oleObj name="Equation" r:id="rId2" imgW="291960" imgH="444240" progId="Equation.DSMT4">
                  <p:embed/>
                </p:oleObj>
              </mc:Choice>
              <mc:Fallback>
                <p:oleObj name="Equation" r:id="rId2" imgW="291960" imgH="444240" progId="Equation.DSMT4">
                  <p:embed/>
                  <p:pic>
                    <p:nvPicPr>
                      <p:cNvPr id="4301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367" y="213235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sp>
        <p:nvSpPr>
          <p:cNvPr id="3" name="Content Placeholder 2"/>
          <p:cNvSpPr>
            <a:spLocks noGrp="1"/>
          </p:cNvSpPr>
          <p:nvPr>
            <p:ph idx="1"/>
          </p:nvPr>
        </p:nvSpPr>
        <p:spPr/>
        <p:txBody>
          <a:bodyPr>
            <a:normAutofit/>
          </a:bodyPr>
          <a:lstStyle/>
          <a:p>
            <a:r>
              <a:rPr lang="en-US" dirty="0"/>
              <a:t>We could also have used the Second Derivative Test to determine that </a:t>
            </a:r>
            <a:r>
              <a:rPr lang="en-US" i="1" dirty="0"/>
              <a:t>f</a:t>
            </a:r>
            <a:r>
              <a:rPr lang="en-US" dirty="0"/>
              <a:t> has a relative minimum at the critical point      even though we never actually evaluated        at the point. The reason is that we know        exists on the open interval             containing      (indeed,       exists everywhere), and that it is positive on the interval. In particular, it is positive at </a:t>
            </a:r>
          </a:p>
        </p:txBody>
      </p:sp>
      <p:graphicFrame>
        <p:nvGraphicFramePr>
          <p:cNvPr id="44034" name="Object 2"/>
          <p:cNvGraphicFramePr>
            <a:graphicFrameLocks noChangeAspect="1"/>
          </p:cNvGraphicFramePr>
          <p:nvPr/>
        </p:nvGraphicFramePr>
        <p:xfrm>
          <a:off x="1412522" y="2211211"/>
          <a:ext cx="317500" cy="444500"/>
        </p:xfrm>
        <a:graphic>
          <a:graphicData uri="http://schemas.openxmlformats.org/presentationml/2006/ole">
            <mc:AlternateContent xmlns:mc="http://schemas.openxmlformats.org/markup-compatibility/2006">
              <mc:Choice xmlns:v="urn:schemas-microsoft-com:vml" Requires="v">
                <p:oleObj name="Equation" r:id="rId2" imgW="317160" imgH="444240" progId="Equation.DSMT4">
                  <p:embed/>
                </p:oleObj>
              </mc:Choice>
              <mc:Fallback>
                <p:oleObj name="Equation" r:id="rId2" imgW="317160" imgH="444240" progId="Equation.DSMT4">
                  <p:embed/>
                  <p:pic>
                    <p:nvPicPr>
                      <p:cNvPr id="4403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522" y="2211211"/>
                        <a:ext cx="31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7823200" y="2221089"/>
          <a:ext cx="406400" cy="393700"/>
        </p:xfrm>
        <a:graphic>
          <a:graphicData uri="http://schemas.openxmlformats.org/presentationml/2006/ole">
            <mc:AlternateContent xmlns:mc="http://schemas.openxmlformats.org/markup-compatibility/2006">
              <mc:Choice xmlns:v="urn:schemas-microsoft-com:vml" Requires="v">
                <p:oleObj name="Equation" r:id="rId4" imgW="406080" imgH="393480" progId="Equation.DSMT4">
                  <p:embed/>
                </p:oleObj>
              </mc:Choice>
              <mc:Fallback>
                <p:oleObj name="Equation" r:id="rId4" imgW="406080" imgH="393480" progId="Equation.DSMT4">
                  <p:embed/>
                  <p:pic>
                    <p:nvPicPr>
                      <p:cNvPr id="4403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2221089"/>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6477000" y="2658534"/>
          <a:ext cx="406400" cy="393700"/>
        </p:xfrm>
        <a:graphic>
          <a:graphicData uri="http://schemas.openxmlformats.org/presentationml/2006/ole">
            <mc:AlternateContent xmlns:mc="http://schemas.openxmlformats.org/markup-compatibility/2006">
              <mc:Choice xmlns:v="urn:schemas-microsoft-com:vml" Requires="v">
                <p:oleObj name="Equation" r:id="rId6" imgW="406080" imgH="393480" progId="Equation.DSMT4">
                  <p:embed/>
                </p:oleObj>
              </mc:Choice>
              <mc:Fallback>
                <p:oleObj name="Equation" r:id="rId6" imgW="406080" imgH="393480" progId="Equation.DSMT4">
                  <p:embed/>
                  <p:pic>
                    <p:nvPicPr>
                      <p:cNvPr id="4403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658534"/>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3162300" y="3028245"/>
          <a:ext cx="800100" cy="469900"/>
        </p:xfrm>
        <a:graphic>
          <a:graphicData uri="http://schemas.openxmlformats.org/presentationml/2006/ole">
            <mc:AlternateContent xmlns:mc="http://schemas.openxmlformats.org/markup-compatibility/2006">
              <mc:Choice xmlns:v="urn:schemas-microsoft-com:vml" Requires="v">
                <p:oleObj name="Equation" r:id="rId8" imgW="799920" imgH="469800" progId="Equation.DSMT4">
                  <p:embed/>
                </p:oleObj>
              </mc:Choice>
              <mc:Fallback>
                <p:oleObj name="Equation" r:id="rId8" imgW="799920" imgH="469800" progId="Equation.DSMT4">
                  <p:embed/>
                  <p:pic>
                    <p:nvPicPr>
                      <p:cNvPr id="4403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2300" y="3028245"/>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5778500" y="3059113"/>
          <a:ext cx="190500" cy="444500"/>
        </p:xfrm>
        <a:graphic>
          <a:graphicData uri="http://schemas.openxmlformats.org/presentationml/2006/ole">
            <mc:AlternateContent xmlns:mc="http://schemas.openxmlformats.org/markup-compatibility/2006">
              <mc:Choice xmlns:v="urn:schemas-microsoft-com:vml" Requires="v">
                <p:oleObj name="Equation" r:id="rId10" imgW="190440" imgH="444240" progId="Equation.DSMT4">
                  <p:embed/>
                </p:oleObj>
              </mc:Choice>
              <mc:Fallback>
                <p:oleObj name="Equation" r:id="rId10" imgW="190440" imgH="444240" progId="Equation.DSMT4">
                  <p:embed/>
                  <p:pic>
                    <p:nvPicPr>
                      <p:cNvPr id="4403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8500" y="3059113"/>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7346245" y="3081867"/>
          <a:ext cx="406400" cy="393700"/>
        </p:xfrm>
        <a:graphic>
          <a:graphicData uri="http://schemas.openxmlformats.org/presentationml/2006/ole">
            <mc:AlternateContent xmlns:mc="http://schemas.openxmlformats.org/markup-compatibility/2006">
              <mc:Choice xmlns:v="urn:schemas-microsoft-com:vml" Requires="v">
                <p:oleObj name="Equation" r:id="rId12" imgW="406080" imgH="393480" progId="Equation.DSMT4">
                  <p:embed/>
                </p:oleObj>
              </mc:Choice>
              <mc:Fallback>
                <p:oleObj name="Equation" r:id="rId12" imgW="406080" imgH="393480" progId="Equation.DSMT4">
                  <p:embed/>
                  <p:pic>
                    <p:nvPicPr>
                      <p:cNvPr id="4404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6245" y="3081867"/>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5902678" y="3920067"/>
          <a:ext cx="292100" cy="444500"/>
        </p:xfrm>
        <a:graphic>
          <a:graphicData uri="http://schemas.openxmlformats.org/presentationml/2006/ole">
            <mc:AlternateContent xmlns:mc="http://schemas.openxmlformats.org/markup-compatibility/2006">
              <mc:Choice xmlns:v="urn:schemas-microsoft-com:vml" Requires="v">
                <p:oleObj name="Equation" r:id="rId14" imgW="291960" imgH="444240" progId="Equation.DSMT4">
                  <p:embed/>
                </p:oleObj>
              </mc:Choice>
              <mc:Fallback>
                <p:oleObj name="Equation" r:id="rId14" imgW="291960" imgH="444240" progId="Equation.DSMT4">
                  <p:embed/>
                  <p:pic>
                    <p:nvPicPr>
                      <p:cNvPr id="4404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02678" y="3920067"/>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b="18112"/>
          <a:stretch>
            <a:fillRect/>
          </a:stretch>
        </p:blipFill>
        <p:spPr bwMode="auto">
          <a:xfrm>
            <a:off x="4876800" y="1178101"/>
            <a:ext cx="4023360" cy="385109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Example 4:  Using the First and Second Derivative</a:t>
            </a:r>
            <a:br>
              <a:rPr lang="en-US" dirty="0"/>
            </a:br>
            <a:r>
              <a:rPr lang="en-US" dirty="0"/>
              <a:t>Tests to Analyze a Graph (cont.)</a:t>
            </a:r>
          </a:p>
        </p:txBody>
      </p:sp>
      <p:sp>
        <p:nvSpPr>
          <p:cNvPr id="3" name="Content Placeholder 2"/>
          <p:cNvSpPr>
            <a:spLocks noGrp="1"/>
          </p:cNvSpPr>
          <p:nvPr>
            <p:ph idx="1"/>
          </p:nvPr>
        </p:nvSpPr>
        <p:spPr>
          <a:xfrm>
            <a:off x="457200" y="1280160"/>
            <a:ext cx="4480560" cy="4572000"/>
          </a:xfrm>
        </p:spPr>
        <p:txBody>
          <a:bodyPr/>
          <a:lstStyle/>
          <a:p>
            <a:r>
              <a:rPr lang="en-US" dirty="0"/>
              <a:t>The last step is to evaluate </a:t>
            </a:r>
            <a:r>
              <a:rPr lang="en-US" i="1" dirty="0"/>
              <a:t>f</a:t>
            </a:r>
            <a:r>
              <a:rPr lang="en-US" dirty="0"/>
              <a:t> at the two inflection points and the one relative extremum—those values are shown in Figure 10. Note that </a:t>
            </a:r>
            <a:r>
              <a:rPr lang="en-US" i="1" dirty="0"/>
              <a:t>f</a:t>
            </a:r>
            <a:r>
              <a:rPr lang="en-US" dirty="0"/>
              <a:t> has no absolute maximum value, but the relative minimum at     is also its absolute minimum.</a:t>
            </a:r>
          </a:p>
        </p:txBody>
      </p:sp>
      <p:graphicFrame>
        <p:nvGraphicFramePr>
          <p:cNvPr id="45059" name="Object 3"/>
          <p:cNvGraphicFramePr>
            <a:graphicFrameLocks noChangeAspect="1"/>
          </p:cNvGraphicFramePr>
          <p:nvPr/>
        </p:nvGraphicFramePr>
        <p:xfrm>
          <a:off x="2438400" y="4294890"/>
          <a:ext cx="190500" cy="444500"/>
        </p:xfrm>
        <a:graphic>
          <a:graphicData uri="http://schemas.openxmlformats.org/presentationml/2006/ole">
            <mc:AlternateContent xmlns:mc="http://schemas.openxmlformats.org/markup-compatibility/2006">
              <mc:Choice xmlns:v="urn:schemas-microsoft-com:vml" Requires="v">
                <p:oleObj name="Equation" r:id="rId3" imgW="190440" imgH="444240" progId="Equation.DSMT4">
                  <p:embed/>
                </p:oleObj>
              </mc:Choice>
              <mc:Fallback>
                <p:oleObj name="Equation" r:id="rId3" imgW="190440" imgH="444240" progId="Equation.DSMT4">
                  <p:embed/>
                  <p:pic>
                    <p:nvPicPr>
                      <p:cNvPr id="450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29489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567680" y="5105400"/>
          <a:ext cx="2641600" cy="876300"/>
        </p:xfrm>
        <a:graphic>
          <a:graphicData uri="http://schemas.openxmlformats.org/presentationml/2006/ole">
            <mc:AlternateContent xmlns:mc="http://schemas.openxmlformats.org/markup-compatibility/2006">
              <mc:Choice xmlns:v="urn:schemas-microsoft-com:vml" Requires="v">
                <p:oleObj name="Equation" r:id="rId5" imgW="2641320" imgH="876240" progId="Equation.DSMT4">
                  <p:embed/>
                </p:oleObj>
              </mc:Choice>
              <mc:Fallback>
                <p:oleObj name="Equation" r:id="rId5" imgW="2641320" imgH="87624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680" y="5105400"/>
                        <a:ext cx="2641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677656"/>
          </a:xfrm>
          <a:solidFill>
            <a:srgbClr val="FFFFCC"/>
          </a:solidFill>
          <a:ln w="28575">
            <a:solidFill>
              <a:schemeClr val="tx1"/>
            </a:solidFill>
          </a:ln>
        </p:spPr>
        <p:txBody>
          <a:bodyPr>
            <a:spAutoFit/>
          </a:bodyPr>
          <a:lstStyle/>
          <a:p>
            <a:r>
              <a:rPr lang="en-US" dirty="0">
                <a:solidFill>
                  <a:schemeClr val="tx1"/>
                </a:solidFill>
              </a:rPr>
              <a:t>Since </a:t>
            </a:r>
            <a:r>
              <a:rPr lang="en-US" i="1" dirty="0">
                <a:solidFill>
                  <a:schemeClr val="tx1"/>
                </a:solidFill>
              </a:rPr>
              <a:t>x</a:t>
            </a:r>
            <a:r>
              <a:rPr lang="en-US" baseline="-25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x</a:t>
            </a:r>
            <a:r>
              <a:rPr lang="en-US" baseline="-25000" dirty="0">
                <a:solidFill>
                  <a:schemeClr val="tx1"/>
                </a:solidFill>
              </a:rPr>
              <a:t>1</a:t>
            </a:r>
            <a:r>
              <a:rPr lang="en-US" dirty="0">
                <a:solidFill>
                  <a:schemeClr val="tx1"/>
                </a:solidFill>
              </a:rPr>
              <a:t> &gt; 0, the right‑hand side of the above equation is either positive if 	     is positive or negative if 	        is negative, leading to the respective results of 		         or 		      Since this can be done for each such pair of points </a:t>
            </a:r>
            <a:r>
              <a:rPr lang="en-US" i="1" dirty="0">
                <a:solidFill>
                  <a:schemeClr val="tx1"/>
                </a:solidFill>
              </a:rPr>
              <a:t>x</a:t>
            </a:r>
            <a:r>
              <a:rPr lang="en-US" baseline="-25000" dirty="0">
                <a:solidFill>
                  <a:schemeClr val="tx1"/>
                </a:solidFill>
              </a:rPr>
              <a:t>1</a:t>
            </a:r>
            <a:r>
              <a:rPr lang="en-US" dirty="0">
                <a:solidFill>
                  <a:schemeClr val="tx1"/>
                </a:solidFill>
              </a:rPr>
              <a:t> and </a:t>
            </a:r>
            <a:r>
              <a:rPr lang="en-US" i="1" dirty="0">
                <a:solidFill>
                  <a:schemeClr val="tx1"/>
                </a:solidFill>
              </a:rPr>
              <a:t>x</a:t>
            </a:r>
            <a:r>
              <a:rPr lang="en-US" baseline="-25000" dirty="0">
                <a:solidFill>
                  <a:schemeClr val="tx1"/>
                </a:solidFill>
              </a:rPr>
              <a:t>2</a:t>
            </a:r>
            <a:r>
              <a:rPr lang="en-US" dirty="0">
                <a:solidFill>
                  <a:schemeClr val="tx1"/>
                </a:solidFill>
              </a:rPr>
              <a:t>, we are done. </a:t>
            </a:r>
            <a:endParaRPr lang="en-US" b="1" dirty="0">
              <a:solidFill>
                <a:schemeClr val="tx1"/>
              </a:solidFill>
            </a:endParaRPr>
          </a:p>
        </p:txBody>
      </p:sp>
      <p:graphicFrame>
        <p:nvGraphicFramePr>
          <p:cNvPr id="3076" name="Object 4"/>
          <p:cNvGraphicFramePr>
            <a:graphicFrameLocks noChangeAspect="1"/>
          </p:cNvGraphicFramePr>
          <p:nvPr>
            <p:extLst>
              <p:ext uri="{D42A27DB-BD31-4B8C-83A1-F6EECF244321}">
                <p14:modId xmlns:p14="http://schemas.microsoft.com/office/powerpoint/2010/main" val="1188049152"/>
              </p:ext>
            </p:extLst>
          </p:nvPr>
        </p:nvGraphicFramePr>
        <p:xfrm>
          <a:off x="4689122" y="1726705"/>
          <a:ext cx="762000" cy="469900"/>
        </p:xfrm>
        <a:graphic>
          <a:graphicData uri="http://schemas.openxmlformats.org/presentationml/2006/ole">
            <mc:AlternateContent xmlns:mc="http://schemas.openxmlformats.org/markup-compatibility/2006">
              <mc:Choice xmlns:v="urn:schemas-microsoft-com:vml" Requires="v">
                <p:oleObj name="Equation" r:id="rId2" imgW="761760" imgH="469800" progId="Equation.DSMT4">
                  <p:embed/>
                </p:oleObj>
              </mc:Choice>
              <mc:Fallback>
                <p:oleObj name="Equation" r:id="rId2" imgW="761760" imgH="469800" progId="Equation.DSMT4">
                  <p:embed/>
                  <p:pic>
                    <p:nvPicPr>
                      <p:cNvPr id="307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122" y="1726705"/>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extLst>
              <p:ext uri="{D42A27DB-BD31-4B8C-83A1-F6EECF244321}">
                <p14:modId xmlns:p14="http://schemas.microsoft.com/office/powerpoint/2010/main" val="2783907594"/>
              </p:ext>
            </p:extLst>
          </p:nvPr>
        </p:nvGraphicFramePr>
        <p:xfrm>
          <a:off x="2182989" y="2146428"/>
          <a:ext cx="762000" cy="469900"/>
        </p:xfrm>
        <a:graphic>
          <a:graphicData uri="http://schemas.openxmlformats.org/presentationml/2006/ole">
            <mc:AlternateContent xmlns:mc="http://schemas.openxmlformats.org/markup-compatibility/2006">
              <mc:Choice xmlns:v="urn:schemas-microsoft-com:vml" Requires="v">
                <p:oleObj name="Equation" r:id="rId4" imgW="761760" imgH="469800" progId="Equation.DSMT4">
                  <p:embed/>
                </p:oleObj>
              </mc:Choice>
              <mc:Fallback>
                <p:oleObj name="Equation" r:id="rId4" imgW="761760" imgH="469800" progId="Equation.DSMT4">
                  <p:embed/>
                  <p:pic>
                    <p:nvPicPr>
                      <p:cNvPr id="30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989" y="2146428"/>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extLst>
              <p:ext uri="{D42A27DB-BD31-4B8C-83A1-F6EECF244321}">
                <p14:modId xmlns:p14="http://schemas.microsoft.com/office/powerpoint/2010/main" val="2523538963"/>
              </p:ext>
            </p:extLst>
          </p:nvPr>
        </p:nvGraphicFramePr>
        <p:xfrm>
          <a:off x="1992489" y="2622773"/>
          <a:ext cx="1905000" cy="495300"/>
        </p:xfrm>
        <a:graphic>
          <a:graphicData uri="http://schemas.openxmlformats.org/presentationml/2006/ole">
            <mc:AlternateContent xmlns:mc="http://schemas.openxmlformats.org/markup-compatibility/2006">
              <mc:Choice xmlns:v="urn:schemas-microsoft-com:vml" Requires="v">
                <p:oleObj name="Equation" r:id="rId6" imgW="1904760" imgH="495000" progId="Equation.DSMT4">
                  <p:embed/>
                </p:oleObj>
              </mc:Choice>
              <mc:Fallback>
                <p:oleObj name="Equation" r:id="rId6" imgW="1904760" imgH="495000" progId="Equation.DSMT4">
                  <p:embed/>
                  <p:pic>
                    <p:nvPicPr>
                      <p:cNvPr id="307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489" y="2622773"/>
                        <a:ext cx="190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extLst>
              <p:ext uri="{D42A27DB-BD31-4B8C-83A1-F6EECF244321}">
                <p14:modId xmlns:p14="http://schemas.microsoft.com/office/powerpoint/2010/main" val="3247779154"/>
              </p:ext>
            </p:extLst>
          </p:nvPr>
        </p:nvGraphicFramePr>
        <p:xfrm>
          <a:off x="4447822" y="2609833"/>
          <a:ext cx="2006600" cy="495300"/>
        </p:xfrm>
        <a:graphic>
          <a:graphicData uri="http://schemas.openxmlformats.org/presentationml/2006/ole">
            <mc:AlternateContent xmlns:mc="http://schemas.openxmlformats.org/markup-compatibility/2006">
              <mc:Choice xmlns:v="urn:schemas-microsoft-com:vml" Requires="v">
                <p:oleObj name="Equation" r:id="rId8" imgW="2006280" imgH="495000" progId="Equation.DSMT4">
                  <p:embed/>
                </p:oleObj>
              </mc:Choice>
              <mc:Fallback>
                <p:oleObj name="Equation" r:id="rId8" imgW="2006280" imgH="495000" progId="Equation.DSMT4">
                  <p:embed/>
                  <p:pic>
                    <p:nvPicPr>
                      <p:cNvPr id="308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7822" y="2609833"/>
                        <a:ext cx="200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Derivative Tools (cont.)</a:t>
            </a:r>
          </a:p>
        </p:txBody>
      </p:sp>
      <p:sp>
        <p:nvSpPr>
          <p:cNvPr id="3" name="Content Placeholder 2"/>
          <p:cNvSpPr>
            <a:spLocks noGrp="1"/>
          </p:cNvSpPr>
          <p:nvPr>
            <p:ph idx="1"/>
          </p:nvPr>
        </p:nvSpPr>
        <p:spPr/>
        <p:txBody>
          <a:bodyPr>
            <a:normAutofit/>
          </a:bodyPr>
          <a:lstStyle/>
          <a:p>
            <a:r>
              <a:rPr lang="en-US" dirty="0"/>
              <a:t>In practice, the Monotonicity Test is used to find intervals where a function is monotonic by first locating the function’s critical points. If </a:t>
            </a:r>
            <a:r>
              <a:rPr lang="en-US" i="1" dirty="0"/>
              <a:t>a</a:t>
            </a:r>
            <a:r>
              <a:rPr lang="en-US" dirty="0"/>
              <a:t> and </a:t>
            </a:r>
            <a:r>
              <a:rPr lang="en-US" i="1" dirty="0"/>
              <a:t>b</a:t>
            </a:r>
            <a:r>
              <a:rPr lang="en-US" dirty="0"/>
              <a:t> are successive critical points of </a:t>
            </a:r>
            <a:r>
              <a:rPr lang="en-US" i="1" dirty="0"/>
              <a:t>f</a:t>
            </a:r>
            <a:r>
              <a:rPr lang="en-US" dirty="0"/>
              <a:t> and if </a:t>
            </a:r>
            <a:r>
              <a:rPr lang="en-US" i="1" dirty="0"/>
              <a:t>f</a:t>
            </a:r>
            <a:r>
              <a:rPr lang="en-US" i="1" baseline="30000" dirty="0"/>
              <a:t> </a:t>
            </a:r>
            <a:r>
              <a:rPr lang="en-US" dirty="0"/>
              <a:t>’ exists on all of (</a:t>
            </a:r>
            <a:r>
              <a:rPr lang="en-US" i="1" dirty="0" err="1"/>
              <a:t>a</a:t>
            </a:r>
            <a:r>
              <a:rPr lang="en-US" dirty="0" err="1"/>
              <a:t>,</a:t>
            </a:r>
            <a:r>
              <a:rPr lang="en-US" i="1" dirty="0" err="1"/>
              <a:t>b</a:t>
            </a:r>
            <a:r>
              <a:rPr lang="en-US" dirty="0"/>
              <a:t>), then </a:t>
            </a:r>
            <a:r>
              <a:rPr lang="en-US" i="1" dirty="0"/>
              <a:t>f</a:t>
            </a:r>
            <a:r>
              <a:rPr lang="en-US" i="1" baseline="30000" dirty="0"/>
              <a:t> </a:t>
            </a:r>
            <a:r>
              <a:rPr lang="en-US" dirty="0"/>
              <a:t>’</a:t>
            </a:r>
            <a:r>
              <a:rPr lang="en-US" i="1" baseline="30000" dirty="0"/>
              <a:t> </a:t>
            </a:r>
            <a:r>
              <a:rPr lang="en-US" dirty="0"/>
              <a:t>must be either positive or negative on (</a:t>
            </a:r>
            <a:r>
              <a:rPr lang="en-US" i="1" dirty="0" err="1"/>
              <a:t>a</a:t>
            </a:r>
            <a:r>
              <a:rPr lang="en-US" dirty="0" err="1"/>
              <a:t>,</a:t>
            </a:r>
            <a:r>
              <a:rPr lang="en-US" i="1" dirty="0" err="1"/>
              <a:t>b</a:t>
            </a:r>
            <a:r>
              <a:rPr lang="en-US" dirty="0"/>
              <a:t>).  The easiest way to determine which is to evaluate </a:t>
            </a:r>
            <a:r>
              <a:rPr lang="en-US" i="1" dirty="0"/>
              <a:t>f</a:t>
            </a:r>
            <a:r>
              <a:rPr lang="en-US" i="1" baseline="30000" dirty="0"/>
              <a:t> </a:t>
            </a:r>
            <a:r>
              <a:rPr lang="en-US" dirty="0"/>
              <a:t>’ at what is called a </a:t>
            </a:r>
            <a:r>
              <a:rPr lang="en-US" i="1" dirty="0"/>
              <a:t>test point </a:t>
            </a:r>
            <a:r>
              <a:rPr lang="en-US" dirty="0"/>
              <a:t>in (</a:t>
            </a:r>
            <a:r>
              <a:rPr lang="en-US" i="1" dirty="0" err="1"/>
              <a:t>a</a:t>
            </a:r>
            <a:r>
              <a:rPr lang="en-US" dirty="0" err="1"/>
              <a:t>,</a:t>
            </a:r>
            <a:r>
              <a:rPr lang="en-US" i="1" dirty="0" err="1"/>
              <a:t>b</a:t>
            </a:r>
            <a:r>
              <a:rPr lang="en-US" dirty="0"/>
              <a:t>).</a:t>
            </a:r>
          </a:p>
        </p:txBody>
      </p:sp>
    </p:spTree>
    <p:extLst>
      <p:ext uri="{BB962C8B-B14F-4D97-AF65-F5344CB8AC3E}">
        <p14:creationId xmlns:p14="http://schemas.microsoft.com/office/powerpoint/2010/main" val="288243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Intervals of Monotonicity</a:t>
            </a:r>
          </a:p>
        </p:txBody>
      </p:sp>
      <p:sp>
        <p:nvSpPr>
          <p:cNvPr id="3" name="Content Placeholder 2"/>
          <p:cNvSpPr>
            <a:spLocks noGrp="1"/>
          </p:cNvSpPr>
          <p:nvPr>
            <p:ph idx="1"/>
          </p:nvPr>
        </p:nvSpPr>
        <p:spPr>
          <a:xfrm>
            <a:off x="457200" y="1280160"/>
            <a:ext cx="8229600" cy="4745915"/>
          </a:xfrm>
        </p:spPr>
        <p:txBody>
          <a:bodyPr>
            <a:spAutoFit/>
          </a:bodyPr>
          <a:lstStyle/>
          <a:p>
            <a:r>
              <a:rPr lang="en-US" dirty="0"/>
              <a:t>Determine the intervals of monotonicity of the function</a:t>
            </a:r>
          </a:p>
          <a:p>
            <a:endParaRPr lang="en-US" dirty="0"/>
          </a:p>
          <a:p>
            <a:r>
              <a:rPr lang="en-US" b="1" dirty="0"/>
              <a:t>Solution</a:t>
            </a:r>
          </a:p>
          <a:p>
            <a:endParaRPr lang="en-US" b="1" dirty="0"/>
          </a:p>
          <a:p>
            <a:r>
              <a:rPr lang="en-US" dirty="0"/>
              <a:t>The critical points of </a:t>
            </a:r>
            <a:r>
              <a:rPr lang="en-US" i="1" dirty="0"/>
              <a:t>f</a:t>
            </a:r>
            <a:r>
              <a:rPr lang="en-US" dirty="0"/>
              <a:t> are </a:t>
            </a:r>
            <a:r>
              <a:rPr lang="en-US" dirty="0">
                <a:latin typeface="Symbol" pitchFamily="18" charset="2"/>
              </a:rPr>
              <a:t>-</a:t>
            </a:r>
            <a:r>
              <a:rPr lang="en-US" dirty="0"/>
              <a:t>2, 0, and 1. These divide the real line (the domain of </a:t>
            </a:r>
            <a:r>
              <a:rPr lang="en-US" i="1" dirty="0"/>
              <a:t>f</a:t>
            </a:r>
            <a:r>
              <a:rPr lang="en-US" dirty="0"/>
              <a:t>) into the open intervals 	    			          and 	        The following table indicates the sign of      and the corresponding monotonicity of </a:t>
            </a:r>
            <a:r>
              <a:rPr lang="en-US" i="1" dirty="0"/>
              <a:t>f</a:t>
            </a:r>
            <a:r>
              <a:rPr lang="en-US" dirty="0"/>
              <a:t> in each of these intervals as determined by evaluating      at a convenient test point.</a:t>
            </a:r>
          </a:p>
        </p:txBody>
      </p:sp>
      <p:graphicFrame>
        <p:nvGraphicFramePr>
          <p:cNvPr id="4098" name="Object 2"/>
          <p:cNvGraphicFramePr>
            <a:graphicFrameLocks noChangeAspect="1"/>
          </p:cNvGraphicFramePr>
          <p:nvPr/>
        </p:nvGraphicFramePr>
        <p:xfrm>
          <a:off x="2622550" y="1879600"/>
          <a:ext cx="3898900" cy="482600"/>
        </p:xfrm>
        <a:graphic>
          <a:graphicData uri="http://schemas.openxmlformats.org/presentationml/2006/ole">
            <mc:AlternateContent xmlns:mc="http://schemas.openxmlformats.org/markup-compatibility/2006">
              <mc:Choice xmlns:v="urn:schemas-microsoft-com:vml" Requires="v">
                <p:oleObj name="Equation" r:id="rId2" imgW="3898800" imgH="482400" progId="Equation.DSMT4">
                  <p:embed/>
                </p:oleObj>
              </mc:Choice>
              <mc:Fallback>
                <p:oleObj name="Equation" r:id="rId2" imgW="3898800" imgH="482400" progId="Equation.DSMT4">
                  <p:embed/>
                  <p:pic>
                    <p:nvPicPr>
                      <p:cNvPr id="40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879600"/>
                        <a:ext cx="389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1676400" y="2839655"/>
          <a:ext cx="787400" cy="469900"/>
        </p:xfrm>
        <a:graphic>
          <a:graphicData uri="http://schemas.openxmlformats.org/presentationml/2006/ole">
            <mc:AlternateContent xmlns:mc="http://schemas.openxmlformats.org/markup-compatibility/2006">
              <mc:Choice xmlns:v="urn:schemas-microsoft-com:vml" Requires="v">
                <p:oleObj name="Equation" r:id="rId4" imgW="787320" imgH="469800" progId="Equation.DSMT4">
                  <p:embed/>
                </p:oleObj>
              </mc:Choice>
              <mc:Fallback>
                <p:oleObj name="Equation" r:id="rId4" imgW="787320" imgH="469800" progId="Equation.DSMT4">
                  <p:embed/>
                  <p:pic>
                    <p:nvPicPr>
                      <p:cNvPr id="40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39655"/>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507545" y="2839655"/>
          <a:ext cx="2806700" cy="368300"/>
        </p:xfrm>
        <a:graphic>
          <a:graphicData uri="http://schemas.openxmlformats.org/presentationml/2006/ole">
            <mc:AlternateContent xmlns:mc="http://schemas.openxmlformats.org/markup-compatibility/2006">
              <mc:Choice xmlns:v="urn:schemas-microsoft-com:vml" Requires="v">
                <p:oleObj name="Equation" r:id="rId6" imgW="2806560" imgH="368280" progId="Equation.DSMT4">
                  <p:embed/>
                </p:oleObj>
              </mc:Choice>
              <mc:Fallback>
                <p:oleObj name="Equation" r:id="rId6" imgW="2806560" imgH="368280" progId="Equation.DSMT4">
                  <p:embed/>
                  <p:pic>
                    <p:nvPicPr>
                      <p:cNvPr id="41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7545" y="2839655"/>
                        <a:ext cx="280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384800" y="2850944"/>
          <a:ext cx="2692400" cy="469900"/>
        </p:xfrm>
        <a:graphic>
          <a:graphicData uri="http://schemas.openxmlformats.org/presentationml/2006/ole">
            <mc:AlternateContent xmlns:mc="http://schemas.openxmlformats.org/markup-compatibility/2006">
              <mc:Choice xmlns:v="urn:schemas-microsoft-com:vml" Requires="v">
                <p:oleObj name="Equation" r:id="rId8" imgW="2692080" imgH="469800" progId="Equation.DSMT4">
                  <p:embed/>
                </p:oleObj>
              </mc:Choice>
              <mc:Fallback>
                <p:oleObj name="Equation" r:id="rId8" imgW="2692080" imgH="469800" progId="Equation.DSMT4">
                  <p:embed/>
                  <p:pic>
                    <p:nvPicPr>
                      <p:cNvPr id="41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4800" y="2850944"/>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609600" y="4225004"/>
          <a:ext cx="1358900" cy="469900"/>
        </p:xfrm>
        <a:graphic>
          <a:graphicData uri="http://schemas.openxmlformats.org/presentationml/2006/ole">
            <mc:AlternateContent xmlns:mc="http://schemas.openxmlformats.org/markup-compatibility/2006">
              <mc:Choice xmlns:v="urn:schemas-microsoft-com:vml" Requires="v">
                <p:oleObj name="Equation" r:id="rId10" imgW="1358640" imgH="469800" progId="Equation.DSMT4">
                  <p:embed/>
                </p:oleObj>
              </mc:Choice>
              <mc:Fallback>
                <p:oleObj name="Equation" r:id="rId10" imgW="1358640" imgH="469800" progId="Equation.DSMT4">
                  <p:embed/>
                  <p:pic>
                    <p:nvPicPr>
                      <p:cNvPr id="410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225004"/>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2057400" y="4222956"/>
          <a:ext cx="1066800" cy="469900"/>
        </p:xfrm>
        <a:graphic>
          <a:graphicData uri="http://schemas.openxmlformats.org/presentationml/2006/ole">
            <mc:AlternateContent xmlns:mc="http://schemas.openxmlformats.org/markup-compatibility/2006">
              <mc:Choice xmlns:v="urn:schemas-microsoft-com:vml" Requires="v">
                <p:oleObj name="Equation" r:id="rId12" imgW="1066680" imgH="469800" progId="Equation.DSMT4">
                  <p:embed/>
                </p:oleObj>
              </mc:Choice>
              <mc:Fallback>
                <p:oleObj name="Equation" r:id="rId12" imgW="1066680" imgH="469800" progId="Equation.DSMT4">
                  <p:embed/>
                  <p:pic>
                    <p:nvPicPr>
                      <p:cNvPr id="4103"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4222956"/>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3200400" y="4191000"/>
          <a:ext cx="838200" cy="469900"/>
        </p:xfrm>
        <a:graphic>
          <a:graphicData uri="http://schemas.openxmlformats.org/presentationml/2006/ole">
            <mc:AlternateContent xmlns:mc="http://schemas.openxmlformats.org/markup-compatibility/2006">
              <mc:Choice xmlns:v="urn:schemas-microsoft-com:vml" Requires="v">
                <p:oleObj name="Equation" r:id="rId14" imgW="838080" imgH="469800" progId="Equation.DSMT4">
                  <p:embed/>
                </p:oleObj>
              </mc:Choice>
              <mc:Fallback>
                <p:oleObj name="Equation" r:id="rId14" imgW="838080" imgH="469800" progId="Equation.DSMT4">
                  <p:embed/>
                  <p:pic>
                    <p:nvPicPr>
                      <p:cNvPr id="4104"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41910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4743931" y="4225004"/>
          <a:ext cx="901700" cy="469900"/>
        </p:xfrm>
        <a:graphic>
          <a:graphicData uri="http://schemas.openxmlformats.org/presentationml/2006/ole">
            <mc:AlternateContent xmlns:mc="http://schemas.openxmlformats.org/markup-compatibility/2006">
              <mc:Choice xmlns:v="urn:schemas-microsoft-com:vml" Requires="v">
                <p:oleObj name="Equation" r:id="rId16" imgW="901440" imgH="469800" progId="Equation.DSMT4">
                  <p:embed/>
                </p:oleObj>
              </mc:Choice>
              <mc:Fallback>
                <p:oleObj name="Equation" r:id="rId16" imgW="901440" imgH="469800" progId="Equation.DSMT4">
                  <p:embed/>
                  <p:pic>
                    <p:nvPicPr>
                      <p:cNvPr id="4105"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3931" y="4225004"/>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3505200" y="4679950"/>
          <a:ext cx="304800" cy="393700"/>
        </p:xfrm>
        <a:graphic>
          <a:graphicData uri="http://schemas.openxmlformats.org/presentationml/2006/ole">
            <mc:AlternateContent xmlns:mc="http://schemas.openxmlformats.org/markup-compatibility/2006">
              <mc:Choice xmlns:v="urn:schemas-microsoft-com:vml" Requires="v">
                <p:oleObj name="Equation" r:id="rId18" imgW="304560" imgH="393480" progId="Equation.DSMT4">
                  <p:embed/>
                </p:oleObj>
              </mc:Choice>
              <mc:Fallback>
                <p:oleObj name="Equation" r:id="rId18" imgW="304560" imgH="393480" progId="Equation.DSMT4">
                  <p:embed/>
                  <p:pic>
                    <p:nvPicPr>
                      <p:cNvPr id="4106"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05200" y="467995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4352004" y="5546725"/>
          <a:ext cx="304800" cy="393700"/>
        </p:xfrm>
        <a:graphic>
          <a:graphicData uri="http://schemas.openxmlformats.org/presentationml/2006/ole">
            <mc:AlternateContent xmlns:mc="http://schemas.openxmlformats.org/markup-compatibility/2006">
              <mc:Choice xmlns:v="urn:schemas-microsoft-com:vml" Requires="v">
                <p:oleObj name="Equation" r:id="rId20" imgW="304560" imgH="393480" progId="Equation.DSMT4">
                  <p:embed/>
                </p:oleObj>
              </mc:Choice>
              <mc:Fallback>
                <p:oleObj name="Equation" r:id="rId20" imgW="304560" imgH="393480" progId="Equation.DSMT4">
                  <p:embed/>
                  <p:pic>
                    <p:nvPicPr>
                      <p:cNvPr id="4107"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2004" y="5546725"/>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Intervals of Monotonicity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314685"/>
              </p:ext>
            </p:extLst>
          </p:nvPr>
        </p:nvGraphicFramePr>
        <p:xfrm>
          <a:off x="457200" y="1279525"/>
          <a:ext cx="8174736" cy="2926080"/>
        </p:xfrm>
        <a:graphic>
          <a:graphicData uri="http://schemas.openxmlformats.org/drawingml/2006/table">
            <a:tbl>
              <a:tblPr firstCol="1" bandRow="1">
                <a:tableStyleId>{5C22544A-7EE6-4342-B048-85BDC9FD1C3A}</a:tableStyleId>
              </a:tblPr>
              <a:tblGrid>
                <a:gridCol w="228600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444752">
                  <a:extLst>
                    <a:ext uri="{9D8B030D-6E8A-4147-A177-3AD203B41FA5}">
                      <a16:colId xmlns:a16="http://schemas.microsoft.com/office/drawing/2014/main" val="20002"/>
                    </a:ext>
                  </a:extLst>
                </a:gridCol>
                <a:gridCol w="1444752">
                  <a:extLst>
                    <a:ext uri="{9D8B030D-6E8A-4147-A177-3AD203B41FA5}">
                      <a16:colId xmlns:a16="http://schemas.microsoft.com/office/drawing/2014/main" val="20003"/>
                    </a:ext>
                  </a:extLst>
                </a:gridCol>
                <a:gridCol w="1444752">
                  <a:extLst>
                    <a:ext uri="{9D8B030D-6E8A-4147-A177-3AD203B41FA5}">
                      <a16:colId xmlns:a16="http://schemas.microsoft.com/office/drawing/2014/main" val="20004"/>
                    </a:ext>
                  </a:extLst>
                </a:gridCol>
              </a:tblGrid>
              <a:tr h="731520">
                <a:tc>
                  <a:txBody>
                    <a:bodyPr/>
                    <a:lstStyle/>
                    <a:p>
                      <a:pPr algn="l"/>
                      <a:r>
                        <a:rPr lang="en-US" sz="2200" b="1" dirty="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0"/>
                  </a:ext>
                </a:extLst>
              </a:tr>
              <a:tr h="731520">
                <a:tc>
                  <a:txBody>
                    <a:bodyPr/>
                    <a:lstStyle/>
                    <a:p>
                      <a:pPr algn="l"/>
                      <a:r>
                        <a:rPr lang="en-US" sz="2200" b="1" i="1" dirty="0">
                          <a:solidFill>
                            <a:schemeClr val="bg1"/>
                          </a:solidFill>
                        </a:rPr>
                        <a:t>f </a:t>
                      </a:r>
                      <a:r>
                        <a:rPr lang="en-US" sz="2200" b="1" dirty="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extLst>
                  <a:ext uri="{0D108BD9-81ED-4DB2-BD59-A6C34878D82A}">
                    <a16:rowId xmlns:a16="http://schemas.microsoft.com/office/drawing/2014/main" val="10001"/>
                  </a:ext>
                </a:extLst>
              </a:tr>
              <a:tr h="731520">
                <a:tc>
                  <a:txBody>
                    <a:bodyPr/>
                    <a:lstStyle/>
                    <a:p>
                      <a:pPr algn="l"/>
                      <a:r>
                        <a:rPr lang="en-US" sz="2200" b="1" dirty="0">
                          <a:solidFill>
                            <a:schemeClr val="bg1"/>
                          </a:solidFill>
                        </a:rPr>
                        <a:t>Sign of </a:t>
                      </a:r>
                      <a:r>
                        <a:rPr lang="en-US" sz="2200" b="1" i="1" dirty="0">
                          <a:solidFill>
                            <a:schemeClr val="bg1"/>
                          </a:solidFill>
                        </a:rPr>
                        <a:t>f </a:t>
                      </a:r>
                      <a:r>
                        <a:rPr lang="en-US" sz="2200" b="1" dirty="0">
                          <a:solidFill>
                            <a:schemeClr val="bg1"/>
                          </a:solidFill>
                        </a:rPr>
                        <a:t>’ </a:t>
                      </a:r>
                      <a:endParaRPr lang="en-US" sz="2200" dirty="0">
                        <a:solidFill>
                          <a:schemeClr val="bg1"/>
                        </a:solidFill>
                      </a:endParaRPr>
                    </a:p>
                  </a:txBody>
                  <a:tcPr anchor="ctr"/>
                </a:tc>
                <a:tc>
                  <a:txBody>
                    <a:bodyPr/>
                    <a:lstStyle/>
                    <a:p>
                      <a:pPr algn="ctr"/>
                      <a:r>
                        <a:rPr lang="en-US" sz="2200" dirty="0">
                          <a:solidFill>
                            <a:schemeClr val="tx1"/>
                          </a:solidFill>
                          <a:latin typeface="Symbol" pitchFamily="18" charset="2"/>
                        </a:rPr>
                        <a:t>-</a:t>
                      </a: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a:solidFill>
                            <a:schemeClr val="tx1"/>
                          </a:solidFill>
                          <a:latin typeface="Symbol" pitchFamily="18" charset="2"/>
                        </a:rPr>
                        <a:t>+</a:t>
                      </a:r>
                      <a:endParaRPr lang="en-US" sz="2200" dirty="0">
                        <a:solidFill>
                          <a:schemeClr val="tx1"/>
                        </a:solidFill>
                      </a:endParaRPr>
                    </a:p>
                  </a:txBody>
                  <a:tcPr anchor="ctr"/>
                </a:tc>
                <a:extLst>
                  <a:ext uri="{0D108BD9-81ED-4DB2-BD59-A6C34878D82A}">
                    <a16:rowId xmlns:a16="http://schemas.microsoft.com/office/drawing/2014/main" val="10002"/>
                  </a:ext>
                </a:extLst>
              </a:tr>
              <a:tr h="731520">
                <a:tc>
                  <a:txBody>
                    <a:bodyPr/>
                    <a:lstStyle/>
                    <a:p>
                      <a:pPr algn="l"/>
                      <a:r>
                        <a:rPr lang="en-US" sz="2200" b="1" dirty="0">
                          <a:solidFill>
                            <a:schemeClr val="bg1"/>
                          </a:solidFill>
                        </a:rPr>
                        <a:t>Monotonicity of </a:t>
                      </a:r>
                      <a:r>
                        <a:rPr lang="en-US" sz="2200" b="1" i="1" dirty="0">
                          <a:solidFill>
                            <a:schemeClr val="bg1"/>
                          </a:solidFill>
                        </a:rPr>
                        <a:t>f</a:t>
                      </a:r>
                      <a:endParaRPr lang="en-US" sz="2200" dirty="0">
                        <a:solidFill>
                          <a:schemeClr val="bg1"/>
                        </a:solidFill>
                      </a:endParaRPr>
                    </a:p>
                  </a:txBody>
                  <a:tcPr anchor="ctr"/>
                </a:tc>
                <a:tc>
                  <a:txBody>
                    <a:bodyPr/>
                    <a:lstStyle/>
                    <a:p>
                      <a:pPr algn="l"/>
                      <a:r>
                        <a:rPr lang="en-US" sz="2200" dirty="0">
                          <a:solidFill>
                            <a:schemeClr val="tx1"/>
                          </a:solidFill>
                        </a:rPr>
                        <a:t>Decreasing</a:t>
                      </a:r>
                    </a:p>
                  </a:txBody>
                  <a:tcPr anchor="ctr"/>
                </a:tc>
                <a:tc>
                  <a:txBody>
                    <a:bodyPr/>
                    <a:lstStyle/>
                    <a:p>
                      <a:pPr algn="l"/>
                      <a:r>
                        <a:rPr lang="en-US" sz="2200" dirty="0">
                          <a:solidFill>
                            <a:schemeClr val="tx1"/>
                          </a:solidFill>
                        </a:rPr>
                        <a:t>Increasing</a:t>
                      </a:r>
                    </a:p>
                  </a:txBody>
                  <a:tcPr anchor="ctr"/>
                </a:tc>
                <a:tc>
                  <a:txBody>
                    <a:bodyPr/>
                    <a:lstStyle/>
                    <a:p>
                      <a:pPr algn="l"/>
                      <a:r>
                        <a:rPr lang="en-US" sz="2200" dirty="0">
                          <a:solidFill>
                            <a:schemeClr val="tx1"/>
                          </a:solidFill>
                        </a:rPr>
                        <a:t>Decreasing</a:t>
                      </a:r>
                    </a:p>
                  </a:txBody>
                  <a:tcPr anchor="ctr"/>
                </a:tc>
                <a:tc>
                  <a:txBody>
                    <a:bodyPr/>
                    <a:lstStyle/>
                    <a:p>
                      <a:pPr algn="l"/>
                      <a:r>
                        <a:rPr lang="en-US" sz="2200" dirty="0">
                          <a:solidFill>
                            <a:schemeClr val="tx1"/>
                          </a:solidFill>
                        </a:rPr>
                        <a:t>Increasing</a:t>
                      </a:r>
                    </a:p>
                  </a:txBody>
                  <a:tcPr anchor="ctr"/>
                </a:tc>
                <a:extLst>
                  <a:ext uri="{0D108BD9-81ED-4DB2-BD59-A6C34878D82A}">
                    <a16:rowId xmlns:a16="http://schemas.microsoft.com/office/drawing/2014/main" val="10003"/>
                  </a:ext>
                </a:extLst>
              </a:tr>
            </a:tbl>
          </a:graphicData>
        </a:graphic>
      </p:graphicFrame>
      <p:graphicFrame>
        <p:nvGraphicFramePr>
          <p:cNvPr id="47108" name="Object 4"/>
          <p:cNvGraphicFramePr>
            <a:graphicFrameLocks noChangeAspect="1"/>
          </p:cNvGraphicFramePr>
          <p:nvPr/>
        </p:nvGraphicFramePr>
        <p:xfrm>
          <a:off x="2933700" y="1463675"/>
          <a:ext cx="1003300" cy="393700"/>
        </p:xfrm>
        <a:graphic>
          <a:graphicData uri="http://schemas.openxmlformats.org/presentationml/2006/ole">
            <mc:AlternateContent xmlns:mc="http://schemas.openxmlformats.org/markup-compatibility/2006">
              <mc:Choice xmlns:v="urn:schemas-microsoft-com:vml" Requires="v">
                <p:oleObj name="Equation" r:id="rId2" imgW="1002960" imgH="393480" progId="Equation.DSMT4">
                  <p:embed/>
                </p:oleObj>
              </mc:Choice>
              <mc:Fallback>
                <p:oleObj name="Equation" r:id="rId2" imgW="1002960" imgH="393480" progId="Equation.DSMT4">
                  <p:embed/>
                  <p:pic>
                    <p:nvPicPr>
                      <p:cNvPr id="4710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463675"/>
                        <a:ext cx="1003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4481513" y="1463675"/>
          <a:ext cx="787400" cy="393700"/>
        </p:xfrm>
        <a:graphic>
          <a:graphicData uri="http://schemas.openxmlformats.org/presentationml/2006/ole">
            <mc:AlternateContent xmlns:mc="http://schemas.openxmlformats.org/markup-compatibility/2006">
              <mc:Choice xmlns:v="urn:schemas-microsoft-com:vml" Requires="v">
                <p:oleObj name="Equation" r:id="rId4" imgW="787320" imgH="393480" progId="Equation.DSMT4">
                  <p:embed/>
                </p:oleObj>
              </mc:Choice>
              <mc:Fallback>
                <p:oleObj name="Equation" r:id="rId4" imgW="787320" imgH="393480" progId="Equation.DSMT4">
                  <p:embed/>
                  <p:pic>
                    <p:nvPicPr>
                      <p:cNvPr id="471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1463675"/>
                        <a:ext cx="787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6057900" y="1463675"/>
          <a:ext cx="609600" cy="393700"/>
        </p:xfrm>
        <a:graphic>
          <a:graphicData uri="http://schemas.openxmlformats.org/presentationml/2006/ole">
            <mc:AlternateContent xmlns:mc="http://schemas.openxmlformats.org/markup-compatibility/2006">
              <mc:Choice xmlns:v="urn:schemas-microsoft-com:vml" Requires="v">
                <p:oleObj name="Equation" r:id="rId6" imgW="609480" imgH="393480" progId="Equation.DSMT4">
                  <p:embed/>
                </p:oleObj>
              </mc:Choice>
              <mc:Fallback>
                <p:oleObj name="Equation" r:id="rId6" imgW="609480" imgH="393480" progId="Equation.DSMT4">
                  <p:embed/>
                  <p:pic>
                    <p:nvPicPr>
                      <p:cNvPr id="4711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900" y="1463675"/>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7499350" y="1463675"/>
          <a:ext cx="673100" cy="393700"/>
        </p:xfrm>
        <a:graphic>
          <a:graphicData uri="http://schemas.openxmlformats.org/presentationml/2006/ole">
            <mc:AlternateContent xmlns:mc="http://schemas.openxmlformats.org/markup-compatibility/2006">
              <mc:Choice xmlns:v="urn:schemas-microsoft-com:vml" Requires="v">
                <p:oleObj name="Equation" r:id="rId8" imgW="672840" imgH="393480" progId="Equation.DSMT4">
                  <p:embed/>
                </p:oleObj>
              </mc:Choice>
              <mc:Fallback>
                <p:oleObj name="Equation" r:id="rId8" imgW="672840" imgH="393480" progId="Equation.DSMT4">
                  <p:embed/>
                  <p:pic>
                    <p:nvPicPr>
                      <p:cNvPr id="4711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9350" y="146367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2743200" y="2230232"/>
          <a:ext cx="1574800" cy="393700"/>
        </p:xfrm>
        <a:graphic>
          <a:graphicData uri="http://schemas.openxmlformats.org/presentationml/2006/ole">
            <mc:AlternateContent xmlns:mc="http://schemas.openxmlformats.org/markup-compatibility/2006">
              <mc:Choice xmlns:v="urn:schemas-microsoft-com:vml" Requires="v">
                <p:oleObj name="Equation" r:id="rId10" imgW="1574640" imgH="393480" progId="Equation.DSMT4">
                  <p:embed/>
                </p:oleObj>
              </mc:Choice>
              <mc:Fallback>
                <p:oleObj name="Equation" r:id="rId10" imgW="1574640" imgH="393480" progId="Equation.DSMT4">
                  <p:embed/>
                  <p:pic>
                    <p:nvPicPr>
                      <p:cNvPr id="4711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2230232"/>
                        <a:ext cx="157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9"/>
          <p:cNvGraphicFramePr>
            <a:graphicFrameLocks noChangeAspect="1"/>
          </p:cNvGraphicFramePr>
          <p:nvPr/>
        </p:nvGraphicFramePr>
        <p:xfrm>
          <a:off x="4366340" y="2207340"/>
          <a:ext cx="1320800" cy="393700"/>
        </p:xfrm>
        <a:graphic>
          <a:graphicData uri="http://schemas.openxmlformats.org/presentationml/2006/ole">
            <mc:AlternateContent xmlns:mc="http://schemas.openxmlformats.org/markup-compatibility/2006">
              <mc:Choice xmlns:v="urn:schemas-microsoft-com:vml" Requires="v">
                <p:oleObj name="Equation" r:id="rId12" imgW="1320480" imgH="393480" progId="Equation.DSMT4">
                  <p:embed/>
                </p:oleObj>
              </mc:Choice>
              <mc:Fallback>
                <p:oleObj name="Equation" r:id="rId12" imgW="1320480" imgH="393480" progId="Equation.DSMT4">
                  <p:embed/>
                  <p:pic>
                    <p:nvPicPr>
                      <p:cNvPr id="4711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6340" y="2207340"/>
                        <a:ext cx="1320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10"/>
          <p:cNvGraphicFramePr>
            <a:graphicFrameLocks noChangeAspect="1"/>
          </p:cNvGraphicFramePr>
          <p:nvPr/>
        </p:nvGraphicFramePr>
        <p:xfrm>
          <a:off x="5863304" y="2148348"/>
          <a:ext cx="1270000" cy="419100"/>
        </p:xfrm>
        <a:graphic>
          <a:graphicData uri="http://schemas.openxmlformats.org/presentationml/2006/ole">
            <mc:AlternateContent xmlns:mc="http://schemas.openxmlformats.org/markup-compatibility/2006">
              <mc:Choice xmlns:v="urn:schemas-microsoft-com:vml" Requires="v">
                <p:oleObj name="Equation" r:id="rId14" imgW="1269720" imgH="419040" progId="Equation.DSMT4">
                  <p:embed/>
                </p:oleObj>
              </mc:Choice>
              <mc:Fallback>
                <p:oleObj name="Equation" r:id="rId14" imgW="1269720" imgH="419040" progId="Equation.DSMT4">
                  <p:embed/>
                  <p:pic>
                    <p:nvPicPr>
                      <p:cNvPr id="4711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3304" y="2148348"/>
                        <a:ext cx="1270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11"/>
          <p:cNvGraphicFramePr>
            <a:graphicFrameLocks noChangeAspect="1"/>
          </p:cNvGraphicFramePr>
          <p:nvPr/>
        </p:nvGraphicFramePr>
        <p:xfrm>
          <a:off x="7378700" y="2163096"/>
          <a:ext cx="1155700" cy="393700"/>
        </p:xfrm>
        <a:graphic>
          <a:graphicData uri="http://schemas.openxmlformats.org/presentationml/2006/ole">
            <mc:AlternateContent xmlns:mc="http://schemas.openxmlformats.org/markup-compatibility/2006">
              <mc:Choice xmlns:v="urn:schemas-microsoft-com:vml" Requires="v">
                <p:oleObj name="Equation" r:id="rId16" imgW="1155600" imgH="393480" progId="Equation.DSMT4">
                  <p:embed/>
                </p:oleObj>
              </mc:Choice>
              <mc:Fallback>
                <p:oleObj name="Equation" r:id="rId16" imgW="1155600" imgH="393480" progId="Equation.DSMT4">
                  <p:embed/>
                  <p:pic>
                    <p:nvPicPr>
                      <p:cNvPr id="4711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78700" y="2163096"/>
                        <a:ext cx="1155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3258</Words>
  <Application>Microsoft Office PowerPoint</Application>
  <PresentationFormat>On-screen Show (4:3)</PresentationFormat>
  <Paragraphs>185</Paragraphs>
  <Slides>52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Calibri</vt:lpstr>
      <vt:lpstr>Cambria Math</vt:lpstr>
      <vt:lpstr>Arial</vt:lpstr>
      <vt:lpstr>Symbol</vt:lpstr>
      <vt:lpstr>Office Theme</vt:lpstr>
      <vt:lpstr>Equation</vt:lpstr>
      <vt:lpstr>Section 4.3</vt:lpstr>
      <vt:lpstr>First Derivative Tools</vt:lpstr>
      <vt:lpstr>Theorem: Monotonicity Test</vt:lpstr>
      <vt:lpstr>Proof</vt:lpstr>
      <vt:lpstr>Proof (cont.)</vt:lpstr>
      <vt:lpstr>Proof (cont.)</vt:lpstr>
      <vt:lpstr>First Derivative Tools (cont.)</vt:lpstr>
      <vt:lpstr>Example 1: Determining Intervals of Monotonicity</vt:lpstr>
      <vt:lpstr>Example 1: Determining Intervals of Monotonicity (cont.)</vt:lpstr>
      <vt:lpstr>Example 1: Determining Intervals of Monotonicity (cont.)</vt:lpstr>
      <vt:lpstr>Example 1: Determining Intervals of Monotonicity (cont.)</vt:lpstr>
      <vt:lpstr>Example 1: Determining Intervals of Monotonicity (cont.)</vt:lpstr>
      <vt:lpstr>First Derivative Tools (cont.)</vt:lpstr>
      <vt:lpstr>Theorem: First Derivative Test</vt:lpstr>
      <vt:lpstr>Theorem: First Derivative Test (cont.)</vt:lpstr>
      <vt:lpstr>Proof</vt:lpstr>
      <vt:lpstr>First Derivative Tools (cont.)</vt:lpstr>
      <vt:lpstr>Example 2: Using the First Derivative Test</vt:lpstr>
      <vt:lpstr>Example 2: Using the First Derivative Test (cont.)</vt:lpstr>
      <vt:lpstr>Example 2: Using the First Derivative Test (cont.)</vt:lpstr>
      <vt:lpstr>Example 2: Using the First Derivative Test (cont.)</vt:lpstr>
      <vt:lpstr>Example 2: Using the First Derivative Test (cont.)</vt:lpstr>
      <vt:lpstr>Second Derivative Tools</vt:lpstr>
      <vt:lpstr>Second Derivative Tools (cont.)</vt:lpstr>
      <vt:lpstr>Second Derivative Tools (cont.)</vt:lpstr>
      <vt:lpstr>Definition: Concavity </vt:lpstr>
      <vt:lpstr>Second Derivative Tools (cont.)</vt:lpstr>
      <vt:lpstr>Theorem: Concavity Test</vt:lpstr>
      <vt:lpstr>Example 3: Determining Intervals of Concavity</vt:lpstr>
      <vt:lpstr>Example 3: Determining Intervals of Concavity (cont.)</vt:lpstr>
      <vt:lpstr>Example 3: Determining Intervals of Concavity (cont.)</vt:lpstr>
      <vt:lpstr>Example 3: Determining Intervals of Concavity (cont.)</vt:lpstr>
      <vt:lpstr>Second Derivative Tools (cont.)</vt:lpstr>
      <vt:lpstr>Second Derivative Tools (cont.)</vt:lpstr>
      <vt:lpstr>Definition: Inflection Point </vt:lpstr>
      <vt:lpstr>Definition: Inflection Point (cont.)</vt:lpstr>
      <vt:lpstr>Second Derivative Tools (cont.)</vt:lpstr>
      <vt:lpstr>Second Derivative Tools (cont.)</vt:lpstr>
      <vt:lpstr>Second Derivative Tools (cont.)</vt:lpstr>
      <vt:lpstr>Second Derivative Tools (cont.)</vt:lpstr>
      <vt:lpstr>Second Derivative Tools (cont.)</vt:lpstr>
      <vt:lpstr>Theorem: Second Derivative Test</vt:lpstr>
      <vt:lpstr>Second Derivative Tools (cont.)</vt:lpstr>
      <vt:lpstr>Proof</vt:lpstr>
      <vt:lpstr>Proof (cont.)</vt:lpstr>
      <vt:lpstr>Example 4:  Using the First and Second Derivative Tests to Analyze a Graph</vt:lpstr>
      <vt:lpstr>Example 4:  Using the First and Second Derivative Tests to Analyze a Graph (cont.)</vt:lpstr>
      <vt:lpstr>Example 4:  Using the First and Second Derivative Tests to Analyze a Graph (cont.)</vt:lpstr>
      <vt:lpstr>Example 4:  Using the First and Second Derivative Tests to Analyze a Graph (cont.)</vt:lpstr>
      <vt:lpstr>Example 4:  Using the First and Second Derivative Tests to Analyze a Graph (cont.)</vt:lpstr>
      <vt:lpstr>Example 4:  Using the First and Second Derivative Tests to Analyze a Graph (cont.)</vt:lpstr>
      <vt:lpstr>Example 4:  Using the First and Second Derivative Tests to Analyze a Graph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395</cp:revision>
  <dcterms:created xsi:type="dcterms:W3CDTF">2013-04-26T14:43:13Z</dcterms:created>
  <dcterms:modified xsi:type="dcterms:W3CDTF">2023-04-11T18:15:42Z</dcterms:modified>
</cp:coreProperties>
</file>