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4" r:id="rId5"/>
    <p:sldId id="261" r:id="rId6"/>
    <p:sldId id="265" r:id="rId7"/>
    <p:sldId id="263" r:id="rId8"/>
    <p:sldId id="266" r:id="rId9"/>
    <p:sldId id="315" r:id="rId10"/>
    <p:sldId id="267" r:id="rId11"/>
    <p:sldId id="268" r:id="rId12"/>
    <p:sldId id="269" r:id="rId13"/>
    <p:sldId id="327" r:id="rId14"/>
    <p:sldId id="271" r:id="rId15"/>
    <p:sldId id="273" r:id="rId16"/>
    <p:sldId id="328"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16" r:id="rId37"/>
    <p:sldId id="294" r:id="rId38"/>
    <p:sldId id="296" r:id="rId39"/>
    <p:sldId id="297" r:id="rId40"/>
    <p:sldId id="298" r:id="rId41"/>
    <p:sldId id="299" r:id="rId42"/>
    <p:sldId id="300" r:id="rId43"/>
    <p:sldId id="317" r:id="rId44"/>
    <p:sldId id="318" r:id="rId45"/>
    <p:sldId id="319" r:id="rId46"/>
    <p:sldId id="301" r:id="rId47"/>
    <p:sldId id="302" r:id="rId48"/>
    <p:sldId id="320" r:id="rId49"/>
    <p:sldId id="321" r:id="rId50"/>
    <p:sldId id="322" r:id="rId51"/>
    <p:sldId id="323" r:id="rId52"/>
    <p:sldId id="324" r:id="rId53"/>
    <p:sldId id="325" r:id="rId54"/>
    <p:sldId id="326" r:id="rId55"/>
    <p:sldId id="304" r:id="rId56"/>
    <p:sldId id="305" r:id="rId57"/>
    <p:sldId id="306" r:id="rId58"/>
    <p:sldId id="307" r:id="rId59"/>
    <p:sldId id="309" r:id="rId60"/>
    <p:sldId id="310" r:id="rId61"/>
    <p:sldId id="312" r:id="rId62"/>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Euclid Symbol" panose="05050102010706020507" pitchFamily="18" charset="2"/>
      <p:regular r:id="rId68"/>
      <p:bold r:id="rId69"/>
      <p:italic r:id="rId70"/>
      <p:boldItalic r:id="rId71"/>
    </p:embeddedFont>
    <p:embeddedFont>
      <p:font typeface="MT Extra" panose="05050102010205020202" pitchFamily="18" charset="2"/>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9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5" autoAdjust="0"/>
    <p:restoredTop sz="94660"/>
  </p:normalViewPr>
  <p:slideViewPr>
    <p:cSldViewPr>
      <p:cViewPr varScale="1">
        <p:scale>
          <a:sx n="104" d="100"/>
          <a:sy n="104" d="100"/>
        </p:scale>
        <p:origin x="4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9.png"/><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 Id="rId9"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9.w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2.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3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5.wmf"/><Relationship Id="rId4" Type="http://schemas.openxmlformats.org/officeDocument/2006/relationships/oleObject" Target="../embeddings/oleObject46.bin"/></Relationships>
</file>

<file path=ppt/slides/_rels/slide3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7.wmf"/><Relationship Id="rId7" Type="http://schemas.openxmlformats.org/officeDocument/2006/relationships/oleObject" Target="../embeddings/oleObject50.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wmf"/><Relationship Id="rId10" Type="http://schemas.openxmlformats.org/officeDocument/2006/relationships/image" Target="../media/image61.wmf"/><Relationship Id="rId4" Type="http://schemas.openxmlformats.org/officeDocument/2006/relationships/oleObject" Target="../embeddings/oleObject49.bin"/><Relationship Id="rId9" Type="http://schemas.openxmlformats.org/officeDocument/2006/relationships/oleObject" Target="../embeddings/oleObject51.bin"/></Relationships>
</file>

<file path=ppt/slides/_rels/slide3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oleObject" Target="../embeddings/oleObject55.bin"/></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7.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8.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5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74.wmf"/><Relationship Id="rId4" Type="http://schemas.openxmlformats.org/officeDocument/2006/relationships/oleObject" Target="../embeddings/oleObject61.bin"/><Relationship Id="rId9" Type="http://schemas.openxmlformats.org/officeDocument/2006/relationships/image" Target="../media/image76.wmf"/></Relationships>
</file>

<file path=ppt/slides/_rels/slide52.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82.wmf"/></Relationships>
</file>

<file path=ppt/slides/_rels/slide56.x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85.wmf"/><Relationship Id="rId4" Type="http://schemas.openxmlformats.org/officeDocument/2006/relationships/oleObject" Target="../embeddings/oleObject71.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89.wmf"/><Relationship Id="rId12" Type="http://schemas.openxmlformats.org/officeDocument/2006/relationships/oleObject" Target="../embeddings/oleObject78.bin"/><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90.wmf"/><Relationship Id="rId14" Type="http://schemas.openxmlformats.org/officeDocument/2006/relationships/oleObject" Target="../embeddings/oleObject79.bin"/></Relationships>
</file>

<file path=ppt/slides/_rels/slide58.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image" Target="../media/image96.wmf"/><Relationship Id="rId5" Type="http://schemas.openxmlformats.org/officeDocument/2006/relationships/oleObject" Target="../embeddings/oleObject81.bin"/><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82.bin"/><Relationship Id="rId1" Type="http://schemas.openxmlformats.org/officeDocument/2006/relationships/slideLayout" Target="../slideLayouts/slideLayout2.xml"/><Relationship Id="rId6" Type="http://schemas.openxmlformats.org/officeDocument/2006/relationships/image" Target="../media/image99.wmf"/><Relationship Id="rId5" Type="http://schemas.openxmlformats.org/officeDocument/2006/relationships/oleObject" Target="../embeddings/oleObject83.bin"/><Relationship Id="rId4" Type="http://schemas.openxmlformats.org/officeDocument/2006/relationships/image" Target="../media/image98.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2.wmf"/><Relationship Id="rId12" Type="http://schemas.openxmlformats.org/officeDocument/2006/relationships/oleObject" Target="../embeddings/oleObject89.bin"/><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10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Calculus and Curve Sketching</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a:xfrm>
            <a:off x="457200" y="1280160"/>
            <a:ext cx="8229600" cy="954107"/>
          </a:xfrm>
        </p:spPr>
        <p:txBody>
          <a:bodyPr>
            <a:spAutoFit/>
          </a:bodyPr>
          <a:lstStyle/>
          <a:p>
            <a:r>
              <a:rPr lang="en-US" dirty="0"/>
              <a:t>Since </a:t>
            </a:r>
            <a:r>
              <a:rPr lang="en-US" i="1" dirty="0"/>
              <a:t>f</a:t>
            </a:r>
            <a:r>
              <a:rPr lang="en-US" dirty="0"/>
              <a:t> is a polynomial, the function has no asymptotes. The first and second derivatives are as follows.</a:t>
            </a:r>
          </a:p>
        </p:txBody>
      </p:sp>
      <p:graphicFrame>
        <p:nvGraphicFramePr>
          <p:cNvPr id="2051" name="Object 3"/>
          <p:cNvGraphicFramePr>
            <a:graphicFrameLocks noChangeAspect="1"/>
          </p:cNvGraphicFramePr>
          <p:nvPr/>
        </p:nvGraphicFramePr>
        <p:xfrm>
          <a:off x="2514600" y="2362200"/>
          <a:ext cx="3111500" cy="482600"/>
        </p:xfrm>
        <a:graphic>
          <a:graphicData uri="http://schemas.openxmlformats.org/presentationml/2006/ole">
            <mc:AlternateContent xmlns:mc="http://schemas.openxmlformats.org/markup-compatibility/2006">
              <mc:Choice xmlns:v="urn:schemas-microsoft-com:vml" Requires="v">
                <p:oleObj name="Equation" r:id="rId2" imgW="3111480" imgH="482400" progId="Equation.DSMT4">
                  <p:embed/>
                </p:oleObj>
              </mc:Choice>
              <mc:Fallback>
                <p:oleObj name="Equation" r:id="rId2" imgW="311148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2514600" y="3048000"/>
          <a:ext cx="4165600" cy="469900"/>
        </p:xfrm>
        <a:graphic>
          <a:graphicData uri="http://schemas.openxmlformats.org/presentationml/2006/ole">
            <mc:AlternateContent xmlns:mc="http://schemas.openxmlformats.org/markup-compatibility/2006">
              <mc:Choice xmlns:v="urn:schemas-microsoft-com:vml" Requires="v">
                <p:oleObj name="Equation" r:id="rId4" imgW="4165560" imgH="469800" progId="Equation.DSMT4">
                  <p:embed/>
                </p:oleObj>
              </mc:Choice>
              <mc:Fallback>
                <p:oleObj name="Equation" r:id="rId4" imgW="41655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48000"/>
                        <a:ext cx="416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p:txBody>
          <a:bodyPr/>
          <a:lstStyle/>
          <a:p>
            <a:r>
              <a:rPr lang="en-US" dirty="0"/>
              <a:t>Solving 30</a:t>
            </a:r>
            <a:r>
              <a:rPr lang="en-US" i="1" dirty="0"/>
              <a:t>x</a:t>
            </a:r>
            <a:r>
              <a:rPr lang="en-US" baseline="30000" dirty="0"/>
              <a:t>2</a:t>
            </a:r>
            <a:r>
              <a:rPr lang="en-US" dirty="0"/>
              <a:t> </a:t>
            </a:r>
            <a:r>
              <a:rPr lang="en-US" dirty="0">
                <a:latin typeface="Symbol" pitchFamily="18" charset="2"/>
              </a:rPr>
              <a:t>-</a:t>
            </a:r>
            <a:r>
              <a:rPr lang="en-US" dirty="0"/>
              <a:t> 12</a:t>
            </a:r>
            <a:r>
              <a:rPr lang="en-US" i="1" dirty="0"/>
              <a:t>x</a:t>
            </a:r>
            <a:r>
              <a:rPr lang="en-US" dirty="0"/>
              <a:t> + 1 = 0 by the quadratic formula gives us the two critical points of                         or approximately 0.12 and 0.28. Setting </a:t>
            </a:r>
            <a:r>
              <a:rPr lang="en-US" i="1" dirty="0"/>
              <a:t>f </a:t>
            </a:r>
            <a:r>
              <a:rPr lang="en-US" dirty="0"/>
              <a:t>” equal to 0, we see that the only potential inflection point is at 	   	      We can now use the derivatives and these three points to make the following table, which succinctly captures a great deal of information about the behavior of </a:t>
            </a:r>
            <a:r>
              <a:rPr lang="en-US" i="1" dirty="0"/>
              <a:t>f</a:t>
            </a:r>
            <a:r>
              <a:rPr lang="en-US" dirty="0"/>
              <a:t>.</a:t>
            </a:r>
          </a:p>
        </p:txBody>
      </p:sp>
      <p:graphicFrame>
        <p:nvGraphicFramePr>
          <p:cNvPr id="3074" name="Object 2"/>
          <p:cNvGraphicFramePr>
            <a:graphicFrameLocks noChangeAspect="1"/>
          </p:cNvGraphicFramePr>
          <p:nvPr/>
        </p:nvGraphicFramePr>
        <p:xfrm>
          <a:off x="5359400" y="1676400"/>
          <a:ext cx="1879600" cy="622300"/>
        </p:xfrm>
        <a:graphic>
          <a:graphicData uri="http://schemas.openxmlformats.org/presentationml/2006/ole">
            <mc:AlternateContent xmlns:mc="http://schemas.openxmlformats.org/markup-compatibility/2006">
              <mc:Choice xmlns:v="urn:schemas-microsoft-com:vml" Requires="v">
                <p:oleObj name="Equation" r:id="rId2" imgW="1879560" imgH="622080" progId="Equation.DSMT4">
                  <p:embed/>
                </p:oleObj>
              </mc:Choice>
              <mc:Fallback>
                <p:oleObj name="Equation" r:id="rId2" imgW="187956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1676400"/>
                        <a:ext cx="1879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548640" y="3048000"/>
          <a:ext cx="1231900" cy="444500"/>
        </p:xfrm>
        <a:graphic>
          <a:graphicData uri="http://schemas.openxmlformats.org/presentationml/2006/ole">
            <mc:AlternateContent xmlns:mc="http://schemas.openxmlformats.org/markup-compatibility/2006">
              <mc:Choice xmlns:v="urn:schemas-microsoft-com:vml" Requires="v">
                <p:oleObj name="Equation" r:id="rId4" imgW="1231560" imgH="444240" progId="Equation.DSMT4">
                  <p:embed/>
                </p:oleObj>
              </mc:Choice>
              <mc:Fallback>
                <p:oleObj name="Equation" r:id="rId4" imgW="123156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048000"/>
                        <a:ext cx="123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pic>
        <p:nvPicPr>
          <p:cNvPr id="4" name="Picture 3">
            <a:extLst>
              <a:ext uri="{FF2B5EF4-FFF2-40B4-BE49-F238E27FC236}">
                <a16:creationId xmlns:a16="http://schemas.microsoft.com/office/drawing/2014/main" id="{AF7E9376-7A6C-DFBC-44B8-28C0B6DD7A8A}"/>
              </a:ext>
            </a:extLst>
          </p:cNvPr>
          <p:cNvPicPr>
            <a:picLocks noChangeAspect="1"/>
          </p:cNvPicPr>
          <p:nvPr/>
        </p:nvPicPr>
        <p:blipFill>
          <a:blip r:embed="rId2"/>
          <a:stretch>
            <a:fillRect/>
          </a:stretch>
        </p:blipFill>
        <p:spPr>
          <a:xfrm>
            <a:off x="457200" y="1295400"/>
            <a:ext cx="8077200" cy="31789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p:txBody>
          <a:bodyPr>
            <a:normAutofit/>
          </a:bodyPr>
          <a:lstStyle/>
          <a:p>
            <a:r>
              <a:rPr lang="en-US" dirty="0"/>
              <a:t>The first row of the table depicts the domain of </a:t>
            </a:r>
            <a:r>
              <a:rPr lang="en-US" i="1" dirty="0"/>
              <a:t>f</a:t>
            </a:r>
            <a:r>
              <a:rPr lang="en-US" dirty="0"/>
              <a:t> with the two critical points and the potential inflection point marked. In the second row, the sign of </a:t>
            </a:r>
            <a:r>
              <a:rPr lang="en-US" i="1" dirty="0"/>
              <a:t>f</a:t>
            </a:r>
            <a:r>
              <a:rPr lang="en-US" dirty="0"/>
              <a:t> ′ is determined by evaluating </a:t>
            </a:r>
            <a:r>
              <a:rPr lang="en-US" i="1" dirty="0"/>
              <a:t>f</a:t>
            </a:r>
            <a:r>
              <a:rPr lang="en-US" dirty="0"/>
              <a:t> ′ at three test points on the intervals defined by the critical points. Why were those particular test points used? For no better reason than convenience: the sign of </a:t>
            </a:r>
            <a:r>
              <a:rPr lang="en-US" i="1" dirty="0"/>
              <a:t>f</a:t>
            </a:r>
            <a:r>
              <a:rPr lang="en-US" dirty="0"/>
              <a:t> ′ is easily determined at 0 and 1, and the test point for the middle interval was selected merely because it lies halfway between the two critical points.</a:t>
            </a:r>
          </a:p>
        </p:txBody>
      </p:sp>
    </p:spTree>
    <p:extLst>
      <p:ext uri="{BB962C8B-B14F-4D97-AF65-F5344CB8AC3E}">
        <p14:creationId xmlns:p14="http://schemas.microsoft.com/office/powerpoint/2010/main" val="244755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p:txBody>
          <a:bodyPr/>
          <a:lstStyle/>
          <a:p>
            <a:r>
              <a:rPr lang="en-US" dirty="0"/>
              <a:t>Note that all we care about is the sign of </a:t>
            </a:r>
            <a:r>
              <a:rPr lang="en-US" i="1" dirty="0"/>
              <a:t>f </a:t>
            </a:r>
            <a:r>
              <a:rPr lang="en-US" dirty="0"/>
              <a:t>’, but to determine this for the middle interval we actually computed the value of </a:t>
            </a:r>
            <a:r>
              <a:rPr lang="en-US" i="1" dirty="0"/>
              <a:t>f </a:t>
            </a:r>
            <a:r>
              <a:rPr lang="en-US" dirty="0"/>
              <a:t>’. Given the signs of </a:t>
            </a:r>
            <a:r>
              <a:rPr lang="en-US" i="1" dirty="0"/>
              <a:t>f </a:t>
            </a:r>
            <a:r>
              <a:rPr lang="en-US" dirty="0"/>
              <a:t>’ on the three intervals, we are led immediately to the conclusions about monotonicity on the intervals </a:t>
            </a:r>
          </a:p>
          <a:p>
            <a:r>
              <a:rPr lang="en-US" dirty="0"/>
              <a:t>						                and </a:t>
            </a:r>
          </a:p>
          <a:p>
            <a:pPr>
              <a:lnSpc>
                <a:spcPct val="150000"/>
              </a:lnSpc>
            </a:pPr>
            <a:r>
              <a:rPr lang="en-US" dirty="0"/>
              <a:t>	                    listed in the third row. </a:t>
            </a:r>
          </a:p>
        </p:txBody>
      </p:sp>
      <p:graphicFrame>
        <p:nvGraphicFramePr>
          <p:cNvPr id="5122" name="Object 2"/>
          <p:cNvGraphicFramePr>
            <a:graphicFrameLocks noChangeAspect="1"/>
          </p:cNvGraphicFramePr>
          <p:nvPr/>
        </p:nvGraphicFramePr>
        <p:xfrm>
          <a:off x="548640" y="3446280"/>
          <a:ext cx="6680200" cy="698500"/>
        </p:xfrm>
        <a:graphic>
          <a:graphicData uri="http://schemas.openxmlformats.org/presentationml/2006/ole">
            <mc:AlternateContent xmlns:mc="http://schemas.openxmlformats.org/markup-compatibility/2006">
              <mc:Choice xmlns:v="urn:schemas-microsoft-com:vml" Requires="v">
                <p:oleObj name="Equation" r:id="rId2" imgW="6680160" imgH="698400" progId="Equation.DSMT4">
                  <p:embed/>
                </p:oleObj>
              </mc:Choice>
              <mc:Fallback>
                <p:oleObj name="Equation" r:id="rId2" imgW="668016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446280"/>
                        <a:ext cx="6680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548640" y="4084820"/>
          <a:ext cx="2400300" cy="698500"/>
        </p:xfrm>
        <a:graphic>
          <a:graphicData uri="http://schemas.openxmlformats.org/presentationml/2006/ole">
            <mc:AlternateContent xmlns:mc="http://schemas.openxmlformats.org/markup-compatibility/2006">
              <mc:Choice xmlns:v="urn:schemas-microsoft-com:vml" Requires="v">
                <p:oleObj name="Equation" r:id="rId4" imgW="2400120" imgH="698400" progId="Equation.DSMT4">
                  <p:embed/>
                </p:oleObj>
              </mc:Choice>
              <mc:Fallback>
                <p:oleObj name="Equation" r:id="rId4" imgW="240012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4084820"/>
                        <a:ext cx="2400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a:xfrm>
            <a:off x="457200" y="1280160"/>
            <a:ext cx="8229600" cy="4142673"/>
          </a:xfrm>
        </p:spPr>
        <p:txBody>
          <a:bodyPr>
            <a:spAutoFit/>
          </a:bodyPr>
          <a:lstStyle/>
          <a:p>
            <a:r>
              <a:rPr lang="en-US" dirty="0"/>
              <a:t>At this point, the First Derivative Test tells us, from the information in row two, that </a:t>
            </a:r>
            <a:r>
              <a:rPr lang="en-US" i="1" dirty="0"/>
              <a:t>f</a:t>
            </a:r>
            <a:r>
              <a:rPr lang="en-US" dirty="0"/>
              <a:t> has a relative maximum at                                           and a relative minimum at </a:t>
            </a:r>
          </a:p>
          <a:p>
            <a:r>
              <a:rPr lang="en-US" dirty="0"/>
              <a:t>	                               we could also use the Second </a:t>
            </a:r>
          </a:p>
          <a:p>
            <a:r>
              <a:rPr lang="en-US" dirty="0"/>
              <a:t>Derivative Test to conclude the same thing, as </a:t>
            </a:r>
            <a:r>
              <a:rPr lang="en-US" i="1" dirty="0"/>
              <a:t>f </a:t>
            </a:r>
            <a:r>
              <a:rPr lang="en-US" dirty="0"/>
              <a:t>” is negative at the first critical point and positive at the second. And since the concavity does indeed change at           	this potential inflection point actually </a:t>
            </a:r>
            <a:r>
              <a:rPr lang="en-US" i="1" dirty="0"/>
              <a:t>is</a:t>
            </a:r>
            <a:r>
              <a:rPr lang="en-US" dirty="0"/>
              <a:t> an inflection point.</a:t>
            </a:r>
          </a:p>
        </p:txBody>
      </p:sp>
      <p:graphicFrame>
        <p:nvGraphicFramePr>
          <p:cNvPr id="6147" name="Object 3"/>
          <p:cNvGraphicFramePr>
            <a:graphicFrameLocks noChangeAspect="1"/>
          </p:cNvGraphicFramePr>
          <p:nvPr/>
        </p:nvGraphicFramePr>
        <p:xfrm>
          <a:off x="978110" y="2103620"/>
          <a:ext cx="3225800" cy="622300"/>
        </p:xfrm>
        <a:graphic>
          <a:graphicData uri="http://schemas.openxmlformats.org/presentationml/2006/ole">
            <mc:AlternateContent xmlns:mc="http://schemas.openxmlformats.org/markup-compatibility/2006">
              <mc:Choice xmlns:v="urn:schemas-microsoft-com:vml" Requires="v">
                <p:oleObj name="Equation" r:id="rId2" imgW="3225600" imgH="622080" progId="Equation.DSMT4">
                  <p:embed/>
                </p:oleObj>
              </mc:Choice>
              <mc:Fallback>
                <p:oleObj name="Equation" r:id="rId2" imgW="3225600" imgH="62208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10" y="2103620"/>
                        <a:ext cx="3225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48640" y="2606830"/>
          <a:ext cx="3314700" cy="622300"/>
        </p:xfrm>
        <a:graphic>
          <a:graphicData uri="http://schemas.openxmlformats.org/presentationml/2006/ole">
            <mc:AlternateContent xmlns:mc="http://schemas.openxmlformats.org/markup-compatibility/2006">
              <mc:Choice xmlns:v="urn:schemas-microsoft-com:vml" Requires="v">
                <p:oleObj name="Equation" r:id="rId4" imgW="3314520" imgH="622080" progId="Equation.DSMT4">
                  <p:embed/>
                </p:oleObj>
              </mc:Choice>
              <mc:Fallback>
                <p:oleObj name="Equation" r:id="rId4" imgW="3314520" imgH="6220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606830"/>
                        <a:ext cx="3314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59341501"/>
              </p:ext>
            </p:extLst>
          </p:nvPr>
        </p:nvGraphicFramePr>
        <p:xfrm>
          <a:off x="562087" y="4509478"/>
          <a:ext cx="838200" cy="444500"/>
        </p:xfrm>
        <a:graphic>
          <a:graphicData uri="http://schemas.openxmlformats.org/presentationml/2006/ole">
            <mc:AlternateContent xmlns:mc="http://schemas.openxmlformats.org/markup-compatibility/2006">
              <mc:Choice xmlns:v="urn:schemas-microsoft-com:vml" Requires="v">
                <p:oleObj name="Equation" r:id="rId6" imgW="838080" imgH="444240" progId="Equation.DSMT4">
                  <p:embed/>
                </p:oleObj>
              </mc:Choice>
              <mc:Fallback>
                <p:oleObj name="Equation" r:id="rId6" imgW="83808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087" y="4509478"/>
                        <a:ext cx="83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229600" cy="2426946"/>
              </a:xfrm>
            </p:spPr>
            <p:txBody>
              <a:bodyPr>
                <a:spAutoFit/>
              </a:bodyPr>
              <a:lstStyle/>
              <a:p>
                <a:r>
                  <a:rPr lang="en-US" dirty="0"/>
                  <a:t>The sign of </a:t>
                </a:r>
                <a:r>
                  <a:rPr lang="en-US" i="1" dirty="0"/>
                  <a:t>f</a:t>
                </a:r>
                <a:r>
                  <a:rPr lang="en-US" dirty="0"/>
                  <a:t> ′′ on either side of the potential inflection point is easily calculated and appears in the fourth row, and the corresponding conclusions about concavity on the two intervals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5</m:t>
                        </m:r>
                      </m:den>
                    </m:f>
                    <m:r>
                      <a:rPr lang="en-US" b="0" i="1" smtClean="0">
                        <a:latin typeface="Cambria Math" panose="02040503050406030204" pitchFamily="18" charset="0"/>
                        <a:ea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 appear in the last row.</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2426946"/>
              </a:xfrm>
              <a:blipFill>
                <a:blip r:embed="rId2"/>
                <a:stretch>
                  <a:fillRect l="-1481" t="-2261" r="-1185" b="-6281"/>
                </a:stretch>
              </a:blipFill>
            </p:spPr>
            <p:txBody>
              <a:bodyPr/>
              <a:lstStyle/>
              <a:p>
                <a:r>
                  <a:rPr lang="en-US">
                    <a:noFill/>
                  </a:rPr>
                  <a:t> </a:t>
                </a:r>
              </a:p>
            </p:txBody>
          </p:sp>
        </mc:Fallback>
      </mc:AlternateContent>
    </p:spTree>
    <p:extLst>
      <p:ext uri="{BB962C8B-B14F-4D97-AF65-F5344CB8AC3E}">
        <p14:creationId xmlns:p14="http://schemas.microsoft.com/office/powerpoint/2010/main" val="112310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a:xfrm>
            <a:off x="457200" y="1280160"/>
            <a:ext cx="8229600" cy="3970318"/>
          </a:xfrm>
        </p:spPr>
        <p:txBody>
          <a:bodyPr>
            <a:spAutoFit/>
          </a:bodyPr>
          <a:lstStyle/>
          <a:p>
            <a:r>
              <a:rPr lang="en-US" dirty="0"/>
              <a:t>We are now ready to put all this knowledge together, and use it to refine any graphs we may obtain by calculator or computer. If we were to sketch the graph entirely by hand, we would calculate </a:t>
            </a:r>
            <a:r>
              <a:rPr lang="en-US" i="1" dirty="0"/>
              <a:t>f</a:t>
            </a:r>
            <a:r>
              <a:rPr lang="en-US" dirty="0"/>
              <a:t> at a few convenient points, paying special attention to the values at the extrema and the inflection point. If we are using technology to construct the graph, we would now know to zoom in on the portions around these same points.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The importance of this is illustrated by the fact that our graph in Figure 1 (created with a graphing calculator) may lead us to incorrectly assume that </a:t>
            </a:r>
            <a:r>
              <a:rPr lang="en-US" i="1" dirty="0"/>
              <a:t>f</a:t>
            </a:r>
            <a:r>
              <a:rPr lang="en-US" dirty="0"/>
              <a:t> is an increasing function on its entire domain, but a close‑up shows more interesting behavior near the inflection point as in Figure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grpSp>
        <p:nvGrpSpPr>
          <p:cNvPr id="10" name="Group 9"/>
          <p:cNvGrpSpPr/>
          <p:nvPr/>
        </p:nvGrpSpPr>
        <p:grpSpPr>
          <a:xfrm>
            <a:off x="1075945" y="3820313"/>
            <a:ext cx="2806700" cy="1585021"/>
            <a:chOff x="1178757" y="3486878"/>
            <a:chExt cx="2806700" cy="1585021"/>
          </a:xfrm>
        </p:grpSpPr>
        <p:sp>
          <p:nvSpPr>
            <p:cNvPr id="5" name="Rectangle 4"/>
            <p:cNvSpPr/>
            <p:nvPr/>
          </p:nvSpPr>
          <p:spPr>
            <a:xfrm>
              <a:off x="1897079" y="3486878"/>
              <a:ext cx="1370055" cy="523220"/>
            </a:xfrm>
            <a:prstGeom prst="rect">
              <a:avLst/>
            </a:prstGeom>
          </p:spPr>
          <p:txBody>
            <a:bodyPr wrap="none">
              <a:spAutoFit/>
            </a:bodyPr>
            <a:lstStyle/>
            <a:p>
              <a:r>
                <a:rPr lang="en-US" sz="2800" b="1" dirty="0"/>
                <a:t>Figure 1</a:t>
              </a:r>
            </a:p>
          </p:txBody>
        </p:sp>
        <p:graphicFrame>
          <p:nvGraphicFramePr>
            <p:cNvPr id="53249" name="Object 1"/>
            <p:cNvGraphicFramePr>
              <a:graphicFrameLocks noChangeAspect="1"/>
            </p:cNvGraphicFramePr>
            <p:nvPr>
              <p:extLst>
                <p:ext uri="{D42A27DB-BD31-4B8C-83A1-F6EECF244321}">
                  <p14:modId xmlns:p14="http://schemas.microsoft.com/office/powerpoint/2010/main" val="3384980325"/>
                </p:ext>
              </p:extLst>
            </p:nvPr>
          </p:nvGraphicFramePr>
          <p:xfrm>
            <a:off x="1178757" y="4043199"/>
            <a:ext cx="2806700" cy="1028700"/>
          </p:xfrm>
          <a:graphic>
            <a:graphicData uri="http://schemas.openxmlformats.org/presentationml/2006/ole">
              <mc:AlternateContent xmlns:mc="http://schemas.openxmlformats.org/markup-compatibility/2006">
                <mc:Choice xmlns:v="urn:schemas-microsoft-com:vml" Requires="v">
                  <p:oleObj name="Equation" r:id="rId2" imgW="2806560" imgH="1028520" progId="Equation.DSMT4">
                    <p:embed/>
                  </p:oleObj>
                </mc:Choice>
                <mc:Fallback>
                  <p:oleObj name="Equation" r:id="rId2" imgW="2806560" imgH="102852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57" y="4043199"/>
                          <a:ext cx="2806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2" name="Group 11"/>
          <p:cNvGrpSpPr/>
          <p:nvPr/>
        </p:nvGrpSpPr>
        <p:grpSpPr>
          <a:xfrm>
            <a:off x="4800600" y="1133421"/>
            <a:ext cx="3267455" cy="4886379"/>
            <a:chOff x="4800600" y="1133421"/>
            <a:chExt cx="3291840" cy="4935779"/>
          </a:xfrm>
        </p:grpSpPr>
        <p:pic>
          <p:nvPicPr>
            <p:cNvPr id="8195"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b="23762"/>
            <a:stretch>
              <a:fillRect/>
            </a:stretch>
          </p:blipFill>
          <p:spPr bwMode="auto">
            <a:xfrm>
              <a:off x="4800600" y="1133421"/>
              <a:ext cx="3291840" cy="3568067"/>
            </a:xfrm>
            <a:prstGeom prst="rect">
              <a:avLst/>
            </a:prstGeom>
            <a:noFill/>
            <a:ln w="9525">
              <a:noFill/>
              <a:miter lim="800000"/>
              <a:headEnd/>
              <a:tailEnd/>
            </a:ln>
          </p:spPr>
        </p:pic>
        <p:sp>
          <p:nvSpPr>
            <p:cNvPr id="8" name="Rectangle 7"/>
            <p:cNvSpPr/>
            <p:nvPr/>
          </p:nvSpPr>
          <p:spPr>
            <a:xfrm>
              <a:off x="5761493" y="4661647"/>
              <a:ext cx="1370055" cy="523220"/>
            </a:xfrm>
            <a:prstGeom prst="rect">
              <a:avLst/>
            </a:prstGeom>
          </p:spPr>
          <p:txBody>
            <a:bodyPr wrap="none">
              <a:spAutoFit/>
            </a:bodyPr>
            <a:lstStyle/>
            <a:p>
              <a:r>
                <a:rPr lang="en-US" sz="2800" b="1" dirty="0"/>
                <a:t>Figure 2</a:t>
              </a:r>
            </a:p>
          </p:txBody>
        </p:sp>
        <p:graphicFrame>
          <p:nvGraphicFramePr>
            <p:cNvPr id="9" name="Object 1"/>
            <p:cNvGraphicFramePr>
              <a:graphicFrameLocks noChangeAspect="1"/>
            </p:cNvGraphicFramePr>
            <p:nvPr/>
          </p:nvGraphicFramePr>
          <p:xfrm>
            <a:off x="5043170" y="5192900"/>
            <a:ext cx="2806700" cy="876300"/>
          </p:xfrm>
          <a:graphic>
            <a:graphicData uri="http://schemas.openxmlformats.org/presentationml/2006/ole">
              <mc:AlternateContent xmlns:mc="http://schemas.openxmlformats.org/markup-compatibility/2006">
                <mc:Choice xmlns:v="urn:schemas-microsoft-com:vml" Requires="v">
                  <p:oleObj name="Equation" r:id="rId5" imgW="2806560" imgH="876240" progId="Equation.DSMT4">
                    <p:embed/>
                  </p:oleObj>
                </mc:Choice>
                <mc:Fallback>
                  <p:oleObj name="Equation" r:id="rId5" imgW="2806560" imgH="8762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3170" y="5192900"/>
                          <a:ext cx="2806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 name="Picture 3">
            <a:extLst>
              <a:ext uri="{FF2B5EF4-FFF2-40B4-BE49-F238E27FC236}">
                <a16:creationId xmlns:a16="http://schemas.microsoft.com/office/drawing/2014/main" id="{AE5BCED9-D609-768C-A8DA-7542301E28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692" y="1369859"/>
            <a:ext cx="3169708" cy="23822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Curve-Sketching Strategy</a:t>
            </a:r>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r>
              <a:rPr lang="en-US" dirty="0">
                <a:solidFill>
                  <a:srgbClr val="000000"/>
                </a:solidFill>
              </a:rPr>
              <a:t>To sketch the graph of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perform the following steps.</a:t>
            </a:r>
          </a:p>
          <a:p>
            <a:pPr marL="1258888" indent="-1258888"/>
            <a:r>
              <a:rPr lang="en-US" b="1" dirty="0">
                <a:solidFill>
                  <a:srgbClr val="000000"/>
                </a:solidFill>
              </a:rPr>
              <a:t>Step 1:</a:t>
            </a:r>
            <a:r>
              <a:rPr lang="en-US" dirty="0">
                <a:solidFill>
                  <a:srgbClr val="000000"/>
                </a:solidFill>
              </a:rPr>
              <a:t>	</a:t>
            </a:r>
            <a:r>
              <a:rPr lang="en-US" dirty="0">
                <a:solidFill>
                  <a:schemeClr val="tx1"/>
                </a:solidFill>
              </a:rPr>
              <a:t>Determine the </a:t>
            </a:r>
            <a:r>
              <a:rPr lang="en-US" b="1" dirty="0">
                <a:solidFill>
                  <a:schemeClr val="tx1"/>
                </a:solidFill>
              </a:rPr>
              <a:t>domain</a:t>
            </a:r>
            <a:r>
              <a:rPr lang="en-US" dirty="0">
                <a:solidFill>
                  <a:schemeClr val="tx1"/>
                </a:solidFill>
              </a:rPr>
              <a:t> of </a:t>
            </a:r>
            <a:r>
              <a:rPr lang="en-US" i="1" dirty="0">
                <a:solidFill>
                  <a:schemeClr val="tx1"/>
                </a:solidFill>
              </a:rPr>
              <a:t>f</a:t>
            </a:r>
            <a:r>
              <a:rPr lang="en-US" dirty="0">
                <a:solidFill>
                  <a:schemeClr val="tx1"/>
                </a:solidFill>
              </a:rPr>
              <a:t> and any </a:t>
            </a:r>
            <a:r>
              <a:rPr lang="en-US" b="1" dirty="0">
                <a:solidFill>
                  <a:schemeClr val="tx1"/>
                </a:solidFill>
              </a:rPr>
              <a:t>symmetry</a:t>
            </a:r>
            <a:r>
              <a:rPr lang="en-US" dirty="0">
                <a:solidFill>
                  <a:schemeClr val="tx1"/>
                </a:solidFill>
              </a:rPr>
              <a:t> it may have (e.g., symmetry with respect to a certain point or line). Check also to see if </a:t>
            </a:r>
            <a:r>
              <a:rPr lang="en-US" i="1" dirty="0">
                <a:solidFill>
                  <a:schemeClr val="tx1"/>
                </a:solidFill>
              </a:rPr>
              <a:t>f</a:t>
            </a:r>
            <a:r>
              <a:rPr lang="en-US" dirty="0">
                <a:solidFill>
                  <a:schemeClr val="tx1"/>
                </a:solidFill>
              </a:rPr>
              <a:t> may be </a:t>
            </a:r>
            <a:r>
              <a:rPr lang="en-US" b="1" dirty="0">
                <a:solidFill>
                  <a:schemeClr val="tx1"/>
                </a:solidFill>
              </a:rPr>
              <a:t>periodic</a:t>
            </a:r>
            <a:r>
              <a:rPr lang="en-US" dirty="0">
                <a:solidFill>
                  <a:schemeClr val="tx1"/>
                </a:solidFill>
              </a:rPr>
              <a:t>, a trait frequently found, for example, in trigonometric functions</a:t>
            </a:r>
            <a:r>
              <a:rPr lang="en-US" dirty="0">
                <a:solidFill>
                  <a:srgbClr val="000000"/>
                </a:solidFill>
              </a:rPr>
              <a:t>.</a:t>
            </a:r>
          </a:p>
          <a:p>
            <a:pPr marL="1258888" indent="-1258888"/>
            <a:endParaRPr lang="en-US"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a:t>
            </a:r>
          </a:p>
        </p:txBody>
      </p:sp>
      <p:sp>
        <p:nvSpPr>
          <p:cNvPr id="3" name="Content Placeholder 2"/>
          <p:cNvSpPr>
            <a:spLocks noGrp="1"/>
          </p:cNvSpPr>
          <p:nvPr>
            <p:ph idx="1"/>
          </p:nvPr>
        </p:nvSpPr>
        <p:spPr>
          <a:xfrm>
            <a:off x="457200" y="1280160"/>
            <a:ext cx="8412480" cy="4659737"/>
          </a:xfrm>
        </p:spPr>
        <p:txBody>
          <a:bodyPr>
            <a:spAutoFit/>
          </a:bodyPr>
          <a:lstStyle/>
          <a:p>
            <a:r>
              <a:rPr lang="en-US" dirty="0"/>
              <a:t>Use the curve-sketching strategy to construct a graph of </a:t>
            </a:r>
          </a:p>
          <a:p>
            <a:r>
              <a:rPr lang="en-US" dirty="0"/>
              <a:t> </a:t>
            </a:r>
          </a:p>
          <a:p>
            <a:r>
              <a:rPr lang="en-US" b="1" dirty="0"/>
              <a:t>Solution</a:t>
            </a:r>
          </a:p>
          <a:p>
            <a:pPr marL="1139825" indent="-1139825"/>
            <a:r>
              <a:rPr lang="en-US" b="1" dirty="0"/>
              <a:t>Step 1:	</a:t>
            </a:r>
            <a:r>
              <a:rPr lang="en-US" dirty="0"/>
              <a:t>The denominator 2 + cos </a:t>
            </a:r>
            <a:r>
              <a:rPr lang="en-US" i="1" dirty="0"/>
              <a:t>x</a:t>
            </a:r>
            <a:r>
              <a:rPr lang="en-US" dirty="0"/>
              <a:t> is never 0, so </a:t>
            </a:r>
            <a:r>
              <a:rPr lang="en-US" i="1" dirty="0"/>
              <a:t>f</a:t>
            </a:r>
            <a:r>
              <a:rPr lang="en-US" dirty="0"/>
              <a:t> is defined for all </a:t>
            </a:r>
            <a:r>
              <a:rPr lang="en-US" i="1" dirty="0"/>
              <a:t>x</a:t>
            </a:r>
            <a:r>
              <a:rPr lang="en-US" dirty="0"/>
              <a:t> and the domain is all of</a:t>
            </a:r>
            <a:r>
              <a:rPr lang="en-US" dirty="0">
                <a:sym typeface="MT Extra"/>
              </a:rPr>
              <a:t> </a:t>
            </a:r>
            <a:r>
              <a:rPr lang="en-US" dirty="0">
                <a:latin typeface="Cambria Math" panose="02040503050406030204" pitchFamily="18" charset="0"/>
                <a:ea typeface="Cambria Math" panose="02040503050406030204" pitchFamily="18" charset="0"/>
                <a:sym typeface="MT Extra"/>
              </a:rPr>
              <a:t>ℝ</a:t>
            </a:r>
            <a:r>
              <a:rPr lang="en-US" dirty="0"/>
              <a:t>. Since sin </a:t>
            </a:r>
            <a:r>
              <a:rPr lang="en-US" i="1" dirty="0"/>
              <a:t>x</a:t>
            </a:r>
            <a:r>
              <a:rPr lang="en-US" dirty="0"/>
              <a:t> is an odd function and 1/(2 + cos </a:t>
            </a:r>
            <a:r>
              <a:rPr lang="en-US" i="1" dirty="0"/>
              <a:t>x</a:t>
            </a:r>
            <a:r>
              <a:rPr lang="en-US" dirty="0"/>
              <a:t>) is even, </a:t>
            </a:r>
            <a:r>
              <a:rPr lang="en-US" i="1" dirty="0"/>
              <a:t>f</a:t>
            </a:r>
            <a:r>
              <a:rPr lang="en-US" dirty="0"/>
              <a:t> is an odd function (the product of an odd function and an even function is odd, but you can also verify that </a:t>
            </a:r>
            <a:r>
              <a:rPr lang="en-US" i="1" dirty="0"/>
              <a:t>f</a:t>
            </a:r>
            <a:r>
              <a:rPr lang="en-US" dirty="0"/>
              <a:t>(</a:t>
            </a:r>
            <a:r>
              <a:rPr lang="en-US" dirty="0">
                <a:latin typeface="Symbol" pitchFamily="18" charset="2"/>
              </a:rPr>
              <a:t>-</a:t>
            </a:r>
            <a:r>
              <a:rPr lang="en-US" i="1" dirty="0"/>
              <a:t>x</a:t>
            </a:r>
            <a:r>
              <a:rPr lang="en-US" dirty="0"/>
              <a:t>) = </a:t>
            </a:r>
            <a:r>
              <a:rPr lang="en-US" dirty="0">
                <a:latin typeface="Symbol" pitchFamily="18" charset="2"/>
              </a:rPr>
              <a:t>-</a:t>
            </a:r>
            <a:r>
              <a:rPr lang="en-US" i="1" dirty="0"/>
              <a:t>f</a:t>
            </a:r>
            <a:r>
              <a:rPr lang="en-US" dirty="0"/>
              <a:t>(</a:t>
            </a:r>
            <a:r>
              <a:rPr lang="en-US" i="1" dirty="0"/>
              <a:t>x</a:t>
            </a:r>
            <a:r>
              <a:rPr lang="en-US" dirty="0"/>
              <a:t>)). Moreover, since sine and cosine are both 2</a:t>
            </a:r>
            <a:r>
              <a:rPr lang="en-US" i="1" dirty="0">
                <a:latin typeface="Cambria Math" panose="02040503050406030204" pitchFamily="18" charset="0"/>
                <a:ea typeface="Cambria Math" panose="02040503050406030204" pitchFamily="18" charset="0"/>
              </a:rPr>
              <a:t>𝜋</a:t>
            </a:r>
            <a:r>
              <a:rPr lang="en-US" dirty="0"/>
              <a:t>‑periodic, </a:t>
            </a:r>
            <a:r>
              <a:rPr lang="en-US" i="1" dirty="0"/>
              <a:t>f</a:t>
            </a:r>
            <a:r>
              <a:rPr lang="en-US" dirty="0"/>
              <a:t> is as well.</a:t>
            </a:r>
          </a:p>
        </p:txBody>
      </p:sp>
      <p:graphicFrame>
        <p:nvGraphicFramePr>
          <p:cNvPr id="9218" name="Object 2"/>
          <p:cNvGraphicFramePr>
            <a:graphicFrameLocks noChangeAspect="1"/>
          </p:cNvGraphicFramePr>
          <p:nvPr/>
        </p:nvGraphicFramePr>
        <p:xfrm>
          <a:off x="3397250" y="1752600"/>
          <a:ext cx="2349500" cy="838200"/>
        </p:xfrm>
        <a:graphic>
          <a:graphicData uri="http://schemas.openxmlformats.org/presentationml/2006/ole">
            <mc:AlternateContent xmlns:mc="http://schemas.openxmlformats.org/markup-compatibility/2006">
              <mc:Choice xmlns:v="urn:schemas-microsoft-com:vml" Requires="v">
                <p:oleObj name="Equation" r:id="rId2" imgW="2349360" imgH="838080" progId="Equation.DSMT4">
                  <p:embed/>
                </p:oleObj>
              </mc:Choice>
              <mc:Fallback>
                <p:oleObj name="Equation" r:id="rId2" imgW="23493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1752600"/>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sp>
        <p:nvSpPr>
          <p:cNvPr id="3" name="Content Placeholder 2"/>
          <p:cNvSpPr>
            <a:spLocks noGrp="1"/>
          </p:cNvSpPr>
          <p:nvPr>
            <p:ph idx="1"/>
          </p:nvPr>
        </p:nvSpPr>
        <p:spPr>
          <a:xfrm>
            <a:off x="457200" y="1280160"/>
            <a:ext cx="8229600" cy="2763834"/>
          </a:xfrm>
        </p:spPr>
        <p:txBody>
          <a:bodyPr>
            <a:spAutoFit/>
          </a:bodyPr>
          <a:lstStyle/>
          <a:p>
            <a:pPr marL="1258888" indent="-1258888"/>
            <a:r>
              <a:rPr lang="en-US" b="1" dirty="0"/>
              <a:t>Step 2:	</a:t>
            </a:r>
            <a:r>
              <a:rPr lang="en-US" dirty="0"/>
              <a:t>Note that </a:t>
            </a:r>
            <a:r>
              <a:rPr lang="en-US" i="1" dirty="0"/>
              <a:t>f</a:t>
            </a:r>
            <a:r>
              <a:rPr lang="en-US" dirty="0"/>
              <a:t>(0) = 0, and the only solutions of </a:t>
            </a:r>
            <a:r>
              <a:rPr lang="en-US" i="1" dirty="0"/>
              <a:t>f</a:t>
            </a:r>
            <a:r>
              <a:rPr lang="en-US" dirty="0"/>
              <a:t>(</a:t>
            </a:r>
            <a:r>
              <a:rPr lang="en-US" i="1" dirty="0"/>
              <a:t>x</a:t>
            </a:r>
            <a:r>
              <a:rPr lang="en-US" dirty="0"/>
              <a:t>) = 0 are the solutions of sin </a:t>
            </a:r>
            <a:r>
              <a:rPr lang="en-US" i="1" dirty="0"/>
              <a:t>x</a:t>
            </a:r>
            <a:r>
              <a:rPr lang="en-US" dirty="0"/>
              <a:t> = 0, namely integer multiples of </a:t>
            </a:r>
            <a:r>
              <a:rPr lang="el-GR" i="1" dirty="0">
                <a:latin typeface="Cambria Math" panose="02040503050406030204" pitchFamily="18" charset="0"/>
                <a:ea typeface="Cambria Math" panose="02040503050406030204" pitchFamily="18" charset="0"/>
              </a:rPr>
              <a:t>π</a:t>
            </a:r>
            <a:r>
              <a:rPr lang="en-US" dirty="0"/>
              <a:t>. So the origin is the only </a:t>
            </a:r>
            <a:r>
              <a:rPr lang="en-US" i="1" dirty="0"/>
              <a:t>y</a:t>
            </a:r>
            <a:r>
              <a:rPr lang="en-US" dirty="0"/>
              <a:t>‑intercept and the </a:t>
            </a:r>
            <a:r>
              <a:rPr lang="en-US" i="1" dirty="0"/>
              <a:t>x</a:t>
            </a:r>
            <a:r>
              <a:rPr lang="en-US" dirty="0"/>
              <a:t>‑intercepts are (</a:t>
            </a:r>
            <a:r>
              <a:rPr lang="en-US" i="1" dirty="0"/>
              <a:t>n</a:t>
            </a:r>
            <a:r>
              <a:rPr lang="el-GR" i="1" dirty="0">
                <a:latin typeface="Cambria Math" panose="02040503050406030204" pitchFamily="18" charset="0"/>
                <a:ea typeface="Cambria Math" panose="02040503050406030204" pitchFamily="18" charset="0"/>
              </a:rPr>
              <a:t>π</a:t>
            </a:r>
            <a:r>
              <a:rPr lang="en-US" dirty="0"/>
              <a:t>, 0), </a:t>
            </a:r>
            <a:r>
              <a:rPr lang="en-US" i="1" dirty="0"/>
              <a:t>n</a:t>
            </a:r>
            <a:r>
              <a:rPr lang="en-US" dirty="0"/>
              <a:t> </a:t>
            </a:r>
            <a:r>
              <a:rPr lang="en-US" dirty="0">
                <a:latin typeface="Cambria Math" panose="02040503050406030204" pitchFamily="18" charset="0"/>
                <a:ea typeface="Cambria Math" panose="02040503050406030204" pitchFamily="18" charset="0"/>
                <a:sym typeface="Symbol" panose="05050102010706020507" pitchFamily="18" charset="2"/>
              </a:rPr>
              <a:t></a:t>
            </a:r>
            <a:r>
              <a:rPr lang="en-US" dirty="0"/>
              <a:t> </a:t>
            </a:r>
            <a:r>
              <a:rPr lang="en-US" dirty="0">
                <a:latin typeface="Cambria Math" panose="02040503050406030204" pitchFamily="18" charset="0"/>
                <a:ea typeface="Cambria Math" panose="02040503050406030204" pitchFamily="18" charset="0"/>
              </a:rPr>
              <a:t>ℤ</a:t>
            </a:r>
            <a:r>
              <a:rPr lang="en-US" dirty="0"/>
              <a:t>.</a:t>
            </a:r>
            <a:r>
              <a:rPr lang="en-US" dirty="0">
                <a:latin typeface="MT Extra" pitchFamily="18" charset="2"/>
              </a:rPr>
              <a:t></a:t>
            </a:r>
            <a:endParaRPr lang="en-US" dirty="0"/>
          </a:p>
          <a:p>
            <a:pPr marL="1258888" indent="-1258888"/>
            <a:r>
              <a:rPr lang="en-US" b="1" dirty="0"/>
              <a:t>Step 3:	</a:t>
            </a:r>
            <a:r>
              <a:rPr lang="en-US" dirty="0"/>
              <a:t>No asymptotes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sp>
        <p:nvSpPr>
          <p:cNvPr id="3" name="Content Placeholder 2"/>
          <p:cNvSpPr>
            <a:spLocks noGrp="1"/>
          </p:cNvSpPr>
          <p:nvPr>
            <p:ph idx="1"/>
          </p:nvPr>
        </p:nvSpPr>
        <p:spPr/>
        <p:txBody>
          <a:bodyPr/>
          <a:lstStyle/>
          <a:p>
            <a:r>
              <a:rPr lang="en-US" b="1" dirty="0"/>
              <a:t>Step 4: </a:t>
            </a:r>
          </a:p>
        </p:txBody>
      </p:sp>
      <p:graphicFrame>
        <p:nvGraphicFramePr>
          <p:cNvPr id="11266" name="Object 2"/>
          <p:cNvGraphicFramePr>
            <a:graphicFrameLocks noChangeAspect="1"/>
          </p:cNvGraphicFramePr>
          <p:nvPr/>
        </p:nvGraphicFramePr>
        <p:xfrm>
          <a:off x="990600" y="1905000"/>
          <a:ext cx="5372100" cy="1028700"/>
        </p:xfrm>
        <a:graphic>
          <a:graphicData uri="http://schemas.openxmlformats.org/presentationml/2006/ole">
            <mc:AlternateContent xmlns:mc="http://schemas.openxmlformats.org/markup-compatibility/2006">
              <mc:Choice xmlns:v="urn:schemas-microsoft-com:vml" Requires="v">
                <p:oleObj name="Equation" r:id="rId2" imgW="5371920" imgH="1028520" progId="Equation.DSMT4">
                  <p:embed/>
                </p:oleObj>
              </mc:Choice>
              <mc:Fallback>
                <p:oleObj name="Equation" r:id="rId2" imgW="537192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537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6502400" y="2286000"/>
          <a:ext cx="1473200" cy="254000"/>
        </p:xfrm>
        <a:graphic>
          <a:graphicData uri="http://schemas.openxmlformats.org/presentationml/2006/ole">
            <mc:AlternateContent xmlns:mc="http://schemas.openxmlformats.org/markup-compatibility/2006">
              <mc:Choice xmlns:v="urn:schemas-microsoft-com:vml" Requires="v">
                <p:oleObj name="Equation" r:id="rId4" imgW="1473120" imgH="253800" progId="Equation.DSMT4">
                  <p:embed/>
                </p:oleObj>
              </mc:Choice>
              <mc:Fallback>
                <p:oleObj name="Equation" r:id="rId4" imgW="14731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286000"/>
                        <a:ext cx="147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1800412" y="3012141"/>
          <a:ext cx="1905000" cy="990600"/>
        </p:xfrm>
        <a:graphic>
          <a:graphicData uri="http://schemas.openxmlformats.org/presentationml/2006/ole">
            <mc:AlternateContent xmlns:mc="http://schemas.openxmlformats.org/markup-compatibility/2006">
              <mc:Choice xmlns:v="urn:schemas-microsoft-com:vml" Requires="v">
                <p:oleObj name="Equation" r:id="rId6" imgW="1904760" imgH="990360" progId="Equation.DSMT4">
                  <p:embed/>
                </p:oleObj>
              </mc:Choice>
              <mc:Fallback>
                <p:oleObj name="Equation" r:id="rId6" imgW="1904760" imgH="990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412" y="3012141"/>
                        <a:ext cx="1905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3592213979"/>
              </p:ext>
            </p:extLst>
          </p:nvPr>
        </p:nvGraphicFramePr>
        <p:xfrm>
          <a:off x="6502400" y="3240741"/>
          <a:ext cx="1917700" cy="368300"/>
        </p:xfrm>
        <a:graphic>
          <a:graphicData uri="http://schemas.openxmlformats.org/presentationml/2006/ole">
            <mc:AlternateContent xmlns:mc="http://schemas.openxmlformats.org/markup-compatibility/2006">
              <mc:Choice xmlns:v="urn:schemas-microsoft-com:vml" Requires="v">
                <p:oleObj name="Equation" r:id="rId8" imgW="1917360" imgH="368280" progId="Equation.DSMT4">
                  <p:embed/>
                </p:oleObj>
              </mc:Choice>
              <mc:Fallback>
                <p:oleObj name="Equation" r:id="rId8" imgW="1917360" imgH="3682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2400" y="3240741"/>
                        <a:ext cx="1917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graphicFrame>
        <p:nvGraphicFramePr>
          <p:cNvPr id="12290" name="Object 2"/>
          <p:cNvGraphicFramePr>
            <a:graphicFrameLocks noChangeAspect="1"/>
          </p:cNvGraphicFramePr>
          <p:nvPr/>
        </p:nvGraphicFramePr>
        <p:xfrm>
          <a:off x="548640" y="1371600"/>
          <a:ext cx="8255000" cy="1104900"/>
        </p:xfrm>
        <a:graphic>
          <a:graphicData uri="http://schemas.openxmlformats.org/presentationml/2006/ole">
            <mc:AlternateContent xmlns:mc="http://schemas.openxmlformats.org/markup-compatibility/2006">
              <mc:Choice xmlns:v="urn:schemas-microsoft-com:vml" Requires="v">
                <p:oleObj name="Equation" r:id="rId2" imgW="8254800" imgH="1104840" progId="Equation.DSMT4">
                  <p:embed/>
                </p:oleObj>
              </mc:Choice>
              <mc:Fallback>
                <p:oleObj name="Equation" r:id="rId2" imgW="8254800" imgH="1104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371600"/>
                        <a:ext cx="8255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1439160" y="2678870"/>
          <a:ext cx="6235700" cy="990600"/>
        </p:xfrm>
        <a:graphic>
          <a:graphicData uri="http://schemas.openxmlformats.org/presentationml/2006/ole">
            <mc:AlternateContent xmlns:mc="http://schemas.openxmlformats.org/markup-compatibility/2006">
              <mc:Choice xmlns:v="urn:schemas-microsoft-com:vml" Requires="v">
                <p:oleObj name="Equation" r:id="rId4" imgW="6235560" imgH="990360" progId="Equation.DSMT4">
                  <p:embed/>
                </p:oleObj>
              </mc:Choice>
              <mc:Fallback>
                <p:oleObj name="Equation" r:id="rId4" imgW="6235560" imgH="990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160" y="2678870"/>
                        <a:ext cx="6235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1439160" y="3886200"/>
          <a:ext cx="2603500" cy="1028700"/>
        </p:xfrm>
        <a:graphic>
          <a:graphicData uri="http://schemas.openxmlformats.org/presentationml/2006/ole">
            <mc:AlternateContent xmlns:mc="http://schemas.openxmlformats.org/markup-compatibility/2006">
              <mc:Choice xmlns:v="urn:schemas-microsoft-com:vml" Requires="v">
                <p:oleObj name="Equation" r:id="rId6" imgW="2603160" imgH="1028520" progId="Equation.DSMT4">
                  <p:embed/>
                </p:oleObj>
              </mc:Choice>
              <mc:Fallback>
                <p:oleObj name="Equation" r:id="rId6" imgW="2603160" imgH="10285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160" y="3886200"/>
                        <a:ext cx="2603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sp>
        <p:nvSpPr>
          <p:cNvPr id="3" name="Content Placeholder 2"/>
          <p:cNvSpPr>
            <a:spLocks noGrp="1"/>
          </p:cNvSpPr>
          <p:nvPr>
            <p:ph idx="1"/>
          </p:nvPr>
        </p:nvSpPr>
        <p:spPr/>
        <p:txBody>
          <a:bodyPr/>
          <a:lstStyle/>
          <a:p>
            <a:r>
              <a:rPr lang="en-US" dirty="0"/>
              <a:t>The first derivative is defined everywhere, and </a:t>
            </a:r>
            <a:r>
              <a:rPr lang="en-US" i="1" dirty="0"/>
              <a:t>f </a:t>
            </a:r>
            <a:r>
              <a:rPr lang="en-US" dirty="0"/>
              <a:t>’(</a:t>
            </a:r>
            <a:r>
              <a:rPr lang="en-US" i="1" dirty="0"/>
              <a:t>x</a:t>
            </a:r>
            <a:r>
              <a:rPr lang="en-US" dirty="0"/>
              <a:t>) = 0 only when the numerator 1 </a:t>
            </a:r>
            <a:r>
              <a:rPr lang="en-US" dirty="0">
                <a:latin typeface="Symbol" pitchFamily="18" charset="2"/>
              </a:rPr>
              <a:t>+</a:t>
            </a:r>
            <a:r>
              <a:rPr lang="en-US" dirty="0"/>
              <a:t> 2 cos </a:t>
            </a:r>
            <a:r>
              <a:rPr lang="en-US" i="1" dirty="0"/>
              <a:t>x</a:t>
            </a:r>
            <a:r>
              <a:rPr lang="en-US" dirty="0"/>
              <a:t> is 0. </a:t>
            </a:r>
          </a:p>
          <a:p>
            <a:endParaRPr lang="en-US" dirty="0"/>
          </a:p>
          <a:p>
            <a:endParaRPr lang="en-US" dirty="0"/>
          </a:p>
          <a:p>
            <a:endParaRPr lang="en-US" dirty="0"/>
          </a:p>
          <a:p>
            <a:endParaRPr lang="en-US" dirty="0"/>
          </a:p>
          <a:p>
            <a:endParaRPr lang="en-US" dirty="0"/>
          </a:p>
          <a:p>
            <a:r>
              <a:rPr lang="en-US" dirty="0"/>
              <a:t>Similarly, </a:t>
            </a:r>
            <a:r>
              <a:rPr lang="en-US" i="1" dirty="0"/>
              <a:t>f</a:t>
            </a:r>
            <a:r>
              <a:rPr lang="en-US" dirty="0"/>
              <a:t> ” is defined everywhere and equal to 0 only when sin </a:t>
            </a:r>
            <a:r>
              <a:rPr lang="en-US" i="1" dirty="0"/>
              <a:t>x</a:t>
            </a:r>
            <a:r>
              <a:rPr lang="en-US" dirty="0"/>
              <a:t> = 0 or cos </a:t>
            </a:r>
            <a:r>
              <a:rPr lang="en-US" i="1" dirty="0"/>
              <a:t>x</a:t>
            </a:r>
            <a:r>
              <a:rPr lang="en-US" dirty="0"/>
              <a:t> = 1; these points are </a:t>
            </a:r>
            <a:r>
              <a:rPr lang="en-US" i="1" dirty="0"/>
              <a:t>x</a:t>
            </a:r>
            <a:r>
              <a:rPr lang="en-US" dirty="0"/>
              <a:t> = </a:t>
            </a:r>
            <a:r>
              <a:rPr lang="en-US" i="1" dirty="0"/>
              <a:t>n</a:t>
            </a:r>
            <a:r>
              <a:rPr lang="el-GR" i="1" dirty="0">
                <a:latin typeface="Cambria Math" panose="02040503050406030204" pitchFamily="18" charset="0"/>
                <a:ea typeface="Cambria Math" panose="02040503050406030204" pitchFamily="18" charset="0"/>
              </a:rPr>
              <a:t>π</a:t>
            </a:r>
            <a:r>
              <a:rPr lang="en-US" dirty="0"/>
              <a:t>.</a:t>
            </a:r>
          </a:p>
        </p:txBody>
      </p:sp>
      <p:graphicFrame>
        <p:nvGraphicFramePr>
          <p:cNvPr id="13314" name="Object 2"/>
          <p:cNvGraphicFramePr>
            <a:graphicFrameLocks noChangeAspect="1"/>
          </p:cNvGraphicFramePr>
          <p:nvPr/>
        </p:nvGraphicFramePr>
        <p:xfrm>
          <a:off x="3048000" y="2514600"/>
          <a:ext cx="1905000" cy="292100"/>
        </p:xfrm>
        <a:graphic>
          <a:graphicData uri="http://schemas.openxmlformats.org/presentationml/2006/ole">
            <mc:AlternateContent xmlns:mc="http://schemas.openxmlformats.org/markup-compatibility/2006">
              <mc:Choice xmlns:v="urn:schemas-microsoft-com:vml" Requires="v">
                <p:oleObj name="Equation" r:id="rId2" imgW="1904760" imgH="291960" progId="Equation.DSMT4">
                  <p:embed/>
                </p:oleObj>
              </mc:Choice>
              <mc:Fallback>
                <p:oleObj name="Equation" r:id="rId2" imgW="190476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1905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extLst>
              <p:ext uri="{D42A27DB-BD31-4B8C-83A1-F6EECF244321}">
                <p14:modId xmlns:p14="http://schemas.microsoft.com/office/powerpoint/2010/main" val="88281609"/>
              </p:ext>
            </p:extLst>
          </p:nvPr>
        </p:nvGraphicFramePr>
        <p:xfrm>
          <a:off x="3675090" y="2964930"/>
          <a:ext cx="1524000" cy="838200"/>
        </p:xfrm>
        <a:graphic>
          <a:graphicData uri="http://schemas.openxmlformats.org/presentationml/2006/ole">
            <mc:AlternateContent xmlns:mc="http://schemas.openxmlformats.org/markup-compatibility/2006">
              <mc:Choice xmlns:v="urn:schemas-microsoft-com:vml" Requires="v">
                <p:oleObj name="Equation" r:id="rId4" imgW="1523880" imgH="838080" progId="Equation.DSMT4">
                  <p:embed/>
                </p:oleObj>
              </mc:Choice>
              <mc:Fallback>
                <p:oleObj name="Equation" r:id="rId4" imgW="15238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5090" y="296493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extLst>
              <p:ext uri="{D42A27DB-BD31-4B8C-83A1-F6EECF244321}">
                <p14:modId xmlns:p14="http://schemas.microsoft.com/office/powerpoint/2010/main" val="2680594457"/>
              </p:ext>
            </p:extLst>
          </p:nvPr>
        </p:nvGraphicFramePr>
        <p:xfrm>
          <a:off x="4178300" y="3886200"/>
          <a:ext cx="2222500" cy="838200"/>
        </p:xfrm>
        <a:graphic>
          <a:graphicData uri="http://schemas.openxmlformats.org/presentationml/2006/ole">
            <mc:AlternateContent xmlns:mc="http://schemas.openxmlformats.org/markup-compatibility/2006">
              <mc:Choice xmlns:v="urn:schemas-microsoft-com:vml" Requires="v">
                <p:oleObj name="Equation" r:id="rId6" imgW="2222280" imgH="838080" progId="Equation.DSMT4">
                  <p:embed/>
                </p:oleObj>
              </mc:Choice>
              <mc:Fallback>
                <p:oleObj name="Equation" r:id="rId6" imgW="2222280" imgH="838080" progId="Equation.DSMT4">
                  <p:embed/>
                  <p:pic>
                    <p:nvPicPr>
                      <p:cNvPr id="0" name="Picture 4"/>
                      <p:cNvPicPr>
                        <a:picLocks noChangeAspect="1" noChangeArrowheads="1"/>
                      </p:cNvPicPr>
                      <p:nvPr/>
                    </p:nvPicPr>
                    <p:blipFill>
                      <a:blip r:embed="rId7"/>
                      <a:srcRect/>
                      <a:stretch>
                        <a:fillRect/>
                      </a:stretch>
                    </p:blipFill>
                    <p:spPr bwMode="auto">
                      <a:xfrm>
                        <a:off x="4178300" y="3886200"/>
                        <a:ext cx="222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6400800" y="4038600"/>
            <a:ext cx="1005403" cy="523220"/>
          </a:xfrm>
          <a:prstGeom prst="rect">
            <a:avLst/>
          </a:prstGeom>
        </p:spPr>
        <p:txBody>
          <a:bodyPr wrap="none">
            <a:spAutoFit/>
          </a:bodyPr>
          <a:lstStyle/>
          <a:p>
            <a:r>
              <a:rPr lang="en-US" sz="2800" i="1" dirty="0">
                <a:solidFill>
                  <a:srgbClr val="00009F"/>
                </a:solidFill>
              </a:rPr>
              <a:t>n</a:t>
            </a:r>
            <a:r>
              <a:rPr lang="en-US" sz="2800" dirty="0">
                <a:solidFill>
                  <a:srgbClr val="00009F"/>
                </a:solidFill>
              </a:rPr>
              <a:t> </a:t>
            </a:r>
            <a:r>
              <a:rPr lang="en-US" sz="2800" dirty="0">
                <a:solidFill>
                  <a:srgbClr val="00009F"/>
                </a:solidFill>
                <a:latin typeface="Cambria Math" panose="02040503050406030204" pitchFamily="18" charset="0"/>
                <a:ea typeface="Cambria Math" panose="02040503050406030204" pitchFamily="18" charset="0"/>
                <a:sym typeface="Symbol" panose="05050102010706020507" pitchFamily="18" charset="2"/>
              </a:rPr>
              <a:t></a:t>
            </a:r>
            <a:r>
              <a:rPr lang="en-US" sz="2800" dirty="0">
                <a:solidFill>
                  <a:srgbClr val="00009F"/>
                </a:solidFill>
              </a:rPr>
              <a:t> </a:t>
            </a:r>
            <a:r>
              <a:rPr lang="en-US" sz="2800" dirty="0">
                <a:solidFill>
                  <a:srgbClr val="00009F"/>
                </a:solidFill>
                <a:latin typeface="Cambria Math" panose="02040503050406030204" pitchFamily="18" charset="0"/>
                <a:ea typeface="Cambria Math" panose="02040503050406030204" pitchFamily="18" charset="0"/>
              </a:rPr>
              <a:t>ℤ</a:t>
            </a:r>
            <a:endParaRPr lang="en-US" sz="2800" dirty="0">
              <a:solidFill>
                <a:srgbClr val="00009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sp>
        <p:nvSpPr>
          <p:cNvPr id="3" name="Content Placeholder 2"/>
          <p:cNvSpPr>
            <a:spLocks noGrp="1"/>
          </p:cNvSpPr>
          <p:nvPr>
            <p:ph idx="1"/>
          </p:nvPr>
        </p:nvSpPr>
        <p:spPr/>
        <p:txBody>
          <a:bodyPr/>
          <a:lstStyle/>
          <a:p>
            <a:pPr marL="1139825" indent="-1139825"/>
            <a:r>
              <a:rPr lang="en-US" b="1" dirty="0"/>
              <a:t>Step 5:	</a:t>
            </a:r>
            <a:r>
              <a:rPr lang="en-US" dirty="0"/>
              <a:t>Since </a:t>
            </a:r>
            <a:r>
              <a:rPr lang="en-US" i="1" dirty="0"/>
              <a:t>f</a:t>
            </a:r>
            <a:r>
              <a:rPr lang="en-US" dirty="0"/>
              <a:t> is 2</a:t>
            </a:r>
            <a:r>
              <a:rPr lang="el-GR" i="1" dirty="0">
                <a:latin typeface="Cambria Math" panose="02040503050406030204" pitchFamily="18" charset="0"/>
                <a:ea typeface="Cambria Math" panose="02040503050406030204" pitchFamily="18" charset="0"/>
              </a:rPr>
              <a:t>π </a:t>
            </a:r>
            <a:r>
              <a:rPr lang="en-US" dirty="0"/>
              <a:t>‑periodic, we will make a chart for just one period of the graph.</a:t>
            </a:r>
          </a:p>
        </p:txBody>
      </p:sp>
      <p:pic>
        <p:nvPicPr>
          <p:cNvPr id="5" name="Picture 4">
            <a:extLst>
              <a:ext uri="{FF2B5EF4-FFF2-40B4-BE49-F238E27FC236}">
                <a16:creationId xmlns:a16="http://schemas.microsoft.com/office/drawing/2014/main" id="{E40B5494-8064-36E2-DBF8-957EF5C6845F}"/>
              </a:ext>
            </a:extLst>
          </p:cNvPr>
          <p:cNvPicPr>
            <a:picLocks noChangeAspect="1"/>
          </p:cNvPicPr>
          <p:nvPr/>
        </p:nvPicPr>
        <p:blipFill>
          <a:blip r:embed="rId2"/>
          <a:stretch>
            <a:fillRect/>
          </a:stretch>
        </p:blipFill>
        <p:spPr>
          <a:xfrm>
            <a:off x="727037" y="2244238"/>
            <a:ext cx="7413812" cy="36064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sp>
        <p:nvSpPr>
          <p:cNvPr id="3" name="Content Placeholder 2"/>
          <p:cNvSpPr>
            <a:spLocks noGrp="1"/>
          </p:cNvSpPr>
          <p:nvPr>
            <p:ph idx="1"/>
          </p:nvPr>
        </p:nvSpPr>
        <p:spPr/>
        <p:txBody>
          <a:bodyPr/>
          <a:lstStyle/>
          <a:p>
            <a:r>
              <a:rPr lang="en-US" dirty="0"/>
              <a:t>Both derivative tests now tell us that 2</a:t>
            </a:r>
            <a:r>
              <a:rPr lang="el-GR" i="1" dirty="0">
                <a:latin typeface="Cambria Math" panose="02040503050406030204" pitchFamily="18" charset="0"/>
                <a:ea typeface="Cambria Math" panose="02040503050406030204" pitchFamily="18" charset="0"/>
              </a:rPr>
              <a:t>π</a:t>
            </a:r>
            <a:r>
              <a:rPr lang="en-US" dirty="0"/>
              <a:t>/3 is a relative maximum and that 4</a:t>
            </a:r>
            <a:r>
              <a:rPr lang="el-GR" i="1" dirty="0">
                <a:latin typeface="Cambria Math" panose="02040503050406030204" pitchFamily="18" charset="0"/>
                <a:ea typeface="Cambria Math" panose="02040503050406030204" pitchFamily="18" charset="0"/>
              </a:rPr>
              <a:t>π</a:t>
            </a:r>
            <a:r>
              <a:rPr lang="en-US" dirty="0"/>
              <a:t>/3 is a relative minimum, and we also now know that </a:t>
            </a:r>
            <a:r>
              <a:rPr lang="en-US" i="1" dirty="0"/>
              <a:t>f</a:t>
            </a:r>
            <a:r>
              <a:rPr lang="en-US" dirty="0"/>
              <a:t> has an inflection point at </a:t>
            </a:r>
            <a:r>
              <a:rPr lang="el-GR" i="1" dirty="0">
                <a:latin typeface="Cambria Math" panose="02040503050406030204" pitchFamily="18" charset="0"/>
                <a:ea typeface="Cambria Math" panose="02040503050406030204" pitchFamily="18" charset="0"/>
              </a:rPr>
              <a:t>π</a:t>
            </a:r>
            <a:r>
              <a:rPr lang="en-US" dirty="0"/>
              <a:t>. The absolute maximum value (which is attained at each relative maximum point) is		                           and the absolute minimum value is			        The concavity changes at each multiple of </a:t>
            </a:r>
            <a:r>
              <a:rPr lang="el-GR" i="1" dirty="0">
                <a:latin typeface="Cambria Math" panose="02040503050406030204" pitchFamily="18" charset="0"/>
                <a:ea typeface="Cambria Math" panose="02040503050406030204" pitchFamily="18" charset="0"/>
              </a:rPr>
              <a:t>π</a:t>
            </a:r>
            <a:r>
              <a:rPr lang="en-US" dirty="0"/>
              <a:t>, so each is an inflection point.</a:t>
            </a:r>
          </a:p>
        </p:txBody>
      </p:sp>
      <p:graphicFrame>
        <p:nvGraphicFramePr>
          <p:cNvPr id="15362" name="Object 2"/>
          <p:cNvGraphicFramePr>
            <a:graphicFrameLocks noChangeAspect="1"/>
          </p:cNvGraphicFramePr>
          <p:nvPr>
            <p:extLst>
              <p:ext uri="{D42A27DB-BD31-4B8C-83A1-F6EECF244321}">
                <p14:modId xmlns:p14="http://schemas.microsoft.com/office/powerpoint/2010/main" val="2850031036"/>
              </p:ext>
            </p:extLst>
          </p:nvPr>
        </p:nvGraphicFramePr>
        <p:xfrm>
          <a:off x="4465638" y="2971800"/>
          <a:ext cx="3530600" cy="533400"/>
        </p:xfrm>
        <a:graphic>
          <a:graphicData uri="http://schemas.openxmlformats.org/presentationml/2006/ole">
            <mc:AlternateContent xmlns:mc="http://schemas.openxmlformats.org/markup-compatibility/2006">
              <mc:Choice xmlns:v="urn:schemas-microsoft-com:vml" Requires="v">
                <p:oleObj name="Equation" r:id="rId2" imgW="3530520" imgH="533160" progId="Equation.DSMT4">
                  <p:embed/>
                </p:oleObj>
              </mc:Choice>
              <mc:Fallback>
                <p:oleObj name="Equation" r:id="rId2" imgW="3530520" imgH="533160" progId="Equation.DSMT4">
                  <p:embed/>
                  <p:pic>
                    <p:nvPicPr>
                      <p:cNvPr id="0" name="Picture 2"/>
                      <p:cNvPicPr>
                        <a:picLocks noChangeAspect="1" noChangeArrowheads="1"/>
                      </p:cNvPicPr>
                      <p:nvPr/>
                    </p:nvPicPr>
                    <p:blipFill>
                      <a:blip r:embed="rId3"/>
                      <a:srcRect/>
                      <a:stretch>
                        <a:fillRect/>
                      </a:stretch>
                    </p:blipFill>
                    <p:spPr bwMode="auto">
                      <a:xfrm>
                        <a:off x="4465638" y="2971800"/>
                        <a:ext cx="353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874101074"/>
              </p:ext>
            </p:extLst>
          </p:nvPr>
        </p:nvGraphicFramePr>
        <p:xfrm>
          <a:off x="5657850" y="3398838"/>
          <a:ext cx="2667000" cy="533400"/>
        </p:xfrm>
        <a:graphic>
          <a:graphicData uri="http://schemas.openxmlformats.org/presentationml/2006/ole">
            <mc:AlternateContent xmlns:mc="http://schemas.openxmlformats.org/markup-compatibility/2006">
              <mc:Choice xmlns:v="urn:schemas-microsoft-com:vml" Requires="v">
                <p:oleObj name="Equation" r:id="rId4" imgW="2666880" imgH="533160" progId="Equation.DSMT4">
                  <p:embed/>
                </p:oleObj>
              </mc:Choice>
              <mc:Fallback>
                <p:oleObj name="Equation" r:id="rId4" imgW="2666880" imgH="533160" progId="Equation.DSMT4">
                  <p:embed/>
                  <p:pic>
                    <p:nvPicPr>
                      <p:cNvPr id="0" name="Picture 3"/>
                      <p:cNvPicPr>
                        <a:picLocks noChangeAspect="1" noChangeArrowheads="1"/>
                      </p:cNvPicPr>
                      <p:nvPr/>
                    </p:nvPicPr>
                    <p:blipFill>
                      <a:blip r:embed="rId5"/>
                      <a:srcRect/>
                      <a:stretch>
                        <a:fillRect/>
                      </a:stretch>
                    </p:blipFill>
                    <p:spPr bwMode="auto">
                      <a:xfrm>
                        <a:off x="5657850" y="3398838"/>
                        <a:ext cx="266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Curve-Sketching Strategy (cont.) </a:t>
            </a:r>
          </a:p>
        </p:txBody>
      </p:sp>
      <p:sp>
        <p:nvSpPr>
          <p:cNvPr id="3" name="Content Placeholder 2"/>
          <p:cNvSpPr>
            <a:spLocks noGrp="1"/>
          </p:cNvSpPr>
          <p:nvPr>
            <p:ph idx="1"/>
          </p:nvPr>
        </p:nvSpPr>
        <p:spPr>
          <a:xfrm>
            <a:off x="457200" y="1280160"/>
            <a:ext cx="4419600" cy="4572000"/>
          </a:xfrm>
        </p:spPr>
        <p:txBody>
          <a:bodyPr/>
          <a:lstStyle/>
          <a:p>
            <a:pPr marL="1258888" indent="-1198563"/>
            <a:r>
              <a:rPr lang="en-US" b="1" dirty="0"/>
              <a:t>Step 6:	</a:t>
            </a:r>
            <a:r>
              <a:rPr lang="en-US" dirty="0"/>
              <a:t>The graph of </a:t>
            </a:r>
            <a:r>
              <a:rPr lang="en-US" i="1" dirty="0"/>
              <a:t>f</a:t>
            </a:r>
            <a:r>
              <a:rPr lang="en-US" dirty="0"/>
              <a:t> over two periods is shown in Figure 3.</a:t>
            </a:r>
          </a:p>
        </p:txBody>
      </p:sp>
      <p:grpSp>
        <p:nvGrpSpPr>
          <p:cNvPr id="7" name="Group 6"/>
          <p:cNvGrpSpPr/>
          <p:nvPr/>
        </p:nvGrpSpPr>
        <p:grpSpPr>
          <a:xfrm>
            <a:off x="4692650" y="1142998"/>
            <a:ext cx="4267200" cy="4826002"/>
            <a:chOff x="4692650" y="1142998"/>
            <a:chExt cx="4267200" cy="4826002"/>
          </a:xfrm>
        </p:grpSpPr>
        <p:pic>
          <p:nvPicPr>
            <p:cNvPr id="163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22348"/>
            <a:stretch>
              <a:fillRect/>
            </a:stretch>
          </p:blipFill>
          <p:spPr bwMode="auto">
            <a:xfrm>
              <a:off x="4997450" y="1142998"/>
              <a:ext cx="3657600" cy="3534453"/>
            </a:xfrm>
            <a:prstGeom prst="rect">
              <a:avLst/>
            </a:prstGeom>
            <a:noFill/>
            <a:ln w="9525">
              <a:noFill/>
              <a:miter lim="800000"/>
              <a:headEnd/>
              <a:tailEnd/>
            </a:ln>
          </p:spPr>
        </p:pic>
        <p:sp>
          <p:nvSpPr>
            <p:cNvPr id="5" name="Rectangle 4"/>
            <p:cNvSpPr/>
            <p:nvPr/>
          </p:nvSpPr>
          <p:spPr>
            <a:xfrm>
              <a:off x="6141223" y="4572000"/>
              <a:ext cx="1370055" cy="523220"/>
            </a:xfrm>
            <a:prstGeom prst="rect">
              <a:avLst/>
            </a:prstGeom>
          </p:spPr>
          <p:txBody>
            <a:bodyPr wrap="none">
              <a:spAutoFit/>
            </a:bodyPr>
            <a:lstStyle/>
            <a:p>
              <a:r>
                <a:rPr lang="en-US" sz="2800" b="1" dirty="0"/>
                <a:t>Figure 3</a:t>
              </a:r>
            </a:p>
          </p:txBody>
        </p:sp>
        <p:graphicFrame>
          <p:nvGraphicFramePr>
            <p:cNvPr id="31745" name="Object 1"/>
            <p:cNvGraphicFramePr>
              <a:graphicFrameLocks noChangeAspect="1"/>
            </p:cNvGraphicFramePr>
            <p:nvPr>
              <p:extLst>
                <p:ext uri="{D42A27DB-BD31-4B8C-83A1-F6EECF244321}">
                  <p14:modId xmlns:p14="http://schemas.microsoft.com/office/powerpoint/2010/main" val="1700091001"/>
                </p:ext>
              </p:extLst>
            </p:nvPr>
          </p:nvGraphicFramePr>
          <p:xfrm>
            <a:off x="4692650" y="5130800"/>
            <a:ext cx="4267200" cy="838200"/>
          </p:xfrm>
          <a:graphic>
            <a:graphicData uri="http://schemas.openxmlformats.org/presentationml/2006/ole">
              <mc:AlternateContent xmlns:mc="http://schemas.openxmlformats.org/markup-compatibility/2006">
                <mc:Choice xmlns:v="urn:schemas-microsoft-com:vml" Requires="v">
                  <p:oleObj name="Equation" r:id="rId3" imgW="4267080" imgH="838080" progId="Equation.DSMT4">
                    <p:embed/>
                  </p:oleObj>
                </mc:Choice>
                <mc:Fallback>
                  <p:oleObj name="Equation" r:id="rId3" imgW="4267080" imgH="838080" progId="Equation.DSMT4">
                    <p:embed/>
                    <p:pic>
                      <p:nvPicPr>
                        <p:cNvPr id="0" name="Picture 1"/>
                        <p:cNvPicPr>
                          <a:picLocks noChangeAspect="1" noChangeArrowheads="1"/>
                        </p:cNvPicPr>
                        <p:nvPr/>
                      </p:nvPicPr>
                      <p:blipFill>
                        <a:blip r:embed="rId4"/>
                        <a:srcRect/>
                        <a:stretch>
                          <a:fillRect/>
                        </a:stretch>
                      </p:blipFill>
                      <p:spPr bwMode="auto">
                        <a:xfrm>
                          <a:off x="4692650" y="513080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a:t>
            </a:r>
          </a:p>
        </p:txBody>
      </p:sp>
      <p:sp>
        <p:nvSpPr>
          <p:cNvPr id="3" name="Content Placeholder 2"/>
          <p:cNvSpPr>
            <a:spLocks noGrp="1"/>
          </p:cNvSpPr>
          <p:nvPr>
            <p:ph idx="1"/>
          </p:nvPr>
        </p:nvSpPr>
        <p:spPr>
          <a:xfrm>
            <a:off x="457200" y="1280160"/>
            <a:ext cx="8229600" cy="4228850"/>
          </a:xfrm>
        </p:spPr>
        <p:txBody>
          <a:bodyPr>
            <a:spAutoFit/>
          </a:bodyPr>
          <a:lstStyle/>
          <a:p>
            <a:r>
              <a:rPr lang="en-US" dirty="0"/>
              <a:t>Use the curve-sketching strategy to construct a graph of </a:t>
            </a:r>
          </a:p>
          <a:p>
            <a:endParaRPr lang="en-US" dirty="0"/>
          </a:p>
          <a:p>
            <a:r>
              <a:rPr lang="en-US" b="1" dirty="0"/>
              <a:t>Solution</a:t>
            </a:r>
          </a:p>
          <a:p>
            <a:pPr marL="1258888" indent="-1258888"/>
            <a:r>
              <a:rPr lang="en-US" b="1" dirty="0"/>
              <a:t>Step 1:	</a:t>
            </a:r>
            <a:r>
              <a:rPr lang="en-US" dirty="0"/>
              <a:t>The domain of </a:t>
            </a:r>
            <a:r>
              <a:rPr lang="en-US" i="1" dirty="0"/>
              <a:t>f</a:t>
            </a:r>
            <a:r>
              <a:rPr lang="en-US" dirty="0"/>
              <a:t> is all of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 and since        is nonnegative everywhere and                  is positive to the left of 3 and negative to the right of 3 we know </a:t>
            </a:r>
            <a:r>
              <a:rPr lang="en-US" i="1" dirty="0"/>
              <a:t>f</a:t>
            </a:r>
            <a:r>
              <a:rPr lang="en-US" dirty="0"/>
              <a:t> will behave the same way as this second factor. There is no apparent symmetry or periodicity.</a:t>
            </a:r>
          </a:p>
        </p:txBody>
      </p:sp>
      <p:graphicFrame>
        <p:nvGraphicFramePr>
          <p:cNvPr id="17410" name="Object 2"/>
          <p:cNvGraphicFramePr>
            <a:graphicFrameLocks noChangeAspect="1"/>
          </p:cNvGraphicFramePr>
          <p:nvPr/>
        </p:nvGraphicFramePr>
        <p:xfrm>
          <a:off x="3143250" y="1905000"/>
          <a:ext cx="2857500" cy="533400"/>
        </p:xfrm>
        <a:graphic>
          <a:graphicData uri="http://schemas.openxmlformats.org/presentationml/2006/ole">
            <mc:AlternateContent xmlns:mc="http://schemas.openxmlformats.org/markup-compatibility/2006">
              <mc:Choice xmlns:v="urn:schemas-microsoft-com:vml" Requires="v">
                <p:oleObj name="Equation" r:id="rId2" imgW="2857320" imgH="533160" progId="Equation.DSMT4">
                  <p:embed/>
                </p:oleObj>
              </mc:Choice>
              <mc:Fallback>
                <p:oleObj name="Equation" r:id="rId2" imgW="285732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905000"/>
                        <a:ext cx="2857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564187939"/>
              </p:ext>
            </p:extLst>
          </p:nvPr>
        </p:nvGraphicFramePr>
        <p:xfrm>
          <a:off x="7199514" y="2805748"/>
          <a:ext cx="495300" cy="381000"/>
        </p:xfrm>
        <a:graphic>
          <a:graphicData uri="http://schemas.openxmlformats.org/presentationml/2006/ole">
            <mc:AlternateContent xmlns:mc="http://schemas.openxmlformats.org/markup-compatibility/2006">
              <mc:Choice xmlns:v="urn:schemas-microsoft-com:vml" Requires="v">
                <p:oleObj name="Equation" r:id="rId4" imgW="495000" imgH="380880" progId="Equation.DSMT4">
                  <p:embed/>
                </p:oleObj>
              </mc:Choice>
              <mc:Fallback>
                <p:oleObj name="Equation" r:id="rId4" imgW="49500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514" y="2805748"/>
                        <a:ext cx="49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6184900" y="3207270"/>
          <a:ext cx="1206500" cy="533400"/>
        </p:xfrm>
        <a:graphic>
          <a:graphicData uri="http://schemas.openxmlformats.org/presentationml/2006/ole">
            <mc:AlternateContent xmlns:mc="http://schemas.openxmlformats.org/markup-compatibility/2006">
              <mc:Choice xmlns:v="urn:schemas-microsoft-com:vml" Requires="v">
                <p:oleObj name="Equation" r:id="rId6" imgW="1206360" imgH="533160" progId="Equation.DSMT4">
                  <p:embed/>
                </p:oleObj>
              </mc:Choice>
              <mc:Fallback>
                <p:oleObj name="Equation" r:id="rId6" imgW="120636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4900" y="3207270"/>
                        <a:ext cx="1206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 (cont.) </a:t>
            </a:r>
          </a:p>
        </p:txBody>
      </p:sp>
      <p:sp>
        <p:nvSpPr>
          <p:cNvPr id="3" name="Content Placeholder 2"/>
          <p:cNvSpPr>
            <a:spLocks noGrp="1"/>
          </p:cNvSpPr>
          <p:nvPr>
            <p:ph idx="1"/>
          </p:nvPr>
        </p:nvSpPr>
        <p:spPr>
          <a:xfrm>
            <a:off x="457200" y="1280160"/>
            <a:ext cx="8229600" cy="1902059"/>
          </a:xfrm>
        </p:spPr>
        <p:txBody>
          <a:bodyPr>
            <a:spAutoFit/>
          </a:bodyPr>
          <a:lstStyle/>
          <a:p>
            <a:pPr marL="1258888" indent="-1258888"/>
            <a:r>
              <a:rPr lang="en-US" b="1" dirty="0"/>
              <a:t>Step 2:	</a:t>
            </a:r>
            <a:r>
              <a:rPr lang="en-US" dirty="0"/>
              <a:t>Note that </a:t>
            </a:r>
            <a:r>
              <a:rPr lang="en-US" i="1" dirty="0"/>
              <a:t>f</a:t>
            </a:r>
            <a:r>
              <a:rPr lang="en-US" dirty="0"/>
              <a:t>(0) = 0, and the only solutions of </a:t>
            </a:r>
            <a:r>
              <a:rPr lang="en-US" i="1" dirty="0"/>
              <a:t>f</a:t>
            </a:r>
            <a:r>
              <a:rPr lang="en-US" dirty="0"/>
              <a:t>(</a:t>
            </a:r>
            <a:r>
              <a:rPr lang="en-US" i="1" dirty="0"/>
              <a:t>x</a:t>
            </a:r>
            <a:r>
              <a:rPr lang="en-US" dirty="0"/>
              <a:t>) = 0 are 0 and 3. So other than the origin, the only </a:t>
            </a:r>
            <a:r>
              <a:rPr lang="en-US" i="1" dirty="0"/>
              <a:t>x</a:t>
            </a:r>
            <a:r>
              <a:rPr lang="en-US" dirty="0"/>
              <a:t>‑intercept is (3,0). </a:t>
            </a:r>
          </a:p>
          <a:p>
            <a:pPr marL="1258888" indent="-1258888"/>
            <a:r>
              <a:rPr lang="en-US" b="1" dirty="0"/>
              <a:t>Step 3:	</a:t>
            </a:r>
            <a:r>
              <a:rPr lang="en-US" dirty="0"/>
              <a:t>No asymptotes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Curve-Sketching Strategy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pPr marL="1258888" indent="-1258888"/>
            <a:r>
              <a:rPr lang="en-US" b="1" dirty="0">
                <a:solidFill>
                  <a:srgbClr val="000000"/>
                </a:solidFill>
              </a:rPr>
              <a:t>Step 2:	</a:t>
            </a:r>
            <a:r>
              <a:rPr lang="en-US" dirty="0">
                <a:solidFill>
                  <a:srgbClr val="000000"/>
                </a:solidFill>
              </a:rPr>
              <a:t>Identify the </a:t>
            </a:r>
            <a:r>
              <a:rPr lang="en-US" b="1" dirty="0">
                <a:solidFill>
                  <a:schemeClr val="tx1"/>
                </a:solidFill>
              </a:rPr>
              <a:t>intercepts</a:t>
            </a:r>
            <a:r>
              <a:rPr lang="en-US" dirty="0">
                <a:solidFill>
                  <a:schemeClr val="tx1"/>
                </a:solidFill>
              </a:rPr>
              <a:t>, if </a:t>
            </a:r>
            <a:r>
              <a:rPr lang="en-US" dirty="0">
                <a:solidFill>
                  <a:srgbClr val="000000"/>
                </a:solidFill>
              </a:rPr>
              <a:t>possible. The </a:t>
            </a:r>
            <a:r>
              <a:rPr lang="en-US" i="1" dirty="0">
                <a:solidFill>
                  <a:srgbClr val="000000"/>
                </a:solidFill>
              </a:rPr>
              <a:t>y</a:t>
            </a:r>
            <a:r>
              <a:rPr lang="en-US" dirty="0">
                <a:solidFill>
                  <a:srgbClr val="000000"/>
                </a:solidFill>
              </a:rPr>
              <a:t>‑intercept value of </a:t>
            </a:r>
            <a:r>
              <a:rPr lang="en-US" i="1" dirty="0">
                <a:solidFill>
                  <a:srgbClr val="000000"/>
                </a:solidFill>
              </a:rPr>
              <a:t>f</a:t>
            </a:r>
            <a:r>
              <a:rPr lang="en-US" dirty="0">
                <a:solidFill>
                  <a:srgbClr val="000000"/>
                </a:solidFill>
              </a:rPr>
              <a:t>(0) is normally easy to determine, if 0 is in the domain of </a:t>
            </a:r>
            <a:r>
              <a:rPr lang="en-US" i="1" dirty="0">
                <a:solidFill>
                  <a:srgbClr val="000000"/>
                </a:solidFill>
              </a:rPr>
              <a:t>f</a:t>
            </a:r>
            <a:r>
              <a:rPr lang="en-US" dirty="0">
                <a:solidFill>
                  <a:srgbClr val="000000"/>
                </a:solidFill>
              </a:rPr>
              <a:t>. The </a:t>
            </a:r>
            <a:r>
              <a:rPr lang="en-US" i="1" dirty="0">
                <a:solidFill>
                  <a:srgbClr val="000000"/>
                </a:solidFill>
              </a:rPr>
              <a:t>x</a:t>
            </a:r>
            <a:r>
              <a:rPr lang="en-US" dirty="0">
                <a:solidFill>
                  <a:srgbClr val="000000"/>
                </a:solidFill>
              </a:rPr>
              <a:t>‑intercepts are found by solving the equation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 (cont.) </a:t>
            </a:r>
          </a:p>
        </p:txBody>
      </p:sp>
      <p:sp>
        <p:nvSpPr>
          <p:cNvPr id="3" name="Content Placeholder 2"/>
          <p:cNvSpPr>
            <a:spLocks noGrp="1"/>
          </p:cNvSpPr>
          <p:nvPr>
            <p:ph idx="1"/>
          </p:nvPr>
        </p:nvSpPr>
        <p:spPr>
          <a:xfrm>
            <a:off x="457200" y="1280160"/>
            <a:ext cx="8229600" cy="523220"/>
          </a:xfrm>
        </p:spPr>
        <p:txBody>
          <a:bodyPr>
            <a:spAutoFit/>
          </a:bodyPr>
          <a:lstStyle/>
          <a:p>
            <a:pPr marL="1258888" indent="-1258888"/>
            <a:r>
              <a:rPr lang="en-US" b="1" dirty="0"/>
              <a:t>Step 4:	</a:t>
            </a:r>
            <a:endParaRPr lang="en-US" dirty="0"/>
          </a:p>
        </p:txBody>
      </p:sp>
      <p:graphicFrame>
        <p:nvGraphicFramePr>
          <p:cNvPr id="18438" name="Object 6"/>
          <p:cNvGraphicFramePr>
            <a:graphicFrameLocks noChangeAspect="1"/>
          </p:cNvGraphicFramePr>
          <p:nvPr/>
        </p:nvGraphicFramePr>
        <p:xfrm>
          <a:off x="548640" y="1905000"/>
          <a:ext cx="6324600" cy="838200"/>
        </p:xfrm>
        <a:graphic>
          <a:graphicData uri="http://schemas.openxmlformats.org/presentationml/2006/ole">
            <mc:AlternateContent xmlns:mc="http://schemas.openxmlformats.org/markup-compatibility/2006">
              <mc:Choice xmlns:v="urn:schemas-microsoft-com:vml" Requires="v">
                <p:oleObj name="Equation" r:id="rId2" imgW="6324480" imgH="838080" progId="Equation.DSMT4">
                  <p:embed/>
                </p:oleObj>
              </mc:Choice>
              <mc:Fallback>
                <p:oleObj name="Equation" r:id="rId2" imgW="6324480" imgH="83808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905000"/>
                        <a:ext cx="632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7086600" y="2239780"/>
          <a:ext cx="1358900" cy="241300"/>
        </p:xfrm>
        <a:graphic>
          <a:graphicData uri="http://schemas.openxmlformats.org/presentationml/2006/ole">
            <mc:AlternateContent xmlns:mc="http://schemas.openxmlformats.org/markup-compatibility/2006">
              <mc:Choice xmlns:v="urn:schemas-microsoft-com:vml" Requires="v">
                <p:oleObj name="Equation" r:id="rId4" imgW="1358640" imgH="241200" progId="Equation.DSMT4">
                  <p:embed/>
                </p:oleObj>
              </mc:Choice>
              <mc:Fallback>
                <p:oleObj name="Equation" r:id="rId4" imgW="1358640" imgH="241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39780"/>
                        <a:ext cx="1358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1371600" y="2895600"/>
          <a:ext cx="4495800" cy="838200"/>
        </p:xfrm>
        <a:graphic>
          <a:graphicData uri="http://schemas.openxmlformats.org/presentationml/2006/ole">
            <mc:AlternateContent xmlns:mc="http://schemas.openxmlformats.org/markup-compatibility/2006">
              <mc:Choice xmlns:v="urn:schemas-microsoft-com:vml" Requires="v">
                <p:oleObj name="Equation" r:id="rId6" imgW="4495680" imgH="838080" progId="Equation.DSMT4">
                  <p:embed/>
                </p:oleObj>
              </mc:Choice>
              <mc:Fallback>
                <p:oleObj name="Equation" r:id="rId6" imgW="449568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8956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923666700"/>
              </p:ext>
            </p:extLst>
          </p:nvPr>
        </p:nvGraphicFramePr>
        <p:xfrm>
          <a:off x="6705600" y="3189461"/>
          <a:ext cx="1790700" cy="850900"/>
        </p:xfrm>
        <a:graphic>
          <a:graphicData uri="http://schemas.openxmlformats.org/presentationml/2006/ole">
            <mc:AlternateContent xmlns:mc="http://schemas.openxmlformats.org/markup-compatibility/2006">
              <mc:Choice xmlns:v="urn:schemas-microsoft-com:vml" Requires="v">
                <p:oleObj name="Equation" r:id="rId8" imgW="1790640" imgH="850680" progId="Equation.DSMT4">
                  <p:embed/>
                </p:oleObj>
              </mc:Choice>
              <mc:Fallback>
                <p:oleObj name="Equation" r:id="rId8" imgW="1790640" imgH="8506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3189461"/>
                        <a:ext cx="1790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1371600" y="3810000"/>
          <a:ext cx="2095500" cy="990600"/>
        </p:xfrm>
        <a:graphic>
          <a:graphicData uri="http://schemas.openxmlformats.org/presentationml/2006/ole">
            <mc:AlternateContent xmlns:mc="http://schemas.openxmlformats.org/markup-compatibility/2006">
              <mc:Choice xmlns:v="urn:schemas-microsoft-com:vml" Requires="v">
                <p:oleObj name="Equation" r:id="rId10" imgW="2095200" imgH="990360" progId="Equation.DSMT4">
                  <p:embed/>
                </p:oleObj>
              </mc:Choice>
              <mc:Fallback>
                <p:oleObj name="Equation" r:id="rId10" imgW="2095200" imgH="99036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810000"/>
                        <a:ext cx="209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 (cont.) </a:t>
            </a:r>
          </a:p>
        </p:txBody>
      </p:sp>
      <p:graphicFrame>
        <p:nvGraphicFramePr>
          <p:cNvPr id="20483" name="Object 3"/>
          <p:cNvGraphicFramePr>
            <a:graphicFrameLocks noChangeAspect="1"/>
          </p:cNvGraphicFramePr>
          <p:nvPr/>
        </p:nvGraphicFramePr>
        <p:xfrm>
          <a:off x="457200" y="1143000"/>
          <a:ext cx="6794500" cy="2019300"/>
        </p:xfrm>
        <a:graphic>
          <a:graphicData uri="http://schemas.openxmlformats.org/presentationml/2006/ole">
            <mc:AlternateContent xmlns:mc="http://schemas.openxmlformats.org/markup-compatibility/2006">
              <mc:Choice xmlns:v="urn:schemas-microsoft-com:vml" Requires="v">
                <p:oleObj name="Equation" r:id="rId2" imgW="6794280" imgH="2019240" progId="Equation.DSMT4">
                  <p:embed/>
                </p:oleObj>
              </mc:Choice>
              <mc:Fallback>
                <p:oleObj name="Equation" r:id="rId2" imgW="6794280" imgH="2019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67945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7734300" y="2057400"/>
          <a:ext cx="1028700" cy="774700"/>
        </p:xfrm>
        <a:graphic>
          <a:graphicData uri="http://schemas.openxmlformats.org/presentationml/2006/ole">
            <mc:AlternateContent xmlns:mc="http://schemas.openxmlformats.org/markup-compatibility/2006">
              <mc:Choice xmlns:v="urn:schemas-microsoft-com:vml" Requires="v">
                <p:oleObj name="Equation" r:id="rId4" imgW="1028520" imgH="774360" progId="Equation.DSMT4">
                  <p:embed/>
                </p:oleObj>
              </mc:Choice>
              <mc:Fallback>
                <p:oleObj name="Equation" r:id="rId4" imgW="1028520" imgH="774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300" y="2057400"/>
                        <a:ext cx="1028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1270000" y="3165144"/>
          <a:ext cx="7569200" cy="1536700"/>
        </p:xfrm>
        <a:graphic>
          <a:graphicData uri="http://schemas.openxmlformats.org/presentationml/2006/ole">
            <mc:AlternateContent xmlns:mc="http://schemas.openxmlformats.org/markup-compatibility/2006">
              <mc:Choice xmlns:v="urn:schemas-microsoft-com:vml" Requires="v">
                <p:oleObj name="Equation" r:id="rId6" imgW="7569000" imgH="1536480" progId="Equation.DSMT4">
                  <p:embed/>
                </p:oleObj>
              </mc:Choice>
              <mc:Fallback>
                <p:oleObj name="Equation" r:id="rId6" imgW="7569000" imgH="1536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3165144"/>
                        <a:ext cx="75692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7416800" y="4370696"/>
          <a:ext cx="1651000" cy="825500"/>
        </p:xfrm>
        <a:graphic>
          <a:graphicData uri="http://schemas.openxmlformats.org/presentationml/2006/ole">
            <mc:AlternateContent xmlns:mc="http://schemas.openxmlformats.org/markup-compatibility/2006">
              <mc:Choice xmlns:v="urn:schemas-microsoft-com:vml" Requires="v">
                <p:oleObj name="Equation" r:id="rId8" imgW="1650960" imgH="825480" progId="Equation.DSMT4">
                  <p:embed/>
                </p:oleObj>
              </mc:Choice>
              <mc:Fallback>
                <p:oleObj name="Equation" r:id="rId8" imgW="1650960" imgH="825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6800" y="4370696"/>
                        <a:ext cx="1651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980744" y="4953000"/>
          <a:ext cx="3708400" cy="1054100"/>
        </p:xfrm>
        <a:graphic>
          <a:graphicData uri="http://schemas.openxmlformats.org/presentationml/2006/ole">
            <mc:AlternateContent xmlns:mc="http://schemas.openxmlformats.org/markup-compatibility/2006">
              <mc:Choice xmlns:v="urn:schemas-microsoft-com:vml" Requires="v">
                <p:oleObj name="Equation" r:id="rId10" imgW="3708360" imgH="1054080" progId="Equation.DSMT4">
                  <p:embed/>
                </p:oleObj>
              </mc:Choice>
              <mc:Fallback>
                <p:oleObj name="Equation" r:id="rId10" imgW="3708360" imgH="1054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0744" y="4953000"/>
                        <a:ext cx="3708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4813300" y="4953000"/>
          <a:ext cx="2120900" cy="990600"/>
        </p:xfrm>
        <a:graphic>
          <a:graphicData uri="http://schemas.openxmlformats.org/presentationml/2006/ole">
            <mc:AlternateContent xmlns:mc="http://schemas.openxmlformats.org/markup-compatibility/2006">
              <mc:Choice xmlns:v="urn:schemas-microsoft-com:vml" Requires="v">
                <p:oleObj name="Equation" r:id="rId12" imgW="2120760" imgH="990360" progId="Equation.DSMT4">
                  <p:embed/>
                </p:oleObj>
              </mc:Choice>
              <mc:Fallback>
                <p:oleObj name="Equation" r:id="rId12" imgW="2120760" imgH="9903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3300" y="4953000"/>
                        <a:ext cx="2120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 (cont.) </a:t>
            </a:r>
          </a:p>
        </p:txBody>
      </p:sp>
      <p:sp>
        <p:nvSpPr>
          <p:cNvPr id="6" name="Content Placeholder 5"/>
          <p:cNvSpPr>
            <a:spLocks noGrp="1"/>
          </p:cNvSpPr>
          <p:nvPr>
            <p:ph idx="1"/>
          </p:nvPr>
        </p:nvSpPr>
        <p:spPr/>
        <p:txBody>
          <a:bodyPr/>
          <a:lstStyle/>
          <a:p>
            <a:r>
              <a:rPr lang="en-US" dirty="0"/>
              <a:t>From the formulas for </a:t>
            </a:r>
            <a:r>
              <a:rPr lang="en-US" i="1" dirty="0"/>
              <a:t>f </a:t>
            </a:r>
            <a:r>
              <a:rPr lang="en-US" dirty="0"/>
              <a:t>’ and </a:t>
            </a:r>
            <a:r>
              <a:rPr lang="en-US" i="1" dirty="0"/>
              <a:t>f </a:t>
            </a:r>
            <a:r>
              <a:rPr lang="en-US" dirty="0"/>
              <a:t>” we see that </a:t>
            </a:r>
            <a:r>
              <a:rPr lang="en-US" i="1" dirty="0"/>
              <a:t>f</a:t>
            </a:r>
            <a:r>
              <a:rPr lang="en-US" dirty="0"/>
              <a:t> has critical points at 0, 2, and 3 and potential inflection points at 0 and 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 (cont.) </a:t>
            </a:r>
          </a:p>
        </p:txBody>
      </p:sp>
      <p:sp>
        <p:nvSpPr>
          <p:cNvPr id="5" name="Content Placeholder 4"/>
          <p:cNvSpPr>
            <a:spLocks noGrp="1"/>
          </p:cNvSpPr>
          <p:nvPr>
            <p:ph idx="1"/>
          </p:nvPr>
        </p:nvSpPr>
        <p:spPr>
          <a:xfrm>
            <a:off x="457200" y="1280160"/>
            <a:ext cx="8229600" cy="4487382"/>
          </a:xfrm>
        </p:spPr>
        <p:txBody>
          <a:bodyPr>
            <a:spAutoFit/>
          </a:bodyPr>
          <a:lstStyle/>
          <a:p>
            <a:r>
              <a:rPr lang="en-US" b="1" dirty="0"/>
              <a:t>Step 5:</a:t>
            </a:r>
            <a:endParaRPr lang="en-US" dirty="0"/>
          </a:p>
          <a:p>
            <a:endParaRPr lang="en-US" dirty="0"/>
          </a:p>
          <a:p>
            <a:endParaRPr lang="en-US" dirty="0"/>
          </a:p>
          <a:p>
            <a:endParaRPr lang="en-US" dirty="0"/>
          </a:p>
          <a:p>
            <a:endParaRPr lang="en-US" dirty="0"/>
          </a:p>
          <a:p>
            <a:endParaRPr lang="en-US" dirty="0"/>
          </a:p>
          <a:p>
            <a:r>
              <a:rPr lang="en-US" dirty="0"/>
              <a:t>The First Derivative Test tells us that </a:t>
            </a:r>
            <a:r>
              <a:rPr lang="en-US" i="1" dirty="0"/>
              <a:t>f</a:t>
            </a:r>
            <a:r>
              <a:rPr lang="en-US" dirty="0"/>
              <a:t> has a relative minimum at 0 and that 3 is not a relative extremum. Both tests indicate that </a:t>
            </a:r>
            <a:r>
              <a:rPr lang="en-US" i="1" dirty="0"/>
              <a:t>f</a:t>
            </a:r>
            <a:r>
              <a:rPr lang="en-US" dirty="0"/>
              <a:t> has a relative maximum at 2. </a:t>
            </a:r>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 y="1752600"/>
            <a:ext cx="8503920" cy="25194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Curve-Sketching Strategy (cont.) </a:t>
            </a:r>
          </a:p>
        </p:txBody>
      </p:sp>
      <p:sp>
        <p:nvSpPr>
          <p:cNvPr id="3" name="Content Placeholder 2"/>
          <p:cNvSpPr>
            <a:spLocks noGrp="1"/>
          </p:cNvSpPr>
          <p:nvPr>
            <p:ph idx="1"/>
          </p:nvPr>
        </p:nvSpPr>
        <p:spPr>
          <a:xfrm>
            <a:off x="457200" y="1280160"/>
            <a:ext cx="4495800" cy="4572000"/>
          </a:xfrm>
        </p:spPr>
        <p:txBody>
          <a:bodyPr/>
          <a:lstStyle/>
          <a:p>
            <a:r>
              <a:rPr lang="en-US" dirty="0"/>
              <a:t>The concavity only changes at 3, so that is the only point of inflection.</a:t>
            </a:r>
          </a:p>
          <a:p>
            <a:pPr marL="1143000" indent="-1143000"/>
            <a:r>
              <a:rPr lang="en-US" b="1" dirty="0"/>
              <a:t>Step 6:  </a:t>
            </a:r>
            <a:r>
              <a:rPr lang="en-US" dirty="0"/>
              <a:t>The graph of </a:t>
            </a:r>
            <a:r>
              <a:rPr lang="en-US" i="1" dirty="0"/>
              <a:t>f</a:t>
            </a:r>
            <a:r>
              <a:rPr lang="en-US" dirty="0"/>
              <a:t> is shown in Figure 4.</a:t>
            </a:r>
          </a:p>
        </p:txBody>
      </p:sp>
      <p:grpSp>
        <p:nvGrpSpPr>
          <p:cNvPr id="7" name="Group 6"/>
          <p:cNvGrpSpPr/>
          <p:nvPr/>
        </p:nvGrpSpPr>
        <p:grpSpPr>
          <a:xfrm>
            <a:off x="5029200" y="1142999"/>
            <a:ext cx="3566160" cy="4648201"/>
            <a:chOff x="5029200" y="1142999"/>
            <a:chExt cx="3566160" cy="4648201"/>
          </a:xfrm>
        </p:grpSpPr>
        <p:pic>
          <p:nvPicPr>
            <p:cNvPr id="2355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18561"/>
            <a:stretch>
              <a:fillRect/>
            </a:stretch>
          </p:blipFill>
          <p:spPr bwMode="auto">
            <a:xfrm>
              <a:off x="5029200" y="1142999"/>
              <a:ext cx="3566160" cy="3506672"/>
            </a:xfrm>
            <a:prstGeom prst="rect">
              <a:avLst/>
            </a:prstGeom>
            <a:noFill/>
            <a:ln w="9525">
              <a:noFill/>
              <a:miter lim="800000"/>
              <a:headEnd/>
              <a:tailEnd/>
            </a:ln>
          </p:spPr>
        </p:pic>
        <p:sp>
          <p:nvSpPr>
            <p:cNvPr id="5" name="Rectangle 4"/>
            <p:cNvSpPr/>
            <p:nvPr/>
          </p:nvSpPr>
          <p:spPr>
            <a:xfrm>
              <a:off x="6127253" y="4685274"/>
              <a:ext cx="1370055" cy="523220"/>
            </a:xfrm>
            <a:prstGeom prst="rect">
              <a:avLst/>
            </a:prstGeom>
          </p:spPr>
          <p:txBody>
            <a:bodyPr wrap="none">
              <a:spAutoFit/>
            </a:bodyPr>
            <a:lstStyle/>
            <a:p>
              <a:r>
                <a:rPr lang="en-US" sz="2800" b="1" dirty="0"/>
                <a:t>Figure 4</a:t>
              </a:r>
            </a:p>
          </p:txBody>
        </p:sp>
        <p:graphicFrame>
          <p:nvGraphicFramePr>
            <p:cNvPr id="54273" name="Object 1"/>
            <p:cNvGraphicFramePr>
              <a:graphicFrameLocks noChangeAspect="1"/>
            </p:cNvGraphicFramePr>
            <p:nvPr/>
          </p:nvGraphicFramePr>
          <p:xfrm>
            <a:off x="5523230" y="5257800"/>
            <a:ext cx="2578100" cy="533400"/>
          </p:xfrm>
          <a:graphic>
            <a:graphicData uri="http://schemas.openxmlformats.org/presentationml/2006/ole">
              <mc:AlternateContent xmlns:mc="http://schemas.openxmlformats.org/markup-compatibility/2006">
                <mc:Choice xmlns:v="urn:schemas-microsoft-com:vml" Requires="v">
                  <p:oleObj name="Equation" r:id="rId3" imgW="2577960" imgH="533160" progId="Equation.DSMT4">
                    <p:embed/>
                  </p:oleObj>
                </mc:Choice>
                <mc:Fallback>
                  <p:oleObj name="Equation" r:id="rId3" imgW="2577960" imgH="533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230" y="5257800"/>
                          <a:ext cx="2578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Relative Extrema of a Rational Function</a:t>
            </a:r>
          </a:p>
        </p:txBody>
      </p:sp>
      <p:sp>
        <p:nvSpPr>
          <p:cNvPr id="3" name="Content Placeholder 2"/>
          <p:cNvSpPr>
            <a:spLocks noGrp="1"/>
          </p:cNvSpPr>
          <p:nvPr>
            <p:ph idx="1"/>
          </p:nvPr>
        </p:nvSpPr>
        <p:spPr/>
        <p:txBody>
          <a:bodyPr/>
          <a:lstStyle/>
          <a:p>
            <a:r>
              <a:rPr lang="en-US" dirty="0"/>
              <a:t>Use calculus to locate the relative extrema of the rational function                                         from Example 3c of Section 1.2.</a:t>
            </a:r>
          </a:p>
          <a:p>
            <a:r>
              <a:rPr lang="en-US" b="1" dirty="0"/>
              <a:t>Solution</a:t>
            </a:r>
          </a:p>
          <a:p>
            <a:r>
              <a:rPr lang="en-US" dirty="0"/>
              <a:t>We have already determined the asymptotes of </a:t>
            </a:r>
            <a:r>
              <a:rPr lang="en-US" i="1" dirty="0"/>
              <a:t>h</a:t>
            </a:r>
            <a:r>
              <a:rPr lang="en-US" dirty="0"/>
              <a:t>, and our sketch from Section 1.2 contains quite a lot of information. But the relative extrema would be difficult to determine without calculus. We can locate them quickly with </a:t>
            </a:r>
            <a:r>
              <a:rPr lang="en-US" i="1" dirty="0"/>
              <a:t>h</a:t>
            </a:r>
            <a:r>
              <a:rPr lang="en-US" dirty="0"/>
              <a:t>’.</a:t>
            </a:r>
          </a:p>
        </p:txBody>
      </p:sp>
      <p:graphicFrame>
        <p:nvGraphicFramePr>
          <p:cNvPr id="24578" name="Object 2"/>
          <p:cNvGraphicFramePr>
            <a:graphicFrameLocks noChangeAspect="1"/>
          </p:cNvGraphicFramePr>
          <p:nvPr/>
        </p:nvGraphicFramePr>
        <p:xfrm>
          <a:off x="3024890" y="1707630"/>
          <a:ext cx="3124200" cy="571500"/>
        </p:xfrm>
        <a:graphic>
          <a:graphicData uri="http://schemas.openxmlformats.org/presentationml/2006/ole">
            <mc:AlternateContent xmlns:mc="http://schemas.openxmlformats.org/markup-compatibility/2006">
              <mc:Choice xmlns:v="urn:schemas-microsoft-com:vml" Requires="v">
                <p:oleObj name="Equation" r:id="rId2" imgW="3124080" imgH="571320" progId="Equation.DSMT4">
                  <p:embed/>
                </p:oleObj>
              </mc:Choice>
              <mc:Fallback>
                <p:oleObj name="Equation" r:id="rId2" imgW="31240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890" y="1707630"/>
                        <a:ext cx="3124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Since 1 is not in the domain of </a:t>
            </a:r>
            <a:r>
              <a:rPr lang="en-US" i="1" dirty="0"/>
              <a:t>h</a:t>
            </a:r>
            <a:r>
              <a:rPr lang="en-US" dirty="0"/>
              <a:t>, the only critical points are where </a:t>
            </a:r>
            <a:r>
              <a:rPr lang="en-US" i="1" dirty="0"/>
              <a:t>x</a:t>
            </a:r>
            <a:r>
              <a:rPr lang="en-US" baseline="30000" dirty="0"/>
              <a:t>2</a:t>
            </a:r>
            <a:r>
              <a:rPr lang="en-US" dirty="0"/>
              <a:t> </a:t>
            </a:r>
            <a:r>
              <a:rPr lang="en-US" dirty="0">
                <a:latin typeface="Symbol" pitchFamily="18" charset="2"/>
              </a:rPr>
              <a:t>-</a:t>
            </a:r>
            <a:r>
              <a:rPr lang="en-US" dirty="0"/>
              <a:t> 2</a:t>
            </a:r>
            <a:r>
              <a:rPr lang="en-US" i="1" dirty="0"/>
              <a:t>x</a:t>
            </a:r>
            <a:r>
              <a:rPr lang="en-US" dirty="0"/>
              <a:t> </a:t>
            </a:r>
            <a:r>
              <a:rPr lang="en-US" dirty="0">
                <a:latin typeface="Symbol" pitchFamily="18" charset="2"/>
              </a:rPr>
              <a:t>-</a:t>
            </a:r>
            <a:r>
              <a:rPr lang="en-US" dirty="0"/>
              <a:t> 1 = 0; the solutions are</a:t>
            </a:r>
          </a:p>
        </p:txBody>
      </p:sp>
      <p:graphicFrame>
        <p:nvGraphicFramePr>
          <p:cNvPr id="61442" name="Object 2"/>
          <p:cNvGraphicFramePr>
            <a:graphicFrameLocks noChangeAspect="1"/>
          </p:cNvGraphicFramePr>
          <p:nvPr/>
        </p:nvGraphicFramePr>
        <p:xfrm>
          <a:off x="6764618" y="4280647"/>
          <a:ext cx="1003300" cy="444500"/>
        </p:xfrm>
        <a:graphic>
          <a:graphicData uri="http://schemas.openxmlformats.org/presentationml/2006/ole">
            <mc:AlternateContent xmlns:mc="http://schemas.openxmlformats.org/markup-compatibility/2006">
              <mc:Choice xmlns:v="urn:schemas-microsoft-com:vml" Requires="v">
                <p:oleObj name="Equation" r:id="rId2" imgW="1002960" imgH="444240" progId="Equation.DSMT4">
                  <p:embed/>
                </p:oleObj>
              </mc:Choice>
              <mc:Fallback>
                <p:oleObj name="Equation" r:id="rId2" imgW="10029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618" y="4280647"/>
                        <a:ext cx="1003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1"/>
          <p:cNvSpPr>
            <a:spLocks noGrp="1"/>
          </p:cNvSpPr>
          <p:nvPr>
            <p:ph type="title"/>
          </p:nvPr>
        </p:nvSpPr>
        <p:spPr>
          <a:xfrm>
            <a:off x="457200" y="182880"/>
            <a:ext cx="8229600" cy="914400"/>
          </a:xfrm>
        </p:spPr>
        <p:txBody>
          <a:bodyPr/>
          <a:lstStyle/>
          <a:p>
            <a:r>
              <a:rPr lang="en-US" dirty="0"/>
              <a:t>Example 4: Finding the Relative Extrema of a Rational Function (cont.)</a:t>
            </a:r>
          </a:p>
        </p:txBody>
      </p:sp>
      <p:graphicFrame>
        <p:nvGraphicFramePr>
          <p:cNvPr id="6" name="Object 2"/>
          <p:cNvGraphicFramePr>
            <a:graphicFrameLocks noChangeAspect="1"/>
          </p:cNvGraphicFramePr>
          <p:nvPr/>
        </p:nvGraphicFramePr>
        <p:xfrm>
          <a:off x="1536700" y="1463040"/>
          <a:ext cx="6070600" cy="1130300"/>
        </p:xfrm>
        <a:graphic>
          <a:graphicData uri="http://schemas.openxmlformats.org/presentationml/2006/ole">
            <mc:AlternateContent xmlns:mc="http://schemas.openxmlformats.org/markup-compatibility/2006">
              <mc:Choice xmlns:v="urn:schemas-microsoft-com:vml" Requires="v">
                <p:oleObj name="Equation" r:id="rId4" imgW="6070320" imgH="1130040" progId="Equation.DSMT4">
                  <p:embed/>
                </p:oleObj>
              </mc:Choice>
              <mc:Fallback>
                <p:oleObj name="Equation" r:id="rId4" imgW="6070320" imgH="1130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700" y="1463040"/>
                        <a:ext cx="6070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nvGraphicFramePr>
        <p:xfrm>
          <a:off x="2360950" y="2766733"/>
          <a:ext cx="1828800" cy="1028700"/>
        </p:xfrm>
        <a:graphic>
          <a:graphicData uri="http://schemas.openxmlformats.org/presentationml/2006/ole">
            <mc:AlternateContent xmlns:mc="http://schemas.openxmlformats.org/markup-compatibility/2006">
              <mc:Choice xmlns:v="urn:schemas-microsoft-com:vml" Requires="v">
                <p:oleObj name="Equation" r:id="rId6" imgW="1828800" imgH="1028520" progId="Equation.DSMT4">
                  <p:embed/>
                </p:oleObj>
              </mc:Choice>
              <mc:Fallback>
                <p:oleObj name="Equation" r:id="rId6" imgW="1828800" imgH="10285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0950" y="2766733"/>
                        <a:ext cx="1828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Relative Extrema of a Rational Function (cont.)</a:t>
            </a:r>
          </a:p>
        </p:txBody>
      </p:sp>
      <p:sp>
        <p:nvSpPr>
          <p:cNvPr id="3" name="Content Placeholder 2"/>
          <p:cNvSpPr>
            <a:spLocks noGrp="1"/>
          </p:cNvSpPr>
          <p:nvPr>
            <p:ph idx="1"/>
          </p:nvPr>
        </p:nvSpPr>
        <p:spPr>
          <a:xfrm>
            <a:off x="457200" y="1280160"/>
            <a:ext cx="5029200" cy="4487382"/>
          </a:xfrm>
        </p:spPr>
        <p:txBody>
          <a:bodyPr>
            <a:spAutoFit/>
          </a:bodyPr>
          <a:lstStyle/>
          <a:p>
            <a:r>
              <a:rPr lang="en-US" dirty="0"/>
              <a:t>Evaluating </a:t>
            </a:r>
            <a:r>
              <a:rPr lang="en-US" i="1" dirty="0"/>
              <a:t>h</a:t>
            </a:r>
            <a:r>
              <a:rPr lang="en-US" dirty="0"/>
              <a:t> at these points, we find a relative maximum value of                                  </a:t>
            </a:r>
          </a:p>
          <a:p>
            <a:pPr>
              <a:spcBef>
                <a:spcPts val="0"/>
              </a:spcBef>
            </a:pPr>
            <a:r>
              <a:rPr lang="en-US" dirty="0"/>
              <a:t>                                and a relative minimum value of                                  </a:t>
            </a:r>
          </a:p>
          <a:p>
            <a:pPr>
              <a:spcBef>
                <a:spcPts val="0"/>
              </a:spcBef>
            </a:pPr>
            <a:r>
              <a:rPr lang="en-US" dirty="0"/>
              <a:t>            (see Figure 5). If we had not already sketched the graph of </a:t>
            </a:r>
            <a:r>
              <a:rPr lang="en-US" i="1" dirty="0"/>
              <a:t>h</a:t>
            </a:r>
            <a:r>
              <a:rPr lang="en-US" dirty="0"/>
              <a:t>, we could use either the First or Second Derivative Test to show that these were indeed relative extrema.</a:t>
            </a:r>
          </a:p>
        </p:txBody>
      </p:sp>
      <p:graphicFrame>
        <p:nvGraphicFramePr>
          <p:cNvPr id="26627" name="Object 3"/>
          <p:cNvGraphicFramePr>
            <a:graphicFrameLocks noChangeAspect="1"/>
          </p:cNvGraphicFramePr>
          <p:nvPr/>
        </p:nvGraphicFramePr>
        <p:xfrm>
          <a:off x="548640" y="2160494"/>
          <a:ext cx="2489200" cy="444500"/>
        </p:xfrm>
        <a:graphic>
          <a:graphicData uri="http://schemas.openxmlformats.org/presentationml/2006/ole">
            <mc:AlternateContent xmlns:mc="http://schemas.openxmlformats.org/markup-compatibility/2006">
              <mc:Choice xmlns:v="urn:schemas-microsoft-com:vml" Requires="v">
                <p:oleObj name="Equation" r:id="rId2" imgW="2489040" imgH="444240" progId="Equation.DSMT4">
                  <p:embed/>
                </p:oleObj>
              </mc:Choice>
              <mc:Fallback>
                <p:oleObj name="Equation" r:id="rId2" imgW="248904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60494"/>
                        <a:ext cx="2489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3278841" y="2563906"/>
          <a:ext cx="1485900" cy="444500"/>
        </p:xfrm>
        <a:graphic>
          <a:graphicData uri="http://schemas.openxmlformats.org/presentationml/2006/ole">
            <mc:AlternateContent xmlns:mc="http://schemas.openxmlformats.org/markup-compatibility/2006">
              <mc:Choice xmlns:v="urn:schemas-microsoft-com:vml" Requires="v">
                <p:oleObj name="Equation" r:id="rId4" imgW="1485720" imgH="444240" progId="Equation.DSMT4">
                  <p:embed/>
                </p:oleObj>
              </mc:Choice>
              <mc:Fallback>
                <p:oleObj name="Equation" r:id="rId4" imgW="148572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841" y="2563906"/>
                        <a:ext cx="1485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6" cstate="print">
            <a:clrChange>
              <a:clrFrom>
                <a:srgbClr val="FFFFFF"/>
              </a:clrFrom>
              <a:clrTo>
                <a:srgbClr val="FFFFFF">
                  <a:alpha val="0"/>
                </a:srgbClr>
              </a:clrTo>
            </a:clrChange>
            <a:lum bright="-10000"/>
          </a:blip>
          <a:srcRect b="12365"/>
          <a:stretch>
            <a:fillRect/>
          </a:stretch>
        </p:blipFill>
        <p:spPr bwMode="auto">
          <a:xfrm>
            <a:off x="5410200" y="1143000"/>
            <a:ext cx="3383280" cy="4191000"/>
          </a:xfrm>
          <a:prstGeom prst="rect">
            <a:avLst/>
          </a:prstGeom>
          <a:noFill/>
          <a:ln w="9525">
            <a:noFill/>
            <a:miter lim="800000"/>
            <a:headEnd/>
            <a:tailEnd/>
          </a:ln>
        </p:spPr>
      </p:pic>
      <p:graphicFrame>
        <p:nvGraphicFramePr>
          <p:cNvPr id="26629" name="Object 5"/>
          <p:cNvGraphicFramePr>
            <a:graphicFrameLocks noChangeAspect="1"/>
          </p:cNvGraphicFramePr>
          <p:nvPr/>
        </p:nvGraphicFramePr>
        <p:xfrm>
          <a:off x="548640" y="3021106"/>
          <a:ext cx="927100" cy="444500"/>
        </p:xfrm>
        <a:graphic>
          <a:graphicData uri="http://schemas.openxmlformats.org/presentationml/2006/ole">
            <mc:AlternateContent xmlns:mc="http://schemas.openxmlformats.org/markup-compatibility/2006">
              <mc:Choice xmlns:v="urn:schemas-microsoft-com:vml" Requires="v">
                <p:oleObj name="Equation" r:id="rId7" imgW="927000" imgH="444240" progId="Equation.DSMT4">
                  <p:embed/>
                </p:oleObj>
              </mc:Choice>
              <mc:Fallback>
                <p:oleObj name="Equation" r:id="rId7" imgW="92700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021106"/>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5628640" y="5208494"/>
          <a:ext cx="2946400" cy="825500"/>
        </p:xfrm>
        <a:graphic>
          <a:graphicData uri="http://schemas.openxmlformats.org/presentationml/2006/ole">
            <mc:AlternateContent xmlns:mc="http://schemas.openxmlformats.org/markup-compatibility/2006">
              <mc:Choice xmlns:v="urn:schemas-microsoft-com:vml" Requires="v">
                <p:oleObj name="Equation" r:id="rId9" imgW="2946240" imgH="825480" progId="Equation.DSMT4">
                  <p:embed/>
                </p:oleObj>
              </mc:Choice>
              <mc:Fallback>
                <p:oleObj name="Equation" r:id="rId9" imgW="2946240" imgH="825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8640" y="5208494"/>
                        <a:ext cx="2946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Curve-Sketching Strategy </a:t>
            </a:r>
          </a:p>
        </p:txBody>
      </p:sp>
      <p:sp>
        <p:nvSpPr>
          <p:cNvPr id="3" name="Content Placeholder 2"/>
          <p:cNvSpPr>
            <a:spLocks noGrp="1"/>
          </p:cNvSpPr>
          <p:nvPr>
            <p:ph idx="1"/>
          </p:nvPr>
        </p:nvSpPr>
        <p:spPr>
          <a:xfrm>
            <a:off x="457200" y="1280160"/>
            <a:ext cx="8229600" cy="4315027"/>
          </a:xfrm>
        </p:spPr>
        <p:txBody>
          <a:bodyPr>
            <a:spAutoFit/>
          </a:bodyPr>
          <a:lstStyle/>
          <a:p>
            <a:r>
              <a:rPr lang="en-US" dirty="0"/>
              <a:t>Use the curve-sketching strategy to construct a graph of </a:t>
            </a:r>
          </a:p>
          <a:p>
            <a:r>
              <a:rPr lang="en-US" dirty="0"/>
              <a:t> </a:t>
            </a:r>
          </a:p>
          <a:p>
            <a:r>
              <a:rPr lang="en-US" b="1" dirty="0"/>
              <a:t>Solution</a:t>
            </a:r>
          </a:p>
          <a:p>
            <a:pPr marL="1258888" indent="-1258888"/>
            <a:r>
              <a:rPr lang="en-US" b="1" dirty="0"/>
              <a:t>Step 1:	</a:t>
            </a:r>
            <a:r>
              <a:rPr lang="en-US" dirty="0"/>
              <a:t>Note that </a:t>
            </a:r>
            <a:r>
              <a:rPr lang="en-US" i="1" dirty="0"/>
              <a:t>e</a:t>
            </a:r>
            <a:r>
              <a:rPr lang="en-US" i="1" baseline="30000" dirty="0"/>
              <a:t>x</a:t>
            </a:r>
            <a:r>
              <a:rPr lang="en-US" dirty="0"/>
              <a:t> is defined for all </a:t>
            </a:r>
            <a:r>
              <a:rPr lang="en-US" i="1" dirty="0"/>
              <a:t>x</a:t>
            </a:r>
            <a:r>
              <a:rPr lang="en-US" dirty="0"/>
              <a:t>, so </a:t>
            </a:r>
            <a:r>
              <a:rPr lang="en-US" i="1" dirty="0"/>
              <a:t>xe</a:t>
            </a:r>
            <a:r>
              <a:rPr lang="en-US" i="1" baseline="30000" dirty="0"/>
              <a:t>x</a:t>
            </a:r>
            <a:r>
              <a:rPr lang="en-US" dirty="0"/>
              <a:t> is as well. There is no apparent symmetry or periodicity.</a:t>
            </a:r>
          </a:p>
          <a:p>
            <a:pPr marL="1258888" indent="-1258888"/>
            <a:r>
              <a:rPr lang="en-US" b="1" dirty="0"/>
              <a:t>Step 2:	</a:t>
            </a:r>
            <a:r>
              <a:rPr lang="en-US" dirty="0"/>
              <a:t>Since </a:t>
            </a:r>
            <a:r>
              <a:rPr lang="en-US" i="1" dirty="0"/>
              <a:t>e</a:t>
            </a:r>
            <a:r>
              <a:rPr lang="en-US" i="1" baseline="30000" dirty="0"/>
              <a:t>x</a:t>
            </a:r>
            <a:r>
              <a:rPr lang="en-US" dirty="0"/>
              <a:t> is always positive, </a:t>
            </a:r>
            <a:r>
              <a:rPr lang="en-US" i="1" dirty="0"/>
              <a:t>xe</a:t>
            </a:r>
            <a:r>
              <a:rPr lang="en-US" i="1" baseline="30000" dirty="0"/>
              <a:t>x</a:t>
            </a:r>
            <a:r>
              <a:rPr lang="en-US" dirty="0"/>
              <a:t> will be positive for positive </a:t>
            </a:r>
            <a:r>
              <a:rPr lang="en-US" i="1" dirty="0"/>
              <a:t>x</a:t>
            </a:r>
            <a:r>
              <a:rPr lang="en-US" dirty="0"/>
              <a:t>, negative for negative </a:t>
            </a:r>
            <a:r>
              <a:rPr lang="en-US" i="1" dirty="0"/>
              <a:t>x</a:t>
            </a:r>
            <a:r>
              <a:rPr lang="en-US" dirty="0"/>
              <a:t>, and 0 if, and only if, </a:t>
            </a:r>
            <a:r>
              <a:rPr lang="en-US" i="1" dirty="0"/>
              <a:t>x</a:t>
            </a:r>
            <a:r>
              <a:rPr lang="en-US" dirty="0"/>
              <a:t> = 0.</a:t>
            </a:r>
          </a:p>
        </p:txBody>
      </p:sp>
      <p:graphicFrame>
        <p:nvGraphicFramePr>
          <p:cNvPr id="28674" name="Object 2"/>
          <p:cNvGraphicFramePr>
            <a:graphicFrameLocks noChangeAspect="1"/>
          </p:cNvGraphicFramePr>
          <p:nvPr/>
        </p:nvGraphicFramePr>
        <p:xfrm>
          <a:off x="3778250" y="1828800"/>
          <a:ext cx="1587500" cy="482600"/>
        </p:xfrm>
        <a:graphic>
          <a:graphicData uri="http://schemas.openxmlformats.org/presentationml/2006/ole">
            <mc:AlternateContent xmlns:mc="http://schemas.openxmlformats.org/markup-compatibility/2006">
              <mc:Choice xmlns:v="urn:schemas-microsoft-com:vml" Requires="v">
                <p:oleObj name="Equation" r:id="rId2" imgW="1587240" imgH="482400" progId="Equation.DSMT4">
                  <p:embed/>
                </p:oleObj>
              </mc:Choice>
              <mc:Fallback>
                <p:oleObj name="Equation" r:id="rId2" imgW="15872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1828800"/>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Curve-Sketching Strategy  (cont.) </a:t>
            </a:r>
          </a:p>
        </p:txBody>
      </p:sp>
      <p:sp>
        <p:nvSpPr>
          <p:cNvPr id="3" name="Content Placeholder 2"/>
          <p:cNvSpPr>
            <a:spLocks noGrp="1"/>
          </p:cNvSpPr>
          <p:nvPr>
            <p:ph idx="1"/>
          </p:nvPr>
        </p:nvSpPr>
        <p:spPr>
          <a:xfrm>
            <a:off x="457200" y="1280160"/>
            <a:ext cx="8229600" cy="2246769"/>
          </a:xfrm>
        </p:spPr>
        <p:txBody>
          <a:bodyPr>
            <a:spAutoFit/>
          </a:bodyPr>
          <a:lstStyle/>
          <a:p>
            <a:pPr marL="1258888" indent="-1258888"/>
            <a:r>
              <a:rPr lang="en-US" b="1" dirty="0"/>
              <a:t>Step 3:	</a:t>
            </a:r>
            <a:r>
              <a:rPr lang="en-US" dirty="0"/>
              <a:t>It’s clear that </a:t>
            </a:r>
            <a:r>
              <a:rPr lang="en-US" i="1" dirty="0"/>
              <a:t>f</a:t>
            </a:r>
            <a:r>
              <a:rPr lang="en-US" dirty="0"/>
              <a:t> grows without bound as </a:t>
            </a:r>
            <a:r>
              <a:rPr lang="en-US" i="1" dirty="0"/>
              <a:t>x</a:t>
            </a:r>
            <a:r>
              <a:rPr lang="en-US" dirty="0"/>
              <a:t> </a:t>
            </a:r>
            <a:r>
              <a:rPr lang="en-US" dirty="0">
                <a:sym typeface="Symbol"/>
              </a:rPr>
              <a:t></a:t>
            </a:r>
            <a:r>
              <a:rPr lang="en-US" dirty="0"/>
              <a:t> </a:t>
            </a:r>
            <a:r>
              <a:rPr lang="en-US" dirty="0">
                <a:latin typeface="Euclid Symbol" pitchFamily="18" charset="2"/>
                <a:sym typeface="Symbol"/>
              </a:rPr>
              <a:t></a:t>
            </a:r>
            <a:r>
              <a:rPr lang="en-US" dirty="0"/>
              <a:t>, but the limit as </a:t>
            </a:r>
            <a:r>
              <a:rPr lang="en-US" i="1" dirty="0"/>
              <a:t>x</a:t>
            </a:r>
            <a:r>
              <a:rPr lang="en-US" dirty="0"/>
              <a:t> </a:t>
            </a:r>
            <a:r>
              <a:rPr lang="en-US" dirty="0">
                <a:sym typeface="Symbol"/>
              </a:rPr>
              <a:t></a:t>
            </a:r>
            <a:r>
              <a:rPr lang="en-US" dirty="0"/>
              <a:t> </a:t>
            </a:r>
            <a:r>
              <a:rPr lang="en-US" dirty="0">
                <a:latin typeface="Symbol" pitchFamily="18" charset="2"/>
              </a:rPr>
              <a:t>-</a:t>
            </a:r>
            <a:r>
              <a:rPr lang="en-US" dirty="0">
                <a:latin typeface="Euclid Symbol" pitchFamily="18" charset="2"/>
                <a:sym typeface="Symbol"/>
              </a:rPr>
              <a:t></a:t>
            </a:r>
            <a:r>
              <a:rPr lang="en-US" dirty="0"/>
              <a:t> is of indeterminate form 0 ⋅ </a:t>
            </a:r>
            <a:r>
              <a:rPr lang="en-US" dirty="0">
                <a:latin typeface="Euclid Symbol" pitchFamily="18" charset="2"/>
                <a:sym typeface="Symbol"/>
              </a:rPr>
              <a:t></a:t>
            </a:r>
            <a:r>
              <a:rPr lang="en-US" dirty="0"/>
              <a:t> (or, more precisely, of form </a:t>
            </a:r>
            <a:r>
              <a:rPr lang="en-US" dirty="0">
                <a:latin typeface="Symbol" pitchFamily="18" charset="2"/>
              </a:rPr>
              <a:t>-</a:t>
            </a:r>
            <a:r>
              <a:rPr lang="en-US" dirty="0">
                <a:latin typeface="Euclid Symbol" pitchFamily="18" charset="2"/>
                <a:sym typeface="Symbol"/>
              </a:rPr>
              <a:t></a:t>
            </a:r>
            <a:r>
              <a:rPr lang="en-US" dirty="0"/>
              <a:t> ⋅ 0). We can determine the limit using </a:t>
            </a:r>
            <a:r>
              <a:rPr lang="en-US" dirty="0" err="1"/>
              <a:t>L’Hôpital’s</a:t>
            </a:r>
            <a:r>
              <a:rPr lang="en-US" dirty="0"/>
              <a:t> Rule. </a:t>
            </a:r>
          </a:p>
        </p:txBody>
      </p:sp>
      <p:graphicFrame>
        <p:nvGraphicFramePr>
          <p:cNvPr id="29699" name="Object 3"/>
          <p:cNvGraphicFramePr>
            <a:graphicFrameLocks noChangeAspect="1"/>
          </p:cNvGraphicFramePr>
          <p:nvPr/>
        </p:nvGraphicFramePr>
        <p:xfrm>
          <a:off x="2387600" y="3657600"/>
          <a:ext cx="4851400" cy="838200"/>
        </p:xfrm>
        <a:graphic>
          <a:graphicData uri="http://schemas.openxmlformats.org/presentationml/2006/ole">
            <mc:AlternateContent xmlns:mc="http://schemas.openxmlformats.org/markup-compatibility/2006">
              <mc:Choice xmlns:v="urn:schemas-microsoft-com:vml" Requires="v">
                <p:oleObj name="Equation" r:id="rId2" imgW="4851360" imgH="838080" progId="Equation.DSMT4">
                  <p:embed/>
                </p:oleObj>
              </mc:Choice>
              <mc:Fallback>
                <p:oleObj name="Equation" r:id="rId2" imgW="485136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657600"/>
                        <a:ext cx="485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Curve-Sketching Strategy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pPr marL="1258888" indent="-1258888"/>
            <a:r>
              <a:rPr lang="en-US" b="1" dirty="0">
                <a:solidFill>
                  <a:srgbClr val="000000"/>
                </a:solidFill>
              </a:rPr>
              <a:t>Step 3:	</a:t>
            </a:r>
            <a:r>
              <a:rPr lang="en-US" dirty="0">
                <a:solidFill>
                  <a:srgbClr val="000000"/>
                </a:solidFill>
              </a:rPr>
              <a:t>Identify and </a:t>
            </a:r>
            <a:r>
              <a:rPr lang="en-US" dirty="0">
                <a:solidFill>
                  <a:schemeClr val="tx1"/>
                </a:solidFill>
              </a:rPr>
              <a:t>plot any </a:t>
            </a:r>
            <a:r>
              <a:rPr lang="en-US" b="1" dirty="0">
                <a:solidFill>
                  <a:schemeClr val="tx1"/>
                </a:solidFill>
              </a:rPr>
              <a:t>asymptotes</a:t>
            </a:r>
            <a:r>
              <a:rPr lang="en-US" dirty="0">
                <a:solidFill>
                  <a:schemeClr val="tx1"/>
                </a:solidFill>
              </a:rPr>
              <a:t> for </a:t>
            </a:r>
            <a:r>
              <a:rPr lang="en-US" i="1" dirty="0">
                <a:solidFill>
                  <a:schemeClr val="tx1"/>
                </a:solidFill>
              </a:rPr>
              <a:t>f</a:t>
            </a:r>
            <a:r>
              <a:rPr lang="en-US" dirty="0">
                <a:solidFill>
                  <a:schemeClr val="tx1"/>
                </a:solidFill>
              </a:rPr>
              <a:t>. Recall that these can be horizontal, vertical, or oblique and are especially helpful in sketching the graphs of rational functions. Use </a:t>
            </a:r>
            <a:r>
              <a:rPr lang="en-US" dirty="0" err="1">
                <a:solidFill>
                  <a:schemeClr val="tx1"/>
                </a:solidFill>
              </a:rPr>
              <a:t>L’Hôpital’s</a:t>
            </a:r>
            <a:r>
              <a:rPr lang="en-US" dirty="0">
                <a:solidFill>
                  <a:schemeClr val="tx1"/>
                </a:solidFill>
              </a:rPr>
              <a:t> </a:t>
            </a:r>
            <a:r>
              <a:rPr lang="en-US" dirty="0">
                <a:solidFill>
                  <a:srgbClr val="000000"/>
                </a:solidFill>
              </a:rPr>
              <a:t>Rule as necessary to help evaluate limits.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Curve-Sketching Strategy  (cont.) </a:t>
            </a:r>
          </a:p>
        </p:txBody>
      </p:sp>
      <p:sp>
        <p:nvSpPr>
          <p:cNvPr id="3" name="Content Placeholder 2"/>
          <p:cNvSpPr>
            <a:spLocks noGrp="1"/>
          </p:cNvSpPr>
          <p:nvPr>
            <p:ph idx="1"/>
          </p:nvPr>
        </p:nvSpPr>
        <p:spPr/>
        <p:txBody>
          <a:bodyPr/>
          <a:lstStyle/>
          <a:p>
            <a:pPr marL="1258888" indent="-1258888"/>
            <a:r>
              <a:rPr lang="en-US" b="1" dirty="0"/>
              <a:t>Step 4:	</a:t>
            </a:r>
            <a:r>
              <a:rPr lang="en-US" dirty="0"/>
              <a:t>The first and second derivatives are as follows. </a:t>
            </a:r>
          </a:p>
          <a:p>
            <a:pPr marL="1258888" indent="-1258888"/>
            <a:endParaRPr lang="en-US" dirty="0"/>
          </a:p>
          <a:p>
            <a:pPr marL="1258888" indent="-1258888"/>
            <a:endParaRPr lang="en-US" dirty="0"/>
          </a:p>
          <a:p>
            <a:pPr marL="1258888" indent="-1258888"/>
            <a:endParaRPr lang="en-US" dirty="0"/>
          </a:p>
          <a:p>
            <a:pPr marL="1258888" indent="-1258888"/>
            <a:r>
              <a:rPr lang="en-US" b="1" dirty="0"/>
              <a:t>Step 5:</a:t>
            </a:r>
            <a:r>
              <a:rPr lang="en-US" dirty="0"/>
              <a:t> 	So </a:t>
            </a:r>
            <a:r>
              <a:rPr lang="en-US" i="1" dirty="0"/>
              <a:t>f</a:t>
            </a:r>
            <a:r>
              <a:rPr lang="en-US" dirty="0"/>
              <a:t> has a critical point at </a:t>
            </a:r>
            <a:r>
              <a:rPr lang="en-US" dirty="0">
                <a:latin typeface="Symbol" pitchFamily="18" charset="2"/>
              </a:rPr>
              <a:t>-</a:t>
            </a:r>
            <a:r>
              <a:rPr lang="en-US" dirty="0"/>
              <a:t>1 and a potential inflection point at </a:t>
            </a:r>
            <a:r>
              <a:rPr lang="en-US" dirty="0">
                <a:latin typeface="Symbol" pitchFamily="18" charset="2"/>
              </a:rPr>
              <a:t>-</a:t>
            </a:r>
            <a:r>
              <a:rPr lang="en-US" dirty="0"/>
              <a:t>2.</a:t>
            </a:r>
          </a:p>
        </p:txBody>
      </p:sp>
      <p:graphicFrame>
        <p:nvGraphicFramePr>
          <p:cNvPr id="30722" name="Object 2"/>
          <p:cNvGraphicFramePr>
            <a:graphicFrameLocks noChangeAspect="1"/>
          </p:cNvGraphicFramePr>
          <p:nvPr/>
        </p:nvGraphicFramePr>
        <p:xfrm>
          <a:off x="2474630" y="1981200"/>
          <a:ext cx="3848100" cy="482600"/>
        </p:xfrm>
        <a:graphic>
          <a:graphicData uri="http://schemas.openxmlformats.org/presentationml/2006/ole">
            <mc:AlternateContent xmlns:mc="http://schemas.openxmlformats.org/markup-compatibility/2006">
              <mc:Choice xmlns:v="urn:schemas-microsoft-com:vml" Requires="v">
                <p:oleObj name="Equation" r:id="rId2" imgW="3848040" imgH="482400" progId="Equation.DSMT4">
                  <p:embed/>
                </p:oleObj>
              </mc:Choice>
              <mc:Fallback>
                <p:oleObj name="Equation" r:id="rId2" imgW="38480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630" y="1981200"/>
                        <a:ext cx="384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2362200" y="2667000"/>
          <a:ext cx="4686300" cy="482600"/>
        </p:xfrm>
        <a:graphic>
          <a:graphicData uri="http://schemas.openxmlformats.org/presentationml/2006/ole">
            <mc:AlternateContent xmlns:mc="http://schemas.openxmlformats.org/markup-compatibility/2006">
              <mc:Choice xmlns:v="urn:schemas-microsoft-com:vml" Requires="v">
                <p:oleObj name="Equation" r:id="rId4" imgW="4686120" imgH="482400" progId="Equation.DSMT4">
                  <p:embed/>
                </p:oleObj>
              </mc:Choice>
              <mc:Fallback>
                <p:oleObj name="Equation" r:id="rId4" imgW="468612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667000"/>
                        <a:ext cx="468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Curve-Sketching Strategy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Both derivative tests tell us that </a:t>
            </a:r>
            <a:r>
              <a:rPr lang="en-US" i="1" dirty="0"/>
              <a:t>f</a:t>
            </a:r>
            <a:r>
              <a:rPr lang="en-US" dirty="0"/>
              <a:t> has a relative minimum at </a:t>
            </a:r>
            <a:r>
              <a:rPr lang="en-US" dirty="0">
                <a:latin typeface="Symbol" pitchFamily="18" charset="2"/>
              </a:rPr>
              <a:t>-</a:t>
            </a:r>
            <a:r>
              <a:rPr lang="en-US" dirty="0"/>
              <a:t>1. And the concavity changes at </a:t>
            </a:r>
            <a:r>
              <a:rPr lang="en-US" dirty="0">
                <a:latin typeface="Symbol" pitchFamily="18" charset="2"/>
              </a:rPr>
              <a:t>-</a:t>
            </a:r>
            <a:r>
              <a:rPr lang="en-US" dirty="0"/>
              <a:t>2, so that is an inflection point.</a:t>
            </a:r>
          </a:p>
        </p:txBody>
      </p:sp>
      <p:pic>
        <p:nvPicPr>
          <p:cNvPr id="317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 y="1266777"/>
            <a:ext cx="8229600" cy="29242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Curve-Sketching Strategy  (cont.) </a:t>
            </a:r>
          </a:p>
        </p:txBody>
      </p:sp>
      <p:sp>
        <p:nvSpPr>
          <p:cNvPr id="3" name="Content Placeholder 2"/>
          <p:cNvSpPr>
            <a:spLocks noGrp="1"/>
          </p:cNvSpPr>
          <p:nvPr>
            <p:ph idx="1"/>
          </p:nvPr>
        </p:nvSpPr>
        <p:spPr/>
        <p:txBody>
          <a:bodyPr/>
          <a:lstStyle/>
          <a:p>
            <a:r>
              <a:rPr lang="en-US" b="1" dirty="0"/>
              <a:t>Step 6:  </a:t>
            </a:r>
            <a:r>
              <a:rPr lang="en-US" dirty="0"/>
              <a:t>The graph of </a:t>
            </a:r>
            <a:r>
              <a:rPr lang="en-US" i="1" dirty="0"/>
              <a:t>f</a:t>
            </a:r>
            <a:r>
              <a:rPr lang="en-US" dirty="0"/>
              <a:t> is shown in Figure 6.</a:t>
            </a:r>
          </a:p>
        </p:txBody>
      </p:sp>
      <p:grpSp>
        <p:nvGrpSpPr>
          <p:cNvPr id="6" name="Group 5"/>
          <p:cNvGrpSpPr/>
          <p:nvPr/>
        </p:nvGrpSpPr>
        <p:grpSpPr>
          <a:xfrm>
            <a:off x="2771314" y="1819275"/>
            <a:ext cx="3601372" cy="4164013"/>
            <a:chOff x="2771314" y="1819275"/>
            <a:chExt cx="3601372" cy="4164013"/>
          </a:xfrm>
        </p:grpSpPr>
        <p:pic>
          <p:nvPicPr>
            <p:cNvPr id="3277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10880"/>
            <a:stretch>
              <a:fillRect/>
            </a:stretch>
          </p:blipFill>
          <p:spPr bwMode="auto">
            <a:xfrm>
              <a:off x="2771314" y="1819275"/>
              <a:ext cx="3601372" cy="3667125"/>
            </a:xfrm>
            <a:prstGeom prst="rect">
              <a:avLst/>
            </a:prstGeom>
            <a:noFill/>
            <a:ln w="9525">
              <a:noFill/>
              <a:miter lim="800000"/>
              <a:headEnd/>
              <a:tailEnd/>
            </a:ln>
          </p:spPr>
        </p:pic>
        <p:graphicFrame>
          <p:nvGraphicFramePr>
            <p:cNvPr id="48129" name="Object 1"/>
            <p:cNvGraphicFramePr>
              <a:graphicFrameLocks noChangeAspect="1"/>
            </p:cNvGraphicFramePr>
            <p:nvPr/>
          </p:nvGraphicFramePr>
          <p:xfrm>
            <a:off x="3219450" y="5500688"/>
            <a:ext cx="2705100" cy="482600"/>
          </p:xfrm>
          <a:graphic>
            <a:graphicData uri="http://schemas.openxmlformats.org/presentationml/2006/ole">
              <mc:AlternateContent xmlns:mc="http://schemas.openxmlformats.org/markup-compatibility/2006">
                <mc:Choice xmlns:v="urn:schemas-microsoft-com:vml" Requires="v">
                  <p:oleObj name="Equation" r:id="rId3" imgW="2705040" imgH="482400" progId="Equation.DSMT4">
                    <p:embed/>
                  </p:oleObj>
                </mc:Choice>
                <mc:Fallback>
                  <p:oleObj name="Equation" r:id="rId3" imgW="2705040" imgH="482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5500688"/>
                          <a:ext cx="270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a:t>
            </a:r>
          </a:p>
        </p:txBody>
      </p:sp>
      <p:sp>
        <p:nvSpPr>
          <p:cNvPr id="3" name="Content Placeholder 2"/>
          <p:cNvSpPr>
            <a:spLocks noGrp="1"/>
          </p:cNvSpPr>
          <p:nvPr>
            <p:ph idx="1"/>
          </p:nvPr>
        </p:nvSpPr>
        <p:spPr/>
        <p:txBody>
          <a:bodyPr/>
          <a:lstStyle/>
          <a:p>
            <a:r>
              <a:rPr lang="en-US" dirty="0"/>
              <a:t>The second step in the curve-sketching strategy says “Identify the intercepts, if possible.” This step is usually fairly important; in fact, depending on the particular application, locating the solutions of the equation         </a:t>
            </a:r>
            <a:r>
              <a:rPr lang="en-US" i="1" dirty="0"/>
              <a:t>f</a:t>
            </a:r>
            <a:r>
              <a:rPr lang="en-US" dirty="0"/>
              <a:t>(</a:t>
            </a:r>
            <a:r>
              <a:rPr lang="en-US" i="1" dirty="0"/>
              <a:t>x</a:t>
            </a:r>
            <a:r>
              <a:rPr lang="en-US" dirty="0"/>
              <a:t>) = 0</a:t>
            </a:r>
            <a:r>
              <a:rPr lang="en-US" i="1" dirty="0"/>
              <a:t> </a:t>
            </a:r>
            <a:r>
              <a:rPr lang="en-US" dirty="0"/>
              <a:t>may be the whole motivation for sketching the graph of </a:t>
            </a:r>
            <a:r>
              <a:rPr lang="en-US" i="1" dirty="0"/>
              <a:t>f</a:t>
            </a:r>
            <a:r>
              <a:rPr lang="en-US" dirty="0"/>
              <a:t> in the first place.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p:txBody>
          <a:bodyPr>
            <a:normAutofit lnSpcReduction="10000"/>
          </a:bodyPr>
          <a:lstStyle/>
          <a:p>
            <a:r>
              <a:rPr lang="en-US" dirty="0"/>
              <a:t>Unfortunately, solving the equation </a:t>
            </a:r>
            <a:r>
              <a:rPr lang="en-US" i="1" dirty="0"/>
              <a:t>f</a:t>
            </a:r>
            <a:r>
              <a:rPr lang="en-US" dirty="0"/>
              <a:t>(</a:t>
            </a:r>
            <a:r>
              <a:rPr lang="en-US" i="1" dirty="0"/>
              <a:t>x</a:t>
            </a:r>
            <a:r>
              <a:rPr lang="en-US" dirty="0"/>
              <a:t>) = 0 is only a trivial task for a relatively small number of classes of functions. There are formulas for finding the roots of polynomials of degree four or less, but such a formula for degrees five and higher can’t exist (the</a:t>
            </a:r>
          </a:p>
          <a:p>
            <a:r>
              <a:rPr lang="en-US" dirty="0"/>
              <a:t>mathematicians </a:t>
            </a:r>
            <a:r>
              <a:rPr lang="en-US" dirty="0" err="1"/>
              <a:t>Évariste</a:t>
            </a:r>
            <a:r>
              <a:rPr lang="en-US" dirty="0"/>
              <a:t> Galois and Niels Henrik Abel, working independently, were the first to show this). And while the roots of the basic trigonometric functions are easy to determine, relatively simple algebraic combinations of them can be quite complicated.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p:txBody>
          <a:bodyPr>
            <a:normAutofit lnSpcReduction="10000"/>
          </a:bodyPr>
          <a:lstStyle/>
          <a:p>
            <a:r>
              <a:rPr lang="en-US" dirty="0"/>
              <a:t>In practice, it is very common to wind up working with a function whose roots are elusive. And yet, graphing utilities seem to be able to at least give us approximations of roots of functions to seemingly any precision we need. How is that accomplished?</a:t>
            </a:r>
          </a:p>
          <a:p>
            <a:r>
              <a:rPr lang="en-US" dirty="0"/>
              <a:t>One of the simplest and most widely used techniques is called </a:t>
            </a:r>
            <a:r>
              <a:rPr lang="en-US" i="1" dirty="0"/>
              <a:t>Newton’s method </a:t>
            </a:r>
            <a:r>
              <a:rPr lang="en-US" dirty="0"/>
              <a:t>(or the </a:t>
            </a:r>
            <a:r>
              <a:rPr lang="en-US" i="1" dirty="0"/>
              <a:t>Newton‑Raphson method</a:t>
            </a:r>
            <a:r>
              <a:rPr lang="en-US" dirty="0"/>
              <a:t>),</a:t>
            </a:r>
            <a:r>
              <a:rPr lang="en-US" i="1" dirty="0"/>
              <a:t> a</a:t>
            </a:r>
            <a:r>
              <a:rPr lang="en-US" dirty="0"/>
              <a:t>nd questions of this sort belong to an area of mathematics called </a:t>
            </a:r>
            <a:r>
              <a:rPr lang="en-US" i="1" dirty="0"/>
              <a:t>numerical analysis. </a:t>
            </a:r>
            <a:r>
              <a:rPr lang="en-US" dirty="0"/>
              <a:t>We have all the knowledge we need at this point to understand how Newton’s method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Procedure: Newton’s Method</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r>
              <a:rPr lang="en-US" dirty="0">
                <a:solidFill>
                  <a:srgbClr val="000000"/>
                </a:solidFill>
              </a:rPr>
              <a:t>To find an approximation of a root of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perform the following steps.</a:t>
            </a:r>
          </a:p>
          <a:p>
            <a:pPr marL="1258888" indent="-1258888"/>
            <a:r>
              <a:rPr lang="en-US" b="1" dirty="0">
                <a:solidFill>
                  <a:srgbClr val="000000"/>
                </a:solidFill>
              </a:rPr>
              <a:t>Step 1:	</a:t>
            </a:r>
            <a:r>
              <a:rPr lang="en-US" dirty="0">
                <a:solidFill>
                  <a:srgbClr val="000000"/>
                </a:solidFill>
              </a:rPr>
              <a:t>Begin with a guess </a:t>
            </a:r>
            <a:r>
              <a:rPr lang="en-US" i="1" dirty="0">
                <a:solidFill>
                  <a:srgbClr val="000000"/>
                </a:solidFill>
              </a:rPr>
              <a:t>x</a:t>
            </a:r>
            <a:r>
              <a:rPr lang="en-US" baseline="-25000" dirty="0">
                <a:solidFill>
                  <a:srgbClr val="000000"/>
                </a:solidFill>
              </a:rPr>
              <a:t>1</a:t>
            </a:r>
            <a:r>
              <a:rPr lang="en-US" dirty="0">
                <a:solidFill>
                  <a:srgbClr val="000000"/>
                </a:solidFill>
              </a:rPr>
              <a:t> of a solution of the equation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0. A sketch of the graph of </a:t>
            </a:r>
            <a:r>
              <a:rPr lang="en-US" i="1" dirty="0">
                <a:solidFill>
                  <a:srgbClr val="000000"/>
                </a:solidFill>
              </a:rPr>
              <a:t>f</a:t>
            </a:r>
            <a:r>
              <a:rPr lang="en-US" dirty="0">
                <a:solidFill>
                  <a:srgbClr val="000000"/>
                </a:solidFill>
              </a:rPr>
              <a:t> can be very helpful in this step.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Procedure: Newton’s Method (cont.)</a:t>
            </a:r>
          </a:p>
        </p:txBody>
      </p:sp>
      <p:sp>
        <p:nvSpPr>
          <p:cNvPr id="3"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marL="1258888" indent="-1258888"/>
            <a:r>
              <a:rPr lang="en-US" b="1" dirty="0">
                <a:solidFill>
                  <a:srgbClr val="000000"/>
                </a:solidFill>
              </a:rPr>
              <a:t>Step 2:	</a:t>
            </a:r>
            <a:r>
              <a:rPr lang="en-US" dirty="0">
                <a:solidFill>
                  <a:srgbClr val="000000"/>
                </a:solidFill>
              </a:rPr>
              <a:t>Define new approximations </a:t>
            </a:r>
            <a:r>
              <a:rPr lang="en-US" i="1" dirty="0">
                <a:solidFill>
                  <a:srgbClr val="000000"/>
                </a:solidFill>
              </a:rPr>
              <a:t>x</a:t>
            </a:r>
            <a:r>
              <a:rPr lang="en-US" baseline="-25000" dirty="0">
                <a:solidFill>
                  <a:srgbClr val="000000"/>
                </a:solidFill>
              </a:rPr>
              <a:t>2</a:t>
            </a:r>
            <a:r>
              <a:rPr lang="en-US" dirty="0">
                <a:solidFill>
                  <a:srgbClr val="000000"/>
                </a:solidFill>
              </a:rPr>
              <a:t>, </a:t>
            </a:r>
            <a:r>
              <a:rPr lang="en-US" i="1" dirty="0">
                <a:solidFill>
                  <a:srgbClr val="000000"/>
                </a:solidFill>
              </a:rPr>
              <a:t>x</a:t>
            </a:r>
            <a:r>
              <a:rPr lang="en-US" baseline="-25000" dirty="0">
                <a:solidFill>
                  <a:srgbClr val="000000"/>
                </a:solidFill>
              </a:rPr>
              <a:t>3</a:t>
            </a:r>
            <a:r>
              <a:rPr lang="en-US" dirty="0">
                <a:solidFill>
                  <a:srgbClr val="000000"/>
                </a:solidFill>
              </a:rPr>
              <a:t>, and so on by successively applying the following formula. </a:t>
            </a:r>
          </a:p>
          <a:p>
            <a:pPr marL="1258888" indent="-1258888"/>
            <a:endParaRPr lang="en-US" dirty="0">
              <a:solidFill>
                <a:srgbClr val="000000"/>
              </a:solidFill>
            </a:endParaRPr>
          </a:p>
          <a:p>
            <a:pPr marL="1258888" indent="-1258888"/>
            <a:endParaRPr lang="en-US" dirty="0">
              <a:solidFill>
                <a:srgbClr val="000000"/>
              </a:solidFill>
            </a:endParaRPr>
          </a:p>
          <a:p>
            <a:pPr marL="1258888" indent="-1258888"/>
            <a:r>
              <a:rPr lang="en-US" b="1" dirty="0">
                <a:solidFill>
                  <a:srgbClr val="000000"/>
                </a:solidFill>
              </a:rPr>
              <a:t>Step 3:	</a:t>
            </a:r>
            <a:r>
              <a:rPr lang="en-US" dirty="0">
                <a:solidFill>
                  <a:srgbClr val="000000"/>
                </a:solidFill>
              </a:rPr>
              <a:t>Continue until the desired degree of precision is obtained.</a:t>
            </a:r>
          </a:p>
        </p:txBody>
      </p:sp>
      <p:graphicFrame>
        <p:nvGraphicFramePr>
          <p:cNvPr id="33794" name="Object 2"/>
          <p:cNvGraphicFramePr>
            <a:graphicFrameLocks noChangeAspect="1"/>
          </p:cNvGraphicFramePr>
          <p:nvPr>
            <p:extLst>
              <p:ext uri="{D42A27DB-BD31-4B8C-83A1-F6EECF244321}">
                <p14:modId xmlns:p14="http://schemas.microsoft.com/office/powerpoint/2010/main" val="2065077369"/>
              </p:ext>
            </p:extLst>
          </p:nvPr>
        </p:nvGraphicFramePr>
        <p:xfrm>
          <a:off x="2438400" y="2240254"/>
          <a:ext cx="4927600" cy="1016000"/>
        </p:xfrm>
        <a:graphic>
          <a:graphicData uri="http://schemas.openxmlformats.org/presentationml/2006/ole">
            <mc:AlternateContent xmlns:mc="http://schemas.openxmlformats.org/markup-compatibility/2006">
              <mc:Choice xmlns:v="urn:schemas-microsoft-com:vml" Requires="v">
                <p:oleObj name="Equation" r:id="rId2" imgW="4927320" imgH="1015920" progId="Equation.DSMT4">
                  <p:embed/>
                </p:oleObj>
              </mc:Choice>
              <mc:Fallback>
                <p:oleObj name="Equation" r:id="rId2" imgW="4927320" imgH="1015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40254"/>
                        <a:ext cx="4927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p:txBody>
          <a:bodyPr/>
          <a:lstStyle/>
          <a:p>
            <a:r>
              <a:rPr lang="en-US" dirty="0"/>
              <a:t>It is important to realize that Newton’s method is not guaranteed to work, a characteristic of nearly all numerical analysis techniques. But a certain amount of trial and error, combined with a good understanding of the underlying mathematics, is usually sufficient to overcome any difficulties. The ways in which Newton’s method may fail will become clear as we work</a:t>
            </a:r>
          </a:p>
          <a:p>
            <a:r>
              <a:rPr lang="en-US" dirty="0"/>
              <a:t>through its derivation.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a:xfrm>
            <a:off x="457200" y="1280160"/>
            <a:ext cx="4389120" cy="4572000"/>
          </a:xfrm>
        </p:spPr>
        <p:txBody>
          <a:bodyPr/>
          <a:lstStyle/>
          <a:p>
            <a:r>
              <a:rPr lang="en-US" dirty="0"/>
              <a:t>Consider the function </a:t>
            </a:r>
            <a:r>
              <a:rPr lang="en-US" i="1" dirty="0"/>
              <a:t>f , </a:t>
            </a:r>
            <a:r>
              <a:rPr lang="en-US" dirty="0"/>
              <a:t>part of whose graph appears in Figure 7. In this portion of the graph</a:t>
            </a:r>
            <a:r>
              <a:rPr lang="en-US" i="1" dirty="0"/>
              <a:t>, f </a:t>
            </a:r>
            <a:r>
              <a:rPr lang="en-US" dirty="0"/>
              <a:t>has exactly one root (shown as a red dot). </a:t>
            </a:r>
          </a:p>
        </p:txBody>
      </p:sp>
      <p:grpSp>
        <p:nvGrpSpPr>
          <p:cNvPr id="8" name="Group 7"/>
          <p:cNvGrpSpPr/>
          <p:nvPr/>
        </p:nvGrpSpPr>
        <p:grpSpPr>
          <a:xfrm>
            <a:off x="4943475" y="1333500"/>
            <a:ext cx="3819525" cy="4755297"/>
            <a:chOff x="4943475" y="1333500"/>
            <a:chExt cx="3819525" cy="4755297"/>
          </a:xfrm>
        </p:grpSpPr>
        <p:pic>
          <p:nvPicPr>
            <p:cNvPr id="62468" name="Picture 4"/>
            <p:cNvPicPr>
              <a:picLocks noChangeAspect="1" noChangeArrowheads="1"/>
            </p:cNvPicPr>
            <p:nvPr/>
          </p:nvPicPr>
          <p:blipFill>
            <a:blip r:embed="rId2" cstate="print"/>
            <a:srcRect/>
            <a:stretch>
              <a:fillRect/>
            </a:stretch>
          </p:blipFill>
          <p:spPr bwMode="auto">
            <a:xfrm>
              <a:off x="4943475" y="1333500"/>
              <a:ext cx="3819525" cy="3924300"/>
            </a:xfrm>
            <a:prstGeom prst="rect">
              <a:avLst/>
            </a:prstGeom>
            <a:noFill/>
            <a:ln w="9525">
              <a:noFill/>
              <a:miter lim="800000"/>
              <a:headEnd/>
              <a:tailEnd/>
            </a:ln>
          </p:spPr>
        </p:pic>
        <p:sp>
          <p:nvSpPr>
            <p:cNvPr id="7" name="Rectangle 6"/>
            <p:cNvSpPr/>
            <p:nvPr/>
          </p:nvSpPr>
          <p:spPr>
            <a:xfrm>
              <a:off x="5004365" y="5257800"/>
              <a:ext cx="3697744" cy="830997"/>
            </a:xfrm>
            <a:prstGeom prst="rect">
              <a:avLst/>
            </a:prstGeom>
          </p:spPr>
          <p:txBody>
            <a:bodyPr wrap="none">
              <a:spAutoFit/>
            </a:bodyPr>
            <a:lstStyle/>
            <a:p>
              <a:pPr algn="ctr"/>
              <a:r>
                <a:rPr lang="en-US" sz="2400" b="1" dirty="0"/>
                <a:t>Figure 7 </a:t>
              </a:r>
              <a:r>
                <a:rPr lang="en-US" sz="2400" dirty="0"/>
                <a:t>Successive </a:t>
              </a:r>
            </a:p>
            <a:p>
              <a:pPr algn="ctr"/>
              <a:r>
                <a:rPr lang="en-US" sz="2400" dirty="0"/>
                <a:t>Approximations to the Root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Curve-Sketching Strategy (cont.)</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marL="1258888" indent="-1258888"/>
            <a:r>
              <a:rPr lang="en-US" b="1" dirty="0">
                <a:solidFill>
                  <a:srgbClr val="000000"/>
                </a:solidFill>
              </a:rPr>
              <a:t>Step 4:	</a:t>
            </a:r>
            <a:r>
              <a:rPr lang="en-US" dirty="0">
                <a:solidFill>
                  <a:srgbClr val="000000"/>
                </a:solidFill>
              </a:rPr>
              <a:t>Find </a:t>
            </a:r>
            <a:r>
              <a:rPr lang="en-US" i="1" dirty="0">
                <a:solidFill>
                  <a:srgbClr val="000000"/>
                </a:solidFill>
              </a:rPr>
              <a:t>f </a:t>
            </a:r>
            <a:r>
              <a:rPr lang="en-US" dirty="0">
                <a:solidFill>
                  <a:srgbClr val="000000"/>
                </a:solidFill>
              </a:rPr>
              <a:t>’ and </a:t>
            </a:r>
            <a:r>
              <a:rPr lang="en-US" i="1" dirty="0">
                <a:solidFill>
                  <a:srgbClr val="000000"/>
                </a:solidFill>
              </a:rPr>
              <a:t>f </a:t>
            </a:r>
            <a:r>
              <a:rPr lang="en-US" dirty="0">
                <a:solidFill>
                  <a:srgbClr val="000000"/>
                </a:solidFill>
              </a:rPr>
              <a:t>”. </a:t>
            </a:r>
            <a:r>
              <a:rPr lang="en-US" b="1" dirty="0">
                <a:solidFill>
                  <a:schemeClr val="tx1"/>
                </a:solidFill>
              </a:rPr>
              <a:t>Critical points</a:t>
            </a:r>
            <a:r>
              <a:rPr lang="en-US" dirty="0">
                <a:solidFill>
                  <a:schemeClr val="tx1"/>
                </a:solidFill>
              </a:rPr>
              <a:t> of </a:t>
            </a:r>
            <a:r>
              <a:rPr lang="en-US" i="1" dirty="0">
                <a:solidFill>
                  <a:srgbClr val="000000"/>
                </a:solidFill>
              </a:rPr>
              <a:t>f</a:t>
            </a:r>
            <a:r>
              <a:rPr lang="en-US" dirty="0">
                <a:solidFill>
                  <a:srgbClr val="000000"/>
                </a:solidFill>
              </a:rPr>
              <a:t> are located where </a:t>
            </a:r>
            <a:r>
              <a:rPr lang="en-US" i="1" dirty="0">
                <a:solidFill>
                  <a:srgbClr val="000000"/>
                </a:solidFill>
              </a:rPr>
              <a:t>f </a:t>
            </a:r>
            <a:r>
              <a:rPr lang="en-US" dirty="0">
                <a:solidFill>
                  <a:srgbClr val="000000"/>
                </a:solidFill>
              </a:rPr>
              <a:t>’ is undefined or 0, and potential inflection points are located where </a:t>
            </a:r>
            <a:r>
              <a:rPr lang="en-US" i="1" dirty="0">
                <a:solidFill>
                  <a:srgbClr val="000000"/>
                </a:solidFill>
              </a:rPr>
              <a:t>f </a:t>
            </a:r>
            <a:r>
              <a:rPr lang="en-US" dirty="0">
                <a:solidFill>
                  <a:srgbClr val="000000"/>
                </a:solidFill>
              </a:rPr>
              <a:t>” is undefined or 0.</a:t>
            </a:r>
          </a:p>
          <a:p>
            <a:pPr marL="1258888" indent="-1258888"/>
            <a:r>
              <a:rPr lang="en-US" b="1" dirty="0">
                <a:solidFill>
                  <a:srgbClr val="000000"/>
                </a:solidFill>
              </a:rPr>
              <a:t>Step 5:</a:t>
            </a:r>
            <a:r>
              <a:rPr lang="en-US" dirty="0">
                <a:solidFill>
                  <a:schemeClr val="tx1"/>
                </a:solidFill>
              </a:rPr>
              <a:t>	Use the </a:t>
            </a:r>
            <a:r>
              <a:rPr lang="en-US" b="1" dirty="0">
                <a:solidFill>
                  <a:schemeClr val="tx1"/>
                </a:solidFill>
              </a:rPr>
              <a:t>Monotonicity Test</a:t>
            </a:r>
            <a:r>
              <a:rPr lang="en-US" dirty="0">
                <a:solidFill>
                  <a:schemeClr val="tx1"/>
                </a:solidFill>
              </a:rPr>
              <a:t> and the </a:t>
            </a:r>
            <a:r>
              <a:rPr lang="en-US" b="1" dirty="0">
                <a:solidFill>
                  <a:schemeClr val="tx1"/>
                </a:solidFill>
              </a:rPr>
              <a:t>Concavity Test</a:t>
            </a:r>
            <a:r>
              <a:rPr lang="en-US" dirty="0">
                <a:solidFill>
                  <a:schemeClr val="tx1"/>
                </a:solidFill>
              </a:rPr>
              <a:t> to find intervals where </a:t>
            </a:r>
            <a:r>
              <a:rPr lang="en-US" i="1" dirty="0">
                <a:solidFill>
                  <a:schemeClr val="tx1"/>
                </a:solidFill>
              </a:rPr>
              <a:t>f</a:t>
            </a:r>
            <a:r>
              <a:rPr lang="en-US" dirty="0">
                <a:solidFill>
                  <a:schemeClr val="tx1"/>
                </a:solidFill>
              </a:rPr>
              <a:t> is increasing, decreasing, concave up, and concave down. Use either the </a:t>
            </a:r>
            <a:r>
              <a:rPr lang="en-US" b="1" dirty="0">
                <a:solidFill>
                  <a:schemeClr val="tx1"/>
                </a:solidFill>
              </a:rPr>
              <a:t>First Derivative Test</a:t>
            </a:r>
            <a:r>
              <a:rPr lang="en-US" dirty="0">
                <a:solidFill>
                  <a:schemeClr val="tx1"/>
                </a:solidFill>
              </a:rPr>
              <a:t> or the </a:t>
            </a:r>
            <a:r>
              <a:rPr lang="en-US" b="1" dirty="0">
                <a:solidFill>
                  <a:schemeClr val="tx1"/>
                </a:solidFill>
              </a:rPr>
              <a:t>Second Derivative Test</a:t>
            </a:r>
            <a:r>
              <a:rPr lang="en-US" dirty="0">
                <a:solidFill>
                  <a:schemeClr val="tx1"/>
                </a:solidFill>
              </a:rPr>
              <a:t>, whichever is more convenient, to locate </a:t>
            </a:r>
            <a:r>
              <a:rPr lang="en-US" b="1" dirty="0">
                <a:solidFill>
                  <a:schemeClr val="tx1"/>
                </a:solidFill>
              </a:rPr>
              <a:t>relative extrema</a:t>
            </a:r>
            <a:r>
              <a:rPr lang="en-US" dirty="0">
                <a:solidFill>
                  <a:schemeClr val="tx1"/>
                </a:solidFill>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p:txBody>
          <a:bodyPr/>
          <a:lstStyle/>
          <a:p>
            <a:r>
              <a:rPr lang="en-US" dirty="0"/>
              <a:t>If we didn’t know the exact value of this root, we might start with the guess depicted as </a:t>
            </a:r>
            <a:r>
              <a:rPr lang="en-US" i="1" dirty="0"/>
              <a:t>x</a:t>
            </a:r>
            <a:r>
              <a:rPr lang="en-US" baseline="-25000" dirty="0"/>
              <a:t>1</a:t>
            </a:r>
            <a:r>
              <a:rPr lang="en-US" dirty="0"/>
              <a:t>. The linearization of </a:t>
            </a:r>
            <a:r>
              <a:rPr lang="en-US" i="1" dirty="0"/>
              <a:t>f</a:t>
            </a:r>
            <a:r>
              <a:rPr lang="en-US" dirty="0"/>
              <a:t> at                      shown as a red line, is</a:t>
            </a:r>
          </a:p>
          <a:p>
            <a:endParaRPr lang="en-US" dirty="0"/>
          </a:p>
          <a:p>
            <a:r>
              <a:rPr lang="en-US" dirty="0"/>
              <a:t>and we determine where this linear approximation crosses the </a:t>
            </a:r>
            <a:r>
              <a:rPr lang="en-US" i="1" dirty="0"/>
              <a:t>x</a:t>
            </a:r>
            <a:r>
              <a:rPr lang="en-US" dirty="0"/>
              <a:t>‑axis as follows. </a:t>
            </a:r>
          </a:p>
        </p:txBody>
      </p:sp>
      <p:graphicFrame>
        <p:nvGraphicFramePr>
          <p:cNvPr id="62466" name="Object 2"/>
          <p:cNvGraphicFramePr>
            <a:graphicFrameLocks noChangeAspect="1"/>
          </p:cNvGraphicFramePr>
          <p:nvPr/>
        </p:nvGraphicFramePr>
        <p:xfrm>
          <a:off x="1065306" y="2133600"/>
          <a:ext cx="1651000" cy="558800"/>
        </p:xfrm>
        <a:graphic>
          <a:graphicData uri="http://schemas.openxmlformats.org/presentationml/2006/ole">
            <mc:AlternateContent xmlns:mc="http://schemas.openxmlformats.org/markup-compatibility/2006">
              <mc:Choice xmlns:v="urn:schemas-microsoft-com:vml" Requires="v">
                <p:oleObj name="Equation" r:id="rId2" imgW="1650960" imgH="558720" progId="Equation.DSMT4">
                  <p:embed/>
                </p:oleObj>
              </mc:Choice>
              <mc:Fallback>
                <p:oleObj name="Equation" r:id="rId2" imgW="1650960" imgH="55872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306" y="2133600"/>
                        <a:ext cx="165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2705100" y="2667000"/>
          <a:ext cx="3733800" cy="482600"/>
        </p:xfrm>
        <a:graphic>
          <a:graphicData uri="http://schemas.openxmlformats.org/presentationml/2006/ole">
            <mc:AlternateContent xmlns:mc="http://schemas.openxmlformats.org/markup-compatibility/2006">
              <mc:Choice xmlns:v="urn:schemas-microsoft-com:vml" Requires="v">
                <p:oleObj name="Equation" r:id="rId4" imgW="3733560" imgH="482400" progId="Equation.DSMT4">
                  <p:embed/>
                </p:oleObj>
              </mc:Choice>
              <mc:Fallback>
                <p:oleObj name="Equation" r:id="rId4" imgW="3733560" imgH="482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2667000"/>
                        <a:ext cx="3733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a:xfrm>
            <a:off x="457200" y="1280160"/>
            <a:ext cx="8229600" cy="4632037"/>
          </a:xfrm>
        </p:spPr>
        <p:txBody>
          <a:bodyPr>
            <a:spAutoFit/>
          </a:bodyPr>
          <a:lstStyle/>
          <a:p>
            <a:endParaRPr lang="en-US" dirty="0"/>
          </a:p>
          <a:p>
            <a:endParaRPr lang="en-US" dirty="0"/>
          </a:p>
          <a:p>
            <a:endParaRPr lang="en-US" dirty="0"/>
          </a:p>
          <a:p>
            <a:endParaRPr lang="en-US" dirty="0"/>
          </a:p>
          <a:p>
            <a:endParaRPr lang="en-US" dirty="0"/>
          </a:p>
          <a:p>
            <a:endParaRPr lang="en-US" dirty="0"/>
          </a:p>
          <a:p>
            <a:pPr>
              <a:spcBef>
                <a:spcPts val="1800"/>
              </a:spcBef>
            </a:pPr>
            <a:r>
              <a:rPr lang="en-US" dirty="0"/>
              <a:t>If we label this result </a:t>
            </a:r>
            <a:r>
              <a:rPr lang="en-US" i="1" dirty="0"/>
              <a:t>x</a:t>
            </a:r>
            <a:r>
              <a:rPr lang="en-US" baseline="-25000" dirty="0"/>
              <a:t>2</a:t>
            </a:r>
            <a:r>
              <a:rPr lang="en-US" dirty="0"/>
              <a:t> and repeat the process, we will (hopefully) obtain a sequence of points that converges to the actual root of </a:t>
            </a:r>
            <a:r>
              <a:rPr lang="en-US" i="1" dirty="0"/>
              <a:t>f</a:t>
            </a:r>
            <a:r>
              <a:rPr lang="en-US" dirty="0"/>
              <a:t> .</a:t>
            </a:r>
          </a:p>
        </p:txBody>
      </p:sp>
      <p:graphicFrame>
        <p:nvGraphicFramePr>
          <p:cNvPr id="64517" name="Object 5"/>
          <p:cNvGraphicFramePr>
            <a:graphicFrameLocks noChangeAspect="1"/>
          </p:cNvGraphicFramePr>
          <p:nvPr/>
        </p:nvGraphicFramePr>
        <p:xfrm>
          <a:off x="2198996" y="1268104"/>
          <a:ext cx="3619500" cy="482600"/>
        </p:xfrm>
        <a:graphic>
          <a:graphicData uri="http://schemas.openxmlformats.org/presentationml/2006/ole">
            <mc:AlternateContent xmlns:mc="http://schemas.openxmlformats.org/markup-compatibility/2006">
              <mc:Choice xmlns:v="urn:schemas-microsoft-com:vml" Requires="v">
                <p:oleObj name="Equation" r:id="rId2" imgW="3619440" imgH="482400" progId="Equation.DSMT4">
                  <p:embed/>
                </p:oleObj>
              </mc:Choice>
              <mc:Fallback>
                <p:oleObj name="Equation" r:id="rId2" imgW="3619440" imgH="4824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996" y="1268104"/>
                        <a:ext cx="361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3315648" y="1932296"/>
          <a:ext cx="3632200" cy="482600"/>
        </p:xfrm>
        <a:graphic>
          <a:graphicData uri="http://schemas.openxmlformats.org/presentationml/2006/ole">
            <mc:AlternateContent xmlns:mc="http://schemas.openxmlformats.org/markup-compatibility/2006">
              <mc:Choice xmlns:v="urn:schemas-microsoft-com:vml" Requires="v">
                <p:oleObj name="Equation" r:id="rId4" imgW="3632040" imgH="482400" progId="Equation.DSMT4">
                  <p:embed/>
                </p:oleObj>
              </mc:Choice>
              <mc:Fallback>
                <p:oleObj name="Equation" r:id="rId4" imgW="3632040" imgH="482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648" y="1932296"/>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2313296" y="2438400"/>
          <a:ext cx="2286000" cy="1016000"/>
        </p:xfrm>
        <a:graphic>
          <a:graphicData uri="http://schemas.openxmlformats.org/presentationml/2006/ole">
            <mc:AlternateContent xmlns:mc="http://schemas.openxmlformats.org/markup-compatibility/2006">
              <mc:Choice xmlns:v="urn:schemas-microsoft-com:vml" Requires="v">
                <p:oleObj name="Equation" r:id="rId6" imgW="2286000" imgH="1015920" progId="Equation.DSMT4">
                  <p:embed/>
                </p:oleObj>
              </mc:Choice>
              <mc:Fallback>
                <p:oleObj name="Equation" r:id="rId6" imgW="2286000" imgH="10159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3296" y="2438400"/>
                        <a:ext cx="228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0" name="Object 8"/>
          <p:cNvGraphicFramePr>
            <a:graphicFrameLocks noChangeAspect="1"/>
          </p:cNvGraphicFramePr>
          <p:nvPr/>
        </p:nvGraphicFramePr>
        <p:xfrm>
          <a:off x="3305792" y="3526808"/>
          <a:ext cx="2082800" cy="1016000"/>
        </p:xfrm>
        <a:graphic>
          <a:graphicData uri="http://schemas.openxmlformats.org/presentationml/2006/ole">
            <mc:AlternateContent xmlns:mc="http://schemas.openxmlformats.org/markup-compatibility/2006">
              <mc:Choice xmlns:v="urn:schemas-microsoft-com:vml" Requires="v">
                <p:oleObj name="Equation" r:id="rId8" imgW="2082600" imgH="1015920" progId="Equation.DSMT4">
                  <p:embed/>
                </p:oleObj>
              </mc:Choice>
              <mc:Fallback>
                <p:oleObj name="Equation" r:id="rId8" imgW="2082600" imgH="101592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5792" y="3526808"/>
                        <a:ext cx="2082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But the process can go awry in several different ways. First, if                    for some </a:t>
            </a:r>
            <a:r>
              <a:rPr lang="en-US" i="1" dirty="0"/>
              <a:t>x</a:t>
            </a:r>
            <a:r>
              <a:rPr lang="en-US" i="1" baseline="-25000" dirty="0"/>
              <a:t>n</a:t>
            </a:r>
            <a:r>
              <a:rPr lang="en-US" dirty="0"/>
              <a:t>, the formula makes no sense. Geometrically, this means the linearization at this point is parallel to the </a:t>
            </a:r>
            <a:r>
              <a:rPr lang="en-US" i="1" dirty="0"/>
              <a:t>x</a:t>
            </a:r>
            <a:r>
              <a:rPr lang="en-US" dirty="0"/>
              <a:t>‑axis, so it has no </a:t>
            </a:r>
            <a:r>
              <a:rPr lang="en-US" i="1" dirty="0"/>
              <a:t>x</a:t>
            </a:r>
            <a:r>
              <a:rPr lang="en-US" dirty="0"/>
              <a:t>-intercept. Further, if the initial guess </a:t>
            </a:r>
            <a:r>
              <a:rPr lang="en-US" i="1" dirty="0"/>
              <a:t>x</a:t>
            </a:r>
            <a:r>
              <a:rPr lang="en-US" baseline="-25000" dirty="0"/>
              <a:t>1</a:t>
            </a:r>
            <a:r>
              <a:rPr lang="en-US" dirty="0"/>
              <a:t> is not close enough to the desired root, the iterative process can actually result in a sequence that either doesn’t converge at all or else converges to a different root. </a:t>
            </a:r>
          </a:p>
        </p:txBody>
      </p:sp>
      <p:graphicFrame>
        <p:nvGraphicFramePr>
          <p:cNvPr id="65538" name="Object 2"/>
          <p:cNvGraphicFramePr>
            <a:graphicFrameLocks noChangeAspect="1"/>
          </p:cNvGraphicFramePr>
          <p:nvPr/>
        </p:nvGraphicFramePr>
        <p:xfrm>
          <a:off x="1621865" y="1752600"/>
          <a:ext cx="1435100" cy="482600"/>
        </p:xfrm>
        <a:graphic>
          <a:graphicData uri="http://schemas.openxmlformats.org/presentationml/2006/ole">
            <mc:AlternateContent xmlns:mc="http://schemas.openxmlformats.org/markup-compatibility/2006">
              <mc:Choice xmlns:v="urn:schemas-microsoft-com:vml" Requires="v">
                <p:oleObj name="Equation" r:id="rId2" imgW="1434960" imgH="482400" progId="Equation.DSMT4">
                  <p:embed/>
                </p:oleObj>
              </mc:Choice>
              <mc:Fallback>
                <p:oleObj name="Equation" r:id="rId2" imgW="14349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865" y="1752600"/>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a:xfrm>
            <a:off x="457200" y="1280160"/>
            <a:ext cx="4206240" cy="4572000"/>
          </a:xfrm>
        </p:spPr>
        <p:txBody>
          <a:bodyPr/>
          <a:lstStyle/>
          <a:p>
            <a:r>
              <a:rPr lang="en-US" dirty="0"/>
              <a:t>Figure 8 illustrates this second possibility; the desired root is shown in red, but the sequence converges elsewhere.</a:t>
            </a:r>
          </a:p>
          <a:p>
            <a:endParaRPr lang="en-US" dirty="0"/>
          </a:p>
        </p:txBody>
      </p:sp>
      <p:grpSp>
        <p:nvGrpSpPr>
          <p:cNvPr id="6" name="Group 5"/>
          <p:cNvGrpSpPr/>
          <p:nvPr/>
        </p:nvGrpSpPr>
        <p:grpSpPr>
          <a:xfrm>
            <a:off x="4572000" y="1219200"/>
            <a:ext cx="4206240" cy="4840307"/>
            <a:chOff x="4572000" y="1219200"/>
            <a:chExt cx="4206240" cy="4840307"/>
          </a:xfrm>
        </p:grpSpPr>
        <p:pic>
          <p:nvPicPr>
            <p:cNvPr id="6656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l="1937"/>
            <a:stretch>
              <a:fillRect/>
            </a:stretch>
          </p:blipFill>
          <p:spPr bwMode="auto">
            <a:xfrm>
              <a:off x="4746308" y="1219200"/>
              <a:ext cx="3857625" cy="3990975"/>
            </a:xfrm>
            <a:prstGeom prst="rect">
              <a:avLst/>
            </a:prstGeom>
            <a:noFill/>
            <a:ln w="9525">
              <a:noFill/>
              <a:miter lim="800000"/>
              <a:headEnd/>
              <a:tailEnd/>
            </a:ln>
          </p:spPr>
        </p:pic>
        <p:sp>
          <p:nvSpPr>
            <p:cNvPr id="5" name="Rectangle 4"/>
            <p:cNvSpPr/>
            <p:nvPr/>
          </p:nvSpPr>
          <p:spPr>
            <a:xfrm>
              <a:off x="4572000" y="5105400"/>
              <a:ext cx="4206240" cy="954107"/>
            </a:xfrm>
            <a:prstGeom prst="rect">
              <a:avLst/>
            </a:prstGeom>
          </p:spPr>
          <p:txBody>
            <a:bodyPr wrap="square">
              <a:spAutoFit/>
            </a:bodyPr>
            <a:lstStyle/>
            <a:p>
              <a:pPr algn="ctr"/>
              <a:r>
                <a:rPr lang="en-US" sz="2800" b="1" dirty="0"/>
                <a:t>Figure 8  </a:t>
              </a:r>
              <a:r>
                <a:rPr lang="en-US" sz="2800" dirty="0"/>
                <a:t>Newton’s Method </a:t>
              </a:r>
            </a:p>
            <a:p>
              <a:pPr algn="ctr"/>
              <a:r>
                <a:rPr lang="en-US" sz="2800" dirty="0"/>
                <a:t>Going Astray</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Method (cont.)</a:t>
            </a:r>
          </a:p>
        </p:txBody>
      </p:sp>
      <p:sp>
        <p:nvSpPr>
          <p:cNvPr id="3" name="Content Placeholder 2"/>
          <p:cNvSpPr>
            <a:spLocks noGrp="1"/>
          </p:cNvSpPr>
          <p:nvPr>
            <p:ph idx="1"/>
          </p:nvPr>
        </p:nvSpPr>
        <p:spPr/>
        <p:txBody>
          <a:bodyPr/>
          <a:lstStyle/>
          <a:p>
            <a:r>
              <a:rPr lang="en-US" dirty="0"/>
              <a:t>It is even possible for Newton’s method to never converge no matter how close the initial guess is to the actual root; Other approximation techniques exist to handle such unusual cases, however, and are studied in classes like Numerical Analysis.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Newton's Method to Approximate a Root </a:t>
            </a:r>
          </a:p>
        </p:txBody>
      </p:sp>
      <p:sp>
        <p:nvSpPr>
          <p:cNvPr id="3" name="Content Placeholder 2"/>
          <p:cNvSpPr>
            <a:spLocks noGrp="1"/>
          </p:cNvSpPr>
          <p:nvPr>
            <p:ph idx="1"/>
          </p:nvPr>
        </p:nvSpPr>
        <p:spPr/>
        <p:txBody>
          <a:bodyPr/>
          <a:lstStyle/>
          <a:p>
            <a:r>
              <a:rPr lang="en-US" dirty="0"/>
              <a:t>Use Newton’s method to approximate         to five decimal places.</a:t>
            </a:r>
          </a:p>
          <a:p>
            <a:r>
              <a:rPr lang="en-US" b="1" dirty="0"/>
              <a:t>Solution</a:t>
            </a:r>
          </a:p>
          <a:p>
            <a:r>
              <a:rPr lang="en-US" dirty="0"/>
              <a:t>We are looking for the value of                in other words, a solution of the equation </a:t>
            </a:r>
            <a:r>
              <a:rPr lang="en-US" i="1" dirty="0"/>
              <a:t>x</a:t>
            </a:r>
            <a:r>
              <a:rPr lang="en-US" baseline="30000" dirty="0"/>
              <a:t>3</a:t>
            </a:r>
            <a:r>
              <a:rPr lang="en-US" dirty="0"/>
              <a:t> = 2. So if we define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x</a:t>
            </a:r>
            <a:r>
              <a:rPr lang="en-US" baseline="30000" dirty="0"/>
              <a:t>3</a:t>
            </a:r>
            <a:r>
              <a:rPr lang="en-US" dirty="0"/>
              <a:t> − 2, we see that we are seeking a root of the function </a:t>
            </a:r>
            <a:r>
              <a:rPr lang="en-US" i="1" dirty="0"/>
              <a:t>f</a:t>
            </a:r>
            <a:r>
              <a:rPr lang="en-US" dirty="0"/>
              <a:t>. Since </a:t>
            </a:r>
            <a:r>
              <a:rPr lang="en-US" i="1" dirty="0"/>
              <a:t>f ’</a:t>
            </a:r>
            <a:r>
              <a:rPr lang="en-US" dirty="0"/>
              <a:t>(</a:t>
            </a:r>
            <a:r>
              <a:rPr lang="en-US" i="1" dirty="0"/>
              <a:t>x</a:t>
            </a:r>
            <a:r>
              <a:rPr lang="en-US" dirty="0"/>
              <a:t>) = 3</a:t>
            </a:r>
            <a:r>
              <a:rPr lang="en-US" i="1" dirty="0"/>
              <a:t>x</a:t>
            </a:r>
            <a:r>
              <a:rPr lang="en-US" baseline="30000" dirty="0"/>
              <a:t>2</a:t>
            </a:r>
            <a:r>
              <a:rPr lang="en-US" dirty="0"/>
              <a:t>,</a:t>
            </a:r>
          </a:p>
        </p:txBody>
      </p:sp>
      <p:graphicFrame>
        <p:nvGraphicFramePr>
          <p:cNvPr id="34818" name="Object 2"/>
          <p:cNvGraphicFramePr>
            <a:graphicFrameLocks noChangeAspect="1"/>
          </p:cNvGraphicFramePr>
          <p:nvPr/>
        </p:nvGraphicFramePr>
        <p:xfrm>
          <a:off x="6159500" y="1264170"/>
          <a:ext cx="469900" cy="444500"/>
        </p:xfrm>
        <a:graphic>
          <a:graphicData uri="http://schemas.openxmlformats.org/presentationml/2006/ole">
            <mc:AlternateContent xmlns:mc="http://schemas.openxmlformats.org/markup-compatibility/2006">
              <mc:Choice xmlns:v="urn:schemas-microsoft-com:vml" Requires="v">
                <p:oleObj name="Equation" r:id="rId2" imgW="469800" imgH="444240" progId="Equation.DSMT4">
                  <p:embed/>
                </p:oleObj>
              </mc:Choice>
              <mc:Fallback>
                <p:oleObj name="Equation" r:id="rId2" imgW="4698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1264170"/>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5105400" y="2711677"/>
          <a:ext cx="1066800" cy="457200"/>
        </p:xfrm>
        <a:graphic>
          <a:graphicData uri="http://schemas.openxmlformats.org/presentationml/2006/ole">
            <mc:AlternateContent xmlns:mc="http://schemas.openxmlformats.org/markup-compatibility/2006">
              <mc:Choice xmlns:v="urn:schemas-microsoft-com:vml" Requires="v">
                <p:oleObj name="Equation" r:id="rId4" imgW="1066680" imgH="457200" progId="Equation.DSMT4">
                  <p:embed/>
                </p:oleObj>
              </mc:Choice>
              <mc:Fallback>
                <p:oleObj name="Equation" r:id="rId4" imgW="106668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711677"/>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1524000" y="4660900"/>
          <a:ext cx="2489200" cy="1016000"/>
        </p:xfrm>
        <a:graphic>
          <a:graphicData uri="http://schemas.openxmlformats.org/presentationml/2006/ole">
            <mc:AlternateContent xmlns:mc="http://schemas.openxmlformats.org/markup-compatibility/2006">
              <mc:Choice xmlns:v="urn:schemas-microsoft-com:vml" Requires="v">
                <p:oleObj name="Equation" r:id="rId6" imgW="2489040" imgH="1015920" progId="Equation.DSMT4">
                  <p:embed/>
                </p:oleObj>
              </mc:Choice>
              <mc:Fallback>
                <p:oleObj name="Equation" r:id="rId6" imgW="2489040" imgH="10159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660900"/>
                        <a:ext cx="2489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4129790" y="4682943"/>
          <a:ext cx="1803400" cy="965200"/>
        </p:xfrm>
        <a:graphic>
          <a:graphicData uri="http://schemas.openxmlformats.org/presentationml/2006/ole">
            <mc:AlternateContent xmlns:mc="http://schemas.openxmlformats.org/markup-compatibility/2006">
              <mc:Choice xmlns:v="urn:schemas-microsoft-com:vml" Requires="v">
                <p:oleObj name="Equation" r:id="rId8" imgW="1803240" imgH="965160" progId="Equation.DSMT4">
                  <p:embed/>
                </p:oleObj>
              </mc:Choice>
              <mc:Fallback>
                <p:oleObj name="Equation" r:id="rId8" imgW="1803240" imgH="965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9790" y="4682943"/>
                        <a:ext cx="1803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6053320" y="4586990"/>
          <a:ext cx="1689100" cy="1066800"/>
        </p:xfrm>
        <a:graphic>
          <a:graphicData uri="http://schemas.openxmlformats.org/presentationml/2006/ole">
            <mc:AlternateContent xmlns:mc="http://schemas.openxmlformats.org/markup-compatibility/2006">
              <mc:Choice xmlns:v="urn:schemas-microsoft-com:vml" Requires="v">
                <p:oleObj name="Equation" r:id="rId10" imgW="1688760" imgH="1066680" progId="Equation.DSMT4">
                  <p:embed/>
                </p:oleObj>
              </mc:Choice>
              <mc:Fallback>
                <p:oleObj name="Equation" r:id="rId10" imgW="1688760" imgH="1066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3320" y="4586990"/>
                        <a:ext cx="168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Newton's Method to Approximate a Root (cont.)</a:t>
            </a:r>
          </a:p>
        </p:txBody>
      </p:sp>
      <p:sp>
        <p:nvSpPr>
          <p:cNvPr id="3" name="Content Placeholder 2"/>
          <p:cNvSpPr>
            <a:spLocks noGrp="1"/>
          </p:cNvSpPr>
          <p:nvPr>
            <p:ph idx="1"/>
          </p:nvPr>
        </p:nvSpPr>
        <p:spPr/>
        <p:txBody>
          <a:bodyPr/>
          <a:lstStyle/>
          <a:p>
            <a:r>
              <a:rPr lang="en-US" dirty="0"/>
              <a:t>As a rule of thumb, we can feel comfortable with our approximation if we continue iterating Newton’s method until successive results agree to the number of decimal places we desire (more precise statements about convergence are studied in advanced classes). In our case, if we begin with a guess of </a:t>
            </a:r>
            <a:r>
              <a:rPr lang="en-US" i="1" dirty="0"/>
              <a:t>x</a:t>
            </a:r>
            <a:r>
              <a:rPr lang="en-US" baseline="-25000" dirty="0"/>
              <a:t>1</a:t>
            </a:r>
            <a:r>
              <a:rPr lang="en-US" dirty="0"/>
              <a:t> = 2 we can obtain </a:t>
            </a:r>
            <a:r>
              <a:rPr lang="en-US" i="1" dirty="0"/>
              <a:t>x</a:t>
            </a:r>
            <a:r>
              <a:rPr lang="en-US" baseline="-25000" dirty="0"/>
              <a:t>2</a:t>
            </a:r>
            <a:r>
              <a:rPr lang="en-US" dirty="0"/>
              <a:t> as follows.</a:t>
            </a:r>
          </a:p>
        </p:txBody>
      </p:sp>
      <p:graphicFrame>
        <p:nvGraphicFramePr>
          <p:cNvPr id="35842" name="Object 2"/>
          <p:cNvGraphicFramePr>
            <a:graphicFrameLocks noChangeAspect="1"/>
          </p:cNvGraphicFramePr>
          <p:nvPr/>
        </p:nvGraphicFramePr>
        <p:xfrm>
          <a:off x="2133600" y="4419600"/>
          <a:ext cx="1955800" cy="1066800"/>
        </p:xfrm>
        <a:graphic>
          <a:graphicData uri="http://schemas.openxmlformats.org/presentationml/2006/ole">
            <mc:AlternateContent xmlns:mc="http://schemas.openxmlformats.org/markup-compatibility/2006">
              <mc:Choice xmlns:v="urn:schemas-microsoft-com:vml" Requires="v">
                <p:oleObj name="Equation" r:id="rId2" imgW="1955520" imgH="1066680" progId="Equation.DSMT4">
                  <p:embed/>
                </p:oleObj>
              </mc:Choice>
              <mc:Fallback>
                <p:oleObj name="Equation" r:id="rId2" imgW="1955520" imgH="1066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19600"/>
                        <a:ext cx="195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4252210" y="4431598"/>
          <a:ext cx="1562100" cy="977900"/>
        </p:xfrm>
        <a:graphic>
          <a:graphicData uri="http://schemas.openxmlformats.org/presentationml/2006/ole">
            <mc:AlternateContent xmlns:mc="http://schemas.openxmlformats.org/markup-compatibility/2006">
              <mc:Choice xmlns:v="urn:schemas-microsoft-com:vml" Requires="v">
                <p:oleObj name="Equation" r:id="rId4" imgW="1562040" imgH="977760" progId="Equation.DSMT4">
                  <p:embed/>
                </p:oleObj>
              </mc:Choice>
              <mc:Fallback>
                <p:oleObj name="Equation" r:id="rId4" imgW="1562040" imgH="977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210" y="4431598"/>
                        <a:ext cx="1562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5920490" y="4858270"/>
          <a:ext cx="723900" cy="292100"/>
        </p:xfrm>
        <a:graphic>
          <a:graphicData uri="http://schemas.openxmlformats.org/presentationml/2006/ole">
            <mc:AlternateContent xmlns:mc="http://schemas.openxmlformats.org/markup-compatibility/2006">
              <mc:Choice xmlns:v="urn:schemas-microsoft-com:vml" Requires="v">
                <p:oleObj name="Equation" r:id="rId6" imgW="723600" imgH="291960" progId="Equation.DSMT4">
                  <p:embed/>
                </p:oleObj>
              </mc:Choice>
              <mc:Fallback>
                <p:oleObj name="Equation" r:id="rId6" imgW="72360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490" y="4858270"/>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Newton's Method to Approximate a Root (cont.)</a:t>
            </a:r>
          </a:p>
        </p:txBody>
      </p:sp>
      <p:sp>
        <p:nvSpPr>
          <p:cNvPr id="3" name="Content Placeholder 2"/>
          <p:cNvSpPr>
            <a:spLocks noGrp="1"/>
          </p:cNvSpPr>
          <p:nvPr>
            <p:ph idx="1"/>
          </p:nvPr>
        </p:nvSpPr>
        <p:spPr/>
        <p:txBody>
          <a:bodyPr/>
          <a:lstStyle/>
          <a:p>
            <a:r>
              <a:rPr lang="en-US" dirty="0"/>
              <a:t>In a similar way, we obtain the subsequent approximations, truncating our results to six decimal places.</a:t>
            </a:r>
          </a:p>
          <a:p>
            <a:endParaRPr lang="en-US" dirty="0"/>
          </a:p>
          <a:p>
            <a:endParaRPr lang="en-US" dirty="0"/>
          </a:p>
          <a:p>
            <a:endParaRPr lang="en-US" dirty="0"/>
          </a:p>
          <a:p>
            <a:r>
              <a:rPr lang="en-US" dirty="0"/>
              <a:t>So to five decimal places, our approximation is </a:t>
            </a:r>
          </a:p>
        </p:txBody>
      </p:sp>
      <p:graphicFrame>
        <p:nvGraphicFramePr>
          <p:cNvPr id="36866" name="Object 2"/>
          <p:cNvGraphicFramePr>
            <a:graphicFrameLocks noChangeAspect="1"/>
          </p:cNvGraphicFramePr>
          <p:nvPr/>
        </p:nvGraphicFramePr>
        <p:xfrm>
          <a:off x="1295400" y="2857500"/>
          <a:ext cx="825500" cy="431800"/>
        </p:xfrm>
        <a:graphic>
          <a:graphicData uri="http://schemas.openxmlformats.org/presentationml/2006/ole">
            <mc:AlternateContent xmlns:mc="http://schemas.openxmlformats.org/markup-compatibility/2006">
              <mc:Choice xmlns:v="urn:schemas-microsoft-com:vml" Requires="v">
                <p:oleObj name="Equation" r:id="rId2" imgW="825480" imgH="431640" progId="Equation.DSMT4">
                  <p:embed/>
                </p:oleObj>
              </mc:Choice>
              <mc:Fallback>
                <p:oleObj name="Equation" r:id="rId2" imgW="8254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57500"/>
                        <a:ext cx="82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3505200" y="2857500"/>
          <a:ext cx="1092200" cy="431800"/>
        </p:xfrm>
        <a:graphic>
          <a:graphicData uri="http://schemas.openxmlformats.org/presentationml/2006/ole">
            <mc:AlternateContent xmlns:mc="http://schemas.openxmlformats.org/markup-compatibility/2006">
              <mc:Choice xmlns:v="urn:schemas-microsoft-com:vml" Requires="v">
                <p:oleObj name="Equation" r:id="rId4" imgW="1091880" imgH="431640" progId="Equation.DSMT4">
                  <p:embed/>
                </p:oleObj>
              </mc:Choice>
              <mc:Fallback>
                <p:oleObj name="Equation" r:id="rId4" imgW="10918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5750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5854700" y="2857500"/>
          <a:ext cx="1993900" cy="431800"/>
        </p:xfrm>
        <a:graphic>
          <a:graphicData uri="http://schemas.openxmlformats.org/presentationml/2006/ole">
            <mc:AlternateContent xmlns:mc="http://schemas.openxmlformats.org/markup-compatibility/2006">
              <mc:Choice xmlns:v="urn:schemas-microsoft-com:vml" Requires="v">
                <p:oleObj name="Equation" r:id="rId6" imgW="1993680" imgH="431640" progId="Equation.DSMT4">
                  <p:embed/>
                </p:oleObj>
              </mc:Choice>
              <mc:Fallback>
                <p:oleObj name="Equation" r:id="rId6" imgW="199368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700" y="2857500"/>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1295400" y="3467100"/>
          <a:ext cx="1993900" cy="431800"/>
        </p:xfrm>
        <a:graphic>
          <a:graphicData uri="http://schemas.openxmlformats.org/presentationml/2006/ole">
            <mc:AlternateContent xmlns:mc="http://schemas.openxmlformats.org/markup-compatibility/2006">
              <mc:Choice xmlns:v="urn:schemas-microsoft-com:vml" Requires="v">
                <p:oleObj name="Equation" r:id="rId8" imgW="1993680" imgH="431640" progId="Equation.DSMT4">
                  <p:embed/>
                </p:oleObj>
              </mc:Choice>
              <mc:Fallback>
                <p:oleObj name="Equation" r:id="rId8" imgW="199368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67100"/>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3505200" y="3467100"/>
          <a:ext cx="1981200" cy="431800"/>
        </p:xfrm>
        <a:graphic>
          <a:graphicData uri="http://schemas.openxmlformats.org/presentationml/2006/ole">
            <mc:AlternateContent xmlns:mc="http://schemas.openxmlformats.org/markup-compatibility/2006">
              <mc:Choice xmlns:v="urn:schemas-microsoft-com:vml" Requires="v">
                <p:oleObj name="Equation" r:id="rId10" imgW="1981080" imgH="431640" progId="Equation.DSMT4">
                  <p:embed/>
                </p:oleObj>
              </mc:Choice>
              <mc:Fallback>
                <p:oleObj name="Equation" r:id="rId10" imgW="198108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3467100"/>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5854700" y="3467100"/>
          <a:ext cx="1981200" cy="431800"/>
        </p:xfrm>
        <a:graphic>
          <a:graphicData uri="http://schemas.openxmlformats.org/presentationml/2006/ole">
            <mc:AlternateContent xmlns:mc="http://schemas.openxmlformats.org/markup-compatibility/2006">
              <mc:Choice xmlns:v="urn:schemas-microsoft-com:vml" Requires="v">
                <p:oleObj name="Equation" r:id="rId12" imgW="1981080" imgH="431640" progId="Equation.DSMT4">
                  <p:embed/>
                </p:oleObj>
              </mc:Choice>
              <mc:Fallback>
                <p:oleObj name="Equation" r:id="rId12" imgW="1981080" imgH="431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54700" y="3467100"/>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548640" y="4648200"/>
          <a:ext cx="2019300" cy="444500"/>
        </p:xfrm>
        <a:graphic>
          <a:graphicData uri="http://schemas.openxmlformats.org/presentationml/2006/ole">
            <mc:AlternateContent xmlns:mc="http://schemas.openxmlformats.org/markup-compatibility/2006">
              <mc:Choice xmlns:v="urn:schemas-microsoft-com:vml" Requires="v">
                <p:oleObj name="Equation" r:id="rId14" imgW="2019240" imgH="444240" progId="Equation.DSMT4">
                  <p:embed/>
                </p:oleObj>
              </mc:Choice>
              <mc:Fallback>
                <p:oleObj name="Equation" r:id="rId14" imgW="2019240" imgH="4442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 y="4648200"/>
                        <a:ext cx="201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Newton's Method to Approximate a Root </a:t>
            </a:r>
          </a:p>
        </p:txBody>
      </p:sp>
      <p:sp>
        <p:nvSpPr>
          <p:cNvPr id="3" name="Content Placeholder 2"/>
          <p:cNvSpPr>
            <a:spLocks noGrp="1"/>
          </p:cNvSpPr>
          <p:nvPr>
            <p:ph idx="1"/>
          </p:nvPr>
        </p:nvSpPr>
        <p:spPr/>
        <p:txBody>
          <a:bodyPr/>
          <a:lstStyle/>
          <a:p>
            <a:r>
              <a:rPr lang="en-US" dirty="0"/>
              <a:t>Use Newton’s method to approximate the largest negative root of                               to five decimal places.</a:t>
            </a:r>
          </a:p>
          <a:p>
            <a:r>
              <a:rPr lang="en-US" b="1" dirty="0"/>
              <a:t>Solution</a:t>
            </a:r>
          </a:p>
        </p:txBody>
      </p:sp>
      <p:graphicFrame>
        <p:nvGraphicFramePr>
          <p:cNvPr id="37890" name="Object 2"/>
          <p:cNvGraphicFramePr>
            <a:graphicFrameLocks noChangeAspect="1"/>
          </p:cNvGraphicFramePr>
          <p:nvPr/>
        </p:nvGraphicFramePr>
        <p:xfrm>
          <a:off x="2971800" y="1736360"/>
          <a:ext cx="2273300" cy="482600"/>
        </p:xfrm>
        <a:graphic>
          <a:graphicData uri="http://schemas.openxmlformats.org/presentationml/2006/ole">
            <mc:AlternateContent xmlns:mc="http://schemas.openxmlformats.org/markup-compatibility/2006">
              <mc:Choice xmlns:v="urn:schemas-microsoft-com:vml" Requires="v">
                <p:oleObj name="Equation" r:id="rId2" imgW="2273040" imgH="482400" progId="Equation.DSMT4">
                  <p:embed/>
                </p:oleObj>
              </mc:Choice>
              <mc:Fallback>
                <p:oleObj name="Equation" r:id="rId2" imgW="22730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36360"/>
                        <a:ext cx="227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2729753"/>
            <a:ext cx="4297680" cy="3194721"/>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Solving the equation </a:t>
            </a:r>
          </a:p>
          <a:p>
            <a:pPr marL="0" marR="0" lvl="0" indent="0" algn="l" defTabSz="914400" rtl="0" eaLnBrk="1" fontAlgn="auto" latinLnBrk="0" hangingPunct="1">
              <a:lnSpc>
                <a:spcPct val="100000"/>
              </a:lnSpc>
              <a:spcAft>
                <a:spcPts val="0"/>
              </a:spcAft>
              <a:buClrTx/>
              <a:buSzTx/>
              <a:buFontTx/>
              <a:buNone/>
              <a:tabLst/>
              <a:defRPr/>
            </a:pPr>
            <a:r>
              <a:rPr kumimoji="0" lang="en-US" sz="2800" b="0" i="1" u="none" strike="noStrike" kern="1200" cap="none" spc="0" normalizeH="0" baseline="0" noProof="0" dirty="0">
                <a:ln>
                  <a:noFill/>
                </a:ln>
                <a:solidFill>
                  <a:srgbClr val="366092"/>
                </a:solidFill>
                <a:effectLst/>
                <a:uLnTx/>
                <a:uFillTx/>
                <a:latin typeface="+mn-lt"/>
                <a:ea typeface="+mn-ea"/>
                <a:cs typeface="+mn-cs"/>
              </a:rPr>
              <a:t>e</a:t>
            </a:r>
            <a:r>
              <a:rPr kumimoji="0" lang="en-US" sz="2800" b="0" i="1" u="none" strike="noStrike" kern="1200" cap="none" spc="0" normalizeH="0" baseline="3000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sin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0 is definitely not trivial, and a sketch of the graph (or at least a mental image of it) is immensely useful (see</a:t>
            </a:r>
            <a:r>
              <a:rPr kumimoji="0" lang="en-US" sz="2800" b="0" i="0" u="none" strike="noStrike" kern="1200" cap="none" spc="0" normalizeH="0" noProof="0" dirty="0">
                <a:ln>
                  <a:noFill/>
                </a:ln>
                <a:solidFill>
                  <a:srgbClr val="366092"/>
                </a:solidFill>
                <a:effectLst/>
                <a:uLnTx/>
                <a:uFillTx/>
                <a:latin typeface="+mn-lt"/>
                <a:ea typeface="+mn-ea"/>
                <a:cs typeface="+mn-cs"/>
              </a:rPr>
              <a:t> Figure 9)</a:t>
            </a:r>
            <a:r>
              <a:rPr kumimoji="0" lang="en-US" sz="2800" b="0" i="0" u="none" strike="noStrike" kern="1200" cap="none" spc="0" normalizeH="0" baseline="0" noProof="0" dirty="0">
                <a:ln>
                  <a:noFill/>
                </a:ln>
                <a:solidFill>
                  <a:srgbClr val="36609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9" name="Group 8"/>
          <p:cNvGrpSpPr/>
          <p:nvPr/>
        </p:nvGrpSpPr>
        <p:grpSpPr>
          <a:xfrm>
            <a:off x="4775798" y="2182906"/>
            <a:ext cx="4000649" cy="3866029"/>
            <a:chOff x="4775798" y="2182906"/>
            <a:chExt cx="4000649" cy="3866029"/>
          </a:xfrm>
        </p:grpSpPr>
        <p:pic>
          <p:nvPicPr>
            <p:cNvPr id="6"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b="20000"/>
            <a:stretch>
              <a:fillRect/>
            </a:stretch>
          </p:blipFill>
          <p:spPr bwMode="auto">
            <a:xfrm>
              <a:off x="4775798" y="2182906"/>
              <a:ext cx="3749040" cy="3508778"/>
            </a:xfrm>
            <a:prstGeom prst="rect">
              <a:avLst/>
            </a:prstGeom>
            <a:noFill/>
            <a:ln w="9525">
              <a:noFill/>
              <a:miter lim="800000"/>
              <a:headEnd/>
              <a:tailEnd/>
            </a:ln>
          </p:spPr>
        </p:pic>
        <p:graphicFrame>
          <p:nvGraphicFramePr>
            <p:cNvPr id="37891" name="Object 3"/>
            <p:cNvGraphicFramePr>
              <a:graphicFrameLocks noChangeAspect="1"/>
            </p:cNvGraphicFramePr>
            <p:nvPr/>
          </p:nvGraphicFramePr>
          <p:xfrm>
            <a:off x="5296647" y="5553635"/>
            <a:ext cx="3479800" cy="495300"/>
          </p:xfrm>
          <a:graphic>
            <a:graphicData uri="http://schemas.openxmlformats.org/presentationml/2006/ole">
              <mc:AlternateContent xmlns:mc="http://schemas.openxmlformats.org/markup-compatibility/2006">
                <mc:Choice xmlns:v="urn:schemas-microsoft-com:vml" Requires="v">
                  <p:oleObj name="Equation" r:id="rId5" imgW="3479760" imgH="495000" progId="Equation.DSMT4">
                    <p:embed/>
                  </p:oleObj>
                </mc:Choice>
                <mc:Fallback>
                  <p:oleObj name="Equation" r:id="rId5" imgW="34797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647" y="5553635"/>
                          <a:ext cx="3479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Newton's Method to Approximate a Root (cont.)</a:t>
            </a:r>
          </a:p>
        </p:txBody>
      </p:sp>
      <p:sp>
        <p:nvSpPr>
          <p:cNvPr id="3" name="Content Placeholder 2"/>
          <p:cNvSpPr>
            <a:spLocks noGrp="1"/>
          </p:cNvSpPr>
          <p:nvPr>
            <p:ph idx="1"/>
          </p:nvPr>
        </p:nvSpPr>
        <p:spPr>
          <a:xfrm>
            <a:off x="457200" y="1280160"/>
            <a:ext cx="8229600" cy="2246769"/>
          </a:xfrm>
        </p:spPr>
        <p:txBody>
          <a:bodyPr>
            <a:spAutoFit/>
          </a:bodyPr>
          <a:lstStyle/>
          <a:p>
            <a:pPr>
              <a:spcBef>
                <a:spcPts val="0"/>
              </a:spcBef>
            </a:pPr>
            <a:r>
              <a:rPr lang="en-US" dirty="0"/>
              <a:t>Since sin </a:t>
            </a:r>
            <a:r>
              <a:rPr lang="en-US" i="1" dirty="0"/>
              <a:t>x</a:t>
            </a:r>
            <a:r>
              <a:rPr lang="en-US" dirty="0"/>
              <a:t> oscillates between </a:t>
            </a:r>
            <a:r>
              <a:rPr lang="en-US" dirty="0">
                <a:latin typeface="Symbol" pitchFamily="18" charset="2"/>
              </a:rPr>
              <a:t>-</a:t>
            </a:r>
            <a:r>
              <a:rPr lang="en-US" dirty="0"/>
              <a:t>1 and 1 over all of </a:t>
            </a:r>
            <a:r>
              <a:rPr lang="en-US" dirty="0">
                <a:latin typeface="Cambria Math" panose="02040503050406030204" pitchFamily="18" charset="0"/>
                <a:ea typeface="Cambria Math" panose="02040503050406030204" pitchFamily="18" charset="0"/>
              </a:rPr>
              <a:t>ℝ</a:t>
            </a:r>
            <a:r>
              <a:rPr lang="en-US" dirty="0"/>
              <a:t>, while </a:t>
            </a:r>
            <a:r>
              <a:rPr lang="en-US" i="1" dirty="0"/>
              <a:t>e</a:t>
            </a:r>
            <a:r>
              <a:rPr lang="en-US" i="1" baseline="30000" dirty="0"/>
              <a:t>x</a:t>
            </a:r>
            <a:r>
              <a:rPr lang="en-US" dirty="0"/>
              <a:t> gets very large for positive </a:t>
            </a:r>
            <a:r>
              <a:rPr lang="en-US" i="1" dirty="0"/>
              <a:t>x</a:t>
            </a:r>
            <a:r>
              <a:rPr lang="en-US" dirty="0"/>
              <a:t> and quickly approaches 0 for negative </a:t>
            </a:r>
            <a:r>
              <a:rPr lang="en-US" i="1" dirty="0"/>
              <a:t>x</a:t>
            </a:r>
            <a:r>
              <a:rPr lang="en-US" dirty="0"/>
              <a:t>, we should expect </a:t>
            </a:r>
            <a:r>
              <a:rPr lang="en-US" i="1" dirty="0"/>
              <a:t>e</a:t>
            </a:r>
            <a:r>
              <a:rPr lang="en-US" i="1" baseline="30000" dirty="0"/>
              <a:t>x</a:t>
            </a:r>
            <a:r>
              <a:rPr lang="en-US" dirty="0"/>
              <a:t> to dominate to the right of 0 and sin </a:t>
            </a:r>
            <a:r>
              <a:rPr lang="en-US" i="1" dirty="0"/>
              <a:t>x</a:t>
            </a:r>
            <a:r>
              <a:rPr lang="en-US" dirty="0"/>
              <a:t> to dominate to the left. The graph supports this expectation.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Curve-Sketching Strategy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pPr marL="1258888" indent="-1258888"/>
            <a:r>
              <a:rPr lang="en-US" dirty="0">
                <a:solidFill>
                  <a:srgbClr val="000000"/>
                </a:solidFill>
              </a:rPr>
              <a:t>	Compare the values of the relative extrema to locate </a:t>
            </a:r>
            <a:r>
              <a:rPr lang="en-US" dirty="0">
                <a:solidFill>
                  <a:schemeClr val="tx1"/>
                </a:solidFill>
              </a:rPr>
              <a:t>the </a:t>
            </a:r>
            <a:r>
              <a:rPr lang="en-US" b="1" dirty="0">
                <a:solidFill>
                  <a:schemeClr val="tx1"/>
                </a:solidFill>
              </a:rPr>
              <a:t>absolute extrema</a:t>
            </a:r>
            <a:r>
              <a:rPr lang="en-US" dirty="0">
                <a:solidFill>
                  <a:schemeClr val="tx1"/>
                </a:solidFill>
              </a:rPr>
              <a:t>. The actual </a:t>
            </a:r>
            <a:r>
              <a:rPr lang="en-US" b="1" dirty="0">
                <a:solidFill>
                  <a:schemeClr val="tx1"/>
                </a:solidFill>
              </a:rPr>
              <a:t>inflection points</a:t>
            </a:r>
            <a:r>
              <a:rPr lang="en-US" dirty="0">
                <a:solidFill>
                  <a:schemeClr val="tx1"/>
                </a:solidFill>
              </a:rPr>
              <a:t> are points where </a:t>
            </a:r>
            <a:r>
              <a:rPr lang="en-US" i="1" dirty="0">
                <a:solidFill>
                  <a:schemeClr val="tx1"/>
                </a:solidFill>
              </a:rPr>
              <a:t>f</a:t>
            </a:r>
            <a:r>
              <a:rPr lang="en-US" dirty="0">
                <a:solidFill>
                  <a:schemeClr val="tx1"/>
                </a:solidFill>
              </a:rPr>
              <a:t> is continuous and where </a:t>
            </a:r>
            <a:r>
              <a:rPr lang="en-US" dirty="0">
                <a:solidFill>
                  <a:srgbClr val="000000"/>
                </a:solidFill>
              </a:rPr>
              <a:t>the concavity of the graph changes.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Newton's Method to Approximate a Root (cont.)</a:t>
            </a:r>
          </a:p>
        </p:txBody>
      </p:sp>
      <p:sp>
        <p:nvSpPr>
          <p:cNvPr id="3" name="Content Placeholder 2"/>
          <p:cNvSpPr>
            <a:spLocks noGrp="1"/>
          </p:cNvSpPr>
          <p:nvPr>
            <p:ph idx="1"/>
          </p:nvPr>
        </p:nvSpPr>
        <p:spPr>
          <a:xfrm>
            <a:off x="457200" y="1280160"/>
            <a:ext cx="8229600" cy="523220"/>
          </a:xfrm>
        </p:spPr>
        <p:txBody>
          <a:bodyPr>
            <a:spAutoFit/>
          </a:bodyPr>
          <a:lstStyle/>
          <a:p>
            <a:pPr>
              <a:spcBef>
                <a:spcPts val="0"/>
              </a:spcBef>
            </a:pPr>
            <a:r>
              <a:rPr lang="en-US" dirty="0"/>
              <a:t>The largest negative root of </a:t>
            </a:r>
            <a:r>
              <a:rPr lang="en-US" i="1" dirty="0"/>
              <a:t>f</a:t>
            </a:r>
            <a:r>
              <a:rPr lang="en-US" dirty="0"/>
              <a:t> lies somewhere to the </a:t>
            </a:r>
          </a:p>
        </p:txBody>
      </p:sp>
      <p:graphicFrame>
        <p:nvGraphicFramePr>
          <p:cNvPr id="39939" name="Object 2"/>
          <p:cNvGraphicFramePr>
            <a:graphicFrameLocks noChangeAspect="1"/>
          </p:cNvGraphicFramePr>
          <p:nvPr/>
        </p:nvGraphicFramePr>
        <p:xfrm>
          <a:off x="1447800" y="5042848"/>
          <a:ext cx="3162300" cy="977900"/>
        </p:xfrm>
        <a:graphic>
          <a:graphicData uri="http://schemas.openxmlformats.org/presentationml/2006/ole">
            <mc:AlternateContent xmlns:mc="http://schemas.openxmlformats.org/markup-compatibility/2006">
              <mc:Choice xmlns:v="urn:schemas-microsoft-com:vml" Requires="v">
                <p:oleObj name="Equation" r:id="rId2" imgW="3162240" imgH="977760" progId="Equation.DSMT4">
                  <p:embed/>
                </p:oleObj>
              </mc:Choice>
              <mc:Fallback>
                <p:oleObj name="Equation" r:id="rId2" imgW="3162240" imgH="9777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042848"/>
                        <a:ext cx="3162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2"/>
          <p:cNvSpPr txBox="1">
            <a:spLocks/>
          </p:cNvSpPr>
          <p:nvPr/>
        </p:nvSpPr>
        <p:spPr>
          <a:xfrm>
            <a:off x="457200" y="1725505"/>
            <a:ext cx="5120640" cy="3539430"/>
          </a:xfrm>
          <a:prstGeom prst="rect">
            <a:avLst/>
          </a:prstGeom>
        </p:spPr>
        <p:txBody>
          <a:bodyPr>
            <a:spAutoFit/>
          </a:bodyPr>
          <a:lstStyle/>
          <a:p>
            <a:pPr lvl="0">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right of </a:t>
            </a:r>
            <a:r>
              <a:rPr kumimoji="0" lang="en-US" sz="2800" b="0" i="0" u="none" strike="noStrike" kern="1200" cap="none" spc="0" normalizeH="0" baseline="0" noProof="0" dirty="0">
                <a:ln>
                  <a:noFill/>
                </a:ln>
                <a:solidFill>
                  <a:srgbClr val="366092"/>
                </a:solidFill>
                <a:effectLst/>
                <a:uLnTx/>
                <a:uFillTx/>
                <a:latin typeface="Symbol" pitchFamily="18" charset="2"/>
                <a:ea typeface="+mn-ea"/>
                <a:cs typeface="+mn-cs"/>
              </a:rPr>
              <a:t>-</a:t>
            </a:r>
            <a:r>
              <a:rPr lang="el-GR" sz="2800" i="1" dirty="0">
                <a:latin typeface="Cambria Math" panose="02040503050406030204" pitchFamily="18" charset="0"/>
                <a:ea typeface="Cambria Math" panose="02040503050406030204" pitchFamily="18" charset="0"/>
              </a:rPr>
              <a:t> </a:t>
            </a:r>
            <a:r>
              <a:rPr lang="el-GR" sz="2800" i="1" dirty="0">
                <a:solidFill>
                  <a:srgbClr val="366092"/>
                </a:solidFill>
                <a:latin typeface="Cambria Math" panose="02040503050406030204" pitchFamily="18" charset="0"/>
                <a:ea typeface="Cambria Math" panose="02040503050406030204" pitchFamily="18" charset="0"/>
              </a:rPr>
              <a:t>π</a:t>
            </a:r>
            <a:r>
              <a:rPr kumimoji="0" lang="en-US" sz="2800" b="0" i="0" u="none" strike="noStrike" kern="1200" cap="none" spc="0" normalizeH="0" baseline="0" noProof="0" dirty="0">
                <a:ln>
                  <a:noFill/>
                </a:ln>
                <a:solidFill>
                  <a:srgbClr val="366092"/>
                </a:solidFill>
                <a:effectLst/>
                <a:uLnTx/>
                <a:uFillTx/>
                <a:latin typeface="+mn-lt"/>
                <a:ea typeface="+mn-ea"/>
                <a:cs typeface="+mn-cs"/>
              </a:rPr>
              <a:t>/2, as the close‑up in Figure 10 indicates. An initial guess of 0 would work well to begin Newton’s method, but for illustrative purposes we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25000" noProof="0" dirty="0">
                <a:ln>
                  <a:noFill/>
                </a:ln>
                <a:solidFill>
                  <a:srgbClr val="366092"/>
                </a:solidFill>
                <a:effectLst/>
                <a:uLnTx/>
                <a:uFillTx/>
                <a:latin typeface="+mn-lt"/>
                <a:ea typeface="+mn-ea"/>
                <a:cs typeface="+mn-cs"/>
              </a:rPr>
              <a:t>1</a:t>
            </a:r>
            <a:r>
              <a:rPr kumimoji="0" lang="en-US" sz="2800" b="0" i="0" u="none" strike="noStrike" kern="1200" cap="none" spc="0" normalizeH="0" baseline="0" noProof="0" dirty="0">
                <a:ln>
                  <a:noFill/>
                </a:ln>
                <a:solidFill>
                  <a:srgbClr val="366092"/>
                </a:solidFill>
                <a:effectLst/>
                <a:uLnTx/>
                <a:uFillTx/>
                <a:latin typeface="+mn-lt"/>
                <a:ea typeface="+mn-ea"/>
                <a:cs typeface="+mn-cs"/>
              </a:rPr>
              <a:t> = </a:t>
            </a:r>
            <a:r>
              <a:rPr kumimoji="0" lang="en-US" sz="2800" b="0" i="0" u="none" strike="noStrike" kern="1200" cap="none" spc="0" normalizeH="0" baseline="0" noProof="0" dirty="0">
                <a:ln>
                  <a:noFill/>
                </a:ln>
                <a:solidFill>
                  <a:srgbClr val="366092"/>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1.25. Applying Newton’s method, we obtain the following formula for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1" u="none" strike="noStrike" kern="1200" cap="none" spc="0" normalizeH="0" baseline="-25000" noProof="0" dirty="0">
                <a:ln>
                  <a:noFill/>
                </a:ln>
                <a:solidFill>
                  <a:srgbClr val="366092"/>
                </a:solidFill>
                <a:effectLst/>
                <a:uLnTx/>
                <a:uFillTx/>
                <a:latin typeface="+mn-lt"/>
                <a:ea typeface="+mn-ea"/>
                <a:cs typeface="+mn-cs"/>
              </a:rPr>
              <a:t>n</a:t>
            </a:r>
            <a:r>
              <a:rPr kumimoji="0" lang="en-US" sz="2800" b="0" i="0" u="none" strike="noStrike" kern="1200" cap="none" spc="0" normalizeH="0" baseline="-25000" noProof="0" dirty="0">
                <a:ln>
                  <a:noFill/>
                </a:ln>
                <a:solidFill>
                  <a:srgbClr val="366092"/>
                </a:solidFill>
                <a:effectLst/>
                <a:uLnTx/>
                <a:uFillTx/>
                <a:latin typeface="+mn-lt"/>
                <a:ea typeface="+mn-ea"/>
                <a:cs typeface="+mn-cs"/>
              </a:rPr>
              <a:t> + 1</a:t>
            </a:r>
            <a:r>
              <a:rPr kumimoji="0" lang="en-US" sz="2800" b="0" i="0" u="none" strike="noStrike" kern="1200" cap="none" spc="0" normalizeH="0" baseline="0" noProof="0" dirty="0">
                <a:ln>
                  <a:noFill/>
                </a:ln>
                <a:solidFill>
                  <a:srgbClr val="366092"/>
                </a:solidFill>
                <a:effectLst/>
                <a:uLnTx/>
                <a:uFillTx/>
                <a:latin typeface="+mn-lt"/>
                <a:ea typeface="+mn-ea"/>
                <a:cs typeface="+mn-cs"/>
              </a:rPr>
              <a:t>.</a:t>
            </a:r>
          </a:p>
        </p:txBody>
      </p:sp>
      <p:grpSp>
        <p:nvGrpSpPr>
          <p:cNvPr id="10" name="Group 9"/>
          <p:cNvGrpSpPr/>
          <p:nvPr/>
        </p:nvGrpSpPr>
        <p:grpSpPr>
          <a:xfrm>
            <a:off x="5381727" y="1752600"/>
            <a:ext cx="3533673" cy="4261798"/>
            <a:chOff x="5334000" y="1752600"/>
            <a:chExt cx="3533673" cy="4261798"/>
          </a:xfrm>
        </p:grpSpPr>
        <p:pic>
          <p:nvPicPr>
            <p:cNvPr id="5" name="Picture 2"/>
            <p:cNvPicPr>
              <a:picLocks noChangeAspect="1" noChangeArrowheads="1"/>
            </p:cNvPicPr>
            <p:nvPr/>
          </p:nvPicPr>
          <p:blipFill>
            <a:blip r:embed="rId4" cstate="print">
              <a:clrChange>
                <a:clrFrom>
                  <a:srgbClr val="FFFFFF"/>
                </a:clrFrom>
                <a:clrTo>
                  <a:srgbClr val="FFFFFF">
                    <a:alpha val="0"/>
                  </a:srgbClr>
                </a:clrTo>
              </a:clrChange>
              <a:lum bright="-10000"/>
            </a:blip>
            <a:srcRect b="25000"/>
            <a:stretch>
              <a:fillRect/>
            </a:stretch>
          </p:blipFill>
          <p:spPr bwMode="auto">
            <a:xfrm>
              <a:off x="5334000" y="1752600"/>
              <a:ext cx="3533673" cy="3429000"/>
            </a:xfrm>
            <a:prstGeom prst="rect">
              <a:avLst/>
            </a:prstGeom>
            <a:noFill/>
            <a:ln w="9525">
              <a:noFill/>
              <a:miter lim="800000"/>
              <a:headEnd/>
              <a:tailEnd/>
            </a:ln>
          </p:spPr>
        </p:pic>
        <p:graphicFrame>
          <p:nvGraphicFramePr>
            <p:cNvPr id="39940" name="Object 4"/>
            <p:cNvGraphicFramePr>
              <a:graphicFrameLocks noChangeAspect="1"/>
            </p:cNvGraphicFramePr>
            <p:nvPr/>
          </p:nvGraphicFramePr>
          <p:xfrm>
            <a:off x="5499100" y="5163498"/>
            <a:ext cx="3340100" cy="850900"/>
          </p:xfrm>
          <a:graphic>
            <a:graphicData uri="http://schemas.openxmlformats.org/presentationml/2006/ole">
              <mc:AlternateContent xmlns:mc="http://schemas.openxmlformats.org/markup-compatibility/2006">
                <mc:Choice xmlns:v="urn:schemas-microsoft-com:vml" Requires="v">
                  <p:oleObj name="Equation" r:id="rId5" imgW="3340080" imgH="850680" progId="Equation.DSMT4">
                    <p:embed/>
                  </p:oleObj>
                </mc:Choice>
                <mc:Fallback>
                  <p:oleObj name="Equation" r:id="rId5" imgW="3340080" imgH="850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5163498"/>
                          <a:ext cx="3340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7: Using Newton's Method to Approximate a Root (</a:t>
            </a:r>
            <a:r>
              <a:rPr lang="en-US" dirty="0"/>
              <a:t>cont.)</a:t>
            </a:r>
          </a:p>
        </p:txBody>
      </p:sp>
      <p:sp>
        <p:nvSpPr>
          <p:cNvPr id="3" name="Content Placeholder 2"/>
          <p:cNvSpPr>
            <a:spLocks noGrp="1"/>
          </p:cNvSpPr>
          <p:nvPr>
            <p:ph idx="1"/>
          </p:nvPr>
        </p:nvSpPr>
        <p:spPr/>
        <p:txBody>
          <a:bodyPr/>
          <a:lstStyle/>
          <a:p>
            <a:r>
              <a:rPr lang="en-US" dirty="0"/>
              <a:t>The first few approximations are as follows.</a:t>
            </a:r>
          </a:p>
          <a:p>
            <a:endParaRPr lang="en-US" dirty="0"/>
          </a:p>
          <a:p>
            <a:endParaRPr lang="en-US" dirty="0"/>
          </a:p>
          <a:p>
            <a:endParaRPr lang="en-US" dirty="0"/>
          </a:p>
          <a:p>
            <a:endParaRPr lang="en-US" dirty="0"/>
          </a:p>
          <a:p>
            <a:r>
              <a:rPr lang="en-US" dirty="0"/>
              <a:t>Since </a:t>
            </a:r>
            <a:r>
              <a:rPr lang="en-US" i="1" dirty="0"/>
              <a:t>x</a:t>
            </a:r>
            <a:r>
              <a:rPr lang="en-US" baseline="-25000" dirty="0"/>
              <a:t>5</a:t>
            </a:r>
            <a:r>
              <a:rPr lang="en-US" dirty="0"/>
              <a:t> and </a:t>
            </a:r>
            <a:r>
              <a:rPr lang="en-US" i="1" dirty="0"/>
              <a:t>x</a:t>
            </a:r>
            <a:r>
              <a:rPr lang="en-US" baseline="-25000" dirty="0"/>
              <a:t>6</a:t>
            </a:r>
            <a:r>
              <a:rPr lang="en-US" dirty="0"/>
              <a:t> agree to five decimal places, the largest negative root of </a:t>
            </a:r>
            <a:r>
              <a:rPr lang="en-US" i="1" dirty="0"/>
              <a:t>f</a:t>
            </a:r>
            <a:r>
              <a:rPr lang="en-US" dirty="0"/>
              <a:t> is approximately </a:t>
            </a:r>
            <a:r>
              <a:rPr lang="en-US" dirty="0">
                <a:solidFill>
                  <a:srgbClr val="FF0000"/>
                </a:solidFill>
                <a:latin typeface="Symbol" pitchFamily="18" charset="2"/>
              </a:rPr>
              <a:t>-</a:t>
            </a:r>
            <a:r>
              <a:rPr lang="en-US" dirty="0">
                <a:solidFill>
                  <a:srgbClr val="FF0000"/>
                </a:solidFill>
              </a:rPr>
              <a:t>0.58853</a:t>
            </a:r>
            <a:r>
              <a:rPr lang="en-US" dirty="0"/>
              <a:t>.</a:t>
            </a:r>
          </a:p>
        </p:txBody>
      </p:sp>
      <p:graphicFrame>
        <p:nvGraphicFramePr>
          <p:cNvPr id="41986" name="Object 2"/>
          <p:cNvGraphicFramePr>
            <a:graphicFrameLocks noChangeAspect="1"/>
          </p:cNvGraphicFramePr>
          <p:nvPr/>
        </p:nvGraphicFramePr>
        <p:xfrm>
          <a:off x="1981200" y="1981200"/>
          <a:ext cx="1485900" cy="431800"/>
        </p:xfrm>
        <a:graphic>
          <a:graphicData uri="http://schemas.openxmlformats.org/presentationml/2006/ole">
            <mc:AlternateContent xmlns:mc="http://schemas.openxmlformats.org/markup-compatibility/2006">
              <mc:Choice xmlns:v="urn:schemas-microsoft-com:vml" Requires="v">
                <p:oleObj name="Equation" r:id="rId2" imgW="1485720" imgH="431640" progId="Equation.DSMT4">
                  <p:embed/>
                </p:oleObj>
              </mc:Choice>
              <mc:Fallback>
                <p:oleObj name="Equation" r:id="rId2" imgW="148572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81200"/>
                        <a:ext cx="148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4787900" y="1981200"/>
          <a:ext cx="2209800" cy="431800"/>
        </p:xfrm>
        <a:graphic>
          <a:graphicData uri="http://schemas.openxmlformats.org/presentationml/2006/ole">
            <mc:AlternateContent xmlns:mc="http://schemas.openxmlformats.org/markup-compatibility/2006">
              <mc:Choice xmlns:v="urn:schemas-microsoft-com:vml" Requires="v">
                <p:oleObj name="Equation" r:id="rId4" imgW="2209680" imgH="431640" progId="Equation.DSMT4">
                  <p:embed/>
                </p:oleObj>
              </mc:Choice>
              <mc:Fallback>
                <p:oleObj name="Equation" r:id="rId4" imgW="22096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9812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1981200" y="2667000"/>
          <a:ext cx="2209800" cy="431800"/>
        </p:xfrm>
        <a:graphic>
          <a:graphicData uri="http://schemas.openxmlformats.org/presentationml/2006/ole">
            <mc:AlternateContent xmlns:mc="http://schemas.openxmlformats.org/markup-compatibility/2006">
              <mc:Choice xmlns:v="urn:schemas-microsoft-com:vml" Requires="v">
                <p:oleObj name="Equation" r:id="rId6" imgW="2209680" imgH="431640" progId="Equation.DSMT4">
                  <p:embed/>
                </p:oleObj>
              </mc:Choice>
              <mc:Fallback>
                <p:oleObj name="Equation" r:id="rId6" imgW="220968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6670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4787900" y="2667000"/>
          <a:ext cx="2222500" cy="431800"/>
        </p:xfrm>
        <a:graphic>
          <a:graphicData uri="http://schemas.openxmlformats.org/presentationml/2006/ole">
            <mc:AlternateContent xmlns:mc="http://schemas.openxmlformats.org/markup-compatibility/2006">
              <mc:Choice xmlns:v="urn:schemas-microsoft-com:vml" Requires="v">
                <p:oleObj name="Equation" r:id="rId8" imgW="2222280" imgH="431640" progId="Equation.DSMT4">
                  <p:embed/>
                </p:oleObj>
              </mc:Choice>
              <mc:Fallback>
                <p:oleObj name="Equation" r:id="rId8" imgW="222228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2667000"/>
                        <a:ext cx="222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nvGraphicFramePr>
        <p:xfrm>
          <a:off x="1981200" y="3352800"/>
          <a:ext cx="2209800" cy="431800"/>
        </p:xfrm>
        <a:graphic>
          <a:graphicData uri="http://schemas.openxmlformats.org/presentationml/2006/ole">
            <mc:AlternateContent xmlns:mc="http://schemas.openxmlformats.org/markup-compatibility/2006">
              <mc:Choice xmlns:v="urn:schemas-microsoft-com:vml" Requires="v">
                <p:oleObj name="Equation" r:id="rId10" imgW="2209680" imgH="431640" progId="Equation.DSMT4">
                  <p:embed/>
                </p:oleObj>
              </mc:Choice>
              <mc:Fallback>
                <p:oleObj name="Equation" r:id="rId10" imgW="220968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3528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1" name="Object 7"/>
          <p:cNvGraphicFramePr>
            <a:graphicFrameLocks noChangeAspect="1"/>
          </p:cNvGraphicFramePr>
          <p:nvPr/>
        </p:nvGraphicFramePr>
        <p:xfrm>
          <a:off x="4787900" y="3352800"/>
          <a:ext cx="2209800" cy="431800"/>
        </p:xfrm>
        <a:graphic>
          <a:graphicData uri="http://schemas.openxmlformats.org/presentationml/2006/ole">
            <mc:AlternateContent xmlns:mc="http://schemas.openxmlformats.org/markup-compatibility/2006">
              <mc:Choice xmlns:v="urn:schemas-microsoft-com:vml" Requires="v">
                <p:oleObj name="Equation" r:id="rId12" imgW="2209680" imgH="431640" progId="Equation.DSMT4">
                  <p:embed/>
                </p:oleObj>
              </mc:Choice>
              <mc:Fallback>
                <p:oleObj name="Equation" r:id="rId12" imgW="2209680" imgH="431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7900" y="33528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Curve-Sketching Strategy (cont.)</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marL="1258888" indent="-1258888"/>
            <a:r>
              <a:rPr lang="en-US" b="1" dirty="0">
                <a:solidFill>
                  <a:srgbClr val="000000"/>
                </a:solidFill>
              </a:rPr>
              <a:t>Step 6:	</a:t>
            </a:r>
            <a:r>
              <a:rPr lang="en-US" dirty="0">
                <a:solidFill>
                  <a:srgbClr val="000000"/>
                </a:solidFill>
              </a:rPr>
              <a:t>Combine all of the information found to either sketch a graph by hand or use it in conjunction with a graph generated by a calculator or computer. If the graph is being constructed as part of solving some larger problem, the extrema, points of inflection, and asymptotic behavior you have found are likely to be of great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a:t>
            </a:r>
          </a:p>
        </p:txBody>
      </p:sp>
      <p:sp>
        <p:nvSpPr>
          <p:cNvPr id="3" name="Content Placeholder 2"/>
          <p:cNvSpPr>
            <a:spLocks noGrp="1"/>
          </p:cNvSpPr>
          <p:nvPr>
            <p:ph idx="1"/>
          </p:nvPr>
        </p:nvSpPr>
        <p:spPr>
          <a:xfrm>
            <a:off x="457200" y="1280160"/>
            <a:ext cx="8229600" cy="3539430"/>
          </a:xfrm>
        </p:spPr>
        <p:txBody>
          <a:bodyPr>
            <a:spAutoFit/>
          </a:bodyPr>
          <a:lstStyle/>
          <a:p>
            <a:r>
              <a:rPr lang="en-US" dirty="0"/>
              <a:t>Use the curve-sketching strategy to construct a graph of </a:t>
            </a:r>
          </a:p>
          <a:p>
            <a:endParaRPr lang="en-US" dirty="0"/>
          </a:p>
          <a:p>
            <a:r>
              <a:rPr lang="en-US" b="1" dirty="0"/>
              <a:t>Solution</a:t>
            </a:r>
          </a:p>
          <a:p>
            <a:r>
              <a:rPr lang="en-US" dirty="0"/>
              <a:t>The function </a:t>
            </a:r>
            <a:r>
              <a:rPr lang="en-US" i="1" dirty="0"/>
              <a:t>f</a:t>
            </a:r>
            <a:r>
              <a:rPr lang="en-US" dirty="0"/>
              <a:t> is a cubic polynomial, so from this we know that its domain is all of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and, since its leading coefficient is positive, we know                            and </a:t>
            </a:r>
          </a:p>
          <a:p>
            <a:r>
              <a:rPr lang="en-US" dirty="0"/>
              <a:t>	</a:t>
            </a:r>
          </a:p>
        </p:txBody>
      </p:sp>
      <p:graphicFrame>
        <p:nvGraphicFramePr>
          <p:cNvPr id="1026" name="Object 2"/>
          <p:cNvGraphicFramePr>
            <a:graphicFrameLocks noChangeAspect="1"/>
          </p:cNvGraphicFramePr>
          <p:nvPr/>
        </p:nvGraphicFramePr>
        <p:xfrm>
          <a:off x="3028950" y="1905000"/>
          <a:ext cx="3086100" cy="482600"/>
        </p:xfrm>
        <a:graphic>
          <a:graphicData uri="http://schemas.openxmlformats.org/presentationml/2006/ole">
            <mc:AlternateContent xmlns:mc="http://schemas.openxmlformats.org/markup-compatibility/2006">
              <mc:Choice xmlns:v="urn:schemas-microsoft-com:vml" Requires="v">
                <p:oleObj name="Equation" r:id="rId2" imgW="3085920" imgH="482400" progId="Equation.DSMT4">
                  <p:embed/>
                </p:oleObj>
              </mc:Choice>
              <mc:Fallback>
                <p:oleObj name="Equation" r:id="rId2" imgW="30859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905000"/>
                        <a:ext cx="308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041900" y="3722225"/>
          <a:ext cx="2120900" cy="571500"/>
        </p:xfrm>
        <a:graphic>
          <a:graphicData uri="http://schemas.openxmlformats.org/presentationml/2006/ole">
            <mc:AlternateContent xmlns:mc="http://schemas.openxmlformats.org/markup-compatibility/2006">
              <mc:Choice xmlns:v="urn:schemas-microsoft-com:vml" Requires="v">
                <p:oleObj name="Equation" r:id="rId4" imgW="2120760" imgH="571320" progId="Equation.DSMT4">
                  <p:embed/>
                </p:oleObj>
              </mc:Choice>
              <mc:Fallback>
                <p:oleObj name="Equation" r:id="rId4" imgW="212076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3722225"/>
                        <a:ext cx="212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548640" y="4191000"/>
          <a:ext cx="1866900" cy="571500"/>
        </p:xfrm>
        <a:graphic>
          <a:graphicData uri="http://schemas.openxmlformats.org/presentationml/2006/ole">
            <mc:AlternateContent xmlns:mc="http://schemas.openxmlformats.org/markup-compatibility/2006">
              <mc:Choice xmlns:v="urn:schemas-microsoft-com:vml" Requires="v">
                <p:oleObj name="Equation" r:id="rId6" imgW="1866600" imgH="571320" progId="Equation.DSMT4">
                  <p:embed/>
                </p:oleObj>
              </mc:Choice>
              <mc:Fallback>
                <p:oleObj name="Equation" r:id="rId6" imgW="18666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4191000"/>
                        <a:ext cx="186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Curve-Sketching Strategy (cont.) </a:t>
            </a:r>
          </a:p>
        </p:txBody>
      </p:sp>
      <p:sp>
        <p:nvSpPr>
          <p:cNvPr id="3" name="Content Placeholder 2"/>
          <p:cNvSpPr>
            <a:spLocks noGrp="1"/>
          </p:cNvSpPr>
          <p:nvPr>
            <p:ph idx="1"/>
          </p:nvPr>
        </p:nvSpPr>
        <p:spPr>
          <a:xfrm>
            <a:off x="457200" y="1280160"/>
            <a:ext cx="8229600" cy="3280898"/>
          </a:xfrm>
        </p:spPr>
        <p:txBody>
          <a:bodyPr>
            <a:spAutoFit/>
          </a:bodyPr>
          <a:lstStyle/>
          <a:p>
            <a:r>
              <a:rPr lang="en-US" dirty="0"/>
              <a:t>The </a:t>
            </a:r>
            <a:r>
              <a:rPr lang="en-US" i="1" dirty="0"/>
              <a:t>y</a:t>
            </a:r>
            <a:r>
              <a:rPr lang="en-US" dirty="0"/>
              <a:t>‑intercept is easily seen to be 0, and to determine the </a:t>
            </a:r>
            <a:r>
              <a:rPr lang="en-US" i="1" dirty="0"/>
              <a:t>x</a:t>
            </a:r>
            <a:r>
              <a:rPr lang="en-US" dirty="0"/>
              <a:t>‑intercept(s) we need to solve the equation </a:t>
            </a:r>
          </a:p>
          <a:p>
            <a:pPr>
              <a:spcBef>
                <a:spcPts val="0"/>
              </a:spcBef>
            </a:pPr>
            <a:r>
              <a:rPr lang="en-US" dirty="0"/>
              <a:t>10</a:t>
            </a:r>
            <a:r>
              <a:rPr lang="en-US" i="1" dirty="0"/>
              <a:t>x</a:t>
            </a:r>
            <a:r>
              <a:rPr lang="en-US" baseline="30000" dirty="0"/>
              <a:t>3</a:t>
            </a:r>
            <a:r>
              <a:rPr lang="en-US" dirty="0"/>
              <a:t> </a:t>
            </a:r>
            <a:r>
              <a:rPr lang="en-US" dirty="0">
                <a:latin typeface="Symbol" pitchFamily="18" charset="2"/>
              </a:rPr>
              <a:t>-</a:t>
            </a:r>
            <a:r>
              <a:rPr lang="en-US" dirty="0"/>
              <a:t> 6</a:t>
            </a:r>
            <a:r>
              <a:rPr lang="en-US" i="1" dirty="0"/>
              <a:t>x</a:t>
            </a:r>
            <a:r>
              <a:rPr lang="en-US" baseline="30000" dirty="0"/>
              <a:t>2</a:t>
            </a:r>
            <a:r>
              <a:rPr lang="en-US" dirty="0"/>
              <a:t> </a:t>
            </a:r>
            <a:r>
              <a:rPr lang="en-US" dirty="0">
                <a:latin typeface="Symbol" pitchFamily="18" charset="2"/>
              </a:rPr>
              <a:t>+</a:t>
            </a:r>
            <a:r>
              <a:rPr lang="en-US" dirty="0"/>
              <a:t> </a:t>
            </a:r>
            <a:r>
              <a:rPr lang="en-US" i="1" dirty="0"/>
              <a:t>x</a:t>
            </a:r>
            <a:r>
              <a:rPr lang="en-US" dirty="0"/>
              <a:t> = 0, or </a:t>
            </a:r>
            <a:r>
              <a:rPr lang="en-US" i="1" dirty="0"/>
              <a:t>x</a:t>
            </a:r>
            <a:r>
              <a:rPr lang="en-US" dirty="0"/>
              <a:t>(10</a:t>
            </a:r>
            <a:r>
              <a:rPr lang="en-US" i="1" dirty="0"/>
              <a:t>x</a:t>
            </a:r>
            <a:r>
              <a:rPr lang="en-US" baseline="30000" dirty="0"/>
              <a:t>2</a:t>
            </a:r>
            <a:r>
              <a:rPr lang="en-US" dirty="0"/>
              <a:t> </a:t>
            </a:r>
            <a:r>
              <a:rPr lang="en-US" dirty="0">
                <a:latin typeface="Symbol" pitchFamily="18" charset="2"/>
              </a:rPr>
              <a:t>-</a:t>
            </a:r>
            <a:r>
              <a:rPr lang="en-US" dirty="0"/>
              <a:t> 6</a:t>
            </a:r>
            <a:r>
              <a:rPr lang="en-US" i="1" dirty="0"/>
              <a:t>x</a:t>
            </a:r>
            <a:r>
              <a:rPr lang="en-US" dirty="0"/>
              <a:t> </a:t>
            </a:r>
            <a:r>
              <a:rPr lang="en-US" dirty="0">
                <a:latin typeface="Symbol" pitchFamily="18" charset="2"/>
              </a:rPr>
              <a:t>+</a:t>
            </a:r>
            <a:r>
              <a:rPr lang="en-US" dirty="0"/>
              <a:t> 1) = 0; since </a:t>
            </a:r>
          </a:p>
          <a:p>
            <a:pPr>
              <a:spcBef>
                <a:spcPts val="0"/>
              </a:spcBef>
            </a:pPr>
            <a:r>
              <a:rPr lang="en-US" dirty="0"/>
              <a:t>10</a:t>
            </a:r>
            <a:r>
              <a:rPr lang="en-US" i="1" dirty="0"/>
              <a:t>x</a:t>
            </a:r>
            <a:r>
              <a:rPr lang="en-US" baseline="30000" dirty="0"/>
              <a:t>2</a:t>
            </a:r>
            <a:r>
              <a:rPr lang="en-US" dirty="0"/>
              <a:t> </a:t>
            </a:r>
            <a:r>
              <a:rPr lang="en-US" dirty="0">
                <a:latin typeface="Symbol" pitchFamily="18" charset="2"/>
              </a:rPr>
              <a:t>-</a:t>
            </a:r>
            <a:r>
              <a:rPr lang="en-US" dirty="0"/>
              <a:t> 6</a:t>
            </a:r>
            <a:r>
              <a:rPr lang="en-US" i="1" dirty="0"/>
              <a:t>x</a:t>
            </a:r>
            <a:r>
              <a:rPr lang="en-US" dirty="0"/>
              <a:t> </a:t>
            </a:r>
            <a:r>
              <a:rPr lang="en-US" dirty="0">
                <a:latin typeface="Symbol" pitchFamily="18" charset="2"/>
              </a:rPr>
              <a:t>+</a:t>
            </a:r>
            <a:r>
              <a:rPr lang="en-US" dirty="0"/>
              <a:t> 1 = 0 has no real number solutions (by the quadratic formula), this tells us that the only </a:t>
            </a:r>
            <a:r>
              <a:rPr lang="en-US" i="1" dirty="0"/>
              <a:t>x</a:t>
            </a:r>
            <a:r>
              <a:rPr lang="en-US" dirty="0"/>
              <a:t>‑intercept is also 0.</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3550</Words>
  <Application>Microsoft Office PowerPoint</Application>
  <PresentationFormat>On-screen Show (4:3)</PresentationFormat>
  <Paragraphs>214</Paragraphs>
  <Slides>61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Euclid Symbol</vt:lpstr>
      <vt:lpstr>Calibri</vt:lpstr>
      <vt:lpstr>MT Extra</vt:lpstr>
      <vt:lpstr>Cambria Math</vt:lpstr>
      <vt:lpstr>Arial</vt:lpstr>
      <vt:lpstr>Symbol</vt:lpstr>
      <vt:lpstr>Office Theme</vt:lpstr>
      <vt:lpstr>Equation</vt:lpstr>
      <vt:lpstr>Section 4.5</vt:lpstr>
      <vt:lpstr>Procedure: Curve-Sketching Strategy</vt:lpstr>
      <vt:lpstr>Procedure: Curve-Sketching Strategy (cont.)</vt:lpstr>
      <vt:lpstr>Procedure: Curve-Sketching Strategy (cont.)</vt:lpstr>
      <vt:lpstr>Procedure: Curve-Sketching Strategy (cont.)</vt:lpstr>
      <vt:lpstr>Procedure: Curve-Sketching Strategy (cont.)</vt:lpstr>
      <vt:lpstr>Procedure: Curve-Sketching Strategy (cont.)</vt:lpstr>
      <vt:lpstr>Example 1: Using the Curve-Sketching Strategy</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1: Using the Curve-Sketching Strategy (cont.) </vt:lpstr>
      <vt:lpstr>Example 2: Using the Curve-Sketching Strategy</vt:lpstr>
      <vt:lpstr>Example 2: Using the Curve-Sketching Strategy (cont.) </vt:lpstr>
      <vt:lpstr>Example 2: Using the Curve-Sketching Strategy (cont.) </vt:lpstr>
      <vt:lpstr>Example 2: Using the Curve-Sketching Strategy (cont.) </vt:lpstr>
      <vt:lpstr>Example 2: Using the Curve-Sketching Strategy (cont.) </vt:lpstr>
      <vt:lpstr>Example 2: Using the Curve-Sketching Strategy (cont.) </vt:lpstr>
      <vt:lpstr>Example 2: Using the Curve-Sketching Strategy (cont.) </vt:lpstr>
      <vt:lpstr>Example 2: Using the Curve-Sketching Strategy (cont.) </vt:lpstr>
      <vt:lpstr>Example 3: Using the Curve-Sketching Strategy</vt:lpstr>
      <vt:lpstr>Example 3: Using the Curve-Sketching Strategy (cont.) </vt:lpstr>
      <vt:lpstr>Example 3: Using the Curve-Sketching Strategy (cont.) </vt:lpstr>
      <vt:lpstr>Example 3: Using the Curve-Sketching Strategy (cont.) </vt:lpstr>
      <vt:lpstr>Example 3: Using the Curve-Sketching Strategy (cont.) </vt:lpstr>
      <vt:lpstr>Example 3: Using the Curve-Sketching Strategy (cont.) </vt:lpstr>
      <vt:lpstr>Example 3: Using the Curve-Sketching Strategy (cont.) </vt:lpstr>
      <vt:lpstr>Example 4: Finding the Relative Extrema of a Rational Function</vt:lpstr>
      <vt:lpstr>Example 4: Finding the Relative Extrema of a Rational Function (cont.)</vt:lpstr>
      <vt:lpstr>Example 4: Finding the Relative Extrema of a Rational Function (cont.)</vt:lpstr>
      <vt:lpstr>Example 5: Using the Curve-Sketching Strategy </vt:lpstr>
      <vt:lpstr>Example 5: Using the Curve-Sketching Strategy  (cont.) </vt:lpstr>
      <vt:lpstr>Example 5: Using the Curve-Sketching Strategy  (cont.) </vt:lpstr>
      <vt:lpstr>Example 5: Using the Curve-Sketching Strategy  (cont.) </vt:lpstr>
      <vt:lpstr>Example 5: Using the Curve-Sketching Strategy  (cont.) </vt:lpstr>
      <vt:lpstr>Newton’s Method</vt:lpstr>
      <vt:lpstr>Newton’s Method (cont.)</vt:lpstr>
      <vt:lpstr>Newton’s Method (cont.)</vt:lpstr>
      <vt:lpstr>Procedure: Newton’s Method</vt:lpstr>
      <vt:lpstr>Procedure: Newton’s Method (cont.)</vt:lpstr>
      <vt:lpstr>Newton’s Method (cont.)</vt:lpstr>
      <vt:lpstr>Newton’s Method (cont.)</vt:lpstr>
      <vt:lpstr>Newton’s Method (cont.)</vt:lpstr>
      <vt:lpstr>Newton’s Method (cont.)</vt:lpstr>
      <vt:lpstr>Newton’s Method (cont.)</vt:lpstr>
      <vt:lpstr>Newton’s Method (cont.)</vt:lpstr>
      <vt:lpstr>Newton’s Method (cont.)</vt:lpstr>
      <vt:lpstr>Example 6: Using Newton's Method to Approximate a Root </vt:lpstr>
      <vt:lpstr>Example 6: Using Newton's Method to Approximate a Root (cont.)</vt:lpstr>
      <vt:lpstr>Example 6: Using Newton's Method to Approximate a Root (cont.)</vt:lpstr>
      <vt:lpstr>Example 7: Using Newton's Method to Approximate a Root </vt:lpstr>
      <vt:lpstr>Example 7: Using Newton's Method to Approximate a Root (cont.)</vt:lpstr>
      <vt:lpstr>Example 7: Using Newton's Method to Approximate a Root (cont.)</vt:lpstr>
      <vt:lpstr>Example 7: Using Newton's Method to Approximate a Root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131</cp:revision>
  <dcterms:created xsi:type="dcterms:W3CDTF">2013-04-26T14:43:13Z</dcterms:created>
  <dcterms:modified xsi:type="dcterms:W3CDTF">2023-04-12T14:18:02Z</dcterms:modified>
</cp:coreProperties>
</file>