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309" r:id="rId13"/>
    <p:sldId id="308" r:id="rId14"/>
    <p:sldId id="270" r:id="rId15"/>
    <p:sldId id="271" r:id="rId16"/>
    <p:sldId id="272" r:id="rId17"/>
    <p:sldId id="273" r:id="rId18"/>
    <p:sldId id="274" r:id="rId19"/>
    <p:sldId id="304" r:id="rId20"/>
    <p:sldId id="275" r:id="rId21"/>
    <p:sldId id="276" r:id="rId22"/>
    <p:sldId id="277" r:id="rId23"/>
    <p:sldId id="300" r:id="rId24"/>
    <p:sldId id="278" r:id="rId25"/>
    <p:sldId id="280" r:id="rId26"/>
    <p:sldId id="281" r:id="rId27"/>
    <p:sldId id="305" r:id="rId28"/>
    <p:sldId id="306" r:id="rId29"/>
    <p:sldId id="307" r:id="rId30"/>
    <p:sldId id="282" r:id="rId31"/>
    <p:sldId id="283" r:id="rId32"/>
    <p:sldId id="284" r:id="rId33"/>
    <p:sldId id="285" r:id="rId34"/>
    <p:sldId id="286" r:id="rId35"/>
    <p:sldId id="287" r:id="rId36"/>
    <p:sldId id="301" r:id="rId37"/>
    <p:sldId id="288" r:id="rId38"/>
    <p:sldId id="289" r:id="rId39"/>
    <p:sldId id="290" r:id="rId40"/>
    <p:sldId id="292" r:id="rId41"/>
    <p:sldId id="293" r:id="rId42"/>
    <p:sldId id="302" r:id="rId43"/>
    <p:sldId id="294" r:id="rId44"/>
    <p:sldId id="296" r:id="rId45"/>
    <p:sldId id="297" r:id="rId46"/>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21" autoAdjust="0"/>
    <p:restoredTop sz="94660"/>
  </p:normalViewPr>
  <p:slideViewPr>
    <p:cSldViewPr>
      <p:cViewPr varScale="1">
        <p:scale>
          <a:sx n="104" d="100"/>
          <a:sy n="104" d="100"/>
        </p:scale>
        <p:origin x="1488"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19.wmf"/><Relationship Id="rId4" Type="http://schemas.openxmlformats.org/officeDocument/2006/relationships/oleObject" Target="../embeddings/oleObject15.bin"/><Relationship Id="rId9" Type="http://schemas.openxmlformats.org/officeDocument/2006/relationships/image" Target="../media/image21.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25.bin"/><Relationship Id="rId5" Type="http://schemas.openxmlformats.org/officeDocument/2006/relationships/image" Target="../media/image28.wmf"/><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32.wmf"/><Relationship Id="rId4" Type="http://schemas.openxmlformats.org/officeDocument/2006/relationships/oleObject" Target="../embeddings/oleObject27.bin"/></Relationships>
</file>

<file path=ppt/slides/_rels/slide2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7.wmf"/><Relationship Id="rId12" Type="http://schemas.openxmlformats.org/officeDocument/2006/relationships/oleObject" Target="../embeddings/oleObject35.bin"/><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38.wmf"/></Relationships>
</file>

<file path=ppt/slides/_rels/slide2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wmf"/><Relationship Id="rId4"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3.bin"/><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oleObject" Target="../embeddings/oleObject44.bin"/></Relationships>
</file>

<file path=ppt/slides/_rels/slide3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45.bin"/><Relationship Id="rId1" Type="http://schemas.openxmlformats.org/officeDocument/2006/relationships/slideLayout" Target="../slideLayouts/slideLayout2.xml"/><Relationship Id="rId5" Type="http://schemas.openxmlformats.org/officeDocument/2006/relationships/image" Target="../media/image53.wmf"/><Relationship Id="rId4" Type="http://schemas.openxmlformats.org/officeDocument/2006/relationships/oleObject" Target="../embeddings/oleObject46.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2.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3.w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5" Type="http://schemas.openxmlformats.org/officeDocument/2006/relationships/image" Target="../media/image62.wmf"/><Relationship Id="rId4" Type="http://schemas.openxmlformats.org/officeDocument/2006/relationships/oleObject" Target="../embeddings/oleObject54.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wmf"/><Relationship Id="rId4" Type="http://schemas.openxmlformats.org/officeDocument/2006/relationships/oleObject" Target="../embeddings/oleObject5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69.wmf"/><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5" Type="http://schemas.openxmlformats.org/officeDocument/2006/relationships/image" Target="../media/image68.wmf"/><Relationship Id="rId4" Type="http://schemas.openxmlformats.org/officeDocument/2006/relationships/oleObject" Target="../embeddings/oleObject59.bin"/></Relationships>
</file>

<file path=ppt/slides/_rels/slide43.x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5" Type="http://schemas.openxmlformats.org/officeDocument/2006/relationships/image" Target="../media/image71.wmf"/><Relationship Id="rId4" Type="http://schemas.openxmlformats.org/officeDocument/2006/relationships/oleObject" Target="../embeddings/oleObject62.bin"/></Relationships>
</file>

<file path=ppt/slides/_rels/slide44.x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5" Type="http://schemas.openxmlformats.org/officeDocument/2006/relationships/image" Target="../media/image74.wmf"/><Relationship Id="rId4" Type="http://schemas.openxmlformats.org/officeDocument/2006/relationships/oleObject" Target="../embeddings/oleObject65.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78.wmf"/><Relationship Id="rId12" Type="http://schemas.openxmlformats.org/officeDocument/2006/relationships/oleObject" Target="../embeddings/oleObject72.bin"/><Relationship Id="rId2"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9.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7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4.6</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Optimization Problems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Maximizing the Volume of a Box (cont.)</a:t>
            </a:r>
          </a:p>
        </p:txBody>
      </p:sp>
      <p:sp>
        <p:nvSpPr>
          <p:cNvPr id="3" name="Content Placeholder 2"/>
          <p:cNvSpPr>
            <a:spLocks noGrp="1"/>
          </p:cNvSpPr>
          <p:nvPr>
            <p:ph idx="1"/>
          </p:nvPr>
        </p:nvSpPr>
        <p:spPr/>
        <p:txBody>
          <a:bodyPr/>
          <a:lstStyle/>
          <a:p>
            <a:r>
              <a:rPr lang="en-US" dirty="0"/>
              <a:t>The only critical point in 		is 3. Evaluating </a:t>
            </a:r>
            <a:r>
              <a:rPr lang="en-US" i="1" dirty="0"/>
              <a:t>V</a:t>
            </a:r>
            <a:r>
              <a:rPr lang="en-US" dirty="0"/>
              <a:t> at this critical point and at the endpoints of the domain we see that the maximum possible volume is obtained when </a:t>
            </a:r>
            <a:r>
              <a:rPr lang="en-US" i="1" dirty="0"/>
              <a:t>x</a:t>
            </a:r>
            <a:r>
              <a:rPr lang="en-US" dirty="0"/>
              <a:t> </a:t>
            </a:r>
            <a:r>
              <a:rPr lang="en-US" dirty="0">
                <a:latin typeface="Symbol" pitchFamily="18" charset="2"/>
              </a:rPr>
              <a:t>=</a:t>
            </a:r>
            <a:r>
              <a:rPr lang="en-US" dirty="0"/>
              <a:t> 3:</a:t>
            </a:r>
          </a:p>
          <a:p>
            <a:endParaRPr lang="en-US" dirty="0"/>
          </a:p>
          <a:p>
            <a:endParaRPr lang="en-US" dirty="0"/>
          </a:p>
        </p:txBody>
      </p:sp>
      <p:graphicFrame>
        <p:nvGraphicFramePr>
          <p:cNvPr id="82946" name="Object 2"/>
          <p:cNvGraphicFramePr>
            <a:graphicFrameLocks noChangeAspect="1"/>
          </p:cNvGraphicFramePr>
          <p:nvPr/>
        </p:nvGraphicFramePr>
        <p:xfrm>
          <a:off x="4108050" y="1330125"/>
          <a:ext cx="901700" cy="508000"/>
        </p:xfrm>
        <a:graphic>
          <a:graphicData uri="http://schemas.openxmlformats.org/presentationml/2006/ole">
            <mc:AlternateContent xmlns:mc="http://schemas.openxmlformats.org/markup-compatibility/2006">
              <mc:Choice xmlns:v="urn:schemas-microsoft-com:vml" Requires="v">
                <p:oleObj name="Equation" r:id="rId2" imgW="901440" imgH="507960" progId="Equation.DSMT4">
                  <p:embed/>
                </p:oleObj>
              </mc:Choice>
              <mc:Fallback>
                <p:oleObj name="Equation" r:id="rId2" imgW="90144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050" y="1330125"/>
                        <a:ext cx="901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7" name="Object 3"/>
          <p:cNvGraphicFramePr>
            <a:graphicFrameLocks noChangeAspect="1"/>
          </p:cNvGraphicFramePr>
          <p:nvPr/>
        </p:nvGraphicFramePr>
        <p:xfrm>
          <a:off x="1524000" y="3232150"/>
          <a:ext cx="6096000" cy="495300"/>
        </p:xfrm>
        <a:graphic>
          <a:graphicData uri="http://schemas.openxmlformats.org/presentationml/2006/ole">
            <mc:AlternateContent xmlns:mc="http://schemas.openxmlformats.org/markup-compatibility/2006">
              <mc:Choice xmlns:v="urn:schemas-microsoft-com:vml" Requires="v">
                <p:oleObj name="Equation" r:id="rId4" imgW="6095880" imgH="495000" progId="Equation.DSMT4">
                  <p:embed/>
                </p:oleObj>
              </mc:Choice>
              <mc:Fallback>
                <p:oleObj name="Equation" r:id="rId4" imgW="609588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232150"/>
                        <a:ext cx="609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Maximizing the Area of a Rectangle</a:t>
            </a:r>
          </a:p>
        </p:txBody>
      </p:sp>
      <p:sp>
        <p:nvSpPr>
          <p:cNvPr id="3" name="Content Placeholder 2"/>
          <p:cNvSpPr>
            <a:spLocks noGrp="1"/>
          </p:cNvSpPr>
          <p:nvPr>
            <p:ph idx="1"/>
          </p:nvPr>
        </p:nvSpPr>
        <p:spPr/>
        <p:txBody>
          <a:bodyPr>
            <a:noAutofit/>
          </a:bodyPr>
          <a:lstStyle/>
          <a:p>
            <a:pPr>
              <a:spcBef>
                <a:spcPts val="0"/>
              </a:spcBef>
            </a:pPr>
            <a:r>
              <a:rPr lang="en-US" dirty="0"/>
              <a:t>Find the rectangle of largest possible area that can be inscribed in a semicircle of radius </a:t>
            </a:r>
            <a:r>
              <a:rPr lang="en-US" i="1" dirty="0"/>
              <a:t>r.</a:t>
            </a:r>
          </a:p>
          <a:p>
            <a:pPr>
              <a:spcBef>
                <a:spcPts val="0"/>
              </a:spcBef>
            </a:pPr>
            <a:r>
              <a:rPr lang="en-US" b="1" dirty="0"/>
              <a:t>Solution</a:t>
            </a:r>
          </a:p>
          <a:p>
            <a:pPr>
              <a:spcBef>
                <a:spcPts val="0"/>
              </a:spcBef>
            </a:pPr>
            <a:r>
              <a:rPr lang="en-US" dirty="0"/>
              <a:t>We begin again with a sketch in order to better understand the problem and to begin labeling relevant quantities and dimensions with names.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Maximizing the Area of a Rectangle (cont.)</a:t>
            </a:r>
          </a:p>
        </p:txBody>
      </p:sp>
      <p:sp>
        <p:nvSpPr>
          <p:cNvPr id="3" name="Content Placeholder 2"/>
          <p:cNvSpPr>
            <a:spLocks noGrp="1"/>
          </p:cNvSpPr>
          <p:nvPr>
            <p:ph idx="1"/>
          </p:nvPr>
        </p:nvSpPr>
        <p:spPr/>
        <p:txBody>
          <a:bodyPr>
            <a:noAutofit/>
          </a:bodyPr>
          <a:lstStyle/>
          <a:p>
            <a:pPr>
              <a:spcBef>
                <a:spcPts val="0"/>
              </a:spcBef>
            </a:pPr>
            <a:r>
              <a:rPr lang="en-US" dirty="0"/>
              <a:t>First, a little experimentation leads to the realization that the rectangle of largest area will have one side on the diameter of the semicircle; any rectangle not drawn like this can be rotated so that it does and then enlarged until the opposite vertices are on the semicircle.</a:t>
            </a:r>
          </a:p>
        </p:txBody>
      </p:sp>
    </p:spTree>
    <p:extLst>
      <p:ext uri="{BB962C8B-B14F-4D97-AF65-F5344CB8AC3E}">
        <p14:creationId xmlns:p14="http://schemas.microsoft.com/office/powerpoint/2010/main" val="287947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Maximizing the Area of a Rectangle (cont.)</a:t>
            </a:r>
          </a:p>
        </p:txBody>
      </p:sp>
      <p:sp>
        <p:nvSpPr>
          <p:cNvPr id="3" name="Content Placeholder 2"/>
          <p:cNvSpPr>
            <a:spLocks noGrp="1"/>
          </p:cNvSpPr>
          <p:nvPr>
            <p:ph idx="1"/>
          </p:nvPr>
        </p:nvSpPr>
        <p:spPr/>
        <p:txBody>
          <a:bodyPr>
            <a:noAutofit/>
          </a:bodyPr>
          <a:lstStyle/>
          <a:p>
            <a:pPr>
              <a:spcBef>
                <a:spcPts val="0"/>
              </a:spcBef>
            </a:pPr>
            <a:r>
              <a:rPr lang="en-US" dirty="0"/>
              <a:t>It will also, by the same reasoning, be centered in the semicircle. We label the radius of the semicircle </a:t>
            </a:r>
            <a:r>
              <a:rPr lang="en-US" i="1" dirty="0"/>
              <a:t>r</a:t>
            </a:r>
            <a:r>
              <a:rPr lang="en-US" dirty="0"/>
              <a:t> and give the width and height of the inscribed rectangle the labels </a:t>
            </a:r>
            <a:r>
              <a:rPr lang="en-US" i="1" dirty="0"/>
              <a:t>w</a:t>
            </a:r>
            <a:r>
              <a:rPr lang="en-US" dirty="0"/>
              <a:t> and </a:t>
            </a:r>
            <a:r>
              <a:rPr lang="en-US" i="1" dirty="0"/>
              <a:t>h</a:t>
            </a:r>
            <a:r>
              <a:rPr lang="en-US" dirty="0"/>
              <a:t>, respectively (see Figure 3).</a:t>
            </a:r>
          </a:p>
        </p:txBody>
      </p:sp>
      <p:pic>
        <p:nvPicPr>
          <p:cNvPr id="4" name="Picture 1"/>
          <p:cNvPicPr>
            <a:picLocks noChangeAspect="1" noChangeArrowheads="1"/>
          </p:cNvPicPr>
          <p:nvPr/>
        </p:nvPicPr>
        <p:blipFill>
          <a:blip r:embed="rId2" cstate="print"/>
          <a:srcRect/>
          <a:stretch>
            <a:fillRect/>
          </a:stretch>
        </p:blipFill>
        <p:spPr bwMode="auto">
          <a:xfrm>
            <a:off x="2857500" y="3368936"/>
            <a:ext cx="3429000" cy="1736464"/>
          </a:xfrm>
          <a:prstGeom prst="rect">
            <a:avLst/>
          </a:prstGeom>
          <a:noFill/>
          <a:ln w="9525">
            <a:noFill/>
            <a:miter lim="800000"/>
            <a:headEnd/>
            <a:tailEnd/>
          </a:ln>
        </p:spPr>
      </p:pic>
      <p:sp>
        <p:nvSpPr>
          <p:cNvPr id="5" name="Rectangle 4"/>
          <p:cNvSpPr/>
          <p:nvPr/>
        </p:nvSpPr>
        <p:spPr>
          <a:xfrm>
            <a:off x="3886972" y="5115580"/>
            <a:ext cx="1370055" cy="523220"/>
          </a:xfrm>
          <a:prstGeom prst="rect">
            <a:avLst/>
          </a:prstGeom>
        </p:spPr>
        <p:txBody>
          <a:bodyPr wrap="none">
            <a:spAutoFit/>
          </a:bodyPr>
          <a:lstStyle/>
          <a:p>
            <a:r>
              <a:rPr lang="en-US" sz="2800" b="1" dirty="0"/>
              <a:t>Figure 3</a:t>
            </a:r>
          </a:p>
        </p:txBody>
      </p:sp>
    </p:spTree>
    <p:extLst>
      <p:ext uri="{BB962C8B-B14F-4D97-AF65-F5344CB8AC3E}">
        <p14:creationId xmlns:p14="http://schemas.microsoft.com/office/powerpoint/2010/main" val="127303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Maximizing the Area of a Rectangle (cont.)</a:t>
            </a:r>
          </a:p>
        </p:txBody>
      </p:sp>
      <p:sp>
        <p:nvSpPr>
          <p:cNvPr id="3" name="Content Placeholder 2"/>
          <p:cNvSpPr>
            <a:spLocks noGrp="1"/>
          </p:cNvSpPr>
          <p:nvPr>
            <p:ph idx="1"/>
          </p:nvPr>
        </p:nvSpPr>
        <p:spPr/>
        <p:txBody>
          <a:bodyPr>
            <a:noAutofit/>
          </a:bodyPr>
          <a:lstStyle/>
          <a:p>
            <a:r>
              <a:rPr lang="en-US" dirty="0"/>
              <a:t>Given the labels we have assigned, the quantity we want to maximize is </a:t>
            </a:r>
            <a:r>
              <a:rPr lang="en-US" i="1" dirty="0"/>
              <a:t>A </a:t>
            </a:r>
            <a:r>
              <a:rPr lang="en-US" dirty="0"/>
              <a:t>= </a:t>
            </a:r>
            <a:r>
              <a:rPr lang="en-US" i="1" dirty="0"/>
              <a:t>wh</a:t>
            </a:r>
            <a:r>
              <a:rPr lang="en-US" dirty="0"/>
              <a:t>. At this point, </a:t>
            </a:r>
            <a:r>
              <a:rPr lang="en-US" i="1" dirty="0"/>
              <a:t>A</a:t>
            </a:r>
            <a:r>
              <a:rPr lang="en-US" dirty="0"/>
              <a:t> is a function of the two variables </a:t>
            </a:r>
            <a:r>
              <a:rPr lang="en-US" i="1" dirty="0"/>
              <a:t>w</a:t>
            </a:r>
            <a:r>
              <a:rPr lang="en-US" dirty="0"/>
              <a:t> and </a:t>
            </a:r>
            <a:r>
              <a:rPr lang="en-US" i="1" dirty="0"/>
              <a:t>h</a:t>
            </a:r>
            <a:r>
              <a:rPr lang="en-US" dirty="0"/>
              <a:t>, so we need to use another relationship in order to reduce </a:t>
            </a:r>
            <a:r>
              <a:rPr lang="en-US" i="1" dirty="0"/>
              <a:t>A</a:t>
            </a:r>
            <a:r>
              <a:rPr lang="en-US" dirty="0"/>
              <a:t> to a function of one variable.</a:t>
            </a:r>
          </a:p>
          <a:p>
            <a:r>
              <a:rPr lang="en-US" dirty="0"/>
              <a:t>From the figure and the Pythagorean Theorem, we see that</a:t>
            </a:r>
          </a:p>
          <a:p>
            <a:endParaRPr lang="en-US" dirty="0"/>
          </a:p>
          <a:p>
            <a:pPr>
              <a:spcBef>
                <a:spcPts val="0"/>
              </a:spcBef>
            </a:pPr>
            <a:endParaRPr lang="en-US" dirty="0"/>
          </a:p>
          <a:p>
            <a:pPr>
              <a:spcBef>
                <a:spcPts val="0"/>
              </a:spcBef>
            </a:pPr>
            <a:r>
              <a:rPr lang="en-US" dirty="0"/>
              <a:t>or </a:t>
            </a:r>
            <a:r>
              <a:rPr lang="en-US" i="1" dirty="0"/>
              <a:t>w</a:t>
            </a:r>
            <a:r>
              <a:rPr lang="en-US" baseline="30000" dirty="0"/>
              <a:t>2</a:t>
            </a:r>
            <a:r>
              <a:rPr lang="en-US" dirty="0"/>
              <a:t> + 4</a:t>
            </a:r>
            <a:r>
              <a:rPr lang="en-US" i="1" dirty="0"/>
              <a:t>h</a:t>
            </a:r>
            <a:r>
              <a:rPr lang="en-US" baseline="30000" dirty="0"/>
              <a:t>2</a:t>
            </a:r>
            <a:r>
              <a:rPr lang="en-US" dirty="0"/>
              <a:t> = 4</a:t>
            </a:r>
            <a:r>
              <a:rPr lang="en-US" i="1" dirty="0"/>
              <a:t>r</a:t>
            </a:r>
            <a:r>
              <a:rPr lang="en-US" baseline="30000" dirty="0"/>
              <a:t>2</a:t>
            </a:r>
            <a:r>
              <a:rPr lang="en-US" dirty="0"/>
              <a:t>. </a:t>
            </a:r>
          </a:p>
        </p:txBody>
      </p:sp>
      <p:graphicFrame>
        <p:nvGraphicFramePr>
          <p:cNvPr id="84994" name="Object 2"/>
          <p:cNvGraphicFramePr>
            <a:graphicFrameLocks noChangeAspect="1"/>
          </p:cNvGraphicFramePr>
          <p:nvPr>
            <p:extLst>
              <p:ext uri="{D42A27DB-BD31-4B8C-83A1-F6EECF244321}">
                <p14:modId xmlns:p14="http://schemas.microsoft.com/office/powerpoint/2010/main" val="47112535"/>
              </p:ext>
            </p:extLst>
          </p:nvPr>
        </p:nvGraphicFramePr>
        <p:xfrm>
          <a:off x="3213100" y="4337050"/>
          <a:ext cx="2146300" cy="1003300"/>
        </p:xfrm>
        <a:graphic>
          <a:graphicData uri="http://schemas.openxmlformats.org/presentationml/2006/ole">
            <mc:AlternateContent xmlns:mc="http://schemas.openxmlformats.org/markup-compatibility/2006">
              <mc:Choice xmlns:v="urn:schemas-microsoft-com:vml" Requires="v">
                <p:oleObj name="Equation" r:id="rId2" imgW="2145960" imgH="1002960" progId="Equation.DSMT4">
                  <p:embed/>
                </p:oleObj>
              </mc:Choice>
              <mc:Fallback>
                <p:oleObj name="Equation" r:id="rId2" imgW="2145960" imgH="1002960" progId="Equation.DSMT4">
                  <p:embed/>
                  <p:pic>
                    <p:nvPicPr>
                      <p:cNvPr id="0" name="Picture 2"/>
                      <p:cNvPicPr>
                        <a:picLocks noChangeAspect="1" noChangeArrowheads="1"/>
                      </p:cNvPicPr>
                      <p:nvPr/>
                    </p:nvPicPr>
                    <p:blipFill>
                      <a:blip r:embed="rId3"/>
                      <a:srcRect/>
                      <a:stretch>
                        <a:fillRect/>
                      </a:stretch>
                    </p:blipFill>
                    <p:spPr bwMode="auto">
                      <a:xfrm>
                        <a:off x="3213100" y="4337050"/>
                        <a:ext cx="2146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Maximizing the Area of a Rectangle (cont.)</a:t>
            </a:r>
          </a:p>
        </p:txBody>
      </p:sp>
      <p:sp>
        <p:nvSpPr>
          <p:cNvPr id="3" name="Content Placeholder 2"/>
          <p:cNvSpPr>
            <a:spLocks noGrp="1"/>
          </p:cNvSpPr>
          <p:nvPr>
            <p:ph idx="1"/>
          </p:nvPr>
        </p:nvSpPr>
        <p:spPr>
          <a:xfrm>
            <a:off x="457200" y="1280160"/>
            <a:ext cx="8229600" cy="4056495"/>
          </a:xfrm>
        </p:spPr>
        <p:txBody>
          <a:bodyPr>
            <a:spAutoFit/>
          </a:bodyPr>
          <a:lstStyle/>
          <a:p>
            <a:r>
              <a:rPr lang="en-US" dirty="0"/>
              <a:t>We can solve this equation easily for </a:t>
            </a:r>
            <a:r>
              <a:rPr lang="en-US" i="1" dirty="0"/>
              <a:t>w</a:t>
            </a:r>
            <a:r>
              <a:rPr lang="en-US" dirty="0"/>
              <a:t> to obtain 			   (note that only the positive root makes sense), and then write</a:t>
            </a:r>
          </a:p>
          <a:p>
            <a:endParaRPr lang="en-US" dirty="0"/>
          </a:p>
          <a:p>
            <a:pPr>
              <a:spcBef>
                <a:spcPts val="0"/>
              </a:spcBef>
            </a:pPr>
            <a:endParaRPr lang="en-US" dirty="0"/>
          </a:p>
          <a:p>
            <a:pPr>
              <a:spcBef>
                <a:spcPts val="0"/>
              </a:spcBef>
            </a:pPr>
            <a:r>
              <a:rPr lang="en-US" dirty="0"/>
              <a:t>From the geometry of the problem, as well as the nature of the formula, we know that 		    that is, the domain of </a:t>
            </a:r>
            <a:r>
              <a:rPr lang="en-US" i="1" dirty="0"/>
              <a:t>A</a:t>
            </a:r>
            <a:r>
              <a:rPr lang="en-US" dirty="0"/>
              <a:t> is the closed bounded interval [0,</a:t>
            </a:r>
            <a:r>
              <a:rPr lang="en-US" i="1" dirty="0"/>
              <a:t>r</a:t>
            </a:r>
            <a:r>
              <a:rPr lang="en-US" dirty="0"/>
              <a:t>], so absolute extrema are guaranteed to exist.</a:t>
            </a:r>
          </a:p>
        </p:txBody>
      </p:sp>
      <p:graphicFrame>
        <p:nvGraphicFramePr>
          <p:cNvPr id="86018" name="Object 2"/>
          <p:cNvGraphicFramePr>
            <a:graphicFrameLocks noChangeAspect="1"/>
          </p:cNvGraphicFramePr>
          <p:nvPr/>
        </p:nvGraphicFramePr>
        <p:xfrm>
          <a:off x="548640" y="1691101"/>
          <a:ext cx="1968500" cy="495300"/>
        </p:xfrm>
        <a:graphic>
          <a:graphicData uri="http://schemas.openxmlformats.org/presentationml/2006/ole">
            <mc:AlternateContent xmlns:mc="http://schemas.openxmlformats.org/markup-compatibility/2006">
              <mc:Choice xmlns:v="urn:schemas-microsoft-com:vml" Requires="v">
                <p:oleObj name="Equation" r:id="rId2" imgW="1968480" imgH="495000" progId="Equation.DSMT4">
                  <p:embed/>
                </p:oleObj>
              </mc:Choice>
              <mc:Fallback>
                <p:oleObj name="Equation" r:id="rId2" imgW="196848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691101"/>
                        <a:ext cx="1968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19" name="Object 3"/>
          <p:cNvGraphicFramePr>
            <a:graphicFrameLocks noChangeAspect="1"/>
          </p:cNvGraphicFramePr>
          <p:nvPr/>
        </p:nvGraphicFramePr>
        <p:xfrm>
          <a:off x="2971800" y="2705100"/>
          <a:ext cx="2628900" cy="571500"/>
        </p:xfrm>
        <a:graphic>
          <a:graphicData uri="http://schemas.openxmlformats.org/presentationml/2006/ole">
            <mc:AlternateContent xmlns:mc="http://schemas.openxmlformats.org/markup-compatibility/2006">
              <mc:Choice xmlns:v="urn:schemas-microsoft-com:vml" Requires="v">
                <p:oleObj name="Equation" r:id="rId4" imgW="2628720" imgH="571320" progId="Equation.DSMT4">
                  <p:embed/>
                </p:oleObj>
              </mc:Choice>
              <mc:Fallback>
                <p:oleObj name="Equation" r:id="rId4" imgW="262872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705100"/>
                        <a:ext cx="2628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0" name="Object 4"/>
          <p:cNvGraphicFramePr>
            <a:graphicFrameLocks noChangeAspect="1"/>
          </p:cNvGraphicFramePr>
          <p:nvPr/>
        </p:nvGraphicFramePr>
        <p:xfrm>
          <a:off x="5867400" y="3962400"/>
          <a:ext cx="1282700" cy="469900"/>
        </p:xfrm>
        <a:graphic>
          <a:graphicData uri="http://schemas.openxmlformats.org/presentationml/2006/ole">
            <mc:AlternateContent xmlns:mc="http://schemas.openxmlformats.org/markup-compatibility/2006">
              <mc:Choice xmlns:v="urn:schemas-microsoft-com:vml" Requires="v">
                <p:oleObj name="Equation" r:id="rId6" imgW="1282680" imgH="469800" progId="Equation.DSMT4">
                  <p:embed/>
                </p:oleObj>
              </mc:Choice>
              <mc:Fallback>
                <p:oleObj name="Equation" r:id="rId6" imgW="12826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962400"/>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Maximizing the Area of a Rectangle (cont.)</a:t>
            </a:r>
          </a:p>
        </p:txBody>
      </p:sp>
      <p:sp>
        <p:nvSpPr>
          <p:cNvPr id="3" name="Content Placeholder 2"/>
          <p:cNvSpPr>
            <a:spLocks noGrp="1"/>
          </p:cNvSpPr>
          <p:nvPr>
            <p:ph idx="1"/>
          </p:nvPr>
        </p:nvSpPr>
        <p:spPr/>
        <p:txBody>
          <a:bodyPr/>
          <a:lstStyle/>
          <a:p>
            <a:r>
              <a:rPr lang="en-US" dirty="0"/>
              <a:t>We now proceed to find the critical point(s). </a:t>
            </a:r>
          </a:p>
          <a:p>
            <a:endParaRPr lang="en-US" dirty="0"/>
          </a:p>
        </p:txBody>
      </p:sp>
      <p:graphicFrame>
        <p:nvGraphicFramePr>
          <p:cNvPr id="87042" name="Object 2"/>
          <p:cNvGraphicFramePr>
            <a:graphicFrameLocks noChangeAspect="1"/>
          </p:cNvGraphicFramePr>
          <p:nvPr/>
        </p:nvGraphicFramePr>
        <p:xfrm>
          <a:off x="1676400" y="1923650"/>
          <a:ext cx="5676900" cy="977900"/>
        </p:xfrm>
        <a:graphic>
          <a:graphicData uri="http://schemas.openxmlformats.org/presentationml/2006/ole">
            <mc:AlternateContent xmlns:mc="http://schemas.openxmlformats.org/markup-compatibility/2006">
              <mc:Choice xmlns:v="urn:schemas-microsoft-com:vml" Requires="v">
                <p:oleObj name="Equation" r:id="rId2" imgW="5676840" imgH="977760" progId="Equation.DSMT4">
                  <p:embed/>
                </p:oleObj>
              </mc:Choice>
              <mc:Fallback>
                <p:oleObj name="Equation" r:id="rId2" imgW="5676840" imgH="977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23650"/>
                        <a:ext cx="5676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4" name="Object 4"/>
          <p:cNvGraphicFramePr>
            <a:graphicFrameLocks noChangeAspect="1"/>
          </p:cNvGraphicFramePr>
          <p:nvPr/>
        </p:nvGraphicFramePr>
        <p:xfrm>
          <a:off x="3837975" y="3371450"/>
          <a:ext cx="1320800" cy="469900"/>
        </p:xfrm>
        <a:graphic>
          <a:graphicData uri="http://schemas.openxmlformats.org/presentationml/2006/ole">
            <mc:AlternateContent xmlns:mc="http://schemas.openxmlformats.org/markup-compatibility/2006">
              <mc:Choice xmlns:v="urn:schemas-microsoft-com:vml" Requires="v">
                <p:oleObj name="Equation" r:id="rId4" imgW="1320480" imgH="469800" progId="Equation.DSMT4">
                  <p:embed/>
                </p:oleObj>
              </mc:Choice>
              <mc:Fallback>
                <p:oleObj name="Equation" r:id="rId4" imgW="132048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7975" y="3371450"/>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5" name="Object 5"/>
          <p:cNvGraphicFramePr>
            <a:graphicFrameLocks noChangeAspect="1"/>
          </p:cNvGraphicFramePr>
          <p:nvPr/>
        </p:nvGraphicFramePr>
        <p:xfrm>
          <a:off x="3352800" y="3969475"/>
          <a:ext cx="1816100" cy="381000"/>
        </p:xfrm>
        <a:graphic>
          <a:graphicData uri="http://schemas.openxmlformats.org/presentationml/2006/ole">
            <mc:AlternateContent xmlns:mc="http://schemas.openxmlformats.org/markup-compatibility/2006">
              <mc:Choice xmlns:v="urn:schemas-microsoft-com:vml" Requires="v">
                <p:oleObj name="Equation" r:id="rId6" imgW="1815840" imgH="380880" progId="Equation.DSMT4">
                  <p:embed/>
                </p:oleObj>
              </mc:Choice>
              <mc:Fallback>
                <p:oleObj name="Equation" r:id="rId6" imgW="1815840" imgH="380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3969475"/>
                        <a:ext cx="1816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6" name="Object 6"/>
          <p:cNvGraphicFramePr>
            <a:graphicFrameLocks noChangeAspect="1"/>
          </p:cNvGraphicFramePr>
          <p:nvPr/>
        </p:nvGraphicFramePr>
        <p:xfrm>
          <a:off x="4431175" y="4521200"/>
          <a:ext cx="1282700" cy="889000"/>
        </p:xfrm>
        <a:graphic>
          <a:graphicData uri="http://schemas.openxmlformats.org/presentationml/2006/ole">
            <mc:AlternateContent xmlns:mc="http://schemas.openxmlformats.org/markup-compatibility/2006">
              <mc:Choice xmlns:v="urn:schemas-microsoft-com:vml" Requires="v">
                <p:oleObj name="Equation" r:id="rId8" imgW="1282680" imgH="888840" progId="Equation.DSMT4">
                  <p:embed/>
                </p:oleObj>
              </mc:Choice>
              <mc:Fallback>
                <p:oleObj name="Equation" r:id="rId8" imgW="1282680" imgH="8888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1175" y="4521200"/>
                        <a:ext cx="1282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Maximizing the Area of a Rectangle (cont.)</a:t>
            </a:r>
          </a:p>
        </p:txBody>
      </p:sp>
      <p:sp>
        <p:nvSpPr>
          <p:cNvPr id="3" name="Content Placeholder 2"/>
          <p:cNvSpPr>
            <a:spLocks noGrp="1"/>
          </p:cNvSpPr>
          <p:nvPr>
            <p:ph idx="1"/>
          </p:nvPr>
        </p:nvSpPr>
        <p:spPr/>
        <p:txBody>
          <a:bodyPr/>
          <a:lstStyle/>
          <a:p>
            <a:r>
              <a:rPr lang="en-US" i="1" dirty="0"/>
              <a:t>A</a:t>
            </a:r>
            <a:r>
              <a:rPr lang="en-US" dirty="0"/>
              <a:t>’ is also undefined when </a:t>
            </a:r>
            <a:r>
              <a:rPr lang="en-US" i="1" dirty="0"/>
              <a:t>h</a:t>
            </a:r>
            <a:r>
              <a:rPr lang="en-US" dirty="0"/>
              <a:t> </a:t>
            </a:r>
            <a:r>
              <a:rPr lang="en-US" dirty="0">
                <a:latin typeface="Symbol" pitchFamily="18" charset="2"/>
              </a:rPr>
              <a:t>=</a:t>
            </a:r>
            <a:r>
              <a:rPr lang="en-US" dirty="0"/>
              <a:t> </a:t>
            </a:r>
            <a:r>
              <a:rPr lang="en-US" i="1" dirty="0"/>
              <a:t>r</a:t>
            </a:r>
            <a:r>
              <a:rPr lang="en-US" dirty="0"/>
              <a:t>, but that’s one of the endpoints of the domain. Because 		    is not in the domain of </a:t>
            </a:r>
            <a:r>
              <a:rPr lang="en-US" i="1" dirty="0"/>
              <a:t>A</a:t>
            </a:r>
            <a:r>
              <a:rPr lang="en-US" dirty="0"/>
              <a:t>, we evaluate </a:t>
            </a:r>
            <a:r>
              <a:rPr lang="en-US" i="1" dirty="0"/>
              <a:t>A</a:t>
            </a:r>
            <a:r>
              <a:rPr lang="en-US" dirty="0"/>
              <a:t> at the two endpoints and the one critical point 	in (0,</a:t>
            </a:r>
            <a:r>
              <a:rPr lang="en-US" i="1" dirty="0"/>
              <a:t>r</a:t>
            </a:r>
            <a:r>
              <a:rPr lang="en-US" dirty="0"/>
              <a:t>).</a:t>
            </a:r>
          </a:p>
        </p:txBody>
      </p:sp>
      <p:graphicFrame>
        <p:nvGraphicFramePr>
          <p:cNvPr id="88066" name="Object 2"/>
          <p:cNvGraphicFramePr>
            <a:graphicFrameLocks noChangeAspect="1"/>
          </p:cNvGraphicFramePr>
          <p:nvPr/>
        </p:nvGraphicFramePr>
        <p:xfrm>
          <a:off x="5585750" y="1729450"/>
          <a:ext cx="1524000" cy="508000"/>
        </p:xfrm>
        <a:graphic>
          <a:graphicData uri="http://schemas.openxmlformats.org/presentationml/2006/ole">
            <mc:AlternateContent xmlns:mc="http://schemas.openxmlformats.org/markup-compatibility/2006">
              <mc:Choice xmlns:v="urn:schemas-microsoft-com:vml" Requires="v">
                <p:oleObj name="Equation" r:id="rId2" imgW="1523880" imgH="507960" progId="Equation.DSMT4">
                  <p:embed/>
                </p:oleObj>
              </mc:Choice>
              <mc:Fallback>
                <p:oleObj name="Equation" r:id="rId2" imgW="152388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750" y="1729450"/>
                        <a:ext cx="152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7" name="Object 3"/>
          <p:cNvGraphicFramePr>
            <a:graphicFrameLocks noChangeAspect="1"/>
          </p:cNvGraphicFramePr>
          <p:nvPr/>
        </p:nvGraphicFramePr>
        <p:xfrm>
          <a:off x="4267200" y="2544500"/>
          <a:ext cx="774700" cy="508000"/>
        </p:xfrm>
        <a:graphic>
          <a:graphicData uri="http://schemas.openxmlformats.org/presentationml/2006/ole">
            <mc:AlternateContent xmlns:mc="http://schemas.openxmlformats.org/markup-compatibility/2006">
              <mc:Choice xmlns:v="urn:schemas-microsoft-com:vml" Requires="v">
                <p:oleObj name="Equation" r:id="rId4" imgW="774360" imgH="507960" progId="Equation.DSMT4">
                  <p:embed/>
                </p:oleObj>
              </mc:Choice>
              <mc:Fallback>
                <p:oleObj name="Equation" r:id="rId4" imgW="774360" imgH="507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544500"/>
                        <a:ext cx="774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9" name="Object 5"/>
          <p:cNvGraphicFramePr>
            <a:graphicFrameLocks noChangeAspect="1"/>
          </p:cNvGraphicFramePr>
          <p:nvPr/>
        </p:nvGraphicFramePr>
        <p:xfrm>
          <a:off x="2791750" y="3200400"/>
          <a:ext cx="3251200" cy="571500"/>
        </p:xfrm>
        <a:graphic>
          <a:graphicData uri="http://schemas.openxmlformats.org/presentationml/2006/ole">
            <mc:AlternateContent xmlns:mc="http://schemas.openxmlformats.org/markup-compatibility/2006">
              <mc:Choice xmlns:v="urn:schemas-microsoft-com:vml" Requires="v">
                <p:oleObj name="Equation" r:id="rId6" imgW="3251160" imgH="571320" progId="Equation.DSMT4">
                  <p:embed/>
                </p:oleObj>
              </mc:Choice>
              <mc:Fallback>
                <p:oleObj name="Equation" r:id="rId6" imgW="3251160" imgH="5713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1750" y="3200400"/>
                        <a:ext cx="3251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70" name="Object 6"/>
          <p:cNvGraphicFramePr>
            <a:graphicFrameLocks noChangeAspect="1"/>
          </p:cNvGraphicFramePr>
          <p:nvPr>
            <p:extLst>
              <p:ext uri="{D42A27DB-BD31-4B8C-83A1-F6EECF244321}">
                <p14:modId xmlns:p14="http://schemas.microsoft.com/office/powerpoint/2010/main" val="75727725"/>
              </p:ext>
            </p:extLst>
          </p:nvPr>
        </p:nvGraphicFramePr>
        <p:xfrm>
          <a:off x="2387600" y="3922713"/>
          <a:ext cx="3924300" cy="1028700"/>
        </p:xfrm>
        <a:graphic>
          <a:graphicData uri="http://schemas.openxmlformats.org/presentationml/2006/ole">
            <mc:AlternateContent xmlns:mc="http://schemas.openxmlformats.org/markup-compatibility/2006">
              <mc:Choice xmlns:v="urn:schemas-microsoft-com:vml" Requires="v">
                <p:oleObj name="Equation" r:id="rId8" imgW="3924000" imgH="1028520" progId="Equation.DSMT4">
                  <p:embed/>
                </p:oleObj>
              </mc:Choice>
              <mc:Fallback>
                <p:oleObj name="Equation" r:id="rId8" imgW="3924000" imgH="1028520" progId="Equation.DSMT4">
                  <p:embed/>
                  <p:pic>
                    <p:nvPicPr>
                      <p:cNvPr id="0" name="Picture 6"/>
                      <p:cNvPicPr>
                        <a:picLocks noChangeAspect="1" noChangeArrowheads="1"/>
                      </p:cNvPicPr>
                      <p:nvPr/>
                    </p:nvPicPr>
                    <p:blipFill>
                      <a:blip r:embed="rId9"/>
                      <a:srcRect/>
                      <a:stretch>
                        <a:fillRect/>
                      </a:stretch>
                    </p:blipFill>
                    <p:spPr bwMode="auto">
                      <a:xfrm>
                        <a:off x="2387600" y="3922713"/>
                        <a:ext cx="3924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71" name="Object 7"/>
          <p:cNvGraphicFramePr>
            <a:graphicFrameLocks noChangeAspect="1"/>
          </p:cNvGraphicFramePr>
          <p:nvPr/>
        </p:nvGraphicFramePr>
        <p:xfrm>
          <a:off x="2826150" y="5089000"/>
          <a:ext cx="2971800" cy="571500"/>
        </p:xfrm>
        <a:graphic>
          <a:graphicData uri="http://schemas.openxmlformats.org/presentationml/2006/ole">
            <mc:AlternateContent xmlns:mc="http://schemas.openxmlformats.org/markup-compatibility/2006">
              <mc:Choice xmlns:v="urn:schemas-microsoft-com:vml" Requires="v">
                <p:oleObj name="Equation" r:id="rId10" imgW="2971800" imgH="571320" progId="Equation.DSMT4">
                  <p:embed/>
                </p:oleObj>
              </mc:Choice>
              <mc:Fallback>
                <p:oleObj name="Equation" r:id="rId10" imgW="2971800" imgH="57132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6150" y="5089000"/>
                        <a:ext cx="2971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Maximizing the Area of a Rectangle (cont.)</a:t>
            </a:r>
          </a:p>
        </p:txBody>
      </p:sp>
      <p:sp>
        <p:nvSpPr>
          <p:cNvPr id="3" name="Content Placeholder 2"/>
          <p:cNvSpPr>
            <a:spLocks noGrp="1"/>
          </p:cNvSpPr>
          <p:nvPr>
            <p:ph idx="1"/>
          </p:nvPr>
        </p:nvSpPr>
        <p:spPr/>
        <p:txBody>
          <a:bodyPr/>
          <a:lstStyle/>
          <a:p>
            <a:r>
              <a:rPr lang="en-US" dirty="0"/>
              <a:t>So the maximum possible area for an inscribed rectangle is </a:t>
            </a:r>
            <a:r>
              <a:rPr lang="en-US" i="1" dirty="0"/>
              <a:t>r</a:t>
            </a:r>
            <a:r>
              <a:rPr lang="en-US" baseline="30000" dirty="0"/>
              <a:t>2</a:t>
            </a:r>
            <a:r>
              <a:rPr lang="en-US" dirty="0"/>
              <a:t>, and it occurs when 	          and 	         One way to quickly check the reasonableness of this answer is to note that </a:t>
            </a:r>
            <a:r>
              <a:rPr lang="en-US" i="1" dirty="0"/>
              <a:t>r</a:t>
            </a:r>
            <a:r>
              <a:rPr lang="en-US" baseline="30000" dirty="0"/>
              <a:t>2</a:t>
            </a:r>
            <a:r>
              <a:rPr lang="en-US" dirty="0"/>
              <a:t> is smaller than 	      the area of the semicircle.</a:t>
            </a:r>
          </a:p>
        </p:txBody>
      </p:sp>
      <p:graphicFrame>
        <p:nvGraphicFramePr>
          <p:cNvPr id="89090" name="Object 2"/>
          <p:cNvGraphicFramePr>
            <a:graphicFrameLocks noChangeAspect="1"/>
          </p:cNvGraphicFramePr>
          <p:nvPr>
            <p:extLst>
              <p:ext uri="{D42A27DB-BD31-4B8C-83A1-F6EECF244321}">
                <p14:modId xmlns:p14="http://schemas.microsoft.com/office/powerpoint/2010/main" val="1253187500"/>
              </p:ext>
            </p:extLst>
          </p:nvPr>
        </p:nvGraphicFramePr>
        <p:xfrm>
          <a:off x="5486400" y="1729450"/>
          <a:ext cx="1282700" cy="508000"/>
        </p:xfrm>
        <a:graphic>
          <a:graphicData uri="http://schemas.openxmlformats.org/presentationml/2006/ole">
            <mc:AlternateContent xmlns:mc="http://schemas.openxmlformats.org/markup-compatibility/2006">
              <mc:Choice xmlns:v="urn:schemas-microsoft-com:vml" Requires="v">
                <p:oleObj name="Equation" r:id="rId2" imgW="1282680" imgH="507960" progId="Equation.DSMT4">
                  <p:embed/>
                </p:oleObj>
              </mc:Choice>
              <mc:Fallback>
                <p:oleObj name="Equation" r:id="rId2" imgW="1282680" imgH="507960" progId="Equation.DSMT4">
                  <p:embed/>
                  <p:pic>
                    <p:nvPicPr>
                      <p:cNvPr id="0" name="Picture 2"/>
                      <p:cNvPicPr>
                        <a:picLocks noChangeAspect="1" noChangeArrowheads="1"/>
                      </p:cNvPicPr>
                      <p:nvPr/>
                    </p:nvPicPr>
                    <p:blipFill>
                      <a:blip r:embed="rId3"/>
                      <a:srcRect/>
                      <a:stretch>
                        <a:fillRect/>
                      </a:stretch>
                    </p:blipFill>
                    <p:spPr bwMode="auto">
                      <a:xfrm>
                        <a:off x="5486400" y="1729450"/>
                        <a:ext cx="1282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1" name="Object 3"/>
          <p:cNvGraphicFramePr>
            <a:graphicFrameLocks noChangeAspect="1"/>
          </p:cNvGraphicFramePr>
          <p:nvPr>
            <p:extLst>
              <p:ext uri="{D42A27DB-BD31-4B8C-83A1-F6EECF244321}">
                <p14:modId xmlns:p14="http://schemas.microsoft.com/office/powerpoint/2010/main" val="2720189348"/>
              </p:ext>
            </p:extLst>
          </p:nvPr>
        </p:nvGraphicFramePr>
        <p:xfrm>
          <a:off x="7467600" y="1702885"/>
          <a:ext cx="1270000" cy="444500"/>
        </p:xfrm>
        <a:graphic>
          <a:graphicData uri="http://schemas.openxmlformats.org/presentationml/2006/ole">
            <mc:AlternateContent xmlns:mc="http://schemas.openxmlformats.org/markup-compatibility/2006">
              <mc:Choice xmlns:v="urn:schemas-microsoft-com:vml" Requires="v">
                <p:oleObj name="Equation" r:id="rId4" imgW="1269720" imgH="444240" progId="Equation.DSMT4">
                  <p:embed/>
                </p:oleObj>
              </mc:Choice>
              <mc:Fallback>
                <p:oleObj name="Equation" r:id="rId4" imgW="1269720" imgH="444240" progId="Equation.DSMT4">
                  <p:embed/>
                  <p:pic>
                    <p:nvPicPr>
                      <p:cNvPr id="0" name="Picture 3"/>
                      <p:cNvPicPr>
                        <a:picLocks noChangeAspect="1" noChangeArrowheads="1"/>
                      </p:cNvPicPr>
                      <p:nvPr/>
                    </p:nvPicPr>
                    <p:blipFill>
                      <a:blip r:embed="rId5"/>
                      <a:srcRect/>
                      <a:stretch>
                        <a:fillRect/>
                      </a:stretch>
                    </p:blipFill>
                    <p:spPr bwMode="auto">
                      <a:xfrm>
                        <a:off x="7467600" y="1702885"/>
                        <a:ext cx="1270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2" name="Object 4"/>
          <p:cNvGraphicFramePr>
            <a:graphicFrameLocks noChangeAspect="1"/>
          </p:cNvGraphicFramePr>
          <p:nvPr>
            <p:extLst>
              <p:ext uri="{D42A27DB-BD31-4B8C-83A1-F6EECF244321}">
                <p14:modId xmlns:p14="http://schemas.microsoft.com/office/powerpoint/2010/main" val="1452512965"/>
              </p:ext>
            </p:extLst>
          </p:nvPr>
        </p:nvGraphicFramePr>
        <p:xfrm>
          <a:off x="6357938" y="2590800"/>
          <a:ext cx="965200" cy="469900"/>
        </p:xfrm>
        <a:graphic>
          <a:graphicData uri="http://schemas.openxmlformats.org/presentationml/2006/ole">
            <mc:AlternateContent xmlns:mc="http://schemas.openxmlformats.org/markup-compatibility/2006">
              <mc:Choice xmlns:v="urn:schemas-microsoft-com:vml" Requires="v">
                <p:oleObj name="Equation" r:id="rId6" imgW="965160" imgH="469800" progId="Equation.DSMT4">
                  <p:embed/>
                </p:oleObj>
              </mc:Choice>
              <mc:Fallback>
                <p:oleObj name="Equation" r:id="rId6" imgW="965160" imgH="469800" progId="Equation.DSMT4">
                  <p:embed/>
                  <p:pic>
                    <p:nvPicPr>
                      <p:cNvPr id="0" name="Picture 4"/>
                      <p:cNvPicPr>
                        <a:picLocks noChangeAspect="1" noChangeArrowheads="1"/>
                      </p:cNvPicPr>
                      <p:nvPr/>
                    </p:nvPicPr>
                    <p:blipFill>
                      <a:blip r:embed="rId7"/>
                      <a:srcRect/>
                      <a:stretch>
                        <a:fillRect/>
                      </a:stretch>
                    </p:blipFill>
                    <p:spPr bwMode="auto">
                      <a:xfrm>
                        <a:off x="6357938" y="2590800"/>
                        <a:ext cx="96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Problems from Other Disciplines</a:t>
            </a:r>
          </a:p>
        </p:txBody>
      </p:sp>
      <p:sp>
        <p:nvSpPr>
          <p:cNvPr id="3" name="Content Placeholder 2"/>
          <p:cNvSpPr>
            <a:spLocks noGrp="1"/>
          </p:cNvSpPr>
          <p:nvPr>
            <p:ph idx="1"/>
          </p:nvPr>
        </p:nvSpPr>
        <p:spPr/>
        <p:txBody>
          <a:bodyPr/>
          <a:lstStyle/>
          <a:p>
            <a:r>
              <a:rPr lang="en-US" dirty="0"/>
              <a:t>The need to either minimize or maximize some quantity is extremely common, and the next few examples illustrate how optimization problems arise in a variety of contexts.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Optimization Strategy </a:t>
            </a:r>
          </a:p>
        </p:txBody>
      </p:sp>
      <p:sp>
        <p:nvSpPr>
          <p:cNvPr id="3" name="Content Placeholder 2"/>
          <p:cNvSpPr>
            <a:spLocks noGrp="1"/>
          </p:cNvSpPr>
          <p:nvPr>
            <p:ph idx="1"/>
          </p:nvPr>
        </p:nvSpPr>
        <p:spPr>
          <a:xfrm>
            <a:off x="457200" y="1280160"/>
            <a:ext cx="8229600" cy="3625608"/>
          </a:xfrm>
          <a:solidFill>
            <a:srgbClr val="FFFFCC"/>
          </a:solidFill>
          <a:ln w="28575">
            <a:solidFill>
              <a:srgbClr val="000000"/>
            </a:solidFill>
          </a:ln>
        </p:spPr>
        <p:txBody>
          <a:bodyPr>
            <a:spAutoFit/>
          </a:bodyPr>
          <a:lstStyle/>
          <a:p>
            <a:pPr marL="1377950" indent="-1377950"/>
            <a:r>
              <a:rPr lang="en-US" b="1" dirty="0">
                <a:solidFill>
                  <a:srgbClr val="000000"/>
                </a:solidFill>
              </a:rPr>
              <a:t>Step 1:</a:t>
            </a:r>
            <a:r>
              <a:rPr lang="en-US" dirty="0">
                <a:solidFill>
                  <a:srgbClr val="000000"/>
                </a:solidFill>
              </a:rPr>
              <a:t>	Read the given information carefully and identify what is known and what needs to be found. What quantity must be optimized in order to solve the problem?</a:t>
            </a:r>
          </a:p>
          <a:p>
            <a:pPr marL="1377950" indent="-1377950"/>
            <a:r>
              <a:rPr lang="en-US" b="1" dirty="0">
                <a:solidFill>
                  <a:srgbClr val="000000"/>
                </a:solidFill>
              </a:rPr>
              <a:t>Step 2:</a:t>
            </a:r>
            <a:r>
              <a:rPr lang="en-US" dirty="0">
                <a:solidFill>
                  <a:srgbClr val="000000"/>
                </a:solidFill>
              </a:rPr>
              <a:t>	Identify and appropriately label the relevant quantities and draw a diagram, if possible, as an aid in determining the relationships between them.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Minimizing the Surface Area of a Can</a:t>
            </a:r>
          </a:p>
        </p:txBody>
      </p:sp>
      <p:sp>
        <p:nvSpPr>
          <p:cNvPr id="3" name="Content Placeholder 2"/>
          <p:cNvSpPr>
            <a:spLocks noGrp="1"/>
          </p:cNvSpPr>
          <p:nvPr>
            <p:ph idx="1"/>
          </p:nvPr>
        </p:nvSpPr>
        <p:spPr>
          <a:xfrm>
            <a:off x="457200" y="1295400"/>
            <a:ext cx="8229600" cy="4572000"/>
          </a:xfrm>
        </p:spPr>
        <p:txBody>
          <a:bodyPr>
            <a:noAutofit/>
          </a:bodyPr>
          <a:lstStyle/>
          <a:p>
            <a:r>
              <a:rPr lang="en-US" dirty="0"/>
              <a:t>As it prepares to expand into a new market, an American oil company decides to design a half‑liter can</a:t>
            </a:r>
          </a:p>
        </p:txBody>
      </p:sp>
      <p:grpSp>
        <p:nvGrpSpPr>
          <p:cNvPr id="7" name="Group 6"/>
          <p:cNvGrpSpPr/>
          <p:nvPr/>
        </p:nvGrpSpPr>
        <p:grpSpPr>
          <a:xfrm>
            <a:off x="5921188" y="2251174"/>
            <a:ext cx="2560320" cy="3632940"/>
            <a:chOff x="5921188" y="2251174"/>
            <a:chExt cx="2560320" cy="3632940"/>
          </a:xfrm>
        </p:grpSpPr>
        <p:pic>
          <p:nvPicPr>
            <p:cNvPr id="138241" name="Picture 1"/>
            <p:cNvPicPr>
              <a:picLocks noChangeAspect="1" noChangeArrowheads="1"/>
            </p:cNvPicPr>
            <p:nvPr/>
          </p:nvPicPr>
          <p:blipFill>
            <a:blip r:embed="rId2" cstate="print"/>
            <a:srcRect/>
            <a:stretch>
              <a:fillRect/>
            </a:stretch>
          </p:blipFill>
          <p:spPr bwMode="auto">
            <a:xfrm>
              <a:off x="5921188" y="2251174"/>
              <a:ext cx="2560320" cy="3118685"/>
            </a:xfrm>
            <a:prstGeom prst="rect">
              <a:avLst/>
            </a:prstGeom>
            <a:noFill/>
            <a:ln w="9525">
              <a:noFill/>
              <a:miter lim="800000"/>
              <a:headEnd/>
              <a:tailEnd/>
            </a:ln>
          </p:spPr>
        </p:pic>
        <p:sp>
          <p:nvSpPr>
            <p:cNvPr id="5" name="Rectangle 4"/>
            <p:cNvSpPr/>
            <p:nvPr/>
          </p:nvSpPr>
          <p:spPr>
            <a:xfrm>
              <a:off x="6516321" y="5360894"/>
              <a:ext cx="1370055" cy="523220"/>
            </a:xfrm>
            <a:prstGeom prst="rect">
              <a:avLst/>
            </a:prstGeom>
          </p:spPr>
          <p:txBody>
            <a:bodyPr wrap="none">
              <a:spAutoFit/>
            </a:bodyPr>
            <a:lstStyle/>
            <a:p>
              <a:r>
                <a:rPr lang="en-US" sz="2800" b="1" dirty="0"/>
                <a:t>Figure 4</a:t>
              </a:r>
            </a:p>
          </p:txBody>
        </p:sp>
      </p:grpSp>
      <p:sp>
        <p:nvSpPr>
          <p:cNvPr id="6" name="Content Placeholder 2"/>
          <p:cNvSpPr txBox="1">
            <a:spLocks/>
          </p:cNvSpPr>
          <p:nvPr/>
        </p:nvSpPr>
        <p:spPr>
          <a:xfrm>
            <a:off x="457200" y="2156012"/>
            <a:ext cx="5486400" cy="2763834"/>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for its brand of engine oil. The can will have the typical shape of a right circular cylinder. What dimensions for the can will minimize the amount of metal used to form it?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Minimizing the Surface Area of a Can (cont.)</a:t>
            </a:r>
          </a:p>
        </p:txBody>
      </p:sp>
      <p:sp>
        <p:nvSpPr>
          <p:cNvPr id="3" name="Content Placeholder 2"/>
          <p:cNvSpPr>
            <a:spLocks noGrp="1"/>
          </p:cNvSpPr>
          <p:nvPr>
            <p:ph idx="1"/>
          </p:nvPr>
        </p:nvSpPr>
        <p:spPr/>
        <p:txBody>
          <a:bodyPr/>
          <a:lstStyle/>
          <a:p>
            <a:r>
              <a:rPr lang="en-US" b="1" dirty="0"/>
              <a:t>Solution </a:t>
            </a:r>
          </a:p>
          <a:p>
            <a:r>
              <a:rPr lang="en-US" dirty="0"/>
              <a:t>We will label the radius and height of the cylinder </a:t>
            </a:r>
            <a:r>
              <a:rPr lang="en-US" i="1" dirty="0"/>
              <a:t>r</a:t>
            </a:r>
            <a:r>
              <a:rPr lang="en-US" dirty="0"/>
              <a:t> and </a:t>
            </a:r>
            <a:r>
              <a:rPr lang="en-US" i="1" dirty="0"/>
              <a:t>h</a:t>
            </a:r>
            <a:r>
              <a:rPr lang="en-US" dirty="0"/>
              <a:t>, respectively. And since the can consists of two circles of radius </a:t>
            </a:r>
            <a:r>
              <a:rPr lang="en-US" i="1" dirty="0"/>
              <a:t>r</a:t>
            </a:r>
            <a:r>
              <a:rPr lang="en-US" dirty="0"/>
              <a:t> and a (rolled‑up) rectangle of width 2</a:t>
            </a:r>
            <a:r>
              <a:rPr lang="el-GR" i="1" dirty="0">
                <a:latin typeface="Cambria Math" panose="02040503050406030204" pitchFamily="18" charset="0"/>
                <a:ea typeface="Cambria Math" panose="02040503050406030204" pitchFamily="18" charset="0"/>
              </a:rPr>
              <a:t>π </a:t>
            </a:r>
            <a:r>
              <a:rPr lang="en-US" i="1" dirty="0"/>
              <a:t>r</a:t>
            </a:r>
            <a:r>
              <a:rPr lang="en-US" dirty="0"/>
              <a:t> and height </a:t>
            </a:r>
            <a:r>
              <a:rPr lang="en-US" i="1" dirty="0"/>
              <a:t>h</a:t>
            </a:r>
            <a:r>
              <a:rPr lang="en-US" dirty="0"/>
              <a:t>, the area of the metal used to form it is 	        </a:t>
            </a:r>
            <a:r>
              <a:rPr lang="en-US" i="1" dirty="0"/>
              <a:t>A</a:t>
            </a:r>
            <a:r>
              <a:rPr lang="en-US" dirty="0"/>
              <a:t> </a:t>
            </a:r>
            <a:r>
              <a:rPr lang="en-US" dirty="0">
                <a:latin typeface="Symbol" pitchFamily="18" charset="2"/>
              </a:rPr>
              <a:t>=</a:t>
            </a:r>
            <a:r>
              <a:rPr lang="en-US" dirty="0"/>
              <a:t>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i="1" dirty="0"/>
              <a:t>r</a:t>
            </a:r>
            <a:r>
              <a:rPr lang="en-US" baseline="30000" dirty="0"/>
              <a:t>2</a:t>
            </a:r>
            <a:r>
              <a:rPr lang="en-US" dirty="0"/>
              <a:t> </a:t>
            </a:r>
            <a:r>
              <a:rPr lang="en-US" dirty="0">
                <a:latin typeface="Symbol" pitchFamily="18" charset="2"/>
              </a:rPr>
              <a:t>+</a:t>
            </a:r>
            <a:r>
              <a:rPr lang="en-US" dirty="0"/>
              <a:t> 2</a:t>
            </a:r>
            <a:r>
              <a:rPr lang="el-GR" i="1" dirty="0">
                <a:latin typeface="Cambria Math" panose="02040503050406030204" pitchFamily="18" charset="0"/>
                <a:ea typeface="Cambria Math" panose="02040503050406030204" pitchFamily="18" charset="0"/>
              </a:rPr>
              <a:t>π </a:t>
            </a:r>
            <a:r>
              <a:rPr lang="en-US" i="1" dirty="0" err="1"/>
              <a:t>rh</a:t>
            </a:r>
            <a:r>
              <a:rPr lang="en-US" dirty="0"/>
              <a:t>. </a:t>
            </a:r>
          </a:p>
          <a:p>
            <a:r>
              <a:rPr lang="en-US" dirty="0"/>
              <a:t>One liter corresponds to a volume of 1000 cm</a:t>
            </a:r>
            <a:r>
              <a:rPr lang="en-US" baseline="30000" dirty="0"/>
              <a:t>3</a:t>
            </a:r>
            <a:r>
              <a:rPr lang="en-US" dirty="0"/>
              <a:t>, so a half liter of oil occupies 500 cm</a:t>
            </a:r>
            <a:r>
              <a:rPr lang="en-US" baseline="30000" dirty="0"/>
              <a:t>3</a:t>
            </a:r>
            <a:r>
              <a:rPr lang="en-US" dirty="0"/>
              <a:t>. That is, </a:t>
            </a:r>
            <a:br>
              <a:rPr lang="en-US" dirty="0"/>
            </a:br>
            <a:r>
              <a:rPr lang="en-US" i="1" dirty="0"/>
              <a:t>V </a:t>
            </a:r>
            <a:r>
              <a:rPr lang="en-US" dirty="0">
                <a:latin typeface="Symbol" pitchFamily="18" charset="2"/>
              </a:rPr>
              <a:t>= </a:t>
            </a:r>
            <a:r>
              <a:rPr lang="el-GR" i="1" dirty="0">
                <a:latin typeface="Cambria Math" panose="02040503050406030204" pitchFamily="18" charset="0"/>
                <a:ea typeface="Cambria Math" panose="02040503050406030204" pitchFamily="18" charset="0"/>
              </a:rPr>
              <a:t>π </a:t>
            </a:r>
            <a:r>
              <a:rPr lang="en-US" i="1" dirty="0"/>
              <a:t>r</a:t>
            </a:r>
            <a:r>
              <a:rPr lang="en-US" baseline="30000" dirty="0"/>
              <a:t>2</a:t>
            </a:r>
            <a:r>
              <a:rPr lang="en-US" i="1" dirty="0"/>
              <a:t>h </a:t>
            </a:r>
            <a:r>
              <a:rPr lang="en-US" dirty="0">
                <a:latin typeface="Symbol" pitchFamily="18" charset="2"/>
              </a:rPr>
              <a:t>= </a:t>
            </a:r>
            <a:r>
              <a:rPr lang="en-US" dirty="0"/>
              <a:t>500. We want to minimize </a:t>
            </a:r>
            <a:r>
              <a:rPr lang="en-US" i="1" dirty="0"/>
              <a:t>A</a:t>
            </a:r>
            <a:r>
              <a:rPr lang="en-US" dirty="0"/>
              <a:t>, which currently is a function of two variables.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Minimizing the Surface Area of a Can (cont.)</a:t>
            </a:r>
          </a:p>
        </p:txBody>
      </p:sp>
      <p:sp>
        <p:nvSpPr>
          <p:cNvPr id="3" name="Content Placeholder 2"/>
          <p:cNvSpPr>
            <a:spLocks noGrp="1"/>
          </p:cNvSpPr>
          <p:nvPr>
            <p:ph idx="1"/>
          </p:nvPr>
        </p:nvSpPr>
        <p:spPr/>
        <p:txBody>
          <a:bodyPr>
            <a:noAutofit/>
          </a:bodyPr>
          <a:lstStyle/>
          <a:p>
            <a:r>
              <a:rPr lang="en-US" dirty="0"/>
              <a:t>But we can use the volume relationship between </a:t>
            </a:r>
            <a:r>
              <a:rPr lang="en-US" i="1" dirty="0"/>
              <a:t>r</a:t>
            </a:r>
            <a:r>
              <a:rPr lang="en-US" dirty="0"/>
              <a:t> and </a:t>
            </a:r>
            <a:r>
              <a:rPr lang="en-US" i="1" dirty="0"/>
              <a:t>h</a:t>
            </a:r>
            <a:r>
              <a:rPr lang="en-US" dirty="0"/>
              <a:t> to eliminate one of them; it’s easier to eliminate </a:t>
            </a:r>
            <a:r>
              <a:rPr lang="en-US" i="1" dirty="0"/>
              <a:t>h</a:t>
            </a:r>
            <a:r>
              <a:rPr lang="en-US" dirty="0"/>
              <a:t> (you should check that this is so).</a:t>
            </a:r>
          </a:p>
          <a:p>
            <a:endParaRPr lang="en-US" dirty="0"/>
          </a:p>
          <a:p>
            <a:endParaRPr lang="en-US" dirty="0"/>
          </a:p>
        </p:txBody>
      </p:sp>
      <p:graphicFrame>
        <p:nvGraphicFramePr>
          <p:cNvPr id="90114" name="Object 2"/>
          <p:cNvGraphicFramePr>
            <a:graphicFrameLocks noChangeAspect="1"/>
          </p:cNvGraphicFramePr>
          <p:nvPr>
            <p:extLst>
              <p:ext uri="{D42A27DB-BD31-4B8C-83A1-F6EECF244321}">
                <p14:modId xmlns:p14="http://schemas.microsoft.com/office/powerpoint/2010/main" val="2405347177"/>
              </p:ext>
            </p:extLst>
          </p:nvPr>
        </p:nvGraphicFramePr>
        <p:xfrm>
          <a:off x="3435350" y="2743200"/>
          <a:ext cx="2273300" cy="381000"/>
        </p:xfrm>
        <a:graphic>
          <a:graphicData uri="http://schemas.openxmlformats.org/presentationml/2006/ole">
            <mc:AlternateContent xmlns:mc="http://schemas.openxmlformats.org/markup-compatibility/2006">
              <mc:Choice xmlns:v="urn:schemas-microsoft-com:vml" Requires="v">
                <p:oleObj name="Equation" r:id="rId2" imgW="2273040" imgH="380880" progId="Equation.DSMT4">
                  <p:embed/>
                </p:oleObj>
              </mc:Choice>
              <mc:Fallback>
                <p:oleObj name="Equation" r:id="rId2" imgW="2273040" imgH="380880" progId="Equation.DSMT4">
                  <p:embed/>
                  <p:pic>
                    <p:nvPicPr>
                      <p:cNvPr id="0" name="Picture 2"/>
                      <p:cNvPicPr>
                        <a:picLocks noChangeAspect="1" noChangeArrowheads="1"/>
                      </p:cNvPicPr>
                      <p:nvPr/>
                    </p:nvPicPr>
                    <p:blipFill>
                      <a:blip r:embed="rId3"/>
                      <a:srcRect/>
                      <a:stretch>
                        <a:fillRect/>
                      </a:stretch>
                    </p:blipFill>
                    <p:spPr bwMode="auto">
                      <a:xfrm>
                        <a:off x="3435350" y="2743200"/>
                        <a:ext cx="2273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6" name="Object 4"/>
          <p:cNvGraphicFramePr>
            <a:graphicFrameLocks noChangeAspect="1"/>
          </p:cNvGraphicFramePr>
          <p:nvPr>
            <p:extLst>
              <p:ext uri="{D42A27DB-BD31-4B8C-83A1-F6EECF244321}">
                <p14:modId xmlns:p14="http://schemas.microsoft.com/office/powerpoint/2010/main" val="4022666795"/>
              </p:ext>
            </p:extLst>
          </p:nvPr>
        </p:nvGraphicFramePr>
        <p:xfrm>
          <a:off x="3714750" y="3340100"/>
          <a:ext cx="2806700" cy="939800"/>
        </p:xfrm>
        <a:graphic>
          <a:graphicData uri="http://schemas.openxmlformats.org/presentationml/2006/ole">
            <mc:AlternateContent xmlns:mc="http://schemas.openxmlformats.org/markup-compatibility/2006">
              <mc:Choice xmlns:v="urn:schemas-microsoft-com:vml" Requires="v">
                <p:oleObj name="Equation" r:id="rId4" imgW="2806560" imgH="939600" progId="Equation.DSMT4">
                  <p:embed/>
                </p:oleObj>
              </mc:Choice>
              <mc:Fallback>
                <p:oleObj name="Equation" r:id="rId4" imgW="2806560" imgH="939600" progId="Equation.DSMT4">
                  <p:embed/>
                  <p:pic>
                    <p:nvPicPr>
                      <p:cNvPr id="0" name="Picture 4"/>
                      <p:cNvPicPr>
                        <a:picLocks noChangeAspect="1" noChangeArrowheads="1"/>
                      </p:cNvPicPr>
                      <p:nvPr/>
                    </p:nvPicPr>
                    <p:blipFill>
                      <a:blip r:embed="rId5"/>
                      <a:srcRect/>
                      <a:stretch>
                        <a:fillRect/>
                      </a:stretch>
                    </p:blipFill>
                    <p:spPr bwMode="auto">
                      <a:xfrm>
                        <a:off x="3714750" y="3340100"/>
                        <a:ext cx="2806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7" name="Object 5"/>
          <p:cNvGraphicFramePr>
            <a:graphicFrameLocks noChangeAspect="1"/>
          </p:cNvGraphicFramePr>
          <p:nvPr>
            <p:extLst>
              <p:ext uri="{D42A27DB-BD31-4B8C-83A1-F6EECF244321}">
                <p14:modId xmlns:p14="http://schemas.microsoft.com/office/powerpoint/2010/main" val="1501832573"/>
              </p:ext>
            </p:extLst>
          </p:nvPr>
        </p:nvGraphicFramePr>
        <p:xfrm>
          <a:off x="3721100" y="4502150"/>
          <a:ext cx="2044700" cy="825500"/>
        </p:xfrm>
        <a:graphic>
          <a:graphicData uri="http://schemas.openxmlformats.org/presentationml/2006/ole">
            <mc:AlternateContent xmlns:mc="http://schemas.openxmlformats.org/markup-compatibility/2006">
              <mc:Choice xmlns:v="urn:schemas-microsoft-com:vml" Requires="v">
                <p:oleObj name="Equation" r:id="rId6" imgW="2044440" imgH="825480" progId="Equation.DSMT4">
                  <p:embed/>
                </p:oleObj>
              </mc:Choice>
              <mc:Fallback>
                <p:oleObj name="Equation" r:id="rId6" imgW="2044440" imgH="825480" progId="Equation.DSMT4">
                  <p:embed/>
                  <p:pic>
                    <p:nvPicPr>
                      <p:cNvPr id="0" name="Picture 5"/>
                      <p:cNvPicPr>
                        <a:picLocks noChangeAspect="1" noChangeArrowheads="1"/>
                      </p:cNvPicPr>
                      <p:nvPr/>
                    </p:nvPicPr>
                    <p:blipFill>
                      <a:blip r:embed="rId7"/>
                      <a:srcRect/>
                      <a:stretch>
                        <a:fillRect/>
                      </a:stretch>
                    </p:blipFill>
                    <p:spPr bwMode="auto">
                      <a:xfrm>
                        <a:off x="3721100" y="4502150"/>
                        <a:ext cx="2044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Minimizing the Surface Area of a Can (cont.)</a:t>
            </a:r>
          </a:p>
        </p:txBody>
      </p:sp>
      <p:sp>
        <p:nvSpPr>
          <p:cNvPr id="3" name="Content Placeholder 2"/>
          <p:cNvSpPr>
            <a:spLocks noGrp="1"/>
          </p:cNvSpPr>
          <p:nvPr>
            <p:ph idx="1"/>
          </p:nvPr>
        </p:nvSpPr>
        <p:spPr/>
        <p:txBody>
          <a:bodyPr>
            <a:noAutofit/>
          </a:bodyPr>
          <a:lstStyle/>
          <a:p>
            <a:r>
              <a:rPr lang="en-US" dirty="0"/>
              <a:t>Note that in this problem, the domain of </a:t>
            </a:r>
            <a:r>
              <a:rPr lang="en-US" i="1" dirty="0"/>
              <a:t>A</a:t>
            </a:r>
            <a:r>
              <a:rPr lang="en-US" dirty="0"/>
              <a:t> is 	  In practice, we know we won’t use a radius </a:t>
            </a:r>
            <a:r>
              <a:rPr lang="en-US" i="1" dirty="0"/>
              <a:t>r</a:t>
            </a:r>
            <a:r>
              <a:rPr lang="en-US" dirty="0"/>
              <a:t> close to 0, nor will we use a very large </a:t>
            </a:r>
            <a:r>
              <a:rPr lang="en-US" i="1" dirty="0"/>
              <a:t>r</a:t>
            </a:r>
            <a:r>
              <a:rPr lang="en-US" dirty="0"/>
              <a:t>, but we have no way to narrow down the domain at the moment. However, the calculus techniques we have learned will still resolve the question definitively. We proceed to find  </a:t>
            </a:r>
            <a:r>
              <a:rPr lang="en-US" i="1" dirty="0"/>
              <a:t>A</a:t>
            </a:r>
            <a:r>
              <a:rPr lang="en-US" dirty="0"/>
              <a:t>’ and then the critical points. </a:t>
            </a:r>
          </a:p>
          <a:p>
            <a:endParaRPr lang="en-US" dirty="0"/>
          </a:p>
        </p:txBody>
      </p:sp>
      <p:graphicFrame>
        <p:nvGraphicFramePr>
          <p:cNvPr id="90115" name="Object 3"/>
          <p:cNvGraphicFramePr>
            <a:graphicFrameLocks noChangeAspect="1"/>
          </p:cNvGraphicFramePr>
          <p:nvPr/>
        </p:nvGraphicFramePr>
        <p:xfrm>
          <a:off x="7033550" y="1326630"/>
          <a:ext cx="927100" cy="469900"/>
        </p:xfrm>
        <a:graphic>
          <a:graphicData uri="http://schemas.openxmlformats.org/presentationml/2006/ole">
            <mc:AlternateContent xmlns:mc="http://schemas.openxmlformats.org/markup-compatibility/2006">
              <mc:Choice xmlns:v="urn:schemas-microsoft-com:vml" Requires="v">
                <p:oleObj name="Equation" r:id="rId2" imgW="927000" imgH="469800" progId="Equation.DSMT4">
                  <p:embed/>
                </p:oleObj>
              </mc:Choice>
              <mc:Fallback>
                <p:oleObj name="Equation" r:id="rId2" imgW="927000" imgH="4698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550" y="1326630"/>
                        <a:ext cx="927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Minimizing the Surface Area of a Can (cont.)</a:t>
            </a:r>
          </a:p>
        </p:txBody>
      </p:sp>
      <p:sp>
        <p:nvSpPr>
          <p:cNvPr id="3" name="Content Placeholder 2"/>
          <p:cNvSpPr>
            <a:spLocks noGrp="1"/>
          </p:cNvSpPr>
          <p:nvPr>
            <p:ph idx="1"/>
          </p:nvPr>
        </p:nvSpPr>
        <p:spPr>
          <a:xfrm>
            <a:off x="457200" y="5496580"/>
            <a:ext cx="8229600" cy="523220"/>
          </a:xfrm>
        </p:spPr>
        <p:txBody>
          <a:bodyPr anchor="b">
            <a:spAutoFit/>
          </a:bodyPr>
          <a:lstStyle/>
          <a:p>
            <a:r>
              <a:rPr lang="en-US" dirty="0"/>
              <a:t>The only critical point is	</a:t>
            </a:r>
          </a:p>
        </p:txBody>
      </p:sp>
      <p:graphicFrame>
        <p:nvGraphicFramePr>
          <p:cNvPr id="91139" name="Object 3"/>
          <p:cNvGraphicFramePr>
            <a:graphicFrameLocks noChangeAspect="1"/>
          </p:cNvGraphicFramePr>
          <p:nvPr>
            <p:extLst>
              <p:ext uri="{D42A27DB-BD31-4B8C-83A1-F6EECF244321}">
                <p14:modId xmlns:p14="http://schemas.microsoft.com/office/powerpoint/2010/main" val="4149105645"/>
              </p:ext>
            </p:extLst>
          </p:nvPr>
        </p:nvGraphicFramePr>
        <p:xfrm>
          <a:off x="2843213" y="1301750"/>
          <a:ext cx="2730500" cy="825500"/>
        </p:xfrm>
        <a:graphic>
          <a:graphicData uri="http://schemas.openxmlformats.org/presentationml/2006/ole">
            <mc:AlternateContent xmlns:mc="http://schemas.openxmlformats.org/markup-compatibility/2006">
              <mc:Choice xmlns:v="urn:schemas-microsoft-com:vml" Requires="v">
                <p:oleObj name="Equation" r:id="rId2" imgW="2730240" imgH="825480" progId="Equation.DSMT4">
                  <p:embed/>
                </p:oleObj>
              </mc:Choice>
              <mc:Fallback>
                <p:oleObj name="Equation" r:id="rId2" imgW="2730240" imgH="825480" progId="Equation.DSMT4">
                  <p:embed/>
                  <p:pic>
                    <p:nvPicPr>
                      <p:cNvPr id="0" name="Picture 3"/>
                      <p:cNvPicPr>
                        <a:picLocks noChangeAspect="1" noChangeArrowheads="1"/>
                      </p:cNvPicPr>
                      <p:nvPr/>
                    </p:nvPicPr>
                    <p:blipFill>
                      <a:blip r:embed="rId3"/>
                      <a:srcRect/>
                      <a:stretch>
                        <a:fillRect/>
                      </a:stretch>
                    </p:blipFill>
                    <p:spPr bwMode="auto">
                      <a:xfrm>
                        <a:off x="2843213" y="1301750"/>
                        <a:ext cx="2730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0" name="Object 4"/>
          <p:cNvGraphicFramePr>
            <a:graphicFrameLocks noChangeAspect="1"/>
          </p:cNvGraphicFramePr>
          <p:nvPr/>
        </p:nvGraphicFramePr>
        <p:xfrm>
          <a:off x="2842550" y="2208212"/>
          <a:ext cx="1282700" cy="469900"/>
        </p:xfrm>
        <a:graphic>
          <a:graphicData uri="http://schemas.openxmlformats.org/presentationml/2006/ole">
            <mc:AlternateContent xmlns:mc="http://schemas.openxmlformats.org/markup-compatibility/2006">
              <mc:Choice xmlns:v="urn:schemas-microsoft-com:vml" Requires="v">
                <p:oleObj name="Equation" r:id="rId4" imgW="1282680" imgH="469800" progId="Equation.DSMT4">
                  <p:embed/>
                </p:oleObj>
              </mc:Choice>
              <mc:Fallback>
                <p:oleObj name="Equation" r:id="rId4" imgW="128268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2550" y="2208212"/>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1" name="Object 5"/>
          <p:cNvGraphicFramePr>
            <a:graphicFrameLocks noChangeAspect="1"/>
          </p:cNvGraphicFramePr>
          <p:nvPr>
            <p:extLst>
              <p:ext uri="{D42A27DB-BD31-4B8C-83A1-F6EECF244321}">
                <p14:modId xmlns:p14="http://schemas.microsoft.com/office/powerpoint/2010/main" val="737635181"/>
              </p:ext>
            </p:extLst>
          </p:nvPr>
        </p:nvGraphicFramePr>
        <p:xfrm>
          <a:off x="3041650" y="2759075"/>
          <a:ext cx="1676400" cy="825500"/>
        </p:xfrm>
        <a:graphic>
          <a:graphicData uri="http://schemas.openxmlformats.org/presentationml/2006/ole">
            <mc:AlternateContent xmlns:mc="http://schemas.openxmlformats.org/markup-compatibility/2006">
              <mc:Choice xmlns:v="urn:schemas-microsoft-com:vml" Requires="v">
                <p:oleObj name="Equation" r:id="rId6" imgW="1676160" imgH="825480" progId="Equation.DSMT4">
                  <p:embed/>
                </p:oleObj>
              </mc:Choice>
              <mc:Fallback>
                <p:oleObj name="Equation" r:id="rId6" imgW="1676160" imgH="825480" progId="Equation.DSMT4">
                  <p:embed/>
                  <p:pic>
                    <p:nvPicPr>
                      <p:cNvPr id="0" name="Picture 5"/>
                      <p:cNvPicPr>
                        <a:picLocks noChangeAspect="1" noChangeArrowheads="1"/>
                      </p:cNvPicPr>
                      <p:nvPr/>
                    </p:nvPicPr>
                    <p:blipFill>
                      <a:blip r:embed="rId7"/>
                      <a:srcRect/>
                      <a:stretch>
                        <a:fillRect/>
                      </a:stretch>
                    </p:blipFill>
                    <p:spPr bwMode="auto">
                      <a:xfrm>
                        <a:off x="3041650" y="2759075"/>
                        <a:ext cx="1676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2" name="Object 6"/>
          <p:cNvGraphicFramePr>
            <a:graphicFrameLocks noChangeAspect="1"/>
          </p:cNvGraphicFramePr>
          <p:nvPr>
            <p:extLst>
              <p:ext uri="{D42A27DB-BD31-4B8C-83A1-F6EECF244321}">
                <p14:modId xmlns:p14="http://schemas.microsoft.com/office/powerpoint/2010/main" val="4141989431"/>
              </p:ext>
            </p:extLst>
          </p:nvPr>
        </p:nvGraphicFramePr>
        <p:xfrm>
          <a:off x="3324225" y="3665538"/>
          <a:ext cx="1397000" cy="838200"/>
        </p:xfrm>
        <a:graphic>
          <a:graphicData uri="http://schemas.openxmlformats.org/presentationml/2006/ole">
            <mc:AlternateContent xmlns:mc="http://schemas.openxmlformats.org/markup-compatibility/2006">
              <mc:Choice xmlns:v="urn:schemas-microsoft-com:vml" Requires="v">
                <p:oleObj name="Equation" r:id="rId8" imgW="1396800" imgH="838080" progId="Equation.DSMT4">
                  <p:embed/>
                </p:oleObj>
              </mc:Choice>
              <mc:Fallback>
                <p:oleObj name="Equation" r:id="rId8" imgW="1396800" imgH="838080" progId="Equation.DSMT4">
                  <p:embed/>
                  <p:pic>
                    <p:nvPicPr>
                      <p:cNvPr id="0" name="Picture 6"/>
                      <p:cNvPicPr>
                        <a:picLocks noChangeAspect="1" noChangeArrowheads="1"/>
                      </p:cNvPicPr>
                      <p:nvPr/>
                    </p:nvPicPr>
                    <p:blipFill>
                      <a:blip r:embed="rId9"/>
                      <a:srcRect/>
                      <a:stretch>
                        <a:fillRect/>
                      </a:stretch>
                    </p:blipFill>
                    <p:spPr bwMode="auto">
                      <a:xfrm>
                        <a:off x="3324225" y="3665538"/>
                        <a:ext cx="139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3" name="Object 7"/>
          <p:cNvGraphicFramePr>
            <a:graphicFrameLocks noChangeAspect="1"/>
          </p:cNvGraphicFramePr>
          <p:nvPr>
            <p:extLst>
              <p:ext uri="{D42A27DB-BD31-4B8C-83A1-F6EECF244321}">
                <p14:modId xmlns:p14="http://schemas.microsoft.com/office/powerpoint/2010/main" val="2007214189"/>
              </p:ext>
            </p:extLst>
          </p:nvPr>
        </p:nvGraphicFramePr>
        <p:xfrm>
          <a:off x="3463925" y="4578350"/>
          <a:ext cx="1257300" cy="889000"/>
        </p:xfrm>
        <a:graphic>
          <a:graphicData uri="http://schemas.openxmlformats.org/presentationml/2006/ole">
            <mc:AlternateContent xmlns:mc="http://schemas.openxmlformats.org/markup-compatibility/2006">
              <mc:Choice xmlns:v="urn:schemas-microsoft-com:vml" Requires="v">
                <p:oleObj name="Equation" r:id="rId10" imgW="1257120" imgH="888840" progId="Equation.DSMT4">
                  <p:embed/>
                </p:oleObj>
              </mc:Choice>
              <mc:Fallback>
                <p:oleObj name="Equation" r:id="rId10" imgW="1257120" imgH="888840" progId="Equation.DSMT4">
                  <p:embed/>
                  <p:pic>
                    <p:nvPicPr>
                      <p:cNvPr id="0" name="Picture 7"/>
                      <p:cNvPicPr>
                        <a:picLocks noChangeAspect="1" noChangeArrowheads="1"/>
                      </p:cNvPicPr>
                      <p:nvPr/>
                    </p:nvPicPr>
                    <p:blipFill>
                      <a:blip r:embed="rId11"/>
                      <a:srcRect/>
                      <a:stretch>
                        <a:fillRect/>
                      </a:stretch>
                    </p:blipFill>
                    <p:spPr bwMode="auto">
                      <a:xfrm>
                        <a:off x="3463925" y="4578350"/>
                        <a:ext cx="1257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4" name="Object 8"/>
          <p:cNvGraphicFramePr>
            <a:graphicFrameLocks noChangeAspect="1"/>
          </p:cNvGraphicFramePr>
          <p:nvPr>
            <p:extLst>
              <p:ext uri="{D42A27DB-BD31-4B8C-83A1-F6EECF244321}">
                <p14:modId xmlns:p14="http://schemas.microsoft.com/office/powerpoint/2010/main" val="1920438437"/>
              </p:ext>
            </p:extLst>
          </p:nvPr>
        </p:nvGraphicFramePr>
        <p:xfrm>
          <a:off x="4038600" y="5495925"/>
          <a:ext cx="3263900" cy="508000"/>
        </p:xfrm>
        <a:graphic>
          <a:graphicData uri="http://schemas.openxmlformats.org/presentationml/2006/ole">
            <mc:AlternateContent xmlns:mc="http://schemas.openxmlformats.org/markup-compatibility/2006">
              <mc:Choice xmlns:v="urn:schemas-microsoft-com:vml" Requires="v">
                <p:oleObj name="Equation" r:id="rId12" imgW="3263760" imgH="507960" progId="Equation.DSMT4">
                  <p:embed/>
                </p:oleObj>
              </mc:Choice>
              <mc:Fallback>
                <p:oleObj name="Equation" r:id="rId12" imgW="3263760" imgH="507960" progId="Equation.DSMT4">
                  <p:embed/>
                  <p:pic>
                    <p:nvPicPr>
                      <p:cNvPr id="0" name="Picture 8"/>
                      <p:cNvPicPr>
                        <a:picLocks noChangeAspect="1" noChangeArrowheads="1"/>
                      </p:cNvPicPr>
                      <p:nvPr/>
                    </p:nvPicPr>
                    <p:blipFill>
                      <a:blip r:embed="rId13"/>
                      <a:srcRect/>
                      <a:stretch>
                        <a:fillRect/>
                      </a:stretch>
                    </p:blipFill>
                    <p:spPr bwMode="auto">
                      <a:xfrm>
                        <a:off x="4038600" y="5495925"/>
                        <a:ext cx="3263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Minimizing the Surface Area of a Can (cont.)</a:t>
            </a:r>
          </a:p>
        </p:txBody>
      </p:sp>
      <p:sp>
        <p:nvSpPr>
          <p:cNvPr id="3" name="Content Placeholder 2"/>
          <p:cNvSpPr>
            <a:spLocks noGrp="1"/>
          </p:cNvSpPr>
          <p:nvPr>
            <p:ph idx="1"/>
          </p:nvPr>
        </p:nvSpPr>
        <p:spPr>
          <a:xfrm>
            <a:off x="457200" y="1280160"/>
            <a:ext cx="4572000" cy="4832092"/>
          </a:xfrm>
        </p:spPr>
        <p:txBody>
          <a:bodyPr wrap="square">
            <a:spAutoFit/>
          </a:bodyPr>
          <a:lstStyle/>
          <a:p>
            <a:r>
              <a:rPr lang="en-US" dirty="0"/>
              <a:t>The First Derivative Test verifies that </a:t>
            </a:r>
            <a:r>
              <a:rPr lang="en-US" i="1" dirty="0"/>
              <a:t>A</a:t>
            </a:r>
            <a:r>
              <a:rPr lang="en-US" dirty="0"/>
              <a:t> does indeed have a relative and absolute minimum at this critical point, as 			          and 	        		     (1 and 10 are merely convenient test points). Figure 5 is a graph of </a:t>
            </a:r>
            <a:r>
              <a:rPr lang="en-US" i="1" dirty="0"/>
              <a:t>A</a:t>
            </a:r>
            <a:r>
              <a:rPr lang="en-US" dirty="0"/>
              <a:t> and confirms our findings. The corresponding value of </a:t>
            </a:r>
            <a:r>
              <a:rPr lang="en-US" i="1" dirty="0"/>
              <a:t>h</a:t>
            </a:r>
            <a:r>
              <a:rPr lang="en-US" dirty="0"/>
              <a:t> is as follows. </a:t>
            </a:r>
          </a:p>
        </p:txBody>
      </p:sp>
      <p:graphicFrame>
        <p:nvGraphicFramePr>
          <p:cNvPr id="93187" name="Object 3"/>
          <p:cNvGraphicFramePr>
            <a:graphicFrameLocks noChangeAspect="1"/>
          </p:cNvGraphicFramePr>
          <p:nvPr>
            <p:extLst>
              <p:ext uri="{D42A27DB-BD31-4B8C-83A1-F6EECF244321}">
                <p14:modId xmlns:p14="http://schemas.microsoft.com/office/powerpoint/2010/main" val="1257360738"/>
              </p:ext>
            </p:extLst>
          </p:nvPr>
        </p:nvGraphicFramePr>
        <p:xfrm>
          <a:off x="931863" y="3017838"/>
          <a:ext cx="3035300" cy="482600"/>
        </p:xfrm>
        <a:graphic>
          <a:graphicData uri="http://schemas.openxmlformats.org/presentationml/2006/ole">
            <mc:AlternateContent xmlns:mc="http://schemas.openxmlformats.org/markup-compatibility/2006">
              <mc:Choice xmlns:v="urn:schemas-microsoft-com:vml" Requires="v">
                <p:oleObj name="Equation" r:id="rId2" imgW="3035160" imgH="482400" progId="Equation.DSMT4">
                  <p:embed/>
                </p:oleObj>
              </mc:Choice>
              <mc:Fallback>
                <p:oleObj name="Equation" r:id="rId2" imgW="3035160" imgH="482400" progId="Equation.DSMT4">
                  <p:embed/>
                  <p:pic>
                    <p:nvPicPr>
                      <p:cNvPr id="0" name="Picture 3"/>
                      <p:cNvPicPr>
                        <a:picLocks noChangeAspect="1" noChangeArrowheads="1"/>
                      </p:cNvPicPr>
                      <p:nvPr/>
                    </p:nvPicPr>
                    <p:blipFill>
                      <a:blip r:embed="rId3"/>
                      <a:srcRect/>
                      <a:stretch>
                        <a:fillRect/>
                      </a:stretch>
                    </p:blipFill>
                    <p:spPr bwMode="auto">
                      <a:xfrm>
                        <a:off x="931863" y="3017838"/>
                        <a:ext cx="303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8" name="Object 4"/>
          <p:cNvGraphicFramePr>
            <a:graphicFrameLocks noChangeAspect="1"/>
          </p:cNvGraphicFramePr>
          <p:nvPr>
            <p:extLst>
              <p:ext uri="{D42A27DB-BD31-4B8C-83A1-F6EECF244321}">
                <p14:modId xmlns:p14="http://schemas.microsoft.com/office/powerpoint/2010/main" val="3898039960"/>
              </p:ext>
            </p:extLst>
          </p:nvPr>
        </p:nvGraphicFramePr>
        <p:xfrm>
          <a:off x="539750" y="3463925"/>
          <a:ext cx="3048000" cy="482600"/>
        </p:xfrm>
        <a:graphic>
          <a:graphicData uri="http://schemas.openxmlformats.org/presentationml/2006/ole">
            <mc:AlternateContent xmlns:mc="http://schemas.openxmlformats.org/markup-compatibility/2006">
              <mc:Choice xmlns:v="urn:schemas-microsoft-com:vml" Requires="v">
                <p:oleObj name="Equation" r:id="rId4" imgW="3047760" imgH="482400" progId="Equation.DSMT4">
                  <p:embed/>
                </p:oleObj>
              </mc:Choice>
              <mc:Fallback>
                <p:oleObj name="Equation" r:id="rId4" imgW="3047760" imgH="482400" progId="Equation.DSMT4">
                  <p:embed/>
                  <p:pic>
                    <p:nvPicPr>
                      <p:cNvPr id="0" name="Picture 4"/>
                      <p:cNvPicPr>
                        <a:picLocks noChangeAspect="1" noChangeArrowheads="1"/>
                      </p:cNvPicPr>
                      <p:nvPr/>
                    </p:nvPicPr>
                    <p:blipFill>
                      <a:blip r:embed="rId5"/>
                      <a:srcRect/>
                      <a:stretch>
                        <a:fillRect/>
                      </a:stretch>
                    </p:blipFill>
                    <p:spPr bwMode="auto">
                      <a:xfrm>
                        <a:off x="539750" y="3463925"/>
                        <a:ext cx="304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946250" y="1402080"/>
            <a:ext cx="4093720" cy="4236720"/>
            <a:chOff x="4946250" y="1402080"/>
            <a:chExt cx="4093720" cy="4236720"/>
          </a:xfrm>
        </p:grpSpPr>
        <p:pic>
          <p:nvPicPr>
            <p:cNvPr id="93194" name="Picture 10"/>
            <p:cNvPicPr>
              <a:picLocks noChangeAspect="1" noChangeArrowheads="1"/>
            </p:cNvPicPr>
            <p:nvPr/>
          </p:nvPicPr>
          <p:blipFill>
            <a:blip r:embed="rId6" cstate="print"/>
            <a:srcRect/>
            <a:stretch>
              <a:fillRect/>
            </a:stretch>
          </p:blipFill>
          <p:spPr bwMode="auto">
            <a:xfrm>
              <a:off x="4946250" y="1402080"/>
              <a:ext cx="4093720" cy="3474720"/>
            </a:xfrm>
            <a:prstGeom prst="rect">
              <a:avLst/>
            </a:prstGeom>
            <a:noFill/>
            <a:ln w="9525">
              <a:noFill/>
              <a:miter lim="800000"/>
              <a:headEnd/>
              <a:tailEnd/>
            </a:ln>
          </p:spPr>
        </p:pic>
        <p:sp>
          <p:nvSpPr>
            <p:cNvPr id="13" name="Rectangle 12"/>
            <p:cNvSpPr/>
            <p:nvPr/>
          </p:nvSpPr>
          <p:spPr>
            <a:xfrm>
              <a:off x="6172200" y="5115580"/>
              <a:ext cx="1370055" cy="523220"/>
            </a:xfrm>
            <a:prstGeom prst="rect">
              <a:avLst/>
            </a:prstGeom>
          </p:spPr>
          <p:txBody>
            <a:bodyPr wrap="none">
              <a:spAutoFit/>
            </a:bodyPr>
            <a:lstStyle/>
            <a:p>
              <a:r>
                <a:rPr lang="en-US" sz="2800" b="1" dirty="0"/>
                <a:t>Figure 5</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Minimizing the Surface Area of a Can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Thus, to minimize the amount of metal used for the half‑liter can, the radius should be approximately </a:t>
            </a:r>
            <a:r>
              <a:rPr lang="en-US" dirty="0">
                <a:solidFill>
                  <a:srgbClr val="FF0000"/>
                </a:solidFill>
              </a:rPr>
              <a:t>4.30 cm</a:t>
            </a:r>
            <a:r>
              <a:rPr lang="en-US" dirty="0"/>
              <a:t> and the height approximately </a:t>
            </a:r>
            <a:r>
              <a:rPr lang="en-US" dirty="0">
                <a:solidFill>
                  <a:srgbClr val="FF0000"/>
                </a:solidFill>
              </a:rPr>
              <a:t>8.60 cm</a:t>
            </a:r>
            <a:r>
              <a:rPr lang="en-US" dirty="0"/>
              <a:t>. </a:t>
            </a:r>
          </a:p>
        </p:txBody>
      </p:sp>
      <p:graphicFrame>
        <p:nvGraphicFramePr>
          <p:cNvPr id="143361" name="Object 1"/>
          <p:cNvGraphicFramePr>
            <a:graphicFrameLocks noChangeAspect="1"/>
          </p:cNvGraphicFramePr>
          <p:nvPr>
            <p:extLst>
              <p:ext uri="{D42A27DB-BD31-4B8C-83A1-F6EECF244321}">
                <p14:modId xmlns:p14="http://schemas.microsoft.com/office/powerpoint/2010/main" val="3450264726"/>
              </p:ext>
            </p:extLst>
          </p:nvPr>
        </p:nvGraphicFramePr>
        <p:xfrm>
          <a:off x="708025" y="1589088"/>
          <a:ext cx="1130300" cy="838200"/>
        </p:xfrm>
        <a:graphic>
          <a:graphicData uri="http://schemas.openxmlformats.org/presentationml/2006/ole">
            <mc:AlternateContent xmlns:mc="http://schemas.openxmlformats.org/markup-compatibility/2006">
              <mc:Choice xmlns:v="urn:schemas-microsoft-com:vml" Requires="v">
                <p:oleObj name="Equation" r:id="rId2" imgW="1130040" imgH="838080" progId="Equation.DSMT4">
                  <p:embed/>
                </p:oleObj>
              </mc:Choice>
              <mc:Fallback>
                <p:oleObj name="Equation" r:id="rId2" imgW="1130040" imgH="838080" progId="Equation.DSMT4">
                  <p:embed/>
                  <p:pic>
                    <p:nvPicPr>
                      <p:cNvPr id="0" name="Picture 1"/>
                      <p:cNvPicPr>
                        <a:picLocks noChangeAspect="1" noChangeArrowheads="1"/>
                      </p:cNvPicPr>
                      <p:nvPr/>
                    </p:nvPicPr>
                    <p:blipFill>
                      <a:blip r:embed="rId3"/>
                      <a:srcRect/>
                      <a:stretch>
                        <a:fillRect/>
                      </a:stretch>
                    </p:blipFill>
                    <p:spPr bwMode="auto">
                      <a:xfrm>
                        <a:off x="708025" y="1589088"/>
                        <a:ext cx="113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2" name="Object 2"/>
          <p:cNvGraphicFramePr>
            <a:graphicFrameLocks noChangeAspect="1"/>
          </p:cNvGraphicFramePr>
          <p:nvPr>
            <p:extLst>
              <p:ext uri="{D42A27DB-BD31-4B8C-83A1-F6EECF244321}">
                <p14:modId xmlns:p14="http://schemas.microsoft.com/office/powerpoint/2010/main" val="482221403"/>
              </p:ext>
            </p:extLst>
          </p:nvPr>
        </p:nvGraphicFramePr>
        <p:xfrm>
          <a:off x="1917700" y="1589088"/>
          <a:ext cx="1866900" cy="1460500"/>
        </p:xfrm>
        <a:graphic>
          <a:graphicData uri="http://schemas.openxmlformats.org/presentationml/2006/ole">
            <mc:AlternateContent xmlns:mc="http://schemas.openxmlformats.org/markup-compatibility/2006">
              <mc:Choice xmlns:v="urn:schemas-microsoft-com:vml" Requires="v">
                <p:oleObj name="Equation" r:id="rId4" imgW="1866600" imgH="1460160" progId="Equation.DSMT4">
                  <p:embed/>
                </p:oleObj>
              </mc:Choice>
              <mc:Fallback>
                <p:oleObj name="Equation" r:id="rId4" imgW="1866600" imgH="1460160" progId="Equation.DSMT4">
                  <p:embed/>
                  <p:pic>
                    <p:nvPicPr>
                      <p:cNvPr id="0" name="Picture 2"/>
                      <p:cNvPicPr>
                        <a:picLocks noChangeAspect="1" noChangeArrowheads="1"/>
                      </p:cNvPicPr>
                      <p:nvPr/>
                    </p:nvPicPr>
                    <p:blipFill>
                      <a:blip r:embed="rId5"/>
                      <a:srcRect/>
                      <a:stretch>
                        <a:fillRect/>
                      </a:stretch>
                    </p:blipFill>
                    <p:spPr bwMode="auto">
                      <a:xfrm>
                        <a:off x="1917700" y="1589088"/>
                        <a:ext cx="18669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3" name="Object 3"/>
          <p:cNvGraphicFramePr>
            <a:graphicFrameLocks noChangeAspect="1"/>
          </p:cNvGraphicFramePr>
          <p:nvPr>
            <p:extLst>
              <p:ext uri="{D42A27DB-BD31-4B8C-83A1-F6EECF244321}">
                <p14:modId xmlns:p14="http://schemas.microsoft.com/office/powerpoint/2010/main" val="890400460"/>
              </p:ext>
            </p:extLst>
          </p:nvPr>
        </p:nvGraphicFramePr>
        <p:xfrm>
          <a:off x="3854450" y="1435100"/>
          <a:ext cx="1587500" cy="1003300"/>
        </p:xfrm>
        <a:graphic>
          <a:graphicData uri="http://schemas.openxmlformats.org/presentationml/2006/ole">
            <mc:AlternateContent xmlns:mc="http://schemas.openxmlformats.org/markup-compatibility/2006">
              <mc:Choice xmlns:v="urn:schemas-microsoft-com:vml" Requires="v">
                <p:oleObj name="Equation" r:id="rId6" imgW="1587240" imgH="1002960" progId="Equation.DSMT4">
                  <p:embed/>
                </p:oleObj>
              </mc:Choice>
              <mc:Fallback>
                <p:oleObj name="Equation" r:id="rId6" imgW="1587240" imgH="1002960" progId="Equation.DSMT4">
                  <p:embed/>
                  <p:pic>
                    <p:nvPicPr>
                      <p:cNvPr id="0" name="Picture 3"/>
                      <p:cNvPicPr>
                        <a:picLocks noChangeAspect="1" noChangeArrowheads="1"/>
                      </p:cNvPicPr>
                      <p:nvPr/>
                    </p:nvPicPr>
                    <p:blipFill>
                      <a:blip r:embed="rId7"/>
                      <a:srcRect/>
                      <a:stretch>
                        <a:fillRect/>
                      </a:stretch>
                    </p:blipFill>
                    <p:spPr bwMode="auto">
                      <a:xfrm>
                        <a:off x="3854450" y="1435100"/>
                        <a:ext cx="1587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4" name="Object 4"/>
          <p:cNvGraphicFramePr>
            <a:graphicFrameLocks noChangeAspect="1"/>
          </p:cNvGraphicFramePr>
          <p:nvPr>
            <p:extLst>
              <p:ext uri="{D42A27DB-BD31-4B8C-83A1-F6EECF244321}">
                <p14:modId xmlns:p14="http://schemas.microsoft.com/office/powerpoint/2010/main" val="3751617663"/>
              </p:ext>
            </p:extLst>
          </p:nvPr>
        </p:nvGraphicFramePr>
        <p:xfrm>
          <a:off x="5562600" y="1504950"/>
          <a:ext cx="1587500" cy="1003300"/>
        </p:xfrm>
        <a:graphic>
          <a:graphicData uri="http://schemas.openxmlformats.org/presentationml/2006/ole">
            <mc:AlternateContent xmlns:mc="http://schemas.openxmlformats.org/markup-compatibility/2006">
              <mc:Choice xmlns:v="urn:schemas-microsoft-com:vml" Requires="v">
                <p:oleObj name="Equation" r:id="rId8" imgW="1587240" imgH="1002960" progId="Equation.DSMT4">
                  <p:embed/>
                </p:oleObj>
              </mc:Choice>
              <mc:Fallback>
                <p:oleObj name="Equation" r:id="rId8" imgW="1587240" imgH="1002960" progId="Equation.DSMT4">
                  <p:embed/>
                  <p:pic>
                    <p:nvPicPr>
                      <p:cNvPr id="0" name="Picture 4"/>
                      <p:cNvPicPr>
                        <a:picLocks noChangeAspect="1" noChangeArrowheads="1"/>
                      </p:cNvPicPr>
                      <p:nvPr/>
                    </p:nvPicPr>
                    <p:blipFill>
                      <a:blip r:embed="rId9"/>
                      <a:srcRect/>
                      <a:stretch>
                        <a:fillRect/>
                      </a:stretch>
                    </p:blipFill>
                    <p:spPr bwMode="auto">
                      <a:xfrm>
                        <a:off x="5562600" y="1504950"/>
                        <a:ext cx="1587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5" name="Object 5"/>
          <p:cNvGraphicFramePr>
            <a:graphicFrameLocks noChangeAspect="1"/>
          </p:cNvGraphicFramePr>
          <p:nvPr/>
        </p:nvGraphicFramePr>
        <p:xfrm>
          <a:off x="7099300" y="1873250"/>
          <a:ext cx="1435100" cy="292100"/>
        </p:xfrm>
        <a:graphic>
          <a:graphicData uri="http://schemas.openxmlformats.org/presentationml/2006/ole">
            <mc:AlternateContent xmlns:mc="http://schemas.openxmlformats.org/markup-compatibility/2006">
              <mc:Choice xmlns:v="urn:schemas-microsoft-com:vml" Requires="v">
                <p:oleObj name="Equation" r:id="rId10" imgW="1434960" imgH="291960" progId="Equation.DSMT4">
                  <p:embed/>
                </p:oleObj>
              </mc:Choice>
              <mc:Fallback>
                <p:oleObj name="Equation" r:id="rId10" imgW="1434960" imgH="29196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9300" y="1873250"/>
                        <a:ext cx="1435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Problems from Other Disciplines (cont.)</a:t>
            </a:r>
          </a:p>
        </p:txBody>
      </p:sp>
      <p:sp>
        <p:nvSpPr>
          <p:cNvPr id="3" name="Content Placeholder 2"/>
          <p:cNvSpPr>
            <a:spLocks noGrp="1"/>
          </p:cNvSpPr>
          <p:nvPr>
            <p:ph idx="1"/>
          </p:nvPr>
        </p:nvSpPr>
        <p:spPr/>
        <p:txBody>
          <a:bodyPr/>
          <a:lstStyle/>
          <a:p>
            <a:r>
              <a:rPr lang="en-US" dirty="0"/>
              <a:t>The profit </a:t>
            </a:r>
            <a:r>
              <a:rPr lang="en-US" i="1" dirty="0"/>
              <a:t>P</a:t>
            </a:r>
            <a:r>
              <a:rPr lang="en-US" dirty="0"/>
              <a:t>(</a:t>
            </a:r>
            <a:r>
              <a:rPr lang="en-US" i="1" dirty="0"/>
              <a:t>x</a:t>
            </a:r>
            <a:r>
              <a:rPr lang="en-US" dirty="0"/>
              <a:t>) realized by selling </a:t>
            </a:r>
            <a:r>
              <a:rPr lang="en-US" i="1" dirty="0"/>
              <a:t>x</a:t>
            </a:r>
            <a:r>
              <a:rPr lang="en-US" dirty="0"/>
              <a:t> units of a given product is related to the cost </a:t>
            </a:r>
            <a:r>
              <a:rPr lang="en-US" i="1" dirty="0"/>
              <a:t>C</a:t>
            </a:r>
            <a:r>
              <a:rPr lang="en-US" dirty="0"/>
              <a:t>(</a:t>
            </a:r>
            <a:r>
              <a:rPr lang="en-US" i="1" dirty="0"/>
              <a:t>x</a:t>
            </a:r>
            <a:r>
              <a:rPr lang="en-US" dirty="0"/>
              <a:t>) to produce </a:t>
            </a:r>
            <a:r>
              <a:rPr lang="en-US" i="1" dirty="0"/>
              <a:t>x</a:t>
            </a:r>
            <a:r>
              <a:rPr lang="en-US" dirty="0"/>
              <a:t> units and the revenue </a:t>
            </a:r>
            <a:r>
              <a:rPr lang="en-US" i="1" dirty="0"/>
              <a:t>R</a:t>
            </a:r>
            <a:r>
              <a:rPr lang="en-US" dirty="0"/>
              <a:t>(</a:t>
            </a:r>
            <a:r>
              <a:rPr lang="en-US" i="1" dirty="0"/>
              <a:t>x</a:t>
            </a:r>
            <a:r>
              <a:rPr lang="en-US" dirty="0"/>
              <a:t>) by the formula </a:t>
            </a:r>
            <a:r>
              <a:rPr lang="en-US" i="1" dirty="0"/>
              <a:t>P</a:t>
            </a:r>
            <a:r>
              <a:rPr lang="en-US" dirty="0"/>
              <a:t>(</a:t>
            </a:r>
            <a:r>
              <a:rPr lang="en-US" i="1" dirty="0"/>
              <a:t>x</a:t>
            </a:r>
            <a:r>
              <a:rPr lang="en-US" dirty="0"/>
              <a:t>) = </a:t>
            </a:r>
            <a:r>
              <a:rPr lang="en-US" i="1" dirty="0"/>
              <a:t>R</a:t>
            </a:r>
            <a:r>
              <a:rPr lang="en-US" dirty="0"/>
              <a:t>(</a:t>
            </a:r>
            <a:r>
              <a:rPr lang="en-US" i="1" dirty="0"/>
              <a:t>x</a:t>
            </a:r>
            <a:r>
              <a:rPr lang="en-US" dirty="0"/>
              <a:t>) </a:t>
            </a:r>
            <a:r>
              <a:rPr lang="en-US" dirty="0">
                <a:latin typeface="Symbol" pitchFamily="18" charset="2"/>
              </a:rPr>
              <a:t>-</a:t>
            </a:r>
            <a:r>
              <a:rPr lang="en-US" dirty="0"/>
              <a:t> </a:t>
            </a:r>
            <a:r>
              <a:rPr lang="en-US" i="1" dirty="0"/>
              <a:t>C</a:t>
            </a:r>
            <a:r>
              <a:rPr lang="en-US" dirty="0"/>
              <a:t>(</a:t>
            </a:r>
            <a:r>
              <a:rPr lang="en-US" i="1" dirty="0"/>
              <a:t>x</a:t>
            </a:r>
            <a:r>
              <a:rPr lang="en-US" dirty="0"/>
              <a:t>). If we seek to maximize profit, the techniques of this chapter lead us to look at the critical points of </a:t>
            </a:r>
            <a:r>
              <a:rPr lang="en-US" i="1" dirty="0"/>
              <a:t>P</a:t>
            </a:r>
            <a:r>
              <a:rPr lang="en-US" dirty="0"/>
              <a:t>; in particular, if </a:t>
            </a:r>
            <a:r>
              <a:rPr lang="en-US" i="1" dirty="0"/>
              <a:t>C</a:t>
            </a:r>
            <a:r>
              <a:rPr lang="en-US" dirty="0"/>
              <a:t> and </a:t>
            </a:r>
            <a:r>
              <a:rPr lang="en-US" i="1" dirty="0"/>
              <a:t>R</a:t>
            </a:r>
            <a:r>
              <a:rPr lang="en-US" dirty="0"/>
              <a:t> are differentiable functions, we are interested in the solutions of the equation </a:t>
            </a:r>
            <a:r>
              <a:rPr lang="en-US" i="1" dirty="0"/>
              <a:t>P</a:t>
            </a:r>
            <a:r>
              <a:rPr lang="en-US" dirty="0"/>
              <a:t>’(</a:t>
            </a:r>
            <a:r>
              <a:rPr lang="en-US" i="1" dirty="0"/>
              <a:t>x</a:t>
            </a:r>
            <a:r>
              <a:rPr lang="en-US" dirty="0"/>
              <a:t>) = 0, which are also the solutions of the equation              R’(</a:t>
            </a:r>
            <a:r>
              <a:rPr lang="en-US" i="1" dirty="0"/>
              <a:t>x</a:t>
            </a:r>
            <a:r>
              <a:rPr lang="en-US" dirty="0"/>
              <a:t>) = </a:t>
            </a:r>
            <a:r>
              <a:rPr lang="en-US" i="1" dirty="0"/>
              <a:t>C’</a:t>
            </a:r>
            <a:r>
              <a:rPr lang="en-US" dirty="0"/>
              <a:t>(</a:t>
            </a:r>
            <a:r>
              <a:rPr lang="en-US" i="1" dirty="0"/>
              <a:t>x</a:t>
            </a:r>
            <a:r>
              <a:rPr lang="en-US"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Problems from Other Disciplines (cont.)</a:t>
            </a:r>
          </a:p>
        </p:txBody>
      </p:sp>
      <p:sp>
        <p:nvSpPr>
          <p:cNvPr id="3" name="Content Placeholder 2"/>
          <p:cNvSpPr>
            <a:spLocks noGrp="1"/>
          </p:cNvSpPr>
          <p:nvPr>
            <p:ph idx="1"/>
          </p:nvPr>
        </p:nvSpPr>
        <p:spPr>
          <a:xfrm>
            <a:off x="457200" y="1280160"/>
            <a:ext cx="4648200" cy="4572000"/>
          </a:xfrm>
        </p:spPr>
        <p:txBody>
          <a:bodyPr>
            <a:noAutofit/>
          </a:bodyPr>
          <a:lstStyle/>
          <a:p>
            <a:r>
              <a:rPr lang="en-US" dirty="0"/>
              <a:t>Figure 6 is a graph of typical cost and revenue functions—costs often initially exceed revenue, then fall below revenue as bulk manufacturing and transportation savings are realized, then eventually exceed revenue again as production capacity and market saturation points are reached. </a:t>
            </a:r>
          </a:p>
        </p:txBody>
      </p:sp>
      <p:grpSp>
        <p:nvGrpSpPr>
          <p:cNvPr id="6" name="Group 5"/>
          <p:cNvGrpSpPr/>
          <p:nvPr/>
        </p:nvGrpSpPr>
        <p:grpSpPr>
          <a:xfrm>
            <a:off x="5029200" y="1295400"/>
            <a:ext cx="3900361" cy="4495800"/>
            <a:chOff x="5029200" y="1295400"/>
            <a:chExt cx="3900361" cy="4495800"/>
          </a:xfrm>
        </p:grpSpPr>
        <p:pic>
          <p:nvPicPr>
            <p:cNvPr id="153602" name="Picture 2"/>
            <p:cNvPicPr>
              <a:picLocks noChangeAspect="1" noChangeArrowheads="1"/>
            </p:cNvPicPr>
            <p:nvPr/>
          </p:nvPicPr>
          <p:blipFill>
            <a:blip r:embed="rId2" cstate="print"/>
            <a:srcRect/>
            <a:stretch>
              <a:fillRect/>
            </a:stretch>
          </p:blipFill>
          <p:spPr bwMode="auto">
            <a:xfrm>
              <a:off x="5029200" y="1295400"/>
              <a:ext cx="3900361" cy="3657600"/>
            </a:xfrm>
            <a:prstGeom prst="rect">
              <a:avLst/>
            </a:prstGeom>
            <a:noFill/>
            <a:ln w="9525">
              <a:noFill/>
              <a:miter lim="800000"/>
              <a:headEnd/>
              <a:tailEnd/>
            </a:ln>
          </p:spPr>
        </p:pic>
        <p:sp>
          <p:nvSpPr>
            <p:cNvPr id="5" name="Rectangle 4"/>
            <p:cNvSpPr/>
            <p:nvPr/>
          </p:nvSpPr>
          <p:spPr>
            <a:xfrm>
              <a:off x="6249945" y="5267980"/>
              <a:ext cx="1370055" cy="523220"/>
            </a:xfrm>
            <a:prstGeom prst="rect">
              <a:avLst/>
            </a:prstGeom>
          </p:spPr>
          <p:txBody>
            <a:bodyPr wrap="none">
              <a:spAutoFit/>
            </a:bodyPr>
            <a:lstStyle/>
            <a:p>
              <a:r>
                <a:rPr lang="en-US" sz="2800" b="1" dirty="0"/>
                <a:t>Figure 6</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Problems from Other Disciplines (cont.)</a:t>
            </a:r>
          </a:p>
        </p:txBody>
      </p:sp>
      <p:sp>
        <p:nvSpPr>
          <p:cNvPr id="3" name="Content Placeholder 2"/>
          <p:cNvSpPr>
            <a:spLocks noGrp="1"/>
          </p:cNvSpPr>
          <p:nvPr>
            <p:ph idx="1"/>
          </p:nvPr>
        </p:nvSpPr>
        <p:spPr/>
        <p:txBody>
          <a:bodyPr/>
          <a:lstStyle/>
          <a:p>
            <a:r>
              <a:rPr lang="en-US" dirty="0"/>
              <a:t>Note that the profitable zone is bounded by the two positive break‑even points, where </a:t>
            </a:r>
            <a:r>
              <a:rPr lang="en-US" i="1" dirty="0"/>
              <a:t>C</a:t>
            </a:r>
            <a:r>
              <a:rPr lang="en-US" dirty="0"/>
              <a:t>(</a:t>
            </a:r>
            <a:r>
              <a:rPr lang="en-US" i="1" dirty="0"/>
              <a:t>x</a:t>
            </a:r>
            <a:r>
              <a:rPr lang="en-US" dirty="0"/>
              <a:t>) = </a:t>
            </a:r>
            <a:r>
              <a:rPr lang="en-US" i="1" dirty="0"/>
              <a:t>R</a:t>
            </a:r>
            <a:r>
              <a:rPr lang="en-US" dirty="0"/>
              <a:t>(</a:t>
            </a:r>
            <a:r>
              <a:rPr lang="en-US" i="1" dirty="0"/>
              <a:t>x</a:t>
            </a:r>
            <a:r>
              <a:rPr lang="en-US" dirty="0"/>
              <a:t>), and that the points of maximum profit and loss are indeed where </a:t>
            </a:r>
            <a:r>
              <a:rPr lang="en-US" i="1" dirty="0"/>
              <a:t>C</a:t>
            </a:r>
            <a:r>
              <a:rPr lang="en-US" dirty="0"/>
              <a:t>’(</a:t>
            </a:r>
            <a:r>
              <a:rPr lang="en-US" i="1" dirty="0"/>
              <a:t>x</a:t>
            </a:r>
            <a:r>
              <a:rPr lang="en-US" dirty="0"/>
              <a:t>) = </a:t>
            </a:r>
            <a:r>
              <a:rPr lang="en-US" i="1" dirty="0"/>
              <a:t>R</a:t>
            </a:r>
            <a:r>
              <a:rPr lang="en-US" dirty="0"/>
              <a:t>’(</a:t>
            </a:r>
            <a:r>
              <a:rPr lang="en-US" i="1" dirty="0"/>
              <a:t>x</a:t>
            </a:r>
            <a:r>
              <a:rPr lang="en-US"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Optimization Strategy (cont.)</a:t>
            </a:r>
          </a:p>
        </p:txBody>
      </p:sp>
      <p:sp>
        <p:nvSpPr>
          <p:cNvPr id="3" name="Content Placeholder 2"/>
          <p:cNvSpPr>
            <a:spLocks noGrp="1"/>
          </p:cNvSpPr>
          <p:nvPr>
            <p:ph idx="1"/>
          </p:nvPr>
        </p:nvSpPr>
        <p:spPr>
          <a:xfrm>
            <a:off x="457200" y="1280160"/>
            <a:ext cx="8229600" cy="3831818"/>
          </a:xfrm>
          <a:solidFill>
            <a:srgbClr val="FFFFCC"/>
          </a:solidFill>
          <a:ln w="28575">
            <a:solidFill>
              <a:srgbClr val="000000"/>
            </a:solidFill>
          </a:ln>
        </p:spPr>
        <p:txBody>
          <a:bodyPr>
            <a:spAutoFit/>
          </a:bodyPr>
          <a:lstStyle/>
          <a:p>
            <a:pPr marL="1377950" indent="-1377950"/>
            <a:r>
              <a:rPr lang="en-US" sz="2700" b="1" dirty="0">
                <a:solidFill>
                  <a:srgbClr val="000000"/>
                </a:solidFill>
              </a:rPr>
              <a:t>Step 3:</a:t>
            </a:r>
            <a:r>
              <a:rPr lang="en-US" sz="2700" dirty="0">
                <a:solidFill>
                  <a:srgbClr val="000000"/>
                </a:solidFill>
              </a:rPr>
              <a:t>	Assign a label to the quantity that needs to be maximized or minimized, and work toward expressing that quantity (we’ll give it the generic name </a:t>
            </a:r>
            <a:r>
              <a:rPr lang="en-US" sz="2700" i="1" dirty="0">
                <a:solidFill>
                  <a:srgbClr val="000000"/>
                </a:solidFill>
              </a:rPr>
              <a:t>f</a:t>
            </a:r>
            <a:r>
              <a:rPr lang="en-US" sz="2700" dirty="0">
                <a:solidFill>
                  <a:srgbClr val="000000"/>
                </a:solidFill>
              </a:rPr>
              <a:t> for now) as a function of one variable. This may require some intermediate steps in which you write equations relating the quantities you have identified and use algebra to write </a:t>
            </a:r>
            <a:r>
              <a:rPr lang="en-US" sz="2700" i="1" dirty="0">
                <a:solidFill>
                  <a:srgbClr val="000000"/>
                </a:solidFill>
              </a:rPr>
              <a:t>f</a:t>
            </a:r>
            <a:r>
              <a:rPr lang="en-US" sz="2700" dirty="0">
                <a:solidFill>
                  <a:srgbClr val="000000"/>
                </a:solidFill>
              </a:rPr>
              <a:t> as a function of one of them. Note the appropriate domain of </a:t>
            </a:r>
            <a:r>
              <a:rPr lang="en-US" sz="2700" i="1" dirty="0">
                <a:solidFill>
                  <a:srgbClr val="000000"/>
                </a:solidFill>
              </a:rPr>
              <a:t>f</a:t>
            </a:r>
            <a:r>
              <a:rPr lang="en-US" sz="2700" dirty="0">
                <a:solidFill>
                  <a:srgbClr val="000000"/>
                </a:solidFill>
              </a:rPr>
              <a:t> for the problem.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Maximizing Profit</a:t>
            </a:r>
          </a:p>
        </p:txBody>
      </p:sp>
      <p:sp>
        <p:nvSpPr>
          <p:cNvPr id="3" name="Content Placeholder 2"/>
          <p:cNvSpPr>
            <a:spLocks noGrp="1"/>
          </p:cNvSpPr>
          <p:nvPr>
            <p:ph idx="1"/>
          </p:nvPr>
        </p:nvSpPr>
        <p:spPr/>
        <p:txBody>
          <a:bodyPr/>
          <a:lstStyle/>
          <a:p>
            <a:r>
              <a:rPr lang="en-US" dirty="0"/>
              <a:t>Suppose that Jan’s Custom Calendar Company models the coming year’s revenue and cost functions, in thousands of dollars, to be 			and 				          where </a:t>
            </a:r>
            <a:r>
              <a:rPr lang="en-US" i="1" dirty="0"/>
              <a:t>x</a:t>
            </a:r>
            <a:r>
              <a:rPr lang="en-US" dirty="0"/>
              <a:t> represents units of 1000 calendars and where the model is thought to be accurate up to approximately </a:t>
            </a:r>
            <a:r>
              <a:rPr lang="en-US" i="1" dirty="0"/>
              <a:t>x</a:t>
            </a:r>
            <a:r>
              <a:rPr lang="en-US" dirty="0"/>
              <a:t> = 6. What is Jan’s profitable zone, and what level of production will maximize her profit?</a:t>
            </a:r>
          </a:p>
        </p:txBody>
      </p:sp>
      <p:graphicFrame>
        <p:nvGraphicFramePr>
          <p:cNvPr id="94210" name="Object 2"/>
          <p:cNvGraphicFramePr>
            <a:graphicFrameLocks noChangeAspect="1"/>
          </p:cNvGraphicFramePr>
          <p:nvPr/>
        </p:nvGraphicFramePr>
        <p:xfrm>
          <a:off x="4495800" y="2172825"/>
          <a:ext cx="2349500" cy="482600"/>
        </p:xfrm>
        <a:graphic>
          <a:graphicData uri="http://schemas.openxmlformats.org/presentationml/2006/ole">
            <mc:AlternateContent xmlns:mc="http://schemas.openxmlformats.org/markup-compatibility/2006">
              <mc:Choice xmlns:v="urn:schemas-microsoft-com:vml" Requires="v">
                <p:oleObj name="Equation" r:id="rId2" imgW="2349360" imgH="482400" progId="Equation.DSMT4">
                  <p:embed/>
                </p:oleObj>
              </mc:Choice>
              <mc:Fallback>
                <p:oleObj name="Equation" r:id="rId2" imgW="23493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72825"/>
                        <a:ext cx="2349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1" name="Object 3"/>
          <p:cNvGraphicFramePr>
            <a:graphicFrameLocks noChangeAspect="1"/>
          </p:cNvGraphicFramePr>
          <p:nvPr/>
        </p:nvGraphicFramePr>
        <p:xfrm>
          <a:off x="544975" y="2579225"/>
          <a:ext cx="3441700" cy="482600"/>
        </p:xfrm>
        <a:graphic>
          <a:graphicData uri="http://schemas.openxmlformats.org/presentationml/2006/ole">
            <mc:AlternateContent xmlns:mc="http://schemas.openxmlformats.org/markup-compatibility/2006">
              <mc:Choice xmlns:v="urn:schemas-microsoft-com:vml" Requires="v">
                <p:oleObj name="Equation" r:id="rId4" imgW="3441600" imgH="482400" progId="Equation.DSMT4">
                  <p:embed/>
                </p:oleObj>
              </mc:Choice>
              <mc:Fallback>
                <p:oleObj name="Equation" r:id="rId4" imgW="344160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75" y="2579225"/>
                        <a:ext cx="3441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Maximizing Profit (cont.)</a:t>
            </a:r>
          </a:p>
        </p:txBody>
      </p:sp>
      <p:sp>
        <p:nvSpPr>
          <p:cNvPr id="3" name="Content Placeholder 2"/>
          <p:cNvSpPr>
            <a:spLocks noGrp="1"/>
          </p:cNvSpPr>
          <p:nvPr>
            <p:ph idx="1"/>
          </p:nvPr>
        </p:nvSpPr>
        <p:spPr/>
        <p:txBody>
          <a:bodyPr>
            <a:normAutofit/>
          </a:bodyPr>
          <a:lstStyle/>
          <a:p>
            <a:r>
              <a:rPr lang="en-US" b="1" dirty="0"/>
              <a:t>Solution</a:t>
            </a:r>
          </a:p>
          <a:p>
            <a:r>
              <a:rPr lang="en-US" dirty="0"/>
              <a:t>The profit function in this problem is 							  which factors as 		</a:t>
            </a:r>
          </a:p>
          <a:p>
            <a:r>
              <a:rPr lang="en-US" dirty="0"/>
              <a:t>				 Solving the equation </a:t>
            </a:r>
            <a:r>
              <a:rPr lang="en-US" i="1" dirty="0"/>
              <a:t>P</a:t>
            </a:r>
            <a:r>
              <a:rPr lang="en-US" dirty="0"/>
              <a:t>(</a:t>
            </a:r>
            <a:r>
              <a:rPr lang="en-US" i="1" dirty="0"/>
              <a:t>x</a:t>
            </a:r>
            <a:r>
              <a:rPr lang="en-US" dirty="0"/>
              <a:t>) </a:t>
            </a:r>
            <a:r>
              <a:rPr lang="en-US" dirty="0">
                <a:latin typeface="Symbol" pitchFamily="18" charset="2"/>
              </a:rPr>
              <a:t>=</a:t>
            </a:r>
            <a:r>
              <a:rPr lang="en-US" dirty="0"/>
              <a:t> 0 is equivalent to solving </a:t>
            </a:r>
            <a:r>
              <a:rPr lang="en-US" i="1" dirty="0"/>
              <a:t>R</a:t>
            </a:r>
            <a:r>
              <a:rPr lang="en-US" dirty="0"/>
              <a:t>(</a:t>
            </a:r>
            <a:r>
              <a:rPr lang="en-US" i="1" dirty="0"/>
              <a:t>x</a:t>
            </a:r>
            <a:r>
              <a:rPr lang="en-US" dirty="0"/>
              <a:t>) </a:t>
            </a:r>
            <a:r>
              <a:rPr lang="en-US" dirty="0">
                <a:latin typeface="Symbol" pitchFamily="18" charset="2"/>
              </a:rPr>
              <a:t>=</a:t>
            </a:r>
            <a:r>
              <a:rPr lang="en-US" dirty="0"/>
              <a:t> </a:t>
            </a:r>
            <a:r>
              <a:rPr lang="en-US" i="1" dirty="0"/>
              <a:t>C</a:t>
            </a:r>
            <a:r>
              <a:rPr lang="en-US" dirty="0"/>
              <a:t>(</a:t>
            </a:r>
            <a:r>
              <a:rPr lang="en-US" i="1" dirty="0"/>
              <a:t>x</a:t>
            </a:r>
            <a:r>
              <a:rPr lang="en-US" dirty="0"/>
              <a:t>), so we know that the positive break‑even points are </a:t>
            </a:r>
            <a:r>
              <a:rPr lang="en-US" i="1" dirty="0"/>
              <a:t>x</a:t>
            </a:r>
            <a:r>
              <a:rPr lang="en-US" dirty="0"/>
              <a:t> </a:t>
            </a:r>
            <a:r>
              <a:rPr lang="en-US" dirty="0">
                <a:latin typeface="Symbol" pitchFamily="18" charset="2"/>
              </a:rPr>
              <a:t>=</a:t>
            </a:r>
            <a:r>
              <a:rPr lang="en-US" dirty="0"/>
              <a:t> 2 and </a:t>
            </a:r>
            <a:r>
              <a:rPr lang="en-US" i="1" dirty="0"/>
              <a:t>x</a:t>
            </a:r>
            <a:r>
              <a:rPr lang="en-US" dirty="0"/>
              <a:t> </a:t>
            </a:r>
            <a:r>
              <a:rPr lang="en-US" dirty="0">
                <a:latin typeface="Symbol" pitchFamily="18" charset="2"/>
              </a:rPr>
              <a:t>=</a:t>
            </a:r>
            <a:r>
              <a:rPr lang="en-US" dirty="0"/>
              <a:t> 5. Therefore, Jan’s profitable zone is between 2000 and 5000 calendars. </a:t>
            </a:r>
          </a:p>
        </p:txBody>
      </p:sp>
      <p:graphicFrame>
        <p:nvGraphicFramePr>
          <p:cNvPr id="95234" name="Object 2"/>
          <p:cNvGraphicFramePr>
            <a:graphicFrameLocks noChangeAspect="1"/>
          </p:cNvGraphicFramePr>
          <p:nvPr/>
        </p:nvGraphicFramePr>
        <p:xfrm>
          <a:off x="563300" y="2237405"/>
          <a:ext cx="3657600" cy="482600"/>
        </p:xfrm>
        <a:graphic>
          <a:graphicData uri="http://schemas.openxmlformats.org/presentationml/2006/ole">
            <mc:AlternateContent xmlns:mc="http://schemas.openxmlformats.org/markup-compatibility/2006">
              <mc:Choice xmlns:v="urn:schemas-microsoft-com:vml" Requires="v">
                <p:oleObj name="Equation" r:id="rId2" imgW="3657600" imgH="482400" progId="Equation.DSMT4">
                  <p:embed/>
                </p:oleObj>
              </mc:Choice>
              <mc:Fallback>
                <p:oleObj name="Equation" r:id="rId2" imgW="36576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00" y="2237405"/>
                        <a:ext cx="365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5" name="Object 3"/>
          <p:cNvGraphicFramePr>
            <a:graphicFrameLocks noChangeAspect="1"/>
          </p:cNvGraphicFramePr>
          <p:nvPr/>
        </p:nvGraphicFramePr>
        <p:xfrm>
          <a:off x="533400" y="2724505"/>
          <a:ext cx="3556000" cy="469900"/>
        </p:xfrm>
        <a:graphic>
          <a:graphicData uri="http://schemas.openxmlformats.org/presentationml/2006/ole">
            <mc:AlternateContent xmlns:mc="http://schemas.openxmlformats.org/markup-compatibility/2006">
              <mc:Choice xmlns:v="urn:schemas-microsoft-com:vml" Requires="v">
                <p:oleObj name="Equation" r:id="rId4" imgW="3555720" imgH="469800" progId="Equation.DSMT4">
                  <p:embed/>
                </p:oleObj>
              </mc:Choice>
              <mc:Fallback>
                <p:oleObj name="Equation" r:id="rId4" imgW="355572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724505"/>
                        <a:ext cx="355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Similarly, we can solve either the equation </a:t>
            </a:r>
            <a:r>
              <a:rPr lang="en-US" i="1" dirty="0"/>
              <a:t>P</a:t>
            </a:r>
            <a:r>
              <a:rPr lang="en-US" dirty="0"/>
              <a:t>’(</a:t>
            </a:r>
            <a:r>
              <a:rPr lang="en-US" i="1" dirty="0"/>
              <a:t>x</a:t>
            </a:r>
            <a:r>
              <a:rPr lang="en-US" dirty="0"/>
              <a:t>) </a:t>
            </a:r>
            <a:r>
              <a:rPr lang="en-US" dirty="0">
                <a:latin typeface="Symbol" pitchFamily="18" charset="2"/>
              </a:rPr>
              <a:t>=</a:t>
            </a:r>
            <a:r>
              <a:rPr lang="en-US" dirty="0"/>
              <a:t> 0 or the equation 		   to find the relative extrema of </a:t>
            </a:r>
            <a:r>
              <a:rPr lang="en-US" i="1" dirty="0"/>
              <a:t>P</a:t>
            </a:r>
            <a:r>
              <a:rPr lang="en-US" dirty="0"/>
              <a:t>.</a:t>
            </a:r>
          </a:p>
          <a:p>
            <a:endParaRPr lang="en-US" dirty="0"/>
          </a:p>
        </p:txBody>
      </p:sp>
      <p:sp>
        <p:nvSpPr>
          <p:cNvPr id="2" name="Title 1"/>
          <p:cNvSpPr>
            <a:spLocks noGrp="1"/>
          </p:cNvSpPr>
          <p:nvPr>
            <p:ph type="title"/>
          </p:nvPr>
        </p:nvSpPr>
        <p:spPr/>
        <p:txBody>
          <a:bodyPr/>
          <a:lstStyle/>
          <a:p>
            <a:r>
              <a:rPr lang="en-US" dirty="0"/>
              <a:t>Example 4: Maximizing Profit (cont.)</a:t>
            </a:r>
          </a:p>
        </p:txBody>
      </p:sp>
      <p:graphicFrame>
        <p:nvGraphicFramePr>
          <p:cNvPr id="96259" name="Object 3"/>
          <p:cNvGraphicFramePr>
            <a:graphicFrameLocks noChangeAspect="1"/>
          </p:cNvGraphicFramePr>
          <p:nvPr/>
        </p:nvGraphicFramePr>
        <p:xfrm>
          <a:off x="1676400" y="2640475"/>
          <a:ext cx="3352800" cy="482600"/>
        </p:xfrm>
        <a:graphic>
          <a:graphicData uri="http://schemas.openxmlformats.org/presentationml/2006/ole">
            <mc:AlternateContent xmlns:mc="http://schemas.openxmlformats.org/markup-compatibility/2006">
              <mc:Choice xmlns:v="urn:schemas-microsoft-com:vml" Requires="v">
                <p:oleObj name="Equation" r:id="rId2" imgW="3352680" imgH="482400" progId="Equation.DSMT4">
                  <p:embed/>
                </p:oleObj>
              </mc:Choice>
              <mc:Fallback>
                <p:oleObj name="Equation" r:id="rId2" imgW="335268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40475"/>
                        <a:ext cx="3352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0" name="Object 4"/>
          <p:cNvGraphicFramePr>
            <a:graphicFrameLocks noChangeAspect="1"/>
          </p:cNvGraphicFramePr>
          <p:nvPr/>
        </p:nvGraphicFramePr>
        <p:xfrm>
          <a:off x="2262850" y="3291550"/>
          <a:ext cx="2768600" cy="381000"/>
        </p:xfrm>
        <a:graphic>
          <a:graphicData uri="http://schemas.openxmlformats.org/presentationml/2006/ole">
            <mc:AlternateContent xmlns:mc="http://schemas.openxmlformats.org/markup-compatibility/2006">
              <mc:Choice xmlns:v="urn:schemas-microsoft-com:vml" Requires="v">
                <p:oleObj name="Equation" r:id="rId4" imgW="2768400" imgH="380880" progId="Equation.DSMT4">
                  <p:embed/>
                </p:oleObj>
              </mc:Choice>
              <mc:Fallback>
                <p:oleObj name="Equation" r:id="rId4" imgW="2768400" imgH="3808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850" y="3291550"/>
                        <a:ext cx="276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1" name="Object 5"/>
          <p:cNvGraphicFramePr>
            <a:graphicFrameLocks noChangeAspect="1"/>
          </p:cNvGraphicFramePr>
          <p:nvPr/>
        </p:nvGraphicFramePr>
        <p:xfrm>
          <a:off x="2256100" y="3901150"/>
          <a:ext cx="5575300" cy="914400"/>
        </p:xfrm>
        <a:graphic>
          <a:graphicData uri="http://schemas.openxmlformats.org/presentationml/2006/ole">
            <mc:AlternateContent xmlns:mc="http://schemas.openxmlformats.org/markup-compatibility/2006">
              <mc:Choice xmlns:v="urn:schemas-microsoft-com:vml" Requires="v">
                <p:oleObj name="Equation" r:id="rId6" imgW="5574960" imgH="914400" progId="Equation.DSMT4">
                  <p:embed/>
                </p:oleObj>
              </mc:Choice>
              <mc:Fallback>
                <p:oleObj name="Equation" r:id="rId6" imgW="5574960" imgH="914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100" y="3901150"/>
                        <a:ext cx="5575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2" name="Object 6"/>
          <p:cNvGraphicFramePr>
            <a:graphicFrameLocks noChangeAspect="1"/>
          </p:cNvGraphicFramePr>
          <p:nvPr/>
        </p:nvGraphicFramePr>
        <p:xfrm>
          <a:off x="2271059" y="4991100"/>
          <a:ext cx="5613400" cy="342900"/>
        </p:xfrm>
        <a:graphic>
          <a:graphicData uri="http://schemas.openxmlformats.org/presentationml/2006/ole">
            <mc:AlternateContent xmlns:mc="http://schemas.openxmlformats.org/markup-compatibility/2006">
              <mc:Choice xmlns:v="urn:schemas-microsoft-com:vml" Requires="v">
                <p:oleObj name="Equation" r:id="rId8" imgW="5613120" imgH="342720" progId="Equation.DSMT4">
                  <p:embed/>
                </p:oleObj>
              </mc:Choice>
              <mc:Fallback>
                <p:oleObj name="Equation" r:id="rId8" imgW="5613120" imgH="3427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1059" y="4991100"/>
                        <a:ext cx="5613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3" name="Object 7"/>
          <p:cNvGraphicFramePr>
            <a:graphicFrameLocks noChangeAspect="1"/>
          </p:cNvGraphicFramePr>
          <p:nvPr/>
        </p:nvGraphicFramePr>
        <p:xfrm>
          <a:off x="2468380" y="1752600"/>
          <a:ext cx="1905000" cy="469900"/>
        </p:xfrm>
        <a:graphic>
          <a:graphicData uri="http://schemas.openxmlformats.org/presentationml/2006/ole">
            <mc:AlternateContent xmlns:mc="http://schemas.openxmlformats.org/markup-compatibility/2006">
              <mc:Choice xmlns:v="urn:schemas-microsoft-com:vml" Requires="v">
                <p:oleObj name="Equation" r:id="rId10" imgW="1904760" imgH="469800" progId="Equation.DSMT4">
                  <p:embed/>
                </p:oleObj>
              </mc:Choice>
              <mc:Fallback>
                <p:oleObj name="Equation" r:id="rId10" imgW="190476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68380" y="1752600"/>
                        <a:ext cx="1905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Maximizing Profit (cont.)</a:t>
            </a:r>
          </a:p>
        </p:txBody>
      </p:sp>
      <p:sp>
        <p:nvSpPr>
          <p:cNvPr id="3" name="Content Placeholder 2"/>
          <p:cNvSpPr>
            <a:spLocks noGrp="1"/>
          </p:cNvSpPr>
          <p:nvPr>
            <p:ph idx="1"/>
          </p:nvPr>
        </p:nvSpPr>
        <p:spPr/>
        <p:txBody>
          <a:bodyPr/>
          <a:lstStyle/>
          <a:p>
            <a:r>
              <a:rPr lang="en-US" dirty="0"/>
              <a:t>We can use either derivative test to determine that </a:t>
            </a:r>
            <a:r>
              <a:rPr lang="en-US" i="1" dirty="0"/>
              <a:t>P</a:t>
            </a:r>
            <a:r>
              <a:rPr lang="en-US" dirty="0"/>
              <a:t> has a relative minimum at 0.880 and a relative maximum at 3.786, corresponding to production of, respectively, 880 and 3786 calendars.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Maximizing Profit (cont.)</a:t>
            </a:r>
          </a:p>
        </p:txBody>
      </p:sp>
      <p:sp>
        <p:nvSpPr>
          <p:cNvPr id="3" name="Content Placeholder 2"/>
          <p:cNvSpPr>
            <a:spLocks noGrp="1"/>
          </p:cNvSpPr>
          <p:nvPr>
            <p:ph idx="1"/>
          </p:nvPr>
        </p:nvSpPr>
        <p:spPr>
          <a:xfrm>
            <a:off x="457200" y="1280160"/>
            <a:ext cx="4419600" cy="4572000"/>
          </a:xfrm>
        </p:spPr>
        <p:txBody>
          <a:bodyPr/>
          <a:lstStyle/>
          <a:p>
            <a:r>
              <a:rPr lang="en-US" dirty="0"/>
              <a:t>The maximum possible profit is thus </a:t>
            </a:r>
            <a:r>
              <a:rPr lang="en-US" i="1" dirty="0"/>
              <a:t>P</a:t>
            </a:r>
            <a:r>
              <a:rPr lang="en-US" dirty="0"/>
              <a:t>(3.786) </a:t>
            </a:r>
            <a:r>
              <a:rPr lang="en-US" dirty="0">
                <a:latin typeface="Symbol" pitchFamily="18" charset="2"/>
              </a:rPr>
              <a:t>=</a:t>
            </a:r>
            <a:r>
              <a:rPr lang="en-US" dirty="0"/>
              <a:t> 24.626 or $24,626. Figure 7 shows the graphs of </a:t>
            </a:r>
            <a:r>
              <a:rPr lang="en-US" i="1" dirty="0"/>
              <a:t>R</a:t>
            </a:r>
            <a:r>
              <a:rPr lang="en-US" dirty="0"/>
              <a:t>, </a:t>
            </a:r>
            <a:r>
              <a:rPr lang="en-US" i="1" dirty="0"/>
              <a:t>C</a:t>
            </a:r>
            <a:r>
              <a:rPr lang="en-US" dirty="0"/>
              <a:t>, and </a:t>
            </a:r>
            <a:r>
              <a:rPr lang="en-US" i="1" dirty="0"/>
              <a:t>P</a:t>
            </a:r>
            <a:r>
              <a:rPr lang="en-US" dirty="0"/>
              <a:t>. Note how the relative extrema of </a:t>
            </a:r>
            <a:r>
              <a:rPr lang="en-US" i="1" dirty="0"/>
              <a:t>P</a:t>
            </a:r>
            <a:r>
              <a:rPr lang="en-US" dirty="0"/>
              <a:t> correspond to the points where  </a:t>
            </a:r>
            <a:r>
              <a:rPr lang="en-US" i="1" dirty="0"/>
              <a:t>R</a:t>
            </a:r>
            <a:r>
              <a:rPr lang="en-US" dirty="0"/>
              <a:t>’ </a:t>
            </a:r>
            <a:r>
              <a:rPr lang="en-US" dirty="0">
                <a:latin typeface="Symbol" pitchFamily="18" charset="2"/>
              </a:rPr>
              <a:t>=</a:t>
            </a:r>
            <a:r>
              <a:rPr lang="en-US" dirty="0"/>
              <a:t> </a:t>
            </a:r>
            <a:r>
              <a:rPr lang="en-US" i="1" dirty="0"/>
              <a:t>C </a:t>
            </a:r>
            <a:r>
              <a:rPr lang="en-US" dirty="0"/>
              <a:t>’.</a:t>
            </a:r>
          </a:p>
        </p:txBody>
      </p:sp>
      <p:pic>
        <p:nvPicPr>
          <p:cNvPr id="145409" name="Picture 1"/>
          <p:cNvPicPr>
            <a:picLocks noChangeAspect="1" noChangeArrowheads="1"/>
          </p:cNvPicPr>
          <p:nvPr/>
        </p:nvPicPr>
        <p:blipFill>
          <a:blip r:embed="rId2" cstate="print"/>
          <a:srcRect/>
          <a:stretch>
            <a:fillRect/>
          </a:stretch>
        </p:blipFill>
        <p:spPr bwMode="auto">
          <a:xfrm>
            <a:off x="4800600" y="1366775"/>
            <a:ext cx="4088501" cy="3931920"/>
          </a:xfrm>
          <a:prstGeom prst="rect">
            <a:avLst/>
          </a:prstGeom>
          <a:noFill/>
          <a:ln w="9525">
            <a:noFill/>
            <a:miter lim="800000"/>
            <a:headEnd/>
            <a:tailEnd/>
          </a:ln>
        </p:spPr>
      </p:pic>
      <p:sp>
        <p:nvSpPr>
          <p:cNvPr id="6" name="Rectangle 5"/>
          <p:cNvSpPr/>
          <p:nvPr/>
        </p:nvSpPr>
        <p:spPr>
          <a:xfrm>
            <a:off x="6114325" y="5420380"/>
            <a:ext cx="1370055" cy="523220"/>
          </a:xfrm>
          <a:prstGeom prst="rect">
            <a:avLst/>
          </a:prstGeom>
        </p:spPr>
        <p:txBody>
          <a:bodyPr wrap="none">
            <a:spAutoFit/>
          </a:bodyPr>
          <a:lstStyle/>
          <a:p>
            <a:r>
              <a:rPr lang="en-US" sz="2800" b="1" dirty="0"/>
              <a:t>Figure 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Relating Average Cost and Marginal Cost</a:t>
            </a:r>
          </a:p>
        </p:txBody>
      </p:sp>
      <p:sp>
        <p:nvSpPr>
          <p:cNvPr id="3" name="Content Placeholder 2"/>
          <p:cNvSpPr>
            <a:spLocks noGrp="1"/>
          </p:cNvSpPr>
          <p:nvPr>
            <p:ph idx="1"/>
          </p:nvPr>
        </p:nvSpPr>
        <p:spPr/>
        <p:txBody>
          <a:bodyPr/>
          <a:lstStyle/>
          <a:p>
            <a:r>
              <a:rPr lang="en-US" dirty="0"/>
              <a:t>Another useful model in business is the average cost function. If </a:t>
            </a:r>
            <a:r>
              <a:rPr lang="en-US" i="1" dirty="0"/>
              <a:t>C</a:t>
            </a:r>
            <a:r>
              <a:rPr lang="en-US" dirty="0"/>
              <a:t>(</a:t>
            </a:r>
            <a:r>
              <a:rPr lang="en-US" i="1" dirty="0"/>
              <a:t>x</a:t>
            </a:r>
            <a:r>
              <a:rPr lang="en-US" dirty="0"/>
              <a:t>) represents the cost of producing </a:t>
            </a:r>
            <a:r>
              <a:rPr lang="en-US" i="1" dirty="0"/>
              <a:t>x</a:t>
            </a:r>
            <a:r>
              <a:rPr lang="en-US" dirty="0"/>
              <a:t> units of a product, then the average cost of producing those </a:t>
            </a:r>
            <a:r>
              <a:rPr lang="en-US" i="1" dirty="0"/>
              <a:t>x</a:t>
            </a:r>
            <a:r>
              <a:rPr lang="en-US" dirty="0"/>
              <a:t> units is </a:t>
            </a:r>
            <a:r>
              <a:rPr lang="en-US" i="1" dirty="0"/>
              <a:t>C</a:t>
            </a:r>
            <a:r>
              <a:rPr lang="en-US" dirty="0"/>
              <a:t>(</a:t>
            </a:r>
            <a:r>
              <a:rPr lang="en-US" i="1" dirty="0"/>
              <a:t>x</a:t>
            </a:r>
            <a:r>
              <a:rPr lang="en-US" dirty="0"/>
              <a:t>)/</a:t>
            </a:r>
            <a:r>
              <a:rPr lang="en-US" i="1" dirty="0"/>
              <a:t>x</a:t>
            </a:r>
            <a:r>
              <a:rPr lang="en-US" dirty="0"/>
              <a:t>. Show that if the average cost function is differentiable, then the marginal cost </a:t>
            </a:r>
            <a:r>
              <a:rPr lang="en-US" i="1" dirty="0"/>
              <a:t>C </a:t>
            </a:r>
            <a:r>
              <a:rPr lang="en-US" dirty="0"/>
              <a:t>’(</a:t>
            </a:r>
            <a:r>
              <a:rPr lang="en-US" i="1" dirty="0"/>
              <a:t>x</a:t>
            </a:r>
            <a:r>
              <a:rPr lang="en-US" dirty="0"/>
              <a:t>) is equal to the average cost at the critical points of the average cost function.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Relating Average Cost and Marginal Cost (cont.)</a:t>
            </a:r>
          </a:p>
        </p:txBody>
      </p:sp>
      <p:sp>
        <p:nvSpPr>
          <p:cNvPr id="3" name="Content Placeholder 2"/>
          <p:cNvSpPr>
            <a:spLocks noGrp="1"/>
          </p:cNvSpPr>
          <p:nvPr>
            <p:ph idx="1"/>
          </p:nvPr>
        </p:nvSpPr>
        <p:spPr/>
        <p:txBody>
          <a:bodyPr/>
          <a:lstStyle/>
          <a:p>
            <a:r>
              <a:rPr lang="en-US" b="1" dirty="0"/>
              <a:t>Solution</a:t>
            </a:r>
          </a:p>
          <a:p>
            <a:r>
              <a:rPr lang="en-US" dirty="0"/>
              <a:t>We begin by looking at the critical points of </a:t>
            </a:r>
            <a:r>
              <a:rPr lang="en-US" i="1" dirty="0"/>
              <a:t>C</a:t>
            </a:r>
            <a:r>
              <a:rPr lang="en-US" dirty="0"/>
              <a:t>(</a:t>
            </a:r>
            <a:r>
              <a:rPr lang="en-US" i="1" dirty="0"/>
              <a:t>x</a:t>
            </a:r>
            <a:r>
              <a:rPr lang="en-US" dirty="0"/>
              <a:t>)/</a:t>
            </a:r>
            <a:r>
              <a:rPr lang="en-US" i="1" dirty="0"/>
              <a:t>x.</a:t>
            </a:r>
            <a:endParaRPr lang="en-US" dirty="0"/>
          </a:p>
        </p:txBody>
      </p:sp>
      <p:graphicFrame>
        <p:nvGraphicFramePr>
          <p:cNvPr id="126978" name="Object 2"/>
          <p:cNvGraphicFramePr>
            <a:graphicFrameLocks noChangeAspect="1"/>
          </p:cNvGraphicFramePr>
          <p:nvPr/>
        </p:nvGraphicFramePr>
        <p:xfrm>
          <a:off x="1600200" y="2527300"/>
          <a:ext cx="5588000" cy="1206500"/>
        </p:xfrm>
        <a:graphic>
          <a:graphicData uri="http://schemas.openxmlformats.org/presentationml/2006/ole">
            <mc:AlternateContent xmlns:mc="http://schemas.openxmlformats.org/markup-compatibility/2006">
              <mc:Choice xmlns:v="urn:schemas-microsoft-com:vml" Requires="v">
                <p:oleObj name="Equation" r:id="rId2" imgW="5587920" imgH="1206360" progId="Equation.DSMT4">
                  <p:embed/>
                </p:oleObj>
              </mc:Choice>
              <mc:Fallback>
                <p:oleObj name="Equation" r:id="rId2" imgW="5587920" imgH="1206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27300"/>
                        <a:ext cx="55880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Relating Average Cost and Marginal Cost (cont.)</a:t>
            </a:r>
          </a:p>
        </p:txBody>
      </p:sp>
      <p:sp>
        <p:nvSpPr>
          <p:cNvPr id="3" name="Content Placeholder 2"/>
          <p:cNvSpPr>
            <a:spLocks noGrp="1"/>
          </p:cNvSpPr>
          <p:nvPr>
            <p:ph idx="1"/>
          </p:nvPr>
        </p:nvSpPr>
        <p:spPr/>
        <p:txBody>
          <a:bodyPr/>
          <a:lstStyle/>
          <a:p>
            <a:r>
              <a:rPr lang="en-US" dirty="0"/>
              <a:t>We are assuming that </a:t>
            </a:r>
            <a:r>
              <a:rPr lang="en-US" i="1" dirty="0"/>
              <a:t>C</a:t>
            </a:r>
            <a:r>
              <a:rPr lang="en-US" dirty="0"/>
              <a:t>(</a:t>
            </a:r>
            <a:r>
              <a:rPr lang="en-US" i="1" dirty="0"/>
              <a:t>x</a:t>
            </a:r>
            <a:r>
              <a:rPr lang="en-US" dirty="0"/>
              <a:t>)/</a:t>
            </a:r>
            <a:r>
              <a:rPr lang="en-US" i="1" dirty="0"/>
              <a:t>x </a:t>
            </a:r>
            <a:r>
              <a:rPr lang="en-US" dirty="0"/>
              <a:t>is differentiable, so its critical points are where the expression above is 0.</a:t>
            </a:r>
          </a:p>
        </p:txBody>
      </p:sp>
      <p:graphicFrame>
        <p:nvGraphicFramePr>
          <p:cNvPr id="98308" name="Object 4"/>
          <p:cNvGraphicFramePr>
            <a:graphicFrameLocks noChangeAspect="1"/>
          </p:cNvGraphicFramePr>
          <p:nvPr/>
        </p:nvGraphicFramePr>
        <p:xfrm>
          <a:off x="2971800" y="2286000"/>
          <a:ext cx="2565400" cy="889000"/>
        </p:xfrm>
        <a:graphic>
          <a:graphicData uri="http://schemas.openxmlformats.org/presentationml/2006/ole">
            <mc:AlternateContent xmlns:mc="http://schemas.openxmlformats.org/markup-compatibility/2006">
              <mc:Choice xmlns:v="urn:schemas-microsoft-com:vml" Requires="v">
                <p:oleObj name="Equation" r:id="rId2" imgW="2565360" imgH="888840" progId="Equation.DSMT4">
                  <p:embed/>
                </p:oleObj>
              </mc:Choice>
              <mc:Fallback>
                <p:oleObj name="Equation" r:id="rId2" imgW="2565360" imgH="8888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86000"/>
                        <a:ext cx="2565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9" name="Object 5"/>
          <p:cNvGraphicFramePr>
            <a:graphicFrameLocks noChangeAspect="1"/>
          </p:cNvGraphicFramePr>
          <p:nvPr/>
        </p:nvGraphicFramePr>
        <p:xfrm>
          <a:off x="3036425" y="3318075"/>
          <a:ext cx="2501900" cy="469900"/>
        </p:xfrm>
        <a:graphic>
          <a:graphicData uri="http://schemas.openxmlformats.org/presentationml/2006/ole">
            <mc:AlternateContent xmlns:mc="http://schemas.openxmlformats.org/markup-compatibility/2006">
              <mc:Choice xmlns:v="urn:schemas-microsoft-com:vml" Requires="v">
                <p:oleObj name="Equation" r:id="rId4" imgW="2501640" imgH="469800" progId="Equation.DSMT4">
                  <p:embed/>
                </p:oleObj>
              </mc:Choice>
              <mc:Fallback>
                <p:oleObj name="Equation" r:id="rId4" imgW="2501640" imgH="469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6425" y="3318075"/>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0" name="Object 6"/>
          <p:cNvGraphicFramePr>
            <a:graphicFrameLocks noChangeAspect="1"/>
          </p:cNvGraphicFramePr>
          <p:nvPr/>
        </p:nvGraphicFramePr>
        <p:xfrm>
          <a:off x="4233863" y="3959225"/>
          <a:ext cx="1841500" cy="876300"/>
        </p:xfrm>
        <a:graphic>
          <a:graphicData uri="http://schemas.openxmlformats.org/presentationml/2006/ole">
            <mc:AlternateContent xmlns:mc="http://schemas.openxmlformats.org/markup-compatibility/2006">
              <mc:Choice xmlns:v="urn:schemas-microsoft-com:vml" Requires="v">
                <p:oleObj name="Equation" r:id="rId6" imgW="1841400" imgH="876240" progId="Equation.DSMT4">
                  <p:embed/>
                </p:oleObj>
              </mc:Choice>
              <mc:Fallback>
                <p:oleObj name="Equation" r:id="rId6" imgW="1841400" imgH="8762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3863" y="3959225"/>
                        <a:ext cx="1841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Deriving Snell’s Law</a:t>
            </a:r>
          </a:p>
        </p:txBody>
      </p:sp>
      <p:sp>
        <p:nvSpPr>
          <p:cNvPr id="3" name="Content Placeholder 2"/>
          <p:cNvSpPr>
            <a:spLocks noGrp="1"/>
          </p:cNvSpPr>
          <p:nvPr>
            <p:ph idx="1"/>
          </p:nvPr>
        </p:nvSpPr>
        <p:spPr>
          <a:xfrm>
            <a:off x="457200" y="1280160"/>
            <a:ext cx="8229600" cy="3539430"/>
          </a:xfrm>
        </p:spPr>
        <p:txBody>
          <a:bodyPr>
            <a:spAutoFit/>
          </a:bodyPr>
          <a:lstStyle/>
          <a:p>
            <a:r>
              <a:rPr lang="en-US" dirty="0"/>
              <a:t>You are probably familiar with the fact that an object underwater can appear to be at a position slightly offset from its actual position; this is due to refraction. In optics, Fermat’s Principle says that the light rays observed in such a situation are those that travel from the object to your eyes in the shortest period of time, and light travels at different speeds through different media (such as water and air).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Deriving Snell’s Law (cont.)</a:t>
            </a:r>
          </a:p>
        </p:txBody>
      </p:sp>
      <p:sp>
        <p:nvSpPr>
          <p:cNvPr id="3" name="Content Placeholder 2"/>
          <p:cNvSpPr>
            <a:spLocks noGrp="1"/>
          </p:cNvSpPr>
          <p:nvPr>
            <p:ph idx="1"/>
          </p:nvPr>
        </p:nvSpPr>
        <p:spPr>
          <a:xfrm>
            <a:off x="457200" y="1280160"/>
            <a:ext cx="4495800" cy="4572000"/>
          </a:xfrm>
        </p:spPr>
        <p:txBody>
          <a:bodyPr/>
          <a:lstStyle/>
          <a:p>
            <a:r>
              <a:rPr lang="en-US" dirty="0"/>
              <a:t>If </a:t>
            </a:r>
            <a:r>
              <a:rPr lang="en-US" i="1" dirty="0"/>
              <a:t>v</a:t>
            </a:r>
            <a:r>
              <a:rPr lang="en-US" baseline="-25000" dirty="0"/>
              <a:t>1</a:t>
            </a:r>
            <a:r>
              <a:rPr lang="en-US" dirty="0"/>
              <a:t> and </a:t>
            </a:r>
            <a:r>
              <a:rPr lang="en-US" i="1" dirty="0"/>
              <a:t>v</a:t>
            </a:r>
            <a:r>
              <a:rPr lang="en-US" baseline="-25000" dirty="0"/>
              <a:t>2</a:t>
            </a:r>
            <a:r>
              <a:rPr lang="en-US" dirty="0"/>
              <a:t> represent the speeds of light in, respectively, air and water, and 		   are the angles shown in Figure 8, use Fermat’s Principle to derive Snell’s Law.</a:t>
            </a:r>
          </a:p>
        </p:txBody>
      </p:sp>
      <p:graphicFrame>
        <p:nvGraphicFramePr>
          <p:cNvPr id="99330" name="Object 2"/>
          <p:cNvGraphicFramePr>
            <a:graphicFrameLocks noChangeAspect="1"/>
          </p:cNvGraphicFramePr>
          <p:nvPr>
            <p:extLst>
              <p:ext uri="{D42A27DB-BD31-4B8C-83A1-F6EECF244321}">
                <p14:modId xmlns:p14="http://schemas.microsoft.com/office/powerpoint/2010/main" val="907142515"/>
              </p:ext>
            </p:extLst>
          </p:nvPr>
        </p:nvGraphicFramePr>
        <p:xfrm>
          <a:off x="1358900" y="4565650"/>
          <a:ext cx="1485900" cy="914400"/>
        </p:xfrm>
        <a:graphic>
          <a:graphicData uri="http://schemas.openxmlformats.org/presentationml/2006/ole">
            <mc:AlternateContent xmlns:mc="http://schemas.openxmlformats.org/markup-compatibility/2006">
              <mc:Choice xmlns:v="urn:schemas-microsoft-com:vml" Requires="v">
                <p:oleObj name="Equation" r:id="rId2" imgW="1485720" imgH="914400" progId="Equation.DSMT4">
                  <p:embed/>
                </p:oleObj>
              </mc:Choice>
              <mc:Fallback>
                <p:oleObj name="Equation" r:id="rId2" imgW="1485720" imgH="914400" progId="Equation.DSMT4">
                  <p:embed/>
                  <p:pic>
                    <p:nvPicPr>
                      <p:cNvPr id="0" name="Picture 2"/>
                      <p:cNvPicPr>
                        <a:picLocks noChangeAspect="1" noChangeArrowheads="1"/>
                      </p:cNvPicPr>
                      <p:nvPr/>
                    </p:nvPicPr>
                    <p:blipFill>
                      <a:blip r:embed="rId3"/>
                      <a:srcRect/>
                      <a:stretch>
                        <a:fillRect/>
                      </a:stretch>
                    </p:blipFill>
                    <p:spPr bwMode="auto">
                      <a:xfrm>
                        <a:off x="1358900" y="4565650"/>
                        <a:ext cx="1485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1" name="Object 3"/>
          <p:cNvGraphicFramePr>
            <a:graphicFrameLocks noChangeAspect="1"/>
          </p:cNvGraphicFramePr>
          <p:nvPr>
            <p:extLst>
              <p:ext uri="{D42A27DB-BD31-4B8C-83A1-F6EECF244321}">
                <p14:modId xmlns:p14="http://schemas.microsoft.com/office/powerpoint/2010/main" val="1553335276"/>
              </p:ext>
            </p:extLst>
          </p:nvPr>
        </p:nvGraphicFramePr>
        <p:xfrm>
          <a:off x="1169988" y="2657475"/>
          <a:ext cx="1358900" cy="431800"/>
        </p:xfrm>
        <a:graphic>
          <a:graphicData uri="http://schemas.openxmlformats.org/presentationml/2006/ole">
            <mc:AlternateContent xmlns:mc="http://schemas.openxmlformats.org/markup-compatibility/2006">
              <mc:Choice xmlns:v="urn:schemas-microsoft-com:vml" Requires="v">
                <p:oleObj name="Equation" r:id="rId4" imgW="1358640" imgH="431640" progId="Equation.DSMT4">
                  <p:embed/>
                </p:oleObj>
              </mc:Choice>
              <mc:Fallback>
                <p:oleObj name="Equation" r:id="rId4" imgW="1358640" imgH="431640" progId="Equation.DSMT4">
                  <p:embed/>
                  <p:pic>
                    <p:nvPicPr>
                      <p:cNvPr id="0" name="Picture 3"/>
                      <p:cNvPicPr>
                        <a:picLocks noChangeAspect="1" noChangeArrowheads="1"/>
                      </p:cNvPicPr>
                      <p:nvPr/>
                    </p:nvPicPr>
                    <p:blipFill>
                      <a:blip r:embed="rId5"/>
                      <a:srcRect/>
                      <a:stretch>
                        <a:fillRect/>
                      </a:stretch>
                    </p:blipFill>
                    <p:spPr bwMode="auto">
                      <a:xfrm>
                        <a:off x="1169988" y="2657475"/>
                        <a:ext cx="1358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9332" name="Picture 4"/>
          <p:cNvPicPr>
            <a:picLocks noChangeAspect="1" noChangeArrowheads="1"/>
          </p:cNvPicPr>
          <p:nvPr/>
        </p:nvPicPr>
        <p:blipFill>
          <a:blip r:embed="rId6" cstate="print"/>
          <a:srcRect/>
          <a:stretch>
            <a:fillRect/>
          </a:stretch>
        </p:blipFill>
        <p:spPr bwMode="auto">
          <a:xfrm>
            <a:off x="4724400" y="1376425"/>
            <a:ext cx="4212771" cy="3657600"/>
          </a:xfrm>
          <a:prstGeom prst="rect">
            <a:avLst/>
          </a:prstGeom>
          <a:noFill/>
          <a:ln w="9525">
            <a:noFill/>
            <a:miter lim="800000"/>
            <a:headEnd/>
            <a:tailEnd/>
          </a:ln>
        </p:spPr>
      </p:pic>
      <p:sp>
        <p:nvSpPr>
          <p:cNvPr id="7" name="Rectangle 6"/>
          <p:cNvSpPr/>
          <p:nvPr/>
        </p:nvSpPr>
        <p:spPr>
          <a:xfrm>
            <a:off x="6114325" y="5105400"/>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Optimization Strategy (cont.)</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marL="1377950" indent="-1377950"/>
            <a:r>
              <a:rPr lang="en-US" b="1" dirty="0">
                <a:solidFill>
                  <a:srgbClr val="000000"/>
                </a:solidFill>
              </a:rPr>
              <a:t>Step 4:</a:t>
            </a:r>
            <a:r>
              <a:rPr lang="en-US" dirty="0">
                <a:solidFill>
                  <a:srgbClr val="000000"/>
                </a:solidFill>
              </a:rPr>
              <a:t>	Using the techniques of this chapter, find the absolute minimum or maximum of </a:t>
            </a:r>
            <a:r>
              <a:rPr lang="en-US" i="1" dirty="0">
                <a:solidFill>
                  <a:srgbClr val="000000"/>
                </a:solidFill>
              </a:rPr>
              <a:t>f</a:t>
            </a:r>
            <a:r>
              <a:rPr lang="en-US" dirty="0">
                <a:solidFill>
                  <a:srgbClr val="000000"/>
                </a:solidFill>
              </a:rPr>
              <a:t> (whichever is desired) on the domain.</a:t>
            </a:r>
          </a:p>
          <a:p>
            <a:pPr marL="1377950" indent="-1377950"/>
            <a:r>
              <a:rPr lang="en-US" b="1" dirty="0">
                <a:solidFill>
                  <a:srgbClr val="000000"/>
                </a:solidFill>
              </a:rPr>
              <a:t>Step 5:</a:t>
            </a:r>
            <a:r>
              <a:rPr lang="en-US" dirty="0">
                <a:solidFill>
                  <a:srgbClr val="000000"/>
                </a:solidFill>
              </a:rPr>
              <a:t>	Check your answer to see if it makes sense as a solution to the problem.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Deriving Snell’s Law (cont.)</a:t>
            </a:r>
          </a:p>
        </p:txBody>
      </p:sp>
      <p:sp>
        <p:nvSpPr>
          <p:cNvPr id="3" name="Content Placeholder 2"/>
          <p:cNvSpPr>
            <a:spLocks noGrp="1"/>
          </p:cNvSpPr>
          <p:nvPr>
            <p:ph idx="1"/>
          </p:nvPr>
        </p:nvSpPr>
        <p:spPr/>
        <p:txBody>
          <a:bodyPr>
            <a:noAutofit/>
          </a:bodyPr>
          <a:lstStyle/>
          <a:p>
            <a:r>
              <a:rPr lang="en-US" b="1" dirty="0"/>
              <a:t>Solution</a:t>
            </a:r>
          </a:p>
          <a:p>
            <a:r>
              <a:rPr lang="en-US" dirty="0"/>
              <a:t>The given information consists only of the two angles and the two speeds, but in the figure we have already labeled other quantities that might help us relate the angles and speeds and arrive at Snell’s Law. Specifically, we have let </a:t>
            </a:r>
            <a:r>
              <a:rPr lang="en-US" i="1" dirty="0"/>
              <a:t>p</a:t>
            </a:r>
            <a:r>
              <a:rPr lang="en-US" dirty="0"/>
              <a:t> denote the horizontal distance between the object </a:t>
            </a:r>
            <a:r>
              <a:rPr lang="en-US" i="1" dirty="0"/>
              <a:t>B</a:t>
            </a:r>
            <a:r>
              <a:rPr lang="en-US" dirty="0"/>
              <a:t> and the point directly beneath the observer at </a:t>
            </a:r>
            <a:r>
              <a:rPr lang="en-US" i="1" dirty="0"/>
              <a:t>A</a:t>
            </a:r>
            <a:r>
              <a:rPr lang="en-US"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Deriving Snell’s Law (cont.)</a:t>
            </a:r>
          </a:p>
        </p:txBody>
      </p:sp>
      <p:sp>
        <p:nvSpPr>
          <p:cNvPr id="3" name="Content Placeholder 2"/>
          <p:cNvSpPr>
            <a:spLocks noGrp="1"/>
          </p:cNvSpPr>
          <p:nvPr>
            <p:ph idx="1"/>
          </p:nvPr>
        </p:nvSpPr>
        <p:spPr/>
        <p:txBody>
          <a:bodyPr/>
          <a:lstStyle/>
          <a:p>
            <a:r>
              <a:rPr lang="en-US" dirty="0"/>
              <a:t>And since the point </a:t>
            </a:r>
            <a:r>
              <a:rPr lang="en-US" i="1" dirty="0"/>
              <a:t>C</a:t>
            </a:r>
            <a:r>
              <a:rPr lang="en-US" dirty="0"/>
              <a:t> of refraction (where the rays of light bend) is unknown, we have given its horizontal displacement from </a:t>
            </a:r>
            <a:r>
              <a:rPr lang="en-US" i="1" dirty="0"/>
              <a:t>A</a:t>
            </a:r>
            <a:r>
              <a:rPr lang="en-US" dirty="0"/>
              <a:t> the label </a:t>
            </a:r>
            <a:r>
              <a:rPr lang="en-US" i="1" dirty="0"/>
              <a:t>x</a:t>
            </a:r>
            <a:r>
              <a:rPr lang="en-US" dirty="0"/>
              <a:t>, meaning the horizontal distance between </a:t>
            </a:r>
            <a:r>
              <a:rPr lang="en-US" i="1" dirty="0"/>
              <a:t>C</a:t>
            </a:r>
            <a:r>
              <a:rPr lang="en-US" dirty="0"/>
              <a:t> and </a:t>
            </a:r>
            <a:r>
              <a:rPr lang="en-US" i="1" dirty="0"/>
              <a:t>B</a:t>
            </a:r>
            <a:r>
              <a:rPr lang="en-US" dirty="0"/>
              <a:t> is </a:t>
            </a:r>
            <a:r>
              <a:rPr lang="en-US" i="1" dirty="0"/>
              <a:t>p</a:t>
            </a:r>
            <a:r>
              <a:rPr lang="en-US" dirty="0"/>
              <a:t> </a:t>
            </a:r>
            <a:r>
              <a:rPr lang="en-US" dirty="0">
                <a:latin typeface="Symbol" pitchFamily="18" charset="2"/>
              </a:rPr>
              <a:t>-</a:t>
            </a:r>
            <a:r>
              <a:rPr lang="en-US" dirty="0"/>
              <a:t> </a:t>
            </a:r>
            <a:r>
              <a:rPr lang="en-US" i="1" dirty="0"/>
              <a:t>x</a:t>
            </a:r>
            <a:r>
              <a:rPr lang="en-US" dirty="0"/>
              <a:t>. The vertical distances </a:t>
            </a:r>
            <a:r>
              <a:rPr lang="en-US" i="1" dirty="0"/>
              <a:t>a</a:t>
            </a:r>
            <a:r>
              <a:rPr lang="en-US" dirty="0"/>
              <a:t> and </a:t>
            </a:r>
            <a:r>
              <a:rPr lang="en-US" i="1" dirty="0"/>
              <a:t>b</a:t>
            </a:r>
            <a:r>
              <a:rPr lang="en-US" dirty="0"/>
              <a:t> are fixed, but the lengths of the hypotenuses, </a:t>
            </a:r>
            <a:r>
              <a:rPr lang="en-US" i="1" dirty="0"/>
              <a:t>d</a:t>
            </a:r>
            <a:r>
              <a:rPr lang="en-US" baseline="-25000" dirty="0"/>
              <a:t>1</a:t>
            </a:r>
            <a:r>
              <a:rPr lang="en-US" dirty="0"/>
              <a:t> and </a:t>
            </a:r>
            <a:r>
              <a:rPr lang="en-US" i="1" dirty="0"/>
              <a:t>d</a:t>
            </a:r>
            <a:r>
              <a:rPr lang="en-US" baseline="-25000" dirty="0"/>
              <a:t>2</a:t>
            </a:r>
            <a:r>
              <a:rPr lang="en-US" dirty="0"/>
              <a:t>, will vary as </a:t>
            </a:r>
            <a:r>
              <a:rPr lang="en-US" i="1" dirty="0"/>
              <a:t>x</a:t>
            </a:r>
            <a:r>
              <a:rPr lang="en-US" dirty="0"/>
              <a:t> varies.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Deriving Snell’s Law (cont.)</a:t>
            </a:r>
          </a:p>
        </p:txBody>
      </p:sp>
      <p:sp>
        <p:nvSpPr>
          <p:cNvPr id="3" name="Content Placeholder 2"/>
          <p:cNvSpPr>
            <a:spLocks noGrp="1"/>
          </p:cNvSpPr>
          <p:nvPr>
            <p:ph idx="1"/>
          </p:nvPr>
        </p:nvSpPr>
        <p:spPr/>
        <p:txBody>
          <a:bodyPr/>
          <a:lstStyle/>
          <a:p>
            <a:r>
              <a:rPr lang="en-US" dirty="0"/>
              <a:t>At this point, it may very well be unclear how to arrive at Snell’s Law from what we have. But we haven’t yet applied Fermat’s Principle, and we can deduce many relationships between the labeled quantities. To begin with, since distance = rate ⋅ time, the time it takes light to travel from </a:t>
            </a:r>
            <a:r>
              <a:rPr lang="en-US" i="1" dirty="0"/>
              <a:t>B</a:t>
            </a:r>
            <a:r>
              <a:rPr lang="en-US" dirty="0"/>
              <a:t> to </a:t>
            </a:r>
            <a:r>
              <a:rPr lang="en-US" i="1" dirty="0"/>
              <a:t>C</a:t>
            </a:r>
            <a:r>
              <a:rPr lang="en-US" dirty="0"/>
              <a:t> is            and the time it takes to travel from </a:t>
            </a:r>
            <a:r>
              <a:rPr lang="en-US" i="1" dirty="0"/>
              <a:t>C</a:t>
            </a:r>
            <a:r>
              <a:rPr lang="en-US" dirty="0"/>
              <a:t> to </a:t>
            </a:r>
            <a:r>
              <a:rPr lang="en-US" i="1" dirty="0"/>
              <a:t>A</a:t>
            </a:r>
            <a:r>
              <a:rPr lang="en-US" dirty="0"/>
              <a:t> is 	    So the total time is expressed as follows.</a:t>
            </a:r>
          </a:p>
          <a:p>
            <a:endParaRPr lang="en-US" dirty="0"/>
          </a:p>
        </p:txBody>
      </p:sp>
      <p:graphicFrame>
        <p:nvGraphicFramePr>
          <p:cNvPr id="128002" name="Object 2"/>
          <p:cNvGraphicFramePr>
            <a:graphicFrameLocks noChangeAspect="1"/>
          </p:cNvGraphicFramePr>
          <p:nvPr>
            <p:extLst>
              <p:ext uri="{D42A27DB-BD31-4B8C-83A1-F6EECF244321}">
                <p14:modId xmlns:p14="http://schemas.microsoft.com/office/powerpoint/2010/main" val="906756319"/>
              </p:ext>
            </p:extLst>
          </p:nvPr>
        </p:nvGraphicFramePr>
        <p:xfrm>
          <a:off x="3882839" y="3460690"/>
          <a:ext cx="800100" cy="431800"/>
        </p:xfrm>
        <a:graphic>
          <a:graphicData uri="http://schemas.openxmlformats.org/presentationml/2006/ole">
            <mc:AlternateContent xmlns:mc="http://schemas.openxmlformats.org/markup-compatibility/2006">
              <mc:Choice xmlns:v="urn:schemas-microsoft-com:vml" Requires="v">
                <p:oleObj name="Equation" r:id="rId2" imgW="799920" imgH="431640" progId="Equation.DSMT4">
                  <p:embed/>
                </p:oleObj>
              </mc:Choice>
              <mc:Fallback>
                <p:oleObj name="Equation" r:id="rId2" imgW="79992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839" y="3460690"/>
                        <a:ext cx="80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3" name="Object 3"/>
          <p:cNvGraphicFramePr>
            <a:graphicFrameLocks noChangeAspect="1"/>
          </p:cNvGraphicFramePr>
          <p:nvPr>
            <p:extLst>
              <p:ext uri="{D42A27DB-BD31-4B8C-83A1-F6EECF244321}">
                <p14:modId xmlns:p14="http://schemas.microsoft.com/office/powerpoint/2010/main" val="2183543090"/>
              </p:ext>
            </p:extLst>
          </p:nvPr>
        </p:nvGraphicFramePr>
        <p:xfrm>
          <a:off x="3526715" y="3903248"/>
          <a:ext cx="889000" cy="431800"/>
        </p:xfrm>
        <a:graphic>
          <a:graphicData uri="http://schemas.openxmlformats.org/presentationml/2006/ole">
            <mc:AlternateContent xmlns:mc="http://schemas.openxmlformats.org/markup-compatibility/2006">
              <mc:Choice xmlns:v="urn:schemas-microsoft-com:vml" Requires="v">
                <p:oleObj name="Equation" r:id="rId4" imgW="888840" imgH="431640" progId="Equation.DSMT4">
                  <p:embed/>
                </p:oleObj>
              </mc:Choice>
              <mc:Fallback>
                <p:oleObj name="Equation" r:id="rId4" imgW="88884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715" y="3903248"/>
                        <a:ext cx="88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4" name="Object 4"/>
          <p:cNvGraphicFramePr>
            <a:graphicFrameLocks noChangeAspect="1"/>
          </p:cNvGraphicFramePr>
          <p:nvPr/>
        </p:nvGraphicFramePr>
        <p:xfrm>
          <a:off x="3429000" y="4864100"/>
          <a:ext cx="1600200" cy="927100"/>
        </p:xfrm>
        <a:graphic>
          <a:graphicData uri="http://schemas.openxmlformats.org/presentationml/2006/ole">
            <mc:AlternateContent xmlns:mc="http://schemas.openxmlformats.org/markup-compatibility/2006">
              <mc:Choice xmlns:v="urn:schemas-microsoft-com:vml" Requires="v">
                <p:oleObj name="Equation" r:id="rId6" imgW="1600200" imgH="927000" progId="Equation.DSMT4">
                  <p:embed/>
                </p:oleObj>
              </mc:Choice>
              <mc:Fallback>
                <p:oleObj name="Equation" r:id="rId6" imgW="1600200" imgH="927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864100"/>
                        <a:ext cx="1600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Deriving Snell’s Law (cont.)</a:t>
            </a:r>
          </a:p>
        </p:txBody>
      </p:sp>
      <p:sp>
        <p:nvSpPr>
          <p:cNvPr id="3" name="Content Placeholder 2"/>
          <p:cNvSpPr>
            <a:spLocks noGrp="1"/>
          </p:cNvSpPr>
          <p:nvPr>
            <p:ph idx="1"/>
          </p:nvPr>
        </p:nvSpPr>
        <p:spPr/>
        <p:txBody>
          <a:bodyPr/>
          <a:lstStyle/>
          <a:p>
            <a:r>
              <a:rPr lang="en-US" dirty="0"/>
              <a:t>We can express the two hypotenuses as functions of </a:t>
            </a:r>
            <a:r>
              <a:rPr lang="en-US" i="1" dirty="0"/>
              <a:t>x</a:t>
            </a:r>
            <a:r>
              <a:rPr lang="en-US" dirty="0"/>
              <a:t> by noting that 		   and 				so</a:t>
            </a:r>
          </a:p>
          <a:p>
            <a:endParaRPr lang="en-US" dirty="0"/>
          </a:p>
          <a:p>
            <a:endParaRPr lang="en-US" dirty="0"/>
          </a:p>
          <a:p>
            <a:endParaRPr lang="en-US" dirty="0"/>
          </a:p>
          <a:p>
            <a:r>
              <a:rPr lang="en-US" dirty="0"/>
              <a:t>and the domain of </a:t>
            </a:r>
            <a:r>
              <a:rPr lang="en-US" i="1" dirty="0"/>
              <a:t>T</a:t>
            </a:r>
            <a:r>
              <a:rPr lang="en-US" dirty="0"/>
              <a:t> is [0,</a:t>
            </a:r>
            <a:r>
              <a:rPr lang="en-US" i="1" dirty="0"/>
              <a:t>p</a:t>
            </a:r>
            <a:r>
              <a:rPr lang="en-US" dirty="0"/>
              <a:t>].</a:t>
            </a:r>
          </a:p>
          <a:p>
            <a:endParaRPr lang="en-US" dirty="0"/>
          </a:p>
          <a:p>
            <a:endParaRPr lang="en-US" dirty="0"/>
          </a:p>
        </p:txBody>
      </p:sp>
      <p:graphicFrame>
        <p:nvGraphicFramePr>
          <p:cNvPr id="101381" name="Object 5"/>
          <p:cNvGraphicFramePr>
            <a:graphicFrameLocks noChangeAspect="1"/>
          </p:cNvGraphicFramePr>
          <p:nvPr/>
        </p:nvGraphicFramePr>
        <p:xfrm>
          <a:off x="2667000" y="1737690"/>
          <a:ext cx="1714500" cy="469900"/>
        </p:xfrm>
        <a:graphic>
          <a:graphicData uri="http://schemas.openxmlformats.org/presentationml/2006/ole">
            <mc:AlternateContent xmlns:mc="http://schemas.openxmlformats.org/markup-compatibility/2006">
              <mc:Choice xmlns:v="urn:schemas-microsoft-com:vml" Requires="v">
                <p:oleObj name="Equation" r:id="rId2" imgW="1714320" imgH="469800" progId="Equation.DSMT4">
                  <p:embed/>
                </p:oleObj>
              </mc:Choice>
              <mc:Fallback>
                <p:oleObj name="Equation" r:id="rId2" imgW="1714320" imgH="4698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37690"/>
                        <a:ext cx="171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2" name="Object 6"/>
          <p:cNvGraphicFramePr>
            <a:graphicFrameLocks noChangeAspect="1"/>
          </p:cNvGraphicFramePr>
          <p:nvPr/>
        </p:nvGraphicFramePr>
        <p:xfrm>
          <a:off x="5092700" y="1690688"/>
          <a:ext cx="2578100" cy="533400"/>
        </p:xfrm>
        <a:graphic>
          <a:graphicData uri="http://schemas.openxmlformats.org/presentationml/2006/ole">
            <mc:AlternateContent xmlns:mc="http://schemas.openxmlformats.org/markup-compatibility/2006">
              <mc:Choice xmlns:v="urn:schemas-microsoft-com:vml" Requires="v">
                <p:oleObj name="Equation" r:id="rId4" imgW="2577960" imgH="533160" progId="Equation.DSMT4">
                  <p:embed/>
                </p:oleObj>
              </mc:Choice>
              <mc:Fallback>
                <p:oleObj name="Equation" r:id="rId4" imgW="2577960" imgH="53316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2700" y="1690688"/>
                        <a:ext cx="2578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3" name="Object 7"/>
          <p:cNvGraphicFramePr>
            <a:graphicFrameLocks noChangeAspect="1"/>
          </p:cNvGraphicFramePr>
          <p:nvPr/>
        </p:nvGraphicFramePr>
        <p:xfrm>
          <a:off x="2209800" y="2425700"/>
          <a:ext cx="4648200" cy="1155700"/>
        </p:xfrm>
        <a:graphic>
          <a:graphicData uri="http://schemas.openxmlformats.org/presentationml/2006/ole">
            <mc:AlternateContent xmlns:mc="http://schemas.openxmlformats.org/markup-compatibility/2006">
              <mc:Choice xmlns:v="urn:schemas-microsoft-com:vml" Requires="v">
                <p:oleObj name="Equation" r:id="rId6" imgW="4647960" imgH="1155600" progId="Equation.DSMT4">
                  <p:embed/>
                </p:oleObj>
              </mc:Choice>
              <mc:Fallback>
                <p:oleObj name="Equation" r:id="rId6" imgW="4647960" imgH="11556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2425700"/>
                        <a:ext cx="4648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Deriving Snell’s Law (cont.)</a:t>
            </a:r>
          </a:p>
        </p:txBody>
      </p:sp>
      <p:sp>
        <p:nvSpPr>
          <p:cNvPr id="3" name="Content Placeholder 2"/>
          <p:cNvSpPr>
            <a:spLocks noGrp="1"/>
          </p:cNvSpPr>
          <p:nvPr>
            <p:ph idx="1"/>
          </p:nvPr>
        </p:nvSpPr>
        <p:spPr/>
        <p:txBody>
          <a:bodyPr/>
          <a:lstStyle/>
          <a:p>
            <a:r>
              <a:rPr lang="en-US" dirty="0"/>
              <a:t>The actual distance </a:t>
            </a:r>
            <a:r>
              <a:rPr lang="en-US" i="1" dirty="0"/>
              <a:t>x</a:t>
            </a:r>
            <a:r>
              <a:rPr lang="en-US" dirty="0"/>
              <a:t> must be the value of </a:t>
            </a:r>
            <a:r>
              <a:rPr lang="en-US" i="1" dirty="0"/>
              <a:t>x</a:t>
            </a:r>
            <a:r>
              <a:rPr lang="en-US" dirty="0"/>
              <a:t> that minimizes </a:t>
            </a:r>
            <a:r>
              <a:rPr lang="en-US" i="1" dirty="0"/>
              <a:t>T</a:t>
            </a:r>
            <a:r>
              <a:rPr lang="en-US" dirty="0"/>
              <a:t>, so our next step is to find </a:t>
            </a:r>
            <a:r>
              <a:rPr lang="en-US" i="1" dirty="0"/>
              <a:t>T’</a:t>
            </a:r>
            <a:r>
              <a:rPr lang="en-US" dirty="0"/>
              <a:t>.</a:t>
            </a:r>
          </a:p>
          <a:p>
            <a:endParaRPr lang="en-US" dirty="0"/>
          </a:p>
        </p:txBody>
      </p:sp>
      <p:graphicFrame>
        <p:nvGraphicFramePr>
          <p:cNvPr id="103427" name="Object 3"/>
          <p:cNvGraphicFramePr>
            <a:graphicFrameLocks noChangeAspect="1"/>
          </p:cNvGraphicFramePr>
          <p:nvPr/>
        </p:nvGraphicFramePr>
        <p:xfrm>
          <a:off x="609600" y="2362200"/>
          <a:ext cx="5334000" cy="1104900"/>
        </p:xfrm>
        <a:graphic>
          <a:graphicData uri="http://schemas.openxmlformats.org/presentationml/2006/ole">
            <mc:AlternateContent xmlns:mc="http://schemas.openxmlformats.org/markup-compatibility/2006">
              <mc:Choice xmlns:v="urn:schemas-microsoft-com:vml" Requires="v">
                <p:oleObj name="Equation" r:id="rId2" imgW="5333760" imgH="1104840" progId="Equation.DSMT4">
                  <p:embed/>
                </p:oleObj>
              </mc:Choice>
              <mc:Fallback>
                <p:oleObj name="Equation" r:id="rId2" imgW="5333760" imgH="11048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53340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8" name="Object 4"/>
          <p:cNvGraphicFramePr>
            <a:graphicFrameLocks noChangeAspect="1"/>
          </p:cNvGraphicFramePr>
          <p:nvPr>
            <p:extLst>
              <p:ext uri="{D42A27DB-BD31-4B8C-83A1-F6EECF244321}">
                <p14:modId xmlns:p14="http://schemas.microsoft.com/office/powerpoint/2010/main" val="2903416813"/>
              </p:ext>
            </p:extLst>
          </p:nvPr>
        </p:nvGraphicFramePr>
        <p:xfrm>
          <a:off x="1379989" y="3609375"/>
          <a:ext cx="7327900" cy="927100"/>
        </p:xfrm>
        <a:graphic>
          <a:graphicData uri="http://schemas.openxmlformats.org/presentationml/2006/ole">
            <mc:AlternateContent xmlns:mc="http://schemas.openxmlformats.org/markup-compatibility/2006">
              <mc:Choice xmlns:v="urn:schemas-microsoft-com:vml" Requires="v">
                <p:oleObj name="Equation" r:id="rId4" imgW="7327800" imgH="927000" progId="Equation.DSMT4">
                  <p:embed/>
                </p:oleObj>
              </mc:Choice>
              <mc:Fallback>
                <p:oleObj name="Equation" r:id="rId4" imgW="7327800" imgH="927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989" y="3609375"/>
                        <a:ext cx="73279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9" name="Object 5"/>
          <p:cNvGraphicFramePr>
            <a:graphicFrameLocks noChangeAspect="1"/>
          </p:cNvGraphicFramePr>
          <p:nvPr>
            <p:extLst>
              <p:ext uri="{D42A27DB-BD31-4B8C-83A1-F6EECF244321}">
                <p14:modId xmlns:p14="http://schemas.microsoft.com/office/powerpoint/2010/main" val="22859875"/>
              </p:ext>
            </p:extLst>
          </p:nvPr>
        </p:nvGraphicFramePr>
        <p:xfrm>
          <a:off x="1379989" y="4684713"/>
          <a:ext cx="6832600" cy="914400"/>
        </p:xfrm>
        <a:graphic>
          <a:graphicData uri="http://schemas.openxmlformats.org/presentationml/2006/ole">
            <mc:AlternateContent xmlns:mc="http://schemas.openxmlformats.org/markup-compatibility/2006">
              <mc:Choice xmlns:v="urn:schemas-microsoft-com:vml" Requires="v">
                <p:oleObj name="Equation" r:id="rId6" imgW="6832440" imgH="914400" progId="Equation.DSMT4">
                  <p:embed/>
                </p:oleObj>
              </mc:Choice>
              <mc:Fallback>
                <p:oleObj name="Equation" r:id="rId6" imgW="6832440" imgH="914400" progId="Equation.DSMT4">
                  <p:embed/>
                  <p:pic>
                    <p:nvPicPr>
                      <p:cNvPr id="0" name="Picture 5"/>
                      <p:cNvPicPr>
                        <a:picLocks noChangeAspect="1" noChangeArrowheads="1"/>
                      </p:cNvPicPr>
                      <p:nvPr/>
                    </p:nvPicPr>
                    <p:blipFill>
                      <a:blip r:embed="rId7"/>
                      <a:srcRect/>
                      <a:stretch>
                        <a:fillRect/>
                      </a:stretch>
                    </p:blipFill>
                    <p:spPr bwMode="auto">
                      <a:xfrm>
                        <a:off x="1379989" y="4684713"/>
                        <a:ext cx="6832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Deriving Snell’s Law (cont.)</a:t>
            </a:r>
          </a:p>
        </p:txBody>
      </p:sp>
      <p:sp>
        <p:nvSpPr>
          <p:cNvPr id="3" name="Content Placeholder 2"/>
          <p:cNvSpPr>
            <a:spLocks noGrp="1"/>
          </p:cNvSpPr>
          <p:nvPr>
            <p:ph idx="1"/>
          </p:nvPr>
        </p:nvSpPr>
        <p:spPr/>
        <p:txBody>
          <a:bodyPr/>
          <a:lstStyle/>
          <a:p>
            <a:r>
              <a:rPr lang="en-US" dirty="0"/>
              <a:t>Note that 		   and		        so by Darboux’s Theorem (Section 3.1), there is a point 	       for which		        And by the First Derivative Test, that point must minimize </a:t>
            </a:r>
            <a:r>
              <a:rPr lang="en-US" i="1" dirty="0"/>
              <a:t>T</a:t>
            </a:r>
            <a:r>
              <a:rPr lang="en-US" dirty="0"/>
              <a:t>. Rewriting 	          we have developed the formula for Snell’s Law.</a:t>
            </a:r>
          </a:p>
        </p:txBody>
      </p:sp>
      <p:graphicFrame>
        <p:nvGraphicFramePr>
          <p:cNvPr id="104450" name="Object 2"/>
          <p:cNvGraphicFramePr>
            <a:graphicFrameLocks noChangeAspect="1"/>
          </p:cNvGraphicFramePr>
          <p:nvPr/>
        </p:nvGraphicFramePr>
        <p:xfrm>
          <a:off x="2034250" y="1237525"/>
          <a:ext cx="1397000" cy="596900"/>
        </p:xfrm>
        <a:graphic>
          <a:graphicData uri="http://schemas.openxmlformats.org/presentationml/2006/ole">
            <mc:AlternateContent xmlns:mc="http://schemas.openxmlformats.org/markup-compatibility/2006">
              <mc:Choice xmlns:v="urn:schemas-microsoft-com:vml" Requires="v">
                <p:oleObj name="Equation" r:id="rId2" imgW="1396800" imgH="596880" progId="Equation.DSMT4">
                  <p:embed/>
                </p:oleObj>
              </mc:Choice>
              <mc:Fallback>
                <p:oleObj name="Equation" r:id="rId2" imgW="139680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250" y="1237525"/>
                        <a:ext cx="1397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1" name="Object 3"/>
          <p:cNvGraphicFramePr>
            <a:graphicFrameLocks noChangeAspect="1"/>
          </p:cNvGraphicFramePr>
          <p:nvPr/>
        </p:nvGraphicFramePr>
        <p:xfrm>
          <a:off x="4191000" y="1242350"/>
          <a:ext cx="1498600" cy="596900"/>
        </p:xfrm>
        <a:graphic>
          <a:graphicData uri="http://schemas.openxmlformats.org/presentationml/2006/ole">
            <mc:AlternateContent xmlns:mc="http://schemas.openxmlformats.org/markup-compatibility/2006">
              <mc:Choice xmlns:v="urn:schemas-microsoft-com:vml" Requires="v">
                <p:oleObj name="Equation" r:id="rId4" imgW="1498320" imgH="596880" progId="Equation.DSMT4">
                  <p:embed/>
                </p:oleObj>
              </mc:Choice>
              <mc:Fallback>
                <p:oleObj name="Equation" r:id="rId4" imgW="1498320" imgH="596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242350"/>
                        <a:ext cx="1498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2" name="Object 4"/>
          <p:cNvGraphicFramePr>
            <a:graphicFrameLocks noChangeAspect="1"/>
          </p:cNvGraphicFramePr>
          <p:nvPr/>
        </p:nvGraphicFramePr>
        <p:xfrm>
          <a:off x="6172200" y="1775750"/>
          <a:ext cx="1244600" cy="469900"/>
        </p:xfrm>
        <a:graphic>
          <a:graphicData uri="http://schemas.openxmlformats.org/presentationml/2006/ole">
            <mc:AlternateContent xmlns:mc="http://schemas.openxmlformats.org/markup-compatibility/2006">
              <mc:Choice xmlns:v="urn:schemas-microsoft-com:vml" Requires="v">
                <p:oleObj name="Equation" r:id="rId6" imgW="1244520" imgH="469800" progId="Equation.DSMT4">
                  <p:embed/>
                </p:oleObj>
              </mc:Choice>
              <mc:Fallback>
                <p:oleObj name="Equation" r:id="rId6" imgW="124452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775750"/>
                        <a:ext cx="124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3" name="Object 5"/>
          <p:cNvGraphicFramePr>
            <a:graphicFrameLocks noChangeAspect="1"/>
          </p:cNvGraphicFramePr>
          <p:nvPr/>
        </p:nvGraphicFramePr>
        <p:xfrm>
          <a:off x="1505675" y="2197100"/>
          <a:ext cx="1384300" cy="469900"/>
        </p:xfrm>
        <a:graphic>
          <a:graphicData uri="http://schemas.openxmlformats.org/presentationml/2006/ole">
            <mc:AlternateContent xmlns:mc="http://schemas.openxmlformats.org/markup-compatibility/2006">
              <mc:Choice xmlns:v="urn:schemas-microsoft-com:vml" Requires="v">
                <p:oleObj name="Equation" r:id="rId8" imgW="1384200" imgH="469800" progId="Equation.DSMT4">
                  <p:embed/>
                </p:oleObj>
              </mc:Choice>
              <mc:Fallback>
                <p:oleObj name="Equation" r:id="rId8" imgW="138420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5675" y="2197100"/>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4" name="Object 6"/>
          <p:cNvGraphicFramePr>
            <a:graphicFrameLocks noChangeAspect="1"/>
          </p:cNvGraphicFramePr>
          <p:nvPr>
            <p:extLst>
              <p:ext uri="{D42A27DB-BD31-4B8C-83A1-F6EECF244321}">
                <p14:modId xmlns:p14="http://schemas.microsoft.com/office/powerpoint/2010/main" val="4026431241"/>
              </p:ext>
            </p:extLst>
          </p:nvPr>
        </p:nvGraphicFramePr>
        <p:xfrm>
          <a:off x="5364408" y="2611881"/>
          <a:ext cx="1397000" cy="469900"/>
        </p:xfrm>
        <a:graphic>
          <a:graphicData uri="http://schemas.openxmlformats.org/presentationml/2006/ole">
            <mc:AlternateContent xmlns:mc="http://schemas.openxmlformats.org/markup-compatibility/2006">
              <mc:Choice xmlns:v="urn:schemas-microsoft-com:vml" Requires="v">
                <p:oleObj name="Equation" r:id="rId10" imgW="1396800" imgH="469800" progId="Equation.DSMT4">
                  <p:embed/>
                </p:oleObj>
              </mc:Choice>
              <mc:Fallback>
                <p:oleObj name="Equation" r:id="rId10" imgW="1396800" imgH="469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4408" y="2611881"/>
                        <a:ext cx="1397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5" name="Object 7"/>
          <p:cNvGraphicFramePr>
            <a:graphicFrameLocks noChangeAspect="1"/>
          </p:cNvGraphicFramePr>
          <p:nvPr>
            <p:extLst>
              <p:ext uri="{D42A27DB-BD31-4B8C-83A1-F6EECF244321}">
                <p14:modId xmlns:p14="http://schemas.microsoft.com/office/powerpoint/2010/main" val="2777131667"/>
              </p:ext>
            </p:extLst>
          </p:nvPr>
        </p:nvGraphicFramePr>
        <p:xfrm>
          <a:off x="2266950" y="3740150"/>
          <a:ext cx="4267200" cy="914400"/>
        </p:xfrm>
        <a:graphic>
          <a:graphicData uri="http://schemas.openxmlformats.org/presentationml/2006/ole">
            <mc:AlternateContent xmlns:mc="http://schemas.openxmlformats.org/markup-compatibility/2006">
              <mc:Choice xmlns:v="urn:schemas-microsoft-com:vml" Requires="v">
                <p:oleObj name="Equation" r:id="rId12" imgW="4267080" imgH="914400" progId="Equation.DSMT4">
                  <p:embed/>
                </p:oleObj>
              </mc:Choice>
              <mc:Fallback>
                <p:oleObj name="Equation" r:id="rId12" imgW="4267080" imgH="914400" progId="Equation.DSMT4">
                  <p:embed/>
                  <p:pic>
                    <p:nvPicPr>
                      <p:cNvPr id="0" name="Picture 7"/>
                      <p:cNvPicPr>
                        <a:picLocks noChangeAspect="1" noChangeArrowheads="1"/>
                      </p:cNvPicPr>
                      <p:nvPr/>
                    </p:nvPicPr>
                    <p:blipFill>
                      <a:blip r:embed="rId13"/>
                      <a:srcRect/>
                      <a:stretch>
                        <a:fillRect/>
                      </a:stretch>
                    </p:blipFill>
                    <p:spPr bwMode="auto">
                      <a:xfrm>
                        <a:off x="2266950" y="3740150"/>
                        <a:ext cx="426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Maximizing the Volume of a Box</a:t>
            </a:r>
          </a:p>
        </p:txBody>
      </p:sp>
      <p:sp>
        <p:nvSpPr>
          <p:cNvPr id="3" name="Content Placeholder 2"/>
          <p:cNvSpPr>
            <a:spLocks noGrp="1"/>
          </p:cNvSpPr>
          <p:nvPr>
            <p:ph idx="1"/>
          </p:nvPr>
        </p:nvSpPr>
        <p:spPr/>
        <p:txBody>
          <a:bodyPr>
            <a:normAutofit/>
          </a:bodyPr>
          <a:lstStyle/>
          <a:p>
            <a:r>
              <a:rPr lang="en-US" dirty="0"/>
              <a:t>A 15 in. by 24 in. piece of sheet metal is to be formed into an open‑top box by cutting out a square from each of the four corners and folding up the sides. How large should each square be in order to achieve a box of maximum volume?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Maximizing the Volume of a Box (cont.)</a:t>
            </a:r>
          </a:p>
        </p:txBody>
      </p:sp>
      <p:sp>
        <p:nvSpPr>
          <p:cNvPr id="3" name="Content Placeholder 2"/>
          <p:cNvSpPr>
            <a:spLocks noGrp="1"/>
          </p:cNvSpPr>
          <p:nvPr>
            <p:ph idx="1"/>
          </p:nvPr>
        </p:nvSpPr>
        <p:spPr>
          <a:xfrm>
            <a:off x="457200" y="1280160"/>
            <a:ext cx="4937760" cy="4572000"/>
          </a:xfrm>
        </p:spPr>
        <p:txBody>
          <a:bodyPr>
            <a:noAutofit/>
          </a:bodyPr>
          <a:lstStyle/>
          <a:p>
            <a:pPr>
              <a:lnSpc>
                <a:spcPct val="110000"/>
              </a:lnSpc>
            </a:pPr>
            <a:r>
              <a:rPr lang="en-US" b="1" dirty="0"/>
              <a:t>Solution</a:t>
            </a:r>
          </a:p>
          <a:p>
            <a:pPr>
              <a:lnSpc>
                <a:spcPct val="110000"/>
              </a:lnSpc>
            </a:pPr>
            <a:r>
              <a:rPr lang="en-US" dirty="0"/>
              <a:t>We begin with a picture, illustrating a rectangular piece of metal with four squares of side length </a:t>
            </a:r>
            <a:r>
              <a:rPr lang="en-US" i="1" dirty="0"/>
              <a:t>x</a:t>
            </a:r>
            <a:r>
              <a:rPr lang="en-US" dirty="0"/>
              <a:t> to be cut out (see Figure 1). Once the squares have been removed and the edges folded</a:t>
            </a:r>
          </a:p>
        </p:txBody>
      </p:sp>
      <p:grpSp>
        <p:nvGrpSpPr>
          <p:cNvPr id="6" name="Group 5"/>
          <p:cNvGrpSpPr/>
          <p:nvPr/>
        </p:nvGrpSpPr>
        <p:grpSpPr>
          <a:xfrm>
            <a:off x="5440680" y="1501588"/>
            <a:ext cx="3474720" cy="2706333"/>
            <a:chOff x="5440680" y="1703087"/>
            <a:chExt cx="3474720" cy="2706333"/>
          </a:xfrm>
        </p:grpSpPr>
        <p:pic>
          <p:nvPicPr>
            <p:cNvPr id="4"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440680" y="1703087"/>
              <a:ext cx="3474720" cy="2106913"/>
            </a:xfrm>
            <a:prstGeom prst="rect">
              <a:avLst/>
            </a:prstGeom>
            <a:noFill/>
            <a:ln w="9525">
              <a:noFill/>
              <a:miter lim="800000"/>
              <a:headEnd/>
              <a:tailEnd/>
            </a:ln>
          </p:spPr>
        </p:pic>
        <p:sp>
          <p:nvSpPr>
            <p:cNvPr id="7" name="Rectangle 6"/>
            <p:cNvSpPr/>
            <p:nvPr/>
          </p:nvSpPr>
          <p:spPr>
            <a:xfrm>
              <a:off x="6493013" y="3886200"/>
              <a:ext cx="1370055" cy="523220"/>
            </a:xfrm>
            <a:prstGeom prst="rect">
              <a:avLst/>
            </a:prstGeom>
          </p:spPr>
          <p:txBody>
            <a:bodyPr wrap="none">
              <a:spAutoFit/>
            </a:bodyPr>
            <a:lstStyle/>
            <a:p>
              <a:r>
                <a:rPr lang="en-US" sz="2800" b="1" dirty="0"/>
                <a:t>Figure 1</a:t>
              </a:r>
            </a:p>
          </p:txBody>
        </p:sp>
      </p:grpSp>
      <p:sp>
        <p:nvSpPr>
          <p:cNvPr id="8" name="Content Placeholder 2"/>
          <p:cNvSpPr txBox="1">
            <a:spLocks/>
          </p:cNvSpPr>
          <p:nvPr/>
        </p:nvSpPr>
        <p:spPr>
          <a:xfrm>
            <a:off x="450028" y="4630440"/>
            <a:ext cx="8229600" cy="523220"/>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upward, the volume of the resulting open box will be</a:t>
            </a:r>
          </a:p>
        </p:txBody>
      </p:sp>
      <p:graphicFrame>
        <p:nvGraphicFramePr>
          <p:cNvPr id="80897" name="Object 1"/>
          <p:cNvGraphicFramePr>
            <a:graphicFrameLocks noChangeAspect="1"/>
          </p:cNvGraphicFramePr>
          <p:nvPr/>
        </p:nvGraphicFramePr>
        <p:xfrm>
          <a:off x="2667000" y="5245100"/>
          <a:ext cx="3886200" cy="469900"/>
        </p:xfrm>
        <a:graphic>
          <a:graphicData uri="http://schemas.openxmlformats.org/presentationml/2006/ole">
            <mc:AlternateContent xmlns:mc="http://schemas.openxmlformats.org/markup-compatibility/2006">
              <mc:Choice xmlns:v="urn:schemas-microsoft-com:vml" Requires="v">
                <p:oleObj name="Equation" r:id="rId3" imgW="3886200" imgH="469800" progId="Equation.DSMT4">
                  <p:embed/>
                </p:oleObj>
              </mc:Choice>
              <mc:Fallback>
                <p:oleObj name="Equation" r:id="rId3" imgW="3886200" imgH="469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245100"/>
                        <a:ext cx="388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Maximizing the Volume of a Box (cont.)</a:t>
            </a:r>
          </a:p>
        </p:txBody>
      </p:sp>
      <p:sp>
        <p:nvSpPr>
          <p:cNvPr id="3" name="Content Placeholder 2"/>
          <p:cNvSpPr>
            <a:spLocks noGrp="1"/>
          </p:cNvSpPr>
          <p:nvPr>
            <p:ph idx="1"/>
          </p:nvPr>
        </p:nvSpPr>
        <p:spPr>
          <a:xfrm>
            <a:off x="457200" y="1280160"/>
            <a:ext cx="8229600" cy="4573560"/>
          </a:xfrm>
        </p:spPr>
        <p:txBody>
          <a:bodyPr>
            <a:spAutoFit/>
          </a:bodyPr>
          <a:lstStyle/>
          <a:p>
            <a:r>
              <a:rPr lang="en-US" dirty="0"/>
              <a:t>Note that in this problem, we have quickly arrived at a function of one variable to be maximized—no intermediate steps were necessary. And in order for </a:t>
            </a:r>
            <a:r>
              <a:rPr lang="en-US" i="1" dirty="0"/>
              <a:t>V</a:t>
            </a:r>
            <a:r>
              <a:rPr lang="en-US" dirty="0"/>
              <a:t> to make sense as a volume, its domain is limited to</a:t>
            </a:r>
          </a:p>
          <a:p>
            <a:endParaRPr lang="en-US" dirty="0"/>
          </a:p>
          <a:p>
            <a:r>
              <a:rPr lang="en-US" i="1" dirty="0"/>
              <a:t>V</a:t>
            </a:r>
            <a:r>
              <a:rPr lang="en-US" dirty="0"/>
              <a:t> is a cubic polynomial, and although a graph of </a:t>
            </a:r>
            <a:r>
              <a:rPr lang="en-US" i="1" dirty="0"/>
              <a:t>V</a:t>
            </a:r>
            <a:r>
              <a:rPr lang="en-US" dirty="0"/>
              <a:t> is not necessary in order to solve this problem, it’s never a bad idea to graph your function to be maximized if it can be easily done—such a graph can serve as another self check of your work.	</a:t>
            </a:r>
          </a:p>
        </p:txBody>
      </p:sp>
      <p:graphicFrame>
        <p:nvGraphicFramePr>
          <p:cNvPr id="79874" name="Object 2"/>
          <p:cNvGraphicFramePr>
            <a:graphicFrameLocks noChangeAspect="1"/>
          </p:cNvGraphicFramePr>
          <p:nvPr/>
        </p:nvGraphicFramePr>
        <p:xfrm>
          <a:off x="548640" y="3048000"/>
          <a:ext cx="901700" cy="495300"/>
        </p:xfrm>
        <a:graphic>
          <a:graphicData uri="http://schemas.openxmlformats.org/presentationml/2006/ole">
            <mc:AlternateContent xmlns:mc="http://schemas.openxmlformats.org/markup-compatibility/2006">
              <mc:Choice xmlns:v="urn:schemas-microsoft-com:vml" Requires="v">
                <p:oleObj name="Equation" r:id="rId2" imgW="901440" imgH="495000" progId="Equation.DSMT4">
                  <p:embed/>
                </p:oleObj>
              </mc:Choice>
              <mc:Fallback>
                <p:oleObj name="Equation" r:id="rId2" imgW="90144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048000"/>
                        <a:ext cx="901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Maximizing the Volume of a Box (cont.)</a:t>
            </a:r>
          </a:p>
        </p:txBody>
      </p:sp>
      <p:sp>
        <p:nvSpPr>
          <p:cNvPr id="3" name="Content Placeholder 2"/>
          <p:cNvSpPr>
            <a:spLocks noGrp="1"/>
          </p:cNvSpPr>
          <p:nvPr>
            <p:ph idx="1"/>
          </p:nvPr>
        </p:nvSpPr>
        <p:spPr>
          <a:xfrm>
            <a:off x="457200" y="1280160"/>
            <a:ext cx="4267200" cy="4572000"/>
          </a:xfrm>
        </p:spPr>
        <p:txBody>
          <a:bodyPr/>
          <a:lstStyle/>
          <a:p>
            <a:r>
              <a:rPr lang="en-US" dirty="0"/>
              <a:t>In Figure 2, </a:t>
            </a:r>
            <a:r>
              <a:rPr lang="en-US" i="1" dirty="0"/>
              <a:t>V</a:t>
            </a:r>
            <a:r>
              <a:rPr lang="en-US" dirty="0"/>
              <a:t> is graphed over an interval larger than its domain for this problem, with the actual domain               highlighted in yellow.</a:t>
            </a:r>
          </a:p>
        </p:txBody>
      </p:sp>
      <p:graphicFrame>
        <p:nvGraphicFramePr>
          <p:cNvPr id="124929" name="Object 3"/>
          <p:cNvGraphicFramePr>
            <a:graphicFrameLocks noChangeAspect="1"/>
          </p:cNvGraphicFramePr>
          <p:nvPr/>
        </p:nvGraphicFramePr>
        <p:xfrm>
          <a:off x="3920925" y="2613950"/>
          <a:ext cx="901700" cy="508000"/>
        </p:xfrm>
        <a:graphic>
          <a:graphicData uri="http://schemas.openxmlformats.org/presentationml/2006/ole">
            <mc:AlternateContent xmlns:mc="http://schemas.openxmlformats.org/markup-compatibility/2006">
              <mc:Choice xmlns:v="urn:schemas-microsoft-com:vml" Requires="v">
                <p:oleObj name="Equation" r:id="rId2" imgW="901440" imgH="507960" progId="Equation.DSMT4">
                  <p:embed/>
                </p:oleObj>
              </mc:Choice>
              <mc:Fallback>
                <p:oleObj name="Equation" r:id="rId2" imgW="901440" imgH="50796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925" y="2613950"/>
                        <a:ext cx="901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862564" y="1219200"/>
            <a:ext cx="4223561" cy="4714220"/>
            <a:chOff x="4862564" y="1219200"/>
            <a:chExt cx="4223561" cy="4714220"/>
          </a:xfrm>
        </p:grpSpPr>
        <p:sp>
          <p:nvSpPr>
            <p:cNvPr id="7" name="Rectangle 6"/>
            <p:cNvSpPr/>
            <p:nvPr/>
          </p:nvSpPr>
          <p:spPr>
            <a:xfrm>
              <a:off x="6173745" y="5410200"/>
              <a:ext cx="1370055" cy="523220"/>
            </a:xfrm>
            <a:prstGeom prst="rect">
              <a:avLst/>
            </a:prstGeom>
          </p:spPr>
          <p:txBody>
            <a:bodyPr wrap="none">
              <a:spAutoFit/>
            </a:bodyPr>
            <a:lstStyle/>
            <a:p>
              <a:r>
                <a:rPr lang="en-US" sz="2800" b="1" dirty="0"/>
                <a:t>Figure 2</a:t>
              </a:r>
            </a:p>
          </p:txBody>
        </p:sp>
        <p:pic>
          <p:nvPicPr>
            <p:cNvPr id="124931"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4862564" y="1219200"/>
              <a:ext cx="4223561" cy="4114800"/>
            </a:xfrm>
            <a:prstGeom prst="rect">
              <a:avLst/>
            </a:prstGeom>
            <a:no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Maximizing the Volume of a Box (cont.)</a:t>
            </a:r>
          </a:p>
        </p:txBody>
      </p:sp>
      <p:sp>
        <p:nvSpPr>
          <p:cNvPr id="3" name="Content Placeholder 2"/>
          <p:cNvSpPr>
            <a:spLocks noGrp="1"/>
          </p:cNvSpPr>
          <p:nvPr>
            <p:ph idx="1"/>
          </p:nvPr>
        </p:nvSpPr>
        <p:spPr/>
        <p:txBody>
          <a:bodyPr/>
          <a:lstStyle/>
          <a:p>
            <a:r>
              <a:rPr lang="en-US" dirty="0"/>
              <a:t>The remaining steps are to find the critical point(s) and test them to identify the absolute maximum—from the graph, we expect to find just one critical point in the domain, and that is indeed the case.</a:t>
            </a:r>
          </a:p>
        </p:txBody>
      </p:sp>
      <p:graphicFrame>
        <p:nvGraphicFramePr>
          <p:cNvPr id="81923" name="Object 3"/>
          <p:cNvGraphicFramePr>
            <a:graphicFrameLocks noChangeAspect="1"/>
          </p:cNvGraphicFramePr>
          <p:nvPr/>
        </p:nvGraphicFramePr>
        <p:xfrm>
          <a:off x="381000" y="3275475"/>
          <a:ext cx="8559800" cy="469900"/>
        </p:xfrm>
        <a:graphic>
          <a:graphicData uri="http://schemas.openxmlformats.org/presentationml/2006/ole">
            <mc:AlternateContent xmlns:mc="http://schemas.openxmlformats.org/markup-compatibility/2006">
              <mc:Choice xmlns:v="urn:schemas-microsoft-com:vml" Requires="v">
                <p:oleObj name="Equation" r:id="rId2" imgW="8559720" imgH="469800" progId="Equation.DSMT4">
                  <p:embed/>
                </p:oleObj>
              </mc:Choice>
              <mc:Fallback>
                <p:oleObj name="Equation" r:id="rId2" imgW="855972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75475"/>
                        <a:ext cx="855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4" name="Object 4"/>
          <p:cNvGraphicFramePr>
            <a:graphicFrameLocks noChangeAspect="1"/>
          </p:cNvGraphicFramePr>
          <p:nvPr/>
        </p:nvGraphicFramePr>
        <p:xfrm>
          <a:off x="1219200" y="3856300"/>
          <a:ext cx="2743200" cy="571500"/>
        </p:xfrm>
        <a:graphic>
          <a:graphicData uri="http://schemas.openxmlformats.org/presentationml/2006/ole">
            <mc:AlternateContent xmlns:mc="http://schemas.openxmlformats.org/markup-compatibility/2006">
              <mc:Choice xmlns:v="urn:schemas-microsoft-com:vml" Requires="v">
                <p:oleObj name="Equation" r:id="rId4" imgW="2743200" imgH="571320" progId="Equation.DSMT4">
                  <p:embed/>
                </p:oleObj>
              </mc:Choice>
              <mc:Fallback>
                <p:oleObj name="Equation" r:id="rId4" imgW="2743200" imgH="5713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856300"/>
                        <a:ext cx="2743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5" name="Object 5"/>
          <p:cNvGraphicFramePr>
            <a:graphicFrameLocks noChangeAspect="1"/>
          </p:cNvGraphicFramePr>
          <p:nvPr/>
        </p:nvGraphicFramePr>
        <p:xfrm>
          <a:off x="1230775" y="4537275"/>
          <a:ext cx="2692400" cy="469900"/>
        </p:xfrm>
        <a:graphic>
          <a:graphicData uri="http://schemas.openxmlformats.org/presentationml/2006/ole">
            <mc:AlternateContent xmlns:mc="http://schemas.openxmlformats.org/markup-compatibility/2006">
              <mc:Choice xmlns:v="urn:schemas-microsoft-com:vml" Requires="v">
                <p:oleObj name="Equation" r:id="rId6" imgW="2692080" imgH="469800" progId="Equation.DSMT4">
                  <p:embed/>
                </p:oleObj>
              </mc:Choice>
              <mc:Fallback>
                <p:oleObj name="Equation" r:id="rId6" imgW="269208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0775" y="4537275"/>
                        <a:ext cx="269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6" name="Object 6"/>
          <p:cNvGraphicFramePr>
            <a:graphicFrameLocks noChangeAspect="1"/>
          </p:cNvGraphicFramePr>
          <p:nvPr/>
        </p:nvGraphicFramePr>
        <p:xfrm>
          <a:off x="392575" y="5140125"/>
          <a:ext cx="4775200" cy="469900"/>
        </p:xfrm>
        <a:graphic>
          <a:graphicData uri="http://schemas.openxmlformats.org/presentationml/2006/ole">
            <mc:AlternateContent xmlns:mc="http://schemas.openxmlformats.org/markup-compatibility/2006">
              <mc:Choice xmlns:v="urn:schemas-microsoft-com:vml" Requires="v">
                <p:oleObj name="Equation" r:id="rId8" imgW="4775040" imgH="469800" progId="Equation.DSMT4">
                  <p:embed/>
                </p:oleObj>
              </mc:Choice>
              <mc:Fallback>
                <p:oleObj name="Equation" r:id="rId8" imgW="477504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575" y="5140125"/>
                        <a:ext cx="477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3437</TotalTime>
  <Words>2790</Words>
  <Application>Microsoft Office PowerPoint</Application>
  <PresentationFormat>On-screen Show (4:3)</PresentationFormat>
  <Paragraphs>128</Paragraphs>
  <Slides>45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1" baseType="lpstr">
      <vt:lpstr>Symbol</vt:lpstr>
      <vt:lpstr>Calibri</vt:lpstr>
      <vt:lpstr>Cambria Math</vt:lpstr>
      <vt:lpstr>Arial</vt:lpstr>
      <vt:lpstr>Office Theme</vt:lpstr>
      <vt:lpstr>Equation</vt:lpstr>
      <vt:lpstr>Section 4.6</vt:lpstr>
      <vt:lpstr>Procedure: Optimization Strategy </vt:lpstr>
      <vt:lpstr>Procedure: Optimization Strategy (cont.)</vt:lpstr>
      <vt:lpstr>Procedure: Optimization Strategy (cont.)</vt:lpstr>
      <vt:lpstr>Example 1: Maximizing the Volume of a Box</vt:lpstr>
      <vt:lpstr>Example 1: Maximizing the Volume of a Box (cont.)</vt:lpstr>
      <vt:lpstr>Example 1: Maximizing the Volume of a Box (cont.)</vt:lpstr>
      <vt:lpstr>Example 1: Maximizing the Volume of a Box (cont.)</vt:lpstr>
      <vt:lpstr>Example 1: Maximizing the Volume of a Box (cont.)</vt:lpstr>
      <vt:lpstr>Example 1: Maximizing the Volume of a Box (cont.)</vt:lpstr>
      <vt:lpstr>Example 2: Maximizing the Area of a Rectangle</vt:lpstr>
      <vt:lpstr>Example 2: Maximizing the Area of a Rectangle (cont.)</vt:lpstr>
      <vt:lpstr>Example 2: Maximizing the Area of a Rectangle (cont.)</vt:lpstr>
      <vt:lpstr>Example 2: Maximizing the Area of a Rectangle (cont.)</vt:lpstr>
      <vt:lpstr>Example 2: Maximizing the Area of a Rectangle (cont.)</vt:lpstr>
      <vt:lpstr>Example 2: Maximizing the Area of a Rectangle (cont.)</vt:lpstr>
      <vt:lpstr>Example 2: Maximizing the Area of a Rectangle (cont.)</vt:lpstr>
      <vt:lpstr>Example 2: Maximizing the Area of a Rectangle (cont.)</vt:lpstr>
      <vt:lpstr>Optimization Problems from Other Disciplines</vt:lpstr>
      <vt:lpstr>Example 3: Minimizing the Surface Area of a Can</vt:lpstr>
      <vt:lpstr>Example 3: Minimizing the Surface Area of a Can (cont.)</vt:lpstr>
      <vt:lpstr>Example 3: Minimizing the Surface Area of a Can (cont.)</vt:lpstr>
      <vt:lpstr>Example 3: Minimizing the Surface Area of a Can (cont.)</vt:lpstr>
      <vt:lpstr>Example 3: Minimizing the Surface Area of a Can (cont.)</vt:lpstr>
      <vt:lpstr>Example 3: Minimizing the Surface Area of a Can (cont.)</vt:lpstr>
      <vt:lpstr>Example 3: Minimizing the Surface Area of a Can (cont.)</vt:lpstr>
      <vt:lpstr>Optimization Problems from Other Disciplines (cont.)</vt:lpstr>
      <vt:lpstr>Optimization Problems from Other Disciplines (cont.)</vt:lpstr>
      <vt:lpstr>Optimization Problems from Other Disciplines (cont.)</vt:lpstr>
      <vt:lpstr>Example 4: Maximizing Profit</vt:lpstr>
      <vt:lpstr>Example 4: Maximizing Profit (cont.)</vt:lpstr>
      <vt:lpstr>Example 4: Maximizing Profit (cont.)</vt:lpstr>
      <vt:lpstr>Example 4: Maximizing Profit (cont.)</vt:lpstr>
      <vt:lpstr>Example 4: Maximizing Profit (cont.)</vt:lpstr>
      <vt:lpstr>Example 5: Relating Average Cost and Marginal Cost</vt:lpstr>
      <vt:lpstr>Example 5: Relating Average Cost and Marginal Cost (cont.)</vt:lpstr>
      <vt:lpstr>Example 5: Relating Average Cost and Marginal Cost (cont.)</vt:lpstr>
      <vt:lpstr>Example 6: Deriving Snell’s Law</vt:lpstr>
      <vt:lpstr>Example 6: Deriving Snell’s Law (cont.)</vt:lpstr>
      <vt:lpstr>Example 6: Deriving Snell’s Law (cont.)</vt:lpstr>
      <vt:lpstr>Example 6: Deriving Snell’s Law (cont.)</vt:lpstr>
      <vt:lpstr>Example 6: Deriving Snell’s Law (cont.)</vt:lpstr>
      <vt:lpstr>Example 6: Deriving Snell’s Law (cont.)</vt:lpstr>
      <vt:lpstr>Example 6: Deriving Snell’s Law (cont.)</vt:lpstr>
      <vt:lpstr>Example 6: Deriving Snell’s Law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484</cp:revision>
  <dcterms:created xsi:type="dcterms:W3CDTF">2013-04-26T14:43:13Z</dcterms:created>
  <dcterms:modified xsi:type="dcterms:W3CDTF">2023-04-17T15:30:11Z</dcterms:modified>
</cp:coreProperties>
</file>