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89" r:id="rId4"/>
    <p:sldId id="290" r:id="rId5"/>
    <p:sldId id="263" r:id="rId6"/>
    <p:sldId id="264" r:id="rId7"/>
    <p:sldId id="265" r:id="rId8"/>
    <p:sldId id="266" r:id="rId9"/>
    <p:sldId id="267" r:id="rId10"/>
    <p:sldId id="268" r:id="rId11"/>
    <p:sldId id="269" r:id="rId12"/>
    <p:sldId id="291" r:id="rId13"/>
    <p:sldId id="270" r:id="rId14"/>
    <p:sldId id="271" r:id="rId15"/>
    <p:sldId id="292" r:id="rId16"/>
    <p:sldId id="273" r:id="rId17"/>
    <p:sldId id="293" r:id="rId18"/>
    <p:sldId id="297" r:id="rId19"/>
    <p:sldId id="276" r:id="rId20"/>
    <p:sldId id="294" r:id="rId21"/>
    <p:sldId id="277" r:id="rId22"/>
    <p:sldId id="279" r:id="rId23"/>
    <p:sldId id="280" r:id="rId24"/>
    <p:sldId id="295" r:id="rId25"/>
    <p:sldId id="282" r:id="rId26"/>
    <p:sldId id="296" r:id="rId27"/>
    <p:sldId id="284" r:id="rId28"/>
    <p:sldId id="285" r:id="rId29"/>
    <p:sldId id="286" r:id="rId30"/>
    <p:sldId id="287" r:id="rId31"/>
    <p:sldId id="288"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Euclid Symbol" panose="05050102010706020507" pitchFamily="18" charset="2"/>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8" autoAdjust="0"/>
    <p:restoredTop sz="94660"/>
  </p:normalViewPr>
  <p:slideViewPr>
    <p:cSldViewPr>
      <p:cViewPr varScale="1">
        <p:scale>
          <a:sx n="104" d="100"/>
          <a:sy n="104" d="100"/>
        </p:scale>
        <p:origin x="5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9.wmf"/><Relationship Id="rId4" Type="http://schemas.openxmlformats.org/officeDocument/2006/relationships/oleObject" Target="../embeddings/oleObject14.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28.bin"/><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4.wmf"/><Relationship Id="rId1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9.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9.wmf"/></Relationships>
</file>

<file path=ppt/slides/_rels/slide2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3.wmf"/><Relationship Id="rId4" Type="http://schemas.openxmlformats.org/officeDocument/2006/relationships/oleObject" Target="../embeddings/oleObject45.bin"/><Relationship Id="rId9" Type="http://schemas.openxmlformats.org/officeDocument/2006/relationships/image" Target="../media/image5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 Id="rId9" Type="http://schemas.openxmlformats.org/officeDocument/2006/relationships/image" Target="../media/image59.wmf"/></Relationships>
</file>

<file path=ppt/slides/_rels/slide2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7.wmf"/><Relationship Id="rId18" Type="http://schemas.openxmlformats.org/officeDocument/2006/relationships/oleObject" Target="../embeddings/oleObject62.bin"/><Relationship Id="rId3" Type="http://schemas.openxmlformats.org/officeDocument/2006/relationships/image" Target="../media/image62.wmf"/><Relationship Id="rId7" Type="http://schemas.openxmlformats.org/officeDocument/2006/relationships/image" Target="../media/image64.wmf"/><Relationship Id="rId12" Type="http://schemas.openxmlformats.org/officeDocument/2006/relationships/oleObject" Target="../embeddings/oleObject59.bin"/><Relationship Id="rId17" Type="http://schemas.openxmlformats.org/officeDocument/2006/relationships/image" Target="../media/image69.wmf"/><Relationship Id="rId2" Type="http://schemas.openxmlformats.org/officeDocument/2006/relationships/oleObject" Target="../embeddings/oleObject54.bin"/><Relationship Id="rId16"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8.bin"/><Relationship Id="rId19" Type="http://schemas.openxmlformats.org/officeDocument/2006/relationships/image" Target="../media/image70.wmf"/><Relationship Id="rId4" Type="http://schemas.openxmlformats.org/officeDocument/2006/relationships/oleObject" Target="../embeddings/oleObject55.bin"/><Relationship Id="rId9" Type="http://schemas.openxmlformats.org/officeDocument/2006/relationships/image" Target="../media/image65.wmf"/><Relationship Id="rId14" Type="http://schemas.openxmlformats.org/officeDocument/2006/relationships/oleObject" Target="../embeddings/oleObject6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68.bin"/><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74.wmf"/></Relationships>
</file>

<file path=ppt/slides/_rels/slide29.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75.bin"/><Relationship Id="rId17" Type="http://schemas.openxmlformats.org/officeDocument/2006/relationships/image" Target="../media/image85.wmf"/><Relationship Id="rId2" Type="http://schemas.openxmlformats.org/officeDocument/2006/relationships/oleObject" Target="../embeddings/oleObject70.bin"/><Relationship Id="rId16"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84.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81.wmf"/><Relationship Id="rId14" Type="http://schemas.openxmlformats.org/officeDocument/2006/relationships/oleObject" Target="../embeddings/oleObject7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5.1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Area, Distance, and Riemann Sums </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pic>
        <p:nvPicPr>
          <p:cNvPr id="8194" name="Picture 2"/>
          <p:cNvPicPr>
            <a:picLocks noChangeAspect="1" noChangeArrowheads="1"/>
          </p:cNvPicPr>
          <p:nvPr/>
        </p:nvPicPr>
        <p:blipFill>
          <a:blip r:embed="rId2" cstate="print"/>
          <a:srcRect b="12411"/>
          <a:stretch>
            <a:fillRect/>
          </a:stretch>
        </p:blipFill>
        <p:spPr bwMode="auto">
          <a:xfrm>
            <a:off x="493589" y="1417320"/>
            <a:ext cx="8156823" cy="3764280"/>
          </a:xfrm>
          <a:prstGeom prst="rect">
            <a:avLst/>
          </a:prstGeom>
          <a:noFill/>
          <a:ln w="9525">
            <a:noFill/>
            <a:miter lim="800000"/>
            <a:headEnd/>
            <a:tailEnd/>
          </a:ln>
        </p:spPr>
      </p:pic>
      <p:sp>
        <p:nvSpPr>
          <p:cNvPr id="4" name="Rectangle 3"/>
          <p:cNvSpPr/>
          <p:nvPr/>
        </p:nvSpPr>
        <p:spPr>
          <a:xfrm>
            <a:off x="731520" y="5257800"/>
            <a:ext cx="7680960" cy="523220"/>
          </a:xfrm>
          <a:prstGeom prst="rect">
            <a:avLst/>
          </a:prstGeom>
        </p:spPr>
        <p:txBody>
          <a:bodyPr>
            <a:spAutoFit/>
          </a:bodyPr>
          <a:lstStyle/>
          <a:p>
            <a:r>
              <a:rPr lang="en-US" sz="2800" b="1" dirty="0"/>
              <a:t>Figure 5</a:t>
            </a:r>
            <a:r>
              <a:rPr lang="en-US" sz="2800" dirty="0"/>
              <a:t> Approximating the Area with 10 Rectangles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6216294"/>
              </p:ext>
            </p:extLst>
          </p:nvPr>
        </p:nvGraphicFramePr>
        <p:xfrm>
          <a:off x="457200" y="1279525"/>
          <a:ext cx="8229600" cy="18288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US" sz="2400" i="1" dirty="0"/>
                        <a:t>n</a:t>
                      </a:r>
                    </a:p>
                  </a:txBody>
                  <a:tcPr/>
                </a:tc>
                <a:tc>
                  <a:txBody>
                    <a:bodyPr/>
                    <a:lstStyle/>
                    <a:p>
                      <a:pPr algn="ctr"/>
                      <a:r>
                        <a:rPr lang="en-US" sz="2400" i="1" dirty="0"/>
                        <a:t>O</a:t>
                      </a:r>
                      <a:r>
                        <a:rPr lang="en-US" sz="2400" i="1" baseline="-25000" dirty="0"/>
                        <a:t>n</a:t>
                      </a:r>
                    </a:p>
                  </a:txBody>
                  <a:tcPr/>
                </a:tc>
                <a:tc>
                  <a:txBody>
                    <a:bodyPr/>
                    <a:lstStyle/>
                    <a:p>
                      <a:pPr algn="ctr"/>
                      <a:r>
                        <a:rPr lang="en-US" sz="2400" i="1" dirty="0"/>
                        <a:t>U</a:t>
                      </a:r>
                      <a:r>
                        <a:rPr lang="en-US" sz="2400" i="1" baseline="-25000" dirty="0"/>
                        <a:t>n</a:t>
                      </a:r>
                    </a:p>
                  </a:txBody>
                  <a:tcPr/>
                </a:tc>
                <a:tc>
                  <a:txBody>
                    <a:bodyPr/>
                    <a:lstStyle/>
                    <a:p>
                      <a:pPr algn="ctr"/>
                      <a:r>
                        <a:rPr lang="en-US" sz="2400" i="1" dirty="0"/>
                        <a:t>O</a:t>
                      </a:r>
                      <a:r>
                        <a:rPr lang="en-US" sz="2400" i="1" baseline="-25000" dirty="0"/>
                        <a:t>n</a:t>
                      </a:r>
                      <a:r>
                        <a:rPr lang="en-US" sz="2400" i="1" dirty="0"/>
                        <a:t> </a:t>
                      </a:r>
                      <a:r>
                        <a:rPr lang="en-US" sz="2400" baseline="0" dirty="0">
                          <a:latin typeface="Symbol" pitchFamily="18" charset="2"/>
                        </a:rPr>
                        <a:t>-</a:t>
                      </a:r>
                      <a:r>
                        <a:rPr lang="en-US" sz="2400" dirty="0"/>
                        <a:t> </a:t>
                      </a:r>
                      <a:r>
                        <a:rPr lang="en-US" sz="2400" i="1" dirty="0"/>
                        <a:t>U</a:t>
                      </a:r>
                      <a:r>
                        <a:rPr lang="en-US" sz="2400" i="1" baseline="-25000" dirty="0"/>
                        <a:t>n</a:t>
                      </a:r>
                    </a:p>
                  </a:txBody>
                  <a:tcPr/>
                </a:tc>
                <a:tc>
                  <a:txBody>
                    <a:bodyPr/>
                    <a:lstStyle/>
                    <a:p>
                      <a:pPr algn="ctr"/>
                      <a:r>
                        <a:rPr lang="en-US" sz="2400" dirty="0"/>
                        <a:t>(</a:t>
                      </a:r>
                      <a:r>
                        <a:rPr lang="en-US" sz="2400" i="1" dirty="0"/>
                        <a:t>O</a:t>
                      </a:r>
                      <a:r>
                        <a:rPr lang="en-US" sz="2400" i="1" baseline="-25000" dirty="0"/>
                        <a:t>n</a:t>
                      </a:r>
                      <a:r>
                        <a:rPr lang="en-US" sz="2400" dirty="0"/>
                        <a:t> + </a:t>
                      </a:r>
                      <a:r>
                        <a:rPr lang="en-US" sz="2400" i="1" dirty="0"/>
                        <a:t>U</a:t>
                      </a:r>
                      <a:r>
                        <a:rPr lang="en-US" sz="2400" i="1" baseline="-25000" dirty="0"/>
                        <a:t>n</a:t>
                      </a:r>
                      <a:r>
                        <a:rPr lang="en-US" sz="2400" dirty="0"/>
                        <a:t>)/2</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10</a:t>
                      </a:r>
                      <a:endParaRPr lang="en-US" sz="2400" dirty="0"/>
                    </a:p>
                  </a:txBody>
                  <a:tcPr/>
                </a:tc>
                <a:tc>
                  <a:txBody>
                    <a:bodyPr/>
                    <a:lstStyle/>
                    <a:p>
                      <a:pPr algn="ctr"/>
                      <a:r>
                        <a:rPr lang="en-US" sz="2400" dirty="0"/>
                        <a:t>0.385</a:t>
                      </a:r>
                    </a:p>
                  </a:txBody>
                  <a:tcPr/>
                </a:tc>
                <a:tc>
                  <a:txBody>
                    <a:bodyPr/>
                    <a:lstStyle/>
                    <a:p>
                      <a:pPr algn="ctr"/>
                      <a:r>
                        <a:rPr lang="en-US" sz="2400" dirty="0"/>
                        <a:t>0.285</a:t>
                      </a:r>
                    </a:p>
                  </a:txBody>
                  <a:tcPr/>
                </a:tc>
                <a:tc>
                  <a:txBody>
                    <a:bodyPr/>
                    <a:lstStyle/>
                    <a:p>
                      <a:pPr algn="ctr"/>
                      <a:r>
                        <a:rPr lang="en-US" sz="2400" dirty="0"/>
                        <a:t>0.1</a:t>
                      </a:r>
                    </a:p>
                  </a:txBody>
                  <a:tcPr/>
                </a:tc>
                <a:tc>
                  <a:txBody>
                    <a:bodyPr/>
                    <a:lstStyle/>
                    <a:p>
                      <a:pPr algn="ctr"/>
                      <a:r>
                        <a:rPr lang="en-US" sz="2400" dirty="0"/>
                        <a:t>0.335</a:t>
                      </a:r>
                    </a:p>
                  </a:txBody>
                  <a:tcPr/>
                </a:tc>
                <a:extLst>
                  <a:ext uri="{0D108BD9-81ED-4DB2-BD59-A6C34878D82A}">
                    <a16:rowId xmlns:a16="http://schemas.microsoft.com/office/drawing/2014/main" val="10001"/>
                  </a:ext>
                </a:extLst>
              </a:tr>
              <a:tr h="370840">
                <a:tc>
                  <a:txBody>
                    <a:bodyPr/>
                    <a:lstStyle/>
                    <a:p>
                      <a:pPr algn="ctr"/>
                      <a:r>
                        <a:rPr lang="en-US" sz="2400" dirty="0"/>
                        <a:t>100</a:t>
                      </a:r>
                    </a:p>
                  </a:txBody>
                  <a:tcPr/>
                </a:tc>
                <a:tc>
                  <a:txBody>
                    <a:bodyPr/>
                    <a:lstStyle/>
                    <a:p>
                      <a:pPr algn="ctr"/>
                      <a:r>
                        <a:rPr lang="en-US" sz="2400" dirty="0"/>
                        <a:t>0.33835</a:t>
                      </a:r>
                    </a:p>
                  </a:txBody>
                  <a:tcPr/>
                </a:tc>
                <a:tc>
                  <a:txBody>
                    <a:bodyPr/>
                    <a:lstStyle/>
                    <a:p>
                      <a:pPr algn="ctr"/>
                      <a:r>
                        <a:rPr lang="en-US" sz="2400" dirty="0"/>
                        <a:t>0.32835</a:t>
                      </a:r>
                    </a:p>
                  </a:txBody>
                  <a:tcPr/>
                </a:tc>
                <a:tc>
                  <a:txBody>
                    <a:bodyPr/>
                    <a:lstStyle/>
                    <a:p>
                      <a:pPr algn="ctr"/>
                      <a:r>
                        <a:rPr lang="en-US" sz="2400" dirty="0"/>
                        <a:t>0.01</a:t>
                      </a:r>
                    </a:p>
                  </a:txBody>
                  <a:tcPr/>
                </a:tc>
                <a:tc>
                  <a:txBody>
                    <a:bodyPr/>
                    <a:lstStyle/>
                    <a:p>
                      <a:pPr algn="ctr"/>
                      <a:r>
                        <a:rPr lang="en-US" sz="2400" dirty="0"/>
                        <a:t>0.33335</a:t>
                      </a:r>
                    </a:p>
                  </a:txBody>
                  <a:tcPr/>
                </a:tc>
                <a:extLst>
                  <a:ext uri="{0D108BD9-81ED-4DB2-BD59-A6C34878D82A}">
                    <a16:rowId xmlns:a16="http://schemas.microsoft.com/office/drawing/2014/main" val="10002"/>
                  </a:ext>
                </a:extLst>
              </a:tr>
              <a:tr h="370840">
                <a:tc>
                  <a:txBody>
                    <a:bodyPr/>
                    <a:lstStyle/>
                    <a:p>
                      <a:pPr algn="ctr"/>
                      <a:r>
                        <a:rPr lang="en-US" sz="2400" dirty="0"/>
                        <a:t>1000</a:t>
                      </a:r>
                    </a:p>
                  </a:txBody>
                  <a:tcPr/>
                </a:tc>
                <a:tc>
                  <a:txBody>
                    <a:bodyPr/>
                    <a:lstStyle/>
                    <a:p>
                      <a:pPr algn="ctr"/>
                      <a:r>
                        <a:rPr lang="en-US" sz="2400" dirty="0"/>
                        <a:t>0.33383</a:t>
                      </a:r>
                    </a:p>
                  </a:txBody>
                  <a:tcPr/>
                </a:tc>
                <a:tc>
                  <a:txBody>
                    <a:bodyPr/>
                    <a:lstStyle/>
                    <a:p>
                      <a:pPr algn="ctr"/>
                      <a:r>
                        <a:rPr lang="en-US" sz="2400" dirty="0"/>
                        <a:t>0.33283</a:t>
                      </a:r>
                    </a:p>
                  </a:txBody>
                  <a:tcPr/>
                </a:tc>
                <a:tc>
                  <a:txBody>
                    <a:bodyPr/>
                    <a:lstStyle/>
                    <a:p>
                      <a:pPr algn="ctr"/>
                      <a:r>
                        <a:rPr lang="en-US" sz="2400" dirty="0"/>
                        <a:t>0.001</a:t>
                      </a:r>
                    </a:p>
                  </a:txBody>
                  <a:tcPr/>
                </a:tc>
                <a:tc>
                  <a:txBody>
                    <a:bodyPr/>
                    <a:lstStyle/>
                    <a:p>
                      <a:pPr algn="ctr"/>
                      <a:r>
                        <a:rPr lang="en-US" sz="2400" dirty="0"/>
                        <a:t>0.33333</a:t>
                      </a:r>
                    </a:p>
                  </a:txBody>
                  <a:tcPr/>
                </a:tc>
                <a:extLst>
                  <a:ext uri="{0D108BD9-81ED-4DB2-BD59-A6C34878D82A}">
                    <a16:rowId xmlns:a16="http://schemas.microsoft.com/office/drawing/2014/main" val="10003"/>
                  </a:ext>
                </a:extLst>
              </a:tr>
            </a:tbl>
          </a:graphicData>
        </a:graphic>
      </p:graphicFrame>
      <p:sp>
        <p:nvSpPr>
          <p:cNvPr id="5" name="Content Placeholder 2"/>
          <p:cNvSpPr txBox="1">
            <a:spLocks/>
          </p:cNvSpPr>
          <p:nvPr/>
        </p:nvSpPr>
        <p:spPr>
          <a:xfrm>
            <a:off x="457200" y="3315831"/>
            <a:ext cx="8229600" cy="2332946"/>
          </a:xfrm>
          <a:prstGeom prst="rect">
            <a:avLst/>
          </a:prstGeom>
        </p:spPr>
        <p:txBody>
          <a:bodyPr>
            <a:spAutoFit/>
          </a:bodyPr>
          <a:lstStyle/>
          <a:p>
            <a:pPr lvl="0">
              <a:spcBef>
                <a:spcPct val="20000"/>
              </a:spcBef>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Given the results in the table, we would be justified in guessing that the area under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0" u="none" strike="noStrike" kern="1200" cap="none" spc="0" normalizeH="0" baseline="0" noProof="0" dirty="0">
                <a:ln>
                  <a:noFill/>
                </a:ln>
                <a:solidFill>
                  <a:srgbClr val="366092"/>
                </a:solidFill>
                <a:effectLst/>
                <a:uLnTx/>
                <a:uFillTx/>
                <a:latin typeface="+mn-lt"/>
                <a:ea typeface="+mn-ea"/>
                <a:cs typeface="+mn-cs"/>
              </a:rPr>
              <a:t>(x) =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30000" noProof="0" dirty="0">
                <a:ln>
                  <a:noFill/>
                </a:ln>
                <a:solidFill>
                  <a:srgbClr val="366092"/>
                </a:solidFill>
                <a:effectLst/>
                <a:uLnTx/>
                <a:uFillTx/>
                <a:latin typeface="+mn-lt"/>
                <a:ea typeface="+mn-ea"/>
                <a:cs typeface="+mn-cs"/>
              </a:rPr>
              <a:t>2</a:t>
            </a:r>
            <a:r>
              <a:rPr kumimoji="0" lang="en-US" sz="2800" b="0" i="0" u="none" strike="noStrike" kern="1200" cap="none" spc="0" normalizeH="0" baseline="0" noProof="0" dirty="0">
                <a:ln>
                  <a:noFill/>
                </a:ln>
                <a:solidFill>
                  <a:srgbClr val="366092"/>
                </a:solidFill>
                <a:effectLst/>
                <a:uLnTx/>
                <a:uFillTx/>
                <a:latin typeface="+mn-lt"/>
                <a:ea typeface="+mn-ea"/>
                <a:cs typeface="+mn-cs"/>
              </a:rPr>
              <a:t> over the interval [0, 1] </a:t>
            </a:r>
            <a:r>
              <a:rPr lang="en-US" sz="2800" dirty="0">
                <a:solidFill>
                  <a:srgbClr val="366092"/>
                </a:solidFill>
              </a:rPr>
              <a:t>is      we already know this guess is correct to several decimal places. We will soon return to this problem and prove that this guess is indeed correct.</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9218" name="Object 2"/>
          <p:cNvGraphicFramePr>
            <a:graphicFrameLocks noChangeAspect="1"/>
          </p:cNvGraphicFramePr>
          <p:nvPr>
            <p:extLst>
              <p:ext uri="{D42A27DB-BD31-4B8C-83A1-F6EECF244321}">
                <p14:modId xmlns:p14="http://schemas.microsoft.com/office/powerpoint/2010/main" val="2908107892"/>
              </p:ext>
            </p:extLst>
          </p:nvPr>
        </p:nvGraphicFramePr>
        <p:xfrm>
          <a:off x="1676400" y="4269026"/>
          <a:ext cx="304800" cy="431800"/>
        </p:xfrm>
        <a:graphic>
          <a:graphicData uri="http://schemas.openxmlformats.org/presentationml/2006/ole">
            <mc:AlternateContent xmlns:mc="http://schemas.openxmlformats.org/markup-compatibility/2006">
              <mc:Choice xmlns:v="urn:schemas-microsoft-com:vml" Requires="v">
                <p:oleObj name="Equation" r:id="rId2" imgW="304560" imgH="431640" progId="Equation.DSMT4">
                  <p:embed/>
                </p:oleObj>
              </mc:Choice>
              <mc:Fallback>
                <p:oleObj name="Equation" r:id="rId2" imgW="304560" imgH="431640" progId="Equation.DSMT4">
                  <p:embed/>
                  <p:pic>
                    <p:nvPicPr>
                      <p:cNvPr id="0" name="Picture 2"/>
                      <p:cNvPicPr>
                        <a:picLocks noChangeAspect="1" noChangeArrowheads="1"/>
                      </p:cNvPicPr>
                      <p:nvPr/>
                    </p:nvPicPr>
                    <p:blipFill>
                      <a:blip r:embed="rId3"/>
                      <a:srcRect/>
                      <a:stretch>
                        <a:fillRect/>
                      </a:stretch>
                    </p:blipFill>
                    <p:spPr bwMode="auto">
                      <a:xfrm>
                        <a:off x="1676400" y="4269026"/>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Distance Problem</a:t>
            </a:r>
          </a:p>
        </p:txBody>
      </p:sp>
      <p:sp>
        <p:nvSpPr>
          <p:cNvPr id="3" name="Content Placeholder 2"/>
          <p:cNvSpPr>
            <a:spLocks noGrp="1"/>
          </p:cNvSpPr>
          <p:nvPr>
            <p:ph idx="1"/>
          </p:nvPr>
        </p:nvSpPr>
        <p:spPr/>
        <p:txBody>
          <a:bodyPr/>
          <a:lstStyle/>
          <a:p>
            <a:r>
              <a:rPr lang="en-US" dirty="0"/>
              <a:t>The symbol </a:t>
            </a:r>
            <a:r>
              <a:rPr lang="el-GR" dirty="0">
                <a:latin typeface="Cambria Math" panose="02040503050406030204" pitchFamily="18" charset="0"/>
                <a:ea typeface="Cambria Math" panose="02040503050406030204" pitchFamily="18" charset="0"/>
                <a:sym typeface="Symbol" panose="05050102010706020507" pitchFamily="18" charset="2"/>
              </a:rPr>
              <a:t></a:t>
            </a:r>
            <a:r>
              <a:rPr lang="en-US" dirty="0"/>
              <a:t> is the capital Greek letter sigma </a:t>
            </a:r>
            <a:br>
              <a:rPr lang="en-US" dirty="0"/>
            </a:br>
            <a:r>
              <a:rPr lang="en-US" dirty="0"/>
              <a:t>(standing for “sum”), and the letter </a:t>
            </a:r>
            <a:r>
              <a:rPr lang="en-US" i="1" dirty="0"/>
              <a:t>i</a:t>
            </a:r>
            <a:r>
              <a:rPr lang="en-US" dirty="0"/>
              <a:t> is the </a:t>
            </a:r>
            <a:br>
              <a:rPr lang="en-US" dirty="0"/>
            </a:br>
            <a:r>
              <a:rPr lang="en-US" b="1" dirty="0"/>
              <a:t>index of summation</a:t>
            </a:r>
            <a:r>
              <a:rPr lang="en-US" dirty="0"/>
              <a:t>. </a:t>
            </a:r>
          </a:p>
          <a:p>
            <a:pPr>
              <a:spcBef>
                <a:spcPts val="1200"/>
              </a:spcBef>
              <a:spcAft>
                <a:spcPts val="1200"/>
              </a:spcAft>
            </a:pPr>
            <a:r>
              <a:rPr lang="en-US" dirty="0"/>
              <a:t>In general, an expression such as           stands for the </a:t>
            </a:r>
          </a:p>
          <a:p>
            <a:r>
              <a:rPr lang="en-US" dirty="0"/>
              <a:t>sum of all the terms </a:t>
            </a:r>
            <a:r>
              <a:rPr lang="en-US" i="1" dirty="0"/>
              <a:t>a</a:t>
            </a:r>
            <a:r>
              <a:rPr lang="en-US" baseline="-25000" dirty="0"/>
              <a:t>1</a:t>
            </a:r>
            <a:r>
              <a:rPr lang="en-US" dirty="0"/>
              <a:t> through </a:t>
            </a:r>
            <a:r>
              <a:rPr lang="en-US" i="1" dirty="0"/>
              <a:t>a</a:t>
            </a:r>
            <a:r>
              <a:rPr lang="en-US" i="1" baseline="-25000" dirty="0"/>
              <a:t>n</a:t>
            </a:r>
            <a:r>
              <a:rPr lang="en-US" dirty="0"/>
              <a:t>; that is,</a:t>
            </a:r>
          </a:p>
        </p:txBody>
      </p:sp>
      <p:graphicFrame>
        <p:nvGraphicFramePr>
          <p:cNvPr id="37891" name="Object 3"/>
          <p:cNvGraphicFramePr>
            <a:graphicFrameLocks noChangeAspect="1"/>
          </p:cNvGraphicFramePr>
          <p:nvPr>
            <p:extLst>
              <p:ext uri="{D42A27DB-BD31-4B8C-83A1-F6EECF244321}">
                <p14:modId xmlns:p14="http://schemas.microsoft.com/office/powerpoint/2010/main" val="3654319553"/>
              </p:ext>
            </p:extLst>
          </p:nvPr>
        </p:nvGraphicFramePr>
        <p:xfrm>
          <a:off x="5334000" y="2516840"/>
          <a:ext cx="723900" cy="952500"/>
        </p:xfrm>
        <a:graphic>
          <a:graphicData uri="http://schemas.openxmlformats.org/presentationml/2006/ole">
            <mc:AlternateContent xmlns:mc="http://schemas.openxmlformats.org/markup-compatibility/2006">
              <mc:Choice xmlns:v="urn:schemas-microsoft-com:vml" Requires="v">
                <p:oleObj name="Equation" r:id="rId2" imgW="723600" imgH="952200" progId="Equation.DSMT4">
                  <p:embed/>
                </p:oleObj>
              </mc:Choice>
              <mc:Fallback>
                <p:oleObj name="Equation" r:id="rId2" imgW="723600" imgH="952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16840"/>
                        <a:ext cx="723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53011864"/>
              </p:ext>
            </p:extLst>
          </p:nvPr>
        </p:nvGraphicFramePr>
        <p:xfrm>
          <a:off x="4356100" y="4191000"/>
          <a:ext cx="3251200" cy="952500"/>
        </p:xfrm>
        <a:graphic>
          <a:graphicData uri="http://schemas.openxmlformats.org/presentationml/2006/ole">
            <mc:AlternateContent xmlns:mc="http://schemas.openxmlformats.org/markup-compatibility/2006">
              <mc:Choice xmlns:v="urn:schemas-microsoft-com:vml" Requires="v">
                <p:oleObj name="Equation" r:id="rId4" imgW="3251160" imgH="952200" progId="Equation.DSMT4">
                  <p:embed/>
                </p:oleObj>
              </mc:Choice>
              <mc:Fallback>
                <p:oleObj name="Equation" r:id="rId4" imgW="3251160" imgH="952200" progId="Equation.DSMT4">
                  <p:embed/>
                  <p:pic>
                    <p:nvPicPr>
                      <p:cNvPr id="0" name="Picture 4"/>
                      <p:cNvPicPr>
                        <a:picLocks noChangeAspect="1" noChangeArrowheads="1"/>
                      </p:cNvPicPr>
                      <p:nvPr/>
                    </p:nvPicPr>
                    <p:blipFill>
                      <a:blip r:embed="rId5"/>
                      <a:srcRect/>
                      <a:stretch>
                        <a:fillRect/>
                      </a:stretch>
                    </p:blipFill>
                    <p:spPr bwMode="auto">
                      <a:xfrm>
                        <a:off x="4356100" y="4191000"/>
                        <a:ext cx="325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31315402"/>
              </p:ext>
            </p:extLst>
          </p:nvPr>
        </p:nvGraphicFramePr>
        <p:xfrm>
          <a:off x="2030750" y="3987800"/>
          <a:ext cx="2387600" cy="495300"/>
        </p:xfrm>
        <a:graphic>
          <a:graphicData uri="http://schemas.openxmlformats.org/presentationml/2006/ole">
            <mc:AlternateContent xmlns:mc="http://schemas.openxmlformats.org/markup-compatibility/2006">
              <mc:Choice xmlns:v="urn:schemas-microsoft-com:vml" Requires="v">
                <p:oleObj name="Equation" r:id="rId6" imgW="2387520" imgH="495000" progId="Equation.DSMT4">
                  <p:embed/>
                </p:oleObj>
              </mc:Choice>
              <mc:Fallback>
                <p:oleObj name="Equation" r:id="rId6" imgW="238752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0750" y="3987800"/>
                        <a:ext cx="2387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4389039"/>
              </p:ext>
            </p:extLst>
          </p:nvPr>
        </p:nvGraphicFramePr>
        <p:xfrm>
          <a:off x="1852950" y="4715435"/>
          <a:ext cx="2565400" cy="533400"/>
        </p:xfrm>
        <a:graphic>
          <a:graphicData uri="http://schemas.openxmlformats.org/presentationml/2006/ole">
            <mc:AlternateContent xmlns:mc="http://schemas.openxmlformats.org/markup-compatibility/2006">
              <mc:Choice xmlns:v="urn:schemas-microsoft-com:vml" Requires="v">
                <p:oleObj name="Equation" r:id="rId8" imgW="2565360" imgH="533160" progId="Equation.DSMT4">
                  <p:embed/>
                </p:oleObj>
              </mc:Choice>
              <mc:Fallback>
                <p:oleObj name="Equation" r:id="rId8" imgW="2565360" imgH="533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950" y="4715435"/>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2: Finding the Distance Traveled by a Falling Stone </a:t>
            </a:r>
          </a:p>
        </p:txBody>
      </p:sp>
      <p:sp>
        <p:nvSpPr>
          <p:cNvPr id="6" name="Content Placeholder 5"/>
          <p:cNvSpPr>
            <a:spLocks noGrp="1"/>
          </p:cNvSpPr>
          <p:nvPr>
            <p:ph idx="1"/>
          </p:nvPr>
        </p:nvSpPr>
        <p:spPr/>
        <p:txBody>
          <a:bodyPr/>
          <a:lstStyle/>
          <a:p>
            <a:r>
              <a:rPr lang="en-US" dirty="0"/>
              <a:t>A stone is released from a high cliff and falls for many seconds before hitting the canyon floor. Assuming air resistance is negligible, how far does the stone fall in the interval </a:t>
            </a:r>
            <a:r>
              <a:rPr lang="en-US" i="1" dirty="0"/>
              <a:t>t</a:t>
            </a:r>
            <a:r>
              <a:rPr lang="en-US" dirty="0"/>
              <a:t> = 1 second to </a:t>
            </a:r>
            <a:r>
              <a:rPr lang="en-US" i="1" dirty="0"/>
              <a:t>t</a:t>
            </a:r>
            <a:r>
              <a:rPr lang="en-US" dirty="0"/>
              <a:t> = 3 seconds?</a:t>
            </a:r>
          </a:p>
          <a:p>
            <a:r>
              <a:rPr lang="en-US" b="1" dirty="0"/>
              <a:t>Solution </a:t>
            </a:r>
          </a:p>
          <a:p>
            <a:r>
              <a:rPr lang="en-US" dirty="0"/>
              <a:t>Recall that the acceleration due to gravity is </a:t>
            </a:r>
            <a:r>
              <a:rPr lang="en-US" dirty="0">
                <a:latin typeface="Symbol" pitchFamily="18" charset="2"/>
              </a:rPr>
              <a:t>-</a:t>
            </a:r>
            <a:r>
              <a:rPr lang="en-US" dirty="0"/>
              <a:t>32 ft/s</a:t>
            </a:r>
            <a:r>
              <a:rPr lang="en-US" baseline="30000" dirty="0"/>
              <a:t>2</a:t>
            </a:r>
            <a:r>
              <a:rPr lang="en-US" dirty="0"/>
              <a:t>, meaning that with every passing second a falling object changes in velocity by another</a:t>
            </a:r>
            <a:r>
              <a:rPr lang="en-US" dirty="0">
                <a:latin typeface="Symbol" pitchFamily="18" charset="2"/>
              </a:rPr>
              <a:t> -</a:t>
            </a:r>
            <a:r>
              <a:rPr lang="en-US" dirty="0"/>
              <a:t>32 ft/s (recall also that the negative signs reflect the fact that objects fall downward).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a:xfrm>
            <a:off x="457200" y="1280160"/>
            <a:ext cx="8321040" cy="2246769"/>
          </a:xfrm>
        </p:spPr>
        <p:txBody>
          <a:bodyPr>
            <a:spAutoFit/>
          </a:bodyPr>
          <a:lstStyle/>
          <a:p>
            <a:pPr>
              <a:spcBef>
                <a:spcPts val="0"/>
              </a:spcBef>
            </a:pPr>
            <a:r>
              <a:rPr lang="en-US" dirty="0"/>
              <a:t>So if we let </a:t>
            </a:r>
            <a:r>
              <a:rPr lang="en-US" i="1" dirty="0"/>
              <a:t>t</a:t>
            </a:r>
            <a:r>
              <a:rPr lang="en-US" dirty="0"/>
              <a:t> denote the time in seconds after release, the stone falls with velocity </a:t>
            </a:r>
            <a:r>
              <a:rPr lang="en-US" i="1" dirty="0"/>
              <a:t>v</a:t>
            </a:r>
            <a:r>
              <a:rPr lang="en-US" dirty="0"/>
              <a:t>(</a:t>
            </a:r>
            <a:r>
              <a:rPr lang="en-US" i="1" dirty="0"/>
              <a:t>t</a:t>
            </a:r>
            <a:r>
              <a:rPr lang="en-US" dirty="0"/>
              <a:t>) = −32</a:t>
            </a:r>
            <a:r>
              <a:rPr lang="en-US" i="1" dirty="0"/>
              <a:t>t</a:t>
            </a:r>
            <a:r>
              <a:rPr lang="en-US" dirty="0"/>
              <a:t>. Since we are interested only in determining the difference between the stone’s position at time </a:t>
            </a:r>
            <a:r>
              <a:rPr lang="en-US" i="1" dirty="0"/>
              <a:t>t</a:t>
            </a:r>
            <a:r>
              <a:rPr lang="en-US" dirty="0"/>
              <a:t> = 1 and time </a:t>
            </a:r>
            <a:r>
              <a:rPr lang="en-US" i="1" dirty="0"/>
              <a:t>t</a:t>
            </a:r>
            <a:r>
              <a:rPr lang="en-US" dirty="0"/>
              <a:t> = 3, we will work with the speed of the stone </a:t>
            </a:r>
            <a:r>
              <a:rPr lang="en-US" i="1" dirty="0"/>
              <a:t>s</a:t>
            </a:r>
            <a:r>
              <a:rPr lang="en-US" dirty="0"/>
              <a:t>(</a:t>
            </a:r>
            <a:r>
              <a:rPr lang="en-US" i="1" dirty="0"/>
              <a:t>t</a:t>
            </a:r>
            <a:r>
              <a:rPr lang="en-US" dirty="0"/>
              <a:t>) = |</a:t>
            </a:r>
            <a:r>
              <a:rPr lang="en-US" i="1" dirty="0"/>
              <a:t>v</a:t>
            </a:r>
            <a:r>
              <a:rPr lang="en-US" dirty="0"/>
              <a:t>(</a:t>
            </a:r>
            <a:r>
              <a:rPr lang="en-US" i="1" dirty="0"/>
              <a:t>t</a:t>
            </a:r>
            <a:r>
              <a:rPr lang="en-US" dirty="0"/>
              <a:t>)| = 32</a:t>
            </a:r>
            <a:r>
              <a:rPr lang="en-US" i="1" dirty="0"/>
              <a:t>t</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11667"/>
          <a:stretch>
            <a:fillRect/>
          </a:stretch>
        </p:blipFill>
        <p:spPr bwMode="auto">
          <a:xfrm>
            <a:off x="5105400" y="1371600"/>
            <a:ext cx="3775792"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a:xfrm>
            <a:off x="457200" y="1280160"/>
            <a:ext cx="4937760" cy="4401205"/>
          </a:xfrm>
        </p:spPr>
        <p:txBody>
          <a:bodyPr>
            <a:spAutoFit/>
          </a:bodyPr>
          <a:lstStyle/>
          <a:p>
            <a:pPr>
              <a:spcBef>
                <a:spcPts val="0"/>
              </a:spcBef>
            </a:pPr>
            <a:r>
              <a:rPr lang="en-US" dirty="0"/>
              <a:t>The graph of </a:t>
            </a:r>
            <a:r>
              <a:rPr lang="en-US" i="1" dirty="0"/>
              <a:t>s</a:t>
            </a:r>
            <a:r>
              <a:rPr lang="en-US" dirty="0"/>
              <a:t> is linear, and the distance traveled by the stone between </a:t>
            </a:r>
            <a:r>
              <a:rPr lang="en-US" i="1" dirty="0"/>
              <a:t>t</a:t>
            </a:r>
            <a:r>
              <a:rPr lang="en-US" dirty="0"/>
              <a:t> = 1 and </a:t>
            </a:r>
            <a:r>
              <a:rPr lang="en-US" i="1" dirty="0"/>
              <a:t>t</a:t>
            </a:r>
            <a:r>
              <a:rPr lang="en-US" dirty="0"/>
              <a:t> = 3 corresponds to the shaded area between the graph and the </a:t>
            </a:r>
            <a:r>
              <a:rPr lang="en-US" i="1" dirty="0"/>
              <a:t>t</a:t>
            </a:r>
            <a:r>
              <a:rPr lang="en-US" dirty="0"/>
              <a:t>‑axis (see Figure 9). The area of this polygonal region is 128 square units, so the distance traveled between these two points in time is 128 feet.</a:t>
            </a:r>
          </a:p>
        </p:txBody>
      </p:sp>
      <p:sp>
        <p:nvSpPr>
          <p:cNvPr id="5" name="Rectangle 4"/>
          <p:cNvSpPr/>
          <p:nvPr/>
        </p:nvSpPr>
        <p:spPr>
          <a:xfrm>
            <a:off x="6267392" y="5105400"/>
            <a:ext cx="1451808" cy="523220"/>
          </a:xfrm>
          <a:prstGeom prst="rect">
            <a:avLst/>
          </a:prstGeom>
        </p:spPr>
        <p:txBody>
          <a:bodyPr wrap="none">
            <a:spAutoFit/>
          </a:bodyPr>
          <a:lstStyle/>
          <a:p>
            <a:r>
              <a:rPr lang="en-US" sz="2800" b="1" dirty="0"/>
              <a:t>Figure 9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a:xfrm>
            <a:off x="484094" y="1097280"/>
            <a:ext cx="8229600" cy="4832092"/>
          </a:xfrm>
        </p:spPr>
        <p:txBody>
          <a:bodyPr>
            <a:spAutoFit/>
          </a:bodyPr>
          <a:lstStyle/>
          <a:p>
            <a:r>
              <a:rPr lang="en-US" dirty="0"/>
              <a:t>Although we now know the answer to our question, it is worthwhile to obtain it again through the approximation process we have developed—this will give us a chance to practice the techniques and notation that we will use for the next several sections. To this end, let </a:t>
            </a:r>
            <a:r>
              <a:rPr lang="en-US" i="1" dirty="0"/>
              <a:t>O</a:t>
            </a:r>
            <a:r>
              <a:rPr lang="en-US" i="1" baseline="-25000" dirty="0"/>
              <a:t>n</a:t>
            </a:r>
            <a:r>
              <a:rPr lang="en-US" dirty="0"/>
              <a:t> denote the overestimate that results by dividing the interval [1, 3] into </a:t>
            </a:r>
            <a:r>
              <a:rPr lang="en-US" i="1" dirty="0"/>
              <a:t>n</a:t>
            </a:r>
            <a:r>
              <a:rPr lang="en-US" dirty="0"/>
              <a:t> subintervals and defining     to be the right endpoint of the subinterval         	   note that by this definition,           is the maximum value of </a:t>
            </a:r>
            <a:r>
              <a:rPr lang="en-US" i="1" dirty="0"/>
              <a:t>s</a:t>
            </a:r>
            <a:r>
              <a:rPr lang="en-US" dirty="0"/>
              <a:t> on the subinterval                since </a:t>
            </a:r>
            <a:r>
              <a:rPr lang="en-US" i="1" dirty="0"/>
              <a:t>s</a:t>
            </a:r>
            <a:r>
              <a:rPr lang="en-US" dirty="0"/>
              <a:t> is an increasing function.</a:t>
            </a:r>
          </a:p>
        </p:txBody>
      </p:sp>
      <p:graphicFrame>
        <p:nvGraphicFramePr>
          <p:cNvPr id="4" name="Object 2">
            <a:extLst>
              <a:ext uri="{FF2B5EF4-FFF2-40B4-BE49-F238E27FC236}">
                <a16:creationId xmlns:a16="http://schemas.microsoft.com/office/drawing/2014/main" id="{6705ADCC-2D87-BD02-72DA-7C30DE624E4D}"/>
              </a:ext>
            </a:extLst>
          </p:cNvPr>
          <p:cNvGraphicFramePr>
            <a:graphicFrameLocks noChangeAspect="1"/>
          </p:cNvGraphicFramePr>
          <p:nvPr>
            <p:extLst>
              <p:ext uri="{D42A27DB-BD31-4B8C-83A1-F6EECF244321}">
                <p14:modId xmlns:p14="http://schemas.microsoft.com/office/powerpoint/2010/main" val="2407146883"/>
              </p:ext>
            </p:extLst>
          </p:nvPr>
        </p:nvGraphicFramePr>
        <p:xfrm>
          <a:off x="1828800" y="4114800"/>
          <a:ext cx="266700" cy="469900"/>
        </p:xfrm>
        <a:graphic>
          <a:graphicData uri="http://schemas.openxmlformats.org/presentationml/2006/ole">
            <mc:AlternateContent xmlns:mc="http://schemas.openxmlformats.org/markup-compatibility/2006">
              <mc:Choice xmlns:v="urn:schemas-microsoft-com:vml" Requires="v">
                <p:oleObj name="Equation" r:id="rId2" imgW="266400" imgH="469800" progId="Equation.DSMT4">
                  <p:embed/>
                </p:oleObj>
              </mc:Choice>
              <mc:Fallback>
                <p:oleObj name="Equation" r:id="rId2" imgW="266400" imgH="469800" progId="Equation.DSMT4">
                  <p:embed/>
                  <p:pic>
                    <p:nvPicPr>
                      <p:cNvPr id="112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26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EFFBD728-F5F2-B313-93E5-AF9D87542D90}"/>
              </a:ext>
            </a:extLst>
          </p:cNvPr>
          <p:cNvGraphicFramePr>
            <a:graphicFrameLocks noChangeAspect="1"/>
          </p:cNvGraphicFramePr>
          <p:nvPr>
            <p:extLst>
              <p:ext uri="{D42A27DB-BD31-4B8C-83A1-F6EECF244321}">
                <p14:modId xmlns:p14="http://schemas.microsoft.com/office/powerpoint/2010/main" val="2094880170"/>
              </p:ext>
            </p:extLst>
          </p:nvPr>
        </p:nvGraphicFramePr>
        <p:xfrm>
          <a:off x="582482" y="4514775"/>
          <a:ext cx="1104900" cy="482600"/>
        </p:xfrm>
        <a:graphic>
          <a:graphicData uri="http://schemas.openxmlformats.org/presentationml/2006/ole">
            <mc:AlternateContent xmlns:mc="http://schemas.openxmlformats.org/markup-compatibility/2006">
              <mc:Choice xmlns:v="urn:schemas-microsoft-com:vml" Requires="v">
                <p:oleObj name="Equation" r:id="rId4" imgW="1104840" imgH="482400" progId="Equation.DSMT4">
                  <p:embed/>
                </p:oleObj>
              </mc:Choice>
              <mc:Fallback>
                <p:oleObj name="Equation" r:id="rId4" imgW="1104840" imgH="482400" progId="Equation.DSMT4">
                  <p:embed/>
                  <p:pic>
                    <p:nvPicPr>
                      <p:cNvPr id="11267" name="Object 3"/>
                      <p:cNvPicPr>
                        <a:picLocks noChangeAspect="1" noChangeArrowheads="1"/>
                      </p:cNvPicPr>
                      <p:nvPr/>
                    </p:nvPicPr>
                    <p:blipFill>
                      <a:blip r:embed="rId5"/>
                      <a:srcRect/>
                      <a:stretch>
                        <a:fillRect/>
                      </a:stretch>
                    </p:blipFill>
                    <p:spPr bwMode="auto">
                      <a:xfrm>
                        <a:off x="582482" y="4514775"/>
                        <a:ext cx="110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AEE235B7-E254-17B9-E660-A31597C38789}"/>
              </a:ext>
            </a:extLst>
          </p:cNvPr>
          <p:cNvGraphicFramePr>
            <a:graphicFrameLocks noChangeAspect="1"/>
          </p:cNvGraphicFramePr>
          <p:nvPr>
            <p:extLst>
              <p:ext uri="{D42A27DB-BD31-4B8C-83A1-F6EECF244321}">
                <p14:modId xmlns:p14="http://schemas.microsoft.com/office/powerpoint/2010/main" val="2386716873"/>
              </p:ext>
            </p:extLst>
          </p:nvPr>
        </p:nvGraphicFramePr>
        <p:xfrm>
          <a:off x="5747273" y="4485492"/>
          <a:ext cx="736600" cy="584200"/>
        </p:xfrm>
        <a:graphic>
          <a:graphicData uri="http://schemas.openxmlformats.org/presentationml/2006/ole">
            <mc:AlternateContent xmlns:mc="http://schemas.openxmlformats.org/markup-compatibility/2006">
              <mc:Choice xmlns:v="urn:schemas-microsoft-com:vml" Requires="v">
                <p:oleObj name="Equation" r:id="rId6" imgW="736560" imgH="583920" progId="Equation.DSMT4">
                  <p:embed/>
                </p:oleObj>
              </mc:Choice>
              <mc:Fallback>
                <p:oleObj name="Equation" r:id="rId6" imgW="736560" imgH="583920" progId="Equation.DSMT4">
                  <p:embed/>
                  <p:pic>
                    <p:nvPicPr>
                      <p:cNvPr id="11266" name="Object 2"/>
                      <p:cNvPicPr>
                        <a:picLocks noChangeAspect="1" noChangeArrowheads="1"/>
                      </p:cNvPicPr>
                      <p:nvPr/>
                    </p:nvPicPr>
                    <p:blipFill>
                      <a:blip r:embed="rId7"/>
                      <a:srcRect/>
                      <a:stretch>
                        <a:fillRect/>
                      </a:stretch>
                    </p:blipFill>
                    <p:spPr bwMode="auto">
                      <a:xfrm>
                        <a:off x="5747273" y="4485492"/>
                        <a:ext cx="736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9C948D8B-BA8D-1D35-6C65-2C59606EC53D}"/>
              </a:ext>
            </a:extLst>
          </p:cNvPr>
          <p:cNvGraphicFramePr>
            <a:graphicFrameLocks noChangeAspect="1"/>
          </p:cNvGraphicFramePr>
          <p:nvPr>
            <p:extLst>
              <p:ext uri="{D42A27DB-BD31-4B8C-83A1-F6EECF244321}">
                <p14:modId xmlns:p14="http://schemas.microsoft.com/office/powerpoint/2010/main" val="3264477162"/>
              </p:ext>
            </p:extLst>
          </p:nvPr>
        </p:nvGraphicFramePr>
        <p:xfrm>
          <a:off x="6259157" y="4967942"/>
          <a:ext cx="1104900" cy="482600"/>
        </p:xfrm>
        <a:graphic>
          <a:graphicData uri="http://schemas.openxmlformats.org/presentationml/2006/ole">
            <mc:AlternateContent xmlns:mc="http://schemas.openxmlformats.org/markup-compatibility/2006">
              <mc:Choice xmlns:v="urn:schemas-microsoft-com:vml" Requires="v">
                <p:oleObj name="Equation" r:id="rId8" imgW="1104840" imgH="482400" progId="Equation.DSMT4">
                  <p:embed/>
                </p:oleObj>
              </mc:Choice>
              <mc:Fallback>
                <p:oleObj name="Equation" r:id="rId8" imgW="1104840" imgH="482400" progId="Equation.DSMT4">
                  <p:embed/>
                  <p:pic>
                    <p:nvPicPr>
                      <p:cNvPr id="5" name="Object 3">
                        <a:extLst>
                          <a:ext uri="{FF2B5EF4-FFF2-40B4-BE49-F238E27FC236}">
                            <a16:creationId xmlns:a16="http://schemas.microsoft.com/office/drawing/2014/main" id="{EFFBD728-F5F2-B313-93E5-AF9D87542D90}"/>
                          </a:ext>
                        </a:extLst>
                      </p:cNvPr>
                      <p:cNvPicPr>
                        <a:picLocks noChangeAspect="1" noChangeArrowheads="1"/>
                      </p:cNvPicPr>
                      <p:nvPr/>
                    </p:nvPicPr>
                    <p:blipFill>
                      <a:blip r:embed="rId9"/>
                      <a:srcRect/>
                      <a:stretch>
                        <a:fillRect/>
                      </a:stretch>
                    </p:blipFill>
                    <p:spPr bwMode="auto">
                      <a:xfrm>
                        <a:off x="6259157" y="4967942"/>
                        <a:ext cx="110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58068" y="5105400"/>
            <a:ext cx="4028732" cy="523220"/>
          </a:xfrm>
          <a:prstGeom prst="rect">
            <a:avLst/>
          </a:prstGeom>
        </p:spPr>
        <p:txBody>
          <a:bodyPr wrap="none">
            <a:spAutoFit/>
          </a:bodyPr>
          <a:lstStyle/>
          <a:p>
            <a:pPr algn="ctr"/>
            <a:r>
              <a:rPr lang="en-US" sz="2800" b="1" dirty="0"/>
              <a:t>Figure 10</a:t>
            </a:r>
            <a:r>
              <a:rPr lang="en-US" sz="2800" dirty="0"/>
              <a:t> Depiction of </a:t>
            </a:r>
            <a:r>
              <a:rPr lang="en-US" sz="2800" i="1" dirty="0"/>
              <a:t>0</a:t>
            </a:r>
            <a:r>
              <a:rPr lang="en-US" sz="2800" baseline="-25000" dirty="0"/>
              <a:t>10</a:t>
            </a:r>
          </a:p>
        </p:txBody>
      </p:sp>
      <p:pic>
        <p:nvPicPr>
          <p:cNvPr id="8" name="Picture 2"/>
          <p:cNvPicPr>
            <a:picLocks noChangeAspect="1" noChangeArrowheads="1"/>
          </p:cNvPicPr>
          <p:nvPr/>
        </p:nvPicPr>
        <p:blipFill>
          <a:blip r:embed="rId2" cstate="print"/>
          <a:srcRect b="11667"/>
          <a:stretch>
            <a:fillRect/>
          </a:stretch>
        </p:blipFill>
        <p:spPr bwMode="auto">
          <a:xfrm>
            <a:off x="4872649" y="1371600"/>
            <a:ext cx="3599571"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a:xfrm>
            <a:off x="457200" y="1280160"/>
            <a:ext cx="4389120" cy="3711785"/>
          </a:xfrm>
        </p:spPr>
        <p:txBody>
          <a:bodyPr>
            <a:spAutoFit/>
          </a:bodyPr>
          <a:lstStyle/>
          <a:p>
            <a:r>
              <a:rPr lang="en-US" dirty="0"/>
              <a:t>Using sigma notation, </a:t>
            </a:r>
          </a:p>
          <a:p>
            <a:endParaRPr lang="en-US" dirty="0"/>
          </a:p>
          <a:p>
            <a:r>
              <a:rPr lang="en-US" dirty="0"/>
              <a:t>While we could pick a specific value for </a:t>
            </a:r>
            <a:r>
              <a:rPr lang="en-US" i="1" dirty="0"/>
              <a:t>n</a:t>
            </a:r>
            <a:r>
              <a:rPr lang="en-US" dirty="0"/>
              <a:t>, calculate the </a:t>
            </a:r>
            <a:r>
              <a:rPr lang="en-US" i="1" dirty="0"/>
              <a:t>n</a:t>
            </a:r>
            <a:r>
              <a:rPr lang="en-US" dirty="0"/>
              <a:t> terms                 and add them up to arrive at an approximation, it is possible to achieve much more.  </a:t>
            </a:r>
          </a:p>
        </p:txBody>
      </p:sp>
      <p:graphicFrame>
        <p:nvGraphicFramePr>
          <p:cNvPr id="4" name="Object 2">
            <a:extLst>
              <a:ext uri="{FF2B5EF4-FFF2-40B4-BE49-F238E27FC236}">
                <a16:creationId xmlns:a16="http://schemas.microsoft.com/office/drawing/2014/main" id="{24121145-5E44-BE52-036F-E8FF1255F42E}"/>
              </a:ext>
            </a:extLst>
          </p:cNvPr>
          <p:cNvGraphicFramePr>
            <a:graphicFrameLocks noChangeAspect="1"/>
          </p:cNvGraphicFramePr>
          <p:nvPr>
            <p:extLst>
              <p:ext uri="{D42A27DB-BD31-4B8C-83A1-F6EECF244321}">
                <p14:modId xmlns:p14="http://schemas.microsoft.com/office/powerpoint/2010/main" val="4163505622"/>
              </p:ext>
            </p:extLst>
          </p:nvPr>
        </p:nvGraphicFramePr>
        <p:xfrm>
          <a:off x="1385906" y="1572924"/>
          <a:ext cx="2273300" cy="952500"/>
        </p:xfrm>
        <a:graphic>
          <a:graphicData uri="http://schemas.openxmlformats.org/presentationml/2006/ole">
            <mc:AlternateContent xmlns:mc="http://schemas.openxmlformats.org/markup-compatibility/2006">
              <mc:Choice xmlns:v="urn:schemas-microsoft-com:vml" Requires="v">
                <p:oleObj name="Equation" r:id="rId3" imgW="2273040" imgH="952200" progId="Equation.DSMT4">
                  <p:embed/>
                </p:oleObj>
              </mc:Choice>
              <mc:Fallback>
                <p:oleObj name="Equation" r:id="rId3" imgW="2273040" imgH="952200" progId="Equation.DSMT4">
                  <p:embed/>
                  <p:pic>
                    <p:nvPicPr>
                      <p:cNvPr id="13314" name="Object 2"/>
                      <p:cNvPicPr>
                        <a:picLocks noChangeAspect="1" noChangeArrowheads="1"/>
                      </p:cNvPicPr>
                      <p:nvPr/>
                    </p:nvPicPr>
                    <p:blipFill>
                      <a:blip r:embed="rId4"/>
                      <a:srcRect/>
                      <a:stretch>
                        <a:fillRect/>
                      </a:stretch>
                    </p:blipFill>
                    <p:spPr bwMode="auto">
                      <a:xfrm>
                        <a:off x="1385906" y="1572924"/>
                        <a:ext cx="2273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B2873BB2-047B-0F69-0ACB-3187E997171C}"/>
              </a:ext>
            </a:extLst>
          </p:cNvPr>
          <p:cNvGraphicFramePr>
            <a:graphicFrameLocks noChangeAspect="1"/>
          </p:cNvGraphicFramePr>
          <p:nvPr>
            <p:extLst>
              <p:ext uri="{D42A27DB-BD31-4B8C-83A1-F6EECF244321}">
                <p14:modId xmlns:p14="http://schemas.microsoft.com/office/powerpoint/2010/main" val="2710301328"/>
              </p:ext>
            </p:extLst>
          </p:nvPr>
        </p:nvGraphicFramePr>
        <p:xfrm>
          <a:off x="2288951" y="3146070"/>
          <a:ext cx="1219200" cy="584200"/>
        </p:xfrm>
        <a:graphic>
          <a:graphicData uri="http://schemas.openxmlformats.org/presentationml/2006/ole">
            <mc:AlternateContent xmlns:mc="http://schemas.openxmlformats.org/markup-compatibility/2006">
              <mc:Choice xmlns:v="urn:schemas-microsoft-com:vml" Requires="v">
                <p:oleObj name="Equation" r:id="rId5" imgW="1218960" imgH="583920" progId="Equation.DSMT4">
                  <p:embed/>
                </p:oleObj>
              </mc:Choice>
              <mc:Fallback>
                <p:oleObj name="Equation" r:id="rId5" imgW="1218960" imgH="583920" progId="Equation.DSMT4">
                  <p:embed/>
                  <p:pic>
                    <p:nvPicPr>
                      <p:cNvPr id="4" name="Object 2">
                        <a:extLst>
                          <a:ext uri="{FF2B5EF4-FFF2-40B4-BE49-F238E27FC236}">
                            <a16:creationId xmlns:a16="http://schemas.microsoft.com/office/drawing/2014/main" id="{24121145-5E44-BE52-036F-E8FF1255F42E}"/>
                          </a:ext>
                        </a:extLst>
                      </p:cNvPr>
                      <p:cNvPicPr>
                        <a:picLocks noChangeAspect="1" noChangeArrowheads="1"/>
                      </p:cNvPicPr>
                      <p:nvPr/>
                    </p:nvPicPr>
                    <p:blipFill>
                      <a:blip r:embed="rId6"/>
                      <a:srcRect/>
                      <a:stretch>
                        <a:fillRect/>
                      </a:stretch>
                    </p:blipFill>
                    <p:spPr bwMode="auto">
                      <a:xfrm>
                        <a:off x="2288951" y="3146070"/>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4094" y="1097280"/>
                <a:ext cx="8229600" cy="2332946"/>
              </a:xfrm>
            </p:spPr>
            <p:txBody>
              <a:bodyPr>
                <a:spAutoFit/>
              </a:bodyPr>
              <a:lstStyle/>
              <a:p>
                <a:r>
                  <a:rPr lang="en-US" dirty="0"/>
                  <a:t>We will do so by keeping n unspecified (other than knowing it represents a positive integer) and replacing each of the factors in the above generic sum with a formula based on our particular function </a:t>
                </a:r>
                <a:r>
                  <a:rPr lang="en-US" i="1" dirty="0"/>
                  <a:t>s</a:t>
                </a:r>
                <a:r>
                  <a:rPr lang="en-US" dirty="0"/>
                  <a:t> and interval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4094" y="1097280"/>
                <a:ext cx="8229600" cy="2332946"/>
              </a:xfrm>
              <a:blipFill>
                <a:blip r:embed="rId2"/>
                <a:stretch>
                  <a:fillRect l="-1481" t="-2350" r="-593"/>
                </a:stretch>
              </a:blipFill>
            </p:spPr>
            <p:txBody>
              <a:bodyPr/>
              <a:lstStyle/>
              <a:p>
                <a:r>
                  <a:rPr lang="en-US">
                    <a:noFill/>
                  </a:rPr>
                  <a:t> </a:t>
                </a:r>
              </a:p>
            </p:txBody>
          </p:sp>
        </mc:Fallback>
      </mc:AlternateContent>
    </p:spTree>
    <p:extLst>
      <p:ext uri="{BB962C8B-B14F-4D97-AF65-F5344CB8AC3E}">
        <p14:creationId xmlns:p14="http://schemas.microsoft.com/office/powerpoint/2010/main" val="29212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17" name="Content Placeholder 16"/>
          <p:cNvSpPr>
            <a:spLocks noGrp="1"/>
          </p:cNvSpPr>
          <p:nvPr>
            <p:ph idx="1"/>
          </p:nvPr>
        </p:nvSpPr>
        <p:spPr/>
        <p:txBody>
          <a:bodyPr/>
          <a:lstStyle/>
          <a:p>
            <a:r>
              <a:rPr lang="en-US" dirty="0"/>
              <a:t>Note that</a:t>
            </a:r>
          </a:p>
          <a:p>
            <a:endParaRPr lang="en-US" dirty="0"/>
          </a:p>
        </p:txBody>
      </p:sp>
      <p:graphicFrame>
        <p:nvGraphicFramePr>
          <p:cNvPr id="14339" name="Object 3"/>
          <p:cNvGraphicFramePr>
            <a:graphicFrameLocks noChangeAspect="1"/>
          </p:cNvGraphicFramePr>
          <p:nvPr>
            <p:extLst>
              <p:ext uri="{D42A27DB-BD31-4B8C-83A1-F6EECF244321}">
                <p14:modId xmlns:p14="http://schemas.microsoft.com/office/powerpoint/2010/main" val="3696525227"/>
              </p:ext>
            </p:extLst>
          </p:nvPr>
        </p:nvGraphicFramePr>
        <p:xfrm>
          <a:off x="593725" y="1911350"/>
          <a:ext cx="3098800" cy="825500"/>
        </p:xfrm>
        <a:graphic>
          <a:graphicData uri="http://schemas.openxmlformats.org/presentationml/2006/ole">
            <mc:AlternateContent xmlns:mc="http://schemas.openxmlformats.org/markup-compatibility/2006">
              <mc:Choice xmlns:v="urn:schemas-microsoft-com:vml" Requires="v">
                <p:oleObj name="Equation" r:id="rId2" imgW="3098520" imgH="825480" progId="Equation.DSMT4">
                  <p:embed/>
                </p:oleObj>
              </mc:Choice>
              <mc:Fallback>
                <p:oleObj name="Equation" r:id="rId2" imgW="3098520" imgH="825480" progId="Equation.DSMT4">
                  <p:embed/>
                  <p:pic>
                    <p:nvPicPr>
                      <p:cNvPr id="0" name="Picture 3"/>
                      <p:cNvPicPr>
                        <a:picLocks noChangeAspect="1" noChangeArrowheads="1"/>
                      </p:cNvPicPr>
                      <p:nvPr/>
                    </p:nvPicPr>
                    <p:blipFill>
                      <a:blip r:embed="rId3"/>
                      <a:srcRect/>
                      <a:stretch>
                        <a:fillRect/>
                      </a:stretch>
                    </p:blipFill>
                    <p:spPr bwMode="auto">
                      <a:xfrm>
                        <a:off x="593725" y="1911350"/>
                        <a:ext cx="309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48640" y="3810000"/>
          <a:ext cx="558800" cy="304800"/>
        </p:xfrm>
        <a:graphic>
          <a:graphicData uri="http://schemas.openxmlformats.org/presentationml/2006/ole">
            <mc:AlternateContent xmlns:mc="http://schemas.openxmlformats.org/markup-compatibility/2006">
              <mc:Choice xmlns:v="urn:schemas-microsoft-com:vml" Requires="v">
                <p:oleObj name="Equation" r:id="rId4" imgW="558720" imgH="304560" progId="Equation.DSMT4">
                  <p:embed/>
                </p:oleObj>
              </mc:Choice>
              <mc:Fallback>
                <p:oleObj name="Equation" r:id="rId4" imgW="558720" imgH="3045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8100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2234619416"/>
              </p:ext>
            </p:extLst>
          </p:nvPr>
        </p:nvGraphicFramePr>
        <p:xfrm>
          <a:off x="561975" y="4248150"/>
          <a:ext cx="3594100" cy="939800"/>
        </p:xfrm>
        <a:graphic>
          <a:graphicData uri="http://schemas.openxmlformats.org/presentationml/2006/ole">
            <mc:AlternateContent xmlns:mc="http://schemas.openxmlformats.org/markup-compatibility/2006">
              <mc:Choice xmlns:v="urn:schemas-microsoft-com:vml" Requires="v">
                <p:oleObj name="Equation" r:id="rId6" imgW="3593880" imgH="939600" progId="Equation.DSMT4">
                  <p:embed/>
                </p:oleObj>
              </mc:Choice>
              <mc:Fallback>
                <p:oleObj name="Equation" r:id="rId6" imgW="3593880" imgH="939600" progId="Equation.DSMT4">
                  <p:embed/>
                  <p:pic>
                    <p:nvPicPr>
                      <p:cNvPr id="0" name="Picture 6"/>
                      <p:cNvPicPr>
                        <a:picLocks noChangeAspect="1" noChangeArrowheads="1"/>
                      </p:cNvPicPr>
                      <p:nvPr/>
                    </p:nvPicPr>
                    <p:blipFill>
                      <a:blip r:embed="rId7"/>
                      <a:srcRect/>
                      <a:stretch>
                        <a:fillRect/>
                      </a:stretch>
                    </p:blipFill>
                    <p:spPr bwMode="auto">
                      <a:xfrm>
                        <a:off x="561975" y="4248150"/>
                        <a:ext cx="359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2950909297"/>
              </p:ext>
            </p:extLst>
          </p:nvPr>
        </p:nvGraphicFramePr>
        <p:xfrm>
          <a:off x="5435600" y="2032000"/>
          <a:ext cx="3175000" cy="635000"/>
        </p:xfrm>
        <a:graphic>
          <a:graphicData uri="http://schemas.openxmlformats.org/presentationml/2006/ole">
            <mc:AlternateContent xmlns:mc="http://schemas.openxmlformats.org/markup-compatibility/2006">
              <mc:Choice xmlns:v="urn:schemas-microsoft-com:vml" Requires="v">
                <p:oleObj name="Equation" r:id="rId8" imgW="3174840" imgH="634680" progId="Equation.DSMT4">
                  <p:embed/>
                </p:oleObj>
              </mc:Choice>
              <mc:Fallback>
                <p:oleObj name="Equation" r:id="rId8" imgW="3174840" imgH="634680" progId="Equation.DSMT4">
                  <p:embed/>
                  <p:pic>
                    <p:nvPicPr>
                      <p:cNvPr id="0" name="Picture 7"/>
                      <p:cNvPicPr>
                        <a:picLocks noChangeAspect="1" noChangeArrowheads="1"/>
                      </p:cNvPicPr>
                      <p:nvPr/>
                    </p:nvPicPr>
                    <p:blipFill>
                      <a:blip r:embed="rId9"/>
                      <a:srcRect/>
                      <a:stretch>
                        <a:fillRect/>
                      </a:stretch>
                    </p:blipFill>
                    <p:spPr bwMode="auto">
                      <a:xfrm>
                        <a:off x="5435600" y="2032000"/>
                        <a:ext cx="3175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2545309145"/>
              </p:ext>
            </p:extLst>
          </p:nvPr>
        </p:nvGraphicFramePr>
        <p:xfrm>
          <a:off x="587375" y="2876550"/>
          <a:ext cx="4559300" cy="939800"/>
        </p:xfrm>
        <a:graphic>
          <a:graphicData uri="http://schemas.openxmlformats.org/presentationml/2006/ole">
            <mc:AlternateContent xmlns:mc="http://schemas.openxmlformats.org/markup-compatibility/2006">
              <mc:Choice xmlns:v="urn:schemas-microsoft-com:vml" Requires="v">
                <p:oleObj name="Equation" r:id="rId10" imgW="4559040" imgH="939600" progId="Equation.DSMT4">
                  <p:embed/>
                </p:oleObj>
              </mc:Choice>
              <mc:Fallback>
                <p:oleObj name="Equation" r:id="rId10" imgW="4559040" imgH="939600" progId="Equation.DSMT4">
                  <p:embed/>
                  <p:pic>
                    <p:nvPicPr>
                      <p:cNvPr id="0" name="Picture 8"/>
                      <p:cNvPicPr>
                        <a:picLocks noChangeAspect="1" noChangeArrowheads="1"/>
                      </p:cNvPicPr>
                      <p:nvPr/>
                    </p:nvPicPr>
                    <p:blipFill>
                      <a:blip r:embed="rId11"/>
                      <a:srcRect/>
                      <a:stretch>
                        <a:fillRect/>
                      </a:stretch>
                    </p:blipFill>
                    <p:spPr bwMode="auto">
                      <a:xfrm>
                        <a:off x="587375" y="2876550"/>
                        <a:ext cx="455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5435600" y="4495800"/>
          <a:ext cx="2019300" cy="444500"/>
        </p:xfrm>
        <a:graphic>
          <a:graphicData uri="http://schemas.openxmlformats.org/presentationml/2006/ole">
            <mc:AlternateContent xmlns:mc="http://schemas.openxmlformats.org/markup-compatibility/2006">
              <mc:Choice xmlns:v="urn:schemas-microsoft-com:vml" Requires="v">
                <p:oleObj name="Equation" r:id="rId12" imgW="2019240" imgH="444240" progId="Equation.DSMT4">
                  <p:embed/>
                </p:oleObj>
              </mc:Choice>
              <mc:Fallback>
                <p:oleObj name="Equation" r:id="rId12" imgW="2019240" imgH="4442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4495800"/>
                        <a:ext cx="201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1679974384"/>
              </p:ext>
            </p:extLst>
          </p:nvPr>
        </p:nvGraphicFramePr>
        <p:xfrm>
          <a:off x="5435600" y="3111500"/>
          <a:ext cx="3136900" cy="609600"/>
        </p:xfrm>
        <a:graphic>
          <a:graphicData uri="http://schemas.openxmlformats.org/presentationml/2006/ole">
            <mc:AlternateContent xmlns:mc="http://schemas.openxmlformats.org/markup-compatibility/2006">
              <mc:Choice xmlns:v="urn:schemas-microsoft-com:vml" Requires="v">
                <p:oleObj name="Equation" r:id="rId14" imgW="3136680" imgH="609480" progId="Equation.DSMT4">
                  <p:embed/>
                </p:oleObj>
              </mc:Choice>
              <mc:Fallback>
                <p:oleObj name="Equation" r:id="rId14" imgW="3136680" imgH="609480" progId="Equation.DSMT4">
                  <p:embed/>
                  <p:pic>
                    <p:nvPicPr>
                      <p:cNvPr id="0" name="Picture 13"/>
                      <p:cNvPicPr>
                        <a:picLocks noChangeAspect="1" noChangeArrowheads="1"/>
                      </p:cNvPicPr>
                      <p:nvPr/>
                    </p:nvPicPr>
                    <p:blipFill>
                      <a:blip r:embed="rId15"/>
                      <a:srcRect/>
                      <a:stretch>
                        <a:fillRect/>
                      </a:stretch>
                    </p:blipFill>
                    <p:spPr bwMode="auto">
                      <a:xfrm>
                        <a:off x="5435600" y="3111500"/>
                        <a:ext cx="3136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Estimating the Area Bounded by the </a:t>
            </a:r>
            <a:r>
              <a:rPr lang="en-US" i="1" dirty="0"/>
              <a:t>x</a:t>
            </a:r>
            <a:r>
              <a:rPr lang="en-US" dirty="0"/>
              <a:t>-Axis and the Graph of a Function </a:t>
            </a:r>
          </a:p>
        </p:txBody>
      </p:sp>
      <p:sp>
        <p:nvSpPr>
          <p:cNvPr id="3" name="Content Placeholder 2"/>
          <p:cNvSpPr>
            <a:spLocks noGrp="1"/>
          </p:cNvSpPr>
          <p:nvPr>
            <p:ph idx="1"/>
          </p:nvPr>
        </p:nvSpPr>
        <p:spPr>
          <a:xfrm>
            <a:off x="457200" y="1280160"/>
            <a:ext cx="8229600" cy="4580741"/>
          </a:xfrm>
        </p:spPr>
        <p:txBody>
          <a:bodyPr>
            <a:spAutoFit/>
          </a:bodyPr>
          <a:lstStyle/>
          <a:p>
            <a:pPr>
              <a:spcBef>
                <a:spcPts val="672"/>
              </a:spcBef>
            </a:pPr>
            <a:r>
              <a:rPr lang="en-US" dirty="0"/>
              <a:t>Find the area under 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and above the </a:t>
            </a:r>
            <a:r>
              <a:rPr lang="en-US" i="1" dirty="0"/>
              <a:t>x</a:t>
            </a:r>
            <a:r>
              <a:rPr lang="en-US" dirty="0"/>
              <a:t>‑axis on the interval [0, 1].</a:t>
            </a:r>
          </a:p>
          <a:p>
            <a:pPr>
              <a:spcBef>
                <a:spcPts val="672"/>
              </a:spcBef>
            </a:pPr>
            <a:r>
              <a:rPr lang="en-US" b="1" dirty="0"/>
              <a:t>Solution </a:t>
            </a:r>
          </a:p>
          <a:p>
            <a:pPr>
              <a:spcBef>
                <a:spcPts val="672"/>
              </a:spcBef>
            </a:pPr>
            <a:r>
              <a:rPr lang="en-US" dirty="0"/>
              <a:t>At this point, we have nothing to work with other than our existing knowledge of area. We can certainly make some rough statements concerning the requested area. For instance, the area under the parabola on the interval [0,1] is less than half a square unit, which is the area of the triangular region bounded by the </a:t>
            </a:r>
            <a:r>
              <a:rPr lang="en-US" i="1" dirty="0"/>
              <a:t>x</a:t>
            </a:r>
            <a:r>
              <a:rPr lang="en-US" dirty="0"/>
              <a:t>‑axis and the line </a:t>
            </a:r>
            <a:r>
              <a:rPr lang="en-US" i="1" dirty="0"/>
              <a:t>y = x</a:t>
            </a:r>
            <a:r>
              <a:rPr lang="en-US" dirty="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17" name="Content Placeholder 16"/>
          <p:cNvSpPr>
            <a:spLocks noGrp="1"/>
          </p:cNvSpPr>
          <p:nvPr>
            <p:ph idx="1"/>
          </p:nvPr>
        </p:nvSpPr>
        <p:spPr/>
        <p:txBody>
          <a:bodyPr/>
          <a:lstStyle/>
          <a:p>
            <a:r>
              <a:rPr lang="en-US" dirty="0"/>
              <a:t>Hence,</a:t>
            </a:r>
          </a:p>
          <a:p>
            <a:endParaRPr lang="en-US" dirty="0"/>
          </a:p>
          <a:p>
            <a:pPr>
              <a:lnSpc>
                <a:spcPct val="150000"/>
              </a:lnSpc>
            </a:pPr>
            <a:endParaRPr lang="en-US" dirty="0"/>
          </a:p>
          <a:p>
            <a:r>
              <a:rPr lang="en-US" dirty="0"/>
              <a:t>Remember that this notation signifies nothing more than a sum and that all the usual properties of arithmetic hold. So we can reorder the terms as we like, factor out constants, and so forth.</a:t>
            </a:r>
          </a:p>
        </p:txBody>
      </p:sp>
      <p:graphicFrame>
        <p:nvGraphicFramePr>
          <p:cNvPr id="14348" name="Object 12"/>
          <p:cNvGraphicFramePr>
            <a:graphicFrameLocks noChangeAspect="1"/>
          </p:cNvGraphicFramePr>
          <p:nvPr>
            <p:extLst>
              <p:ext uri="{D42A27DB-BD31-4B8C-83A1-F6EECF244321}">
                <p14:modId xmlns:p14="http://schemas.microsoft.com/office/powerpoint/2010/main" val="462470049"/>
              </p:ext>
            </p:extLst>
          </p:nvPr>
        </p:nvGraphicFramePr>
        <p:xfrm>
          <a:off x="914400" y="1885950"/>
          <a:ext cx="2222500" cy="914400"/>
        </p:xfrm>
        <a:graphic>
          <a:graphicData uri="http://schemas.openxmlformats.org/presentationml/2006/ole">
            <mc:AlternateContent xmlns:mc="http://schemas.openxmlformats.org/markup-compatibility/2006">
              <mc:Choice xmlns:v="urn:schemas-microsoft-com:vml" Requires="v">
                <p:oleObj name="Equation" r:id="rId2" imgW="2222280" imgH="914400" progId="Equation.DSMT4">
                  <p:embed/>
                </p:oleObj>
              </mc:Choice>
              <mc:Fallback>
                <p:oleObj name="Equation" r:id="rId2" imgW="2222280" imgH="914400" progId="Equation.DSMT4">
                  <p:embed/>
                  <p:pic>
                    <p:nvPicPr>
                      <p:cNvPr id="0" name="Object 12"/>
                      <p:cNvPicPr>
                        <a:picLocks noChangeAspect="1" noChangeArrowheads="1"/>
                      </p:cNvPicPr>
                      <p:nvPr/>
                    </p:nvPicPr>
                    <p:blipFill>
                      <a:blip r:embed="rId3"/>
                      <a:srcRect/>
                      <a:stretch>
                        <a:fillRect/>
                      </a:stretch>
                    </p:blipFill>
                    <p:spPr bwMode="auto">
                      <a:xfrm>
                        <a:off x="914400" y="1885950"/>
                        <a:ext cx="2222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73370116"/>
              </p:ext>
            </p:extLst>
          </p:nvPr>
        </p:nvGraphicFramePr>
        <p:xfrm>
          <a:off x="3278188" y="1873250"/>
          <a:ext cx="2819400" cy="939800"/>
        </p:xfrm>
        <a:graphic>
          <a:graphicData uri="http://schemas.openxmlformats.org/presentationml/2006/ole">
            <mc:AlternateContent xmlns:mc="http://schemas.openxmlformats.org/markup-compatibility/2006">
              <mc:Choice xmlns:v="urn:schemas-microsoft-com:vml" Requires="v">
                <p:oleObj name="Equation" r:id="rId4" imgW="2819160" imgH="939600" progId="Equation.DSMT4">
                  <p:embed/>
                </p:oleObj>
              </mc:Choice>
              <mc:Fallback>
                <p:oleObj name="Equation" r:id="rId4" imgW="2819160" imgH="939600" progId="Equation.DSMT4">
                  <p:embed/>
                  <p:pic>
                    <p:nvPicPr>
                      <p:cNvPr id="0" name="Object 14"/>
                      <p:cNvPicPr>
                        <a:picLocks noChangeAspect="1" noChangeArrowheads="1"/>
                      </p:cNvPicPr>
                      <p:nvPr/>
                    </p:nvPicPr>
                    <p:blipFill>
                      <a:blip r:embed="rId5"/>
                      <a:srcRect/>
                      <a:stretch>
                        <a:fillRect/>
                      </a:stretch>
                    </p:blipFill>
                    <p:spPr bwMode="auto">
                      <a:xfrm>
                        <a:off x="3278188" y="1873250"/>
                        <a:ext cx="281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2021118246"/>
              </p:ext>
            </p:extLst>
          </p:nvPr>
        </p:nvGraphicFramePr>
        <p:xfrm>
          <a:off x="6257925" y="1873250"/>
          <a:ext cx="2438400" cy="939800"/>
        </p:xfrm>
        <a:graphic>
          <a:graphicData uri="http://schemas.openxmlformats.org/presentationml/2006/ole">
            <mc:AlternateContent xmlns:mc="http://schemas.openxmlformats.org/markup-compatibility/2006">
              <mc:Choice xmlns:v="urn:schemas-microsoft-com:vml" Requires="v">
                <p:oleObj name="Equation" r:id="rId6" imgW="2438280" imgH="939600" progId="Equation.DSMT4">
                  <p:embed/>
                </p:oleObj>
              </mc:Choice>
              <mc:Fallback>
                <p:oleObj name="Equation" r:id="rId6" imgW="2438280" imgH="939600" progId="Equation.DSMT4">
                  <p:embed/>
                  <p:pic>
                    <p:nvPicPr>
                      <p:cNvPr id="0" name="Object 15"/>
                      <p:cNvPicPr>
                        <a:picLocks noChangeAspect="1" noChangeArrowheads="1"/>
                      </p:cNvPicPr>
                      <p:nvPr/>
                    </p:nvPicPr>
                    <p:blipFill>
                      <a:blip r:embed="rId7"/>
                      <a:srcRect/>
                      <a:stretch>
                        <a:fillRect/>
                      </a:stretch>
                    </p:blipFill>
                    <p:spPr bwMode="auto">
                      <a:xfrm>
                        <a:off x="6257925" y="1873250"/>
                        <a:ext cx="243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graphicFrame>
        <p:nvGraphicFramePr>
          <p:cNvPr id="16386" name="Object 2"/>
          <p:cNvGraphicFramePr>
            <a:graphicFrameLocks noChangeAspect="1"/>
          </p:cNvGraphicFramePr>
          <p:nvPr>
            <p:extLst>
              <p:ext uri="{D42A27DB-BD31-4B8C-83A1-F6EECF244321}">
                <p14:modId xmlns:p14="http://schemas.microsoft.com/office/powerpoint/2010/main" val="3130122793"/>
              </p:ext>
            </p:extLst>
          </p:nvPr>
        </p:nvGraphicFramePr>
        <p:xfrm>
          <a:off x="1162050" y="1377950"/>
          <a:ext cx="2082800" cy="939800"/>
        </p:xfrm>
        <a:graphic>
          <a:graphicData uri="http://schemas.openxmlformats.org/presentationml/2006/ole">
            <mc:AlternateContent xmlns:mc="http://schemas.openxmlformats.org/markup-compatibility/2006">
              <mc:Choice xmlns:v="urn:schemas-microsoft-com:vml" Requires="v">
                <p:oleObj name="Equation" r:id="rId2" imgW="2082600" imgH="939600" progId="Equation.DSMT4">
                  <p:embed/>
                </p:oleObj>
              </mc:Choice>
              <mc:Fallback>
                <p:oleObj name="Equation" r:id="rId2" imgW="2082600" imgH="939600" progId="Equation.DSMT4">
                  <p:embed/>
                  <p:pic>
                    <p:nvPicPr>
                      <p:cNvPr id="0" name="Picture 2"/>
                      <p:cNvPicPr>
                        <a:picLocks noChangeAspect="1" noChangeArrowheads="1"/>
                      </p:cNvPicPr>
                      <p:nvPr/>
                    </p:nvPicPr>
                    <p:blipFill>
                      <a:blip r:embed="rId3"/>
                      <a:srcRect/>
                      <a:stretch>
                        <a:fillRect/>
                      </a:stretch>
                    </p:blipFill>
                    <p:spPr bwMode="auto">
                      <a:xfrm>
                        <a:off x="1162050" y="1377950"/>
                        <a:ext cx="208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533998654"/>
              </p:ext>
            </p:extLst>
          </p:nvPr>
        </p:nvGraphicFramePr>
        <p:xfrm>
          <a:off x="1155700" y="2540000"/>
          <a:ext cx="7315200" cy="1028700"/>
        </p:xfrm>
        <a:graphic>
          <a:graphicData uri="http://schemas.openxmlformats.org/presentationml/2006/ole">
            <mc:AlternateContent xmlns:mc="http://schemas.openxmlformats.org/markup-compatibility/2006">
              <mc:Choice xmlns:v="urn:schemas-microsoft-com:vml" Requires="v">
                <p:oleObj name="Equation" r:id="rId4" imgW="7315200" imgH="1028520" progId="Equation.DSMT4">
                  <p:embed/>
                </p:oleObj>
              </mc:Choice>
              <mc:Fallback>
                <p:oleObj name="Equation" r:id="rId4" imgW="7315200" imgH="1028520" progId="Equation.DSMT4">
                  <p:embed/>
                  <p:pic>
                    <p:nvPicPr>
                      <p:cNvPr id="0" name="Picture 3"/>
                      <p:cNvPicPr>
                        <a:picLocks noChangeAspect="1" noChangeArrowheads="1"/>
                      </p:cNvPicPr>
                      <p:nvPr/>
                    </p:nvPicPr>
                    <p:blipFill>
                      <a:blip r:embed="rId5"/>
                      <a:srcRect/>
                      <a:stretch>
                        <a:fillRect/>
                      </a:stretch>
                    </p:blipFill>
                    <p:spPr bwMode="auto">
                      <a:xfrm>
                        <a:off x="1155700" y="2540000"/>
                        <a:ext cx="7315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3484218722"/>
              </p:ext>
            </p:extLst>
          </p:nvPr>
        </p:nvGraphicFramePr>
        <p:xfrm>
          <a:off x="1155700" y="3660775"/>
          <a:ext cx="4368800" cy="927100"/>
        </p:xfrm>
        <a:graphic>
          <a:graphicData uri="http://schemas.openxmlformats.org/presentationml/2006/ole">
            <mc:AlternateContent xmlns:mc="http://schemas.openxmlformats.org/markup-compatibility/2006">
              <mc:Choice xmlns:v="urn:schemas-microsoft-com:vml" Requires="v">
                <p:oleObj name="Equation" r:id="rId6" imgW="4368600" imgH="927000" progId="Equation.DSMT4">
                  <p:embed/>
                </p:oleObj>
              </mc:Choice>
              <mc:Fallback>
                <p:oleObj name="Equation" r:id="rId6" imgW="4368600" imgH="927000" progId="Equation.DSMT4">
                  <p:embed/>
                  <p:pic>
                    <p:nvPicPr>
                      <p:cNvPr id="0" name="Picture 4"/>
                      <p:cNvPicPr>
                        <a:picLocks noChangeAspect="1" noChangeArrowheads="1"/>
                      </p:cNvPicPr>
                      <p:nvPr/>
                    </p:nvPicPr>
                    <p:blipFill>
                      <a:blip r:embed="rId7"/>
                      <a:srcRect/>
                      <a:stretch>
                        <a:fillRect/>
                      </a:stretch>
                    </p:blipFill>
                    <p:spPr bwMode="auto">
                      <a:xfrm>
                        <a:off x="1155700" y="3660775"/>
                        <a:ext cx="4368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255011443"/>
              </p:ext>
            </p:extLst>
          </p:nvPr>
        </p:nvGraphicFramePr>
        <p:xfrm>
          <a:off x="1174750" y="4794250"/>
          <a:ext cx="2387600" cy="990600"/>
        </p:xfrm>
        <a:graphic>
          <a:graphicData uri="http://schemas.openxmlformats.org/presentationml/2006/ole">
            <mc:AlternateContent xmlns:mc="http://schemas.openxmlformats.org/markup-compatibility/2006">
              <mc:Choice xmlns:v="urn:schemas-microsoft-com:vml" Requires="v">
                <p:oleObj name="Equation" r:id="rId8" imgW="2387520" imgH="990360" progId="Equation.DSMT4">
                  <p:embed/>
                </p:oleObj>
              </mc:Choice>
              <mc:Fallback>
                <p:oleObj name="Equation" r:id="rId8" imgW="2387520" imgH="990360" progId="Equation.DSMT4">
                  <p:embed/>
                  <p:pic>
                    <p:nvPicPr>
                      <p:cNvPr id="0" name="Picture 5"/>
                      <p:cNvPicPr>
                        <a:picLocks noChangeAspect="1" noChangeArrowheads="1"/>
                      </p:cNvPicPr>
                      <p:nvPr/>
                    </p:nvPicPr>
                    <p:blipFill>
                      <a:blip r:embed="rId9"/>
                      <a:srcRect/>
                      <a:stretch>
                        <a:fillRect/>
                      </a:stretch>
                    </p:blipFill>
                    <p:spPr bwMode="auto">
                      <a:xfrm>
                        <a:off x="1174750" y="4794250"/>
                        <a:ext cx="2387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3733800" y="4800600"/>
          <a:ext cx="2108200" cy="952500"/>
        </p:xfrm>
        <a:graphic>
          <a:graphicData uri="http://schemas.openxmlformats.org/presentationml/2006/ole">
            <mc:AlternateContent xmlns:mc="http://schemas.openxmlformats.org/markup-compatibility/2006">
              <mc:Choice xmlns:v="urn:schemas-microsoft-com:vml" Requires="v">
                <p:oleObj name="Equation" r:id="rId10" imgW="2108160" imgH="952200" progId="Equation.DSMT4">
                  <p:embed/>
                </p:oleObj>
              </mc:Choice>
              <mc:Fallback>
                <p:oleObj name="Equation" r:id="rId10" imgW="2108160" imgH="952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800600"/>
                        <a:ext cx="210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a:xfrm>
            <a:off x="461394" y="1295400"/>
            <a:ext cx="8229600" cy="4572000"/>
          </a:xfrm>
        </p:spPr>
        <p:txBody>
          <a:bodyPr/>
          <a:lstStyle/>
          <a:p>
            <a:r>
              <a:rPr lang="en-US" dirty="0"/>
              <a:t>Sums such as         arise frequently, and it can be shown </a:t>
            </a:r>
          </a:p>
          <a:p>
            <a:pPr>
              <a:spcBef>
                <a:spcPts val="2400"/>
              </a:spcBef>
            </a:pPr>
            <a:r>
              <a:rPr lang="en-US" dirty="0"/>
              <a:t>that			     A catalog of other similar </a:t>
            </a:r>
          </a:p>
          <a:p>
            <a:pPr>
              <a:spcBef>
                <a:spcPts val="2400"/>
              </a:spcBef>
            </a:pPr>
            <a:r>
              <a:rPr lang="en-US" dirty="0"/>
              <a:t>formulas will be given shortly. Using this fact in the expression above, we have the following result.	</a:t>
            </a:r>
          </a:p>
        </p:txBody>
      </p:sp>
      <p:graphicFrame>
        <p:nvGraphicFramePr>
          <p:cNvPr id="17410" name="Object 2"/>
          <p:cNvGraphicFramePr>
            <a:graphicFrameLocks noChangeAspect="1"/>
          </p:cNvGraphicFramePr>
          <p:nvPr/>
        </p:nvGraphicFramePr>
        <p:xfrm>
          <a:off x="2514600" y="1066800"/>
          <a:ext cx="558800" cy="952500"/>
        </p:xfrm>
        <a:graphic>
          <a:graphicData uri="http://schemas.openxmlformats.org/presentationml/2006/ole">
            <mc:AlternateContent xmlns:mc="http://schemas.openxmlformats.org/markup-compatibility/2006">
              <mc:Choice xmlns:v="urn:schemas-microsoft-com:vml" Requires="v">
                <p:oleObj name="Equation" r:id="rId2" imgW="558720" imgH="952200" progId="Equation.DSMT4">
                  <p:embed/>
                </p:oleObj>
              </mc:Choice>
              <mc:Fallback>
                <p:oleObj name="Equation" r:id="rId2" imgW="55872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558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735932130"/>
              </p:ext>
            </p:extLst>
          </p:nvPr>
        </p:nvGraphicFramePr>
        <p:xfrm>
          <a:off x="1270000" y="1828800"/>
          <a:ext cx="2374900" cy="952500"/>
        </p:xfrm>
        <a:graphic>
          <a:graphicData uri="http://schemas.openxmlformats.org/presentationml/2006/ole">
            <mc:AlternateContent xmlns:mc="http://schemas.openxmlformats.org/markup-compatibility/2006">
              <mc:Choice xmlns:v="urn:schemas-microsoft-com:vml" Requires="v">
                <p:oleObj name="Equation" r:id="rId4" imgW="2374560" imgH="952200" progId="Equation.DSMT4">
                  <p:embed/>
                </p:oleObj>
              </mc:Choice>
              <mc:Fallback>
                <p:oleObj name="Equation" r:id="rId4" imgW="2374560" imgH="952200" progId="Equation.DSMT4">
                  <p:embed/>
                  <p:pic>
                    <p:nvPicPr>
                      <p:cNvPr id="0" name="Picture 3"/>
                      <p:cNvPicPr>
                        <a:picLocks noChangeAspect="1" noChangeArrowheads="1"/>
                      </p:cNvPicPr>
                      <p:nvPr/>
                    </p:nvPicPr>
                    <p:blipFill>
                      <a:blip r:embed="rId5"/>
                      <a:srcRect/>
                      <a:stretch>
                        <a:fillRect/>
                      </a:stretch>
                    </p:blipFill>
                    <p:spPr bwMode="auto">
                      <a:xfrm>
                        <a:off x="1270000" y="1828800"/>
                        <a:ext cx="2374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3069426563"/>
              </p:ext>
            </p:extLst>
          </p:nvPr>
        </p:nvGraphicFramePr>
        <p:xfrm>
          <a:off x="461394" y="4003265"/>
          <a:ext cx="2514600" cy="952500"/>
        </p:xfrm>
        <a:graphic>
          <a:graphicData uri="http://schemas.openxmlformats.org/presentationml/2006/ole">
            <mc:AlternateContent xmlns:mc="http://schemas.openxmlformats.org/markup-compatibility/2006">
              <mc:Choice xmlns:v="urn:schemas-microsoft-com:vml" Requires="v">
                <p:oleObj name="Equation" r:id="rId6" imgW="2514600" imgH="952200" progId="Equation.DSMT4">
                  <p:embed/>
                </p:oleObj>
              </mc:Choice>
              <mc:Fallback>
                <p:oleObj name="Equation" r:id="rId6" imgW="251460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394" y="4003265"/>
                        <a:ext cx="2514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2675229244"/>
              </p:ext>
            </p:extLst>
          </p:nvPr>
        </p:nvGraphicFramePr>
        <p:xfrm>
          <a:off x="3120304" y="3970993"/>
          <a:ext cx="3060700" cy="1028700"/>
        </p:xfrm>
        <a:graphic>
          <a:graphicData uri="http://schemas.openxmlformats.org/presentationml/2006/ole">
            <mc:AlternateContent xmlns:mc="http://schemas.openxmlformats.org/markup-compatibility/2006">
              <mc:Choice xmlns:v="urn:schemas-microsoft-com:vml" Requires="v">
                <p:oleObj name="Equation" r:id="rId8" imgW="3060360" imgH="1028520" progId="Equation.DSMT4">
                  <p:embed/>
                </p:oleObj>
              </mc:Choice>
              <mc:Fallback>
                <p:oleObj name="Equation" r:id="rId8" imgW="3060360" imgH="10285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304" y="3970993"/>
                        <a:ext cx="3060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93959292"/>
              </p:ext>
            </p:extLst>
          </p:nvPr>
        </p:nvGraphicFramePr>
        <p:xfrm>
          <a:off x="6346830" y="3992507"/>
          <a:ext cx="2374900" cy="939800"/>
        </p:xfrm>
        <a:graphic>
          <a:graphicData uri="http://schemas.openxmlformats.org/presentationml/2006/ole">
            <mc:AlternateContent xmlns:mc="http://schemas.openxmlformats.org/markup-compatibility/2006">
              <mc:Choice xmlns:v="urn:schemas-microsoft-com:vml" Requires="v">
                <p:oleObj name="Equation" r:id="rId10" imgW="2374560" imgH="939600" progId="Equation.DSMT4">
                  <p:embed/>
                </p:oleObj>
              </mc:Choice>
              <mc:Fallback>
                <p:oleObj name="Equation" r:id="rId10" imgW="2374560" imgH="939600" progId="Equation.DSMT4">
                  <p:embed/>
                  <p:pic>
                    <p:nvPicPr>
                      <p:cNvPr id="0" name="Picture 6"/>
                      <p:cNvPicPr>
                        <a:picLocks noChangeAspect="1" noChangeArrowheads="1"/>
                      </p:cNvPicPr>
                      <p:nvPr/>
                    </p:nvPicPr>
                    <p:blipFill>
                      <a:blip r:embed="rId11"/>
                      <a:srcRect/>
                      <a:stretch>
                        <a:fillRect/>
                      </a:stretch>
                    </p:blipFill>
                    <p:spPr bwMode="auto">
                      <a:xfrm>
                        <a:off x="6346830" y="3992507"/>
                        <a:ext cx="237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Distance Traveled by a Falling Stone (cont.)</a:t>
            </a:r>
          </a:p>
        </p:txBody>
      </p:sp>
      <p:sp>
        <p:nvSpPr>
          <p:cNvPr id="3" name="Content Placeholder 2"/>
          <p:cNvSpPr>
            <a:spLocks noGrp="1"/>
          </p:cNvSpPr>
          <p:nvPr>
            <p:ph idx="1"/>
          </p:nvPr>
        </p:nvSpPr>
        <p:spPr/>
        <p:txBody>
          <a:bodyPr>
            <a:normAutofit/>
          </a:bodyPr>
          <a:lstStyle/>
          <a:p>
            <a:r>
              <a:rPr lang="en-US" dirty="0"/>
              <a:t>In other words, we now have a simple expression giving us the overestimate resulting from approximating with </a:t>
            </a:r>
            <a:r>
              <a:rPr lang="en-US" i="1" dirty="0"/>
              <a:t>n</a:t>
            </a:r>
            <a:r>
              <a:rPr lang="en-US" dirty="0"/>
              <a:t> rectangles—there is no need to calculate this number repeatedly for different values of </a:t>
            </a:r>
            <a:r>
              <a:rPr lang="en-US" i="1" dirty="0"/>
              <a:t>n</a:t>
            </a:r>
            <a:r>
              <a:rPr lang="en-US" dirty="0"/>
              <a:t>. More importantly, we can study this expression to see what happens as </a:t>
            </a:r>
            <a:r>
              <a:rPr lang="en-US" i="1" dirty="0"/>
              <a:t>n</a:t>
            </a:r>
            <a:r>
              <a:rPr lang="en-US" dirty="0"/>
              <a:t> </a:t>
            </a:r>
            <a:r>
              <a:rPr lang="en-US" dirty="0">
                <a:sym typeface="Symbol"/>
              </a:rPr>
              <a:t></a:t>
            </a:r>
            <a:r>
              <a:rPr lang="en-US" dirty="0"/>
              <a:t> </a:t>
            </a:r>
            <a:r>
              <a:rPr lang="en-US" dirty="0">
                <a:latin typeface="Euclid Symbol" pitchFamily="18" charset="2"/>
                <a:sym typeface="Symbol"/>
              </a:rPr>
              <a:t></a:t>
            </a:r>
            <a:r>
              <a:rPr lang="en-US" dirty="0"/>
              <a:t>. Since                              as </a:t>
            </a:r>
            <a:r>
              <a:rPr lang="en-US" i="1" dirty="0"/>
              <a:t>n</a:t>
            </a:r>
            <a:r>
              <a:rPr lang="en-US" dirty="0"/>
              <a:t> </a:t>
            </a:r>
            <a:r>
              <a:rPr lang="en-US" dirty="0">
                <a:sym typeface="Symbol"/>
              </a:rPr>
              <a:t> </a:t>
            </a:r>
            <a:r>
              <a:rPr lang="en-US" dirty="0">
                <a:latin typeface="Euclid Symbol" pitchFamily="18" charset="2"/>
                <a:sym typeface="Symbol"/>
              </a:rPr>
              <a:t></a:t>
            </a:r>
            <a:r>
              <a:rPr lang="en-US" dirty="0"/>
              <a:t>, we see that </a:t>
            </a:r>
            <a:r>
              <a:rPr lang="en-US" i="1" dirty="0"/>
              <a:t>O</a:t>
            </a:r>
            <a:r>
              <a:rPr lang="en-US" i="1" baseline="-25000" dirty="0"/>
              <a:t>n</a:t>
            </a:r>
            <a:r>
              <a:rPr lang="en-US" dirty="0"/>
              <a:t> </a:t>
            </a:r>
            <a:r>
              <a:rPr lang="en-US" dirty="0">
                <a:sym typeface="Symbol"/>
              </a:rPr>
              <a:t></a:t>
            </a:r>
            <a:r>
              <a:rPr lang="en-US" dirty="0"/>
              <a:t> 128, confirming that the distance the stone falls between the first and third seconds is </a:t>
            </a:r>
            <a:r>
              <a:rPr lang="en-US" dirty="0">
                <a:solidFill>
                  <a:srgbClr val="FF0000"/>
                </a:solidFill>
              </a:rPr>
              <a:t>128 feet</a:t>
            </a:r>
            <a:r>
              <a:rPr lang="en-US" dirty="0"/>
              <a:t>.</a:t>
            </a:r>
          </a:p>
        </p:txBody>
      </p:sp>
      <p:graphicFrame>
        <p:nvGraphicFramePr>
          <p:cNvPr id="18434" name="Object 2"/>
          <p:cNvGraphicFramePr>
            <a:graphicFrameLocks noChangeAspect="1"/>
          </p:cNvGraphicFramePr>
          <p:nvPr>
            <p:extLst>
              <p:ext uri="{D42A27DB-BD31-4B8C-83A1-F6EECF244321}">
                <p14:modId xmlns:p14="http://schemas.microsoft.com/office/powerpoint/2010/main" val="4200467398"/>
              </p:ext>
            </p:extLst>
          </p:nvPr>
        </p:nvGraphicFramePr>
        <p:xfrm>
          <a:off x="2473362" y="3418243"/>
          <a:ext cx="2209800" cy="520700"/>
        </p:xfrm>
        <a:graphic>
          <a:graphicData uri="http://schemas.openxmlformats.org/presentationml/2006/ole">
            <mc:AlternateContent xmlns:mc="http://schemas.openxmlformats.org/markup-compatibility/2006">
              <mc:Choice xmlns:v="urn:schemas-microsoft-com:vml" Requires="v">
                <p:oleObj name="Equation" r:id="rId2" imgW="2209680" imgH="520560" progId="Equation.DSMT4">
                  <p:embed/>
                </p:oleObj>
              </mc:Choice>
              <mc:Fallback>
                <p:oleObj name="Equation" r:id="rId2" imgW="220968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62" y="3418243"/>
                        <a:ext cx="2209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Riemann Sums and Summation Formulas</a:t>
            </a:r>
          </a:p>
        </p:txBody>
      </p:sp>
      <p:sp>
        <p:nvSpPr>
          <p:cNvPr id="3" name="Content Placeholder 2"/>
          <p:cNvSpPr>
            <a:spLocks noGrp="1"/>
          </p:cNvSpPr>
          <p:nvPr>
            <p:ph idx="1"/>
          </p:nvPr>
        </p:nvSpPr>
        <p:spPr/>
        <p:txBody>
          <a:bodyPr>
            <a:normAutofit lnSpcReduction="10000"/>
          </a:bodyPr>
          <a:lstStyle/>
          <a:p>
            <a:r>
              <a:rPr lang="en-US" dirty="0"/>
              <a:t>We have now seen sums of the form		       arise </a:t>
            </a:r>
          </a:p>
          <a:p>
            <a:pPr>
              <a:spcBef>
                <a:spcPts val="1800"/>
              </a:spcBef>
            </a:pPr>
            <a:r>
              <a:rPr lang="en-US" dirty="0"/>
              <a:t>several times, and we will study them further as we develop the notion of the </a:t>
            </a:r>
            <a:r>
              <a:rPr lang="en-US" i="1" dirty="0"/>
              <a:t>integral</a:t>
            </a:r>
            <a:r>
              <a:rPr lang="en-US" dirty="0"/>
              <a:t>. Such an expression is an example of a </a:t>
            </a:r>
            <a:r>
              <a:rPr lang="en-US" b="1" dirty="0"/>
              <a:t>Riemann sum </a:t>
            </a:r>
            <a:r>
              <a:rPr lang="en-US" dirty="0"/>
              <a:t>of the function </a:t>
            </a:r>
            <a:r>
              <a:rPr lang="en-US" i="1" dirty="0"/>
              <a:t>f</a:t>
            </a:r>
            <a:r>
              <a:rPr lang="en-US" dirty="0"/>
              <a:t> over an interval [</a:t>
            </a:r>
            <a:r>
              <a:rPr lang="en-US" i="1" dirty="0"/>
              <a:t>a</a:t>
            </a:r>
            <a:r>
              <a:rPr lang="en-US" dirty="0"/>
              <a:t>, </a:t>
            </a:r>
            <a:r>
              <a:rPr lang="en-US" i="1" dirty="0"/>
              <a:t>b</a:t>
            </a:r>
            <a:r>
              <a:rPr lang="en-US" dirty="0"/>
              <a:t>].  It is very helpful to keep in mind the geometric meaning of the individual pieces of a Riemann sum. Specifically, remember that each      represents a sample point in the </a:t>
            </a:r>
            <a:r>
              <a:rPr lang="en-US" i="1" dirty="0" err="1"/>
              <a:t>i</a:t>
            </a:r>
            <a:r>
              <a:rPr lang="en-US" baseline="30000" dirty="0" err="1"/>
              <a:t>th</a:t>
            </a:r>
            <a:r>
              <a:rPr lang="en-US" dirty="0"/>
              <a:t> subinterval, that                     		   is the width of each subinterval, and that            	is nothing more than the value of </a:t>
            </a:r>
            <a:r>
              <a:rPr lang="en-US" i="1" dirty="0"/>
              <a:t>f</a:t>
            </a:r>
            <a:r>
              <a:rPr lang="en-US" dirty="0"/>
              <a:t> at the </a:t>
            </a:r>
            <a:r>
              <a:rPr lang="en-US" i="1" dirty="0"/>
              <a:t>i</a:t>
            </a:r>
            <a:r>
              <a:rPr lang="en-US" baseline="30000" dirty="0"/>
              <a:t>th</a:t>
            </a:r>
            <a:r>
              <a:rPr lang="en-US" dirty="0"/>
              <a:t> sample point.</a:t>
            </a:r>
          </a:p>
        </p:txBody>
      </p:sp>
      <p:graphicFrame>
        <p:nvGraphicFramePr>
          <p:cNvPr id="40962" name="Object 2"/>
          <p:cNvGraphicFramePr>
            <a:graphicFrameLocks noChangeAspect="1"/>
          </p:cNvGraphicFramePr>
          <p:nvPr>
            <p:extLst>
              <p:ext uri="{D42A27DB-BD31-4B8C-83A1-F6EECF244321}">
                <p14:modId xmlns:p14="http://schemas.microsoft.com/office/powerpoint/2010/main" val="1153030286"/>
              </p:ext>
            </p:extLst>
          </p:nvPr>
        </p:nvGraphicFramePr>
        <p:xfrm>
          <a:off x="5812716" y="1052544"/>
          <a:ext cx="1676400" cy="914400"/>
        </p:xfrm>
        <a:graphic>
          <a:graphicData uri="http://schemas.openxmlformats.org/presentationml/2006/ole">
            <mc:AlternateContent xmlns:mc="http://schemas.openxmlformats.org/markup-compatibility/2006">
              <mc:Choice xmlns:v="urn:schemas-microsoft-com:vml" Requires="v">
                <p:oleObj name="Equation" r:id="rId2" imgW="1676160" imgH="914400" progId="Equation.DSMT4">
                  <p:embed/>
                </p:oleObj>
              </mc:Choice>
              <mc:Fallback>
                <p:oleObj name="Equation" r:id="rId2" imgW="1676160" imgH="914400" progId="Equation.DSMT4">
                  <p:embed/>
                  <p:pic>
                    <p:nvPicPr>
                      <p:cNvPr id="0" name="Picture 2"/>
                      <p:cNvPicPr>
                        <a:picLocks noChangeAspect="1" noChangeArrowheads="1"/>
                      </p:cNvPicPr>
                      <p:nvPr/>
                    </p:nvPicPr>
                    <p:blipFill>
                      <a:blip r:embed="rId3"/>
                      <a:srcRect/>
                      <a:stretch>
                        <a:fillRect/>
                      </a:stretch>
                    </p:blipFill>
                    <p:spPr bwMode="auto">
                      <a:xfrm>
                        <a:off x="5812716" y="1052544"/>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extLst>
              <p:ext uri="{D42A27DB-BD31-4B8C-83A1-F6EECF244321}">
                <p14:modId xmlns:p14="http://schemas.microsoft.com/office/powerpoint/2010/main" val="1415854040"/>
              </p:ext>
            </p:extLst>
          </p:nvPr>
        </p:nvGraphicFramePr>
        <p:xfrm>
          <a:off x="7489116" y="3810000"/>
          <a:ext cx="317500" cy="469900"/>
        </p:xfrm>
        <a:graphic>
          <a:graphicData uri="http://schemas.openxmlformats.org/presentationml/2006/ole">
            <mc:AlternateContent xmlns:mc="http://schemas.openxmlformats.org/markup-compatibility/2006">
              <mc:Choice xmlns:v="urn:schemas-microsoft-com:vml" Requires="v">
                <p:oleObj name="Equation" r:id="rId4" imgW="317160" imgH="469800" progId="Equation.DSMT4">
                  <p:embed/>
                </p:oleObj>
              </mc:Choice>
              <mc:Fallback>
                <p:oleObj name="Equation" r:id="rId4" imgW="3171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116" y="381000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1650160576"/>
              </p:ext>
            </p:extLst>
          </p:nvPr>
        </p:nvGraphicFramePr>
        <p:xfrm>
          <a:off x="517264" y="4576407"/>
          <a:ext cx="2032000" cy="482600"/>
        </p:xfrm>
        <a:graphic>
          <a:graphicData uri="http://schemas.openxmlformats.org/presentationml/2006/ole">
            <mc:AlternateContent xmlns:mc="http://schemas.openxmlformats.org/markup-compatibility/2006">
              <mc:Choice xmlns:v="urn:schemas-microsoft-com:vml" Requires="v">
                <p:oleObj name="Equation" r:id="rId6" imgW="2031840" imgH="482400" progId="Equation.DSMT4">
                  <p:embed/>
                </p:oleObj>
              </mc:Choice>
              <mc:Fallback>
                <p:oleObj name="Equation" r:id="rId6" imgW="2031840" imgH="482400" progId="Equation.DSMT4">
                  <p:embed/>
                  <p:pic>
                    <p:nvPicPr>
                      <p:cNvPr id="0" name="Picture 4"/>
                      <p:cNvPicPr>
                        <a:picLocks noChangeAspect="1" noChangeArrowheads="1"/>
                      </p:cNvPicPr>
                      <p:nvPr/>
                    </p:nvPicPr>
                    <p:blipFill>
                      <a:blip r:embed="rId7"/>
                      <a:srcRect/>
                      <a:stretch>
                        <a:fillRect/>
                      </a:stretch>
                    </p:blipFill>
                    <p:spPr bwMode="auto">
                      <a:xfrm>
                        <a:off x="517264" y="4576407"/>
                        <a:ext cx="203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3710142943"/>
              </p:ext>
            </p:extLst>
          </p:nvPr>
        </p:nvGraphicFramePr>
        <p:xfrm>
          <a:off x="528021" y="4901901"/>
          <a:ext cx="812800" cy="571500"/>
        </p:xfrm>
        <a:graphic>
          <a:graphicData uri="http://schemas.openxmlformats.org/presentationml/2006/ole">
            <mc:AlternateContent xmlns:mc="http://schemas.openxmlformats.org/markup-compatibility/2006">
              <mc:Choice xmlns:v="urn:schemas-microsoft-com:vml" Requires="v">
                <p:oleObj name="Equation" r:id="rId8" imgW="812520" imgH="571320" progId="Equation.DSMT4">
                  <p:embed/>
                </p:oleObj>
              </mc:Choice>
              <mc:Fallback>
                <p:oleObj name="Equation" r:id="rId8" imgW="81252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21" y="4901901"/>
                        <a:ext cx="81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Summation Facts and Formulas</a:t>
            </a:r>
          </a:p>
        </p:txBody>
      </p:sp>
      <p:sp>
        <p:nvSpPr>
          <p:cNvPr id="3" name="Content Placeholder 2"/>
          <p:cNvSpPr>
            <a:spLocks noGrp="1"/>
          </p:cNvSpPr>
          <p:nvPr>
            <p:ph idx="1"/>
          </p:nvPr>
        </p:nvSpPr>
        <p:spPr>
          <a:xfrm>
            <a:off x="478715" y="1183340"/>
            <a:ext cx="8229600" cy="4659737"/>
          </a:xfrm>
          <a:solidFill>
            <a:srgbClr val="FFFFCC"/>
          </a:solidFill>
          <a:ln w="28575">
            <a:solidFill>
              <a:srgbClr val="000000"/>
            </a:solidFill>
          </a:ln>
        </p:spPr>
        <p:txBody>
          <a:bodyPr>
            <a:spAutoFit/>
          </a:bodyP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40863316"/>
              </p:ext>
            </p:extLst>
          </p:nvPr>
        </p:nvGraphicFramePr>
        <p:xfrm>
          <a:off x="638286" y="1506070"/>
          <a:ext cx="3718560" cy="4114800"/>
        </p:xfrm>
        <a:graphic>
          <a:graphicData uri="http://schemas.openxmlformats.org/drawingml/2006/table">
            <a:tbl>
              <a:tblPr>
                <a:tableStyleId>{5C22544A-7EE6-4342-B048-85BDC9FD1C3A}</a:tableStyleId>
              </a:tblPr>
              <a:tblGrid>
                <a:gridCol w="3718560">
                  <a:extLst>
                    <a:ext uri="{9D8B030D-6E8A-4147-A177-3AD203B41FA5}">
                      <a16:colId xmlns:a16="http://schemas.microsoft.com/office/drawing/2014/main" val="20000"/>
                    </a:ext>
                  </a:extLst>
                </a:gridCol>
              </a:tblGrid>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t>Constant Rule for Finite Sums</a:t>
                      </a:r>
                      <a:endParaRPr lang="en-US" sz="2400" b="1" dirty="0"/>
                    </a:p>
                  </a:txBody>
                  <a:tcPr>
                    <a:noFill/>
                  </a:tcPr>
                </a:tc>
                <a:extLst>
                  <a:ext uri="{0D108BD9-81ED-4DB2-BD59-A6C34878D82A}">
                    <a16:rowId xmlns:a16="http://schemas.microsoft.com/office/drawing/2014/main" val="10000"/>
                  </a:ext>
                </a:extLst>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t>Constant Multiple Rule for Finite Sums</a:t>
                      </a:r>
                      <a:endParaRPr lang="en-US" sz="2400" b="1" dirty="0"/>
                    </a:p>
                  </a:txBody>
                  <a:tcPr>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dk1"/>
                          </a:solidFill>
                          <a:latin typeface="+mn-lt"/>
                          <a:ea typeface="+mn-ea"/>
                          <a:cs typeface="+mn-cs"/>
                        </a:rPr>
                        <a:t>Sum/Difference Rule for Finite Sums</a:t>
                      </a:r>
                      <a:endParaRPr lang="en-US" sz="2400" b="1" dirty="0"/>
                    </a:p>
                  </a:txBody>
                  <a:tcPr>
                    <a:no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baseline="0" dirty="0">
                          <a:solidFill>
                            <a:schemeClr val="dk1"/>
                          </a:solidFill>
                          <a:latin typeface="+mn-lt"/>
                          <a:ea typeface="+mn-ea"/>
                          <a:cs typeface="+mn-cs"/>
                        </a:rPr>
                        <a:t>Sum of the First </a:t>
                      </a:r>
                      <a:r>
                        <a:rPr lang="en-US" sz="2400" b="1" i="1" kern="1200" baseline="0" dirty="0">
                          <a:solidFill>
                            <a:schemeClr val="dk1"/>
                          </a:solidFill>
                          <a:latin typeface="+mn-lt"/>
                          <a:ea typeface="+mn-ea"/>
                          <a:cs typeface="+mn-cs"/>
                        </a:rPr>
                        <a:t>n</a:t>
                      </a:r>
                      <a:r>
                        <a:rPr lang="en-US" sz="2400" b="1" i="0" kern="1200" baseline="0" dirty="0">
                          <a:solidFill>
                            <a:schemeClr val="dk1"/>
                          </a:solidFill>
                          <a:latin typeface="+mn-lt"/>
                          <a:ea typeface="+mn-ea"/>
                          <a:cs typeface="+mn-cs"/>
                        </a:rPr>
                        <a:t> Positive Integers</a:t>
                      </a:r>
                    </a:p>
                  </a:txBody>
                  <a:tcPr>
                    <a:noFill/>
                  </a:tcPr>
                </a:tc>
                <a:extLst>
                  <a:ext uri="{0D108BD9-81ED-4DB2-BD59-A6C34878D82A}">
                    <a16:rowId xmlns:a16="http://schemas.microsoft.com/office/drawing/2014/main" val="28332200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kern="1200" baseline="0" dirty="0">
                        <a:solidFill>
                          <a:schemeClr val="dk1"/>
                        </a:solidFill>
                        <a:latin typeface="+mn-lt"/>
                        <a:ea typeface="+mn-ea"/>
                        <a:cs typeface="+mn-cs"/>
                      </a:endParaRPr>
                    </a:p>
                  </a:txBody>
                  <a:tcPr>
                    <a:noFill/>
                  </a:tcPr>
                </a:tc>
                <a:extLst>
                  <a:ext uri="{0D108BD9-81ED-4DB2-BD59-A6C34878D82A}">
                    <a16:rowId xmlns:a16="http://schemas.microsoft.com/office/drawing/2014/main" val="2895110270"/>
                  </a:ext>
                </a:extLst>
              </a:tr>
            </a:tbl>
          </a:graphicData>
        </a:graphic>
      </p:graphicFrame>
      <p:graphicFrame>
        <p:nvGraphicFramePr>
          <p:cNvPr id="19458" name="Object 2"/>
          <p:cNvGraphicFramePr>
            <a:graphicFrameLocks noChangeAspect="1"/>
          </p:cNvGraphicFramePr>
          <p:nvPr>
            <p:extLst>
              <p:ext uri="{D42A27DB-BD31-4B8C-83A1-F6EECF244321}">
                <p14:modId xmlns:p14="http://schemas.microsoft.com/office/powerpoint/2010/main" val="2935248369"/>
              </p:ext>
            </p:extLst>
          </p:nvPr>
        </p:nvGraphicFramePr>
        <p:xfrm>
          <a:off x="4379260" y="1549101"/>
          <a:ext cx="3530600" cy="825500"/>
        </p:xfrm>
        <a:graphic>
          <a:graphicData uri="http://schemas.openxmlformats.org/presentationml/2006/ole">
            <mc:AlternateContent xmlns:mc="http://schemas.openxmlformats.org/markup-compatibility/2006">
              <mc:Choice xmlns:v="urn:schemas-microsoft-com:vml" Requires="v">
                <p:oleObj name="Equation" r:id="rId2" imgW="3530520" imgH="825480" progId="Equation.DSMT4">
                  <p:embed/>
                </p:oleObj>
              </mc:Choice>
              <mc:Fallback>
                <p:oleObj name="Equation" r:id="rId2" imgW="3530520" imgH="8254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260" y="1549101"/>
                        <a:ext cx="353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874622163"/>
              </p:ext>
            </p:extLst>
          </p:nvPr>
        </p:nvGraphicFramePr>
        <p:xfrm>
          <a:off x="4379260" y="2572870"/>
          <a:ext cx="4191000" cy="825500"/>
        </p:xfrm>
        <a:graphic>
          <a:graphicData uri="http://schemas.openxmlformats.org/presentationml/2006/ole">
            <mc:AlternateContent xmlns:mc="http://schemas.openxmlformats.org/markup-compatibility/2006">
              <mc:Choice xmlns:v="urn:schemas-microsoft-com:vml" Requires="v">
                <p:oleObj name="Equation" r:id="rId4" imgW="4190760" imgH="825480" progId="Equation.DSMT4">
                  <p:embed/>
                </p:oleObj>
              </mc:Choice>
              <mc:Fallback>
                <p:oleObj name="Equation" r:id="rId4" imgW="4190760" imgH="825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260" y="2572870"/>
                        <a:ext cx="4191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1534551068"/>
              </p:ext>
            </p:extLst>
          </p:nvPr>
        </p:nvGraphicFramePr>
        <p:xfrm>
          <a:off x="4379260" y="3574228"/>
          <a:ext cx="3073400" cy="825500"/>
        </p:xfrm>
        <a:graphic>
          <a:graphicData uri="http://schemas.openxmlformats.org/presentationml/2006/ole">
            <mc:AlternateContent xmlns:mc="http://schemas.openxmlformats.org/markup-compatibility/2006">
              <mc:Choice xmlns:v="urn:schemas-microsoft-com:vml" Requires="v">
                <p:oleObj name="Equation" r:id="rId6" imgW="3073320" imgH="825480" progId="Equation.DSMT4">
                  <p:embed/>
                </p:oleObj>
              </mc:Choice>
              <mc:Fallback>
                <p:oleObj name="Equation" r:id="rId6" imgW="3073320" imgH="8254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9260" y="3574228"/>
                        <a:ext cx="307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79ADE995-DB8A-74D9-916D-943A92BBEB83}"/>
              </a:ext>
            </a:extLst>
          </p:cNvPr>
          <p:cNvGraphicFramePr>
            <a:graphicFrameLocks noChangeAspect="1"/>
          </p:cNvGraphicFramePr>
          <p:nvPr>
            <p:extLst>
              <p:ext uri="{D42A27DB-BD31-4B8C-83A1-F6EECF244321}">
                <p14:modId xmlns:p14="http://schemas.microsoft.com/office/powerpoint/2010/main" val="2812528967"/>
              </p:ext>
            </p:extLst>
          </p:nvPr>
        </p:nvGraphicFramePr>
        <p:xfrm>
          <a:off x="4379260" y="4526016"/>
          <a:ext cx="1765300" cy="838200"/>
        </p:xfrm>
        <a:graphic>
          <a:graphicData uri="http://schemas.openxmlformats.org/presentationml/2006/ole">
            <mc:AlternateContent xmlns:mc="http://schemas.openxmlformats.org/markup-compatibility/2006">
              <mc:Choice xmlns:v="urn:schemas-microsoft-com:vml" Requires="v">
                <p:oleObj name="Equation" r:id="rId8" imgW="1765080" imgH="838080" progId="Equation.DSMT4">
                  <p:embed/>
                </p:oleObj>
              </mc:Choice>
              <mc:Fallback>
                <p:oleObj name="Equation" r:id="rId8" imgW="1765080" imgH="838080" progId="Equation.DSMT4">
                  <p:embed/>
                  <p:pic>
                    <p:nvPicPr>
                      <p:cNvPr id="2150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9260" y="4526016"/>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Summation Facts and Formulas (cont.)</a:t>
            </a:r>
          </a:p>
        </p:txBody>
      </p:sp>
      <p:sp>
        <p:nvSpPr>
          <p:cNvPr id="3" name="Content Placeholder 2"/>
          <p:cNvSpPr>
            <a:spLocks noGrp="1"/>
          </p:cNvSpPr>
          <p:nvPr>
            <p:ph idx="1"/>
          </p:nvPr>
        </p:nvSpPr>
        <p:spPr>
          <a:xfrm>
            <a:off x="478715" y="1183340"/>
            <a:ext cx="8229600" cy="4659737"/>
          </a:xfrm>
          <a:solidFill>
            <a:srgbClr val="FFFFCC"/>
          </a:solidFill>
          <a:ln w="28575">
            <a:solidFill>
              <a:srgbClr val="000000"/>
            </a:solidFill>
          </a:ln>
        </p:spPr>
        <p:txBody>
          <a:bodyPr>
            <a:spAutoFit/>
          </a:bodyP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9749269"/>
              </p:ext>
            </p:extLst>
          </p:nvPr>
        </p:nvGraphicFramePr>
        <p:xfrm>
          <a:off x="638286" y="1506070"/>
          <a:ext cx="3718560" cy="2011680"/>
        </p:xfrm>
        <a:graphic>
          <a:graphicData uri="http://schemas.openxmlformats.org/drawingml/2006/table">
            <a:tbl>
              <a:tblPr>
                <a:tableStyleId>{5C22544A-7EE6-4342-B048-85BDC9FD1C3A}</a:tableStyleId>
              </a:tblPr>
              <a:tblGrid>
                <a:gridCol w="3718560">
                  <a:extLst>
                    <a:ext uri="{9D8B030D-6E8A-4147-A177-3AD203B41FA5}">
                      <a16:colId xmlns:a16="http://schemas.microsoft.com/office/drawing/2014/main" val="20000"/>
                    </a:ext>
                  </a:extLst>
                </a:gridCol>
              </a:tblGrid>
              <a:tr h="1005840">
                <a:tc>
                  <a:txBody>
                    <a:bodyPr/>
                    <a:lstStyle/>
                    <a:p>
                      <a:r>
                        <a:rPr lang="en-US" sz="2400" b="1" i="0" kern="1200" baseline="0" dirty="0">
                          <a:solidFill>
                            <a:schemeClr val="dk1"/>
                          </a:solidFill>
                          <a:latin typeface="+mn-lt"/>
                          <a:ea typeface="+mn-ea"/>
                          <a:cs typeface="+mn-cs"/>
                        </a:rPr>
                        <a:t>Sum of the First </a:t>
                      </a:r>
                      <a:r>
                        <a:rPr lang="en-US" sz="2400" b="1" i="1" kern="1200" baseline="0" dirty="0">
                          <a:solidFill>
                            <a:schemeClr val="dk1"/>
                          </a:solidFill>
                          <a:latin typeface="+mn-lt"/>
                          <a:ea typeface="+mn-ea"/>
                          <a:cs typeface="+mn-cs"/>
                        </a:rPr>
                        <a:t>n</a:t>
                      </a:r>
                      <a:r>
                        <a:rPr lang="en-US" sz="2400" b="1" i="0" kern="1200" baseline="0" dirty="0">
                          <a:solidFill>
                            <a:schemeClr val="dk1"/>
                          </a:solidFill>
                          <a:latin typeface="+mn-lt"/>
                          <a:ea typeface="+mn-ea"/>
                          <a:cs typeface="+mn-cs"/>
                        </a:rPr>
                        <a:t> Squares</a:t>
                      </a:r>
                    </a:p>
                  </a:txBody>
                  <a:tcPr>
                    <a:noFill/>
                  </a:tcPr>
                </a:tc>
                <a:extLst>
                  <a:ext uri="{0D108BD9-81ED-4DB2-BD59-A6C34878D82A}">
                    <a16:rowId xmlns:a16="http://schemas.microsoft.com/office/drawing/2014/main" val="10000"/>
                  </a:ext>
                </a:extLst>
              </a:tr>
              <a:tr h="1005840">
                <a:tc>
                  <a:txBody>
                    <a:bodyPr/>
                    <a:lstStyle/>
                    <a:p>
                      <a:r>
                        <a:rPr lang="en-US" sz="2400" b="1" i="0" kern="1200" baseline="0" dirty="0">
                          <a:solidFill>
                            <a:schemeClr val="dk1"/>
                          </a:solidFill>
                          <a:latin typeface="+mn-lt"/>
                          <a:ea typeface="+mn-ea"/>
                          <a:cs typeface="+mn-cs"/>
                        </a:rPr>
                        <a:t>Sum of the First</a:t>
                      </a:r>
                      <a:r>
                        <a:rPr lang="en-US" sz="2400" b="1" i="1" kern="1200" baseline="0" dirty="0">
                          <a:solidFill>
                            <a:schemeClr val="dk1"/>
                          </a:solidFill>
                          <a:latin typeface="+mn-lt"/>
                          <a:ea typeface="+mn-ea"/>
                          <a:cs typeface="+mn-cs"/>
                        </a:rPr>
                        <a:t> n</a:t>
                      </a:r>
                      <a:r>
                        <a:rPr lang="en-US" sz="2400" b="1" i="0" kern="1200" baseline="0" dirty="0">
                          <a:solidFill>
                            <a:schemeClr val="dk1"/>
                          </a:solidFill>
                          <a:latin typeface="+mn-lt"/>
                          <a:ea typeface="+mn-ea"/>
                          <a:cs typeface="+mn-cs"/>
                        </a:rPr>
                        <a:t> Cubes</a:t>
                      </a:r>
                    </a:p>
                  </a:txBody>
                  <a:tcPr>
                    <a:noFill/>
                  </a:tcPr>
                </a:tc>
                <a:extLst>
                  <a:ext uri="{0D108BD9-81ED-4DB2-BD59-A6C34878D82A}">
                    <a16:rowId xmlns:a16="http://schemas.microsoft.com/office/drawing/2014/main" val="10001"/>
                  </a:ext>
                </a:extLst>
              </a:tr>
            </a:tbl>
          </a:graphicData>
        </a:graphic>
      </p:graphicFrame>
      <p:graphicFrame>
        <p:nvGraphicFramePr>
          <p:cNvPr id="6" name="Object 6">
            <a:extLst>
              <a:ext uri="{FF2B5EF4-FFF2-40B4-BE49-F238E27FC236}">
                <a16:creationId xmlns:a16="http://schemas.microsoft.com/office/drawing/2014/main" id="{BD6571F9-5232-EC37-05C5-FBC0624867DC}"/>
              </a:ext>
            </a:extLst>
          </p:cNvPr>
          <p:cNvGraphicFramePr>
            <a:graphicFrameLocks noChangeAspect="1"/>
          </p:cNvGraphicFramePr>
          <p:nvPr>
            <p:extLst>
              <p:ext uri="{D42A27DB-BD31-4B8C-83A1-F6EECF244321}">
                <p14:modId xmlns:p14="http://schemas.microsoft.com/office/powerpoint/2010/main" val="2348158619"/>
              </p:ext>
            </p:extLst>
          </p:nvPr>
        </p:nvGraphicFramePr>
        <p:xfrm>
          <a:off x="5065955" y="1426733"/>
          <a:ext cx="2819400" cy="838200"/>
        </p:xfrm>
        <a:graphic>
          <a:graphicData uri="http://schemas.openxmlformats.org/presentationml/2006/ole">
            <mc:AlternateContent xmlns:mc="http://schemas.openxmlformats.org/markup-compatibility/2006">
              <mc:Choice xmlns:v="urn:schemas-microsoft-com:vml" Requires="v">
                <p:oleObj name="Equation" r:id="rId2" imgW="2819160" imgH="838080" progId="Equation.DSMT4">
                  <p:embed/>
                </p:oleObj>
              </mc:Choice>
              <mc:Fallback>
                <p:oleObj name="Equation" r:id="rId2" imgW="2819160" imgH="838080" progId="Equation.DSMT4">
                  <p:embed/>
                  <p:pic>
                    <p:nvPicPr>
                      <p:cNvPr id="2151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55" y="1426733"/>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21237B72-FD77-D641-0D17-61B0E6CC7B58}"/>
              </a:ext>
            </a:extLst>
          </p:cNvPr>
          <p:cNvGraphicFramePr>
            <a:graphicFrameLocks noChangeAspect="1"/>
          </p:cNvGraphicFramePr>
          <p:nvPr>
            <p:extLst>
              <p:ext uri="{D42A27DB-BD31-4B8C-83A1-F6EECF244321}">
                <p14:modId xmlns:p14="http://schemas.microsoft.com/office/powerpoint/2010/main" val="426504504"/>
              </p:ext>
            </p:extLst>
          </p:nvPr>
        </p:nvGraphicFramePr>
        <p:xfrm>
          <a:off x="5065955" y="2379233"/>
          <a:ext cx="2247900" cy="952500"/>
        </p:xfrm>
        <a:graphic>
          <a:graphicData uri="http://schemas.openxmlformats.org/presentationml/2006/ole">
            <mc:AlternateContent xmlns:mc="http://schemas.openxmlformats.org/markup-compatibility/2006">
              <mc:Choice xmlns:v="urn:schemas-microsoft-com:vml" Requires="v">
                <p:oleObj name="Equation" r:id="rId4" imgW="2247840" imgH="952200" progId="Equation.DSMT4">
                  <p:embed/>
                </p:oleObj>
              </mc:Choice>
              <mc:Fallback>
                <p:oleObj name="Equation" r:id="rId4" imgW="2247840" imgH="952200" progId="Equation.DSMT4">
                  <p:embed/>
                  <p:pic>
                    <p:nvPicPr>
                      <p:cNvPr id="2151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955" y="2379233"/>
                        <a:ext cx="2247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0488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Summation Formulas to Simplify Sums </a:t>
            </a:r>
          </a:p>
        </p:txBody>
      </p:sp>
      <p:sp>
        <p:nvSpPr>
          <p:cNvPr id="3" name="Content Placeholder 2"/>
          <p:cNvSpPr>
            <a:spLocks noGrp="1"/>
          </p:cNvSpPr>
          <p:nvPr>
            <p:ph idx="1"/>
          </p:nvPr>
        </p:nvSpPr>
        <p:spPr/>
        <p:txBody>
          <a:bodyPr/>
          <a:lstStyle/>
          <a:p>
            <a:r>
              <a:rPr lang="en-US" dirty="0"/>
              <a:t>Simplify the following sums.</a:t>
            </a:r>
          </a:p>
          <a:p>
            <a:endParaRPr lang="en-US" dirty="0"/>
          </a:p>
          <a:p>
            <a:endParaRPr lang="en-US" dirty="0"/>
          </a:p>
          <a:p>
            <a:r>
              <a:rPr lang="en-US" b="1" dirty="0"/>
              <a:t>Solution </a:t>
            </a:r>
          </a:p>
        </p:txBody>
      </p:sp>
      <p:graphicFrame>
        <p:nvGraphicFramePr>
          <p:cNvPr id="22530" name="Object 2"/>
          <p:cNvGraphicFramePr>
            <a:graphicFrameLocks noChangeAspect="1"/>
          </p:cNvGraphicFramePr>
          <p:nvPr/>
        </p:nvGraphicFramePr>
        <p:xfrm>
          <a:off x="548640" y="1828800"/>
          <a:ext cx="6896100" cy="990600"/>
        </p:xfrm>
        <a:graphic>
          <a:graphicData uri="http://schemas.openxmlformats.org/presentationml/2006/ole">
            <mc:AlternateContent xmlns:mc="http://schemas.openxmlformats.org/markup-compatibility/2006">
              <mc:Choice xmlns:v="urn:schemas-microsoft-com:vml" Requires="v">
                <p:oleObj name="Equation" r:id="rId2" imgW="6895800" imgH="990360" progId="Equation.DSMT4">
                  <p:embed/>
                </p:oleObj>
              </mc:Choice>
              <mc:Fallback>
                <p:oleObj name="Equation" r:id="rId2" imgW="689580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28800"/>
                        <a:ext cx="6896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549275" y="3511550"/>
          <a:ext cx="1879600" cy="952500"/>
        </p:xfrm>
        <a:graphic>
          <a:graphicData uri="http://schemas.openxmlformats.org/presentationml/2006/ole">
            <mc:AlternateContent xmlns:mc="http://schemas.openxmlformats.org/markup-compatibility/2006">
              <mc:Choice xmlns:v="urn:schemas-microsoft-com:vml" Requires="v">
                <p:oleObj name="Equation" r:id="rId4" imgW="1879560" imgH="952200" progId="Equation.DSMT4">
                  <p:embed/>
                </p:oleObj>
              </mc:Choice>
              <mc:Fallback>
                <p:oleObj name="Equation" r:id="rId4" imgW="187956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511550"/>
                        <a:ext cx="187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500370" y="3505200"/>
          <a:ext cx="1841500" cy="952500"/>
        </p:xfrm>
        <a:graphic>
          <a:graphicData uri="http://schemas.openxmlformats.org/presentationml/2006/ole">
            <mc:AlternateContent xmlns:mc="http://schemas.openxmlformats.org/markup-compatibility/2006">
              <mc:Choice xmlns:v="urn:schemas-microsoft-com:vml" Requires="v">
                <p:oleObj name="Equation" r:id="rId6" imgW="1841400" imgH="952200" progId="Equation.DSMT4">
                  <p:embed/>
                </p:oleObj>
              </mc:Choice>
              <mc:Fallback>
                <p:oleObj name="Equation" r:id="rId6" imgW="184140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370" y="3505200"/>
                        <a:ext cx="1841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2687330309"/>
              </p:ext>
            </p:extLst>
          </p:nvPr>
        </p:nvGraphicFramePr>
        <p:xfrm>
          <a:off x="4419600" y="3562350"/>
          <a:ext cx="2260600" cy="939800"/>
        </p:xfrm>
        <a:graphic>
          <a:graphicData uri="http://schemas.openxmlformats.org/presentationml/2006/ole">
            <mc:AlternateContent xmlns:mc="http://schemas.openxmlformats.org/markup-compatibility/2006">
              <mc:Choice xmlns:v="urn:schemas-microsoft-com:vml" Requires="v">
                <p:oleObj name="Equation" r:id="rId8" imgW="2260440" imgH="939600" progId="Equation.DSMT4">
                  <p:embed/>
                </p:oleObj>
              </mc:Choice>
              <mc:Fallback>
                <p:oleObj name="Equation" r:id="rId8" imgW="2260440" imgH="939600" progId="Equation.DSMT4">
                  <p:embed/>
                  <p:pic>
                    <p:nvPicPr>
                      <p:cNvPr id="0" name="Picture 5"/>
                      <p:cNvPicPr>
                        <a:picLocks noChangeAspect="1" noChangeArrowheads="1"/>
                      </p:cNvPicPr>
                      <p:nvPr/>
                    </p:nvPicPr>
                    <p:blipFill>
                      <a:blip r:embed="rId9"/>
                      <a:srcRect/>
                      <a:stretch>
                        <a:fillRect/>
                      </a:stretch>
                    </p:blipFill>
                    <p:spPr bwMode="auto">
                      <a:xfrm>
                        <a:off x="4419600" y="3562350"/>
                        <a:ext cx="226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6759430" y="3867670"/>
          <a:ext cx="1422400" cy="292100"/>
        </p:xfrm>
        <a:graphic>
          <a:graphicData uri="http://schemas.openxmlformats.org/presentationml/2006/ole">
            <mc:AlternateContent xmlns:mc="http://schemas.openxmlformats.org/markup-compatibility/2006">
              <mc:Choice xmlns:v="urn:schemas-microsoft-com:vml" Requires="v">
                <p:oleObj name="Equation" r:id="rId10" imgW="1422360" imgH="291960" progId="Equation.DSMT4">
                  <p:embed/>
                </p:oleObj>
              </mc:Choice>
              <mc:Fallback>
                <p:oleObj name="Equation" r:id="rId10" imgW="1422360" imgH="291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9430" y="3867670"/>
                        <a:ext cx="1422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8253960" y="3869960"/>
          <a:ext cx="800100" cy="279400"/>
        </p:xfrm>
        <a:graphic>
          <a:graphicData uri="http://schemas.openxmlformats.org/presentationml/2006/ole">
            <mc:AlternateContent xmlns:mc="http://schemas.openxmlformats.org/markup-compatibility/2006">
              <mc:Choice xmlns:v="urn:schemas-microsoft-com:vml" Requires="v">
                <p:oleObj name="Equation" r:id="rId12" imgW="799920" imgH="279360" progId="Equation.DSMT4">
                  <p:embed/>
                </p:oleObj>
              </mc:Choice>
              <mc:Fallback>
                <p:oleObj name="Equation" r:id="rId12" imgW="79992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53960" y="3869960"/>
                        <a:ext cx="800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548640" y="4648200"/>
          <a:ext cx="1384300" cy="990600"/>
        </p:xfrm>
        <a:graphic>
          <a:graphicData uri="http://schemas.openxmlformats.org/presentationml/2006/ole">
            <mc:AlternateContent xmlns:mc="http://schemas.openxmlformats.org/markup-compatibility/2006">
              <mc:Choice xmlns:v="urn:schemas-microsoft-com:vml" Requires="v">
                <p:oleObj name="Equation" r:id="rId14" imgW="1384200" imgH="990360" progId="Equation.DSMT4">
                  <p:embed/>
                </p:oleObj>
              </mc:Choice>
              <mc:Fallback>
                <p:oleObj name="Equation" r:id="rId14" imgW="1384200" imgH="990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 y="4648200"/>
                        <a:ext cx="1384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extLst>
              <p:ext uri="{D42A27DB-BD31-4B8C-83A1-F6EECF244321}">
                <p14:modId xmlns:p14="http://schemas.microsoft.com/office/powerpoint/2010/main" val="4097462323"/>
              </p:ext>
            </p:extLst>
          </p:nvPr>
        </p:nvGraphicFramePr>
        <p:xfrm>
          <a:off x="2090738" y="4687888"/>
          <a:ext cx="1282700" cy="939800"/>
        </p:xfrm>
        <a:graphic>
          <a:graphicData uri="http://schemas.openxmlformats.org/presentationml/2006/ole">
            <mc:AlternateContent xmlns:mc="http://schemas.openxmlformats.org/markup-compatibility/2006">
              <mc:Choice xmlns:v="urn:schemas-microsoft-com:vml" Requires="v">
                <p:oleObj name="Equation" r:id="rId16" imgW="1282680" imgH="939600" progId="Equation.DSMT4">
                  <p:embed/>
                </p:oleObj>
              </mc:Choice>
              <mc:Fallback>
                <p:oleObj name="Equation" r:id="rId16" imgW="1282680" imgH="939600" progId="Equation.DSMT4">
                  <p:embed/>
                  <p:pic>
                    <p:nvPicPr>
                      <p:cNvPr id="0" name="Picture 9"/>
                      <p:cNvPicPr>
                        <a:picLocks noChangeAspect="1" noChangeArrowheads="1"/>
                      </p:cNvPicPr>
                      <p:nvPr/>
                    </p:nvPicPr>
                    <p:blipFill>
                      <a:blip r:embed="rId17"/>
                      <a:srcRect/>
                      <a:stretch>
                        <a:fillRect/>
                      </a:stretch>
                    </p:blipFill>
                    <p:spPr bwMode="auto">
                      <a:xfrm>
                        <a:off x="2090738" y="4687888"/>
                        <a:ext cx="1282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3505200" y="5045440"/>
          <a:ext cx="685800" cy="279400"/>
        </p:xfrm>
        <a:graphic>
          <a:graphicData uri="http://schemas.openxmlformats.org/presentationml/2006/ole">
            <mc:AlternateContent xmlns:mc="http://schemas.openxmlformats.org/markup-compatibility/2006">
              <mc:Choice xmlns:v="urn:schemas-microsoft-com:vml" Requires="v">
                <p:oleObj name="Equation" r:id="rId18" imgW="685800" imgH="279360" progId="Equation.DSMT4">
                  <p:embed/>
                </p:oleObj>
              </mc:Choice>
              <mc:Fallback>
                <p:oleObj name="Equation" r:id="rId18" imgW="685800" imgH="2793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05200" y="504544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Summation Formulas to Simplify Sums (cont.)</a:t>
            </a:r>
          </a:p>
        </p:txBody>
      </p:sp>
      <p:graphicFrame>
        <p:nvGraphicFramePr>
          <p:cNvPr id="23555" name="Object 3"/>
          <p:cNvGraphicFramePr>
            <a:graphicFrameLocks noChangeAspect="1"/>
          </p:cNvGraphicFramePr>
          <p:nvPr/>
        </p:nvGraphicFramePr>
        <p:xfrm>
          <a:off x="548640" y="1280160"/>
          <a:ext cx="1879600" cy="952500"/>
        </p:xfrm>
        <a:graphic>
          <a:graphicData uri="http://schemas.openxmlformats.org/presentationml/2006/ole">
            <mc:AlternateContent xmlns:mc="http://schemas.openxmlformats.org/markup-compatibility/2006">
              <mc:Choice xmlns:v="urn:schemas-microsoft-com:vml" Requires="v">
                <p:oleObj name="Equation" r:id="rId2" imgW="1879560" imgH="952200" progId="Equation.DSMT4">
                  <p:embed/>
                </p:oleObj>
              </mc:Choice>
              <mc:Fallback>
                <p:oleObj name="Equation" r:id="rId2" imgW="1879560" imgH="952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280160"/>
                        <a:ext cx="187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2439420811"/>
              </p:ext>
            </p:extLst>
          </p:nvPr>
        </p:nvGraphicFramePr>
        <p:xfrm>
          <a:off x="2514600" y="1295400"/>
          <a:ext cx="2247900" cy="914400"/>
        </p:xfrm>
        <a:graphic>
          <a:graphicData uri="http://schemas.openxmlformats.org/presentationml/2006/ole">
            <mc:AlternateContent xmlns:mc="http://schemas.openxmlformats.org/markup-compatibility/2006">
              <mc:Choice xmlns:v="urn:schemas-microsoft-com:vml" Requires="v">
                <p:oleObj name="Equation" r:id="rId4" imgW="2247840" imgH="914400" progId="Equation.DSMT4">
                  <p:embed/>
                </p:oleObj>
              </mc:Choice>
              <mc:Fallback>
                <p:oleObj name="Equation" r:id="rId4" imgW="2247840" imgH="914400" progId="Equation.DSMT4">
                  <p:embed/>
                  <p:pic>
                    <p:nvPicPr>
                      <p:cNvPr id="0" name="Picture 4"/>
                      <p:cNvPicPr>
                        <a:picLocks noChangeAspect="1" noChangeArrowheads="1"/>
                      </p:cNvPicPr>
                      <p:nvPr/>
                    </p:nvPicPr>
                    <p:blipFill>
                      <a:blip r:embed="rId5"/>
                      <a:srcRect/>
                      <a:stretch>
                        <a:fillRect/>
                      </a:stretch>
                    </p:blipFill>
                    <p:spPr bwMode="auto">
                      <a:xfrm>
                        <a:off x="2514600" y="1295400"/>
                        <a:ext cx="2247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2514600" y="2463800"/>
          <a:ext cx="4838700" cy="876300"/>
        </p:xfrm>
        <a:graphic>
          <a:graphicData uri="http://schemas.openxmlformats.org/presentationml/2006/ole">
            <mc:AlternateContent xmlns:mc="http://schemas.openxmlformats.org/markup-compatibility/2006">
              <mc:Choice xmlns:v="urn:schemas-microsoft-com:vml" Requires="v">
                <p:oleObj name="Equation" r:id="rId6" imgW="4838400" imgH="876240" progId="Equation.DSMT4">
                  <p:embed/>
                </p:oleObj>
              </mc:Choice>
              <mc:Fallback>
                <p:oleObj name="Equation" r:id="rId6" imgW="483840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463800"/>
                        <a:ext cx="4838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964612004"/>
              </p:ext>
            </p:extLst>
          </p:nvPr>
        </p:nvGraphicFramePr>
        <p:xfrm>
          <a:off x="2514600" y="3556000"/>
          <a:ext cx="4305300" cy="876300"/>
        </p:xfrm>
        <a:graphic>
          <a:graphicData uri="http://schemas.openxmlformats.org/presentationml/2006/ole">
            <mc:AlternateContent xmlns:mc="http://schemas.openxmlformats.org/markup-compatibility/2006">
              <mc:Choice xmlns:v="urn:schemas-microsoft-com:vml" Requires="v">
                <p:oleObj name="Equation" r:id="rId8" imgW="4305240" imgH="876240" progId="Equation.DSMT4">
                  <p:embed/>
                </p:oleObj>
              </mc:Choice>
              <mc:Fallback>
                <p:oleObj name="Equation" r:id="rId8" imgW="430524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556000"/>
                        <a:ext cx="4305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2514600" y="4648200"/>
          <a:ext cx="2146300" cy="876300"/>
        </p:xfrm>
        <a:graphic>
          <a:graphicData uri="http://schemas.openxmlformats.org/presentationml/2006/ole">
            <mc:AlternateContent xmlns:mc="http://schemas.openxmlformats.org/markup-compatibility/2006">
              <mc:Choice xmlns:v="urn:schemas-microsoft-com:vml" Requires="v">
                <p:oleObj name="Equation" r:id="rId10" imgW="2145960" imgH="876240" progId="Equation.DSMT4">
                  <p:embed/>
                </p:oleObj>
              </mc:Choice>
              <mc:Fallback>
                <p:oleObj name="Equation" r:id="rId10" imgW="2145960" imgH="876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464820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60067897"/>
              </p:ext>
            </p:extLst>
          </p:nvPr>
        </p:nvGraphicFramePr>
        <p:xfrm>
          <a:off x="4806950" y="1295400"/>
          <a:ext cx="2806700" cy="914400"/>
        </p:xfrm>
        <a:graphic>
          <a:graphicData uri="http://schemas.openxmlformats.org/presentationml/2006/ole">
            <mc:AlternateContent xmlns:mc="http://schemas.openxmlformats.org/markup-compatibility/2006">
              <mc:Choice xmlns:v="urn:schemas-microsoft-com:vml" Requires="v">
                <p:oleObj name="Equation" r:id="rId12" imgW="2806560" imgH="914400" progId="Equation.DSMT4">
                  <p:embed/>
                </p:oleObj>
              </mc:Choice>
              <mc:Fallback>
                <p:oleObj name="Equation" r:id="rId12" imgW="2806560" imgH="914400" progId="Equation.DSMT4">
                  <p:embed/>
                  <p:pic>
                    <p:nvPicPr>
                      <p:cNvPr id="0" name=""/>
                      <p:cNvPicPr/>
                      <p:nvPr/>
                    </p:nvPicPr>
                    <p:blipFill>
                      <a:blip r:embed="rId13"/>
                      <a:stretch>
                        <a:fillRect/>
                      </a:stretch>
                    </p:blipFill>
                    <p:spPr>
                      <a:xfrm>
                        <a:off x="4806950" y="1295400"/>
                        <a:ext cx="2806700" cy="9144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Finding the Area Bounded by the x-Axis and the Graph of a Function </a:t>
            </a:r>
          </a:p>
        </p:txBody>
      </p:sp>
      <p:sp>
        <p:nvSpPr>
          <p:cNvPr id="3" name="Content Placeholder 2"/>
          <p:cNvSpPr>
            <a:spLocks noGrp="1"/>
          </p:cNvSpPr>
          <p:nvPr>
            <p:ph idx="1"/>
          </p:nvPr>
        </p:nvSpPr>
        <p:spPr/>
        <p:txBody>
          <a:bodyPr/>
          <a:lstStyle/>
          <a:p>
            <a:r>
              <a:rPr lang="en-US" dirty="0"/>
              <a:t>Find the area under 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and above the </a:t>
            </a:r>
            <a:r>
              <a:rPr lang="en-US" i="1" dirty="0"/>
              <a:t>x</a:t>
            </a:r>
            <a:r>
              <a:rPr lang="en-US" dirty="0"/>
              <a:t>‑axis on the interval [0, 1].</a:t>
            </a:r>
          </a:p>
          <a:p>
            <a:r>
              <a:rPr lang="en-US" b="1" dirty="0"/>
              <a:t>Solution</a:t>
            </a:r>
          </a:p>
          <a:p>
            <a:r>
              <a:rPr lang="en-US" dirty="0"/>
              <a:t>For variety, we will construct an expression for </a:t>
            </a:r>
            <a:r>
              <a:rPr lang="en-US" i="1" dirty="0"/>
              <a:t>U</a:t>
            </a:r>
            <a:r>
              <a:rPr lang="en-US" i="1" baseline="-25000" dirty="0"/>
              <a:t>n</a:t>
            </a:r>
            <a:r>
              <a:rPr lang="en-US" dirty="0"/>
              <a:t> (the underestimate based on </a:t>
            </a:r>
            <a:r>
              <a:rPr lang="en-US" i="1" dirty="0"/>
              <a:t>n</a:t>
            </a:r>
            <a:r>
              <a:rPr lang="en-US" dirty="0"/>
              <a:t> subintervals) and evaluate </a:t>
            </a:r>
          </a:p>
          <a:p>
            <a:pPr>
              <a:spcBef>
                <a:spcPts val="0"/>
              </a:spcBef>
            </a:pPr>
            <a:r>
              <a:rPr lang="en-US" dirty="0"/>
              <a:t>	 </a:t>
            </a:r>
          </a:p>
        </p:txBody>
      </p:sp>
      <p:graphicFrame>
        <p:nvGraphicFramePr>
          <p:cNvPr id="24578" name="Object 2"/>
          <p:cNvGraphicFramePr>
            <a:graphicFrameLocks noChangeAspect="1"/>
          </p:cNvGraphicFramePr>
          <p:nvPr/>
        </p:nvGraphicFramePr>
        <p:xfrm>
          <a:off x="548640" y="3646150"/>
          <a:ext cx="952500" cy="546100"/>
        </p:xfrm>
        <a:graphic>
          <a:graphicData uri="http://schemas.openxmlformats.org/presentationml/2006/ole">
            <mc:AlternateContent xmlns:mc="http://schemas.openxmlformats.org/markup-compatibility/2006">
              <mc:Choice xmlns:v="urn:schemas-microsoft-com:vml" Requires="v">
                <p:oleObj name="Equation" r:id="rId2" imgW="952200" imgH="545760" progId="Equation.DSMT4">
                  <p:embed/>
                </p:oleObj>
              </mc:Choice>
              <mc:Fallback>
                <p:oleObj name="Equation" r:id="rId2" imgW="95220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646150"/>
                        <a:ext cx="952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a:xfrm>
            <a:off x="457200" y="1280160"/>
            <a:ext cx="4846320" cy="4401205"/>
          </a:xfrm>
        </p:spPr>
        <p:txBody>
          <a:bodyPr>
            <a:spAutoFit/>
          </a:bodyPr>
          <a:lstStyle/>
          <a:p>
            <a:pPr>
              <a:spcBef>
                <a:spcPts val="0"/>
              </a:spcBef>
            </a:pPr>
            <a:r>
              <a:rPr lang="en-US" dirty="0"/>
              <a:t>But we can also estimate the area under the curve by approximating it with</a:t>
            </a:r>
          </a:p>
          <a:p>
            <a:pPr>
              <a:spcBef>
                <a:spcPts val="0"/>
              </a:spcBef>
            </a:pPr>
            <a:r>
              <a:rPr lang="en-US" dirty="0"/>
              <a:t>regions whose areas we </a:t>
            </a:r>
            <a:r>
              <a:rPr lang="en-US" i="1" dirty="0"/>
              <a:t>do </a:t>
            </a:r>
            <a:r>
              <a:rPr lang="en-US" dirty="0"/>
              <a:t>know.</a:t>
            </a:r>
          </a:p>
          <a:p>
            <a:pPr>
              <a:spcBef>
                <a:spcPts val="0"/>
              </a:spcBef>
            </a:pPr>
            <a:r>
              <a:rPr lang="en-US" dirty="0"/>
              <a:t>Rectangles are easy to work with, and we can approximate the region under the parabola</a:t>
            </a:r>
          </a:p>
          <a:p>
            <a:pPr>
              <a:spcBef>
                <a:spcPts val="0"/>
              </a:spcBef>
            </a:pPr>
            <a:r>
              <a:rPr lang="en-US" dirty="0"/>
              <a:t>with a collection of rectangles in many different ways.</a:t>
            </a:r>
          </a:p>
        </p:txBody>
      </p:sp>
      <p:pic>
        <p:nvPicPr>
          <p:cNvPr id="5" name="Picture 2"/>
          <p:cNvPicPr>
            <a:picLocks noChangeAspect="1" noChangeArrowheads="1"/>
          </p:cNvPicPr>
          <p:nvPr/>
        </p:nvPicPr>
        <p:blipFill>
          <a:blip r:embed="rId2" cstate="print"/>
          <a:srcRect b="11667"/>
          <a:stretch>
            <a:fillRect/>
          </a:stretch>
        </p:blipFill>
        <p:spPr bwMode="auto">
          <a:xfrm>
            <a:off x="5257799" y="1473220"/>
            <a:ext cx="3551398" cy="3657600"/>
          </a:xfrm>
          <a:prstGeom prst="rect">
            <a:avLst/>
          </a:prstGeom>
          <a:noFill/>
          <a:ln w="9525">
            <a:noFill/>
            <a:miter lim="800000"/>
            <a:headEnd/>
            <a:tailEnd/>
          </a:ln>
        </p:spPr>
      </p:pic>
      <p:sp>
        <p:nvSpPr>
          <p:cNvPr id="6" name="Rectangle 5"/>
          <p:cNvSpPr/>
          <p:nvPr/>
        </p:nvSpPr>
        <p:spPr>
          <a:xfrm>
            <a:off x="6301978" y="4963180"/>
            <a:ext cx="1463040" cy="523220"/>
          </a:xfrm>
          <a:prstGeom prst="rect">
            <a:avLst/>
          </a:prstGeom>
        </p:spPr>
        <p:txBody>
          <a:bodyPr>
            <a:spAutoFit/>
          </a:bodyPr>
          <a:lstStyle/>
          <a:p>
            <a:r>
              <a:rPr lang="en-US" sz="2800" b="1" dirty="0"/>
              <a:t> Figure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x-Axis and the Graph of a Function (cont.)</a:t>
            </a:r>
          </a:p>
        </p:txBody>
      </p:sp>
      <p:sp>
        <p:nvSpPr>
          <p:cNvPr id="3" name="Content Placeholder 2"/>
          <p:cNvSpPr>
            <a:spLocks noGrp="1"/>
          </p:cNvSpPr>
          <p:nvPr>
            <p:ph idx="1"/>
          </p:nvPr>
        </p:nvSpPr>
        <p:spPr/>
        <p:txBody>
          <a:bodyPr/>
          <a:lstStyle/>
          <a:p>
            <a:r>
              <a:rPr lang="en-US" dirty="0"/>
              <a:t>If we divide [0, 1] into </a:t>
            </a:r>
            <a:r>
              <a:rPr lang="en-US" i="1" dirty="0"/>
              <a:t>n</a:t>
            </a:r>
            <a:r>
              <a:rPr lang="en-US" dirty="0"/>
              <a:t> subintervals of equal width, each one has width                   The minimum value of </a:t>
            </a:r>
            <a:r>
              <a:rPr lang="en-US" i="1" dirty="0"/>
              <a:t>f</a:t>
            </a:r>
            <a:r>
              <a:rPr lang="en-US" dirty="0"/>
              <a:t> on                occurs at	         that is, at the left endpoint of each subinterval. </a:t>
            </a:r>
          </a:p>
          <a:p>
            <a:r>
              <a:rPr lang="en-US" dirty="0"/>
              <a:t>So         	 	 	    in general			   So we have the following Riemann sum.</a:t>
            </a:r>
          </a:p>
          <a:p>
            <a:endParaRPr lang="en-US" dirty="0"/>
          </a:p>
          <a:p>
            <a:endParaRPr lang="en-US" dirty="0"/>
          </a:p>
        </p:txBody>
      </p:sp>
      <p:graphicFrame>
        <p:nvGraphicFramePr>
          <p:cNvPr id="25602" name="Object 2"/>
          <p:cNvGraphicFramePr>
            <a:graphicFrameLocks noChangeAspect="1"/>
          </p:cNvGraphicFramePr>
          <p:nvPr>
            <p:extLst>
              <p:ext uri="{D42A27DB-BD31-4B8C-83A1-F6EECF244321}">
                <p14:modId xmlns:p14="http://schemas.microsoft.com/office/powerpoint/2010/main" val="1509602922"/>
              </p:ext>
            </p:extLst>
          </p:nvPr>
        </p:nvGraphicFramePr>
        <p:xfrm>
          <a:off x="3411538" y="1766888"/>
          <a:ext cx="1308100" cy="431800"/>
        </p:xfrm>
        <a:graphic>
          <a:graphicData uri="http://schemas.openxmlformats.org/presentationml/2006/ole">
            <mc:AlternateContent xmlns:mc="http://schemas.openxmlformats.org/markup-compatibility/2006">
              <mc:Choice xmlns:v="urn:schemas-microsoft-com:vml" Requires="v">
                <p:oleObj name="Equation" r:id="rId2" imgW="1307880" imgH="431640" progId="Equation.DSMT4">
                  <p:embed/>
                </p:oleObj>
              </mc:Choice>
              <mc:Fallback>
                <p:oleObj name="Equation" r:id="rId2" imgW="1307880" imgH="431640" progId="Equation.DSMT4">
                  <p:embed/>
                  <p:pic>
                    <p:nvPicPr>
                      <p:cNvPr id="0" name="Picture 2"/>
                      <p:cNvPicPr>
                        <a:picLocks noChangeAspect="1" noChangeArrowheads="1"/>
                      </p:cNvPicPr>
                      <p:nvPr/>
                    </p:nvPicPr>
                    <p:blipFill>
                      <a:blip r:embed="rId3"/>
                      <a:srcRect/>
                      <a:stretch>
                        <a:fillRect/>
                      </a:stretch>
                    </p:blipFill>
                    <p:spPr bwMode="auto">
                      <a:xfrm>
                        <a:off x="3411538" y="1766888"/>
                        <a:ext cx="1308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989350" y="2163580"/>
          <a:ext cx="1143000" cy="495300"/>
        </p:xfrm>
        <a:graphic>
          <a:graphicData uri="http://schemas.openxmlformats.org/presentationml/2006/ole">
            <mc:AlternateContent xmlns:mc="http://schemas.openxmlformats.org/markup-compatibility/2006">
              <mc:Choice xmlns:v="urn:schemas-microsoft-com:vml" Requires="v">
                <p:oleObj name="Equation" r:id="rId4" imgW="1143000" imgH="495000" progId="Equation.DSMT4">
                  <p:embed/>
                </p:oleObj>
              </mc:Choice>
              <mc:Fallback>
                <p:oleObj name="Equation" r:id="rId4" imgW="11430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350" y="2163580"/>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4063737739"/>
              </p:ext>
            </p:extLst>
          </p:nvPr>
        </p:nvGraphicFramePr>
        <p:xfrm>
          <a:off x="3605754" y="2158645"/>
          <a:ext cx="1231900" cy="469900"/>
        </p:xfrm>
        <a:graphic>
          <a:graphicData uri="http://schemas.openxmlformats.org/presentationml/2006/ole">
            <mc:AlternateContent xmlns:mc="http://schemas.openxmlformats.org/markup-compatibility/2006">
              <mc:Choice xmlns:v="urn:schemas-microsoft-com:vml" Requires="v">
                <p:oleObj name="Equation" r:id="rId6" imgW="1231560" imgH="469800" progId="Equation.DSMT4">
                  <p:embed/>
                </p:oleObj>
              </mc:Choice>
              <mc:Fallback>
                <p:oleObj name="Equation" r:id="rId6" imgW="1231560" imgH="469800" progId="Equation.DSMT4">
                  <p:embed/>
                  <p:pic>
                    <p:nvPicPr>
                      <p:cNvPr id="0" name="Picture 4"/>
                      <p:cNvPicPr>
                        <a:picLocks noChangeAspect="1" noChangeArrowheads="1"/>
                      </p:cNvPicPr>
                      <p:nvPr/>
                    </p:nvPicPr>
                    <p:blipFill>
                      <a:blip r:embed="rId7"/>
                      <a:srcRect/>
                      <a:stretch>
                        <a:fillRect/>
                      </a:stretch>
                    </p:blipFill>
                    <p:spPr bwMode="auto">
                      <a:xfrm>
                        <a:off x="3605754" y="2158645"/>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4036489286"/>
              </p:ext>
            </p:extLst>
          </p:nvPr>
        </p:nvGraphicFramePr>
        <p:xfrm>
          <a:off x="982830" y="3087905"/>
          <a:ext cx="3479800" cy="469900"/>
        </p:xfrm>
        <a:graphic>
          <a:graphicData uri="http://schemas.openxmlformats.org/presentationml/2006/ole">
            <mc:AlternateContent xmlns:mc="http://schemas.openxmlformats.org/markup-compatibility/2006">
              <mc:Choice xmlns:v="urn:schemas-microsoft-com:vml" Requires="v">
                <p:oleObj name="Equation" r:id="rId8" imgW="3479760" imgH="469800" progId="Equation.DSMT4">
                  <p:embed/>
                </p:oleObj>
              </mc:Choice>
              <mc:Fallback>
                <p:oleObj name="Equation" r:id="rId8" imgW="3479760" imgH="469800" progId="Equation.DSMT4">
                  <p:embed/>
                  <p:pic>
                    <p:nvPicPr>
                      <p:cNvPr id="0" name="Picture 5"/>
                      <p:cNvPicPr>
                        <a:picLocks noChangeAspect="1" noChangeArrowheads="1"/>
                      </p:cNvPicPr>
                      <p:nvPr/>
                    </p:nvPicPr>
                    <p:blipFill>
                      <a:blip r:embed="rId9"/>
                      <a:srcRect/>
                      <a:stretch>
                        <a:fillRect/>
                      </a:stretch>
                    </p:blipFill>
                    <p:spPr bwMode="auto">
                      <a:xfrm>
                        <a:off x="982830" y="3087905"/>
                        <a:ext cx="347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extLst>
              <p:ext uri="{D42A27DB-BD31-4B8C-83A1-F6EECF244321}">
                <p14:modId xmlns:p14="http://schemas.microsoft.com/office/powerpoint/2010/main" val="252326033"/>
              </p:ext>
            </p:extLst>
          </p:nvPr>
        </p:nvGraphicFramePr>
        <p:xfrm>
          <a:off x="6105862" y="3097306"/>
          <a:ext cx="1930400" cy="482600"/>
        </p:xfrm>
        <a:graphic>
          <a:graphicData uri="http://schemas.openxmlformats.org/presentationml/2006/ole">
            <mc:AlternateContent xmlns:mc="http://schemas.openxmlformats.org/markup-compatibility/2006">
              <mc:Choice xmlns:v="urn:schemas-microsoft-com:vml" Requires="v">
                <p:oleObj name="Equation" r:id="rId10" imgW="1930320" imgH="482400" progId="Equation.DSMT4">
                  <p:embed/>
                </p:oleObj>
              </mc:Choice>
              <mc:Fallback>
                <p:oleObj name="Equation" r:id="rId10" imgW="193032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5862" y="3097306"/>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extLst>
              <p:ext uri="{D42A27DB-BD31-4B8C-83A1-F6EECF244321}">
                <p14:modId xmlns:p14="http://schemas.microsoft.com/office/powerpoint/2010/main" val="2159976375"/>
              </p:ext>
            </p:extLst>
          </p:nvPr>
        </p:nvGraphicFramePr>
        <p:xfrm>
          <a:off x="834615" y="4101951"/>
          <a:ext cx="2349500" cy="914400"/>
        </p:xfrm>
        <a:graphic>
          <a:graphicData uri="http://schemas.openxmlformats.org/presentationml/2006/ole">
            <mc:AlternateContent xmlns:mc="http://schemas.openxmlformats.org/markup-compatibility/2006">
              <mc:Choice xmlns:v="urn:schemas-microsoft-com:vml" Requires="v">
                <p:oleObj name="Equation" r:id="rId12" imgW="2349360" imgH="914400" progId="Equation.DSMT4">
                  <p:embed/>
                </p:oleObj>
              </mc:Choice>
              <mc:Fallback>
                <p:oleObj name="Equation" r:id="rId12" imgW="2349360" imgH="914400" progId="Equation.DSMT4">
                  <p:embed/>
                  <p:pic>
                    <p:nvPicPr>
                      <p:cNvPr id="0" name="Picture 8"/>
                      <p:cNvPicPr>
                        <a:picLocks noChangeAspect="1" noChangeArrowheads="1"/>
                      </p:cNvPicPr>
                      <p:nvPr/>
                    </p:nvPicPr>
                    <p:blipFill>
                      <a:blip r:embed="rId13"/>
                      <a:srcRect/>
                      <a:stretch>
                        <a:fillRect/>
                      </a:stretch>
                    </p:blipFill>
                    <p:spPr bwMode="auto">
                      <a:xfrm>
                        <a:off x="834615" y="4101951"/>
                        <a:ext cx="2349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1506563919"/>
              </p:ext>
            </p:extLst>
          </p:nvPr>
        </p:nvGraphicFramePr>
        <p:xfrm>
          <a:off x="3342865" y="4040039"/>
          <a:ext cx="2413000" cy="1003300"/>
        </p:xfrm>
        <a:graphic>
          <a:graphicData uri="http://schemas.openxmlformats.org/presentationml/2006/ole">
            <mc:AlternateContent xmlns:mc="http://schemas.openxmlformats.org/markup-compatibility/2006">
              <mc:Choice xmlns:v="urn:schemas-microsoft-com:vml" Requires="v">
                <p:oleObj name="Equation" r:id="rId14" imgW="2412720" imgH="1002960" progId="Equation.DSMT4">
                  <p:embed/>
                </p:oleObj>
              </mc:Choice>
              <mc:Fallback>
                <p:oleObj name="Equation" r:id="rId14" imgW="2412720" imgH="1002960" progId="Equation.DSMT4">
                  <p:embed/>
                  <p:pic>
                    <p:nvPicPr>
                      <p:cNvPr id="0" name="Picture 9"/>
                      <p:cNvPicPr>
                        <a:picLocks noChangeAspect="1" noChangeArrowheads="1"/>
                      </p:cNvPicPr>
                      <p:nvPr/>
                    </p:nvPicPr>
                    <p:blipFill>
                      <a:blip r:embed="rId15"/>
                      <a:srcRect/>
                      <a:stretch>
                        <a:fillRect/>
                      </a:stretch>
                    </p:blipFill>
                    <p:spPr bwMode="auto">
                      <a:xfrm>
                        <a:off x="3342865" y="4040039"/>
                        <a:ext cx="2413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0" name="Object 10"/>
          <p:cNvGraphicFramePr>
            <a:graphicFrameLocks noChangeAspect="1"/>
          </p:cNvGraphicFramePr>
          <p:nvPr>
            <p:extLst>
              <p:ext uri="{D42A27DB-BD31-4B8C-83A1-F6EECF244321}">
                <p14:modId xmlns:p14="http://schemas.microsoft.com/office/powerpoint/2010/main" val="1624412066"/>
              </p:ext>
            </p:extLst>
          </p:nvPr>
        </p:nvGraphicFramePr>
        <p:xfrm>
          <a:off x="5940015" y="4097891"/>
          <a:ext cx="2082800" cy="952500"/>
        </p:xfrm>
        <a:graphic>
          <a:graphicData uri="http://schemas.openxmlformats.org/presentationml/2006/ole">
            <mc:AlternateContent xmlns:mc="http://schemas.openxmlformats.org/markup-compatibility/2006">
              <mc:Choice xmlns:v="urn:schemas-microsoft-com:vml" Requires="v">
                <p:oleObj name="Equation" r:id="rId16" imgW="2082600" imgH="952200" progId="Equation.DSMT4">
                  <p:embed/>
                </p:oleObj>
              </mc:Choice>
              <mc:Fallback>
                <p:oleObj name="Equation" r:id="rId16" imgW="2082600" imgH="9522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0015" y="4097891"/>
                        <a:ext cx="2082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x-Axis and the Graph of a Function (cont.)</a:t>
            </a:r>
          </a:p>
        </p:txBody>
      </p:sp>
      <p:sp>
        <p:nvSpPr>
          <p:cNvPr id="3" name="Content Placeholder 2"/>
          <p:cNvSpPr>
            <a:spLocks noGrp="1"/>
          </p:cNvSpPr>
          <p:nvPr>
            <p:ph idx="1"/>
          </p:nvPr>
        </p:nvSpPr>
        <p:spPr/>
        <p:txBody>
          <a:bodyPr/>
          <a:lstStyle/>
          <a:p>
            <a:r>
              <a:rPr lang="en-US" dirty="0"/>
              <a:t>We have already simplified the sum                    in part c. of Example 3.</a:t>
            </a:r>
          </a:p>
        </p:txBody>
      </p:sp>
      <p:graphicFrame>
        <p:nvGraphicFramePr>
          <p:cNvPr id="26626" name="Object 2"/>
          <p:cNvGraphicFramePr>
            <a:graphicFrameLocks noChangeAspect="1"/>
          </p:cNvGraphicFramePr>
          <p:nvPr/>
        </p:nvGraphicFramePr>
        <p:xfrm>
          <a:off x="5842000" y="1066800"/>
          <a:ext cx="1397000" cy="952500"/>
        </p:xfrm>
        <a:graphic>
          <a:graphicData uri="http://schemas.openxmlformats.org/presentationml/2006/ole">
            <mc:AlternateContent xmlns:mc="http://schemas.openxmlformats.org/markup-compatibility/2006">
              <mc:Choice xmlns:v="urn:schemas-microsoft-com:vml" Requires="v">
                <p:oleObj name="Equation" r:id="rId2" imgW="1396800" imgH="952200" progId="Equation.DSMT4">
                  <p:embed/>
                </p:oleObj>
              </mc:Choice>
              <mc:Fallback>
                <p:oleObj name="Equation" r:id="rId2" imgW="13968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066800"/>
                        <a:ext cx="139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p:cNvGraphicFramePr>
            <a:graphicFrameLocks noChangeAspect="1"/>
          </p:cNvGraphicFramePr>
          <p:nvPr>
            <p:extLst>
              <p:ext uri="{D42A27DB-BD31-4B8C-83A1-F6EECF244321}">
                <p14:modId xmlns:p14="http://schemas.microsoft.com/office/powerpoint/2010/main" val="1645613088"/>
              </p:ext>
            </p:extLst>
          </p:nvPr>
        </p:nvGraphicFramePr>
        <p:xfrm>
          <a:off x="1174750" y="2368550"/>
          <a:ext cx="3251200" cy="1016000"/>
        </p:xfrm>
        <a:graphic>
          <a:graphicData uri="http://schemas.openxmlformats.org/presentationml/2006/ole">
            <mc:AlternateContent xmlns:mc="http://schemas.openxmlformats.org/markup-compatibility/2006">
              <mc:Choice xmlns:v="urn:schemas-microsoft-com:vml" Requires="v">
                <p:oleObj name="Equation" r:id="rId4" imgW="3251160" imgH="1015920" progId="Equation.DSMT4">
                  <p:embed/>
                </p:oleObj>
              </mc:Choice>
              <mc:Fallback>
                <p:oleObj name="Equation" r:id="rId4" imgW="3251160" imgH="1015920" progId="Equation.DSMT4">
                  <p:embed/>
                  <p:pic>
                    <p:nvPicPr>
                      <p:cNvPr id="0" name="Picture 3"/>
                      <p:cNvPicPr>
                        <a:picLocks noChangeAspect="1" noChangeArrowheads="1"/>
                      </p:cNvPicPr>
                      <p:nvPr/>
                    </p:nvPicPr>
                    <p:blipFill>
                      <a:blip r:embed="rId5"/>
                      <a:srcRect/>
                      <a:stretch>
                        <a:fillRect/>
                      </a:stretch>
                    </p:blipFill>
                    <p:spPr bwMode="auto">
                      <a:xfrm>
                        <a:off x="1174750" y="2368550"/>
                        <a:ext cx="3251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4590530" y="2392180"/>
          <a:ext cx="2146300" cy="876300"/>
        </p:xfrm>
        <a:graphic>
          <a:graphicData uri="http://schemas.openxmlformats.org/presentationml/2006/ole">
            <mc:AlternateContent xmlns:mc="http://schemas.openxmlformats.org/markup-compatibility/2006">
              <mc:Choice xmlns:v="urn:schemas-microsoft-com:vml" Requires="v">
                <p:oleObj name="Equation" r:id="rId6" imgW="2145960" imgH="876240" progId="Equation.DSMT4">
                  <p:embed/>
                </p:oleObj>
              </mc:Choice>
              <mc:Fallback>
                <p:oleObj name="Equation" r:id="rId6" imgW="214596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530" y="239218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2598556"/>
              </p:ext>
            </p:extLst>
          </p:nvPr>
        </p:nvGraphicFramePr>
        <p:xfrm>
          <a:off x="1066800" y="3613150"/>
          <a:ext cx="4648200" cy="889000"/>
        </p:xfrm>
        <a:graphic>
          <a:graphicData uri="http://schemas.openxmlformats.org/presentationml/2006/ole">
            <mc:AlternateContent xmlns:mc="http://schemas.openxmlformats.org/markup-compatibility/2006">
              <mc:Choice xmlns:v="urn:schemas-microsoft-com:vml" Requires="v">
                <p:oleObj name="Equation" r:id="rId8" imgW="4647960" imgH="888840" progId="Equation.DSMT4">
                  <p:embed/>
                </p:oleObj>
              </mc:Choice>
              <mc:Fallback>
                <p:oleObj name="Equation" r:id="rId8" imgW="4647960" imgH="888840" progId="Equation.DSMT4">
                  <p:embed/>
                  <p:pic>
                    <p:nvPicPr>
                      <p:cNvPr id="0" name="Picture 5"/>
                      <p:cNvPicPr>
                        <a:picLocks noChangeAspect="1" noChangeArrowheads="1"/>
                      </p:cNvPicPr>
                      <p:nvPr/>
                    </p:nvPicPr>
                    <p:blipFill>
                      <a:blip r:embed="rId9"/>
                      <a:srcRect/>
                      <a:stretch>
                        <a:fillRect/>
                      </a:stretch>
                    </p:blipFill>
                    <p:spPr bwMode="auto">
                      <a:xfrm>
                        <a:off x="1066800" y="3613150"/>
                        <a:ext cx="4648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81900010"/>
              </p:ext>
            </p:extLst>
          </p:nvPr>
        </p:nvGraphicFramePr>
        <p:xfrm>
          <a:off x="5867400" y="3657600"/>
          <a:ext cx="1168400" cy="838200"/>
        </p:xfrm>
        <a:graphic>
          <a:graphicData uri="http://schemas.openxmlformats.org/presentationml/2006/ole">
            <mc:AlternateContent xmlns:mc="http://schemas.openxmlformats.org/markup-compatibility/2006">
              <mc:Choice xmlns:v="urn:schemas-microsoft-com:vml" Requires="v">
                <p:oleObj name="Equation" r:id="rId10" imgW="1168200" imgH="838080" progId="Equation.DSMT4">
                  <p:embed/>
                </p:oleObj>
              </mc:Choice>
              <mc:Fallback>
                <p:oleObj name="Equation" r:id="rId10" imgW="1168200" imgH="838080" progId="Equation.DSMT4">
                  <p:embed/>
                  <p:pic>
                    <p:nvPicPr>
                      <p:cNvPr id="0" name=""/>
                      <p:cNvPicPr/>
                      <p:nvPr/>
                    </p:nvPicPr>
                    <p:blipFill>
                      <a:blip r:embed="rId11"/>
                      <a:stretch>
                        <a:fillRect/>
                      </a:stretch>
                    </p:blipFill>
                    <p:spPr>
                      <a:xfrm>
                        <a:off x="5867400" y="3657600"/>
                        <a:ext cx="1168400" cy="8382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3333"/>
          <a:stretch>
            <a:fillRect/>
          </a:stretch>
        </p:blipFill>
        <p:spPr bwMode="auto">
          <a:xfrm>
            <a:off x="5631426" y="2514600"/>
            <a:ext cx="3118526" cy="30581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a:xfrm>
            <a:off x="457200" y="1280160"/>
            <a:ext cx="8229600" cy="1384995"/>
          </a:xfrm>
        </p:spPr>
        <p:txBody>
          <a:bodyPr>
            <a:spAutoFit/>
          </a:bodyPr>
          <a:lstStyle/>
          <a:p>
            <a:r>
              <a:rPr lang="en-US" dirty="0"/>
              <a:t>We could, for example, divide the interval [0, 1] into four subintervals of equal width and overestimate the desired area by covering it with four rectangles whose </a:t>
            </a:r>
          </a:p>
        </p:txBody>
      </p:sp>
      <p:graphicFrame>
        <p:nvGraphicFramePr>
          <p:cNvPr id="2050" name="Object 2"/>
          <p:cNvGraphicFramePr>
            <a:graphicFrameLocks noChangeAspect="1"/>
          </p:cNvGraphicFramePr>
          <p:nvPr>
            <p:extLst>
              <p:ext uri="{D42A27DB-BD31-4B8C-83A1-F6EECF244321}">
                <p14:modId xmlns:p14="http://schemas.microsoft.com/office/powerpoint/2010/main" val="3133980366"/>
              </p:ext>
            </p:extLst>
          </p:nvPr>
        </p:nvGraphicFramePr>
        <p:xfrm>
          <a:off x="2133600" y="2630141"/>
          <a:ext cx="3822700" cy="495300"/>
        </p:xfrm>
        <a:graphic>
          <a:graphicData uri="http://schemas.openxmlformats.org/presentationml/2006/ole">
            <mc:AlternateContent xmlns:mc="http://schemas.openxmlformats.org/markup-compatibility/2006">
              <mc:Choice xmlns:v="urn:schemas-microsoft-com:vml" Requires="v">
                <p:oleObj name="Equation" r:id="rId3" imgW="3822480" imgH="495000" progId="Equation.DSMT4">
                  <p:embed/>
                </p:oleObj>
              </mc:Choice>
              <mc:Fallback>
                <p:oleObj name="Equation" r:id="rId3" imgW="3822480" imgH="495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30141"/>
                        <a:ext cx="382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629400" y="5486400"/>
            <a:ext cx="1370055" cy="523220"/>
          </a:xfrm>
          <a:prstGeom prst="rect">
            <a:avLst/>
          </a:prstGeom>
        </p:spPr>
        <p:txBody>
          <a:bodyPr wrap="none">
            <a:spAutoFit/>
          </a:bodyPr>
          <a:lstStyle/>
          <a:p>
            <a:r>
              <a:rPr lang="en-US" sz="2800" b="1" dirty="0"/>
              <a:t>Figure 3</a:t>
            </a:r>
          </a:p>
        </p:txBody>
      </p:sp>
      <p:sp>
        <p:nvSpPr>
          <p:cNvPr id="7" name="Rectangle 6"/>
          <p:cNvSpPr/>
          <p:nvPr/>
        </p:nvSpPr>
        <p:spPr>
          <a:xfrm>
            <a:off x="457200" y="2576045"/>
            <a:ext cx="5212080" cy="2246769"/>
          </a:xfrm>
          <a:prstGeom prst="rect">
            <a:avLst/>
          </a:prstGeom>
        </p:spPr>
        <p:txBody>
          <a:bodyPr>
            <a:spAutoFit/>
          </a:bodyPr>
          <a:lstStyle/>
          <a:p>
            <a:r>
              <a:rPr lang="en-US" sz="2800" dirty="0">
                <a:solidFill>
                  <a:srgbClr val="366092"/>
                </a:solidFill>
              </a:rPr>
              <a:t>heights are                                          as shown in Figure 3. The combined area of these four rectangles, denoted </a:t>
            </a:r>
            <a:r>
              <a:rPr lang="en-US" sz="2800" i="1" dirty="0">
                <a:solidFill>
                  <a:srgbClr val="366092"/>
                </a:solidFill>
              </a:rPr>
              <a:t>O</a:t>
            </a:r>
            <a:r>
              <a:rPr lang="en-US" sz="2800" baseline="-25000" dirty="0">
                <a:solidFill>
                  <a:srgbClr val="366092"/>
                </a:solidFill>
              </a:rPr>
              <a:t>4</a:t>
            </a:r>
            <a:r>
              <a:rPr lang="en-US" sz="2800" dirty="0">
                <a:solidFill>
                  <a:srgbClr val="366092"/>
                </a:solidFill>
              </a:rPr>
              <a:t> for “Over,” is as follows.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graphicFrame>
        <p:nvGraphicFramePr>
          <p:cNvPr id="4098" name="Object 2"/>
          <p:cNvGraphicFramePr>
            <a:graphicFrameLocks noChangeAspect="1"/>
          </p:cNvGraphicFramePr>
          <p:nvPr>
            <p:extLst>
              <p:ext uri="{D42A27DB-BD31-4B8C-83A1-F6EECF244321}">
                <p14:modId xmlns:p14="http://schemas.microsoft.com/office/powerpoint/2010/main" val="3391483733"/>
              </p:ext>
            </p:extLst>
          </p:nvPr>
        </p:nvGraphicFramePr>
        <p:xfrm>
          <a:off x="1422400" y="1459105"/>
          <a:ext cx="6299200" cy="939800"/>
        </p:xfrm>
        <a:graphic>
          <a:graphicData uri="http://schemas.openxmlformats.org/presentationml/2006/ole">
            <mc:AlternateContent xmlns:mc="http://schemas.openxmlformats.org/markup-compatibility/2006">
              <mc:Choice xmlns:v="urn:schemas-microsoft-com:vml" Requires="v">
                <p:oleObj name="Equation" r:id="rId2" imgW="6298920" imgH="939600" progId="Equation.DSMT4">
                  <p:embed/>
                </p:oleObj>
              </mc:Choice>
              <mc:Fallback>
                <p:oleObj name="Equation" r:id="rId2" imgW="6298920" imgH="939600" progId="Equation.DSMT4">
                  <p:embed/>
                  <p:pic>
                    <p:nvPicPr>
                      <p:cNvPr id="0" name="Picture 2"/>
                      <p:cNvPicPr>
                        <a:picLocks noChangeAspect="1" noChangeArrowheads="1"/>
                      </p:cNvPicPr>
                      <p:nvPr/>
                    </p:nvPicPr>
                    <p:blipFill>
                      <a:blip r:embed="rId3"/>
                      <a:srcRect/>
                      <a:stretch>
                        <a:fillRect/>
                      </a:stretch>
                    </p:blipFill>
                    <p:spPr bwMode="auto">
                      <a:xfrm>
                        <a:off x="1422400" y="1459105"/>
                        <a:ext cx="629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2770792682"/>
              </p:ext>
            </p:extLst>
          </p:nvPr>
        </p:nvGraphicFramePr>
        <p:xfrm>
          <a:off x="1905000" y="2433867"/>
          <a:ext cx="3009900" cy="939800"/>
        </p:xfrm>
        <a:graphic>
          <a:graphicData uri="http://schemas.openxmlformats.org/presentationml/2006/ole">
            <mc:AlternateContent xmlns:mc="http://schemas.openxmlformats.org/markup-compatibility/2006">
              <mc:Choice xmlns:v="urn:schemas-microsoft-com:vml" Requires="v">
                <p:oleObj name="Equation" r:id="rId4" imgW="3009600" imgH="939600" progId="Equation.DSMT4">
                  <p:embed/>
                </p:oleObj>
              </mc:Choice>
              <mc:Fallback>
                <p:oleObj name="Equation" r:id="rId4" imgW="3009600" imgH="939600" progId="Equation.DSMT4">
                  <p:embed/>
                  <p:pic>
                    <p:nvPicPr>
                      <p:cNvPr id="0" name="Picture 3"/>
                      <p:cNvPicPr>
                        <a:picLocks noChangeAspect="1" noChangeArrowheads="1"/>
                      </p:cNvPicPr>
                      <p:nvPr/>
                    </p:nvPicPr>
                    <p:blipFill>
                      <a:blip r:embed="rId5"/>
                      <a:srcRect/>
                      <a:stretch>
                        <a:fillRect/>
                      </a:stretch>
                    </p:blipFill>
                    <p:spPr bwMode="auto">
                      <a:xfrm>
                        <a:off x="1905000" y="2433867"/>
                        <a:ext cx="300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677838233"/>
              </p:ext>
            </p:extLst>
          </p:nvPr>
        </p:nvGraphicFramePr>
        <p:xfrm>
          <a:off x="1905000" y="3484334"/>
          <a:ext cx="711200" cy="838200"/>
        </p:xfrm>
        <a:graphic>
          <a:graphicData uri="http://schemas.openxmlformats.org/presentationml/2006/ole">
            <mc:AlternateContent xmlns:mc="http://schemas.openxmlformats.org/markup-compatibility/2006">
              <mc:Choice xmlns:v="urn:schemas-microsoft-com:vml" Requires="v">
                <p:oleObj name="Equation" r:id="rId6" imgW="711000" imgH="838080" progId="Equation.DSMT4">
                  <p:embed/>
                </p:oleObj>
              </mc:Choice>
              <mc:Fallback>
                <p:oleObj name="Equation" r:id="rId6" imgW="7110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484334"/>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665385420"/>
              </p:ext>
            </p:extLst>
          </p:nvPr>
        </p:nvGraphicFramePr>
        <p:xfrm>
          <a:off x="1962150" y="4433201"/>
          <a:ext cx="1447800" cy="292100"/>
        </p:xfrm>
        <a:graphic>
          <a:graphicData uri="http://schemas.openxmlformats.org/presentationml/2006/ole">
            <mc:AlternateContent xmlns:mc="http://schemas.openxmlformats.org/markup-compatibility/2006">
              <mc:Choice xmlns:v="urn:schemas-microsoft-com:vml" Requires="v">
                <p:oleObj name="Equation" r:id="rId8" imgW="1447560" imgH="291960" progId="Equation.DSMT4">
                  <p:embed/>
                </p:oleObj>
              </mc:Choice>
              <mc:Fallback>
                <p:oleObj name="Equation" r:id="rId8" imgW="144756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150" y="4433201"/>
                        <a:ext cx="1447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a:xfrm>
            <a:off x="457200" y="1280160"/>
            <a:ext cx="4572000" cy="4572000"/>
          </a:xfrm>
        </p:spPr>
        <p:txBody>
          <a:bodyPr/>
          <a:lstStyle/>
          <a:p>
            <a:r>
              <a:rPr lang="en-US" dirty="0"/>
              <a:t>We could also underestimate the area by adding up the areas of the four rectangles whose heights are 		                                    </a:t>
            </a:r>
          </a:p>
          <a:p>
            <a:endParaRPr lang="en-US" dirty="0"/>
          </a:p>
          <a:p>
            <a:r>
              <a:rPr lang="en-US" dirty="0"/>
              <a:t>(see Figure 4). </a:t>
            </a:r>
          </a:p>
        </p:txBody>
      </p:sp>
      <p:graphicFrame>
        <p:nvGraphicFramePr>
          <p:cNvPr id="5122" name="Object 2"/>
          <p:cNvGraphicFramePr>
            <a:graphicFrameLocks noChangeAspect="1"/>
          </p:cNvGraphicFramePr>
          <p:nvPr>
            <p:extLst>
              <p:ext uri="{D42A27DB-BD31-4B8C-83A1-F6EECF244321}">
                <p14:modId xmlns:p14="http://schemas.microsoft.com/office/powerpoint/2010/main" val="2076975856"/>
              </p:ext>
            </p:extLst>
          </p:nvPr>
        </p:nvGraphicFramePr>
        <p:xfrm>
          <a:off x="533400" y="3092970"/>
          <a:ext cx="3733800" cy="495300"/>
        </p:xfrm>
        <a:graphic>
          <a:graphicData uri="http://schemas.openxmlformats.org/presentationml/2006/ole">
            <mc:AlternateContent xmlns:mc="http://schemas.openxmlformats.org/markup-compatibility/2006">
              <mc:Choice xmlns:v="urn:schemas-microsoft-com:vml" Requires="v">
                <p:oleObj name="Equation" r:id="rId2" imgW="3733560" imgH="495000" progId="Equation.DSMT4">
                  <p:embed/>
                </p:oleObj>
              </mc:Choice>
              <mc:Fallback>
                <p:oleObj name="Equation" r:id="rId2" imgW="37335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92970"/>
                        <a:ext cx="373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3" name="Picture 3"/>
          <p:cNvPicPr>
            <a:picLocks noChangeAspect="1" noChangeArrowheads="1"/>
          </p:cNvPicPr>
          <p:nvPr/>
        </p:nvPicPr>
        <p:blipFill>
          <a:blip r:embed="rId4" cstate="print"/>
          <a:srcRect b="15000"/>
          <a:stretch>
            <a:fillRect/>
          </a:stretch>
        </p:blipFill>
        <p:spPr bwMode="auto">
          <a:xfrm>
            <a:off x="5029201" y="1219200"/>
            <a:ext cx="3487392" cy="3657600"/>
          </a:xfrm>
          <a:prstGeom prst="rect">
            <a:avLst/>
          </a:prstGeom>
          <a:noFill/>
          <a:ln w="9525">
            <a:noFill/>
            <a:miter lim="800000"/>
            <a:headEnd/>
            <a:tailEnd/>
          </a:ln>
        </p:spPr>
      </p:pic>
      <p:sp>
        <p:nvSpPr>
          <p:cNvPr id="6" name="Rectangle 5"/>
          <p:cNvSpPr/>
          <p:nvPr/>
        </p:nvSpPr>
        <p:spPr>
          <a:xfrm>
            <a:off x="6087870" y="49530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p:txBody>
          <a:bodyPr/>
          <a:lstStyle/>
          <a:p>
            <a:r>
              <a:rPr lang="en-US" dirty="0"/>
              <a:t>This would give us the approximation </a:t>
            </a:r>
            <a:r>
              <a:rPr lang="en-US" i="1" dirty="0"/>
              <a:t>U</a:t>
            </a:r>
            <a:r>
              <a:rPr lang="en-US" baseline="-25000" dirty="0"/>
              <a:t>4</a:t>
            </a:r>
            <a:r>
              <a:rPr lang="en-US" dirty="0"/>
              <a:t> </a:t>
            </a:r>
            <a:br>
              <a:rPr lang="en-US" dirty="0"/>
            </a:br>
            <a:r>
              <a:rPr lang="en-US" dirty="0"/>
              <a:t>(</a:t>
            </a:r>
            <a:r>
              <a:rPr lang="en-US" i="1" dirty="0"/>
              <a:t>U</a:t>
            </a:r>
            <a:r>
              <a:rPr lang="en-US" dirty="0"/>
              <a:t> for “Under”). </a:t>
            </a:r>
          </a:p>
        </p:txBody>
      </p:sp>
      <p:graphicFrame>
        <p:nvGraphicFramePr>
          <p:cNvPr id="6146" name="Object 2"/>
          <p:cNvGraphicFramePr>
            <a:graphicFrameLocks noChangeAspect="1"/>
          </p:cNvGraphicFramePr>
          <p:nvPr>
            <p:extLst>
              <p:ext uri="{D42A27DB-BD31-4B8C-83A1-F6EECF244321}">
                <p14:modId xmlns:p14="http://schemas.microsoft.com/office/powerpoint/2010/main" val="1525843458"/>
              </p:ext>
            </p:extLst>
          </p:nvPr>
        </p:nvGraphicFramePr>
        <p:xfrm>
          <a:off x="1409700" y="2355850"/>
          <a:ext cx="6324600" cy="939800"/>
        </p:xfrm>
        <a:graphic>
          <a:graphicData uri="http://schemas.openxmlformats.org/presentationml/2006/ole">
            <mc:AlternateContent xmlns:mc="http://schemas.openxmlformats.org/markup-compatibility/2006">
              <mc:Choice xmlns:v="urn:schemas-microsoft-com:vml" Requires="v">
                <p:oleObj name="Equation" r:id="rId2" imgW="6324480" imgH="939600" progId="Equation.DSMT4">
                  <p:embed/>
                </p:oleObj>
              </mc:Choice>
              <mc:Fallback>
                <p:oleObj name="Equation" r:id="rId2" imgW="6324480" imgH="939600" progId="Equation.DSMT4">
                  <p:embed/>
                  <p:pic>
                    <p:nvPicPr>
                      <p:cNvPr id="0" name="Picture 2"/>
                      <p:cNvPicPr>
                        <a:picLocks noChangeAspect="1" noChangeArrowheads="1"/>
                      </p:cNvPicPr>
                      <p:nvPr/>
                    </p:nvPicPr>
                    <p:blipFill>
                      <a:blip r:embed="rId3"/>
                      <a:srcRect/>
                      <a:stretch>
                        <a:fillRect/>
                      </a:stretch>
                    </p:blipFill>
                    <p:spPr bwMode="auto">
                      <a:xfrm>
                        <a:off x="1409700" y="2355850"/>
                        <a:ext cx="632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1719520572"/>
              </p:ext>
            </p:extLst>
          </p:nvPr>
        </p:nvGraphicFramePr>
        <p:xfrm>
          <a:off x="1820863" y="3436938"/>
          <a:ext cx="3035300" cy="939800"/>
        </p:xfrm>
        <a:graphic>
          <a:graphicData uri="http://schemas.openxmlformats.org/presentationml/2006/ole">
            <mc:AlternateContent xmlns:mc="http://schemas.openxmlformats.org/markup-compatibility/2006">
              <mc:Choice xmlns:v="urn:schemas-microsoft-com:vml" Requires="v">
                <p:oleObj name="Equation" r:id="rId4" imgW="3035160" imgH="939600" progId="Equation.DSMT4">
                  <p:embed/>
                </p:oleObj>
              </mc:Choice>
              <mc:Fallback>
                <p:oleObj name="Equation" r:id="rId4" imgW="3035160" imgH="939600" progId="Equation.DSMT4">
                  <p:embed/>
                  <p:pic>
                    <p:nvPicPr>
                      <p:cNvPr id="0" name="Picture 3"/>
                      <p:cNvPicPr>
                        <a:picLocks noChangeAspect="1" noChangeArrowheads="1"/>
                      </p:cNvPicPr>
                      <p:nvPr/>
                    </p:nvPicPr>
                    <p:blipFill>
                      <a:blip r:embed="rId5"/>
                      <a:srcRect/>
                      <a:stretch>
                        <a:fillRect/>
                      </a:stretch>
                    </p:blipFill>
                    <p:spPr bwMode="auto">
                      <a:xfrm>
                        <a:off x="1820863" y="3436938"/>
                        <a:ext cx="303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1829774816"/>
              </p:ext>
            </p:extLst>
          </p:nvPr>
        </p:nvGraphicFramePr>
        <p:xfrm>
          <a:off x="1782580" y="4525086"/>
          <a:ext cx="711200" cy="838200"/>
        </p:xfrm>
        <a:graphic>
          <a:graphicData uri="http://schemas.openxmlformats.org/presentationml/2006/ole">
            <mc:AlternateContent xmlns:mc="http://schemas.openxmlformats.org/markup-compatibility/2006">
              <mc:Choice xmlns:v="urn:schemas-microsoft-com:vml" Requires="v">
                <p:oleObj name="Equation" r:id="rId6" imgW="711000" imgH="838080" progId="Equation.DSMT4">
                  <p:embed/>
                </p:oleObj>
              </mc:Choice>
              <mc:Fallback>
                <p:oleObj name="Equation" r:id="rId6" imgW="7110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2580" y="4525086"/>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26533821"/>
              </p:ext>
            </p:extLst>
          </p:nvPr>
        </p:nvGraphicFramePr>
        <p:xfrm>
          <a:off x="1782580" y="5517630"/>
          <a:ext cx="1447800" cy="292100"/>
        </p:xfrm>
        <a:graphic>
          <a:graphicData uri="http://schemas.openxmlformats.org/presentationml/2006/ole">
            <mc:AlternateContent xmlns:mc="http://schemas.openxmlformats.org/markup-compatibility/2006">
              <mc:Choice xmlns:v="urn:schemas-microsoft-com:vml" Requires="v">
                <p:oleObj name="Equation" r:id="rId8" imgW="1447560" imgH="291960" progId="Equation.DSMT4">
                  <p:embed/>
                </p:oleObj>
              </mc:Choice>
              <mc:Fallback>
                <p:oleObj name="Equation" r:id="rId8" imgW="144756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2580" y="5517630"/>
                        <a:ext cx="1447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p:txBody>
          <a:bodyPr/>
          <a:lstStyle/>
          <a:p>
            <a:r>
              <a:rPr lang="en-US" dirty="0"/>
              <a:t>Knowing that the area under the parabola is actually something between these two approximations, we might estimate the area with their average.</a:t>
            </a:r>
          </a:p>
        </p:txBody>
      </p:sp>
      <p:graphicFrame>
        <p:nvGraphicFramePr>
          <p:cNvPr id="7170" name="Object 2"/>
          <p:cNvGraphicFramePr>
            <a:graphicFrameLocks noChangeAspect="1"/>
          </p:cNvGraphicFramePr>
          <p:nvPr>
            <p:extLst>
              <p:ext uri="{D42A27DB-BD31-4B8C-83A1-F6EECF244321}">
                <p14:modId xmlns:p14="http://schemas.microsoft.com/office/powerpoint/2010/main" val="2090077130"/>
              </p:ext>
            </p:extLst>
          </p:nvPr>
        </p:nvGraphicFramePr>
        <p:xfrm>
          <a:off x="2940050" y="2743200"/>
          <a:ext cx="3111500" cy="482600"/>
        </p:xfrm>
        <a:graphic>
          <a:graphicData uri="http://schemas.openxmlformats.org/presentationml/2006/ole">
            <mc:AlternateContent xmlns:mc="http://schemas.openxmlformats.org/markup-compatibility/2006">
              <mc:Choice xmlns:v="urn:schemas-microsoft-com:vml" Requires="v">
                <p:oleObj name="Equation" r:id="rId2" imgW="3111480" imgH="482400" progId="Equation.DSMT4">
                  <p:embed/>
                </p:oleObj>
              </mc:Choice>
              <mc:Fallback>
                <p:oleObj name="Equation" r:id="rId2" imgW="3111480" imgH="482400" progId="Equation.DSMT4">
                  <p:embed/>
                  <p:pic>
                    <p:nvPicPr>
                      <p:cNvPr id="0" name="Picture 2"/>
                      <p:cNvPicPr>
                        <a:picLocks noChangeAspect="1" noChangeArrowheads="1"/>
                      </p:cNvPicPr>
                      <p:nvPr/>
                    </p:nvPicPr>
                    <p:blipFill>
                      <a:blip r:embed="rId3"/>
                      <a:srcRect/>
                      <a:stretch>
                        <a:fillRect/>
                      </a:stretch>
                    </p:blipFill>
                    <p:spPr bwMode="auto">
                      <a:xfrm>
                        <a:off x="2940050" y="2743200"/>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Estimating the Area Bounded by the </a:t>
            </a:r>
            <a:r>
              <a:rPr lang="en-US" i="1" dirty="0"/>
              <a:t>x</a:t>
            </a:r>
            <a:r>
              <a:rPr lang="en-US" dirty="0"/>
              <a:t>-Axis and the Graph of a Function (cont.)</a:t>
            </a:r>
          </a:p>
        </p:txBody>
      </p:sp>
      <p:sp>
        <p:nvSpPr>
          <p:cNvPr id="3" name="Content Placeholder 2"/>
          <p:cNvSpPr>
            <a:spLocks noGrp="1"/>
          </p:cNvSpPr>
          <p:nvPr>
            <p:ph idx="1"/>
          </p:nvPr>
        </p:nvSpPr>
        <p:spPr/>
        <p:txBody>
          <a:bodyPr>
            <a:normAutofit/>
          </a:bodyPr>
          <a:lstStyle/>
          <a:p>
            <a:r>
              <a:rPr lang="en-US" dirty="0"/>
              <a:t>To obtain a better approximation of the desired area, we can increase the number of rectangles. Graphs of the results, such as those from Figure 5 for </a:t>
            </a:r>
            <a:r>
              <a:rPr lang="en-US" i="1" dirty="0"/>
              <a:t>n</a:t>
            </a:r>
            <a:r>
              <a:rPr lang="en-US" dirty="0"/>
              <a:t> = 10, certainly seem to indicate that the errors in the approximations get smaller as </a:t>
            </a:r>
            <a:r>
              <a:rPr lang="en-US" i="1" dirty="0"/>
              <a:t>n</a:t>
            </a:r>
            <a:r>
              <a:rPr lang="en-US" dirty="0"/>
              <a:t> increases, but</a:t>
            </a:r>
          </a:p>
          <a:p>
            <a:r>
              <a:rPr lang="en-US" dirty="0"/>
              <a:t>we can prove that this is indeed the case by noting the differences between </a:t>
            </a:r>
            <a:r>
              <a:rPr lang="en-US" i="1" dirty="0"/>
              <a:t>O</a:t>
            </a:r>
            <a:r>
              <a:rPr lang="en-US" i="1" baseline="-25000" dirty="0"/>
              <a:t>n</a:t>
            </a:r>
            <a:r>
              <a:rPr lang="en-US" dirty="0"/>
              <a:t> and </a:t>
            </a:r>
            <a:r>
              <a:rPr lang="en-US" i="1" dirty="0"/>
              <a:t>U</a:t>
            </a:r>
            <a:r>
              <a:rPr lang="en-US" i="1" baseline="-25000" dirty="0"/>
              <a:t>n</a:t>
            </a:r>
            <a:r>
              <a:rPr lang="en-US" dirty="0"/>
              <a:t>. The following table contains </a:t>
            </a:r>
            <a:r>
              <a:rPr lang="en-US" i="1" dirty="0"/>
              <a:t>O</a:t>
            </a:r>
            <a:r>
              <a:rPr lang="en-US" i="1" baseline="-25000" dirty="0"/>
              <a:t>n</a:t>
            </a:r>
            <a:r>
              <a:rPr lang="en-US" dirty="0"/>
              <a:t>, </a:t>
            </a:r>
            <a:r>
              <a:rPr lang="en-US" i="1" dirty="0"/>
              <a:t>U</a:t>
            </a:r>
            <a:r>
              <a:rPr lang="en-US" i="1" baseline="-25000" dirty="0"/>
              <a:t>n</a:t>
            </a:r>
            <a:r>
              <a:rPr lang="en-US" dirty="0"/>
              <a:t>, their difference, and their average for a few values of </a:t>
            </a:r>
            <a:r>
              <a:rPr lang="en-US" i="1" dirty="0"/>
              <a:t>n</a:t>
            </a:r>
            <a:r>
              <a:rPr lang="en-US"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4346</TotalTime>
  <Words>1824</Words>
  <Application>Microsoft Office PowerPoint</Application>
  <PresentationFormat>On-screen Show (4:3)</PresentationFormat>
  <Paragraphs>130</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Symbol</vt:lpstr>
      <vt:lpstr>Euclid Symbol</vt:lpstr>
      <vt:lpstr>Calibri</vt:lpstr>
      <vt:lpstr>Cambria Math</vt:lpstr>
      <vt:lpstr>Arial</vt:lpstr>
      <vt:lpstr>Office Theme</vt:lpstr>
      <vt:lpstr>Equation</vt:lpstr>
      <vt:lpstr>Section 5.1</vt:lpstr>
      <vt:lpstr>Example 1: Estimating the Area Bounded by the x-Axis and the Graph of a Function </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Example 1: Estimating the Area Bounded by the x-Axis and the Graph of a Function (cont.)</vt:lpstr>
      <vt:lpstr>The Distance Problem</vt:lpstr>
      <vt:lpstr>Example 2: Finding the Distance Traveled by a Falling Stone </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Example 2: Finding the Distance Traveled by a Falling Stone (cont.)</vt:lpstr>
      <vt:lpstr>Riemann Sums and Summation Formulas</vt:lpstr>
      <vt:lpstr>Theorem: Summation Facts and Formulas</vt:lpstr>
      <vt:lpstr>Theorem: Summation Facts and Formulas (cont.)</vt:lpstr>
      <vt:lpstr>Example 3: Using Summation Formulas to Simplify Sums </vt:lpstr>
      <vt:lpstr>Example 3: Using Summation Formulas to Simplify Sums (cont.)</vt:lpstr>
      <vt:lpstr>Example 4: Finding the Area Bounded by the x-Axis and the Graph of a Function </vt:lpstr>
      <vt:lpstr>Example 4: Finding the Area Bounded by the x-Axis and the Graph of a Function (cont.)</vt:lpstr>
      <vt:lpstr>Example 4: Finding the Area Bounded by the x-Axis and the Graph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89</cp:revision>
  <dcterms:created xsi:type="dcterms:W3CDTF">2013-04-26T14:43:13Z</dcterms:created>
  <dcterms:modified xsi:type="dcterms:W3CDTF">2023-04-17T16:20:54Z</dcterms:modified>
</cp:coreProperties>
</file>