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61" r:id="rId4"/>
    <p:sldId id="286" r:id="rId5"/>
    <p:sldId id="28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7" r:id="rId18"/>
    <p:sldId id="278" r:id="rId19"/>
    <p:sldId id="296" r:id="rId20"/>
    <p:sldId id="279" r:id="rId21"/>
    <p:sldId id="280" r:id="rId22"/>
    <p:sldId id="290" r:id="rId23"/>
    <p:sldId id="297" r:id="rId24"/>
    <p:sldId id="292" r:id="rId25"/>
    <p:sldId id="293" r:id="rId26"/>
    <p:sldId id="294" r:id="rId27"/>
    <p:sldId id="295" r:id="rId28"/>
    <p:sldId id="281" r:id="rId29"/>
    <p:sldId id="282" r:id="rId30"/>
    <p:sldId id="283" r:id="rId31"/>
    <p:sldId id="285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FFFFCC"/>
    <a:srgbClr val="000099"/>
    <a:srgbClr val="008080"/>
    <a:srgbClr val="FF00FF"/>
    <a:srgbClr val="004786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2" autoAdjust="0"/>
    <p:restoredTop sz="94660"/>
  </p:normalViewPr>
  <p:slideViewPr>
    <p:cSldViewPr>
      <p:cViewPr varScale="1">
        <p:scale>
          <a:sx n="104" d="100"/>
          <a:sy n="104" d="100"/>
        </p:scale>
        <p:origin x="4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4D66-ABF5-4913-87E1-51DE239BD2C6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F456A-2978-4074-8D97-A2A7F4521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7.wmf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6.bin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1.bin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91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104.wmf"/><Relationship Id="rId2" Type="http://schemas.openxmlformats.org/officeDocument/2006/relationships/oleObject" Target="../embeddings/oleObject92.bin"/><Relationship Id="rId16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9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image" Target="../media/image105.wmf"/><Relationship Id="rId7" Type="http://schemas.openxmlformats.org/officeDocument/2006/relationships/image" Target="../media/image107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0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0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6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5.2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chemeClr val="tx2"/>
                </a:solidFill>
              </a:rPr>
              <a:t>The Definite Integral</a:t>
            </a:r>
            <a:endParaRPr lang="en-US" b="1" i="1" dirty="0">
              <a:solidFill>
                <a:srgbClr val="00478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Height of a Stone Given Its Vertical Velocity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106"/>
            <a:ext cx="8229600" cy="4918269"/>
          </a:xfrm>
        </p:spPr>
        <p:txBody>
          <a:bodyPr>
            <a:spAutoFit/>
          </a:bodyPr>
          <a:lstStyle/>
          <a:p>
            <a:r>
              <a:rPr lang="en-US" dirty="0"/>
              <a:t>What does this answer mean? Surely the stone has traveled, so does an answer of 0 feet make sense? It does, but only if we understand exactly what the definite integral of velocity tells us. If we take a look at the graph of </a:t>
            </a:r>
            <a:r>
              <a:rPr lang="en-US" i="1" dirty="0"/>
              <a:t>v</a:t>
            </a:r>
            <a:r>
              <a:rPr lang="en-US" dirty="0"/>
              <a:t>, we see that it is positive for the first 2 seconds and negative for the last 2 seconds—that is, the stone first rises and then falls. At the end of 4 seconds, the stone has the same height that it had at time 0. This is the physical meaning of the result and a consequence of the fact that the signed areas in Figure 4 cancel one another out exactly.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Height of a Stone Given Its Vertical Velocity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800600" cy="2631490"/>
          </a:xfr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dirty="0"/>
              <a:t>If instead of the position after 4 seconds we want to know how far the stone travels over the interval [0, 4], we need to</a:t>
            </a:r>
            <a:br>
              <a:rPr lang="en-US" dirty="0"/>
            </a:br>
            <a:r>
              <a:rPr lang="en-US" dirty="0"/>
              <a:t>determine                    a task you will undertake in Exercise 2. </a:t>
            </a:r>
          </a:p>
        </p:txBody>
      </p:sp>
      <p:graphicFrame>
        <p:nvGraphicFramePr>
          <p:cNvPr id="247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68601"/>
              </p:ext>
            </p:extLst>
          </p:nvPr>
        </p:nvGraphicFramePr>
        <p:xfrm>
          <a:off x="2072640" y="2857500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685800" progId="Equation.DSMT4">
                  <p:embed/>
                </p:oleObj>
              </mc:Choice>
              <mc:Fallback>
                <p:oleObj name="Equation" r:id="rId2" imgW="152388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640" y="2857500"/>
                        <a:ext cx="152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345"/>
          <a:stretch>
            <a:fillRect/>
          </a:stretch>
        </p:blipFill>
        <p:spPr bwMode="auto">
          <a:xfrm>
            <a:off x="5029200" y="1371600"/>
            <a:ext cx="37711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8876" y="48768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4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Piecewise Continuous Functions Are Integrable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 continuous function defined 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], or 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a piecewise continuous function 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(meaning it is continuous except for a finite number of jump discontinuities), then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integrable 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Left and Right Riemann Sums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Given a function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defined on the interval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],</a:t>
            </a:r>
            <a:r>
              <a:rPr lang="en-US" dirty="0">
                <a:solidFill>
                  <a:schemeClr val="tx1"/>
                </a:solidFill>
              </a:rPr>
              <a:t> let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denote the Riemann sums obtained by dividing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chemeClr val="tx1"/>
                </a:solidFill>
              </a:rPr>
              <a:t> into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subintervals of equal width,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                                                 and defining the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sample point to be, respectively, the left and right endpoint of the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subinterval. That is,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where                           and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540376"/>
              </p:ext>
            </p:extLst>
          </p:nvPr>
        </p:nvGraphicFramePr>
        <p:xfrm>
          <a:off x="540124" y="2620855"/>
          <a:ext cx="3924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000" imgH="495000" progId="Equation.DSMT4">
                  <p:embed/>
                </p:oleObj>
              </mc:Choice>
              <mc:Fallback>
                <p:oleObj name="Equation" r:id="rId2" imgW="39240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24" y="2620855"/>
                        <a:ext cx="3924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380249"/>
              </p:ext>
            </p:extLst>
          </p:nvPr>
        </p:nvGraphicFramePr>
        <p:xfrm>
          <a:off x="1981200" y="3726116"/>
          <a:ext cx="5905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05440" imgH="914400" progId="Equation.DSMT4">
                  <p:embed/>
                </p:oleObj>
              </mc:Choice>
              <mc:Fallback>
                <p:oleObj name="Equation" r:id="rId4" imgW="590544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26116"/>
                        <a:ext cx="5905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013509"/>
              </p:ext>
            </p:extLst>
          </p:nvPr>
        </p:nvGraphicFramePr>
        <p:xfrm>
          <a:off x="1479924" y="4775200"/>
          <a:ext cx="2044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482400" progId="Equation.DSMT4">
                  <p:embed/>
                </p:oleObj>
              </mc:Choice>
              <mc:Fallback>
                <p:oleObj name="Equation" r:id="rId6" imgW="204444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924" y="4775200"/>
                        <a:ext cx="2044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191636"/>
              </p:ext>
            </p:extLst>
          </p:nvPr>
        </p:nvGraphicFramePr>
        <p:xfrm>
          <a:off x="4343400" y="4763812"/>
          <a:ext cx="166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431640" progId="Equation.DSMT4">
                  <p:embed/>
                </p:oleObj>
              </mc:Choice>
              <mc:Fallback>
                <p:oleObj name="Equation" r:id="rId8" imgW="16635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63812"/>
                        <a:ext cx="1663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Evaluating a Definite Integral as a Limit of a Right Riemann Sum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               by taking the limit of the associated right Riemann sum.</a:t>
            </a:r>
          </a:p>
          <a:p>
            <a:r>
              <a:rPr lang="en-US" b="1" dirty="0"/>
              <a:t>Solution</a:t>
            </a:r>
          </a:p>
          <a:p>
            <a:pPr>
              <a:spcBef>
                <a:spcPts val="0"/>
              </a:spcBef>
            </a:pPr>
            <a:r>
              <a:rPr lang="en-US" dirty="0"/>
              <a:t>From the expression                 we see that		        </a:t>
            </a:r>
            <a:r>
              <a:rPr lang="en-US" i="1" dirty="0"/>
              <a:t>a </a:t>
            </a:r>
            <a:r>
              <a:rPr lang="en-US" dirty="0">
                <a:latin typeface="Symbol" pitchFamily="18" charset="2"/>
              </a:rPr>
              <a:t>= -</a:t>
            </a:r>
            <a:r>
              <a:rPr lang="en-US" dirty="0"/>
              <a:t>1, 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3.</a:t>
            </a:r>
          </a:p>
          <a:p>
            <a:r>
              <a:rPr lang="en-US" dirty="0"/>
              <a:t>So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1842448" y="1205552"/>
          <a:ext cx="1130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685800" progId="Equation.DSMT4">
                  <p:embed/>
                </p:oleObj>
              </mc:Choice>
              <mc:Fallback>
                <p:oleObj name="Equation" r:id="rId2" imgW="113004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448" y="1205552"/>
                        <a:ext cx="1130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775204"/>
              </p:ext>
            </p:extLst>
          </p:nvPr>
        </p:nvGraphicFramePr>
        <p:xfrm>
          <a:off x="3537772" y="2581536"/>
          <a:ext cx="1219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685800" progId="Equation.DSMT4">
                  <p:embed/>
                </p:oleObj>
              </mc:Choice>
              <mc:Fallback>
                <p:oleObj name="Equation" r:id="rId4" imgW="12189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772" y="2581536"/>
                        <a:ext cx="1219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43266"/>
              </p:ext>
            </p:extLst>
          </p:nvPr>
        </p:nvGraphicFramePr>
        <p:xfrm>
          <a:off x="6602333" y="2686698"/>
          <a:ext cx="1460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495000" progId="Equation.DSMT4">
                  <p:embed/>
                </p:oleObj>
              </mc:Choice>
              <mc:Fallback>
                <p:oleObj name="Equation" r:id="rId6" imgW="146016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333" y="2686698"/>
                        <a:ext cx="1460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439922"/>
              </p:ext>
            </p:extLst>
          </p:nvPr>
        </p:nvGraphicFramePr>
        <p:xfrm>
          <a:off x="1295400" y="3615766"/>
          <a:ext cx="5981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81400" imgH="888840" progId="Equation.DSMT4">
                  <p:embed/>
                </p:oleObj>
              </mc:Choice>
              <mc:Fallback>
                <p:oleObj name="Equation" r:id="rId8" imgW="598140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15766"/>
                        <a:ext cx="5981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357325"/>
              </p:ext>
            </p:extLst>
          </p:nvPr>
        </p:nvGraphicFramePr>
        <p:xfrm>
          <a:off x="644114" y="4990880"/>
          <a:ext cx="2603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03160" imgH="939600" progId="Equation.DSMT4">
                  <p:embed/>
                </p:oleObj>
              </mc:Choice>
              <mc:Fallback>
                <p:oleObj name="Equation" r:id="rId10" imgW="260316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114" y="4990880"/>
                        <a:ext cx="2603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46435"/>
              </p:ext>
            </p:extLst>
          </p:nvPr>
        </p:nvGraphicFramePr>
        <p:xfrm>
          <a:off x="3323814" y="4926931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5400" imgH="965160" progId="Equation.DSMT4">
                  <p:embed/>
                </p:oleObj>
              </mc:Choice>
              <mc:Fallback>
                <p:oleObj name="Equation" r:id="rId12" imgW="16254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23814" y="4926931"/>
                        <a:ext cx="1625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516492"/>
              </p:ext>
            </p:extLst>
          </p:nvPr>
        </p:nvGraphicFramePr>
        <p:xfrm>
          <a:off x="4961069" y="5001040"/>
          <a:ext cx="3733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733560" imgH="876240" progId="Equation.DSMT4">
                  <p:embed/>
                </p:oleObj>
              </mc:Choice>
              <mc:Fallback>
                <p:oleObj name="Equation" r:id="rId14" imgW="373356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61069" y="5001040"/>
                        <a:ext cx="37338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a Definite Integral as a Limit of a Right Riemann Sum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78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Hence,</a:t>
            </a:r>
          </a:p>
        </p:txBody>
      </p:sp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1676400" y="12954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685800" progId="Equation.DSMT4">
                  <p:embed/>
                </p:oleObj>
              </mc:Choice>
              <mc:Fallback>
                <p:oleObj name="Equation" r:id="rId2" imgW="106668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954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2778456" y="1143000"/>
          <a:ext cx="5803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03560" imgH="1015920" progId="Equation.DSMT4">
                  <p:embed/>
                </p:oleObj>
              </mc:Choice>
              <mc:Fallback>
                <p:oleObj name="Equation" r:id="rId4" imgW="5803560" imgH="1015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456" y="1143000"/>
                        <a:ext cx="5803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498475" y="2057400"/>
          <a:ext cx="5486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86400" imgH="952200" progId="Equation.DSMT4">
                  <p:embed/>
                </p:oleObj>
              </mc:Choice>
              <mc:Fallback>
                <p:oleObj name="Equation" r:id="rId6" imgW="548640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057400"/>
                        <a:ext cx="5486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98475" y="3124200"/>
          <a:ext cx="6997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97680" imgH="990360" progId="Equation.DSMT4">
                  <p:embed/>
                </p:oleObj>
              </mc:Choice>
              <mc:Fallback>
                <p:oleObj name="Equation" r:id="rId8" imgW="699768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124200"/>
                        <a:ext cx="6997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/>
        </p:nvGraphicFramePr>
        <p:xfrm>
          <a:off x="498475" y="4267200"/>
          <a:ext cx="6515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514920" imgH="990360" progId="Equation.DSMT4">
                  <p:embed/>
                </p:oleObj>
              </mc:Choice>
              <mc:Fallback>
                <p:oleObj name="Equation" r:id="rId10" imgW="6514920" imgH="990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4267200"/>
                        <a:ext cx="6515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/>
        </p:nvGraphicFramePr>
        <p:xfrm>
          <a:off x="7512050" y="3098800"/>
          <a:ext cx="1511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1282680" progId="Equation.DSMT4">
                  <p:embed/>
                </p:oleObj>
              </mc:Choice>
              <mc:Fallback>
                <p:oleObj name="Equation" r:id="rId12" imgW="1511280" imgH="12826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098800"/>
                        <a:ext cx="15113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4" name="Object 10"/>
          <p:cNvGraphicFramePr>
            <a:graphicFrameLocks noChangeAspect="1"/>
          </p:cNvGraphicFramePr>
          <p:nvPr/>
        </p:nvGraphicFramePr>
        <p:xfrm>
          <a:off x="5715000" y="5232400"/>
          <a:ext cx="2971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71800" imgH="634680" progId="Equation.DSMT4">
                  <p:embed/>
                </p:oleObj>
              </mc:Choice>
              <mc:Fallback>
                <p:oleObj name="Equation" r:id="rId14" imgW="2971800" imgH="634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232400"/>
                        <a:ext cx="2971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5" name="Object 11"/>
          <p:cNvGraphicFramePr>
            <a:graphicFrameLocks noChangeAspect="1"/>
          </p:cNvGraphicFramePr>
          <p:nvPr/>
        </p:nvGraphicFramePr>
        <p:xfrm>
          <a:off x="6172200" y="2184400"/>
          <a:ext cx="158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87240" imgH="634680" progId="Equation.DSMT4">
                  <p:embed/>
                </p:oleObj>
              </mc:Choice>
              <mc:Fallback>
                <p:oleObj name="Equation" r:id="rId16" imgW="1587240" imgH="6346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84400"/>
                        <a:ext cx="158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a Definite Integral as a Limit of a Right Riemann Sum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now apply the last three summation formulas from Section 5.1 to obtain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which, after significant simplification, yields</a:t>
            </a:r>
          </a:p>
          <a:p>
            <a:endParaRPr lang="en-US" dirty="0"/>
          </a:p>
        </p:txBody>
      </p:sp>
      <p:graphicFrame>
        <p:nvGraphicFramePr>
          <p:cNvPr id="2539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176548"/>
              </p:ext>
            </p:extLst>
          </p:nvPr>
        </p:nvGraphicFramePr>
        <p:xfrm>
          <a:off x="574675" y="2203450"/>
          <a:ext cx="81788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78480" imgH="1854000" progId="Equation.DSMT4">
                  <p:embed/>
                </p:oleObj>
              </mc:Choice>
              <mc:Fallback>
                <p:oleObj name="Equation" r:id="rId2" imgW="8178480" imgH="1854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2203450"/>
                        <a:ext cx="81788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709864"/>
              </p:ext>
            </p:extLst>
          </p:nvPr>
        </p:nvGraphicFramePr>
        <p:xfrm>
          <a:off x="533400" y="4921418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685800" progId="Equation.DSMT4">
                  <p:embed/>
                </p:oleObj>
              </mc:Choice>
              <mc:Fallback>
                <p:oleObj name="Equation" r:id="rId4" imgW="106668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21418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62247"/>
              </p:ext>
            </p:extLst>
          </p:nvPr>
        </p:nvGraphicFramePr>
        <p:xfrm>
          <a:off x="1625600" y="4854183"/>
          <a:ext cx="3632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32040" imgH="825480" progId="Equation.DSMT4">
                  <p:embed/>
                </p:oleObj>
              </mc:Choice>
              <mc:Fallback>
                <p:oleObj name="Equation" r:id="rId6" imgW="36320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854183"/>
                        <a:ext cx="3632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127551"/>
              </p:ext>
            </p:extLst>
          </p:nvPr>
        </p:nvGraphicFramePr>
        <p:xfrm>
          <a:off x="5346700" y="4809265"/>
          <a:ext cx="2806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06560" imgH="939600" progId="Equation.DSMT4">
                  <p:embed/>
                </p:oleObj>
              </mc:Choice>
              <mc:Fallback>
                <p:oleObj name="Equation" r:id="rId8" imgW="280656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4809265"/>
                        <a:ext cx="2806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053127"/>
              </p:ext>
            </p:extLst>
          </p:nvPr>
        </p:nvGraphicFramePr>
        <p:xfrm>
          <a:off x="8229600" y="512079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91960" progId="Equation.DSMT4">
                  <p:embed/>
                </p:oleObj>
              </mc:Choice>
              <mc:Fallback>
                <p:oleObj name="Equation" r:id="rId10" imgW="723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12079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Evaluating a Definite Integral by Using Geometry to Find the Signed Area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</p:spPr>
        <p:txBody>
          <a:bodyPr>
            <a:spAutoFit/>
          </a:bodyPr>
          <a:lstStyle/>
          <a:p>
            <a:r>
              <a:rPr lang="en-US" dirty="0"/>
              <a:t>Evaluate 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If we construct a Riemann sum based on the function 		        we arrive at a limit that is quite difficult to evaluate. But if we think about the graph of </a:t>
            </a:r>
            <a:r>
              <a:rPr lang="en-US" i="1" dirty="0"/>
              <a:t>f</a:t>
            </a:r>
            <a:r>
              <a:rPr lang="en-US" dirty="0"/>
              <a:t> and what                            represents, we see that elementary geometry suffices to evaluate the integral.</a:t>
            </a:r>
          </a:p>
          <a:p>
            <a:r>
              <a:rPr lang="en-US" dirty="0"/>
              <a:t>The graph of the function </a:t>
            </a:r>
            <a:r>
              <a:rPr lang="en-US" i="1" dirty="0"/>
              <a:t>f</a:t>
            </a:r>
            <a:r>
              <a:rPr lang="en-US" dirty="0"/>
              <a:t> corresponds to the graph of the equation 		   which upon squaring both sides yields		        Rewritten as 		</a:t>
            </a:r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1826688" y="1191904"/>
          <a:ext cx="2159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685800" progId="Equation.DSMT4">
                  <p:embed/>
                </p:oleObj>
              </mc:Choice>
              <mc:Fallback>
                <p:oleObj name="Equation" r:id="rId2" imgW="215892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688" y="1191904"/>
                        <a:ext cx="2159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657893"/>
              </p:ext>
            </p:extLst>
          </p:nvPr>
        </p:nvGraphicFramePr>
        <p:xfrm>
          <a:off x="495001" y="2685826"/>
          <a:ext cx="2425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680" imgH="583920" progId="Equation.DSMT4">
                  <p:embed/>
                </p:oleObj>
              </mc:Choice>
              <mc:Fallback>
                <p:oleObj name="Equation" r:id="rId4" imgW="242568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01" y="2685826"/>
                        <a:ext cx="2425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5C63163B-FC7A-4C69-768D-A7B18AB88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999092"/>
              </p:ext>
            </p:extLst>
          </p:nvPr>
        </p:nvGraphicFramePr>
        <p:xfrm>
          <a:off x="2023707" y="3495320"/>
          <a:ext cx="2070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685800" progId="Equation.DSMT4">
                  <p:embed/>
                </p:oleObj>
              </mc:Choice>
              <mc:Fallback>
                <p:oleObj name="Equation" r:id="rId6" imgW="2070000" imgH="685800" progId="Equation.DSMT4">
                  <p:embed/>
                  <p:pic>
                    <p:nvPicPr>
                      <p:cNvPr id="2560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707" y="3495320"/>
                        <a:ext cx="2070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4565977E-D89F-2452-64D2-FB4EB4625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551792"/>
              </p:ext>
            </p:extLst>
          </p:nvPr>
        </p:nvGraphicFramePr>
        <p:xfrm>
          <a:off x="2460625" y="4937125"/>
          <a:ext cx="1905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760" imgH="495000" progId="Equation.DSMT4">
                  <p:embed/>
                </p:oleObj>
              </mc:Choice>
              <mc:Fallback>
                <p:oleObj name="Equation" r:id="rId8" imgW="1904760" imgH="495000" progId="Equation.DSMT4">
                  <p:embed/>
                  <p:pic>
                    <p:nvPicPr>
                      <p:cNvPr id="257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4937125"/>
                        <a:ext cx="1905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88C345DB-90B4-1C4F-4CA5-4C572F2AF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326897"/>
              </p:ext>
            </p:extLst>
          </p:nvPr>
        </p:nvGraphicFramePr>
        <p:xfrm>
          <a:off x="2268780" y="5435769"/>
          <a:ext cx="154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49080" imgH="444240" progId="Equation.DSMT4">
                  <p:embed/>
                </p:oleObj>
              </mc:Choice>
              <mc:Fallback>
                <p:oleObj name="Equation" r:id="rId10" imgW="1549080" imgH="444240" progId="Equation.DSMT4">
                  <p:embed/>
                  <p:pic>
                    <p:nvPicPr>
                      <p:cNvPr id="257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780" y="5435769"/>
                        <a:ext cx="1549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B3E3BC7-C287-F7E4-1B9C-A9033F88A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222"/>
              </p:ext>
            </p:extLst>
          </p:nvPr>
        </p:nvGraphicFramePr>
        <p:xfrm>
          <a:off x="5861050" y="5448300"/>
          <a:ext cx="1574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640" imgH="444240" progId="Equation.DSMT4">
                  <p:embed/>
                </p:oleObj>
              </mc:Choice>
              <mc:Fallback>
                <p:oleObj name="Equation" r:id="rId12" imgW="1574640" imgH="44424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88C345DB-90B4-1C4F-4CA5-4C572F2AF1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5448300"/>
                        <a:ext cx="1574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4772892" y="1219200"/>
            <a:ext cx="399010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Evaluating a Definite Integral by Using Geometry to Find the Signed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572000" cy="4401205"/>
          </a:xfrm>
        </p:spPr>
        <p:txBody>
          <a:bodyPr>
            <a:spAutoFit/>
          </a:bodyPr>
          <a:lstStyle/>
          <a:p>
            <a:r>
              <a:rPr lang="en-US" dirty="0"/>
              <a:t>this equation is familiar to us—its graph is the circle of radius 2 centered at the origin. If we think about what		 then represents, we realize its graph is the lower half of the circle (and                                   </a:t>
            </a:r>
            <a:br>
              <a:rPr lang="en-US" dirty="0"/>
            </a:br>
            <a:r>
              <a:rPr lang="en-US" dirty="0"/>
              <a:t>                    is the upper half); the graph of </a:t>
            </a:r>
            <a:r>
              <a:rPr lang="en-US" i="1" dirty="0"/>
              <a:t>f</a:t>
            </a:r>
            <a:r>
              <a:rPr lang="en-US" dirty="0"/>
              <a:t> is shown in Figure 5. </a:t>
            </a:r>
          </a:p>
        </p:txBody>
      </p:sp>
      <p:graphicFrame>
        <p:nvGraphicFramePr>
          <p:cNvPr id="257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6794"/>
              </p:ext>
            </p:extLst>
          </p:nvPr>
        </p:nvGraphicFramePr>
        <p:xfrm>
          <a:off x="491836" y="3020060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482400" progId="Equation.DSMT4">
                  <p:embed/>
                </p:oleObj>
              </mc:Choice>
              <mc:Fallback>
                <p:oleObj name="Equation" r:id="rId3" imgW="18540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36" y="3020060"/>
                        <a:ext cx="1854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943600" y="4810780"/>
            <a:ext cx="145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5 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11EE9E83-6535-7935-6777-44946275E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352177"/>
              </p:ext>
            </p:extLst>
          </p:nvPr>
        </p:nvGraphicFramePr>
        <p:xfrm>
          <a:off x="491836" y="4267200"/>
          <a:ext cx="1612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482400" progId="Equation.DSMT4">
                  <p:embed/>
                </p:oleObj>
              </mc:Choice>
              <mc:Fallback>
                <p:oleObj name="Equation" r:id="rId5" imgW="1612800" imgH="482400" progId="Equation.DSMT4">
                  <p:embed/>
                  <p:pic>
                    <p:nvPicPr>
                      <p:cNvPr id="257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36" y="4267200"/>
                        <a:ext cx="1612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Evaluating a Definite Integral by Using Geometry to Find the Signed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913"/>
            <a:ext cx="8229600" cy="1031051"/>
          </a:xfr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Hence,		       represents the negative of half </a:t>
            </a:r>
          </a:p>
          <a:p>
            <a:pPr>
              <a:spcBef>
                <a:spcPts val="600"/>
              </a:spcBef>
            </a:pPr>
            <a:r>
              <a:rPr lang="en-US" dirty="0"/>
              <a:t>of the area of a circle of radius 2. That is, </a:t>
            </a:r>
          </a:p>
        </p:txBody>
      </p:sp>
      <p:graphicFrame>
        <p:nvGraphicFramePr>
          <p:cNvPr id="257032" name="Object 8"/>
          <p:cNvGraphicFramePr>
            <a:graphicFrameLocks noChangeAspect="1"/>
          </p:cNvGraphicFramePr>
          <p:nvPr/>
        </p:nvGraphicFramePr>
        <p:xfrm>
          <a:off x="1644126" y="1196640"/>
          <a:ext cx="2120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698400" progId="Equation.DSMT4">
                  <p:embed/>
                </p:oleObj>
              </mc:Choice>
              <mc:Fallback>
                <p:oleObj name="Equation" r:id="rId2" imgW="2120760" imgH="698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126" y="1196640"/>
                        <a:ext cx="2120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3" name="Object 9"/>
          <p:cNvGraphicFramePr>
            <a:graphicFrameLocks noChangeAspect="1"/>
          </p:cNvGraphicFramePr>
          <p:nvPr/>
        </p:nvGraphicFramePr>
        <p:xfrm>
          <a:off x="1905000" y="2590800"/>
          <a:ext cx="2120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698400" progId="Equation.DSMT4">
                  <p:embed/>
                </p:oleObj>
              </mc:Choice>
              <mc:Fallback>
                <p:oleObj name="Equation" r:id="rId4" imgW="212076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0800"/>
                        <a:ext cx="2120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76998"/>
              </p:ext>
            </p:extLst>
          </p:nvPr>
        </p:nvGraphicFramePr>
        <p:xfrm>
          <a:off x="4146550" y="2417763"/>
          <a:ext cx="1435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965160" progId="Equation.DSMT4">
                  <p:embed/>
                </p:oleObj>
              </mc:Choice>
              <mc:Fallback>
                <p:oleObj name="Equation" r:id="rId6" imgW="1434960" imgH="96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2417763"/>
                        <a:ext cx="1435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06100"/>
              </p:ext>
            </p:extLst>
          </p:nvPr>
        </p:nvGraphicFramePr>
        <p:xfrm>
          <a:off x="5708650" y="2819400"/>
          <a:ext cx="97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91960" progId="Equation.DSMT4">
                  <p:embed/>
                </p:oleObj>
              </mc:Choice>
              <mc:Fallback>
                <p:oleObj name="Equation" r:id="rId8" imgW="977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2819400"/>
                        <a:ext cx="97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8872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Given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defined on an interval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], let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       let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be divided into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subintervals of equal width,                                                   where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and let the </a:t>
            </a:r>
            <a:r>
              <a:rPr lang="en-US" i="1" dirty="0">
                <a:solidFill>
                  <a:srgbClr val="000000"/>
                </a:solidFill>
              </a:rPr>
              <a:t>i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sample point satisfy 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   Then the </a:t>
            </a:r>
            <a:r>
              <a:rPr lang="en-US" b="1" dirty="0">
                <a:solidFill>
                  <a:srgbClr val="C00000"/>
                </a:solidFill>
              </a:rPr>
              <a:t>(Riemann) definite integral of </a:t>
            </a:r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C00000"/>
                </a:solidFill>
              </a:rPr>
              <a:t>from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b="1" dirty="0">
                <a:solidFill>
                  <a:srgbClr val="C00000"/>
                </a:solidFill>
              </a:rPr>
              <a:t> to </a:t>
            </a:r>
            <a:r>
              <a:rPr lang="en-US" b="1" i="1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is denoted                   and is defined to be</a:t>
            </a:r>
          </a:p>
          <a:p>
            <a:endParaRPr lang="en-US" b="1" i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08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81749"/>
              </p:ext>
            </p:extLst>
          </p:nvPr>
        </p:nvGraphicFramePr>
        <p:xfrm>
          <a:off x="533400" y="1763904"/>
          <a:ext cx="215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482400" progId="Equation.DSMT4">
                  <p:embed/>
                </p:oleObj>
              </mc:Choice>
              <mc:Fallback>
                <p:oleObj name="Equation" r:id="rId2" imgW="215892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63904"/>
                        <a:ext cx="2159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092161"/>
              </p:ext>
            </p:extLst>
          </p:nvPr>
        </p:nvGraphicFramePr>
        <p:xfrm>
          <a:off x="2813424" y="2119156"/>
          <a:ext cx="3924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24000" imgH="495000" progId="Equation.DSMT4">
                  <p:embed/>
                </p:oleObj>
              </mc:Choice>
              <mc:Fallback>
                <p:oleObj name="Equation" r:id="rId4" imgW="392400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424" y="2119156"/>
                        <a:ext cx="3924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71711"/>
              </p:ext>
            </p:extLst>
          </p:nvPr>
        </p:nvGraphicFramePr>
        <p:xfrm>
          <a:off x="533400" y="2651434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31640" progId="Equation.DSMT4">
                  <p:embed/>
                </p:oleObj>
              </mc:Choice>
              <mc:Fallback>
                <p:oleObj name="Equation" r:id="rId6" imgW="168876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51434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432992"/>
              </p:ext>
            </p:extLst>
          </p:nvPr>
        </p:nvGraphicFramePr>
        <p:xfrm>
          <a:off x="586441" y="3014380"/>
          <a:ext cx="1841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495000" progId="Equation.DSMT4">
                  <p:embed/>
                </p:oleObj>
              </mc:Choice>
              <mc:Fallback>
                <p:oleObj name="Equation" r:id="rId8" imgW="184140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41" y="3014380"/>
                        <a:ext cx="1841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67435"/>
              </p:ext>
            </p:extLst>
          </p:nvPr>
        </p:nvGraphicFramePr>
        <p:xfrm>
          <a:off x="3854450" y="3409128"/>
          <a:ext cx="1435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685800" progId="Equation.DSMT4">
                  <p:embed/>
                </p:oleObj>
              </mc:Choice>
              <mc:Fallback>
                <p:oleObj name="Equation" r:id="rId10" imgW="1434960" imgH="685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409128"/>
                        <a:ext cx="1435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8009"/>
              </p:ext>
            </p:extLst>
          </p:nvPr>
        </p:nvGraphicFramePr>
        <p:xfrm>
          <a:off x="2559050" y="4003939"/>
          <a:ext cx="4025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25880" imgH="914400" progId="Equation.DSMT4">
                  <p:embed/>
                </p:oleObj>
              </mc:Choice>
              <mc:Fallback>
                <p:oleObj name="Equation" r:id="rId12" imgW="4025880" imgH="914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003939"/>
                        <a:ext cx="4025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Properties of the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Given the integrable functions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 on the interval 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and any constant 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, the following properties hold.</a:t>
            </a:r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326989"/>
              </p:ext>
            </p:extLst>
          </p:nvPr>
        </p:nvGraphicFramePr>
        <p:xfrm>
          <a:off x="580913" y="2240574"/>
          <a:ext cx="3940175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49560" imgH="3047760" progId="Equation.DSMT4">
                  <p:embed/>
                </p:oleObj>
              </mc:Choice>
              <mc:Fallback>
                <p:oleObj name="Equation" r:id="rId2" imgW="3949560" imgH="3047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13" y="2240574"/>
                        <a:ext cx="3940175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Properties of the Definite Integral (cont.)</a:t>
            </a:r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477419"/>
              </p:ext>
            </p:extLst>
          </p:nvPr>
        </p:nvGraphicFramePr>
        <p:xfrm>
          <a:off x="450850" y="1389063"/>
          <a:ext cx="763905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57920" imgH="4089240" progId="Equation.DSMT4">
                  <p:embed/>
                </p:oleObj>
              </mc:Choice>
              <mc:Fallback>
                <p:oleObj name="Equation" r:id="rId2" imgW="7657920" imgH="4089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389063"/>
                        <a:ext cx="7639050" cy="40798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two properties result from thinking about our definition of the Riemann integral and making logical extensions to cases not yet covered by the definition.  Specifically, a reasonable interpretation of the expression 		    is that it represents the signed area of a rectangle of height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and width zero. Note also that any Riemann sum approximating the integral could consist only of exactly one term, namely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, with 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0.</a:t>
            </a:r>
          </a:p>
        </p:txBody>
      </p:sp>
      <p:graphicFrame>
        <p:nvGraphicFramePr>
          <p:cNvPr id="272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91169"/>
              </p:ext>
            </p:extLst>
          </p:nvPr>
        </p:nvGraphicFramePr>
        <p:xfrm>
          <a:off x="2124635" y="2883946"/>
          <a:ext cx="140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698400" progId="Equation.DSMT4">
                  <p:embed/>
                </p:oleObj>
              </mc:Choice>
              <mc:Fallback>
                <p:oleObj name="Equation" r:id="rId2" imgW="140940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635" y="2883946"/>
                        <a:ext cx="140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Therefore, we should define       	  to be 0. For the second property, consider the following argument.</a:t>
            </a:r>
          </a:p>
        </p:txBody>
      </p:sp>
      <p:graphicFrame>
        <p:nvGraphicFramePr>
          <p:cNvPr id="272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2695"/>
              </p:ext>
            </p:extLst>
          </p:nvPr>
        </p:nvGraphicFramePr>
        <p:xfrm>
          <a:off x="4675542" y="1183342"/>
          <a:ext cx="140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698400" progId="Equation.DSMT4">
                  <p:embed/>
                </p:oleObj>
              </mc:Choice>
              <mc:Fallback>
                <p:oleObj name="Equation" r:id="rId2" imgW="1409400" imgH="698400" progId="Equation.DSMT4">
                  <p:embed/>
                  <p:pic>
                    <p:nvPicPr>
                      <p:cNvPr id="272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542" y="1183342"/>
                        <a:ext cx="140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44F43FB-8C61-17C9-5547-454E177F6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85166"/>
              </p:ext>
            </p:extLst>
          </p:nvPr>
        </p:nvGraphicFramePr>
        <p:xfrm>
          <a:off x="522642" y="2171122"/>
          <a:ext cx="3886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86200" imgH="914400" progId="Equation.DSMT4">
                  <p:embed/>
                </p:oleObj>
              </mc:Choice>
              <mc:Fallback>
                <p:oleObj name="Equation" r:id="rId4" imgW="3886200" imgH="914400" progId="Equation.DSMT4">
                  <p:embed/>
                  <p:pic>
                    <p:nvPicPr>
                      <p:cNvPr id="275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42" y="2171122"/>
                        <a:ext cx="3886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B6C03FA-171E-2F17-46D8-94B956314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968620"/>
              </p:ext>
            </p:extLst>
          </p:nvPr>
        </p:nvGraphicFramePr>
        <p:xfrm>
          <a:off x="1983235" y="3204584"/>
          <a:ext cx="309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939600" progId="Equation.DSMT4">
                  <p:embed/>
                </p:oleObj>
              </mc:Choice>
              <mc:Fallback>
                <p:oleObj name="Equation" r:id="rId6" imgW="3098520" imgH="939600" progId="Equation.DSMT4">
                  <p:embed/>
                  <p:pic>
                    <p:nvPicPr>
                      <p:cNvPr id="275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235" y="3204584"/>
                        <a:ext cx="3098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1D91E801-2C40-3ED0-60FA-1314C8064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329185"/>
              </p:ext>
            </p:extLst>
          </p:nvPr>
        </p:nvGraphicFramePr>
        <p:xfrm>
          <a:off x="1979407" y="4220584"/>
          <a:ext cx="3327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120" imgH="939600" progId="Equation.DSMT4">
                  <p:embed/>
                </p:oleObj>
              </mc:Choice>
              <mc:Fallback>
                <p:oleObj name="Equation" r:id="rId8" imgW="3327120" imgH="939600" progId="Equation.DSMT4">
                  <p:embed/>
                  <p:pic>
                    <p:nvPicPr>
                      <p:cNvPr id="275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407" y="4220584"/>
                        <a:ext cx="3327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77E0B574-6041-208D-E185-42DB4C81C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531711"/>
              </p:ext>
            </p:extLst>
          </p:nvPr>
        </p:nvGraphicFramePr>
        <p:xfrm>
          <a:off x="5532792" y="4549197"/>
          <a:ext cx="146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291960" progId="Equation.DSMT4">
                  <p:embed/>
                </p:oleObj>
              </mc:Choice>
              <mc:Fallback>
                <p:oleObj name="Equation" r:id="rId10" imgW="1460160" imgH="291960" progId="Equation.DSMT4">
                  <p:embed/>
                  <p:pic>
                    <p:nvPicPr>
                      <p:cNvPr id="275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792" y="4549197"/>
                        <a:ext cx="146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FC0C49CD-C00D-7353-BF8E-A15F8297A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995932"/>
              </p:ext>
            </p:extLst>
          </p:nvPr>
        </p:nvGraphicFramePr>
        <p:xfrm>
          <a:off x="1975765" y="5287384"/>
          <a:ext cx="1892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92160" imgH="685800" progId="Equation.DSMT4">
                  <p:embed/>
                </p:oleObj>
              </mc:Choice>
              <mc:Fallback>
                <p:oleObj name="Equation" r:id="rId12" imgW="1892160" imgH="685800" progId="Equation.DSMT4">
                  <p:embed/>
                  <p:pic>
                    <p:nvPicPr>
                      <p:cNvPr id="27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765" y="5287384"/>
                        <a:ext cx="1892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79256691-5551-F3CC-DE0D-8C8CDCF31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753048"/>
              </p:ext>
            </p:extLst>
          </p:nvPr>
        </p:nvGraphicFramePr>
        <p:xfrm>
          <a:off x="4104042" y="5536837"/>
          <a:ext cx="4635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35360" imgH="279360" progId="Equation.DSMT4">
                  <p:embed/>
                </p:oleObj>
              </mc:Choice>
              <mc:Fallback>
                <p:oleObj name="Equation" r:id="rId14" imgW="4635360" imgH="279360" progId="Equation.DSMT4">
                  <p:embed/>
                  <p:pic>
                    <p:nvPicPr>
                      <p:cNvPr id="275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042" y="5536837"/>
                        <a:ext cx="4635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8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our justification for stating that reversing the order of the limits of integration of a given function changes the sign of the result.</a:t>
            </a:r>
          </a:p>
          <a:p>
            <a:r>
              <a:rPr lang="en-US" dirty="0"/>
              <a:t>To prove Property 3, it suffices to note that if 	</a:t>
            </a:r>
          </a:p>
          <a:p>
            <a:r>
              <a:rPr lang="en-US" dirty="0"/>
              <a:t>then </a:t>
            </a:r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63175"/>
              </p:ext>
            </p:extLst>
          </p:nvPr>
        </p:nvGraphicFramePr>
        <p:xfrm>
          <a:off x="990600" y="3810000"/>
          <a:ext cx="6921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21360" imgH="939600" progId="Equation.DSMT4">
                  <p:embed/>
                </p:oleObj>
              </mc:Choice>
              <mc:Fallback>
                <p:oleObj name="Equation" r:id="rId2" imgW="692136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6921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E557FB4-AE92-E52C-B5DA-5B904A7A9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311973"/>
              </p:ext>
            </p:extLst>
          </p:nvPr>
        </p:nvGraphicFramePr>
        <p:xfrm>
          <a:off x="7108695" y="2705436"/>
          <a:ext cx="1308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482400" progId="Equation.DSMT4">
                  <p:embed/>
                </p:oleObj>
              </mc:Choice>
              <mc:Fallback>
                <p:oleObj name="Equation" r:id="rId4" imgW="1307880" imgH="482400" progId="Equation.DSMT4">
                  <p:embed/>
                  <p:pic>
                    <p:nvPicPr>
                      <p:cNvPr id="2560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695" y="2705436"/>
                        <a:ext cx="1308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62" y="1295400"/>
            <a:ext cx="4206240" cy="4572000"/>
          </a:xfrm>
        </p:spPr>
        <p:txBody>
          <a:bodyPr/>
          <a:lstStyle/>
          <a:p>
            <a:r>
              <a:rPr lang="en-US" dirty="0"/>
              <a:t>for every </a:t>
            </a:r>
            <a:r>
              <a:rPr lang="en-US" i="1" dirty="0"/>
              <a:t>n</a:t>
            </a:r>
            <a:r>
              <a:rPr lang="en-US" dirty="0"/>
              <a:t> and for any choice of sample points. It is also useful, though, to visualize the meaning of		This definite integral </a:t>
            </a:r>
          </a:p>
          <a:p>
            <a:r>
              <a:rPr lang="en-US" dirty="0"/>
              <a:t>corresponds to the signed area of the shaded rectangle in Figure 6, which is </a:t>
            </a:r>
            <a:r>
              <a:rPr lang="en-US" i="1" dirty="0"/>
              <a:t>k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− </a:t>
            </a:r>
            <a:r>
              <a:rPr lang="en-US" i="1" dirty="0"/>
              <a:t>a</a:t>
            </a:r>
            <a:r>
              <a:rPr lang="en-US" dirty="0"/>
              <a:t>). </a:t>
            </a:r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311" y="1295400"/>
            <a:ext cx="418989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21801" y="4572000"/>
          <a:ext cx="3492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92360" imgH="1028520" progId="Equation.DSMT4">
                  <p:embed/>
                </p:oleObj>
              </mc:Choice>
              <mc:Fallback>
                <p:oleObj name="Equation" r:id="rId3" imgW="349236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801" y="4572000"/>
                        <a:ext cx="34925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915767"/>
              </p:ext>
            </p:extLst>
          </p:nvPr>
        </p:nvGraphicFramePr>
        <p:xfrm>
          <a:off x="388938" y="2924175"/>
          <a:ext cx="97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685800" progId="Equation.DSMT4">
                  <p:embed/>
                </p:oleObj>
              </mc:Choice>
              <mc:Fallback>
                <p:oleObj name="Equation" r:id="rId5" imgW="97776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2924175"/>
                        <a:ext cx="977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Property 5 can be proved algebraically and interpreted graphically.</a:t>
            </a:r>
          </a:p>
        </p:txBody>
      </p:sp>
      <p:graphicFrame>
        <p:nvGraphicFramePr>
          <p:cNvPr id="278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94442"/>
              </p:ext>
            </p:extLst>
          </p:nvPr>
        </p:nvGraphicFramePr>
        <p:xfrm>
          <a:off x="827790" y="2382495"/>
          <a:ext cx="267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698400" progId="Equation.DSMT4">
                  <p:embed/>
                </p:oleObj>
              </mc:Choice>
              <mc:Fallback>
                <p:oleObj name="Equation" r:id="rId2" imgW="267948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90" y="2382495"/>
                        <a:ext cx="267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454322"/>
              </p:ext>
            </p:extLst>
          </p:nvPr>
        </p:nvGraphicFramePr>
        <p:xfrm>
          <a:off x="3632200" y="2283521"/>
          <a:ext cx="3810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9880" imgH="952200" progId="Equation.DSMT4">
                  <p:embed/>
                </p:oleObj>
              </mc:Choice>
              <mc:Fallback>
                <p:oleObj name="Equation" r:id="rId4" imgW="380988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283521"/>
                        <a:ext cx="3810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20948"/>
              </p:ext>
            </p:extLst>
          </p:nvPr>
        </p:nvGraphicFramePr>
        <p:xfrm>
          <a:off x="3632200" y="3326875"/>
          <a:ext cx="4902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02120" imgH="952200" progId="Equation.DSMT4">
                  <p:embed/>
                </p:oleObj>
              </mc:Choice>
              <mc:Fallback>
                <p:oleObj name="Equation" r:id="rId6" imgW="490212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3326875"/>
                        <a:ext cx="4902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430177"/>
              </p:ext>
            </p:extLst>
          </p:nvPr>
        </p:nvGraphicFramePr>
        <p:xfrm>
          <a:off x="3632200" y="4522629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52680" imgH="698400" progId="Equation.DSMT4">
                  <p:embed/>
                </p:oleObj>
              </mc:Choice>
              <mc:Fallback>
                <p:oleObj name="Equation" r:id="rId8" imgW="3352680" imgH="698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522629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Proofs and Comments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480560" cy="4572000"/>
          </a:xfrm>
        </p:spPr>
        <p:txBody>
          <a:bodyPr/>
          <a:lstStyle/>
          <a:p>
            <a:r>
              <a:rPr lang="en-US" dirty="0"/>
              <a:t>Figure 7 shows the graphs of three functions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and </a:t>
            </a:r>
            <a:r>
              <a:rPr lang="en-US" i="1" dirty="0"/>
              <a:t>f</a:t>
            </a:r>
            <a:r>
              <a:rPr lang="en-US" dirty="0"/>
              <a:t> + </a:t>
            </a:r>
            <a:r>
              <a:rPr lang="en-US" i="1" dirty="0"/>
              <a:t>g </a:t>
            </a:r>
            <a:r>
              <a:rPr lang="en-US" dirty="0"/>
              <a:t>and illustrates the fact that the sum of the areas under the graphs of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equals the area under the graph of </a:t>
            </a:r>
            <a:r>
              <a:rPr lang="en-US" i="1" dirty="0"/>
              <a:t>f</a:t>
            </a:r>
            <a:r>
              <a:rPr lang="en-US" dirty="0"/>
              <a:t> + </a:t>
            </a:r>
            <a:r>
              <a:rPr lang="en-US" i="1" dirty="0"/>
              <a:t>g.</a:t>
            </a:r>
            <a:r>
              <a:rPr lang="en-US" dirty="0"/>
              <a:t> </a:t>
            </a: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74675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46366"/>
              </p:ext>
            </p:extLst>
          </p:nvPr>
        </p:nvGraphicFramePr>
        <p:xfrm>
          <a:off x="1371600" y="4316954"/>
          <a:ext cx="33528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52680" imgH="1714320" progId="Equation.DSMT4">
                  <p:embed/>
                </p:oleObj>
              </mc:Choice>
              <mc:Fallback>
                <p:oleObj name="Equation" r:id="rId3" imgW="3352680" imgH="1714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16954"/>
                        <a:ext cx="33528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the Properties of the Definite Integral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                                   and   </a:t>
            </a:r>
          </a:p>
          <a:p>
            <a:pPr>
              <a:spcBef>
                <a:spcPts val="1800"/>
              </a:spcBef>
            </a:pPr>
            <a:r>
              <a:rPr lang="en-US" dirty="0"/>
              <a:t>determine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By Property 6,  we know that</a:t>
            </a:r>
          </a:p>
          <a:p>
            <a:pPr>
              <a:spcBef>
                <a:spcPts val="1800"/>
              </a:spcBef>
            </a:pPr>
            <a:r>
              <a:rPr lang="en-US" dirty="0"/>
              <a:t>                                                                        and so</a:t>
            </a:r>
          </a:p>
          <a:p>
            <a:pPr>
              <a:spcBef>
                <a:spcPts val="2400"/>
              </a:spcBef>
            </a:pPr>
            <a:r>
              <a:rPr lang="en-US" dirty="0"/>
              <a:t>                                               Hence, </a:t>
            </a:r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467565"/>
              </p:ext>
            </p:extLst>
          </p:nvPr>
        </p:nvGraphicFramePr>
        <p:xfrm>
          <a:off x="2082800" y="1192213"/>
          <a:ext cx="287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920" imgH="685800" progId="Equation.DSMT4">
                  <p:embed/>
                </p:oleObj>
              </mc:Choice>
              <mc:Fallback>
                <p:oleObj name="Equation" r:id="rId2" imgW="286992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192213"/>
                        <a:ext cx="2870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83165"/>
              </p:ext>
            </p:extLst>
          </p:nvPr>
        </p:nvGraphicFramePr>
        <p:xfrm>
          <a:off x="5557838" y="1169988"/>
          <a:ext cx="281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160" imgH="685800" progId="Equation.DSMT4">
                  <p:embed/>
                </p:oleObj>
              </mc:Choice>
              <mc:Fallback>
                <p:oleObj name="Equation" r:id="rId4" imgW="28191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1169988"/>
                        <a:ext cx="2819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43716"/>
              </p:ext>
            </p:extLst>
          </p:nvPr>
        </p:nvGraphicFramePr>
        <p:xfrm>
          <a:off x="2125663" y="1843088"/>
          <a:ext cx="160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685800" progId="Equation.DSMT4">
                  <p:embed/>
                </p:oleObj>
              </mc:Choice>
              <mc:Fallback>
                <p:oleObj name="Equation" r:id="rId6" imgW="160020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1843088"/>
                        <a:ext cx="1600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58672"/>
              </p:ext>
            </p:extLst>
          </p:nvPr>
        </p:nvGraphicFramePr>
        <p:xfrm>
          <a:off x="457200" y="3540593"/>
          <a:ext cx="581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16520" imgH="685800" progId="Equation.DSMT4">
                  <p:embed/>
                </p:oleObj>
              </mc:Choice>
              <mc:Fallback>
                <p:oleObj name="Equation" r:id="rId8" imgW="581652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40593"/>
                        <a:ext cx="5816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65366"/>
              </p:ext>
            </p:extLst>
          </p:nvPr>
        </p:nvGraphicFramePr>
        <p:xfrm>
          <a:off x="457200" y="4267200"/>
          <a:ext cx="383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5080" imgH="685800" progId="Equation.DSMT4">
                  <p:embed/>
                </p:oleObj>
              </mc:Choice>
              <mc:Fallback>
                <p:oleObj name="Equation" r:id="rId10" imgW="383508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83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04569"/>
              </p:ext>
            </p:extLst>
          </p:nvPr>
        </p:nvGraphicFramePr>
        <p:xfrm>
          <a:off x="2779713" y="5029200"/>
          <a:ext cx="1536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36480" imgH="685800" progId="Equation.DSMT4">
                  <p:embed/>
                </p:oleObj>
              </mc:Choice>
              <mc:Fallback>
                <p:oleObj name="Equation" r:id="rId12" imgW="153648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5029200"/>
                        <a:ext cx="1536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248272"/>
              </p:ext>
            </p:extLst>
          </p:nvPr>
        </p:nvGraphicFramePr>
        <p:xfrm>
          <a:off x="4318000" y="4987925"/>
          <a:ext cx="135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640" imgH="825480" progId="Equation.DSMT4">
                  <p:embed/>
                </p:oleObj>
              </mc:Choice>
              <mc:Fallback>
                <p:oleObj name="Equation" r:id="rId14" imgW="1358640" imgH="825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987925"/>
                        <a:ext cx="1358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4301"/>
              </p:ext>
            </p:extLst>
          </p:nvPr>
        </p:nvGraphicFramePr>
        <p:xfrm>
          <a:off x="5702300" y="4979988"/>
          <a:ext cx="685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825480" progId="Equation.DSMT4">
                  <p:embed/>
                </p:oleObj>
              </mc:Choice>
              <mc:Fallback>
                <p:oleObj name="Equation" r:id="rId16" imgW="685800" imgH="825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4979988"/>
                        <a:ext cx="685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Properties of the Definite Integral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Property 8 to find lower and upper bounds on the </a:t>
            </a:r>
          </a:p>
          <a:p>
            <a:r>
              <a:rPr lang="en-US" dirty="0"/>
              <a:t>integral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The function                  is an increasing function, so 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Hence, </a:t>
            </a:r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1757432" y="1717344"/>
          <a:ext cx="1130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685800" progId="Equation.DSMT4">
                  <p:embed/>
                </p:oleObj>
              </mc:Choice>
              <mc:Fallback>
                <p:oleObj name="Equation" r:id="rId2" imgW="113004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432" y="1717344"/>
                        <a:ext cx="1130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2435225" y="2874963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482400" progId="Equation.DSMT4">
                  <p:embed/>
                </p:oleObj>
              </mc:Choice>
              <mc:Fallback>
                <p:oleObj name="Equation" r:id="rId4" imgW="13204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2874963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558800" y="3562636"/>
          <a:ext cx="8026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26200" imgH="571320" progId="Equation.DSMT4">
                  <p:embed/>
                </p:oleObj>
              </mc:Choice>
              <mc:Fallback>
                <p:oleObj name="Equation" r:id="rId6" imgW="802620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562636"/>
                        <a:ext cx="8026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647700" y="4876800"/>
          <a:ext cx="7848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48360" imgH="685800" progId="Equation.DSMT4">
                  <p:embed/>
                </p:oleObj>
              </mc:Choice>
              <mc:Fallback>
                <p:oleObj name="Equation" r:id="rId8" imgW="784836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876800"/>
                        <a:ext cx="7848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Definite Integral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4676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provided the limit exists and is the same for every choice of the sample points. If so, we say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b="1" dirty="0" err="1">
                <a:solidFill>
                  <a:srgbClr val="C00000"/>
                </a:solidFill>
              </a:rPr>
              <a:t>integrable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], and call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the </a:t>
            </a:r>
            <a:r>
              <a:rPr lang="en-US" b="1" dirty="0">
                <a:solidFill>
                  <a:srgbClr val="C00000"/>
                </a:solidFill>
              </a:rPr>
              <a:t>integrand</a:t>
            </a:r>
            <a:r>
              <a:rPr lang="en-US" dirty="0">
                <a:solidFill>
                  <a:srgbClr val="000000"/>
                </a:solidFill>
              </a:rPr>
              <a:t> of the integral. In this context,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are called, respectively, the </a:t>
            </a:r>
            <a:r>
              <a:rPr lang="en-US" b="1" dirty="0">
                <a:solidFill>
                  <a:srgbClr val="C00000"/>
                </a:solidFill>
              </a:rPr>
              <a:t>lower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C00000"/>
                </a:solidFill>
              </a:rPr>
              <a:t>upper limits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of integration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Finding the Average Value of a Function on an Interval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average value of                              on the interval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We have already determined in Example 3 that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5130800" y="1219200"/>
          <a:ext cx="2336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583920" progId="Equation.DSMT4">
                  <p:embed/>
                </p:oleObj>
              </mc:Choice>
              <mc:Fallback>
                <p:oleObj name="Equation" r:id="rId2" imgW="233676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219200"/>
                        <a:ext cx="2336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1750488" y="1752600"/>
          <a:ext cx="101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82400" progId="Equation.DSMT4">
                  <p:embed/>
                </p:oleObj>
              </mc:Choice>
              <mc:Fallback>
                <p:oleObj name="Equation" r:id="rId4" imgW="10159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488" y="1752600"/>
                        <a:ext cx="1016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26953"/>
              </p:ext>
            </p:extLst>
          </p:nvPr>
        </p:nvGraphicFramePr>
        <p:xfrm>
          <a:off x="609600" y="3351530"/>
          <a:ext cx="7518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518240" imgH="952200" progId="Equation.DSMT4">
                  <p:embed/>
                </p:oleObj>
              </mc:Choice>
              <mc:Fallback>
                <p:oleObj name="Equation" r:id="rId6" imgW="751824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1530"/>
                        <a:ext cx="7518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Average Value of a Function on an Interval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572000"/>
          </a:xfrm>
        </p:spPr>
        <p:txBody>
          <a:bodyPr/>
          <a:lstStyle/>
          <a:p>
            <a:r>
              <a:rPr lang="en-US" dirty="0"/>
              <a:t>Note that, geometrically, this corresponds to transforming a half circle into a rectangle, as shown in Figure 10. </a:t>
            </a:r>
          </a:p>
          <a:p>
            <a:endParaRPr lang="en-US" dirty="0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/>
          <a:srcRect b="14773"/>
          <a:stretch>
            <a:fillRect/>
          </a:stretch>
        </p:blipFill>
        <p:spPr bwMode="auto">
          <a:xfrm>
            <a:off x="4422271" y="1295400"/>
            <a:ext cx="43407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16237" y="4572000"/>
            <a:ext cx="1552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Riemann Sums and the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symbol </a:t>
            </a:r>
            <a:r>
              <a:rPr lang="en-US" dirty="0">
                <a:latin typeface="Symbol" pitchFamily="18" charset="2"/>
                <a:sym typeface="Symbol"/>
              </a:rPr>
              <a:t></a:t>
            </a:r>
            <a:r>
              <a:rPr lang="en-US" dirty="0"/>
              <a:t> was introduced by Leibniz and represents a stylized “S” as a reminder that the basis of the definite integral is summation. Similarly, the process of calculating the value of a definite integral is termed </a:t>
            </a:r>
            <a:r>
              <a:rPr lang="en-US" b="1" dirty="0"/>
              <a:t>integration</a:t>
            </a:r>
            <a:r>
              <a:rPr lang="en-US" dirty="0"/>
              <a:t>—this reflects the fact that we arrive at a definite integral by adding up (integrating) a finite number of summands, and taking the limit as the number of summands approaches infinity.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Riemann Sums and the Definite Integral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097280"/>
            <a:ext cx="8229600" cy="4572000"/>
          </a:xfrm>
        </p:spPr>
        <p:txBody>
          <a:bodyPr/>
          <a:lstStyle/>
          <a:p>
            <a:r>
              <a:rPr lang="en-US" dirty="0"/>
              <a:t>Given an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], a </a:t>
            </a:r>
            <a:r>
              <a:rPr lang="en-US" b="1" dirty="0"/>
              <a:t>partition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of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is any finite set			    where 							       (note that the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’s don’t have to be evenly spaced). The </a:t>
            </a:r>
            <a:r>
              <a:rPr lang="en-US" b="1" dirty="0"/>
              <a:t>norm</a:t>
            </a:r>
            <a:r>
              <a:rPr lang="en-US" dirty="0"/>
              <a:t> of the partition </a:t>
            </a:r>
            <a:r>
              <a:rPr lang="en-US" i="1" dirty="0"/>
              <a:t>P</a:t>
            </a:r>
            <a:r>
              <a:rPr lang="en-US" dirty="0"/>
              <a:t> is defined to be			where 		          that is,        is the maximum of the subinterval widths. Using the epsilon‑delta formulation of limit, we say that </a:t>
            </a:r>
            <a:r>
              <a:rPr lang="en-US" i="1" dirty="0"/>
              <a:t>f</a:t>
            </a:r>
            <a:r>
              <a:rPr lang="en-US" dirty="0"/>
              <a:t> is integrable on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and that its definite integral is the number we denote as	        if for every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/>
              <a:t> &gt; 0 there is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/>
              <a:t> &gt; 0 so that 		</a:t>
            </a: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85871"/>
              </p:ext>
            </p:extLst>
          </p:nvPr>
        </p:nvGraphicFramePr>
        <p:xfrm>
          <a:off x="1935686" y="1580478"/>
          <a:ext cx="2501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495000" progId="Equation.DSMT4">
                  <p:embed/>
                </p:oleObj>
              </mc:Choice>
              <mc:Fallback>
                <p:oleObj name="Equation" r:id="rId2" imgW="250164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686" y="1580478"/>
                        <a:ext cx="2501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79622"/>
              </p:ext>
            </p:extLst>
          </p:nvPr>
        </p:nvGraphicFramePr>
        <p:xfrm>
          <a:off x="583490" y="1983889"/>
          <a:ext cx="411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14800" imgH="431640" progId="Equation.DSMT4">
                  <p:embed/>
                </p:oleObj>
              </mc:Choice>
              <mc:Fallback>
                <p:oleObj name="Equation" r:id="rId4" imgW="41148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90" y="1983889"/>
                        <a:ext cx="411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872846"/>
              </p:ext>
            </p:extLst>
          </p:nvPr>
        </p:nvGraphicFramePr>
        <p:xfrm>
          <a:off x="2831428" y="2791909"/>
          <a:ext cx="2197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583920" progId="Equation.DSMT4">
                  <p:embed/>
                </p:oleObj>
              </mc:Choice>
              <mc:Fallback>
                <p:oleObj name="Equation" r:id="rId6" imgW="2197080" imgH="583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428" y="2791909"/>
                        <a:ext cx="2197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75708"/>
              </p:ext>
            </p:extLst>
          </p:nvPr>
        </p:nvGraphicFramePr>
        <p:xfrm>
          <a:off x="6125285" y="2868109"/>
          <a:ext cx="200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06280" imgH="431640" progId="Equation.DSMT4">
                  <p:embed/>
                </p:oleObj>
              </mc:Choice>
              <mc:Fallback>
                <p:oleObj name="Equation" r:id="rId8" imgW="20062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285" y="2868109"/>
                        <a:ext cx="2006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3115"/>
              </p:ext>
            </p:extLst>
          </p:nvPr>
        </p:nvGraphicFramePr>
        <p:xfrm>
          <a:off x="1625600" y="3256878"/>
          <a:ext cx="43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469800" progId="Equation.DSMT4">
                  <p:embed/>
                </p:oleObj>
              </mc:Choice>
              <mc:Fallback>
                <p:oleObj name="Equation" r:id="rId10" imgW="4316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256878"/>
                        <a:ext cx="43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F108FE2-9984-BA10-B79F-7EFD13741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262076"/>
              </p:ext>
            </p:extLst>
          </p:nvPr>
        </p:nvGraphicFramePr>
        <p:xfrm>
          <a:off x="4309334" y="4410360"/>
          <a:ext cx="140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9400" imgH="698400" progId="Equation.DSMT4">
                  <p:embed/>
                </p:oleObj>
              </mc:Choice>
              <mc:Fallback>
                <p:oleObj name="Equation" r:id="rId12" imgW="1409400" imgH="698400" progId="Equation.DSMT4">
                  <p:embed/>
                  <p:pic>
                    <p:nvPicPr>
                      <p:cNvPr id="268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334" y="4410360"/>
                        <a:ext cx="140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0BFBBAE-C01A-A6E1-5BFD-1F8DC7FB6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968189"/>
              </p:ext>
            </p:extLst>
          </p:nvPr>
        </p:nvGraphicFramePr>
        <p:xfrm>
          <a:off x="2647165" y="5070738"/>
          <a:ext cx="558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920" imgH="990360" progId="Equation.DSMT4">
                  <p:embed/>
                </p:oleObj>
              </mc:Choice>
              <mc:Fallback>
                <p:oleObj name="Equation" r:id="rId14" imgW="5587920" imgH="990360" progId="Equation.DSMT4">
                  <p:embed/>
                  <p:pic>
                    <p:nvPicPr>
                      <p:cNvPr id="268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165" y="5070738"/>
                        <a:ext cx="5588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Finding the Height of a Stone Given Its Vertical Velocity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72158"/>
          </a:xfrm>
        </p:spPr>
        <p:txBody>
          <a:bodyPr>
            <a:spAutoFit/>
          </a:bodyPr>
          <a:lstStyle/>
          <a:p>
            <a:r>
              <a:rPr lang="en-US" dirty="0"/>
              <a:t>George uses a slingshot to shoot a small stone straight up into the sky with a vertical velocity of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                     What is the height of the stone, relative to its initial height, when </a:t>
            </a:r>
            <a:r>
              <a:rPr lang="en-US" i="1" dirty="0"/>
              <a:t>t</a:t>
            </a:r>
            <a:r>
              <a:rPr lang="en-US" dirty="0"/>
              <a:t> = 4 s?</a:t>
            </a:r>
          </a:p>
          <a:p>
            <a:r>
              <a:rPr lang="en-US" b="1" dirty="0"/>
              <a:t>Solution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Following our discussion in Section 5.1, we will take the limit of Riemann sums of the form                    in order</a:t>
            </a:r>
          </a:p>
          <a:p>
            <a:pPr>
              <a:spcBef>
                <a:spcPts val="600"/>
              </a:spcBef>
            </a:pPr>
            <a:r>
              <a:rPr lang="en-US" dirty="0"/>
              <a:t>to deduce the position of the stone after 4 seconds—it is again the case that the distance traveled over the interval              is approximately</a:t>
            </a:r>
          </a:p>
        </p:txBody>
      </p:sp>
      <p:graphicFrame>
        <p:nvGraphicFramePr>
          <p:cNvPr id="2416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463383"/>
              </p:ext>
            </p:extLst>
          </p:nvPr>
        </p:nvGraphicFramePr>
        <p:xfrm>
          <a:off x="533400" y="1886480"/>
          <a:ext cx="284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44720" imgH="482400" progId="Equation.DSMT4">
                  <p:embed/>
                </p:oleObj>
              </mc:Choice>
              <mc:Fallback>
                <p:oleObj name="Equation" r:id="rId2" imgW="284472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86480"/>
                        <a:ext cx="284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49568"/>
              </p:ext>
            </p:extLst>
          </p:nvPr>
        </p:nvGraphicFramePr>
        <p:xfrm>
          <a:off x="5486400" y="3874099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914400" progId="Equation.DSMT4">
                  <p:embed/>
                </p:oleObj>
              </mc:Choice>
              <mc:Fallback>
                <p:oleObj name="Equation" r:id="rId4" imgW="157464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74099"/>
                        <a:ext cx="1574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18541"/>
              </p:ext>
            </p:extLst>
          </p:nvPr>
        </p:nvGraphicFramePr>
        <p:xfrm>
          <a:off x="1676400" y="5529358"/>
          <a:ext cx="101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482400" progId="Equation.DSMT4">
                  <p:embed/>
                </p:oleObj>
              </mc:Choice>
              <mc:Fallback>
                <p:oleObj name="Equation" r:id="rId6" imgW="10159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29358"/>
                        <a:ext cx="1016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20483"/>
              </p:ext>
            </p:extLst>
          </p:nvPr>
        </p:nvGraphicFramePr>
        <p:xfrm>
          <a:off x="5257800" y="5478558"/>
          <a:ext cx="1219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960" imgH="583920" progId="Equation.DSMT4">
                  <p:embed/>
                </p:oleObj>
              </mc:Choice>
              <mc:Fallback>
                <p:oleObj name="Equation" r:id="rId8" imgW="121896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478558"/>
                        <a:ext cx="1219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Height of a Stone Given Its Vertical Velocity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as we will see, there is one important difference between this example and Example 2 of the previous section.</a:t>
            </a:r>
          </a:p>
          <a:p>
            <a:r>
              <a:rPr lang="en-US" dirty="0"/>
              <a:t>To set the stage, note that                                      and, if we decide to let     be the right endpoint of each subinterval, then                </a:t>
            </a:r>
          </a:p>
          <a:p>
            <a:r>
              <a:rPr lang="en-US" dirty="0"/>
              <a:t>and, in general,                  </a:t>
            </a:r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127133"/>
              </p:ext>
            </p:extLst>
          </p:nvPr>
        </p:nvGraphicFramePr>
        <p:xfrm>
          <a:off x="4463572" y="2688642"/>
          <a:ext cx="284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44720" imgH="482400" progId="Equation.DSMT4">
                  <p:embed/>
                </p:oleObj>
              </mc:Choice>
              <mc:Fallback>
                <p:oleObj name="Equation" r:id="rId2" imgW="28447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572" y="2688642"/>
                        <a:ext cx="284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15900"/>
              </p:ext>
            </p:extLst>
          </p:nvPr>
        </p:nvGraphicFramePr>
        <p:xfrm>
          <a:off x="2973310" y="3117775"/>
          <a:ext cx="26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469800" progId="Equation.DSMT4">
                  <p:embed/>
                </p:oleObj>
              </mc:Choice>
              <mc:Fallback>
                <p:oleObj name="Equation" r:id="rId4" imgW="2664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10" y="3117775"/>
                        <a:ext cx="26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92517"/>
              </p:ext>
            </p:extLst>
          </p:nvPr>
        </p:nvGraphicFramePr>
        <p:xfrm>
          <a:off x="3096575" y="3512371"/>
          <a:ext cx="5270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70400" imgH="495000" progId="Equation.DSMT4">
                  <p:embed/>
                </p:oleObj>
              </mc:Choice>
              <mc:Fallback>
                <p:oleObj name="Equation" r:id="rId6" imgW="52704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575" y="3512371"/>
                        <a:ext cx="5270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32116"/>
              </p:ext>
            </p:extLst>
          </p:nvPr>
        </p:nvGraphicFramePr>
        <p:xfrm>
          <a:off x="2908764" y="4038547"/>
          <a:ext cx="130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469800" progId="Equation.DSMT4">
                  <p:embed/>
                </p:oleObj>
              </mc:Choice>
              <mc:Fallback>
                <p:oleObj name="Equation" r:id="rId8" imgW="13078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764" y="4038547"/>
                        <a:ext cx="130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Height of a Stone Given Its Vertical Velocity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572000"/>
          </a:xfrm>
        </p:spPr>
        <p:txBody>
          <a:bodyPr/>
          <a:lstStyle/>
          <a:p>
            <a:r>
              <a:rPr lang="en-US" dirty="0"/>
              <a:t>Using the integral notation, we write the following equation.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1025856" y="1877704"/>
          <a:ext cx="132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685800" progId="Equation.DSMT4">
                  <p:embed/>
                </p:oleObj>
              </mc:Choice>
              <mc:Fallback>
                <p:oleObj name="Equation" r:id="rId2" imgW="132048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856" y="1877704"/>
                        <a:ext cx="132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2375848" y="1787856"/>
          <a:ext cx="233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914400" progId="Equation.DSMT4">
                  <p:embed/>
                </p:oleObj>
              </mc:Choice>
              <mc:Fallback>
                <p:oleObj name="Equation" r:id="rId4" imgW="233676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848" y="1787856"/>
                        <a:ext cx="2336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1" name="Object 5"/>
          <p:cNvGraphicFramePr>
            <a:graphicFrameLocks noChangeAspect="1"/>
          </p:cNvGraphicFramePr>
          <p:nvPr/>
        </p:nvGraphicFramePr>
        <p:xfrm>
          <a:off x="2383808" y="2841008"/>
          <a:ext cx="2730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30240" imgH="939600" progId="Equation.DSMT4">
                  <p:embed/>
                </p:oleObj>
              </mc:Choice>
              <mc:Fallback>
                <p:oleObj name="Equation" r:id="rId6" imgW="273024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808" y="2841008"/>
                        <a:ext cx="2730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2" name="Object 6"/>
          <p:cNvGraphicFramePr>
            <a:graphicFrameLocks noChangeAspect="1"/>
          </p:cNvGraphicFramePr>
          <p:nvPr/>
        </p:nvGraphicFramePr>
        <p:xfrm>
          <a:off x="2375848" y="3921456"/>
          <a:ext cx="3898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98800" imgH="990360" progId="Equation.DSMT4">
                  <p:embed/>
                </p:oleObj>
              </mc:Choice>
              <mc:Fallback>
                <p:oleObj name="Equation" r:id="rId8" imgW="3898800" imgH="990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848" y="3921456"/>
                        <a:ext cx="3898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3" name="Object 7"/>
          <p:cNvGraphicFramePr>
            <a:graphicFrameLocks noChangeAspect="1"/>
          </p:cNvGraphicFramePr>
          <p:nvPr/>
        </p:nvGraphicFramePr>
        <p:xfrm>
          <a:off x="2370160" y="5042848"/>
          <a:ext cx="317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4840" imgH="939600" progId="Equation.DSMT4">
                  <p:embed/>
                </p:oleObj>
              </mc:Choice>
              <mc:Fallback>
                <p:oleObj name="Equation" r:id="rId10" imgW="317484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60" y="5042848"/>
                        <a:ext cx="3175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5875360" y="5283200"/>
          <a:ext cx="2527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27200" imgH="507960" progId="Equation.DSMT4">
                  <p:embed/>
                </p:oleObj>
              </mc:Choice>
              <mc:Fallback>
                <p:oleObj name="Equation" r:id="rId12" imgW="252720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60" y="5283200"/>
                        <a:ext cx="2527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Height of a Stone Given Its Vertical Velocity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297"/>
            <a:ext cx="8229600" cy="4572000"/>
          </a:xfrm>
        </p:spPr>
        <p:txBody>
          <a:bodyPr/>
          <a:lstStyle/>
          <a:p>
            <a:r>
              <a:rPr lang="en-US" dirty="0"/>
              <a:t>Continuing to use the summation formulas we listed in the previous section, 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14236"/>
              </p:ext>
            </p:extLst>
          </p:nvPr>
        </p:nvGraphicFramePr>
        <p:xfrm>
          <a:off x="548640" y="1887418"/>
          <a:ext cx="132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685800" progId="Equation.DSMT4">
                  <p:embed/>
                </p:oleObj>
              </mc:Choice>
              <mc:Fallback>
                <p:oleObj name="Equation" r:id="rId2" imgW="132048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887418"/>
                        <a:ext cx="132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843"/>
              </p:ext>
            </p:extLst>
          </p:nvPr>
        </p:nvGraphicFramePr>
        <p:xfrm>
          <a:off x="567466" y="2685238"/>
          <a:ext cx="3619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19440" imgH="990360" progId="Equation.DSMT4">
                  <p:embed/>
                </p:oleObj>
              </mc:Choice>
              <mc:Fallback>
                <p:oleObj name="Equation" r:id="rId4" imgW="361944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66" y="2685238"/>
                        <a:ext cx="3619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30395"/>
              </p:ext>
            </p:extLst>
          </p:nvPr>
        </p:nvGraphicFramePr>
        <p:xfrm>
          <a:off x="567466" y="3811304"/>
          <a:ext cx="4165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65560" imgH="1041120" progId="Equation.DSMT4">
                  <p:embed/>
                </p:oleObj>
              </mc:Choice>
              <mc:Fallback>
                <p:oleObj name="Equation" r:id="rId6" imgW="4165560" imgH="1041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66" y="3811304"/>
                        <a:ext cx="4165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90373"/>
              </p:ext>
            </p:extLst>
          </p:nvPr>
        </p:nvGraphicFramePr>
        <p:xfrm>
          <a:off x="4301266" y="2877922"/>
          <a:ext cx="4559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59040" imgH="660240" progId="Equation.DSMT4">
                  <p:embed/>
                </p:oleObj>
              </mc:Choice>
              <mc:Fallback>
                <p:oleObj name="Equation" r:id="rId8" imgW="4559040" imgH="660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266" y="2877922"/>
                        <a:ext cx="4559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323413"/>
              </p:ext>
            </p:extLst>
          </p:nvPr>
        </p:nvGraphicFramePr>
        <p:xfrm>
          <a:off x="5063266" y="3985818"/>
          <a:ext cx="299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97000" imgH="685800" progId="Equation.DSMT4">
                  <p:embed/>
                </p:oleObj>
              </mc:Choice>
              <mc:Fallback>
                <p:oleObj name="Equation" r:id="rId10" imgW="299700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266" y="3985818"/>
                        <a:ext cx="2997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358345"/>
              </p:ext>
            </p:extLst>
          </p:nvPr>
        </p:nvGraphicFramePr>
        <p:xfrm>
          <a:off x="567466" y="4882662"/>
          <a:ext cx="355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5720" imgH="990360" progId="Equation.DSMT4">
                  <p:embed/>
                </p:oleObj>
              </mc:Choice>
              <mc:Fallback>
                <p:oleObj name="Equation" r:id="rId12" imgW="3555720" imgH="990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66" y="4882662"/>
                        <a:ext cx="355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971680"/>
              </p:ext>
            </p:extLst>
          </p:nvPr>
        </p:nvGraphicFramePr>
        <p:xfrm>
          <a:off x="4225066" y="4894385"/>
          <a:ext cx="3238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238200" imgH="939600" progId="Equation.DSMT4">
                  <p:embed/>
                </p:oleObj>
              </mc:Choice>
              <mc:Fallback>
                <p:oleObj name="Equation" r:id="rId14" imgW="323820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066" y="4894385"/>
                        <a:ext cx="3238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94026"/>
              </p:ext>
            </p:extLst>
          </p:nvPr>
        </p:nvGraphicFramePr>
        <p:xfrm>
          <a:off x="7536835" y="5199185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720" imgH="291960" progId="Equation.DSMT4">
                  <p:embed/>
                </p:oleObj>
              </mc:Choice>
              <mc:Fallback>
                <p:oleObj name="Equation" r:id="rId16" imgW="55872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835" y="5199185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1704</Words>
  <Application>Microsoft Office PowerPoint</Application>
  <PresentationFormat>On-screen Show (4:3)</PresentationFormat>
  <Paragraphs>108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Symbol</vt:lpstr>
      <vt:lpstr>Calibri</vt:lpstr>
      <vt:lpstr>Cambria Math</vt:lpstr>
      <vt:lpstr>Arial</vt:lpstr>
      <vt:lpstr>Office Theme</vt:lpstr>
      <vt:lpstr>Equation</vt:lpstr>
      <vt:lpstr>Section 5.2</vt:lpstr>
      <vt:lpstr>Definition: Definite Integral</vt:lpstr>
      <vt:lpstr>Definition: Definite Integral (cont.)</vt:lpstr>
      <vt:lpstr>Riemann Sums and the Definite Integral</vt:lpstr>
      <vt:lpstr>Riemann Sums and the Definite Integral (cont.)</vt:lpstr>
      <vt:lpstr>Example 1: Finding the Height of a Stone Given Its Vertical Velocity Function</vt:lpstr>
      <vt:lpstr>Example 1: Finding the Height of a Stone Given Its Vertical Velocity Function (cont.)</vt:lpstr>
      <vt:lpstr>Example 1: Finding the Height of a Stone Given Its Vertical Velocity Function (cont.)</vt:lpstr>
      <vt:lpstr>Example 1: Finding the Height of a Stone Given Its Vertical Velocity Function (cont.)</vt:lpstr>
      <vt:lpstr>Example 1: Finding the Height of a Stone Given Its Vertical Velocity Function (cont.)</vt:lpstr>
      <vt:lpstr>Example 1: Finding the Height of a Stone Given Its Vertical Velocity Function (cont.)</vt:lpstr>
      <vt:lpstr>Theorem: Piecewise Continuous Functions Are Integrable</vt:lpstr>
      <vt:lpstr>Definition: Left and Right Riemann Sums</vt:lpstr>
      <vt:lpstr>Example 2: Evaluating a Definite Integral as a Limit of a Right Riemann Sum </vt:lpstr>
      <vt:lpstr>Example 2: Evaluating a Definite Integral as a Limit of a Right Riemann Sum (cont.)</vt:lpstr>
      <vt:lpstr>Example 2: Evaluating a Definite Integral as a Limit of a Right Riemann Sum (cont.)</vt:lpstr>
      <vt:lpstr>Example 3: Evaluating a Definite Integral by Using Geometry to Find the Signed Area </vt:lpstr>
      <vt:lpstr>Example 3: Evaluating a Definite Integral by Using Geometry to Find the Signed Area (cont.)</vt:lpstr>
      <vt:lpstr>Example 3: Evaluating a Definite Integral by Using Geometry to Find the Signed Area (cont.)</vt:lpstr>
      <vt:lpstr>Theorem: Properties of the Definite Integral</vt:lpstr>
      <vt:lpstr>Theorem: Properties of the Definite Integral (cont.)</vt:lpstr>
      <vt:lpstr>Selected Proofs and Comments</vt:lpstr>
      <vt:lpstr>Selected Proofs and Comments (cont.)</vt:lpstr>
      <vt:lpstr>Selected Proofs and Comments (cont.)</vt:lpstr>
      <vt:lpstr>Selected Proofs and Comments (cont.)</vt:lpstr>
      <vt:lpstr>Selected Proofs and Comments (cont.)</vt:lpstr>
      <vt:lpstr>Selected Proofs and Comments (cont.)</vt:lpstr>
      <vt:lpstr>Example 4: Using the Properties of the Definite Integral </vt:lpstr>
      <vt:lpstr>Example 5: Using the Properties of the Definite Integral </vt:lpstr>
      <vt:lpstr>Example 6: Finding the Average Value of a Function on an Interval </vt:lpstr>
      <vt:lpstr>Example 6: Finding the Average Value of a Function on an Interval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347</cp:revision>
  <dcterms:created xsi:type="dcterms:W3CDTF">2013-04-26T14:43:13Z</dcterms:created>
  <dcterms:modified xsi:type="dcterms:W3CDTF">2023-04-17T17:22:03Z</dcterms:modified>
</cp:coreProperties>
</file>